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handoutMasterIdLst>
    <p:handoutMasterId r:id="rId71"/>
  </p:handoutMasterIdLst>
  <p:sldIdLst>
    <p:sldId id="256" r:id="rId2"/>
    <p:sldId id="337" r:id="rId3"/>
    <p:sldId id="338" r:id="rId4"/>
    <p:sldId id="399" r:id="rId5"/>
    <p:sldId id="465" r:id="rId6"/>
    <p:sldId id="468" r:id="rId7"/>
    <p:sldId id="472" r:id="rId8"/>
    <p:sldId id="466" r:id="rId9"/>
    <p:sldId id="475" r:id="rId10"/>
    <p:sldId id="470" r:id="rId11"/>
    <p:sldId id="406" r:id="rId12"/>
    <p:sldId id="471" r:id="rId13"/>
    <p:sldId id="409" r:id="rId14"/>
    <p:sldId id="425" r:id="rId15"/>
    <p:sldId id="426" r:id="rId16"/>
    <p:sldId id="428" r:id="rId17"/>
    <p:sldId id="429" r:id="rId18"/>
    <p:sldId id="418" r:id="rId19"/>
    <p:sldId id="420" r:id="rId20"/>
    <p:sldId id="419" r:id="rId21"/>
    <p:sldId id="421" r:id="rId22"/>
    <p:sldId id="450" r:id="rId23"/>
    <p:sldId id="452" r:id="rId24"/>
    <p:sldId id="474" r:id="rId25"/>
    <p:sldId id="455" r:id="rId26"/>
    <p:sldId id="456" r:id="rId27"/>
    <p:sldId id="457" r:id="rId28"/>
    <p:sldId id="458" r:id="rId29"/>
    <p:sldId id="459" r:id="rId30"/>
    <p:sldId id="460" r:id="rId31"/>
    <p:sldId id="461" r:id="rId32"/>
    <p:sldId id="462" r:id="rId33"/>
    <p:sldId id="424" r:id="rId34"/>
    <p:sldId id="367" r:id="rId35"/>
    <p:sldId id="368" r:id="rId36"/>
    <p:sldId id="434" r:id="rId37"/>
    <p:sldId id="436" r:id="rId38"/>
    <p:sldId id="370" r:id="rId39"/>
    <p:sldId id="437" r:id="rId40"/>
    <p:sldId id="372" r:id="rId41"/>
    <p:sldId id="444" r:id="rId42"/>
    <p:sldId id="445" r:id="rId43"/>
    <p:sldId id="473" r:id="rId44"/>
    <p:sldId id="478" r:id="rId45"/>
    <p:sldId id="479" r:id="rId46"/>
    <p:sldId id="446" r:id="rId47"/>
    <p:sldId id="380" r:id="rId48"/>
    <p:sldId id="384" r:id="rId49"/>
    <p:sldId id="476" r:id="rId50"/>
    <p:sldId id="477" r:id="rId51"/>
    <p:sldId id="385" r:id="rId52"/>
    <p:sldId id="395" r:id="rId53"/>
    <p:sldId id="396" r:id="rId54"/>
    <p:sldId id="449" r:id="rId55"/>
    <p:sldId id="398" r:id="rId56"/>
    <p:sldId id="448" r:id="rId57"/>
    <p:sldId id="480" r:id="rId58"/>
    <p:sldId id="433" r:id="rId59"/>
    <p:sldId id="435" r:id="rId60"/>
    <p:sldId id="481" r:id="rId61"/>
    <p:sldId id="482" r:id="rId62"/>
    <p:sldId id="439" r:id="rId63"/>
    <p:sldId id="483" r:id="rId64"/>
    <p:sldId id="441" r:id="rId65"/>
    <p:sldId id="443" r:id="rId66"/>
    <p:sldId id="442" r:id="rId67"/>
    <p:sldId id="484" r:id="rId68"/>
    <p:sldId id="447" r:id="rId69"/>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66955" autoAdjust="0"/>
  </p:normalViewPr>
  <p:slideViewPr>
    <p:cSldViewPr>
      <p:cViewPr varScale="1">
        <p:scale>
          <a:sx n="70" d="100"/>
          <a:sy n="70" d="100"/>
        </p:scale>
        <p:origin x="204" y="56"/>
      </p:cViewPr>
      <p:guideLst>
        <p:guide orient="horz" pos="2160"/>
        <p:guide pos="2880"/>
      </p:guideLst>
    </p:cSldViewPr>
  </p:slideViewPr>
  <p:notesTextViewPr>
    <p:cViewPr>
      <p:scale>
        <a:sx n="100" d="100"/>
        <a:sy n="100" d="100"/>
      </p:scale>
      <p:origin x="0" y="0"/>
    </p:cViewPr>
  </p:notesTextViewPr>
  <p:sorterViewPr>
    <p:cViewPr>
      <p:scale>
        <a:sx n="87" d="100"/>
        <a:sy n="87" d="100"/>
      </p:scale>
      <p:origin x="0" y="18509"/>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2"/>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50443" y="0"/>
            <a:ext cx="2945659" cy="496412"/>
          </a:xfrm>
          <a:prstGeom prst="rect">
            <a:avLst/>
          </a:prstGeom>
        </p:spPr>
        <p:txBody>
          <a:bodyPr vert="horz" lIns="91440" tIns="45720" rIns="91440" bIns="45720" rtlCol="0"/>
          <a:lstStyle>
            <a:lvl1pPr algn="r">
              <a:defRPr sz="1200"/>
            </a:lvl1pPr>
          </a:lstStyle>
          <a:p>
            <a:fld id="{3CFB2F0E-1649-4FDB-9622-A4547210FD41}" type="datetimeFigureOut">
              <a:rPr lang="en-US" smtClean="0"/>
              <a:t>6/24/2019</a:t>
            </a:fld>
            <a:endParaRPr lang="en-US"/>
          </a:p>
        </p:txBody>
      </p:sp>
      <p:sp>
        <p:nvSpPr>
          <p:cNvPr id="4" name="页脚占位符 3"/>
          <p:cNvSpPr>
            <a:spLocks noGrp="1"/>
          </p:cNvSpPr>
          <p:nvPr>
            <p:ph type="ftr" sz="quarter" idx="2"/>
          </p:nvPr>
        </p:nvSpPr>
        <p:spPr>
          <a:xfrm>
            <a:off x="0" y="9430091"/>
            <a:ext cx="2945659" cy="496412"/>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50443" y="9430091"/>
            <a:ext cx="2945659" cy="496412"/>
          </a:xfrm>
          <a:prstGeom prst="rect">
            <a:avLst/>
          </a:prstGeom>
        </p:spPr>
        <p:txBody>
          <a:bodyPr vert="horz" lIns="91440" tIns="45720" rIns="91440" bIns="45720" rtlCol="0" anchor="b"/>
          <a:lstStyle>
            <a:lvl1pPr algn="r">
              <a:defRPr sz="1200"/>
            </a:lvl1pPr>
          </a:lstStyle>
          <a:p>
            <a:fld id="{CF3205BD-19C3-4645-B041-0D369F844E4B}" type="slidenum">
              <a:rPr lang="en-US" smtClean="0"/>
              <a:t>‹#›</a:t>
            </a:fld>
            <a:endParaRPr lang="en-US"/>
          </a:p>
        </p:txBody>
      </p:sp>
    </p:spTree>
    <p:extLst>
      <p:ext uri="{BB962C8B-B14F-4D97-AF65-F5344CB8AC3E}">
        <p14:creationId xmlns:p14="http://schemas.microsoft.com/office/powerpoint/2010/main" val="4173352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2"/>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50443" y="0"/>
            <a:ext cx="2945659" cy="496412"/>
          </a:xfrm>
          <a:prstGeom prst="rect">
            <a:avLst/>
          </a:prstGeom>
        </p:spPr>
        <p:txBody>
          <a:bodyPr vert="horz" lIns="91440" tIns="45720" rIns="91440" bIns="45720" rtlCol="0"/>
          <a:lstStyle>
            <a:lvl1pPr algn="r">
              <a:defRPr sz="1200"/>
            </a:lvl1pPr>
          </a:lstStyle>
          <a:p>
            <a:fld id="{2F349429-7AEC-40B9-B018-84F7C02F90AD}" type="datetimeFigureOut">
              <a:rPr lang="en-US" smtClean="0"/>
              <a:t>6/24/2019</a:t>
            </a:fld>
            <a:endParaRPr 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79768" y="4715907"/>
            <a:ext cx="5438140" cy="4467702"/>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9430091"/>
            <a:ext cx="2945659" cy="496412"/>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50443" y="9430091"/>
            <a:ext cx="2945659" cy="496412"/>
          </a:xfrm>
          <a:prstGeom prst="rect">
            <a:avLst/>
          </a:prstGeom>
        </p:spPr>
        <p:txBody>
          <a:bodyPr vert="horz" lIns="91440" tIns="45720" rIns="91440" bIns="45720" rtlCol="0" anchor="b"/>
          <a:lstStyle>
            <a:lvl1pPr algn="r">
              <a:defRPr sz="1200"/>
            </a:lvl1pPr>
          </a:lstStyle>
          <a:p>
            <a:fld id="{A2A1643A-76C6-4418-8C90-D4A34E557575}" type="slidenum">
              <a:rPr lang="en-US" smtClean="0"/>
              <a:t>‹#›</a:t>
            </a:fld>
            <a:endParaRPr lang="en-US"/>
          </a:p>
        </p:txBody>
      </p:sp>
    </p:spTree>
    <p:extLst>
      <p:ext uri="{BB962C8B-B14F-4D97-AF65-F5344CB8AC3E}">
        <p14:creationId xmlns:p14="http://schemas.microsoft.com/office/powerpoint/2010/main" val="3499690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a:t>
            </a:r>
            <a:r>
              <a:rPr lang="en-US" altLang="zh-CN" dirty="0"/>
              <a:t>BST</a:t>
            </a:r>
            <a:r>
              <a:rPr lang="zh-CN" altLang="en-US" dirty="0"/>
              <a:t>树的查找和动态操作，我们知道其算法的复杂度都是所生成的</a:t>
            </a:r>
            <a:r>
              <a:rPr lang="en-US" altLang="zh-CN" dirty="0"/>
              <a:t>BST</a:t>
            </a:r>
            <a:r>
              <a:rPr lang="zh-CN" altLang="en-US" dirty="0"/>
              <a:t>树深度相关。那么在相同节点数情况下如何生成在具有最小深度的二叉树呢？那么什么样的树高度更低呢？我们会发现左右兄弟子树的高度越是接近，全树的高度倾向越低，也就是左右子树接近平衡，</a:t>
            </a:r>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我们知道由</a:t>
            </a:r>
            <a:r>
              <a:rPr lang="en-US" altLang="zh-CN" dirty="0"/>
              <a:t>n</a:t>
            </a:r>
            <a:r>
              <a:rPr lang="zh-CN" altLang="en-US" dirty="0"/>
              <a:t>个节点组成的二叉树，其高度不低于</a:t>
            </a:r>
            <a:r>
              <a:rPr lang="en-US" altLang="zh-CN" dirty="0">
                <a:sym typeface="Symbol" panose="05050102010706020507" pitchFamily="18" charset="2"/>
              </a:rPr>
              <a:t></a:t>
            </a:r>
            <a:r>
              <a:rPr lang="en-US" altLang="zh-CN" dirty="0"/>
              <a:t>log</a:t>
            </a:r>
            <a:r>
              <a:rPr lang="en-US" altLang="zh-CN" baseline="-25000" dirty="0"/>
              <a:t>2</a:t>
            </a:r>
            <a:r>
              <a:rPr lang="en-US" altLang="zh-CN" dirty="0"/>
              <a:t>n</a:t>
            </a:r>
            <a:r>
              <a:rPr lang="en-US" altLang="zh-CN" dirty="0">
                <a:sym typeface="Symbol" panose="05050102010706020507" pitchFamily="18" charset="2"/>
              </a:rPr>
              <a:t>-</a:t>
            </a:r>
            <a:r>
              <a:rPr lang="zh-CN" altLang="en-US" dirty="0">
                <a:sym typeface="Symbol" panose="05050102010706020507" pitchFamily="18" charset="2"/>
              </a:rPr>
              <a:t>恰好为</a:t>
            </a:r>
            <a:r>
              <a:rPr lang="en-US" altLang="zh-CN" dirty="0">
                <a:sym typeface="Symbol" panose="05050102010706020507" pitchFamily="18" charset="2"/>
              </a:rPr>
              <a:t></a:t>
            </a:r>
            <a:r>
              <a:rPr lang="en-US" altLang="zh-CN" dirty="0"/>
              <a:t>log</a:t>
            </a:r>
            <a:r>
              <a:rPr lang="en-US" altLang="zh-CN" baseline="-25000" dirty="0"/>
              <a:t>2</a:t>
            </a:r>
            <a:r>
              <a:rPr lang="en-US" altLang="zh-CN" dirty="0"/>
              <a:t>n</a:t>
            </a:r>
            <a:r>
              <a:rPr lang="en-US" altLang="zh-CN" dirty="0">
                <a:sym typeface="Symbol" panose="05050102010706020507" pitchFamily="18" charset="2"/>
              </a:rPr>
              <a:t></a:t>
            </a:r>
            <a:r>
              <a:rPr lang="zh-CN" altLang="en-US" dirty="0">
                <a:sym typeface="Symbol" panose="05050102010706020507" pitchFamily="18" charset="2"/>
              </a:rPr>
              <a:t>时，称作为理想平衡。</a:t>
            </a:r>
            <a:endParaRPr lang="en-US" altLang="zh-CN" dirty="0">
              <a:sym typeface="Symbol" panose="050501020107060205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ym typeface="Symbol" panose="05050102010706020507" pitchFamily="18" charset="2"/>
              </a:rPr>
              <a:t>当然，理想平衡出现的概率很低、维护成本过高，故需适当地放松标准，使得高度在渐进的意义上不超过</a:t>
            </a:r>
            <a:r>
              <a:rPr lang="en-US" altLang="zh-CN" dirty="0">
                <a:sym typeface="Symbol" panose="05050102010706020507" pitchFamily="18" charset="2"/>
              </a:rPr>
              <a:t>O(</a:t>
            </a:r>
            <a:r>
              <a:rPr lang="en-US" altLang="zh-CN" dirty="0" err="1">
                <a:sym typeface="Symbol" panose="05050102010706020507" pitchFamily="18" charset="2"/>
              </a:rPr>
              <a:t>logn</a:t>
            </a:r>
            <a:r>
              <a:rPr lang="en-US" altLang="zh-CN" dirty="0">
                <a:sym typeface="Symbol" panose="05050102010706020507" pitchFamily="18" charset="2"/>
              </a:rPr>
              <a:t>)</a:t>
            </a:r>
            <a:r>
              <a:rPr lang="zh-CN" altLang="en-US" dirty="0">
                <a:sym typeface="Symbol" panose="05050102010706020507" pitchFamily="18" charset="2"/>
              </a:rPr>
              <a:t>，即可称作为适度平衡。</a:t>
            </a:r>
            <a:endParaRPr lang="en-US" altLang="zh-CN" dirty="0">
              <a:sym typeface="Symbol" panose="050501020107060205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ym typeface="Symbol" panose="05050102010706020507" pitchFamily="18" charset="2"/>
            </a:endParaRPr>
          </a:p>
          <a:p>
            <a:r>
              <a:rPr lang="zh-CN" altLang="en-US" dirty="0"/>
              <a:t>可以证明</a:t>
            </a:r>
            <a:r>
              <a:rPr lang="en-US" altLang="zh-CN" dirty="0"/>
              <a:t>AVL</a:t>
            </a:r>
            <a:r>
              <a:rPr lang="zh-CN" altLang="en-US" dirty="0"/>
              <a:t>树的高度不超过</a:t>
            </a:r>
            <a:r>
              <a:rPr lang="en-US" altLang="zh-CN" dirty="0" err="1"/>
              <a:t>logn</a:t>
            </a:r>
            <a:endParaRPr lang="en-US" altLang="zh-CN" dirty="0"/>
          </a:p>
          <a:p>
            <a:endParaRPr lang="en-US" altLang="zh-CN" dirty="0"/>
          </a:p>
          <a:p>
            <a:r>
              <a:rPr lang="zh-CN" altLang="en-US" dirty="0"/>
              <a:t>高度为</a:t>
            </a:r>
            <a:r>
              <a:rPr lang="en-US" altLang="zh-CN" dirty="0"/>
              <a:t>h</a:t>
            </a:r>
            <a:r>
              <a:rPr lang="zh-CN" altLang="en-US" dirty="0"/>
              <a:t>的</a:t>
            </a:r>
            <a:r>
              <a:rPr lang="en-US" altLang="zh-CN" dirty="0"/>
              <a:t>AVL</a:t>
            </a:r>
            <a:r>
              <a:rPr lang="zh-CN" altLang="en-US" dirty="0"/>
              <a:t>树，至少包含</a:t>
            </a:r>
            <a:r>
              <a:rPr lang="en-US" altLang="zh-CN" dirty="0"/>
              <a:t>S(h)=fib(h+3)-1</a:t>
            </a:r>
            <a:r>
              <a:rPr lang="zh-CN" altLang="en-US" dirty="0"/>
              <a:t>个 节点，而</a:t>
            </a:r>
            <a:r>
              <a:rPr lang="en-US" altLang="zh-CN" dirty="0"/>
              <a:t>fib</a:t>
            </a:r>
            <a:r>
              <a:rPr lang="zh-CN" altLang="en-US" dirty="0"/>
              <a:t>（</a:t>
            </a:r>
            <a:r>
              <a:rPr lang="en-US" altLang="zh-CN" dirty="0"/>
              <a:t>h</a:t>
            </a:r>
            <a:r>
              <a:rPr lang="zh-CN" altLang="en-US" dirty="0"/>
              <a:t>）</a:t>
            </a:r>
            <a:r>
              <a:rPr lang="en-US" altLang="zh-CN" dirty="0"/>
              <a:t>=</a:t>
            </a:r>
            <a:r>
              <a:rPr lang="en-US" altLang="zh-CN" sz="2400" dirty="0" err="1"/>
              <a:t>ɸ</a:t>
            </a:r>
            <a:r>
              <a:rPr lang="en-US" altLang="zh-CN" baseline="30000" dirty="0" err="1"/>
              <a:t>h</a:t>
            </a:r>
            <a:endParaRPr lang="en-US" altLang="zh-CN" baseline="300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因为是</a:t>
            </a:r>
            <a:r>
              <a:rPr lang="en-US" altLang="zh-CN" dirty="0"/>
              <a:t>S(h)=1+S(h-1)+S(h-2)  </a:t>
            </a:r>
            <a:r>
              <a:rPr lang="zh-CN" altLang="en-US" dirty="0"/>
              <a:t>则</a:t>
            </a:r>
            <a:r>
              <a:rPr lang="en-US" altLang="zh-CN" dirty="0"/>
              <a:t>S(h)+1=</a:t>
            </a:r>
            <a:r>
              <a:rPr lang="zh-CN" altLang="en-US" dirty="0"/>
              <a:t>（</a:t>
            </a:r>
            <a:r>
              <a:rPr lang="en-US" altLang="zh-CN" dirty="0"/>
              <a:t>1+S(h-1)</a:t>
            </a:r>
            <a:r>
              <a:rPr lang="zh-CN" altLang="en-US" dirty="0"/>
              <a:t>）</a:t>
            </a:r>
            <a:r>
              <a:rPr lang="en-US" altLang="zh-CN" dirty="0"/>
              <a:t>+</a:t>
            </a:r>
            <a:r>
              <a:rPr lang="zh-CN" altLang="en-US" dirty="0"/>
              <a:t>（</a:t>
            </a:r>
            <a:r>
              <a:rPr lang="en-US" altLang="zh-CN" dirty="0"/>
              <a:t>1+S(h-2)</a:t>
            </a:r>
            <a:r>
              <a:rPr lang="zh-CN" altLang="en-US" dirty="0"/>
              <a:t>） 所以满足</a:t>
            </a:r>
            <a:r>
              <a:rPr lang="en-US" altLang="zh-CN" dirty="0"/>
              <a:t>T(h)=</a:t>
            </a:r>
            <a:r>
              <a:rPr lang="en-US" altLang="zh-CN" baseline="0" dirty="0"/>
              <a:t> T(h-1)+T(h-2)</a:t>
            </a:r>
            <a:r>
              <a:rPr lang="zh-CN" altLang="en-US" baseline="0" dirty="0"/>
              <a:t>即</a:t>
            </a:r>
            <a:r>
              <a:rPr lang="en-US" altLang="zh-CN" baseline="0" dirty="0"/>
              <a:t>fib</a:t>
            </a:r>
            <a:r>
              <a:rPr lang="en-US" altLang="zh-CN"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即</a:t>
            </a:r>
            <a:r>
              <a:rPr lang="en-US" altLang="zh-CN" dirty="0"/>
              <a:t>n=</a:t>
            </a:r>
            <a:r>
              <a:rPr lang="en-US" altLang="zh-CN" sz="2400" dirty="0"/>
              <a:t>ɸ</a:t>
            </a:r>
            <a:r>
              <a:rPr lang="en-US" altLang="zh-CN" baseline="30000" dirty="0"/>
              <a:t>h+3</a:t>
            </a:r>
            <a:r>
              <a:rPr lang="en-US" altLang="zh-CN" baseline="0" dirty="0"/>
              <a:t>-1</a:t>
            </a:r>
          </a:p>
          <a:p>
            <a:r>
              <a:rPr lang="zh-CN" altLang="en-US" dirty="0"/>
              <a:t>所以</a:t>
            </a:r>
            <a:r>
              <a:rPr lang="en-US" altLang="zh-CN" dirty="0"/>
              <a:t>h=</a:t>
            </a:r>
            <a:r>
              <a:rPr lang="en-US" altLang="zh-CN" dirty="0" err="1"/>
              <a:t>logn</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ym typeface="Symbol" panose="05050102010706020507" pitchFamily="18"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ym typeface="Symbol" panose="05050102010706020507" pitchFamily="18" charset="2"/>
            </a:endParaRPr>
          </a:p>
        </p:txBody>
      </p:sp>
      <p:sp>
        <p:nvSpPr>
          <p:cNvPr id="4" name="灯片编号占位符 3"/>
          <p:cNvSpPr>
            <a:spLocks noGrp="1"/>
          </p:cNvSpPr>
          <p:nvPr>
            <p:ph type="sldNum" sz="quarter" idx="10"/>
          </p:nvPr>
        </p:nvSpPr>
        <p:spPr/>
        <p:txBody>
          <a:bodyPr/>
          <a:lstStyle/>
          <a:p>
            <a:fld id="{A2A1643A-76C6-4418-8C90-D4A34E557575}" type="slidenum">
              <a:rPr lang="en-US" smtClean="0"/>
              <a:t>2</a:t>
            </a:fld>
            <a:endParaRPr lang="en-US"/>
          </a:p>
        </p:txBody>
      </p:sp>
    </p:spTree>
    <p:extLst>
      <p:ext uri="{BB962C8B-B14F-4D97-AF65-F5344CB8AC3E}">
        <p14:creationId xmlns:p14="http://schemas.microsoft.com/office/powerpoint/2010/main" val="181677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11</a:t>
            </a:fld>
            <a:endParaRPr lang="en-US"/>
          </a:p>
        </p:txBody>
      </p:sp>
    </p:spTree>
    <p:extLst>
      <p:ext uri="{BB962C8B-B14F-4D97-AF65-F5344CB8AC3E}">
        <p14:creationId xmlns:p14="http://schemas.microsoft.com/office/powerpoint/2010/main" val="1130348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12</a:t>
            </a:fld>
            <a:endParaRPr lang="en-US"/>
          </a:p>
        </p:txBody>
      </p:sp>
    </p:spTree>
    <p:extLst>
      <p:ext uri="{BB962C8B-B14F-4D97-AF65-F5344CB8AC3E}">
        <p14:creationId xmlns:p14="http://schemas.microsoft.com/office/powerpoint/2010/main" val="1840007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13</a:t>
            </a:fld>
            <a:endParaRPr lang="en-US"/>
          </a:p>
        </p:txBody>
      </p:sp>
    </p:spTree>
    <p:extLst>
      <p:ext uri="{BB962C8B-B14F-4D97-AF65-F5344CB8AC3E}">
        <p14:creationId xmlns:p14="http://schemas.microsoft.com/office/powerpoint/2010/main" val="2646362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A1643A-76C6-4418-8C90-D4A34E557575}" type="slidenum">
              <a:rPr lang="en-US" smtClean="0"/>
              <a:t>14</a:t>
            </a:fld>
            <a:endParaRPr lang="en-US"/>
          </a:p>
        </p:txBody>
      </p:sp>
    </p:spTree>
    <p:extLst>
      <p:ext uri="{BB962C8B-B14F-4D97-AF65-F5344CB8AC3E}">
        <p14:creationId xmlns:p14="http://schemas.microsoft.com/office/powerpoint/2010/main" val="681094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A1643A-76C6-4418-8C90-D4A34E557575}" type="slidenum">
              <a:rPr lang="en-US" smtClean="0"/>
              <a:t>15</a:t>
            </a:fld>
            <a:endParaRPr lang="en-US"/>
          </a:p>
        </p:txBody>
      </p:sp>
    </p:spTree>
    <p:extLst>
      <p:ext uri="{BB962C8B-B14F-4D97-AF65-F5344CB8AC3E}">
        <p14:creationId xmlns:p14="http://schemas.microsoft.com/office/powerpoint/2010/main" val="34321567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递归调用</a:t>
            </a:r>
          </a:p>
        </p:txBody>
      </p:sp>
      <p:sp>
        <p:nvSpPr>
          <p:cNvPr id="4" name="灯片编号占位符 3"/>
          <p:cNvSpPr>
            <a:spLocks noGrp="1"/>
          </p:cNvSpPr>
          <p:nvPr>
            <p:ph type="sldNum" sz="quarter" idx="10"/>
          </p:nvPr>
        </p:nvSpPr>
        <p:spPr/>
        <p:txBody>
          <a:bodyPr/>
          <a:lstStyle/>
          <a:p>
            <a:fld id="{A2A1643A-76C6-4418-8C90-D4A34E557575}" type="slidenum">
              <a:rPr lang="en-US" smtClean="0"/>
              <a:t>18</a:t>
            </a:fld>
            <a:endParaRPr lang="en-US"/>
          </a:p>
        </p:txBody>
      </p:sp>
    </p:spTree>
    <p:extLst>
      <p:ext uri="{BB962C8B-B14F-4D97-AF65-F5344CB8AC3E}">
        <p14:creationId xmlns:p14="http://schemas.microsoft.com/office/powerpoint/2010/main" val="2575679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从这里看这个程序，</a:t>
            </a:r>
          </a:p>
        </p:txBody>
      </p:sp>
      <p:sp>
        <p:nvSpPr>
          <p:cNvPr id="4" name="灯片编号占位符 3"/>
          <p:cNvSpPr>
            <a:spLocks noGrp="1"/>
          </p:cNvSpPr>
          <p:nvPr>
            <p:ph type="sldNum" sz="quarter" idx="10"/>
          </p:nvPr>
        </p:nvSpPr>
        <p:spPr/>
        <p:txBody>
          <a:bodyPr/>
          <a:lstStyle/>
          <a:p>
            <a:fld id="{A2A1643A-76C6-4418-8C90-D4A34E557575}" type="slidenum">
              <a:rPr lang="en-US" smtClean="0"/>
              <a:t>19</a:t>
            </a:fld>
            <a:endParaRPr lang="en-US"/>
          </a:p>
        </p:txBody>
      </p:sp>
    </p:spTree>
    <p:extLst>
      <p:ext uri="{BB962C8B-B14F-4D97-AF65-F5344CB8AC3E}">
        <p14:creationId xmlns:p14="http://schemas.microsoft.com/office/powerpoint/2010/main" val="907685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这是递归程序，在递归返回后将处理相应父节点和祖先的平衡因子数，并给出是否增高。如果增高，则父节点更新</a:t>
            </a:r>
          </a:p>
        </p:txBody>
      </p:sp>
      <p:sp>
        <p:nvSpPr>
          <p:cNvPr id="4" name="灯片编号占位符 3"/>
          <p:cNvSpPr>
            <a:spLocks noGrp="1"/>
          </p:cNvSpPr>
          <p:nvPr>
            <p:ph type="sldNum" sz="quarter" idx="10"/>
          </p:nvPr>
        </p:nvSpPr>
        <p:spPr/>
        <p:txBody>
          <a:bodyPr/>
          <a:lstStyle/>
          <a:p>
            <a:fld id="{A2A1643A-76C6-4418-8C90-D4A34E557575}" type="slidenum">
              <a:rPr lang="en-US" smtClean="0"/>
              <a:t>20</a:t>
            </a:fld>
            <a:endParaRPr lang="en-US"/>
          </a:p>
        </p:txBody>
      </p:sp>
    </p:spTree>
    <p:extLst>
      <p:ext uri="{BB962C8B-B14F-4D97-AF65-F5344CB8AC3E}">
        <p14:creationId xmlns:p14="http://schemas.microsoft.com/office/powerpoint/2010/main" val="20020169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对以指针</a:t>
            </a:r>
            <a:r>
              <a:rPr lang="en-US" altLang="zh-CN" sz="1200" dirty="0">
                <a:latin typeface="Times New Roman" panose="02020603050405020304" pitchFamily="18" charset="0"/>
                <a:cs typeface="Times New Roman" panose="02020603050405020304" pitchFamily="18" charset="0"/>
              </a:rPr>
              <a:t>T</a:t>
            </a:r>
            <a:r>
              <a:rPr lang="zh-CN" altLang="en-US" sz="1200" dirty="0">
                <a:latin typeface="Times New Roman" panose="02020603050405020304" pitchFamily="18" charset="0"/>
                <a:cs typeface="Times New Roman" panose="02020603050405020304" pitchFamily="18" charset="0"/>
              </a:rPr>
              <a:t>所指结点为根的二叉树作左平衡旋转处理</a:t>
            </a:r>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21</a:t>
            </a:fld>
            <a:endParaRPr lang="en-US"/>
          </a:p>
        </p:txBody>
      </p:sp>
    </p:spTree>
    <p:extLst>
      <p:ext uri="{BB962C8B-B14F-4D97-AF65-F5344CB8AC3E}">
        <p14:creationId xmlns:p14="http://schemas.microsoft.com/office/powerpoint/2010/main" val="1335840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A1643A-76C6-4418-8C90-D4A34E557575}" type="slidenum">
              <a:rPr lang="en-US" smtClean="0"/>
              <a:t>22</a:t>
            </a:fld>
            <a:endParaRPr lang="en-US"/>
          </a:p>
        </p:txBody>
      </p:sp>
    </p:spTree>
    <p:extLst>
      <p:ext uri="{BB962C8B-B14F-4D97-AF65-F5344CB8AC3E}">
        <p14:creationId xmlns:p14="http://schemas.microsoft.com/office/powerpoint/2010/main" val="780371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每个节点的平衡因子可以计算出来</a:t>
            </a:r>
          </a:p>
        </p:txBody>
      </p:sp>
      <p:sp>
        <p:nvSpPr>
          <p:cNvPr id="4" name="灯片编号占位符 3"/>
          <p:cNvSpPr>
            <a:spLocks noGrp="1"/>
          </p:cNvSpPr>
          <p:nvPr>
            <p:ph type="sldNum" sz="quarter" idx="10"/>
          </p:nvPr>
        </p:nvSpPr>
        <p:spPr/>
        <p:txBody>
          <a:bodyPr/>
          <a:lstStyle/>
          <a:p>
            <a:fld id="{A2A1643A-76C6-4418-8C90-D4A34E557575}" type="slidenum">
              <a:rPr lang="en-US" smtClean="0"/>
              <a:t>3</a:t>
            </a:fld>
            <a:endParaRPr lang="en-US"/>
          </a:p>
        </p:txBody>
      </p:sp>
    </p:spTree>
    <p:extLst>
      <p:ext uri="{BB962C8B-B14F-4D97-AF65-F5344CB8AC3E}">
        <p14:creationId xmlns:p14="http://schemas.microsoft.com/office/powerpoint/2010/main" val="584930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A1643A-76C6-4418-8C90-D4A34E557575}" type="slidenum">
              <a:rPr lang="en-US" smtClean="0"/>
              <a:t>23</a:t>
            </a:fld>
            <a:endParaRPr lang="en-US"/>
          </a:p>
        </p:txBody>
      </p:sp>
    </p:spTree>
    <p:extLst>
      <p:ext uri="{BB962C8B-B14F-4D97-AF65-F5344CB8AC3E}">
        <p14:creationId xmlns:p14="http://schemas.microsoft.com/office/powerpoint/2010/main" val="20666680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smtClean="0">
                    <a:ea typeface="+mn-ea"/>
                  </a:rPr>
                  <a:t>设</a:t>
                </a:r>
                <a:r>
                  <a:rPr lang="en-US" altLang="zh-CN" i="0">
                    <a:latin typeface="Cambria Math" panose="02040503050406030204" pitchFamily="18" charset="0"/>
                  </a:rPr>
                  <a:t>𝑁</a:t>
                </a:r>
                <a:r>
                  <a:rPr lang="en-US" altLang="en-US" i="0">
                    <a:latin typeface="Cambria Math" panose="02040503050406030204" pitchFamily="18" charset="0"/>
                  </a:rPr>
                  <a:t>_</a:t>
                </a:r>
                <a:r>
                  <a:rPr lang="en-US" altLang="zh-CN" i="0">
                    <a:latin typeface="Cambria Math" panose="02040503050406030204" pitchFamily="18" charset="0"/>
                  </a:rPr>
                  <a:t>ℎ</a:t>
                </a:r>
                <a:r>
                  <a:rPr lang="zh-CN" altLang="en-US">
                    <a:ea typeface="+mn-ea"/>
                  </a:rPr>
                  <a:t>是高度为 </a:t>
                </a:r>
                <a:r>
                  <a:rPr lang="en-US" altLang="zh-CN">
                    <a:ea typeface="+mn-ea"/>
                  </a:rPr>
                  <a:t>h </a:t>
                </a:r>
                <a:r>
                  <a:rPr lang="zh-CN" altLang="en-US">
                    <a:ea typeface="+mn-ea"/>
                  </a:rPr>
                  <a:t>的</a:t>
                </a:r>
                <a:r>
                  <a:rPr lang="en-US" altLang="zh-CN">
                    <a:ea typeface="+mn-ea"/>
                  </a:rPr>
                  <a:t>AVL</a:t>
                </a:r>
                <a:r>
                  <a:rPr lang="zh-CN" altLang="en-US">
                    <a:ea typeface="+mn-ea"/>
                  </a:rPr>
                  <a:t>树的最小结点数</a:t>
                </a:r>
                <a:r>
                  <a:rPr lang="zh-CN" altLang="en-US" smtClean="0">
                    <a:ea typeface="+mn-ea"/>
                  </a:rPr>
                  <a:t>。</a:t>
                </a:r>
                <a:r>
                  <a:rPr lang="zh-CN" altLang="en-US" b="1" smtClean="0">
                    <a:solidFill>
                      <a:schemeClr val="accent2"/>
                    </a:solidFill>
                    <a:latin typeface="Times New Roman" panose="02020603050405020304" pitchFamily="18" charset="0"/>
                    <a:ea typeface="仿宋_GB2312" pitchFamily="49" charset="-122"/>
                  </a:rPr>
                  <a:t> </a:t>
                </a:r>
                <a:endParaRPr lang="en-US" altLang="zh-CN" b="1" smtClean="0">
                  <a:solidFill>
                    <a:schemeClr val="accent2"/>
                  </a:solidFill>
                  <a:latin typeface="Times New Roman" panose="02020603050405020304" pitchFamily="18" charset="0"/>
                  <a:ea typeface="仿宋_GB2312" pitchFamily="49" charset="-122"/>
                </a:endParaRPr>
              </a:p>
              <a:p>
                <a:r>
                  <a:rPr lang="en-US" altLang="zh-CN" b="1" smtClean="0">
                    <a:solidFill>
                      <a:schemeClr val="tx2"/>
                    </a:solidFill>
                    <a:latin typeface="Times New Roman" panose="02020603050405020304" pitchFamily="18" charset="0"/>
                    <a:ea typeface="仿宋_GB2312" pitchFamily="49" charset="-122"/>
                  </a:rPr>
                  <a:t>1.44*log</a:t>
                </a:r>
                <a:r>
                  <a:rPr lang="en-US" altLang="zh-CN" b="1" baseline="-25000" smtClean="0">
                    <a:solidFill>
                      <a:schemeClr val="tx2"/>
                    </a:solidFill>
                    <a:latin typeface="Times New Roman" panose="02020603050405020304" pitchFamily="18" charset="0"/>
                    <a:ea typeface="仿宋_GB2312" pitchFamily="49" charset="-122"/>
                  </a:rPr>
                  <a:t>2</a:t>
                </a:r>
                <a:r>
                  <a:rPr lang="en-US" altLang="zh-CN" b="1" smtClean="0">
                    <a:solidFill>
                      <a:schemeClr val="tx2"/>
                    </a:solidFill>
                    <a:latin typeface="Times New Roman" panose="02020603050405020304" pitchFamily="18" charset="0"/>
                    <a:ea typeface="仿宋_GB2312" pitchFamily="49" charset="-122"/>
                  </a:rPr>
                  <a:t>(</a:t>
                </a:r>
                <a:r>
                  <a:rPr lang="en-US" altLang="zh-CN" b="1" i="1" smtClean="0">
                    <a:solidFill>
                      <a:schemeClr val="tx2"/>
                    </a:solidFill>
                    <a:latin typeface="Times New Roman" panose="02020603050405020304" pitchFamily="18" charset="0"/>
                    <a:ea typeface="仿宋_GB2312" pitchFamily="49" charset="-122"/>
                  </a:rPr>
                  <a:t>n</a:t>
                </a:r>
                <a:r>
                  <a:rPr lang="en-US" altLang="zh-CN" b="1" smtClean="0">
                    <a:solidFill>
                      <a:schemeClr val="tx2"/>
                    </a:solidFill>
                    <a:latin typeface="Times New Roman" panose="02020603050405020304" pitchFamily="18" charset="0"/>
                    <a:ea typeface="仿宋_GB2312" pitchFamily="49" charset="-122"/>
                  </a:rPr>
                  <a:t>+2)</a:t>
                </a:r>
                <a:endParaRPr lang="zh-CN" altLang="en-US"/>
              </a:p>
            </p:txBody>
          </p:sp>
        </mc:Fallback>
      </mc:AlternateContent>
      <p:sp>
        <p:nvSpPr>
          <p:cNvPr id="4" name="灯片编号占位符 3"/>
          <p:cNvSpPr>
            <a:spLocks noGrp="1"/>
          </p:cNvSpPr>
          <p:nvPr>
            <p:ph type="sldNum" sz="quarter" idx="10"/>
          </p:nvPr>
        </p:nvSpPr>
        <p:spPr/>
        <p:txBody>
          <a:bodyPr/>
          <a:lstStyle/>
          <a:p>
            <a:fld id="{A2A1643A-76C6-4418-8C90-D4A34E557575}" type="slidenum">
              <a:rPr lang="en-US" smtClean="0"/>
              <a:t>33</a:t>
            </a:fld>
            <a:endParaRPr lang="en-US"/>
          </a:p>
        </p:txBody>
      </p:sp>
    </p:spTree>
    <p:extLst>
      <p:ext uri="{BB962C8B-B14F-4D97-AF65-F5344CB8AC3E}">
        <p14:creationId xmlns:p14="http://schemas.microsoft.com/office/powerpoint/2010/main" val="6100907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34</a:t>
            </a:fld>
            <a:endParaRPr lang="en-US"/>
          </a:p>
        </p:txBody>
      </p:sp>
    </p:spTree>
    <p:extLst>
      <p:ext uri="{BB962C8B-B14F-4D97-AF65-F5344CB8AC3E}">
        <p14:creationId xmlns:p14="http://schemas.microsoft.com/office/powerpoint/2010/main" val="18716831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en-US" sz="1200" b="0" dirty="0">
              <a:latin typeface="宋体" pitchFamily="2" charset="-122"/>
            </a:endParaRPr>
          </a:p>
          <a:p>
            <a:endParaRPr lang="en-US" altLang="en-US" sz="1200" b="0" dirty="0">
              <a:latin typeface="宋体" pitchFamily="2" charset="-122"/>
            </a:endParaRPr>
          </a:p>
        </p:txBody>
      </p:sp>
      <p:sp>
        <p:nvSpPr>
          <p:cNvPr id="4" name="灯片编号占位符 3"/>
          <p:cNvSpPr>
            <a:spLocks noGrp="1"/>
          </p:cNvSpPr>
          <p:nvPr>
            <p:ph type="sldNum" sz="quarter" idx="10"/>
          </p:nvPr>
        </p:nvSpPr>
        <p:spPr/>
        <p:txBody>
          <a:bodyPr/>
          <a:lstStyle/>
          <a:p>
            <a:fld id="{A2A1643A-76C6-4418-8C90-D4A34E557575}" type="slidenum">
              <a:rPr lang="en-US" smtClean="0"/>
              <a:t>35</a:t>
            </a:fld>
            <a:endParaRPr lang="en-US"/>
          </a:p>
        </p:txBody>
      </p:sp>
    </p:spTree>
    <p:extLst>
      <p:ext uri="{BB962C8B-B14F-4D97-AF65-F5344CB8AC3E}">
        <p14:creationId xmlns:p14="http://schemas.microsoft.com/office/powerpoint/2010/main" val="1442451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A1643A-76C6-4418-8C90-D4A34E557575}" type="slidenum">
              <a:rPr lang="en-US" smtClean="0"/>
              <a:t>36</a:t>
            </a:fld>
            <a:endParaRPr lang="en-US"/>
          </a:p>
        </p:txBody>
      </p:sp>
    </p:spTree>
    <p:extLst>
      <p:ext uri="{BB962C8B-B14F-4D97-AF65-F5344CB8AC3E}">
        <p14:creationId xmlns:p14="http://schemas.microsoft.com/office/powerpoint/2010/main" val="1447475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A1643A-76C6-4418-8C90-D4A34E557575}" type="slidenum">
              <a:rPr lang="en-US" smtClean="0"/>
              <a:t>37</a:t>
            </a:fld>
            <a:endParaRPr lang="en-US"/>
          </a:p>
        </p:txBody>
      </p:sp>
    </p:spTree>
    <p:extLst>
      <p:ext uri="{BB962C8B-B14F-4D97-AF65-F5344CB8AC3E}">
        <p14:creationId xmlns:p14="http://schemas.microsoft.com/office/powerpoint/2010/main" val="3071349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A2A1643A-76C6-4418-8C90-D4A34E557575}" type="slidenum">
              <a:rPr lang="en-US" smtClean="0"/>
              <a:t>38</a:t>
            </a:fld>
            <a:endParaRPr lang="en-US"/>
          </a:p>
        </p:txBody>
      </p:sp>
    </p:spTree>
    <p:extLst>
      <p:ext uri="{BB962C8B-B14F-4D97-AF65-F5344CB8AC3E}">
        <p14:creationId xmlns:p14="http://schemas.microsoft.com/office/powerpoint/2010/main" val="17697221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en-US" altLang="zh-CN"/>
            </a:br>
            <a:endParaRPr lang="zh-CN" altLang="en-US"/>
          </a:p>
        </p:txBody>
      </p:sp>
      <p:sp>
        <p:nvSpPr>
          <p:cNvPr id="4" name="灯片编号占位符 3"/>
          <p:cNvSpPr>
            <a:spLocks noGrp="1"/>
          </p:cNvSpPr>
          <p:nvPr>
            <p:ph type="sldNum" sz="quarter" idx="10"/>
          </p:nvPr>
        </p:nvSpPr>
        <p:spPr/>
        <p:txBody>
          <a:bodyPr/>
          <a:lstStyle/>
          <a:p>
            <a:fld id="{A2A1643A-76C6-4418-8C90-D4A34E557575}" type="slidenum">
              <a:rPr lang="en-US" smtClean="0"/>
              <a:t>41</a:t>
            </a:fld>
            <a:endParaRPr lang="en-US"/>
          </a:p>
        </p:txBody>
      </p:sp>
    </p:spTree>
    <p:extLst>
      <p:ext uri="{BB962C8B-B14F-4D97-AF65-F5344CB8AC3E}">
        <p14:creationId xmlns:p14="http://schemas.microsoft.com/office/powerpoint/2010/main" val="36945166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A1643A-76C6-4418-8C90-D4A34E557575}" type="slidenum">
              <a:rPr lang="en-US" smtClean="0"/>
              <a:t>42</a:t>
            </a:fld>
            <a:endParaRPr lang="en-US"/>
          </a:p>
        </p:txBody>
      </p:sp>
    </p:spTree>
    <p:extLst>
      <p:ext uri="{BB962C8B-B14F-4D97-AF65-F5344CB8AC3E}">
        <p14:creationId xmlns:p14="http://schemas.microsoft.com/office/powerpoint/2010/main" val="26992065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A1643A-76C6-4418-8C90-D4A34E557575}" type="slidenum">
              <a:rPr lang="en-US" smtClean="0"/>
              <a:t>43</a:t>
            </a:fld>
            <a:endParaRPr lang="en-US"/>
          </a:p>
        </p:txBody>
      </p:sp>
    </p:spTree>
    <p:extLst>
      <p:ext uri="{BB962C8B-B14F-4D97-AF65-F5344CB8AC3E}">
        <p14:creationId xmlns:p14="http://schemas.microsoft.com/office/powerpoint/2010/main" val="3796251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4</a:t>
            </a:fld>
            <a:endParaRPr lang="en-US"/>
          </a:p>
        </p:txBody>
      </p:sp>
    </p:spTree>
    <p:extLst>
      <p:ext uri="{BB962C8B-B14F-4D97-AF65-F5344CB8AC3E}">
        <p14:creationId xmlns:p14="http://schemas.microsoft.com/office/powerpoint/2010/main" val="7925455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A1643A-76C6-4418-8C90-D4A34E557575}" type="slidenum">
              <a:rPr lang="en-US" smtClean="0"/>
              <a:t>44</a:t>
            </a:fld>
            <a:endParaRPr lang="en-US"/>
          </a:p>
        </p:txBody>
      </p:sp>
    </p:spTree>
    <p:extLst>
      <p:ext uri="{BB962C8B-B14F-4D97-AF65-F5344CB8AC3E}">
        <p14:creationId xmlns:p14="http://schemas.microsoft.com/office/powerpoint/2010/main" val="6310334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A1643A-76C6-4418-8C90-D4A34E557575}" type="slidenum">
              <a:rPr lang="en-US" smtClean="0"/>
              <a:t>45</a:t>
            </a:fld>
            <a:endParaRPr lang="en-US"/>
          </a:p>
        </p:txBody>
      </p:sp>
    </p:spTree>
    <p:extLst>
      <p:ext uri="{BB962C8B-B14F-4D97-AF65-F5344CB8AC3E}">
        <p14:creationId xmlns:p14="http://schemas.microsoft.com/office/powerpoint/2010/main" val="29420691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en-US" altLang="en-US" sz="2400" dirty="0">
                    <a:latin typeface="华文楷体" panose="02010600040101010101" pitchFamily="2" charset="-122"/>
                    <a:ea typeface="华文楷体" panose="02010600040101010101" pitchFamily="2" charset="-122"/>
                  </a:rPr>
                  <a:t>B树的生成是从空树起，逐个插入关键字</a:t>
                </a:r>
              </a:p>
              <a:p>
                <a:r>
                  <a:rPr lang="en-US" altLang="en-US" sz="2400" dirty="0" err="1">
                    <a:latin typeface="华文楷体" panose="02010600040101010101" pitchFamily="2" charset="-122"/>
                    <a:ea typeface="华文楷体" panose="02010600040101010101" pitchFamily="2" charset="-122"/>
                  </a:rPr>
                  <a:t>插入时不是每插入一个关键字就添加一个叶子结点，而是首先在最低层的某个叶子结点中添加一个关键字，然后</a:t>
                </a:r>
                <a:endParaRPr lang="en-US" altLang="en-US" sz="2400" dirty="0">
                  <a:latin typeface="华文楷体" panose="02010600040101010101" pitchFamily="2" charset="-122"/>
                  <a:ea typeface="华文楷体" panose="02010600040101010101" pitchFamily="2" charset="-122"/>
                </a:endParaRPr>
              </a:p>
              <a:p>
                <a:r>
                  <a:rPr lang="zh-CN" altLang="en-US" sz="2400" b="1" dirty="0">
                    <a:latin typeface="华文楷体" panose="02010600040101010101" pitchFamily="2" charset="-122"/>
                    <a:ea typeface="华文楷体" panose="02010600040101010101" pitchFamily="2" charset="-122"/>
                  </a:rPr>
                  <a:t>若</a:t>
                </a:r>
                <a:r>
                  <a:rPr lang="en-US" altLang="en-US" sz="2400" b="1" dirty="0" err="1">
                    <a:latin typeface="华文楷体" panose="02010600040101010101" pitchFamily="2" charset="-122"/>
                    <a:ea typeface="华文楷体" panose="02010600040101010101" pitchFamily="2" charset="-122"/>
                  </a:rPr>
                  <a:t>关键字</a:t>
                </a:r>
                <a:r>
                  <a:rPr lang="zh-CN" altLang="en-US" sz="2400" b="1" dirty="0">
                    <a:latin typeface="华文楷体" panose="02010600040101010101" pitchFamily="2" charset="-122"/>
                    <a:ea typeface="华文楷体" panose="02010600040101010101" pitchFamily="2" charset="-122"/>
                  </a:rPr>
                  <a:t>的</a:t>
                </a:r>
                <a:r>
                  <a:rPr lang="en-US" altLang="en-US" sz="2400" b="1" dirty="0">
                    <a:latin typeface="华文楷体" panose="02010600040101010101" pitchFamily="2" charset="-122"/>
                    <a:ea typeface="华文楷体" panose="02010600040101010101" pitchFamily="2" charset="-122"/>
                  </a:rPr>
                  <a:t>数</a:t>
                </a:r>
                <a:r>
                  <a:rPr lang="zh-CN" altLang="en-US" sz="2400" b="1" dirty="0">
                    <a:latin typeface="华文楷体" panose="02010600040101010101" pitchFamily="2" charset="-122"/>
                    <a:ea typeface="华文楷体" panose="02010600040101010101" pitchFamily="2" charset="-122"/>
                  </a:rPr>
                  <a:t>目达到</a:t>
                </a:r>
                <a:r>
                  <a:rPr lang="en-US" altLang="zh-CN" sz="2400" b="1" dirty="0">
                    <a:latin typeface="华文楷体" panose="02010600040101010101" pitchFamily="2" charset="-122"/>
                    <a:ea typeface="华文楷体" panose="02010600040101010101" pitchFamily="2" charset="-122"/>
                  </a:rPr>
                  <a:t>m</a:t>
                </a:r>
                <a:r>
                  <a:rPr lang="zh-CN" altLang="en-US" sz="2400" dirty="0">
                    <a:latin typeface="华文楷体" panose="02010600040101010101" pitchFamily="2" charset="-122"/>
                    <a:ea typeface="华文楷体" panose="02010600040101010101" pitchFamily="2" charset="-122"/>
                  </a:rPr>
                  <a:t>，则</a:t>
                </a:r>
                <a:r>
                  <a:rPr lang="en-US" altLang="en-US" sz="2400" b="1" dirty="0" err="1">
                    <a:solidFill>
                      <a:srgbClr val="0000FF"/>
                    </a:solidFill>
                    <a:latin typeface="华文楷体" panose="02010600040101010101" pitchFamily="2" charset="-122"/>
                    <a:ea typeface="华文楷体" panose="02010600040101010101" pitchFamily="2" charset="-122"/>
                  </a:rPr>
                  <a:t>分裂</a:t>
                </a:r>
                <a:r>
                  <a:rPr lang="zh-CN" altLang="en-US" sz="2400" dirty="0">
                    <a:latin typeface="华文楷体" panose="02010600040101010101" pitchFamily="2" charset="-122"/>
                    <a:ea typeface="华文楷体" panose="02010600040101010101" pitchFamily="2" charset="-122"/>
                  </a:rPr>
                  <a:t>成两个结点，并</a:t>
                </a:r>
                <a:r>
                  <a:rPr lang="en-US" altLang="en-US" sz="2400" dirty="0" err="1">
                    <a:latin typeface="华文楷体" panose="02010600040101010101" pitchFamily="2" charset="-122"/>
                    <a:ea typeface="华文楷体" panose="02010600040101010101" pitchFamily="2" charset="-122"/>
                  </a:rPr>
                  <a:t>将中间关键字</a:t>
                </a:r>
                <a:r>
                  <a:rPr lang="en-US" altLang="zh-CN" sz="2400" i="0">
                    <a:latin typeface="Cambria Math" panose="02040503050406030204" pitchFamily="18" charset="0"/>
                  </a:rPr>
                  <a:t>𝑘</a:t>
                </a:r>
                <a:r>
                  <a:rPr lang="en-US" altLang="en-US" sz="2400" i="0">
                    <a:latin typeface="Cambria Math" panose="02040503050406030204" pitchFamily="18" charset="0"/>
                  </a:rPr>
                  <a:t>_⌈</a:t>
                </a:r>
                <a:r>
                  <a:rPr lang="en-US" altLang="zh-CN" sz="2400" i="0">
                    <a:latin typeface="Cambria Math" panose="02040503050406030204" pitchFamily="18" charset="0"/>
                  </a:rPr>
                  <a:t>𝑚</a:t>
                </a:r>
                <a:r>
                  <a:rPr lang="en-US" altLang="en-US" sz="2400" i="0">
                    <a:latin typeface="Cambria Math" panose="02040503050406030204" pitchFamily="18" charset="0"/>
                  </a:rPr>
                  <a:t>∕2⌉ </a:t>
                </a:r>
                <a:r>
                  <a:rPr lang="en-US" altLang="en-US" sz="2400" dirty="0" err="1">
                    <a:latin typeface="华文楷体" panose="02010600040101010101" pitchFamily="2" charset="-122"/>
                    <a:ea typeface="华文楷体" panose="02010600040101010101" pitchFamily="2" charset="-122"/>
                  </a:rPr>
                  <a:t>插入到p的父结点</a:t>
                </a:r>
                <a:r>
                  <a:rPr lang="zh-CN" altLang="en-US" sz="2400" dirty="0">
                    <a:latin typeface="华文楷体" panose="02010600040101010101" pitchFamily="2" charset="-122"/>
                    <a:ea typeface="华文楷体" panose="02010600040101010101" pitchFamily="2" charset="-122"/>
                  </a:rPr>
                  <a:t>，这时，</a:t>
                </a:r>
                <a:r>
                  <a:rPr lang="en-US" altLang="en-US" sz="2400" dirty="0" err="1">
                    <a:latin typeface="华文楷体" panose="02010600040101010101" pitchFamily="2" charset="-122"/>
                    <a:ea typeface="华文楷体" panose="02010600040101010101" pitchFamily="2" charset="-122"/>
                  </a:rPr>
                  <a:t>父结点也可能不满足m阶B树的要求</a:t>
                </a:r>
                <a:r>
                  <a:rPr lang="en-US" altLang="en-US" sz="2400" dirty="0">
                    <a:latin typeface="华文楷体" panose="02010600040101010101" pitchFamily="2" charset="-122"/>
                    <a:ea typeface="华文楷体" panose="02010600040101010101" pitchFamily="2" charset="-122"/>
                  </a:rPr>
                  <a:t>(</a:t>
                </a:r>
                <a:r>
                  <a:rPr lang="en-US" altLang="en-US" sz="2400" dirty="0" err="1">
                    <a:latin typeface="华文楷体" panose="02010600040101010101" pitchFamily="2" charset="-122"/>
                    <a:ea typeface="华文楷体" panose="02010600040101010101" pitchFamily="2" charset="-122"/>
                  </a:rPr>
                  <a:t>分枝数大于m</a:t>
                </a:r>
                <a:r>
                  <a:rPr lang="en-US" altLang="en-US" sz="2400" dirty="0">
                    <a:latin typeface="华文楷体" panose="02010600040101010101" pitchFamily="2" charset="-122"/>
                    <a:ea typeface="华文楷体" panose="02010600040101010101" pitchFamily="2" charset="-122"/>
                  </a:rPr>
                  <a:t>)，</a:t>
                </a:r>
                <a:r>
                  <a:rPr lang="en-US" altLang="en-US" sz="2400" dirty="0" err="1">
                    <a:latin typeface="华文楷体" panose="02010600040101010101" pitchFamily="2" charset="-122"/>
                    <a:ea typeface="华文楷体" panose="02010600040101010101" pitchFamily="2" charset="-122"/>
                  </a:rPr>
                  <a:t>则必须对父结点进行分裂，一直进行下去，</a:t>
                </a:r>
                <a:r>
                  <a:rPr lang="en-US" altLang="en-US" sz="2400" b="1" dirty="0" err="1">
                    <a:latin typeface="华文楷体" panose="02010600040101010101" pitchFamily="2" charset="-122"/>
                    <a:ea typeface="华文楷体" panose="02010600040101010101" pitchFamily="2" charset="-122"/>
                  </a:rPr>
                  <a:t>直到没有父结点或分裂后的父结点满足m阶B树的要求</a:t>
                </a:r>
                <a:endParaRPr lang="en-US" altLang="en-US" sz="2400" b="1" dirty="0">
                  <a:latin typeface="华文楷体" panose="02010600040101010101" pitchFamily="2" charset="-122"/>
                  <a:ea typeface="华文楷体" panose="02010600040101010101" pitchFamily="2" charset="-122"/>
                </a:endParaRPr>
              </a:p>
              <a:p>
                <a:pPr lvl="1"/>
                <a:r>
                  <a:rPr lang="en-US" altLang="en-US" sz="2400" dirty="0" err="1">
                    <a:latin typeface="华文楷体" panose="02010600040101010101" pitchFamily="2" charset="-122"/>
                    <a:ea typeface="华文楷体" panose="02010600040101010101" pitchFamily="2" charset="-122"/>
                  </a:rPr>
                  <a:t>当根结点分裂时，因没有父结点，则建立一个新的根，B树增高一层</a:t>
                </a:r>
                <a:endParaRPr lang="en-US" altLang="en-US" sz="2400" dirty="0">
                  <a:latin typeface="华文楷体" panose="02010600040101010101" pitchFamily="2" charset="-122"/>
                  <a:ea typeface="华文楷体" panose="02010600040101010101" pitchFamily="2" charset="-122"/>
                </a:endParaRPr>
              </a:p>
              <a:p>
                <a:endParaRPr lang="zh-CN" altLang="en-US" dirty="0"/>
              </a:p>
            </p:txBody>
          </p:sp>
        </mc:Fallback>
      </mc:AlternateContent>
      <p:sp>
        <p:nvSpPr>
          <p:cNvPr id="4" name="灯片编号占位符 3"/>
          <p:cNvSpPr>
            <a:spLocks noGrp="1"/>
          </p:cNvSpPr>
          <p:nvPr>
            <p:ph type="sldNum" sz="quarter" idx="5"/>
          </p:nvPr>
        </p:nvSpPr>
        <p:spPr/>
        <p:txBody>
          <a:bodyPr/>
          <a:lstStyle/>
          <a:p>
            <a:fld id="{A2A1643A-76C6-4418-8C90-D4A34E557575}" type="slidenum">
              <a:rPr lang="en-US" smtClean="0"/>
              <a:t>46</a:t>
            </a:fld>
            <a:endParaRPr lang="en-US"/>
          </a:p>
        </p:txBody>
      </p:sp>
    </p:spTree>
    <p:extLst>
      <p:ext uri="{BB962C8B-B14F-4D97-AF65-F5344CB8AC3E}">
        <p14:creationId xmlns:p14="http://schemas.microsoft.com/office/powerpoint/2010/main" val="21154585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A1643A-76C6-4418-8C90-D4A34E557575}" type="slidenum">
              <a:rPr lang="en-US" smtClean="0"/>
              <a:t>48</a:t>
            </a:fld>
            <a:endParaRPr lang="en-US"/>
          </a:p>
        </p:txBody>
      </p:sp>
    </p:spTree>
    <p:extLst>
      <p:ext uri="{BB962C8B-B14F-4D97-AF65-F5344CB8AC3E}">
        <p14:creationId xmlns:p14="http://schemas.microsoft.com/office/powerpoint/2010/main" val="7059765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A1643A-76C6-4418-8C90-D4A34E557575}" type="slidenum">
              <a:rPr lang="en-US" smtClean="0"/>
              <a:t>49</a:t>
            </a:fld>
            <a:endParaRPr lang="en-US"/>
          </a:p>
        </p:txBody>
      </p:sp>
    </p:spTree>
    <p:extLst>
      <p:ext uri="{BB962C8B-B14F-4D97-AF65-F5344CB8AC3E}">
        <p14:creationId xmlns:p14="http://schemas.microsoft.com/office/powerpoint/2010/main" val="23536901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A1643A-76C6-4418-8C90-D4A34E557575}" type="slidenum">
              <a:rPr lang="en-US" smtClean="0"/>
              <a:t>50</a:t>
            </a:fld>
            <a:endParaRPr lang="en-US"/>
          </a:p>
        </p:txBody>
      </p:sp>
    </p:spTree>
    <p:extLst>
      <p:ext uri="{BB962C8B-B14F-4D97-AF65-F5344CB8AC3E}">
        <p14:creationId xmlns:p14="http://schemas.microsoft.com/office/powerpoint/2010/main" val="5483089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sz="1200" b="1" dirty="0"/>
          </a:p>
        </p:txBody>
      </p:sp>
      <p:sp>
        <p:nvSpPr>
          <p:cNvPr id="4" name="灯片编号占位符 3"/>
          <p:cNvSpPr>
            <a:spLocks noGrp="1"/>
          </p:cNvSpPr>
          <p:nvPr>
            <p:ph type="sldNum" sz="quarter" idx="10"/>
          </p:nvPr>
        </p:nvSpPr>
        <p:spPr/>
        <p:txBody>
          <a:bodyPr/>
          <a:lstStyle/>
          <a:p>
            <a:fld id="{A2A1643A-76C6-4418-8C90-D4A34E557575}" type="slidenum">
              <a:rPr lang="en-US" smtClean="0"/>
              <a:t>51</a:t>
            </a:fld>
            <a:endParaRPr lang="en-US"/>
          </a:p>
        </p:txBody>
      </p:sp>
    </p:spTree>
    <p:extLst>
      <p:ext uri="{BB962C8B-B14F-4D97-AF65-F5344CB8AC3E}">
        <p14:creationId xmlns:p14="http://schemas.microsoft.com/office/powerpoint/2010/main" val="39237071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A1643A-76C6-4418-8C90-D4A34E557575}" type="slidenum">
              <a:rPr lang="en-US" smtClean="0"/>
              <a:t>53</a:t>
            </a:fld>
            <a:endParaRPr lang="en-US"/>
          </a:p>
        </p:txBody>
      </p:sp>
    </p:spTree>
    <p:extLst>
      <p:ext uri="{BB962C8B-B14F-4D97-AF65-F5344CB8AC3E}">
        <p14:creationId xmlns:p14="http://schemas.microsoft.com/office/powerpoint/2010/main" val="10420349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A1643A-76C6-4418-8C90-D4A34E55757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355530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A1643A-76C6-4418-8C90-D4A34E55757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95449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5</a:t>
            </a:fld>
            <a:endParaRPr lang="en-US"/>
          </a:p>
        </p:txBody>
      </p:sp>
    </p:spTree>
    <p:extLst>
      <p:ext uri="{BB962C8B-B14F-4D97-AF65-F5344CB8AC3E}">
        <p14:creationId xmlns:p14="http://schemas.microsoft.com/office/powerpoint/2010/main" val="41491263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A1643A-76C6-4418-8C90-D4A34E55757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915069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a:t>
            </a:r>
            <a:r>
              <a:rPr lang="en-US" altLang="zh-CN" dirty="0" err="1"/>
              <a:t>trie</a:t>
            </a:r>
            <a:r>
              <a:rPr lang="en-US" altLang="zh-CN" dirty="0"/>
              <a:t>-</a:t>
            </a:r>
            <a:r>
              <a:rPr lang="en-US" altLang="zh-CN" dirty="0" err="1"/>
              <a:t>val</a:t>
            </a:r>
            <a:endParaRPr lang="en-US" altLang="zh-CN" dirty="0"/>
          </a:p>
          <a:p>
            <a:endParaRPr lang="en-US" dirty="0"/>
          </a:p>
          <a:p>
            <a:r>
              <a:rPr lang="zh-CN" altLang="en-US" dirty="0"/>
              <a:t>就是这样也有不同的表示</a:t>
            </a:r>
            <a:endParaRPr 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A1643A-76C6-4418-8C90-D4A34E55757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248101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A1643A-76C6-4418-8C90-D4A34E55757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556366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A1643A-76C6-4418-8C90-D4A34E55757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761178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A1643A-76C6-4418-8C90-D4A34E55757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810234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A1643A-76C6-4418-8C90-D4A34E55757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85266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A1643A-76C6-4418-8C90-D4A34E557575}" type="slidenum">
              <a:rPr lang="en-US" smtClean="0"/>
              <a:t>6</a:t>
            </a:fld>
            <a:endParaRPr lang="en-US"/>
          </a:p>
        </p:txBody>
      </p:sp>
    </p:spTree>
    <p:extLst>
      <p:ext uri="{BB962C8B-B14F-4D97-AF65-F5344CB8AC3E}">
        <p14:creationId xmlns:p14="http://schemas.microsoft.com/office/powerpoint/2010/main" val="2138622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7</a:t>
            </a:fld>
            <a:endParaRPr lang="en-US"/>
          </a:p>
        </p:txBody>
      </p:sp>
    </p:spTree>
    <p:extLst>
      <p:ext uri="{BB962C8B-B14F-4D97-AF65-F5344CB8AC3E}">
        <p14:creationId xmlns:p14="http://schemas.microsoft.com/office/powerpoint/2010/main" val="1885499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8</a:t>
            </a:fld>
            <a:endParaRPr lang="en-US"/>
          </a:p>
        </p:txBody>
      </p:sp>
    </p:spTree>
    <p:extLst>
      <p:ext uri="{BB962C8B-B14F-4D97-AF65-F5344CB8AC3E}">
        <p14:creationId xmlns:p14="http://schemas.microsoft.com/office/powerpoint/2010/main" val="1082521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9</a:t>
            </a:fld>
            <a:endParaRPr lang="en-US"/>
          </a:p>
        </p:txBody>
      </p:sp>
    </p:spTree>
    <p:extLst>
      <p:ext uri="{BB962C8B-B14F-4D97-AF65-F5344CB8AC3E}">
        <p14:creationId xmlns:p14="http://schemas.microsoft.com/office/powerpoint/2010/main" val="3137115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10</a:t>
            </a:fld>
            <a:endParaRPr lang="en-US"/>
          </a:p>
        </p:txBody>
      </p:sp>
    </p:spTree>
    <p:extLst>
      <p:ext uri="{BB962C8B-B14F-4D97-AF65-F5344CB8AC3E}">
        <p14:creationId xmlns:p14="http://schemas.microsoft.com/office/powerpoint/2010/main" val="1226601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936104"/>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457200" y="908720"/>
            <a:ext cx="4038600" cy="58326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908720"/>
            <a:ext cx="4038600" cy="58326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384"/>
            <a:ext cx="8229600" cy="936104"/>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908720"/>
            <a:ext cx="8229600" cy="583264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4"/>
          </p:nvPr>
        </p:nvSpPr>
        <p:spPr>
          <a:xfrm>
            <a:off x="8748464" y="6492875"/>
            <a:ext cx="39553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6" r:id="rId6"/>
    <p:sldLayoutId id="2147483657" r:id="rId7"/>
    <p:sldLayoutId id="2147483658" r:id="rId8"/>
    <p:sldLayoutId id="2147483659" r:id="rId9"/>
  </p:sldLayoutIdLst>
  <p:hf hdr="0" ftr="0" dt="0"/>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Ongoing-Teaching\Data Structure\课件\其他\3D小白人-上课.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5456" y="3418098"/>
            <a:ext cx="4623048" cy="3467286"/>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ctrTitle"/>
          </p:nvPr>
        </p:nvSpPr>
        <p:spPr/>
        <p:txBody>
          <a:bodyPr/>
          <a:lstStyle/>
          <a:p>
            <a:r>
              <a:rPr lang="en-US" altLang="en-US" b="1" dirty="0">
                <a:latin typeface="楷体_GB2312" pitchFamily="49" charset="-122"/>
                <a:ea typeface="楷体_GB2312" pitchFamily="49" charset="-122"/>
              </a:rPr>
              <a:t>第</a:t>
            </a:r>
            <a:r>
              <a:rPr lang="en-US" altLang="zh-CN" b="1" dirty="0">
                <a:latin typeface="楷体_GB2312" pitchFamily="49" charset="-122"/>
                <a:ea typeface="楷体_GB2312" pitchFamily="49" charset="-122"/>
              </a:rPr>
              <a:t>9</a:t>
            </a:r>
            <a:r>
              <a:rPr lang="en-US" altLang="en-US" b="1" dirty="0">
                <a:latin typeface="楷体_GB2312" pitchFamily="49" charset="-122"/>
                <a:ea typeface="楷体_GB2312" pitchFamily="49" charset="-122"/>
              </a:rPr>
              <a:t>章</a:t>
            </a:r>
            <a:r>
              <a:rPr lang="zh-CN" altLang="en-US" b="1" dirty="0">
                <a:latin typeface="楷体_GB2312" pitchFamily="49" charset="-122"/>
                <a:ea typeface="楷体_GB2312" pitchFamily="49" charset="-122"/>
              </a:rPr>
              <a:t>查找</a:t>
            </a:r>
            <a:endParaRPr lang="en-US" dirty="0"/>
          </a:p>
        </p:txBody>
      </p:sp>
      <p:sp>
        <p:nvSpPr>
          <p:cNvPr id="3" name="副标题 2"/>
          <p:cNvSpPr>
            <a:spLocks noGrp="1"/>
          </p:cNvSpPr>
          <p:nvPr>
            <p:ph type="subTitle" idx="1"/>
          </p:nvPr>
        </p:nvSpPr>
        <p:spPr/>
        <p:txBody>
          <a:bodyPr/>
          <a:lstStyle/>
          <a:p>
            <a:r>
              <a:rPr lang="en-US" altLang="zh-CN" dirty="0"/>
              <a:t>Part II</a:t>
            </a:r>
            <a:endParaRPr 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1</a:t>
            </a:fld>
            <a:endParaRPr lang="zh-CN" altLang="en-US" dirty="0"/>
          </a:p>
        </p:txBody>
      </p:sp>
    </p:spTree>
    <p:extLst>
      <p:ext uri="{BB962C8B-B14F-4D97-AF65-F5344CB8AC3E}">
        <p14:creationId xmlns:p14="http://schemas.microsoft.com/office/powerpoint/2010/main" val="1377669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a:xfrm>
            <a:off x="-6397" y="-52834"/>
            <a:ext cx="8229600" cy="641305"/>
          </a:xfrm>
        </p:spPr>
        <p:txBody>
          <a:bodyPr>
            <a:normAutofit fontScale="90000"/>
          </a:bodyPr>
          <a:lstStyle/>
          <a:p>
            <a:pPr algn="l"/>
            <a:r>
              <a:rPr lang="zh-CN" altLang="en-US" dirty="0">
                <a:latin typeface="华文新魏" panose="02010800040101010101" pitchFamily="2" charset="-122"/>
                <a:ea typeface="华文新魏" panose="02010800040101010101" pitchFamily="2" charset="-122"/>
              </a:rPr>
              <a:t>再论插入：单旋</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左单旋</a:t>
            </a:r>
            <a:r>
              <a:rPr lang="en-US" altLang="zh-CN" dirty="0" err="1">
                <a:latin typeface="华文新魏" panose="02010800040101010101" pitchFamily="2" charset="-122"/>
                <a:ea typeface="华文新魏" panose="02010800040101010101" pitchFamily="2" charset="-122"/>
              </a:rPr>
              <a:t>RotateLeft</a:t>
            </a:r>
            <a:endParaRPr lang="zh-CN" altLang="en-US" dirty="0">
              <a:latin typeface="华文新魏" panose="02010800040101010101" pitchFamily="2" charset="-122"/>
              <a:ea typeface="华文新魏" panose="02010800040101010101" pitchFamily="2" charset="-122"/>
            </a:endParaRPr>
          </a:p>
        </p:txBody>
      </p:sp>
      <p:sp>
        <p:nvSpPr>
          <p:cNvPr id="88066" name="灯片编号占位符 4"/>
          <p:cNvSpPr>
            <a:spLocks noGrp="1"/>
          </p:cNvSpPr>
          <p:nvPr>
            <p:ph type="sldNum" sz="quarter" idx="12"/>
          </p:nvPr>
        </p:nvSpPr>
        <p:spPr>
          <a:xfrm>
            <a:off x="8760703" y="6475865"/>
            <a:ext cx="395536"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7DFFA93-89C7-4DA4-AE2B-878581C63A60}" type="slidenum">
              <a:rPr lang="en-US" altLang="zh-CN" smtClean="0"/>
              <a:pPr/>
              <a:t>10</a:t>
            </a:fld>
            <a:endParaRPr lang="en-US" altLang="zh-CN"/>
          </a:p>
        </p:txBody>
      </p:sp>
      <p:sp>
        <p:nvSpPr>
          <p:cNvPr id="6" name="Oval 35">
            <a:extLst>
              <a:ext uri="{FF2B5EF4-FFF2-40B4-BE49-F238E27FC236}">
                <a16:creationId xmlns:a16="http://schemas.microsoft.com/office/drawing/2014/main" id="{7889774A-A56F-477C-9862-A34654A10502}"/>
              </a:ext>
            </a:extLst>
          </p:cNvPr>
          <p:cNvSpPr>
            <a:spLocks noChangeArrowheads="1"/>
          </p:cNvSpPr>
          <p:nvPr/>
        </p:nvSpPr>
        <p:spPr bwMode="auto">
          <a:xfrm>
            <a:off x="1811191" y="3148999"/>
            <a:ext cx="503238" cy="360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a:latin typeface="Times New Roman" pitchFamily="18" charset="0"/>
              </a:rPr>
              <a:t>p</a:t>
            </a:r>
          </a:p>
        </p:txBody>
      </p:sp>
      <p:sp>
        <p:nvSpPr>
          <p:cNvPr id="7" name="Oval 36">
            <a:extLst>
              <a:ext uri="{FF2B5EF4-FFF2-40B4-BE49-F238E27FC236}">
                <a16:creationId xmlns:a16="http://schemas.microsoft.com/office/drawing/2014/main" id="{57171C32-BEDC-462A-8423-D3E2BC03DF66}"/>
              </a:ext>
            </a:extLst>
          </p:cNvPr>
          <p:cNvSpPr>
            <a:spLocks noChangeArrowheads="1"/>
          </p:cNvSpPr>
          <p:nvPr/>
        </p:nvSpPr>
        <p:spPr bwMode="auto">
          <a:xfrm>
            <a:off x="2403299" y="3736910"/>
            <a:ext cx="503238" cy="360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dirty="0">
                <a:latin typeface="Times New Roman" pitchFamily="18" charset="0"/>
              </a:rPr>
              <a:t>v</a:t>
            </a:r>
          </a:p>
        </p:txBody>
      </p:sp>
      <p:cxnSp>
        <p:nvCxnSpPr>
          <p:cNvPr id="9" name="直接连接符 8">
            <a:extLst>
              <a:ext uri="{FF2B5EF4-FFF2-40B4-BE49-F238E27FC236}">
                <a16:creationId xmlns:a16="http://schemas.microsoft.com/office/drawing/2014/main" id="{8DED747D-1DD8-42ED-A5BA-85423CE7508D}"/>
              </a:ext>
            </a:extLst>
          </p:cNvPr>
          <p:cNvCxnSpPr/>
          <p:nvPr/>
        </p:nvCxnSpPr>
        <p:spPr>
          <a:xfrm>
            <a:off x="1534533" y="3379635"/>
            <a:ext cx="257175" cy="0"/>
          </a:xfrm>
          <a:prstGeom prst="line">
            <a:avLst/>
          </a:prstGeom>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5E344D18-F6B6-461A-AD32-78A3B985CB16}"/>
              </a:ext>
            </a:extLst>
          </p:cNvPr>
          <p:cNvCxnSpPr/>
          <p:nvPr/>
        </p:nvCxnSpPr>
        <p:spPr>
          <a:xfrm>
            <a:off x="1523694" y="3382323"/>
            <a:ext cx="10839" cy="414202"/>
          </a:xfrm>
          <a:prstGeom prst="line">
            <a:avLst/>
          </a:prstGeom>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5923D008-4164-4B73-BDF6-9422E83C9ADE}"/>
              </a:ext>
            </a:extLst>
          </p:cNvPr>
          <p:cNvSpPr/>
          <p:nvPr/>
        </p:nvSpPr>
        <p:spPr>
          <a:xfrm>
            <a:off x="3035124" y="4214036"/>
            <a:ext cx="249557" cy="642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a:extLst>
              <a:ext uri="{FF2B5EF4-FFF2-40B4-BE49-F238E27FC236}">
                <a16:creationId xmlns:a16="http://schemas.microsoft.com/office/drawing/2014/main" id="{C2B3FBC4-78D5-4B50-97B9-7D5C33061AC4}"/>
              </a:ext>
            </a:extLst>
          </p:cNvPr>
          <p:cNvCxnSpPr/>
          <p:nvPr/>
        </p:nvCxnSpPr>
        <p:spPr>
          <a:xfrm>
            <a:off x="2906537" y="3950317"/>
            <a:ext cx="2571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78C88BF9-4339-4F2E-94C8-1A4445615BC8}"/>
              </a:ext>
            </a:extLst>
          </p:cNvPr>
          <p:cNvCxnSpPr>
            <a:cxnSpLocks/>
            <a:endCxn id="33" idx="0"/>
          </p:cNvCxnSpPr>
          <p:nvPr/>
        </p:nvCxnSpPr>
        <p:spPr>
          <a:xfrm flipH="1">
            <a:off x="3159903" y="3952404"/>
            <a:ext cx="3810" cy="261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79C111B-6EB3-4490-B09D-635222E9FBDF}"/>
              </a:ext>
            </a:extLst>
          </p:cNvPr>
          <p:cNvCxnSpPr/>
          <p:nvPr/>
        </p:nvCxnSpPr>
        <p:spPr>
          <a:xfrm>
            <a:off x="2173496" y="3950317"/>
            <a:ext cx="238264" cy="0"/>
          </a:xfrm>
          <a:prstGeom prst="line">
            <a:avLst/>
          </a:prstGeom>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A08AE13C-1D11-40FD-8BED-273F26CA6E77}"/>
              </a:ext>
            </a:extLst>
          </p:cNvPr>
          <p:cNvCxnSpPr>
            <a:cxnSpLocks/>
          </p:cNvCxnSpPr>
          <p:nvPr/>
        </p:nvCxnSpPr>
        <p:spPr>
          <a:xfrm>
            <a:off x="2167057" y="3960631"/>
            <a:ext cx="10042" cy="595834"/>
          </a:xfrm>
          <a:prstGeom prst="line">
            <a:avLst/>
          </a:prstGeom>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D457205D-0699-424A-9F41-2EB31F45EE64}"/>
              </a:ext>
            </a:extLst>
          </p:cNvPr>
          <p:cNvCxnSpPr/>
          <p:nvPr/>
        </p:nvCxnSpPr>
        <p:spPr>
          <a:xfrm flipH="1" flipV="1">
            <a:off x="2341703" y="3348393"/>
            <a:ext cx="345281" cy="1"/>
          </a:xfrm>
          <a:prstGeom prst="line">
            <a:avLst/>
          </a:prstGeom>
          <a:scene3d>
            <a:camera prst="orthographicFront">
              <a:rot lat="298855" lon="10800000" rev="21573786"/>
            </a:camera>
            <a:lightRig rig="threePt" dir="t"/>
          </a:scene3d>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D0993104-0CD0-41EA-AB1C-DBFA1B087435}"/>
              </a:ext>
            </a:extLst>
          </p:cNvPr>
          <p:cNvCxnSpPr/>
          <p:nvPr/>
        </p:nvCxnSpPr>
        <p:spPr>
          <a:xfrm>
            <a:off x="2686984" y="3350867"/>
            <a:ext cx="0" cy="364332"/>
          </a:xfrm>
          <a:prstGeom prst="line">
            <a:avLst/>
          </a:prstGeom>
          <a:scene3d>
            <a:camera prst="orthographicFront">
              <a:rot lat="298855" lon="10800000" rev="21573786"/>
            </a:camera>
            <a:lightRig rig="threePt" dir="t"/>
          </a:scene3d>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25E7F79-31A8-403B-9B22-F8A67868FFC1}"/>
              </a:ext>
            </a:extLst>
          </p:cNvPr>
          <p:cNvCxnSpPr>
            <a:endCxn id="6" idx="0"/>
          </p:cNvCxnSpPr>
          <p:nvPr/>
        </p:nvCxnSpPr>
        <p:spPr>
          <a:xfrm>
            <a:off x="2062810" y="2716951"/>
            <a:ext cx="0" cy="432048"/>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F7D6E2FC-70F2-4C20-836D-746D03100308}"/>
              </a:ext>
            </a:extLst>
          </p:cNvPr>
          <p:cNvSpPr txBox="1"/>
          <p:nvPr/>
        </p:nvSpPr>
        <p:spPr>
          <a:xfrm>
            <a:off x="1370827" y="3922373"/>
            <a:ext cx="288032" cy="369332"/>
          </a:xfrm>
          <a:prstGeom prst="rect">
            <a:avLst/>
          </a:prstGeom>
          <a:noFill/>
        </p:spPr>
        <p:txBody>
          <a:bodyPr wrap="square" rtlCol="0">
            <a:spAutoFit/>
          </a:bodyPr>
          <a:lstStyle/>
          <a:p>
            <a:r>
              <a:rPr lang="en-US" altLang="zh-CN" dirty="0"/>
              <a:t>X</a:t>
            </a:r>
            <a:endParaRPr lang="zh-CN" altLang="en-US" dirty="0"/>
          </a:p>
        </p:txBody>
      </p:sp>
      <p:sp>
        <p:nvSpPr>
          <p:cNvPr id="17" name="文本框 16">
            <a:extLst>
              <a:ext uri="{FF2B5EF4-FFF2-40B4-BE49-F238E27FC236}">
                <a16:creationId xmlns:a16="http://schemas.microsoft.com/office/drawing/2014/main" id="{CBF15731-C214-4CAD-8DE7-DBDFF637B81E}"/>
              </a:ext>
            </a:extLst>
          </p:cNvPr>
          <p:cNvSpPr txBox="1"/>
          <p:nvPr/>
        </p:nvSpPr>
        <p:spPr>
          <a:xfrm>
            <a:off x="2001482" y="4226620"/>
            <a:ext cx="304620" cy="369332"/>
          </a:xfrm>
          <a:prstGeom prst="rect">
            <a:avLst/>
          </a:prstGeom>
          <a:noFill/>
        </p:spPr>
        <p:txBody>
          <a:bodyPr wrap="square" rtlCol="0">
            <a:spAutoFit/>
          </a:bodyPr>
          <a:lstStyle/>
          <a:p>
            <a:r>
              <a:rPr lang="en-US" altLang="zh-CN" dirty="0"/>
              <a:t>Y</a:t>
            </a:r>
            <a:endParaRPr lang="zh-CN" altLang="en-US" dirty="0"/>
          </a:p>
        </p:txBody>
      </p:sp>
      <p:cxnSp>
        <p:nvCxnSpPr>
          <p:cNvPr id="3" name="直接连接符 2">
            <a:extLst>
              <a:ext uri="{FF2B5EF4-FFF2-40B4-BE49-F238E27FC236}">
                <a16:creationId xmlns:a16="http://schemas.microsoft.com/office/drawing/2014/main" id="{99030ADD-B936-48F0-9DC1-B3F4B7DDE051}"/>
              </a:ext>
            </a:extLst>
          </p:cNvPr>
          <p:cNvCxnSpPr/>
          <p:nvPr/>
        </p:nvCxnSpPr>
        <p:spPr>
          <a:xfrm>
            <a:off x="1259632" y="2716951"/>
            <a:ext cx="803178"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Oval 35">
            <a:extLst>
              <a:ext uri="{FF2B5EF4-FFF2-40B4-BE49-F238E27FC236}">
                <a16:creationId xmlns:a16="http://schemas.microsoft.com/office/drawing/2014/main" id="{1B72420B-48DA-4E32-AA74-C219EABA733B}"/>
              </a:ext>
            </a:extLst>
          </p:cNvPr>
          <p:cNvSpPr>
            <a:spLocks noChangeArrowheads="1"/>
          </p:cNvSpPr>
          <p:nvPr/>
        </p:nvSpPr>
        <p:spPr bwMode="auto">
          <a:xfrm>
            <a:off x="756393" y="2525812"/>
            <a:ext cx="503238" cy="360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a:latin typeface="Times New Roman" pitchFamily="18" charset="0"/>
              </a:rPr>
              <a:t>g</a:t>
            </a:r>
          </a:p>
        </p:txBody>
      </p:sp>
      <p:cxnSp>
        <p:nvCxnSpPr>
          <p:cNvPr id="46" name="直接连接符 45">
            <a:extLst>
              <a:ext uri="{FF2B5EF4-FFF2-40B4-BE49-F238E27FC236}">
                <a16:creationId xmlns:a16="http://schemas.microsoft.com/office/drawing/2014/main" id="{659A522A-3726-4465-A7E6-51105B6A4A0B}"/>
              </a:ext>
            </a:extLst>
          </p:cNvPr>
          <p:cNvCxnSpPr/>
          <p:nvPr/>
        </p:nvCxnSpPr>
        <p:spPr>
          <a:xfrm>
            <a:off x="467699" y="2716951"/>
            <a:ext cx="2876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E347F955-BD72-4878-8FA4-68171E9499F7}"/>
              </a:ext>
            </a:extLst>
          </p:cNvPr>
          <p:cNvCxnSpPr>
            <a:cxnSpLocks/>
          </p:cNvCxnSpPr>
          <p:nvPr/>
        </p:nvCxnSpPr>
        <p:spPr>
          <a:xfrm>
            <a:off x="489532" y="2723832"/>
            <a:ext cx="12122" cy="551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064" name="直接连接符 88063">
            <a:extLst>
              <a:ext uri="{FF2B5EF4-FFF2-40B4-BE49-F238E27FC236}">
                <a16:creationId xmlns:a16="http://schemas.microsoft.com/office/drawing/2014/main" id="{BB137C6A-684C-472E-909E-796C3ED92D46}"/>
              </a:ext>
            </a:extLst>
          </p:cNvPr>
          <p:cNvCxnSpPr>
            <a:cxnSpLocks/>
          </p:cNvCxnSpPr>
          <p:nvPr/>
        </p:nvCxnSpPr>
        <p:spPr>
          <a:xfrm flipV="1">
            <a:off x="-81137" y="4298849"/>
            <a:ext cx="9117633" cy="25227"/>
          </a:xfrm>
          <a:prstGeom prst="line">
            <a:avLst/>
          </a:prstGeom>
        </p:spPr>
        <p:style>
          <a:lnRef idx="1">
            <a:schemeClr val="accent1"/>
          </a:lnRef>
          <a:fillRef idx="0">
            <a:schemeClr val="accent1"/>
          </a:fillRef>
          <a:effectRef idx="0">
            <a:schemeClr val="accent1"/>
          </a:effectRef>
          <a:fontRef idx="minor">
            <a:schemeClr val="tx1"/>
          </a:fontRef>
        </p:style>
      </p:cxnSp>
      <p:sp>
        <p:nvSpPr>
          <p:cNvPr id="54" name="矩形 53">
            <a:extLst>
              <a:ext uri="{FF2B5EF4-FFF2-40B4-BE49-F238E27FC236}">
                <a16:creationId xmlns:a16="http://schemas.microsoft.com/office/drawing/2014/main" id="{9B254092-54F6-4342-9C1A-FFCBCB6E6045}"/>
              </a:ext>
            </a:extLst>
          </p:cNvPr>
          <p:cNvSpPr/>
          <p:nvPr/>
        </p:nvSpPr>
        <p:spPr>
          <a:xfrm>
            <a:off x="2021186" y="4214035"/>
            <a:ext cx="249557" cy="642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62A0CD10-BB84-4F71-89A1-F41A3EF8105E}"/>
              </a:ext>
            </a:extLst>
          </p:cNvPr>
          <p:cNvSpPr/>
          <p:nvPr/>
        </p:nvSpPr>
        <p:spPr>
          <a:xfrm>
            <a:off x="1390013" y="3814482"/>
            <a:ext cx="304620" cy="1023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200BBA18-85D3-476E-BA63-472CC0F5540D}"/>
              </a:ext>
            </a:extLst>
          </p:cNvPr>
          <p:cNvSpPr/>
          <p:nvPr/>
        </p:nvSpPr>
        <p:spPr>
          <a:xfrm>
            <a:off x="368937" y="3282102"/>
            <a:ext cx="304620" cy="1023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a:extLst>
              <a:ext uri="{FF2B5EF4-FFF2-40B4-BE49-F238E27FC236}">
                <a16:creationId xmlns:a16="http://schemas.microsoft.com/office/drawing/2014/main" id="{FDFF5A4C-D797-4189-8CDC-544896307743}"/>
              </a:ext>
            </a:extLst>
          </p:cNvPr>
          <p:cNvSpPr txBox="1"/>
          <p:nvPr/>
        </p:nvSpPr>
        <p:spPr>
          <a:xfrm>
            <a:off x="1316303" y="4139409"/>
            <a:ext cx="452040" cy="369332"/>
          </a:xfrm>
          <a:prstGeom prst="rect">
            <a:avLst/>
          </a:prstGeom>
          <a:noFill/>
        </p:spPr>
        <p:txBody>
          <a:bodyPr wrap="square" rtlCol="0">
            <a:spAutoFit/>
          </a:bodyPr>
          <a:lstStyle/>
          <a:p>
            <a:r>
              <a:rPr lang="en-US" altLang="zh-CN" dirty="0"/>
              <a:t>T1</a:t>
            </a:r>
            <a:endParaRPr lang="zh-CN" altLang="en-US" dirty="0"/>
          </a:p>
        </p:txBody>
      </p:sp>
      <p:sp>
        <p:nvSpPr>
          <p:cNvPr id="58" name="文本框 57">
            <a:extLst>
              <a:ext uri="{FF2B5EF4-FFF2-40B4-BE49-F238E27FC236}">
                <a16:creationId xmlns:a16="http://schemas.microsoft.com/office/drawing/2014/main" id="{DA2BC4D3-79D9-4242-9EC8-F6BB16339C85}"/>
              </a:ext>
            </a:extLst>
          </p:cNvPr>
          <p:cNvSpPr txBox="1"/>
          <p:nvPr/>
        </p:nvSpPr>
        <p:spPr>
          <a:xfrm>
            <a:off x="2961414" y="4442644"/>
            <a:ext cx="452040" cy="369332"/>
          </a:xfrm>
          <a:prstGeom prst="rect">
            <a:avLst/>
          </a:prstGeom>
          <a:noFill/>
        </p:spPr>
        <p:txBody>
          <a:bodyPr wrap="square" rtlCol="0">
            <a:spAutoFit/>
          </a:bodyPr>
          <a:lstStyle/>
          <a:p>
            <a:r>
              <a:rPr lang="en-US" altLang="zh-CN" dirty="0"/>
              <a:t>T3</a:t>
            </a:r>
            <a:endParaRPr lang="zh-CN" altLang="en-US" dirty="0"/>
          </a:p>
        </p:txBody>
      </p:sp>
      <p:sp>
        <p:nvSpPr>
          <p:cNvPr id="59" name="文本框 58">
            <a:extLst>
              <a:ext uri="{FF2B5EF4-FFF2-40B4-BE49-F238E27FC236}">
                <a16:creationId xmlns:a16="http://schemas.microsoft.com/office/drawing/2014/main" id="{C34F8A5A-E7F7-46E8-94EC-EDB54D6F8407}"/>
              </a:ext>
            </a:extLst>
          </p:cNvPr>
          <p:cNvSpPr txBox="1"/>
          <p:nvPr/>
        </p:nvSpPr>
        <p:spPr>
          <a:xfrm>
            <a:off x="1947476" y="4470067"/>
            <a:ext cx="452040" cy="369332"/>
          </a:xfrm>
          <a:prstGeom prst="rect">
            <a:avLst/>
          </a:prstGeom>
          <a:noFill/>
        </p:spPr>
        <p:txBody>
          <a:bodyPr wrap="square" rtlCol="0">
            <a:spAutoFit/>
          </a:bodyPr>
          <a:lstStyle/>
          <a:p>
            <a:r>
              <a:rPr lang="en-US" altLang="zh-CN" dirty="0"/>
              <a:t>T2</a:t>
            </a:r>
            <a:endParaRPr lang="zh-CN" altLang="en-US" dirty="0"/>
          </a:p>
        </p:txBody>
      </p:sp>
      <p:sp>
        <p:nvSpPr>
          <p:cNvPr id="18" name="文本框 17">
            <a:extLst>
              <a:ext uri="{FF2B5EF4-FFF2-40B4-BE49-F238E27FC236}">
                <a16:creationId xmlns:a16="http://schemas.microsoft.com/office/drawing/2014/main" id="{5DB14069-3DD4-436C-9D94-769057DA2BB7}"/>
              </a:ext>
            </a:extLst>
          </p:cNvPr>
          <p:cNvSpPr txBox="1"/>
          <p:nvPr/>
        </p:nvSpPr>
        <p:spPr>
          <a:xfrm>
            <a:off x="321514" y="3594857"/>
            <a:ext cx="433793" cy="369332"/>
          </a:xfrm>
          <a:prstGeom prst="rect">
            <a:avLst/>
          </a:prstGeom>
          <a:noFill/>
        </p:spPr>
        <p:txBody>
          <a:bodyPr wrap="square" rtlCol="0">
            <a:spAutoFit/>
          </a:bodyPr>
          <a:lstStyle/>
          <a:p>
            <a:r>
              <a:rPr lang="en-US" altLang="zh-CN" dirty="0"/>
              <a:t>T0</a:t>
            </a:r>
            <a:endParaRPr lang="zh-CN" altLang="en-US" dirty="0"/>
          </a:p>
        </p:txBody>
      </p:sp>
      <p:cxnSp>
        <p:nvCxnSpPr>
          <p:cNvPr id="60" name="直接连接符 59">
            <a:extLst>
              <a:ext uri="{FF2B5EF4-FFF2-40B4-BE49-F238E27FC236}">
                <a16:creationId xmlns:a16="http://schemas.microsoft.com/office/drawing/2014/main" id="{C53A90DA-65CE-4095-871D-867E8298A664}"/>
              </a:ext>
            </a:extLst>
          </p:cNvPr>
          <p:cNvCxnSpPr>
            <a:cxnSpLocks/>
          </p:cNvCxnSpPr>
          <p:nvPr/>
        </p:nvCxnSpPr>
        <p:spPr>
          <a:xfrm flipV="1">
            <a:off x="0" y="4833668"/>
            <a:ext cx="9089122" cy="22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FA4FFFD1-512B-4B61-B45B-2A4FF2790823}"/>
              </a:ext>
            </a:extLst>
          </p:cNvPr>
          <p:cNvCxnSpPr>
            <a:cxnSpLocks/>
          </p:cNvCxnSpPr>
          <p:nvPr/>
        </p:nvCxnSpPr>
        <p:spPr>
          <a:xfrm flipV="1">
            <a:off x="-22583" y="5362992"/>
            <a:ext cx="9166583" cy="41071"/>
          </a:xfrm>
          <a:prstGeom prst="line">
            <a:avLst/>
          </a:prstGeom>
        </p:spPr>
        <p:style>
          <a:lnRef idx="1">
            <a:schemeClr val="accent1"/>
          </a:lnRef>
          <a:fillRef idx="0">
            <a:schemeClr val="accent1"/>
          </a:fillRef>
          <a:effectRef idx="0">
            <a:schemeClr val="accent1"/>
          </a:effectRef>
          <a:fontRef idx="minor">
            <a:schemeClr val="tx1"/>
          </a:fontRef>
        </p:style>
      </p:cxnSp>
      <p:sp>
        <p:nvSpPr>
          <p:cNvPr id="88070" name="矩形 88069">
            <a:extLst>
              <a:ext uri="{FF2B5EF4-FFF2-40B4-BE49-F238E27FC236}">
                <a16:creationId xmlns:a16="http://schemas.microsoft.com/office/drawing/2014/main" id="{A1DE5F65-CEDD-4209-A2AE-1D2CBB8DA75C}"/>
              </a:ext>
            </a:extLst>
          </p:cNvPr>
          <p:cNvSpPr/>
          <p:nvPr/>
        </p:nvSpPr>
        <p:spPr>
          <a:xfrm>
            <a:off x="1993653" y="4884848"/>
            <a:ext cx="304621" cy="518357"/>
          </a:xfrm>
          <a:prstGeom prst="rect">
            <a:avLst/>
          </a:prstGeom>
          <a:solidFill>
            <a:schemeClr val="bg1">
              <a:lumMod val="7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8072" name="直接连接符 88071">
            <a:extLst>
              <a:ext uri="{FF2B5EF4-FFF2-40B4-BE49-F238E27FC236}">
                <a16:creationId xmlns:a16="http://schemas.microsoft.com/office/drawing/2014/main" id="{FF5AAF0B-962D-456A-BE9A-B523187E151D}"/>
              </a:ext>
            </a:extLst>
          </p:cNvPr>
          <p:cNvCxnSpPr>
            <a:endCxn id="42" idx="0"/>
          </p:cNvCxnSpPr>
          <p:nvPr/>
        </p:nvCxnSpPr>
        <p:spPr>
          <a:xfrm>
            <a:off x="1008012" y="2086762"/>
            <a:ext cx="0" cy="439050"/>
          </a:xfrm>
          <a:prstGeom prst="line">
            <a:avLst/>
          </a:prstGeom>
        </p:spPr>
        <p:style>
          <a:lnRef idx="1">
            <a:schemeClr val="accent1"/>
          </a:lnRef>
          <a:fillRef idx="0">
            <a:schemeClr val="accent1"/>
          </a:fillRef>
          <a:effectRef idx="0">
            <a:schemeClr val="accent1"/>
          </a:effectRef>
          <a:fontRef idx="minor">
            <a:schemeClr val="tx1"/>
          </a:fontRef>
        </p:style>
      </p:cxnSp>
      <p:sp>
        <p:nvSpPr>
          <p:cNvPr id="88073" name="箭头: 左弧形 88072">
            <a:extLst>
              <a:ext uri="{FF2B5EF4-FFF2-40B4-BE49-F238E27FC236}">
                <a16:creationId xmlns:a16="http://schemas.microsoft.com/office/drawing/2014/main" id="{CFEF0CCC-B67A-43B2-9E6C-336308516E7F}"/>
              </a:ext>
            </a:extLst>
          </p:cNvPr>
          <p:cNvSpPr/>
          <p:nvPr/>
        </p:nvSpPr>
        <p:spPr>
          <a:xfrm>
            <a:off x="753273" y="1952710"/>
            <a:ext cx="433792" cy="908898"/>
          </a:xfrm>
          <a:prstGeom prst="curvedRightArrow">
            <a:avLst/>
          </a:prstGeom>
          <a:scene3d>
            <a:camera prst="orthographicFront">
              <a:rot lat="0" lon="0" rev="16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6" name="Oval 35">
            <a:extLst>
              <a:ext uri="{FF2B5EF4-FFF2-40B4-BE49-F238E27FC236}">
                <a16:creationId xmlns:a16="http://schemas.microsoft.com/office/drawing/2014/main" id="{BAFB44FE-9CAD-41C4-9D9A-0F436F3B674D}"/>
              </a:ext>
            </a:extLst>
          </p:cNvPr>
          <p:cNvSpPr>
            <a:spLocks noChangeArrowheads="1"/>
          </p:cNvSpPr>
          <p:nvPr/>
        </p:nvSpPr>
        <p:spPr bwMode="auto">
          <a:xfrm>
            <a:off x="6517034" y="2453481"/>
            <a:ext cx="503238" cy="360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a:latin typeface="Times New Roman" pitchFamily="18" charset="0"/>
              </a:rPr>
              <a:t>p</a:t>
            </a:r>
          </a:p>
        </p:txBody>
      </p:sp>
      <p:sp>
        <p:nvSpPr>
          <p:cNvPr id="67" name="Oval 36">
            <a:extLst>
              <a:ext uri="{FF2B5EF4-FFF2-40B4-BE49-F238E27FC236}">
                <a16:creationId xmlns:a16="http://schemas.microsoft.com/office/drawing/2014/main" id="{70A04F17-4C40-4AC2-9261-DBC7272177FA}"/>
              </a:ext>
            </a:extLst>
          </p:cNvPr>
          <p:cNvSpPr>
            <a:spLocks noChangeArrowheads="1"/>
          </p:cNvSpPr>
          <p:nvPr/>
        </p:nvSpPr>
        <p:spPr bwMode="auto">
          <a:xfrm>
            <a:off x="7133689" y="3010496"/>
            <a:ext cx="503238" cy="360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dirty="0">
                <a:latin typeface="Times New Roman" pitchFamily="18" charset="0"/>
              </a:rPr>
              <a:t>v</a:t>
            </a:r>
          </a:p>
        </p:txBody>
      </p:sp>
      <p:cxnSp>
        <p:nvCxnSpPr>
          <p:cNvPr id="68" name="直接连接符 67">
            <a:extLst>
              <a:ext uri="{FF2B5EF4-FFF2-40B4-BE49-F238E27FC236}">
                <a16:creationId xmlns:a16="http://schemas.microsoft.com/office/drawing/2014/main" id="{E87B254B-1EB0-4184-9969-447A41659F93}"/>
              </a:ext>
            </a:extLst>
          </p:cNvPr>
          <p:cNvCxnSpPr>
            <a:cxnSpLocks/>
          </p:cNvCxnSpPr>
          <p:nvPr/>
        </p:nvCxnSpPr>
        <p:spPr>
          <a:xfrm>
            <a:off x="5991879" y="3227907"/>
            <a:ext cx="257175" cy="0"/>
          </a:xfrm>
          <a:prstGeom prst="line">
            <a:avLst/>
          </a:prstGeom>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19890622-7EA5-44E0-9430-33531A3EE153}"/>
              </a:ext>
            </a:extLst>
          </p:cNvPr>
          <p:cNvCxnSpPr>
            <a:cxnSpLocks/>
          </p:cNvCxnSpPr>
          <p:nvPr/>
        </p:nvCxnSpPr>
        <p:spPr>
          <a:xfrm>
            <a:off x="6241974" y="3227907"/>
            <a:ext cx="1524" cy="568618"/>
          </a:xfrm>
          <a:prstGeom prst="line">
            <a:avLst/>
          </a:prstGeom>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sp>
        <p:nvSpPr>
          <p:cNvPr id="70" name="矩形 69">
            <a:extLst>
              <a:ext uri="{FF2B5EF4-FFF2-40B4-BE49-F238E27FC236}">
                <a16:creationId xmlns:a16="http://schemas.microsoft.com/office/drawing/2014/main" id="{FAE8A639-F375-4F87-8450-38679AF1DAC5}"/>
              </a:ext>
            </a:extLst>
          </p:cNvPr>
          <p:cNvSpPr/>
          <p:nvPr/>
        </p:nvSpPr>
        <p:spPr>
          <a:xfrm>
            <a:off x="7744089" y="3534589"/>
            <a:ext cx="302509" cy="742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a:extLst>
              <a:ext uri="{FF2B5EF4-FFF2-40B4-BE49-F238E27FC236}">
                <a16:creationId xmlns:a16="http://schemas.microsoft.com/office/drawing/2014/main" id="{3C628CFE-15EE-485F-A37C-A420A884C55A}"/>
              </a:ext>
            </a:extLst>
          </p:cNvPr>
          <p:cNvCxnSpPr/>
          <p:nvPr/>
        </p:nvCxnSpPr>
        <p:spPr>
          <a:xfrm>
            <a:off x="7615502" y="3167262"/>
            <a:ext cx="2571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2D333130-9DA3-415B-8E9D-4C4528DD994D}"/>
              </a:ext>
            </a:extLst>
          </p:cNvPr>
          <p:cNvCxnSpPr>
            <a:cxnSpLocks/>
          </p:cNvCxnSpPr>
          <p:nvPr/>
        </p:nvCxnSpPr>
        <p:spPr>
          <a:xfrm>
            <a:off x="7872677" y="3168219"/>
            <a:ext cx="0" cy="365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84FA44E0-25D7-4CA3-96C4-EFFFC2D146FD}"/>
              </a:ext>
            </a:extLst>
          </p:cNvPr>
          <p:cNvCxnSpPr/>
          <p:nvPr/>
        </p:nvCxnSpPr>
        <p:spPr>
          <a:xfrm>
            <a:off x="6870217" y="3225270"/>
            <a:ext cx="238264" cy="0"/>
          </a:xfrm>
          <a:prstGeom prst="line">
            <a:avLst/>
          </a:prstGeom>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C4FD8DEB-F157-4429-A304-A005D9C29046}"/>
              </a:ext>
            </a:extLst>
          </p:cNvPr>
          <p:cNvCxnSpPr>
            <a:cxnSpLocks/>
          </p:cNvCxnSpPr>
          <p:nvPr/>
        </p:nvCxnSpPr>
        <p:spPr>
          <a:xfrm>
            <a:off x="6886064" y="3262437"/>
            <a:ext cx="0" cy="271487"/>
          </a:xfrm>
          <a:prstGeom prst="line">
            <a:avLst/>
          </a:prstGeom>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334423E6-011C-4ADF-8DFA-AF8035A14BB7}"/>
              </a:ext>
            </a:extLst>
          </p:cNvPr>
          <p:cNvCxnSpPr/>
          <p:nvPr/>
        </p:nvCxnSpPr>
        <p:spPr>
          <a:xfrm flipH="1" flipV="1">
            <a:off x="7050668" y="2663062"/>
            <a:ext cx="345281" cy="1"/>
          </a:xfrm>
          <a:prstGeom prst="line">
            <a:avLst/>
          </a:prstGeom>
          <a:scene3d>
            <a:camera prst="orthographicFront">
              <a:rot lat="298855" lon="10800000" rev="21573786"/>
            </a:camera>
            <a:lightRig rig="threePt" dir="t"/>
          </a:scene3d>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0AB3B8D4-D6BF-4DA5-9A09-F4A4B1A8C768}"/>
              </a:ext>
            </a:extLst>
          </p:cNvPr>
          <p:cNvCxnSpPr/>
          <p:nvPr/>
        </p:nvCxnSpPr>
        <p:spPr>
          <a:xfrm>
            <a:off x="7395949" y="2665536"/>
            <a:ext cx="0" cy="364332"/>
          </a:xfrm>
          <a:prstGeom prst="line">
            <a:avLst/>
          </a:prstGeom>
          <a:scene3d>
            <a:camera prst="orthographicFront">
              <a:rot lat="298855" lon="10800000" rev="21573786"/>
            </a:camera>
            <a:lightRig rig="threePt" dir="t"/>
          </a:scene3d>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F5B7FBA0-8D52-4894-B7B2-176EDFA4BEC2}"/>
              </a:ext>
            </a:extLst>
          </p:cNvPr>
          <p:cNvCxnSpPr/>
          <p:nvPr/>
        </p:nvCxnSpPr>
        <p:spPr>
          <a:xfrm>
            <a:off x="6742389" y="2021433"/>
            <a:ext cx="0" cy="432048"/>
          </a:xfrm>
          <a:prstGeom prst="line">
            <a:avLst/>
          </a:prstGeom>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236D67D3-5F27-4B8C-A348-7D3A6F90F019}"/>
              </a:ext>
            </a:extLst>
          </p:cNvPr>
          <p:cNvSpPr txBox="1"/>
          <p:nvPr/>
        </p:nvSpPr>
        <p:spPr>
          <a:xfrm>
            <a:off x="6079792" y="3922373"/>
            <a:ext cx="288032" cy="369332"/>
          </a:xfrm>
          <a:prstGeom prst="rect">
            <a:avLst/>
          </a:prstGeom>
          <a:noFill/>
        </p:spPr>
        <p:txBody>
          <a:bodyPr wrap="square" rtlCol="0">
            <a:spAutoFit/>
          </a:bodyPr>
          <a:lstStyle/>
          <a:p>
            <a:r>
              <a:rPr lang="en-US" altLang="zh-CN" dirty="0"/>
              <a:t>X</a:t>
            </a:r>
            <a:endParaRPr lang="zh-CN" altLang="en-US" dirty="0"/>
          </a:p>
        </p:txBody>
      </p:sp>
      <p:sp>
        <p:nvSpPr>
          <p:cNvPr id="79" name="文本框 78">
            <a:extLst>
              <a:ext uri="{FF2B5EF4-FFF2-40B4-BE49-F238E27FC236}">
                <a16:creationId xmlns:a16="http://schemas.microsoft.com/office/drawing/2014/main" id="{4623311D-49A4-492E-842C-CAF3040CBCEC}"/>
              </a:ext>
            </a:extLst>
          </p:cNvPr>
          <p:cNvSpPr txBox="1"/>
          <p:nvPr/>
        </p:nvSpPr>
        <p:spPr>
          <a:xfrm>
            <a:off x="6710447" y="3481992"/>
            <a:ext cx="304620" cy="369332"/>
          </a:xfrm>
          <a:prstGeom prst="rect">
            <a:avLst/>
          </a:prstGeom>
          <a:noFill/>
        </p:spPr>
        <p:txBody>
          <a:bodyPr wrap="square" rtlCol="0">
            <a:spAutoFit/>
          </a:bodyPr>
          <a:lstStyle/>
          <a:p>
            <a:r>
              <a:rPr lang="en-US" altLang="zh-CN" dirty="0"/>
              <a:t>Y</a:t>
            </a:r>
            <a:endParaRPr lang="zh-CN" altLang="en-US" dirty="0"/>
          </a:p>
        </p:txBody>
      </p:sp>
      <p:cxnSp>
        <p:nvCxnSpPr>
          <p:cNvPr id="80" name="直接连接符 79">
            <a:extLst>
              <a:ext uri="{FF2B5EF4-FFF2-40B4-BE49-F238E27FC236}">
                <a16:creationId xmlns:a16="http://schemas.microsoft.com/office/drawing/2014/main" id="{57CBE13C-00DA-4A11-9525-45B0BD14DD27}"/>
              </a:ext>
            </a:extLst>
          </p:cNvPr>
          <p:cNvCxnSpPr/>
          <p:nvPr/>
        </p:nvCxnSpPr>
        <p:spPr>
          <a:xfrm>
            <a:off x="5718710" y="2663062"/>
            <a:ext cx="803178" cy="0"/>
          </a:xfrm>
          <a:prstGeom prst="line">
            <a:avLst/>
          </a:prstGeom>
        </p:spPr>
        <p:style>
          <a:lnRef idx="1">
            <a:schemeClr val="accent1"/>
          </a:lnRef>
          <a:fillRef idx="0">
            <a:schemeClr val="accent1"/>
          </a:fillRef>
          <a:effectRef idx="0">
            <a:schemeClr val="accent1"/>
          </a:effectRef>
          <a:fontRef idx="minor">
            <a:schemeClr val="tx1"/>
          </a:fontRef>
        </p:style>
      </p:cxnSp>
      <p:sp>
        <p:nvSpPr>
          <p:cNvPr id="81" name="Oval 35">
            <a:extLst>
              <a:ext uri="{FF2B5EF4-FFF2-40B4-BE49-F238E27FC236}">
                <a16:creationId xmlns:a16="http://schemas.microsoft.com/office/drawing/2014/main" id="{70AAF63C-B040-4427-954E-40F5650BBE1A}"/>
              </a:ext>
            </a:extLst>
          </p:cNvPr>
          <p:cNvSpPr>
            <a:spLocks noChangeArrowheads="1"/>
          </p:cNvSpPr>
          <p:nvPr/>
        </p:nvSpPr>
        <p:spPr bwMode="auto">
          <a:xfrm>
            <a:off x="5488641" y="3050009"/>
            <a:ext cx="503238" cy="360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a:latin typeface="Times New Roman" pitchFamily="18" charset="0"/>
              </a:rPr>
              <a:t>g</a:t>
            </a:r>
          </a:p>
        </p:txBody>
      </p:sp>
      <p:cxnSp>
        <p:nvCxnSpPr>
          <p:cNvPr id="82" name="直接连接符 81">
            <a:extLst>
              <a:ext uri="{FF2B5EF4-FFF2-40B4-BE49-F238E27FC236}">
                <a16:creationId xmlns:a16="http://schemas.microsoft.com/office/drawing/2014/main" id="{2584008D-54A4-419F-9C1A-097A1977D483}"/>
              </a:ext>
            </a:extLst>
          </p:cNvPr>
          <p:cNvCxnSpPr/>
          <p:nvPr/>
        </p:nvCxnSpPr>
        <p:spPr>
          <a:xfrm>
            <a:off x="5176664" y="3245892"/>
            <a:ext cx="2876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id="{97357D73-FF1E-4E1F-A0B6-A9CA6A4F2EB8}"/>
              </a:ext>
            </a:extLst>
          </p:cNvPr>
          <p:cNvCxnSpPr>
            <a:cxnSpLocks/>
          </p:cNvCxnSpPr>
          <p:nvPr/>
        </p:nvCxnSpPr>
        <p:spPr>
          <a:xfrm>
            <a:off x="5198497" y="3270566"/>
            <a:ext cx="12122" cy="551390"/>
          </a:xfrm>
          <a:prstGeom prst="line">
            <a:avLst/>
          </a:prstGeom>
        </p:spPr>
        <p:style>
          <a:lnRef idx="1">
            <a:schemeClr val="accent1"/>
          </a:lnRef>
          <a:fillRef idx="0">
            <a:schemeClr val="accent1"/>
          </a:fillRef>
          <a:effectRef idx="0">
            <a:schemeClr val="accent1"/>
          </a:effectRef>
          <a:fontRef idx="minor">
            <a:schemeClr val="tx1"/>
          </a:fontRef>
        </p:style>
      </p:cxnSp>
      <p:sp>
        <p:nvSpPr>
          <p:cNvPr id="84" name="矩形 83">
            <a:extLst>
              <a:ext uri="{FF2B5EF4-FFF2-40B4-BE49-F238E27FC236}">
                <a16:creationId xmlns:a16="http://schemas.microsoft.com/office/drawing/2014/main" id="{019C859C-691C-4927-97DC-6CC9898A366F}"/>
              </a:ext>
            </a:extLst>
          </p:cNvPr>
          <p:cNvSpPr/>
          <p:nvPr/>
        </p:nvSpPr>
        <p:spPr>
          <a:xfrm>
            <a:off x="6730151" y="3558830"/>
            <a:ext cx="302512" cy="717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a:extLst>
              <a:ext uri="{FF2B5EF4-FFF2-40B4-BE49-F238E27FC236}">
                <a16:creationId xmlns:a16="http://schemas.microsoft.com/office/drawing/2014/main" id="{72FCE4A3-EE42-4095-A50F-8F3557ADF3A9}"/>
              </a:ext>
            </a:extLst>
          </p:cNvPr>
          <p:cNvSpPr/>
          <p:nvPr/>
        </p:nvSpPr>
        <p:spPr>
          <a:xfrm>
            <a:off x="6098978" y="3814482"/>
            <a:ext cx="304620" cy="1023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a:extLst>
              <a:ext uri="{FF2B5EF4-FFF2-40B4-BE49-F238E27FC236}">
                <a16:creationId xmlns:a16="http://schemas.microsoft.com/office/drawing/2014/main" id="{554E1EC9-7947-4D7B-895D-F29EFFD51994}"/>
              </a:ext>
            </a:extLst>
          </p:cNvPr>
          <p:cNvSpPr/>
          <p:nvPr/>
        </p:nvSpPr>
        <p:spPr>
          <a:xfrm>
            <a:off x="5077902" y="3806104"/>
            <a:ext cx="304620" cy="1023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文本框 86">
            <a:extLst>
              <a:ext uri="{FF2B5EF4-FFF2-40B4-BE49-F238E27FC236}">
                <a16:creationId xmlns:a16="http://schemas.microsoft.com/office/drawing/2014/main" id="{E672752A-65FB-40EF-8359-81FAB865E92B}"/>
              </a:ext>
            </a:extLst>
          </p:cNvPr>
          <p:cNvSpPr txBox="1"/>
          <p:nvPr/>
        </p:nvSpPr>
        <p:spPr>
          <a:xfrm>
            <a:off x="6025268" y="4139409"/>
            <a:ext cx="452040" cy="369332"/>
          </a:xfrm>
          <a:prstGeom prst="rect">
            <a:avLst/>
          </a:prstGeom>
          <a:noFill/>
        </p:spPr>
        <p:txBody>
          <a:bodyPr wrap="square" rtlCol="0">
            <a:spAutoFit/>
          </a:bodyPr>
          <a:lstStyle/>
          <a:p>
            <a:r>
              <a:rPr lang="en-US" altLang="zh-CN" dirty="0"/>
              <a:t>T1</a:t>
            </a:r>
            <a:endParaRPr lang="zh-CN" altLang="en-US" dirty="0"/>
          </a:p>
        </p:txBody>
      </p:sp>
      <p:sp>
        <p:nvSpPr>
          <p:cNvPr id="88" name="文本框 87">
            <a:extLst>
              <a:ext uri="{FF2B5EF4-FFF2-40B4-BE49-F238E27FC236}">
                <a16:creationId xmlns:a16="http://schemas.microsoft.com/office/drawing/2014/main" id="{2B81E9DA-989A-4EC5-9DBC-1919B53FDF1D}"/>
              </a:ext>
            </a:extLst>
          </p:cNvPr>
          <p:cNvSpPr txBox="1"/>
          <p:nvPr/>
        </p:nvSpPr>
        <p:spPr>
          <a:xfrm>
            <a:off x="7670379" y="3747645"/>
            <a:ext cx="452040" cy="369332"/>
          </a:xfrm>
          <a:prstGeom prst="rect">
            <a:avLst/>
          </a:prstGeom>
          <a:noFill/>
        </p:spPr>
        <p:txBody>
          <a:bodyPr wrap="square" rtlCol="0">
            <a:spAutoFit/>
          </a:bodyPr>
          <a:lstStyle/>
          <a:p>
            <a:r>
              <a:rPr lang="en-US" altLang="zh-CN" dirty="0"/>
              <a:t>T3</a:t>
            </a:r>
            <a:endParaRPr lang="zh-CN" altLang="en-US" dirty="0"/>
          </a:p>
        </p:txBody>
      </p:sp>
      <p:sp>
        <p:nvSpPr>
          <p:cNvPr id="89" name="文本框 88">
            <a:extLst>
              <a:ext uri="{FF2B5EF4-FFF2-40B4-BE49-F238E27FC236}">
                <a16:creationId xmlns:a16="http://schemas.microsoft.com/office/drawing/2014/main" id="{9C95CF21-3BEC-471F-91C6-CE8408954CEC}"/>
              </a:ext>
            </a:extLst>
          </p:cNvPr>
          <p:cNvSpPr txBox="1"/>
          <p:nvPr/>
        </p:nvSpPr>
        <p:spPr>
          <a:xfrm>
            <a:off x="6656441" y="3725439"/>
            <a:ext cx="452040" cy="369332"/>
          </a:xfrm>
          <a:prstGeom prst="rect">
            <a:avLst/>
          </a:prstGeom>
          <a:noFill/>
        </p:spPr>
        <p:txBody>
          <a:bodyPr wrap="square" rtlCol="0">
            <a:spAutoFit/>
          </a:bodyPr>
          <a:lstStyle/>
          <a:p>
            <a:r>
              <a:rPr lang="en-US" altLang="zh-CN" dirty="0"/>
              <a:t>T2</a:t>
            </a:r>
            <a:endParaRPr lang="zh-CN" altLang="en-US" dirty="0"/>
          </a:p>
        </p:txBody>
      </p:sp>
      <p:sp>
        <p:nvSpPr>
          <p:cNvPr id="90" name="文本框 89">
            <a:extLst>
              <a:ext uri="{FF2B5EF4-FFF2-40B4-BE49-F238E27FC236}">
                <a16:creationId xmlns:a16="http://schemas.microsoft.com/office/drawing/2014/main" id="{486000F9-0BA0-464C-8BFB-760944CA211A}"/>
              </a:ext>
            </a:extLst>
          </p:cNvPr>
          <p:cNvSpPr txBox="1"/>
          <p:nvPr/>
        </p:nvSpPr>
        <p:spPr>
          <a:xfrm>
            <a:off x="5030479" y="4118859"/>
            <a:ext cx="433793" cy="369332"/>
          </a:xfrm>
          <a:prstGeom prst="rect">
            <a:avLst/>
          </a:prstGeom>
          <a:noFill/>
        </p:spPr>
        <p:txBody>
          <a:bodyPr wrap="square" rtlCol="0">
            <a:spAutoFit/>
          </a:bodyPr>
          <a:lstStyle/>
          <a:p>
            <a:r>
              <a:rPr lang="en-US" altLang="zh-CN" dirty="0"/>
              <a:t>T0</a:t>
            </a:r>
            <a:endParaRPr lang="zh-CN" altLang="en-US" dirty="0"/>
          </a:p>
        </p:txBody>
      </p:sp>
      <p:sp>
        <p:nvSpPr>
          <p:cNvPr id="91" name="矩形 90">
            <a:extLst>
              <a:ext uri="{FF2B5EF4-FFF2-40B4-BE49-F238E27FC236}">
                <a16:creationId xmlns:a16="http://schemas.microsoft.com/office/drawing/2014/main" id="{B23EC07B-7484-4952-B65F-B5088D26650C}"/>
              </a:ext>
            </a:extLst>
          </p:cNvPr>
          <p:cNvSpPr/>
          <p:nvPr/>
        </p:nvSpPr>
        <p:spPr>
          <a:xfrm>
            <a:off x="6718773" y="4298732"/>
            <a:ext cx="302513" cy="512201"/>
          </a:xfrm>
          <a:prstGeom prst="rect">
            <a:avLst/>
          </a:prstGeom>
          <a:solidFill>
            <a:schemeClr val="bg1">
              <a:lumMod val="7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2" name="直接连接符 91">
            <a:extLst>
              <a:ext uri="{FF2B5EF4-FFF2-40B4-BE49-F238E27FC236}">
                <a16:creationId xmlns:a16="http://schemas.microsoft.com/office/drawing/2014/main" id="{F1E04A0A-A223-4AAC-A96A-5D8889808FE4}"/>
              </a:ext>
            </a:extLst>
          </p:cNvPr>
          <p:cNvCxnSpPr>
            <a:cxnSpLocks/>
            <a:endCxn id="81" idx="0"/>
          </p:cNvCxnSpPr>
          <p:nvPr/>
        </p:nvCxnSpPr>
        <p:spPr>
          <a:xfrm>
            <a:off x="5740260" y="2663062"/>
            <a:ext cx="0" cy="386947"/>
          </a:xfrm>
          <a:prstGeom prst="line">
            <a:avLst/>
          </a:prstGeom>
        </p:spPr>
        <p:style>
          <a:lnRef idx="1">
            <a:schemeClr val="accent1"/>
          </a:lnRef>
          <a:fillRef idx="0">
            <a:schemeClr val="accent1"/>
          </a:fillRef>
          <a:effectRef idx="0">
            <a:schemeClr val="accent1"/>
          </a:effectRef>
          <a:fontRef idx="minor">
            <a:schemeClr val="tx1"/>
          </a:fontRef>
        </p:style>
      </p:cxnSp>
      <p:grpSp>
        <p:nvGrpSpPr>
          <p:cNvPr id="102" name="组合 101">
            <a:extLst>
              <a:ext uri="{FF2B5EF4-FFF2-40B4-BE49-F238E27FC236}">
                <a16:creationId xmlns:a16="http://schemas.microsoft.com/office/drawing/2014/main" id="{C8AC7A5A-9AC6-4BCB-968E-D08B19CACA1E}"/>
              </a:ext>
            </a:extLst>
          </p:cNvPr>
          <p:cNvGrpSpPr/>
          <p:nvPr/>
        </p:nvGrpSpPr>
        <p:grpSpPr>
          <a:xfrm>
            <a:off x="2901309" y="734294"/>
            <a:ext cx="2871613" cy="1484530"/>
            <a:chOff x="2645419" y="4431214"/>
            <a:chExt cx="2871613" cy="1484530"/>
          </a:xfrm>
        </p:grpSpPr>
        <p:sp>
          <p:nvSpPr>
            <p:cNvPr id="103" name="Line 6">
              <a:extLst>
                <a:ext uri="{FF2B5EF4-FFF2-40B4-BE49-F238E27FC236}">
                  <a16:creationId xmlns:a16="http://schemas.microsoft.com/office/drawing/2014/main" id="{5BF0E647-F0E7-4B87-AE0C-946E387D53A5}"/>
                </a:ext>
              </a:extLst>
            </p:cNvPr>
            <p:cNvSpPr>
              <a:spLocks noChangeShapeType="1"/>
            </p:cNvSpPr>
            <p:nvPr/>
          </p:nvSpPr>
          <p:spPr bwMode="auto">
            <a:xfrm>
              <a:off x="2874019" y="4772744"/>
              <a:ext cx="91440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 name="Oval 11">
              <a:extLst>
                <a:ext uri="{FF2B5EF4-FFF2-40B4-BE49-F238E27FC236}">
                  <a16:creationId xmlns:a16="http://schemas.microsoft.com/office/drawing/2014/main" id="{BFA05E50-E9BA-420F-8EC7-3DD5DB2A4DCD}"/>
                </a:ext>
              </a:extLst>
            </p:cNvPr>
            <p:cNvSpPr>
              <a:spLocks noChangeArrowheads="1"/>
            </p:cNvSpPr>
            <p:nvPr/>
          </p:nvSpPr>
          <p:spPr bwMode="auto">
            <a:xfrm>
              <a:off x="2645419" y="4544144"/>
              <a:ext cx="304800" cy="304800"/>
            </a:xfrm>
            <a:prstGeom prst="ellipse">
              <a:avLst/>
            </a:prstGeom>
            <a:solidFill>
              <a:schemeClr val="accent4">
                <a:lumMod val="20000"/>
                <a:lumOff val="80000"/>
              </a:scheme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t>g</a:t>
              </a:r>
              <a:endParaRPr lang="zh-CN" altLang="en-US" dirty="0"/>
            </a:p>
          </p:txBody>
        </p:sp>
        <p:sp>
          <p:nvSpPr>
            <p:cNvPr id="105" name="Oval 12">
              <a:extLst>
                <a:ext uri="{FF2B5EF4-FFF2-40B4-BE49-F238E27FC236}">
                  <a16:creationId xmlns:a16="http://schemas.microsoft.com/office/drawing/2014/main" id="{40187069-D0A8-4738-82F4-4D4BBA1D97AC}"/>
                </a:ext>
              </a:extLst>
            </p:cNvPr>
            <p:cNvSpPr>
              <a:spLocks noChangeArrowheads="1"/>
            </p:cNvSpPr>
            <p:nvPr/>
          </p:nvSpPr>
          <p:spPr bwMode="auto">
            <a:xfrm>
              <a:off x="3178819" y="5077544"/>
              <a:ext cx="304800" cy="304800"/>
            </a:xfrm>
            <a:prstGeom prst="ellipse">
              <a:avLst/>
            </a:prstGeom>
            <a:solidFill>
              <a:schemeClr val="accent4">
                <a:lumMod val="20000"/>
                <a:lumOff val="80000"/>
              </a:scheme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t>p</a:t>
              </a:r>
              <a:endParaRPr lang="zh-CN" altLang="en-US" dirty="0"/>
            </a:p>
          </p:txBody>
        </p:sp>
        <p:sp>
          <p:nvSpPr>
            <p:cNvPr id="106" name="Oval 13">
              <a:extLst>
                <a:ext uri="{FF2B5EF4-FFF2-40B4-BE49-F238E27FC236}">
                  <a16:creationId xmlns:a16="http://schemas.microsoft.com/office/drawing/2014/main" id="{17E0D352-A4FE-4F25-8554-FB799D23CFA8}"/>
                </a:ext>
              </a:extLst>
            </p:cNvPr>
            <p:cNvSpPr>
              <a:spLocks noChangeArrowheads="1"/>
            </p:cNvSpPr>
            <p:nvPr/>
          </p:nvSpPr>
          <p:spPr bwMode="auto">
            <a:xfrm>
              <a:off x="3712219" y="5610944"/>
              <a:ext cx="304800" cy="304800"/>
            </a:xfrm>
            <a:prstGeom prst="ellipse">
              <a:avLst/>
            </a:prstGeom>
            <a:solidFill>
              <a:schemeClr val="accent4">
                <a:lumMod val="20000"/>
                <a:lumOff val="80000"/>
              </a:scheme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t>v</a:t>
              </a:r>
              <a:endParaRPr lang="zh-CN" altLang="en-US" dirty="0"/>
            </a:p>
          </p:txBody>
        </p:sp>
        <p:sp>
          <p:nvSpPr>
            <p:cNvPr id="107" name="Rectangle 15">
              <a:extLst>
                <a:ext uri="{FF2B5EF4-FFF2-40B4-BE49-F238E27FC236}">
                  <a16:creationId xmlns:a16="http://schemas.microsoft.com/office/drawing/2014/main" id="{7BF3D9F5-6348-4499-925E-19FA5B4AF766}"/>
                </a:ext>
              </a:extLst>
            </p:cNvPr>
            <p:cNvSpPr>
              <a:spLocks noChangeArrowheads="1"/>
            </p:cNvSpPr>
            <p:nvPr/>
          </p:nvSpPr>
          <p:spPr bwMode="auto">
            <a:xfrm>
              <a:off x="3257540" y="4431214"/>
              <a:ext cx="22594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dirty="0">
                  <a:latin typeface="华文楷体" panose="02010600040101010101" pitchFamily="2" charset="-122"/>
                  <a:ea typeface="华文楷体" panose="02010600040101010101" pitchFamily="2" charset="-122"/>
                </a:rPr>
                <a:t>RR</a:t>
              </a:r>
              <a:r>
                <a:rPr kumimoji="1" lang="zh-CN" altLang="en-US" sz="2400" b="1" dirty="0">
                  <a:latin typeface="华文楷体" panose="02010600040101010101" pitchFamily="2" charset="-122"/>
                  <a:ea typeface="华文楷体" panose="02010600040101010101" pitchFamily="2" charset="-122"/>
                </a:rPr>
                <a:t>型：左单旋</a:t>
              </a:r>
            </a:p>
          </p:txBody>
        </p:sp>
      </p:grpSp>
      <p:sp>
        <p:nvSpPr>
          <p:cNvPr id="93" name="矩形 92">
            <a:extLst>
              <a:ext uri="{FF2B5EF4-FFF2-40B4-BE49-F238E27FC236}">
                <a16:creationId xmlns:a16="http://schemas.microsoft.com/office/drawing/2014/main" id="{0D1168FD-0A90-424F-AAB7-45AD793C654D}"/>
              </a:ext>
            </a:extLst>
          </p:cNvPr>
          <p:cNvSpPr/>
          <p:nvPr/>
        </p:nvSpPr>
        <p:spPr>
          <a:xfrm>
            <a:off x="2980060" y="4898274"/>
            <a:ext cx="304621" cy="518357"/>
          </a:xfrm>
          <a:prstGeom prst="rect">
            <a:avLst/>
          </a:prstGeom>
          <a:solidFill>
            <a:schemeClr val="bg1">
              <a:lumMod val="7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a:extLst>
              <a:ext uri="{FF2B5EF4-FFF2-40B4-BE49-F238E27FC236}">
                <a16:creationId xmlns:a16="http://schemas.microsoft.com/office/drawing/2014/main" id="{7D2BAC45-D51C-41AD-99E3-682954A51734}"/>
              </a:ext>
            </a:extLst>
          </p:cNvPr>
          <p:cNvSpPr/>
          <p:nvPr/>
        </p:nvSpPr>
        <p:spPr>
          <a:xfrm>
            <a:off x="7721420" y="4330779"/>
            <a:ext cx="302513" cy="512201"/>
          </a:xfrm>
          <a:prstGeom prst="rect">
            <a:avLst/>
          </a:prstGeom>
          <a:solidFill>
            <a:schemeClr val="bg1">
              <a:lumMod val="7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03561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4"/>
          <p:cNvSpPr>
            <a:spLocks noGrp="1"/>
          </p:cNvSpPr>
          <p:nvPr>
            <p:ph type="sldNum" sz="quarter" idx="12"/>
          </p:nvPr>
        </p:nvSpPr>
        <p:spPr>
          <a:xfrm>
            <a:off x="8676456" y="6448251"/>
            <a:ext cx="395536"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9ACB349-C407-4E2B-A96D-1DF129750A2A}" type="slidenum">
              <a:rPr lang="en-US" altLang="zh-CN" smtClean="0"/>
              <a:pPr/>
              <a:t>11</a:t>
            </a:fld>
            <a:endParaRPr lang="en-US" altLang="zh-CN"/>
          </a:p>
        </p:txBody>
      </p:sp>
      <p:grpSp>
        <p:nvGrpSpPr>
          <p:cNvPr id="5" name="组合 4"/>
          <p:cNvGrpSpPr/>
          <p:nvPr/>
        </p:nvGrpSpPr>
        <p:grpSpPr>
          <a:xfrm>
            <a:off x="3361207" y="2236762"/>
            <a:ext cx="2702919" cy="2992438"/>
            <a:chOff x="3491880" y="3501008"/>
            <a:chExt cx="2702919" cy="2992438"/>
          </a:xfrm>
        </p:grpSpPr>
        <p:sp>
          <p:nvSpPr>
            <p:cNvPr id="6" name="Text Box 7"/>
            <p:cNvSpPr txBox="1">
              <a:spLocks noChangeArrowheads="1"/>
            </p:cNvSpPr>
            <p:nvPr/>
          </p:nvSpPr>
          <p:spPr bwMode="auto">
            <a:xfrm flipH="1">
              <a:off x="3960193" y="4093146"/>
              <a:ext cx="3417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a:solidFill>
                    <a:srgbClr val="003399"/>
                  </a:solidFill>
                  <a:latin typeface="Times New Roman" panose="02020603050405020304" pitchFamily="18" charset="0"/>
                </a:rPr>
                <a:t>P</a:t>
              </a:r>
            </a:p>
          </p:txBody>
        </p:sp>
        <p:sp>
          <p:nvSpPr>
            <p:cNvPr id="7" name="Text Box 8"/>
            <p:cNvSpPr txBox="1">
              <a:spLocks noChangeArrowheads="1"/>
            </p:cNvSpPr>
            <p:nvPr/>
          </p:nvSpPr>
          <p:spPr bwMode="auto">
            <a:xfrm flipH="1">
              <a:off x="4460255" y="3501008"/>
              <a:ext cx="3834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000" b="1" dirty="0">
                  <a:solidFill>
                    <a:srgbClr val="003399"/>
                  </a:solidFill>
                  <a:latin typeface="Times New Roman" panose="02020603050405020304" pitchFamily="18" charset="0"/>
                </a:rPr>
                <a:t>G</a:t>
              </a:r>
              <a:endParaRPr lang="en-US" altLang="zh-CN" sz="2000" dirty="0">
                <a:latin typeface="Times New Roman" panose="02020603050405020304" pitchFamily="18" charset="0"/>
              </a:endParaRPr>
            </a:p>
          </p:txBody>
        </p:sp>
        <p:sp>
          <p:nvSpPr>
            <p:cNvPr id="8" name="Text Box 9"/>
            <p:cNvSpPr txBox="1">
              <a:spLocks noChangeArrowheads="1"/>
            </p:cNvSpPr>
            <p:nvPr/>
          </p:nvSpPr>
          <p:spPr bwMode="auto">
            <a:xfrm flipH="1">
              <a:off x="5716961" y="4298776"/>
              <a:ext cx="477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dirty="0">
                  <a:solidFill>
                    <a:srgbClr val="003399"/>
                  </a:solidFill>
                  <a:latin typeface="Times New Roman" panose="02020603050405020304" pitchFamily="18" charset="0"/>
                </a:rPr>
                <a:t>C</a:t>
              </a:r>
              <a:endParaRPr lang="en-US" altLang="zh-CN" sz="2400" dirty="0">
                <a:latin typeface="Times New Roman" panose="02020603050405020304" pitchFamily="18" charset="0"/>
              </a:endParaRPr>
            </a:p>
          </p:txBody>
        </p:sp>
        <p:sp>
          <p:nvSpPr>
            <p:cNvPr id="9" name="Text Box 10"/>
            <p:cNvSpPr txBox="1">
              <a:spLocks noChangeArrowheads="1"/>
            </p:cNvSpPr>
            <p:nvPr/>
          </p:nvSpPr>
          <p:spPr bwMode="auto">
            <a:xfrm flipH="1">
              <a:off x="4820618" y="4528121"/>
              <a:ext cx="455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E</a:t>
              </a:r>
              <a:endParaRPr lang="en-US" altLang="zh-CN" sz="2400">
                <a:latin typeface="Times New Roman" panose="02020603050405020304" pitchFamily="18" charset="0"/>
              </a:endParaRPr>
            </a:p>
          </p:txBody>
        </p:sp>
        <p:sp>
          <p:nvSpPr>
            <p:cNvPr id="10" name="Text Box 11"/>
            <p:cNvSpPr txBox="1">
              <a:spLocks noChangeArrowheads="1"/>
            </p:cNvSpPr>
            <p:nvPr/>
          </p:nvSpPr>
          <p:spPr bwMode="auto">
            <a:xfrm flipH="1">
              <a:off x="3491880" y="4594796"/>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a:solidFill>
                    <a:srgbClr val="003399"/>
                  </a:solidFill>
                  <a:latin typeface="Times New Roman" panose="02020603050405020304" pitchFamily="18" charset="0"/>
                </a:rPr>
                <a:t>V</a:t>
              </a:r>
            </a:p>
          </p:txBody>
        </p:sp>
        <p:sp>
          <p:nvSpPr>
            <p:cNvPr id="15" name="Line 13"/>
            <p:cNvSpPr>
              <a:spLocks noChangeShapeType="1"/>
            </p:cNvSpPr>
            <p:nvPr/>
          </p:nvSpPr>
          <p:spPr bwMode="auto">
            <a:xfrm>
              <a:off x="4536455" y="4644008"/>
              <a:ext cx="381000" cy="38100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4"/>
            <p:cNvSpPr>
              <a:spLocks noChangeShapeType="1"/>
            </p:cNvSpPr>
            <p:nvPr/>
          </p:nvSpPr>
          <p:spPr bwMode="auto">
            <a:xfrm>
              <a:off x="5222255" y="4186808"/>
              <a:ext cx="381000" cy="38100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Rectangle 15"/>
            <p:cNvSpPr>
              <a:spLocks noChangeArrowheads="1"/>
            </p:cNvSpPr>
            <p:nvPr/>
          </p:nvSpPr>
          <p:spPr bwMode="auto">
            <a:xfrm flipH="1">
              <a:off x="4731718" y="5025008"/>
              <a:ext cx="381000" cy="838200"/>
            </a:xfrm>
            <a:prstGeom prst="rect">
              <a:avLst/>
            </a:prstGeom>
            <a:solidFill>
              <a:srgbClr val="66FF66"/>
            </a:solidFill>
            <a:ln w="28575">
              <a:solidFill>
                <a:srgbClr val="00666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chemeClr val="hlink"/>
                  </a:solidFill>
                  <a:latin typeface="Times New Roman" panose="02020603050405020304" pitchFamily="18" charset="0"/>
                </a:rPr>
                <a:t>h</a:t>
              </a:r>
            </a:p>
          </p:txBody>
        </p:sp>
        <p:sp>
          <p:nvSpPr>
            <p:cNvPr id="18" name="Rectangle 16"/>
            <p:cNvSpPr>
              <a:spLocks noChangeArrowheads="1"/>
            </p:cNvSpPr>
            <p:nvPr/>
          </p:nvSpPr>
          <p:spPr bwMode="auto">
            <a:xfrm flipH="1">
              <a:off x="5374655" y="4491608"/>
              <a:ext cx="381000" cy="838200"/>
            </a:xfrm>
            <a:prstGeom prst="rect">
              <a:avLst/>
            </a:prstGeom>
            <a:solidFill>
              <a:srgbClr val="66FF66"/>
            </a:solidFill>
            <a:ln w="28575">
              <a:solidFill>
                <a:srgbClr val="00666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chemeClr val="hlink"/>
                  </a:solidFill>
                  <a:latin typeface="Times New Roman" panose="02020603050405020304" pitchFamily="18" charset="0"/>
                </a:rPr>
                <a:t>h</a:t>
              </a:r>
            </a:p>
          </p:txBody>
        </p:sp>
        <p:sp>
          <p:nvSpPr>
            <p:cNvPr id="19" name="Line 17"/>
            <p:cNvSpPr>
              <a:spLocks noChangeShapeType="1"/>
            </p:cNvSpPr>
            <p:nvPr/>
          </p:nvSpPr>
          <p:spPr bwMode="auto">
            <a:xfrm flipH="1">
              <a:off x="4134818" y="4099496"/>
              <a:ext cx="935038" cy="935038"/>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Oval 18"/>
            <p:cNvSpPr>
              <a:spLocks noChangeArrowheads="1"/>
            </p:cNvSpPr>
            <p:nvPr/>
          </p:nvSpPr>
          <p:spPr bwMode="auto">
            <a:xfrm flipH="1">
              <a:off x="4384055" y="4415408"/>
              <a:ext cx="381000" cy="381000"/>
            </a:xfrm>
            <a:prstGeom prst="ellipse">
              <a:avLst/>
            </a:prstGeom>
            <a:solidFill>
              <a:srgbClr val="FF7C80"/>
            </a:solidFill>
            <a:ln w="28575">
              <a:solidFill>
                <a:srgbClr val="FF7C8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 name="Oval 19"/>
            <p:cNvSpPr>
              <a:spLocks noChangeArrowheads="1"/>
            </p:cNvSpPr>
            <p:nvPr/>
          </p:nvSpPr>
          <p:spPr bwMode="auto">
            <a:xfrm flipH="1">
              <a:off x="4917455" y="3882008"/>
              <a:ext cx="381000" cy="381000"/>
            </a:xfrm>
            <a:prstGeom prst="ellipse">
              <a:avLst/>
            </a:prstGeom>
            <a:solidFill>
              <a:srgbClr val="66FF66"/>
            </a:solidFill>
            <a:ln w="28575">
              <a:solidFill>
                <a:srgbClr val="006666"/>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 name="Line 20"/>
            <p:cNvSpPr>
              <a:spLocks noChangeShapeType="1"/>
            </p:cNvSpPr>
            <p:nvPr/>
          </p:nvSpPr>
          <p:spPr bwMode="auto">
            <a:xfrm>
              <a:off x="4076080" y="5198046"/>
              <a:ext cx="290513" cy="434975"/>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21"/>
            <p:cNvSpPr>
              <a:spLocks noChangeShapeType="1"/>
            </p:cNvSpPr>
            <p:nvPr/>
          </p:nvSpPr>
          <p:spPr bwMode="auto">
            <a:xfrm flipH="1">
              <a:off x="3734768" y="5205983"/>
              <a:ext cx="263525" cy="479425"/>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Rectangle 22"/>
            <p:cNvSpPr>
              <a:spLocks noChangeArrowheads="1"/>
            </p:cNvSpPr>
            <p:nvPr/>
          </p:nvSpPr>
          <p:spPr bwMode="auto">
            <a:xfrm flipH="1">
              <a:off x="4106243" y="5618733"/>
              <a:ext cx="381000" cy="635000"/>
            </a:xfrm>
            <a:prstGeom prst="rect">
              <a:avLst/>
            </a:prstGeom>
            <a:solidFill>
              <a:srgbClr val="66FF66"/>
            </a:solidFill>
            <a:ln w="28575">
              <a:solidFill>
                <a:srgbClr val="00666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b="1" i="1">
                <a:solidFill>
                  <a:schemeClr val="bg2"/>
                </a:solidFill>
                <a:latin typeface="Times New Roman" panose="02020603050405020304" pitchFamily="18" charset="0"/>
              </a:endParaRPr>
            </a:p>
          </p:txBody>
        </p:sp>
        <p:sp>
          <p:nvSpPr>
            <p:cNvPr id="25" name="Oval 23"/>
            <p:cNvSpPr>
              <a:spLocks noChangeArrowheads="1"/>
            </p:cNvSpPr>
            <p:nvPr/>
          </p:nvSpPr>
          <p:spPr bwMode="auto">
            <a:xfrm flipH="1">
              <a:off x="3857005" y="4913883"/>
              <a:ext cx="381000" cy="381000"/>
            </a:xfrm>
            <a:prstGeom prst="ellipse">
              <a:avLst/>
            </a:prstGeom>
            <a:solidFill>
              <a:srgbClr val="66FF66"/>
            </a:solidFill>
            <a:ln w="28575">
              <a:solidFill>
                <a:srgbClr val="006666"/>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 name="Rectangle 24"/>
            <p:cNvSpPr>
              <a:spLocks noChangeArrowheads="1"/>
            </p:cNvSpPr>
            <p:nvPr/>
          </p:nvSpPr>
          <p:spPr bwMode="auto">
            <a:xfrm flipH="1">
              <a:off x="3539505" y="5613971"/>
              <a:ext cx="395288" cy="635000"/>
            </a:xfrm>
            <a:prstGeom prst="rect">
              <a:avLst/>
            </a:prstGeom>
            <a:solidFill>
              <a:srgbClr val="66FF66"/>
            </a:solidFill>
            <a:ln w="28575">
              <a:solidFill>
                <a:srgbClr val="00666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b="1" i="1">
                <a:solidFill>
                  <a:schemeClr val="bg2"/>
                </a:solidFill>
                <a:latin typeface="Times New Roman" panose="02020603050405020304" pitchFamily="18" charset="0"/>
              </a:endParaRPr>
            </a:p>
          </p:txBody>
        </p:sp>
        <p:sp>
          <p:nvSpPr>
            <p:cNvPr id="27" name="Text Box 25"/>
            <p:cNvSpPr txBox="1">
              <a:spLocks noChangeArrowheads="1"/>
            </p:cNvSpPr>
            <p:nvPr/>
          </p:nvSpPr>
          <p:spPr bwMode="auto">
            <a:xfrm flipH="1">
              <a:off x="4030043" y="5602858"/>
              <a:ext cx="7477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hlink"/>
                  </a:solidFill>
                  <a:latin typeface="Times New Roman" panose="02020603050405020304" pitchFamily="18" charset="0"/>
                </a:rPr>
                <a:t>h-1</a:t>
              </a:r>
            </a:p>
          </p:txBody>
        </p:sp>
        <p:sp>
          <p:nvSpPr>
            <p:cNvPr id="28" name="Text Box 26"/>
            <p:cNvSpPr txBox="1">
              <a:spLocks noChangeArrowheads="1"/>
            </p:cNvSpPr>
            <p:nvPr/>
          </p:nvSpPr>
          <p:spPr bwMode="auto">
            <a:xfrm flipH="1">
              <a:off x="3549030" y="5594921"/>
              <a:ext cx="438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hlink"/>
                  </a:solidFill>
                  <a:latin typeface="Times New Roman" panose="02020603050405020304" pitchFamily="18" charset="0"/>
                </a:rPr>
                <a:t>h</a:t>
              </a:r>
            </a:p>
          </p:txBody>
        </p:sp>
        <p:sp>
          <p:nvSpPr>
            <p:cNvPr id="29" name="Rectangle 27"/>
            <p:cNvSpPr>
              <a:spLocks noChangeArrowheads="1"/>
            </p:cNvSpPr>
            <p:nvPr/>
          </p:nvSpPr>
          <p:spPr bwMode="auto">
            <a:xfrm flipH="1">
              <a:off x="3526805" y="6256908"/>
              <a:ext cx="420688" cy="236538"/>
            </a:xfrm>
            <a:prstGeom prst="rect">
              <a:avLst/>
            </a:prstGeom>
            <a:solidFill>
              <a:schemeClr val="accent2"/>
            </a:solidFill>
            <a:ln w="28575">
              <a:solidFill>
                <a:srgbClr val="00666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b="1" i="1">
                <a:solidFill>
                  <a:schemeClr val="bg2"/>
                </a:solidFill>
                <a:latin typeface="Times New Roman" panose="02020603050405020304" pitchFamily="18" charset="0"/>
              </a:endParaRPr>
            </a:p>
          </p:txBody>
        </p:sp>
        <p:sp>
          <p:nvSpPr>
            <p:cNvPr id="30" name="Freeform 28"/>
            <p:cNvSpPr>
              <a:spLocks/>
            </p:cNvSpPr>
            <p:nvPr/>
          </p:nvSpPr>
          <p:spPr bwMode="auto">
            <a:xfrm flipH="1">
              <a:off x="4917455" y="4340796"/>
              <a:ext cx="406400" cy="119063"/>
            </a:xfrm>
            <a:custGeom>
              <a:avLst/>
              <a:gdLst>
                <a:gd name="T0" fmla="*/ 256 w 256"/>
                <a:gd name="T1" fmla="*/ 75 h 75"/>
                <a:gd name="T2" fmla="*/ 210 w 256"/>
                <a:gd name="T3" fmla="*/ 20 h 75"/>
                <a:gd name="T4" fmla="*/ 137 w 256"/>
                <a:gd name="T5" fmla="*/ 2 h 75"/>
                <a:gd name="T6" fmla="*/ 64 w 256"/>
                <a:gd name="T7" fmla="*/ 11 h 75"/>
                <a:gd name="T8" fmla="*/ 0 w 256"/>
                <a:gd name="T9" fmla="*/ 66 h 75"/>
                <a:gd name="T10" fmla="*/ 0 60000 65536"/>
                <a:gd name="T11" fmla="*/ 0 60000 65536"/>
                <a:gd name="T12" fmla="*/ 0 60000 65536"/>
                <a:gd name="T13" fmla="*/ 0 60000 65536"/>
                <a:gd name="T14" fmla="*/ 0 60000 65536"/>
                <a:gd name="T15" fmla="*/ 0 w 256"/>
                <a:gd name="T16" fmla="*/ 0 h 75"/>
                <a:gd name="T17" fmla="*/ 256 w 256"/>
                <a:gd name="T18" fmla="*/ 75 h 75"/>
              </a:gdLst>
              <a:ahLst/>
              <a:cxnLst>
                <a:cxn ang="T10">
                  <a:pos x="T0" y="T1"/>
                </a:cxn>
                <a:cxn ang="T11">
                  <a:pos x="T2" y="T3"/>
                </a:cxn>
                <a:cxn ang="T12">
                  <a:pos x="T4" y="T5"/>
                </a:cxn>
                <a:cxn ang="T13">
                  <a:pos x="T6" y="T7"/>
                </a:cxn>
                <a:cxn ang="T14">
                  <a:pos x="T8" y="T9"/>
                </a:cxn>
              </a:cxnLst>
              <a:rect l="T15" t="T16" r="T17" b="T18"/>
              <a:pathLst>
                <a:path w="256" h="75">
                  <a:moveTo>
                    <a:pt x="256" y="75"/>
                  </a:moveTo>
                  <a:cubicBezTo>
                    <a:pt x="243" y="53"/>
                    <a:pt x="230" y="32"/>
                    <a:pt x="210" y="20"/>
                  </a:cubicBezTo>
                  <a:cubicBezTo>
                    <a:pt x="190" y="8"/>
                    <a:pt x="161" y="3"/>
                    <a:pt x="137" y="2"/>
                  </a:cubicBezTo>
                  <a:cubicBezTo>
                    <a:pt x="113" y="1"/>
                    <a:pt x="87" y="0"/>
                    <a:pt x="64" y="11"/>
                  </a:cubicBezTo>
                  <a:cubicBezTo>
                    <a:pt x="41" y="22"/>
                    <a:pt x="11" y="57"/>
                    <a:pt x="0" y="66"/>
                  </a:cubicBezTo>
                </a:path>
              </a:pathLst>
            </a:custGeom>
            <a:noFill/>
            <a:ln w="28575" cap="rnd">
              <a:solidFill>
                <a:schemeClr val="tx2"/>
              </a:solidFill>
              <a:prstDash val="sysDot"/>
              <a:round/>
              <a:headEnd/>
              <a:tailEnd type="triangle" w="sm" len="me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 name="Text Box 29"/>
            <p:cNvSpPr txBox="1">
              <a:spLocks noChangeArrowheads="1"/>
            </p:cNvSpPr>
            <p:nvPr/>
          </p:nvSpPr>
          <p:spPr bwMode="auto">
            <a:xfrm flipH="1">
              <a:off x="4831730" y="3824858"/>
              <a:ext cx="488950" cy="457200"/>
            </a:xfrm>
            <a:prstGeom prst="rect">
              <a:avLst/>
            </a:prstGeom>
            <a:noFill/>
            <a:ln w="9525">
              <a:noFill/>
              <a:miter lim="800000"/>
              <a:headEnd/>
              <a:tailEnd/>
            </a:ln>
            <a:effectLst/>
          </p:spPr>
          <p:txBody>
            <a:bodyPr wrap="none">
              <a:spAutoFit/>
            </a:bodyPr>
            <a:lstStyle/>
            <a:p>
              <a:pPr algn="l">
                <a:defRPr/>
              </a:pPr>
              <a:r>
                <a:rPr lang="en-US" altLang="zh-CN" sz="2400" b="1">
                  <a:solidFill>
                    <a:srgbClr val="FF3300"/>
                  </a:solidFill>
                  <a:effectLst>
                    <a:outerShdw blurRad="38100" dist="38100" dir="2700000" algn="tl">
                      <a:srgbClr val="C0C0C0"/>
                    </a:outerShdw>
                  </a:effectLst>
                  <a:latin typeface="楷体_GB2312" pitchFamily="49" charset="-122"/>
                  <a:ea typeface="楷体_GB2312" pitchFamily="49" charset="-122"/>
                </a:rPr>
                <a:t>-</a:t>
              </a:r>
              <a:r>
                <a:rPr lang="en-US" altLang="zh-CN" sz="2400" b="1">
                  <a:solidFill>
                    <a:srgbClr val="FF3300"/>
                  </a:solidFill>
                  <a:effectLst>
                    <a:outerShdw blurRad="38100" dist="38100" dir="2700000" algn="tl">
                      <a:srgbClr val="C0C0C0"/>
                    </a:outerShdw>
                  </a:effectLst>
                  <a:latin typeface="Times New Roman" pitchFamily="18" charset="0"/>
                </a:rPr>
                <a:t>2</a:t>
              </a:r>
              <a:endParaRPr lang="en-US" altLang="zh-CN" sz="2400">
                <a:latin typeface="Times New Roman" pitchFamily="18" charset="0"/>
              </a:endParaRPr>
            </a:p>
          </p:txBody>
        </p:sp>
        <p:sp>
          <p:nvSpPr>
            <p:cNvPr id="13" name="Text Box 30"/>
            <p:cNvSpPr txBox="1">
              <a:spLocks noChangeArrowheads="1"/>
            </p:cNvSpPr>
            <p:nvPr/>
          </p:nvSpPr>
          <p:spPr bwMode="auto">
            <a:xfrm flipH="1">
              <a:off x="4320555" y="4356671"/>
              <a:ext cx="488950" cy="457200"/>
            </a:xfrm>
            <a:prstGeom prst="rect">
              <a:avLst/>
            </a:prstGeom>
            <a:noFill/>
            <a:ln w="9525">
              <a:noFill/>
              <a:miter lim="800000"/>
              <a:headEnd/>
              <a:tailEnd/>
            </a:ln>
            <a:effectLst/>
          </p:spPr>
          <p:txBody>
            <a:bodyPr wrap="none">
              <a:spAutoFit/>
            </a:bodyPr>
            <a:lstStyle/>
            <a:p>
              <a:pPr algn="l">
                <a:defRPr/>
              </a:pPr>
              <a:r>
                <a:rPr lang="en-US" altLang="zh-CN" sz="2400" b="1">
                  <a:solidFill>
                    <a:schemeClr val="hlink"/>
                  </a:solidFill>
                  <a:effectLst>
                    <a:outerShdw blurRad="38100" dist="38100" dir="2700000" algn="tl">
                      <a:srgbClr val="C0C0C0"/>
                    </a:outerShdw>
                  </a:effectLst>
                  <a:latin typeface="楷体_GB2312" pitchFamily="49" charset="-122"/>
                  <a:ea typeface="楷体_GB2312" pitchFamily="49" charset="-122"/>
                </a:rPr>
                <a:t>-</a:t>
              </a:r>
              <a:r>
                <a:rPr lang="en-US" altLang="zh-CN" sz="2400" b="1">
                  <a:solidFill>
                    <a:schemeClr val="hlink"/>
                  </a:solidFill>
                  <a:effectLst>
                    <a:outerShdw blurRad="38100" dist="38100" dir="2700000" algn="tl">
                      <a:srgbClr val="C0C0C0"/>
                    </a:outerShdw>
                  </a:effectLst>
                  <a:latin typeface="Times New Roman" pitchFamily="18" charset="0"/>
                </a:rPr>
                <a:t>1</a:t>
              </a:r>
              <a:endParaRPr lang="en-US" altLang="zh-CN" sz="2400">
                <a:solidFill>
                  <a:schemeClr val="hlink"/>
                </a:solidFill>
                <a:latin typeface="Times New Roman" pitchFamily="18" charset="0"/>
              </a:endParaRPr>
            </a:p>
          </p:txBody>
        </p:sp>
        <p:sp>
          <p:nvSpPr>
            <p:cNvPr id="14" name="Text Box 31"/>
            <p:cNvSpPr txBox="1">
              <a:spLocks noChangeArrowheads="1"/>
            </p:cNvSpPr>
            <p:nvPr/>
          </p:nvSpPr>
          <p:spPr bwMode="auto">
            <a:xfrm flipH="1">
              <a:off x="3777630" y="4859908"/>
              <a:ext cx="488950" cy="457200"/>
            </a:xfrm>
            <a:prstGeom prst="rect">
              <a:avLst/>
            </a:prstGeom>
            <a:noFill/>
            <a:ln w="9525">
              <a:noFill/>
              <a:miter lim="800000"/>
              <a:headEnd/>
              <a:tailEnd/>
            </a:ln>
            <a:effectLst/>
          </p:spPr>
          <p:txBody>
            <a:bodyPr wrap="none">
              <a:spAutoFit/>
            </a:bodyPr>
            <a:lstStyle/>
            <a:p>
              <a:pPr algn="l">
                <a:defRPr/>
              </a:pPr>
              <a:r>
                <a:rPr lang="en-US" altLang="zh-CN" sz="2400" b="1">
                  <a:solidFill>
                    <a:srgbClr val="FF3300"/>
                  </a:solidFill>
                  <a:effectLst>
                    <a:outerShdw blurRad="38100" dist="38100" dir="2700000" algn="tl">
                      <a:srgbClr val="C0C0C0"/>
                    </a:outerShdw>
                  </a:effectLst>
                  <a:latin typeface="楷体_GB2312" pitchFamily="49" charset="-122"/>
                  <a:ea typeface="楷体_GB2312" pitchFamily="49" charset="-122"/>
                </a:rPr>
                <a:t>-</a:t>
              </a:r>
              <a:r>
                <a:rPr lang="en-US" altLang="zh-CN" sz="2400" b="1">
                  <a:solidFill>
                    <a:srgbClr val="FF3300"/>
                  </a:solidFill>
                  <a:effectLst>
                    <a:outerShdw blurRad="38100" dist="38100" dir="2700000" algn="tl">
                      <a:srgbClr val="C0C0C0"/>
                    </a:outerShdw>
                  </a:effectLst>
                  <a:latin typeface="Times New Roman" pitchFamily="18" charset="0"/>
                </a:rPr>
                <a:t>1</a:t>
              </a:r>
              <a:endParaRPr lang="en-US" altLang="zh-CN" sz="2400">
                <a:latin typeface="Times New Roman" pitchFamily="18" charset="0"/>
              </a:endParaRPr>
            </a:p>
          </p:txBody>
        </p:sp>
      </p:grpSp>
      <p:sp>
        <p:nvSpPr>
          <p:cNvPr id="31" name="Text Box 2"/>
          <p:cNvSpPr txBox="1">
            <a:spLocks noChangeArrowheads="1"/>
          </p:cNvSpPr>
          <p:nvPr/>
        </p:nvSpPr>
        <p:spPr bwMode="auto">
          <a:xfrm flipH="1">
            <a:off x="6510709" y="3949490"/>
            <a:ext cx="425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hlink"/>
                </a:solidFill>
                <a:latin typeface="Times New Roman" panose="02020603050405020304" pitchFamily="18" charset="0"/>
              </a:rPr>
              <a:t>h</a:t>
            </a:r>
          </a:p>
        </p:txBody>
      </p:sp>
      <p:sp>
        <p:nvSpPr>
          <p:cNvPr id="33" name="Text Box 5"/>
          <p:cNvSpPr txBox="1">
            <a:spLocks noChangeArrowheads="1"/>
          </p:cNvSpPr>
          <p:nvPr/>
        </p:nvSpPr>
        <p:spPr bwMode="auto">
          <a:xfrm>
            <a:off x="2370617" y="4467269"/>
            <a:ext cx="6969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000" b="1" dirty="0">
                <a:solidFill>
                  <a:schemeClr val="tx2"/>
                </a:solidFill>
                <a:latin typeface="华文楷体" panose="02010600040101010101" pitchFamily="2" charset="-122"/>
                <a:ea typeface="华文楷体" panose="02010600040101010101" pitchFamily="2" charset="-122"/>
              </a:rPr>
              <a:t>插入失衡</a:t>
            </a:r>
            <a:endParaRPr lang="zh-CN" altLang="en-US" sz="2000" dirty="0">
              <a:solidFill>
                <a:schemeClr val="bg2"/>
              </a:solidFill>
              <a:latin typeface="华文楷体" panose="02010600040101010101" pitchFamily="2" charset="-122"/>
              <a:ea typeface="华文楷体" panose="02010600040101010101" pitchFamily="2" charset="-122"/>
            </a:endParaRPr>
          </a:p>
        </p:txBody>
      </p:sp>
      <p:grpSp>
        <p:nvGrpSpPr>
          <p:cNvPr id="2" name="组合 1"/>
          <p:cNvGrpSpPr/>
          <p:nvPr/>
        </p:nvGrpSpPr>
        <p:grpSpPr>
          <a:xfrm>
            <a:off x="36697" y="2220587"/>
            <a:ext cx="2760663" cy="2709863"/>
            <a:chOff x="648072" y="3800300"/>
            <a:chExt cx="2760663" cy="2709863"/>
          </a:xfrm>
        </p:grpSpPr>
        <p:sp>
          <p:nvSpPr>
            <p:cNvPr id="34" name="Line 33"/>
            <p:cNvSpPr>
              <a:spLocks noChangeShapeType="1"/>
            </p:cNvSpPr>
            <p:nvPr/>
          </p:nvSpPr>
          <p:spPr bwMode="auto">
            <a:xfrm>
              <a:off x="2056184" y="4960763"/>
              <a:ext cx="365125" cy="3810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34"/>
            <p:cNvSpPr>
              <a:spLocks noChangeShapeType="1"/>
            </p:cNvSpPr>
            <p:nvPr/>
          </p:nvSpPr>
          <p:spPr bwMode="auto">
            <a:xfrm>
              <a:off x="1468809" y="5483050"/>
              <a:ext cx="290513" cy="434975"/>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35"/>
            <p:cNvSpPr>
              <a:spLocks noChangeShapeType="1"/>
            </p:cNvSpPr>
            <p:nvPr/>
          </p:nvSpPr>
          <p:spPr bwMode="auto">
            <a:xfrm flipH="1">
              <a:off x="1127497" y="5490988"/>
              <a:ext cx="263525" cy="479425"/>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36"/>
            <p:cNvSpPr>
              <a:spLocks noChangeShapeType="1"/>
            </p:cNvSpPr>
            <p:nvPr/>
          </p:nvSpPr>
          <p:spPr bwMode="auto">
            <a:xfrm flipH="1">
              <a:off x="1413247" y="4308300"/>
              <a:ext cx="1098550" cy="10937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37"/>
            <p:cNvSpPr>
              <a:spLocks noChangeShapeType="1"/>
            </p:cNvSpPr>
            <p:nvPr/>
          </p:nvSpPr>
          <p:spPr bwMode="auto">
            <a:xfrm>
              <a:off x="2603872" y="4455938"/>
              <a:ext cx="381000" cy="3810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Rectangle 38"/>
            <p:cNvSpPr>
              <a:spLocks noChangeArrowheads="1"/>
            </p:cNvSpPr>
            <p:nvPr/>
          </p:nvSpPr>
          <p:spPr bwMode="auto">
            <a:xfrm flipH="1">
              <a:off x="2756272" y="4760738"/>
              <a:ext cx="381000" cy="838200"/>
            </a:xfrm>
            <a:prstGeom prst="rect">
              <a:avLst/>
            </a:prstGeom>
            <a:solidFill>
              <a:srgbClr val="66FF66"/>
            </a:solidFill>
            <a:ln w="28575">
              <a:solidFill>
                <a:srgbClr val="00666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chemeClr val="hlink"/>
                  </a:solidFill>
                  <a:latin typeface="Times New Roman" panose="02020603050405020304" pitchFamily="18" charset="0"/>
                </a:rPr>
                <a:t>h</a:t>
              </a:r>
            </a:p>
          </p:txBody>
        </p:sp>
        <p:sp>
          <p:nvSpPr>
            <p:cNvPr id="40" name="Oval 39"/>
            <p:cNvSpPr>
              <a:spLocks noChangeArrowheads="1"/>
            </p:cNvSpPr>
            <p:nvPr/>
          </p:nvSpPr>
          <p:spPr bwMode="auto">
            <a:xfrm flipH="1">
              <a:off x="2299072" y="4151138"/>
              <a:ext cx="381000" cy="381000"/>
            </a:xfrm>
            <a:prstGeom prst="ellipse">
              <a:avLst/>
            </a:prstGeom>
            <a:solidFill>
              <a:srgbClr val="66FF66"/>
            </a:solidFill>
            <a:ln w="28575">
              <a:solidFill>
                <a:srgbClr val="006666"/>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 name="Oval 40"/>
            <p:cNvSpPr>
              <a:spLocks noChangeArrowheads="1"/>
            </p:cNvSpPr>
            <p:nvPr/>
          </p:nvSpPr>
          <p:spPr bwMode="auto">
            <a:xfrm flipH="1">
              <a:off x="1765672" y="4684538"/>
              <a:ext cx="381000" cy="381000"/>
            </a:xfrm>
            <a:prstGeom prst="ellipse">
              <a:avLst/>
            </a:prstGeom>
            <a:solidFill>
              <a:srgbClr val="66FF66"/>
            </a:solidFill>
            <a:ln w="28575">
              <a:solidFill>
                <a:srgbClr val="006666"/>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 name="Rectangle 41"/>
            <p:cNvSpPr>
              <a:spLocks noChangeArrowheads="1"/>
            </p:cNvSpPr>
            <p:nvPr/>
          </p:nvSpPr>
          <p:spPr bwMode="auto">
            <a:xfrm flipH="1">
              <a:off x="2146672" y="5294138"/>
              <a:ext cx="381000" cy="838200"/>
            </a:xfrm>
            <a:prstGeom prst="rect">
              <a:avLst/>
            </a:prstGeom>
            <a:solidFill>
              <a:srgbClr val="66FF66"/>
            </a:solidFill>
            <a:ln w="28575">
              <a:solidFill>
                <a:srgbClr val="00666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chemeClr val="hlink"/>
                  </a:solidFill>
                  <a:latin typeface="Times New Roman" panose="02020603050405020304" pitchFamily="18" charset="0"/>
                </a:rPr>
                <a:t>h</a:t>
              </a:r>
            </a:p>
          </p:txBody>
        </p:sp>
        <p:sp>
          <p:nvSpPr>
            <p:cNvPr id="43" name="Rectangle 42"/>
            <p:cNvSpPr>
              <a:spLocks noChangeArrowheads="1"/>
            </p:cNvSpPr>
            <p:nvPr/>
          </p:nvSpPr>
          <p:spPr bwMode="auto">
            <a:xfrm flipH="1">
              <a:off x="1527547" y="5875163"/>
              <a:ext cx="381000" cy="635000"/>
            </a:xfrm>
            <a:prstGeom prst="rect">
              <a:avLst/>
            </a:prstGeom>
            <a:solidFill>
              <a:srgbClr val="66FF66"/>
            </a:solidFill>
            <a:ln w="28575">
              <a:solidFill>
                <a:srgbClr val="00666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b="1" i="1">
                <a:solidFill>
                  <a:schemeClr val="bg2"/>
                </a:solidFill>
                <a:latin typeface="Times New Roman" panose="02020603050405020304" pitchFamily="18" charset="0"/>
              </a:endParaRPr>
            </a:p>
          </p:txBody>
        </p:sp>
        <p:sp>
          <p:nvSpPr>
            <p:cNvPr id="44" name="Oval 43"/>
            <p:cNvSpPr>
              <a:spLocks noChangeArrowheads="1"/>
            </p:cNvSpPr>
            <p:nvPr/>
          </p:nvSpPr>
          <p:spPr bwMode="auto">
            <a:xfrm flipH="1">
              <a:off x="1249734" y="5198888"/>
              <a:ext cx="381000" cy="381000"/>
            </a:xfrm>
            <a:prstGeom prst="ellipse">
              <a:avLst/>
            </a:prstGeom>
            <a:solidFill>
              <a:srgbClr val="66FF66"/>
            </a:solidFill>
            <a:ln w="28575">
              <a:solidFill>
                <a:srgbClr val="006666"/>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 name="Rectangle 44"/>
            <p:cNvSpPr>
              <a:spLocks noChangeArrowheads="1"/>
            </p:cNvSpPr>
            <p:nvPr/>
          </p:nvSpPr>
          <p:spPr bwMode="auto">
            <a:xfrm flipH="1">
              <a:off x="960809" y="5870400"/>
              <a:ext cx="381000" cy="635000"/>
            </a:xfrm>
            <a:prstGeom prst="rect">
              <a:avLst/>
            </a:prstGeom>
            <a:solidFill>
              <a:srgbClr val="66FF66"/>
            </a:solidFill>
            <a:ln w="28575">
              <a:solidFill>
                <a:srgbClr val="00666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b="1" i="1">
                <a:solidFill>
                  <a:schemeClr val="bg2"/>
                </a:solidFill>
                <a:latin typeface="Times New Roman" panose="02020603050405020304" pitchFamily="18" charset="0"/>
              </a:endParaRPr>
            </a:p>
          </p:txBody>
        </p:sp>
        <p:sp>
          <p:nvSpPr>
            <p:cNvPr id="46" name="Text Box 45"/>
            <p:cNvSpPr txBox="1">
              <a:spLocks noChangeArrowheads="1"/>
            </p:cNvSpPr>
            <p:nvPr/>
          </p:nvSpPr>
          <p:spPr bwMode="auto">
            <a:xfrm flipH="1">
              <a:off x="1475159" y="5887863"/>
              <a:ext cx="7477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hlink"/>
                  </a:solidFill>
                  <a:latin typeface="Times New Roman" panose="02020603050405020304" pitchFamily="18" charset="0"/>
                </a:rPr>
                <a:t>h-1</a:t>
              </a:r>
            </a:p>
          </p:txBody>
        </p:sp>
        <p:sp>
          <p:nvSpPr>
            <p:cNvPr id="47" name="Text Box 46"/>
            <p:cNvSpPr txBox="1">
              <a:spLocks noChangeArrowheads="1"/>
            </p:cNvSpPr>
            <p:nvPr/>
          </p:nvSpPr>
          <p:spPr bwMode="auto">
            <a:xfrm flipH="1">
              <a:off x="648072" y="5894213"/>
              <a:ext cx="7477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hlink"/>
                  </a:solidFill>
                  <a:latin typeface="Times New Roman" panose="02020603050405020304" pitchFamily="18" charset="0"/>
                </a:rPr>
                <a:t>h-1</a:t>
              </a:r>
            </a:p>
          </p:txBody>
        </p:sp>
        <p:grpSp>
          <p:nvGrpSpPr>
            <p:cNvPr id="48" name="Group 47"/>
            <p:cNvGrpSpPr>
              <a:grpSpLocks/>
            </p:cNvGrpSpPr>
            <p:nvPr/>
          </p:nvGrpSpPr>
          <p:grpSpPr bwMode="auto">
            <a:xfrm>
              <a:off x="906835" y="3800300"/>
              <a:ext cx="2501900" cy="1809750"/>
              <a:chOff x="452" y="2025"/>
              <a:chExt cx="1576" cy="1140"/>
            </a:xfrm>
          </p:grpSpPr>
          <p:sp>
            <p:nvSpPr>
              <p:cNvPr id="49" name="Text Box 48"/>
              <p:cNvSpPr txBox="1">
                <a:spLocks noChangeArrowheads="1"/>
              </p:cNvSpPr>
              <p:nvPr/>
            </p:nvSpPr>
            <p:spPr bwMode="auto">
              <a:xfrm flipH="1">
                <a:off x="1038" y="2025"/>
                <a:ext cx="24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000" b="1" dirty="0">
                    <a:solidFill>
                      <a:srgbClr val="003399"/>
                    </a:solidFill>
                    <a:latin typeface="Times New Roman" panose="02020603050405020304" pitchFamily="18" charset="0"/>
                  </a:rPr>
                  <a:t>G</a:t>
                </a:r>
                <a:endParaRPr lang="en-US" altLang="zh-CN" sz="2000" dirty="0">
                  <a:latin typeface="Times New Roman" panose="02020603050405020304" pitchFamily="18" charset="0"/>
                </a:endParaRPr>
              </a:p>
            </p:txBody>
          </p:sp>
          <p:sp>
            <p:nvSpPr>
              <p:cNvPr id="50" name="Text Box 49"/>
              <p:cNvSpPr txBox="1">
                <a:spLocks noChangeArrowheads="1"/>
              </p:cNvSpPr>
              <p:nvPr/>
            </p:nvSpPr>
            <p:spPr bwMode="auto">
              <a:xfrm flipH="1">
                <a:off x="733" y="2382"/>
                <a:ext cx="21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000" b="1" dirty="0">
                    <a:solidFill>
                      <a:srgbClr val="003399"/>
                    </a:solidFill>
                    <a:latin typeface="Times New Roman" panose="02020603050405020304" pitchFamily="18" charset="0"/>
                  </a:rPr>
                  <a:t>P</a:t>
                </a:r>
                <a:endParaRPr lang="en-US" altLang="zh-CN" sz="2000" dirty="0">
                  <a:latin typeface="Times New Roman" panose="02020603050405020304" pitchFamily="18" charset="0"/>
                </a:endParaRPr>
              </a:p>
            </p:txBody>
          </p:sp>
          <p:sp>
            <p:nvSpPr>
              <p:cNvPr id="51" name="Text Box 50"/>
              <p:cNvSpPr txBox="1">
                <a:spLocks noChangeArrowheads="1"/>
              </p:cNvSpPr>
              <p:nvPr/>
            </p:nvSpPr>
            <p:spPr bwMode="auto">
              <a:xfrm flipH="1">
                <a:off x="452" y="2751"/>
                <a:ext cx="23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000" b="1" dirty="0">
                    <a:solidFill>
                      <a:srgbClr val="003399"/>
                    </a:solidFill>
                    <a:latin typeface="Times New Roman" panose="02020603050405020304" pitchFamily="18" charset="0"/>
                  </a:rPr>
                  <a:t>V</a:t>
                </a:r>
                <a:endParaRPr lang="en-US" altLang="zh-CN" sz="2000" dirty="0">
                  <a:latin typeface="Times New Roman" panose="02020603050405020304" pitchFamily="18" charset="0"/>
                </a:endParaRPr>
              </a:p>
            </p:txBody>
          </p:sp>
          <p:sp>
            <p:nvSpPr>
              <p:cNvPr id="52" name="Text Box 51"/>
              <p:cNvSpPr txBox="1">
                <a:spLocks noChangeArrowheads="1"/>
              </p:cNvSpPr>
              <p:nvPr/>
            </p:nvSpPr>
            <p:spPr bwMode="auto">
              <a:xfrm flipH="1">
                <a:off x="1727" y="2309"/>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dirty="0">
                    <a:solidFill>
                      <a:srgbClr val="003399"/>
                    </a:solidFill>
                    <a:latin typeface="Times New Roman" panose="02020603050405020304" pitchFamily="18" charset="0"/>
                  </a:rPr>
                  <a:t>C</a:t>
                </a:r>
                <a:endParaRPr lang="en-US" altLang="zh-CN" sz="2400" dirty="0">
                  <a:latin typeface="Times New Roman" panose="02020603050405020304" pitchFamily="18" charset="0"/>
                </a:endParaRPr>
              </a:p>
            </p:txBody>
          </p:sp>
          <p:sp>
            <p:nvSpPr>
              <p:cNvPr id="53" name="Text Box 52"/>
              <p:cNvSpPr txBox="1">
                <a:spLocks noChangeArrowheads="1"/>
              </p:cNvSpPr>
              <p:nvPr/>
            </p:nvSpPr>
            <p:spPr bwMode="auto">
              <a:xfrm flipH="1">
                <a:off x="1315" y="2649"/>
                <a:ext cx="2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E</a:t>
                </a:r>
                <a:endParaRPr lang="en-US" altLang="zh-CN" sz="2400">
                  <a:latin typeface="Times New Roman" panose="02020603050405020304" pitchFamily="18" charset="0"/>
                </a:endParaRPr>
              </a:p>
            </p:txBody>
          </p:sp>
          <p:sp>
            <p:nvSpPr>
              <p:cNvPr id="54" name="Text Box 53"/>
              <p:cNvSpPr txBox="1">
                <a:spLocks noChangeArrowheads="1"/>
              </p:cNvSpPr>
              <p:nvPr/>
            </p:nvSpPr>
            <p:spPr bwMode="auto">
              <a:xfrm flipH="1">
                <a:off x="1273" y="2206"/>
                <a:ext cx="308" cy="288"/>
              </a:xfrm>
              <a:prstGeom prst="rect">
                <a:avLst/>
              </a:prstGeom>
              <a:noFill/>
              <a:ln w="9525">
                <a:noFill/>
                <a:miter lim="800000"/>
                <a:headEnd/>
                <a:tailEnd/>
              </a:ln>
              <a:effectLst/>
            </p:spPr>
            <p:txBody>
              <a:bodyPr wrap="none">
                <a:spAutoFit/>
              </a:bodyPr>
              <a:lstStyle/>
              <a:p>
                <a:pPr algn="l">
                  <a:defRPr/>
                </a:pPr>
                <a:r>
                  <a:rPr lang="en-US" altLang="zh-CN" sz="2400" b="1">
                    <a:solidFill>
                      <a:srgbClr val="FF3300"/>
                    </a:solidFill>
                    <a:effectLst>
                      <a:outerShdw blurRad="38100" dist="38100" dir="2700000" algn="tl">
                        <a:srgbClr val="C0C0C0"/>
                      </a:outerShdw>
                    </a:effectLst>
                    <a:latin typeface="楷体_GB2312" pitchFamily="49" charset="-122"/>
                    <a:ea typeface="楷体_GB2312" pitchFamily="49" charset="-122"/>
                  </a:rPr>
                  <a:t>-</a:t>
                </a:r>
                <a:r>
                  <a:rPr lang="en-US" altLang="zh-CN" sz="2400" b="1">
                    <a:solidFill>
                      <a:srgbClr val="FF3300"/>
                    </a:solidFill>
                    <a:effectLst>
                      <a:outerShdw blurRad="38100" dist="38100" dir="2700000" algn="tl">
                        <a:srgbClr val="C0C0C0"/>
                      </a:outerShdw>
                    </a:effectLst>
                    <a:latin typeface="Times New Roman" pitchFamily="18" charset="0"/>
                  </a:rPr>
                  <a:t>1</a:t>
                </a:r>
                <a:endParaRPr lang="en-US" altLang="zh-CN" sz="2400">
                  <a:latin typeface="Times New Roman" pitchFamily="18" charset="0"/>
                </a:endParaRPr>
              </a:p>
            </p:txBody>
          </p:sp>
          <p:sp>
            <p:nvSpPr>
              <p:cNvPr id="55" name="Text Box 54"/>
              <p:cNvSpPr txBox="1">
                <a:spLocks noChangeArrowheads="1"/>
              </p:cNvSpPr>
              <p:nvPr/>
            </p:nvSpPr>
            <p:spPr bwMode="auto">
              <a:xfrm flipH="1">
                <a:off x="681" y="2877"/>
                <a:ext cx="212" cy="288"/>
              </a:xfrm>
              <a:prstGeom prst="rect">
                <a:avLst/>
              </a:prstGeom>
              <a:noFill/>
              <a:ln w="9525">
                <a:noFill/>
                <a:miter lim="800000"/>
                <a:headEnd/>
                <a:tailEnd/>
              </a:ln>
              <a:effectLst/>
            </p:spPr>
            <p:txBody>
              <a:bodyPr wrap="none">
                <a:spAutoFit/>
              </a:bodyPr>
              <a:lstStyle/>
              <a:p>
                <a:pPr algn="l">
                  <a:defRPr/>
                </a:pPr>
                <a:r>
                  <a:rPr lang="en-US" altLang="zh-CN" sz="2400" b="1">
                    <a:solidFill>
                      <a:srgbClr val="FF3300"/>
                    </a:solidFill>
                    <a:effectLst>
                      <a:outerShdw blurRad="38100" dist="38100" dir="2700000" algn="tl">
                        <a:srgbClr val="C0C0C0"/>
                      </a:outerShdw>
                    </a:effectLst>
                    <a:latin typeface="Times New Roman" pitchFamily="18" charset="0"/>
                  </a:rPr>
                  <a:t>0</a:t>
                </a:r>
                <a:endParaRPr lang="en-US" altLang="zh-CN" sz="2400">
                  <a:latin typeface="Times New Roman" pitchFamily="18" charset="0"/>
                </a:endParaRPr>
              </a:p>
            </p:txBody>
          </p:sp>
          <p:sp>
            <p:nvSpPr>
              <p:cNvPr id="56" name="Text Box 55"/>
              <p:cNvSpPr txBox="1">
                <a:spLocks noChangeArrowheads="1"/>
              </p:cNvSpPr>
              <p:nvPr/>
            </p:nvSpPr>
            <p:spPr bwMode="auto">
              <a:xfrm flipH="1">
                <a:off x="1015" y="2552"/>
                <a:ext cx="212" cy="288"/>
              </a:xfrm>
              <a:prstGeom prst="rect">
                <a:avLst/>
              </a:prstGeom>
              <a:noFill/>
              <a:ln w="9525">
                <a:noFill/>
                <a:miter lim="800000"/>
                <a:headEnd/>
                <a:tailEnd/>
              </a:ln>
              <a:effectLst/>
            </p:spPr>
            <p:txBody>
              <a:bodyPr wrap="none">
                <a:spAutoFit/>
              </a:bodyPr>
              <a:lstStyle/>
              <a:p>
                <a:pPr algn="l">
                  <a:defRPr/>
                </a:pPr>
                <a:r>
                  <a:rPr lang="en-US" altLang="zh-CN" sz="2400" b="1">
                    <a:solidFill>
                      <a:srgbClr val="FF3300"/>
                    </a:solidFill>
                    <a:effectLst>
                      <a:outerShdw blurRad="38100" dist="38100" dir="2700000" algn="tl">
                        <a:srgbClr val="C0C0C0"/>
                      </a:outerShdw>
                    </a:effectLst>
                    <a:latin typeface="Times New Roman" pitchFamily="18" charset="0"/>
                  </a:rPr>
                  <a:t>0</a:t>
                </a:r>
                <a:endParaRPr lang="en-US" altLang="zh-CN" sz="2400">
                  <a:latin typeface="Times New Roman" pitchFamily="18" charset="0"/>
                </a:endParaRPr>
              </a:p>
            </p:txBody>
          </p:sp>
        </p:grpSp>
      </p:grpSp>
      <p:grpSp>
        <p:nvGrpSpPr>
          <p:cNvPr id="57" name="Group 56"/>
          <p:cNvGrpSpPr>
            <a:grpSpLocks/>
          </p:cNvGrpSpPr>
          <p:nvPr/>
        </p:nvGrpSpPr>
        <p:grpSpPr bwMode="auto">
          <a:xfrm>
            <a:off x="6509122" y="2354053"/>
            <a:ext cx="2359025" cy="2495550"/>
            <a:chOff x="3981" y="2048"/>
            <a:chExt cx="1486" cy="1572"/>
          </a:xfrm>
        </p:grpSpPr>
        <p:grpSp>
          <p:nvGrpSpPr>
            <p:cNvPr id="58" name="Group 57"/>
            <p:cNvGrpSpPr>
              <a:grpSpLocks/>
            </p:cNvGrpSpPr>
            <p:nvPr/>
          </p:nvGrpSpPr>
          <p:grpSpPr bwMode="auto">
            <a:xfrm>
              <a:off x="3982" y="2286"/>
              <a:ext cx="1358" cy="1334"/>
              <a:chOff x="3982" y="2286"/>
              <a:chExt cx="1358" cy="1334"/>
            </a:xfrm>
          </p:grpSpPr>
          <p:sp>
            <p:nvSpPr>
              <p:cNvPr id="68" name="Rectangle 58"/>
              <p:cNvSpPr>
                <a:spLocks noChangeArrowheads="1"/>
              </p:cNvSpPr>
              <p:nvPr/>
            </p:nvSpPr>
            <p:spPr bwMode="auto">
              <a:xfrm flipH="1">
                <a:off x="3986" y="3074"/>
                <a:ext cx="249" cy="400"/>
              </a:xfrm>
              <a:prstGeom prst="rect">
                <a:avLst/>
              </a:prstGeom>
              <a:solidFill>
                <a:srgbClr val="66FF66"/>
              </a:solidFill>
              <a:ln w="28575">
                <a:solidFill>
                  <a:srgbClr val="00666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b="1" i="1">
                  <a:solidFill>
                    <a:schemeClr val="bg2"/>
                  </a:solidFill>
                  <a:latin typeface="Times New Roman" panose="02020603050405020304" pitchFamily="18" charset="0"/>
                </a:endParaRPr>
              </a:p>
            </p:txBody>
          </p:sp>
          <p:sp>
            <p:nvSpPr>
              <p:cNvPr id="69" name="Line 59"/>
              <p:cNvSpPr>
                <a:spLocks noChangeShapeType="1"/>
              </p:cNvSpPr>
              <p:nvPr/>
            </p:nvSpPr>
            <p:spPr bwMode="auto">
              <a:xfrm flipH="1">
                <a:off x="4137" y="2845"/>
                <a:ext cx="138" cy="22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 name="Line 60"/>
              <p:cNvSpPr>
                <a:spLocks noChangeShapeType="1"/>
              </p:cNvSpPr>
              <p:nvPr/>
            </p:nvSpPr>
            <p:spPr bwMode="auto">
              <a:xfrm>
                <a:off x="5042" y="2798"/>
                <a:ext cx="183" cy="27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 name="Line 61"/>
              <p:cNvSpPr>
                <a:spLocks noChangeShapeType="1"/>
              </p:cNvSpPr>
              <p:nvPr/>
            </p:nvSpPr>
            <p:spPr bwMode="auto">
              <a:xfrm flipH="1">
                <a:off x="4827" y="2803"/>
                <a:ext cx="166" cy="30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 name="Line 62"/>
              <p:cNvSpPr>
                <a:spLocks noChangeShapeType="1"/>
              </p:cNvSpPr>
              <p:nvPr/>
            </p:nvSpPr>
            <p:spPr bwMode="auto">
              <a:xfrm flipH="1">
                <a:off x="4366" y="2457"/>
                <a:ext cx="269" cy="261"/>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 name="Line 63"/>
              <p:cNvSpPr>
                <a:spLocks noChangeShapeType="1"/>
              </p:cNvSpPr>
              <p:nvPr/>
            </p:nvSpPr>
            <p:spPr bwMode="auto">
              <a:xfrm>
                <a:off x="4750" y="2478"/>
                <a:ext cx="240" cy="240"/>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 name="Oval 64"/>
              <p:cNvSpPr>
                <a:spLocks noChangeArrowheads="1"/>
              </p:cNvSpPr>
              <p:nvPr/>
            </p:nvSpPr>
            <p:spPr bwMode="auto">
              <a:xfrm flipH="1">
                <a:off x="4894" y="2622"/>
                <a:ext cx="240" cy="240"/>
              </a:xfrm>
              <a:prstGeom prst="ellipse">
                <a:avLst/>
              </a:prstGeom>
              <a:solidFill>
                <a:srgbClr val="66FF66"/>
              </a:solidFill>
              <a:ln w="28575">
                <a:solidFill>
                  <a:srgbClr val="008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5" name="Oval 65"/>
              <p:cNvSpPr>
                <a:spLocks noChangeArrowheads="1"/>
              </p:cNvSpPr>
              <p:nvPr/>
            </p:nvSpPr>
            <p:spPr bwMode="auto">
              <a:xfrm flipH="1">
                <a:off x="4558" y="2286"/>
                <a:ext cx="240" cy="240"/>
              </a:xfrm>
              <a:prstGeom prst="ellipse">
                <a:avLst/>
              </a:prstGeom>
              <a:solidFill>
                <a:srgbClr val="66FF66"/>
              </a:solidFill>
              <a:ln w="28575">
                <a:solidFill>
                  <a:srgbClr val="008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6" name="Rectangle 66"/>
              <p:cNvSpPr>
                <a:spLocks noChangeArrowheads="1"/>
              </p:cNvSpPr>
              <p:nvPr/>
            </p:nvSpPr>
            <p:spPr bwMode="auto">
              <a:xfrm flipH="1">
                <a:off x="5100" y="3079"/>
                <a:ext cx="240" cy="528"/>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chemeClr val="hlink"/>
                    </a:solidFill>
                    <a:latin typeface="Times New Roman" panose="02020603050405020304" pitchFamily="18" charset="0"/>
                  </a:rPr>
                  <a:t>h</a:t>
                </a:r>
              </a:p>
            </p:txBody>
          </p:sp>
          <p:sp>
            <p:nvSpPr>
              <p:cNvPr id="77" name="Rectangle 67"/>
              <p:cNvSpPr>
                <a:spLocks noChangeArrowheads="1"/>
              </p:cNvSpPr>
              <p:nvPr/>
            </p:nvSpPr>
            <p:spPr bwMode="auto">
              <a:xfrm flipH="1">
                <a:off x="4727" y="3079"/>
                <a:ext cx="240" cy="528"/>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chemeClr val="hlink"/>
                    </a:solidFill>
                    <a:latin typeface="Times New Roman" panose="02020603050405020304" pitchFamily="18" charset="0"/>
                  </a:rPr>
                  <a:t>h</a:t>
                </a:r>
              </a:p>
            </p:txBody>
          </p:sp>
          <p:sp>
            <p:nvSpPr>
              <p:cNvPr id="78" name="Line 68"/>
              <p:cNvSpPr>
                <a:spLocks noChangeShapeType="1"/>
              </p:cNvSpPr>
              <p:nvPr/>
            </p:nvSpPr>
            <p:spPr bwMode="auto">
              <a:xfrm>
                <a:off x="4333" y="2812"/>
                <a:ext cx="183" cy="27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 name="Rectangle 69"/>
              <p:cNvSpPr>
                <a:spLocks noChangeArrowheads="1"/>
              </p:cNvSpPr>
              <p:nvPr/>
            </p:nvSpPr>
            <p:spPr bwMode="auto">
              <a:xfrm flipH="1">
                <a:off x="4352" y="3077"/>
                <a:ext cx="240" cy="400"/>
              </a:xfrm>
              <a:prstGeom prst="rect">
                <a:avLst/>
              </a:prstGeom>
              <a:solidFill>
                <a:srgbClr val="66FF66"/>
              </a:solidFill>
              <a:ln w="28575">
                <a:solidFill>
                  <a:srgbClr val="00666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b="1" i="1">
                  <a:solidFill>
                    <a:schemeClr val="bg2"/>
                  </a:solidFill>
                  <a:latin typeface="Times New Roman" panose="02020603050405020304" pitchFamily="18" charset="0"/>
                </a:endParaRPr>
              </a:p>
            </p:txBody>
          </p:sp>
          <p:sp>
            <p:nvSpPr>
              <p:cNvPr id="80" name="Oval 70"/>
              <p:cNvSpPr>
                <a:spLocks noChangeArrowheads="1"/>
              </p:cNvSpPr>
              <p:nvPr/>
            </p:nvSpPr>
            <p:spPr bwMode="auto">
              <a:xfrm flipH="1">
                <a:off x="4195" y="2633"/>
                <a:ext cx="240" cy="240"/>
              </a:xfrm>
              <a:prstGeom prst="ellipse">
                <a:avLst/>
              </a:prstGeom>
              <a:solidFill>
                <a:srgbClr val="66FF66"/>
              </a:solidFill>
              <a:ln w="28575">
                <a:solidFill>
                  <a:srgbClr val="006666"/>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 name="Text Box 71"/>
              <p:cNvSpPr txBox="1">
                <a:spLocks noChangeArrowheads="1"/>
              </p:cNvSpPr>
              <p:nvPr/>
            </p:nvSpPr>
            <p:spPr bwMode="auto">
              <a:xfrm flipH="1">
                <a:off x="4304" y="3067"/>
                <a:ext cx="47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hlink"/>
                    </a:solidFill>
                    <a:latin typeface="Times New Roman" panose="02020603050405020304" pitchFamily="18" charset="0"/>
                  </a:rPr>
                  <a:t>h-1</a:t>
                </a:r>
              </a:p>
            </p:txBody>
          </p:sp>
          <p:sp>
            <p:nvSpPr>
              <p:cNvPr id="82" name="Rectangle 72"/>
              <p:cNvSpPr>
                <a:spLocks noChangeArrowheads="1"/>
              </p:cNvSpPr>
              <p:nvPr/>
            </p:nvSpPr>
            <p:spPr bwMode="auto">
              <a:xfrm flipH="1">
                <a:off x="3982" y="3480"/>
                <a:ext cx="249" cy="140"/>
              </a:xfrm>
              <a:prstGeom prst="rect">
                <a:avLst/>
              </a:prstGeom>
              <a:solidFill>
                <a:schemeClr val="accent2"/>
              </a:solidFill>
              <a:ln w="28575">
                <a:solidFill>
                  <a:srgbClr val="00666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b="1" i="1">
                  <a:solidFill>
                    <a:schemeClr val="hlink"/>
                  </a:solidFill>
                  <a:latin typeface="Times New Roman" panose="02020603050405020304" pitchFamily="18" charset="0"/>
                </a:endParaRPr>
              </a:p>
            </p:txBody>
          </p:sp>
        </p:grpSp>
        <p:sp>
          <p:nvSpPr>
            <p:cNvPr id="59" name="Text Box 73"/>
            <p:cNvSpPr txBox="1">
              <a:spLocks noChangeArrowheads="1"/>
            </p:cNvSpPr>
            <p:nvPr/>
          </p:nvSpPr>
          <p:spPr bwMode="auto">
            <a:xfrm flipH="1">
              <a:off x="4307" y="2048"/>
              <a:ext cx="21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a:solidFill>
                    <a:srgbClr val="003399"/>
                  </a:solidFill>
                  <a:latin typeface="Times New Roman" panose="02020603050405020304" pitchFamily="18" charset="0"/>
                </a:rPr>
                <a:t>P</a:t>
              </a:r>
            </a:p>
          </p:txBody>
        </p:sp>
        <p:sp>
          <p:nvSpPr>
            <p:cNvPr id="60" name="Text Box 74"/>
            <p:cNvSpPr txBox="1">
              <a:spLocks noChangeArrowheads="1"/>
            </p:cNvSpPr>
            <p:nvPr/>
          </p:nvSpPr>
          <p:spPr bwMode="auto">
            <a:xfrm flipH="1">
              <a:off x="5166" y="2740"/>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61" name="Text Box 75"/>
            <p:cNvSpPr txBox="1">
              <a:spLocks noChangeArrowheads="1"/>
            </p:cNvSpPr>
            <p:nvPr/>
          </p:nvSpPr>
          <p:spPr bwMode="auto">
            <a:xfrm flipH="1">
              <a:off x="4596" y="2739"/>
              <a:ext cx="2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E</a:t>
              </a:r>
              <a:endParaRPr lang="en-US" altLang="zh-CN" sz="2400">
                <a:latin typeface="Times New Roman" panose="02020603050405020304" pitchFamily="18" charset="0"/>
              </a:endParaRPr>
            </a:p>
          </p:txBody>
        </p:sp>
        <p:sp>
          <p:nvSpPr>
            <p:cNvPr id="62" name="Text Box 76"/>
            <p:cNvSpPr txBox="1">
              <a:spLocks noChangeArrowheads="1"/>
            </p:cNvSpPr>
            <p:nvPr/>
          </p:nvSpPr>
          <p:spPr bwMode="auto">
            <a:xfrm flipH="1">
              <a:off x="5102" y="2374"/>
              <a:ext cx="24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a:solidFill>
                    <a:srgbClr val="003399"/>
                  </a:solidFill>
                  <a:latin typeface="Times New Roman" panose="02020603050405020304" pitchFamily="18" charset="0"/>
                </a:rPr>
                <a:t>G</a:t>
              </a:r>
            </a:p>
          </p:txBody>
        </p:sp>
        <p:sp>
          <p:nvSpPr>
            <p:cNvPr id="63" name="Text Box 77"/>
            <p:cNvSpPr txBox="1">
              <a:spLocks noChangeArrowheads="1"/>
            </p:cNvSpPr>
            <p:nvPr/>
          </p:nvSpPr>
          <p:spPr bwMode="auto">
            <a:xfrm flipH="1">
              <a:off x="3984" y="2389"/>
              <a:ext cx="23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a:solidFill>
                    <a:srgbClr val="003399"/>
                  </a:solidFill>
                  <a:latin typeface="Times New Roman" panose="02020603050405020304" pitchFamily="18" charset="0"/>
                </a:rPr>
                <a:t>V</a:t>
              </a:r>
            </a:p>
          </p:txBody>
        </p:sp>
        <p:sp>
          <p:nvSpPr>
            <p:cNvPr id="64" name="Text Box 78"/>
            <p:cNvSpPr txBox="1">
              <a:spLocks noChangeArrowheads="1"/>
            </p:cNvSpPr>
            <p:nvPr/>
          </p:nvSpPr>
          <p:spPr bwMode="auto">
            <a:xfrm flipH="1">
              <a:off x="4161" y="2597"/>
              <a:ext cx="308" cy="288"/>
            </a:xfrm>
            <a:prstGeom prst="rect">
              <a:avLst/>
            </a:prstGeom>
            <a:noFill/>
            <a:ln w="9525">
              <a:noFill/>
              <a:miter lim="800000"/>
              <a:headEnd/>
              <a:tailEnd/>
            </a:ln>
            <a:effectLst/>
          </p:spPr>
          <p:txBody>
            <a:bodyPr wrap="none">
              <a:spAutoFit/>
            </a:bodyPr>
            <a:lstStyle/>
            <a:p>
              <a:pPr algn="l">
                <a:defRPr/>
              </a:pPr>
              <a:r>
                <a:rPr lang="en-US" altLang="zh-CN" sz="2400" b="1">
                  <a:solidFill>
                    <a:srgbClr val="FF3300"/>
                  </a:solidFill>
                  <a:effectLst>
                    <a:outerShdw blurRad="38100" dist="38100" dir="2700000" algn="tl">
                      <a:srgbClr val="C0C0C0"/>
                    </a:outerShdw>
                  </a:effectLst>
                  <a:latin typeface="楷体_GB2312" pitchFamily="49" charset="-122"/>
                  <a:ea typeface="楷体_GB2312" pitchFamily="49" charset="-122"/>
                </a:rPr>
                <a:t>-</a:t>
              </a:r>
              <a:r>
                <a:rPr lang="en-US" altLang="zh-CN" sz="2400" b="1">
                  <a:solidFill>
                    <a:srgbClr val="FF3300"/>
                  </a:solidFill>
                  <a:effectLst>
                    <a:outerShdw blurRad="38100" dist="38100" dir="2700000" algn="tl">
                      <a:srgbClr val="C0C0C0"/>
                    </a:outerShdw>
                  </a:effectLst>
                  <a:latin typeface="Times New Roman" pitchFamily="18" charset="0"/>
                </a:rPr>
                <a:t>1</a:t>
              </a:r>
            </a:p>
          </p:txBody>
        </p:sp>
        <p:sp>
          <p:nvSpPr>
            <p:cNvPr id="65" name="Text Box 79"/>
            <p:cNvSpPr txBox="1">
              <a:spLocks noChangeArrowheads="1"/>
            </p:cNvSpPr>
            <p:nvPr/>
          </p:nvSpPr>
          <p:spPr bwMode="auto">
            <a:xfrm flipH="1">
              <a:off x="4576" y="2256"/>
              <a:ext cx="212" cy="288"/>
            </a:xfrm>
            <a:prstGeom prst="rect">
              <a:avLst/>
            </a:prstGeom>
            <a:noFill/>
            <a:ln w="9525">
              <a:noFill/>
              <a:miter lim="800000"/>
              <a:headEnd/>
              <a:tailEnd/>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FF3300"/>
                  </a:solidFill>
                  <a:effectLst>
                    <a:outerShdw blurRad="38100" dist="38100" dir="2700000" algn="tl">
                      <a:srgbClr val="C0C0C0"/>
                    </a:outerShdw>
                  </a:effectLst>
                  <a:latin typeface="Times New Roman" panose="02020603050405020304" pitchFamily="18" charset="0"/>
                </a:rPr>
                <a:t>0</a:t>
              </a:r>
            </a:p>
          </p:txBody>
        </p:sp>
        <p:sp>
          <p:nvSpPr>
            <p:cNvPr id="66" name="Text Box 80"/>
            <p:cNvSpPr txBox="1">
              <a:spLocks noChangeArrowheads="1"/>
            </p:cNvSpPr>
            <p:nvPr/>
          </p:nvSpPr>
          <p:spPr bwMode="auto">
            <a:xfrm flipH="1">
              <a:off x="4905" y="2599"/>
              <a:ext cx="212" cy="288"/>
            </a:xfrm>
            <a:prstGeom prst="rect">
              <a:avLst/>
            </a:prstGeom>
            <a:noFill/>
            <a:ln w="9525">
              <a:noFill/>
              <a:miter lim="800000"/>
              <a:headEnd/>
              <a:tailEnd/>
            </a:ln>
            <a:effectLst/>
          </p:spPr>
          <p:txBody>
            <a:bodyPr wrap="none">
              <a:spAutoFit/>
            </a:bodyPr>
            <a:lstStyle/>
            <a:p>
              <a:pPr algn="l">
                <a:defRPr/>
              </a:pPr>
              <a:r>
                <a:rPr lang="en-US" altLang="zh-CN" sz="2400" b="1">
                  <a:solidFill>
                    <a:srgbClr val="FF3300"/>
                  </a:solidFill>
                  <a:effectLst>
                    <a:outerShdw blurRad="38100" dist="38100" dir="2700000" algn="tl">
                      <a:srgbClr val="C0C0C0"/>
                    </a:outerShdw>
                  </a:effectLst>
                  <a:latin typeface="Times New Roman" pitchFamily="18" charset="0"/>
                </a:rPr>
                <a:t>0</a:t>
              </a:r>
              <a:endParaRPr lang="en-US" altLang="zh-CN" sz="2400">
                <a:latin typeface="Times New Roman" pitchFamily="18" charset="0"/>
              </a:endParaRPr>
            </a:p>
          </p:txBody>
        </p:sp>
        <p:sp>
          <p:nvSpPr>
            <p:cNvPr id="67" name="Text Box 81"/>
            <p:cNvSpPr txBox="1">
              <a:spLocks noChangeArrowheads="1"/>
            </p:cNvSpPr>
            <p:nvPr/>
          </p:nvSpPr>
          <p:spPr bwMode="auto">
            <a:xfrm flipH="1">
              <a:off x="3981" y="3070"/>
              <a:ext cx="25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hlink"/>
                  </a:solidFill>
                  <a:latin typeface="Times New Roman" panose="02020603050405020304" pitchFamily="18" charset="0"/>
                </a:rPr>
                <a:t>h</a:t>
              </a:r>
            </a:p>
          </p:txBody>
        </p:sp>
      </p:grpSp>
      <p:sp>
        <p:nvSpPr>
          <p:cNvPr id="83" name="Rectangle 2"/>
          <p:cNvSpPr txBox="1">
            <a:spLocks noChangeArrowheads="1"/>
          </p:cNvSpPr>
          <p:nvPr/>
        </p:nvSpPr>
        <p:spPr>
          <a:xfrm>
            <a:off x="-8557" y="13415"/>
            <a:ext cx="8229600" cy="641305"/>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000" kern="1200">
                <a:solidFill>
                  <a:schemeClr val="tx1"/>
                </a:solidFill>
                <a:latin typeface="+mj-lt"/>
                <a:ea typeface="+mj-ea"/>
                <a:cs typeface="+mj-cs"/>
              </a:defRPr>
            </a:lvl1pPr>
          </a:lstStyle>
          <a:p>
            <a:pPr algn="l"/>
            <a:r>
              <a:rPr lang="zh-CN" altLang="en-US" dirty="0">
                <a:latin typeface="华文新魏" panose="02010800040101010101" pitchFamily="2" charset="-122"/>
                <a:ea typeface="华文新魏" panose="02010800040101010101" pitchFamily="2" charset="-122"/>
              </a:rPr>
              <a:t>插入：单旋</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右单旋</a:t>
            </a:r>
            <a:r>
              <a:rPr lang="en-US" altLang="zh-CN" dirty="0" err="1">
                <a:latin typeface="华文新魏" panose="02010800040101010101" pitchFamily="2" charset="-122"/>
                <a:ea typeface="华文新魏" panose="02010800040101010101" pitchFamily="2" charset="-122"/>
              </a:rPr>
              <a:t>RotateRight</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LL</a:t>
            </a:r>
            <a:r>
              <a:rPr lang="zh-CN" altLang="en-US" dirty="0">
                <a:latin typeface="华文新魏" panose="02010800040101010101" pitchFamily="2" charset="-122"/>
                <a:ea typeface="华文新魏" panose="02010800040101010101" pitchFamily="2" charset="-122"/>
              </a:rPr>
              <a:t>型</a:t>
            </a:r>
          </a:p>
        </p:txBody>
      </p:sp>
      <p:grpSp>
        <p:nvGrpSpPr>
          <p:cNvPr id="84" name="组合 83">
            <a:extLst>
              <a:ext uri="{FF2B5EF4-FFF2-40B4-BE49-F238E27FC236}">
                <a16:creationId xmlns:a16="http://schemas.microsoft.com/office/drawing/2014/main" id="{09B78F57-D3BF-4E96-BD86-6F37E01BAA12}"/>
              </a:ext>
            </a:extLst>
          </p:cNvPr>
          <p:cNvGrpSpPr/>
          <p:nvPr/>
        </p:nvGrpSpPr>
        <p:grpSpPr>
          <a:xfrm>
            <a:off x="1644895" y="733113"/>
            <a:ext cx="3199188" cy="1341519"/>
            <a:chOff x="-248969" y="4544144"/>
            <a:chExt cx="3199188" cy="1341519"/>
          </a:xfrm>
        </p:grpSpPr>
        <p:sp>
          <p:nvSpPr>
            <p:cNvPr id="85" name="Line 6">
              <a:extLst>
                <a:ext uri="{FF2B5EF4-FFF2-40B4-BE49-F238E27FC236}">
                  <a16:creationId xmlns:a16="http://schemas.microsoft.com/office/drawing/2014/main" id="{6038F92F-32E3-4EFB-B296-E618F5CBF543}"/>
                </a:ext>
              </a:extLst>
            </p:cNvPr>
            <p:cNvSpPr>
              <a:spLocks noChangeShapeType="1"/>
            </p:cNvSpPr>
            <p:nvPr/>
          </p:nvSpPr>
          <p:spPr bwMode="auto">
            <a:xfrm flipH="1">
              <a:off x="2043953" y="4752208"/>
              <a:ext cx="696565" cy="9350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 name="Oval 11">
              <a:extLst>
                <a:ext uri="{FF2B5EF4-FFF2-40B4-BE49-F238E27FC236}">
                  <a16:creationId xmlns:a16="http://schemas.microsoft.com/office/drawing/2014/main" id="{23401CDB-AEBC-45D2-B607-92CF15BCA4B0}"/>
                </a:ext>
              </a:extLst>
            </p:cNvPr>
            <p:cNvSpPr>
              <a:spLocks noChangeArrowheads="1"/>
            </p:cNvSpPr>
            <p:nvPr/>
          </p:nvSpPr>
          <p:spPr bwMode="auto">
            <a:xfrm>
              <a:off x="2645419" y="4544144"/>
              <a:ext cx="304800" cy="304800"/>
            </a:xfrm>
            <a:prstGeom prst="ellipse">
              <a:avLst/>
            </a:prstGeom>
            <a:solidFill>
              <a:schemeClr val="accent4">
                <a:lumMod val="20000"/>
                <a:lumOff val="80000"/>
              </a:scheme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t>g</a:t>
              </a:r>
              <a:endParaRPr lang="zh-CN" altLang="en-US" dirty="0"/>
            </a:p>
          </p:txBody>
        </p:sp>
        <p:sp>
          <p:nvSpPr>
            <p:cNvPr id="87" name="Oval 12">
              <a:extLst>
                <a:ext uri="{FF2B5EF4-FFF2-40B4-BE49-F238E27FC236}">
                  <a16:creationId xmlns:a16="http://schemas.microsoft.com/office/drawing/2014/main" id="{2352E9B2-E552-46A4-8C8D-D636481F5C18}"/>
                </a:ext>
              </a:extLst>
            </p:cNvPr>
            <p:cNvSpPr>
              <a:spLocks noChangeArrowheads="1"/>
            </p:cNvSpPr>
            <p:nvPr/>
          </p:nvSpPr>
          <p:spPr bwMode="auto">
            <a:xfrm>
              <a:off x="2226962" y="5056307"/>
              <a:ext cx="304800" cy="304800"/>
            </a:xfrm>
            <a:prstGeom prst="ellipse">
              <a:avLst/>
            </a:prstGeom>
            <a:solidFill>
              <a:schemeClr val="accent4">
                <a:lumMod val="20000"/>
                <a:lumOff val="80000"/>
              </a:scheme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t>p</a:t>
              </a:r>
              <a:endParaRPr lang="zh-CN" altLang="en-US" dirty="0"/>
            </a:p>
          </p:txBody>
        </p:sp>
        <p:sp>
          <p:nvSpPr>
            <p:cNvPr id="88" name="Oval 13">
              <a:extLst>
                <a:ext uri="{FF2B5EF4-FFF2-40B4-BE49-F238E27FC236}">
                  <a16:creationId xmlns:a16="http://schemas.microsoft.com/office/drawing/2014/main" id="{8C18503E-6C52-42B7-B824-12D15D40BD02}"/>
                </a:ext>
              </a:extLst>
            </p:cNvPr>
            <p:cNvSpPr>
              <a:spLocks noChangeArrowheads="1"/>
            </p:cNvSpPr>
            <p:nvPr/>
          </p:nvSpPr>
          <p:spPr bwMode="auto">
            <a:xfrm>
              <a:off x="1853106" y="5580863"/>
              <a:ext cx="304800" cy="304800"/>
            </a:xfrm>
            <a:prstGeom prst="ellipse">
              <a:avLst/>
            </a:prstGeom>
            <a:solidFill>
              <a:schemeClr val="accent4">
                <a:lumMod val="20000"/>
                <a:lumOff val="80000"/>
              </a:scheme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t>v</a:t>
              </a:r>
              <a:endParaRPr lang="zh-CN" altLang="en-US" dirty="0"/>
            </a:p>
          </p:txBody>
        </p:sp>
        <p:sp>
          <p:nvSpPr>
            <p:cNvPr id="89" name="Rectangle 15">
              <a:extLst>
                <a:ext uri="{FF2B5EF4-FFF2-40B4-BE49-F238E27FC236}">
                  <a16:creationId xmlns:a16="http://schemas.microsoft.com/office/drawing/2014/main" id="{2404FA4C-7C68-4C83-B708-1C56B4FD42E0}"/>
                </a:ext>
              </a:extLst>
            </p:cNvPr>
            <p:cNvSpPr>
              <a:spLocks noChangeArrowheads="1"/>
            </p:cNvSpPr>
            <p:nvPr/>
          </p:nvSpPr>
          <p:spPr bwMode="auto">
            <a:xfrm>
              <a:off x="-248969" y="4630247"/>
              <a:ext cx="21655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dirty="0">
                  <a:latin typeface="华文楷体" panose="02010600040101010101" pitchFamily="2" charset="-122"/>
                  <a:ea typeface="华文楷体" panose="02010600040101010101" pitchFamily="2" charset="-122"/>
                </a:rPr>
                <a:t>LL </a:t>
              </a:r>
              <a:r>
                <a:rPr kumimoji="1" lang="zh-CN" altLang="en-US" sz="2400" b="1" dirty="0">
                  <a:latin typeface="华文楷体" panose="02010600040101010101" pitchFamily="2" charset="-122"/>
                  <a:ea typeface="华文楷体" panose="02010600040101010101" pitchFamily="2" charset="-122"/>
                </a:rPr>
                <a:t>型：右单旋</a:t>
              </a:r>
            </a:p>
          </p:txBody>
        </p:sp>
      </p:grpSp>
    </p:spTree>
    <p:extLst>
      <p:ext uri="{BB962C8B-B14F-4D97-AF65-F5344CB8AC3E}">
        <p14:creationId xmlns:p14="http://schemas.microsoft.com/office/powerpoint/2010/main" val="4252584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a:xfrm>
            <a:off x="0" y="-111671"/>
            <a:ext cx="8229600" cy="936104"/>
          </a:xfrm>
        </p:spPr>
        <p:txBody>
          <a:bodyPr/>
          <a:lstStyle/>
          <a:p>
            <a:pPr algn="l"/>
            <a:r>
              <a:rPr lang="zh-CN" altLang="en-US" dirty="0">
                <a:latin typeface="华文新魏" panose="02010800040101010101" pitchFamily="2" charset="-122"/>
                <a:ea typeface="华文新魏" panose="02010800040101010101" pitchFamily="2" charset="-122"/>
              </a:rPr>
              <a:t>插入</a:t>
            </a:r>
            <a:r>
              <a:rPr lang="en-US" altLang="zh-CN"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双旋</a:t>
            </a:r>
            <a:r>
              <a:rPr lang="en-US" altLang="zh-CN" dirty="0" err="1">
                <a:latin typeface="华文新魏" panose="02010800040101010101" pitchFamily="2" charset="-122"/>
                <a:ea typeface="华文新魏" panose="02010800040101010101" pitchFamily="2" charset="-122"/>
              </a:rPr>
              <a:t>RotationRightLeft</a:t>
            </a:r>
            <a:r>
              <a:rPr lang="zh-CN" altLang="en-US" dirty="0">
                <a:latin typeface="华文新魏" panose="02010800040101010101" pitchFamily="2" charset="-122"/>
                <a:ea typeface="华文新魏" panose="02010800040101010101" pitchFamily="2" charset="-122"/>
              </a:rPr>
              <a:t>：</a:t>
            </a:r>
          </a:p>
        </p:txBody>
      </p:sp>
      <p:sp>
        <p:nvSpPr>
          <p:cNvPr id="88066" name="灯片编号占位符 4"/>
          <p:cNvSpPr>
            <a:spLocks noGrp="1"/>
          </p:cNvSpPr>
          <p:nvPr>
            <p:ph type="sldNum" sz="quarter" idx="12"/>
          </p:nvPr>
        </p:nvSpPr>
        <p:spPr>
          <a:xfrm>
            <a:off x="8760703" y="6475865"/>
            <a:ext cx="395536"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7DFFA93-89C7-4DA4-AE2B-878581C63A60}" type="slidenum">
              <a:rPr lang="en-US" altLang="zh-CN" smtClean="0"/>
              <a:pPr/>
              <a:t>12</a:t>
            </a:fld>
            <a:endParaRPr lang="en-US" altLang="zh-CN"/>
          </a:p>
        </p:txBody>
      </p:sp>
      <p:sp>
        <p:nvSpPr>
          <p:cNvPr id="6" name="Oval 35">
            <a:extLst>
              <a:ext uri="{FF2B5EF4-FFF2-40B4-BE49-F238E27FC236}">
                <a16:creationId xmlns:a16="http://schemas.microsoft.com/office/drawing/2014/main" id="{7889774A-A56F-477C-9862-A34654A10502}"/>
              </a:ext>
            </a:extLst>
          </p:cNvPr>
          <p:cNvSpPr>
            <a:spLocks noChangeArrowheads="1"/>
          </p:cNvSpPr>
          <p:nvPr/>
        </p:nvSpPr>
        <p:spPr bwMode="auto">
          <a:xfrm>
            <a:off x="1453165" y="3863547"/>
            <a:ext cx="503238" cy="360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a:latin typeface="Times New Roman" pitchFamily="18" charset="0"/>
              </a:rPr>
              <a:t>p</a:t>
            </a:r>
          </a:p>
        </p:txBody>
      </p:sp>
      <p:sp>
        <p:nvSpPr>
          <p:cNvPr id="7" name="Oval 36">
            <a:extLst>
              <a:ext uri="{FF2B5EF4-FFF2-40B4-BE49-F238E27FC236}">
                <a16:creationId xmlns:a16="http://schemas.microsoft.com/office/drawing/2014/main" id="{57171C32-BEDC-462A-8423-D3E2BC03DF66}"/>
              </a:ext>
            </a:extLst>
          </p:cNvPr>
          <p:cNvSpPr>
            <a:spLocks noChangeArrowheads="1"/>
          </p:cNvSpPr>
          <p:nvPr/>
        </p:nvSpPr>
        <p:spPr bwMode="auto">
          <a:xfrm>
            <a:off x="925381" y="4437112"/>
            <a:ext cx="503238" cy="360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dirty="0">
                <a:latin typeface="Times New Roman" pitchFamily="18" charset="0"/>
              </a:rPr>
              <a:t>v</a:t>
            </a:r>
          </a:p>
        </p:txBody>
      </p:sp>
      <p:cxnSp>
        <p:nvCxnSpPr>
          <p:cNvPr id="9" name="直接连接符 8">
            <a:extLst>
              <a:ext uri="{FF2B5EF4-FFF2-40B4-BE49-F238E27FC236}">
                <a16:creationId xmlns:a16="http://schemas.microsoft.com/office/drawing/2014/main" id="{8DED747D-1DD8-42ED-A5BA-85423CE7508D}"/>
              </a:ext>
            </a:extLst>
          </p:cNvPr>
          <p:cNvCxnSpPr>
            <a:cxnSpLocks/>
          </p:cNvCxnSpPr>
          <p:nvPr/>
        </p:nvCxnSpPr>
        <p:spPr>
          <a:xfrm flipV="1">
            <a:off x="1979670" y="4061821"/>
            <a:ext cx="423200" cy="3798"/>
          </a:xfrm>
          <a:prstGeom prst="line">
            <a:avLst/>
          </a:prstGeom>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5E344D18-F6B6-461A-AD32-78A3B985CB16}"/>
              </a:ext>
            </a:extLst>
          </p:cNvPr>
          <p:cNvCxnSpPr>
            <a:cxnSpLocks/>
          </p:cNvCxnSpPr>
          <p:nvPr/>
        </p:nvCxnSpPr>
        <p:spPr>
          <a:xfrm>
            <a:off x="2396290" y="4061821"/>
            <a:ext cx="6580" cy="759332"/>
          </a:xfrm>
          <a:prstGeom prst="line">
            <a:avLst/>
          </a:prstGeom>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5923D008-4164-4B73-BDF6-9422E83C9ADE}"/>
              </a:ext>
            </a:extLst>
          </p:cNvPr>
          <p:cNvSpPr/>
          <p:nvPr/>
        </p:nvSpPr>
        <p:spPr>
          <a:xfrm>
            <a:off x="1502189" y="4910861"/>
            <a:ext cx="327373" cy="656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a:extLst>
              <a:ext uri="{FF2B5EF4-FFF2-40B4-BE49-F238E27FC236}">
                <a16:creationId xmlns:a16="http://schemas.microsoft.com/office/drawing/2014/main" id="{C2B3FBC4-78D5-4B50-97B9-7D5C33061AC4}"/>
              </a:ext>
            </a:extLst>
          </p:cNvPr>
          <p:cNvCxnSpPr/>
          <p:nvPr/>
        </p:nvCxnSpPr>
        <p:spPr>
          <a:xfrm>
            <a:off x="1428619" y="4650519"/>
            <a:ext cx="2571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78C88BF9-4339-4F2E-94C8-1A4445615BC8}"/>
              </a:ext>
            </a:extLst>
          </p:cNvPr>
          <p:cNvCxnSpPr>
            <a:cxnSpLocks/>
          </p:cNvCxnSpPr>
          <p:nvPr/>
        </p:nvCxnSpPr>
        <p:spPr>
          <a:xfrm>
            <a:off x="1685794" y="4652606"/>
            <a:ext cx="0" cy="6040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79C111B-6EB3-4490-B09D-635222E9FBDF}"/>
              </a:ext>
            </a:extLst>
          </p:cNvPr>
          <p:cNvCxnSpPr/>
          <p:nvPr/>
        </p:nvCxnSpPr>
        <p:spPr>
          <a:xfrm>
            <a:off x="695578" y="4650519"/>
            <a:ext cx="238264" cy="0"/>
          </a:xfrm>
          <a:prstGeom prst="line">
            <a:avLst/>
          </a:prstGeom>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A08AE13C-1D11-40FD-8BED-273F26CA6E77}"/>
              </a:ext>
            </a:extLst>
          </p:cNvPr>
          <p:cNvCxnSpPr>
            <a:cxnSpLocks/>
          </p:cNvCxnSpPr>
          <p:nvPr/>
        </p:nvCxnSpPr>
        <p:spPr>
          <a:xfrm>
            <a:off x="689139" y="4660833"/>
            <a:ext cx="10042" cy="595834"/>
          </a:xfrm>
          <a:prstGeom prst="line">
            <a:avLst/>
          </a:prstGeom>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D457205D-0699-424A-9F41-2EB31F45EE64}"/>
              </a:ext>
            </a:extLst>
          </p:cNvPr>
          <p:cNvCxnSpPr>
            <a:cxnSpLocks/>
          </p:cNvCxnSpPr>
          <p:nvPr/>
        </p:nvCxnSpPr>
        <p:spPr>
          <a:xfrm flipH="1">
            <a:off x="1177115" y="4068822"/>
            <a:ext cx="276050" cy="8250"/>
          </a:xfrm>
          <a:prstGeom prst="line">
            <a:avLst/>
          </a:prstGeom>
          <a:scene3d>
            <a:camera prst="orthographicFront">
              <a:rot lat="298855" lon="10800000" rev="21573786"/>
            </a:camera>
            <a:lightRig rig="threePt" dir="t"/>
          </a:scene3d>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D0993104-0CD0-41EA-AB1C-DBFA1B087435}"/>
              </a:ext>
            </a:extLst>
          </p:cNvPr>
          <p:cNvCxnSpPr/>
          <p:nvPr/>
        </p:nvCxnSpPr>
        <p:spPr>
          <a:xfrm>
            <a:off x="1189638" y="4072780"/>
            <a:ext cx="0" cy="364332"/>
          </a:xfrm>
          <a:prstGeom prst="line">
            <a:avLst/>
          </a:prstGeom>
          <a:scene3d>
            <a:camera prst="orthographicFront">
              <a:rot lat="298855" lon="10800000" rev="21573786"/>
            </a:camera>
            <a:lightRig rig="threePt" dir="t"/>
          </a:scene3d>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25E7F79-31A8-403B-9B22-F8A67868FFC1}"/>
              </a:ext>
            </a:extLst>
          </p:cNvPr>
          <p:cNvCxnSpPr>
            <a:endCxn id="6" idx="0"/>
          </p:cNvCxnSpPr>
          <p:nvPr/>
        </p:nvCxnSpPr>
        <p:spPr>
          <a:xfrm>
            <a:off x="1704784" y="3431499"/>
            <a:ext cx="0" cy="432048"/>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CBF15731-C214-4CAD-8DE7-DBDFF637B81E}"/>
              </a:ext>
            </a:extLst>
          </p:cNvPr>
          <p:cNvSpPr txBox="1"/>
          <p:nvPr/>
        </p:nvSpPr>
        <p:spPr>
          <a:xfrm>
            <a:off x="523564" y="5271078"/>
            <a:ext cx="304620" cy="369332"/>
          </a:xfrm>
          <a:prstGeom prst="rect">
            <a:avLst/>
          </a:prstGeom>
          <a:noFill/>
        </p:spPr>
        <p:txBody>
          <a:bodyPr wrap="square" rtlCol="0">
            <a:spAutoFit/>
          </a:bodyPr>
          <a:lstStyle/>
          <a:p>
            <a:r>
              <a:rPr lang="en-US" altLang="zh-CN" dirty="0"/>
              <a:t>Y</a:t>
            </a:r>
            <a:endParaRPr lang="zh-CN" altLang="en-US" dirty="0"/>
          </a:p>
        </p:txBody>
      </p:sp>
      <p:cxnSp>
        <p:nvCxnSpPr>
          <p:cNvPr id="3" name="直接连接符 2">
            <a:extLst>
              <a:ext uri="{FF2B5EF4-FFF2-40B4-BE49-F238E27FC236}">
                <a16:creationId xmlns:a16="http://schemas.microsoft.com/office/drawing/2014/main" id="{99030ADD-B936-48F0-9DC1-B3F4B7DDE051}"/>
              </a:ext>
            </a:extLst>
          </p:cNvPr>
          <p:cNvCxnSpPr/>
          <p:nvPr/>
        </p:nvCxnSpPr>
        <p:spPr>
          <a:xfrm>
            <a:off x="901606" y="3431499"/>
            <a:ext cx="803178"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Oval 35">
            <a:extLst>
              <a:ext uri="{FF2B5EF4-FFF2-40B4-BE49-F238E27FC236}">
                <a16:creationId xmlns:a16="http://schemas.microsoft.com/office/drawing/2014/main" id="{1B72420B-48DA-4E32-AA74-C219EABA733B}"/>
              </a:ext>
            </a:extLst>
          </p:cNvPr>
          <p:cNvSpPr>
            <a:spLocks noChangeArrowheads="1"/>
          </p:cNvSpPr>
          <p:nvPr/>
        </p:nvSpPr>
        <p:spPr bwMode="auto">
          <a:xfrm>
            <a:off x="398367" y="3240360"/>
            <a:ext cx="503238" cy="360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a:latin typeface="Times New Roman" pitchFamily="18" charset="0"/>
              </a:rPr>
              <a:t>g</a:t>
            </a:r>
          </a:p>
        </p:txBody>
      </p:sp>
      <p:cxnSp>
        <p:nvCxnSpPr>
          <p:cNvPr id="46" name="直接连接符 45">
            <a:extLst>
              <a:ext uri="{FF2B5EF4-FFF2-40B4-BE49-F238E27FC236}">
                <a16:creationId xmlns:a16="http://schemas.microsoft.com/office/drawing/2014/main" id="{659A522A-3726-4465-A7E6-51105B6A4A0B}"/>
              </a:ext>
            </a:extLst>
          </p:cNvPr>
          <p:cNvCxnSpPr/>
          <p:nvPr/>
        </p:nvCxnSpPr>
        <p:spPr>
          <a:xfrm>
            <a:off x="109673" y="3431499"/>
            <a:ext cx="2876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E347F955-BD72-4878-8FA4-68171E9499F7}"/>
              </a:ext>
            </a:extLst>
          </p:cNvPr>
          <p:cNvCxnSpPr>
            <a:cxnSpLocks/>
          </p:cNvCxnSpPr>
          <p:nvPr/>
        </p:nvCxnSpPr>
        <p:spPr>
          <a:xfrm>
            <a:off x="131506" y="3438380"/>
            <a:ext cx="12122" cy="551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064" name="直接连接符 88063">
            <a:extLst>
              <a:ext uri="{FF2B5EF4-FFF2-40B4-BE49-F238E27FC236}">
                <a16:creationId xmlns:a16="http://schemas.microsoft.com/office/drawing/2014/main" id="{BB137C6A-684C-472E-909E-796C3ED92D46}"/>
              </a:ext>
            </a:extLst>
          </p:cNvPr>
          <p:cNvCxnSpPr>
            <a:cxnSpLocks/>
          </p:cNvCxnSpPr>
          <p:nvPr/>
        </p:nvCxnSpPr>
        <p:spPr>
          <a:xfrm flipV="1">
            <a:off x="-81137" y="5013397"/>
            <a:ext cx="9117633" cy="25227"/>
          </a:xfrm>
          <a:prstGeom prst="line">
            <a:avLst/>
          </a:prstGeom>
        </p:spPr>
        <p:style>
          <a:lnRef idx="1">
            <a:schemeClr val="accent1"/>
          </a:lnRef>
          <a:fillRef idx="0">
            <a:schemeClr val="accent1"/>
          </a:fillRef>
          <a:effectRef idx="0">
            <a:schemeClr val="accent1"/>
          </a:effectRef>
          <a:fontRef idx="minor">
            <a:schemeClr val="tx1"/>
          </a:fontRef>
        </p:style>
      </p:cxnSp>
      <p:sp>
        <p:nvSpPr>
          <p:cNvPr id="54" name="矩形 53">
            <a:extLst>
              <a:ext uri="{FF2B5EF4-FFF2-40B4-BE49-F238E27FC236}">
                <a16:creationId xmlns:a16="http://schemas.microsoft.com/office/drawing/2014/main" id="{9B254092-54F6-4342-9C1A-FFCBCB6E6045}"/>
              </a:ext>
            </a:extLst>
          </p:cNvPr>
          <p:cNvSpPr/>
          <p:nvPr/>
        </p:nvSpPr>
        <p:spPr>
          <a:xfrm>
            <a:off x="543269" y="4910861"/>
            <a:ext cx="274924" cy="702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62A0CD10-BB84-4F71-89A1-F41A3EF8105E}"/>
              </a:ext>
            </a:extLst>
          </p:cNvPr>
          <p:cNvSpPr/>
          <p:nvPr/>
        </p:nvSpPr>
        <p:spPr>
          <a:xfrm>
            <a:off x="2236872" y="4369827"/>
            <a:ext cx="303496" cy="11886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200BBA18-85D3-476E-BA63-472CC0F5540D}"/>
              </a:ext>
            </a:extLst>
          </p:cNvPr>
          <p:cNvSpPr/>
          <p:nvPr/>
        </p:nvSpPr>
        <p:spPr>
          <a:xfrm>
            <a:off x="10911" y="3996650"/>
            <a:ext cx="304620" cy="1023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a:extLst>
              <a:ext uri="{FF2B5EF4-FFF2-40B4-BE49-F238E27FC236}">
                <a16:creationId xmlns:a16="http://schemas.microsoft.com/office/drawing/2014/main" id="{FDFF5A4C-D797-4189-8CDC-544896307743}"/>
              </a:ext>
            </a:extLst>
          </p:cNvPr>
          <p:cNvSpPr txBox="1"/>
          <p:nvPr/>
        </p:nvSpPr>
        <p:spPr>
          <a:xfrm>
            <a:off x="2191270" y="5142248"/>
            <a:ext cx="452040" cy="369332"/>
          </a:xfrm>
          <a:prstGeom prst="rect">
            <a:avLst/>
          </a:prstGeom>
          <a:noFill/>
        </p:spPr>
        <p:txBody>
          <a:bodyPr wrap="square" rtlCol="0">
            <a:spAutoFit/>
          </a:bodyPr>
          <a:lstStyle/>
          <a:p>
            <a:r>
              <a:rPr lang="en-US" altLang="zh-CN" dirty="0"/>
              <a:t>T3</a:t>
            </a:r>
            <a:endParaRPr lang="zh-CN" altLang="en-US" dirty="0"/>
          </a:p>
        </p:txBody>
      </p:sp>
      <p:sp>
        <p:nvSpPr>
          <p:cNvPr id="58" name="文本框 57">
            <a:extLst>
              <a:ext uri="{FF2B5EF4-FFF2-40B4-BE49-F238E27FC236}">
                <a16:creationId xmlns:a16="http://schemas.microsoft.com/office/drawing/2014/main" id="{DA2BC4D3-79D9-4242-9EC8-F6BB16339C85}"/>
              </a:ext>
            </a:extLst>
          </p:cNvPr>
          <p:cNvSpPr txBox="1"/>
          <p:nvPr/>
        </p:nvSpPr>
        <p:spPr>
          <a:xfrm>
            <a:off x="1483941" y="5096995"/>
            <a:ext cx="452040" cy="369332"/>
          </a:xfrm>
          <a:prstGeom prst="rect">
            <a:avLst/>
          </a:prstGeom>
          <a:noFill/>
        </p:spPr>
        <p:txBody>
          <a:bodyPr wrap="square" rtlCol="0">
            <a:spAutoFit/>
          </a:bodyPr>
          <a:lstStyle/>
          <a:p>
            <a:r>
              <a:rPr lang="en-US" altLang="zh-CN" dirty="0"/>
              <a:t>T2</a:t>
            </a:r>
            <a:endParaRPr lang="zh-CN" altLang="en-US" dirty="0"/>
          </a:p>
        </p:txBody>
      </p:sp>
      <p:sp>
        <p:nvSpPr>
          <p:cNvPr id="59" name="文本框 58">
            <a:extLst>
              <a:ext uri="{FF2B5EF4-FFF2-40B4-BE49-F238E27FC236}">
                <a16:creationId xmlns:a16="http://schemas.microsoft.com/office/drawing/2014/main" id="{C34F8A5A-E7F7-46E8-94EC-EDB54D6F8407}"/>
              </a:ext>
            </a:extLst>
          </p:cNvPr>
          <p:cNvSpPr txBox="1"/>
          <p:nvPr/>
        </p:nvSpPr>
        <p:spPr>
          <a:xfrm>
            <a:off x="468427" y="5104544"/>
            <a:ext cx="452040" cy="369332"/>
          </a:xfrm>
          <a:prstGeom prst="rect">
            <a:avLst/>
          </a:prstGeom>
          <a:noFill/>
        </p:spPr>
        <p:txBody>
          <a:bodyPr wrap="square" rtlCol="0">
            <a:spAutoFit/>
          </a:bodyPr>
          <a:lstStyle/>
          <a:p>
            <a:r>
              <a:rPr lang="en-US" altLang="zh-CN" dirty="0"/>
              <a:t>T1</a:t>
            </a:r>
            <a:endParaRPr lang="zh-CN" altLang="en-US" dirty="0"/>
          </a:p>
        </p:txBody>
      </p:sp>
      <p:sp>
        <p:nvSpPr>
          <p:cNvPr id="18" name="文本框 17">
            <a:extLst>
              <a:ext uri="{FF2B5EF4-FFF2-40B4-BE49-F238E27FC236}">
                <a16:creationId xmlns:a16="http://schemas.microsoft.com/office/drawing/2014/main" id="{5DB14069-3DD4-436C-9D94-769057DA2BB7}"/>
              </a:ext>
            </a:extLst>
          </p:cNvPr>
          <p:cNvSpPr txBox="1"/>
          <p:nvPr/>
        </p:nvSpPr>
        <p:spPr>
          <a:xfrm>
            <a:off x="-36512" y="4309405"/>
            <a:ext cx="433793" cy="369332"/>
          </a:xfrm>
          <a:prstGeom prst="rect">
            <a:avLst/>
          </a:prstGeom>
          <a:noFill/>
        </p:spPr>
        <p:txBody>
          <a:bodyPr wrap="square" rtlCol="0">
            <a:spAutoFit/>
          </a:bodyPr>
          <a:lstStyle/>
          <a:p>
            <a:r>
              <a:rPr lang="en-US" altLang="zh-CN" dirty="0"/>
              <a:t>T0</a:t>
            </a:r>
            <a:endParaRPr lang="zh-CN" altLang="en-US" dirty="0"/>
          </a:p>
        </p:txBody>
      </p:sp>
      <p:cxnSp>
        <p:nvCxnSpPr>
          <p:cNvPr id="60" name="直接连接符 59">
            <a:extLst>
              <a:ext uri="{FF2B5EF4-FFF2-40B4-BE49-F238E27FC236}">
                <a16:creationId xmlns:a16="http://schemas.microsoft.com/office/drawing/2014/main" id="{C53A90DA-65CE-4095-871D-867E8298A664}"/>
              </a:ext>
            </a:extLst>
          </p:cNvPr>
          <p:cNvCxnSpPr>
            <a:cxnSpLocks/>
          </p:cNvCxnSpPr>
          <p:nvPr/>
        </p:nvCxnSpPr>
        <p:spPr>
          <a:xfrm flipV="1">
            <a:off x="0" y="5548216"/>
            <a:ext cx="9089122" cy="22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FA4FFFD1-512B-4B61-B45B-2A4FF2790823}"/>
              </a:ext>
            </a:extLst>
          </p:cNvPr>
          <p:cNvCxnSpPr>
            <a:cxnSpLocks/>
          </p:cNvCxnSpPr>
          <p:nvPr/>
        </p:nvCxnSpPr>
        <p:spPr>
          <a:xfrm flipV="1">
            <a:off x="-22583" y="6077540"/>
            <a:ext cx="9166583" cy="41071"/>
          </a:xfrm>
          <a:prstGeom prst="line">
            <a:avLst/>
          </a:prstGeom>
        </p:spPr>
        <p:style>
          <a:lnRef idx="1">
            <a:schemeClr val="accent1"/>
          </a:lnRef>
          <a:fillRef idx="0">
            <a:schemeClr val="accent1"/>
          </a:fillRef>
          <a:effectRef idx="0">
            <a:schemeClr val="accent1"/>
          </a:effectRef>
          <a:fontRef idx="minor">
            <a:schemeClr val="tx1"/>
          </a:fontRef>
        </p:style>
      </p:cxnSp>
      <p:sp>
        <p:nvSpPr>
          <p:cNvPr id="88070" name="矩形 88069">
            <a:extLst>
              <a:ext uri="{FF2B5EF4-FFF2-40B4-BE49-F238E27FC236}">
                <a16:creationId xmlns:a16="http://schemas.microsoft.com/office/drawing/2014/main" id="{A1DE5F65-CEDD-4209-A2AE-1D2CBB8DA75C}"/>
              </a:ext>
            </a:extLst>
          </p:cNvPr>
          <p:cNvSpPr/>
          <p:nvPr/>
        </p:nvSpPr>
        <p:spPr>
          <a:xfrm>
            <a:off x="523564" y="5614859"/>
            <a:ext cx="317885" cy="518357"/>
          </a:xfrm>
          <a:prstGeom prst="rect">
            <a:avLst/>
          </a:prstGeom>
          <a:solidFill>
            <a:schemeClr val="bg1">
              <a:lumMod val="7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8072" name="直接连接符 88071">
            <a:extLst>
              <a:ext uri="{FF2B5EF4-FFF2-40B4-BE49-F238E27FC236}">
                <a16:creationId xmlns:a16="http://schemas.microsoft.com/office/drawing/2014/main" id="{FF5AAF0B-962D-456A-BE9A-B523187E151D}"/>
              </a:ext>
            </a:extLst>
          </p:cNvPr>
          <p:cNvCxnSpPr>
            <a:endCxn id="42" idx="0"/>
          </p:cNvCxnSpPr>
          <p:nvPr/>
        </p:nvCxnSpPr>
        <p:spPr>
          <a:xfrm>
            <a:off x="649986" y="2801310"/>
            <a:ext cx="0" cy="439050"/>
          </a:xfrm>
          <a:prstGeom prst="line">
            <a:avLst/>
          </a:prstGeom>
        </p:spPr>
        <p:style>
          <a:lnRef idx="1">
            <a:schemeClr val="accent1"/>
          </a:lnRef>
          <a:fillRef idx="0">
            <a:schemeClr val="accent1"/>
          </a:fillRef>
          <a:effectRef idx="0">
            <a:schemeClr val="accent1"/>
          </a:effectRef>
          <a:fontRef idx="minor">
            <a:schemeClr val="tx1"/>
          </a:fontRef>
        </p:style>
      </p:cxnSp>
      <p:sp>
        <p:nvSpPr>
          <p:cNvPr id="66" name="Oval 35">
            <a:extLst>
              <a:ext uri="{FF2B5EF4-FFF2-40B4-BE49-F238E27FC236}">
                <a16:creationId xmlns:a16="http://schemas.microsoft.com/office/drawing/2014/main" id="{BAFB44FE-9CAD-41C4-9D9A-0F436F3B674D}"/>
              </a:ext>
            </a:extLst>
          </p:cNvPr>
          <p:cNvSpPr>
            <a:spLocks noChangeArrowheads="1"/>
          </p:cNvSpPr>
          <p:nvPr/>
        </p:nvSpPr>
        <p:spPr bwMode="auto">
          <a:xfrm>
            <a:off x="7575127" y="3168029"/>
            <a:ext cx="503238" cy="360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a:latin typeface="Times New Roman" pitchFamily="18" charset="0"/>
              </a:rPr>
              <a:t>v</a:t>
            </a:r>
          </a:p>
        </p:txBody>
      </p:sp>
      <p:sp>
        <p:nvSpPr>
          <p:cNvPr id="67" name="Oval 36">
            <a:extLst>
              <a:ext uri="{FF2B5EF4-FFF2-40B4-BE49-F238E27FC236}">
                <a16:creationId xmlns:a16="http://schemas.microsoft.com/office/drawing/2014/main" id="{70A04F17-4C40-4AC2-9261-DBC7272177FA}"/>
              </a:ext>
            </a:extLst>
          </p:cNvPr>
          <p:cNvSpPr>
            <a:spLocks noChangeArrowheads="1"/>
          </p:cNvSpPr>
          <p:nvPr/>
        </p:nvSpPr>
        <p:spPr bwMode="auto">
          <a:xfrm>
            <a:off x="8191782" y="3725044"/>
            <a:ext cx="503238" cy="360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dirty="0">
                <a:latin typeface="Times New Roman" pitchFamily="18" charset="0"/>
              </a:rPr>
              <a:t>p</a:t>
            </a:r>
          </a:p>
        </p:txBody>
      </p:sp>
      <p:cxnSp>
        <p:nvCxnSpPr>
          <p:cNvPr id="68" name="直接连接符 67">
            <a:extLst>
              <a:ext uri="{FF2B5EF4-FFF2-40B4-BE49-F238E27FC236}">
                <a16:creationId xmlns:a16="http://schemas.microsoft.com/office/drawing/2014/main" id="{E87B254B-1EB0-4184-9969-447A41659F93}"/>
              </a:ext>
            </a:extLst>
          </p:cNvPr>
          <p:cNvCxnSpPr>
            <a:cxnSpLocks/>
          </p:cNvCxnSpPr>
          <p:nvPr/>
        </p:nvCxnSpPr>
        <p:spPr>
          <a:xfrm>
            <a:off x="7049972" y="3942455"/>
            <a:ext cx="257175" cy="0"/>
          </a:xfrm>
          <a:prstGeom prst="line">
            <a:avLst/>
          </a:prstGeom>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19890622-7EA5-44E0-9430-33531A3EE153}"/>
              </a:ext>
            </a:extLst>
          </p:cNvPr>
          <p:cNvCxnSpPr>
            <a:cxnSpLocks/>
          </p:cNvCxnSpPr>
          <p:nvPr/>
        </p:nvCxnSpPr>
        <p:spPr>
          <a:xfrm>
            <a:off x="7300067" y="3942455"/>
            <a:ext cx="1524" cy="568618"/>
          </a:xfrm>
          <a:prstGeom prst="line">
            <a:avLst/>
          </a:prstGeom>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sp>
        <p:nvSpPr>
          <p:cNvPr id="70" name="矩形 69">
            <a:extLst>
              <a:ext uri="{FF2B5EF4-FFF2-40B4-BE49-F238E27FC236}">
                <a16:creationId xmlns:a16="http://schemas.microsoft.com/office/drawing/2014/main" id="{FAE8A639-F375-4F87-8450-38679AF1DAC5}"/>
              </a:ext>
            </a:extLst>
          </p:cNvPr>
          <p:cNvSpPr/>
          <p:nvPr/>
        </p:nvSpPr>
        <p:spPr>
          <a:xfrm>
            <a:off x="8802183" y="4315859"/>
            <a:ext cx="286937" cy="1251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连接符 70">
            <a:extLst>
              <a:ext uri="{FF2B5EF4-FFF2-40B4-BE49-F238E27FC236}">
                <a16:creationId xmlns:a16="http://schemas.microsoft.com/office/drawing/2014/main" id="{3C628CFE-15EE-485F-A37C-A420A884C55A}"/>
              </a:ext>
            </a:extLst>
          </p:cNvPr>
          <p:cNvCxnSpPr/>
          <p:nvPr/>
        </p:nvCxnSpPr>
        <p:spPr>
          <a:xfrm>
            <a:off x="8673595" y="3881810"/>
            <a:ext cx="2571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2D333130-9DA3-415B-8E9D-4C4528DD994D}"/>
              </a:ext>
            </a:extLst>
          </p:cNvPr>
          <p:cNvCxnSpPr>
            <a:cxnSpLocks/>
            <a:endCxn id="70" idx="0"/>
          </p:cNvCxnSpPr>
          <p:nvPr/>
        </p:nvCxnSpPr>
        <p:spPr>
          <a:xfrm>
            <a:off x="8930770" y="3882767"/>
            <a:ext cx="14882" cy="43309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84FA44E0-25D7-4CA3-96C4-EFFFC2D146FD}"/>
              </a:ext>
            </a:extLst>
          </p:cNvPr>
          <p:cNvCxnSpPr/>
          <p:nvPr/>
        </p:nvCxnSpPr>
        <p:spPr>
          <a:xfrm>
            <a:off x="7928310" y="3939818"/>
            <a:ext cx="238264" cy="0"/>
          </a:xfrm>
          <a:prstGeom prst="line">
            <a:avLst/>
          </a:prstGeom>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C4FD8DEB-F157-4429-A304-A005D9C29046}"/>
              </a:ext>
            </a:extLst>
          </p:cNvPr>
          <p:cNvCxnSpPr>
            <a:cxnSpLocks/>
          </p:cNvCxnSpPr>
          <p:nvPr/>
        </p:nvCxnSpPr>
        <p:spPr>
          <a:xfrm>
            <a:off x="7944157" y="3976985"/>
            <a:ext cx="0" cy="271487"/>
          </a:xfrm>
          <a:prstGeom prst="line">
            <a:avLst/>
          </a:prstGeom>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334423E6-011C-4ADF-8DFA-AF8035A14BB7}"/>
              </a:ext>
            </a:extLst>
          </p:cNvPr>
          <p:cNvCxnSpPr/>
          <p:nvPr/>
        </p:nvCxnSpPr>
        <p:spPr>
          <a:xfrm flipH="1" flipV="1">
            <a:off x="8108761" y="3377610"/>
            <a:ext cx="345281" cy="1"/>
          </a:xfrm>
          <a:prstGeom prst="line">
            <a:avLst/>
          </a:prstGeom>
          <a:scene3d>
            <a:camera prst="orthographicFront">
              <a:rot lat="298855" lon="10800000" rev="21573786"/>
            </a:camera>
            <a:lightRig rig="threePt" dir="t"/>
          </a:scene3d>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0AB3B8D4-D6BF-4DA5-9A09-F4A4B1A8C768}"/>
              </a:ext>
            </a:extLst>
          </p:cNvPr>
          <p:cNvCxnSpPr/>
          <p:nvPr/>
        </p:nvCxnSpPr>
        <p:spPr>
          <a:xfrm>
            <a:off x="8454042" y="3380084"/>
            <a:ext cx="0" cy="364332"/>
          </a:xfrm>
          <a:prstGeom prst="line">
            <a:avLst/>
          </a:prstGeom>
          <a:scene3d>
            <a:camera prst="orthographicFront">
              <a:rot lat="298855" lon="10800000" rev="21573786"/>
            </a:camera>
            <a:lightRig rig="threePt" dir="t"/>
          </a:scene3d>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F5B7FBA0-8D52-4894-B7B2-176EDFA4BEC2}"/>
              </a:ext>
            </a:extLst>
          </p:cNvPr>
          <p:cNvCxnSpPr/>
          <p:nvPr/>
        </p:nvCxnSpPr>
        <p:spPr>
          <a:xfrm>
            <a:off x="7800482" y="2735981"/>
            <a:ext cx="0" cy="432048"/>
          </a:xfrm>
          <a:prstGeom prst="line">
            <a:avLst/>
          </a:prstGeom>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236D67D3-5F27-4B8C-A348-7D3A6F90F019}"/>
              </a:ext>
            </a:extLst>
          </p:cNvPr>
          <p:cNvSpPr txBox="1"/>
          <p:nvPr/>
        </p:nvSpPr>
        <p:spPr>
          <a:xfrm>
            <a:off x="7137885" y="4636921"/>
            <a:ext cx="288032" cy="369332"/>
          </a:xfrm>
          <a:prstGeom prst="rect">
            <a:avLst/>
          </a:prstGeom>
          <a:noFill/>
        </p:spPr>
        <p:txBody>
          <a:bodyPr wrap="square" rtlCol="0">
            <a:spAutoFit/>
          </a:bodyPr>
          <a:lstStyle/>
          <a:p>
            <a:r>
              <a:rPr lang="en-US" altLang="zh-CN" dirty="0"/>
              <a:t>X</a:t>
            </a:r>
            <a:endParaRPr lang="zh-CN" altLang="en-US" dirty="0"/>
          </a:p>
        </p:txBody>
      </p:sp>
      <p:sp>
        <p:nvSpPr>
          <p:cNvPr id="79" name="文本框 78">
            <a:extLst>
              <a:ext uri="{FF2B5EF4-FFF2-40B4-BE49-F238E27FC236}">
                <a16:creationId xmlns:a16="http://schemas.microsoft.com/office/drawing/2014/main" id="{4623311D-49A4-492E-842C-CAF3040CBCEC}"/>
              </a:ext>
            </a:extLst>
          </p:cNvPr>
          <p:cNvSpPr txBox="1"/>
          <p:nvPr/>
        </p:nvSpPr>
        <p:spPr>
          <a:xfrm>
            <a:off x="7768540" y="4196540"/>
            <a:ext cx="304620" cy="369332"/>
          </a:xfrm>
          <a:prstGeom prst="rect">
            <a:avLst/>
          </a:prstGeom>
          <a:noFill/>
        </p:spPr>
        <p:txBody>
          <a:bodyPr wrap="square" rtlCol="0">
            <a:spAutoFit/>
          </a:bodyPr>
          <a:lstStyle/>
          <a:p>
            <a:r>
              <a:rPr lang="en-US" altLang="zh-CN" dirty="0"/>
              <a:t>Y</a:t>
            </a:r>
            <a:endParaRPr lang="zh-CN" altLang="en-US" dirty="0"/>
          </a:p>
        </p:txBody>
      </p:sp>
      <p:cxnSp>
        <p:nvCxnSpPr>
          <p:cNvPr id="80" name="直接连接符 79">
            <a:extLst>
              <a:ext uri="{FF2B5EF4-FFF2-40B4-BE49-F238E27FC236}">
                <a16:creationId xmlns:a16="http://schemas.microsoft.com/office/drawing/2014/main" id="{57CBE13C-00DA-4A11-9525-45B0BD14DD27}"/>
              </a:ext>
            </a:extLst>
          </p:cNvPr>
          <p:cNvCxnSpPr/>
          <p:nvPr/>
        </p:nvCxnSpPr>
        <p:spPr>
          <a:xfrm>
            <a:off x="6776803" y="3377610"/>
            <a:ext cx="803178" cy="0"/>
          </a:xfrm>
          <a:prstGeom prst="line">
            <a:avLst/>
          </a:prstGeom>
        </p:spPr>
        <p:style>
          <a:lnRef idx="1">
            <a:schemeClr val="accent1"/>
          </a:lnRef>
          <a:fillRef idx="0">
            <a:schemeClr val="accent1"/>
          </a:fillRef>
          <a:effectRef idx="0">
            <a:schemeClr val="accent1"/>
          </a:effectRef>
          <a:fontRef idx="minor">
            <a:schemeClr val="tx1"/>
          </a:fontRef>
        </p:style>
      </p:cxnSp>
      <p:sp>
        <p:nvSpPr>
          <p:cNvPr id="81" name="Oval 35">
            <a:extLst>
              <a:ext uri="{FF2B5EF4-FFF2-40B4-BE49-F238E27FC236}">
                <a16:creationId xmlns:a16="http://schemas.microsoft.com/office/drawing/2014/main" id="{70AAF63C-B040-4427-954E-40F5650BBE1A}"/>
              </a:ext>
            </a:extLst>
          </p:cNvPr>
          <p:cNvSpPr>
            <a:spLocks noChangeArrowheads="1"/>
          </p:cNvSpPr>
          <p:nvPr/>
        </p:nvSpPr>
        <p:spPr bwMode="auto">
          <a:xfrm>
            <a:off x="6546734" y="3764557"/>
            <a:ext cx="503238" cy="360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a:latin typeface="Times New Roman" pitchFamily="18" charset="0"/>
              </a:rPr>
              <a:t>g</a:t>
            </a:r>
          </a:p>
        </p:txBody>
      </p:sp>
      <p:cxnSp>
        <p:nvCxnSpPr>
          <p:cNvPr id="82" name="直接连接符 81">
            <a:extLst>
              <a:ext uri="{FF2B5EF4-FFF2-40B4-BE49-F238E27FC236}">
                <a16:creationId xmlns:a16="http://schemas.microsoft.com/office/drawing/2014/main" id="{2584008D-54A4-419F-9C1A-097A1977D483}"/>
              </a:ext>
            </a:extLst>
          </p:cNvPr>
          <p:cNvCxnSpPr/>
          <p:nvPr/>
        </p:nvCxnSpPr>
        <p:spPr>
          <a:xfrm>
            <a:off x="6234757" y="3960440"/>
            <a:ext cx="2876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id="{97357D73-FF1E-4E1F-A0B6-A9CA6A4F2EB8}"/>
              </a:ext>
            </a:extLst>
          </p:cNvPr>
          <p:cNvCxnSpPr>
            <a:cxnSpLocks/>
          </p:cNvCxnSpPr>
          <p:nvPr/>
        </p:nvCxnSpPr>
        <p:spPr>
          <a:xfrm>
            <a:off x="6256590" y="3985114"/>
            <a:ext cx="12122" cy="551390"/>
          </a:xfrm>
          <a:prstGeom prst="line">
            <a:avLst/>
          </a:prstGeom>
        </p:spPr>
        <p:style>
          <a:lnRef idx="1">
            <a:schemeClr val="accent1"/>
          </a:lnRef>
          <a:fillRef idx="0">
            <a:schemeClr val="accent1"/>
          </a:fillRef>
          <a:effectRef idx="0">
            <a:schemeClr val="accent1"/>
          </a:effectRef>
          <a:fontRef idx="minor">
            <a:schemeClr val="tx1"/>
          </a:fontRef>
        </p:style>
      </p:cxnSp>
      <p:sp>
        <p:nvSpPr>
          <p:cNvPr id="84" name="矩形 83">
            <a:extLst>
              <a:ext uri="{FF2B5EF4-FFF2-40B4-BE49-F238E27FC236}">
                <a16:creationId xmlns:a16="http://schemas.microsoft.com/office/drawing/2014/main" id="{019C859C-691C-4927-97DC-6CC9898A366F}"/>
              </a:ext>
            </a:extLst>
          </p:cNvPr>
          <p:cNvSpPr/>
          <p:nvPr/>
        </p:nvSpPr>
        <p:spPr>
          <a:xfrm>
            <a:off x="7788244" y="4273378"/>
            <a:ext cx="302512" cy="717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a:extLst>
              <a:ext uri="{FF2B5EF4-FFF2-40B4-BE49-F238E27FC236}">
                <a16:creationId xmlns:a16="http://schemas.microsoft.com/office/drawing/2014/main" id="{72FCE4A3-EE42-4095-A50F-8F3557ADF3A9}"/>
              </a:ext>
            </a:extLst>
          </p:cNvPr>
          <p:cNvSpPr/>
          <p:nvPr/>
        </p:nvSpPr>
        <p:spPr>
          <a:xfrm>
            <a:off x="7157071" y="4287934"/>
            <a:ext cx="288032" cy="711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a:extLst>
              <a:ext uri="{FF2B5EF4-FFF2-40B4-BE49-F238E27FC236}">
                <a16:creationId xmlns:a16="http://schemas.microsoft.com/office/drawing/2014/main" id="{554E1EC9-7947-4D7B-895D-F29EFFD51994}"/>
              </a:ext>
            </a:extLst>
          </p:cNvPr>
          <p:cNvSpPr/>
          <p:nvPr/>
        </p:nvSpPr>
        <p:spPr>
          <a:xfrm>
            <a:off x="6135995" y="4305919"/>
            <a:ext cx="320663" cy="12650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文本框 86">
            <a:extLst>
              <a:ext uri="{FF2B5EF4-FFF2-40B4-BE49-F238E27FC236}">
                <a16:creationId xmlns:a16="http://schemas.microsoft.com/office/drawing/2014/main" id="{E672752A-65FB-40EF-8359-81FAB865E92B}"/>
              </a:ext>
            </a:extLst>
          </p:cNvPr>
          <p:cNvSpPr txBox="1"/>
          <p:nvPr/>
        </p:nvSpPr>
        <p:spPr>
          <a:xfrm>
            <a:off x="7096345" y="4690294"/>
            <a:ext cx="452040" cy="369332"/>
          </a:xfrm>
          <a:prstGeom prst="rect">
            <a:avLst/>
          </a:prstGeom>
          <a:noFill/>
        </p:spPr>
        <p:txBody>
          <a:bodyPr wrap="square" rtlCol="0">
            <a:spAutoFit/>
          </a:bodyPr>
          <a:lstStyle/>
          <a:p>
            <a:r>
              <a:rPr lang="en-US" altLang="zh-CN" dirty="0"/>
              <a:t>T1</a:t>
            </a:r>
            <a:endParaRPr lang="zh-CN" altLang="en-US" dirty="0"/>
          </a:p>
        </p:txBody>
      </p:sp>
      <p:sp>
        <p:nvSpPr>
          <p:cNvPr id="88" name="文本框 87">
            <a:extLst>
              <a:ext uri="{FF2B5EF4-FFF2-40B4-BE49-F238E27FC236}">
                <a16:creationId xmlns:a16="http://schemas.microsoft.com/office/drawing/2014/main" id="{2B81E9DA-989A-4EC5-9DBC-1919B53FDF1D}"/>
              </a:ext>
            </a:extLst>
          </p:cNvPr>
          <p:cNvSpPr txBox="1"/>
          <p:nvPr/>
        </p:nvSpPr>
        <p:spPr>
          <a:xfrm>
            <a:off x="8728472" y="4462193"/>
            <a:ext cx="452040" cy="369332"/>
          </a:xfrm>
          <a:prstGeom prst="rect">
            <a:avLst/>
          </a:prstGeom>
          <a:noFill/>
        </p:spPr>
        <p:txBody>
          <a:bodyPr wrap="square" rtlCol="0">
            <a:spAutoFit/>
          </a:bodyPr>
          <a:lstStyle/>
          <a:p>
            <a:r>
              <a:rPr lang="en-US" altLang="zh-CN" dirty="0"/>
              <a:t>T3</a:t>
            </a:r>
            <a:endParaRPr lang="zh-CN" altLang="en-US" dirty="0"/>
          </a:p>
        </p:txBody>
      </p:sp>
      <p:sp>
        <p:nvSpPr>
          <p:cNvPr id="89" name="文本框 88">
            <a:extLst>
              <a:ext uri="{FF2B5EF4-FFF2-40B4-BE49-F238E27FC236}">
                <a16:creationId xmlns:a16="http://schemas.microsoft.com/office/drawing/2014/main" id="{9C95CF21-3BEC-471F-91C6-CE8408954CEC}"/>
              </a:ext>
            </a:extLst>
          </p:cNvPr>
          <p:cNvSpPr txBox="1"/>
          <p:nvPr/>
        </p:nvSpPr>
        <p:spPr>
          <a:xfrm>
            <a:off x="7714534" y="4439987"/>
            <a:ext cx="452040" cy="369332"/>
          </a:xfrm>
          <a:prstGeom prst="rect">
            <a:avLst/>
          </a:prstGeom>
          <a:noFill/>
        </p:spPr>
        <p:txBody>
          <a:bodyPr wrap="square" rtlCol="0">
            <a:spAutoFit/>
          </a:bodyPr>
          <a:lstStyle/>
          <a:p>
            <a:r>
              <a:rPr lang="en-US" altLang="zh-CN" dirty="0"/>
              <a:t>T2</a:t>
            </a:r>
            <a:endParaRPr lang="zh-CN" altLang="en-US" dirty="0"/>
          </a:p>
        </p:txBody>
      </p:sp>
      <p:sp>
        <p:nvSpPr>
          <p:cNvPr id="90" name="文本框 89">
            <a:extLst>
              <a:ext uri="{FF2B5EF4-FFF2-40B4-BE49-F238E27FC236}">
                <a16:creationId xmlns:a16="http://schemas.microsoft.com/office/drawing/2014/main" id="{486000F9-0BA0-464C-8BFB-760944CA211A}"/>
              </a:ext>
            </a:extLst>
          </p:cNvPr>
          <p:cNvSpPr txBox="1"/>
          <p:nvPr/>
        </p:nvSpPr>
        <p:spPr>
          <a:xfrm>
            <a:off x="6088572" y="4833407"/>
            <a:ext cx="433793" cy="369332"/>
          </a:xfrm>
          <a:prstGeom prst="rect">
            <a:avLst/>
          </a:prstGeom>
          <a:noFill/>
        </p:spPr>
        <p:txBody>
          <a:bodyPr wrap="square" rtlCol="0">
            <a:spAutoFit/>
          </a:bodyPr>
          <a:lstStyle/>
          <a:p>
            <a:r>
              <a:rPr lang="en-US" altLang="zh-CN" dirty="0"/>
              <a:t>T0</a:t>
            </a:r>
            <a:endParaRPr lang="zh-CN" altLang="en-US" dirty="0"/>
          </a:p>
        </p:txBody>
      </p:sp>
      <p:sp>
        <p:nvSpPr>
          <p:cNvPr id="91" name="矩形 90">
            <a:extLst>
              <a:ext uri="{FF2B5EF4-FFF2-40B4-BE49-F238E27FC236}">
                <a16:creationId xmlns:a16="http://schemas.microsoft.com/office/drawing/2014/main" id="{B23EC07B-7484-4952-B65F-B5088D26650C}"/>
              </a:ext>
            </a:extLst>
          </p:cNvPr>
          <p:cNvSpPr/>
          <p:nvPr/>
        </p:nvSpPr>
        <p:spPr>
          <a:xfrm>
            <a:off x="7776866" y="5013280"/>
            <a:ext cx="302513" cy="512201"/>
          </a:xfrm>
          <a:prstGeom prst="rect">
            <a:avLst/>
          </a:prstGeom>
          <a:solidFill>
            <a:schemeClr val="bg1">
              <a:lumMod val="7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2" name="直接连接符 91">
            <a:extLst>
              <a:ext uri="{FF2B5EF4-FFF2-40B4-BE49-F238E27FC236}">
                <a16:creationId xmlns:a16="http://schemas.microsoft.com/office/drawing/2014/main" id="{F1E04A0A-A223-4AAC-A96A-5D8889808FE4}"/>
              </a:ext>
            </a:extLst>
          </p:cNvPr>
          <p:cNvCxnSpPr>
            <a:cxnSpLocks/>
            <a:endCxn id="81" idx="0"/>
          </p:cNvCxnSpPr>
          <p:nvPr/>
        </p:nvCxnSpPr>
        <p:spPr>
          <a:xfrm>
            <a:off x="6798353" y="3377610"/>
            <a:ext cx="0" cy="386947"/>
          </a:xfrm>
          <a:prstGeom prst="line">
            <a:avLst/>
          </a:prstGeom>
        </p:spPr>
        <p:style>
          <a:lnRef idx="1">
            <a:schemeClr val="accent1"/>
          </a:lnRef>
          <a:fillRef idx="0">
            <a:schemeClr val="accent1"/>
          </a:fillRef>
          <a:effectRef idx="0">
            <a:schemeClr val="accent1"/>
          </a:effectRef>
          <a:fontRef idx="minor">
            <a:schemeClr val="tx1"/>
          </a:fontRef>
        </p:style>
      </p:cxnSp>
      <p:grpSp>
        <p:nvGrpSpPr>
          <p:cNvPr id="8" name="组合 7">
            <a:extLst>
              <a:ext uri="{FF2B5EF4-FFF2-40B4-BE49-F238E27FC236}">
                <a16:creationId xmlns:a16="http://schemas.microsoft.com/office/drawing/2014/main" id="{89A5DBCC-712F-49B5-A55C-3EFD6DD22CBF}"/>
              </a:ext>
            </a:extLst>
          </p:cNvPr>
          <p:cNvGrpSpPr/>
          <p:nvPr/>
        </p:nvGrpSpPr>
        <p:grpSpPr>
          <a:xfrm>
            <a:off x="7611400" y="449477"/>
            <a:ext cx="1415772" cy="1837406"/>
            <a:chOff x="3128789" y="1829186"/>
            <a:chExt cx="1415772" cy="1837406"/>
          </a:xfrm>
        </p:grpSpPr>
        <p:sp>
          <p:nvSpPr>
            <p:cNvPr id="103" name="Line 6">
              <a:extLst>
                <a:ext uri="{FF2B5EF4-FFF2-40B4-BE49-F238E27FC236}">
                  <a16:creationId xmlns:a16="http://schemas.microsoft.com/office/drawing/2014/main" id="{5BF0E647-F0E7-4B87-AE0C-946E387D53A5}"/>
                </a:ext>
              </a:extLst>
            </p:cNvPr>
            <p:cNvSpPr>
              <a:spLocks noChangeShapeType="1"/>
            </p:cNvSpPr>
            <p:nvPr/>
          </p:nvSpPr>
          <p:spPr bwMode="auto">
            <a:xfrm>
              <a:off x="3605636" y="2057786"/>
              <a:ext cx="390300" cy="40112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 name="Oval 11">
              <a:extLst>
                <a:ext uri="{FF2B5EF4-FFF2-40B4-BE49-F238E27FC236}">
                  <a16:creationId xmlns:a16="http://schemas.microsoft.com/office/drawing/2014/main" id="{BFA05E50-E9BA-420F-8EC7-3DD5DB2A4DCD}"/>
                </a:ext>
              </a:extLst>
            </p:cNvPr>
            <p:cNvSpPr>
              <a:spLocks noChangeArrowheads="1"/>
            </p:cNvSpPr>
            <p:nvPr/>
          </p:nvSpPr>
          <p:spPr bwMode="auto">
            <a:xfrm>
              <a:off x="3370361" y="1829186"/>
              <a:ext cx="304800" cy="304800"/>
            </a:xfrm>
            <a:prstGeom prst="ellipse">
              <a:avLst/>
            </a:prstGeom>
            <a:solidFill>
              <a:schemeClr val="accent4">
                <a:lumMod val="20000"/>
                <a:lumOff val="80000"/>
              </a:scheme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t>g</a:t>
              </a:r>
              <a:endParaRPr lang="zh-CN" altLang="en-US" dirty="0"/>
            </a:p>
          </p:txBody>
        </p:sp>
        <p:sp>
          <p:nvSpPr>
            <p:cNvPr id="107" name="Rectangle 15">
              <a:extLst>
                <a:ext uri="{FF2B5EF4-FFF2-40B4-BE49-F238E27FC236}">
                  <a16:creationId xmlns:a16="http://schemas.microsoft.com/office/drawing/2014/main" id="{7BF3D9F5-6348-4499-925E-19FA5B4AF766}"/>
                </a:ext>
              </a:extLst>
            </p:cNvPr>
            <p:cNvSpPr>
              <a:spLocks noChangeArrowheads="1"/>
            </p:cNvSpPr>
            <p:nvPr/>
          </p:nvSpPr>
          <p:spPr bwMode="auto">
            <a:xfrm>
              <a:off x="3128789" y="3204927"/>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a:latin typeface="华文楷体" panose="02010600040101010101" pitchFamily="2" charset="-122"/>
                  <a:ea typeface="华文楷体" panose="02010600040101010101" pitchFamily="2" charset="-122"/>
                </a:rPr>
                <a:t>右左双旋</a:t>
              </a:r>
            </a:p>
          </p:txBody>
        </p:sp>
        <p:sp>
          <p:nvSpPr>
            <p:cNvPr id="93" name="Line 6">
              <a:extLst>
                <a:ext uri="{FF2B5EF4-FFF2-40B4-BE49-F238E27FC236}">
                  <a16:creationId xmlns:a16="http://schemas.microsoft.com/office/drawing/2014/main" id="{9A15568D-EADA-4C55-BB6D-898BC1180806}"/>
                </a:ext>
              </a:extLst>
            </p:cNvPr>
            <p:cNvSpPr>
              <a:spLocks noChangeShapeType="1"/>
            </p:cNvSpPr>
            <p:nvPr/>
          </p:nvSpPr>
          <p:spPr bwMode="auto">
            <a:xfrm flipH="1">
              <a:off x="3683545" y="2591295"/>
              <a:ext cx="288032" cy="3048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 name="Oval 13">
              <a:extLst>
                <a:ext uri="{FF2B5EF4-FFF2-40B4-BE49-F238E27FC236}">
                  <a16:creationId xmlns:a16="http://schemas.microsoft.com/office/drawing/2014/main" id="{17E0D352-A4FE-4F25-8554-FB799D23CFA8}"/>
                </a:ext>
              </a:extLst>
            </p:cNvPr>
            <p:cNvSpPr>
              <a:spLocks noChangeArrowheads="1"/>
            </p:cNvSpPr>
            <p:nvPr/>
          </p:nvSpPr>
          <p:spPr bwMode="auto">
            <a:xfrm>
              <a:off x="3474025" y="2841275"/>
              <a:ext cx="304800" cy="304800"/>
            </a:xfrm>
            <a:prstGeom prst="ellipse">
              <a:avLst/>
            </a:prstGeom>
            <a:solidFill>
              <a:schemeClr val="accent4">
                <a:lumMod val="20000"/>
                <a:lumOff val="80000"/>
              </a:scheme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t>v</a:t>
              </a:r>
              <a:endParaRPr lang="zh-CN" altLang="en-US" dirty="0"/>
            </a:p>
          </p:txBody>
        </p:sp>
        <p:sp>
          <p:nvSpPr>
            <p:cNvPr id="105" name="Oval 12">
              <a:extLst>
                <a:ext uri="{FF2B5EF4-FFF2-40B4-BE49-F238E27FC236}">
                  <a16:creationId xmlns:a16="http://schemas.microsoft.com/office/drawing/2014/main" id="{40187069-D0A8-4738-82F4-4D4BBA1D97AC}"/>
                </a:ext>
              </a:extLst>
            </p:cNvPr>
            <p:cNvSpPr>
              <a:spLocks noChangeArrowheads="1"/>
            </p:cNvSpPr>
            <p:nvPr/>
          </p:nvSpPr>
          <p:spPr bwMode="auto">
            <a:xfrm>
              <a:off x="3903761" y="2362586"/>
              <a:ext cx="304800" cy="304800"/>
            </a:xfrm>
            <a:prstGeom prst="ellipse">
              <a:avLst/>
            </a:prstGeom>
            <a:solidFill>
              <a:schemeClr val="accent4">
                <a:lumMod val="20000"/>
                <a:lumOff val="80000"/>
              </a:scheme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t>p</a:t>
              </a:r>
              <a:endParaRPr lang="zh-CN" altLang="en-US" dirty="0"/>
            </a:p>
          </p:txBody>
        </p:sp>
      </p:grpSp>
      <p:sp>
        <p:nvSpPr>
          <p:cNvPr id="11" name="箭头: 上弧形 10">
            <a:extLst>
              <a:ext uri="{FF2B5EF4-FFF2-40B4-BE49-F238E27FC236}">
                <a16:creationId xmlns:a16="http://schemas.microsoft.com/office/drawing/2014/main" id="{81AA90BE-ECE3-4512-A3BF-7E1FB3A52E42}"/>
              </a:ext>
            </a:extLst>
          </p:cNvPr>
          <p:cNvSpPr/>
          <p:nvPr/>
        </p:nvSpPr>
        <p:spPr>
          <a:xfrm>
            <a:off x="1483496" y="3539898"/>
            <a:ext cx="547362" cy="31061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5" name="Oval 36">
            <a:extLst>
              <a:ext uri="{FF2B5EF4-FFF2-40B4-BE49-F238E27FC236}">
                <a16:creationId xmlns:a16="http://schemas.microsoft.com/office/drawing/2014/main" id="{50DA67DF-4B32-42D3-8756-CA4797B2E7F8}"/>
              </a:ext>
            </a:extLst>
          </p:cNvPr>
          <p:cNvSpPr>
            <a:spLocks noChangeArrowheads="1"/>
          </p:cNvSpPr>
          <p:nvPr/>
        </p:nvSpPr>
        <p:spPr bwMode="auto">
          <a:xfrm>
            <a:off x="4171827" y="3606211"/>
            <a:ext cx="503238" cy="360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dirty="0">
                <a:latin typeface="Times New Roman" pitchFamily="18" charset="0"/>
              </a:rPr>
              <a:t>v</a:t>
            </a:r>
          </a:p>
        </p:txBody>
      </p:sp>
      <p:cxnSp>
        <p:nvCxnSpPr>
          <p:cNvPr id="96" name="直接连接符 95">
            <a:extLst>
              <a:ext uri="{FF2B5EF4-FFF2-40B4-BE49-F238E27FC236}">
                <a16:creationId xmlns:a16="http://schemas.microsoft.com/office/drawing/2014/main" id="{44AC7707-F590-4132-9A0F-B444C86FEEE5}"/>
              </a:ext>
            </a:extLst>
          </p:cNvPr>
          <p:cNvCxnSpPr>
            <a:cxnSpLocks/>
            <a:stCxn id="94" idx="6"/>
          </p:cNvCxnSpPr>
          <p:nvPr/>
        </p:nvCxnSpPr>
        <p:spPr>
          <a:xfrm flipV="1">
            <a:off x="5134982" y="4128095"/>
            <a:ext cx="214407" cy="1740"/>
          </a:xfrm>
          <a:prstGeom prst="line">
            <a:avLst/>
          </a:prstGeom>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id="{EA13C843-5B15-4643-AA45-0941F2E90A10}"/>
              </a:ext>
            </a:extLst>
          </p:cNvPr>
          <p:cNvCxnSpPr>
            <a:cxnSpLocks/>
          </p:cNvCxnSpPr>
          <p:nvPr/>
        </p:nvCxnSpPr>
        <p:spPr>
          <a:xfrm>
            <a:off x="5364088" y="4120240"/>
            <a:ext cx="0" cy="850377"/>
          </a:xfrm>
          <a:prstGeom prst="line">
            <a:avLst/>
          </a:prstGeom>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sp>
        <p:nvSpPr>
          <p:cNvPr id="98" name="矩形 97">
            <a:extLst>
              <a:ext uri="{FF2B5EF4-FFF2-40B4-BE49-F238E27FC236}">
                <a16:creationId xmlns:a16="http://schemas.microsoft.com/office/drawing/2014/main" id="{16FC25CC-A29F-493E-8021-4312171D9623}"/>
              </a:ext>
            </a:extLst>
          </p:cNvPr>
          <p:cNvSpPr/>
          <p:nvPr/>
        </p:nvSpPr>
        <p:spPr>
          <a:xfrm>
            <a:off x="4396810" y="4402012"/>
            <a:ext cx="339744" cy="636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9" name="直接连接符 98">
            <a:extLst>
              <a:ext uri="{FF2B5EF4-FFF2-40B4-BE49-F238E27FC236}">
                <a16:creationId xmlns:a16="http://schemas.microsoft.com/office/drawing/2014/main" id="{1AB386AD-68D1-4B07-9E35-F23D76E8C559}"/>
              </a:ext>
            </a:extLst>
          </p:cNvPr>
          <p:cNvCxnSpPr>
            <a:cxnSpLocks/>
            <a:endCxn id="94" idx="2"/>
          </p:cNvCxnSpPr>
          <p:nvPr/>
        </p:nvCxnSpPr>
        <p:spPr>
          <a:xfrm>
            <a:off x="4567233" y="4122781"/>
            <a:ext cx="149601" cy="70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直接连接符 99">
            <a:extLst>
              <a:ext uri="{FF2B5EF4-FFF2-40B4-BE49-F238E27FC236}">
                <a16:creationId xmlns:a16="http://schemas.microsoft.com/office/drawing/2014/main" id="{FB2FDFFC-AACC-4CBF-BFF5-8F2738AC5A8E}"/>
              </a:ext>
            </a:extLst>
          </p:cNvPr>
          <p:cNvCxnSpPr>
            <a:cxnSpLocks/>
          </p:cNvCxnSpPr>
          <p:nvPr/>
        </p:nvCxnSpPr>
        <p:spPr>
          <a:xfrm flipH="1">
            <a:off x="4580415" y="4112915"/>
            <a:ext cx="4049" cy="614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直接连接符 100">
            <a:extLst>
              <a:ext uri="{FF2B5EF4-FFF2-40B4-BE49-F238E27FC236}">
                <a16:creationId xmlns:a16="http://schemas.microsoft.com/office/drawing/2014/main" id="{0742B498-23ED-4180-A219-93A2C2726A5E}"/>
              </a:ext>
            </a:extLst>
          </p:cNvPr>
          <p:cNvCxnSpPr/>
          <p:nvPr/>
        </p:nvCxnSpPr>
        <p:spPr>
          <a:xfrm>
            <a:off x="3901688" y="3753057"/>
            <a:ext cx="238264" cy="0"/>
          </a:xfrm>
          <a:prstGeom prst="line">
            <a:avLst/>
          </a:prstGeom>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108" name="直接连接符 107">
            <a:extLst>
              <a:ext uri="{FF2B5EF4-FFF2-40B4-BE49-F238E27FC236}">
                <a16:creationId xmlns:a16="http://schemas.microsoft.com/office/drawing/2014/main" id="{DBAB4047-85CC-460E-9F66-22E00465BB41}"/>
              </a:ext>
            </a:extLst>
          </p:cNvPr>
          <p:cNvCxnSpPr>
            <a:cxnSpLocks/>
            <a:endCxn id="117" idx="0"/>
          </p:cNvCxnSpPr>
          <p:nvPr/>
        </p:nvCxnSpPr>
        <p:spPr>
          <a:xfrm flipH="1">
            <a:off x="3909710" y="3761880"/>
            <a:ext cx="274" cy="607947"/>
          </a:xfrm>
          <a:prstGeom prst="line">
            <a:avLst/>
          </a:prstGeom>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id="{BE451B73-8A43-4677-8806-D853BC844897}"/>
              </a:ext>
            </a:extLst>
          </p:cNvPr>
          <p:cNvCxnSpPr>
            <a:cxnSpLocks/>
          </p:cNvCxnSpPr>
          <p:nvPr/>
        </p:nvCxnSpPr>
        <p:spPr>
          <a:xfrm flipH="1">
            <a:off x="4709929" y="3789040"/>
            <a:ext cx="240455" cy="0"/>
          </a:xfrm>
          <a:prstGeom prst="line">
            <a:avLst/>
          </a:prstGeom>
          <a:scene3d>
            <a:camera prst="orthographicFront">
              <a:rot lat="298855" lon="10800000" rev="21573786"/>
            </a:camera>
            <a:lightRig rig="threePt" dir="t"/>
          </a:scene3d>
        </p:spPr>
        <p:style>
          <a:lnRef idx="1">
            <a:schemeClr val="accent1"/>
          </a:lnRef>
          <a:fillRef idx="0">
            <a:schemeClr val="accent1"/>
          </a:fillRef>
          <a:effectRef idx="0">
            <a:schemeClr val="accent1"/>
          </a:effectRef>
          <a:fontRef idx="minor">
            <a:schemeClr val="tx1"/>
          </a:fontRef>
        </p:style>
      </p:cxnSp>
      <p:cxnSp>
        <p:nvCxnSpPr>
          <p:cNvPr id="110" name="直接连接符 109">
            <a:extLst>
              <a:ext uri="{FF2B5EF4-FFF2-40B4-BE49-F238E27FC236}">
                <a16:creationId xmlns:a16="http://schemas.microsoft.com/office/drawing/2014/main" id="{AEBB06DB-AB9A-48FE-BF99-4E9F4B7F49B5}"/>
              </a:ext>
            </a:extLst>
          </p:cNvPr>
          <p:cNvCxnSpPr>
            <a:cxnSpLocks/>
          </p:cNvCxnSpPr>
          <p:nvPr/>
        </p:nvCxnSpPr>
        <p:spPr>
          <a:xfrm>
            <a:off x="4427984" y="3405897"/>
            <a:ext cx="0" cy="239127"/>
          </a:xfrm>
          <a:prstGeom prst="line">
            <a:avLst/>
          </a:prstGeom>
          <a:scene3d>
            <a:camera prst="orthographicFront">
              <a:rot lat="298855" lon="10800000" rev="21573786"/>
            </a:camera>
            <a:lightRig rig="threePt" dir="t"/>
          </a:scene3d>
        </p:spPr>
        <p:style>
          <a:lnRef idx="1">
            <a:schemeClr val="accent1"/>
          </a:lnRef>
          <a:fillRef idx="0">
            <a:schemeClr val="accent1"/>
          </a:fillRef>
          <a:effectRef idx="0">
            <a:schemeClr val="accent1"/>
          </a:effectRef>
          <a:fontRef idx="minor">
            <a:schemeClr val="tx1"/>
          </a:fontRef>
        </p:style>
      </p:cxnSp>
      <p:cxnSp>
        <p:nvCxnSpPr>
          <p:cNvPr id="111" name="直接连接符 110">
            <a:extLst>
              <a:ext uri="{FF2B5EF4-FFF2-40B4-BE49-F238E27FC236}">
                <a16:creationId xmlns:a16="http://schemas.microsoft.com/office/drawing/2014/main" id="{B0E2F328-5576-4FDF-A5BA-4BB87BCFD441}"/>
              </a:ext>
            </a:extLst>
          </p:cNvPr>
          <p:cNvCxnSpPr>
            <a:cxnSpLocks/>
          </p:cNvCxnSpPr>
          <p:nvPr/>
        </p:nvCxnSpPr>
        <p:spPr>
          <a:xfrm>
            <a:off x="4932040" y="3785772"/>
            <a:ext cx="5862" cy="233458"/>
          </a:xfrm>
          <a:prstGeom prst="line">
            <a:avLst/>
          </a:prstGeom>
        </p:spPr>
        <p:style>
          <a:lnRef idx="1">
            <a:schemeClr val="accent1"/>
          </a:lnRef>
          <a:fillRef idx="0">
            <a:schemeClr val="accent1"/>
          </a:fillRef>
          <a:effectRef idx="0">
            <a:schemeClr val="accent1"/>
          </a:effectRef>
          <a:fontRef idx="minor">
            <a:schemeClr val="tx1"/>
          </a:fontRef>
        </p:style>
      </p:cxnSp>
      <p:sp>
        <p:nvSpPr>
          <p:cNvPr id="112" name="文本框 111">
            <a:extLst>
              <a:ext uri="{FF2B5EF4-FFF2-40B4-BE49-F238E27FC236}">
                <a16:creationId xmlns:a16="http://schemas.microsoft.com/office/drawing/2014/main" id="{F674E3C2-17CC-443B-B7C2-BF1CFBAE8132}"/>
              </a:ext>
            </a:extLst>
          </p:cNvPr>
          <p:cNvSpPr txBox="1"/>
          <p:nvPr/>
        </p:nvSpPr>
        <p:spPr>
          <a:xfrm>
            <a:off x="3729674" y="4254143"/>
            <a:ext cx="304620" cy="369332"/>
          </a:xfrm>
          <a:prstGeom prst="rect">
            <a:avLst/>
          </a:prstGeom>
          <a:noFill/>
        </p:spPr>
        <p:txBody>
          <a:bodyPr wrap="square" rtlCol="0">
            <a:spAutoFit/>
          </a:bodyPr>
          <a:lstStyle/>
          <a:p>
            <a:r>
              <a:rPr lang="en-US" altLang="zh-CN" dirty="0"/>
              <a:t>Y</a:t>
            </a:r>
            <a:endParaRPr lang="zh-CN" altLang="en-US" dirty="0"/>
          </a:p>
        </p:txBody>
      </p:sp>
      <p:cxnSp>
        <p:nvCxnSpPr>
          <p:cNvPr id="113" name="直接连接符 112">
            <a:extLst>
              <a:ext uri="{FF2B5EF4-FFF2-40B4-BE49-F238E27FC236}">
                <a16:creationId xmlns:a16="http://schemas.microsoft.com/office/drawing/2014/main" id="{38D5D7F5-4525-49DE-8799-26A55D7C16F3}"/>
              </a:ext>
            </a:extLst>
          </p:cNvPr>
          <p:cNvCxnSpPr>
            <a:cxnSpLocks/>
          </p:cNvCxnSpPr>
          <p:nvPr/>
        </p:nvCxnSpPr>
        <p:spPr>
          <a:xfrm>
            <a:off x="3796227" y="3411117"/>
            <a:ext cx="600583" cy="0"/>
          </a:xfrm>
          <a:prstGeom prst="line">
            <a:avLst/>
          </a:prstGeom>
        </p:spPr>
        <p:style>
          <a:lnRef idx="1">
            <a:schemeClr val="accent1"/>
          </a:lnRef>
          <a:fillRef idx="0">
            <a:schemeClr val="accent1"/>
          </a:fillRef>
          <a:effectRef idx="0">
            <a:schemeClr val="accent1"/>
          </a:effectRef>
          <a:fontRef idx="minor">
            <a:schemeClr val="tx1"/>
          </a:fontRef>
        </p:style>
      </p:cxnSp>
      <p:sp>
        <p:nvSpPr>
          <p:cNvPr id="114" name="Oval 35">
            <a:extLst>
              <a:ext uri="{FF2B5EF4-FFF2-40B4-BE49-F238E27FC236}">
                <a16:creationId xmlns:a16="http://schemas.microsoft.com/office/drawing/2014/main" id="{EDB0260F-79B0-4AD1-8157-D1CBB589C344}"/>
              </a:ext>
            </a:extLst>
          </p:cNvPr>
          <p:cNvSpPr>
            <a:spLocks noChangeArrowheads="1"/>
          </p:cNvSpPr>
          <p:nvPr/>
        </p:nvSpPr>
        <p:spPr bwMode="auto">
          <a:xfrm>
            <a:off x="3292988" y="3219978"/>
            <a:ext cx="503238" cy="360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a:latin typeface="Times New Roman" pitchFamily="18" charset="0"/>
              </a:rPr>
              <a:t>g</a:t>
            </a:r>
          </a:p>
        </p:txBody>
      </p:sp>
      <p:cxnSp>
        <p:nvCxnSpPr>
          <p:cNvPr id="115" name="直接连接符 114">
            <a:extLst>
              <a:ext uri="{FF2B5EF4-FFF2-40B4-BE49-F238E27FC236}">
                <a16:creationId xmlns:a16="http://schemas.microsoft.com/office/drawing/2014/main" id="{06A3FB7D-E845-48D3-BCFF-7A80DDE0131E}"/>
              </a:ext>
            </a:extLst>
          </p:cNvPr>
          <p:cNvCxnSpPr/>
          <p:nvPr/>
        </p:nvCxnSpPr>
        <p:spPr>
          <a:xfrm>
            <a:off x="3004294" y="3411117"/>
            <a:ext cx="2876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a16="http://schemas.microsoft.com/office/drawing/2014/main" id="{1540E3AD-18CE-4E07-8534-873CB589C92B}"/>
              </a:ext>
            </a:extLst>
          </p:cNvPr>
          <p:cNvCxnSpPr>
            <a:cxnSpLocks/>
          </p:cNvCxnSpPr>
          <p:nvPr/>
        </p:nvCxnSpPr>
        <p:spPr>
          <a:xfrm>
            <a:off x="3026127" y="3417998"/>
            <a:ext cx="12122" cy="55139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矩形 116">
            <a:extLst>
              <a:ext uri="{FF2B5EF4-FFF2-40B4-BE49-F238E27FC236}">
                <a16:creationId xmlns:a16="http://schemas.microsoft.com/office/drawing/2014/main" id="{AE7D7971-7E83-4B98-B1DD-01BEC40648F5}"/>
              </a:ext>
            </a:extLst>
          </p:cNvPr>
          <p:cNvSpPr/>
          <p:nvPr/>
        </p:nvSpPr>
        <p:spPr>
          <a:xfrm>
            <a:off x="3749379" y="4369827"/>
            <a:ext cx="320662" cy="664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a:extLst>
              <a:ext uri="{FF2B5EF4-FFF2-40B4-BE49-F238E27FC236}">
                <a16:creationId xmlns:a16="http://schemas.microsoft.com/office/drawing/2014/main" id="{86B684C1-074B-4A4D-9D2C-804A2594DD0C}"/>
              </a:ext>
            </a:extLst>
          </p:cNvPr>
          <p:cNvSpPr/>
          <p:nvPr/>
        </p:nvSpPr>
        <p:spPr>
          <a:xfrm>
            <a:off x="5186084" y="4690294"/>
            <a:ext cx="335006" cy="1372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a:extLst>
              <a:ext uri="{FF2B5EF4-FFF2-40B4-BE49-F238E27FC236}">
                <a16:creationId xmlns:a16="http://schemas.microsoft.com/office/drawing/2014/main" id="{A0F770BA-6C54-43EF-B63A-DA2387DD52BE}"/>
              </a:ext>
            </a:extLst>
          </p:cNvPr>
          <p:cNvSpPr/>
          <p:nvPr/>
        </p:nvSpPr>
        <p:spPr>
          <a:xfrm>
            <a:off x="2905531" y="3976267"/>
            <a:ext cx="296607" cy="1044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文本框 119">
            <a:extLst>
              <a:ext uri="{FF2B5EF4-FFF2-40B4-BE49-F238E27FC236}">
                <a16:creationId xmlns:a16="http://schemas.microsoft.com/office/drawing/2014/main" id="{297A1719-3205-4C1D-BF1F-D99C46A377B5}"/>
              </a:ext>
            </a:extLst>
          </p:cNvPr>
          <p:cNvSpPr txBox="1"/>
          <p:nvPr/>
        </p:nvSpPr>
        <p:spPr>
          <a:xfrm>
            <a:off x="5169275" y="5205508"/>
            <a:ext cx="452040" cy="369332"/>
          </a:xfrm>
          <a:prstGeom prst="rect">
            <a:avLst/>
          </a:prstGeom>
          <a:noFill/>
        </p:spPr>
        <p:txBody>
          <a:bodyPr wrap="square" rtlCol="0">
            <a:spAutoFit/>
          </a:bodyPr>
          <a:lstStyle/>
          <a:p>
            <a:r>
              <a:rPr lang="en-US" altLang="zh-CN" dirty="0"/>
              <a:t>T3</a:t>
            </a:r>
            <a:endParaRPr lang="zh-CN" altLang="en-US" dirty="0"/>
          </a:p>
        </p:txBody>
      </p:sp>
      <p:sp>
        <p:nvSpPr>
          <p:cNvPr id="121" name="文本框 120">
            <a:extLst>
              <a:ext uri="{FF2B5EF4-FFF2-40B4-BE49-F238E27FC236}">
                <a16:creationId xmlns:a16="http://schemas.microsoft.com/office/drawing/2014/main" id="{9485735A-3DFD-461B-B32A-C05096F78DB2}"/>
              </a:ext>
            </a:extLst>
          </p:cNvPr>
          <p:cNvSpPr txBox="1"/>
          <p:nvPr/>
        </p:nvSpPr>
        <p:spPr>
          <a:xfrm>
            <a:off x="4368637" y="4541528"/>
            <a:ext cx="452040" cy="369332"/>
          </a:xfrm>
          <a:prstGeom prst="rect">
            <a:avLst/>
          </a:prstGeom>
          <a:noFill/>
        </p:spPr>
        <p:txBody>
          <a:bodyPr wrap="square" rtlCol="0">
            <a:spAutoFit/>
          </a:bodyPr>
          <a:lstStyle/>
          <a:p>
            <a:r>
              <a:rPr lang="en-US" altLang="zh-CN" dirty="0"/>
              <a:t>T2</a:t>
            </a:r>
            <a:endParaRPr lang="zh-CN" altLang="en-US" dirty="0"/>
          </a:p>
        </p:txBody>
      </p:sp>
      <p:sp>
        <p:nvSpPr>
          <p:cNvPr id="122" name="文本框 121">
            <a:extLst>
              <a:ext uri="{FF2B5EF4-FFF2-40B4-BE49-F238E27FC236}">
                <a16:creationId xmlns:a16="http://schemas.microsoft.com/office/drawing/2014/main" id="{AABDF141-02FC-415A-80A3-48059D9DE0BE}"/>
              </a:ext>
            </a:extLst>
          </p:cNvPr>
          <p:cNvSpPr txBox="1"/>
          <p:nvPr/>
        </p:nvSpPr>
        <p:spPr>
          <a:xfrm>
            <a:off x="3675668" y="4497590"/>
            <a:ext cx="452040" cy="369332"/>
          </a:xfrm>
          <a:prstGeom prst="rect">
            <a:avLst/>
          </a:prstGeom>
          <a:noFill/>
        </p:spPr>
        <p:txBody>
          <a:bodyPr wrap="square" rtlCol="0">
            <a:spAutoFit/>
          </a:bodyPr>
          <a:lstStyle/>
          <a:p>
            <a:r>
              <a:rPr lang="en-US" altLang="zh-CN" dirty="0"/>
              <a:t>T1</a:t>
            </a:r>
            <a:endParaRPr lang="zh-CN" altLang="en-US" dirty="0"/>
          </a:p>
        </p:txBody>
      </p:sp>
      <p:sp>
        <p:nvSpPr>
          <p:cNvPr id="123" name="文本框 122">
            <a:extLst>
              <a:ext uri="{FF2B5EF4-FFF2-40B4-BE49-F238E27FC236}">
                <a16:creationId xmlns:a16="http://schemas.microsoft.com/office/drawing/2014/main" id="{A0206CDF-98C8-4346-AB44-0C112484ABEC}"/>
              </a:ext>
            </a:extLst>
          </p:cNvPr>
          <p:cNvSpPr txBox="1"/>
          <p:nvPr/>
        </p:nvSpPr>
        <p:spPr>
          <a:xfrm>
            <a:off x="2858109" y="4289023"/>
            <a:ext cx="433793" cy="369332"/>
          </a:xfrm>
          <a:prstGeom prst="rect">
            <a:avLst/>
          </a:prstGeom>
          <a:noFill/>
        </p:spPr>
        <p:txBody>
          <a:bodyPr wrap="square" rtlCol="0">
            <a:spAutoFit/>
          </a:bodyPr>
          <a:lstStyle/>
          <a:p>
            <a:r>
              <a:rPr lang="en-US" altLang="zh-CN" dirty="0"/>
              <a:t>T0</a:t>
            </a:r>
            <a:endParaRPr lang="zh-CN" altLang="en-US" dirty="0"/>
          </a:p>
        </p:txBody>
      </p:sp>
      <p:sp>
        <p:nvSpPr>
          <p:cNvPr id="124" name="矩形 123">
            <a:extLst>
              <a:ext uri="{FF2B5EF4-FFF2-40B4-BE49-F238E27FC236}">
                <a16:creationId xmlns:a16="http://schemas.microsoft.com/office/drawing/2014/main" id="{2C79AF0C-151E-4861-BF14-F3538EF09D96}"/>
              </a:ext>
            </a:extLst>
          </p:cNvPr>
          <p:cNvSpPr/>
          <p:nvPr/>
        </p:nvSpPr>
        <p:spPr>
          <a:xfrm>
            <a:off x="3738000" y="5029219"/>
            <a:ext cx="320663" cy="560021"/>
          </a:xfrm>
          <a:prstGeom prst="rect">
            <a:avLst/>
          </a:prstGeom>
          <a:solidFill>
            <a:schemeClr val="bg1">
              <a:lumMod val="7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5" name="直接连接符 124">
            <a:extLst>
              <a:ext uri="{FF2B5EF4-FFF2-40B4-BE49-F238E27FC236}">
                <a16:creationId xmlns:a16="http://schemas.microsoft.com/office/drawing/2014/main" id="{F142597F-1148-4CE4-A862-6B1D727A7238}"/>
              </a:ext>
            </a:extLst>
          </p:cNvPr>
          <p:cNvCxnSpPr>
            <a:endCxn id="114" idx="0"/>
          </p:cNvCxnSpPr>
          <p:nvPr/>
        </p:nvCxnSpPr>
        <p:spPr>
          <a:xfrm>
            <a:off x="3544607" y="2780928"/>
            <a:ext cx="0" cy="439050"/>
          </a:xfrm>
          <a:prstGeom prst="line">
            <a:avLst/>
          </a:prstGeom>
        </p:spPr>
        <p:style>
          <a:lnRef idx="1">
            <a:schemeClr val="accent1"/>
          </a:lnRef>
          <a:fillRef idx="0">
            <a:schemeClr val="accent1"/>
          </a:fillRef>
          <a:effectRef idx="0">
            <a:schemeClr val="accent1"/>
          </a:effectRef>
          <a:fontRef idx="minor">
            <a:schemeClr val="tx1"/>
          </a:fontRef>
        </p:style>
      </p:cxnSp>
      <p:sp>
        <p:nvSpPr>
          <p:cNvPr id="94" name="Oval 35">
            <a:extLst>
              <a:ext uri="{FF2B5EF4-FFF2-40B4-BE49-F238E27FC236}">
                <a16:creationId xmlns:a16="http://schemas.microsoft.com/office/drawing/2014/main" id="{A56ED872-6050-4F2A-9820-A50198113299}"/>
              </a:ext>
            </a:extLst>
          </p:cNvPr>
          <p:cNvSpPr>
            <a:spLocks noChangeArrowheads="1"/>
          </p:cNvSpPr>
          <p:nvPr/>
        </p:nvSpPr>
        <p:spPr bwMode="auto">
          <a:xfrm>
            <a:off x="4716834" y="3966574"/>
            <a:ext cx="418148" cy="32652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a:latin typeface="Times New Roman" pitchFamily="18" charset="0"/>
              </a:rPr>
              <a:t>p</a:t>
            </a:r>
          </a:p>
        </p:txBody>
      </p:sp>
      <p:sp>
        <p:nvSpPr>
          <p:cNvPr id="88092" name="箭头: 左弧形 88091">
            <a:extLst>
              <a:ext uri="{FF2B5EF4-FFF2-40B4-BE49-F238E27FC236}">
                <a16:creationId xmlns:a16="http://schemas.microsoft.com/office/drawing/2014/main" id="{96F0D08B-09EB-48B6-BE0C-1ECE8DECD32D}"/>
              </a:ext>
            </a:extLst>
          </p:cNvPr>
          <p:cNvSpPr/>
          <p:nvPr/>
        </p:nvSpPr>
        <p:spPr>
          <a:xfrm>
            <a:off x="3420551" y="2732415"/>
            <a:ext cx="302364" cy="696586"/>
          </a:xfrm>
          <a:prstGeom prst="curvedRightArrow">
            <a:avLst/>
          </a:prstGeom>
          <a:scene3d>
            <a:camera prst="orthographicFront">
              <a:rot lat="0" lon="0" rev="16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4" name="矩形 133">
            <a:extLst>
              <a:ext uri="{FF2B5EF4-FFF2-40B4-BE49-F238E27FC236}">
                <a16:creationId xmlns:a16="http://schemas.microsoft.com/office/drawing/2014/main" id="{3559D94C-AF3D-4E9D-B0AE-7C177F5B4A6A}"/>
              </a:ext>
            </a:extLst>
          </p:cNvPr>
          <p:cNvSpPr/>
          <p:nvPr/>
        </p:nvSpPr>
        <p:spPr>
          <a:xfrm>
            <a:off x="4392250" y="5049380"/>
            <a:ext cx="338969" cy="518357"/>
          </a:xfrm>
          <a:prstGeom prst="rect">
            <a:avLst/>
          </a:prstGeom>
          <a:solidFill>
            <a:schemeClr val="bg1">
              <a:lumMod val="7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矩形 134">
            <a:extLst>
              <a:ext uri="{FF2B5EF4-FFF2-40B4-BE49-F238E27FC236}">
                <a16:creationId xmlns:a16="http://schemas.microsoft.com/office/drawing/2014/main" id="{0D2E02F1-2583-420A-B63C-717E29854C2C}"/>
              </a:ext>
            </a:extLst>
          </p:cNvPr>
          <p:cNvSpPr/>
          <p:nvPr/>
        </p:nvSpPr>
        <p:spPr>
          <a:xfrm>
            <a:off x="1483496" y="5585986"/>
            <a:ext cx="363529" cy="506561"/>
          </a:xfrm>
          <a:prstGeom prst="rect">
            <a:avLst/>
          </a:prstGeom>
          <a:solidFill>
            <a:schemeClr val="bg1">
              <a:lumMod val="7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a:extLst>
              <a:ext uri="{FF2B5EF4-FFF2-40B4-BE49-F238E27FC236}">
                <a16:creationId xmlns:a16="http://schemas.microsoft.com/office/drawing/2014/main" id="{1E1BA079-AF49-4EA5-AB54-FCC4E97099C3}"/>
              </a:ext>
            </a:extLst>
          </p:cNvPr>
          <p:cNvSpPr/>
          <p:nvPr/>
        </p:nvSpPr>
        <p:spPr>
          <a:xfrm>
            <a:off x="7149935" y="5013279"/>
            <a:ext cx="320663" cy="545183"/>
          </a:xfrm>
          <a:prstGeom prst="rect">
            <a:avLst/>
          </a:prstGeom>
          <a:solidFill>
            <a:schemeClr val="bg1">
              <a:lumMod val="7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094" name="文本框 88093">
            <a:extLst>
              <a:ext uri="{FF2B5EF4-FFF2-40B4-BE49-F238E27FC236}">
                <a16:creationId xmlns:a16="http://schemas.microsoft.com/office/drawing/2014/main" id="{34876B03-1E91-47FF-801D-62DA2540AE41}"/>
              </a:ext>
            </a:extLst>
          </p:cNvPr>
          <p:cNvSpPr txBox="1"/>
          <p:nvPr/>
        </p:nvSpPr>
        <p:spPr>
          <a:xfrm>
            <a:off x="2001601" y="2886545"/>
            <a:ext cx="859635" cy="461665"/>
          </a:xfrm>
          <a:prstGeom prst="rect">
            <a:avLst/>
          </a:prstGeom>
          <a:noFill/>
        </p:spPr>
        <p:txBody>
          <a:bodyPr wrap="square" rtlCol="0">
            <a:spAutoFit/>
          </a:bodyPr>
          <a:lstStyle/>
          <a:p>
            <a:r>
              <a:rPr lang="en-US" altLang="zh-CN" sz="2400" b="1" dirty="0">
                <a:solidFill>
                  <a:srgbClr val="FF0000"/>
                </a:solidFill>
                <a:latin typeface="Times New Roman" panose="02020603050405020304" pitchFamily="18" charset="0"/>
                <a:cs typeface="Times New Roman" panose="02020603050405020304" pitchFamily="18" charset="0"/>
              </a:rPr>
              <a:t>zig</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139" name="文本框 138">
            <a:extLst>
              <a:ext uri="{FF2B5EF4-FFF2-40B4-BE49-F238E27FC236}">
                <a16:creationId xmlns:a16="http://schemas.microsoft.com/office/drawing/2014/main" id="{BBF84E4A-BB8C-41CC-A296-4391FA2F37E3}"/>
              </a:ext>
            </a:extLst>
          </p:cNvPr>
          <p:cNvSpPr txBox="1"/>
          <p:nvPr/>
        </p:nvSpPr>
        <p:spPr>
          <a:xfrm>
            <a:off x="4320869" y="2819868"/>
            <a:ext cx="852711" cy="461665"/>
          </a:xfrm>
          <a:prstGeom prst="rect">
            <a:avLst/>
          </a:prstGeom>
          <a:noFill/>
        </p:spPr>
        <p:txBody>
          <a:bodyPr wrap="square" rtlCol="0">
            <a:spAutoFit/>
          </a:bodyPr>
          <a:lstStyle/>
          <a:p>
            <a:r>
              <a:rPr lang="en-US" altLang="zh-CN" sz="2400" b="1" dirty="0">
                <a:solidFill>
                  <a:srgbClr val="FF0000"/>
                </a:solidFill>
                <a:latin typeface="Times New Roman" panose="02020603050405020304" pitchFamily="18" charset="0"/>
                <a:cs typeface="Times New Roman" panose="02020603050405020304" pitchFamily="18" charset="0"/>
              </a:rPr>
              <a:t>zag</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708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21930" y="-8719"/>
            <a:ext cx="9122069" cy="688226"/>
          </a:xfrm>
        </p:spPr>
        <p:txBody>
          <a:bodyPr>
            <a:normAutofit/>
          </a:bodyPr>
          <a:lstStyle/>
          <a:p>
            <a:pPr algn="l"/>
            <a:r>
              <a:rPr lang="zh-CN" altLang="en-US" sz="3200" dirty="0">
                <a:latin typeface="华文新魏" panose="02010800040101010101" pitchFamily="2" charset="-122"/>
                <a:ea typeface="华文新魏" panose="02010800040101010101" pitchFamily="2" charset="-122"/>
              </a:rPr>
              <a:t>插入</a:t>
            </a:r>
            <a:r>
              <a:rPr lang="en-US" altLang="zh-CN" sz="3200" dirty="0">
                <a:latin typeface="华文新魏" panose="02010800040101010101" pitchFamily="2" charset="-122"/>
                <a:ea typeface="华文新魏" panose="02010800040101010101" pitchFamily="2" charset="-122"/>
              </a:rPr>
              <a:t>-</a:t>
            </a:r>
            <a:r>
              <a:rPr lang="zh-CN" altLang="en-US" sz="3200" dirty="0">
                <a:latin typeface="华文新魏" panose="02010800040101010101" pitchFamily="2" charset="-122"/>
                <a:ea typeface="华文新魏" panose="02010800040101010101" pitchFamily="2" charset="-122"/>
              </a:rPr>
              <a:t>先左后右双旋转 </a:t>
            </a:r>
            <a:r>
              <a:rPr lang="en-US" altLang="zh-CN" sz="3200" dirty="0" err="1">
                <a:latin typeface="华文新魏" panose="02010800040101010101" pitchFamily="2" charset="-122"/>
                <a:ea typeface="华文新魏" panose="02010800040101010101" pitchFamily="2" charset="-122"/>
              </a:rPr>
              <a:t>RotationLeftRight</a:t>
            </a:r>
            <a:r>
              <a:rPr lang="zh-CN" altLang="en-US" sz="3200" dirty="0">
                <a:latin typeface="华文新魏" panose="02010800040101010101" pitchFamily="2" charset="-122"/>
                <a:ea typeface="华文新魏" panose="02010800040101010101" pitchFamily="2" charset="-122"/>
              </a:rPr>
              <a:t>：</a:t>
            </a:r>
            <a:r>
              <a:rPr lang="en-US" altLang="zh-CN" sz="3200" dirty="0">
                <a:latin typeface="华文新魏" panose="02010800040101010101" pitchFamily="2" charset="-122"/>
                <a:ea typeface="华文新魏" panose="02010800040101010101" pitchFamily="2" charset="-122"/>
              </a:rPr>
              <a:t>LR</a:t>
            </a:r>
            <a:r>
              <a:rPr lang="zh-CN" altLang="en-US" sz="3200" dirty="0">
                <a:latin typeface="华文新魏" panose="02010800040101010101" pitchFamily="2" charset="-122"/>
                <a:ea typeface="华文新魏" panose="02010800040101010101" pitchFamily="2" charset="-122"/>
              </a:rPr>
              <a:t>型</a:t>
            </a:r>
          </a:p>
        </p:txBody>
      </p:sp>
      <p:sp>
        <p:nvSpPr>
          <p:cNvPr id="95234"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60C71B5-836B-4EE7-B747-61380D84540A}" type="slidenum">
              <a:rPr lang="en-US" altLang="zh-CN" smtClean="0"/>
              <a:pPr/>
              <a:t>13</a:t>
            </a:fld>
            <a:endParaRPr lang="en-US" altLang="zh-CN"/>
          </a:p>
        </p:txBody>
      </p:sp>
      <p:grpSp>
        <p:nvGrpSpPr>
          <p:cNvPr id="4" name="组合 3">
            <a:extLst>
              <a:ext uri="{FF2B5EF4-FFF2-40B4-BE49-F238E27FC236}">
                <a16:creationId xmlns:a16="http://schemas.microsoft.com/office/drawing/2014/main" id="{12A1FC05-AF8C-4CD7-AC22-BE181552247B}"/>
              </a:ext>
            </a:extLst>
          </p:cNvPr>
          <p:cNvGrpSpPr/>
          <p:nvPr/>
        </p:nvGrpSpPr>
        <p:grpSpPr>
          <a:xfrm>
            <a:off x="107504" y="603940"/>
            <a:ext cx="3241675" cy="2955160"/>
            <a:chOff x="107504" y="603940"/>
            <a:chExt cx="3241675" cy="2955160"/>
          </a:xfrm>
        </p:grpSpPr>
        <p:sp>
          <p:nvSpPr>
            <p:cNvPr id="95237" name="Line 6"/>
            <p:cNvSpPr>
              <a:spLocks noChangeShapeType="1"/>
            </p:cNvSpPr>
            <p:nvPr/>
          </p:nvSpPr>
          <p:spPr bwMode="auto">
            <a:xfrm>
              <a:off x="1880742" y="2339900"/>
              <a:ext cx="304800" cy="381000"/>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38" name="Line 7"/>
            <p:cNvSpPr>
              <a:spLocks noChangeShapeType="1"/>
            </p:cNvSpPr>
            <p:nvPr/>
          </p:nvSpPr>
          <p:spPr bwMode="auto">
            <a:xfrm flipH="1">
              <a:off x="1499742" y="2339900"/>
              <a:ext cx="304800" cy="381000"/>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39" name="Line 8"/>
            <p:cNvSpPr>
              <a:spLocks noChangeShapeType="1"/>
            </p:cNvSpPr>
            <p:nvPr/>
          </p:nvSpPr>
          <p:spPr bwMode="auto">
            <a:xfrm>
              <a:off x="2033142" y="1196900"/>
              <a:ext cx="685800" cy="685800"/>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40" name="Line 9"/>
            <p:cNvSpPr>
              <a:spLocks noChangeShapeType="1"/>
            </p:cNvSpPr>
            <p:nvPr/>
          </p:nvSpPr>
          <p:spPr bwMode="auto">
            <a:xfrm flipH="1">
              <a:off x="737742" y="1196900"/>
              <a:ext cx="1066800" cy="1219200"/>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41" name="Rectangle 10"/>
            <p:cNvSpPr>
              <a:spLocks noChangeArrowheads="1"/>
            </p:cNvSpPr>
            <p:nvPr/>
          </p:nvSpPr>
          <p:spPr bwMode="auto">
            <a:xfrm>
              <a:off x="2642742" y="1730300"/>
              <a:ext cx="381000" cy="1143000"/>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chemeClr val="hlink"/>
                  </a:solidFill>
                  <a:latin typeface="Times New Roman" panose="02020603050405020304" pitchFamily="18" charset="0"/>
                </a:rPr>
                <a:t>h</a:t>
              </a:r>
            </a:p>
          </p:txBody>
        </p:sp>
        <p:sp>
          <p:nvSpPr>
            <p:cNvPr id="95242" name="Line 11"/>
            <p:cNvSpPr>
              <a:spLocks noChangeShapeType="1"/>
            </p:cNvSpPr>
            <p:nvPr/>
          </p:nvSpPr>
          <p:spPr bwMode="auto">
            <a:xfrm>
              <a:off x="1423542" y="1806500"/>
              <a:ext cx="457200" cy="457200"/>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43" name="Oval 12"/>
            <p:cNvSpPr>
              <a:spLocks noChangeArrowheads="1"/>
            </p:cNvSpPr>
            <p:nvPr/>
          </p:nvSpPr>
          <p:spPr bwMode="auto">
            <a:xfrm>
              <a:off x="1194942" y="1501700"/>
              <a:ext cx="381000" cy="381000"/>
            </a:xfrm>
            <a:prstGeom prst="ellipse">
              <a:avLst/>
            </a:prstGeom>
            <a:solidFill>
              <a:srgbClr val="66FF66"/>
            </a:solidFill>
            <a:ln w="28575">
              <a:solidFill>
                <a:srgbClr val="008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244" name="Oval 13"/>
            <p:cNvSpPr>
              <a:spLocks noChangeArrowheads="1"/>
            </p:cNvSpPr>
            <p:nvPr/>
          </p:nvSpPr>
          <p:spPr bwMode="auto">
            <a:xfrm>
              <a:off x="1728342" y="892100"/>
              <a:ext cx="381000" cy="381000"/>
            </a:xfrm>
            <a:prstGeom prst="ellipse">
              <a:avLst/>
            </a:prstGeom>
            <a:solidFill>
              <a:srgbClr val="66FF66"/>
            </a:solidFill>
            <a:ln w="28575">
              <a:solidFill>
                <a:srgbClr val="008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245" name="Rectangle 14"/>
            <p:cNvSpPr>
              <a:spLocks noChangeArrowheads="1"/>
            </p:cNvSpPr>
            <p:nvPr/>
          </p:nvSpPr>
          <p:spPr bwMode="auto">
            <a:xfrm>
              <a:off x="478979" y="2263700"/>
              <a:ext cx="411163" cy="1295400"/>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60000"/>
                </a:lnSpc>
              </a:pPr>
              <a:r>
                <a:rPr lang="en-US" altLang="zh-CN" sz="3200" b="1">
                  <a:solidFill>
                    <a:schemeClr val="hlink"/>
                  </a:solidFill>
                  <a:latin typeface="Times New Roman" panose="02020603050405020304" pitchFamily="18" charset="0"/>
                </a:rPr>
                <a:t>h</a:t>
              </a:r>
            </a:p>
          </p:txBody>
        </p:sp>
        <p:sp>
          <p:nvSpPr>
            <p:cNvPr id="95246" name="Text Box 15"/>
            <p:cNvSpPr txBox="1">
              <a:spLocks noChangeArrowheads="1"/>
            </p:cNvSpPr>
            <p:nvPr/>
          </p:nvSpPr>
          <p:spPr bwMode="auto">
            <a:xfrm>
              <a:off x="1454750" y="603940"/>
              <a:ext cx="3834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a:solidFill>
                    <a:srgbClr val="003399"/>
                  </a:solidFill>
                  <a:latin typeface="Times New Roman" panose="02020603050405020304" pitchFamily="18" charset="0"/>
                </a:rPr>
                <a:t>G</a:t>
              </a:r>
            </a:p>
          </p:txBody>
        </p:sp>
        <p:sp>
          <p:nvSpPr>
            <p:cNvPr id="95247" name="Text Box 16"/>
            <p:cNvSpPr txBox="1">
              <a:spLocks noChangeArrowheads="1"/>
            </p:cNvSpPr>
            <p:nvPr/>
          </p:nvSpPr>
          <p:spPr bwMode="auto">
            <a:xfrm>
              <a:off x="2871342" y="1196900"/>
              <a:ext cx="477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95248" name="Text Box 17"/>
            <p:cNvSpPr txBox="1">
              <a:spLocks noChangeArrowheads="1"/>
            </p:cNvSpPr>
            <p:nvPr/>
          </p:nvSpPr>
          <p:spPr bwMode="auto">
            <a:xfrm>
              <a:off x="1858956" y="1727126"/>
              <a:ext cx="3706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000" b="1" dirty="0">
                  <a:solidFill>
                    <a:srgbClr val="003399"/>
                  </a:solidFill>
                  <a:latin typeface="Times New Roman" panose="02020603050405020304" pitchFamily="18" charset="0"/>
                </a:rPr>
                <a:t>V</a:t>
              </a:r>
              <a:endParaRPr lang="en-US" altLang="zh-CN" sz="2000" dirty="0">
                <a:latin typeface="Times New Roman" panose="02020603050405020304" pitchFamily="18" charset="0"/>
              </a:endParaRPr>
            </a:p>
          </p:txBody>
        </p:sp>
        <p:sp>
          <p:nvSpPr>
            <p:cNvPr id="95249" name="Text Box 18"/>
            <p:cNvSpPr txBox="1">
              <a:spLocks noChangeArrowheads="1"/>
            </p:cNvSpPr>
            <p:nvPr/>
          </p:nvSpPr>
          <p:spPr bwMode="auto">
            <a:xfrm>
              <a:off x="107504" y="1760463"/>
              <a:ext cx="4778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dirty="0">
                  <a:solidFill>
                    <a:srgbClr val="003399"/>
                  </a:solidFill>
                  <a:latin typeface="Times New Roman" panose="02020603050405020304" pitchFamily="18" charset="0"/>
                </a:rPr>
                <a:t>D</a:t>
              </a:r>
              <a:endParaRPr lang="en-US" altLang="zh-CN" sz="2400" dirty="0">
                <a:latin typeface="Times New Roman" panose="02020603050405020304" pitchFamily="18" charset="0"/>
              </a:endParaRPr>
            </a:p>
          </p:txBody>
        </p:sp>
        <p:sp>
          <p:nvSpPr>
            <p:cNvPr id="95250" name="Rectangle 19"/>
            <p:cNvSpPr>
              <a:spLocks noChangeArrowheads="1"/>
            </p:cNvSpPr>
            <p:nvPr/>
          </p:nvSpPr>
          <p:spPr bwMode="auto">
            <a:xfrm>
              <a:off x="1347342" y="2720900"/>
              <a:ext cx="381000" cy="838200"/>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b="1" i="1">
                <a:solidFill>
                  <a:schemeClr val="bg2"/>
                </a:solidFill>
                <a:latin typeface="Times New Roman" panose="02020603050405020304" pitchFamily="18" charset="0"/>
              </a:endParaRPr>
            </a:p>
          </p:txBody>
        </p:sp>
        <p:sp>
          <p:nvSpPr>
            <p:cNvPr id="95251" name="Oval 20"/>
            <p:cNvSpPr>
              <a:spLocks noChangeArrowheads="1"/>
            </p:cNvSpPr>
            <p:nvPr/>
          </p:nvSpPr>
          <p:spPr bwMode="auto">
            <a:xfrm>
              <a:off x="1652142" y="2035100"/>
              <a:ext cx="381000" cy="381000"/>
            </a:xfrm>
            <a:prstGeom prst="ellipse">
              <a:avLst/>
            </a:prstGeom>
            <a:solidFill>
              <a:srgbClr val="66FF66"/>
            </a:solidFill>
            <a:ln w="28575">
              <a:solidFill>
                <a:srgbClr val="008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252" name="Rectangle 21"/>
            <p:cNvSpPr>
              <a:spLocks noChangeArrowheads="1"/>
            </p:cNvSpPr>
            <p:nvPr/>
          </p:nvSpPr>
          <p:spPr bwMode="auto">
            <a:xfrm>
              <a:off x="1956942" y="2720900"/>
              <a:ext cx="381000" cy="838200"/>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50000"/>
                </a:lnSpc>
              </a:pPr>
              <a:endParaRPr lang="zh-CN" altLang="zh-CN" sz="3200" b="1" i="1">
                <a:solidFill>
                  <a:schemeClr val="bg2"/>
                </a:solidFill>
                <a:latin typeface="Times New Roman" panose="02020603050405020304" pitchFamily="18" charset="0"/>
              </a:endParaRPr>
            </a:p>
          </p:txBody>
        </p:sp>
        <p:sp>
          <p:nvSpPr>
            <p:cNvPr id="95253" name="Text Box 22"/>
            <p:cNvSpPr txBox="1">
              <a:spLocks noChangeArrowheads="1"/>
            </p:cNvSpPr>
            <p:nvPr/>
          </p:nvSpPr>
          <p:spPr bwMode="auto">
            <a:xfrm>
              <a:off x="1956942" y="2751063"/>
              <a:ext cx="7477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hlink"/>
                  </a:solidFill>
                  <a:latin typeface="Times New Roman" panose="02020603050405020304" pitchFamily="18" charset="0"/>
                </a:rPr>
                <a:t>h-1</a:t>
              </a:r>
              <a:endParaRPr kumimoji="1" lang="en-US" altLang="zh-CN" sz="2400">
                <a:solidFill>
                  <a:schemeClr val="hlink"/>
                </a:solidFill>
                <a:latin typeface="Times New Roman" panose="02020603050405020304" pitchFamily="18" charset="0"/>
              </a:endParaRPr>
            </a:p>
          </p:txBody>
        </p:sp>
        <p:sp>
          <p:nvSpPr>
            <p:cNvPr id="95254" name="Text Box 23"/>
            <p:cNvSpPr txBox="1">
              <a:spLocks noChangeArrowheads="1"/>
            </p:cNvSpPr>
            <p:nvPr/>
          </p:nvSpPr>
          <p:spPr bwMode="auto">
            <a:xfrm>
              <a:off x="1056829" y="2751063"/>
              <a:ext cx="7477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hlink"/>
                  </a:solidFill>
                  <a:latin typeface="Times New Roman" panose="02020603050405020304" pitchFamily="18" charset="0"/>
                </a:rPr>
                <a:t>h-1</a:t>
              </a:r>
              <a:endParaRPr kumimoji="1" lang="en-US" altLang="zh-CN" sz="2400">
                <a:solidFill>
                  <a:schemeClr val="hlink"/>
                </a:solidFill>
                <a:latin typeface="Times New Roman" panose="02020603050405020304" pitchFamily="18" charset="0"/>
              </a:endParaRPr>
            </a:p>
          </p:txBody>
        </p:sp>
        <p:sp>
          <p:nvSpPr>
            <p:cNvPr id="95255" name="Text Box 24"/>
            <p:cNvSpPr txBox="1">
              <a:spLocks noChangeArrowheads="1"/>
            </p:cNvSpPr>
            <p:nvPr/>
          </p:nvSpPr>
          <p:spPr bwMode="auto">
            <a:xfrm>
              <a:off x="903412" y="1269703"/>
              <a:ext cx="3417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a:solidFill>
                    <a:srgbClr val="003399"/>
                  </a:solidFill>
                  <a:latin typeface="Times New Roman" panose="02020603050405020304" pitchFamily="18" charset="0"/>
                </a:rPr>
                <a:t>P</a:t>
              </a:r>
            </a:p>
          </p:txBody>
        </p:sp>
        <p:sp>
          <p:nvSpPr>
            <p:cNvPr id="95256" name="Text Box 25"/>
            <p:cNvSpPr txBox="1">
              <a:spLocks noChangeArrowheads="1"/>
            </p:cNvSpPr>
            <p:nvPr/>
          </p:nvSpPr>
          <p:spPr bwMode="auto">
            <a:xfrm>
              <a:off x="1109217" y="2201788"/>
              <a:ext cx="431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F</a:t>
              </a:r>
              <a:endParaRPr lang="en-US" altLang="zh-CN" sz="2400">
                <a:latin typeface="Times New Roman" panose="02020603050405020304" pitchFamily="18" charset="0"/>
              </a:endParaRPr>
            </a:p>
          </p:txBody>
        </p:sp>
        <p:sp>
          <p:nvSpPr>
            <p:cNvPr id="95257" name="Text Box 26"/>
            <p:cNvSpPr txBox="1">
              <a:spLocks noChangeArrowheads="1"/>
            </p:cNvSpPr>
            <p:nvPr/>
          </p:nvSpPr>
          <p:spPr bwMode="auto">
            <a:xfrm>
              <a:off x="2066479" y="2187500"/>
              <a:ext cx="5000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G</a:t>
              </a:r>
              <a:endParaRPr lang="en-US" altLang="zh-CN" sz="2400">
                <a:latin typeface="Times New Roman" panose="02020603050405020304" pitchFamily="18" charset="0"/>
              </a:endParaRPr>
            </a:p>
          </p:txBody>
        </p:sp>
        <p:sp>
          <p:nvSpPr>
            <p:cNvPr id="278555" name="Text Box 27"/>
            <p:cNvSpPr txBox="1">
              <a:spLocks noChangeArrowheads="1"/>
            </p:cNvSpPr>
            <p:nvPr/>
          </p:nvSpPr>
          <p:spPr bwMode="auto">
            <a:xfrm>
              <a:off x="1660079" y="823838"/>
              <a:ext cx="488950" cy="457200"/>
            </a:xfrm>
            <a:prstGeom prst="rect">
              <a:avLst/>
            </a:prstGeom>
            <a:noFill/>
            <a:ln w="9525">
              <a:noFill/>
              <a:miter lim="800000"/>
              <a:headEnd/>
              <a:tailEnd/>
            </a:ln>
            <a:effectLst/>
          </p:spPr>
          <p:txBody>
            <a:bodyPr wrap="none">
              <a:spAutoFit/>
            </a:bodyPr>
            <a:lstStyle/>
            <a:p>
              <a:pPr algn="l">
                <a:defRPr/>
              </a:pPr>
              <a:r>
                <a:rPr lang="en-US" altLang="zh-CN" sz="2400" b="1">
                  <a:solidFill>
                    <a:srgbClr val="FF3300"/>
                  </a:solidFill>
                  <a:effectLst>
                    <a:outerShdw blurRad="38100" dist="38100" dir="2700000" algn="tl">
                      <a:srgbClr val="C0C0C0"/>
                    </a:outerShdw>
                  </a:effectLst>
                  <a:latin typeface="楷体_GB2312" pitchFamily="49" charset="-122"/>
                  <a:ea typeface="楷体_GB2312" pitchFamily="49" charset="-122"/>
                </a:rPr>
                <a:t>-</a:t>
              </a:r>
              <a:r>
                <a:rPr lang="en-US" altLang="zh-CN" sz="2400" b="1">
                  <a:solidFill>
                    <a:srgbClr val="FF3300"/>
                  </a:solidFill>
                  <a:effectLst>
                    <a:outerShdw blurRad="38100" dist="38100" dir="2700000" algn="tl">
                      <a:srgbClr val="C0C0C0"/>
                    </a:outerShdw>
                  </a:effectLst>
                  <a:latin typeface="Times New Roman" pitchFamily="18" charset="0"/>
                </a:rPr>
                <a:t>1</a:t>
              </a:r>
              <a:endParaRPr lang="en-US" altLang="zh-CN" sz="2400">
                <a:latin typeface="Times New Roman" pitchFamily="18" charset="0"/>
              </a:endParaRPr>
            </a:p>
          </p:txBody>
        </p:sp>
        <p:sp>
          <p:nvSpPr>
            <p:cNvPr id="278556" name="Text Box 28"/>
            <p:cNvSpPr txBox="1">
              <a:spLocks noChangeArrowheads="1"/>
            </p:cNvSpPr>
            <p:nvPr/>
          </p:nvSpPr>
          <p:spPr bwMode="auto">
            <a:xfrm>
              <a:off x="1212404" y="1468363"/>
              <a:ext cx="336550" cy="457200"/>
            </a:xfrm>
            <a:prstGeom prst="rect">
              <a:avLst/>
            </a:prstGeom>
            <a:noFill/>
            <a:ln w="9525">
              <a:noFill/>
              <a:miter lim="800000"/>
              <a:headEnd/>
              <a:tailEnd/>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FF3300"/>
                  </a:solidFill>
                  <a:effectLst>
                    <a:outerShdw blurRad="38100" dist="38100" dir="2700000" algn="tl">
                      <a:srgbClr val="C0C0C0"/>
                    </a:outerShdw>
                  </a:effectLst>
                  <a:latin typeface="Times New Roman" panose="02020603050405020304" pitchFamily="18" charset="0"/>
                </a:rPr>
                <a:t>0</a:t>
              </a:r>
            </a:p>
          </p:txBody>
        </p:sp>
        <p:sp>
          <p:nvSpPr>
            <p:cNvPr id="278557" name="Text Box 29"/>
            <p:cNvSpPr txBox="1">
              <a:spLocks noChangeArrowheads="1"/>
            </p:cNvSpPr>
            <p:nvPr/>
          </p:nvSpPr>
          <p:spPr bwMode="auto">
            <a:xfrm>
              <a:off x="1664842" y="1995413"/>
              <a:ext cx="336550" cy="457200"/>
            </a:xfrm>
            <a:prstGeom prst="rect">
              <a:avLst/>
            </a:prstGeom>
            <a:noFill/>
            <a:ln w="9525">
              <a:noFill/>
              <a:miter lim="800000"/>
              <a:headEnd/>
              <a:tailEnd/>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FF3300"/>
                  </a:solidFill>
                  <a:effectLst>
                    <a:outerShdw blurRad="38100" dist="38100" dir="2700000" algn="tl">
                      <a:srgbClr val="C0C0C0"/>
                    </a:outerShdw>
                  </a:effectLst>
                  <a:latin typeface="Times New Roman" panose="02020603050405020304" pitchFamily="18" charset="0"/>
                </a:rPr>
                <a:t>0</a:t>
              </a:r>
            </a:p>
          </p:txBody>
        </p:sp>
      </p:grpSp>
      <p:sp>
        <p:nvSpPr>
          <p:cNvPr id="278563" name="Freeform 35"/>
          <p:cNvSpPr>
            <a:spLocks/>
          </p:cNvSpPr>
          <p:nvPr/>
        </p:nvSpPr>
        <p:spPr bwMode="auto">
          <a:xfrm>
            <a:off x="5190481" y="2054150"/>
            <a:ext cx="406400" cy="119063"/>
          </a:xfrm>
          <a:custGeom>
            <a:avLst/>
            <a:gdLst>
              <a:gd name="T0" fmla="*/ 645159891 w 256"/>
              <a:gd name="T1" fmla="*/ 189013279 h 75"/>
              <a:gd name="T2" fmla="*/ 529232759 w 256"/>
              <a:gd name="T3" fmla="*/ 50403329 h 75"/>
              <a:gd name="T4" fmla="*/ 345260547 w 256"/>
              <a:gd name="T5" fmla="*/ 5040333 h 75"/>
              <a:gd name="T6" fmla="*/ 161289973 w 256"/>
              <a:gd name="T7" fmla="*/ 27722630 h 75"/>
              <a:gd name="T8" fmla="*/ 0 w 256"/>
              <a:gd name="T9" fmla="*/ 166330993 h 75"/>
              <a:gd name="T10" fmla="*/ 0 60000 65536"/>
              <a:gd name="T11" fmla="*/ 0 60000 65536"/>
              <a:gd name="T12" fmla="*/ 0 60000 65536"/>
              <a:gd name="T13" fmla="*/ 0 60000 65536"/>
              <a:gd name="T14" fmla="*/ 0 60000 65536"/>
              <a:gd name="T15" fmla="*/ 0 w 256"/>
              <a:gd name="T16" fmla="*/ 0 h 75"/>
              <a:gd name="T17" fmla="*/ 256 w 256"/>
              <a:gd name="T18" fmla="*/ 75 h 75"/>
            </a:gdLst>
            <a:ahLst/>
            <a:cxnLst>
              <a:cxn ang="T10">
                <a:pos x="T0" y="T1"/>
              </a:cxn>
              <a:cxn ang="T11">
                <a:pos x="T2" y="T3"/>
              </a:cxn>
              <a:cxn ang="T12">
                <a:pos x="T4" y="T5"/>
              </a:cxn>
              <a:cxn ang="T13">
                <a:pos x="T6" y="T7"/>
              </a:cxn>
              <a:cxn ang="T14">
                <a:pos x="T8" y="T9"/>
              </a:cxn>
            </a:cxnLst>
            <a:rect l="T15" t="T16" r="T17" b="T18"/>
            <a:pathLst>
              <a:path w="256" h="75">
                <a:moveTo>
                  <a:pt x="256" y="75"/>
                </a:moveTo>
                <a:cubicBezTo>
                  <a:pt x="243" y="53"/>
                  <a:pt x="230" y="32"/>
                  <a:pt x="210" y="20"/>
                </a:cubicBezTo>
                <a:cubicBezTo>
                  <a:pt x="190" y="8"/>
                  <a:pt x="161" y="3"/>
                  <a:pt x="137" y="2"/>
                </a:cubicBezTo>
                <a:cubicBezTo>
                  <a:pt x="113" y="1"/>
                  <a:pt x="87" y="0"/>
                  <a:pt x="64" y="11"/>
                </a:cubicBezTo>
                <a:cubicBezTo>
                  <a:pt x="41" y="22"/>
                  <a:pt x="11" y="57"/>
                  <a:pt x="0" y="66"/>
                </a:cubicBezTo>
              </a:path>
            </a:pathLst>
          </a:custGeom>
          <a:noFill/>
          <a:ln w="28575" cap="rnd">
            <a:solidFill>
              <a:schemeClr val="tx2"/>
            </a:solidFill>
            <a:prstDash val="sysDot"/>
            <a:round/>
            <a:headEnd/>
            <a:tailEnd type="triangle" w="sm" len="me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95262" name="Group 64"/>
          <p:cNvGrpSpPr>
            <a:grpSpLocks/>
          </p:cNvGrpSpPr>
          <p:nvPr/>
        </p:nvGrpSpPr>
        <p:grpSpPr bwMode="auto">
          <a:xfrm>
            <a:off x="4133330" y="508396"/>
            <a:ext cx="3898900" cy="3589338"/>
            <a:chOff x="2776" y="1546"/>
            <a:chExt cx="2456" cy="2261"/>
          </a:xfrm>
        </p:grpSpPr>
        <p:sp>
          <p:nvSpPr>
            <p:cNvPr id="95264" name="Text Box 31"/>
            <p:cNvSpPr txBox="1">
              <a:spLocks noChangeArrowheads="1"/>
            </p:cNvSpPr>
            <p:nvPr/>
          </p:nvSpPr>
          <p:spPr bwMode="auto">
            <a:xfrm>
              <a:off x="3907" y="2262"/>
              <a:ext cx="23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000" b="1" dirty="0">
                  <a:solidFill>
                    <a:srgbClr val="003399"/>
                  </a:solidFill>
                  <a:latin typeface="Times New Roman" panose="02020603050405020304" pitchFamily="18" charset="0"/>
                </a:rPr>
                <a:t>V</a:t>
              </a:r>
              <a:endParaRPr lang="en-US" altLang="zh-CN" sz="2000" dirty="0">
                <a:latin typeface="Times New Roman" panose="02020603050405020304" pitchFamily="18" charset="0"/>
              </a:endParaRPr>
            </a:p>
          </p:txBody>
        </p:sp>
        <p:sp>
          <p:nvSpPr>
            <p:cNvPr id="95265" name="AutoShape 32"/>
            <p:cNvSpPr>
              <a:spLocks noChangeArrowheads="1"/>
            </p:cNvSpPr>
            <p:nvPr/>
          </p:nvSpPr>
          <p:spPr bwMode="auto">
            <a:xfrm flipH="1">
              <a:off x="4608" y="3279"/>
              <a:ext cx="576" cy="528"/>
            </a:xfrm>
            <a:prstGeom prst="wedgeRoundRectCallout">
              <a:avLst>
                <a:gd name="adj1" fmla="val 155556"/>
                <a:gd name="adj2" fmla="val -171213"/>
                <a:gd name="adj3" fmla="val 16667"/>
              </a:avLst>
            </a:prstGeom>
            <a:solidFill>
              <a:srgbClr val="FFFFCC"/>
            </a:solidFill>
            <a:ln w="19050">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400">
                <a:solidFill>
                  <a:schemeClr val="tx2"/>
                </a:solidFill>
                <a:latin typeface="Times New Roman" panose="02020603050405020304" pitchFamily="18" charset="0"/>
              </a:endParaRPr>
            </a:p>
          </p:txBody>
        </p:sp>
        <p:sp>
          <p:nvSpPr>
            <p:cNvPr id="95266" name="Text Box 33"/>
            <p:cNvSpPr txBox="1">
              <a:spLocks noChangeArrowheads="1"/>
            </p:cNvSpPr>
            <p:nvPr/>
          </p:nvSpPr>
          <p:spPr bwMode="auto">
            <a:xfrm>
              <a:off x="4656" y="3279"/>
              <a:ext cx="57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400" b="1">
                  <a:solidFill>
                    <a:schemeClr val="tx2"/>
                  </a:solidFill>
                  <a:latin typeface="Times New Roman" panose="02020603050405020304" pitchFamily="18" charset="0"/>
                  <a:ea typeface="仿宋_GB2312" pitchFamily="49" charset="-122"/>
                </a:rPr>
                <a:t>左单</a:t>
              </a:r>
            </a:p>
            <a:p>
              <a:pPr algn="l" eaLnBrk="1" hangingPunct="1"/>
              <a:r>
                <a:rPr lang="zh-CN" altLang="en-US" sz="2400" b="1">
                  <a:solidFill>
                    <a:schemeClr val="tx2"/>
                  </a:solidFill>
                  <a:latin typeface="Times New Roman" panose="02020603050405020304" pitchFamily="18" charset="0"/>
                  <a:ea typeface="仿宋_GB2312" pitchFamily="49" charset="-122"/>
                </a:rPr>
                <a:t>旋转</a:t>
              </a:r>
              <a:endParaRPr lang="zh-CN" altLang="en-US" sz="2400">
                <a:solidFill>
                  <a:schemeClr val="bg2"/>
                </a:solidFill>
                <a:latin typeface="Times New Roman" panose="02020603050405020304" pitchFamily="18" charset="0"/>
              </a:endParaRPr>
            </a:p>
          </p:txBody>
        </p:sp>
        <p:sp>
          <p:nvSpPr>
            <p:cNvPr id="95267" name="Text Box 34"/>
            <p:cNvSpPr txBox="1">
              <a:spLocks noChangeArrowheads="1"/>
            </p:cNvSpPr>
            <p:nvPr/>
          </p:nvSpPr>
          <p:spPr bwMode="auto">
            <a:xfrm>
              <a:off x="4045" y="2563"/>
              <a:ext cx="31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G</a:t>
              </a:r>
              <a:endParaRPr lang="en-US" altLang="zh-CN" sz="2400">
                <a:latin typeface="Times New Roman" panose="02020603050405020304" pitchFamily="18" charset="0"/>
              </a:endParaRPr>
            </a:p>
          </p:txBody>
        </p:sp>
        <p:sp>
          <p:nvSpPr>
            <p:cNvPr id="95268" name="Text Box 36"/>
            <p:cNvSpPr txBox="1">
              <a:spLocks noChangeArrowheads="1"/>
            </p:cNvSpPr>
            <p:nvPr/>
          </p:nvSpPr>
          <p:spPr bwMode="auto">
            <a:xfrm>
              <a:off x="3641" y="1546"/>
              <a:ext cx="24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a:solidFill>
                    <a:srgbClr val="003399"/>
                  </a:solidFill>
                  <a:latin typeface="Times New Roman" panose="02020603050405020304" pitchFamily="18" charset="0"/>
                </a:rPr>
                <a:t>G</a:t>
              </a:r>
            </a:p>
          </p:txBody>
        </p:sp>
        <p:sp>
          <p:nvSpPr>
            <p:cNvPr id="95269" name="Text Box 37"/>
            <p:cNvSpPr txBox="1">
              <a:spLocks noChangeArrowheads="1"/>
            </p:cNvSpPr>
            <p:nvPr/>
          </p:nvSpPr>
          <p:spPr bwMode="auto">
            <a:xfrm>
              <a:off x="4517" y="1938"/>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95270" name="Text Box 38"/>
            <p:cNvSpPr txBox="1">
              <a:spLocks noChangeArrowheads="1"/>
            </p:cNvSpPr>
            <p:nvPr/>
          </p:nvSpPr>
          <p:spPr bwMode="auto">
            <a:xfrm>
              <a:off x="2776" y="2293"/>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dirty="0">
                  <a:solidFill>
                    <a:srgbClr val="003399"/>
                  </a:solidFill>
                  <a:latin typeface="Times New Roman" panose="02020603050405020304" pitchFamily="18" charset="0"/>
                </a:rPr>
                <a:t>D</a:t>
              </a:r>
              <a:endParaRPr lang="en-US" altLang="zh-CN" sz="2400" dirty="0">
                <a:latin typeface="Times New Roman" panose="02020603050405020304" pitchFamily="18" charset="0"/>
              </a:endParaRPr>
            </a:p>
          </p:txBody>
        </p:sp>
        <p:sp>
          <p:nvSpPr>
            <p:cNvPr id="95271" name="Text Box 39"/>
            <p:cNvSpPr txBox="1">
              <a:spLocks noChangeArrowheads="1"/>
            </p:cNvSpPr>
            <p:nvPr/>
          </p:nvSpPr>
          <p:spPr bwMode="auto">
            <a:xfrm>
              <a:off x="3322" y="1950"/>
              <a:ext cx="21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a:solidFill>
                    <a:srgbClr val="003399"/>
                  </a:solidFill>
                  <a:latin typeface="Times New Roman" panose="02020603050405020304" pitchFamily="18" charset="0"/>
                </a:rPr>
                <a:t>P</a:t>
              </a:r>
            </a:p>
          </p:txBody>
        </p:sp>
        <p:sp>
          <p:nvSpPr>
            <p:cNvPr id="95272" name="Text Box 40"/>
            <p:cNvSpPr txBox="1">
              <a:spLocks noChangeArrowheads="1"/>
            </p:cNvSpPr>
            <p:nvPr/>
          </p:nvSpPr>
          <p:spPr bwMode="auto">
            <a:xfrm>
              <a:off x="3474" y="2562"/>
              <a:ext cx="2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F</a:t>
              </a:r>
              <a:endParaRPr lang="en-US" altLang="zh-CN" sz="2400">
                <a:latin typeface="Times New Roman" panose="02020603050405020304" pitchFamily="18" charset="0"/>
              </a:endParaRPr>
            </a:p>
          </p:txBody>
        </p:sp>
        <p:grpSp>
          <p:nvGrpSpPr>
            <p:cNvPr id="95273" name="Group 41"/>
            <p:cNvGrpSpPr>
              <a:grpSpLocks/>
            </p:cNvGrpSpPr>
            <p:nvPr/>
          </p:nvGrpSpPr>
          <p:grpSpPr bwMode="auto">
            <a:xfrm>
              <a:off x="3042" y="1746"/>
              <a:ext cx="1632" cy="1816"/>
              <a:chOff x="3042" y="1932"/>
              <a:chExt cx="1632" cy="1816"/>
            </a:xfrm>
          </p:grpSpPr>
          <p:sp>
            <p:nvSpPr>
              <p:cNvPr id="95277" name="Rectangle 42"/>
              <p:cNvSpPr>
                <a:spLocks noChangeArrowheads="1"/>
              </p:cNvSpPr>
              <p:nvPr/>
            </p:nvSpPr>
            <p:spPr bwMode="auto">
              <a:xfrm>
                <a:off x="3504" y="3084"/>
                <a:ext cx="240" cy="531"/>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b="1" i="1">
                  <a:solidFill>
                    <a:schemeClr val="bg2"/>
                  </a:solidFill>
                  <a:latin typeface="Times New Roman" panose="02020603050405020304" pitchFamily="18" charset="0"/>
                </a:endParaRPr>
              </a:p>
            </p:txBody>
          </p:sp>
          <p:sp>
            <p:nvSpPr>
              <p:cNvPr id="95278" name="Line 43"/>
              <p:cNvSpPr>
                <a:spLocks noChangeShapeType="1"/>
              </p:cNvSpPr>
              <p:nvPr/>
            </p:nvSpPr>
            <p:spPr bwMode="auto">
              <a:xfrm flipH="1">
                <a:off x="3666" y="2844"/>
                <a:ext cx="192" cy="240"/>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79" name="Line 44"/>
              <p:cNvSpPr>
                <a:spLocks noChangeShapeType="1"/>
              </p:cNvSpPr>
              <p:nvPr/>
            </p:nvSpPr>
            <p:spPr bwMode="auto">
              <a:xfrm>
                <a:off x="3906" y="2844"/>
                <a:ext cx="192" cy="240"/>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80" name="Line 45"/>
              <p:cNvSpPr>
                <a:spLocks noChangeShapeType="1"/>
              </p:cNvSpPr>
              <p:nvPr/>
            </p:nvSpPr>
            <p:spPr bwMode="auto">
              <a:xfrm>
                <a:off x="4002" y="2124"/>
                <a:ext cx="432" cy="432"/>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81" name="Line 46"/>
              <p:cNvSpPr>
                <a:spLocks noChangeShapeType="1"/>
              </p:cNvSpPr>
              <p:nvPr/>
            </p:nvSpPr>
            <p:spPr bwMode="auto">
              <a:xfrm flipH="1">
                <a:off x="3186" y="2124"/>
                <a:ext cx="672" cy="768"/>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82" name="Rectangle 47"/>
              <p:cNvSpPr>
                <a:spLocks noChangeArrowheads="1"/>
              </p:cNvSpPr>
              <p:nvPr/>
            </p:nvSpPr>
            <p:spPr bwMode="auto">
              <a:xfrm>
                <a:off x="4434" y="2460"/>
                <a:ext cx="240" cy="720"/>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chemeClr val="hlink"/>
                    </a:solidFill>
                    <a:latin typeface="Times New Roman" panose="02020603050405020304" pitchFamily="18" charset="0"/>
                  </a:rPr>
                  <a:t>h</a:t>
                </a:r>
              </a:p>
            </p:txBody>
          </p:sp>
          <p:sp>
            <p:nvSpPr>
              <p:cNvPr id="95283" name="Line 48"/>
              <p:cNvSpPr>
                <a:spLocks noChangeShapeType="1"/>
              </p:cNvSpPr>
              <p:nvPr/>
            </p:nvSpPr>
            <p:spPr bwMode="auto">
              <a:xfrm>
                <a:off x="3618" y="2508"/>
                <a:ext cx="288" cy="288"/>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84" name="Oval 49"/>
              <p:cNvSpPr>
                <a:spLocks noChangeArrowheads="1"/>
              </p:cNvSpPr>
              <p:nvPr/>
            </p:nvSpPr>
            <p:spPr bwMode="auto">
              <a:xfrm>
                <a:off x="3474" y="2316"/>
                <a:ext cx="240" cy="240"/>
              </a:xfrm>
              <a:prstGeom prst="ellipse">
                <a:avLst/>
              </a:prstGeom>
              <a:solidFill>
                <a:srgbClr val="66FF66"/>
              </a:solidFill>
              <a:ln w="28575">
                <a:solidFill>
                  <a:srgbClr val="008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285" name="Oval 50"/>
              <p:cNvSpPr>
                <a:spLocks noChangeArrowheads="1"/>
              </p:cNvSpPr>
              <p:nvPr/>
            </p:nvSpPr>
            <p:spPr bwMode="auto">
              <a:xfrm>
                <a:off x="3810" y="1932"/>
                <a:ext cx="240" cy="240"/>
              </a:xfrm>
              <a:prstGeom prst="ellipse">
                <a:avLst/>
              </a:prstGeom>
              <a:solidFill>
                <a:srgbClr val="66FF66"/>
              </a:solidFill>
              <a:ln w="28575">
                <a:solidFill>
                  <a:srgbClr val="008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286" name="Rectangle 51"/>
              <p:cNvSpPr>
                <a:spLocks noChangeArrowheads="1"/>
              </p:cNvSpPr>
              <p:nvPr/>
            </p:nvSpPr>
            <p:spPr bwMode="auto">
              <a:xfrm>
                <a:off x="3042" y="2748"/>
                <a:ext cx="240" cy="816"/>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60000"/>
                  </a:lnSpc>
                </a:pPr>
                <a:r>
                  <a:rPr lang="en-US" altLang="zh-CN" sz="3200" b="1">
                    <a:solidFill>
                      <a:schemeClr val="hlink"/>
                    </a:solidFill>
                    <a:latin typeface="Times New Roman" panose="02020603050405020304" pitchFamily="18" charset="0"/>
                  </a:rPr>
                  <a:t>h</a:t>
                </a:r>
              </a:p>
            </p:txBody>
          </p:sp>
          <p:sp>
            <p:nvSpPr>
              <p:cNvPr id="95287" name="Oval 52"/>
              <p:cNvSpPr>
                <a:spLocks noChangeArrowheads="1"/>
              </p:cNvSpPr>
              <p:nvPr/>
            </p:nvSpPr>
            <p:spPr bwMode="auto">
              <a:xfrm>
                <a:off x="3762" y="2652"/>
                <a:ext cx="240" cy="240"/>
              </a:xfrm>
              <a:prstGeom prst="ellipse">
                <a:avLst/>
              </a:prstGeom>
              <a:solidFill>
                <a:srgbClr val="FF7C80"/>
              </a:solidFill>
              <a:ln w="28575">
                <a:solidFill>
                  <a:srgbClr val="FF7C8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5288" name="Rectangle 53"/>
              <p:cNvSpPr>
                <a:spLocks noChangeArrowheads="1"/>
              </p:cNvSpPr>
              <p:nvPr/>
            </p:nvSpPr>
            <p:spPr bwMode="auto">
              <a:xfrm>
                <a:off x="4002" y="3084"/>
                <a:ext cx="240" cy="528"/>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50000"/>
                  </a:lnSpc>
                </a:pPr>
                <a:endParaRPr lang="zh-CN" altLang="zh-CN" sz="3200" b="1" i="1">
                  <a:solidFill>
                    <a:schemeClr val="bg2"/>
                  </a:solidFill>
                  <a:latin typeface="Times New Roman" panose="02020603050405020304" pitchFamily="18" charset="0"/>
                </a:endParaRPr>
              </a:p>
            </p:txBody>
          </p:sp>
          <p:sp>
            <p:nvSpPr>
              <p:cNvPr id="95289" name="Text Box 54"/>
              <p:cNvSpPr txBox="1">
                <a:spLocks noChangeArrowheads="1"/>
              </p:cNvSpPr>
              <p:nvPr/>
            </p:nvSpPr>
            <p:spPr bwMode="auto">
              <a:xfrm>
                <a:off x="3954" y="3103"/>
                <a:ext cx="47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hlink"/>
                    </a:solidFill>
                    <a:latin typeface="Times New Roman" panose="02020603050405020304" pitchFamily="18" charset="0"/>
                  </a:rPr>
                  <a:t>h-1</a:t>
                </a:r>
                <a:endParaRPr kumimoji="1" lang="en-US" altLang="zh-CN" sz="2400">
                  <a:solidFill>
                    <a:schemeClr val="hlink"/>
                  </a:solidFill>
                  <a:latin typeface="Times New Roman" panose="02020603050405020304" pitchFamily="18" charset="0"/>
                </a:endParaRPr>
              </a:p>
            </p:txBody>
          </p:sp>
          <p:sp>
            <p:nvSpPr>
              <p:cNvPr id="95290" name="Text Box 55"/>
              <p:cNvSpPr txBox="1">
                <a:spLocks noChangeArrowheads="1"/>
              </p:cNvSpPr>
              <p:nvPr/>
            </p:nvSpPr>
            <p:spPr bwMode="auto">
              <a:xfrm>
                <a:off x="3504" y="3103"/>
                <a:ext cx="25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hlink"/>
                    </a:solidFill>
                    <a:latin typeface="Times New Roman" panose="02020603050405020304" pitchFamily="18" charset="0"/>
                  </a:rPr>
                  <a:t>h</a:t>
                </a:r>
                <a:endParaRPr kumimoji="1" lang="en-US" altLang="zh-CN" sz="2400">
                  <a:solidFill>
                    <a:schemeClr val="hlink"/>
                  </a:solidFill>
                  <a:latin typeface="Times New Roman" panose="02020603050405020304" pitchFamily="18" charset="0"/>
                </a:endParaRPr>
              </a:p>
            </p:txBody>
          </p:sp>
          <p:sp>
            <p:nvSpPr>
              <p:cNvPr id="95291" name="Rectangle 56"/>
              <p:cNvSpPr>
                <a:spLocks noChangeArrowheads="1"/>
              </p:cNvSpPr>
              <p:nvPr/>
            </p:nvSpPr>
            <p:spPr bwMode="auto">
              <a:xfrm>
                <a:off x="3500" y="3610"/>
                <a:ext cx="249" cy="138"/>
              </a:xfrm>
              <a:prstGeom prst="rect">
                <a:avLst/>
              </a:prstGeom>
              <a:solidFill>
                <a:schemeClr val="hlink"/>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b="1" i="1">
                  <a:solidFill>
                    <a:schemeClr val="bg2"/>
                  </a:solidFill>
                  <a:latin typeface="Times New Roman" panose="02020603050405020304" pitchFamily="18" charset="0"/>
                </a:endParaRPr>
              </a:p>
            </p:txBody>
          </p:sp>
        </p:grpSp>
        <p:sp>
          <p:nvSpPr>
            <p:cNvPr id="278585" name="Text Box 57"/>
            <p:cNvSpPr txBox="1">
              <a:spLocks noChangeArrowheads="1"/>
            </p:cNvSpPr>
            <p:nvPr/>
          </p:nvSpPr>
          <p:spPr bwMode="auto">
            <a:xfrm>
              <a:off x="3487" y="2098"/>
              <a:ext cx="212" cy="288"/>
            </a:xfrm>
            <a:prstGeom prst="rect">
              <a:avLst/>
            </a:prstGeom>
            <a:noFill/>
            <a:ln w="9525">
              <a:noFill/>
              <a:miter lim="800000"/>
              <a:headEnd/>
              <a:tailEnd/>
            </a:ln>
            <a:effectLst/>
          </p:spPr>
          <p:txBody>
            <a:bodyPr wrap="none">
              <a:spAutoFit/>
            </a:bodyPr>
            <a:lstStyle/>
            <a:p>
              <a:pPr algn="l">
                <a:defRPr/>
              </a:pPr>
              <a:r>
                <a:rPr lang="en-US" altLang="zh-CN" sz="2400" b="1">
                  <a:solidFill>
                    <a:srgbClr val="FF3300"/>
                  </a:solidFill>
                  <a:effectLst>
                    <a:outerShdw blurRad="38100" dist="38100" dir="2700000" algn="tl">
                      <a:srgbClr val="C0C0C0"/>
                    </a:outerShdw>
                  </a:effectLst>
                  <a:latin typeface="Times New Roman" pitchFamily="18" charset="0"/>
                </a:rPr>
                <a:t>1</a:t>
              </a:r>
              <a:endParaRPr lang="en-US" altLang="zh-CN" sz="2400">
                <a:latin typeface="Times New Roman" pitchFamily="18" charset="0"/>
              </a:endParaRPr>
            </a:p>
          </p:txBody>
        </p:sp>
        <p:sp>
          <p:nvSpPr>
            <p:cNvPr id="278586" name="Text Box 58"/>
            <p:cNvSpPr txBox="1">
              <a:spLocks noChangeArrowheads="1"/>
            </p:cNvSpPr>
            <p:nvPr/>
          </p:nvSpPr>
          <p:spPr bwMode="auto">
            <a:xfrm>
              <a:off x="3714" y="2434"/>
              <a:ext cx="308" cy="288"/>
            </a:xfrm>
            <a:prstGeom prst="rect">
              <a:avLst/>
            </a:prstGeom>
            <a:noFill/>
            <a:ln w="9525">
              <a:noFill/>
              <a:miter lim="800000"/>
              <a:headEnd/>
              <a:tailEnd/>
            </a:ln>
            <a:effectLst/>
          </p:spPr>
          <p:txBody>
            <a:bodyPr wrap="none">
              <a:spAutoFit/>
            </a:bodyPr>
            <a:lstStyle/>
            <a:p>
              <a:pPr algn="l">
                <a:defRPr/>
              </a:pPr>
              <a:r>
                <a:rPr lang="en-US" altLang="zh-CN" sz="2400" b="1">
                  <a:solidFill>
                    <a:schemeClr val="hlink"/>
                  </a:solidFill>
                  <a:effectLst>
                    <a:outerShdw blurRad="38100" dist="38100" dir="2700000" algn="tl">
                      <a:srgbClr val="C0C0C0"/>
                    </a:outerShdw>
                  </a:effectLst>
                  <a:latin typeface="楷体_GB2312" pitchFamily="49" charset="-122"/>
                  <a:ea typeface="楷体_GB2312" pitchFamily="49" charset="-122"/>
                </a:rPr>
                <a:t>-</a:t>
              </a:r>
              <a:r>
                <a:rPr lang="en-US" altLang="zh-CN" sz="2400" b="1">
                  <a:solidFill>
                    <a:schemeClr val="hlink"/>
                  </a:solidFill>
                  <a:effectLst>
                    <a:outerShdw blurRad="38100" dist="38100" dir="2700000" algn="tl">
                      <a:srgbClr val="C0C0C0"/>
                    </a:outerShdw>
                  </a:effectLst>
                  <a:latin typeface="Times New Roman" pitchFamily="18" charset="0"/>
                </a:rPr>
                <a:t>1</a:t>
              </a:r>
            </a:p>
          </p:txBody>
        </p:sp>
        <p:sp>
          <p:nvSpPr>
            <p:cNvPr id="278587" name="Text Box 59"/>
            <p:cNvSpPr txBox="1">
              <a:spLocks noChangeArrowheads="1"/>
            </p:cNvSpPr>
            <p:nvPr/>
          </p:nvSpPr>
          <p:spPr bwMode="auto">
            <a:xfrm>
              <a:off x="3765" y="1711"/>
              <a:ext cx="308" cy="288"/>
            </a:xfrm>
            <a:prstGeom prst="rect">
              <a:avLst/>
            </a:prstGeom>
            <a:noFill/>
            <a:ln w="9525">
              <a:noFill/>
              <a:miter lim="800000"/>
              <a:headEnd/>
              <a:tailEnd/>
            </a:ln>
            <a:effectLst/>
          </p:spPr>
          <p:txBody>
            <a:bodyPr wrap="none">
              <a:spAutoFit/>
            </a:bodyPr>
            <a:lstStyle/>
            <a:p>
              <a:pPr algn="l">
                <a:defRPr/>
              </a:pPr>
              <a:r>
                <a:rPr lang="en-US" altLang="zh-CN" sz="2400" b="1">
                  <a:solidFill>
                    <a:srgbClr val="FF3300"/>
                  </a:solidFill>
                  <a:effectLst>
                    <a:outerShdw blurRad="38100" dist="38100" dir="2700000" algn="tl">
                      <a:srgbClr val="C0C0C0"/>
                    </a:outerShdw>
                  </a:effectLst>
                  <a:latin typeface="楷体_GB2312" pitchFamily="49" charset="-122"/>
                  <a:ea typeface="楷体_GB2312" pitchFamily="49" charset="-122"/>
                </a:rPr>
                <a:t>-</a:t>
              </a:r>
              <a:r>
                <a:rPr lang="en-US" altLang="zh-CN" sz="2400" b="1">
                  <a:solidFill>
                    <a:srgbClr val="FF3300"/>
                  </a:solidFill>
                  <a:effectLst>
                    <a:outerShdw blurRad="38100" dist="38100" dir="2700000" algn="tl">
                      <a:srgbClr val="C0C0C0"/>
                    </a:outerShdw>
                  </a:effectLst>
                  <a:latin typeface="Times New Roman" pitchFamily="18" charset="0"/>
                </a:rPr>
                <a:t>2</a:t>
              </a:r>
              <a:endParaRPr lang="en-US" altLang="zh-CN" sz="2400">
                <a:latin typeface="Times New Roman" pitchFamily="18" charset="0"/>
              </a:endParaRPr>
            </a:p>
          </p:txBody>
        </p:sp>
      </p:grpSp>
      <p:grpSp>
        <p:nvGrpSpPr>
          <p:cNvPr id="61" name="组合 60">
            <a:extLst>
              <a:ext uri="{FF2B5EF4-FFF2-40B4-BE49-F238E27FC236}">
                <a16:creationId xmlns:a16="http://schemas.microsoft.com/office/drawing/2014/main" id="{476765C2-D744-4039-B157-038E3E209B81}"/>
              </a:ext>
            </a:extLst>
          </p:cNvPr>
          <p:cNvGrpSpPr/>
          <p:nvPr/>
        </p:nvGrpSpPr>
        <p:grpSpPr>
          <a:xfrm>
            <a:off x="7543406" y="713868"/>
            <a:ext cx="1685425" cy="1837406"/>
            <a:chOff x="2859136" y="1829186"/>
            <a:chExt cx="1685425" cy="1837406"/>
          </a:xfrm>
        </p:grpSpPr>
        <p:sp>
          <p:nvSpPr>
            <p:cNvPr id="62" name="Line 6">
              <a:extLst>
                <a:ext uri="{FF2B5EF4-FFF2-40B4-BE49-F238E27FC236}">
                  <a16:creationId xmlns:a16="http://schemas.microsoft.com/office/drawing/2014/main" id="{4AECC0B4-B089-4174-B3DA-96A16AFCFFB9}"/>
                </a:ext>
              </a:extLst>
            </p:cNvPr>
            <p:cNvSpPr>
              <a:spLocks noChangeShapeType="1"/>
            </p:cNvSpPr>
            <p:nvPr/>
          </p:nvSpPr>
          <p:spPr bwMode="auto">
            <a:xfrm flipH="1">
              <a:off x="3028725" y="2034989"/>
              <a:ext cx="476847" cy="46166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Oval 11">
              <a:extLst>
                <a:ext uri="{FF2B5EF4-FFF2-40B4-BE49-F238E27FC236}">
                  <a16:creationId xmlns:a16="http://schemas.microsoft.com/office/drawing/2014/main" id="{18E55F5A-57CB-4395-8617-297005429F27}"/>
                </a:ext>
              </a:extLst>
            </p:cNvPr>
            <p:cNvSpPr>
              <a:spLocks noChangeArrowheads="1"/>
            </p:cNvSpPr>
            <p:nvPr/>
          </p:nvSpPr>
          <p:spPr bwMode="auto">
            <a:xfrm>
              <a:off x="3370361" y="1829186"/>
              <a:ext cx="304800" cy="304800"/>
            </a:xfrm>
            <a:prstGeom prst="ellipse">
              <a:avLst/>
            </a:prstGeom>
            <a:solidFill>
              <a:schemeClr val="accent4">
                <a:lumMod val="20000"/>
                <a:lumOff val="80000"/>
              </a:scheme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t>g</a:t>
              </a:r>
              <a:endParaRPr lang="zh-CN" altLang="en-US" dirty="0"/>
            </a:p>
          </p:txBody>
        </p:sp>
        <p:sp>
          <p:nvSpPr>
            <p:cNvPr id="64" name="Rectangle 15">
              <a:extLst>
                <a:ext uri="{FF2B5EF4-FFF2-40B4-BE49-F238E27FC236}">
                  <a16:creationId xmlns:a16="http://schemas.microsoft.com/office/drawing/2014/main" id="{209D13D9-839A-48BB-AC8F-18DC719FB912}"/>
                </a:ext>
              </a:extLst>
            </p:cNvPr>
            <p:cNvSpPr>
              <a:spLocks noChangeArrowheads="1"/>
            </p:cNvSpPr>
            <p:nvPr/>
          </p:nvSpPr>
          <p:spPr bwMode="auto">
            <a:xfrm>
              <a:off x="3128789" y="3204927"/>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dirty="0">
                  <a:latin typeface="华文楷体" panose="02010600040101010101" pitchFamily="2" charset="-122"/>
                  <a:ea typeface="华文楷体" panose="02010600040101010101" pitchFamily="2" charset="-122"/>
                </a:rPr>
                <a:t>左右双旋</a:t>
              </a:r>
            </a:p>
          </p:txBody>
        </p:sp>
        <p:sp>
          <p:nvSpPr>
            <p:cNvPr id="65" name="Line 6">
              <a:extLst>
                <a:ext uri="{FF2B5EF4-FFF2-40B4-BE49-F238E27FC236}">
                  <a16:creationId xmlns:a16="http://schemas.microsoft.com/office/drawing/2014/main" id="{634E7759-A335-4768-B36C-2BB1F9E13F4A}"/>
                </a:ext>
              </a:extLst>
            </p:cNvPr>
            <p:cNvSpPr>
              <a:spLocks noChangeShapeType="1"/>
            </p:cNvSpPr>
            <p:nvPr/>
          </p:nvSpPr>
          <p:spPr bwMode="auto">
            <a:xfrm>
              <a:off x="3119247" y="2585411"/>
              <a:ext cx="386325" cy="3521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Oval 13">
              <a:extLst>
                <a:ext uri="{FF2B5EF4-FFF2-40B4-BE49-F238E27FC236}">
                  <a16:creationId xmlns:a16="http://schemas.microsoft.com/office/drawing/2014/main" id="{46C98DAE-9AF3-4FFB-BB83-F051CE188B99}"/>
                </a:ext>
              </a:extLst>
            </p:cNvPr>
            <p:cNvSpPr>
              <a:spLocks noChangeArrowheads="1"/>
            </p:cNvSpPr>
            <p:nvPr/>
          </p:nvSpPr>
          <p:spPr bwMode="auto">
            <a:xfrm>
              <a:off x="3474025" y="2841275"/>
              <a:ext cx="304800" cy="304800"/>
            </a:xfrm>
            <a:prstGeom prst="ellipse">
              <a:avLst/>
            </a:prstGeom>
            <a:solidFill>
              <a:schemeClr val="accent4">
                <a:lumMod val="20000"/>
                <a:lumOff val="80000"/>
              </a:scheme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t>v</a:t>
              </a:r>
              <a:endParaRPr lang="zh-CN" altLang="en-US" dirty="0"/>
            </a:p>
          </p:txBody>
        </p:sp>
        <p:sp>
          <p:nvSpPr>
            <p:cNvPr id="67" name="Oval 12">
              <a:extLst>
                <a:ext uri="{FF2B5EF4-FFF2-40B4-BE49-F238E27FC236}">
                  <a16:creationId xmlns:a16="http://schemas.microsoft.com/office/drawing/2014/main" id="{DAFBB729-E68A-4B9B-8755-29545199FB3E}"/>
                </a:ext>
              </a:extLst>
            </p:cNvPr>
            <p:cNvSpPr>
              <a:spLocks noChangeArrowheads="1"/>
            </p:cNvSpPr>
            <p:nvPr/>
          </p:nvSpPr>
          <p:spPr bwMode="auto">
            <a:xfrm>
              <a:off x="2859136" y="2392433"/>
              <a:ext cx="304800" cy="304800"/>
            </a:xfrm>
            <a:prstGeom prst="ellipse">
              <a:avLst/>
            </a:prstGeom>
            <a:solidFill>
              <a:schemeClr val="accent4">
                <a:lumMod val="20000"/>
                <a:lumOff val="80000"/>
              </a:scheme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t>p</a:t>
              </a:r>
              <a:endParaRPr lang="zh-CN" altLang="en-US" dirty="0"/>
            </a:p>
          </p:txBody>
        </p:sp>
      </p:grpSp>
      <p:grpSp>
        <p:nvGrpSpPr>
          <p:cNvPr id="70" name="Group 59">
            <a:extLst>
              <a:ext uri="{FF2B5EF4-FFF2-40B4-BE49-F238E27FC236}">
                <a16:creationId xmlns:a16="http://schemas.microsoft.com/office/drawing/2014/main" id="{0EEC7B15-5884-4770-88D2-DED264237042}"/>
              </a:ext>
            </a:extLst>
          </p:cNvPr>
          <p:cNvGrpSpPr>
            <a:grpSpLocks/>
          </p:cNvGrpSpPr>
          <p:nvPr/>
        </p:nvGrpSpPr>
        <p:grpSpPr bwMode="auto">
          <a:xfrm>
            <a:off x="899592" y="3462735"/>
            <a:ext cx="7697788" cy="3422650"/>
            <a:chOff x="316" y="995"/>
            <a:chExt cx="4849" cy="2156"/>
          </a:xfrm>
        </p:grpSpPr>
        <p:sp>
          <p:nvSpPr>
            <p:cNvPr id="71" name="AutoShape 2">
              <a:extLst>
                <a:ext uri="{FF2B5EF4-FFF2-40B4-BE49-F238E27FC236}">
                  <a16:creationId xmlns:a16="http://schemas.microsoft.com/office/drawing/2014/main" id="{C6E098C9-B36A-4E60-81C8-DB0C373FE240}"/>
                </a:ext>
              </a:extLst>
            </p:cNvPr>
            <p:cNvSpPr>
              <a:spLocks noChangeArrowheads="1"/>
            </p:cNvSpPr>
            <p:nvPr/>
          </p:nvSpPr>
          <p:spPr bwMode="auto">
            <a:xfrm flipH="1">
              <a:off x="316" y="1334"/>
              <a:ext cx="576" cy="528"/>
            </a:xfrm>
            <a:prstGeom prst="wedgeRoundRectCallout">
              <a:avLst>
                <a:gd name="adj1" fmla="val -142884"/>
                <a:gd name="adj2" fmla="val 17611"/>
                <a:gd name="adj3" fmla="val 16667"/>
              </a:avLst>
            </a:prstGeom>
            <a:solidFill>
              <a:srgbClr val="FFFFCC"/>
            </a:solidFill>
            <a:ln w="19050">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400">
                <a:solidFill>
                  <a:schemeClr val="tx2"/>
                </a:solidFill>
                <a:latin typeface="Times New Roman" panose="02020603050405020304" pitchFamily="18" charset="0"/>
              </a:endParaRPr>
            </a:p>
          </p:txBody>
        </p:sp>
        <p:sp>
          <p:nvSpPr>
            <p:cNvPr id="72" name="Text Box 4">
              <a:extLst>
                <a:ext uri="{FF2B5EF4-FFF2-40B4-BE49-F238E27FC236}">
                  <a16:creationId xmlns:a16="http://schemas.microsoft.com/office/drawing/2014/main" id="{A69C0904-EFBD-4866-9B7C-B3608E59BA52}"/>
                </a:ext>
              </a:extLst>
            </p:cNvPr>
            <p:cNvSpPr txBox="1">
              <a:spLocks noChangeArrowheads="1"/>
            </p:cNvSpPr>
            <p:nvPr/>
          </p:nvSpPr>
          <p:spPr bwMode="auto">
            <a:xfrm>
              <a:off x="372" y="1320"/>
              <a:ext cx="57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400" b="1">
                  <a:solidFill>
                    <a:schemeClr val="tx2"/>
                  </a:solidFill>
                  <a:latin typeface="Times New Roman" panose="02020603050405020304" pitchFamily="18" charset="0"/>
                  <a:ea typeface="仿宋_GB2312" pitchFamily="49" charset="-122"/>
                </a:rPr>
                <a:t>右单</a:t>
              </a:r>
            </a:p>
            <a:p>
              <a:pPr algn="l" eaLnBrk="1" hangingPunct="1"/>
              <a:r>
                <a:rPr lang="zh-CN" altLang="en-US" sz="2400" b="1">
                  <a:solidFill>
                    <a:schemeClr val="tx2"/>
                  </a:solidFill>
                  <a:latin typeface="Times New Roman" panose="02020603050405020304" pitchFamily="18" charset="0"/>
                  <a:ea typeface="仿宋_GB2312" pitchFamily="49" charset="-122"/>
                </a:rPr>
                <a:t>旋转</a:t>
              </a:r>
              <a:endParaRPr lang="zh-CN" altLang="en-US" sz="2400">
                <a:solidFill>
                  <a:schemeClr val="bg2"/>
                </a:solidFill>
                <a:latin typeface="Times New Roman" panose="02020603050405020304" pitchFamily="18" charset="0"/>
              </a:endParaRPr>
            </a:p>
          </p:txBody>
        </p:sp>
        <p:grpSp>
          <p:nvGrpSpPr>
            <p:cNvPr id="73" name="Group 5">
              <a:extLst>
                <a:ext uri="{FF2B5EF4-FFF2-40B4-BE49-F238E27FC236}">
                  <a16:creationId xmlns:a16="http://schemas.microsoft.com/office/drawing/2014/main" id="{642B668C-2851-4D3C-9F0C-673B1A86394E}"/>
                </a:ext>
              </a:extLst>
            </p:cNvPr>
            <p:cNvGrpSpPr>
              <a:grpSpLocks/>
            </p:cNvGrpSpPr>
            <p:nvPr/>
          </p:nvGrpSpPr>
          <p:grpSpPr bwMode="auto">
            <a:xfrm>
              <a:off x="535" y="995"/>
              <a:ext cx="2256" cy="2156"/>
              <a:chOff x="517" y="1823"/>
              <a:chExt cx="2256" cy="2156"/>
            </a:xfrm>
          </p:grpSpPr>
          <p:sp>
            <p:nvSpPr>
              <p:cNvPr id="100" name="Text Box 6">
                <a:extLst>
                  <a:ext uri="{FF2B5EF4-FFF2-40B4-BE49-F238E27FC236}">
                    <a16:creationId xmlns:a16="http://schemas.microsoft.com/office/drawing/2014/main" id="{D003E3E0-BB52-4501-8DE5-9FB99DBAB5FC}"/>
                  </a:ext>
                </a:extLst>
              </p:cNvPr>
              <p:cNvSpPr txBox="1">
                <a:spLocks noChangeArrowheads="1"/>
              </p:cNvSpPr>
              <p:nvPr/>
            </p:nvSpPr>
            <p:spPr bwMode="auto">
              <a:xfrm>
                <a:off x="1575" y="1823"/>
                <a:ext cx="24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a:solidFill>
                      <a:srgbClr val="003399"/>
                    </a:solidFill>
                    <a:latin typeface="Times New Roman" panose="02020603050405020304" pitchFamily="18" charset="0"/>
                  </a:rPr>
                  <a:t>G</a:t>
                </a:r>
              </a:p>
            </p:txBody>
          </p:sp>
          <p:sp>
            <p:nvSpPr>
              <p:cNvPr id="101" name="Text Box 7">
                <a:extLst>
                  <a:ext uri="{FF2B5EF4-FFF2-40B4-BE49-F238E27FC236}">
                    <a16:creationId xmlns:a16="http://schemas.microsoft.com/office/drawing/2014/main" id="{6F833B95-76FD-4A31-A170-FBD70096DCCF}"/>
                  </a:ext>
                </a:extLst>
              </p:cNvPr>
              <p:cNvSpPr txBox="1">
                <a:spLocks noChangeArrowheads="1"/>
              </p:cNvSpPr>
              <p:nvPr/>
            </p:nvSpPr>
            <p:spPr bwMode="auto">
              <a:xfrm>
                <a:off x="1298" y="2243"/>
                <a:ext cx="23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a:solidFill>
                      <a:srgbClr val="003399"/>
                    </a:solidFill>
                    <a:latin typeface="Times New Roman" panose="02020603050405020304" pitchFamily="18" charset="0"/>
                  </a:rPr>
                  <a:t>V</a:t>
                </a:r>
              </a:p>
            </p:txBody>
          </p:sp>
          <p:grpSp>
            <p:nvGrpSpPr>
              <p:cNvPr id="102" name="Group 8">
                <a:extLst>
                  <a:ext uri="{FF2B5EF4-FFF2-40B4-BE49-F238E27FC236}">
                    <a16:creationId xmlns:a16="http://schemas.microsoft.com/office/drawing/2014/main" id="{897E1F23-FF00-41A9-A9B7-7362556576EC}"/>
                  </a:ext>
                </a:extLst>
              </p:cNvPr>
              <p:cNvGrpSpPr>
                <a:grpSpLocks/>
              </p:cNvGrpSpPr>
              <p:nvPr/>
            </p:nvGrpSpPr>
            <p:grpSpPr bwMode="auto">
              <a:xfrm>
                <a:off x="517" y="1979"/>
                <a:ext cx="2256" cy="2000"/>
                <a:chOff x="544" y="1943"/>
                <a:chExt cx="2256" cy="2000"/>
              </a:xfrm>
            </p:grpSpPr>
            <p:sp>
              <p:nvSpPr>
                <p:cNvPr id="103" name="Line 9">
                  <a:extLst>
                    <a:ext uri="{FF2B5EF4-FFF2-40B4-BE49-F238E27FC236}">
                      <a16:creationId xmlns:a16="http://schemas.microsoft.com/office/drawing/2014/main" id="{79B1865A-9109-448A-B239-25F37DDB47A3}"/>
                    </a:ext>
                  </a:extLst>
                </p:cNvPr>
                <p:cNvSpPr>
                  <a:spLocks noChangeShapeType="1"/>
                </p:cNvSpPr>
                <p:nvPr/>
              </p:nvSpPr>
              <p:spPr bwMode="auto">
                <a:xfrm>
                  <a:off x="1264" y="2885"/>
                  <a:ext cx="240" cy="288"/>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 name="Line 10">
                  <a:extLst>
                    <a:ext uri="{FF2B5EF4-FFF2-40B4-BE49-F238E27FC236}">
                      <a16:creationId xmlns:a16="http://schemas.microsoft.com/office/drawing/2014/main" id="{AF23C916-6194-4B59-B263-3F040289E891}"/>
                    </a:ext>
                  </a:extLst>
                </p:cNvPr>
                <p:cNvSpPr>
                  <a:spLocks noChangeShapeType="1"/>
                </p:cNvSpPr>
                <p:nvPr/>
              </p:nvSpPr>
              <p:spPr bwMode="auto">
                <a:xfrm>
                  <a:off x="1984" y="2165"/>
                  <a:ext cx="432" cy="432"/>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 name="Line 11">
                  <a:extLst>
                    <a:ext uri="{FF2B5EF4-FFF2-40B4-BE49-F238E27FC236}">
                      <a16:creationId xmlns:a16="http://schemas.microsoft.com/office/drawing/2014/main" id="{05D6C1D7-ECCE-4D6A-A0BF-E8883F8F53F5}"/>
                    </a:ext>
                  </a:extLst>
                </p:cNvPr>
                <p:cNvSpPr>
                  <a:spLocks noChangeShapeType="1"/>
                </p:cNvSpPr>
                <p:nvPr/>
              </p:nvSpPr>
              <p:spPr bwMode="auto">
                <a:xfrm flipH="1">
                  <a:off x="928" y="2165"/>
                  <a:ext cx="912" cy="1008"/>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 name="Rectangle 12">
                  <a:extLst>
                    <a:ext uri="{FF2B5EF4-FFF2-40B4-BE49-F238E27FC236}">
                      <a16:creationId xmlns:a16="http://schemas.microsoft.com/office/drawing/2014/main" id="{A4F564B5-5ECC-41C2-B967-1896A8590B76}"/>
                    </a:ext>
                  </a:extLst>
                </p:cNvPr>
                <p:cNvSpPr>
                  <a:spLocks noChangeArrowheads="1"/>
                </p:cNvSpPr>
                <p:nvPr/>
              </p:nvSpPr>
              <p:spPr bwMode="auto">
                <a:xfrm>
                  <a:off x="2368" y="2501"/>
                  <a:ext cx="240" cy="720"/>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chemeClr val="hlink"/>
                      </a:solidFill>
                      <a:latin typeface="Times New Roman" panose="02020603050405020304" pitchFamily="18" charset="0"/>
                    </a:rPr>
                    <a:t>h</a:t>
                  </a:r>
                </a:p>
              </p:txBody>
            </p:sp>
            <p:sp>
              <p:nvSpPr>
                <p:cNvPr id="107" name="Line 13">
                  <a:extLst>
                    <a:ext uri="{FF2B5EF4-FFF2-40B4-BE49-F238E27FC236}">
                      <a16:creationId xmlns:a16="http://schemas.microsoft.com/office/drawing/2014/main" id="{FE5BA136-0C31-4B04-A6B4-322D2ADA2191}"/>
                    </a:ext>
                  </a:extLst>
                </p:cNvPr>
                <p:cNvSpPr>
                  <a:spLocks noChangeShapeType="1"/>
                </p:cNvSpPr>
                <p:nvPr/>
              </p:nvSpPr>
              <p:spPr bwMode="auto">
                <a:xfrm>
                  <a:off x="1600" y="2549"/>
                  <a:ext cx="288" cy="288"/>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 name="Oval 14">
                  <a:extLst>
                    <a:ext uri="{FF2B5EF4-FFF2-40B4-BE49-F238E27FC236}">
                      <a16:creationId xmlns:a16="http://schemas.microsoft.com/office/drawing/2014/main" id="{F7C96B48-AC05-41A4-9945-8F41879E7AF6}"/>
                    </a:ext>
                  </a:extLst>
                </p:cNvPr>
                <p:cNvSpPr>
                  <a:spLocks noChangeArrowheads="1"/>
                </p:cNvSpPr>
                <p:nvPr/>
              </p:nvSpPr>
              <p:spPr bwMode="auto">
                <a:xfrm>
                  <a:off x="1456" y="2357"/>
                  <a:ext cx="240" cy="240"/>
                </a:xfrm>
                <a:prstGeom prst="ellipse">
                  <a:avLst/>
                </a:prstGeom>
                <a:solidFill>
                  <a:srgbClr val="FF7C80"/>
                </a:solidFill>
                <a:ln w="28575">
                  <a:solidFill>
                    <a:srgbClr val="FF7C8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9" name="Oval 15">
                  <a:extLst>
                    <a:ext uri="{FF2B5EF4-FFF2-40B4-BE49-F238E27FC236}">
                      <a16:creationId xmlns:a16="http://schemas.microsoft.com/office/drawing/2014/main" id="{44FA1B12-9DE0-465B-8F20-4D0456438CF2}"/>
                    </a:ext>
                  </a:extLst>
                </p:cNvPr>
                <p:cNvSpPr>
                  <a:spLocks noChangeArrowheads="1"/>
                </p:cNvSpPr>
                <p:nvPr/>
              </p:nvSpPr>
              <p:spPr bwMode="auto">
                <a:xfrm>
                  <a:off x="1792" y="1973"/>
                  <a:ext cx="240" cy="240"/>
                </a:xfrm>
                <a:prstGeom prst="ellipse">
                  <a:avLst/>
                </a:prstGeom>
                <a:solidFill>
                  <a:srgbClr val="66FF66"/>
                </a:solidFill>
                <a:ln w="28575">
                  <a:solidFill>
                    <a:srgbClr val="008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0" name="Rectangle 16">
                  <a:extLst>
                    <a:ext uri="{FF2B5EF4-FFF2-40B4-BE49-F238E27FC236}">
                      <a16:creationId xmlns:a16="http://schemas.microsoft.com/office/drawing/2014/main" id="{18CBBFA8-75D3-437E-A7D7-D7CD3C52A062}"/>
                    </a:ext>
                  </a:extLst>
                </p:cNvPr>
                <p:cNvSpPr>
                  <a:spLocks noChangeArrowheads="1"/>
                </p:cNvSpPr>
                <p:nvPr/>
              </p:nvSpPr>
              <p:spPr bwMode="auto">
                <a:xfrm>
                  <a:off x="784" y="3173"/>
                  <a:ext cx="240" cy="770"/>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60000"/>
                    </a:lnSpc>
                  </a:pPr>
                  <a:r>
                    <a:rPr lang="en-US" altLang="zh-CN" sz="3200" b="1">
                      <a:solidFill>
                        <a:schemeClr val="hlink"/>
                      </a:solidFill>
                      <a:latin typeface="Times New Roman" panose="02020603050405020304" pitchFamily="18" charset="0"/>
                    </a:rPr>
                    <a:t>h</a:t>
                  </a:r>
                </a:p>
              </p:txBody>
            </p:sp>
            <p:sp>
              <p:nvSpPr>
                <p:cNvPr id="111" name="Text Box 17">
                  <a:extLst>
                    <a:ext uri="{FF2B5EF4-FFF2-40B4-BE49-F238E27FC236}">
                      <a16:creationId xmlns:a16="http://schemas.microsoft.com/office/drawing/2014/main" id="{5B06D62B-1CDD-4F22-B923-97DCAEE13C2C}"/>
                    </a:ext>
                  </a:extLst>
                </p:cNvPr>
                <p:cNvSpPr txBox="1">
                  <a:spLocks noChangeArrowheads="1"/>
                </p:cNvSpPr>
                <p:nvPr/>
              </p:nvSpPr>
              <p:spPr bwMode="auto">
                <a:xfrm>
                  <a:off x="2499" y="2165"/>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112" name="Text Box 18">
                  <a:extLst>
                    <a:ext uri="{FF2B5EF4-FFF2-40B4-BE49-F238E27FC236}">
                      <a16:creationId xmlns:a16="http://schemas.microsoft.com/office/drawing/2014/main" id="{DD18DCB7-5BF9-43AA-8CD5-1EF06BF6DA19}"/>
                    </a:ext>
                  </a:extLst>
                </p:cNvPr>
                <p:cNvSpPr txBox="1">
                  <a:spLocks noChangeArrowheads="1"/>
                </p:cNvSpPr>
                <p:nvPr/>
              </p:nvSpPr>
              <p:spPr bwMode="auto">
                <a:xfrm>
                  <a:off x="544" y="2856"/>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D</a:t>
                  </a:r>
                  <a:endParaRPr lang="en-US" altLang="zh-CN" sz="2400">
                    <a:latin typeface="Times New Roman" panose="02020603050405020304" pitchFamily="18" charset="0"/>
                  </a:endParaRPr>
                </a:p>
              </p:txBody>
            </p:sp>
            <p:sp>
              <p:nvSpPr>
                <p:cNvPr id="113" name="Rectangle 19">
                  <a:extLst>
                    <a:ext uri="{FF2B5EF4-FFF2-40B4-BE49-F238E27FC236}">
                      <a16:creationId xmlns:a16="http://schemas.microsoft.com/office/drawing/2014/main" id="{09FF2D34-EA67-46A1-9221-FB21E6FD4501}"/>
                    </a:ext>
                  </a:extLst>
                </p:cNvPr>
                <p:cNvSpPr>
                  <a:spLocks noChangeArrowheads="1"/>
                </p:cNvSpPr>
                <p:nvPr/>
              </p:nvSpPr>
              <p:spPr bwMode="auto">
                <a:xfrm>
                  <a:off x="1408" y="3182"/>
                  <a:ext cx="240" cy="642"/>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b="1" i="1">
                    <a:solidFill>
                      <a:schemeClr val="bg2"/>
                    </a:solidFill>
                    <a:latin typeface="Times New Roman" panose="02020603050405020304" pitchFamily="18" charset="0"/>
                  </a:endParaRPr>
                </a:p>
              </p:txBody>
            </p:sp>
            <p:sp>
              <p:nvSpPr>
                <p:cNvPr id="114" name="Oval 20">
                  <a:extLst>
                    <a:ext uri="{FF2B5EF4-FFF2-40B4-BE49-F238E27FC236}">
                      <a16:creationId xmlns:a16="http://schemas.microsoft.com/office/drawing/2014/main" id="{144CBE0D-2564-4E3F-87FB-36ED320721D8}"/>
                    </a:ext>
                  </a:extLst>
                </p:cNvPr>
                <p:cNvSpPr>
                  <a:spLocks noChangeArrowheads="1"/>
                </p:cNvSpPr>
                <p:nvPr/>
              </p:nvSpPr>
              <p:spPr bwMode="auto">
                <a:xfrm>
                  <a:off x="1120" y="2741"/>
                  <a:ext cx="240" cy="240"/>
                </a:xfrm>
                <a:prstGeom prst="ellipse">
                  <a:avLst/>
                </a:prstGeom>
                <a:solidFill>
                  <a:srgbClr val="66FF66"/>
                </a:solidFill>
                <a:ln w="28575">
                  <a:solidFill>
                    <a:srgbClr val="008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 name="Rectangle 21">
                  <a:extLst>
                    <a:ext uri="{FF2B5EF4-FFF2-40B4-BE49-F238E27FC236}">
                      <a16:creationId xmlns:a16="http://schemas.microsoft.com/office/drawing/2014/main" id="{B2F7649D-EE4D-429B-A919-C793AF9562FF}"/>
                    </a:ext>
                  </a:extLst>
                </p:cNvPr>
                <p:cNvSpPr>
                  <a:spLocks noChangeArrowheads="1"/>
                </p:cNvSpPr>
                <p:nvPr/>
              </p:nvSpPr>
              <p:spPr bwMode="auto">
                <a:xfrm>
                  <a:off x="1888" y="2693"/>
                  <a:ext cx="240" cy="528"/>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50000"/>
                    </a:lnSpc>
                  </a:pPr>
                  <a:endParaRPr lang="zh-CN" altLang="zh-CN" sz="3200" b="1" i="1">
                    <a:solidFill>
                      <a:schemeClr val="bg2"/>
                    </a:solidFill>
                    <a:latin typeface="Times New Roman" panose="02020603050405020304" pitchFamily="18" charset="0"/>
                  </a:endParaRPr>
                </a:p>
              </p:txBody>
            </p:sp>
            <p:sp>
              <p:nvSpPr>
                <p:cNvPr id="116" name="Text Box 22">
                  <a:extLst>
                    <a:ext uri="{FF2B5EF4-FFF2-40B4-BE49-F238E27FC236}">
                      <a16:creationId xmlns:a16="http://schemas.microsoft.com/office/drawing/2014/main" id="{DB8C4331-78CA-42BE-B222-C75D26C03AAA}"/>
                    </a:ext>
                  </a:extLst>
                </p:cNvPr>
                <p:cNvSpPr txBox="1">
                  <a:spLocks noChangeArrowheads="1"/>
                </p:cNvSpPr>
                <p:nvPr/>
              </p:nvSpPr>
              <p:spPr bwMode="auto">
                <a:xfrm>
                  <a:off x="1888" y="2741"/>
                  <a:ext cx="47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hlink"/>
                      </a:solidFill>
                      <a:latin typeface="Times New Roman" panose="02020603050405020304" pitchFamily="18" charset="0"/>
                    </a:rPr>
                    <a:t>h-1</a:t>
                  </a:r>
                  <a:endParaRPr kumimoji="1" lang="en-US" altLang="zh-CN" sz="2400">
                    <a:solidFill>
                      <a:schemeClr val="hlink"/>
                    </a:solidFill>
                    <a:latin typeface="Times New Roman" panose="02020603050405020304" pitchFamily="18" charset="0"/>
                  </a:endParaRPr>
                </a:p>
              </p:txBody>
            </p:sp>
            <p:sp>
              <p:nvSpPr>
                <p:cNvPr id="117" name="Text Box 23">
                  <a:extLst>
                    <a:ext uri="{FF2B5EF4-FFF2-40B4-BE49-F238E27FC236}">
                      <a16:creationId xmlns:a16="http://schemas.microsoft.com/office/drawing/2014/main" id="{2ED6AEB6-6BB2-49DC-A568-03ED098D5701}"/>
                    </a:ext>
                  </a:extLst>
                </p:cNvPr>
                <p:cNvSpPr txBox="1">
                  <a:spLocks noChangeArrowheads="1"/>
                </p:cNvSpPr>
                <p:nvPr/>
              </p:nvSpPr>
              <p:spPr bwMode="auto">
                <a:xfrm>
                  <a:off x="1390" y="3336"/>
                  <a:ext cx="25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hlink"/>
                      </a:solidFill>
                      <a:latin typeface="Times New Roman" panose="02020603050405020304" pitchFamily="18" charset="0"/>
                    </a:rPr>
                    <a:t>h</a:t>
                  </a:r>
                  <a:endParaRPr kumimoji="1" lang="en-US" altLang="zh-CN" sz="2400">
                    <a:solidFill>
                      <a:schemeClr val="hlink"/>
                    </a:solidFill>
                    <a:latin typeface="Times New Roman" panose="02020603050405020304" pitchFamily="18" charset="0"/>
                  </a:endParaRPr>
                </a:p>
              </p:txBody>
            </p:sp>
            <p:sp>
              <p:nvSpPr>
                <p:cNvPr id="118" name="Text Box 24">
                  <a:extLst>
                    <a:ext uri="{FF2B5EF4-FFF2-40B4-BE49-F238E27FC236}">
                      <a16:creationId xmlns:a16="http://schemas.microsoft.com/office/drawing/2014/main" id="{A631BCF5-A05E-4E4F-8BB4-E51824A44BA9}"/>
                    </a:ext>
                  </a:extLst>
                </p:cNvPr>
                <p:cNvSpPr txBox="1">
                  <a:spLocks noChangeArrowheads="1"/>
                </p:cNvSpPr>
                <p:nvPr/>
              </p:nvSpPr>
              <p:spPr bwMode="auto">
                <a:xfrm>
                  <a:off x="945" y="2597"/>
                  <a:ext cx="21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000" b="1" dirty="0">
                      <a:solidFill>
                        <a:srgbClr val="003399"/>
                      </a:solidFill>
                      <a:latin typeface="Times New Roman" panose="02020603050405020304" pitchFamily="18" charset="0"/>
                    </a:rPr>
                    <a:t>P</a:t>
                  </a:r>
                  <a:endParaRPr lang="en-US" altLang="zh-CN" sz="2000" dirty="0">
                    <a:latin typeface="Times New Roman" panose="02020603050405020304" pitchFamily="18" charset="0"/>
                  </a:endParaRPr>
                </a:p>
              </p:txBody>
            </p:sp>
            <p:sp>
              <p:nvSpPr>
                <p:cNvPr id="119" name="Text Box 25">
                  <a:extLst>
                    <a:ext uri="{FF2B5EF4-FFF2-40B4-BE49-F238E27FC236}">
                      <a16:creationId xmlns:a16="http://schemas.microsoft.com/office/drawing/2014/main" id="{E99AF166-C250-46D4-961E-2B3114A0A7C2}"/>
                    </a:ext>
                  </a:extLst>
                </p:cNvPr>
                <p:cNvSpPr txBox="1">
                  <a:spLocks noChangeArrowheads="1"/>
                </p:cNvSpPr>
                <p:nvPr/>
              </p:nvSpPr>
              <p:spPr bwMode="auto">
                <a:xfrm>
                  <a:off x="1472" y="2837"/>
                  <a:ext cx="2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F</a:t>
                  </a:r>
                  <a:endParaRPr lang="en-US" altLang="zh-CN" sz="2400">
                    <a:latin typeface="Times New Roman" panose="02020603050405020304" pitchFamily="18" charset="0"/>
                  </a:endParaRPr>
                </a:p>
              </p:txBody>
            </p:sp>
            <p:sp>
              <p:nvSpPr>
                <p:cNvPr id="120" name="Text Box 26">
                  <a:extLst>
                    <a:ext uri="{FF2B5EF4-FFF2-40B4-BE49-F238E27FC236}">
                      <a16:creationId xmlns:a16="http://schemas.microsoft.com/office/drawing/2014/main" id="{ECC279C4-3572-4A6F-9271-13C20C81FED9}"/>
                    </a:ext>
                  </a:extLst>
                </p:cNvPr>
                <p:cNvSpPr txBox="1">
                  <a:spLocks noChangeArrowheads="1"/>
                </p:cNvSpPr>
                <p:nvPr/>
              </p:nvSpPr>
              <p:spPr bwMode="auto">
                <a:xfrm>
                  <a:off x="1957" y="2376"/>
                  <a:ext cx="31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G</a:t>
                  </a:r>
                  <a:endParaRPr lang="en-US" altLang="zh-CN" sz="2400">
                    <a:latin typeface="Times New Roman" panose="02020603050405020304" pitchFamily="18" charset="0"/>
                  </a:endParaRPr>
                </a:p>
              </p:txBody>
            </p:sp>
            <p:sp>
              <p:nvSpPr>
                <p:cNvPr id="121" name="Text Box 27">
                  <a:extLst>
                    <a:ext uri="{FF2B5EF4-FFF2-40B4-BE49-F238E27FC236}">
                      <a16:creationId xmlns:a16="http://schemas.microsoft.com/office/drawing/2014/main" id="{3BE8C417-266D-4ACD-BF13-422F7561D296}"/>
                    </a:ext>
                  </a:extLst>
                </p:cNvPr>
                <p:cNvSpPr txBox="1">
                  <a:spLocks noChangeArrowheads="1"/>
                </p:cNvSpPr>
                <p:nvPr/>
              </p:nvSpPr>
              <p:spPr bwMode="auto">
                <a:xfrm>
                  <a:off x="1127" y="2709"/>
                  <a:ext cx="212" cy="288"/>
                </a:xfrm>
                <a:prstGeom prst="rect">
                  <a:avLst/>
                </a:prstGeom>
                <a:noFill/>
                <a:ln w="9525">
                  <a:noFill/>
                  <a:miter lim="800000"/>
                  <a:headEnd/>
                  <a:tailEnd/>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FF3300"/>
                      </a:solidFill>
                      <a:effectLst>
                        <a:outerShdw blurRad="38100" dist="38100" dir="2700000" algn="tl">
                          <a:srgbClr val="C0C0C0"/>
                        </a:outerShdw>
                      </a:effectLst>
                      <a:latin typeface="Times New Roman" panose="02020603050405020304" pitchFamily="18" charset="0"/>
                    </a:rPr>
                    <a:t>0</a:t>
                  </a:r>
                </a:p>
              </p:txBody>
            </p:sp>
            <p:sp>
              <p:nvSpPr>
                <p:cNvPr id="122" name="Text Box 28">
                  <a:extLst>
                    <a:ext uri="{FF2B5EF4-FFF2-40B4-BE49-F238E27FC236}">
                      <a16:creationId xmlns:a16="http://schemas.microsoft.com/office/drawing/2014/main" id="{E1F45BF1-BFD6-47DF-B484-25F4AB1B2832}"/>
                    </a:ext>
                  </a:extLst>
                </p:cNvPr>
                <p:cNvSpPr txBox="1">
                  <a:spLocks noChangeArrowheads="1"/>
                </p:cNvSpPr>
                <p:nvPr/>
              </p:nvSpPr>
              <p:spPr bwMode="auto">
                <a:xfrm>
                  <a:off x="1741" y="1943"/>
                  <a:ext cx="308" cy="288"/>
                </a:xfrm>
                <a:prstGeom prst="rect">
                  <a:avLst/>
                </a:prstGeom>
                <a:noFill/>
                <a:ln w="9525">
                  <a:noFill/>
                  <a:miter lim="800000"/>
                  <a:headEnd/>
                  <a:tailEnd/>
                </a:ln>
                <a:effectLst/>
              </p:spPr>
              <p:txBody>
                <a:bodyPr wrap="none">
                  <a:spAutoFit/>
                </a:bodyPr>
                <a:lstStyle/>
                <a:p>
                  <a:pPr algn="l">
                    <a:defRPr/>
                  </a:pPr>
                  <a:r>
                    <a:rPr lang="en-US" altLang="zh-CN" sz="2400" b="1">
                      <a:solidFill>
                        <a:srgbClr val="FF3300"/>
                      </a:solidFill>
                      <a:effectLst>
                        <a:outerShdw blurRad="38100" dist="38100" dir="2700000" algn="tl">
                          <a:srgbClr val="C0C0C0"/>
                        </a:outerShdw>
                      </a:effectLst>
                      <a:latin typeface="宋体" pitchFamily="2" charset="-122"/>
                    </a:rPr>
                    <a:t>-</a:t>
                  </a:r>
                  <a:r>
                    <a:rPr lang="en-US" altLang="zh-CN" sz="2400" b="1">
                      <a:solidFill>
                        <a:srgbClr val="FF3300"/>
                      </a:solidFill>
                      <a:effectLst>
                        <a:outerShdw blurRad="38100" dist="38100" dir="2700000" algn="tl">
                          <a:srgbClr val="C0C0C0"/>
                        </a:outerShdw>
                      </a:effectLst>
                      <a:latin typeface="Times New Roman" pitchFamily="18" charset="0"/>
                    </a:rPr>
                    <a:t>2</a:t>
                  </a:r>
                  <a:endParaRPr lang="en-US" altLang="zh-CN" sz="2400">
                    <a:latin typeface="Times New Roman" pitchFamily="18" charset="0"/>
                  </a:endParaRPr>
                </a:p>
              </p:txBody>
            </p:sp>
            <p:sp>
              <p:nvSpPr>
                <p:cNvPr id="123" name="Text Box 29">
                  <a:extLst>
                    <a:ext uri="{FF2B5EF4-FFF2-40B4-BE49-F238E27FC236}">
                      <a16:creationId xmlns:a16="http://schemas.microsoft.com/office/drawing/2014/main" id="{4A6575B5-BA51-446E-BCC6-2227AD30ED53}"/>
                    </a:ext>
                  </a:extLst>
                </p:cNvPr>
                <p:cNvSpPr txBox="1">
                  <a:spLocks noChangeArrowheads="1"/>
                </p:cNvSpPr>
                <p:nvPr/>
              </p:nvSpPr>
              <p:spPr bwMode="auto">
                <a:xfrm>
                  <a:off x="1408" y="2325"/>
                  <a:ext cx="310" cy="288"/>
                </a:xfrm>
                <a:prstGeom prst="rect">
                  <a:avLst/>
                </a:prstGeom>
                <a:noFill/>
                <a:ln w="9525">
                  <a:noFill/>
                  <a:miter lim="800000"/>
                  <a:headEnd/>
                  <a:tailEnd/>
                </a:ln>
                <a:effectLst/>
              </p:spPr>
              <p:txBody>
                <a:bodyPr wrap="none">
                  <a:spAutoFit/>
                </a:bodyPr>
                <a:lstStyle/>
                <a:p>
                  <a:pPr algn="l">
                    <a:defRPr/>
                  </a:pPr>
                  <a:r>
                    <a:rPr lang="en-US" altLang="zh-CN" sz="2400" b="1">
                      <a:solidFill>
                        <a:schemeClr val="hlink"/>
                      </a:solidFill>
                      <a:effectLst>
                        <a:outerShdw blurRad="38100" dist="38100" dir="2700000" algn="tl">
                          <a:srgbClr val="C0C0C0"/>
                        </a:outerShdw>
                      </a:effectLst>
                      <a:latin typeface="隶书" pitchFamily="49" charset="-122"/>
                      <a:ea typeface="隶书" pitchFamily="49" charset="-122"/>
                    </a:rPr>
                    <a:t>-</a:t>
                  </a:r>
                  <a:r>
                    <a:rPr lang="en-US" altLang="zh-CN" sz="2400" b="1">
                      <a:solidFill>
                        <a:schemeClr val="hlink"/>
                      </a:solidFill>
                      <a:effectLst>
                        <a:outerShdw blurRad="38100" dist="38100" dir="2700000" algn="tl">
                          <a:srgbClr val="C0C0C0"/>
                        </a:outerShdw>
                      </a:effectLst>
                      <a:latin typeface="Times New Roman" pitchFamily="18" charset="0"/>
                    </a:rPr>
                    <a:t>2</a:t>
                  </a:r>
                </a:p>
              </p:txBody>
            </p:sp>
            <p:sp>
              <p:nvSpPr>
                <p:cNvPr id="124" name="Rectangle 30">
                  <a:extLst>
                    <a:ext uri="{FF2B5EF4-FFF2-40B4-BE49-F238E27FC236}">
                      <a16:creationId xmlns:a16="http://schemas.microsoft.com/office/drawing/2014/main" id="{3248034A-DBF5-4A59-887A-DA4938B34621}"/>
                    </a:ext>
                  </a:extLst>
                </p:cNvPr>
                <p:cNvSpPr>
                  <a:spLocks noChangeArrowheads="1"/>
                </p:cNvSpPr>
                <p:nvPr/>
              </p:nvSpPr>
              <p:spPr bwMode="auto">
                <a:xfrm>
                  <a:off x="1404" y="3809"/>
                  <a:ext cx="240" cy="121"/>
                </a:xfrm>
                <a:prstGeom prst="rect">
                  <a:avLst/>
                </a:prstGeom>
                <a:solidFill>
                  <a:schemeClr val="hlink"/>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b="1" i="1">
                    <a:solidFill>
                      <a:schemeClr val="bg2"/>
                    </a:solidFill>
                    <a:latin typeface="Times New Roman" panose="02020603050405020304" pitchFamily="18" charset="0"/>
                  </a:endParaRPr>
                </a:p>
              </p:txBody>
            </p:sp>
          </p:grpSp>
        </p:grpSp>
        <p:grpSp>
          <p:nvGrpSpPr>
            <p:cNvPr id="74" name="Group 31">
              <a:extLst>
                <a:ext uri="{FF2B5EF4-FFF2-40B4-BE49-F238E27FC236}">
                  <a16:creationId xmlns:a16="http://schemas.microsoft.com/office/drawing/2014/main" id="{EEB8D57E-3E41-405A-B410-72D674A7B2E2}"/>
                </a:ext>
              </a:extLst>
            </p:cNvPr>
            <p:cNvGrpSpPr>
              <a:grpSpLocks/>
            </p:cNvGrpSpPr>
            <p:nvPr/>
          </p:nvGrpSpPr>
          <p:grpSpPr bwMode="auto">
            <a:xfrm>
              <a:off x="3023" y="1032"/>
              <a:ext cx="2142" cy="1733"/>
              <a:chOff x="3023" y="1833"/>
              <a:chExt cx="2142" cy="1733"/>
            </a:xfrm>
          </p:grpSpPr>
          <p:sp>
            <p:nvSpPr>
              <p:cNvPr id="75" name="Text Box 32">
                <a:extLst>
                  <a:ext uri="{FF2B5EF4-FFF2-40B4-BE49-F238E27FC236}">
                    <a16:creationId xmlns:a16="http://schemas.microsoft.com/office/drawing/2014/main" id="{2062D86C-8847-4AFF-8AD4-64D380BF395F}"/>
                  </a:ext>
                </a:extLst>
              </p:cNvPr>
              <p:cNvSpPr txBox="1">
                <a:spLocks noChangeArrowheads="1"/>
              </p:cNvSpPr>
              <p:nvPr/>
            </p:nvSpPr>
            <p:spPr bwMode="auto">
              <a:xfrm>
                <a:off x="3824" y="2520"/>
                <a:ext cx="2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F</a:t>
                </a:r>
                <a:endParaRPr lang="en-US" altLang="zh-CN" sz="2400">
                  <a:latin typeface="Times New Roman" panose="02020603050405020304" pitchFamily="18" charset="0"/>
                </a:endParaRPr>
              </a:p>
            </p:txBody>
          </p:sp>
          <p:sp>
            <p:nvSpPr>
              <p:cNvPr id="76" name="Text Box 33">
                <a:extLst>
                  <a:ext uri="{FF2B5EF4-FFF2-40B4-BE49-F238E27FC236}">
                    <a16:creationId xmlns:a16="http://schemas.microsoft.com/office/drawing/2014/main" id="{E65CD23A-B6A7-4F97-B71D-2E91976108DD}"/>
                  </a:ext>
                </a:extLst>
              </p:cNvPr>
              <p:cNvSpPr txBox="1">
                <a:spLocks noChangeArrowheads="1"/>
              </p:cNvSpPr>
              <p:nvPr/>
            </p:nvSpPr>
            <p:spPr bwMode="auto">
              <a:xfrm>
                <a:off x="4000" y="2520"/>
                <a:ext cx="31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G</a:t>
                </a:r>
                <a:endParaRPr lang="en-US" altLang="zh-CN" sz="2400">
                  <a:latin typeface="Times New Roman" panose="02020603050405020304" pitchFamily="18" charset="0"/>
                </a:endParaRPr>
              </a:p>
            </p:txBody>
          </p:sp>
          <p:sp>
            <p:nvSpPr>
              <p:cNvPr id="77" name="Text Box 34">
                <a:extLst>
                  <a:ext uri="{FF2B5EF4-FFF2-40B4-BE49-F238E27FC236}">
                    <a16:creationId xmlns:a16="http://schemas.microsoft.com/office/drawing/2014/main" id="{811CD8E8-BA11-4749-AE0C-F9E11EA906D6}"/>
                  </a:ext>
                </a:extLst>
              </p:cNvPr>
              <p:cNvSpPr txBox="1">
                <a:spLocks noChangeArrowheads="1"/>
              </p:cNvSpPr>
              <p:nvPr/>
            </p:nvSpPr>
            <p:spPr bwMode="auto">
              <a:xfrm>
                <a:off x="3023" y="2529"/>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D</a:t>
                </a:r>
                <a:endParaRPr lang="en-US" altLang="zh-CN" sz="2400">
                  <a:latin typeface="Times New Roman" panose="02020603050405020304" pitchFamily="18" charset="0"/>
                </a:endParaRPr>
              </a:p>
            </p:txBody>
          </p:sp>
          <p:grpSp>
            <p:nvGrpSpPr>
              <p:cNvPr id="78" name="Group 35">
                <a:extLst>
                  <a:ext uri="{FF2B5EF4-FFF2-40B4-BE49-F238E27FC236}">
                    <a16:creationId xmlns:a16="http://schemas.microsoft.com/office/drawing/2014/main" id="{F01919E6-6612-4AE6-A436-5B8B41B96226}"/>
                  </a:ext>
                </a:extLst>
              </p:cNvPr>
              <p:cNvGrpSpPr>
                <a:grpSpLocks/>
              </p:cNvGrpSpPr>
              <p:nvPr/>
            </p:nvGrpSpPr>
            <p:grpSpPr bwMode="auto">
              <a:xfrm>
                <a:off x="3280" y="1833"/>
                <a:ext cx="1885" cy="1733"/>
                <a:chOff x="3280" y="1824"/>
                <a:chExt cx="1885" cy="1733"/>
              </a:xfrm>
            </p:grpSpPr>
            <p:sp>
              <p:nvSpPr>
                <p:cNvPr id="83" name="Line 36">
                  <a:extLst>
                    <a:ext uri="{FF2B5EF4-FFF2-40B4-BE49-F238E27FC236}">
                      <a16:creationId xmlns:a16="http://schemas.microsoft.com/office/drawing/2014/main" id="{92E77919-8001-4DD8-963E-F5EED429C972}"/>
                    </a:ext>
                  </a:extLst>
                </p:cNvPr>
                <p:cNvSpPr>
                  <a:spLocks noChangeShapeType="1"/>
                </p:cNvSpPr>
                <p:nvPr/>
              </p:nvSpPr>
              <p:spPr bwMode="auto">
                <a:xfrm flipH="1">
                  <a:off x="4240" y="2549"/>
                  <a:ext cx="144" cy="384"/>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 name="Line 37">
                  <a:extLst>
                    <a:ext uri="{FF2B5EF4-FFF2-40B4-BE49-F238E27FC236}">
                      <a16:creationId xmlns:a16="http://schemas.microsoft.com/office/drawing/2014/main" id="{A48F125B-82D4-482B-BFC0-E7ABFBD9849D}"/>
                    </a:ext>
                  </a:extLst>
                </p:cNvPr>
                <p:cNvSpPr>
                  <a:spLocks noChangeShapeType="1"/>
                </p:cNvSpPr>
                <p:nvPr/>
              </p:nvSpPr>
              <p:spPr bwMode="auto">
                <a:xfrm>
                  <a:off x="4096" y="2165"/>
                  <a:ext cx="672" cy="672"/>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Line 38">
                  <a:extLst>
                    <a:ext uri="{FF2B5EF4-FFF2-40B4-BE49-F238E27FC236}">
                      <a16:creationId xmlns:a16="http://schemas.microsoft.com/office/drawing/2014/main" id="{FE34FBE1-707B-471A-869B-7D5A8FB678FC}"/>
                    </a:ext>
                  </a:extLst>
                </p:cNvPr>
                <p:cNvSpPr>
                  <a:spLocks noChangeShapeType="1"/>
                </p:cNvSpPr>
                <p:nvPr/>
              </p:nvSpPr>
              <p:spPr bwMode="auto">
                <a:xfrm flipH="1">
                  <a:off x="3280" y="2165"/>
                  <a:ext cx="672" cy="768"/>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 name="Rectangle 39">
                  <a:extLst>
                    <a:ext uri="{FF2B5EF4-FFF2-40B4-BE49-F238E27FC236}">
                      <a16:creationId xmlns:a16="http://schemas.microsoft.com/office/drawing/2014/main" id="{FB692BE5-6E69-4724-9C87-9E09B6D122CA}"/>
                    </a:ext>
                  </a:extLst>
                </p:cNvPr>
                <p:cNvSpPr>
                  <a:spLocks noChangeArrowheads="1"/>
                </p:cNvSpPr>
                <p:nvPr/>
              </p:nvSpPr>
              <p:spPr bwMode="auto">
                <a:xfrm>
                  <a:off x="4720" y="2837"/>
                  <a:ext cx="240" cy="720"/>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chemeClr val="hlink"/>
                      </a:solidFill>
                      <a:latin typeface="Times New Roman" panose="02020603050405020304" pitchFamily="18" charset="0"/>
                    </a:rPr>
                    <a:t>h</a:t>
                  </a:r>
                </a:p>
              </p:txBody>
            </p:sp>
            <p:sp>
              <p:nvSpPr>
                <p:cNvPr id="87" name="Line 40">
                  <a:extLst>
                    <a:ext uri="{FF2B5EF4-FFF2-40B4-BE49-F238E27FC236}">
                      <a16:creationId xmlns:a16="http://schemas.microsoft.com/office/drawing/2014/main" id="{C48B86AF-D916-4754-A3A2-82A6328BE569}"/>
                    </a:ext>
                  </a:extLst>
                </p:cNvPr>
                <p:cNvSpPr>
                  <a:spLocks noChangeShapeType="1"/>
                </p:cNvSpPr>
                <p:nvPr/>
              </p:nvSpPr>
              <p:spPr bwMode="auto">
                <a:xfrm>
                  <a:off x="3712" y="2549"/>
                  <a:ext cx="192" cy="336"/>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 name="Oval 41">
                  <a:extLst>
                    <a:ext uri="{FF2B5EF4-FFF2-40B4-BE49-F238E27FC236}">
                      <a16:creationId xmlns:a16="http://schemas.microsoft.com/office/drawing/2014/main" id="{551DE417-1845-40CA-A27A-6EAB8D6E465F}"/>
                    </a:ext>
                  </a:extLst>
                </p:cNvPr>
                <p:cNvSpPr>
                  <a:spLocks noChangeArrowheads="1"/>
                </p:cNvSpPr>
                <p:nvPr/>
              </p:nvSpPr>
              <p:spPr bwMode="auto">
                <a:xfrm>
                  <a:off x="3568" y="2357"/>
                  <a:ext cx="240" cy="240"/>
                </a:xfrm>
                <a:prstGeom prst="ellipse">
                  <a:avLst/>
                </a:prstGeom>
                <a:solidFill>
                  <a:srgbClr val="66FF66"/>
                </a:solidFill>
                <a:ln w="28575">
                  <a:solidFill>
                    <a:srgbClr val="008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9" name="Oval 42">
                  <a:extLst>
                    <a:ext uri="{FF2B5EF4-FFF2-40B4-BE49-F238E27FC236}">
                      <a16:creationId xmlns:a16="http://schemas.microsoft.com/office/drawing/2014/main" id="{801AC0C1-06A3-4ED6-AB9C-FE3BC35C4469}"/>
                    </a:ext>
                  </a:extLst>
                </p:cNvPr>
                <p:cNvSpPr>
                  <a:spLocks noChangeArrowheads="1"/>
                </p:cNvSpPr>
                <p:nvPr/>
              </p:nvSpPr>
              <p:spPr bwMode="auto">
                <a:xfrm>
                  <a:off x="3904" y="1973"/>
                  <a:ext cx="240" cy="240"/>
                </a:xfrm>
                <a:prstGeom prst="ellipse">
                  <a:avLst/>
                </a:prstGeom>
                <a:solidFill>
                  <a:srgbClr val="66FF66"/>
                </a:solidFill>
                <a:ln w="28575">
                  <a:solidFill>
                    <a:srgbClr val="008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0" name="Text Box 43">
                  <a:extLst>
                    <a:ext uri="{FF2B5EF4-FFF2-40B4-BE49-F238E27FC236}">
                      <a16:creationId xmlns:a16="http://schemas.microsoft.com/office/drawing/2014/main" id="{4AE9A8C7-CDD7-41B5-B465-5D5B165B1BEC}"/>
                    </a:ext>
                  </a:extLst>
                </p:cNvPr>
                <p:cNvSpPr txBox="1">
                  <a:spLocks noChangeArrowheads="1"/>
                </p:cNvSpPr>
                <p:nvPr/>
              </p:nvSpPr>
              <p:spPr bwMode="auto">
                <a:xfrm>
                  <a:off x="4515" y="2165"/>
                  <a:ext cx="24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a:solidFill>
                        <a:srgbClr val="003399"/>
                      </a:solidFill>
                      <a:latin typeface="Times New Roman" panose="02020603050405020304" pitchFamily="18" charset="0"/>
                    </a:rPr>
                    <a:t>G</a:t>
                  </a:r>
                </a:p>
              </p:txBody>
            </p:sp>
            <p:sp>
              <p:nvSpPr>
                <p:cNvPr id="91" name="Oval 44">
                  <a:extLst>
                    <a:ext uri="{FF2B5EF4-FFF2-40B4-BE49-F238E27FC236}">
                      <a16:creationId xmlns:a16="http://schemas.microsoft.com/office/drawing/2014/main" id="{93C6EA84-0EA2-4471-8F9E-C07DBC21FFC5}"/>
                    </a:ext>
                  </a:extLst>
                </p:cNvPr>
                <p:cNvSpPr>
                  <a:spLocks noChangeArrowheads="1"/>
                </p:cNvSpPr>
                <p:nvPr/>
              </p:nvSpPr>
              <p:spPr bwMode="auto">
                <a:xfrm>
                  <a:off x="4288" y="2357"/>
                  <a:ext cx="240" cy="240"/>
                </a:xfrm>
                <a:prstGeom prst="ellipse">
                  <a:avLst/>
                </a:prstGeom>
                <a:solidFill>
                  <a:srgbClr val="66FF66"/>
                </a:solidFill>
                <a:ln w="28575">
                  <a:solidFill>
                    <a:srgbClr val="008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 name="Rectangle 45">
                  <a:extLst>
                    <a:ext uri="{FF2B5EF4-FFF2-40B4-BE49-F238E27FC236}">
                      <a16:creationId xmlns:a16="http://schemas.microsoft.com/office/drawing/2014/main" id="{D927FAED-4F17-4491-8C9E-0AF0EBFF8F72}"/>
                    </a:ext>
                  </a:extLst>
                </p:cNvPr>
                <p:cNvSpPr>
                  <a:spLocks noChangeArrowheads="1"/>
                </p:cNvSpPr>
                <p:nvPr/>
              </p:nvSpPr>
              <p:spPr bwMode="auto">
                <a:xfrm>
                  <a:off x="4144" y="2837"/>
                  <a:ext cx="240" cy="528"/>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50000"/>
                    </a:lnSpc>
                  </a:pPr>
                  <a:endParaRPr lang="zh-CN" altLang="zh-CN" sz="3200" b="1" i="1">
                    <a:solidFill>
                      <a:schemeClr val="bg2"/>
                    </a:solidFill>
                    <a:latin typeface="Times New Roman" panose="02020603050405020304" pitchFamily="18" charset="0"/>
                  </a:endParaRPr>
                </a:p>
              </p:txBody>
            </p:sp>
            <p:sp>
              <p:nvSpPr>
                <p:cNvPr id="93" name="Text Box 46">
                  <a:extLst>
                    <a:ext uri="{FF2B5EF4-FFF2-40B4-BE49-F238E27FC236}">
                      <a16:creationId xmlns:a16="http://schemas.microsoft.com/office/drawing/2014/main" id="{E5CBC568-500C-4B87-90BE-8D8D73574801}"/>
                    </a:ext>
                  </a:extLst>
                </p:cNvPr>
                <p:cNvSpPr txBox="1">
                  <a:spLocks noChangeArrowheads="1"/>
                </p:cNvSpPr>
                <p:nvPr/>
              </p:nvSpPr>
              <p:spPr bwMode="auto">
                <a:xfrm>
                  <a:off x="4135" y="2915"/>
                  <a:ext cx="47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hlink"/>
                      </a:solidFill>
                      <a:latin typeface="Times New Roman" panose="02020603050405020304" pitchFamily="18" charset="0"/>
                    </a:rPr>
                    <a:t>h-1</a:t>
                  </a:r>
                  <a:endParaRPr kumimoji="1" lang="en-US" altLang="zh-CN" sz="2400">
                    <a:solidFill>
                      <a:schemeClr val="hlink"/>
                    </a:solidFill>
                    <a:latin typeface="Times New Roman" panose="02020603050405020304" pitchFamily="18" charset="0"/>
                  </a:endParaRPr>
                </a:p>
              </p:txBody>
            </p:sp>
            <p:sp>
              <p:nvSpPr>
                <p:cNvPr id="94" name="Text Box 47">
                  <a:extLst>
                    <a:ext uri="{FF2B5EF4-FFF2-40B4-BE49-F238E27FC236}">
                      <a16:creationId xmlns:a16="http://schemas.microsoft.com/office/drawing/2014/main" id="{AD58BEBA-4C4B-413E-9452-8F8BB813BDD7}"/>
                    </a:ext>
                  </a:extLst>
                </p:cNvPr>
                <p:cNvSpPr txBox="1">
                  <a:spLocks noChangeArrowheads="1"/>
                </p:cNvSpPr>
                <p:nvPr/>
              </p:nvSpPr>
              <p:spPr bwMode="auto">
                <a:xfrm>
                  <a:off x="4864" y="2520"/>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b="1">
                      <a:solidFill>
                        <a:srgbClr val="003399"/>
                      </a:solidFill>
                      <a:latin typeface="Times New Roman" panose="02020603050405020304" pitchFamily="18" charset="0"/>
                    </a:rPr>
                    <a:t>C</a:t>
                  </a:r>
                  <a:endParaRPr lang="en-US" altLang="zh-CN" sz="2400">
                    <a:latin typeface="Times New Roman" panose="02020603050405020304" pitchFamily="18" charset="0"/>
                  </a:endParaRPr>
                </a:p>
              </p:txBody>
            </p:sp>
            <p:sp>
              <p:nvSpPr>
                <p:cNvPr id="95" name="Text Box 48">
                  <a:extLst>
                    <a:ext uri="{FF2B5EF4-FFF2-40B4-BE49-F238E27FC236}">
                      <a16:creationId xmlns:a16="http://schemas.microsoft.com/office/drawing/2014/main" id="{BF801103-1B70-4792-8478-B20B0C1D76A8}"/>
                    </a:ext>
                  </a:extLst>
                </p:cNvPr>
                <p:cNvSpPr txBox="1">
                  <a:spLocks noChangeArrowheads="1"/>
                </p:cNvSpPr>
                <p:nvPr/>
              </p:nvSpPr>
              <p:spPr bwMode="auto">
                <a:xfrm>
                  <a:off x="3727" y="1824"/>
                  <a:ext cx="23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a:solidFill>
                        <a:srgbClr val="003399"/>
                      </a:solidFill>
                      <a:latin typeface="Times New Roman" panose="02020603050405020304" pitchFamily="18" charset="0"/>
                    </a:rPr>
                    <a:t>V</a:t>
                  </a:r>
                </a:p>
              </p:txBody>
            </p:sp>
            <p:sp>
              <p:nvSpPr>
                <p:cNvPr id="96" name="Text Box 49">
                  <a:extLst>
                    <a:ext uri="{FF2B5EF4-FFF2-40B4-BE49-F238E27FC236}">
                      <a16:creationId xmlns:a16="http://schemas.microsoft.com/office/drawing/2014/main" id="{DA21C702-0FE2-4ADC-B57D-94FA427E2CCA}"/>
                    </a:ext>
                  </a:extLst>
                </p:cNvPr>
                <p:cNvSpPr txBox="1">
                  <a:spLocks noChangeArrowheads="1"/>
                </p:cNvSpPr>
                <p:nvPr/>
              </p:nvSpPr>
              <p:spPr bwMode="auto">
                <a:xfrm>
                  <a:off x="3415" y="2183"/>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a:solidFill>
                        <a:srgbClr val="003399"/>
                      </a:solidFill>
                      <a:latin typeface="Times New Roman" panose="02020603050405020304" pitchFamily="18" charset="0"/>
                    </a:rPr>
                    <a:t>p</a:t>
                  </a:r>
                </a:p>
              </p:txBody>
            </p:sp>
            <p:sp>
              <p:nvSpPr>
                <p:cNvPr id="97" name="Text Box 50">
                  <a:extLst>
                    <a:ext uri="{FF2B5EF4-FFF2-40B4-BE49-F238E27FC236}">
                      <a16:creationId xmlns:a16="http://schemas.microsoft.com/office/drawing/2014/main" id="{904D7621-5C59-46AB-BEBA-0467F3B50F10}"/>
                    </a:ext>
                  </a:extLst>
                </p:cNvPr>
                <p:cNvSpPr txBox="1">
                  <a:spLocks noChangeArrowheads="1"/>
                </p:cNvSpPr>
                <p:nvPr/>
              </p:nvSpPr>
              <p:spPr bwMode="auto">
                <a:xfrm>
                  <a:off x="3922" y="1945"/>
                  <a:ext cx="212" cy="288"/>
                </a:xfrm>
                <a:prstGeom prst="rect">
                  <a:avLst/>
                </a:prstGeom>
                <a:noFill/>
                <a:ln w="9525">
                  <a:noFill/>
                  <a:miter lim="800000"/>
                  <a:headEnd/>
                  <a:tailEnd/>
                </a:ln>
                <a:effectLst/>
              </p:spPr>
              <p:txBody>
                <a:bodyPr wrap="none">
                  <a:spAutoFit/>
                </a:bodyPr>
                <a:lstStyle/>
                <a:p>
                  <a:pPr algn="l">
                    <a:defRPr/>
                  </a:pPr>
                  <a:r>
                    <a:rPr lang="en-US" altLang="zh-CN" sz="2400" b="1">
                      <a:solidFill>
                        <a:srgbClr val="FF3300"/>
                      </a:solidFill>
                      <a:effectLst>
                        <a:outerShdw blurRad="38100" dist="38100" dir="2700000" algn="tl">
                          <a:srgbClr val="C0C0C0"/>
                        </a:outerShdw>
                      </a:effectLst>
                      <a:latin typeface="Times New Roman" pitchFamily="18" charset="0"/>
                    </a:rPr>
                    <a:t>0</a:t>
                  </a:r>
                  <a:endParaRPr lang="en-US" altLang="zh-CN" sz="2400">
                    <a:latin typeface="Times New Roman" pitchFamily="18" charset="0"/>
                  </a:endParaRPr>
                </a:p>
              </p:txBody>
            </p:sp>
            <p:sp>
              <p:nvSpPr>
                <p:cNvPr id="98" name="Text Box 51">
                  <a:extLst>
                    <a:ext uri="{FF2B5EF4-FFF2-40B4-BE49-F238E27FC236}">
                      <a16:creationId xmlns:a16="http://schemas.microsoft.com/office/drawing/2014/main" id="{1BB58859-CF99-4862-B7BB-43D964BC52A7}"/>
                    </a:ext>
                  </a:extLst>
                </p:cNvPr>
                <p:cNvSpPr txBox="1">
                  <a:spLocks noChangeArrowheads="1"/>
                </p:cNvSpPr>
                <p:nvPr/>
              </p:nvSpPr>
              <p:spPr bwMode="auto">
                <a:xfrm>
                  <a:off x="3581" y="2325"/>
                  <a:ext cx="212" cy="288"/>
                </a:xfrm>
                <a:prstGeom prst="rect">
                  <a:avLst/>
                </a:prstGeom>
                <a:noFill/>
                <a:ln w="9525">
                  <a:noFill/>
                  <a:miter lim="800000"/>
                  <a:headEnd/>
                  <a:tailEnd/>
                </a:ln>
                <a:effectLst/>
              </p:spPr>
              <p:txBody>
                <a:bodyPr wrap="none">
                  <a:spAutoFit/>
                </a:bodyPr>
                <a:lstStyle/>
                <a:p>
                  <a:pPr algn="l">
                    <a:defRPr/>
                  </a:pPr>
                  <a:r>
                    <a:rPr lang="en-US" altLang="zh-CN" sz="2400" b="1">
                      <a:solidFill>
                        <a:srgbClr val="FF3300"/>
                      </a:solidFill>
                      <a:effectLst>
                        <a:outerShdw blurRad="38100" dist="38100" dir="2700000" algn="tl">
                          <a:srgbClr val="C0C0C0"/>
                        </a:outerShdw>
                      </a:effectLst>
                      <a:latin typeface="Times New Roman" pitchFamily="18" charset="0"/>
                    </a:rPr>
                    <a:t>0</a:t>
                  </a:r>
                  <a:endParaRPr lang="en-US" altLang="zh-CN" sz="2400">
                    <a:latin typeface="Times New Roman" pitchFamily="18" charset="0"/>
                  </a:endParaRPr>
                </a:p>
              </p:txBody>
            </p:sp>
            <p:sp>
              <p:nvSpPr>
                <p:cNvPr id="99" name="Text Box 52">
                  <a:extLst>
                    <a:ext uri="{FF2B5EF4-FFF2-40B4-BE49-F238E27FC236}">
                      <a16:creationId xmlns:a16="http://schemas.microsoft.com/office/drawing/2014/main" id="{05FA81B7-2FCC-4DBB-B6D3-B58D7769E3CE}"/>
                    </a:ext>
                  </a:extLst>
                </p:cNvPr>
                <p:cNvSpPr txBox="1">
                  <a:spLocks noChangeArrowheads="1"/>
                </p:cNvSpPr>
                <p:nvPr/>
              </p:nvSpPr>
              <p:spPr bwMode="auto">
                <a:xfrm>
                  <a:off x="4244" y="2317"/>
                  <a:ext cx="308" cy="288"/>
                </a:xfrm>
                <a:prstGeom prst="rect">
                  <a:avLst/>
                </a:prstGeom>
                <a:noFill/>
                <a:ln w="9525">
                  <a:noFill/>
                  <a:miter lim="800000"/>
                  <a:headEnd/>
                  <a:tailEnd/>
                </a:ln>
                <a:effectLst/>
              </p:spPr>
              <p:txBody>
                <a:bodyPr wrap="none">
                  <a:spAutoFit/>
                </a:bodyPr>
                <a:lstStyle/>
                <a:p>
                  <a:pPr algn="l">
                    <a:defRPr/>
                  </a:pPr>
                  <a:r>
                    <a:rPr lang="en-US" altLang="zh-CN" sz="2400" b="1">
                      <a:solidFill>
                        <a:srgbClr val="FF3300"/>
                      </a:solidFill>
                      <a:effectLst>
                        <a:outerShdw blurRad="38100" dist="38100" dir="2700000" algn="tl">
                          <a:srgbClr val="C0C0C0"/>
                        </a:outerShdw>
                      </a:effectLst>
                      <a:latin typeface="宋体" pitchFamily="2" charset="-122"/>
                    </a:rPr>
                    <a:t>-</a:t>
                  </a:r>
                  <a:r>
                    <a:rPr lang="en-US" altLang="zh-CN" sz="2400" b="1">
                      <a:solidFill>
                        <a:srgbClr val="FF3300"/>
                      </a:solidFill>
                      <a:effectLst>
                        <a:outerShdw blurRad="38100" dist="38100" dir="2700000" algn="tl">
                          <a:srgbClr val="C0C0C0"/>
                        </a:outerShdw>
                      </a:effectLst>
                      <a:latin typeface="Times New Roman" pitchFamily="18" charset="0"/>
                    </a:rPr>
                    <a:t>1</a:t>
                  </a:r>
                </a:p>
              </p:txBody>
            </p:sp>
          </p:grpSp>
          <p:sp>
            <p:nvSpPr>
              <p:cNvPr id="79" name="Rectangle 53">
                <a:extLst>
                  <a:ext uri="{FF2B5EF4-FFF2-40B4-BE49-F238E27FC236}">
                    <a16:creationId xmlns:a16="http://schemas.microsoft.com/office/drawing/2014/main" id="{A6864E8C-B2E9-4322-9B20-62AFC5096D42}"/>
                  </a:ext>
                </a:extLst>
              </p:cNvPr>
              <p:cNvSpPr>
                <a:spLocks noChangeArrowheads="1"/>
              </p:cNvSpPr>
              <p:nvPr/>
            </p:nvSpPr>
            <p:spPr bwMode="auto">
              <a:xfrm>
                <a:off x="3184" y="2846"/>
                <a:ext cx="240" cy="706"/>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60000"/>
                  </a:lnSpc>
                </a:pPr>
                <a:r>
                  <a:rPr lang="en-US" altLang="zh-CN" sz="3200" b="1">
                    <a:solidFill>
                      <a:schemeClr val="hlink"/>
                    </a:solidFill>
                    <a:latin typeface="Times New Roman" panose="02020603050405020304" pitchFamily="18" charset="0"/>
                  </a:rPr>
                  <a:t>h</a:t>
                </a:r>
              </a:p>
            </p:txBody>
          </p:sp>
          <p:sp>
            <p:nvSpPr>
              <p:cNvPr id="80" name="Rectangle 54">
                <a:extLst>
                  <a:ext uri="{FF2B5EF4-FFF2-40B4-BE49-F238E27FC236}">
                    <a16:creationId xmlns:a16="http://schemas.microsoft.com/office/drawing/2014/main" id="{3492CF02-9C1A-40EA-860A-9F6376F37FCE}"/>
                  </a:ext>
                </a:extLst>
              </p:cNvPr>
              <p:cNvSpPr>
                <a:spLocks noChangeArrowheads="1"/>
              </p:cNvSpPr>
              <p:nvPr/>
            </p:nvSpPr>
            <p:spPr bwMode="auto">
              <a:xfrm>
                <a:off x="3760" y="2846"/>
                <a:ext cx="240" cy="548"/>
              </a:xfrm>
              <a:prstGeom prst="rect">
                <a:avLst/>
              </a:prstGeom>
              <a:solidFill>
                <a:srgbClr val="66FF66"/>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b="1" i="1">
                  <a:solidFill>
                    <a:schemeClr val="bg2"/>
                  </a:solidFill>
                  <a:latin typeface="Times New Roman" panose="02020603050405020304" pitchFamily="18" charset="0"/>
                </a:endParaRPr>
              </a:p>
            </p:txBody>
          </p:sp>
          <p:sp>
            <p:nvSpPr>
              <p:cNvPr id="81" name="Rectangle 55">
                <a:extLst>
                  <a:ext uri="{FF2B5EF4-FFF2-40B4-BE49-F238E27FC236}">
                    <a16:creationId xmlns:a16="http://schemas.microsoft.com/office/drawing/2014/main" id="{E13B7E52-1B8E-46CC-AF85-8C75B160089F}"/>
                  </a:ext>
                </a:extLst>
              </p:cNvPr>
              <p:cNvSpPr>
                <a:spLocks noChangeArrowheads="1"/>
              </p:cNvSpPr>
              <p:nvPr/>
            </p:nvSpPr>
            <p:spPr bwMode="auto">
              <a:xfrm>
                <a:off x="3755" y="3373"/>
                <a:ext cx="249" cy="155"/>
              </a:xfrm>
              <a:prstGeom prst="rect">
                <a:avLst/>
              </a:prstGeom>
              <a:solidFill>
                <a:schemeClr val="hlink"/>
              </a:solidFill>
              <a:ln w="28575">
                <a:solidFill>
                  <a:srgbClr val="008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3200" b="1" i="1">
                  <a:solidFill>
                    <a:schemeClr val="bg2"/>
                  </a:solidFill>
                  <a:latin typeface="Times New Roman" panose="02020603050405020304" pitchFamily="18" charset="0"/>
                </a:endParaRPr>
              </a:p>
            </p:txBody>
          </p:sp>
          <p:sp>
            <p:nvSpPr>
              <p:cNvPr id="82" name="Text Box 56">
                <a:extLst>
                  <a:ext uri="{FF2B5EF4-FFF2-40B4-BE49-F238E27FC236}">
                    <a16:creationId xmlns:a16="http://schemas.microsoft.com/office/drawing/2014/main" id="{24F058C8-6A0D-466F-9858-2BACB942539A}"/>
                  </a:ext>
                </a:extLst>
              </p:cNvPr>
              <p:cNvSpPr txBox="1">
                <a:spLocks noChangeArrowheads="1"/>
              </p:cNvSpPr>
              <p:nvPr/>
            </p:nvSpPr>
            <p:spPr bwMode="auto">
              <a:xfrm>
                <a:off x="3752" y="2919"/>
                <a:ext cx="25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hlink"/>
                    </a:solidFill>
                    <a:latin typeface="Times New Roman" panose="02020603050405020304" pitchFamily="18" charset="0"/>
                  </a:rPr>
                  <a:t>h</a:t>
                </a:r>
                <a:endParaRPr kumimoji="1" lang="en-US" altLang="zh-CN" sz="2400">
                  <a:solidFill>
                    <a:schemeClr val="hlink"/>
                  </a:solidFill>
                  <a:latin typeface="Times New Roman" panose="02020603050405020304" pitchFamily="18" charset="0"/>
                </a:endParaRPr>
              </a:p>
            </p:txBody>
          </p:sp>
        </p:grpSp>
      </p:grpSp>
      <p:sp>
        <p:nvSpPr>
          <p:cNvPr id="125" name="Freeform 57">
            <a:extLst>
              <a:ext uri="{FF2B5EF4-FFF2-40B4-BE49-F238E27FC236}">
                <a16:creationId xmlns:a16="http://schemas.microsoft.com/office/drawing/2014/main" id="{97873FB1-8790-4F9E-BB89-2F7801B688C0}"/>
              </a:ext>
            </a:extLst>
          </p:cNvPr>
          <p:cNvSpPr>
            <a:spLocks/>
          </p:cNvSpPr>
          <p:nvPr/>
        </p:nvSpPr>
        <p:spPr bwMode="auto">
          <a:xfrm flipH="1">
            <a:off x="3298182" y="4246041"/>
            <a:ext cx="406400" cy="119063"/>
          </a:xfrm>
          <a:custGeom>
            <a:avLst/>
            <a:gdLst>
              <a:gd name="T0" fmla="*/ 645159891 w 256"/>
              <a:gd name="T1" fmla="*/ 189013279 h 75"/>
              <a:gd name="T2" fmla="*/ 529232759 w 256"/>
              <a:gd name="T3" fmla="*/ 50403329 h 75"/>
              <a:gd name="T4" fmla="*/ 345260547 w 256"/>
              <a:gd name="T5" fmla="*/ 5040333 h 75"/>
              <a:gd name="T6" fmla="*/ 161289973 w 256"/>
              <a:gd name="T7" fmla="*/ 27722630 h 75"/>
              <a:gd name="T8" fmla="*/ 0 w 256"/>
              <a:gd name="T9" fmla="*/ 166330993 h 75"/>
              <a:gd name="T10" fmla="*/ 0 60000 65536"/>
              <a:gd name="T11" fmla="*/ 0 60000 65536"/>
              <a:gd name="T12" fmla="*/ 0 60000 65536"/>
              <a:gd name="T13" fmla="*/ 0 60000 65536"/>
              <a:gd name="T14" fmla="*/ 0 60000 65536"/>
              <a:gd name="T15" fmla="*/ 0 w 256"/>
              <a:gd name="T16" fmla="*/ 0 h 75"/>
              <a:gd name="T17" fmla="*/ 256 w 256"/>
              <a:gd name="T18" fmla="*/ 75 h 75"/>
            </a:gdLst>
            <a:ahLst/>
            <a:cxnLst>
              <a:cxn ang="T10">
                <a:pos x="T0" y="T1"/>
              </a:cxn>
              <a:cxn ang="T11">
                <a:pos x="T2" y="T3"/>
              </a:cxn>
              <a:cxn ang="T12">
                <a:pos x="T4" y="T5"/>
              </a:cxn>
              <a:cxn ang="T13">
                <a:pos x="T6" y="T7"/>
              </a:cxn>
              <a:cxn ang="T14">
                <a:pos x="T8" y="T9"/>
              </a:cxn>
            </a:cxnLst>
            <a:rect l="T15" t="T16" r="T17" b="T18"/>
            <a:pathLst>
              <a:path w="256" h="75">
                <a:moveTo>
                  <a:pt x="256" y="75"/>
                </a:moveTo>
                <a:cubicBezTo>
                  <a:pt x="243" y="53"/>
                  <a:pt x="230" y="32"/>
                  <a:pt x="210" y="20"/>
                </a:cubicBezTo>
                <a:cubicBezTo>
                  <a:pt x="190" y="8"/>
                  <a:pt x="161" y="3"/>
                  <a:pt x="137" y="2"/>
                </a:cubicBezTo>
                <a:cubicBezTo>
                  <a:pt x="113" y="1"/>
                  <a:pt x="87" y="0"/>
                  <a:pt x="64" y="11"/>
                </a:cubicBezTo>
                <a:cubicBezTo>
                  <a:pt x="41" y="22"/>
                  <a:pt x="11" y="57"/>
                  <a:pt x="0" y="66"/>
                </a:cubicBezTo>
              </a:path>
            </a:pathLst>
          </a:custGeom>
          <a:noFill/>
          <a:ln w="28575" cap="rnd">
            <a:solidFill>
              <a:schemeClr val="tx2"/>
            </a:solidFill>
            <a:prstDash val="sysDot"/>
            <a:round/>
            <a:headEnd/>
            <a:tailEnd type="triangle" w="sm" len="me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2155553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78563"/>
                                        </p:tgtEl>
                                        <p:attrNameLst>
                                          <p:attrName>style.visibility</p:attrName>
                                        </p:attrNameLst>
                                      </p:cBhvr>
                                      <p:to>
                                        <p:strVal val="visible"/>
                                      </p:to>
                                    </p:set>
                                    <p:animEffect transition="in" filter="wipe(right)">
                                      <p:cBhvr>
                                        <p:cTn id="7" dur="500"/>
                                        <p:tgtEl>
                                          <p:spTgt spid="2785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5"/>
                                        </p:tgtEl>
                                        <p:attrNameLst>
                                          <p:attrName>style.visibility</p:attrName>
                                        </p:attrNameLst>
                                      </p:cBhvr>
                                      <p:to>
                                        <p:strVal val="visible"/>
                                      </p:to>
                                    </p:set>
                                    <p:animEffect transition="in" filter="wipe(left)">
                                      <p:cBhvr>
                                        <p:cTn id="12"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63" grpId="0" animBg="1"/>
      <p:bldP spid="1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2"/>
          <p:cNvSpPr>
            <a:spLocks noGrp="1" noChangeArrowheads="1"/>
          </p:cNvSpPr>
          <p:nvPr>
            <p:ph type="title"/>
          </p:nvPr>
        </p:nvSpPr>
        <p:spPr>
          <a:xfrm>
            <a:off x="0" y="77816"/>
            <a:ext cx="8229600" cy="936104"/>
          </a:xfrm>
        </p:spPr>
        <p:txBody>
          <a:bodyPr/>
          <a:lstStyle/>
          <a:p>
            <a:pPr algn="l"/>
            <a:r>
              <a:rPr lang="en-US" altLang="zh-CN" dirty="0">
                <a:latin typeface="华文新魏" panose="02010800040101010101" pitchFamily="2" charset="-122"/>
                <a:ea typeface="华文新魏" panose="02010800040101010101" pitchFamily="2" charset="-122"/>
              </a:rPr>
              <a:t>AVL</a:t>
            </a:r>
            <a:r>
              <a:rPr lang="zh-CN" altLang="en-US" dirty="0">
                <a:latin typeface="华文新魏" panose="02010800040101010101" pitchFamily="2" charset="-122"/>
                <a:ea typeface="华文新魏" panose="02010800040101010101" pitchFamily="2" charset="-122"/>
              </a:rPr>
              <a:t>树的插入</a:t>
            </a:r>
          </a:p>
        </p:txBody>
      </p:sp>
      <p:sp>
        <p:nvSpPr>
          <p:cNvPr id="102404" name="Rectangle 3"/>
          <p:cNvSpPr>
            <a:spLocks noGrp="1" noChangeArrowheads="1"/>
          </p:cNvSpPr>
          <p:nvPr>
            <p:ph idx="1"/>
          </p:nvPr>
        </p:nvSpPr>
        <p:spPr>
          <a:xfrm>
            <a:off x="179512" y="947536"/>
            <a:ext cx="8229600" cy="2697488"/>
          </a:xfrm>
        </p:spPr>
        <p:txBody>
          <a:bodyPr>
            <a:normAutofit/>
          </a:bodyPr>
          <a:lstStyle/>
          <a:p>
            <a:r>
              <a:rPr lang="en-US" altLang="zh-CN" sz="2400" dirty="0">
                <a:latin typeface="华文楷体" panose="02010600040101010101" pitchFamily="2" charset="-122"/>
                <a:ea typeface="华文楷体" panose="02010600040101010101" pitchFamily="2" charset="-122"/>
              </a:rPr>
              <a:t>AVL</a:t>
            </a:r>
            <a:r>
              <a:rPr lang="zh-CN" altLang="en-US" sz="2400" dirty="0">
                <a:latin typeface="华文楷体" panose="02010600040101010101" pitchFamily="2" charset="-122"/>
                <a:ea typeface="华文楷体" panose="02010600040101010101" pitchFamily="2" charset="-122"/>
              </a:rPr>
              <a:t>树的插入算法是从一棵空树开始，通过输入一系列关键字，逐步建立</a:t>
            </a:r>
            <a:r>
              <a:rPr lang="en-US" altLang="zh-CN" sz="2400" dirty="0">
                <a:latin typeface="华文楷体" panose="02010600040101010101" pitchFamily="2" charset="-122"/>
                <a:ea typeface="华文楷体" panose="02010600040101010101" pitchFamily="2" charset="-122"/>
              </a:rPr>
              <a:t>AVL</a:t>
            </a:r>
            <a:r>
              <a:rPr lang="zh-CN" altLang="en-US" sz="2400" dirty="0">
                <a:latin typeface="华文楷体" panose="02010600040101010101" pitchFamily="2" charset="-122"/>
                <a:ea typeface="华文楷体" panose="02010600040101010101" pitchFamily="2" charset="-122"/>
              </a:rPr>
              <a:t>树</a:t>
            </a:r>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在向一棵本来是平衡的</a:t>
            </a:r>
            <a:r>
              <a:rPr lang="en-US" altLang="zh-CN" sz="2400" dirty="0">
                <a:latin typeface="华文楷体" panose="02010600040101010101" pitchFamily="2" charset="-122"/>
                <a:ea typeface="华文楷体" panose="02010600040101010101" pitchFamily="2" charset="-122"/>
              </a:rPr>
              <a:t>AVL</a:t>
            </a:r>
            <a:r>
              <a:rPr lang="zh-CN" altLang="en-US" sz="2400" dirty="0">
                <a:latin typeface="华文楷体" panose="02010600040101010101" pitchFamily="2" charset="-122"/>
                <a:ea typeface="华文楷体" panose="02010600040101010101" pitchFamily="2" charset="-122"/>
              </a:rPr>
              <a:t>树中插入一个新结点时，需从插入结点沿通向根的路径向上回溯，如果某个结点的平衡因子的绝对值 </a:t>
            </a:r>
            <a:r>
              <a:rPr lang="en-US" altLang="zh-CN" sz="2400" dirty="0">
                <a:latin typeface="华文楷体" panose="02010600040101010101" pitchFamily="2" charset="-122"/>
                <a:ea typeface="华文楷体" panose="02010600040101010101" pitchFamily="2" charset="-122"/>
              </a:rPr>
              <a:t>|bf| &gt; 1</a:t>
            </a:r>
            <a:r>
              <a:rPr lang="zh-CN" altLang="en-US" sz="2400" dirty="0">
                <a:latin typeface="华文楷体" panose="02010600040101010101" pitchFamily="2" charset="-122"/>
                <a:ea typeface="华文楷体" panose="02010600040101010101" pitchFamily="2" charset="-122"/>
              </a:rPr>
              <a:t>，那么需从这个结点出发，使用平衡旋转方法进行平衡化处理</a:t>
            </a:r>
            <a:endParaRPr lang="en-US" altLang="zh-CN" sz="2400" dirty="0">
              <a:latin typeface="华文楷体" panose="02010600040101010101" pitchFamily="2" charset="-122"/>
              <a:ea typeface="华文楷体" panose="02010600040101010101" pitchFamily="2" charset="-122"/>
            </a:endParaRPr>
          </a:p>
        </p:txBody>
      </p:sp>
      <p:sp>
        <p:nvSpPr>
          <p:cNvPr id="102402"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3992421-DB35-4634-BF68-84CCE7D983A6}" type="slidenum">
              <a:rPr lang="en-US" altLang="zh-CN" smtClean="0"/>
              <a:pPr/>
              <a:t>14</a:t>
            </a:fld>
            <a:endParaRPr lang="en-US" altLang="zh-CN"/>
          </a:p>
        </p:txBody>
      </p:sp>
    </p:spTree>
    <p:extLst>
      <p:ext uri="{BB962C8B-B14F-4D97-AF65-F5344CB8AC3E}">
        <p14:creationId xmlns:p14="http://schemas.microsoft.com/office/powerpoint/2010/main" val="1357071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0" y="-27384"/>
            <a:ext cx="8229600" cy="936104"/>
          </a:xfrm>
        </p:spPr>
        <p:txBody>
          <a:bodyPr/>
          <a:lstStyle/>
          <a:p>
            <a:pPr algn="l"/>
            <a:r>
              <a:rPr lang="zh-CN" altLang="en-US" dirty="0">
                <a:latin typeface="华文新魏" panose="02010800040101010101" pitchFamily="2" charset="-122"/>
                <a:ea typeface="华文新魏" panose="02010800040101010101" pitchFamily="2" charset="-122"/>
              </a:rPr>
              <a:t>结点插入对平衡因子的影响</a:t>
            </a:r>
          </a:p>
        </p:txBody>
      </p:sp>
      <p:sp>
        <p:nvSpPr>
          <p:cNvPr id="103427" name="Rectangle 3"/>
          <p:cNvSpPr>
            <a:spLocks noGrp="1" noChangeArrowheads="1"/>
          </p:cNvSpPr>
          <p:nvPr>
            <p:ph idx="1"/>
          </p:nvPr>
        </p:nvSpPr>
        <p:spPr>
          <a:xfrm>
            <a:off x="107504" y="908720"/>
            <a:ext cx="9036496" cy="4770407"/>
          </a:xfrm>
        </p:spPr>
        <p:txBody>
          <a:bodyPr>
            <a:normAutofit fontScale="92500" lnSpcReduction="20000"/>
          </a:bodyPr>
          <a:lstStyle/>
          <a:p>
            <a:pPr marL="0" indent="0">
              <a:buNone/>
            </a:pPr>
            <a:r>
              <a:rPr lang="zh-CN" altLang="en-US" sz="2400" dirty="0">
                <a:latin typeface="华文楷体" panose="02010600040101010101" pitchFamily="2" charset="-122"/>
                <a:ea typeface="华文楷体" panose="02010600040101010101" pitchFamily="2" charset="-122"/>
              </a:rPr>
              <a:t>设</a:t>
            </a:r>
            <a:r>
              <a:rPr lang="zh-CN" altLang="en-US" sz="2400" b="1" dirty="0">
                <a:latin typeface="华文楷体" panose="02010600040101010101" pitchFamily="2" charset="-122"/>
                <a:ea typeface="华文楷体" panose="02010600040101010101" pitchFamily="2" charset="-122"/>
              </a:rPr>
              <a:t>新结点</a:t>
            </a:r>
            <a:r>
              <a:rPr lang="en-US" altLang="zh-CN" sz="2400" b="1" dirty="0">
                <a:latin typeface="华文楷体" panose="02010600040101010101" pitchFamily="2" charset="-122"/>
                <a:ea typeface="华文楷体" panose="02010600040101010101" pitchFamily="2" charset="-122"/>
              </a:rPr>
              <a:t>v</a:t>
            </a:r>
            <a:r>
              <a:rPr lang="zh-CN" altLang="en-US" sz="2400" b="1" dirty="0">
                <a:latin typeface="华文楷体" panose="02010600040101010101" pitchFamily="2" charset="-122"/>
                <a:ea typeface="华文楷体" panose="02010600040101010101" pitchFamily="2" charset="-122"/>
              </a:rPr>
              <a:t>的平衡因子为</a:t>
            </a:r>
            <a:r>
              <a:rPr lang="en-US" altLang="zh-CN" sz="2400" b="1" dirty="0">
                <a:latin typeface="华文楷体" panose="02010600040101010101" pitchFamily="2" charset="-122"/>
                <a:ea typeface="华文楷体" panose="02010600040101010101" pitchFamily="2" charset="-122"/>
              </a:rPr>
              <a:t>0</a:t>
            </a:r>
            <a:r>
              <a:rPr lang="zh-CN" altLang="en-US" sz="2400" dirty="0">
                <a:latin typeface="华文楷体" panose="02010600040101010101" pitchFamily="2" charset="-122"/>
                <a:ea typeface="华文楷体" panose="02010600040101010101" pitchFamily="2" charset="-122"/>
              </a:rPr>
              <a:t>，其</a:t>
            </a:r>
            <a:r>
              <a:rPr lang="zh-CN" altLang="en-US" sz="2400" b="1" dirty="0">
                <a:latin typeface="华文楷体" panose="02010600040101010101" pitchFamily="2" charset="-122"/>
                <a:ea typeface="华文楷体" panose="02010600040101010101" pitchFamily="2" charset="-122"/>
              </a:rPr>
              <a:t>父结点为</a:t>
            </a:r>
            <a:r>
              <a:rPr lang="en-US" altLang="zh-CN" sz="2400" b="1" dirty="0">
                <a:latin typeface="华文楷体" panose="02010600040101010101" pitchFamily="2" charset="-122"/>
                <a:ea typeface="华文楷体" panose="02010600040101010101" pitchFamily="2" charset="-122"/>
              </a:rPr>
              <a:t>p</a:t>
            </a:r>
          </a:p>
          <a:p>
            <a:pPr marL="0" indent="0">
              <a:buNone/>
            </a:pPr>
            <a:r>
              <a:rPr lang="zh-CN" altLang="en-US" sz="2400" dirty="0">
                <a:latin typeface="华文楷体" panose="02010600040101010101" pitchFamily="2" charset="-122"/>
                <a:ea typeface="华文楷体" panose="02010600040101010101" pitchFamily="2" charset="-122"/>
              </a:rPr>
              <a:t>插入新结点后，</a:t>
            </a:r>
            <a:r>
              <a:rPr lang="en-US" altLang="zh-CN" sz="2400" dirty="0">
                <a:latin typeface="华文楷体" panose="02010600040101010101" pitchFamily="2" charset="-122"/>
                <a:ea typeface="华文楷体" panose="02010600040101010101" pitchFamily="2" charset="-122"/>
              </a:rPr>
              <a:t>p</a:t>
            </a:r>
            <a:r>
              <a:rPr lang="zh-CN" altLang="en-US" sz="2400" dirty="0">
                <a:latin typeface="华文楷体" panose="02010600040101010101" pitchFamily="2" charset="-122"/>
                <a:ea typeface="华文楷体" panose="02010600040101010101" pitchFamily="2" charset="-122"/>
              </a:rPr>
              <a:t>的平衡因子值有三种情况：</a:t>
            </a:r>
          </a:p>
          <a:p>
            <a:r>
              <a:rPr lang="zh-CN" altLang="en-US" sz="2400" b="1" dirty="0">
                <a:solidFill>
                  <a:srgbClr val="0000FF"/>
                </a:solidFill>
                <a:latin typeface="华文楷体" panose="02010600040101010101" pitchFamily="2" charset="-122"/>
                <a:ea typeface="华文楷体" panose="02010600040101010101" pitchFamily="2" charset="-122"/>
              </a:rPr>
              <a:t>结点</a:t>
            </a:r>
            <a:r>
              <a:rPr lang="en-US" altLang="zh-CN" sz="2400" b="1" dirty="0">
                <a:solidFill>
                  <a:srgbClr val="0000FF"/>
                </a:solidFill>
                <a:latin typeface="华文楷体" panose="02010600040101010101" pitchFamily="2" charset="-122"/>
                <a:ea typeface="华文楷体" panose="02010600040101010101" pitchFamily="2" charset="-122"/>
              </a:rPr>
              <a:t>p</a:t>
            </a:r>
            <a:r>
              <a:rPr lang="zh-CN" altLang="en-US" sz="2400" b="1" dirty="0">
                <a:solidFill>
                  <a:srgbClr val="0000FF"/>
                </a:solidFill>
                <a:latin typeface="华文楷体" panose="02010600040101010101" pitchFamily="2" charset="-122"/>
                <a:ea typeface="华文楷体" panose="02010600040101010101" pitchFamily="2" charset="-122"/>
              </a:rPr>
              <a:t>的平衡因子为</a:t>
            </a:r>
            <a:r>
              <a:rPr lang="en-US" altLang="zh-CN" sz="2400" b="1" dirty="0">
                <a:solidFill>
                  <a:srgbClr val="0000FF"/>
                </a:solidFill>
                <a:latin typeface="华文楷体" panose="02010600040101010101" pitchFamily="2" charset="-122"/>
                <a:ea typeface="华文楷体" panose="02010600040101010101" pitchFamily="2" charset="-122"/>
              </a:rPr>
              <a:t>0</a:t>
            </a:r>
          </a:p>
          <a:p>
            <a:pPr lvl="1"/>
            <a:r>
              <a:rPr lang="zh-CN" altLang="en-US" sz="2400" dirty="0">
                <a:latin typeface="华文楷体" panose="02010600040101010101" pitchFamily="2" charset="-122"/>
                <a:ea typeface="华文楷体" panose="02010600040101010101" pitchFamily="2" charset="-122"/>
              </a:rPr>
              <a:t>说明刚才是在</a:t>
            </a:r>
            <a:r>
              <a:rPr lang="en-US" altLang="zh-CN" sz="2400" dirty="0">
                <a:latin typeface="华文楷体" panose="02010600040101010101" pitchFamily="2" charset="-122"/>
                <a:ea typeface="华文楷体" panose="02010600040101010101" pitchFamily="2" charset="-122"/>
              </a:rPr>
              <a:t>p</a:t>
            </a:r>
            <a:r>
              <a:rPr lang="zh-CN" altLang="en-US" sz="2400" dirty="0">
                <a:latin typeface="华文楷体" panose="02010600040101010101" pitchFamily="2" charset="-122"/>
                <a:ea typeface="华文楷体" panose="02010600040101010101" pitchFamily="2" charset="-122"/>
              </a:rPr>
              <a:t>的较矮的子树上插入了新结点，此时不需做平衡化处理，返回主程序</a:t>
            </a:r>
            <a:endParaRPr lang="en-US" altLang="zh-CN" sz="2400" dirty="0">
              <a:latin typeface="华文楷体" panose="02010600040101010101" pitchFamily="2" charset="-122"/>
              <a:ea typeface="华文楷体" panose="02010600040101010101" pitchFamily="2" charset="-122"/>
            </a:endParaRPr>
          </a:p>
          <a:p>
            <a:pPr lvl="1"/>
            <a:r>
              <a:rPr lang="zh-CN" altLang="en-US" sz="2400" dirty="0">
                <a:latin typeface="华文楷体" panose="02010600040101010101" pitchFamily="2" charset="-122"/>
                <a:ea typeface="华文楷体" panose="02010600040101010101" pitchFamily="2" charset="-122"/>
              </a:rPr>
              <a:t>子树的高度不变</a:t>
            </a:r>
            <a:endParaRPr lang="zh-CN" altLang="en-US" dirty="0"/>
          </a:p>
          <a:p>
            <a:r>
              <a:rPr lang="zh-CN" altLang="en-US" sz="2400" b="1" dirty="0">
                <a:solidFill>
                  <a:srgbClr val="0000FF"/>
                </a:solidFill>
                <a:latin typeface="华文楷体" panose="02010600040101010101" pitchFamily="2" charset="-122"/>
                <a:ea typeface="华文楷体" panose="02010600040101010101" pitchFamily="2" charset="-122"/>
              </a:rPr>
              <a:t>结点</a:t>
            </a:r>
            <a:r>
              <a:rPr lang="en-US" altLang="zh-CN" sz="2400" b="1" dirty="0">
                <a:solidFill>
                  <a:srgbClr val="0000FF"/>
                </a:solidFill>
                <a:latin typeface="华文楷体" panose="02010600040101010101" pitchFamily="2" charset="-122"/>
                <a:ea typeface="华文楷体" panose="02010600040101010101" pitchFamily="2" charset="-122"/>
              </a:rPr>
              <a:t>p</a:t>
            </a:r>
            <a:r>
              <a:rPr lang="zh-CN" altLang="en-US" sz="2400" b="1" dirty="0">
                <a:solidFill>
                  <a:srgbClr val="0000FF"/>
                </a:solidFill>
                <a:latin typeface="华文楷体" panose="02010600040101010101" pitchFamily="2" charset="-122"/>
                <a:ea typeface="华文楷体" panose="02010600040101010101" pitchFamily="2" charset="-122"/>
              </a:rPr>
              <a:t>的平衡因子的绝对值</a:t>
            </a:r>
            <a:r>
              <a:rPr lang="en-US" altLang="zh-CN" sz="2400" b="1" dirty="0">
                <a:solidFill>
                  <a:srgbClr val="0000FF"/>
                </a:solidFill>
                <a:latin typeface="华文楷体" panose="02010600040101010101" pitchFamily="2" charset="-122"/>
                <a:ea typeface="华文楷体" panose="02010600040101010101" pitchFamily="2" charset="-122"/>
              </a:rPr>
              <a:t>|bf| = 1</a:t>
            </a:r>
          </a:p>
          <a:p>
            <a:pPr lvl="1"/>
            <a:r>
              <a:rPr lang="zh-CN" altLang="en-US" sz="2400" dirty="0">
                <a:latin typeface="华文楷体" panose="02010600040101010101" pitchFamily="2" charset="-122"/>
                <a:ea typeface="华文楷体" panose="02010600040101010101" pitchFamily="2" charset="-122"/>
              </a:rPr>
              <a:t>说明插入前</a:t>
            </a:r>
            <a:r>
              <a:rPr lang="en-US" altLang="zh-CN" sz="2400" dirty="0">
                <a:latin typeface="华文楷体" panose="02010600040101010101" pitchFamily="2" charset="-122"/>
                <a:ea typeface="华文楷体" panose="02010600040101010101" pitchFamily="2" charset="-122"/>
              </a:rPr>
              <a:t>p</a:t>
            </a:r>
            <a:r>
              <a:rPr lang="zh-CN" altLang="en-US" sz="2400" dirty="0">
                <a:latin typeface="华文楷体" panose="02010600040101010101" pitchFamily="2" charset="-122"/>
                <a:ea typeface="华文楷体" panose="02010600040101010101" pitchFamily="2" charset="-122"/>
              </a:rPr>
              <a:t>的平衡因子是</a:t>
            </a:r>
            <a:r>
              <a:rPr lang="en-US" altLang="zh-CN" sz="2400" dirty="0">
                <a:latin typeface="华文楷体" panose="02010600040101010101" pitchFamily="2" charset="-122"/>
                <a:ea typeface="华文楷体" panose="02010600040101010101" pitchFamily="2" charset="-122"/>
              </a:rPr>
              <a:t>0</a:t>
            </a:r>
            <a:r>
              <a:rPr lang="zh-CN" altLang="en-US" sz="2400" dirty="0">
                <a:latin typeface="华文楷体" panose="02010600040101010101" pitchFamily="2" charset="-122"/>
                <a:ea typeface="华文楷体" panose="02010600040101010101" pitchFamily="2" charset="-122"/>
              </a:rPr>
              <a:t>，插入新结点后，以</a:t>
            </a:r>
            <a:r>
              <a:rPr lang="en-US" altLang="zh-CN" sz="2400" dirty="0">
                <a:latin typeface="华文楷体" panose="02010600040101010101" pitchFamily="2" charset="-122"/>
                <a:ea typeface="华文楷体" panose="02010600040101010101" pitchFamily="2" charset="-122"/>
              </a:rPr>
              <a:t>p</a:t>
            </a:r>
            <a:r>
              <a:rPr lang="zh-CN" altLang="en-US" sz="2400" dirty="0">
                <a:latin typeface="华文楷体" panose="02010600040101010101" pitchFamily="2" charset="-122"/>
                <a:ea typeface="华文楷体" panose="02010600040101010101" pitchFamily="2" charset="-122"/>
              </a:rPr>
              <a:t>为根的子树不需平衡化旋转。但该子树高度增加，还需</a:t>
            </a:r>
            <a:r>
              <a:rPr lang="zh-CN" altLang="en-US" sz="2400" b="1" dirty="0">
                <a:solidFill>
                  <a:schemeClr val="accent6">
                    <a:lumMod val="50000"/>
                  </a:schemeClr>
                </a:solidFill>
                <a:latin typeface="华文楷体" panose="02010600040101010101" pitchFamily="2" charset="-122"/>
                <a:ea typeface="华文楷体" panose="02010600040101010101" pitchFamily="2" charset="-122"/>
              </a:rPr>
              <a:t>从结点</a:t>
            </a:r>
            <a:r>
              <a:rPr lang="en-US" altLang="zh-CN" sz="2400" b="1" dirty="0">
                <a:solidFill>
                  <a:schemeClr val="accent6">
                    <a:lumMod val="50000"/>
                  </a:schemeClr>
                </a:solidFill>
                <a:latin typeface="华文楷体" panose="02010600040101010101" pitchFamily="2" charset="-122"/>
                <a:ea typeface="华文楷体" panose="02010600040101010101" pitchFamily="2" charset="-122"/>
              </a:rPr>
              <a:t>p</a:t>
            </a:r>
            <a:r>
              <a:rPr lang="zh-CN" altLang="en-US" sz="2400" b="1" dirty="0">
                <a:solidFill>
                  <a:schemeClr val="accent6">
                    <a:lumMod val="50000"/>
                  </a:schemeClr>
                </a:solidFill>
                <a:latin typeface="华文楷体" panose="02010600040101010101" pitchFamily="2" charset="-122"/>
                <a:ea typeface="华文楷体" panose="02010600040101010101" pitchFamily="2" charset="-122"/>
              </a:rPr>
              <a:t>向根</a:t>
            </a:r>
            <a:r>
              <a:rPr lang="en-US" altLang="zh-CN" sz="2400" b="1" dirty="0">
                <a:solidFill>
                  <a:schemeClr val="accent6">
                    <a:lumMod val="50000"/>
                  </a:schemeClr>
                </a:solidFill>
                <a:latin typeface="华文楷体" panose="02010600040101010101" pitchFamily="2" charset="-122"/>
                <a:ea typeface="华文楷体" panose="02010600040101010101" pitchFamily="2" charset="-122"/>
              </a:rPr>
              <a:t>G</a:t>
            </a:r>
            <a:r>
              <a:rPr lang="zh-CN" altLang="en-US" sz="2400" b="1" dirty="0">
                <a:solidFill>
                  <a:schemeClr val="accent6">
                    <a:lumMod val="50000"/>
                  </a:schemeClr>
                </a:solidFill>
                <a:latin typeface="华文楷体" panose="02010600040101010101" pitchFamily="2" charset="-122"/>
                <a:ea typeface="华文楷体" panose="02010600040101010101" pitchFamily="2" charset="-122"/>
              </a:rPr>
              <a:t>回溯</a:t>
            </a:r>
            <a:r>
              <a:rPr lang="zh-CN" altLang="en-US" sz="2400" dirty="0">
                <a:latin typeface="华文楷体" panose="02010600040101010101" pitchFamily="2" charset="-122"/>
                <a:ea typeface="华文楷体" panose="02010600040101010101" pitchFamily="2" charset="-122"/>
              </a:rPr>
              <a:t>，继续考查结点</a:t>
            </a:r>
            <a:r>
              <a:rPr lang="en-US" altLang="zh-CN" sz="2400" dirty="0">
                <a:latin typeface="华文楷体" panose="02010600040101010101" pitchFamily="2" charset="-122"/>
                <a:ea typeface="华文楷体" panose="02010600040101010101" pitchFamily="2" charset="-122"/>
              </a:rPr>
              <a:t>p</a:t>
            </a:r>
            <a:r>
              <a:rPr lang="zh-CN" altLang="en-US" sz="2400" dirty="0">
                <a:latin typeface="华文楷体" panose="02010600040101010101" pitchFamily="2" charset="-122"/>
                <a:ea typeface="华文楷体" panose="02010600040101010101" pitchFamily="2" charset="-122"/>
              </a:rPr>
              <a:t>双亲</a:t>
            </a:r>
            <a:r>
              <a:rPr lang="en-US" altLang="zh-CN" sz="2400" dirty="0">
                <a:latin typeface="华文楷体" panose="02010600040101010101" pitchFamily="2" charset="-122"/>
                <a:ea typeface="华文楷体" panose="02010600040101010101" pitchFamily="2" charset="-122"/>
              </a:rPr>
              <a:t>(</a:t>
            </a:r>
            <a:r>
              <a:rPr lang="en-US" altLang="zh-CN" sz="2400" dirty="0" err="1">
                <a:latin typeface="华文楷体" panose="02010600040101010101" pitchFamily="2" charset="-122"/>
                <a:ea typeface="华文楷体" panose="02010600040101010101" pitchFamily="2" charset="-122"/>
              </a:rPr>
              <a:t>pr</a:t>
            </a:r>
            <a:r>
              <a:rPr lang="en-US" altLang="zh-CN" sz="2400" dirty="0">
                <a:latin typeface="华文楷体" panose="02010600040101010101" pitchFamily="2" charset="-122"/>
                <a:ea typeface="华文楷体" panose="02010600040101010101" pitchFamily="2" charset="-122"/>
              </a:rPr>
              <a:t> = Parent(</a:t>
            </a:r>
            <a:r>
              <a:rPr lang="en-US" altLang="zh-CN" sz="2400" dirty="0" err="1">
                <a:latin typeface="华文楷体" panose="02010600040101010101" pitchFamily="2" charset="-122"/>
                <a:ea typeface="华文楷体" panose="02010600040101010101" pitchFamily="2" charset="-122"/>
              </a:rPr>
              <a:t>pr</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的平衡状态</a:t>
            </a:r>
          </a:p>
          <a:p>
            <a:endParaRPr lang="en-US" altLang="zh-CN" sz="2400" dirty="0">
              <a:latin typeface="华文楷体" panose="02010600040101010101" pitchFamily="2" charset="-122"/>
              <a:ea typeface="华文楷体" panose="02010600040101010101" pitchFamily="2" charset="-122"/>
            </a:endParaRPr>
          </a:p>
          <a:p>
            <a:r>
              <a:rPr lang="zh-CN" altLang="en-US" sz="2400" b="1" dirty="0">
                <a:solidFill>
                  <a:srgbClr val="0000FF"/>
                </a:solidFill>
                <a:latin typeface="华文楷体" panose="02010600040101010101" pitchFamily="2" charset="-122"/>
                <a:ea typeface="华文楷体" panose="02010600040101010101" pitchFamily="2" charset="-122"/>
              </a:rPr>
              <a:t>结点</a:t>
            </a:r>
            <a:r>
              <a:rPr lang="en-US" altLang="zh-CN" sz="2400" b="1" dirty="0">
                <a:solidFill>
                  <a:srgbClr val="0000FF"/>
                </a:solidFill>
                <a:latin typeface="华文楷体" panose="02010600040101010101" pitchFamily="2" charset="-122"/>
                <a:ea typeface="华文楷体" panose="02010600040101010101" pitchFamily="2" charset="-122"/>
              </a:rPr>
              <a:t>p</a:t>
            </a:r>
            <a:r>
              <a:rPr lang="zh-CN" altLang="en-US" sz="2400" b="1" dirty="0">
                <a:solidFill>
                  <a:srgbClr val="0000FF"/>
                </a:solidFill>
                <a:latin typeface="华文楷体" panose="02010600040101010101" pitchFamily="2" charset="-122"/>
                <a:ea typeface="华文楷体" panose="02010600040101010101" pitchFamily="2" charset="-122"/>
              </a:rPr>
              <a:t>的平衡因子的绝对值</a:t>
            </a:r>
            <a:r>
              <a:rPr lang="en-US" altLang="zh-CN" sz="2400" b="1" dirty="0">
                <a:solidFill>
                  <a:srgbClr val="0000FF"/>
                </a:solidFill>
                <a:latin typeface="华文楷体" panose="02010600040101010101" pitchFamily="2" charset="-122"/>
                <a:ea typeface="华文楷体" panose="02010600040101010101" pitchFamily="2" charset="-122"/>
              </a:rPr>
              <a:t>|bf| = 2【</a:t>
            </a:r>
            <a:r>
              <a:rPr lang="zh-CN" altLang="en-US" sz="2400" b="1" dirty="0">
                <a:solidFill>
                  <a:srgbClr val="0000FF"/>
                </a:solidFill>
                <a:latin typeface="华文楷体" panose="02010600040101010101" pitchFamily="2" charset="-122"/>
                <a:ea typeface="华文楷体" panose="02010600040101010101" pitchFamily="2" charset="-122"/>
              </a:rPr>
              <a:t>这里是对祖父辈节点的影响</a:t>
            </a:r>
            <a:r>
              <a:rPr lang="en-US" altLang="zh-CN" sz="2400" b="1" dirty="0">
                <a:solidFill>
                  <a:srgbClr val="0000FF"/>
                </a:solidFill>
                <a:latin typeface="华文楷体" panose="02010600040101010101" pitchFamily="2" charset="-122"/>
                <a:ea typeface="华文楷体" panose="02010600040101010101" pitchFamily="2" charset="-122"/>
              </a:rPr>
              <a:t>】</a:t>
            </a:r>
          </a:p>
          <a:p>
            <a:pPr lvl="1"/>
            <a:r>
              <a:rPr lang="zh-CN" altLang="en-US" sz="2400" dirty="0">
                <a:latin typeface="华文楷体" panose="02010600040101010101" pitchFamily="2" charset="-122"/>
                <a:ea typeface="华文楷体" panose="02010600040101010101" pitchFamily="2" charset="-122"/>
              </a:rPr>
              <a:t>说明新结点在较高的子树上插入，造成了不平衡，需要做平衡化旋转。此时可进一步分</a:t>
            </a:r>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种情况讨论：</a:t>
            </a:r>
          </a:p>
        </p:txBody>
      </p:sp>
      <p:sp>
        <p:nvSpPr>
          <p:cNvPr id="103426"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54F37A1-E797-4F54-B12D-B958AE0F46C3}" type="slidenum">
              <a:rPr lang="en-US" altLang="zh-CN" smtClean="0"/>
              <a:pPr/>
              <a:t>15</a:t>
            </a:fld>
            <a:endParaRPr lang="en-US" altLang="zh-CN"/>
          </a:p>
        </p:txBody>
      </p:sp>
    </p:spTree>
    <p:extLst>
      <p:ext uri="{BB962C8B-B14F-4D97-AF65-F5344CB8AC3E}">
        <p14:creationId xmlns:p14="http://schemas.microsoft.com/office/powerpoint/2010/main" val="284394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Grp="1" noChangeArrowheads="1"/>
          </p:cNvSpPr>
          <p:nvPr>
            <p:ph idx="1"/>
          </p:nvPr>
        </p:nvSpPr>
        <p:spPr>
          <a:xfrm>
            <a:off x="251520" y="176399"/>
            <a:ext cx="8229600" cy="6552728"/>
          </a:xfrm>
        </p:spPr>
        <p:txBody>
          <a:bodyPr/>
          <a:lstStyle/>
          <a:p>
            <a:r>
              <a:rPr lang="zh-CN" altLang="en-US" sz="2400" dirty="0">
                <a:latin typeface="华文楷体" panose="02010600040101010101" pitchFamily="2" charset="-122"/>
                <a:ea typeface="华文楷体" panose="02010600040101010101" pitchFamily="2" charset="-122"/>
              </a:rPr>
              <a:t>若结点</a:t>
            </a:r>
            <a:r>
              <a:rPr lang="en-US" altLang="zh-CN" sz="2400" dirty="0">
                <a:latin typeface="华文楷体" panose="02010600040101010101" pitchFamily="2" charset="-122"/>
                <a:ea typeface="华文楷体" panose="02010600040101010101" pitchFamily="2" charset="-122"/>
              </a:rPr>
              <a:t>p</a:t>
            </a:r>
            <a:r>
              <a:rPr lang="zh-CN" altLang="en-US" sz="2400" dirty="0">
                <a:latin typeface="华文楷体" panose="02010600040101010101" pitchFamily="2" charset="-122"/>
                <a:ea typeface="华文楷体" panose="02010600040101010101" pitchFamily="2" charset="-122"/>
              </a:rPr>
              <a:t>的</a:t>
            </a:r>
            <a:r>
              <a:rPr lang="en-US" altLang="zh-CN" sz="2400" dirty="0">
                <a:latin typeface="华文楷体" panose="02010600040101010101" pitchFamily="2" charset="-122"/>
                <a:ea typeface="华文楷体" panose="02010600040101010101" pitchFamily="2" charset="-122"/>
              </a:rPr>
              <a:t>bf = 2</a:t>
            </a:r>
            <a:r>
              <a:rPr lang="zh-CN" altLang="en-US" sz="2400" dirty="0">
                <a:latin typeface="华文楷体" panose="02010600040101010101" pitchFamily="2" charset="-122"/>
                <a:ea typeface="华文楷体" panose="02010600040101010101" pitchFamily="2" charset="-122"/>
              </a:rPr>
              <a:t>，说明右子树高，结合其右子女</a:t>
            </a:r>
            <a:r>
              <a:rPr lang="en-US" altLang="zh-CN" sz="2400" dirty="0">
                <a:latin typeface="华文楷体" panose="02010600040101010101" pitchFamily="2" charset="-122"/>
                <a:ea typeface="华文楷体" panose="02010600040101010101" pitchFamily="2" charset="-122"/>
              </a:rPr>
              <a:t>q </a:t>
            </a:r>
            <a:r>
              <a:rPr lang="zh-CN" altLang="en-US" sz="2400" dirty="0">
                <a:latin typeface="华文楷体" panose="02010600040101010101" pitchFamily="2" charset="-122"/>
                <a:ea typeface="华文楷体" panose="02010600040101010101" pitchFamily="2" charset="-122"/>
              </a:rPr>
              <a:t>的</a:t>
            </a:r>
            <a:r>
              <a:rPr lang="en-US" altLang="zh-CN" sz="2400" dirty="0">
                <a:latin typeface="华文楷体" panose="02010600040101010101" pitchFamily="2" charset="-122"/>
                <a:ea typeface="华文楷体" panose="02010600040101010101" pitchFamily="2" charset="-122"/>
              </a:rPr>
              <a:t>bf</a:t>
            </a:r>
            <a:r>
              <a:rPr lang="zh-CN" altLang="en-US" sz="2400" dirty="0">
                <a:latin typeface="华文楷体" panose="02010600040101010101" pitchFamily="2" charset="-122"/>
                <a:ea typeface="华文楷体" panose="02010600040101010101" pitchFamily="2" charset="-122"/>
              </a:rPr>
              <a:t>分别处理：</a:t>
            </a:r>
          </a:p>
          <a:p>
            <a:pPr lvl="1"/>
            <a:r>
              <a:rPr lang="zh-CN" altLang="en-US" sz="2400" dirty="0">
                <a:latin typeface="华文楷体" panose="02010600040101010101" pitchFamily="2" charset="-122"/>
                <a:ea typeface="华文楷体" panose="02010600040101010101" pitchFamily="2" charset="-122"/>
              </a:rPr>
              <a:t>若</a:t>
            </a:r>
            <a:r>
              <a:rPr lang="en-US" altLang="zh-CN" sz="2400" dirty="0">
                <a:latin typeface="华文楷体" panose="02010600040101010101" pitchFamily="2" charset="-122"/>
                <a:ea typeface="华文楷体" panose="02010600040101010101" pitchFamily="2" charset="-122"/>
              </a:rPr>
              <a:t>q</a:t>
            </a:r>
            <a:r>
              <a:rPr lang="zh-CN" altLang="en-US" sz="2400" dirty="0">
                <a:latin typeface="华文楷体" panose="02010600040101010101" pitchFamily="2" charset="-122"/>
                <a:ea typeface="华文楷体" panose="02010600040101010101" pitchFamily="2" charset="-122"/>
              </a:rPr>
              <a:t>的</a:t>
            </a:r>
            <a:r>
              <a:rPr lang="en-US" altLang="zh-CN" sz="2400" dirty="0">
                <a:latin typeface="华文楷体" panose="02010600040101010101" pitchFamily="2" charset="-122"/>
                <a:ea typeface="华文楷体" panose="02010600040101010101" pitchFamily="2" charset="-122"/>
              </a:rPr>
              <a:t>bf</a:t>
            </a:r>
            <a:r>
              <a:rPr lang="zh-CN" altLang="en-US" sz="2400" dirty="0">
                <a:latin typeface="华文楷体" panose="02010600040101010101" pitchFamily="2" charset="-122"/>
                <a:ea typeface="华文楷体" panose="02010600040101010101" pitchFamily="2" charset="-122"/>
              </a:rPr>
              <a:t>为</a:t>
            </a: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，执行左单旋转</a:t>
            </a:r>
          </a:p>
          <a:p>
            <a:pPr lvl="1"/>
            <a:endParaRPr lang="zh-CN" altLang="en-US" dirty="0"/>
          </a:p>
          <a:p>
            <a:pPr lvl="1"/>
            <a:endParaRPr lang="en-US" altLang="zh-CN" dirty="0"/>
          </a:p>
          <a:p>
            <a:pPr lvl="1"/>
            <a:endParaRPr lang="zh-CN" altLang="en-US" dirty="0"/>
          </a:p>
          <a:p>
            <a:pPr lvl="1"/>
            <a:endParaRPr lang="zh-CN" altLang="en-US" dirty="0"/>
          </a:p>
          <a:p>
            <a:pPr lvl="1"/>
            <a:endParaRPr lang="en-US" altLang="zh-CN" dirty="0"/>
          </a:p>
          <a:p>
            <a:pPr lvl="1"/>
            <a:r>
              <a:rPr lang="zh-CN" altLang="en-US" sz="2400" dirty="0">
                <a:latin typeface="华文楷体" panose="02010600040101010101" pitchFamily="2" charset="-122"/>
                <a:ea typeface="华文楷体" panose="02010600040101010101" pitchFamily="2" charset="-122"/>
              </a:rPr>
              <a:t>若</a:t>
            </a:r>
            <a:r>
              <a:rPr lang="en-US" altLang="zh-CN" sz="2400" dirty="0">
                <a:latin typeface="华文楷体" panose="02010600040101010101" pitchFamily="2" charset="-122"/>
                <a:ea typeface="华文楷体" panose="02010600040101010101" pitchFamily="2" charset="-122"/>
              </a:rPr>
              <a:t>q</a:t>
            </a:r>
            <a:r>
              <a:rPr lang="zh-CN" altLang="en-US" sz="2400" dirty="0">
                <a:latin typeface="华文楷体" panose="02010600040101010101" pitchFamily="2" charset="-122"/>
                <a:ea typeface="华文楷体" panose="02010600040101010101" pitchFamily="2" charset="-122"/>
              </a:rPr>
              <a:t>的</a:t>
            </a:r>
            <a:r>
              <a:rPr lang="en-US" altLang="zh-CN" sz="2400" dirty="0">
                <a:latin typeface="华文楷体" panose="02010600040101010101" pitchFamily="2" charset="-122"/>
                <a:ea typeface="华文楷体" panose="02010600040101010101" pitchFamily="2" charset="-122"/>
              </a:rPr>
              <a:t>bf</a:t>
            </a:r>
            <a:r>
              <a:rPr lang="zh-CN" altLang="en-US" sz="2400" dirty="0">
                <a:latin typeface="华文楷体" panose="02010600040101010101" pitchFamily="2" charset="-122"/>
                <a:ea typeface="华文楷体" panose="02010600040101010101" pitchFamily="2" charset="-122"/>
              </a:rPr>
              <a:t>为</a:t>
            </a: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，执行先右后左双旋转</a:t>
            </a:r>
          </a:p>
        </p:txBody>
      </p:sp>
      <p:sp>
        <p:nvSpPr>
          <p:cNvPr id="105477" name="Text Box 18"/>
          <p:cNvSpPr txBox="1">
            <a:spLocks noChangeArrowheads="1"/>
          </p:cNvSpPr>
          <p:nvPr/>
        </p:nvSpPr>
        <p:spPr bwMode="auto">
          <a:xfrm>
            <a:off x="4032250" y="2193478"/>
            <a:ext cx="15049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600">
                <a:ea typeface="隶书" panose="02010509060101010101" pitchFamily="49" charset="-122"/>
              </a:rPr>
              <a:t>左单旋转</a:t>
            </a:r>
          </a:p>
        </p:txBody>
      </p:sp>
      <p:sp>
        <p:nvSpPr>
          <p:cNvPr id="105478" name="AutoShape 24"/>
          <p:cNvSpPr>
            <a:spLocks noChangeArrowheads="1"/>
          </p:cNvSpPr>
          <p:nvPr/>
        </p:nvSpPr>
        <p:spPr bwMode="auto">
          <a:xfrm>
            <a:off x="1273175" y="2682428"/>
            <a:ext cx="1062038" cy="433387"/>
          </a:xfrm>
          <a:prstGeom prst="rightArrow">
            <a:avLst>
              <a:gd name="adj1" fmla="val 50000"/>
              <a:gd name="adj2" fmla="val 118572"/>
            </a:avLst>
          </a:prstGeom>
          <a:solidFill>
            <a:schemeClr val="accent4">
              <a:lumMod val="40000"/>
              <a:lumOff val="60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5479" name="Text Box 25"/>
          <p:cNvSpPr txBox="1">
            <a:spLocks noChangeArrowheads="1"/>
          </p:cNvSpPr>
          <p:nvPr/>
        </p:nvSpPr>
        <p:spPr bwMode="auto">
          <a:xfrm>
            <a:off x="1201738" y="2214116"/>
            <a:ext cx="11747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600">
                <a:ea typeface="隶书" panose="02010509060101010101" pitchFamily="49" charset="-122"/>
              </a:rPr>
              <a:t>插入后</a:t>
            </a:r>
          </a:p>
        </p:txBody>
      </p:sp>
      <p:grpSp>
        <p:nvGrpSpPr>
          <p:cNvPr id="105480" name="Group 36"/>
          <p:cNvGrpSpPr>
            <a:grpSpLocks/>
          </p:cNvGrpSpPr>
          <p:nvPr/>
        </p:nvGrpSpPr>
        <p:grpSpPr bwMode="auto">
          <a:xfrm>
            <a:off x="2520950" y="1674490"/>
            <a:ext cx="1649413" cy="2114550"/>
            <a:chOff x="1588" y="709"/>
            <a:chExt cx="1039" cy="1332"/>
          </a:xfrm>
        </p:grpSpPr>
        <p:sp>
          <p:nvSpPr>
            <p:cNvPr id="105519" name="Line 23"/>
            <p:cNvSpPr>
              <a:spLocks noChangeShapeType="1"/>
            </p:cNvSpPr>
            <p:nvPr/>
          </p:nvSpPr>
          <p:spPr bwMode="auto">
            <a:xfrm>
              <a:off x="1995" y="1452"/>
              <a:ext cx="216" cy="341"/>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20" name="Line 5"/>
            <p:cNvSpPr>
              <a:spLocks noChangeShapeType="1"/>
            </p:cNvSpPr>
            <p:nvPr/>
          </p:nvSpPr>
          <p:spPr bwMode="auto">
            <a:xfrm>
              <a:off x="1757" y="1043"/>
              <a:ext cx="215" cy="3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21" name="Oval 6"/>
            <p:cNvSpPr>
              <a:spLocks noChangeArrowheads="1"/>
            </p:cNvSpPr>
            <p:nvPr/>
          </p:nvSpPr>
          <p:spPr bwMode="auto">
            <a:xfrm>
              <a:off x="1588" y="839"/>
              <a:ext cx="283" cy="288"/>
            </a:xfrm>
            <a:prstGeom prst="ellipse">
              <a:avLst/>
            </a:prstGeom>
            <a:solidFill>
              <a:schemeClr val="accent4">
                <a:lumMod val="20000"/>
                <a:lumOff val="80000"/>
              </a:schemeClr>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t>2</a:t>
              </a:r>
              <a:endParaRPr lang="zh-CN" altLang="zh-CN" dirty="0"/>
            </a:p>
          </p:txBody>
        </p:sp>
        <p:sp>
          <p:nvSpPr>
            <p:cNvPr id="105523" name="Oval 8"/>
            <p:cNvSpPr>
              <a:spLocks noChangeArrowheads="1"/>
            </p:cNvSpPr>
            <p:nvPr/>
          </p:nvSpPr>
          <p:spPr bwMode="auto">
            <a:xfrm>
              <a:off x="1837" y="1248"/>
              <a:ext cx="283" cy="288"/>
            </a:xfrm>
            <a:prstGeom prst="ellipse">
              <a:avLst/>
            </a:prstGeom>
            <a:solidFill>
              <a:srgbClr val="66FFFF"/>
            </a:solidFill>
            <a:ln w="28575">
              <a:solidFill>
                <a:srgbClr val="339933"/>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t>1</a:t>
              </a:r>
              <a:endParaRPr lang="zh-CN" altLang="zh-CN"/>
            </a:p>
          </p:txBody>
        </p:sp>
        <p:sp>
          <p:nvSpPr>
            <p:cNvPr id="105524" name="Rectangle 20"/>
            <p:cNvSpPr>
              <a:spLocks noChangeArrowheads="1"/>
            </p:cNvSpPr>
            <p:nvPr/>
          </p:nvSpPr>
          <p:spPr bwMode="auto">
            <a:xfrm>
              <a:off x="2064" y="106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339933"/>
                  </a:solidFill>
                  <a:latin typeface="Times New Roman" panose="02020603050405020304" pitchFamily="18" charset="0"/>
                </a:rPr>
                <a:t>q</a:t>
              </a:r>
            </a:p>
          </p:txBody>
        </p:sp>
        <p:sp>
          <p:nvSpPr>
            <p:cNvPr id="105526" name="Text Box 26"/>
            <p:cNvSpPr txBox="1">
              <a:spLocks noChangeArrowheads="1"/>
            </p:cNvSpPr>
            <p:nvPr/>
          </p:nvSpPr>
          <p:spPr bwMode="auto">
            <a:xfrm>
              <a:off x="1859" y="709"/>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339933"/>
                  </a:solidFill>
                  <a:latin typeface="Times New Roman" panose="02020603050405020304" pitchFamily="18" charset="0"/>
                </a:rPr>
                <a:t>pr</a:t>
              </a:r>
            </a:p>
          </p:txBody>
        </p:sp>
        <p:sp>
          <p:nvSpPr>
            <p:cNvPr id="105527" name="Rectangle 27"/>
            <p:cNvSpPr>
              <a:spLocks noChangeArrowheads="1"/>
            </p:cNvSpPr>
            <p:nvPr/>
          </p:nvSpPr>
          <p:spPr bwMode="auto">
            <a:xfrm>
              <a:off x="2404" y="175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339933"/>
                  </a:solidFill>
                  <a:latin typeface="Times New Roman" panose="02020603050405020304" pitchFamily="18" charset="0"/>
                </a:rPr>
                <a:t>p</a:t>
              </a:r>
            </a:p>
          </p:txBody>
        </p:sp>
        <p:sp>
          <p:nvSpPr>
            <p:cNvPr id="105528" name="Rectangle 28"/>
            <p:cNvSpPr>
              <a:spLocks noChangeArrowheads="1"/>
            </p:cNvSpPr>
            <p:nvPr/>
          </p:nvSpPr>
          <p:spPr bwMode="auto">
            <a:xfrm>
              <a:off x="2132" y="1678"/>
              <a:ext cx="249" cy="363"/>
            </a:xfrm>
            <a:prstGeom prst="rect">
              <a:avLst/>
            </a:prstGeom>
            <a:solidFill>
              <a:srgbClr val="CCFF66"/>
            </a:solidFill>
            <a:ln w="2857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05481" name="Group 35"/>
          <p:cNvGrpSpPr>
            <a:grpSpLocks/>
          </p:cNvGrpSpPr>
          <p:nvPr/>
        </p:nvGrpSpPr>
        <p:grpSpPr bwMode="auto">
          <a:xfrm>
            <a:off x="5614988" y="1928366"/>
            <a:ext cx="1981200" cy="1644650"/>
            <a:chOff x="3492" y="709"/>
            <a:chExt cx="1248" cy="1036"/>
          </a:xfrm>
        </p:grpSpPr>
        <p:sp>
          <p:nvSpPr>
            <p:cNvPr id="105509" name="Line 10"/>
            <p:cNvSpPr>
              <a:spLocks noChangeShapeType="1"/>
            </p:cNvSpPr>
            <p:nvPr/>
          </p:nvSpPr>
          <p:spPr bwMode="auto">
            <a:xfrm flipH="1">
              <a:off x="3775" y="1101"/>
              <a:ext cx="227" cy="3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10" name="Line 12"/>
            <p:cNvSpPr>
              <a:spLocks noChangeShapeType="1"/>
            </p:cNvSpPr>
            <p:nvPr/>
          </p:nvSpPr>
          <p:spPr bwMode="auto">
            <a:xfrm>
              <a:off x="4092" y="1066"/>
              <a:ext cx="228" cy="33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11" name="Oval 13"/>
            <p:cNvSpPr>
              <a:spLocks noChangeArrowheads="1"/>
            </p:cNvSpPr>
            <p:nvPr/>
          </p:nvSpPr>
          <p:spPr bwMode="auto">
            <a:xfrm>
              <a:off x="3923" y="862"/>
              <a:ext cx="283" cy="288"/>
            </a:xfrm>
            <a:prstGeom prst="ellipse">
              <a:avLst/>
            </a:prstGeom>
            <a:solidFill>
              <a:srgbClr val="66FFFF"/>
            </a:solidFill>
            <a:ln w="28575">
              <a:solidFill>
                <a:srgbClr val="339933"/>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t>0</a:t>
              </a:r>
              <a:endParaRPr lang="zh-CN" altLang="zh-CN"/>
            </a:p>
          </p:txBody>
        </p:sp>
        <p:sp>
          <p:nvSpPr>
            <p:cNvPr id="105513" name="Oval 16"/>
            <p:cNvSpPr>
              <a:spLocks noChangeArrowheads="1"/>
            </p:cNvSpPr>
            <p:nvPr/>
          </p:nvSpPr>
          <p:spPr bwMode="auto">
            <a:xfrm>
              <a:off x="3606" y="1328"/>
              <a:ext cx="283" cy="288"/>
            </a:xfrm>
            <a:prstGeom prst="ellipse">
              <a:avLst/>
            </a:prstGeom>
            <a:solidFill>
              <a:schemeClr val="accent4">
                <a:lumMod val="20000"/>
                <a:lumOff val="80000"/>
              </a:schemeClr>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t>0</a:t>
              </a:r>
              <a:endParaRPr lang="zh-CN" altLang="zh-CN"/>
            </a:p>
          </p:txBody>
        </p:sp>
        <p:sp>
          <p:nvSpPr>
            <p:cNvPr id="105514" name="Text Box 19"/>
            <p:cNvSpPr txBox="1">
              <a:spLocks noChangeArrowheads="1"/>
            </p:cNvSpPr>
            <p:nvPr/>
          </p:nvSpPr>
          <p:spPr bwMode="auto">
            <a:xfrm>
              <a:off x="3492" y="105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339933"/>
                  </a:solidFill>
                  <a:latin typeface="Times New Roman" panose="02020603050405020304" pitchFamily="18" charset="0"/>
                </a:rPr>
                <a:t>pr</a:t>
              </a:r>
            </a:p>
          </p:txBody>
        </p:sp>
        <p:sp>
          <p:nvSpPr>
            <p:cNvPr id="105516" name="Rectangle 32"/>
            <p:cNvSpPr>
              <a:spLocks noChangeArrowheads="1"/>
            </p:cNvSpPr>
            <p:nvPr/>
          </p:nvSpPr>
          <p:spPr bwMode="auto">
            <a:xfrm>
              <a:off x="4264" y="1366"/>
              <a:ext cx="249" cy="363"/>
            </a:xfrm>
            <a:prstGeom prst="rect">
              <a:avLst/>
            </a:prstGeom>
            <a:solidFill>
              <a:srgbClr val="CCFF66"/>
            </a:solidFill>
            <a:ln w="2857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5517" name="Rectangle 33"/>
            <p:cNvSpPr>
              <a:spLocks noChangeArrowheads="1"/>
            </p:cNvSpPr>
            <p:nvPr/>
          </p:nvSpPr>
          <p:spPr bwMode="auto">
            <a:xfrm>
              <a:off x="4517" y="145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339933"/>
                  </a:solidFill>
                  <a:latin typeface="Times New Roman" panose="02020603050405020304" pitchFamily="18" charset="0"/>
                </a:rPr>
                <a:t>p</a:t>
              </a:r>
            </a:p>
          </p:txBody>
        </p:sp>
        <p:sp>
          <p:nvSpPr>
            <p:cNvPr id="105518" name="Text Box 34"/>
            <p:cNvSpPr txBox="1">
              <a:spLocks noChangeArrowheads="1"/>
            </p:cNvSpPr>
            <p:nvPr/>
          </p:nvSpPr>
          <p:spPr bwMode="auto">
            <a:xfrm>
              <a:off x="4193" y="709"/>
              <a:ext cx="5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339933"/>
                  </a:solidFill>
                  <a:latin typeface="Times New Roman" panose="02020603050405020304" pitchFamily="18" charset="0"/>
                </a:rPr>
                <a:t>pr=q</a:t>
              </a:r>
            </a:p>
          </p:txBody>
        </p:sp>
      </p:grpSp>
      <p:sp>
        <p:nvSpPr>
          <p:cNvPr id="105483" name="Text Box 38"/>
          <p:cNvSpPr txBox="1">
            <a:spLocks noChangeArrowheads="1"/>
          </p:cNvSpPr>
          <p:nvPr/>
        </p:nvSpPr>
        <p:spPr bwMode="auto">
          <a:xfrm>
            <a:off x="3779838" y="5350842"/>
            <a:ext cx="18351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600">
                <a:ea typeface="隶书" panose="02010509060101010101" pitchFamily="49" charset="-122"/>
              </a:rPr>
              <a:t>右左双旋转</a:t>
            </a:r>
          </a:p>
        </p:txBody>
      </p:sp>
      <p:sp>
        <p:nvSpPr>
          <p:cNvPr id="105485" name="Text Box 40"/>
          <p:cNvSpPr txBox="1">
            <a:spLocks noChangeArrowheads="1"/>
          </p:cNvSpPr>
          <p:nvPr/>
        </p:nvSpPr>
        <p:spPr bwMode="auto">
          <a:xfrm>
            <a:off x="1201738" y="5371479"/>
            <a:ext cx="11747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600">
                <a:ea typeface="隶书" panose="02010509060101010101" pitchFamily="49" charset="-122"/>
              </a:rPr>
              <a:t>插入后</a:t>
            </a:r>
          </a:p>
        </p:txBody>
      </p:sp>
      <p:grpSp>
        <p:nvGrpSpPr>
          <p:cNvPr id="105486" name="Group 63"/>
          <p:cNvGrpSpPr>
            <a:grpSpLocks/>
          </p:cNvGrpSpPr>
          <p:nvPr/>
        </p:nvGrpSpPr>
        <p:grpSpPr bwMode="auto">
          <a:xfrm>
            <a:off x="2520950" y="4615829"/>
            <a:ext cx="1109663" cy="2124075"/>
            <a:chOff x="1588" y="2432"/>
            <a:chExt cx="699" cy="1338"/>
          </a:xfrm>
        </p:grpSpPr>
        <p:sp>
          <p:nvSpPr>
            <p:cNvPr id="105499" name="Line 42"/>
            <p:cNvSpPr>
              <a:spLocks noChangeShapeType="1"/>
            </p:cNvSpPr>
            <p:nvPr/>
          </p:nvSpPr>
          <p:spPr bwMode="auto">
            <a:xfrm flipH="1">
              <a:off x="1746" y="3175"/>
              <a:ext cx="216" cy="341"/>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00" name="Line 43"/>
            <p:cNvSpPr>
              <a:spLocks noChangeShapeType="1"/>
            </p:cNvSpPr>
            <p:nvPr/>
          </p:nvSpPr>
          <p:spPr bwMode="auto">
            <a:xfrm>
              <a:off x="1757" y="2766"/>
              <a:ext cx="215" cy="3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501" name="Oval 44"/>
            <p:cNvSpPr>
              <a:spLocks noChangeArrowheads="1"/>
            </p:cNvSpPr>
            <p:nvPr/>
          </p:nvSpPr>
          <p:spPr bwMode="auto">
            <a:xfrm>
              <a:off x="1588" y="2562"/>
              <a:ext cx="283" cy="288"/>
            </a:xfrm>
            <a:prstGeom prst="ellipse">
              <a:avLst/>
            </a:prstGeom>
            <a:solidFill>
              <a:schemeClr val="accent4">
                <a:lumMod val="20000"/>
                <a:lumOff val="80000"/>
              </a:schemeClr>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t>2</a:t>
              </a:r>
              <a:endParaRPr lang="zh-CN" altLang="zh-CN"/>
            </a:p>
          </p:txBody>
        </p:sp>
        <p:sp>
          <p:nvSpPr>
            <p:cNvPr id="105503" name="Oval 46"/>
            <p:cNvSpPr>
              <a:spLocks noChangeArrowheads="1"/>
            </p:cNvSpPr>
            <p:nvPr/>
          </p:nvSpPr>
          <p:spPr bwMode="auto">
            <a:xfrm>
              <a:off x="1837" y="2971"/>
              <a:ext cx="283" cy="288"/>
            </a:xfrm>
            <a:prstGeom prst="ellipse">
              <a:avLst/>
            </a:prstGeom>
            <a:solidFill>
              <a:srgbClr val="66FFFF"/>
            </a:solidFill>
            <a:ln w="28575">
              <a:solidFill>
                <a:srgbClr val="339933"/>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t>-1</a:t>
              </a:r>
              <a:endParaRPr lang="zh-CN" altLang="zh-CN"/>
            </a:p>
          </p:txBody>
        </p:sp>
        <p:sp>
          <p:nvSpPr>
            <p:cNvPr id="105504" name="Rectangle 47"/>
            <p:cNvSpPr>
              <a:spLocks noChangeArrowheads="1"/>
            </p:cNvSpPr>
            <p:nvPr/>
          </p:nvSpPr>
          <p:spPr bwMode="auto">
            <a:xfrm>
              <a:off x="2064" y="27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339933"/>
                  </a:solidFill>
                  <a:latin typeface="Times New Roman" panose="02020603050405020304" pitchFamily="18" charset="0"/>
                </a:rPr>
                <a:t>q</a:t>
              </a:r>
            </a:p>
          </p:txBody>
        </p:sp>
        <p:sp>
          <p:nvSpPr>
            <p:cNvPr id="105506" name="Text Box 49"/>
            <p:cNvSpPr txBox="1">
              <a:spLocks noChangeArrowheads="1"/>
            </p:cNvSpPr>
            <p:nvPr/>
          </p:nvSpPr>
          <p:spPr bwMode="auto">
            <a:xfrm>
              <a:off x="1859" y="243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339933"/>
                  </a:solidFill>
                  <a:latin typeface="Times New Roman" panose="02020603050405020304" pitchFamily="18" charset="0"/>
                </a:rPr>
                <a:t>pr</a:t>
              </a:r>
            </a:p>
          </p:txBody>
        </p:sp>
        <p:sp>
          <p:nvSpPr>
            <p:cNvPr id="105507" name="Rectangle 50"/>
            <p:cNvSpPr>
              <a:spLocks noChangeArrowheads="1"/>
            </p:cNvSpPr>
            <p:nvPr/>
          </p:nvSpPr>
          <p:spPr bwMode="auto">
            <a:xfrm>
              <a:off x="1859" y="348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339933"/>
                  </a:solidFill>
                  <a:latin typeface="Times New Roman" panose="02020603050405020304" pitchFamily="18" charset="0"/>
                </a:rPr>
                <a:t>p</a:t>
              </a:r>
            </a:p>
          </p:txBody>
        </p:sp>
        <p:sp>
          <p:nvSpPr>
            <p:cNvPr id="105508" name="Rectangle 51"/>
            <p:cNvSpPr>
              <a:spLocks noChangeArrowheads="1"/>
            </p:cNvSpPr>
            <p:nvPr/>
          </p:nvSpPr>
          <p:spPr bwMode="auto">
            <a:xfrm flipH="1">
              <a:off x="1588" y="3401"/>
              <a:ext cx="249" cy="363"/>
            </a:xfrm>
            <a:prstGeom prst="rect">
              <a:avLst/>
            </a:prstGeom>
            <a:solidFill>
              <a:srgbClr val="CCFF66"/>
            </a:solidFill>
            <a:ln w="2857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05487" name="Group 65"/>
          <p:cNvGrpSpPr>
            <a:grpSpLocks/>
          </p:cNvGrpSpPr>
          <p:nvPr/>
        </p:nvGrpSpPr>
        <p:grpSpPr bwMode="auto">
          <a:xfrm>
            <a:off x="5611813" y="4677742"/>
            <a:ext cx="1984375" cy="1506537"/>
            <a:chOff x="3447" y="2462"/>
            <a:chExt cx="1250" cy="949"/>
          </a:xfrm>
        </p:grpSpPr>
        <p:sp>
          <p:nvSpPr>
            <p:cNvPr id="105488" name="Line 53"/>
            <p:cNvSpPr>
              <a:spLocks noChangeShapeType="1"/>
            </p:cNvSpPr>
            <p:nvPr/>
          </p:nvSpPr>
          <p:spPr bwMode="auto">
            <a:xfrm flipH="1">
              <a:off x="3775" y="2824"/>
              <a:ext cx="227" cy="3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89" name="Line 54"/>
            <p:cNvSpPr>
              <a:spLocks noChangeShapeType="1"/>
            </p:cNvSpPr>
            <p:nvPr/>
          </p:nvSpPr>
          <p:spPr bwMode="auto">
            <a:xfrm>
              <a:off x="4092" y="2828"/>
              <a:ext cx="228" cy="33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497" name="Oval 55"/>
            <p:cNvSpPr>
              <a:spLocks noChangeArrowheads="1"/>
            </p:cNvSpPr>
            <p:nvPr/>
          </p:nvSpPr>
          <p:spPr bwMode="auto">
            <a:xfrm>
              <a:off x="4218" y="3123"/>
              <a:ext cx="283" cy="288"/>
            </a:xfrm>
            <a:prstGeom prst="ellipse">
              <a:avLst/>
            </a:prstGeom>
            <a:solidFill>
              <a:srgbClr val="66FFFF"/>
            </a:solidFill>
            <a:ln w="28575">
              <a:solidFill>
                <a:srgbClr val="339933"/>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t>0</a:t>
              </a:r>
              <a:endParaRPr lang="zh-CN" altLang="zh-CN"/>
            </a:p>
          </p:txBody>
        </p:sp>
        <p:sp>
          <p:nvSpPr>
            <p:cNvPr id="105491" name="Oval 57"/>
            <p:cNvSpPr>
              <a:spLocks noChangeArrowheads="1"/>
            </p:cNvSpPr>
            <p:nvPr/>
          </p:nvSpPr>
          <p:spPr bwMode="auto">
            <a:xfrm>
              <a:off x="3583" y="3113"/>
              <a:ext cx="283" cy="288"/>
            </a:xfrm>
            <a:prstGeom prst="ellipse">
              <a:avLst/>
            </a:prstGeom>
            <a:solidFill>
              <a:schemeClr val="accent4">
                <a:lumMod val="20000"/>
                <a:lumOff val="80000"/>
              </a:schemeClr>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t>0</a:t>
              </a:r>
              <a:endParaRPr lang="zh-CN" altLang="zh-CN" sz="2400"/>
            </a:p>
          </p:txBody>
        </p:sp>
        <p:sp>
          <p:nvSpPr>
            <p:cNvPr id="105492" name="Text Box 58"/>
            <p:cNvSpPr txBox="1">
              <a:spLocks noChangeArrowheads="1"/>
            </p:cNvSpPr>
            <p:nvPr/>
          </p:nvSpPr>
          <p:spPr bwMode="auto">
            <a:xfrm>
              <a:off x="3447" y="2863"/>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339933"/>
                  </a:solidFill>
                  <a:latin typeface="Times New Roman" panose="02020603050405020304" pitchFamily="18" charset="0"/>
                </a:rPr>
                <a:t>pr</a:t>
              </a:r>
            </a:p>
          </p:txBody>
        </p:sp>
        <p:sp>
          <p:nvSpPr>
            <p:cNvPr id="105494" name="Rectangle 60"/>
            <p:cNvSpPr>
              <a:spLocks noChangeArrowheads="1"/>
            </p:cNvSpPr>
            <p:nvPr/>
          </p:nvSpPr>
          <p:spPr bwMode="auto">
            <a:xfrm>
              <a:off x="3923" y="2568"/>
              <a:ext cx="249" cy="363"/>
            </a:xfrm>
            <a:prstGeom prst="rect">
              <a:avLst/>
            </a:prstGeom>
            <a:solidFill>
              <a:srgbClr val="CCFF66"/>
            </a:solidFill>
            <a:ln w="2857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5495" name="Rectangle 61"/>
            <p:cNvSpPr>
              <a:spLocks noChangeArrowheads="1"/>
            </p:cNvSpPr>
            <p:nvPr/>
          </p:nvSpPr>
          <p:spPr bwMode="auto">
            <a:xfrm>
              <a:off x="4422" y="2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339933"/>
                  </a:solidFill>
                  <a:latin typeface="Times New Roman" panose="02020603050405020304" pitchFamily="18" charset="0"/>
                </a:rPr>
                <a:t>q</a:t>
              </a:r>
            </a:p>
          </p:txBody>
        </p:sp>
        <p:sp>
          <p:nvSpPr>
            <p:cNvPr id="105496" name="Text Box 62"/>
            <p:cNvSpPr txBox="1">
              <a:spLocks noChangeArrowheads="1"/>
            </p:cNvSpPr>
            <p:nvPr/>
          </p:nvSpPr>
          <p:spPr bwMode="auto">
            <a:xfrm>
              <a:off x="4173" y="2462"/>
              <a:ext cx="5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339933"/>
                  </a:solidFill>
                  <a:latin typeface="Times New Roman" panose="02020603050405020304" pitchFamily="18" charset="0"/>
                </a:rPr>
                <a:t>pr=p</a:t>
              </a:r>
            </a:p>
          </p:txBody>
        </p:sp>
      </p:grpSp>
      <p:sp>
        <p:nvSpPr>
          <p:cNvPr id="47" name="AutoShape 24"/>
          <p:cNvSpPr>
            <a:spLocks noChangeArrowheads="1"/>
          </p:cNvSpPr>
          <p:nvPr/>
        </p:nvSpPr>
        <p:spPr bwMode="auto">
          <a:xfrm>
            <a:off x="4212374" y="2657029"/>
            <a:ext cx="1062038" cy="433387"/>
          </a:xfrm>
          <a:prstGeom prst="rightArrow">
            <a:avLst>
              <a:gd name="adj1" fmla="val 50000"/>
              <a:gd name="adj2" fmla="val 118572"/>
            </a:avLst>
          </a:prstGeom>
          <a:solidFill>
            <a:schemeClr val="accent4">
              <a:lumMod val="40000"/>
              <a:lumOff val="60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 name="AutoShape 24"/>
          <p:cNvSpPr>
            <a:spLocks noChangeArrowheads="1"/>
          </p:cNvSpPr>
          <p:nvPr/>
        </p:nvSpPr>
        <p:spPr bwMode="auto">
          <a:xfrm>
            <a:off x="1201738" y="5768478"/>
            <a:ext cx="1062038" cy="433387"/>
          </a:xfrm>
          <a:prstGeom prst="rightArrow">
            <a:avLst>
              <a:gd name="adj1" fmla="val 50000"/>
              <a:gd name="adj2" fmla="val 118572"/>
            </a:avLst>
          </a:prstGeom>
          <a:solidFill>
            <a:schemeClr val="accent4">
              <a:lumMod val="40000"/>
              <a:lumOff val="60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 name="AutoShape 24"/>
          <p:cNvSpPr>
            <a:spLocks noChangeArrowheads="1"/>
          </p:cNvSpPr>
          <p:nvPr/>
        </p:nvSpPr>
        <p:spPr bwMode="auto">
          <a:xfrm>
            <a:off x="4194969" y="5876305"/>
            <a:ext cx="1062038" cy="433387"/>
          </a:xfrm>
          <a:prstGeom prst="rightArrow">
            <a:avLst>
              <a:gd name="adj1" fmla="val 50000"/>
              <a:gd name="adj2" fmla="val 118572"/>
            </a:avLst>
          </a:prstGeom>
          <a:solidFill>
            <a:schemeClr val="accent4">
              <a:lumMod val="40000"/>
              <a:lumOff val="60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768099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a:xfrm>
            <a:off x="457200" y="908720"/>
            <a:ext cx="8435280" cy="1929904"/>
          </a:xfrm>
        </p:spPr>
        <p:txBody>
          <a:bodyPr/>
          <a:lstStyle/>
          <a:p>
            <a:r>
              <a:rPr lang="zh-CN" altLang="en-US" sz="2400" dirty="0">
                <a:latin typeface="华文楷体" panose="02010600040101010101" pitchFamily="2" charset="-122"/>
                <a:ea typeface="华文楷体" panose="02010600040101010101" pitchFamily="2" charset="-122"/>
              </a:rPr>
              <a:t>若结点</a:t>
            </a:r>
            <a:r>
              <a:rPr lang="en-US" altLang="zh-CN" sz="2400" dirty="0">
                <a:latin typeface="华文楷体" panose="02010600040101010101" pitchFamily="2" charset="-122"/>
                <a:ea typeface="华文楷体" panose="02010600040101010101" pitchFamily="2" charset="-122"/>
              </a:rPr>
              <a:t>p</a:t>
            </a:r>
            <a:r>
              <a:rPr lang="zh-CN" altLang="en-US" sz="2400" dirty="0">
                <a:latin typeface="华文楷体" panose="02010600040101010101" pitchFamily="2" charset="-122"/>
                <a:ea typeface="华文楷体" panose="02010600040101010101" pitchFamily="2" charset="-122"/>
              </a:rPr>
              <a:t>的</a:t>
            </a:r>
            <a:r>
              <a:rPr lang="en-US" altLang="zh-CN" sz="2400" dirty="0">
                <a:latin typeface="华文楷体" panose="02010600040101010101" pitchFamily="2" charset="-122"/>
                <a:ea typeface="华文楷体" panose="02010600040101010101" pitchFamily="2" charset="-122"/>
              </a:rPr>
              <a:t>bf = -2</a:t>
            </a:r>
            <a:r>
              <a:rPr lang="zh-CN" altLang="en-US" sz="2400" dirty="0">
                <a:latin typeface="华文楷体" panose="02010600040101010101" pitchFamily="2" charset="-122"/>
                <a:ea typeface="华文楷体" panose="02010600040101010101" pitchFamily="2" charset="-122"/>
              </a:rPr>
              <a:t>，说明左子树高，结合其左子女</a:t>
            </a:r>
            <a:r>
              <a:rPr lang="en-US" altLang="zh-CN" sz="2400" dirty="0">
                <a:latin typeface="华文楷体" panose="02010600040101010101" pitchFamily="2" charset="-122"/>
                <a:ea typeface="华文楷体" panose="02010600040101010101" pitchFamily="2" charset="-122"/>
              </a:rPr>
              <a:t>q </a:t>
            </a:r>
            <a:r>
              <a:rPr lang="zh-CN" altLang="en-US" sz="2400" dirty="0">
                <a:latin typeface="华文楷体" panose="02010600040101010101" pitchFamily="2" charset="-122"/>
                <a:ea typeface="华文楷体" panose="02010600040101010101" pitchFamily="2" charset="-122"/>
              </a:rPr>
              <a:t>的</a:t>
            </a:r>
            <a:r>
              <a:rPr lang="en-US" altLang="zh-CN" sz="2400" dirty="0">
                <a:latin typeface="华文楷体" panose="02010600040101010101" pitchFamily="2" charset="-122"/>
                <a:ea typeface="华文楷体" panose="02010600040101010101" pitchFamily="2" charset="-122"/>
              </a:rPr>
              <a:t>bf</a:t>
            </a:r>
            <a:r>
              <a:rPr lang="zh-CN" altLang="en-US" sz="2400" dirty="0">
                <a:latin typeface="华文楷体" panose="02010600040101010101" pitchFamily="2" charset="-122"/>
                <a:ea typeface="华文楷体" panose="02010600040101010101" pitchFamily="2" charset="-122"/>
              </a:rPr>
              <a:t>分别处理：</a:t>
            </a:r>
          </a:p>
          <a:p>
            <a:pPr lvl="1"/>
            <a:r>
              <a:rPr lang="zh-CN" altLang="en-US" sz="2400" dirty="0">
                <a:latin typeface="华文楷体" panose="02010600040101010101" pitchFamily="2" charset="-122"/>
                <a:ea typeface="华文楷体" panose="02010600040101010101" pitchFamily="2" charset="-122"/>
              </a:rPr>
              <a:t>若</a:t>
            </a:r>
            <a:r>
              <a:rPr lang="en-US" altLang="zh-CN" sz="2400" dirty="0">
                <a:latin typeface="华文楷体" panose="02010600040101010101" pitchFamily="2" charset="-122"/>
                <a:ea typeface="华文楷体" panose="02010600040101010101" pitchFamily="2" charset="-122"/>
              </a:rPr>
              <a:t>q</a:t>
            </a:r>
            <a:r>
              <a:rPr lang="zh-CN" altLang="en-US" sz="2400" dirty="0">
                <a:latin typeface="华文楷体" panose="02010600040101010101" pitchFamily="2" charset="-122"/>
                <a:ea typeface="华文楷体" panose="02010600040101010101" pitchFamily="2" charset="-122"/>
              </a:rPr>
              <a:t>的</a:t>
            </a:r>
            <a:r>
              <a:rPr lang="en-US" altLang="zh-CN" sz="2400" dirty="0">
                <a:latin typeface="华文楷体" panose="02010600040101010101" pitchFamily="2" charset="-122"/>
                <a:ea typeface="华文楷体" panose="02010600040101010101" pitchFamily="2" charset="-122"/>
              </a:rPr>
              <a:t>bf</a:t>
            </a:r>
            <a:r>
              <a:rPr lang="zh-CN" altLang="en-US" sz="2400" dirty="0">
                <a:latin typeface="华文楷体" panose="02010600040101010101" pitchFamily="2" charset="-122"/>
                <a:ea typeface="华文楷体" panose="02010600040101010101" pitchFamily="2" charset="-122"/>
              </a:rPr>
              <a:t>为</a:t>
            </a: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，执行右单旋转</a:t>
            </a:r>
          </a:p>
          <a:p>
            <a:pPr lvl="1"/>
            <a:r>
              <a:rPr lang="zh-CN" altLang="en-US" sz="2400" dirty="0">
                <a:latin typeface="华文楷体" panose="02010600040101010101" pitchFamily="2" charset="-122"/>
                <a:ea typeface="华文楷体" panose="02010600040101010101" pitchFamily="2" charset="-122"/>
              </a:rPr>
              <a:t>若</a:t>
            </a:r>
            <a:r>
              <a:rPr lang="en-US" altLang="zh-CN" sz="2400" dirty="0">
                <a:latin typeface="华文楷体" panose="02010600040101010101" pitchFamily="2" charset="-122"/>
                <a:ea typeface="华文楷体" panose="02010600040101010101" pitchFamily="2" charset="-122"/>
              </a:rPr>
              <a:t>q</a:t>
            </a:r>
            <a:r>
              <a:rPr lang="zh-CN" altLang="en-US" sz="2400" dirty="0">
                <a:latin typeface="华文楷体" panose="02010600040101010101" pitchFamily="2" charset="-122"/>
                <a:ea typeface="华文楷体" panose="02010600040101010101" pitchFamily="2" charset="-122"/>
              </a:rPr>
              <a:t>的</a:t>
            </a:r>
            <a:r>
              <a:rPr lang="en-US" altLang="zh-CN" sz="2400" dirty="0">
                <a:latin typeface="华文楷体" panose="02010600040101010101" pitchFamily="2" charset="-122"/>
                <a:ea typeface="华文楷体" panose="02010600040101010101" pitchFamily="2" charset="-122"/>
              </a:rPr>
              <a:t>bf</a:t>
            </a:r>
            <a:r>
              <a:rPr lang="zh-CN" altLang="en-US" sz="2400" dirty="0">
                <a:latin typeface="华文楷体" panose="02010600040101010101" pitchFamily="2" charset="-122"/>
                <a:ea typeface="华文楷体" panose="02010600040101010101" pitchFamily="2" charset="-122"/>
              </a:rPr>
              <a:t>为</a:t>
            </a: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，执行先左后右双旋转</a:t>
            </a:r>
          </a:p>
          <a:p>
            <a:pPr lvl="2"/>
            <a:endParaRPr lang="zh-CN" altLang="en-US" dirty="0"/>
          </a:p>
          <a:p>
            <a:pPr lvl="2"/>
            <a:endParaRPr lang="zh-CN" altLang="en-US" dirty="0"/>
          </a:p>
          <a:p>
            <a:pPr lvl="2"/>
            <a:endParaRPr lang="zh-CN" altLang="en-US" dirty="0"/>
          </a:p>
          <a:p>
            <a:pPr lvl="2"/>
            <a:endParaRPr lang="zh-CN" altLang="en-US" dirty="0"/>
          </a:p>
          <a:p>
            <a:pPr lvl="2"/>
            <a:endParaRPr lang="zh-CN" altLang="en-US" dirty="0"/>
          </a:p>
        </p:txBody>
      </p:sp>
      <p:sp>
        <p:nvSpPr>
          <p:cNvPr id="106498" name="灯片编号占位符 4"/>
          <p:cNvSpPr>
            <a:spLocks noGrp="1"/>
          </p:cNvSpPr>
          <p:nvPr>
            <p:ph type="sldNum" sz="quarter" idx="12"/>
          </p:nvPr>
        </p:nvSpPr>
        <p:spPr>
          <a:xfrm>
            <a:off x="8748713" y="6492875"/>
            <a:ext cx="395287"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3494A96-7D0E-49D9-97D6-2CBFC5C7F0E6}" type="slidenum">
              <a:rPr lang="en-US" altLang="zh-CN" smtClean="0"/>
              <a:pPr/>
              <a:t>17</a:t>
            </a:fld>
            <a:endParaRPr lang="en-US" altLang="zh-CN"/>
          </a:p>
        </p:txBody>
      </p:sp>
      <p:grpSp>
        <p:nvGrpSpPr>
          <p:cNvPr id="106500" name="Group 26"/>
          <p:cNvGrpSpPr>
            <a:grpSpLocks/>
          </p:cNvGrpSpPr>
          <p:nvPr/>
        </p:nvGrpSpPr>
        <p:grpSpPr bwMode="auto">
          <a:xfrm>
            <a:off x="323528" y="3321298"/>
            <a:ext cx="1727200" cy="2114550"/>
            <a:chOff x="1384" y="1820"/>
            <a:chExt cx="1088" cy="1332"/>
          </a:xfrm>
        </p:grpSpPr>
        <p:sp>
          <p:nvSpPr>
            <p:cNvPr id="106514" name="Line 5"/>
            <p:cNvSpPr>
              <a:spLocks noChangeShapeType="1"/>
            </p:cNvSpPr>
            <p:nvPr/>
          </p:nvSpPr>
          <p:spPr bwMode="auto">
            <a:xfrm flipH="1">
              <a:off x="1554" y="2563"/>
              <a:ext cx="216" cy="341"/>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15" name="Line 6"/>
            <p:cNvSpPr>
              <a:spLocks noChangeShapeType="1"/>
            </p:cNvSpPr>
            <p:nvPr/>
          </p:nvSpPr>
          <p:spPr bwMode="auto">
            <a:xfrm flipH="1">
              <a:off x="1793" y="2154"/>
              <a:ext cx="215" cy="3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16" name="Oval 7"/>
            <p:cNvSpPr>
              <a:spLocks noChangeArrowheads="1"/>
            </p:cNvSpPr>
            <p:nvPr/>
          </p:nvSpPr>
          <p:spPr bwMode="auto">
            <a:xfrm flipH="1">
              <a:off x="1894" y="1950"/>
              <a:ext cx="283" cy="288"/>
            </a:xfrm>
            <a:prstGeom prst="ellipse">
              <a:avLst/>
            </a:prstGeom>
            <a:solidFill>
              <a:schemeClr val="accent4">
                <a:lumMod val="20000"/>
                <a:lumOff val="80000"/>
              </a:schemeClr>
            </a:solidFill>
            <a:ln w="28575">
              <a:solidFill>
                <a:schemeClr val="tx1"/>
              </a:solidFill>
              <a:round/>
              <a:headEnd/>
              <a:tailEnd/>
            </a:ln>
          </p:spPr>
          <p:txBody>
            <a:bodyPr wrap="none"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t>-2</a:t>
              </a:r>
              <a:endParaRPr lang="zh-CN" altLang="zh-CN"/>
            </a:p>
          </p:txBody>
        </p:sp>
        <p:sp>
          <p:nvSpPr>
            <p:cNvPr id="106518" name="Oval 9"/>
            <p:cNvSpPr>
              <a:spLocks noChangeArrowheads="1"/>
            </p:cNvSpPr>
            <p:nvPr/>
          </p:nvSpPr>
          <p:spPr bwMode="auto">
            <a:xfrm flipH="1">
              <a:off x="1645" y="2359"/>
              <a:ext cx="283" cy="288"/>
            </a:xfrm>
            <a:prstGeom prst="ellipse">
              <a:avLst/>
            </a:prstGeom>
            <a:solidFill>
              <a:srgbClr val="66FFFF"/>
            </a:solidFill>
            <a:ln w="28575">
              <a:solidFill>
                <a:srgbClr val="339933"/>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t>-1</a:t>
              </a:r>
              <a:endParaRPr lang="zh-CN" altLang="zh-CN" sz="2400"/>
            </a:p>
          </p:txBody>
        </p:sp>
        <p:sp>
          <p:nvSpPr>
            <p:cNvPr id="106519" name="Rectangle 10"/>
            <p:cNvSpPr>
              <a:spLocks noChangeArrowheads="1"/>
            </p:cNvSpPr>
            <p:nvPr/>
          </p:nvSpPr>
          <p:spPr bwMode="auto">
            <a:xfrm flipH="1">
              <a:off x="1905" y="225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339933"/>
                  </a:solidFill>
                  <a:latin typeface="Times New Roman" panose="02020603050405020304" pitchFamily="18" charset="0"/>
                </a:rPr>
                <a:t>q</a:t>
              </a:r>
            </a:p>
          </p:txBody>
        </p:sp>
        <p:sp>
          <p:nvSpPr>
            <p:cNvPr id="106521" name="Text Box 12"/>
            <p:cNvSpPr txBox="1">
              <a:spLocks noChangeArrowheads="1"/>
            </p:cNvSpPr>
            <p:nvPr/>
          </p:nvSpPr>
          <p:spPr bwMode="auto">
            <a:xfrm flipH="1">
              <a:off x="2164" y="182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339933"/>
                  </a:solidFill>
                  <a:latin typeface="Times New Roman" panose="02020603050405020304" pitchFamily="18" charset="0"/>
                </a:rPr>
                <a:t>pr</a:t>
              </a:r>
            </a:p>
          </p:txBody>
        </p:sp>
        <p:sp>
          <p:nvSpPr>
            <p:cNvPr id="106522" name="Rectangle 13"/>
            <p:cNvSpPr>
              <a:spLocks noChangeArrowheads="1"/>
            </p:cNvSpPr>
            <p:nvPr/>
          </p:nvSpPr>
          <p:spPr bwMode="auto">
            <a:xfrm flipH="1">
              <a:off x="1659" y="2863"/>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339933"/>
                  </a:solidFill>
                  <a:latin typeface="Times New Roman" panose="02020603050405020304" pitchFamily="18" charset="0"/>
                </a:rPr>
                <a:t>p</a:t>
              </a:r>
            </a:p>
          </p:txBody>
        </p:sp>
        <p:sp>
          <p:nvSpPr>
            <p:cNvPr id="106523" name="Rectangle 14"/>
            <p:cNvSpPr>
              <a:spLocks noChangeArrowheads="1"/>
            </p:cNvSpPr>
            <p:nvPr/>
          </p:nvSpPr>
          <p:spPr bwMode="auto">
            <a:xfrm flipH="1">
              <a:off x="1384" y="2789"/>
              <a:ext cx="249" cy="363"/>
            </a:xfrm>
            <a:prstGeom prst="rect">
              <a:avLst/>
            </a:prstGeom>
            <a:solidFill>
              <a:srgbClr val="CCFF66"/>
            </a:solidFill>
            <a:ln w="2857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 name="组合 4"/>
          <p:cNvGrpSpPr/>
          <p:nvPr/>
        </p:nvGrpSpPr>
        <p:grpSpPr>
          <a:xfrm>
            <a:off x="5087640" y="3357811"/>
            <a:ext cx="1355725" cy="2124075"/>
            <a:chOff x="5087640" y="3357811"/>
            <a:chExt cx="1355725" cy="2124075"/>
          </a:xfrm>
        </p:grpSpPr>
        <p:sp>
          <p:nvSpPr>
            <p:cNvPr id="106504" name="Line 16"/>
            <p:cNvSpPr>
              <a:spLocks noChangeShapeType="1"/>
            </p:cNvSpPr>
            <p:nvPr/>
          </p:nvSpPr>
          <p:spPr bwMode="auto">
            <a:xfrm>
              <a:off x="5371804" y="4538973"/>
              <a:ext cx="342900" cy="541338"/>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05" name="Line 17"/>
            <p:cNvSpPr>
              <a:spLocks noChangeShapeType="1"/>
            </p:cNvSpPr>
            <p:nvPr/>
          </p:nvSpPr>
          <p:spPr bwMode="auto">
            <a:xfrm flipH="1">
              <a:off x="5322590" y="3888036"/>
              <a:ext cx="341313" cy="5397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06" name="Oval 18"/>
            <p:cNvSpPr>
              <a:spLocks noChangeArrowheads="1"/>
            </p:cNvSpPr>
            <p:nvPr/>
          </p:nvSpPr>
          <p:spPr bwMode="auto">
            <a:xfrm flipH="1">
              <a:off x="5482928" y="3564186"/>
              <a:ext cx="449263" cy="457200"/>
            </a:xfrm>
            <a:prstGeom prst="ellipse">
              <a:avLst/>
            </a:prstGeom>
            <a:solidFill>
              <a:schemeClr val="accent4">
                <a:lumMod val="20000"/>
                <a:lumOff val="80000"/>
              </a:schemeClr>
            </a:solidFill>
            <a:ln w="28575">
              <a:solidFill>
                <a:schemeClr val="tx1"/>
              </a:solidFill>
              <a:round/>
              <a:headEnd/>
              <a:tailEnd/>
            </a:ln>
          </p:spPr>
          <p:txBody>
            <a:bodyPr wrap="none"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t>-2</a:t>
              </a:r>
              <a:endParaRPr lang="zh-CN" altLang="zh-CN"/>
            </a:p>
          </p:txBody>
        </p:sp>
        <p:sp>
          <p:nvSpPr>
            <p:cNvPr id="106508" name="Oval 20"/>
            <p:cNvSpPr>
              <a:spLocks noChangeArrowheads="1"/>
            </p:cNvSpPr>
            <p:nvPr/>
          </p:nvSpPr>
          <p:spPr bwMode="auto">
            <a:xfrm flipH="1">
              <a:off x="5087640" y="4213474"/>
              <a:ext cx="449263" cy="457200"/>
            </a:xfrm>
            <a:prstGeom prst="ellipse">
              <a:avLst/>
            </a:prstGeom>
            <a:solidFill>
              <a:srgbClr val="66FFFF"/>
            </a:solidFill>
            <a:ln w="28575">
              <a:solidFill>
                <a:srgbClr val="339933"/>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t>1</a:t>
              </a:r>
              <a:endParaRPr lang="zh-CN" altLang="zh-CN"/>
            </a:p>
          </p:txBody>
        </p:sp>
        <p:sp>
          <p:nvSpPr>
            <p:cNvPr id="106509" name="Rectangle 21"/>
            <p:cNvSpPr>
              <a:spLocks noChangeArrowheads="1"/>
            </p:cNvSpPr>
            <p:nvPr/>
          </p:nvSpPr>
          <p:spPr bwMode="auto">
            <a:xfrm flipH="1">
              <a:off x="5513090" y="4005511"/>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339933"/>
                  </a:solidFill>
                  <a:latin typeface="Times New Roman" panose="02020603050405020304" pitchFamily="18" charset="0"/>
                </a:rPr>
                <a:t>q</a:t>
              </a:r>
            </a:p>
          </p:txBody>
        </p:sp>
        <p:sp>
          <p:nvSpPr>
            <p:cNvPr id="106511" name="Text Box 23"/>
            <p:cNvSpPr txBox="1">
              <a:spLocks noChangeArrowheads="1"/>
            </p:cNvSpPr>
            <p:nvPr/>
          </p:nvSpPr>
          <p:spPr bwMode="auto">
            <a:xfrm flipH="1">
              <a:off x="5954415" y="3357811"/>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339933"/>
                  </a:solidFill>
                  <a:latin typeface="Times New Roman" panose="02020603050405020304" pitchFamily="18" charset="0"/>
                </a:rPr>
                <a:t>pr</a:t>
              </a:r>
            </a:p>
          </p:txBody>
        </p:sp>
        <p:sp>
          <p:nvSpPr>
            <p:cNvPr id="106512" name="Rectangle 24"/>
            <p:cNvSpPr>
              <a:spLocks noChangeArrowheads="1"/>
            </p:cNvSpPr>
            <p:nvPr/>
          </p:nvSpPr>
          <p:spPr bwMode="auto">
            <a:xfrm flipH="1">
              <a:off x="5975053" y="5024686"/>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339933"/>
                  </a:solidFill>
                  <a:latin typeface="Times New Roman" panose="02020603050405020304" pitchFamily="18" charset="0"/>
                </a:rPr>
                <a:t>p</a:t>
              </a:r>
            </a:p>
          </p:txBody>
        </p:sp>
        <p:sp>
          <p:nvSpPr>
            <p:cNvPr id="106513" name="Rectangle 25"/>
            <p:cNvSpPr>
              <a:spLocks noChangeArrowheads="1"/>
            </p:cNvSpPr>
            <p:nvPr/>
          </p:nvSpPr>
          <p:spPr bwMode="auto">
            <a:xfrm>
              <a:off x="5536903" y="4896099"/>
              <a:ext cx="395288" cy="576263"/>
            </a:xfrm>
            <a:prstGeom prst="rect">
              <a:avLst/>
            </a:prstGeom>
            <a:solidFill>
              <a:srgbClr val="CCFF66"/>
            </a:solidFill>
            <a:ln w="2857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06502" name="Text Box 27"/>
          <p:cNvSpPr txBox="1">
            <a:spLocks noChangeArrowheads="1"/>
          </p:cNvSpPr>
          <p:nvPr/>
        </p:nvSpPr>
        <p:spPr bwMode="auto">
          <a:xfrm>
            <a:off x="1640239" y="3796575"/>
            <a:ext cx="15049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600">
                <a:ea typeface="隶书" panose="02010509060101010101" pitchFamily="49" charset="-122"/>
              </a:rPr>
              <a:t>右单旋转</a:t>
            </a:r>
          </a:p>
        </p:txBody>
      </p:sp>
      <p:sp>
        <p:nvSpPr>
          <p:cNvPr id="106503" name="Text Box 29"/>
          <p:cNvSpPr txBox="1">
            <a:spLocks noChangeArrowheads="1"/>
          </p:cNvSpPr>
          <p:nvPr/>
        </p:nvSpPr>
        <p:spPr bwMode="auto">
          <a:xfrm>
            <a:off x="5960023" y="3790651"/>
            <a:ext cx="18351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600">
                <a:ea typeface="隶书" panose="02010509060101010101" pitchFamily="49" charset="-122"/>
              </a:rPr>
              <a:t>左右双旋转</a:t>
            </a:r>
          </a:p>
        </p:txBody>
      </p:sp>
      <p:grpSp>
        <p:nvGrpSpPr>
          <p:cNvPr id="3" name="组合 2"/>
          <p:cNvGrpSpPr/>
          <p:nvPr/>
        </p:nvGrpSpPr>
        <p:grpSpPr>
          <a:xfrm>
            <a:off x="7308363" y="3405390"/>
            <a:ext cx="1472071" cy="2183850"/>
            <a:chOff x="7308363" y="3405390"/>
            <a:chExt cx="1472071" cy="2183850"/>
          </a:xfrm>
        </p:grpSpPr>
        <p:sp>
          <p:nvSpPr>
            <p:cNvPr id="25" name="Rectangle 25"/>
            <p:cNvSpPr>
              <a:spLocks noChangeArrowheads="1"/>
            </p:cNvSpPr>
            <p:nvPr/>
          </p:nvSpPr>
          <p:spPr bwMode="auto">
            <a:xfrm>
              <a:off x="7881538" y="3850134"/>
              <a:ext cx="395288" cy="576263"/>
            </a:xfrm>
            <a:prstGeom prst="rect">
              <a:avLst/>
            </a:prstGeom>
            <a:solidFill>
              <a:srgbClr val="CCFF66"/>
            </a:solidFill>
            <a:ln w="2857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 name="Oval 20"/>
            <p:cNvSpPr>
              <a:spLocks noChangeArrowheads="1"/>
            </p:cNvSpPr>
            <p:nvPr/>
          </p:nvSpPr>
          <p:spPr bwMode="auto">
            <a:xfrm flipH="1">
              <a:off x="7308363" y="4856243"/>
              <a:ext cx="449263" cy="457200"/>
            </a:xfrm>
            <a:prstGeom prst="ellipse">
              <a:avLst/>
            </a:prstGeom>
            <a:solidFill>
              <a:srgbClr val="66FFFF"/>
            </a:solidFill>
            <a:ln w="28575">
              <a:solidFill>
                <a:srgbClr val="339933"/>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t>0</a:t>
              </a:r>
              <a:endParaRPr lang="zh-CN" altLang="zh-CN"/>
            </a:p>
          </p:txBody>
        </p:sp>
        <p:sp>
          <p:nvSpPr>
            <p:cNvPr id="27" name="Oval 18"/>
            <p:cNvSpPr>
              <a:spLocks noChangeArrowheads="1"/>
            </p:cNvSpPr>
            <p:nvPr/>
          </p:nvSpPr>
          <p:spPr bwMode="auto">
            <a:xfrm flipH="1">
              <a:off x="8302468" y="4868788"/>
              <a:ext cx="449263" cy="457200"/>
            </a:xfrm>
            <a:prstGeom prst="ellipse">
              <a:avLst/>
            </a:prstGeom>
            <a:solidFill>
              <a:schemeClr val="accent4">
                <a:lumMod val="20000"/>
                <a:lumOff val="80000"/>
              </a:schemeClr>
            </a:solidFill>
            <a:ln w="28575">
              <a:solidFill>
                <a:schemeClr val="tx1"/>
              </a:solidFill>
              <a:round/>
              <a:headEnd/>
              <a:tailEnd/>
            </a:ln>
          </p:spPr>
          <p:txBody>
            <a:bodyPr wrap="none"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t>0</a:t>
              </a:r>
              <a:endParaRPr lang="zh-CN" altLang="zh-CN"/>
            </a:p>
          </p:txBody>
        </p:sp>
        <p:sp>
          <p:nvSpPr>
            <p:cNvPr id="28" name="Line 17"/>
            <p:cNvSpPr>
              <a:spLocks noChangeShapeType="1"/>
            </p:cNvSpPr>
            <p:nvPr/>
          </p:nvSpPr>
          <p:spPr bwMode="auto">
            <a:xfrm flipH="1">
              <a:off x="7581974" y="4389884"/>
              <a:ext cx="291058" cy="4821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16"/>
            <p:cNvSpPr>
              <a:spLocks noChangeShapeType="1"/>
            </p:cNvSpPr>
            <p:nvPr/>
          </p:nvSpPr>
          <p:spPr bwMode="auto">
            <a:xfrm>
              <a:off x="8285331" y="4426396"/>
              <a:ext cx="247109" cy="442391"/>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Rectangle 24"/>
            <p:cNvSpPr>
              <a:spLocks noChangeArrowheads="1"/>
            </p:cNvSpPr>
            <p:nvPr/>
          </p:nvSpPr>
          <p:spPr bwMode="auto">
            <a:xfrm flipH="1">
              <a:off x="8305145" y="3867055"/>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339933"/>
                  </a:solidFill>
                  <a:latin typeface="Times New Roman" panose="02020603050405020304" pitchFamily="18" charset="0"/>
                </a:rPr>
                <a:t>p</a:t>
              </a:r>
            </a:p>
          </p:txBody>
        </p:sp>
        <p:sp>
          <p:nvSpPr>
            <p:cNvPr id="31" name="Rectangle 21"/>
            <p:cNvSpPr>
              <a:spLocks noChangeArrowheads="1"/>
            </p:cNvSpPr>
            <p:nvPr/>
          </p:nvSpPr>
          <p:spPr bwMode="auto">
            <a:xfrm flipH="1">
              <a:off x="7348584" y="513204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339933"/>
                  </a:solidFill>
                  <a:latin typeface="Times New Roman" panose="02020603050405020304" pitchFamily="18" charset="0"/>
                </a:rPr>
                <a:t>q</a:t>
              </a:r>
            </a:p>
          </p:txBody>
        </p:sp>
        <p:sp>
          <p:nvSpPr>
            <p:cNvPr id="32" name="Text Box 23"/>
            <p:cNvSpPr txBox="1">
              <a:spLocks noChangeArrowheads="1"/>
            </p:cNvSpPr>
            <p:nvPr/>
          </p:nvSpPr>
          <p:spPr bwMode="auto">
            <a:xfrm flipH="1">
              <a:off x="7941743" y="3405390"/>
              <a:ext cx="8386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339933"/>
                  </a:solidFill>
                  <a:latin typeface="Times New Roman" panose="02020603050405020304" pitchFamily="18" charset="0"/>
                </a:rPr>
                <a:t>pr=p</a:t>
              </a:r>
            </a:p>
          </p:txBody>
        </p:sp>
      </p:grpSp>
      <p:sp>
        <p:nvSpPr>
          <p:cNvPr id="34" name="Oval 20"/>
          <p:cNvSpPr>
            <a:spLocks noChangeArrowheads="1"/>
          </p:cNvSpPr>
          <p:nvPr/>
        </p:nvSpPr>
        <p:spPr bwMode="auto">
          <a:xfrm flipH="1">
            <a:off x="3164824" y="4161284"/>
            <a:ext cx="449263" cy="457200"/>
          </a:xfrm>
          <a:prstGeom prst="ellipse">
            <a:avLst/>
          </a:prstGeom>
          <a:solidFill>
            <a:srgbClr val="66FFFF"/>
          </a:solidFill>
          <a:ln w="28575">
            <a:solidFill>
              <a:srgbClr val="339933"/>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t>0</a:t>
            </a:r>
            <a:endParaRPr lang="zh-CN" altLang="zh-CN"/>
          </a:p>
        </p:txBody>
      </p:sp>
      <p:sp>
        <p:nvSpPr>
          <p:cNvPr id="35" name="Rectangle 25"/>
          <p:cNvSpPr>
            <a:spLocks noChangeArrowheads="1"/>
          </p:cNvSpPr>
          <p:nvPr/>
        </p:nvSpPr>
        <p:spPr bwMode="auto">
          <a:xfrm>
            <a:off x="2736552" y="4869160"/>
            <a:ext cx="395288" cy="576263"/>
          </a:xfrm>
          <a:prstGeom prst="rect">
            <a:avLst/>
          </a:prstGeom>
          <a:solidFill>
            <a:srgbClr val="CCFF66"/>
          </a:solidFill>
          <a:ln w="28575">
            <a:solidFill>
              <a:schemeClr val="tx2"/>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 name="Oval 18"/>
          <p:cNvSpPr>
            <a:spLocks noChangeArrowheads="1"/>
          </p:cNvSpPr>
          <p:nvPr/>
        </p:nvSpPr>
        <p:spPr bwMode="auto">
          <a:xfrm flipH="1">
            <a:off x="3761705" y="4869160"/>
            <a:ext cx="449263" cy="457200"/>
          </a:xfrm>
          <a:prstGeom prst="ellipse">
            <a:avLst/>
          </a:prstGeom>
          <a:solidFill>
            <a:schemeClr val="accent4">
              <a:lumMod val="20000"/>
              <a:lumOff val="80000"/>
            </a:schemeClr>
          </a:solidFill>
          <a:ln w="28575">
            <a:solidFill>
              <a:schemeClr val="tx1"/>
            </a:solidFill>
            <a:round/>
            <a:headEnd/>
            <a:tailEnd/>
          </a:ln>
        </p:spPr>
        <p:txBody>
          <a:bodyPr wrap="none"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t>0</a:t>
            </a:r>
            <a:endParaRPr lang="zh-CN" altLang="zh-CN"/>
          </a:p>
        </p:txBody>
      </p:sp>
      <p:sp>
        <p:nvSpPr>
          <p:cNvPr id="37" name="Rectangle 24"/>
          <p:cNvSpPr>
            <a:spLocks noChangeArrowheads="1"/>
          </p:cNvSpPr>
          <p:nvPr/>
        </p:nvSpPr>
        <p:spPr bwMode="auto">
          <a:xfrm flipH="1">
            <a:off x="3065859" y="50973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339933"/>
                </a:solidFill>
                <a:latin typeface="Times New Roman" panose="02020603050405020304" pitchFamily="18" charset="0"/>
              </a:rPr>
              <a:t>p</a:t>
            </a:r>
          </a:p>
        </p:txBody>
      </p:sp>
      <p:sp>
        <p:nvSpPr>
          <p:cNvPr id="39" name="Text Box 23"/>
          <p:cNvSpPr txBox="1">
            <a:spLocks noChangeArrowheads="1"/>
          </p:cNvSpPr>
          <p:nvPr/>
        </p:nvSpPr>
        <p:spPr bwMode="auto">
          <a:xfrm flipH="1">
            <a:off x="3346239" y="3720022"/>
            <a:ext cx="8386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sz="2400" b="1">
                <a:solidFill>
                  <a:srgbClr val="339933"/>
                </a:solidFill>
                <a:latin typeface="Times New Roman" panose="02020603050405020304" pitchFamily="18" charset="0"/>
              </a:rPr>
              <a:t>pr=q</a:t>
            </a:r>
          </a:p>
        </p:txBody>
      </p:sp>
      <p:sp>
        <p:nvSpPr>
          <p:cNvPr id="40" name="Line 17"/>
          <p:cNvSpPr>
            <a:spLocks noChangeShapeType="1"/>
          </p:cNvSpPr>
          <p:nvPr/>
        </p:nvSpPr>
        <p:spPr bwMode="auto">
          <a:xfrm flipH="1">
            <a:off x="3128051" y="4581128"/>
            <a:ext cx="146812" cy="2655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16"/>
          <p:cNvSpPr>
            <a:spLocks noChangeShapeType="1"/>
          </p:cNvSpPr>
          <p:nvPr/>
        </p:nvSpPr>
        <p:spPr bwMode="auto">
          <a:xfrm>
            <a:off x="3557488" y="4500811"/>
            <a:ext cx="310051" cy="425455"/>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AutoShape 24"/>
          <p:cNvSpPr>
            <a:spLocks noChangeArrowheads="1"/>
          </p:cNvSpPr>
          <p:nvPr/>
        </p:nvSpPr>
        <p:spPr bwMode="auto">
          <a:xfrm>
            <a:off x="1480681" y="4322218"/>
            <a:ext cx="1062038" cy="433387"/>
          </a:xfrm>
          <a:prstGeom prst="rightArrow">
            <a:avLst>
              <a:gd name="adj1" fmla="val 50000"/>
              <a:gd name="adj2" fmla="val 118572"/>
            </a:avLst>
          </a:prstGeom>
          <a:solidFill>
            <a:schemeClr val="accent4">
              <a:lumMod val="40000"/>
              <a:lumOff val="60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 name="AutoShape 24"/>
          <p:cNvSpPr>
            <a:spLocks noChangeArrowheads="1"/>
          </p:cNvSpPr>
          <p:nvPr/>
        </p:nvSpPr>
        <p:spPr bwMode="auto">
          <a:xfrm>
            <a:off x="6258145" y="4389884"/>
            <a:ext cx="910023" cy="426182"/>
          </a:xfrm>
          <a:prstGeom prst="rightArrow">
            <a:avLst>
              <a:gd name="adj1" fmla="val 50000"/>
              <a:gd name="adj2" fmla="val 118572"/>
            </a:avLst>
          </a:prstGeom>
          <a:solidFill>
            <a:schemeClr val="accent4">
              <a:lumMod val="40000"/>
              <a:lumOff val="60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55112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456" y="-26240"/>
            <a:ext cx="8229600" cy="936104"/>
          </a:xfrm>
        </p:spPr>
        <p:txBody>
          <a:bodyPr/>
          <a:lstStyle/>
          <a:p>
            <a:pPr algn="l"/>
            <a:r>
              <a:rPr lang="en-US" altLang="zh-CN" dirty="0">
                <a:latin typeface="华文新魏" panose="02010800040101010101" pitchFamily="2" charset="-122"/>
                <a:ea typeface="华文新魏" panose="02010800040101010101" pitchFamily="2" charset="-122"/>
              </a:rPr>
              <a:t>AVL</a:t>
            </a:r>
            <a:r>
              <a:rPr lang="zh-CN" altLang="en-US" dirty="0">
                <a:latin typeface="华文新魏" panose="02010800040101010101" pitchFamily="2" charset="-122"/>
                <a:ea typeface="华文新魏" panose="02010800040101010101" pitchFamily="2" charset="-122"/>
              </a:rPr>
              <a:t>树的插入</a:t>
            </a:r>
            <a:r>
              <a:rPr lang="en-US" altLang="zh-CN" dirty="0">
                <a:latin typeface="华文新魏" panose="02010800040101010101" pitchFamily="2" charset="-122"/>
                <a:ea typeface="华文新魏" panose="02010800040101010101" pitchFamily="2" charset="-122"/>
              </a:rPr>
              <a:t>(1)</a:t>
            </a:r>
            <a:endParaRPr lang="zh-CN" altLang="en-US"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230832" y="807080"/>
            <a:ext cx="8913168" cy="6048672"/>
          </a:xfrm>
        </p:spPr>
        <p:txBody>
          <a:bodyPr>
            <a:noAutofit/>
          </a:bodyPr>
          <a:lstStyle/>
          <a:p>
            <a:pPr marL="0" indent="0">
              <a:spcBef>
                <a:spcPts val="0"/>
              </a:spcBef>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#define LH -1  </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左高</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spcBef>
                <a:spcPts val="0"/>
              </a:spcBef>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#define EH 0   </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等高</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spcBef>
                <a:spcPts val="0"/>
              </a:spcBef>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#define RH 1   </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右高</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spcBef>
                <a:spcPts val="0"/>
              </a:spcBef>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Status </a:t>
            </a:r>
            <a:r>
              <a:rPr lang="en-US" altLang="zh-CN" sz="2400" b="1" dirty="0" err="1">
                <a:latin typeface="Times New Roman" panose="02020603050405020304" pitchFamily="18" charset="0"/>
                <a:ea typeface="华文楷体" panose="02010600040101010101" pitchFamily="2" charset="-122"/>
                <a:cs typeface="Times New Roman" panose="02020603050405020304" pitchFamily="18" charset="0"/>
              </a:rPr>
              <a:t>InsertAVL</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err="1">
                <a:latin typeface="Times New Roman" panose="02020603050405020304" pitchFamily="18" charset="0"/>
                <a:ea typeface="华文楷体" panose="02010600040101010101" pitchFamily="2" charset="-122"/>
                <a:cs typeface="Times New Roman" panose="02020603050405020304" pitchFamily="18" charset="0"/>
              </a:rPr>
              <a:t>BSTree</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&amp;T, </a:t>
            </a:r>
            <a:r>
              <a:rPr lang="en-US" altLang="zh-CN" sz="2400" b="1"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e, Boolean &amp;taller)</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p>
          <a:p>
            <a:pPr marL="0" indent="0">
              <a:spcBef>
                <a:spcPts val="0"/>
              </a:spcBef>
              <a:buNone/>
            </a:pP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若在平衡的二叉排序树</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中不存在和</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e</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有相同关键字的结点， </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spcBef>
                <a:spcPts val="0"/>
              </a:spcBef>
              <a:buNone/>
            </a:pP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则插入一个数据元素为</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e</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的新结点，并返回</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，否则返回</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0</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 </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spcBef>
                <a:spcPts val="0"/>
              </a:spcBef>
              <a:buNone/>
            </a:pP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若因插入而使二叉排序树失去平衡，则作平衡旋转处理， </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spcBef>
                <a:spcPts val="0"/>
              </a:spcBef>
              <a:buNone/>
            </a:pP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布尔变量</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taller</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反映</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长高与否 </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spcBef>
                <a:spcPts val="0"/>
              </a:spcBef>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if (!T) { </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插入新结点，树</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长高</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，置</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taller</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为</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TRUE</a:t>
            </a:r>
          </a:p>
          <a:p>
            <a:pPr marL="0" indent="0">
              <a:spcBef>
                <a:spcPts val="0"/>
              </a:spcBef>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T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BSTree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malloc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sizeof</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BSTNode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p>
          <a:p>
            <a:pPr marL="0" indent="0">
              <a:spcBef>
                <a:spcPts val="0"/>
              </a:spcBef>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T-&gt;data = e; T-&gt;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lchild</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T-&gt;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rchild</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NULL;</a:t>
            </a:r>
          </a:p>
          <a:p>
            <a:pPr marL="0" indent="0">
              <a:spcBef>
                <a:spcPts val="0"/>
              </a:spcBef>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T-&gt;bf = EH; </a:t>
            </a:r>
            <a:r>
              <a:rPr lang="en-US" altLang="zh-CN"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taller = TRUE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p>
          <a:p>
            <a:pPr marL="0" indent="0">
              <a:spcBef>
                <a:spcPts val="0"/>
              </a:spcBef>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else {</a:t>
            </a:r>
          </a:p>
          <a:p>
            <a:pPr marL="0" indent="895350">
              <a:spcBef>
                <a:spcPts val="0"/>
              </a:spcBef>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if (EQ(</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e.key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T-&gt;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data.key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 // </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树中已存在和</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e</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有相同关键字的结点 </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1252538">
              <a:spcBef>
                <a:spcPts val="0"/>
              </a:spcBef>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taller = FALSE; return 0; </a:t>
            </a:r>
          </a:p>
          <a:p>
            <a:pPr marL="0" indent="895350">
              <a:spcBef>
                <a:spcPts val="0"/>
              </a:spcBef>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则不再插入</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18</a:t>
            </a:fld>
            <a:endParaRPr lang="zh-CN" altLang="en-US"/>
          </a:p>
        </p:txBody>
      </p:sp>
      <p:sp>
        <p:nvSpPr>
          <p:cNvPr id="5" name="流程图: 可选过程 4"/>
          <p:cNvSpPr/>
          <p:nvPr/>
        </p:nvSpPr>
        <p:spPr>
          <a:xfrm>
            <a:off x="8460432" y="0"/>
            <a:ext cx="683568" cy="332656"/>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9.11</a:t>
            </a:r>
          </a:p>
        </p:txBody>
      </p:sp>
    </p:spTree>
    <p:extLst>
      <p:ext uri="{BB962C8B-B14F-4D97-AF65-F5344CB8AC3E}">
        <p14:creationId xmlns:p14="http://schemas.microsoft.com/office/powerpoint/2010/main" val="3599334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0"/>
            <a:ext cx="8197544" cy="396044"/>
          </a:xfrm>
        </p:spPr>
        <p:txBody>
          <a:bodyPr>
            <a:noAutofit/>
          </a:bodyPr>
          <a:lstStyle/>
          <a:p>
            <a:pPr algn="l"/>
            <a:r>
              <a:rPr lang="en-US" altLang="zh-CN" sz="2800" dirty="0">
                <a:latin typeface="华文新魏" panose="02010800040101010101" pitchFamily="2" charset="-122"/>
                <a:ea typeface="华文新魏" panose="02010800040101010101" pitchFamily="2" charset="-122"/>
              </a:rPr>
              <a:t>AVL</a:t>
            </a:r>
            <a:r>
              <a:rPr lang="zh-CN" altLang="en-US" sz="2800" dirty="0">
                <a:latin typeface="华文新魏" panose="02010800040101010101" pitchFamily="2" charset="-122"/>
                <a:ea typeface="华文新魏" panose="02010800040101010101" pitchFamily="2" charset="-122"/>
              </a:rPr>
              <a:t>树的插入</a:t>
            </a:r>
            <a:r>
              <a:rPr lang="en-US" altLang="zh-CN" sz="2800" dirty="0">
                <a:latin typeface="华文新魏" panose="02010800040101010101" pitchFamily="2" charset="-122"/>
                <a:ea typeface="华文新魏" panose="02010800040101010101" pitchFamily="2" charset="-122"/>
              </a:rPr>
              <a:t>(2)</a:t>
            </a:r>
            <a:endParaRPr lang="zh-CN" altLang="en-US" sz="28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838952" y="417184"/>
            <a:ext cx="8485576" cy="6489340"/>
          </a:xfrm>
        </p:spPr>
        <p:txBody>
          <a:bodyPr>
            <a:noAutofit/>
          </a:bodyPr>
          <a:lstStyle/>
          <a:p>
            <a:pPr marL="0" indent="0">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if (LT(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e.key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T-&gt;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data.key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p>
          <a:p>
            <a:pPr marL="0" indent="0">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应继续在*</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的左子树中进行搜索 </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447675">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if (</a:t>
            </a:r>
            <a:r>
              <a:rPr lang="en-US" altLang="zh-CN" sz="2400" b="1" dirty="0" err="1">
                <a:latin typeface="Times New Roman" panose="02020603050405020304" pitchFamily="18" charset="0"/>
                <a:ea typeface="华文楷体" panose="02010600040101010101" pitchFamily="2" charset="-122"/>
                <a:cs typeface="Times New Roman" panose="02020603050405020304" pitchFamily="18" charset="0"/>
              </a:rPr>
              <a:t>InsertAVL</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(T-&gt;</a:t>
            </a:r>
            <a:r>
              <a:rPr lang="en-US" altLang="zh-CN" sz="2400" b="1" dirty="0" err="1">
                <a:latin typeface="Times New Roman" panose="02020603050405020304" pitchFamily="18" charset="0"/>
                <a:ea typeface="华文楷体" panose="02010600040101010101" pitchFamily="2" charset="-122"/>
                <a:cs typeface="Times New Roman" panose="02020603050405020304" pitchFamily="18" charset="0"/>
              </a:rPr>
              <a:t>lchild</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e, taller)</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 return 0; </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递归但未插入</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447675">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if (</a:t>
            </a:r>
            <a:r>
              <a:rPr lang="en-US" altLang="zh-CN"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taller</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插入到*</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的左子树中且左子树</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长高</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a:t>
            </a:r>
          </a:p>
          <a:p>
            <a:pPr marL="0" indent="804863">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switch (T-&gt;bf) { </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检查*</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的平衡度 </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case LH: </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原本左子树比右子树高，需作左平衡处理 </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err="1">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LeftBalance</a:t>
            </a:r>
            <a:r>
              <a:rPr lang="en-US" altLang="zh-CN"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solidFill>
                  <a:schemeClr val="accent2">
                    <a:lumMod val="75000"/>
                  </a:schemeClr>
                </a:solidFill>
                <a:latin typeface="Times New Roman" panose="02020603050405020304" pitchFamily="18" charset="0"/>
                <a:ea typeface="华文楷体" panose="02010600040101010101" pitchFamily="2" charset="-122"/>
                <a:cs typeface="Times New Roman" panose="02020603050405020304" pitchFamily="18" charset="0"/>
              </a:rPr>
              <a:t>taller = FALSE;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break; </a:t>
            </a:r>
          </a:p>
          <a:p>
            <a:pPr marL="0" indent="0">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case EH: </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原本左、右子树等高</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现因左子树增高而使树增高 </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T-&gt;bf = LH; </a:t>
            </a:r>
            <a:r>
              <a:rPr lang="en-US" altLang="zh-CN"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taller = TRUE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break; </a:t>
            </a:r>
          </a:p>
          <a:p>
            <a:pPr marL="0" indent="0">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case RH: </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原本右子树比左子树高</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S</a:t>
            </a:r>
          </a:p>
          <a:p>
            <a:pPr marL="0" indent="0">
              <a:buNone/>
            </a:pP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现左、右子树等高 </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T-&gt;bf = EH; taller = FALSE; break;</a:t>
            </a:r>
          </a:p>
          <a:p>
            <a:pPr marL="0" indent="0">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 switch (T-&gt;bf) </a:t>
            </a:r>
          </a:p>
          <a:p>
            <a:pPr marL="0" indent="447675">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 if</a:t>
            </a:r>
            <a:endParaRPr lang="zh-CN" altLang="en-US" sz="20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19</a:t>
            </a:fld>
            <a:endParaRPr lang="zh-CN" altLang="en-US"/>
          </a:p>
        </p:txBody>
      </p:sp>
      <p:sp>
        <p:nvSpPr>
          <p:cNvPr id="5" name="矩形 4">
            <a:extLst>
              <a:ext uri="{FF2B5EF4-FFF2-40B4-BE49-F238E27FC236}">
                <a16:creationId xmlns:a16="http://schemas.microsoft.com/office/drawing/2014/main" id="{C536520B-2548-4194-9AE9-8327C9B33A33}"/>
              </a:ext>
            </a:extLst>
          </p:cNvPr>
          <p:cNvSpPr/>
          <p:nvPr/>
        </p:nvSpPr>
        <p:spPr>
          <a:xfrm>
            <a:off x="0" y="417184"/>
            <a:ext cx="9144000" cy="491536"/>
          </a:xfrm>
          <a:prstGeom prst="rect">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7771E767-362B-42C6-9FDA-E6170545DB23}"/>
              </a:ext>
            </a:extLst>
          </p:cNvPr>
          <p:cNvSpPr/>
          <p:nvPr/>
        </p:nvSpPr>
        <p:spPr>
          <a:xfrm>
            <a:off x="1331640" y="1334508"/>
            <a:ext cx="7812360" cy="491536"/>
          </a:xfrm>
          <a:prstGeom prst="rect">
            <a:avLst/>
          </a:prstGeom>
          <a:solidFill>
            <a:schemeClr val="accent5">
              <a:lumMod val="40000"/>
              <a:lumOff val="60000"/>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15B2EA18-F71A-48C2-A785-23DA511EF500}"/>
              </a:ext>
            </a:extLst>
          </p:cNvPr>
          <p:cNvSpPr/>
          <p:nvPr/>
        </p:nvSpPr>
        <p:spPr>
          <a:xfrm>
            <a:off x="1342293" y="1847184"/>
            <a:ext cx="6696744" cy="4983432"/>
          </a:xfrm>
          <a:prstGeom prst="rect">
            <a:avLst/>
          </a:prstGeom>
          <a:solidFill>
            <a:schemeClr val="accent6">
              <a:lumMod val="20000"/>
              <a:lumOff val="80000"/>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36426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a:xfrm>
            <a:off x="27432" y="35472"/>
            <a:ext cx="9081072" cy="936104"/>
          </a:xfrm>
        </p:spPr>
        <p:txBody>
          <a:bodyPr>
            <a:normAutofit fontScale="90000"/>
          </a:bodyPr>
          <a:lstStyle/>
          <a:p>
            <a:pPr algn="l"/>
            <a:r>
              <a:rPr lang="en-US" altLang="en-US" dirty="0" err="1">
                <a:latin typeface="华文琥珀" panose="02010800040101010101" pitchFamily="2" charset="-122"/>
                <a:ea typeface="华文琥珀" panose="02010800040101010101" pitchFamily="2" charset="-122"/>
              </a:rPr>
              <a:t>平衡二叉</a:t>
            </a:r>
            <a:r>
              <a:rPr lang="zh-CN" altLang="en-US" dirty="0">
                <a:latin typeface="华文琥珀" panose="02010800040101010101" pitchFamily="2" charset="-122"/>
                <a:ea typeface="华文琥珀" panose="02010800040101010101" pitchFamily="2" charset="-122"/>
              </a:rPr>
              <a:t>排序</a:t>
            </a:r>
            <a:r>
              <a:rPr lang="en-US" altLang="en-US" dirty="0">
                <a:latin typeface="华文琥珀" panose="02010800040101010101" pitchFamily="2" charset="-122"/>
                <a:ea typeface="华文琥珀" panose="02010800040101010101" pitchFamily="2" charset="-122"/>
              </a:rPr>
              <a:t>树(Balanced Binary </a:t>
            </a:r>
            <a:r>
              <a:rPr lang="en-US" altLang="zh-CN" dirty="0">
                <a:latin typeface="华文琥珀" panose="02010800040101010101" pitchFamily="2" charset="-122"/>
                <a:ea typeface="华文琥珀" panose="02010800040101010101" pitchFamily="2" charset="-122"/>
              </a:rPr>
              <a:t>Sort </a:t>
            </a:r>
            <a:r>
              <a:rPr lang="en-US" altLang="en-US" dirty="0">
                <a:latin typeface="华文琥珀" panose="02010800040101010101" pitchFamily="2" charset="-122"/>
                <a:ea typeface="华文琥珀" panose="02010800040101010101" pitchFamily="2" charset="-122"/>
              </a:rPr>
              <a:t>Tree)</a:t>
            </a:r>
          </a:p>
        </p:txBody>
      </p:sp>
      <p:sp>
        <p:nvSpPr>
          <p:cNvPr id="4" name="内容占位符 3"/>
          <p:cNvSpPr>
            <a:spLocks noGrp="1"/>
          </p:cNvSpPr>
          <p:nvPr>
            <p:ph idx="1"/>
          </p:nvPr>
        </p:nvSpPr>
        <p:spPr>
          <a:xfrm>
            <a:off x="107504" y="971576"/>
            <a:ext cx="8640960" cy="5521299"/>
          </a:xfrm>
        </p:spPr>
        <p:txBody>
          <a:bodyPr>
            <a:normAutofit fontScale="92500"/>
          </a:bodyPr>
          <a:lstStyle/>
          <a:p>
            <a:pPr marL="0" indent="0">
              <a:buNone/>
            </a:pPr>
            <a:r>
              <a:rPr lang="en-US" altLang="en-US" sz="2400" dirty="0">
                <a:latin typeface="华文楷体" panose="02010600040101010101" pitchFamily="2" charset="-122"/>
                <a:ea typeface="华文楷体" panose="02010600040101010101" pitchFamily="2" charset="-122"/>
              </a:rPr>
              <a:t>Motivation: </a:t>
            </a:r>
            <a:r>
              <a:rPr lang="zh-CN" altLang="en-US" sz="2400" dirty="0">
                <a:latin typeface="华文楷体" panose="02010600040101010101" pitchFamily="2" charset="-122"/>
                <a:ea typeface="华文楷体" panose="02010600040101010101" pitchFamily="2" charset="-122"/>
              </a:rPr>
              <a:t>二叉排序树是一种查找效率比较高的数据组织形式，但其平均查找长度受树的形态影响较大，形态比较均匀时查找效率很好，形态明显偏向某一方向时其效率就大大降低。因此，希望有更好的二叉排序树，其形态总是均衡的，查找时能得到最好的效率</a:t>
            </a:r>
          </a:p>
          <a:p>
            <a:pPr marL="719138" indent="-358775">
              <a:buFont typeface="Wingdings" panose="05000000000000000000" pitchFamily="2" charset="2"/>
              <a:buChar char="ü"/>
            </a:pPr>
            <a:r>
              <a:rPr lang="zh-CN" altLang="en-US" sz="2400" dirty="0">
                <a:latin typeface="华文楷体" panose="02010600040101010101" pitchFamily="2" charset="-122"/>
                <a:ea typeface="华文楷体" panose="02010600040101010101" pitchFamily="2" charset="-122"/>
              </a:rPr>
              <a:t>节点数目固定，兄弟子树高度越是接近</a:t>
            </a:r>
            <a:r>
              <a:rPr lang="en-US" altLang="zh-CN" sz="2400" dirty="0">
                <a:latin typeface="华文楷体" panose="02010600040101010101" pitchFamily="2" charset="-122"/>
                <a:ea typeface="华文楷体" panose="02010600040101010101" pitchFamily="2" charset="-122"/>
              </a:rPr>
              <a:t>(</a:t>
            </a:r>
            <a:r>
              <a:rPr lang="zh-CN" altLang="en-US" sz="2400" b="1" dirty="0">
                <a:solidFill>
                  <a:srgbClr val="C00000"/>
                </a:solidFill>
                <a:latin typeface="华文楷体" panose="02010600040101010101" pitchFamily="2" charset="-122"/>
                <a:ea typeface="华文楷体" panose="02010600040101010101" pitchFamily="2" charset="-122"/>
              </a:rPr>
              <a:t>平衡</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，全树也将倾向于更低</a:t>
            </a:r>
            <a:endParaRPr lang="en-US" altLang="zh-CN" sz="2400" dirty="0">
              <a:latin typeface="华文楷体" panose="02010600040101010101" pitchFamily="2" charset="-122"/>
              <a:ea typeface="华文楷体" panose="02010600040101010101" pitchFamily="2" charset="-122"/>
            </a:endParaRPr>
          </a:p>
          <a:p>
            <a:pPr marL="719138" indent="-358775">
              <a:spcBef>
                <a:spcPts val="1800"/>
              </a:spcBef>
              <a:buFont typeface="Wingdings" panose="05000000000000000000" pitchFamily="2" charset="2"/>
              <a:buChar char="ü"/>
            </a:pPr>
            <a:r>
              <a:rPr lang="zh-CN" altLang="en-US" sz="2400" b="1" dirty="0">
                <a:solidFill>
                  <a:srgbClr val="0000FF"/>
                </a:solidFill>
                <a:highlight>
                  <a:srgbClr val="FFFF00"/>
                </a:highlight>
                <a:latin typeface="Times New Roman" panose="02020603050405020304" pitchFamily="18" charset="0"/>
                <a:ea typeface="华文楷体" panose="02010600040101010101" pitchFamily="2" charset="-122"/>
                <a:cs typeface="Times New Roman" panose="02020603050405020304" pitchFamily="18" charset="0"/>
              </a:rPr>
              <a:t>结点的平衡因子</a:t>
            </a:r>
            <a:r>
              <a:rPr lang="en-US" altLang="en-US" sz="2400" b="1" dirty="0">
                <a:solidFill>
                  <a:srgbClr val="0000FF"/>
                </a:solidFill>
                <a:highlight>
                  <a:srgbClr val="FFFF00"/>
                </a:highlight>
                <a:latin typeface="Times New Roman" panose="02020603050405020304" pitchFamily="18" charset="0"/>
                <a:ea typeface="华文楷体" panose="02010600040101010101" pitchFamily="2" charset="-122"/>
                <a:cs typeface="Times New Roman" panose="02020603050405020304" pitchFamily="18" charset="0"/>
              </a:rPr>
              <a:t>(Balance Factor) </a:t>
            </a:r>
            <a:r>
              <a:rPr lang="en-US" altLang="en-US"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该</a:t>
            </a:r>
            <a:r>
              <a:rPr lang="en-US" altLang="en-US" sz="2400" b="1" dirty="0" err="1">
                <a:solidFill>
                  <a:schemeClr val="accent6">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结点的</a:t>
            </a:r>
            <a:r>
              <a:rPr lang="zh-CN" altLang="en-US" sz="2400" b="1" dirty="0">
                <a:solidFill>
                  <a:schemeClr val="accent6">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右</a:t>
            </a:r>
            <a:r>
              <a:rPr lang="en-US" altLang="en-US" sz="2400" b="1" dirty="0" err="1">
                <a:solidFill>
                  <a:schemeClr val="accent6">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子树的深度减去其</a:t>
            </a:r>
            <a:r>
              <a:rPr lang="zh-CN" altLang="en-US" sz="2400" b="1" dirty="0">
                <a:solidFill>
                  <a:schemeClr val="accent6">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左</a:t>
            </a:r>
            <a:r>
              <a:rPr lang="en-US" altLang="en-US" sz="2400" b="1" dirty="0" err="1">
                <a:solidFill>
                  <a:schemeClr val="accent6">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子树深度</a:t>
            </a:r>
          </a:p>
          <a:p>
            <a:pPr marL="719138" indent="-358775">
              <a:spcBef>
                <a:spcPts val="1800"/>
              </a:spcBef>
              <a:buFont typeface="Wingdings" panose="05000000000000000000" pitchFamily="2" charset="2"/>
              <a:buChar char="ü"/>
            </a:pPr>
            <a:r>
              <a:rPr lang="en-US" altLang="en-US" sz="2400" b="1" dirty="0" err="1">
                <a:highlight>
                  <a:srgbClr val="FF00FF"/>
                </a:highlight>
                <a:latin typeface="华文楷体" panose="02010600040101010101" pitchFamily="2" charset="-122"/>
                <a:ea typeface="华文楷体" panose="02010600040101010101" pitchFamily="2" charset="-122"/>
              </a:rPr>
              <a:t>平衡二叉树</a:t>
            </a:r>
            <a:r>
              <a:rPr lang="en-US" altLang="en-US" sz="2400" b="1" dirty="0">
                <a:highlight>
                  <a:srgbClr val="FF00FF"/>
                </a:highlight>
                <a:latin typeface="华文楷体" panose="02010600040101010101" pitchFamily="2" charset="-122"/>
                <a:ea typeface="华文楷体" panose="02010600040101010101" pitchFamily="2" charset="-122"/>
              </a:rPr>
              <a:t>(Balanced Binary Tree)</a:t>
            </a:r>
            <a:r>
              <a:rPr lang="en-US" altLang="en-US" sz="2400" dirty="0" err="1">
                <a:latin typeface="华文楷体" panose="02010600040101010101" pitchFamily="2" charset="-122"/>
                <a:ea typeface="华文楷体" panose="02010600040101010101" pitchFamily="2" charset="-122"/>
              </a:rPr>
              <a:t>或者是空树，或者是满足下列性质的二叉树</a:t>
            </a:r>
            <a:endParaRPr lang="zh-CN" altLang="en-US" sz="2400" dirty="0">
              <a:latin typeface="华文楷体" panose="02010600040101010101" pitchFamily="2" charset="-122"/>
              <a:ea typeface="华文楷体" panose="02010600040101010101" pitchFamily="2" charset="-122"/>
            </a:endParaRPr>
          </a:p>
          <a:p>
            <a:pPr marL="1254125" lvl="1" indent="-266700">
              <a:buSzPct val="50000"/>
              <a:buFont typeface="Wingdings" panose="05000000000000000000" pitchFamily="2" charset="2"/>
              <a:buChar char="l"/>
            </a:pPr>
            <a:r>
              <a:rPr lang="en-US" altLang="en-US" sz="2400" b="1" dirty="0">
                <a:latin typeface="华文楷体" panose="02010600040101010101" pitchFamily="2" charset="-122"/>
                <a:ea typeface="华文楷体" panose="02010600040101010101" pitchFamily="2" charset="-122"/>
              </a:rPr>
              <a:t>左子树和右子树深度之差的绝对值不大于1</a:t>
            </a:r>
          </a:p>
          <a:p>
            <a:pPr marL="1254125" lvl="1" indent="-266700">
              <a:buSzPct val="50000"/>
              <a:buFont typeface="Wingdings" panose="05000000000000000000" pitchFamily="2" charset="2"/>
              <a:buChar char="l"/>
            </a:pPr>
            <a:r>
              <a:rPr lang="zh-CN" altLang="en-US" sz="2400" b="1" dirty="0">
                <a:latin typeface="华文楷体" panose="02010600040101010101" pitchFamily="2" charset="-122"/>
                <a:ea typeface="华文楷体" panose="02010600040101010101" pitchFamily="2" charset="-122"/>
              </a:rPr>
              <a:t>左子树和右子树也都是平衡二叉树</a:t>
            </a:r>
          </a:p>
          <a:p>
            <a:pPr marL="1522413" indent="-268288">
              <a:spcBef>
                <a:spcPts val="1800"/>
              </a:spcBef>
              <a:buFont typeface="Times New Roman" panose="02020603050405020304" pitchFamily="18" charset="0"/>
              <a:buChar char="⁕"/>
            </a:pPr>
            <a:r>
              <a:rPr lang="en-US" altLang="en-US" sz="2400" dirty="0">
                <a:latin typeface="Times New Roman" panose="02020603050405020304" pitchFamily="18" charset="0"/>
                <a:ea typeface="华文楷体" panose="02010600040101010101" pitchFamily="2" charset="-122"/>
                <a:cs typeface="Times New Roman" panose="02020603050405020304" pitchFamily="18" charset="0"/>
              </a:rPr>
              <a:t>平衡二叉树上每个结点的平衡因子只可能是1、0和-1</a:t>
            </a:r>
            <a:endParaRPr lang="en-US" altLang="zh-CN" sz="2400" dirty="0">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2</a:t>
            </a:fld>
            <a:endParaRPr lang="zh-CN" altLang="en-US"/>
          </a:p>
        </p:txBody>
      </p:sp>
    </p:spTree>
    <p:extLst>
      <p:ext uri="{BB962C8B-B14F-4D97-AF65-F5344CB8AC3E}">
        <p14:creationId xmlns:p14="http://schemas.microsoft.com/office/powerpoint/2010/main" val="15492909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6632" y="512676"/>
            <a:ext cx="8229600" cy="6345324"/>
          </a:xfrm>
        </p:spPr>
        <p:txBody>
          <a:bodyPr>
            <a:noAutofit/>
          </a:bodyPr>
          <a:lstStyle/>
          <a:p>
            <a:pPr marL="0" indent="0">
              <a:spcBef>
                <a:spcPts val="0"/>
              </a:spcBef>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else { </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应继续在</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的右子树中进行搜索</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357188">
              <a:spcBef>
                <a:spcPts val="0"/>
              </a:spcBef>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if (</a:t>
            </a:r>
            <a:r>
              <a:rPr lang="en-US" altLang="zh-CN" sz="2400" b="1" dirty="0" err="1">
                <a:latin typeface="Times New Roman" panose="02020603050405020304" pitchFamily="18" charset="0"/>
                <a:ea typeface="华文楷体" panose="02010600040101010101" pitchFamily="2" charset="-122"/>
                <a:cs typeface="Times New Roman" panose="02020603050405020304" pitchFamily="18" charset="0"/>
              </a:rPr>
              <a:t>InsertAVL</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(T-&gt;</a:t>
            </a:r>
            <a:r>
              <a:rPr lang="en-US" altLang="zh-CN" sz="2400" b="1" dirty="0" err="1">
                <a:latin typeface="Times New Roman" panose="02020603050405020304" pitchFamily="18" charset="0"/>
                <a:ea typeface="华文楷体" panose="02010600040101010101" pitchFamily="2" charset="-122"/>
                <a:cs typeface="Times New Roman" panose="02020603050405020304" pitchFamily="18" charset="0"/>
              </a:rPr>
              <a:t>rchild</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e, taller)</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==0) return 0; </a:t>
            </a:r>
          </a:p>
          <a:p>
            <a:pPr marL="0" indent="357188">
              <a:spcBef>
                <a:spcPts val="0"/>
              </a:spcBef>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if (taller) </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已插入到*</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的右子树且右子树长高 </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539750">
              <a:spcBef>
                <a:spcPts val="0"/>
              </a:spcBef>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switch (T-&gt;bf) { </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检查*</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的平衡度</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spcBef>
                <a:spcPts val="0"/>
              </a:spcBef>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case LH: </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原本左子树比右子树高</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spcBef>
                <a:spcPts val="0"/>
              </a:spcBef>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现左、右子树等高</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spcBef>
                <a:spcPts val="0"/>
              </a:spcBef>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T-&gt;bf = EH; taller = FALSE; break; </a:t>
            </a:r>
          </a:p>
          <a:p>
            <a:pPr marL="0" indent="0">
              <a:spcBef>
                <a:spcPts val="0"/>
              </a:spcBef>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case EH: </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原本左、右子树等高</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spcBef>
                <a:spcPts val="0"/>
              </a:spcBef>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现因右子树增高而使树增高</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spcBef>
                <a:spcPts val="0"/>
              </a:spcBef>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T-&gt;bf = RH; </a:t>
            </a:r>
            <a:r>
              <a:rPr lang="en-US" altLang="zh-CN"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taller = TRUE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break; </a:t>
            </a:r>
          </a:p>
          <a:p>
            <a:pPr marL="0" indent="0">
              <a:spcBef>
                <a:spcPts val="0"/>
              </a:spcBef>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case RH: </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原本右子树比左子树高</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spcBef>
                <a:spcPts val="0"/>
              </a:spcBef>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需要作右平衡处理 </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spcBef>
                <a:spcPts val="0"/>
              </a:spcBef>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err="1">
                <a:latin typeface="Times New Roman" panose="02020603050405020304" pitchFamily="18" charset="0"/>
                <a:ea typeface="华文楷体" panose="02010600040101010101" pitchFamily="2" charset="-122"/>
                <a:cs typeface="Times New Roman" panose="02020603050405020304" pitchFamily="18" charset="0"/>
              </a:rPr>
              <a:t>RightBalance</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taller = FALSE; break; </a:t>
            </a:r>
          </a:p>
          <a:p>
            <a:pPr marL="0" indent="630238">
              <a:spcBef>
                <a:spcPts val="0"/>
              </a:spcBef>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//switch (T-&gt;bf)</a:t>
            </a:r>
          </a:p>
          <a:p>
            <a:pPr marL="0" indent="357188">
              <a:spcBef>
                <a:spcPts val="0"/>
              </a:spcBef>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//else </a:t>
            </a:r>
          </a:p>
          <a:p>
            <a:pPr marL="0" indent="0">
              <a:spcBef>
                <a:spcPts val="0"/>
              </a:spcBef>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else </a:t>
            </a:r>
          </a:p>
          <a:p>
            <a:pPr marL="0" indent="0">
              <a:spcBef>
                <a:spcPts val="0"/>
              </a:spcBef>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return 1; }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InsertAVL</a:t>
            </a: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20</a:t>
            </a:fld>
            <a:endParaRPr lang="zh-CN" altLang="en-US"/>
          </a:p>
        </p:txBody>
      </p:sp>
      <p:sp>
        <p:nvSpPr>
          <p:cNvPr id="5" name="标题 1">
            <a:extLst>
              <a:ext uri="{FF2B5EF4-FFF2-40B4-BE49-F238E27FC236}">
                <a16:creationId xmlns:a16="http://schemas.microsoft.com/office/drawing/2014/main" id="{26311BCA-5C18-47A3-805D-2AA005A4CD02}"/>
              </a:ext>
            </a:extLst>
          </p:cNvPr>
          <p:cNvSpPr>
            <a:spLocks noGrp="1"/>
          </p:cNvSpPr>
          <p:nvPr>
            <p:ph type="title"/>
          </p:nvPr>
        </p:nvSpPr>
        <p:spPr>
          <a:xfrm>
            <a:off x="107504" y="0"/>
            <a:ext cx="8197544" cy="396044"/>
          </a:xfrm>
        </p:spPr>
        <p:txBody>
          <a:bodyPr>
            <a:noAutofit/>
          </a:bodyPr>
          <a:lstStyle/>
          <a:p>
            <a:pPr algn="l"/>
            <a:r>
              <a:rPr lang="en-US" altLang="zh-CN" sz="2800" dirty="0">
                <a:latin typeface="华文新魏" panose="02010800040101010101" pitchFamily="2" charset="-122"/>
                <a:ea typeface="华文新魏" panose="02010800040101010101" pitchFamily="2" charset="-122"/>
              </a:rPr>
              <a:t>AVL</a:t>
            </a:r>
            <a:r>
              <a:rPr lang="zh-CN" altLang="en-US" sz="2800" dirty="0">
                <a:latin typeface="华文新魏" panose="02010800040101010101" pitchFamily="2" charset="-122"/>
                <a:ea typeface="华文新魏" panose="02010800040101010101" pitchFamily="2" charset="-122"/>
              </a:rPr>
              <a:t>树的插入</a:t>
            </a:r>
            <a:r>
              <a:rPr lang="en-US" altLang="zh-CN" sz="2800" dirty="0">
                <a:latin typeface="华文新魏" panose="02010800040101010101" pitchFamily="2" charset="-122"/>
                <a:ea typeface="华文新魏" panose="02010800040101010101" pitchFamily="2" charset="-122"/>
              </a:rPr>
              <a:t>(3)</a:t>
            </a:r>
            <a:endParaRPr lang="zh-CN" altLang="en-US" sz="28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166992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
            <a:ext cx="9144000" cy="6793801"/>
          </a:xfrm>
        </p:spPr>
        <p:txBody>
          <a:bodyPr>
            <a:normAutofit/>
          </a:bodyPr>
          <a:lstStyle/>
          <a:p>
            <a:pPr marL="0" indent="0">
              <a:buNone/>
            </a:pPr>
            <a:r>
              <a:rPr lang="en-US" altLang="zh-CN" sz="2000" dirty="0">
                <a:latin typeface="华文楷体" panose="02010600040101010101" pitchFamily="2" charset="-122"/>
                <a:ea typeface="华文楷体" panose="02010600040101010101" pitchFamily="2" charset="-122"/>
              </a:rPr>
              <a:t>void </a:t>
            </a:r>
            <a:r>
              <a:rPr lang="en-US" altLang="zh-CN" sz="2000" b="1" dirty="0" err="1">
                <a:solidFill>
                  <a:srgbClr val="0000FF"/>
                </a:solidFill>
                <a:latin typeface="华文楷体" panose="02010600040101010101" pitchFamily="2" charset="-122"/>
                <a:ea typeface="华文楷体" panose="02010600040101010101" pitchFamily="2" charset="-122"/>
              </a:rPr>
              <a:t>LeftBalance</a:t>
            </a:r>
            <a:r>
              <a:rPr lang="en-US" altLang="zh-CN" sz="2000" b="1" dirty="0">
                <a:solidFill>
                  <a:srgbClr val="0000FF"/>
                </a:solidFill>
                <a:latin typeface="华文楷体" panose="02010600040101010101" pitchFamily="2" charset="-122"/>
                <a:ea typeface="华文楷体" panose="02010600040101010101" pitchFamily="2" charset="-122"/>
              </a:rPr>
              <a:t>(</a:t>
            </a:r>
            <a:r>
              <a:rPr lang="en-US" altLang="zh-CN" sz="2000" b="1" dirty="0" err="1">
                <a:solidFill>
                  <a:srgbClr val="0000FF"/>
                </a:solidFill>
                <a:latin typeface="华文楷体" panose="02010600040101010101" pitchFamily="2" charset="-122"/>
                <a:ea typeface="华文楷体" panose="02010600040101010101" pitchFamily="2" charset="-122"/>
              </a:rPr>
              <a:t>BSTree</a:t>
            </a:r>
            <a:r>
              <a:rPr lang="en-US" altLang="zh-CN" sz="2000" b="1" dirty="0">
                <a:solidFill>
                  <a:srgbClr val="0000FF"/>
                </a:solidFill>
                <a:latin typeface="华文楷体" panose="02010600040101010101" pitchFamily="2" charset="-122"/>
                <a:ea typeface="华文楷体" panose="02010600040101010101" pitchFamily="2" charset="-122"/>
              </a:rPr>
              <a:t> &amp;T) </a:t>
            </a:r>
            <a:r>
              <a:rPr lang="en-US" altLang="zh-CN" sz="2000" dirty="0">
                <a:latin typeface="华文楷体" panose="02010600040101010101" pitchFamily="2" charset="-122"/>
                <a:ea typeface="华文楷体" panose="02010600040101010101" pitchFamily="2" charset="-122"/>
              </a:rPr>
              <a:t>{// </a:t>
            </a:r>
            <a:r>
              <a:rPr lang="zh-CN" altLang="en-US" sz="2000" dirty="0">
                <a:latin typeface="华文楷体" panose="02010600040101010101" pitchFamily="2" charset="-122"/>
                <a:ea typeface="华文楷体" panose="02010600040101010101" pitchFamily="2" charset="-122"/>
              </a:rPr>
              <a:t>左树高于右树</a:t>
            </a:r>
            <a:r>
              <a:rPr lang="en-US" altLang="zh-CN" sz="2000" dirty="0">
                <a:latin typeface="华文楷体" panose="02010600040101010101" pitchFamily="2" charset="-122"/>
                <a:ea typeface="华文楷体" panose="02010600040101010101" pitchFamily="2" charset="-122"/>
              </a:rPr>
              <a:t>2. </a:t>
            </a:r>
            <a:r>
              <a:rPr lang="zh-CN" altLang="en-US" sz="2000" dirty="0">
                <a:latin typeface="华文楷体" panose="02010600040101010101" pitchFamily="2" charset="-122"/>
                <a:ea typeface="华文楷体" panose="02010600040101010101" pitchFamily="2" charset="-122"/>
              </a:rPr>
              <a:t>算法结束时，指针</a:t>
            </a:r>
            <a:r>
              <a:rPr lang="en-US" altLang="zh-CN" sz="2000" dirty="0">
                <a:latin typeface="华文楷体" panose="02010600040101010101" pitchFamily="2" charset="-122"/>
                <a:ea typeface="华文楷体" panose="02010600040101010101" pitchFamily="2" charset="-122"/>
              </a:rPr>
              <a:t>T</a:t>
            </a:r>
            <a:r>
              <a:rPr lang="zh-CN" altLang="en-US" sz="2000" dirty="0">
                <a:latin typeface="华文楷体" panose="02010600040101010101" pitchFamily="2" charset="-122"/>
                <a:ea typeface="华文楷体" panose="02010600040101010101" pitchFamily="2" charset="-122"/>
              </a:rPr>
              <a:t>指向新根结点 </a:t>
            </a:r>
            <a:endParaRPr lang="en-US" altLang="zh-CN" sz="2000" dirty="0">
              <a:latin typeface="华文楷体" panose="02010600040101010101" pitchFamily="2" charset="-122"/>
              <a:ea typeface="华文楷体" panose="02010600040101010101" pitchFamily="2" charset="-122"/>
            </a:endParaRPr>
          </a:p>
          <a:p>
            <a:pPr marL="0" indent="0">
              <a:buNone/>
            </a:pPr>
            <a:r>
              <a:rPr lang="en-US" altLang="zh-CN" sz="2000" dirty="0" err="1">
                <a:latin typeface="华文楷体" panose="02010600040101010101" pitchFamily="2" charset="-122"/>
                <a:ea typeface="华文楷体" panose="02010600040101010101" pitchFamily="2" charset="-122"/>
              </a:rPr>
              <a:t>BSTree</a:t>
            </a:r>
            <a:r>
              <a:rPr lang="en-US" altLang="zh-CN"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lc,rd</a:t>
            </a:r>
            <a:r>
              <a:rPr lang="en-US" altLang="zh-CN" sz="2000" dirty="0">
                <a:latin typeface="华文楷体" panose="02010600040101010101" pitchFamily="2" charset="-122"/>
                <a:ea typeface="华文楷体" panose="02010600040101010101" pitchFamily="2" charset="-122"/>
              </a:rPr>
              <a:t>; </a:t>
            </a:r>
          </a:p>
          <a:p>
            <a:pPr marL="0" indent="357188">
              <a:buNone/>
            </a:pPr>
            <a:r>
              <a:rPr lang="en-US" altLang="zh-CN" sz="2000" dirty="0" err="1">
                <a:latin typeface="华文楷体" panose="02010600040101010101" pitchFamily="2" charset="-122"/>
                <a:ea typeface="华文楷体" panose="02010600040101010101" pitchFamily="2" charset="-122"/>
              </a:rPr>
              <a:t>lc</a:t>
            </a:r>
            <a:r>
              <a:rPr lang="en-US" altLang="zh-CN" sz="2000" dirty="0">
                <a:latin typeface="华文楷体" panose="02010600040101010101" pitchFamily="2" charset="-122"/>
                <a:ea typeface="华文楷体" panose="02010600040101010101" pitchFamily="2" charset="-122"/>
              </a:rPr>
              <a:t> = T-&gt;</a:t>
            </a:r>
            <a:r>
              <a:rPr lang="en-US" altLang="zh-CN" sz="2000" dirty="0" err="1">
                <a:latin typeface="华文楷体" panose="02010600040101010101" pitchFamily="2" charset="-122"/>
                <a:ea typeface="华文楷体" panose="02010600040101010101" pitchFamily="2" charset="-122"/>
              </a:rPr>
              <a:t>lchild</a:t>
            </a:r>
            <a:r>
              <a:rPr lang="en-US" altLang="zh-CN" sz="2000" dirty="0">
                <a:latin typeface="华文楷体" panose="02010600040101010101" pitchFamily="2" charset="-122"/>
                <a:ea typeface="华文楷体" panose="02010600040101010101" pitchFamily="2" charset="-122"/>
              </a:rPr>
              <a:t>; // </a:t>
            </a:r>
            <a:r>
              <a:rPr lang="en-US" altLang="zh-CN" sz="2000" dirty="0" err="1">
                <a:latin typeface="华文楷体" panose="02010600040101010101" pitchFamily="2" charset="-122"/>
                <a:ea typeface="华文楷体" panose="02010600040101010101" pitchFamily="2" charset="-122"/>
              </a:rPr>
              <a:t>lc</a:t>
            </a:r>
            <a:r>
              <a:rPr lang="zh-CN" altLang="en-US" sz="2000" dirty="0">
                <a:latin typeface="华文楷体" panose="02010600040101010101" pitchFamily="2" charset="-122"/>
                <a:ea typeface="华文楷体" panose="02010600040101010101" pitchFamily="2" charset="-122"/>
              </a:rPr>
              <a:t>指向*</a:t>
            </a:r>
            <a:r>
              <a:rPr lang="en-US" altLang="zh-CN" sz="2000" dirty="0">
                <a:latin typeface="华文楷体" panose="02010600040101010101" pitchFamily="2" charset="-122"/>
                <a:ea typeface="华文楷体" panose="02010600040101010101" pitchFamily="2" charset="-122"/>
              </a:rPr>
              <a:t>T</a:t>
            </a:r>
            <a:r>
              <a:rPr lang="zh-CN" altLang="en-US" sz="2000" dirty="0">
                <a:latin typeface="华文楷体" panose="02010600040101010101" pitchFamily="2" charset="-122"/>
                <a:ea typeface="华文楷体" panose="02010600040101010101" pitchFamily="2" charset="-122"/>
              </a:rPr>
              <a:t>的左子树根结点 </a:t>
            </a:r>
            <a:endParaRPr lang="en-US" altLang="zh-CN" sz="2000" dirty="0">
              <a:latin typeface="华文楷体" panose="02010600040101010101" pitchFamily="2" charset="-122"/>
              <a:ea typeface="华文楷体" panose="02010600040101010101" pitchFamily="2" charset="-122"/>
            </a:endParaRPr>
          </a:p>
          <a:p>
            <a:pPr marL="0" indent="357188">
              <a:buNone/>
            </a:pPr>
            <a:r>
              <a:rPr lang="en-US" altLang="zh-CN" sz="2000" dirty="0">
                <a:latin typeface="华文楷体" panose="02010600040101010101" pitchFamily="2" charset="-122"/>
                <a:ea typeface="华文楷体" panose="02010600040101010101" pitchFamily="2" charset="-122"/>
              </a:rPr>
              <a:t>switch (</a:t>
            </a:r>
            <a:r>
              <a:rPr lang="en-US" altLang="zh-CN" sz="2000" dirty="0" err="1">
                <a:latin typeface="华文楷体" panose="02010600040101010101" pitchFamily="2" charset="-122"/>
                <a:ea typeface="华文楷体" panose="02010600040101010101" pitchFamily="2" charset="-122"/>
              </a:rPr>
              <a:t>lc</a:t>
            </a:r>
            <a:r>
              <a:rPr lang="en-US" altLang="zh-CN" sz="2000" dirty="0">
                <a:latin typeface="华文楷体" panose="02010600040101010101" pitchFamily="2" charset="-122"/>
                <a:ea typeface="华文楷体" panose="02010600040101010101" pitchFamily="2" charset="-122"/>
              </a:rPr>
              <a:t>-&gt;bf) { //</a:t>
            </a:r>
            <a:r>
              <a:rPr lang="zh-CN" altLang="en-US" sz="2000" dirty="0">
                <a:latin typeface="华文楷体" panose="02010600040101010101" pitchFamily="2" charset="-122"/>
                <a:ea typeface="华文楷体" panose="02010600040101010101" pitchFamily="2" charset="-122"/>
              </a:rPr>
              <a:t>检查*</a:t>
            </a:r>
            <a:r>
              <a:rPr lang="en-US" altLang="zh-CN" sz="2000" dirty="0">
                <a:latin typeface="华文楷体" panose="02010600040101010101" pitchFamily="2" charset="-122"/>
                <a:ea typeface="华文楷体" panose="02010600040101010101" pitchFamily="2" charset="-122"/>
              </a:rPr>
              <a:t>T</a:t>
            </a:r>
            <a:r>
              <a:rPr lang="zh-CN" altLang="en-US" sz="2000" dirty="0">
                <a:latin typeface="华文楷体" panose="02010600040101010101" pitchFamily="2" charset="-122"/>
                <a:ea typeface="华文楷体" panose="02010600040101010101" pitchFamily="2" charset="-122"/>
              </a:rPr>
              <a:t>的左子树的平衡度，并作相应平衡处理 </a:t>
            </a:r>
            <a:endParaRPr lang="en-US" altLang="zh-CN" sz="2000" dirty="0">
              <a:latin typeface="华文楷体" panose="02010600040101010101" pitchFamily="2" charset="-122"/>
              <a:ea typeface="华文楷体" panose="02010600040101010101" pitchFamily="2" charset="-122"/>
            </a:endParaRPr>
          </a:p>
          <a:p>
            <a:pPr marL="0" indent="803275">
              <a:buNone/>
            </a:pPr>
            <a:r>
              <a:rPr lang="en-US" altLang="zh-CN" sz="2000" dirty="0">
                <a:latin typeface="华文楷体" panose="02010600040101010101" pitchFamily="2" charset="-122"/>
                <a:ea typeface="华文楷体" panose="02010600040101010101" pitchFamily="2" charset="-122"/>
              </a:rPr>
              <a:t>case LH: //</a:t>
            </a:r>
            <a:r>
              <a:rPr lang="zh-CN" altLang="en-US" sz="2000" dirty="0">
                <a:latin typeface="华文楷体" panose="02010600040101010101" pitchFamily="2" charset="-122"/>
                <a:ea typeface="华文楷体" panose="02010600040101010101" pitchFamily="2" charset="-122"/>
              </a:rPr>
              <a:t>新结点插入在*</a:t>
            </a:r>
            <a:r>
              <a:rPr lang="en-US" altLang="zh-CN" sz="2000" dirty="0">
                <a:latin typeface="华文楷体" panose="02010600040101010101" pitchFamily="2" charset="-122"/>
                <a:ea typeface="华文楷体" panose="02010600040101010101" pitchFamily="2" charset="-122"/>
              </a:rPr>
              <a:t>T</a:t>
            </a:r>
            <a:r>
              <a:rPr lang="zh-CN" altLang="en-US" sz="2000" dirty="0">
                <a:latin typeface="华文楷体" panose="02010600040101010101" pitchFamily="2" charset="-122"/>
                <a:ea typeface="华文楷体" panose="02010600040101010101" pitchFamily="2" charset="-122"/>
              </a:rPr>
              <a:t>的左孩子的左子树上，要作单右旋处理</a:t>
            </a:r>
            <a:endParaRPr lang="en-US" altLang="zh-CN" sz="2000" dirty="0">
              <a:latin typeface="华文楷体" panose="02010600040101010101" pitchFamily="2" charset="-122"/>
              <a:ea typeface="华文楷体" panose="02010600040101010101" pitchFamily="2" charset="-122"/>
            </a:endParaRPr>
          </a:p>
          <a:p>
            <a:pPr marL="0" indent="1706563">
              <a:buNone/>
            </a:pPr>
            <a:r>
              <a:rPr lang="en-US" altLang="zh-CN" sz="2000" dirty="0">
                <a:latin typeface="华文楷体" panose="02010600040101010101" pitchFamily="2" charset="-122"/>
                <a:ea typeface="华文楷体" panose="02010600040101010101" pitchFamily="2" charset="-122"/>
              </a:rPr>
              <a:t>T-&gt;bf = </a:t>
            </a:r>
            <a:r>
              <a:rPr lang="en-US" altLang="zh-CN" sz="2000" dirty="0" err="1">
                <a:latin typeface="华文楷体" panose="02010600040101010101" pitchFamily="2" charset="-122"/>
                <a:ea typeface="华文楷体" panose="02010600040101010101" pitchFamily="2" charset="-122"/>
              </a:rPr>
              <a:t>lc</a:t>
            </a:r>
            <a:r>
              <a:rPr lang="en-US" altLang="zh-CN" sz="2000" dirty="0">
                <a:latin typeface="华文楷体" panose="02010600040101010101" pitchFamily="2" charset="-122"/>
                <a:ea typeface="华文楷体" panose="02010600040101010101" pitchFamily="2" charset="-122"/>
              </a:rPr>
              <a:t>-&gt;bf = EH;    </a:t>
            </a:r>
            <a:r>
              <a:rPr lang="en-US" altLang="zh-CN" sz="2000" dirty="0" err="1">
                <a:latin typeface="华文楷体" panose="02010600040101010101" pitchFamily="2" charset="-122"/>
                <a:ea typeface="华文楷体" panose="02010600040101010101" pitchFamily="2" charset="-122"/>
              </a:rPr>
              <a:t>R_Rotate</a:t>
            </a:r>
            <a:r>
              <a:rPr lang="en-US" altLang="zh-CN" sz="2000" dirty="0">
                <a:latin typeface="华文楷体" panose="02010600040101010101" pitchFamily="2" charset="-122"/>
                <a:ea typeface="华文楷体" panose="02010600040101010101" pitchFamily="2" charset="-122"/>
              </a:rPr>
              <a:t>(T); break; </a:t>
            </a:r>
          </a:p>
          <a:p>
            <a:pPr marL="0" indent="803275">
              <a:buNone/>
            </a:pP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case RH: // </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新结点插入在*</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的左孩子的右子树上，并要作双旋处理</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1706563">
              <a:buNone/>
            </a:pP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dirty="0" err="1">
                <a:latin typeface="Times New Roman" panose="02020603050405020304" pitchFamily="18" charset="0"/>
                <a:ea typeface="华文楷体" panose="02010600040101010101" pitchFamily="2" charset="-122"/>
                <a:cs typeface="Times New Roman" panose="02020603050405020304" pitchFamily="18" charset="0"/>
              </a:rPr>
              <a:t>rd</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000" dirty="0" err="1">
                <a:latin typeface="Times New Roman" panose="02020603050405020304" pitchFamily="18" charset="0"/>
                <a:ea typeface="华文楷体" panose="02010600040101010101" pitchFamily="2" charset="-122"/>
                <a:cs typeface="Times New Roman" panose="02020603050405020304" pitchFamily="18" charset="0"/>
              </a:rPr>
              <a:t>lc</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-&gt;</a:t>
            </a:r>
            <a:r>
              <a:rPr lang="en-US" altLang="zh-CN" sz="2000" dirty="0" err="1">
                <a:latin typeface="Times New Roman" panose="02020603050405020304" pitchFamily="18" charset="0"/>
                <a:ea typeface="华文楷体" panose="02010600040101010101" pitchFamily="2" charset="-122"/>
                <a:cs typeface="Times New Roman" panose="02020603050405020304" pitchFamily="18" charset="0"/>
              </a:rPr>
              <a:t>rchild</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000" dirty="0" err="1">
                <a:latin typeface="Times New Roman" panose="02020603050405020304" pitchFamily="18" charset="0"/>
                <a:ea typeface="华文楷体" panose="02010600040101010101" pitchFamily="2" charset="-122"/>
                <a:cs typeface="Times New Roman" panose="02020603050405020304" pitchFamily="18" charset="0"/>
              </a:rPr>
              <a:t>rd</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指向*</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的左孩子的右子树根</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1706563">
              <a:buNone/>
            </a:pP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switch (</a:t>
            </a:r>
            <a:r>
              <a:rPr lang="en-US" altLang="zh-CN" sz="2000" dirty="0" err="1">
                <a:latin typeface="Times New Roman" panose="02020603050405020304" pitchFamily="18" charset="0"/>
                <a:ea typeface="华文楷体" panose="02010600040101010101" pitchFamily="2" charset="-122"/>
                <a:cs typeface="Times New Roman" panose="02020603050405020304" pitchFamily="18" charset="0"/>
              </a:rPr>
              <a:t>rd</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-&gt;bf) { // </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修改*</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及其左孩子的平衡因子 </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2419350">
              <a:buNone/>
            </a:pP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case LH: T-&gt;bf = RH; </a:t>
            </a:r>
            <a:r>
              <a:rPr lang="en-US" altLang="zh-CN" sz="2000" dirty="0" err="1">
                <a:latin typeface="Times New Roman" panose="02020603050405020304" pitchFamily="18" charset="0"/>
                <a:ea typeface="华文楷体" panose="02010600040101010101" pitchFamily="2" charset="-122"/>
                <a:cs typeface="Times New Roman" panose="02020603050405020304" pitchFamily="18" charset="0"/>
              </a:rPr>
              <a:t>lc</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-&gt;bf = EH; break; </a:t>
            </a:r>
          </a:p>
          <a:p>
            <a:pPr marL="0" indent="2419350">
              <a:buNone/>
            </a:pP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case EH: T-&gt;bf = </a:t>
            </a:r>
            <a:r>
              <a:rPr lang="en-US" altLang="zh-CN" sz="2000" dirty="0" err="1">
                <a:latin typeface="Times New Roman" panose="02020603050405020304" pitchFamily="18" charset="0"/>
                <a:ea typeface="华文楷体" panose="02010600040101010101" pitchFamily="2" charset="-122"/>
                <a:cs typeface="Times New Roman" panose="02020603050405020304" pitchFamily="18" charset="0"/>
              </a:rPr>
              <a:t>lc</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-&gt;bf = EH; break; </a:t>
            </a:r>
          </a:p>
          <a:p>
            <a:pPr marL="0" indent="2419350">
              <a:buNone/>
            </a:pP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case RH: T-&gt;bf = EH; </a:t>
            </a:r>
            <a:r>
              <a:rPr lang="en-US" altLang="zh-CN" sz="2000" dirty="0" err="1">
                <a:latin typeface="Times New Roman" panose="02020603050405020304" pitchFamily="18" charset="0"/>
                <a:ea typeface="华文楷体" panose="02010600040101010101" pitchFamily="2" charset="-122"/>
                <a:cs typeface="Times New Roman" panose="02020603050405020304" pitchFamily="18" charset="0"/>
              </a:rPr>
              <a:t>lc</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-&gt;bf = LH; break; </a:t>
            </a:r>
          </a:p>
          <a:p>
            <a:pPr marL="0" indent="0">
              <a:buNone/>
            </a:pP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		} //switch (</a:t>
            </a:r>
            <a:r>
              <a:rPr lang="en-US" altLang="zh-CN" sz="2000" dirty="0" err="1">
                <a:latin typeface="Times New Roman" panose="02020603050405020304" pitchFamily="18" charset="0"/>
                <a:ea typeface="华文楷体" panose="02010600040101010101" pitchFamily="2" charset="-122"/>
                <a:cs typeface="Times New Roman" panose="02020603050405020304" pitchFamily="18" charset="0"/>
              </a:rPr>
              <a:t>rd</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-&gt;bf)</a:t>
            </a:r>
          </a:p>
          <a:p>
            <a:pPr marL="0" indent="1706563">
              <a:buNone/>
            </a:pPr>
            <a:r>
              <a:rPr lang="en-US" altLang="zh-CN" sz="2000" dirty="0" err="1">
                <a:latin typeface="Times New Roman" panose="02020603050405020304" pitchFamily="18" charset="0"/>
                <a:ea typeface="华文楷体" panose="02010600040101010101" pitchFamily="2" charset="-122"/>
                <a:cs typeface="Times New Roman" panose="02020603050405020304" pitchFamily="18" charset="0"/>
              </a:rPr>
              <a:t>rd</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-&gt;bf = EH; </a:t>
            </a:r>
          </a:p>
          <a:p>
            <a:pPr marL="0" indent="1706563">
              <a:buNone/>
            </a:pPr>
            <a:r>
              <a:rPr lang="en-US" altLang="zh-CN" sz="2000" dirty="0" err="1">
                <a:latin typeface="Times New Roman" panose="02020603050405020304" pitchFamily="18" charset="0"/>
                <a:ea typeface="华文楷体" panose="02010600040101010101" pitchFamily="2" charset="-122"/>
                <a:cs typeface="Times New Roman" panose="02020603050405020304" pitchFamily="18" charset="0"/>
              </a:rPr>
              <a:t>L_Rotate</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(T-&gt;</a:t>
            </a:r>
            <a:r>
              <a:rPr lang="en-US" altLang="zh-CN" sz="2000" dirty="0" err="1">
                <a:latin typeface="Times New Roman" panose="02020603050405020304" pitchFamily="18" charset="0"/>
                <a:ea typeface="华文楷体" panose="02010600040101010101" pitchFamily="2" charset="-122"/>
                <a:cs typeface="Times New Roman" panose="02020603050405020304" pitchFamily="18" charset="0"/>
              </a:rPr>
              <a:t>lchild</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 // </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对*</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的左子树作左旋平衡处理</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1706563">
              <a:buNone/>
            </a:pPr>
            <a:r>
              <a:rPr lang="en-US" altLang="zh-CN" sz="2000" dirty="0" err="1">
                <a:latin typeface="Times New Roman" panose="02020603050405020304" pitchFamily="18" charset="0"/>
                <a:ea typeface="华文楷体" panose="02010600040101010101" pitchFamily="2" charset="-122"/>
                <a:cs typeface="Times New Roman" panose="02020603050405020304" pitchFamily="18" charset="0"/>
              </a:rPr>
              <a:t>R_Rotate</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(T); // </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对*</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作右旋平衡处理 </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357188">
              <a:buNone/>
            </a:pP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 // switch (</a:t>
            </a:r>
            <a:r>
              <a:rPr lang="en-US" altLang="zh-CN" sz="2000" dirty="0" err="1">
                <a:latin typeface="Times New Roman" panose="02020603050405020304" pitchFamily="18" charset="0"/>
                <a:ea typeface="华文楷体" panose="02010600040101010101" pitchFamily="2" charset="-122"/>
                <a:cs typeface="Times New Roman" panose="02020603050405020304" pitchFamily="18" charset="0"/>
              </a:rPr>
              <a:t>lc</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-&gt;bf) </a:t>
            </a:r>
          </a:p>
          <a:p>
            <a:pPr marL="0" indent="0">
              <a:buNone/>
            </a:pP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000" dirty="0" err="1">
                <a:latin typeface="Times New Roman" panose="02020603050405020304" pitchFamily="18" charset="0"/>
                <a:ea typeface="华文楷体" panose="02010600040101010101" pitchFamily="2" charset="-122"/>
                <a:cs typeface="Times New Roman" panose="02020603050405020304" pitchFamily="18" charset="0"/>
              </a:rPr>
              <a:t>LeftBalance</a:t>
            </a:r>
            <a:endParaRPr lang="en-US" altLang="zh-CN" sz="2000"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21</a:t>
            </a:fld>
            <a:endParaRPr lang="zh-CN" altLang="en-US"/>
          </a:p>
        </p:txBody>
      </p:sp>
      <p:sp>
        <p:nvSpPr>
          <p:cNvPr id="6" name="流程图: 可选过程 5"/>
          <p:cNvSpPr/>
          <p:nvPr/>
        </p:nvSpPr>
        <p:spPr>
          <a:xfrm>
            <a:off x="9578989" y="5013176"/>
            <a:ext cx="683568" cy="332656"/>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9.12</a:t>
            </a:r>
          </a:p>
        </p:txBody>
      </p:sp>
      <p:sp>
        <p:nvSpPr>
          <p:cNvPr id="7" name="内容占位符 2">
            <a:extLst>
              <a:ext uri="{FF2B5EF4-FFF2-40B4-BE49-F238E27FC236}">
                <a16:creationId xmlns:a16="http://schemas.microsoft.com/office/drawing/2014/main" id="{117966AF-0283-4234-A3FA-DD416FC7F44D}"/>
              </a:ext>
            </a:extLst>
          </p:cNvPr>
          <p:cNvSpPr txBox="1">
            <a:spLocks/>
          </p:cNvSpPr>
          <p:nvPr/>
        </p:nvSpPr>
        <p:spPr>
          <a:xfrm>
            <a:off x="467544" y="2257296"/>
            <a:ext cx="8856984" cy="453650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357188">
              <a:buFont typeface="Arial" pitchFamily="34" charset="0"/>
              <a:buNone/>
            </a:pPr>
            <a:endParaRPr lang="zh-CN" altLang="en-US" sz="20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637077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2"/>
          <p:cNvSpPr>
            <a:spLocks noGrp="1" noChangeArrowheads="1"/>
          </p:cNvSpPr>
          <p:nvPr>
            <p:ph type="title"/>
          </p:nvPr>
        </p:nvSpPr>
        <p:spPr>
          <a:xfrm>
            <a:off x="179512" y="-27384"/>
            <a:ext cx="8507288" cy="936104"/>
          </a:xfrm>
        </p:spPr>
        <p:txBody>
          <a:bodyPr/>
          <a:lstStyle/>
          <a:p>
            <a:pPr algn="l"/>
            <a:r>
              <a:rPr lang="en-US" altLang="zh-CN" dirty="0">
                <a:latin typeface="华文新魏" panose="02010800040101010101" pitchFamily="2" charset="-122"/>
                <a:ea typeface="华文新魏" panose="02010800040101010101" pitchFamily="2" charset="-122"/>
              </a:rPr>
              <a:t>AVL</a:t>
            </a:r>
            <a:r>
              <a:rPr lang="zh-CN" altLang="en-US" dirty="0">
                <a:latin typeface="华文新魏" panose="02010800040101010101" pitchFamily="2" charset="-122"/>
                <a:ea typeface="华文新魏" panose="02010800040101010101" pitchFamily="2" charset="-122"/>
              </a:rPr>
              <a:t>树的删除</a:t>
            </a:r>
          </a:p>
        </p:txBody>
      </p:sp>
      <p:sp>
        <p:nvSpPr>
          <p:cNvPr id="110596" name="Rectangle 3"/>
          <p:cNvSpPr>
            <a:spLocks noGrp="1" noChangeArrowheads="1"/>
          </p:cNvSpPr>
          <p:nvPr>
            <p:ph idx="1"/>
          </p:nvPr>
        </p:nvSpPr>
        <p:spPr>
          <a:xfrm>
            <a:off x="318356" y="908720"/>
            <a:ext cx="8646132" cy="5584155"/>
          </a:xfrm>
        </p:spPr>
        <p:txBody>
          <a:bodyPr>
            <a:normAutofit/>
          </a:bodyPr>
          <a:lstStyle/>
          <a:p>
            <a:r>
              <a:rPr lang="zh-CN" altLang="en-US" sz="2400" dirty="0">
                <a:latin typeface="华文楷体" panose="02010600040101010101" pitchFamily="2" charset="-122"/>
                <a:ea typeface="华文楷体" panose="02010600040101010101" pitchFamily="2" charset="-122"/>
              </a:rPr>
              <a:t>如果</a:t>
            </a:r>
            <a:r>
              <a:rPr lang="zh-CN" altLang="en-US" sz="2400" b="1" dirty="0">
                <a:solidFill>
                  <a:schemeClr val="accent6">
                    <a:lumMod val="75000"/>
                  </a:schemeClr>
                </a:solidFill>
                <a:latin typeface="华文楷体" panose="02010600040101010101" pitchFamily="2" charset="-122"/>
                <a:ea typeface="华文楷体" panose="02010600040101010101" pitchFamily="2" charset="-122"/>
              </a:rPr>
              <a:t>被删结点</a:t>
            </a:r>
            <a:r>
              <a:rPr lang="en-US" altLang="zh-CN" sz="2400" b="1" dirty="0">
                <a:solidFill>
                  <a:schemeClr val="accent6">
                    <a:lumMod val="75000"/>
                  </a:schemeClr>
                </a:solidFill>
                <a:latin typeface="华文楷体" panose="02010600040101010101" pitchFamily="2" charset="-122"/>
                <a:ea typeface="华文楷体" panose="02010600040101010101" pitchFamily="2" charset="-122"/>
              </a:rPr>
              <a:t>x</a:t>
            </a:r>
            <a:r>
              <a:rPr lang="zh-CN" altLang="en-US" sz="2400" b="1" dirty="0">
                <a:solidFill>
                  <a:schemeClr val="accent6">
                    <a:lumMod val="75000"/>
                  </a:schemeClr>
                </a:solidFill>
                <a:latin typeface="华文楷体" panose="02010600040101010101" pitchFamily="2" charset="-122"/>
                <a:ea typeface="华文楷体" panose="02010600040101010101" pitchFamily="2" charset="-122"/>
              </a:rPr>
              <a:t>最多只有一个子女</a:t>
            </a:r>
            <a:r>
              <a:rPr lang="zh-CN" altLang="en-US" sz="2400" dirty="0">
                <a:latin typeface="华文楷体" panose="02010600040101010101" pitchFamily="2" charset="-122"/>
                <a:ea typeface="华文楷体" panose="02010600040101010101" pitchFamily="2" charset="-122"/>
              </a:rPr>
              <a:t>，可做简单删除</a:t>
            </a:r>
            <a:endParaRPr lang="en-US" altLang="zh-CN" sz="2400" dirty="0">
              <a:latin typeface="华文楷体" panose="02010600040101010101" pitchFamily="2" charset="-122"/>
              <a:ea typeface="华文楷体" panose="02010600040101010101" pitchFamily="2" charset="-122"/>
            </a:endParaRPr>
          </a:p>
          <a:p>
            <a:pPr lvl="1"/>
            <a:r>
              <a:rPr lang="zh-CN" altLang="en-US" sz="2400" dirty="0">
                <a:latin typeface="华文楷体" panose="02010600040101010101" pitchFamily="2" charset="-122"/>
                <a:ea typeface="华文楷体" panose="02010600040101010101" pitchFamily="2" charset="-122"/>
              </a:rPr>
              <a:t>将结点</a:t>
            </a:r>
            <a:r>
              <a:rPr lang="en-US" altLang="zh-CN" sz="2400" dirty="0">
                <a:latin typeface="华文楷体" panose="02010600040101010101" pitchFamily="2" charset="-122"/>
                <a:ea typeface="华文楷体" panose="02010600040101010101" pitchFamily="2" charset="-122"/>
              </a:rPr>
              <a:t>x</a:t>
            </a:r>
            <a:r>
              <a:rPr lang="zh-CN" altLang="en-US" sz="2400" dirty="0">
                <a:latin typeface="华文楷体" panose="02010600040101010101" pitchFamily="2" charset="-122"/>
                <a:ea typeface="华文楷体" panose="02010600040101010101" pitchFamily="2" charset="-122"/>
              </a:rPr>
              <a:t>从树中删去</a:t>
            </a:r>
          </a:p>
          <a:p>
            <a:pPr lvl="1"/>
            <a:r>
              <a:rPr lang="zh-CN" altLang="en-US" sz="2400" dirty="0">
                <a:latin typeface="华文楷体" panose="02010600040101010101" pitchFamily="2" charset="-122"/>
                <a:ea typeface="华文楷体" panose="02010600040101010101" pitchFamily="2" charset="-122"/>
              </a:rPr>
              <a:t>因为结点</a:t>
            </a:r>
            <a:r>
              <a:rPr lang="en-US" altLang="zh-CN" sz="2400" dirty="0">
                <a:latin typeface="华文楷体" panose="02010600040101010101" pitchFamily="2" charset="-122"/>
                <a:ea typeface="华文楷体" panose="02010600040101010101" pitchFamily="2" charset="-122"/>
              </a:rPr>
              <a:t>x</a:t>
            </a:r>
            <a:r>
              <a:rPr lang="zh-CN" altLang="en-US" sz="2400" dirty="0">
                <a:latin typeface="华文楷体" panose="02010600040101010101" pitchFamily="2" charset="-122"/>
                <a:ea typeface="华文楷体" panose="02010600040101010101" pitchFamily="2" charset="-122"/>
              </a:rPr>
              <a:t>最多有一个子女，可以简单地把</a:t>
            </a:r>
            <a:r>
              <a:rPr lang="en-US" altLang="zh-CN" sz="2400" dirty="0">
                <a:latin typeface="华文楷体" panose="02010600040101010101" pitchFamily="2" charset="-122"/>
                <a:ea typeface="华文楷体" panose="02010600040101010101" pitchFamily="2" charset="-122"/>
              </a:rPr>
              <a:t>x</a:t>
            </a:r>
            <a:r>
              <a:rPr lang="zh-CN" altLang="en-US" sz="2400" dirty="0">
                <a:latin typeface="华文楷体" panose="02010600040101010101" pitchFamily="2" charset="-122"/>
                <a:ea typeface="华文楷体" panose="02010600040101010101" pitchFamily="2" charset="-122"/>
              </a:rPr>
              <a:t>的双亲中原来指向</a:t>
            </a:r>
            <a:r>
              <a:rPr lang="en-US" altLang="zh-CN" sz="2400" dirty="0">
                <a:latin typeface="华文楷体" panose="02010600040101010101" pitchFamily="2" charset="-122"/>
                <a:ea typeface="华文楷体" panose="02010600040101010101" pitchFamily="2" charset="-122"/>
              </a:rPr>
              <a:t>x</a:t>
            </a:r>
            <a:r>
              <a:rPr lang="zh-CN" altLang="en-US" sz="2400" dirty="0">
                <a:latin typeface="华文楷体" panose="02010600040101010101" pitchFamily="2" charset="-122"/>
                <a:ea typeface="华文楷体" panose="02010600040101010101" pitchFamily="2" charset="-122"/>
              </a:rPr>
              <a:t>的指针改指到这个子女结点</a:t>
            </a:r>
          </a:p>
          <a:p>
            <a:pPr lvl="1"/>
            <a:r>
              <a:rPr lang="zh-CN" altLang="en-US" sz="2400" dirty="0">
                <a:latin typeface="华文楷体" panose="02010600040101010101" pitchFamily="2" charset="-122"/>
                <a:ea typeface="华文楷体" panose="02010600040101010101" pitchFamily="2" charset="-122"/>
              </a:rPr>
              <a:t>如果结点</a:t>
            </a:r>
            <a:r>
              <a:rPr lang="en-US" altLang="zh-CN" sz="2400" dirty="0">
                <a:latin typeface="华文楷体" panose="02010600040101010101" pitchFamily="2" charset="-122"/>
                <a:ea typeface="华文楷体" panose="02010600040101010101" pitchFamily="2" charset="-122"/>
              </a:rPr>
              <a:t>x</a:t>
            </a:r>
            <a:r>
              <a:rPr lang="zh-CN" altLang="en-US" sz="2400" dirty="0">
                <a:latin typeface="华文楷体" panose="02010600040101010101" pitchFamily="2" charset="-122"/>
                <a:ea typeface="华文楷体" panose="02010600040101010101" pitchFamily="2" charset="-122"/>
              </a:rPr>
              <a:t>没有子女，</a:t>
            </a:r>
            <a:r>
              <a:rPr lang="en-US" altLang="zh-CN" sz="2400" dirty="0">
                <a:latin typeface="华文楷体" panose="02010600040101010101" pitchFamily="2" charset="-122"/>
                <a:ea typeface="华文楷体" panose="02010600040101010101" pitchFamily="2" charset="-122"/>
              </a:rPr>
              <a:t>x</a:t>
            </a:r>
            <a:r>
              <a:rPr lang="zh-CN" altLang="en-US" sz="2400" dirty="0">
                <a:latin typeface="华文楷体" panose="02010600040101010101" pitchFamily="2" charset="-122"/>
                <a:ea typeface="华文楷体" panose="02010600040101010101" pitchFamily="2" charset="-122"/>
              </a:rPr>
              <a:t>双亲原来指向</a:t>
            </a:r>
            <a:r>
              <a:rPr lang="en-US" altLang="zh-CN" sz="2400" dirty="0">
                <a:latin typeface="华文楷体" panose="02010600040101010101" pitchFamily="2" charset="-122"/>
                <a:ea typeface="华文楷体" panose="02010600040101010101" pitchFamily="2" charset="-122"/>
              </a:rPr>
              <a:t>x</a:t>
            </a:r>
            <a:r>
              <a:rPr lang="zh-CN" altLang="en-US" sz="2400" dirty="0">
                <a:latin typeface="华文楷体" panose="02010600040101010101" pitchFamily="2" charset="-122"/>
                <a:ea typeface="华文楷体" panose="02010600040101010101" pitchFamily="2" charset="-122"/>
              </a:rPr>
              <a:t>的指针置为</a:t>
            </a:r>
            <a:r>
              <a:rPr lang="en-US" altLang="zh-CN" sz="2400" dirty="0">
                <a:latin typeface="华文楷体" panose="02010600040101010101" pitchFamily="2" charset="-122"/>
                <a:ea typeface="华文楷体" panose="02010600040101010101" pitchFamily="2" charset="-122"/>
              </a:rPr>
              <a:t>NULL</a:t>
            </a:r>
            <a:endParaRPr lang="zh-CN" altLang="en-US" sz="2400" dirty="0">
              <a:latin typeface="华文楷体" panose="02010600040101010101" pitchFamily="2" charset="-122"/>
              <a:ea typeface="华文楷体" panose="02010600040101010101" pitchFamily="2" charset="-122"/>
            </a:endParaRPr>
          </a:p>
          <a:p>
            <a:pPr lvl="1"/>
            <a:r>
              <a:rPr lang="zh-CN" altLang="en-US" sz="2400" b="1" dirty="0">
                <a:solidFill>
                  <a:schemeClr val="tx2">
                    <a:lumMod val="60000"/>
                    <a:lumOff val="40000"/>
                  </a:schemeClr>
                </a:solidFill>
                <a:latin typeface="华文楷体" panose="02010600040101010101" pitchFamily="2" charset="-122"/>
                <a:ea typeface="华文楷体" panose="02010600040101010101" pitchFamily="2" charset="-122"/>
              </a:rPr>
              <a:t>将原来以结点</a:t>
            </a:r>
            <a:r>
              <a:rPr lang="en-US" altLang="zh-CN" sz="2400" b="1" dirty="0">
                <a:solidFill>
                  <a:schemeClr val="tx2">
                    <a:lumMod val="60000"/>
                    <a:lumOff val="40000"/>
                  </a:schemeClr>
                </a:solidFill>
                <a:latin typeface="华文楷体" panose="02010600040101010101" pitchFamily="2" charset="-122"/>
                <a:ea typeface="华文楷体" panose="02010600040101010101" pitchFamily="2" charset="-122"/>
              </a:rPr>
              <a:t>x</a:t>
            </a:r>
            <a:r>
              <a:rPr lang="zh-CN" altLang="en-US" sz="2400" b="1" dirty="0">
                <a:solidFill>
                  <a:schemeClr val="tx2">
                    <a:lumMod val="60000"/>
                    <a:lumOff val="40000"/>
                  </a:schemeClr>
                </a:solidFill>
                <a:latin typeface="华文楷体" panose="02010600040101010101" pitchFamily="2" charset="-122"/>
                <a:ea typeface="华文楷体" panose="02010600040101010101" pitchFamily="2" charset="-122"/>
              </a:rPr>
              <a:t>为根的子树的高度减</a:t>
            </a:r>
            <a:r>
              <a:rPr lang="en-US" altLang="zh-CN" sz="2400" b="1" dirty="0">
                <a:solidFill>
                  <a:schemeClr val="tx2">
                    <a:lumMod val="60000"/>
                    <a:lumOff val="40000"/>
                  </a:schemeClr>
                </a:solidFill>
                <a:latin typeface="华文楷体" panose="02010600040101010101" pitchFamily="2" charset="-122"/>
                <a:ea typeface="华文楷体" panose="02010600040101010101" pitchFamily="2" charset="-122"/>
              </a:rPr>
              <a:t>1</a:t>
            </a:r>
          </a:p>
          <a:p>
            <a:r>
              <a:rPr lang="zh-CN" altLang="en-US" sz="2400" dirty="0">
                <a:latin typeface="华文楷体" panose="02010600040101010101" pitchFamily="2" charset="-122"/>
                <a:ea typeface="华文楷体" panose="02010600040101010101" pitchFamily="2" charset="-122"/>
              </a:rPr>
              <a:t>如果</a:t>
            </a:r>
            <a:r>
              <a:rPr lang="zh-CN" altLang="en-US" sz="2400" b="1" dirty="0">
                <a:solidFill>
                  <a:schemeClr val="accent6">
                    <a:lumMod val="75000"/>
                  </a:schemeClr>
                </a:solidFill>
                <a:latin typeface="华文楷体" panose="02010600040101010101" pitchFamily="2" charset="-122"/>
                <a:ea typeface="华文楷体" panose="02010600040101010101" pitchFamily="2" charset="-122"/>
              </a:rPr>
              <a:t>被删结点 </a:t>
            </a:r>
            <a:r>
              <a:rPr lang="en-US" altLang="zh-CN" sz="2400" b="1" dirty="0">
                <a:solidFill>
                  <a:schemeClr val="accent6">
                    <a:lumMod val="75000"/>
                  </a:schemeClr>
                </a:solidFill>
                <a:latin typeface="华文楷体" panose="02010600040101010101" pitchFamily="2" charset="-122"/>
                <a:ea typeface="华文楷体" panose="02010600040101010101" pitchFamily="2" charset="-122"/>
              </a:rPr>
              <a:t>x </a:t>
            </a:r>
            <a:r>
              <a:rPr lang="zh-CN" altLang="en-US" sz="2400" b="1" dirty="0">
                <a:solidFill>
                  <a:schemeClr val="accent6">
                    <a:lumMod val="75000"/>
                  </a:schemeClr>
                </a:solidFill>
                <a:latin typeface="华文楷体" panose="02010600040101010101" pitchFamily="2" charset="-122"/>
                <a:ea typeface="华文楷体" panose="02010600040101010101" pitchFamily="2" charset="-122"/>
              </a:rPr>
              <a:t>有两个子女</a:t>
            </a:r>
            <a:endParaRPr lang="en-US" altLang="zh-CN" sz="2400" b="1" dirty="0">
              <a:solidFill>
                <a:schemeClr val="accent6">
                  <a:lumMod val="75000"/>
                </a:schemeClr>
              </a:solidFill>
              <a:latin typeface="华文楷体" panose="02010600040101010101" pitchFamily="2" charset="-122"/>
              <a:ea typeface="华文楷体" panose="02010600040101010101" pitchFamily="2" charset="-122"/>
            </a:endParaRPr>
          </a:p>
          <a:p>
            <a:pPr lvl="1"/>
            <a:r>
              <a:rPr lang="zh-CN" altLang="en-US" sz="2400" b="1" dirty="0">
                <a:solidFill>
                  <a:srgbClr val="0070C0"/>
                </a:solidFill>
                <a:latin typeface="华文楷体" panose="02010600040101010101" pitchFamily="2" charset="-122"/>
                <a:ea typeface="华文楷体" panose="02010600040101010101" pitchFamily="2" charset="-122"/>
              </a:rPr>
              <a:t>搜索 </a:t>
            </a:r>
            <a:r>
              <a:rPr lang="en-US" altLang="zh-CN" sz="2400" b="1" dirty="0">
                <a:solidFill>
                  <a:srgbClr val="0070C0"/>
                </a:solidFill>
                <a:latin typeface="华文楷体" panose="02010600040101010101" pitchFamily="2" charset="-122"/>
                <a:ea typeface="华文楷体" panose="02010600040101010101" pitchFamily="2" charset="-122"/>
              </a:rPr>
              <a:t>x </a:t>
            </a:r>
            <a:r>
              <a:rPr lang="zh-CN" altLang="en-US" sz="2400" b="1" dirty="0">
                <a:solidFill>
                  <a:srgbClr val="0070C0"/>
                </a:solidFill>
                <a:latin typeface="华文楷体" panose="02010600040101010101" pitchFamily="2" charset="-122"/>
                <a:ea typeface="华文楷体" panose="02010600040101010101" pitchFamily="2" charset="-122"/>
              </a:rPr>
              <a:t>在中序次序下的直接前驱 </a:t>
            </a:r>
            <a:r>
              <a:rPr lang="en-US" altLang="zh-CN" sz="2400" b="1" dirty="0">
                <a:solidFill>
                  <a:srgbClr val="0070C0"/>
                </a:solidFill>
                <a:latin typeface="华文楷体" panose="02010600040101010101" pitchFamily="2" charset="-122"/>
                <a:ea typeface="华文楷体" panose="02010600040101010101" pitchFamily="2" charset="-122"/>
              </a:rPr>
              <a:t>y </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同样可以找直接后继</a:t>
            </a:r>
            <a:r>
              <a:rPr lang="en-US" altLang="zh-CN" sz="2400" dirty="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a:p>
            <a:pPr lvl="1"/>
            <a:r>
              <a:rPr lang="zh-CN" altLang="en-US" sz="2400" dirty="0">
                <a:latin typeface="华文楷体" panose="02010600040101010101" pitchFamily="2" charset="-122"/>
                <a:ea typeface="华文楷体" panose="02010600040101010101" pitchFamily="2" charset="-122"/>
              </a:rPr>
              <a:t>把结点 </a:t>
            </a:r>
            <a:r>
              <a:rPr lang="en-US" altLang="zh-CN" sz="2400" dirty="0">
                <a:latin typeface="华文楷体" panose="02010600040101010101" pitchFamily="2" charset="-122"/>
                <a:ea typeface="华文楷体" panose="02010600040101010101" pitchFamily="2" charset="-122"/>
              </a:rPr>
              <a:t>y </a:t>
            </a:r>
            <a:r>
              <a:rPr lang="zh-CN" altLang="en-US" sz="2400" dirty="0">
                <a:latin typeface="华文楷体" panose="02010600040101010101" pitchFamily="2" charset="-122"/>
                <a:ea typeface="华文楷体" panose="02010600040101010101" pitchFamily="2" charset="-122"/>
              </a:rPr>
              <a:t>的内容传送给结点 </a:t>
            </a:r>
            <a:r>
              <a:rPr lang="en-US" altLang="zh-CN" sz="2400" dirty="0">
                <a:latin typeface="华文楷体" panose="02010600040101010101" pitchFamily="2" charset="-122"/>
                <a:ea typeface="华文楷体" panose="02010600040101010101" pitchFamily="2" charset="-122"/>
              </a:rPr>
              <a:t>x</a:t>
            </a:r>
            <a:r>
              <a:rPr lang="zh-CN" altLang="en-US" sz="2400" dirty="0">
                <a:latin typeface="华文楷体" panose="02010600040101010101" pitchFamily="2" charset="-122"/>
                <a:ea typeface="华文楷体" panose="02010600040101010101" pitchFamily="2" charset="-122"/>
              </a:rPr>
              <a:t>，现在</a:t>
            </a:r>
            <a:r>
              <a:rPr lang="zh-CN" altLang="en-US" sz="2400" b="1" dirty="0">
                <a:solidFill>
                  <a:schemeClr val="tx2"/>
                </a:solidFill>
                <a:latin typeface="华文楷体" panose="02010600040101010101" pitchFamily="2" charset="-122"/>
                <a:ea typeface="华文楷体" panose="02010600040101010101" pitchFamily="2" charset="-122"/>
              </a:rPr>
              <a:t>问题转移到删除结点 </a:t>
            </a:r>
            <a:r>
              <a:rPr lang="en-US" altLang="zh-CN" sz="2400" b="1" dirty="0">
                <a:solidFill>
                  <a:schemeClr val="tx2"/>
                </a:solidFill>
                <a:latin typeface="华文楷体" panose="02010600040101010101" pitchFamily="2" charset="-122"/>
                <a:ea typeface="华文楷体" panose="02010600040101010101" pitchFamily="2" charset="-122"/>
              </a:rPr>
              <a:t>y</a:t>
            </a:r>
            <a:r>
              <a:rPr lang="zh-CN" altLang="en-US" sz="2400" dirty="0">
                <a:latin typeface="华文楷体" panose="02010600040101010101" pitchFamily="2" charset="-122"/>
                <a:ea typeface="华文楷体" panose="02010600040101010101" pitchFamily="2" charset="-122"/>
              </a:rPr>
              <a:t>，把结点 </a:t>
            </a:r>
            <a:r>
              <a:rPr lang="en-US" altLang="zh-CN" sz="2400" dirty="0">
                <a:latin typeface="华文楷体" panose="02010600040101010101" pitchFamily="2" charset="-122"/>
                <a:ea typeface="华文楷体" panose="02010600040101010101" pitchFamily="2" charset="-122"/>
              </a:rPr>
              <a:t>y </a:t>
            </a:r>
            <a:r>
              <a:rPr lang="zh-CN" altLang="en-US" sz="2400" dirty="0">
                <a:latin typeface="华文楷体" panose="02010600040101010101" pitchFamily="2" charset="-122"/>
                <a:ea typeface="华文楷体" panose="02010600040101010101" pitchFamily="2" charset="-122"/>
              </a:rPr>
              <a:t>当作被删结点</a:t>
            </a:r>
            <a:r>
              <a:rPr lang="en-US" altLang="zh-CN" sz="2400" dirty="0">
                <a:latin typeface="华文楷体" panose="02010600040101010101" pitchFamily="2" charset="-122"/>
                <a:ea typeface="华文楷体" panose="02010600040101010101" pitchFamily="2" charset="-122"/>
              </a:rPr>
              <a:t>x</a:t>
            </a:r>
            <a:endParaRPr lang="zh-CN" altLang="en-US" sz="2400" dirty="0">
              <a:latin typeface="华文楷体" panose="02010600040101010101" pitchFamily="2" charset="-122"/>
              <a:ea typeface="华文楷体" panose="02010600040101010101" pitchFamily="2" charset="-122"/>
            </a:endParaRPr>
          </a:p>
          <a:p>
            <a:pPr lvl="1"/>
            <a:r>
              <a:rPr lang="zh-CN" altLang="en-US" sz="2400" dirty="0">
                <a:latin typeface="华文楷体" panose="02010600040101010101" pitchFamily="2" charset="-122"/>
                <a:ea typeface="华文楷体" panose="02010600040101010101" pitchFamily="2" charset="-122"/>
              </a:rPr>
              <a:t>因为结点 </a:t>
            </a:r>
            <a:r>
              <a:rPr lang="en-US" altLang="zh-CN" sz="2400" dirty="0">
                <a:latin typeface="华文楷体" panose="02010600040101010101" pitchFamily="2" charset="-122"/>
                <a:ea typeface="华文楷体" panose="02010600040101010101" pitchFamily="2" charset="-122"/>
              </a:rPr>
              <a:t>y </a:t>
            </a:r>
            <a:r>
              <a:rPr lang="zh-CN" altLang="en-US" sz="2400" dirty="0">
                <a:latin typeface="华文楷体" panose="02010600040101010101" pitchFamily="2" charset="-122"/>
                <a:ea typeface="华文楷体" panose="02010600040101010101" pitchFamily="2" charset="-122"/>
              </a:rPr>
              <a:t>最多有一个子女，可以简单地用</a:t>
            </a:r>
            <a:endParaRPr lang="en-US" altLang="zh-CN" sz="2400" dirty="0">
              <a:latin typeface="华文楷体" panose="02010600040101010101" pitchFamily="2" charset="-122"/>
              <a:ea typeface="华文楷体" panose="02010600040101010101" pitchFamily="2" charset="-122"/>
            </a:endParaRPr>
          </a:p>
          <a:p>
            <a:pPr lvl="1"/>
            <a:r>
              <a:rPr lang="zh-CN" altLang="en-US" sz="2400" dirty="0">
                <a:latin typeface="华文楷体" panose="02010600040101010101" pitchFamily="2" charset="-122"/>
                <a:ea typeface="华文楷体" panose="02010600040101010101" pitchFamily="2" charset="-122"/>
              </a:rPr>
              <a:t>前一情况给出的方法进行删除</a:t>
            </a:r>
          </a:p>
        </p:txBody>
      </p:sp>
      <p:sp>
        <p:nvSpPr>
          <p:cNvPr id="110594"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4D24E6-02B6-486F-A05C-30C0BEA93A50}" type="slidenum">
              <a:rPr lang="en-US" altLang="zh-CN" smtClean="0"/>
              <a:pPr/>
              <a:t>22</a:t>
            </a:fld>
            <a:endParaRPr lang="en-US" altLang="zh-CN"/>
          </a:p>
        </p:txBody>
      </p:sp>
      <p:sp>
        <p:nvSpPr>
          <p:cNvPr id="3" name="文本框 2">
            <a:extLst>
              <a:ext uri="{FF2B5EF4-FFF2-40B4-BE49-F238E27FC236}">
                <a16:creationId xmlns:a16="http://schemas.microsoft.com/office/drawing/2014/main" id="{79253A80-4E29-46DD-BF50-9DAE8C0FD0DB}"/>
              </a:ext>
            </a:extLst>
          </p:cNvPr>
          <p:cNvSpPr txBox="1"/>
          <p:nvPr/>
        </p:nvSpPr>
        <p:spPr>
          <a:xfrm>
            <a:off x="755576" y="4725144"/>
            <a:ext cx="792088" cy="584775"/>
          </a:xfrm>
          <a:prstGeom prst="rect">
            <a:avLst/>
          </a:prstGeom>
          <a:noFill/>
        </p:spPr>
        <p:txBody>
          <a:bodyPr wrap="square" rtlCol="0">
            <a:spAutoFit/>
          </a:bodyPr>
          <a:lstStyle/>
          <a:p>
            <a:r>
              <a:rPr lang="zh-CN" altLang="en-US" sz="3200" b="1" i="1" dirty="0">
                <a:solidFill>
                  <a:srgbClr val="FF0000"/>
                </a:solidFill>
              </a:rPr>
              <a:t>？</a:t>
            </a:r>
          </a:p>
        </p:txBody>
      </p:sp>
    </p:spTree>
    <p:extLst>
      <p:ext uri="{BB962C8B-B14F-4D97-AF65-F5344CB8AC3E}">
        <p14:creationId xmlns:p14="http://schemas.microsoft.com/office/powerpoint/2010/main" val="1782215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0" y="181089"/>
            <a:ext cx="9144000" cy="1152128"/>
          </a:xfrm>
        </p:spPr>
        <p:txBody>
          <a:bodyPr>
            <a:noAutofit/>
          </a:bodyPr>
          <a:lstStyle/>
          <a:p>
            <a:pPr marL="457200" indent="-457200" algn="l">
              <a:buFont typeface="华文楷体" panose="02010600040101010101" pitchFamily="2" charset="-122"/>
              <a:buChar char="※"/>
            </a:pPr>
            <a:r>
              <a:rPr lang="zh-CN" altLang="en-US" sz="2800" dirty="0">
                <a:latin typeface="华文楷体" panose="02010600040101010101" pitchFamily="2" charset="-122"/>
                <a:ea typeface="华文楷体" panose="02010600040101010101" pitchFamily="2" charset="-122"/>
              </a:rPr>
              <a:t>必须</a:t>
            </a:r>
            <a:r>
              <a:rPr lang="zh-CN" altLang="en-US" sz="2800" b="1" dirty="0">
                <a:solidFill>
                  <a:schemeClr val="accent6">
                    <a:lumMod val="50000"/>
                  </a:schemeClr>
                </a:solidFill>
                <a:latin typeface="华文楷体" panose="02010600040101010101" pitchFamily="2" charset="-122"/>
                <a:ea typeface="华文楷体" panose="02010600040101010101" pitchFamily="2" charset="-122"/>
              </a:rPr>
              <a:t>沿结点 </a:t>
            </a:r>
            <a:r>
              <a:rPr lang="en-US" altLang="zh-CN" sz="2800" b="1" dirty="0">
                <a:solidFill>
                  <a:schemeClr val="accent6">
                    <a:lumMod val="50000"/>
                  </a:schemeClr>
                </a:solidFill>
                <a:latin typeface="华文楷体" panose="02010600040101010101" pitchFamily="2" charset="-122"/>
                <a:ea typeface="华文楷体" panose="02010600040101010101" pitchFamily="2" charset="-122"/>
              </a:rPr>
              <a:t>x </a:t>
            </a:r>
            <a:r>
              <a:rPr lang="zh-CN" altLang="en-US" sz="2800" b="1" dirty="0">
                <a:solidFill>
                  <a:schemeClr val="accent6">
                    <a:lumMod val="50000"/>
                  </a:schemeClr>
                </a:solidFill>
                <a:latin typeface="华文楷体" panose="02010600040101010101" pitchFamily="2" charset="-122"/>
                <a:ea typeface="华文楷体" panose="02010600040101010101" pitchFamily="2" charset="-122"/>
              </a:rPr>
              <a:t>通向根的路径</a:t>
            </a:r>
            <a:r>
              <a:rPr lang="zh-CN" altLang="en-US" sz="2800" dirty="0">
                <a:latin typeface="华文楷体" panose="02010600040101010101" pitchFamily="2" charset="-122"/>
                <a:ea typeface="华文楷体" panose="02010600040101010101" pitchFamily="2" charset="-122"/>
              </a:rPr>
              <a:t>反向追踪高度的变化对路径上各个父辈及祖辈节点的高度及平衡因子的影响</a:t>
            </a:r>
          </a:p>
        </p:txBody>
      </p:sp>
      <p:sp>
        <p:nvSpPr>
          <p:cNvPr id="112642"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C844A0-504A-4152-9EB8-F93514F42E46}" type="slidenum">
              <a:rPr lang="en-US" altLang="zh-CN" smtClean="0"/>
              <a:pPr/>
              <a:t>23</a:t>
            </a:fld>
            <a:endParaRPr lang="en-US" altLang="zh-CN"/>
          </a:p>
        </p:txBody>
      </p:sp>
      <p:sp>
        <p:nvSpPr>
          <p:cNvPr id="2" name="文本框 1">
            <a:extLst>
              <a:ext uri="{FF2B5EF4-FFF2-40B4-BE49-F238E27FC236}">
                <a16:creationId xmlns:a16="http://schemas.microsoft.com/office/drawing/2014/main" id="{107C40CF-F025-4186-BA9F-39819B3E6D29}"/>
              </a:ext>
            </a:extLst>
          </p:cNvPr>
          <p:cNvSpPr txBox="1"/>
          <p:nvPr/>
        </p:nvSpPr>
        <p:spPr>
          <a:xfrm>
            <a:off x="536220" y="2839576"/>
            <a:ext cx="8606889" cy="2677656"/>
          </a:xfrm>
          <a:prstGeom prst="rect">
            <a:avLst/>
          </a:prstGeom>
          <a:noFill/>
        </p:spPr>
        <p:txBody>
          <a:bodyPr wrap="square" rtlCol="0">
            <a:spAutoFit/>
          </a:bodyPr>
          <a:lstStyle/>
          <a:p>
            <a:pPr lvl="1" indent="-457200">
              <a:buFont typeface="+mj-ea"/>
              <a:buAutoNum type="circleNumDbPlain"/>
            </a:pPr>
            <a:r>
              <a:rPr lang="zh-CN" altLang="en-US" sz="2400" b="1" dirty="0">
                <a:solidFill>
                  <a:schemeClr val="tx2"/>
                </a:solidFill>
                <a:latin typeface="华文楷体" panose="02010600040101010101" pitchFamily="2" charset="-122"/>
                <a:ea typeface="华文楷体" panose="02010600040101010101" pitchFamily="2" charset="-122"/>
              </a:rPr>
              <a:t>当前结点 </a:t>
            </a:r>
            <a:r>
              <a:rPr lang="en-US" altLang="zh-CN" sz="2400" b="1" i="1" dirty="0">
                <a:solidFill>
                  <a:schemeClr val="tx2"/>
                </a:solidFill>
                <a:latin typeface="华文楷体" panose="02010600040101010101" pitchFamily="2" charset="-122"/>
                <a:ea typeface="华文楷体" panose="02010600040101010101" pitchFamily="2" charset="-122"/>
              </a:rPr>
              <a:t>p </a:t>
            </a:r>
            <a:r>
              <a:rPr lang="zh-CN" altLang="en-US" sz="2400" b="1" dirty="0">
                <a:solidFill>
                  <a:schemeClr val="tx2"/>
                </a:solidFill>
                <a:latin typeface="华文楷体" panose="02010600040101010101" pitchFamily="2" charset="-122"/>
                <a:ea typeface="华文楷体" panose="02010600040101010101" pitchFamily="2" charset="-122"/>
              </a:rPr>
              <a:t>的</a:t>
            </a:r>
            <a:r>
              <a:rPr lang="en-US" altLang="zh-CN" sz="2400" b="1" dirty="0">
                <a:solidFill>
                  <a:schemeClr val="tx2"/>
                </a:solidFill>
                <a:latin typeface="华文楷体" panose="02010600040101010101" pitchFamily="2" charset="-122"/>
                <a:ea typeface="华文楷体" panose="02010600040101010101" pitchFamily="2" charset="-122"/>
              </a:rPr>
              <a:t>bf</a:t>
            </a:r>
            <a:r>
              <a:rPr lang="zh-CN" altLang="en-US" sz="2400" b="1" dirty="0">
                <a:solidFill>
                  <a:schemeClr val="tx2"/>
                </a:solidFill>
                <a:latin typeface="华文楷体" panose="02010600040101010101" pitchFamily="2" charset="-122"/>
                <a:ea typeface="华文楷体" panose="02010600040101010101" pitchFamily="2" charset="-122"/>
              </a:rPr>
              <a:t>为</a:t>
            </a:r>
            <a:r>
              <a:rPr lang="en-US" altLang="zh-CN" sz="2400" b="1" dirty="0">
                <a:solidFill>
                  <a:schemeClr val="tx2"/>
                </a:solidFill>
                <a:latin typeface="华文楷体" panose="02010600040101010101" pitchFamily="2" charset="-122"/>
                <a:ea typeface="华文楷体" panose="02010600040101010101" pitchFamily="2" charset="-122"/>
              </a:rPr>
              <a:t>0</a:t>
            </a:r>
            <a:r>
              <a:rPr lang="zh-CN" altLang="en-US" sz="2400" b="1" dirty="0">
                <a:solidFill>
                  <a:schemeClr val="tx2"/>
                </a:solidFill>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如果它的左子树或右子树被缩短，则它的</a:t>
            </a:r>
            <a:r>
              <a:rPr lang="en-US" altLang="zh-CN" sz="2400" b="1" dirty="0">
                <a:solidFill>
                  <a:schemeClr val="tx2"/>
                </a:solidFill>
                <a:latin typeface="华文楷体" panose="02010600040101010101" pitchFamily="2" charset="-122"/>
                <a:ea typeface="华文楷体" panose="02010600040101010101" pitchFamily="2" charset="-122"/>
              </a:rPr>
              <a:t>bf</a:t>
            </a:r>
            <a:r>
              <a:rPr lang="zh-CN" altLang="en-US" sz="2400" b="1" dirty="0">
                <a:latin typeface="华文楷体" panose="02010600040101010101" pitchFamily="2" charset="-122"/>
                <a:ea typeface="华文楷体" panose="02010600040101010101" pitchFamily="2" charset="-122"/>
              </a:rPr>
              <a:t>改为</a:t>
            </a:r>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或</a:t>
            </a:r>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，同时  </a:t>
            </a:r>
            <a:r>
              <a:rPr lang="en-US" altLang="zh-CN" sz="2400" b="1" dirty="0">
                <a:solidFill>
                  <a:schemeClr val="tx2"/>
                </a:solidFill>
                <a:latin typeface="华文楷体" panose="02010600040101010101" pitchFamily="2" charset="-122"/>
                <a:ea typeface="华文楷体" panose="02010600040101010101" pitchFamily="2" charset="-122"/>
              </a:rPr>
              <a:t>shorter</a:t>
            </a:r>
            <a:r>
              <a:rPr lang="zh-CN" altLang="en-US" sz="2400" b="1" dirty="0">
                <a:latin typeface="华文楷体" panose="02010600040101010101" pitchFamily="2" charset="-122"/>
                <a:ea typeface="华文楷体" panose="02010600040101010101" pitchFamily="2" charset="-122"/>
              </a:rPr>
              <a:t>置为</a:t>
            </a:r>
            <a:r>
              <a:rPr lang="en-US" altLang="zh-CN" sz="2400" b="1" dirty="0">
                <a:solidFill>
                  <a:srgbClr val="339933"/>
                </a:solidFill>
                <a:latin typeface="华文楷体" panose="02010600040101010101" pitchFamily="2" charset="-122"/>
                <a:ea typeface="华文楷体" panose="02010600040101010101" pitchFamily="2" charset="-122"/>
              </a:rPr>
              <a:t>False</a:t>
            </a:r>
            <a:r>
              <a:rPr lang="zh-CN" altLang="en-US" sz="2400" b="1" dirty="0">
                <a:latin typeface="华文楷体" panose="02010600040101010101" pitchFamily="2" charset="-122"/>
                <a:ea typeface="华文楷体" panose="02010600040101010101" pitchFamily="2" charset="-122"/>
              </a:rPr>
              <a:t>。</a:t>
            </a:r>
            <a:endParaRPr lang="en-US" altLang="zh-CN" sz="2400" b="1" dirty="0">
              <a:latin typeface="华文楷体" panose="02010600040101010101" pitchFamily="2" charset="-122"/>
              <a:ea typeface="华文楷体" panose="02010600040101010101" pitchFamily="2" charset="-122"/>
            </a:endParaRPr>
          </a:p>
          <a:p>
            <a:pPr lvl="1" indent="-457200">
              <a:buFont typeface="+mj-ea"/>
              <a:buAutoNum type="circleNumDbPlain"/>
            </a:pPr>
            <a:r>
              <a:rPr lang="zh-CN" altLang="en-US" sz="2400" b="1" dirty="0">
                <a:solidFill>
                  <a:schemeClr val="tx2"/>
                </a:solidFill>
                <a:latin typeface="华文楷体" panose="02010600040101010101" pitchFamily="2" charset="-122"/>
                <a:ea typeface="华文楷体" panose="02010600040101010101" pitchFamily="2" charset="-122"/>
              </a:rPr>
              <a:t>结点 </a:t>
            </a:r>
            <a:r>
              <a:rPr lang="en-US" altLang="zh-CN" sz="2400" b="1" i="1" dirty="0">
                <a:solidFill>
                  <a:schemeClr val="tx2"/>
                </a:solidFill>
                <a:latin typeface="华文楷体" panose="02010600040101010101" pitchFamily="2" charset="-122"/>
                <a:ea typeface="华文楷体" panose="02010600040101010101" pitchFamily="2" charset="-122"/>
              </a:rPr>
              <a:t>p </a:t>
            </a:r>
            <a:r>
              <a:rPr lang="zh-CN" altLang="en-US" sz="2400" b="1" dirty="0">
                <a:solidFill>
                  <a:schemeClr val="tx2"/>
                </a:solidFill>
                <a:latin typeface="华文楷体" panose="02010600040101010101" pitchFamily="2" charset="-122"/>
                <a:ea typeface="华文楷体" panose="02010600040101010101" pitchFamily="2" charset="-122"/>
              </a:rPr>
              <a:t>的 </a:t>
            </a:r>
            <a:r>
              <a:rPr lang="en-US" altLang="zh-CN" sz="2400" b="1" dirty="0">
                <a:solidFill>
                  <a:schemeClr val="tx2"/>
                </a:solidFill>
                <a:latin typeface="华文楷体" panose="02010600040101010101" pitchFamily="2" charset="-122"/>
                <a:ea typeface="华文楷体" panose="02010600040101010101" pitchFamily="2" charset="-122"/>
              </a:rPr>
              <a:t>bf </a:t>
            </a:r>
            <a:r>
              <a:rPr lang="zh-CN" altLang="en-US" sz="2400" b="1" dirty="0">
                <a:solidFill>
                  <a:schemeClr val="tx2"/>
                </a:solidFill>
                <a:latin typeface="华文楷体" panose="02010600040101010101" pitchFamily="2" charset="-122"/>
                <a:ea typeface="华文楷体" panose="02010600040101010101" pitchFamily="2" charset="-122"/>
              </a:rPr>
              <a:t>不为</a:t>
            </a:r>
            <a:r>
              <a:rPr lang="en-US" altLang="zh-CN" sz="2400" b="1" dirty="0">
                <a:solidFill>
                  <a:schemeClr val="tx2"/>
                </a:solidFill>
                <a:latin typeface="华文楷体" panose="02010600040101010101" pitchFamily="2" charset="-122"/>
                <a:ea typeface="华文楷体" panose="02010600040101010101" pitchFamily="2" charset="-122"/>
              </a:rPr>
              <a:t>0</a:t>
            </a:r>
          </a:p>
          <a:p>
            <a:pPr marL="900113" lvl="1" indent="-276225">
              <a:buFont typeface="+mj-lt"/>
              <a:buAutoNum type="alphaLcPeriod"/>
            </a:pPr>
            <a:r>
              <a:rPr lang="zh-CN" altLang="en-US" sz="2400" b="1" dirty="0">
                <a:solidFill>
                  <a:schemeClr val="tx2"/>
                </a:solidFill>
                <a:latin typeface="华文楷体" panose="02010600040101010101" pitchFamily="2" charset="-122"/>
                <a:ea typeface="华文楷体" panose="02010600040101010101" pitchFamily="2" charset="-122"/>
              </a:rPr>
              <a:t>较高的子树被缩短：</a:t>
            </a:r>
            <a:r>
              <a:rPr lang="zh-CN" altLang="en-US" sz="2400" b="1" dirty="0">
                <a:latin typeface="华文楷体" panose="02010600040101010101" pitchFamily="2" charset="-122"/>
                <a:ea typeface="华文楷体" panose="02010600040101010101" pitchFamily="2" charset="-122"/>
              </a:rPr>
              <a:t>则 </a:t>
            </a:r>
            <a:r>
              <a:rPr lang="en-US" altLang="zh-CN" sz="2400" b="1" i="1" dirty="0">
                <a:solidFill>
                  <a:schemeClr val="tx2"/>
                </a:solidFill>
                <a:latin typeface="华文楷体" panose="02010600040101010101" pitchFamily="2" charset="-122"/>
                <a:ea typeface="华文楷体" panose="02010600040101010101" pitchFamily="2" charset="-122"/>
              </a:rPr>
              <a:t>p </a:t>
            </a:r>
            <a:r>
              <a:rPr lang="zh-CN" altLang="en-US" sz="2400" b="1" dirty="0">
                <a:latin typeface="华文楷体" panose="02010600040101010101" pitchFamily="2" charset="-122"/>
                <a:ea typeface="华文楷体" panose="02010600040101010101" pitchFamily="2" charset="-122"/>
              </a:rPr>
              <a:t>的 </a:t>
            </a:r>
            <a:r>
              <a:rPr lang="en-US" altLang="zh-CN" sz="2400" b="1" dirty="0">
                <a:solidFill>
                  <a:schemeClr val="tx2"/>
                </a:solidFill>
                <a:latin typeface="华文楷体" panose="02010600040101010101" pitchFamily="2" charset="-122"/>
                <a:ea typeface="华文楷体" panose="02010600040101010101" pitchFamily="2" charset="-122"/>
              </a:rPr>
              <a:t>bf </a:t>
            </a:r>
            <a:r>
              <a:rPr lang="zh-CN" altLang="en-US" sz="2400" b="1" dirty="0">
                <a:latin typeface="华文楷体" panose="02010600040101010101" pitchFamily="2" charset="-122"/>
                <a:ea typeface="华文楷体" panose="02010600040101010101" pitchFamily="2" charset="-122"/>
              </a:rPr>
              <a:t>改为</a:t>
            </a:r>
            <a:r>
              <a:rPr lang="en-US" altLang="zh-CN" sz="2400" b="1" dirty="0">
                <a:latin typeface="华文楷体" panose="02010600040101010101" pitchFamily="2" charset="-122"/>
                <a:ea typeface="华文楷体" panose="02010600040101010101" pitchFamily="2" charset="-122"/>
              </a:rPr>
              <a:t>0</a:t>
            </a:r>
            <a:r>
              <a:rPr lang="zh-CN" altLang="en-US" sz="2400" b="1" dirty="0">
                <a:latin typeface="华文楷体" panose="02010600040101010101" pitchFamily="2" charset="-122"/>
                <a:ea typeface="华文楷体" panose="02010600040101010101" pitchFamily="2" charset="-122"/>
              </a:rPr>
              <a:t>，同时</a:t>
            </a:r>
            <a:r>
              <a:rPr lang="en-US" altLang="zh-CN" sz="2400" b="1" dirty="0">
                <a:solidFill>
                  <a:schemeClr val="tx2"/>
                </a:solidFill>
                <a:latin typeface="华文楷体" panose="02010600040101010101" pitchFamily="2" charset="-122"/>
                <a:ea typeface="华文楷体" panose="02010600040101010101" pitchFamily="2" charset="-122"/>
              </a:rPr>
              <a:t>shorter</a:t>
            </a:r>
            <a:r>
              <a:rPr lang="zh-CN" altLang="en-US" sz="2400" b="1" dirty="0">
                <a:latin typeface="华文楷体" panose="02010600040101010101" pitchFamily="2" charset="-122"/>
                <a:ea typeface="华文楷体" panose="02010600040101010101" pitchFamily="2" charset="-122"/>
              </a:rPr>
              <a:t>置为</a:t>
            </a:r>
            <a:r>
              <a:rPr lang="en-US" altLang="zh-CN" sz="2400" b="1" dirty="0">
                <a:solidFill>
                  <a:srgbClr val="339933"/>
                </a:solidFill>
                <a:latin typeface="华文楷体" panose="02010600040101010101" pitchFamily="2" charset="-122"/>
                <a:ea typeface="华文楷体" panose="02010600040101010101" pitchFamily="2" charset="-122"/>
              </a:rPr>
              <a:t>True</a:t>
            </a:r>
            <a:r>
              <a:rPr lang="zh-CN" altLang="en-US" sz="2400" b="1" dirty="0">
                <a:latin typeface="华文楷体" panose="02010600040101010101" pitchFamily="2" charset="-122"/>
                <a:ea typeface="华文楷体" panose="02010600040101010101" pitchFamily="2" charset="-122"/>
              </a:rPr>
              <a:t>。</a:t>
            </a:r>
            <a:endParaRPr lang="en-US" altLang="zh-CN" sz="2400" b="1" dirty="0">
              <a:latin typeface="华文楷体" panose="02010600040101010101" pitchFamily="2" charset="-122"/>
              <a:ea typeface="华文楷体" panose="02010600040101010101" pitchFamily="2" charset="-122"/>
            </a:endParaRPr>
          </a:p>
          <a:p>
            <a:pPr marL="900113" indent="-276225">
              <a:buFont typeface="+mj-lt"/>
              <a:buAutoNum type="alphaLcPeriod"/>
            </a:pPr>
            <a:r>
              <a:rPr lang="zh-CN" altLang="en-US" sz="2400" b="1" dirty="0">
                <a:solidFill>
                  <a:schemeClr val="tx2"/>
                </a:solidFill>
                <a:latin typeface="华文楷体" panose="02010600040101010101" pitchFamily="2" charset="-122"/>
                <a:ea typeface="华文楷体" panose="02010600040101010101" pitchFamily="2" charset="-122"/>
              </a:rPr>
              <a:t>较矮的子树又被缩短：</a:t>
            </a:r>
            <a:r>
              <a:rPr lang="zh-CN" altLang="en-US" sz="2400" dirty="0">
                <a:latin typeface="华文楷体" panose="02010600040101010101" pitchFamily="2" charset="-122"/>
                <a:ea typeface="华文楷体" panose="02010600040101010101" pitchFamily="2" charset="-122"/>
              </a:rPr>
              <a:t>则在结点 </a:t>
            </a:r>
            <a:r>
              <a:rPr lang="en-US" altLang="zh-CN" sz="2400" dirty="0">
                <a:latin typeface="华文楷体" panose="02010600040101010101" pitchFamily="2" charset="-122"/>
                <a:ea typeface="华文楷体" panose="02010600040101010101" pitchFamily="2" charset="-122"/>
              </a:rPr>
              <a:t>p </a:t>
            </a:r>
            <a:r>
              <a:rPr lang="zh-CN" altLang="en-US" sz="2400" dirty="0">
                <a:latin typeface="华文楷体" panose="02010600040101010101" pitchFamily="2" charset="-122"/>
                <a:ea typeface="华文楷体" panose="02010600040101010101" pitchFamily="2" charset="-122"/>
              </a:rPr>
              <a:t>发生不平衡。</a:t>
            </a:r>
            <a:r>
              <a:rPr lang="zh-CN" altLang="en-US" sz="2400" dirty="0">
                <a:solidFill>
                  <a:srgbClr val="0000FF"/>
                </a:solidFill>
                <a:latin typeface="华文楷体" panose="02010600040101010101" pitchFamily="2" charset="-122"/>
                <a:ea typeface="华文楷体" panose="02010600040101010101" pitchFamily="2" charset="-122"/>
              </a:rPr>
              <a:t>需要进行平衡化旋转来恢复平衡</a:t>
            </a:r>
            <a:r>
              <a:rPr lang="zh-CN" altLang="en-US" sz="2400" dirty="0">
                <a:latin typeface="华文楷体" panose="02010600040101010101" pitchFamily="2" charset="-122"/>
                <a:ea typeface="华文楷体" panose="02010600040101010101" pitchFamily="2" charset="-122"/>
              </a:rPr>
              <a:t>。</a:t>
            </a:r>
          </a:p>
        </p:txBody>
      </p:sp>
      <p:sp>
        <p:nvSpPr>
          <p:cNvPr id="3" name="文本框 2">
            <a:extLst>
              <a:ext uri="{FF2B5EF4-FFF2-40B4-BE49-F238E27FC236}">
                <a16:creationId xmlns:a16="http://schemas.microsoft.com/office/drawing/2014/main" id="{80E19B9E-387A-46FC-869B-9CE1BD20B2D8}"/>
              </a:ext>
            </a:extLst>
          </p:cNvPr>
          <p:cNvSpPr txBox="1"/>
          <p:nvPr/>
        </p:nvSpPr>
        <p:spPr>
          <a:xfrm>
            <a:off x="1043608" y="1333217"/>
            <a:ext cx="7416824" cy="1323439"/>
          </a:xfrm>
          <a:prstGeom prst="rect">
            <a:avLst/>
          </a:prstGeom>
          <a:noFill/>
        </p:spPr>
        <p:txBody>
          <a:bodyPr wrap="square" rtlCol="0">
            <a:spAutoFit/>
          </a:bodyPr>
          <a:lstStyle/>
          <a:p>
            <a:pPr marL="342900" indent="-342900">
              <a:buFont typeface="华文楷体" panose="02010600040101010101" pitchFamily="2" charset="-122"/>
              <a:buChar char="∆"/>
            </a:pPr>
            <a:r>
              <a:rPr lang="zh-CN" altLang="en-US" sz="2000" dirty="0">
                <a:latin typeface="华文楷体" panose="02010600040101010101" pitchFamily="2" charset="-122"/>
                <a:ea typeface="华文楷体" panose="02010600040101010101" pitchFamily="2" charset="-122"/>
              </a:rPr>
              <a:t>用一个</a:t>
            </a:r>
            <a:r>
              <a:rPr lang="zh-CN" altLang="en-US" sz="2000" b="1" dirty="0">
                <a:solidFill>
                  <a:srgbClr val="7030A0"/>
                </a:solidFill>
                <a:latin typeface="华文楷体" panose="02010600040101010101" pitchFamily="2" charset="-122"/>
                <a:ea typeface="华文楷体" panose="02010600040101010101" pitchFamily="2" charset="-122"/>
              </a:rPr>
              <a:t>布尔变量</a:t>
            </a:r>
            <a:r>
              <a:rPr lang="en-US" altLang="zh-CN" sz="2000" b="1" dirty="0">
                <a:solidFill>
                  <a:srgbClr val="7030A0"/>
                </a:solidFill>
                <a:latin typeface="华文楷体" panose="02010600040101010101" pitchFamily="2" charset="-122"/>
                <a:ea typeface="华文楷体" panose="02010600040101010101" pitchFamily="2" charset="-122"/>
              </a:rPr>
              <a:t>shorter</a:t>
            </a:r>
            <a:r>
              <a:rPr lang="zh-CN" altLang="en-US" sz="2000" dirty="0">
                <a:latin typeface="华文楷体" panose="02010600040101010101" pitchFamily="2" charset="-122"/>
                <a:ea typeface="华文楷体" panose="02010600040101010101" pitchFamily="2" charset="-122"/>
              </a:rPr>
              <a:t>来指明子树高度是否被缩短，该值初始设为</a:t>
            </a:r>
            <a:r>
              <a:rPr lang="en-US" altLang="zh-CN" sz="2000" dirty="0">
                <a:latin typeface="华文楷体" panose="02010600040101010101" pitchFamily="2" charset="-122"/>
                <a:ea typeface="华文楷体" panose="02010600040101010101" pitchFamily="2" charset="-122"/>
              </a:rPr>
              <a:t>True;</a:t>
            </a:r>
          </a:p>
          <a:p>
            <a:pPr marL="342900" indent="-342900">
              <a:buFont typeface="华文楷体" panose="02010600040101010101" pitchFamily="2" charset="-122"/>
              <a:buChar char="∆"/>
            </a:pPr>
            <a:r>
              <a:rPr lang="zh-CN" altLang="en-US" sz="2000" dirty="0">
                <a:latin typeface="华文楷体" panose="02010600040101010101" pitchFamily="2" charset="-122"/>
                <a:ea typeface="华文楷体" panose="02010600040101010101" pitchFamily="2" charset="-122"/>
              </a:rPr>
              <a:t>对于</a:t>
            </a:r>
            <a:r>
              <a:rPr lang="zh-CN" altLang="en-US" sz="2000" b="1" dirty="0">
                <a:solidFill>
                  <a:srgbClr val="0000FF"/>
                </a:solidFill>
                <a:latin typeface="华文楷体" panose="02010600040101010101" pitchFamily="2" charset="-122"/>
                <a:ea typeface="华文楷体" panose="02010600040101010101" pitchFamily="2" charset="-122"/>
              </a:rPr>
              <a:t>从</a:t>
            </a:r>
            <a:r>
              <a:rPr lang="en-US" altLang="zh-CN" sz="2000" b="1" dirty="0">
                <a:solidFill>
                  <a:srgbClr val="0000FF"/>
                </a:solidFill>
                <a:latin typeface="华文楷体" panose="02010600040101010101" pitchFamily="2" charset="-122"/>
                <a:ea typeface="华文楷体" panose="02010600040101010101" pitchFamily="2" charset="-122"/>
              </a:rPr>
              <a:t>x</a:t>
            </a:r>
            <a:r>
              <a:rPr lang="zh-CN" altLang="en-US" sz="2000" b="1" dirty="0">
                <a:solidFill>
                  <a:srgbClr val="0000FF"/>
                </a:solidFill>
                <a:latin typeface="华文楷体" panose="02010600040101010101" pitchFamily="2" charset="-122"/>
                <a:ea typeface="华文楷体" panose="02010600040101010101" pitchFamily="2" charset="-122"/>
              </a:rPr>
              <a:t>的双亲到根的路径上的各个结点</a:t>
            </a:r>
            <a:r>
              <a:rPr lang="en-US" altLang="zh-CN" sz="2000" b="1" dirty="0">
                <a:solidFill>
                  <a:srgbClr val="0000FF"/>
                </a:solidFill>
                <a:latin typeface="华文楷体" panose="02010600040101010101" pitchFamily="2" charset="-122"/>
                <a:ea typeface="华文楷体" panose="02010600040101010101" pitchFamily="2" charset="-122"/>
              </a:rPr>
              <a:t>p</a:t>
            </a:r>
            <a:r>
              <a:rPr lang="zh-CN" altLang="en-US" sz="2000" dirty="0">
                <a:latin typeface="华文楷体" panose="02010600040101010101" pitchFamily="2" charset="-122"/>
                <a:ea typeface="华文楷体" panose="02010600040101010101" pitchFamily="2" charset="-122"/>
              </a:rPr>
              <a:t>，在 </a:t>
            </a:r>
            <a:r>
              <a:rPr lang="en-US" altLang="zh-CN" sz="2000" dirty="0">
                <a:latin typeface="华文楷体" panose="02010600040101010101" pitchFamily="2" charset="-122"/>
                <a:ea typeface="华文楷体" panose="02010600040101010101" pitchFamily="2" charset="-122"/>
              </a:rPr>
              <a:t>shorter</a:t>
            </a:r>
            <a:r>
              <a:rPr lang="zh-CN" altLang="en-US" sz="2000" dirty="0">
                <a:latin typeface="华文楷体" panose="02010600040101010101" pitchFamily="2" charset="-122"/>
                <a:ea typeface="华文楷体" panose="02010600040101010101" pitchFamily="2" charset="-122"/>
              </a:rPr>
              <a:t>保持为</a:t>
            </a:r>
            <a:r>
              <a:rPr lang="en-US" altLang="zh-CN" sz="2000" dirty="0">
                <a:latin typeface="华文楷体" panose="02010600040101010101" pitchFamily="2" charset="-122"/>
                <a:ea typeface="华文楷体" panose="02010600040101010101" pitchFamily="2" charset="-122"/>
              </a:rPr>
              <a:t>True</a:t>
            </a:r>
            <a:r>
              <a:rPr lang="zh-CN" altLang="en-US" sz="2000" dirty="0">
                <a:latin typeface="华文楷体" panose="02010600040101010101" pitchFamily="2" charset="-122"/>
                <a:ea typeface="华文楷体" panose="02010600040101010101" pitchFamily="2" charset="-122"/>
              </a:rPr>
              <a:t>时执行下面操作；如果 </a:t>
            </a:r>
            <a:r>
              <a:rPr lang="en-US" altLang="zh-CN" sz="2000" dirty="0">
                <a:latin typeface="华文楷体" panose="02010600040101010101" pitchFamily="2" charset="-122"/>
                <a:ea typeface="华文楷体" panose="02010600040101010101" pitchFamily="2" charset="-122"/>
              </a:rPr>
              <a:t>shorter</a:t>
            </a:r>
            <a:r>
              <a:rPr lang="zh-CN" altLang="en-US" sz="2000" dirty="0">
                <a:latin typeface="华文楷体" panose="02010600040101010101" pitchFamily="2" charset="-122"/>
                <a:ea typeface="华文楷体" panose="02010600040101010101" pitchFamily="2" charset="-122"/>
              </a:rPr>
              <a:t>变成</a:t>
            </a:r>
            <a:r>
              <a:rPr lang="en-US" altLang="zh-CN" sz="2000" dirty="0">
                <a:latin typeface="华文楷体" panose="02010600040101010101" pitchFamily="2" charset="-122"/>
                <a:ea typeface="华文楷体" panose="02010600040101010101" pitchFamily="2" charset="-122"/>
              </a:rPr>
              <a:t>False</a:t>
            </a:r>
            <a:r>
              <a:rPr lang="zh-CN" altLang="en-US" sz="2000" dirty="0">
                <a:latin typeface="华文楷体" panose="02010600040101010101" pitchFamily="2" charset="-122"/>
                <a:ea typeface="华文楷体" panose="02010600040101010101" pitchFamily="2" charset="-122"/>
              </a:rPr>
              <a:t>，算法终止</a:t>
            </a:r>
            <a:endParaRPr lang="zh-CN" altLang="en-US" sz="2000" dirty="0"/>
          </a:p>
        </p:txBody>
      </p:sp>
    </p:spTree>
    <p:extLst>
      <p:ext uri="{BB962C8B-B14F-4D97-AF65-F5344CB8AC3E}">
        <p14:creationId xmlns:p14="http://schemas.microsoft.com/office/powerpoint/2010/main" val="3855649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B09E398-3B57-4B49-9270-E03047467EC5}"/>
              </a:ext>
            </a:extLst>
          </p:cNvPr>
          <p:cNvSpPr>
            <a:spLocks noGrp="1"/>
          </p:cNvSpPr>
          <p:nvPr>
            <p:ph idx="1"/>
          </p:nvPr>
        </p:nvSpPr>
        <p:spPr>
          <a:xfrm>
            <a:off x="452432" y="260648"/>
            <a:ext cx="8296031" cy="2210102"/>
          </a:xfrm>
        </p:spPr>
        <p:txBody>
          <a:bodyPr/>
          <a:lstStyle/>
          <a:p>
            <a:pPr lvl="1"/>
            <a:r>
              <a:rPr lang="zh-CN" altLang="en-US" sz="2400" b="1" dirty="0">
                <a:solidFill>
                  <a:srgbClr val="0000FF"/>
                </a:solidFill>
                <a:latin typeface="华文楷体" panose="02010600040101010101" pitchFamily="2" charset="-122"/>
                <a:ea typeface="华文楷体" panose="02010600040101010101" pitchFamily="2" charset="-122"/>
              </a:rPr>
              <a:t>令 </a:t>
            </a:r>
            <a:r>
              <a:rPr lang="en-US" altLang="zh-CN" sz="2400" b="1" dirty="0">
                <a:solidFill>
                  <a:srgbClr val="0000FF"/>
                </a:solidFill>
                <a:latin typeface="华文楷体" panose="02010600040101010101" pitchFamily="2" charset="-122"/>
                <a:ea typeface="华文楷体" panose="02010600040101010101" pitchFamily="2" charset="-122"/>
              </a:rPr>
              <a:t>p </a:t>
            </a:r>
            <a:r>
              <a:rPr lang="zh-CN" altLang="en-US" sz="2400" b="1" dirty="0">
                <a:solidFill>
                  <a:srgbClr val="0000FF"/>
                </a:solidFill>
                <a:latin typeface="华文楷体" panose="02010600040101010101" pitchFamily="2" charset="-122"/>
                <a:ea typeface="华文楷体" panose="02010600040101010101" pitchFamily="2" charset="-122"/>
              </a:rPr>
              <a:t>的较高的子树的根为 </a:t>
            </a:r>
            <a:r>
              <a:rPr lang="en-US" altLang="zh-CN" sz="2400" b="1" dirty="0">
                <a:solidFill>
                  <a:srgbClr val="0000FF"/>
                </a:solidFill>
                <a:latin typeface="华文楷体" panose="02010600040101010101" pitchFamily="2" charset="-122"/>
                <a:ea typeface="华文楷体" panose="02010600040101010101" pitchFamily="2" charset="-122"/>
              </a:rPr>
              <a:t>q</a:t>
            </a:r>
            <a:r>
              <a:rPr lang="zh-CN" altLang="en-US" sz="2400" dirty="0">
                <a:latin typeface="华文楷体" panose="02010600040101010101" pitchFamily="2" charset="-122"/>
                <a:ea typeface="华文楷体" panose="02010600040101010101" pitchFamily="2" charset="-122"/>
              </a:rPr>
              <a:t>，即该子树未被缩短，</a:t>
            </a:r>
            <a:r>
              <a:rPr lang="zh-CN" altLang="en-US" sz="2400" b="1" dirty="0">
                <a:solidFill>
                  <a:srgbClr val="0000FF"/>
                </a:solidFill>
                <a:latin typeface="华文楷体" panose="02010600040101010101" pitchFamily="2" charset="-122"/>
                <a:ea typeface="华文楷体" panose="02010600040101010101" pitchFamily="2" charset="-122"/>
              </a:rPr>
              <a:t>根据 </a:t>
            </a:r>
            <a:r>
              <a:rPr lang="en-US" altLang="zh-CN" sz="2400" b="1" dirty="0">
                <a:solidFill>
                  <a:srgbClr val="0000FF"/>
                </a:solidFill>
                <a:latin typeface="华文楷体" panose="02010600040101010101" pitchFamily="2" charset="-122"/>
                <a:ea typeface="华文楷体" panose="02010600040101010101" pitchFamily="2" charset="-122"/>
              </a:rPr>
              <a:t>q </a:t>
            </a:r>
            <a:r>
              <a:rPr lang="zh-CN" altLang="en-US" sz="2400" b="1" dirty="0">
                <a:solidFill>
                  <a:srgbClr val="0000FF"/>
                </a:solidFill>
                <a:latin typeface="华文楷体" panose="02010600040101010101" pitchFamily="2" charset="-122"/>
                <a:ea typeface="华文楷体" panose="02010600040101010101" pitchFamily="2" charset="-122"/>
              </a:rPr>
              <a:t>的 </a:t>
            </a:r>
            <a:r>
              <a:rPr lang="en-US" altLang="zh-CN" sz="2400" b="1" dirty="0">
                <a:solidFill>
                  <a:srgbClr val="0000FF"/>
                </a:solidFill>
                <a:latin typeface="华文楷体" panose="02010600040101010101" pitchFamily="2" charset="-122"/>
                <a:ea typeface="华文楷体" panose="02010600040101010101" pitchFamily="2" charset="-122"/>
              </a:rPr>
              <a:t>bf</a:t>
            </a:r>
            <a:r>
              <a:rPr lang="zh-CN" altLang="en-US" sz="2400" dirty="0">
                <a:latin typeface="华文楷体" panose="02010600040101010101" pitchFamily="2" charset="-122"/>
                <a:ea typeface="华文楷体" panose="02010600040101010101" pitchFamily="2" charset="-122"/>
              </a:rPr>
              <a:t>，有如下 </a:t>
            </a:r>
            <a:r>
              <a:rPr lang="en-US" altLang="zh-CN" sz="2400" dirty="0">
                <a:latin typeface="华文楷体" panose="02010600040101010101" pitchFamily="2" charset="-122"/>
                <a:ea typeface="华文楷体" panose="02010600040101010101" pitchFamily="2" charset="-122"/>
              </a:rPr>
              <a:t>3 </a:t>
            </a:r>
            <a:r>
              <a:rPr lang="zh-CN" altLang="en-US" sz="2400" dirty="0">
                <a:latin typeface="华文楷体" panose="02010600040101010101" pitchFamily="2" charset="-122"/>
                <a:ea typeface="华文楷体" panose="02010600040101010101" pitchFamily="2" charset="-122"/>
              </a:rPr>
              <a:t>种平衡化操作</a:t>
            </a:r>
            <a:endParaRPr lang="en-US" altLang="zh-CN" sz="2400" dirty="0">
              <a:latin typeface="华文楷体" panose="02010600040101010101" pitchFamily="2" charset="-122"/>
              <a:ea typeface="华文楷体" panose="02010600040101010101" pitchFamily="2" charset="-122"/>
            </a:endParaRPr>
          </a:p>
          <a:p>
            <a:pPr lvl="2"/>
            <a:r>
              <a:rPr lang="en-US" altLang="zh-CN" dirty="0">
                <a:latin typeface="华文楷体" panose="02010600040101010101" pitchFamily="2" charset="-122"/>
                <a:ea typeface="华文楷体" panose="02010600040101010101" pitchFamily="2" charset="-122"/>
              </a:rPr>
              <a:t>q.bf = 0 </a:t>
            </a:r>
          </a:p>
          <a:p>
            <a:pPr lvl="2"/>
            <a:r>
              <a:rPr lang="en-US" altLang="zh-CN" dirty="0">
                <a:latin typeface="华文楷体" panose="02010600040101010101" pitchFamily="2" charset="-122"/>
                <a:ea typeface="华文楷体" panose="02010600040101010101" pitchFamily="2" charset="-122"/>
              </a:rPr>
              <a:t>q.bf = p.bf </a:t>
            </a:r>
          </a:p>
          <a:p>
            <a:pPr lvl="2"/>
            <a:r>
              <a:rPr lang="en-US" altLang="zh-CN" dirty="0">
                <a:latin typeface="华文楷体" panose="02010600040101010101" pitchFamily="2" charset="-122"/>
                <a:ea typeface="华文楷体" panose="02010600040101010101" pitchFamily="2" charset="-122"/>
              </a:rPr>
              <a:t>q.bf = - p.bf </a:t>
            </a:r>
            <a:endParaRPr lang="zh-CN" altLang="en-US" dirty="0">
              <a:latin typeface="华文楷体" panose="02010600040101010101" pitchFamily="2" charset="-122"/>
              <a:ea typeface="华文楷体" panose="02010600040101010101" pitchFamily="2" charset="-122"/>
            </a:endParaRPr>
          </a:p>
        </p:txBody>
      </p:sp>
      <p:sp>
        <p:nvSpPr>
          <p:cNvPr id="4" name="灯片编号占位符 3">
            <a:extLst>
              <a:ext uri="{FF2B5EF4-FFF2-40B4-BE49-F238E27FC236}">
                <a16:creationId xmlns:a16="http://schemas.microsoft.com/office/drawing/2014/main" id="{37F2AF3D-29C4-4941-BA1D-F011C4C70063}"/>
              </a:ext>
            </a:extLst>
          </p:cNvPr>
          <p:cNvSpPr>
            <a:spLocks noGrp="1"/>
          </p:cNvSpPr>
          <p:nvPr>
            <p:ph type="sldNum" sz="quarter" idx="12"/>
          </p:nvPr>
        </p:nvSpPr>
        <p:spPr/>
        <p:txBody>
          <a:bodyPr/>
          <a:lstStyle/>
          <a:p>
            <a:fld id="{0C913308-F349-4B6D-A68A-DD1791B4A57B}" type="slidenum">
              <a:rPr lang="zh-CN" altLang="en-US" smtClean="0"/>
              <a:t>24</a:t>
            </a:fld>
            <a:endParaRPr lang="zh-CN" altLang="en-US"/>
          </a:p>
        </p:txBody>
      </p:sp>
      <p:grpSp>
        <p:nvGrpSpPr>
          <p:cNvPr id="28" name="组合 27">
            <a:extLst>
              <a:ext uri="{FF2B5EF4-FFF2-40B4-BE49-F238E27FC236}">
                <a16:creationId xmlns:a16="http://schemas.microsoft.com/office/drawing/2014/main" id="{A3E7C752-F109-4E7E-9EB3-C6D049BB622D}"/>
              </a:ext>
            </a:extLst>
          </p:cNvPr>
          <p:cNvGrpSpPr/>
          <p:nvPr/>
        </p:nvGrpSpPr>
        <p:grpSpPr>
          <a:xfrm>
            <a:off x="2051720" y="4529425"/>
            <a:ext cx="1754512" cy="1962647"/>
            <a:chOff x="3729674" y="3606211"/>
            <a:chExt cx="1754512" cy="1962647"/>
          </a:xfrm>
        </p:grpSpPr>
        <p:sp>
          <p:nvSpPr>
            <p:cNvPr id="5" name="Oval 36">
              <a:extLst>
                <a:ext uri="{FF2B5EF4-FFF2-40B4-BE49-F238E27FC236}">
                  <a16:creationId xmlns:a16="http://schemas.microsoft.com/office/drawing/2014/main" id="{4ED489FD-2437-4784-A443-997CD2C9113F}"/>
                </a:ext>
              </a:extLst>
            </p:cNvPr>
            <p:cNvSpPr>
              <a:spLocks noChangeArrowheads="1"/>
            </p:cNvSpPr>
            <p:nvPr/>
          </p:nvSpPr>
          <p:spPr bwMode="auto">
            <a:xfrm>
              <a:off x="4171827" y="3606211"/>
              <a:ext cx="503238" cy="360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dirty="0">
                  <a:latin typeface="Times New Roman" pitchFamily="18" charset="0"/>
                </a:rPr>
                <a:t>p</a:t>
              </a:r>
            </a:p>
          </p:txBody>
        </p:sp>
        <p:cxnSp>
          <p:nvCxnSpPr>
            <p:cNvPr id="6" name="直接连接符 5">
              <a:extLst>
                <a:ext uri="{FF2B5EF4-FFF2-40B4-BE49-F238E27FC236}">
                  <a16:creationId xmlns:a16="http://schemas.microsoft.com/office/drawing/2014/main" id="{763B3DCE-2316-40DB-B47A-48BD5B986473}"/>
                </a:ext>
              </a:extLst>
            </p:cNvPr>
            <p:cNvCxnSpPr>
              <a:cxnSpLocks/>
              <a:stCxn id="21" idx="6"/>
            </p:cNvCxnSpPr>
            <p:nvPr/>
          </p:nvCxnSpPr>
          <p:spPr>
            <a:xfrm flipV="1">
              <a:off x="5134982" y="4128095"/>
              <a:ext cx="214407" cy="1740"/>
            </a:xfrm>
            <a:prstGeom prst="line">
              <a:avLst/>
            </a:prstGeom>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A6F7119F-CF38-4073-8EB3-75D30ADBAB20}"/>
                </a:ext>
              </a:extLst>
            </p:cNvPr>
            <p:cNvCxnSpPr>
              <a:cxnSpLocks/>
            </p:cNvCxnSpPr>
            <p:nvPr/>
          </p:nvCxnSpPr>
          <p:spPr>
            <a:xfrm flipH="1">
              <a:off x="5344848" y="4170301"/>
              <a:ext cx="3844" cy="318285"/>
            </a:xfrm>
            <a:prstGeom prst="line">
              <a:avLst/>
            </a:prstGeom>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ECF48AA6-3C90-4968-AE06-DC9FC1B3289C}"/>
                </a:ext>
              </a:extLst>
            </p:cNvPr>
            <p:cNvSpPr/>
            <p:nvPr/>
          </p:nvSpPr>
          <p:spPr>
            <a:xfrm>
              <a:off x="4427984" y="4402012"/>
              <a:ext cx="280684" cy="1003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a:extLst>
                <a:ext uri="{FF2B5EF4-FFF2-40B4-BE49-F238E27FC236}">
                  <a16:creationId xmlns:a16="http://schemas.microsoft.com/office/drawing/2014/main" id="{32580761-A8FE-4B4B-BEB1-5AB095B4337D}"/>
                </a:ext>
              </a:extLst>
            </p:cNvPr>
            <p:cNvCxnSpPr>
              <a:cxnSpLocks/>
              <a:endCxn id="21" idx="2"/>
            </p:cNvCxnSpPr>
            <p:nvPr/>
          </p:nvCxnSpPr>
          <p:spPr>
            <a:xfrm>
              <a:off x="4567233" y="4122781"/>
              <a:ext cx="149601" cy="70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22C2D920-894D-4ACD-B48F-75EDE8389490}"/>
                </a:ext>
              </a:extLst>
            </p:cNvPr>
            <p:cNvCxnSpPr>
              <a:cxnSpLocks/>
            </p:cNvCxnSpPr>
            <p:nvPr/>
          </p:nvCxnSpPr>
          <p:spPr>
            <a:xfrm flipH="1">
              <a:off x="4580415" y="4112915"/>
              <a:ext cx="4049" cy="614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51868A86-5490-42C7-83F0-007D6027BCCD}"/>
                </a:ext>
              </a:extLst>
            </p:cNvPr>
            <p:cNvCxnSpPr/>
            <p:nvPr/>
          </p:nvCxnSpPr>
          <p:spPr>
            <a:xfrm>
              <a:off x="3901688" y="3753057"/>
              <a:ext cx="238264" cy="0"/>
            </a:xfrm>
            <a:prstGeom prst="line">
              <a:avLst/>
            </a:prstGeom>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F3E5AD17-7FC9-4431-9278-78865C51857E}"/>
                </a:ext>
              </a:extLst>
            </p:cNvPr>
            <p:cNvCxnSpPr>
              <a:cxnSpLocks/>
              <a:endCxn id="16" idx="0"/>
            </p:cNvCxnSpPr>
            <p:nvPr/>
          </p:nvCxnSpPr>
          <p:spPr>
            <a:xfrm flipH="1">
              <a:off x="3909710" y="3761880"/>
              <a:ext cx="274" cy="607947"/>
            </a:xfrm>
            <a:prstGeom prst="line">
              <a:avLst/>
            </a:prstGeom>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3910278A-8FE2-4236-8224-90F5FA24AD69}"/>
                </a:ext>
              </a:extLst>
            </p:cNvPr>
            <p:cNvCxnSpPr>
              <a:cxnSpLocks/>
            </p:cNvCxnSpPr>
            <p:nvPr/>
          </p:nvCxnSpPr>
          <p:spPr>
            <a:xfrm flipH="1">
              <a:off x="4709929" y="3789040"/>
              <a:ext cx="240455" cy="0"/>
            </a:xfrm>
            <a:prstGeom prst="line">
              <a:avLst/>
            </a:prstGeom>
            <a:scene3d>
              <a:camera prst="orthographicFront">
                <a:rot lat="298855" lon="10800000" rev="21573786"/>
              </a:camera>
              <a:lightRig rig="threePt" dir="t"/>
            </a:scene3d>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26925B5E-1D56-4496-AF17-8C8A08C03FC0}"/>
                </a:ext>
              </a:extLst>
            </p:cNvPr>
            <p:cNvCxnSpPr>
              <a:cxnSpLocks/>
            </p:cNvCxnSpPr>
            <p:nvPr/>
          </p:nvCxnSpPr>
          <p:spPr>
            <a:xfrm>
              <a:off x="4932040" y="3785772"/>
              <a:ext cx="5862" cy="233458"/>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3219874D-6390-4DAF-9518-18B5D68088B4}"/>
                </a:ext>
              </a:extLst>
            </p:cNvPr>
            <p:cNvSpPr txBox="1"/>
            <p:nvPr/>
          </p:nvSpPr>
          <p:spPr>
            <a:xfrm>
              <a:off x="3729674" y="4254143"/>
              <a:ext cx="304620" cy="369332"/>
            </a:xfrm>
            <a:prstGeom prst="rect">
              <a:avLst/>
            </a:prstGeom>
            <a:noFill/>
          </p:spPr>
          <p:txBody>
            <a:bodyPr wrap="square" rtlCol="0">
              <a:spAutoFit/>
            </a:bodyPr>
            <a:lstStyle/>
            <a:p>
              <a:r>
                <a:rPr lang="en-US" altLang="zh-CN" dirty="0"/>
                <a:t>Y</a:t>
              </a:r>
              <a:endParaRPr lang="zh-CN" altLang="en-US" dirty="0"/>
            </a:p>
          </p:txBody>
        </p:sp>
        <p:sp>
          <p:nvSpPr>
            <p:cNvPr id="16" name="矩形 15">
              <a:extLst>
                <a:ext uri="{FF2B5EF4-FFF2-40B4-BE49-F238E27FC236}">
                  <a16:creationId xmlns:a16="http://schemas.microsoft.com/office/drawing/2014/main" id="{9B4CFE1B-D6BA-4D88-9020-13322FC7EF11}"/>
                </a:ext>
              </a:extLst>
            </p:cNvPr>
            <p:cNvSpPr/>
            <p:nvPr/>
          </p:nvSpPr>
          <p:spPr>
            <a:xfrm>
              <a:off x="3749379" y="4369827"/>
              <a:ext cx="320662" cy="664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C48DDDFD-AE4D-4104-A3CE-7B97B93E47CF}"/>
                </a:ext>
              </a:extLst>
            </p:cNvPr>
            <p:cNvSpPr/>
            <p:nvPr/>
          </p:nvSpPr>
          <p:spPr>
            <a:xfrm>
              <a:off x="5203503" y="4402012"/>
              <a:ext cx="280683" cy="11668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6F9D7807-A928-45ED-9BE6-ADC9A7B30830}"/>
                </a:ext>
              </a:extLst>
            </p:cNvPr>
            <p:cNvSpPr/>
            <p:nvPr/>
          </p:nvSpPr>
          <p:spPr>
            <a:xfrm>
              <a:off x="3738000" y="5029219"/>
              <a:ext cx="332041" cy="211025"/>
            </a:xfrm>
            <a:prstGeom prst="rect">
              <a:avLst/>
            </a:prstGeom>
            <a:solidFill>
              <a:schemeClr val="bg1">
                <a:lumMod val="7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Oval 35">
              <a:extLst>
                <a:ext uri="{FF2B5EF4-FFF2-40B4-BE49-F238E27FC236}">
                  <a16:creationId xmlns:a16="http://schemas.microsoft.com/office/drawing/2014/main" id="{64445F34-3653-4216-9D62-43214F4777AE}"/>
                </a:ext>
              </a:extLst>
            </p:cNvPr>
            <p:cNvSpPr>
              <a:spLocks noChangeArrowheads="1"/>
            </p:cNvSpPr>
            <p:nvPr/>
          </p:nvSpPr>
          <p:spPr bwMode="auto">
            <a:xfrm>
              <a:off x="4716834" y="3966574"/>
              <a:ext cx="418148" cy="32652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a:latin typeface="Times New Roman" pitchFamily="18" charset="0"/>
                </a:rPr>
                <a:t>q</a:t>
              </a:r>
            </a:p>
          </p:txBody>
        </p:sp>
      </p:grpSp>
      <p:sp>
        <p:nvSpPr>
          <p:cNvPr id="30" name="思想气泡: 云 29">
            <a:extLst>
              <a:ext uri="{FF2B5EF4-FFF2-40B4-BE49-F238E27FC236}">
                <a16:creationId xmlns:a16="http://schemas.microsoft.com/office/drawing/2014/main" id="{C4DB1D51-0BD3-40BB-AF7E-85DED06BD2BA}"/>
              </a:ext>
            </a:extLst>
          </p:cNvPr>
          <p:cNvSpPr/>
          <p:nvPr/>
        </p:nvSpPr>
        <p:spPr>
          <a:xfrm>
            <a:off x="485969" y="2804490"/>
            <a:ext cx="7843010" cy="1472826"/>
          </a:xfrm>
          <a:prstGeom prst="cloudCallou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F3977622-CCA9-4E02-A21F-2DD4853EF790}"/>
              </a:ext>
            </a:extLst>
          </p:cNvPr>
          <p:cNvSpPr txBox="1"/>
          <p:nvPr/>
        </p:nvSpPr>
        <p:spPr>
          <a:xfrm>
            <a:off x="1166148" y="3013606"/>
            <a:ext cx="7162831" cy="830997"/>
          </a:xfrm>
          <a:prstGeom prst="rect">
            <a:avLst/>
          </a:prstGeom>
          <a:noFill/>
        </p:spPr>
        <p:txBody>
          <a:bodyPr wrap="square" rtlCol="0">
            <a:spAutoFit/>
          </a:bodyPr>
          <a:lstStyle/>
          <a:p>
            <a:pPr marL="0" lvl="1"/>
            <a:r>
              <a:rPr lang="zh-CN" altLang="en-US" sz="2400" dirty="0">
                <a:latin typeface="华文楷体" panose="02010600040101010101" pitchFamily="2" charset="-122"/>
                <a:ea typeface="华文楷体" panose="02010600040101010101" pitchFamily="2" charset="-122"/>
              </a:rPr>
              <a:t>由于 </a:t>
            </a:r>
            <a:r>
              <a:rPr lang="en-US" altLang="zh-CN" sz="2400" dirty="0">
                <a:latin typeface="华文楷体" panose="02010600040101010101" pitchFamily="2" charset="-122"/>
                <a:ea typeface="华文楷体" panose="02010600040101010101" pitchFamily="2" charset="-122"/>
              </a:rPr>
              <a:t>p</a:t>
            </a:r>
            <a:r>
              <a:rPr lang="zh-CN" altLang="en-US" sz="2400" dirty="0">
                <a:latin typeface="华文楷体" panose="02010600040101010101" pitchFamily="2" charset="-122"/>
                <a:ea typeface="华文楷体" panose="02010600040101010101" pitchFamily="2" charset="-122"/>
              </a:rPr>
              <a:t>点</a:t>
            </a: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的较矮子树删除了节点，失衡。将根据子节点的平衡因子来决定如何复衡。</a:t>
            </a:r>
            <a:endParaRPr lang="zh-CN" altLang="en-US" dirty="0"/>
          </a:p>
        </p:txBody>
      </p:sp>
    </p:spTree>
    <p:extLst>
      <p:ext uri="{BB962C8B-B14F-4D97-AF65-F5344CB8AC3E}">
        <p14:creationId xmlns:p14="http://schemas.microsoft.com/office/powerpoint/2010/main" val="1335831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4"/>
          <p:cNvSpPr>
            <a:spLocks noGrp="1" noChangeArrowheads="1"/>
          </p:cNvSpPr>
          <p:nvPr>
            <p:ph type="body" idx="1"/>
          </p:nvPr>
        </p:nvSpPr>
        <p:spPr>
          <a:xfrm>
            <a:off x="-73026" y="358775"/>
            <a:ext cx="8821489" cy="1196974"/>
          </a:xfrm>
        </p:spPr>
        <p:txBody>
          <a:bodyPr>
            <a:normAutofit lnSpcReduction="10000"/>
          </a:bodyPr>
          <a:lstStyle/>
          <a:p>
            <a:pPr marL="990600" lvl="1" indent="-533400" eaLnBrk="1" hangingPunct="1">
              <a:lnSpc>
                <a:spcPct val="105000"/>
              </a:lnSpc>
              <a:spcBef>
                <a:spcPct val="15000"/>
              </a:spcBef>
              <a:buClr>
                <a:schemeClr val="tx2"/>
              </a:buClr>
              <a:buSzTx/>
              <a:buFont typeface="Times New Roman" panose="02020603050405020304" pitchFamily="18" charset="0"/>
              <a:buAutoNum type="alphaLcParenR"/>
            </a:pPr>
            <a:r>
              <a:rPr lang="zh-CN" altLang="en-US" sz="2400" b="1" dirty="0">
                <a:latin typeface="华文楷体" panose="02010600040101010101" pitchFamily="2" charset="-122"/>
                <a:ea typeface="华文楷体" panose="02010600040101010101" pitchFamily="2" charset="-122"/>
              </a:rPr>
              <a:t>如果 </a:t>
            </a:r>
            <a:r>
              <a:rPr lang="en-US" altLang="zh-CN" sz="2400" b="1" i="1" dirty="0">
                <a:solidFill>
                  <a:schemeClr val="tx2"/>
                </a:solidFill>
                <a:latin typeface="华文楷体" panose="02010600040101010101" pitchFamily="2" charset="-122"/>
                <a:ea typeface="华文楷体" panose="02010600040101010101" pitchFamily="2" charset="-122"/>
              </a:rPr>
              <a:t>q</a:t>
            </a:r>
            <a:r>
              <a:rPr lang="zh-CN" altLang="en-US" sz="2400" b="1" dirty="0">
                <a:latin typeface="华文楷体" panose="02010600040101010101" pitchFamily="2" charset="-122"/>
                <a:ea typeface="华文楷体" panose="02010600040101010101" pitchFamily="2" charset="-122"/>
              </a:rPr>
              <a:t>（较高的子树）的 </a:t>
            </a:r>
            <a:r>
              <a:rPr lang="en-US" altLang="zh-CN" sz="2400" b="1" dirty="0">
                <a:solidFill>
                  <a:schemeClr val="tx2"/>
                </a:solidFill>
                <a:latin typeface="华文楷体" panose="02010600040101010101" pitchFamily="2" charset="-122"/>
                <a:ea typeface="华文楷体" panose="02010600040101010101" pitchFamily="2" charset="-122"/>
              </a:rPr>
              <a:t>bf </a:t>
            </a:r>
            <a:r>
              <a:rPr lang="zh-CN" altLang="en-US" sz="2400" b="1" dirty="0">
                <a:latin typeface="华文楷体" panose="02010600040101010101" pitchFamily="2" charset="-122"/>
                <a:ea typeface="华文楷体" panose="02010600040101010101" pitchFamily="2" charset="-122"/>
              </a:rPr>
              <a:t>为</a:t>
            </a:r>
            <a:r>
              <a:rPr lang="en-US" altLang="zh-CN" sz="2400" b="1" dirty="0">
                <a:latin typeface="华文楷体" panose="02010600040101010101" pitchFamily="2" charset="-122"/>
                <a:ea typeface="华文楷体" panose="02010600040101010101" pitchFamily="2" charset="-122"/>
              </a:rPr>
              <a:t>0</a:t>
            </a:r>
            <a:r>
              <a:rPr lang="zh-CN" altLang="en-US" sz="2400" b="1" dirty="0">
                <a:latin typeface="华文楷体" panose="02010600040101010101" pitchFamily="2" charset="-122"/>
                <a:ea typeface="华文楷体" panose="02010600040101010101" pitchFamily="2" charset="-122"/>
              </a:rPr>
              <a:t>，执行一个单旋转来恢复结点 </a:t>
            </a:r>
            <a:r>
              <a:rPr lang="en-US" altLang="zh-CN" sz="2400" b="1" i="1" dirty="0">
                <a:latin typeface="华文楷体" panose="02010600040101010101" pitchFamily="2" charset="-122"/>
                <a:ea typeface="华文楷体" panose="02010600040101010101" pitchFamily="2" charset="-122"/>
              </a:rPr>
              <a:t>p </a:t>
            </a:r>
            <a:r>
              <a:rPr lang="zh-CN" altLang="en-US" sz="2400" b="1" dirty="0">
                <a:latin typeface="华文楷体" panose="02010600040101010101" pitchFamily="2" charset="-122"/>
                <a:ea typeface="华文楷体" panose="02010600040101010101" pitchFamily="2" charset="-122"/>
              </a:rPr>
              <a:t>的平衡，置</a:t>
            </a:r>
            <a:r>
              <a:rPr lang="en-US" altLang="zh-CN" sz="2400" b="1" dirty="0">
                <a:solidFill>
                  <a:schemeClr val="tx2"/>
                </a:solidFill>
                <a:latin typeface="华文楷体" panose="02010600040101010101" pitchFamily="2" charset="-122"/>
                <a:ea typeface="华文楷体" panose="02010600040101010101" pitchFamily="2" charset="-122"/>
              </a:rPr>
              <a:t>shorter</a:t>
            </a:r>
            <a:r>
              <a:rPr lang="zh-CN" altLang="en-US" sz="2400" b="1" dirty="0">
                <a:latin typeface="华文楷体" panose="02010600040101010101" pitchFamily="2" charset="-122"/>
                <a:ea typeface="华文楷体" panose="02010600040101010101" pitchFamily="2" charset="-122"/>
              </a:rPr>
              <a:t>为</a:t>
            </a:r>
            <a:r>
              <a:rPr lang="en-US" altLang="zh-CN" sz="2400" b="1" dirty="0">
                <a:solidFill>
                  <a:srgbClr val="339933"/>
                </a:solidFill>
                <a:latin typeface="华文楷体" panose="02010600040101010101" pitchFamily="2" charset="-122"/>
                <a:ea typeface="华文楷体" panose="02010600040101010101" pitchFamily="2" charset="-122"/>
              </a:rPr>
              <a:t>False</a:t>
            </a:r>
            <a:r>
              <a:rPr lang="zh-CN" altLang="en-US" sz="2400" b="1" dirty="0">
                <a:latin typeface="华文楷体" panose="02010600040101010101" pitchFamily="2" charset="-122"/>
                <a:ea typeface="华文楷体" panose="02010600040101010101" pitchFamily="2" charset="-122"/>
              </a:rPr>
              <a:t>。</a:t>
            </a:r>
            <a:r>
              <a:rPr lang="zh-CN" altLang="en-US" sz="2400" b="1" dirty="0">
                <a:solidFill>
                  <a:srgbClr val="800080"/>
                </a:solidFill>
                <a:latin typeface="华文楷体" panose="02010600040101010101" pitchFamily="2" charset="-122"/>
                <a:ea typeface="华文楷体" panose="02010600040101010101" pitchFamily="2" charset="-122"/>
              </a:rPr>
              <a:t>无需检查上层结点的平衡因子。</a:t>
            </a:r>
          </a:p>
        </p:txBody>
      </p:sp>
      <p:sp>
        <p:nvSpPr>
          <p:cNvPr id="115717" name="Text Box 23"/>
          <p:cNvSpPr txBox="1">
            <a:spLocks noChangeArrowheads="1"/>
          </p:cNvSpPr>
          <p:nvPr/>
        </p:nvSpPr>
        <p:spPr bwMode="auto">
          <a:xfrm>
            <a:off x="3927475" y="3756025"/>
            <a:ext cx="1606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800">
                <a:latin typeface="Times New Roman" panose="02020603050405020304" pitchFamily="18" charset="0"/>
                <a:ea typeface="隶书" panose="02010509060101010101" pitchFamily="49" charset="-122"/>
              </a:rPr>
              <a:t>左单旋转</a:t>
            </a:r>
            <a:endParaRPr kumimoji="1" lang="zh-CN" altLang="en-US" sz="2800">
              <a:latin typeface="Times New Roman" panose="02020603050405020304" pitchFamily="18" charset="0"/>
            </a:endParaRPr>
          </a:p>
        </p:txBody>
      </p:sp>
      <p:grpSp>
        <p:nvGrpSpPr>
          <p:cNvPr id="115718" name="Group 49"/>
          <p:cNvGrpSpPr>
            <a:grpSpLocks/>
          </p:cNvGrpSpPr>
          <p:nvPr/>
        </p:nvGrpSpPr>
        <p:grpSpPr bwMode="auto">
          <a:xfrm>
            <a:off x="5827714" y="2816225"/>
            <a:ext cx="2043113" cy="3203575"/>
            <a:chOff x="3625" y="1284"/>
            <a:chExt cx="1287" cy="2018"/>
          </a:xfrm>
        </p:grpSpPr>
        <p:sp>
          <p:nvSpPr>
            <p:cNvPr id="115745" name="Line 29"/>
            <p:cNvSpPr>
              <a:spLocks noChangeShapeType="1"/>
            </p:cNvSpPr>
            <p:nvPr/>
          </p:nvSpPr>
          <p:spPr bwMode="auto">
            <a:xfrm flipH="1">
              <a:off x="3787" y="2183"/>
              <a:ext cx="240" cy="432"/>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46" name="Line 30"/>
            <p:cNvSpPr>
              <a:spLocks noChangeShapeType="1"/>
            </p:cNvSpPr>
            <p:nvPr/>
          </p:nvSpPr>
          <p:spPr bwMode="auto">
            <a:xfrm>
              <a:off x="4123" y="2183"/>
              <a:ext cx="240" cy="432"/>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47" name="Line 31"/>
            <p:cNvSpPr>
              <a:spLocks noChangeShapeType="1"/>
            </p:cNvSpPr>
            <p:nvPr/>
          </p:nvSpPr>
          <p:spPr bwMode="auto">
            <a:xfrm flipH="1">
              <a:off x="4032" y="1632"/>
              <a:ext cx="336" cy="52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48" name="Line 32"/>
            <p:cNvSpPr>
              <a:spLocks noChangeShapeType="1"/>
            </p:cNvSpPr>
            <p:nvPr/>
          </p:nvSpPr>
          <p:spPr bwMode="auto">
            <a:xfrm>
              <a:off x="4400" y="1680"/>
              <a:ext cx="388" cy="591"/>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49" name="Oval 33"/>
            <p:cNvSpPr>
              <a:spLocks noChangeArrowheads="1"/>
            </p:cNvSpPr>
            <p:nvPr/>
          </p:nvSpPr>
          <p:spPr bwMode="auto">
            <a:xfrm flipH="1">
              <a:off x="4224" y="1488"/>
              <a:ext cx="288" cy="288"/>
            </a:xfrm>
            <a:prstGeom prst="ellipse">
              <a:avLst/>
            </a:prstGeom>
            <a:solidFill>
              <a:schemeClr val="accent4">
                <a:lumMod val="40000"/>
                <a:lumOff val="60000"/>
              </a:schemeClr>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50" name="Rectangle 34"/>
            <p:cNvSpPr>
              <a:spLocks noChangeArrowheads="1"/>
            </p:cNvSpPr>
            <p:nvPr/>
          </p:nvSpPr>
          <p:spPr bwMode="auto">
            <a:xfrm flipH="1">
              <a:off x="3713" y="2364"/>
              <a:ext cx="250" cy="635"/>
            </a:xfrm>
            <a:prstGeom prst="rect">
              <a:avLst/>
            </a:prstGeom>
            <a:solidFill>
              <a:schemeClr val="accent4">
                <a:lumMod val="40000"/>
                <a:lumOff val="60000"/>
              </a:schemeClr>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51" name="Rectangle 35"/>
            <p:cNvSpPr>
              <a:spLocks noChangeArrowheads="1"/>
            </p:cNvSpPr>
            <p:nvPr/>
          </p:nvSpPr>
          <p:spPr bwMode="auto">
            <a:xfrm flipH="1">
              <a:off x="4218" y="2515"/>
              <a:ext cx="272" cy="787"/>
            </a:xfrm>
            <a:prstGeom prst="rect">
              <a:avLst/>
            </a:prstGeom>
            <a:solidFill>
              <a:schemeClr val="accent4">
                <a:lumMod val="40000"/>
                <a:lumOff val="60000"/>
              </a:schemeClr>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15752" name="Rectangle 36"/>
            <p:cNvSpPr>
              <a:spLocks noChangeArrowheads="1"/>
            </p:cNvSpPr>
            <p:nvPr/>
          </p:nvSpPr>
          <p:spPr bwMode="auto">
            <a:xfrm flipH="1">
              <a:off x="4656" y="2262"/>
              <a:ext cx="225" cy="730"/>
            </a:xfrm>
            <a:prstGeom prst="rect">
              <a:avLst/>
            </a:prstGeom>
            <a:solidFill>
              <a:schemeClr val="accent4">
                <a:lumMod val="40000"/>
                <a:lumOff val="60000"/>
              </a:schemeClr>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53" name="Oval 37"/>
            <p:cNvSpPr>
              <a:spLocks noChangeArrowheads="1"/>
            </p:cNvSpPr>
            <p:nvPr/>
          </p:nvSpPr>
          <p:spPr bwMode="auto">
            <a:xfrm flipH="1">
              <a:off x="3956" y="1922"/>
              <a:ext cx="288" cy="288"/>
            </a:xfrm>
            <a:prstGeom prst="ellipse">
              <a:avLst/>
            </a:prstGeom>
            <a:solidFill>
              <a:schemeClr val="accent4">
                <a:lumMod val="40000"/>
                <a:lumOff val="60000"/>
              </a:schemeClr>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54" name="Text Box 39"/>
            <p:cNvSpPr txBox="1">
              <a:spLocks noChangeArrowheads="1"/>
            </p:cNvSpPr>
            <p:nvPr/>
          </p:nvSpPr>
          <p:spPr bwMode="auto">
            <a:xfrm>
              <a:off x="3995" y="1914"/>
              <a:ext cx="33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600" b="1">
                  <a:solidFill>
                    <a:schemeClr val="tx2"/>
                  </a:solidFill>
                  <a:latin typeface="Times New Roman" panose="02020603050405020304" pitchFamily="18" charset="0"/>
                </a:rPr>
                <a:t>1</a:t>
              </a:r>
              <a:endParaRPr kumimoji="1" lang="en-US" altLang="zh-CN" sz="2600">
                <a:solidFill>
                  <a:schemeClr val="tx2"/>
                </a:solidFill>
                <a:latin typeface="Times New Roman" panose="02020603050405020304" pitchFamily="18" charset="0"/>
              </a:endParaRPr>
            </a:p>
          </p:txBody>
        </p:sp>
        <p:sp>
          <p:nvSpPr>
            <p:cNvPr id="115755" name="Text Box 40"/>
            <p:cNvSpPr txBox="1">
              <a:spLocks noChangeArrowheads="1"/>
            </p:cNvSpPr>
            <p:nvPr/>
          </p:nvSpPr>
          <p:spPr bwMode="auto">
            <a:xfrm>
              <a:off x="4250" y="2704"/>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200" b="1" i="1">
                  <a:latin typeface="Times New Roman" panose="02020603050405020304" pitchFamily="18" charset="0"/>
                </a:rPr>
                <a:t>h</a:t>
              </a:r>
              <a:endParaRPr kumimoji="1" lang="en-US" altLang="zh-CN" sz="2400">
                <a:latin typeface="Times New Roman" panose="02020603050405020304" pitchFamily="18" charset="0"/>
              </a:endParaRPr>
            </a:p>
          </p:txBody>
        </p:sp>
        <p:sp>
          <p:nvSpPr>
            <p:cNvPr id="115756" name="Text Box 41"/>
            <p:cNvSpPr txBox="1">
              <a:spLocks noChangeArrowheads="1"/>
            </p:cNvSpPr>
            <p:nvPr/>
          </p:nvSpPr>
          <p:spPr bwMode="auto">
            <a:xfrm>
              <a:off x="3625" y="2636"/>
              <a:ext cx="4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000" b="1" i="1" dirty="0">
                  <a:latin typeface="Times New Roman" panose="02020603050405020304" pitchFamily="18" charset="0"/>
                </a:rPr>
                <a:t>h</a:t>
              </a:r>
              <a:r>
                <a:rPr kumimoji="1" lang="en-US" altLang="zh-CN" sz="3000" b="1" dirty="0">
                  <a:latin typeface="Times New Roman" panose="02020603050405020304" pitchFamily="18" charset="0"/>
                </a:rPr>
                <a:t>-1</a:t>
              </a:r>
              <a:endParaRPr kumimoji="1" lang="en-US" altLang="zh-CN" sz="3000" dirty="0">
                <a:latin typeface="Times New Roman" panose="02020603050405020304" pitchFamily="18" charset="0"/>
              </a:endParaRPr>
            </a:p>
          </p:txBody>
        </p:sp>
        <p:sp>
          <p:nvSpPr>
            <p:cNvPr id="115757" name="Text Box 42"/>
            <p:cNvSpPr txBox="1">
              <a:spLocks noChangeArrowheads="1"/>
            </p:cNvSpPr>
            <p:nvPr/>
          </p:nvSpPr>
          <p:spPr bwMode="auto">
            <a:xfrm>
              <a:off x="3752" y="1773"/>
              <a:ext cx="29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000" b="1" i="1">
                  <a:solidFill>
                    <a:schemeClr val="tx2"/>
                  </a:solidFill>
                  <a:latin typeface="Times New Roman" panose="02020603050405020304" pitchFamily="18" charset="0"/>
                </a:rPr>
                <a:t>p</a:t>
              </a:r>
              <a:endParaRPr kumimoji="1" lang="en-US" altLang="zh-CN" sz="3000">
                <a:solidFill>
                  <a:schemeClr val="tx2"/>
                </a:solidFill>
                <a:latin typeface="Times New Roman" panose="02020603050405020304" pitchFamily="18" charset="0"/>
              </a:endParaRPr>
            </a:p>
          </p:txBody>
        </p:sp>
        <p:sp>
          <p:nvSpPr>
            <p:cNvPr id="115758" name="Text Box 43"/>
            <p:cNvSpPr txBox="1">
              <a:spLocks noChangeArrowheads="1"/>
            </p:cNvSpPr>
            <p:nvPr/>
          </p:nvSpPr>
          <p:spPr bwMode="auto">
            <a:xfrm>
              <a:off x="4672" y="2251"/>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200" b="1" i="1">
                  <a:latin typeface="Times New Roman" panose="02020603050405020304" pitchFamily="18" charset="0"/>
                </a:rPr>
                <a:t>h</a:t>
              </a:r>
              <a:endParaRPr kumimoji="1" lang="en-US" altLang="zh-CN" sz="2400">
                <a:latin typeface="Times New Roman" panose="02020603050405020304" pitchFamily="18" charset="0"/>
              </a:endParaRPr>
            </a:p>
          </p:txBody>
        </p:sp>
        <p:sp>
          <p:nvSpPr>
            <p:cNvPr id="115759" name="Text Box 44"/>
            <p:cNvSpPr txBox="1">
              <a:spLocks noChangeArrowheads="1"/>
            </p:cNvSpPr>
            <p:nvPr/>
          </p:nvSpPr>
          <p:spPr bwMode="auto">
            <a:xfrm>
              <a:off x="4490" y="1284"/>
              <a:ext cx="29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000" b="1" i="1">
                  <a:solidFill>
                    <a:schemeClr val="tx2"/>
                  </a:solidFill>
                  <a:latin typeface="Times New Roman" panose="02020603050405020304" pitchFamily="18" charset="0"/>
                </a:rPr>
                <a:t>q</a:t>
              </a:r>
              <a:endParaRPr kumimoji="1" lang="en-US" altLang="zh-CN" sz="3000">
                <a:solidFill>
                  <a:schemeClr val="tx2"/>
                </a:solidFill>
                <a:latin typeface="Times New Roman" panose="02020603050405020304" pitchFamily="18" charset="0"/>
              </a:endParaRPr>
            </a:p>
          </p:txBody>
        </p:sp>
        <p:sp>
          <p:nvSpPr>
            <p:cNvPr id="115760" name="Text Box 45"/>
            <p:cNvSpPr txBox="1">
              <a:spLocks noChangeArrowheads="1"/>
            </p:cNvSpPr>
            <p:nvPr/>
          </p:nvSpPr>
          <p:spPr bwMode="auto">
            <a:xfrm>
              <a:off x="4233" y="1489"/>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a:solidFill>
                    <a:schemeClr val="tx2"/>
                  </a:solidFill>
                  <a:latin typeface="Courier New" panose="02070309020205020404" pitchFamily="49" charset="0"/>
                  <a:ea typeface="楷体_GB2312" pitchFamily="49" charset="-122"/>
                </a:rPr>
                <a:t>-</a:t>
              </a:r>
              <a:r>
                <a:rPr kumimoji="1" lang="en-US" altLang="zh-CN" sz="2400" b="1">
                  <a:solidFill>
                    <a:schemeClr val="tx2"/>
                  </a:solidFill>
                  <a:latin typeface="Times New Roman" panose="02020603050405020304" pitchFamily="18" charset="0"/>
                </a:rPr>
                <a:t>1</a:t>
              </a:r>
              <a:endParaRPr kumimoji="1" lang="en-US" altLang="zh-CN" sz="2400">
                <a:solidFill>
                  <a:schemeClr val="tx2"/>
                </a:solidFill>
                <a:latin typeface="Times New Roman" panose="02020603050405020304" pitchFamily="18" charset="0"/>
              </a:endParaRPr>
            </a:p>
          </p:txBody>
        </p:sp>
      </p:grpSp>
      <p:sp>
        <p:nvSpPr>
          <p:cNvPr id="301102" name="Freeform 46"/>
          <p:cNvSpPr>
            <a:spLocks/>
          </p:cNvSpPr>
          <p:nvPr/>
        </p:nvSpPr>
        <p:spPr bwMode="auto">
          <a:xfrm>
            <a:off x="2278063" y="3775075"/>
            <a:ext cx="530225" cy="215900"/>
          </a:xfrm>
          <a:custGeom>
            <a:avLst/>
            <a:gdLst>
              <a:gd name="T0" fmla="*/ 0 w 384"/>
              <a:gd name="T1" fmla="*/ 416185811 h 112"/>
              <a:gd name="T2" fmla="*/ 91516297 w 384"/>
              <a:gd name="T3" fmla="*/ 237819628 h 112"/>
              <a:gd name="T4" fmla="*/ 274548847 w 384"/>
              <a:gd name="T5" fmla="*/ 59455389 h 112"/>
              <a:gd name="T6" fmla="*/ 457582821 w 384"/>
              <a:gd name="T7" fmla="*/ 59455389 h 112"/>
              <a:gd name="T8" fmla="*/ 732131755 w 384"/>
              <a:gd name="T9" fmla="*/ 416185811 h 112"/>
              <a:gd name="T10" fmla="*/ 0 60000 65536"/>
              <a:gd name="T11" fmla="*/ 0 60000 65536"/>
              <a:gd name="T12" fmla="*/ 0 60000 65536"/>
              <a:gd name="T13" fmla="*/ 0 60000 65536"/>
              <a:gd name="T14" fmla="*/ 0 60000 65536"/>
              <a:gd name="T15" fmla="*/ 0 w 384"/>
              <a:gd name="T16" fmla="*/ 0 h 112"/>
              <a:gd name="T17" fmla="*/ 384 w 384"/>
              <a:gd name="T18" fmla="*/ 112 h 112"/>
            </a:gdLst>
            <a:ahLst/>
            <a:cxnLst>
              <a:cxn ang="T10">
                <a:pos x="T0" y="T1"/>
              </a:cxn>
              <a:cxn ang="T11">
                <a:pos x="T2" y="T3"/>
              </a:cxn>
              <a:cxn ang="T12">
                <a:pos x="T4" y="T5"/>
              </a:cxn>
              <a:cxn ang="T13">
                <a:pos x="T6" y="T7"/>
              </a:cxn>
              <a:cxn ang="T14">
                <a:pos x="T8" y="T9"/>
              </a:cxn>
            </a:cxnLst>
            <a:rect l="T15" t="T16" r="T17" b="T18"/>
            <a:pathLst>
              <a:path w="384" h="112">
                <a:moveTo>
                  <a:pt x="0" y="112"/>
                </a:moveTo>
                <a:cubicBezTo>
                  <a:pt x="12" y="96"/>
                  <a:pt x="24" y="80"/>
                  <a:pt x="48" y="64"/>
                </a:cubicBezTo>
                <a:cubicBezTo>
                  <a:pt x="72" y="48"/>
                  <a:pt x="112" y="24"/>
                  <a:pt x="144" y="16"/>
                </a:cubicBezTo>
                <a:cubicBezTo>
                  <a:pt x="176" y="8"/>
                  <a:pt x="200" y="0"/>
                  <a:pt x="240" y="16"/>
                </a:cubicBezTo>
                <a:cubicBezTo>
                  <a:pt x="280" y="32"/>
                  <a:pt x="360" y="96"/>
                  <a:pt x="384" y="112"/>
                </a:cubicBezTo>
              </a:path>
            </a:pathLst>
          </a:custGeom>
          <a:noFill/>
          <a:ln w="28575">
            <a:solidFill>
              <a:schemeClr val="tx2"/>
            </a:solidFill>
            <a:prstDash val="dash"/>
            <a:round/>
            <a:headEnd type="triangle" w="sm" len="lg"/>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15720" name="Group 48"/>
          <p:cNvGrpSpPr>
            <a:grpSpLocks/>
          </p:cNvGrpSpPr>
          <p:nvPr/>
        </p:nvGrpSpPr>
        <p:grpSpPr bwMode="auto">
          <a:xfrm>
            <a:off x="896938" y="2874963"/>
            <a:ext cx="2884487" cy="3148012"/>
            <a:chOff x="476" y="1334"/>
            <a:chExt cx="1817" cy="1983"/>
          </a:xfrm>
        </p:grpSpPr>
        <p:sp>
          <p:nvSpPr>
            <p:cNvPr id="115721" name="Line 2"/>
            <p:cNvSpPr>
              <a:spLocks noChangeShapeType="1"/>
            </p:cNvSpPr>
            <p:nvPr/>
          </p:nvSpPr>
          <p:spPr bwMode="auto">
            <a:xfrm>
              <a:off x="1905" y="2160"/>
              <a:ext cx="192" cy="432"/>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22" name="Line 3"/>
            <p:cNvSpPr>
              <a:spLocks noChangeShapeType="1"/>
            </p:cNvSpPr>
            <p:nvPr/>
          </p:nvSpPr>
          <p:spPr bwMode="auto">
            <a:xfrm flipH="1">
              <a:off x="1632" y="2092"/>
              <a:ext cx="195" cy="461"/>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23" name="Line 5"/>
            <p:cNvSpPr>
              <a:spLocks noChangeShapeType="1"/>
            </p:cNvSpPr>
            <p:nvPr/>
          </p:nvSpPr>
          <p:spPr bwMode="auto">
            <a:xfrm>
              <a:off x="1542" y="1632"/>
              <a:ext cx="336" cy="52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24" name="Line 6"/>
            <p:cNvSpPr>
              <a:spLocks noChangeShapeType="1"/>
            </p:cNvSpPr>
            <p:nvPr/>
          </p:nvSpPr>
          <p:spPr bwMode="auto">
            <a:xfrm flipH="1">
              <a:off x="1113" y="1680"/>
              <a:ext cx="384" cy="52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25" name="Oval 7"/>
            <p:cNvSpPr>
              <a:spLocks noChangeArrowheads="1"/>
            </p:cNvSpPr>
            <p:nvPr/>
          </p:nvSpPr>
          <p:spPr bwMode="auto">
            <a:xfrm>
              <a:off x="1392" y="1488"/>
              <a:ext cx="288" cy="288"/>
            </a:xfrm>
            <a:prstGeom prst="ellipse">
              <a:avLst/>
            </a:prstGeom>
            <a:solidFill>
              <a:schemeClr val="accent4">
                <a:lumMod val="40000"/>
                <a:lumOff val="60000"/>
              </a:schemeClr>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26" name="Rectangle 8"/>
            <p:cNvSpPr>
              <a:spLocks noChangeArrowheads="1"/>
            </p:cNvSpPr>
            <p:nvPr/>
          </p:nvSpPr>
          <p:spPr bwMode="auto">
            <a:xfrm>
              <a:off x="1020" y="2001"/>
              <a:ext cx="250" cy="862"/>
            </a:xfrm>
            <a:prstGeom prst="rect">
              <a:avLst/>
            </a:prstGeom>
            <a:solidFill>
              <a:srgbClr val="CCFF66"/>
            </a:solidFill>
            <a:ln w="28575">
              <a:solidFill>
                <a:srgbClr val="0099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27" name="Rectangle 9"/>
            <p:cNvSpPr>
              <a:spLocks noChangeArrowheads="1"/>
            </p:cNvSpPr>
            <p:nvPr/>
          </p:nvSpPr>
          <p:spPr bwMode="auto">
            <a:xfrm>
              <a:off x="1489" y="2553"/>
              <a:ext cx="257" cy="764"/>
            </a:xfrm>
            <a:prstGeom prst="rect">
              <a:avLst/>
            </a:prstGeom>
            <a:solidFill>
              <a:schemeClr val="accent4">
                <a:lumMod val="40000"/>
                <a:lumOff val="60000"/>
              </a:schemeClr>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28" name="Rectangle 10"/>
            <p:cNvSpPr>
              <a:spLocks noChangeArrowheads="1"/>
            </p:cNvSpPr>
            <p:nvPr/>
          </p:nvSpPr>
          <p:spPr bwMode="auto">
            <a:xfrm>
              <a:off x="1020" y="2659"/>
              <a:ext cx="250" cy="346"/>
            </a:xfrm>
            <a:prstGeom prst="rect">
              <a:avLst/>
            </a:prstGeom>
            <a:solidFill>
              <a:schemeClr val="accent2"/>
            </a:solidFill>
            <a:ln w="28575">
              <a:solidFill>
                <a:srgbClr val="0099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29" name="Line 11"/>
            <p:cNvSpPr>
              <a:spLocks noChangeShapeType="1"/>
            </p:cNvSpPr>
            <p:nvPr/>
          </p:nvSpPr>
          <p:spPr bwMode="auto">
            <a:xfrm flipH="1">
              <a:off x="1020" y="2676"/>
              <a:ext cx="242" cy="333"/>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30" name="Line 12"/>
            <p:cNvSpPr>
              <a:spLocks noChangeShapeType="1"/>
            </p:cNvSpPr>
            <p:nvPr/>
          </p:nvSpPr>
          <p:spPr bwMode="auto">
            <a:xfrm>
              <a:off x="1021" y="2657"/>
              <a:ext cx="246" cy="331"/>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31" name="Text Box 13"/>
            <p:cNvSpPr txBox="1">
              <a:spLocks noChangeArrowheads="1"/>
            </p:cNvSpPr>
            <p:nvPr/>
          </p:nvSpPr>
          <p:spPr bwMode="auto">
            <a:xfrm>
              <a:off x="1422" y="1475"/>
              <a:ext cx="33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600" b="1">
                  <a:solidFill>
                    <a:schemeClr val="tx2"/>
                  </a:solidFill>
                  <a:latin typeface="Times New Roman" panose="02020603050405020304" pitchFamily="18" charset="0"/>
                </a:rPr>
                <a:t>1</a:t>
              </a:r>
              <a:endParaRPr kumimoji="1" lang="en-US" altLang="zh-CN" sz="2600">
                <a:latin typeface="Times New Roman" panose="02020603050405020304" pitchFamily="18" charset="0"/>
              </a:endParaRPr>
            </a:p>
          </p:txBody>
        </p:sp>
        <p:sp>
          <p:nvSpPr>
            <p:cNvPr id="115732" name="Text Box 14"/>
            <p:cNvSpPr txBox="1">
              <a:spLocks noChangeArrowheads="1"/>
            </p:cNvSpPr>
            <p:nvPr/>
          </p:nvSpPr>
          <p:spPr bwMode="auto">
            <a:xfrm>
              <a:off x="1023" y="2160"/>
              <a:ext cx="29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200" b="1" i="1">
                  <a:latin typeface="Times New Roman" panose="02020603050405020304" pitchFamily="18" charset="0"/>
                </a:rPr>
                <a:t>h</a:t>
              </a:r>
              <a:endParaRPr kumimoji="1" lang="en-US" altLang="zh-CN" sz="2400">
                <a:latin typeface="Times New Roman" panose="02020603050405020304" pitchFamily="18" charset="0"/>
              </a:endParaRPr>
            </a:p>
          </p:txBody>
        </p:sp>
        <p:sp>
          <p:nvSpPr>
            <p:cNvPr id="115733" name="Text Box 15"/>
            <p:cNvSpPr txBox="1">
              <a:spLocks noChangeArrowheads="1"/>
            </p:cNvSpPr>
            <p:nvPr/>
          </p:nvSpPr>
          <p:spPr bwMode="auto">
            <a:xfrm>
              <a:off x="1497" y="2657"/>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200" b="1" i="1">
                  <a:latin typeface="Times New Roman" panose="02020603050405020304" pitchFamily="18" charset="0"/>
                </a:rPr>
                <a:t>h</a:t>
              </a:r>
              <a:endParaRPr kumimoji="1" lang="en-US" altLang="zh-CN" sz="2400">
                <a:latin typeface="Times New Roman" panose="02020603050405020304" pitchFamily="18" charset="0"/>
              </a:endParaRPr>
            </a:p>
          </p:txBody>
        </p:sp>
        <p:sp>
          <p:nvSpPr>
            <p:cNvPr id="115734" name="Text Box 16"/>
            <p:cNvSpPr txBox="1">
              <a:spLocks noChangeArrowheads="1"/>
            </p:cNvSpPr>
            <p:nvPr/>
          </p:nvSpPr>
          <p:spPr bwMode="auto">
            <a:xfrm>
              <a:off x="476" y="2115"/>
              <a:ext cx="4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000" b="1" i="1">
                  <a:latin typeface="Times New Roman" panose="02020603050405020304" pitchFamily="18" charset="0"/>
                </a:rPr>
                <a:t>h</a:t>
              </a:r>
              <a:r>
                <a:rPr kumimoji="1" lang="en-US" altLang="zh-CN" sz="3000" b="1">
                  <a:latin typeface="Times New Roman" panose="02020603050405020304" pitchFamily="18" charset="0"/>
                </a:rPr>
                <a:t>-1</a:t>
              </a:r>
              <a:endParaRPr kumimoji="1" lang="en-US" altLang="zh-CN" sz="3000">
                <a:latin typeface="Times New Roman" panose="02020603050405020304" pitchFamily="18" charset="0"/>
              </a:endParaRPr>
            </a:p>
          </p:txBody>
        </p:sp>
        <p:sp>
          <p:nvSpPr>
            <p:cNvPr id="115735" name="Line 17"/>
            <p:cNvSpPr>
              <a:spLocks noChangeShapeType="1"/>
            </p:cNvSpPr>
            <p:nvPr/>
          </p:nvSpPr>
          <p:spPr bwMode="auto">
            <a:xfrm flipH="1">
              <a:off x="700" y="2432"/>
              <a:ext cx="3" cy="227"/>
            </a:xfrm>
            <a:prstGeom prst="line">
              <a:avLst/>
            </a:prstGeom>
            <a:noFill/>
            <a:ln w="28575">
              <a:solidFill>
                <a:srgbClr val="0099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36" name="Line 18"/>
            <p:cNvSpPr>
              <a:spLocks noChangeShapeType="1"/>
            </p:cNvSpPr>
            <p:nvPr/>
          </p:nvSpPr>
          <p:spPr bwMode="auto">
            <a:xfrm>
              <a:off x="599" y="2659"/>
              <a:ext cx="192" cy="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37" name="Line 19"/>
            <p:cNvSpPr>
              <a:spLocks noChangeShapeType="1"/>
            </p:cNvSpPr>
            <p:nvPr/>
          </p:nvSpPr>
          <p:spPr bwMode="auto">
            <a:xfrm>
              <a:off x="609" y="2001"/>
              <a:ext cx="192" cy="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738" name="Text Box 24"/>
            <p:cNvSpPr txBox="1">
              <a:spLocks noChangeArrowheads="1"/>
            </p:cNvSpPr>
            <p:nvPr/>
          </p:nvSpPr>
          <p:spPr bwMode="auto">
            <a:xfrm>
              <a:off x="1701" y="1334"/>
              <a:ext cx="29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i="1">
                  <a:solidFill>
                    <a:schemeClr val="tx2"/>
                  </a:solidFill>
                  <a:latin typeface="Times New Roman" panose="02020603050405020304" pitchFamily="18" charset="0"/>
                </a:rPr>
                <a:t>p</a:t>
              </a:r>
              <a:endParaRPr kumimoji="1" lang="en-US" altLang="zh-CN" sz="2800">
                <a:solidFill>
                  <a:schemeClr val="tx2"/>
                </a:solidFill>
                <a:latin typeface="Times New Roman" panose="02020603050405020304" pitchFamily="18" charset="0"/>
              </a:endParaRPr>
            </a:p>
          </p:txBody>
        </p:sp>
        <p:sp>
          <p:nvSpPr>
            <p:cNvPr id="115739" name="Rectangle 25"/>
            <p:cNvSpPr>
              <a:spLocks noChangeArrowheads="1"/>
            </p:cNvSpPr>
            <p:nvPr/>
          </p:nvSpPr>
          <p:spPr bwMode="auto">
            <a:xfrm>
              <a:off x="1950" y="2566"/>
              <a:ext cx="240" cy="751"/>
            </a:xfrm>
            <a:prstGeom prst="rect">
              <a:avLst/>
            </a:prstGeom>
            <a:solidFill>
              <a:schemeClr val="accent4">
                <a:lumMod val="40000"/>
                <a:lumOff val="60000"/>
              </a:schemeClr>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40" name="Text Box 26"/>
            <p:cNvSpPr txBox="1">
              <a:spLocks noChangeArrowheads="1"/>
            </p:cNvSpPr>
            <p:nvPr/>
          </p:nvSpPr>
          <p:spPr bwMode="auto">
            <a:xfrm>
              <a:off x="1966" y="2659"/>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200" b="1" i="1">
                  <a:latin typeface="Times New Roman" panose="02020603050405020304" pitchFamily="18" charset="0"/>
                </a:rPr>
                <a:t>h</a:t>
              </a:r>
              <a:endParaRPr kumimoji="1" lang="en-US" altLang="zh-CN" sz="2400">
                <a:latin typeface="Times New Roman" panose="02020603050405020304" pitchFamily="18" charset="0"/>
              </a:endParaRPr>
            </a:p>
          </p:txBody>
        </p:sp>
        <p:sp>
          <p:nvSpPr>
            <p:cNvPr id="115741" name="Oval 27"/>
            <p:cNvSpPr>
              <a:spLocks noChangeArrowheads="1"/>
            </p:cNvSpPr>
            <p:nvPr/>
          </p:nvSpPr>
          <p:spPr bwMode="auto">
            <a:xfrm>
              <a:off x="1701" y="1956"/>
              <a:ext cx="288" cy="288"/>
            </a:xfrm>
            <a:prstGeom prst="ellipse">
              <a:avLst/>
            </a:prstGeom>
            <a:solidFill>
              <a:schemeClr val="accent4">
                <a:lumMod val="40000"/>
                <a:lumOff val="60000"/>
              </a:schemeClr>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5742" name="Text Box 28"/>
            <p:cNvSpPr txBox="1">
              <a:spLocks noChangeArrowheads="1"/>
            </p:cNvSpPr>
            <p:nvPr/>
          </p:nvSpPr>
          <p:spPr bwMode="auto">
            <a:xfrm>
              <a:off x="1702" y="1965"/>
              <a:ext cx="33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600" b="1">
                  <a:solidFill>
                    <a:schemeClr val="tx2"/>
                  </a:solidFill>
                  <a:latin typeface="Times New Roman" panose="02020603050405020304" pitchFamily="18" charset="0"/>
                </a:rPr>
                <a:t>0</a:t>
              </a:r>
              <a:endParaRPr kumimoji="1" lang="en-US" altLang="zh-CN" sz="2600">
                <a:latin typeface="Times New Roman" panose="02020603050405020304" pitchFamily="18" charset="0"/>
              </a:endParaRPr>
            </a:p>
          </p:txBody>
        </p:sp>
        <p:sp>
          <p:nvSpPr>
            <p:cNvPr id="115743" name="Text Box 38"/>
            <p:cNvSpPr txBox="1">
              <a:spLocks noChangeArrowheads="1"/>
            </p:cNvSpPr>
            <p:nvPr/>
          </p:nvSpPr>
          <p:spPr bwMode="auto">
            <a:xfrm>
              <a:off x="1995" y="1810"/>
              <a:ext cx="29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i="1">
                  <a:solidFill>
                    <a:schemeClr val="tx2"/>
                  </a:solidFill>
                  <a:latin typeface="Times New Roman" panose="02020603050405020304" pitchFamily="18" charset="0"/>
                </a:rPr>
                <a:t>q</a:t>
              </a:r>
              <a:endParaRPr kumimoji="1" lang="en-US" altLang="zh-CN" sz="2800">
                <a:solidFill>
                  <a:schemeClr val="tx2"/>
                </a:solidFill>
                <a:latin typeface="Times New Roman" panose="02020603050405020304" pitchFamily="18" charset="0"/>
              </a:endParaRPr>
            </a:p>
          </p:txBody>
        </p:sp>
        <p:sp>
          <p:nvSpPr>
            <p:cNvPr id="115744" name="Line 47"/>
            <p:cNvSpPr>
              <a:spLocks noChangeShapeType="1"/>
            </p:cNvSpPr>
            <p:nvPr/>
          </p:nvSpPr>
          <p:spPr bwMode="auto">
            <a:xfrm flipH="1" flipV="1">
              <a:off x="700" y="2001"/>
              <a:ext cx="3" cy="204"/>
            </a:xfrm>
            <a:prstGeom prst="line">
              <a:avLst/>
            </a:prstGeom>
            <a:noFill/>
            <a:ln w="28575">
              <a:solidFill>
                <a:srgbClr val="0099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8" name="AutoShape 24"/>
          <p:cNvSpPr>
            <a:spLocks noChangeArrowheads="1"/>
          </p:cNvSpPr>
          <p:nvPr/>
        </p:nvSpPr>
        <p:spPr bwMode="auto">
          <a:xfrm>
            <a:off x="4296724" y="4275138"/>
            <a:ext cx="910023" cy="426182"/>
          </a:xfrm>
          <a:prstGeom prst="rightArrow">
            <a:avLst>
              <a:gd name="adj1" fmla="val 50000"/>
              <a:gd name="adj2" fmla="val 118572"/>
            </a:avLst>
          </a:prstGeom>
          <a:solidFill>
            <a:schemeClr val="accent4">
              <a:lumMod val="40000"/>
              <a:lumOff val="60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3" name="直接连接符 2">
            <a:extLst>
              <a:ext uri="{FF2B5EF4-FFF2-40B4-BE49-F238E27FC236}">
                <a16:creationId xmlns:a16="http://schemas.microsoft.com/office/drawing/2014/main" id="{B637A870-D355-45CB-AECE-A64266BC1D5E}"/>
              </a:ext>
            </a:extLst>
          </p:cNvPr>
          <p:cNvCxnSpPr/>
          <p:nvPr/>
        </p:nvCxnSpPr>
        <p:spPr>
          <a:xfrm>
            <a:off x="0" y="6022975"/>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829AF5F0-9505-4F8A-8393-B5576360E6E6}"/>
              </a:ext>
            </a:extLst>
          </p:cNvPr>
          <p:cNvCxnSpPr/>
          <p:nvPr/>
        </p:nvCxnSpPr>
        <p:spPr>
          <a:xfrm>
            <a:off x="-8497" y="5527675"/>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AE3A3C98-B088-4FD1-9C10-C7399A1E7174}"/>
              </a:ext>
            </a:extLst>
          </p:cNvPr>
          <p:cNvCxnSpPr/>
          <p:nvPr/>
        </p:nvCxnSpPr>
        <p:spPr>
          <a:xfrm>
            <a:off x="-8497" y="4962525"/>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DF32C7E8-67AF-45CA-B47D-FC5C8BC43DF5}"/>
              </a:ext>
            </a:extLst>
          </p:cNvPr>
          <p:cNvCxnSpPr/>
          <p:nvPr/>
        </p:nvCxnSpPr>
        <p:spPr>
          <a:xfrm>
            <a:off x="0" y="4352738"/>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0B24D52E-9A4E-498F-B3FF-F95E337DE86C}"/>
              </a:ext>
            </a:extLst>
          </p:cNvPr>
          <p:cNvCxnSpPr/>
          <p:nvPr/>
        </p:nvCxnSpPr>
        <p:spPr>
          <a:xfrm>
            <a:off x="-8497" y="3723621"/>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56D2703D-2DF4-4BEA-A6D3-4D0333639563}"/>
              </a:ext>
            </a:extLst>
          </p:cNvPr>
          <p:cNvCxnSpPr/>
          <p:nvPr/>
        </p:nvCxnSpPr>
        <p:spPr>
          <a:xfrm>
            <a:off x="0" y="3140075"/>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0D8F1383-CE0A-4EB4-93F8-A5FAFDB07FDD}"/>
              </a:ext>
            </a:extLst>
          </p:cNvPr>
          <p:cNvSpPr txBox="1"/>
          <p:nvPr/>
        </p:nvSpPr>
        <p:spPr>
          <a:xfrm>
            <a:off x="0" y="5649913"/>
            <a:ext cx="683568" cy="369332"/>
          </a:xfrm>
          <a:prstGeom prst="rect">
            <a:avLst/>
          </a:prstGeom>
          <a:noFill/>
        </p:spPr>
        <p:txBody>
          <a:bodyPr wrap="square" rtlCol="0">
            <a:spAutoFit/>
          </a:bodyPr>
          <a:lstStyle/>
          <a:p>
            <a:r>
              <a:rPr lang="en-US" altLang="zh-CN" dirty="0"/>
              <a:t>h+2</a:t>
            </a:r>
            <a:endParaRPr lang="zh-CN" altLang="en-US" dirty="0"/>
          </a:p>
        </p:txBody>
      </p:sp>
      <p:sp>
        <p:nvSpPr>
          <p:cNvPr id="56" name="文本框 55">
            <a:extLst>
              <a:ext uri="{FF2B5EF4-FFF2-40B4-BE49-F238E27FC236}">
                <a16:creationId xmlns:a16="http://schemas.microsoft.com/office/drawing/2014/main" id="{A2867491-324D-4B95-8CA2-518C883721DD}"/>
              </a:ext>
            </a:extLst>
          </p:cNvPr>
          <p:cNvSpPr txBox="1"/>
          <p:nvPr/>
        </p:nvSpPr>
        <p:spPr>
          <a:xfrm>
            <a:off x="-21109" y="5158343"/>
            <a:ext cx="683568" cy="369332"/>
          </a:xfrm>
          <a:prstGeom prst="rect">
            <a:avLst/>
          </a:prstGeom>
          <a:noFill/>
        </p:spPr>
        <p:txBody>
          <a:bodyPr wrap="square" rtlCol="0">
            <a:spAutoFit/>
          </a:bodyPr>
          <a:lstStyle/>
          <a:p>
            <a:r>
              <a:rPr lang="en-US" altLang="zh-CN" dirty="0"/>
              <a:t>h+1</a:t>
            </a:r>
            <a:endParaRPr lang="zh-CN" altLang="en-US" dirty="0"/>
          </a:p>
        </p:txBody>
      </p:sp>
      <p:sp>
        <p:nvSpPr>
          <p:cNvPr id="57" name="文本框 56">
            <a:extLst>
              <a:ext uri="{FF2B5EF4-FFF2-40B4-BE49-F238E27FC236}">
                <a16:creationId xmlns:a16="http://schemas.microsoft.com/office/drawing/2014/main" id="{3DF7DF3A-3B86-4A25-B23A-E21E95710C96}"/>
              </a:ext>
            </a:extLst>
          </p:cNvPr>
          <p:cNvSpPr txBox="1"/>
          <p:nvPr/>
        </p:nvSpPr>
        <p:spPr>
          <a:xfrm>
            <a:off x="-19521" y="3865563"/>
            <a:ext cx="683568" cy="369332"/>
          </a:xfrm>
          <a:prstGeom prst="rect">
            <a:avLst/>
          </a:prstGeom>
          <a:noFill/>
        </p:spPr>
        <p:txBody>
          <a:bodyPr wrap="square" rtlCol="0">
            <a:spAutoFit/>
          </a:bodyPr>
          <a:lstStyle/>
          <a:p>
            <a:r>
              <a:rPr lang="en-US" altLang="zh-CN" dirty="0"/>
              <a:t>2</a:t>
            </a:r>
            <a:endParaRPr lang="zh-CN" altLang="en-US" dirty="0"/>
          </a:p>
        </p:txBody>
      </p:sp>
      <p:sp>
        <p:nvSpPr>
          <p:cNvPr id="58" name="文本框 57">
            <a:extLst>
              <a:ext uri="{FF2B5EF4-FFF2-40B4-BE49-F238E27FC236}">
                <a16:creationId xmlns:a16="http://schemas.microsoft.com/office/drawing/2014/main" id="{2BF6F062-7996-4628-98D8-CFE6C5A04997}"/>
              </a:ext>
            </a:extLst>
          </p:cNvPr>
          <p:cNvSpPr txBox="1"/>
          <p:nvPr/>
        </p:nvSpPr>
        <p:spPr>
          <a:xfrm>
            <a:off x="11201" y="3237984"/>
            <a:ext cx="683568" cy="369332"/>
          </a:xfrm>
          <a:prstGeom prst="rect">
            <a:avLst/>
          </a:prstGeom>
          <a:noFill/>
        </p:spPr>
        <p:txBody>
          <a:bodyPr wrap="square" rtlCol="0">
            <a:spAutoFit/>
          </a:bodyPr>
          <a:lstStyle/>
          <a:p>
            <a:r>
              <a:rPr lang="en-US" altLang="zh-CN" dirty="0"/>
              <a:t>1</a:t>
            </a:r>
            <a:endParaRPr lang="zh-CN" altLang="en-US" dirty="0"/>
          </a:p>
        </p:txBody>
      </p:sp>
    </p:spTree>
    <p:extLst>
      <p:ext uri="{BB962C8B-B14F-4D97-AF65-F5344CB8AC3E}">
        <p14:creationId xmlns:p14="http://schemas.microsoft.com/office/powerpoint/2010/main" val="21478366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01102"/>
                                        </p:tgtEl>
                                        <p:attrNameLst>
                                          <p:attrName>style.visibility</p:attrName>
                                        </p:attrNameLst>
                                      </p:cBhvr>
                                      <p:to>
                                        <p:strVal val="visible"/>
                                      </p:to>
                                    </p:set>
                                    <p:animEffect transition="in" filter="wipe(right)">
                                      <p:cBhvr>
                                        <p:cTn id="7" dur="500"/>
                                        <p:tgtEl>
                                          <p:spTgt spid="301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10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2"/>
          <p:cNvSpPr>
            <a:spLocks noGrp="1" noChangeArrowheads="1"/>
          </p:cNvSpPr>
          <p:nvPr>
            <p:ph type="body" idx="1"/>
          </p:nvPr>
        </p:nvSpPr>
        <p:spPr>
          <a:xfrm>
            <a:off x="30088" y="471416"/>
            <a:ext cx="8931597" cy="1416050"/>
          </a:xfrm>
        </p:spPr>
        <p:txBody>
          <a:bodyPr>
            <a:normAutofit/>
          </a:bodyPr>
          <a:lstStyle/>
          <a:p>
            <a:pPr marL="990600" lvl="1" indent="-533400" eaLnBrk="1" hangingPunct="1">
              <a:lnSpc>
                <a:spcPct val="105000"/>
              </a:lnSpc>
              <a:buClr>
                <a:schemeClr val="tx2"/>
              </a:buClr>
              <a:buSzTx/>
              <a:buFont typeface="Wingdings" panose="05000000000000000000" pitchFamily="2" charset="2"/>
              <a:buAutoNum type="alphaLcParenR" startAt="2"/>
            </a:pPr>
            <a:r>
              <a:rPr lang="zh-CN" altLang="en-US" sz="2400" b="1" dirty="0">
                <a:latin typeface="华文楷体" panose="02010600040101010101" pitchFamily="2" charset="-122"/>
                <a:ea typeface="华文楷体" panose="02010600040101010101" pitchFamily="2" charset="-122"/>
              </a:rPr>
              <a:t>如果 </a:t>
            </a:r>
            <a:r>
              <a:rPr lang="en-US" altLang="zh-CN" sz="2400" b="1" i="1" dirty="0">
                <a:solidFill>
                  <a:schemeClr val="tx2"/>
                </a:solidFill>
                <a:latin typeface="华文楷体" panose="02010600040101010101" pitchFamily="2" charset="-122"/>
                <a:ea typeface="华文楷体" panose="02010600040101010101" pitchFamily="2" charset="-122"/>
              </a:rPr>
              <a:t>q</a:t>
            </a:r>
            <a:r>
              <a:rPr lang="en-US" altLang="zh-CN" sz="2400" b="1" i="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的 </a:t>
            </a:r>
            <a:r>
              <a:rPr lang="en-US" altLang="zh-CN" sz="2400" b="1" dirty="0">
                <a:solidFill>
                  <a:schemeClr val="tx2"/>
                </a:solidFill>
                <a:latin typeface="华文楷体" panose="02010600040101010101" pitchFamily="2" charset="-122"/>
                <a:ea typeface="华文楷体" panose="02010600040101010101" pitchFamily="2" charset="-122"/>
              </a:rPr>
              <a:t>bf</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与 </a:t>
            </a:r>
            <a:r>
              <a:rPr lang="en-US" altLang="zh-CN" sz="2400" b="1" i="1" dirty="0">
                <a:latin typeface="华文楷体" panose="02010600040101010101" pitchFamily="2" charset="-122"/>
                <a:ea typeface="华文楷体" panose="02010600040101010101" pitchFamily="2" charset="-122"/>
              </a:rPr>
              <a:t>p </a:t>
            </a:r>
            <a:r>
              <a:rPr lang="zh-CN" altLang="en-US" sz="2400" b="1" dirty="0">
                <a:latin typeface="华文楷体" panose="02010600040101010101" pitchFamily="2" charset="-122"/>
                <a:ea typeface="华文楷体" panose="02010600040101010101" pitchFamily="2" charset="-122"/>
              </a:rPr>
              <a:t>的 </a:t>
            </a:r>
            <a:r>
              <a:rPr lang="en-US" altLang="zh-CN" sz="2400" b="1" dirty="0">
                <a:solidFill>
                  <a:schemeClr val="tx2"/>
                </a:solidFill>
                <a:latin typeface="华文楷体" panose="02010600040101010101" pitchFamily="2" charset="-122"/>
                <a:ea typeface="华文楷体" panose="02010600040101010101" pitchFamily="2" charset="-122"/>
              </a:rPr>
              <a:t>bf </a:t>
            </a:r>
            <a:r>
              <a:rPr lang="zh-CN" altLang="en-US" sz="2400" b="1" dirty="0">
                <a:latin typeface="华文楷体" panose="02010600040101010101" pitchFamily="2" charset="-122"/>
                <a:ea typeface="华文楷体" panose="02010600040101010101" pitchFamily="2" charset="-122"/>
              </a:rPr>
              <a:t>相同，则执行一个单旋转来恢复平衡，结点 </a:t>
            </a:r>
            <a:r>
              <a:rPr lang="en-US" altLang="zh-CN" sz="2400" b="1" i="1" dirty="0">
                <a:latin typeface="华文楷体" panose="02010600040101010101" pitchFamily="2" charset="-122"/>
                <a:ea typeface="华文楷体" panose="02010600040101010101" pitchFamily="2" charset="-122"/>
              </a:rPr>
              <a:t>p </a:t>
            </a:r>
            <a:r>
              <a:rPr lang="zh-CN" altLang="en-US" sz="2400" b="1" dirty="0">
                <a:latin typeface="华文楷体" panose="02010600040101010101" pitchFamily="2" charset="-122"/>
                <a:ea typeface="华文楷体" panose="02010600040101010101" pitchFamily="2" charset="-122"/>
              </a:rPr>
              <a:t>和 </a:t>
            </a:r>
            <a:r>
              <a:rPr lang="en-US" altLang="zh-CN" sz="2400" b="1" i="1" dirty="0">
                <a:latin typeface="华文楷体" panose="02010600040101010101" pitchFamily="2" charset="-122"/>
                <a:ea typeface="华文楷体" panose="02010600040101010101" pitchFamily="2" charset="-122"/>
              </a:rPr>
              <a:t>q </a:t>
            </a:r>
            <a:r>
              <a:rPr lang="zh-CN" altLang="en-US" sz="2400" b="1" dirty="0">
                <a:latin typeface="华文楷体" panose="02010600040101010101" pitchFamily="2" charset="-122"/>
                <a:ea typeface="华文楷体" panose="02010600040101010101" pitchFamily="2" charset="-122"/>
              </a:rPr>
              <a:t>的 </a:t>
            </a:r>
            <a:r>
              <a:rPr lang="en-US" altLang="zh-CN" sz="2400" b="1" dirty="0">
                <a:solidFill>
                  <a:schemeClr val="tx2"/>
                </a:solidFill>
                <a:latin typeface="华文楷体" panose="02010600040101010101" pitchFamily="2" charset="-122"/>
                <a:ea typeface="华文楷体" panose="02010600040101010101" pitchFamily="2" charset="-122"/>
              </a:rPr>
              <a:t>bf </a:t>
            </a:r>
            <a:r>
              <a:rPr lang="zh-CN" altLang="en-US" sz="2400" b="1" dirty="0">
                <a:latin typeface="华文楷体" panose="02010600040101010101" pitchFamily="2" charset="-122"/>
                <a:ea typeface="华文楷体" panose="02010600040101010101" pitchFamily="2" charset="-122"/>
              </a:rPr>
              <a:t>均改为</a:t>
            </a:r>
            <a:r>
              <a:rPr lang="en-US" altLang="zh-CN" sz="2400" b="1" dirty="0">
                <a:latin typeface="华文楷体" panose="02010600040101010101" pitchFamily="2" charset="-122"/>
                <a:ea typeface="华文楷体" panose="02010600040101010101" pitchFamily="2" charset="-122"/>
              </a:rPr>
              <a:t>0</a:t>
            </a:r>
            <a:r>
              <a:rPr lang="zh-CN" altLang="en-US" sz="2400" b="1" dirty="0">
                <a:latin typeface="华文楷体" panose="02010600040101010101" pitchFamily="2" charset="-122"/>
                <a:ea typeface="华文楷体" panose="02010600040101010101" pitchFamily="2" charset="-122"/>
              </a:rPr>
              <a:t>，同时置</a:t>
            </a:r>
            <a:r>
              <a:rPr lang="en-US" altLang="zh-CN" sz="2400" b="1" dirty="0">
                <a:solidFill>
                  <a:schemeClr val="tx2"/>
                </a:solidFill>
                <a:latin typeface="华文楷体" panose="02010600040101010101" pitchFamily="2" charset="-122"/>
                <a:ea typeface="华文楷体" panose="02010600040101010101" pitchFamily="2" charset="-122"/>
              </a:rPr>
              <a:t>shorter</a:t>
            </a:r>
            <a:r>
              <a:rPr lang="zh-CN" altLang="en-US" sz="2400" b="1" dirty="0">
                <a:latin typeface="华文楷体" panose="02010600040101010101" pitchFamily="2" charset="-122"/>
                <a:ea typeface="华文楷体" panose="02010600040101010101" pitchFamily="2" charset="-122"/>
              </a:rPr>
              <a:t>为</a:t>
            </a:r>
            <a:r>
              <a:rPr lang="en-US" altLang="zh-CN" sz="2400" b="1" dirty="0">
                <a:solidFill>
                  <a:srgbClr val="339933"/>
                </a:solidFill>
                <a:latin typeface="华文楷体" panose="02010600040101010101" pitchFamily="2" charset="-122"/>
                <a:ea typeface="华文楷体" panose="02010600040101010101" pitchFamily="2" charset="-122"/>
              </a:rPr>
              <a:t>True</a:t>
            </a:r>
            <a:r>
              <a:rPr lang="zh-CN" altLang="en-US" sz="2400" b="1" dirty="0">
                <a:latin typeface="华文楷体" panose="02010600040101010101" pitchFamily="2" charset="-122"/>
                <a:ea typeface="华文楷体" panose="02010600040101010101" pitchFamily="2" charset="-122"/>
              </a:rPr>
              <a:t>。</a:t>
            </a:r>
            <a:r>
              <a:rPr lang="zh-CN" altLang="en-US" sz="2400" b="1" dirty="0">
                <a:solidFill>
                  <a:srgbClr val="800080"/>
                </a:solidFill>
                <a:latin typeface="华文楷体" panose="02010600040101010101" pitchFamily="2" charset="-122"/>
                <a:ea typeface="华文楷体" panose="02010600040101010101" pitchFamily="2" charset="-122"/>
              </a:rPr>
              <a:t>还要继续检查上层结点的平衡因子。</a:t>
            </a:r>
          </a:p>
        </p:txBody>
      </p:sp>
      <p:sp>
        <p:nvSpPr>
          <p:cNvPr id="116741" name="Text Box 49"/>
          <p:cNvSpPr txBox="1">
            <a:spLocks noChangeArrowheads="1"/>
          </p:cNvSpPr>
          <p:nvPr/>
        </p:nvSpPr>
        <p:spPr bwMode="auto">
          <a:xfrm>
            <a:off x="3927475" y="3806825"/>
            <a:ext cx="1606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800">
                <a:latin typeface="Times New Roman" panose="02020603050405020304" pitchFamily="18" charset="0"/>
                <a:ea typeface="隶书" panose="02010509060101010101" pitchFamily="49" charset="-122"/>
              </a:rPr>
              <a:t>左单旋转</a:t>
            </a:r>
            <a:endParaRPr kumimoji="1" lang="zh-CN" altLang="en-US" sz="2800">
              <a:latin typeface="Times New Roman" panose="02020603050405020304" pitchFamily="18" charset="0"/>
            </a:endParaRPr>
          </a:p>
        </p:txBody>
      </p:sp>
      <p:grpSp>
        <p:nvGrpSpPr>
          <p:cNvPr id="116742" name="Group 94"/>
          <p:cNvGrpSpPr>
            <a:grpSpLocks/>
          </p:cNvGrpSpPr>
          <p:nvPr/>
        </p:nvGrpSpPr>
        <p:grpSpPr bwMode="auto">
          <a:xfrm>
            <a:off x="5827714" y="2867025"/>
            <a:ext cx="2058988" cy="2901950"/>
            <a:chOff x="3671" y="1806"/>
            <a:chExt cx="1297" cy="1828"/>
          </a:xfrm>
        </p:grpSpPr>
        <p:sp>
          <p:nvSpPr>
            <p:cNvPr id="116769" name="Line 51"/>
            <p:cNvSpPr>
              <a:spLocks noChangeShapeType="1"/>
            </p:cNvSpPr>
            <p:nvPr/>
          </p:nvSpPr>
          <p:spPr bwMode="auto">
            <a:xfrm flipH="1">
              <a:off x="3860" y="2575"/>
              <a:ext cx="240" cy="432"/>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70" name="Line 52"/>
            <p:cNvSpPr>
              <a:spLocks noChangeShapeType="1"/>
            </p:cNvSpPr>
            <p:nvPr/>
          </p:nvSpPr>
          <p:spPr bwMode="auto">
            <a:xfrm>
              <a:off x="4174" y="2561"/>
              <a:ext cx="240" cy="432"/>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71" name="Line 53"/>
            <p:cNvSpPr>
              <a:spLocks noChangeShapeType="1"/>
            </p:cNvSpPr>
            <p:nvPr/>
          </p:nvSpPr>
          <p:spPr bwMode="auto">
            <a:xfrm flipH="1">
              <a:off x="4141" y="2154"/>
              <a:ext cx="273" cy="349"/>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72" name="Line 54"/>
            <p:cNvSpPr>
              <a:spLocks noChangeShapeType="1"/>
            </p:cNvSpPr>
            <p:nvPr/>
          </p:nvSpPr>
          <p:spPr bwMode="auto">
            <a:xfrm>
              <a:off x="4446" y="2202"/>
              <a:ext cx="384" cy="52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73" name="Oval 55"/>
            <p:cNvSpPr>
              <a:spLocks noChangeArrowheads="1"/>
            </p:cNvSpPr>
            <p:nvPr/>
          </p:nvSpPr>
          <p:spPr bwMode="auto">
            <a:xfrm flipH="1">
              <a:off x="4270" y="2010"/>
              <a:ext cx="288" cy="288"/>
            </a:xfrm>
            <a:prstGeom prst="ellipse">
              <a:avLst/>
            </a:prstGeom>
            <a:solidFill>
              <a:schemeClr val="accent4">
                <a:lumMod val="40000"/>
                <a:lumOff val="60000"/>
              </a:schemeClr>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774" name="Rectangle 56"/>
            <p:cNvSpPr>
              <a:spLocks noChangeArrowheads="1"/>
            </p:cNvSpPr>
            <p:nvPr/>
          </p:nvSpPr>
          <p:spPr bwMode="auto">
            <a:xfrm flipH="1">
              <a:off x="3723" y="2934"/>
              <a:ext cx="240" cy="700"/>
            </a:xfrm>
            <a:prstGeom prst="rect">
              <a:avLst/>
            </a:prstGeom>
            <a:solidFill>
              <a:schemeClr val="accent4">
                <a:lumMod val="40000"/>
                <a:lumOff val="60000"/>
              </a:schemeClr>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775" name="Rectangle 57"/>
            <p:cNvSpPr>
              <a:spLocks noChangeArrowheads="1"/>
            </p:cNvSpPr>
            <p:nvPr/>
          </p:nvSpPr>
          <p:spPr bwMode="auto">
            <a:xfrm flipH="1">
              <a:off x="4270" y="2948"/>
              <a:ext cx="266" cy="678"/>
            </a:xfrm>
            <a:prstGeom prst="rect">
              <a:avLst/>
            </a:prstGeom>
            <a:solidFill>
              <a:schemeClr val="accent4">
                <a:lumMod val="40000"/>
                <a:lumOff val="60000"/>
              </a:schemeClr>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16776" name="Rectangle 58"/>
            <p:cNvSpPr>
              <a:spLocks noChangeArrowheads="1"/>
            </p:cNvSpPr>
            <p:nvPr/>
          </p:nvSpPr>
          <p:spPr bwMode="auto">
            <a:xfrm flipH="1">
              <a:off x="4702" y="2601"/>
              <a:ext cx="266" cy="1017"/>
            </a:xfrm>
            <a:prstGeom prst="rect">
              <a:avLst/>
            </a:prstGeom>
            <a:solidFill>
              <a:schemeClr val="accent4">
                <a:lumMod val="40000"/>
                <a:lumOff val="60000"/>
              </a:schemeClr>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777" name="Oval 59"/>
            <p:cNvSpPr>
              <a:spLocks noChangeArrowheads="1"/>
            </p:cNvSpPr>
            <p:nvPr/>
          </p:nvSpPr>
          <p:spPr bwMode="auto">
            <a:xfrm flipH="1">
              <a:off x="4003" y="2346"/>
              <a:ext cx="288" cy="288"/>
            </a:xfrm>
            <a:prstGeom prst="ellipse">
              <a:avLst/>
            </a:prstGeom>
            <a:solidFill>
              <a:schemeClr val="accent4">
                <a:lumMod val="40000"/>
                <a:lumOff val="60000"/>
              </a:schemeClr>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778" name="Text Box 60"/>
            <p:cNvSpPr txBox="1">
              <a:spLocks noChangeArrowheads="1"/>
            </p:cNvSpPr>
            <p:nvPr/>
          </p:nvSpPr>
          <p:spPr bwMode="auto">
            <a:xfrm>
              <a:off x="4040" y="2314"/>
              <a:ext cx="33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600" b="1" dirty="0">
                  <a:solidFill>
                    <a:schemeClr val="tx2"/>
                  </a:solidFill>
                  <a:latin typeface="Times New Roman" panose="02020603050405020304" pitchFamily="18" charset="0"/>
                </a:rPr>
                <a:t>0</a:t>
              </a:r>
              <a:endParaRPr kumimoji="1" lang="en-US" altLang="zh-CN" sz="2600" dirty="0">
                <a:solidFill>
                  <a:schemeClr val="tx2"/>
                </a:solidFill>
                <a:latin typeface="Times New Roman" panose="02020603050405020304" pitchFamily="18" charset="0"/>
              </a:endParaRPr>
            </a:p>
          </p:txBody>
        </p:sp>
        <p:sp>
          <p:nvSpPr>
            <p:cNvPr id="116779" name="Text Box 61"/>
            <p:cNvSpPr txBox="1">
              <a:spLocks noChangeArrowheads="1"/>
            </p:cNvSpPr>
            <p:nvPr/>
          </p:nvSpPr>
          <p:spPr bwMode="auto">
            <a:xfrm>
              <a:off x="4241" y="3152"/>
              <a:ext cx="52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000" b="1" i="1">
                  <a:latin typeface="Times New Roman" panose="02020603050405020304" pitchFamily="18" charset="0"/>
                </a:rPr>
                <a:t>h</a:t>
              </a:r>
              <a:r>
                <a:rPr kumimoji="1" lang="en-US" altLang="zh-CN" sz="3000" b="1">
                  <a:latin typeface="Times New Roman" panose="02020603050405020304" pitchFamily="18" charset="0"/>
                </a:rPr>
                <a:t>-1</a:t>
              </a:r>
              <a:endParaRPr kumimoji="1" lang="en-US" altLang="zh-CN" sz="3000">
                <a:latin typeface="Times New Roman" panose="02020603050405020304" pitchFamily="18" charset="0"/>
              </a:endParaRPr>
            </a:p>
          </p:txBody>
        </p:sp>
        <p:sp>
          <p:nvSpPr>
            <p:cNvPr id="116780" name="Text Box 62"/>
            <p:cNvSpPr txBox="1">
              <a:spLocks noChangeArrowheads="1"/>
            </p:cNvSpPr>
            <p:nvPr/>
          </p:nvSpPr>
          <p:spPr bwMode="auto">
            <a:xfrm>
              <a:off x="3671" y="3158"/>
              <a:ext cx="4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000" b="1" i="1">
                  <a:latin typeface="Times New Roman" panose="02020603050405020304" pitchFamily="18" charset="0"/>
                </a:rPr>
                <a:t>h</a:t>
              </a:r>
              <a:r>
                <a:rPr kumimoji="1" lang="en-US" altLang="zh-CN" sz="3000" b="1">
                  <a:latin typeface="Times New Roman" panose="02020603050405020304" pitchFamily="18" charset="0"/>
                </a:rPr>
                <a:t>-1</a:t>
              </a:r>
              <a:endParaRPr kumimoji="1" lang="en-US" altLang="zh-CN" sz="3000">
                <a:latin typeface="Times New Roman" panose="02020603050405020304" pitchFamily="18" charset="0"/>
              </a:endParaRPr>
            </a:p>
          </p:txBody>
        </p:sp>
        <p:sp>
          <p:nvSpPr>
            <p:cNvPr id="116781" name="Text Box 63"/>
            <p:cNvSpPr txBox="1">
              <a:spLocks noChangeArrowheads="1"/>
            </p:cNvSpPr>
            <p:nvPr/>
          </p:nvSpPr>
          <p:spPr bwMode="auto">
            <a:xfrm>
              <a:off x="3788" y="2317"/>
              <a:ext cx="29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000" b="1" i="1">
                  <a:solidFill>
                    <a:schemeClr val="tx2"/>
                  </a:solidFill>
                  <a:latin typeface="Times New Roman" panose="02020603050405020304" pitchFamily="18" charset="0"/>
                </a:rPr>
                <a:t>p</a:t>
              </a:r>
              <a:endParaRPr kumimoji="1" lang="en-US" altLang="zh-CN" sz="3000">
                <a:solidFill>
                  <a:schemeClr val="tx2"/>
                </a:solidFill>
                <a:latin typeface="Times New Roman" panose="02020603050405020304" pitchFamily="18" charset="0"/>
              </a:endParaRPr>
            </a:p>
          </p:txBody>
        </p:sp>
        <p:sp>
          <p:nvSpPr>
            <p:cNvPr id="116782" name="Text Box 64"/>
            <p:cNvSpPr txBox="1">
              <a:spLocks noChangeArrowheads="1"/>
            </p:cNvSpPr>
            <p:nvPr/>
          </p:nvSpPr>
          <p:spPr bwMode="auto">
            <a:xfrm>
              <a:off x="4718" y="2773"/>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200" b="1" i="1">
                  <a:latin typeface="Times New Roman" panose="02020603050405020304" pitchFamily="18" charset="0"/>
                </a:rPr>
                <a:t>h</a:t>
              </a:r>
              <a:endParaRPr kumimoji="1" lang="en-US" altLang="zh-CN" sz="2400">
                <a:latin typeface="Times New Roman" panose="02020603050405020304" pitchFamily="18" charset="0"/>
              </a:endParaRPr>
            </a:p>
          </p:txBody>
        </p:sp>
        <p:sp>
          <p:nvSpPr>
            <p:cNvPr id="116783" name="Text Box 65"/>
            <p:cNvSpPr txBox="1">
              <a:spLocks noChangeArrowheads="1"/>
            </p:cNvSpPr>
            <p:nvPr/>
          </p:nvSpPr>
          <p:spPr bwMode="auto">
            <a:xfrm>
              <a:off x="4536" y="1806"/>
              <a:ext cx="29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000" b="1" i="1">
                  <a:solidFill>
                    <a:schemeClr val="tx2"/>
                  </a:solidFill>
                  <a:latin typeface="Times New Roman" panose="02020603050405020304" pitchFamily="18" charset="0"/>
                </a:rPr>
                <a:t>q</a:t>
              </a:r>
              <a:endParaRPr kumimoji="1" lang="en-US" altLang="zh-CN" sz="3000">
                <a:solidFill>
                  <a:schemeClr val="tx2"/>
                </a:solidFill>
                <a:latin typeface="Times New Roman" panose="02020603050405020304" pitchFamily="18" charset="0"/>
              </a:endParaRPr>
            </a:p>
          </p:txBody>
        </p:sp>
        <p:sp>
          <p:nvSpPr>
            <p:cNvPr id="116784" name="Text Box 66"/>
            <p:cNvSpPr txBox="1">
              <a:spLocks noChangeArrowheads="1"/>
            </p:cNvSpPr>
            <p:nvPr/>
          </p:nvSpPr>
          <p:spPr bwMode="auto">
            <a:xfrm>
              <a:off x="4301" y="1993"/>
              <a:ext cx="4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600" b="1">
                  <a:solidFill>
                    <a:schemeClr val="tx2"/>
                  </a:solidFill>
                  <a:latin typeface="Times New Roman" panose="02020603050405020304" pitchFamily="18" charset="0"/>
                </a:rPr>
                <a:t>0</a:t>
              </a:r>
              <a:endParaRPr kumimoji="1" lang="en-US" altLang="zh-CN" sz="2600">
                <a:solidFill>
                  <a:schemeClr val="tx2"/>
                </a:solidFill>
                <a:latin typeface="Times New Roman" panose="02020603050405020304" pitchFamily="18" charset="0"/>
              </a:endParaRPr>
            </a:p>
          </p:txBody>
        </p:sp>
      </p:grpSp>
      <p:sp>
        <p:nvSpPr>
          <p:cNvPr id="302147" name="Freeform 67"/>
          <p:cNvSpPr>
            <a:spLocks/>
          </p:cNvSpPr>
          <p:nvPr/>
        </p:nvSpPr>
        <p:spPr bwMode="auto">
          <a:xfrm>
            <a:off x="2278063" y="3825875"/>
            <a:ext cx="530225" cy="215900"/>
          </a:xfrm>
          <a:custGeom>
            <a:avLst/>
            <a:gdLst>
              <a:gd name="T0" fmla="*/ 0 w 384"/>
              <a:gd name="T1" fmla="*/ 416185811 h 112"/>
              <a:gd name="T2" fmla="*/ 91516297 w 384"/>
              <a:gd name="T3" fmla="*/ 237819628 h 112"/>
              <a:gd name="T4" fmla="*/ 274548847 w 384"/>
              <a:gd name="T5" fmla="*/ 59455389 h 112"/>
              <a:gd name="T6" fmla="*/ 457582821 w 384"/>
              <a:gd name="T7" fmla="*/ 59455389 h 112"/>
              <a:gd name="T8" fmla="*/ 732131755 w 384"/>
              <a:gd name="T9" fmla="*/ 416185811 h 112"/>
              <a:gd name="T10" fmla="*/ 0 60000 65536"/>
              <a:gd name="T11" fmla="*/ 0 60000 65536"/>
              <a:gd name="T12" fmla="*/ 0 60000 65536"/>
              <a:gd name="T13" fmla="*/ 0 60000 65536"/>
              <a:gd name="T14" fmla="*/ 0 60000 65536"/>
              <a:gd name="T15" fmla="*/ 0 w 384"/>
              <a:gd name="T16" fmla="*/ 0 h 112"/>
              <a:gd name="T17" fmla="*/ 384 w 384"/>
              <a:gd name="T18" fmla="*/ 112 h 112"/>
            </a:gdLst>
            <a:ahLst/>
            <a:cxnLst>
              <a:cxn ang="T10">
                <a:pos x="T0" y="T1"/>
              </a:cxn>
              <a:cxn ang="T11">
                <a:pos x="T2" y="T3"/>
              </a:cxn>
              <a:cxn ang="T12">
                <a:pos x="T4" y="T5"/>
              </a:cxn>
              <a:cxn ang="T13">
                <a:pos x="T6" y="T7"/>
              </a:cxn>
              <a:cxn ang="T14">
                <a:pos x="T8" y="T9"/>
              </a:cxn>
            </a:cxnLst>
            <a:rect l="T15" t="T16" r="T17" b="T18"/>
            <a:pathLst>
              <a:path w="384" h="112">
                <a:moveTo>
                  <a:pt x="0" y="112"/>
                </a:moveTo>
                <a:cubicBezTo>
                  <a:pt x="12" y="96"/>
                  <a:pt x="24" y="80"/>
                  <a:pt x="48" y="64"/>
                </a:cubicBezTo>
                <a:cubicBezTo>
                  <a:pt x="72" y="48"/>
                  <a:pt x="112" y="24"/>
                  <a:pt x="144" y="16"/>
                </a:cubicBezTo>
                <a:cubicBezTo>
                  <a:pt x="176" y="8"/>
                  <a:pt x="200" y="0"/>
                  <a:pt x="240" y="16"/>
                </a:cubicBezTo>
                <a:cubicBezTo>
                  <a:pt x="280" y="32"/>
                  <a:pt x="360" y="96"/>
                  <a:pt x="384" y="112"/>
                </a:cubicBezTo>
              </a:path>
            </a:pathLst>
          </a:custGeom>
          <a:noFill/>
          <a:ln w="28575">
            <a:solidFill>
              <a:schemeClr val="tx2"/>
            </a:solidFill>
            <a:prstDash val="dash"/>
            <a:round/>
            <a:headEnd type="triangle" w="sm" len="lg"/>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16744" name="Group 93"/>
          <p:cNvGrpSpPr>
            <a:grpSpLocks/>
          </p:cNvGrpSpPr>
          <p:nvPr/>
        </p:nvGrpSpPr>
        <p:grpSpPr bwMode="auto">
          <a:xfrm>
            <a:off x="896938" y="2925763"/>
            <a:ext cx="2884487" cy="3311524"/>
            <a:chOff x="565" y="1843"/>
            <a:chExt cx="1817" cy="2086"/>
          </a:xfrm>
        </p:grpSpPr>
        <p:sp>
          <p:nvSpPr>
            <p:cNvPr id="116745" name="Line 69"/>
            <p:cNvSpPr>
              <a:spLocks noChangeShapeType="1"/>
            </p:cNvSpPr>
            <p:nvPr/>
          </p:nvSpPr>
          <p:spPr bwMode="auto">
            <a:xfrm>
              <a:off x="1986" y="2601"/>
              <a:ext cx="200" cy="500"/>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46" name="Line 70"/>
            <p:cNvSpPr>
              <a:spLocks noChangeShapeType="1"/>
            </p:cNvSpPr>
            <p:nvPr/>
          </p:nvSpPr>
          <p:spPr bwMode="auto">
            <a:xfrm flipH="1">
              <a:off x="1666" y="2584"/>
              <a:ext cx="194" cy="431"/>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47" name="Line 71"/>
            <p:cNvSpPr>
              <a:spLocks noChangeShapeType="1"/>
            </p:cNvSpPr>
            <p:nvPr/>
          </p:nvSpPr>
          <p:spPr bwMode="auto">
            <a:xfrm>
              <a:off x="1631" y="2141"/>
              <a:ext cx="298" cy="405"/>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48" name="Line 72"/>
            <p:cNvSpPr>
              <a:spLocks noChangeShapeType="1"/>
            </p:cNvSpPr>
            <p:nvPr/>
          </p:nvSpPr>
          <p:spPr bwMode="auto">
            <a:xfrm flipH="1">
              <a:off x="1202" y="2189"/>
              <a:ext cx="384" cy="52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49" name="Oval 73"/>
            <p:cNvSpPr>
              <a:spLocks noChangeArrowheads="1"/>
            </p:cNvSpPr>
            <p:nvPr/>
          </p:nvSpPr>
          <p:spPr bwMode="auto">
            <a:xfrm>
              <a:off x="1481" y="1997"/>
              <a:ext cx="288" cy="288"/>
            </a:xfrm>
            <a:prstGeom prst="ellipse">
              <a:avLst/>
            </a:prstGeom>
            <a:solidFill>
              <a:schemeClr val="accent4">
                <a:lumMod val="40000"/>
                <a:lumOff val="60000"/>
              </a:schemeClr>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750" name="Rectangle 74"/>
            <p:cNvSpPr>
              <a:spLocks noChangeArrowheads="1"/>
            </p:cNvSpPr>
            <p:nvPr/>
          </p:nvSpPr>
          <p:spPr bwMode="auto">
            <a:xfrm>
              <a:off x="1103" y="2601"/>
              <a:ext cx="274" cy="862"/>
            </a:xfrm>
            <a:prstGeom prst="rect">
              <a:avLst/>
            </a:prstGeom>
            <a:solidFill>
              <a:srgbClr val="CCFF66"/>
            </a:solidFill>
            <a:ln w="28575">
              <a:solidFill>
                <a:srgbClr val="0099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751" name="Rectangle 75"/>
            <p:cNvSpPr>
              <a:spLocks noChangeArrowheads="1"/>
            </p:cNvSpPr>
            <p:nvPr/>
          </p:nvSpPr>
          <p:spPr bwMode="auto">
            <a:xfrm>
              <a:off x="1570" y="2899"/>
              <a:ext cx="255" cy="735"/>
            </a:xfrm>
            <a:prstGeom prst="rect">
              <a:avLst/>
            </a:prstGeom>
            <a:solidFill>
              <a:schemeClr val="accent4">
                <a:lumMod val="40000"/>
                <a:lumOff val="60000"/>
              </a:schemeClr>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752" name="Rectangle 76"/>
            <p:cNvSpPr>
              <a:spLocks noChangeArrowheads="1"/>
            </p:cNvSpPr>
            <p:nvPr/>
          </p:nvSpPr>
          <p:spPr bwMode="auto">
            <a:xfrm>
              <a:off x="1100" y="3329"/>
              <a:ext cx="281" cy="297"/>
            </a:xfrm>
            <a:prstGeom prst="rect">
              <a:avLst/>
            </a:prstGeom>
            <a:solidFill>
              <a:schemeClr val="accent2"/>
            </a:solidFill>
            <a:ln w="28575">
              <a:solidFill>
                <a:srgbClr val="0099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753" name="Line 77"/>
            <p:cNvSpPr>
              <a:spLocks noChangeShapeType="1"/>
            </p:cNvSpPr>
            <p:nvPr/>
          </p:nvSpPr>
          <p:spPr bwMode="auto">
            <a:xfrm flipH="1">
              <a:off x="1103" y="3354"/>
              <a:ext cx="277" cy="26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54" name="Line 78"/>
            <p:cNvSpPr>
              <a:spLocks noChangeShapeType="1"/>
            </p:cNvSpPr>
            <p:nvPr/>
          </p:nvSpPr>
          <p:spPr bwMode="auto">
            <a:xfrm>
              <a:off x="1113" y="3326"/>
              <a:ext cx="262" cy="297"/>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55" name="Text Box 79"/>
            <p:cNvSpPr txBox="1">
              <a:spLocks noChangeArrowheads="1"/>
            </p:cNvSpPr>
            <p:nvPr/>
          </p:nvSpPr>
          <p:spPr bwMode="auto">
            <a:xfrm>
              <a:off x="1514" y="1975"/>
              <a:ext cx="33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600" b="1">
                  <a:solidFill>
                    <a:schemeClr val="tx2"/>
                  </a:solidFill>
                  <a:latin typeface="Times New Roman" panose="02020603050405020304" pitchFamily="18" charset="0"/>
                </a:rPr>
                <a:t>1</a:t>
              </a:r>
              <a:endParaRPr kumimoji="1" lang="en-US" altLang="zh-CN" sz="2600">
                <a:latin typeface="Times New Roman" panose="02020603050405020304" pitchFamily="18" charset="0"/>
              </a:endParaRPr>
            </a:p>
          </p:txBody>
        </p:sp>
        <p:sp>
          <p:nvSpPr>
            <p:cNvPr id="116756" name="Text Box 80"/>
            <p:cNvSpPr txBox="1">
              <a:spLocks noChangeArrowheads="1"/>
            </p:cNvSpPr>
            <p:nvPr/>
          </p:nvSpPr>
          <p:spPr bwMode="auto">
            <a:xfrm>
              <a:off x="1112" y="2669"/>
              <a:ext cx="29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200" b="1" i="1">
                  <a:latin typeface="Times New Roman" panose="02020603050405020304" pitchFamily="18" charset="0"/>
                </a:rPr>
                <a:t>h</a:t>
              </a:r>
              <a:endParaRPr kumimoji="1" lang="en-US" altLang="zh-CN" sz="2400">
                <a:latin typeface="Times New Roman" panose="02020603050405020304" pitchFamily="18" charset="0"/>
              </a:endParaRPr>
            </a:p>
          </p:txBody>
        </p:sp>
        <p:sp>
          <p:nvSpPr>
            <p:cNvPr id="116757" name="Text Box 81"/>
            <p:cNvSpPr txBox="1">
              <a:spLocks noChangeArrowheads="1"/>
            </p:cNvSpPr>
            <p:nvPr/>
          </p:nvSpPr>
          <p:spPr bwMode="auto">
            <a:xfrm>
              <a:off x="1542" y="3110"/>
              <a:ext cx="47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000" b="1" i="1">
                  <a:latin typeface="Times New Roman" panose="02020603050405020304" pitchFamily="18" charset="0"/>
                </a:rPr>
                <a:t>h</a:t>
              </a:r>
              <a:r>
                <a:rPr kumimoji="1" lang="en-US" altLang="zh-CN" sz="3000" b="1">
                  <a:latin typeface="Times New Roman" panose="02020603050405020304" pitchFamily="18" charset="0"/>
                </a:rPr>
                <a:t>-1</a:t>
              </a:r>
              <a:endParaRPr kumimoji="1" lang="en-US" altLang="zh-CN" sz="3000">
                <a:latin typeface="Times New Roman" panose="02020603050405020304" pitchFamily="18" charset="0"/>
              </a:endParaRPr>
            </a:p>
          </p:txBody>
        </p:sp>
        <p:sp>
          <p:nvSpPr>
            <p:cNvPr id="116758" name="Text Box 82"/>
            <p:cNvSpPr txBox="1">
              <a:spLocks noChangeArrowheads="1"/>
            </p:cNvSpPr>
            <p:nvPr/>
          </p:nvSpPr>
          <p:spPr bwMode="auto">
            <a:xfrm>
              <a:off x="565" y="2624"/>
              <a:ext cx="4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000" b="1" i="1">
                  <a:latin typeface="Times New Roman" panose="02020603050405020304" pitchFamily="18" charset="0"/>
                </a:rPr>
                <a:t>h</a:t>
              </a:r>
              <a:r>
                <a:rPr kumimoji="1" lang="en-US" altLang="zh-CN" sz="3000" b="1">
                  <a:latin typeface="Times New Roman" panose="02020603050405020304" pitchFamily="18" charset="0"/>
                </a:rPr>
                <a:t>-1</a:t>
              </a:r>
              <a:endParaRPr kumimoji="1" lang="en-US" altLang="zh-CN" sz="3000">
                <a:latin typeface="Times New Roman" panose="02020603050405020304" pitchFamily="18" charset="0"/>
              </a:endParaRPr>
            </a:p>
          </p:txBody>
        </p:sp>
        <p:sp>
          <p:nvSpPr>
            <p:cNvPr id="116759" name="Line 83"/>
            <p:cNvSpPr>
              <a:spLocks noChangeShapeType="1"/>
            </p:cNvSpPr>
            <p:nvPr/>
          </p:nvSpPr>
          <p:spPr bwMode="auto">
            <a:xfrm flipH="1">
              <a:off x="789" y="2941"/>
              <a:ext cx="3" cy="227"/>
            </a:xfrm>
            <a:prstGeom prst="line">
              <a:avLst/>
            </a:prstGeom>
            <a:noFill/>
            <a:ln w="28575">
              <a:solidFill>
                <a:srgbClr val="0099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60" name="Line 84"/>
            <p:cNvSpPr>
              <a:spLocks noChangeShapeType="1"/>
            </p:cNvSpPr>
            <p:nvPr/>
          </p:nvSpPr>
          <p:spPr bwMode="auto">
            <a:xfrm>
              <a:off x="688" y="3168"/>
              <a:ext cx="192" cy="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61" name="Line 85"/>
            <p:cNvSpPr>
              <a:spLocks noChangeShapeType="1"/>
            </p:cNvSpPr>
            <p:nvPr/>
          </p:nvSpPr>
          <p:spPr bwMode="auto">
            <a:xfrm>
              <a:off x="698" y="2510"/>
              <a:ext cx="192" cy="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62" name="Text Box 86"/>
            <p:cNvSpPr txBox="1">
              <a:spLocks noChangeArrowheads="1"/>
            </p:cNvSpPr>
            <p:nvPr/>
          </p:nvSpPr>
          <p:spPr bwMode="auto">
            <a:xfrm>
              <a:off x="1790" y="1843"/>
              <a:ext cx="29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i="1">
                  <a:solidFill>
                    <a:schemeClr val="tx2"/>
                  </a:solidFill>
                  <a:latin typeface="Times New Roman" panose="02020603050405020304" pitchFamily="18" charset="0"/>
                </a:rPr>
                <a:t>p</a:t>
              </a:r>
              <a:endParaRPr kumimoji="1" lang="en-US" altLang="zh-CN" sz="2800">
                <a:solidFill>
                  <a:schemeClr val="tx2"/>
                </a:solidFill>
                <a:latin typeface="Times New Roman" panose="02020603050405020304" pitchFamily="18" charset="0"/>
              </a:endParaRPr>
            </a:p>
          </p:txBody>
        </p:sp>
        <p:sp>
          <p:nvSpPr>
            <p:cNvPr id="116763" name="Rectangle 87"/>
            <p:cNvSpPr>
              <a:spLocks noChangeArrowheads="1"/>
            </p:cNvSpPr>
            <p:nvPr/>
          </p:nvSpPr>
          <p:spPr bwMode="auto">
            <a:xfrm>
              <a:off x="2033" y="2899"/>
              <a:ext cx="280" cy="1030"/>
            </a:xfrm>
            <a:prstGeom prst="rect">
              <a:avLst/>
            </a:prstGeom>
            <a:solidFill>
              <a:schemeClr val="accent4">
                <a:lumMod val="40000"/>
                <a:lumOff val="60000"/>
              </a:schemeClr>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764" name="Text Box 88"/>
            <p:cNvSpPr txBox="1">
              <a:spLocks noChangeArrowheads="1"/>
            </p:cNvSpPr>
            <p:nvPr/>
          </p:nvSpPr>
          <p:spPr bwMode="auto">
            <a:xfrm>
              <a:off x="2055" y="3168"/>
              <a:ext cx="24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000" b="1" i="1">
                  <a:latin typeface="Times New Roman" panose="02020603050405020304" pitchFamily="18" charset="0"/>
                </a:rPr>
                <a:t>h</a:t>
              </a:r>
              <a:endParaRPr kumimoji="1" lang="en-US" altLang="zh-CN" sz="3000">
                <a:latin typeface="Times New Roman" panose="02020603050405020304" pitchFamily="18" charset="0"/>
              </a:endParaRPr>
            </a:p>
          </p:txBody>
        </p:sp>
        <p:sp>
          <p:nvSpPr>
            <p:cNvPr id="116765" name="Oval 89"/>
            <p:cNvSpPr>
              <a:spLocks noChangeArrowheads="1"/>
            </p:cNvSpPr>
            <p:nvPr/>
          </p:nvSpPr>
          <p:spPr bwMode="auto">
            <a:xfrm>
              <a:off x="1769" y="2324"/>
              <a:ext cx="288" cy="288"/>
            </a:xfrm>
            <a:prstGeom prst="ellipse">
              <a:avLst/>
            </a:prstGeom>
            <a:solidFill>
              <a:schemeClr val="accent4">
                <a:lumMod val="40000"/>
                <a:lumOff val="60000"/>
              </a:schemeClr>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6766" name="Text Box 90"/>
            <p:cNvSpPr txBox="1">
              <a:spLocks noChangeArrowheads="1"/>
            </p:cNvSpPr>
            <p:nvPr/>
          </p:nvSpPr>
          <p:spPr bwMode="auto">
            <a:xfrm>
              <a:off x="1811" y="2314"/>
              <a:ext cx="33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600" b="1" dirty="0">
                  <a:solidFill>
                    <a:schemeClr val="tx2"/>
                  </a:solidFill>
                  <a:latin typeface="Times New Roman" panose="02020603050405020304" pitchFamily="18" charset="0"/>
                </a:rPr>
                <a:t>1</a:t>
              </a:r>
              <a:endParaRPr kumimoji="1" lang="en-US" altLang="zh-CN" sz="2600" dirty="0">
                <a:latin typeface="Times New Roman" panose="02020603050405020304" pitchFamily="18" charset="0"/>
              </a:endParaRPr>
            </a:p>
          </p:txBody>
        </p:sp>
        <p:sp>
          <p:nvSpPr>
            <p:cNvPr id="116767" name="Text Box 91"/>
            <p:cNvSpPr txBox="1">
              <a:spLocks noChangeArrowheads="1"/>
            </p:cNvSpPr>
            <p:nvPr/>
          </p:nvSpPr>
          <p:spPr bwMode="auto">
            <a:xfrm>
              <a:off x="2084" y="2319"/>
              <a:ext cx="29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i="1">
                  <a:solidFill>
                    <a:schemeClr val="tx2"/>
                  </a:solidFill>
                  <a:latin typeface="Times New Roman" panose="02020603050405020304" pitchFamily="18" charset="0"/>
                </a:rPr>
                <a:t>q</a:t>
              </a:r>
              <a:endParaRPr kumimoji="1" lang="en-US" altLang="zh-CN" sz="2800">
                <a:solidFill>
                  <a:schemeClr val="tx2"/>
                </a:solidFill>
                <a:latin typeface="Times New Roman" panose="02020603050405020304" pitchFamily="18" charset="0"/>
              </a:endParaRPr>
            </a:p>
          </p:txBody>
        </p:sp>
        <p:sp>
          <p:nvSpPr>
            <p:cNvPr id="116768" name="Line 92"/>
            <p:cNvSpPr>
              <a:spLocks noChangeShapeType="1"/>
            </p:cNvSpPr>
            <p:nvPr/>
          </p:nvSpPr>
          <p:spPr bwMode="auto">
            <a:xfrm flipH="1" flipV="1">
              <a:off x="789" y="2510"/>
              <a:ext cx="3" cy="204"/>
            </a:xfrm>
            <a:prstGeom prst="line">
              <a:avLst/>
            </a:prstGeom>
            <a:noFill/>
            <a:ln w="28575">
              <a:solidFill>
                <a:srgbClr val="0099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8" name="AutoShape 24"/>
          <p:cNvSpPr>
            <a:spLocks noChangeArrowheads="1"/>
          </p:cNvSpPr>
          <p:nvPr/>
        </p:nvSpPr>
        <p:spPr bwMode="auto">
          <a:xfrm>
            <a:off x="4312131" y="4250179"/>
            <a:ext cx="910023" cy="426182"/>
          </a:xfrm>
          <a:prstGeom prst="rightArrow">
            <a:avLst>
              <a:gd name="adj1" fmla="val 50000"/>
              <a:gd name="adj2" fmla="val 118572"/>
            </a:avLst>
          </a:prstGeom>
          <a:solidFill>
            <a:schemeClr val="accent4">
              <a:lumMod val="40000"/>
              <a:lumOff val="60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3" name="直接连接符 2">
            <a:extLst>
              <a:ext uri="{FF2B5EF4-FFF2-40B4-BE49-F238E27FC236}">
                <a16:creationId xmlns:a16="http://schemas.microsoft.com/office/drawing/2014/main" id="{6E488537-7176-4169-951F-67C72AAF8363}"/>
              </a:ext>
            </a:extLst>
          </p:cNvPr>
          <p:cNvCxnSpPr/>
          <p:nvPr/>
        </p:nvCxnSpPr>
        <p:spPr>
          <a:xfrm>
            <a:off x="0" y="6237312"/>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887D2DF2-E206-475E-AA0B-2ACD49E23FF5}"/>
              </a:ext>
            </a:extLst>
          </p:cNvPr>
          <p:cNvCxnSpPr/>
          <p:nvPr/>
        </p:nvCxnSpPr>
        <p:spPr>
          <a:xfrm>
            <a:off x="0" y="5756274"/>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11929D9D-F8A8-4690-881A-8CDEC7863144}"/>
              </a:ext>
            </a:extLst>
          </p:cNvPr>
          <p:cNvCxnSpPr/>
          <p:nvPr/>
        </p:nvCxnSpPr>
        <p:spPr>
          <a:xfrm>
            <a:off x="0" y="5301208"/>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3891C2E7-9785-4FCF-A17B-C58EB20DD32B}"/>
              </a:ext>
            </a:extLst>
          </p:cNvPr>
          <p:cNvCxnSpPr/>
          <p:nvPr/>
        </p:nvCxnSpPr>
        <p:spPr>
          <a:xfrm>
            <a:off x="0" y="4176400"/>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344B6B78-02A0-4C25-9567-B204524514AA}"/>
              </a:ext>
            </a:extLst>
          </p:cNvPr>
          <p:cNvCxnSpPr/>
          <p:nvPr/>
        </p:nvCxnSpPr>
        <p:spPr>
          <a:xfrm>
            <a:off x="0" y="3648075"/>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F31610B9-C6CC-4CF4-A5B7-B2BEED18C36B}"/>
              </a:ext>
            </a:extLst>
          </p:cNvPr>
          <p:cNvCxnSpPr/>
          <p:nvPr/>
        </p:nvCxnSpPr>
        <p:spPr>
          <a:xfrm>
            <a:off x="0" y="3135313"/>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0EFFCD88-A0CD-42C7-8AFA-52BB3302CF1C}"/>
              </a:ext>
            </a:extLst>
          </p:cNvPr>
          <p:cNvSpPr txBox="1"/>
          <p:nvPr/>
        </p:nvSpPr>
        <p:spPr>
          <a:xfrm>
            <a:off x="0" y="5840215"/>
            <a:ext cx="683568" cy="369332"/>
          </a:xfrm>
          <a:prstGeom prst="rect">
            <a:avLst/>
          </a:prstGeom>
          <a:noFill/>
        </p:spPr>
        <p:txBody>
          <a:bodyPr wrap="square" rtlCol="0">
            <a:spAutoFit/>
          </a:bodyPr>
          <a:lstStyle/>
          <a:p>
            <a:r>
              <a:rPr lang="en-US" altLang="zh-CN" dirty="0"/>
              <a:t>h+2</a:t>
            </a:r>
            <a:endParaRPr lang="zh-CN" altLang="en-US" dirty="0"/>
          </a:p>
        </p:txBody>
      </p:sp>
      <p:sp>
        <p:nvSpPr>
          <p:cNvPr id="56" name="文本框 55">
            <a:extLst>
              <a:ext uri="{FF2B5EF4-FFF2-40B4-BE49-F238E27FC236}">
                <a16:creationId xmlns:a16="http://schemas.microsoft.com/office/drawing/2014/main" id="{176C9340-7CD4-40A7-9E11-EC51284B1DF0}"/>
              </a:ext>
            </a:extLst>
          </p:cNvPr>
          <p:cNvSpPr txBox="1"/>
          <p:nvPr/>
        </p:nvSpPr>
        <p:spPr>
          <a:xfrm>
            <a:off x="0" y="5348716"/>
            <a:ext cx="683568" cy="369332"/>
          </a:xfrm>
          <a:prstGeom prst="rect">
            <a:avLst/>
          </a:prstGeom>
          <a:noFill/>
        </p:spPr>
        <p:txBody>
          <a:bodyPr wrap="square" rtlCol="0">
            <a:spAutoFit/>
          </a:bodyPr>
          <a:lstStyle/>
          <a:p>
            <a:r>
              <a:rPr lang="en-US" altLang="zh-CN" dirty="0"/>
              <a:t>h+1</a:t>
            </a:r>
            <a:endParaRPr lang="zh-CN" altLang="en-US" dirty="0"/>
          </a:p>
        </p:txBody>
      </p:sp>
      <p:sp>
        <p:nvSpPr>
          <p:cNvPr id="57" name="文本框 56">
            <a:extLst>
              <a:ext uri="{FF2B5EF4-FFF2-40B4-BE49-F238E27FC236}">
                <a16:creationId xmlns:a16="http://schemas.microsoft.com/office/drawing/2014/main" id="{E65ABA56-16F6-44A5-A151-2DDD94122A4A}"/>
              </a:ext>
            </a:extLst>
          </p:cNvPr>
          <p:cNvSpPr txBox="1"/>
          <p:nvPr/>
        </p:nvSpPr>
        <p:spPr>
          <a:xfrm>
            <a:off x="16048" y="3766080"/>
            <a:ext cx="683568" cy="369332"/>
          </a:xfrm>
          <a:prstGeom prst="rect">
            <a:avLst/>
          </a:prstGeom>
          <a:noFill/>
        </p:spPr>
        <p:txBody>
          <a:bodyPr wrap="square" rtlCol="0">
            <a:spAutoFit/>
          </a:bodyPr>
          <a:lstStyle/>
          <a:p>
            <a:r>
              <a:rPr lang="en-US" altLang="zh-CN" dirty="0"/>
              <a:t>2</a:t>
            </a:r>
            <a:endParaRPr lang="zh-CN" altLang="en-US" dirty="0"/>
          </a:p>
        </p:txBody>
      </p:sp>
      <p:sp>
        <p:nvSpPr>
          <p:cNvPr id="58" name="文本框 57">
            <a:extLst>
              <a:ext uri="{FF2B5EF4-FFF2-40B4-BE49-F238E27FC236}">
                <a16:creationId xmlns:a16="http://schemas.microsoft.com/office/drawing/2014/main" id="{75DFCF2D-9F04-4A06-ABF7-402822C988DA}"/>
              </a:ext>
            </a:extLst>
          </p:cNvPr>
          <p:cNvSpPr txBox="1"/>
          <p:nvPr/>
        </p:nvSpPr>
        <p:spPr>
          <a:xfrm>
            <a:off x="11201" y="3237984"/>
            <a:ext cx="683568" cy="369332"/>
          </a:xfrm>
          <a:prstGeom prst="rect">
            <a:avLst/>
          </a:prstGeom>
          <a:noFill/>
        </p:spPr>
        <p:txBody>
          <a:bodyPr wrap="square" rtlCol="0">
            <a:spAutoFit/>
          </a:bodyPr>
          <a:lstStyle/>
          <a:p>
            <a:r>
              <a:rPr lang="en-US" altLang="zh-CN" dirty="0"/>
              <a:t>1</a:t>
            </a:r>
            <a:endParaRPr lang="zh-CN" altLang="en-US" dirty="0"/>
          </a:p>
        </p:txBody>
      </p:sp>
      <p:sp>
        <p:nvSpPr>
          <p:cNvPr id="5" name="文本框 4">
            <a:extLst>
              <a:ext uri="{FF2B5EF4-FFF2-40B4-BE49-F238E27FC236}">
                <a16:creationId xmlns:a16="http://schemas.microsoft.com/office/drawing/2014/main" id="{7BC5124E-8B8D-4031-9FBA-4AB6B4FCB5C6}"/>
              </a:ext>
            </a:extLst>
          </p:cNvPr>
          <p:cNvSpPr txBox="1"/>
          <p:nvPr/>
        </p:nvSpPr>
        <p:spPr>
          <a:xfrm>
            <a:off x="30088" y="4323726"/>
            <a:ext cx="373137" cy="923330"/>
          </a:xfrm>
          <a:prstGeom prst="rect">
            <a:avLst/>
          </a:prstGeom>
          <a:noFill/>
        </p:spPr>
        <p:txBody>
          <a:bodyPr wrap="square" rtlCol="0">
            <a:spAutoFit/>
          </a:bodyPr>
          <a:lstStyle/>
          <a:p>
            <a:r>
              <a:rPr lang="en-US" altLang="zh-CN" dirty="0"/>
              <a:t>|</a:t>
            </a:r>
          </a:p>
          <a:p>
            <a:r>
              <a:rPr lang="en-US" altLang="zh-CN" dirty="0"/>
              <a:t>h</a:t>
            </a:r>
          </a:p>
          <a:p>
            <a:r>
              <a:rPr lang="en-US" altLang="zh-CN" dirty="0"/>
              <a:t>|</a:t>
            </a:r>
            <a:endParaRPr lang="zh-CN" altLang="en-US" dirty="0"/>
          </a:p>
        </p:txBody>
      </p:sp>
    </p:spTree>
    <p:extLst>
      <p:ext uri="{BB962C8B-B14F-4D97-AF65-F5344CB8AC3E}">
        <p14:creationId xmlns:p14="http://schemas.microsoft.com/office/powerpoint/2010/main" val="15343608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02147"/>
                                        </p:tgtEl>
                                        <p:attrNameLst>
                                          <p:attrName>style.visibility</p:attrName>
                                        </p:attrNameLst>
                                      </p:cBhvr>
                                      <p:to>
                                        <p:strVal val="visible"/>
                                      </p:to>
                                    </p:set>
                                    <p:animEffect transition="in" filter="wipe(right)">
                                      <p:cBhvr>
                                        <p:cTn id="7" dur="500"/>
                                        <p:tgtEl>
                                          <p:spTgt spid="302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14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11"/>
          <p:cNvSpPr>
            <a:spLocks noGrp="1" noChangeArrowheads="1"/>
          </p:cNvSpPr>
          <p:nvPr>
            <p:ph type="body" idx="1"/>
          </p:nvPr>
        </p:nvSpPr>
        <p:spPr>
          <a:xfrm>
            <a:off x="457200" y="596900"/>
            <a:ext cx="8110538" cy="2400300"/>
          </a:xfrm>
        </p:spPr>
        <p:txBody>
          <a:bodyPr>
            <a:normAutofit/>
          </a:bodyPr>
          <a:lstStyle/>
          <a:p>
            <a:pPr marL="539750" lvl="1" indent="-539750" eaLnBrk="1" hangingPunct="1">
              <a:lnSpc>
                <a:spcPct val="105000"/>
              </a:lnSpc>
              <a:buClr>
                <a:schemeClr val="tx2"/>
              </a:buClr>
              <a:buSzTx/>
              <a:buFont typeface="Wingdings" panose="05000000000000000000" pitchFamily="2" charset="2"/>
              <a:buAutoNum type="alphaLcParenR" startAt="3"/>
            </a:pPr>
            <a:r>
              <a:rPr lang="zh-CN" altLang="en-US" sz="2400" b="1" dirty="0">
                <a:latin typeface="华文楷体" panose="02010600040101010101" pitchFamily="2" charset="-122"/>
                <a:ea typeface="华文楷体" panose="02010600040101010101" pitchFamily="2" charset="-122"/>
              </a:rPr>
              <a:t>如果 </a:t>
            </a:r>
            <a:r>
              <a:rPr lang="en-US" altLang="zh-CN" sz="2400" b="1" i="1" dirty="0">
                <a:solidFill>
                  <a:schemeClr val="tx2"/>
                </a:solidFill>
                <a:latin typeface="华文楷体" panose="02010600040101010101" pitchFamily="2" charset="-122"/>
                <a:ea typeface="华文楷体" panose="02010600040101010101" pitchFamily="2" charset="-122"/>
              </a:rPr>
              <a:t>p</a:t>
            </a:r>
            <a:r>
              <a:rPr lang="en-US" altLang="zh-CN" sz="2400" b="1" i="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与 </a:t>
            </a:r>
            <a:r>
              <a:rPr lang="en-US" altLang="zh-CN" sz="2400" b="1" i="1" dirty="0">
                <a:solidFill>
                  <a:schemeClr val="tx2"/>
                </a:solidFill>
                <a:latin typeface="华文楷体" panose="02010600040101010101" pitchFamily="2" charset="-122"/>
                <a:ea typeface="华文楷体" panose="02010600040101010101" pitchFamily="2" charset="-122"/>
              </a:rPr>
              <a:t>q</a:t>
            </a:r>
            <a:r>
              <a:rPr lang="en-US" altLang="zh-CN" sz="2400" b="1" i="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的 </a:t>
            </a:r>
            <a:r>
              <a:rPr lang="en-US" altLang="zh-CN" sz="2400" b="1" dirty="0">
                <a:solidFill>
                  <a:schemeClr val="tx2"/>
                </a:solidFill>
                <a:latin typeface="华文楷体" panose="02010600040101010101" pitchFamily="2" charset="-122"/>
                <a:ea typeface="华文楷体" panose="02010600040101010101" pitchFamily="2" charset="-122"/>
              </a:rPr>
              <a:t>bf </a:t>
            </a:r>
            <a:r>
              <a:rPr lang="zh-CN" altLang="en-US" sz="2400" b="1" dirty="0">
                <a:latin typeface="华文楷体" panose="02010600040101010101" pitchFamily="2" charset="-122"/>
                <a:ea typeface="华文楷体" panose="02010600040101010101" pitchFamily="2" charset="-122"/>
              </a:rPr>
              <a:t>相反，则执行一个双旋转来恢复平衡。先围绕 </a:t>
            </a:r>
            <a:r>
              <a:rPr lang="en-US" altLang="zh-CN" sz="2400" b="1" i="1" dirty="0">
                <a:latin typeface="华文楷体" panose="02010600040101010101" pitchFamily="2" charset="-122"/>
                <a:ea typeface="华文楷体" panose="02010600040101010101" pitchFamily="2" charset="-122"/>
              </a:rPr>
              <a:t>q </a:t>
            </a:r>
            <a:r>
              <a:rPr lang="zh-CN" altLang="en-US" sz="2400" b="1" dirty="0">
                <a:latin typeface="华文楷体" panose="02010600040101010101" pitchFamily="2" charset="-122"/>
                <a:ea typeface="华文楷体" panose="02010600040101010101" pitchFamily="2" charset="-122"/>
              </a:rPr>
              <a:t>转再围绕 </a:t>
            </a:r>
            <a:r>
              <a:rPr lang="en-US" altLang="zh-CN" sz="2400" b="1" i="1" dirty="0">
                <a:latin typeface="华文楷体" panose="02010600040101010101" pitchFamily="2" charset="-122"/>
                <a:ea typeface="华文楷体" panose="02010600040101010101" pitchFamily="2" charset="-122"/>
              </a:rPr>
              <a:t>p </a:t>
            </a:r>
            <a:r>
              <a:rPr lang="zh-CN" altLang="en-US" sz="2400" b="1" dirty="0">
                <a:latin typeface="华文楷体" panose="02010600040101010101" pitchFamily="2" charset="-122"/>
                <a:ea typeface="华文楷体" panose="02010600040101010101" pitchFamily="2" charset="-122"/>
              </a:rPr>
              <a:t>转。新根结点的 </a:t>
            </a:r>
            <a:r>
              <a:rPr lang="en-US" altLang="zh-CN" sz="2400" b="1" dirty="0">
                <a:latin typeface="华文楷体" panose="02010600040101010101" pitchFamily="2" charset="-122"/>
                <a:ea typeface="华文楷体" panose="02010600040101010101" pitchFamily="2" charset="-122"/>
              </a:rPr>
              <a:t>bf </a:t>
            </a:r>
            <a:r>
              <a:rPr lang="zh-CN" altLang="en-US" sz="2400" b="1" dirty="0">
                <a:latin typeface="华文楷体" panose="02010600040101010101" pitchFamily="2" charset="-122"/>
                <a:ea typeface="华文楷体" panose="02010600040101010101" pitchFamily="2" charset="-122"/>
              </a:rPr>
              <a:t>置为</a:t>
            </a:r>
            <a:r>
              <a:rPr lang="en-US" altLang="zh-CN" sz="2400" b="1" dirty="0">
                <a:latin typeface="华文楷体" panose="02010600040101010101" pitchFamily="2" charset="-122"/>
                <a:ea typeface="华文楷体" panose="02010600040101010101" pitchFamily="2" charset="-122"/>
              </a:rPr>
              <a:t>0</a:t>
            </a:r>
            <a:r>
              <a:rPr lang="zh-CN" altLang="en-US" sz="2400" b="1" dirty="0">
                <a:latin typeface="华文楷体" panose="02010600040101010101" pitchFamily="2" charset="-122"/>
                <a:ea typeface="华文楷体" panose="02010600040101010101" pitchFamily="2" charset="-122"/>
              </a:rPr>
              <a:t>，其他结点的 </a:t>
            </a:r>
            <a:r>
              <a:rPr lang="en-US" altLang="zh-CN" sz="2400" b="1" dirty="0">
                <a:latin typeface="华文楷体" panose="02010600040101010101" pitchFamily="2" charset="-122"/>
                <a:ea typeface="华文楷体" panose="02010600040101010101" pitchFamily="2" charset="-122"/>
              </a:rPr>
              <a:t>bf </a:t>
            </a:r>
            <a:r>
              <a:rPr lang="zh-CN" altLang="en-US" sz="2400" b="1" dirty="0">
                <a:latin typeface="华文楷体" panose="02010600040101010101" pitchFamily="2" charset="-122"/>
                <a:ea typeface="华文楷体" panose="02010600040101010101" pitchFamily="2" charset="-122"/>
              </a:rPr>
              <a:t>相应处理，同时置</a:t>
            </a:r>
            <a:r>
              <a:rPr lang="en-US" altLang="zh-CN" sz="2400" b="1" dirty="0">
                <a:solidFill>
                  <a:schemeClr val="tx2"/>
                </a:solidFill>
                <a:latin typeface="华文楷体" panose="02010600040101010101" pitchFamily="2" charset="-122"/>
                <a:ea typeface="华文楷体" panose="02010600040101010101" pitchFamily="2" charset="-122"/>
              </a:rPr>
              <a:t>shorter</a:t>
            </a:r>
            <a:r>
              <a:rPr lang="zh-CN" altLang="en-US" sz="2400" b="1" dirty="0">
                <a:latin typeface="华文楷体" panose="02010600040101010101" pitchFamily="2" charset="-122"/>
                <a:ea typeface="华文楷体" panose="02010600040101010101" pitchFamily="2" charset="-122"/>
              </a:rPr>
              <a:t>为</a:t>
            </a:r>
            <a:r>
              <a:rPr lang="en-US" altLang="zh-CN" sz="2400" b="1" dirty="0">
                <a:solidFill>
                  <a:srgbClr val="339933"/>
                </a:solidFill>
                <a:latin typeface="华文楷体" panose="02010600040101010101" pitchFamily="2" charset="-122"/>
                <a:ea typeface="华文楷体" panose="02010600040101010101" pitchFamily="2" charset="-122"/>
              </a:rPr>
              <a:t>True</a:t>
            </a:r>
            <a:r>
              <a:rPr lang="zh-CN" altLang="en-US" sz="2400" b="1" dirty="0">
                <a:latin typeface="华文楷体" panose="02010600040101010101" pitchFamily="2" charset="-122"/>
                <a:ea typeface="华文楷体" panose="02010600040101010101" pitchFamily="2" charset="-122"/>
              </a:rPr>
              <a:t>。</a:t>
            </a:r>
          </a:p>
        </p:txBody>
      </p:sp>
      <p:grpSp>
        <p:nvGrpSpPr>
          <p:cNvPr id="117764" name="Group 64"/>
          <p:cNvGrpSpPr>
            <a:grpSpLocks/>
          </p:cNvGrpSpPr>
          <p:nvPr/>
        </p:nvGrpSpPr>
        <p:grpSpPr bwMode="auto">
          <a:xfrm>
            <a:off x="5824712" y="2518867"/>
            <a:ext cx="2865438" cy="3089276"/>
            <a:chOff x="3570" y="1555"/>
            <a:chExt cx="1805" cy="1946"/>
          </a:xfrm>
        </p:grpSpPr>
        <p:sp>
          <p:nvSpPr>
            <p:cNvPr id="117801" name="Line 2"/>
            <p:cNvSpPr>
              <a:spLocks noChangeShapeType="1"/>
            </p:cNvSpPr>
            <p:nvPr/>
          </p:nvSpPr>
          <p:spPr bwMode="auto">
            <a:xfrm>
              <a:off x="4477" y="1861"/>
              <a:ext cx="307" cy="437"/>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02" name="Line 3"/>
            <p:cNvSpPr>
              <a:spLocks noChangeShapeType="1"/>
            </p:cNvSpPr>
            <p:nvPr/>
          </p:nvSpPr>
          <p:spPr bwMode="auto">
            <a:xfrm flipH="1">
              <a:off x="4085" y="1909"/>
              <a:ext cx="300" cy="371"/>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03" name="Oval 4"/>
            <p:cNvSpPr>
              <a:spLocks noChangeArrowheads="1"/>
            </p:cNvSpPr>
            <p:nvPr/>
          </p:nvSpPr>
          <p:spPr bwMode="auto">
            <a:xfrm>
              <a:off x="4280" y="1688"/>
              <a:ext cx="288" cy="288"/>
            </a:xfrm>
            <a:prstGeom prst="ellipse">
              <a:avLst/>
            </a:prstGeom>
            <a:solidFill>
              <a:schemeClr val="accent4">
                <a:lumMod val="40000"/>
                <a:lumOff val="60000"/>
              </a:schemeClr>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7804" name="Text Box 5"/>
            <p:cNvSpPr txBox="1">
              <a:spLocks noChangeArrowheads="1"/>
            </p:cNvSpPr>
            <p:nvPr/>
          </p:nvSpPr>
          <p:spPr bwMode="auto">
            <a:xfrm>
              <a:off x="4309" y="1679"/>
              <a:ext cx="33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600" b="1" dirty="0">
                  <a:solidFill>
                    <a:schemeClr val="tx2"/>
                  </a:solidFill>
                  <a:latin typeface="Times New Roman" panose="02020603050405020304" pitchFamily="18" charset="0"/>
                </a:rPr>
                <a:t>0</a:t>
              </a:r>
              <a:endParaRPr kumimoji="1" lang="en-US" altLang="zh-CN" sz="2600" dirty="0">
                <a:latin typeface="Times New Roman" panose="02020603050405020304" pitchFamily="18" charset="0"/>
              </a:endParaRPr>
            </a:p>
          </p:txBody>
        </p:sp>
        <p:sp>
          <p:nvSpPr>
            <p:cNvPr id="117805" name="Line 6"/>
            <p:cNvSpPr>
              <a:spLocks noChangeShapeType="1"/>
            </p:cNvSpPr>
            <p:nvPr/>
          </p:nvSpPr>
          <p:spPr bwMode="auto">
            <a:xfrm>
              <a:off x="4820" y="2301"/>
              <a:ext cx="240" cy="432"/>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06" name="Line 7"/>
            <p:cNvSpPr>
              <a:spLocks noChangeShapeType="1"/>
            </p:cNvSpPr>
            <p:nvPr/>
          </p:nvSpPr>
          <p:spPr bwMode="auto">
            <a:xfrm flipH="1">
              <a:off x="4580" y="2330"/>
              <a:ext cx="124" cy="387"/>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07" name="Oval 8"/>
            <p:cNvSpPr>
              <a:spLocks noChangeArrowheads="1"/>
            </p:cNvSpPr>
            <p:nvPr/>
          </p:nvSpPr>
          <p:spPr bwMode="auto">
            <a:xfrm>
              <a:off x="4612" y="2093"/>
              <a:ext cx="288" cy="288"/>
            </a:xfrm>
            <a:prstGeom prst="ellipse">
              <a:avLst/>
            </a:prstGeom>
            <a:solidFill>
              <a:schemeClr val="accent4">
                <a:lumMod val="40000"/>
                <a:lumOff val="60000"/>
              </a:schemeClr>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7808" name="Rectangle 41"/>
            <p:cNvSpPr>
              <a:spLocks noChangeArrowheads="1"/>
            </p:cNvSpPr>
            <p:nvPr/>
          </p:nvSpPr>
          <p:spPr bwMode="auto">
            <a:xfrm>
              <a:off x="4973" y="2737"/>
              <a:ext cx="240" cy="764"/>
            </a:xfrm>
            <a:prstGeom prst="rect">
              <a:avLst/>
            </a:prstGeom>
            <a:solidFill>
              <a:schemeClr val="accent4">
                <a:lumMod val="40000"/>
                <a:lumOff val="60000"/>
              </a:schemeClr>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7809" name="Text Box 42"/>
            <p:cNvSpPr txBox="1">
              <a:spLocks noChangeArrowheads="1"/>
            </p:cNvSpPr>
            <p:nvPr/>
          </p:nvSpPr>
          <p:spPr bwMode="auto">
            <a:xfrm>
              <a:off x="4895" y="3024"/>
              <a:ext cx="4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000" b="1" i="1" dirty="0">
                  <a:latin typeface="Times New Roman" panose="02020603050405020304" pitchFamily="18" charset="0"/>
                </a:rPr>
                <a:t>h</a:t>
              </a:r>
              <a:r>
                <a:rPr kumimoji="1" lang="en-US" altLang="zh-CN" sz="3000" b="1" dirty="0">
                  <a:latin typeface="Times New Roman" panose="02020603050405020304" pitchFamily="18" charset="0"/>
                </a:rPr>
                <a:t>-1</a:t>
              </a:r>
              <a:endParaRPr kumimoji="1" lang="en-US" altLang="zh-CN" sz="3000" dirty="0">
                <a:latin typeface="Times New Roman" panose="02020603050405020304" pitchFamily="18" charset="0"/>
              </a:endParaRPr>
            </a:p>
          </p:txBody>
        </p:sp>
        <p:sp>
          <p:nvSpPr>
            <p:cNvPr id="117810" name="Rectangle 43"/>
            <p:cNvSpPr>
              <a:spLocks noChangeArrowheads="1"/>
            </p:cNvSpPr>
            <p:nvPr/>
          </p:nvSpPr>
          <p:spPr bwMode="auto">
            <a:xfrm>
              <a:off x="4512" y="2723"/>
              <a:ext cx="248" cy="778"/>
            </a:xfrm>
            <a:prstGeom prst="rect">
              <a:avLst/>
            </a:prstGeom>
            <a:solidFill>
              <a:schemeClr val="accent4">
                <a:lumMod val="40000"/>
                <a:lumOff val="60000"/>
              </a:schemeClr>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7811" name="Text Box 44"/>
            <p:cNvSpPr txBox="1">
              <a:spLocks noChangeArrowheads="1"/>
            </p:cNvSpPr>
            <p:nvPr/>
          </p:nvSpPr>
          <p:spPr bwMode="auto">
            <a:xfrm>
              <a:off x="4448" y="3024"/>
              <a:ext cx="4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000" b="1" i="1" dirty="0">
                  <a:latin typeface="Times New Roman" panose="02020603050405020304" pitchFamily="18" charset="0"/>
                </a:rPr>
                <a:t>h</a:t>
              </a:r>
              <a:r>
                <a:rPr kumimoji="1" lang="en-US" altLang="zh-CN" sz="3000" b="1" dirty="0">
                  <a:latin typeface="Times New Roman" panose="02020603050405020304" pitchFamily="18" charset="0"/>
                </a:rPr>
                <a:t>-1</a:t>
              </a:r>
              <a:endParaRPr kumimoji="1" lang="en-US" altLang="zh-CN" sz="3000" dirty="0">
                <a:latin typeface="Times New Roman" panose="02020603050405020304" pitchFamily="18" charset="0"/>
              </a:endParaRPr>
            </a:p>
          </p:txBody>
        </p:sp>
        <p:sp>
          <p:nvSpPr>
            <p:cNvPr id="117812" name="Line 45"/>
            <p:cNvSpPr>
              <a:spLocks noChangeShapeType="1"/>
            </p:cNvSpPr>
            <p:nvPr/>
          </p:nvSpPr>
          <p:spPr bwMode="auto">
            <a:xfrm>
              <a:off x="4130" y="2306"/>
              <a:ext cx="179" cy="417"/>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13" name="Line 46"/>
            <p:cNvSpPr>
              <a:spLocks noChangeShapeType="1"/>
            </p:cNvSpPr>
            <p:nvPr/>
          </p:nvSpPr>
          <p:spPr bwMode="auto">
            <a:xfrm flipH="1">
              <a:off x="3830" y="2320"/>
              <a:ext cx="170" cy="417"/>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814" name="Oval 47"/>
            <p:cNvSpPr>
              <a:spLocks noChangeArrowheads="1"/>
            </p:cNvSpPr>
            <p:nvPr/>
          </p:nvSpPr>
          <p:spPr bwMode="auto">
            <a:xfrm>
              <a:off x="3939" y="2115"/>
              <a:ext cx="300" cy="266"/>
            </a:xfrm>
            <a:prstGeom prst="ellipse">
              <a:avLst/>
            </a:prstGeom>
            <a:solidFill>
              <a:schemeClr val="accent4">
                <a:lumMod val="40000"/>
                <a:lumOff val="60000"/>
              </a:schemeClr>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7815" name="Rectangle 48"/>
            <p:cNvSpPr>
              <a:spLocks noChangeArrowheads="1"/>
            </p:cNvSpPr>
            <p:nvPr/>
          </p:nvSpPr>
          <p:spPr bwMode="auto">
            <a:xfrm>
              <a:off x="4147" y="2727"/>
              <a:ext cx="253" cy="753"/>
            </a:xfrm>
            <a:prstGeom prst="rect">
              <a:avLst/>
            </a:prstGeom>
            <a:solidFill>
              <a:schemeClr val="accent4">
                <a:lumMod val="40000"/>
                <a:lumOff val="60000"/>
              </a:schemeClr>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7816" name="Text Box 49"/>
            <p:cNvSpPr txBox="1">
              <a:spLocks noChangeArrowheads="1"/>
            </p:cNvSpPr>
            <p:nvPr/>
          </p:nvSpPr>
          <p:spPr bwMode="auto">
            <a:xfrm>
              <a:off x="4069" y="3024"/>
              <a:ext cx="4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000" b="1" i="1" dirty="0">
                  <a:latin typeface="Times New Roman" panose="02020603050405020304" pitchFamily="18" charset="0"/>
                </a:rPr>
                <a:t>h</a:t>
              </a:r>
              <a:r>
                <a:rPr kumimoji="1" lang="en-US" altLang="zh-CN" sz="3000" b="1" dirty="0">
                  <a:latin typeface="Times New Roman" panose="02020603050405020304" pitchFamily="18" charset="0"/>
                </a:rPr>
                <a:t>-1</a:t>
              </a:r>
              <a:endParaRPr kumimoji="1" lang="en-US" altLang="zh-CN" sz="3000" dirty="0">
                <a:latin typeface="Times New Roman" panose="02020603050405020304" pitchFamily="18" charset="0"/>
              </a:endParaRPr>
            </a:p>
          </p:txBody>
        </p:sp>
        <p:sp>
          <p:nvSpPr>
            <p:cNvPr id="117817" name="Rectangle 50"/>
            <p:cNvSpPr>
              <a:spLocks noChangeArrowheads="1"/>
            </p:cNvSpPr>
            <p:nvPr/>
          </p:nvSpPr>
          <p:spPr bwMode="auto">
            <a:xfrm>
              <a:off x="3659" y="2738"/>
              <a:ext cx="275" cy="742"/>
            </a:xfrm>
            <a:prstGeom prst="rect">
              <a:avLst/>
            </a:prstGeom>
            <a:solidFill>
              <a:schemeClr val="accent4">
                <a:lumMod val="40000"/>
                <a:lumOff val="60000"/>
              </a:schemeClr>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7818" name="Text Box 51"/>
            <p:cNvSpPr txBox="1">
              <a:spLocks noChangeArrowheads="1"/>
            </p:cNvSpPr>
            <p:nvPr/>
          </p:nvSpPr>
          <p:spPr bwMode="auto">
            <a:xfrm>
              <a:off x="3570" y="2997"/>
              <a:ext cx="4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000" b="1" i="1" dirty="0">
                  <a:latin typeface="Times New Roman" panose="02020603050405020304" pitchFamily="18" charset="0"/>
                </a:rPr>
                <a:t>h</a:t>
              </a:r>
              <a:r>
                <a:rPr kumimoji="1" lang="en-US" altLang="zh-CN" sz="3000" b="1" dirty="0">
                  <a:latin typeface="Times New Roman" panose="02020603050405020304" pitchFamily="18" charset="0"/>
                </a:rPr>
                <a:t>-1</a:t>
              </a:r>
              <a:endParaRPr kumimoji="1" lang="en-US" altLang="zh-CN" sz="3000" dirty="0">
                <a:latin typeface="Times New Roman" panose="02020603050405020304" pitchFamily="18" charset="0"/>
              </a:endParaRPr>
            </a:p>
          </p:txBody>
        </p:sp>
        <p:sp>
          <p:nvSpPr>
            <p:cNvPr id="117819" name="Text Box 52"/>
            <p:cNvSpPr txBox="1">
              <a:spLocks noChangeArrowheads="1"/>
            </p:cNvSpPr>
            <p:nvPr/>
          </p:nvSpPr>
          <p:spPr bwMode="auto">
            <a:xfrm>
              <a:off x="3990" y="2094"/>
              <a:ext cx="33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600" b="1" dirty="0">
                  <a:solidFill>
                    <a:schemeClr val="tx2"/>
                  </a:solidFill>
                  <a:latin typeface="Times New Roman" panose="02020603050405020304" pitchFamily="18" charset="0"/>
                </a:rPr>
                <a:t>0</a:t>
              </a:r>
              <a:endParaRPr kumimoji="1" lang="en-US" altLang="zh-CN" sz="2600" dirty="0">
                <a:latin typeface="Times New Roman" panose="02020603050405020304" pitchFamily="18" charset="0"/>
              </a:endParaRPr>
            </a:p>
          </p:txBody>
        </p:sp>
        <p:sp>
          <p:nvSpPr>
            <p:cNvPr id="117820" name="Text Box 53"/>
            <p:cNvSpPr txBox="1">
              <a:spLocks noChangeArrowheads="1"/>
            </p:cNvSpPr>
            <p:nvPr/>
          </p:nvSpPr>
          <p:spPr bwMode="auto">
            <a:xfrm>
              <a:off x="4637" y="2080"/>
              <a:ext cx="33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600" b="1" dirty="0">
                  <a:solidFill>
                    <a:schemeClr val="tx2"/>
                  </a:solidFill>
                  <a:latin typeface="Times New Roman" panose="02020603050405020304" pitchFamily="18" charset="0"/>
                </a:rPr>
                <a:t>0</a:t>
              </a:r>
              <a:endParaRPr kumimoji="1" lang="en-US" altLang="zh-CN" sz="2600" dirty="0">
                <a:latin typeface="Times New Roman" panose="02020603050405020304" pitchFamily="18" charset="0"/>
              </a:endParaRPr>
            </a:p>
          </p:txBody>
        </p:sp>
        <p:sp>
          <p:nvSpPr>
            <p:cNvPr id="117821" name="Text Box 56"/>
            <p:cNvSpPr txBox="1">
              <a:spLocks noChangeArrowheads="1"/>
            </p:cNvSpPr>
            <p:nvPr/>
          </p:nvSpPr>
          <p:spPr bwMode="auto">
            <a:xfrm>
              <a:off x="3628" y="2112"/>
              <a:ext cx="29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000" b="1" i="1">
                  <a:solidFill>
                    <a:schemeClr val="tx2"/>
                  </a:solidFill>
                  <a:latin typeface="Times New Roman" panose="02020603050405020304" pitchFamily="18" charset="0"/>
                </a:rPr>
                <a:t>p</a:t>
              </a:r>
              <a:endParaRPr kumimoji="1" lang="en-US" altLang="zh-CN" sz="3000">
                <a:solidFill>
                  <a:schemeClr val="tx2"/>
                </a:solidFill>
                <a:latin typeface="Times New Roman" panose="02020603050405020304" pitchFamily="18" charset="0"/>
              </a:endParaRPr>
            </a:p>
          </p:txBody>
        </p:sp>
        <p:sp>
          <p:nvSpPr>
            <p:cNvPr id="117822" name="Text Box 57"/>
            <p:cNvSpPr txBox="1">
              <a:spLocks noChangeArrowheads="1"/>
            </p:cNvSpPr>
            <p:nvPr/>
          </p:nvSpPr>
          <p:spPr bwMode="auto">
            <a:xfrm>
              <a:off x="5030" y="2083"/>
              <a:ext cx="29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000" b="1" i="1">
                  <a:solidFill>
                    <a:schemeClr val="tx2"/>
                  </a:solidFill>
                  <a:latin typeface="Times New Roman" panose="02020603050405020304" pitchFamily="18" charset="0"/>
                </a:rPr>
                <a:t>q</a:t>
              </a:r>
              <a:endParaRPr kumimoji="1" lang="en-US" altLang="zh-CN" sz="3000">
                <a:solidFill>
                  <a:schemeClr val="tx2"/>
                </a:solidFill>
                <a:latin typeface="Times New Roman" panose="02020603050405020304" pitchFamily="18" charset="0"/>
              </a:endParaRPr>
            </a:p>
          </p:txBody>
        </p:sp>
        <p:sp>
          <p:nvSpPr>
            <p:cNvPr id="117823" name="Text Box 58"/>
            <p:cNvSpPr txBox="1">
              <a:spLocks noChangeArrowheads="1"/>
            </p:cNvSpPr>
            <p:nvPr/>
          </p:nvSpPr>
          <p:spPr bwMode="auto">
            <a:xfrm>
              <a:off x="4046" y="1555"/>
              <a:ext cx="29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000" b="1" i="1">
                  <a:solidFill>
                    <a:schemeClr val="tx2"/>
                  </a:solidFill>
                  <a:latin typeface="Times New Roman" panose="02020603050405020304" pitchFamily="18" charset="0"/>
                </a:rPr>
                <a:t>r</a:t>
              </a:r>
              <a:endParaRPr kumimoji="1" lang="en-US" altLang="zh-CN" sz="3000">
                <a:solidFill>
                  <a:schemeClr val="tx2"/>
                </a:solidFill>
                <a:latin typeface="Times New Roman" panose="02020603050405020304" pitchFamily="18" charset="0"/>
              </a:endParaRPr>
            </a:p>
          </p:txBody>
        </p:sp>
      </p:grpSp>
      <p:sp>
        <p:nvSpPr>
          <p:cNvPr id="117766" name="Text Box 60"/>
          <p:cNvSpPr txBox="1">
            <a:spLocks noChangeArrowheads="1"/>
          </p:cNvSpPr>
          <p:nvPr/>
        </p:nvSpPr>
        <p:spPr bwMode="auto">
          <a:xfrm>
            <a:off x="3887788" y="3449638"/>
            <a:ext cx="1962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800">
                <a:latin typeface="Times New Roman" panose="02020603050405020304" pitchFamily="18" charset="0"/>
                <a:ea typeface="隶书" panose="02010509060101010101" pitchFamily="49" charset="-122"/>
              </a:rPr>
              <a:t>右左双旋转</a:t>
            </a:r>
            <a:endParaRPr kumimoji="1" lang="zh-CN" altLang="en-US" sz="2800">
              <a:latin typeface="Times New Roman" panose="02020603050405020304" pitchFamily="18" charset="0"/>
            </a:endParaRPr>
          </a:p>
        </p:txBody>
      </p:sp>
      <p:sp>
        <p:nvSpPr>
          <p:cNvPr id="117767" name="Text Box 61"/>
          <p:cNvSpPr txBox="1">
            <a:spLocks noChangeArrowheads="1"/>
          </p:cNvSpPr>
          <p:nvPr/>
        </p:nvSpPr>
        <p:spPr bwMode="auto">
          <a:xfrm>
            <a:off x="4114800" y="4400550"/>
            <a:ext cx="1428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800">
                <a:latin typeface="Times New Roman" panose="02020603050405020304" pitchFamily="18" charset="0"/>
                <a:ea typeface="隶书" panose="02010509060101010101" pitchFamily="49" charset="-122"/>
              </a:rPr>
              <a:t>高度减</a:t>
            </a:r>
            <a:r>
              <a:rPr kumimoji="1" lang="en-US" altLang="zh-CN" sz="2800">
                <a:latin typeface="Times New Roman" panose="02020603050405020304" pitchFamily="18" charset="0"/>
                <a:ea typeface="隶书" panose="02010509060101010101" pitchFamily="49" charset="-122"/>
              </a:rPr>
              <a:t>1</a:t>
            </a:r>
            <a:endParaRPr kumimoji="1" lang="en-US" altLang="zh-CN" sz="2800">
              <a:latin typeface="Times New Roman" panose="02020603050405020304" pitchFamily="18" charset="0"/>
            </a:endParaRPr>
          </a:p>
        </p:txBody>
      </p:sp>
      <p:sp>
        <p:nvSpPr>
          <p:cNvPr id="303158" name="Freeform 54"/>
          <p:cNvSpPr>
            <a:spLocks/>
          </p:cNvSpPr>
          <p:nvPr/>
        </p:nvSpPr>
        <p:spPr bwMode="auto">
          <a:xfrm>
            <a:off x="1835150" y="3321050"/>
            <a:ext cx="688975" cy="179388"/>
          </a:xfrm>
          <a:custGeom>
            <a:avLst/>
            <a:gdLst>
              <a:gd name="T0" fmla="*/ 0 w 384"/>
              <a:gd name="T1" fmla="*/ 287321937 h 112"/>
              <a:gd name="T2" fmla="*/ 154520593 w 384"/>
              <a:gd name="T3" fmla="*/ 164183271 h 112"/>
              <a:gd name="T4" fmla="*/ 463561722 w 384"/>
              <a:gd name="T5" fmla="*/ 41046218 h 112"/>
              <a:gd name="T6" fmla="*/ 772601114 w 384"/>
              <a:gd name="T7" fmla="*/ 41046218 h 112"/>
              <a:gd name="T8" fmla="*/ 1236162948 w 384"/>
              <a:gd name="T9" fmla="*/ 287321937 h 112"/>
              <a:gd name="T10" fmla="*/ 0 60000 65536"/>
              <a:gd name="T11" fmla="*/ 0 60000 65536"/>
              <a:gd name="T12" fmla="*/ 0 60000 65536"/>
              <a:gd name="T13" fmla="*/ 0 60000 65536"/>
              <a:gd name="T14" fmla="*/ 0 60000 65536"/>
              <a:gd name="T15" fmla="*/ 0 w 384"/>
              <a:gd name="T16" fmla="*/ 0 h 112"/>
              <a:gd name="T17" fmla="*/ 384 w 384"/>
              <a:gd name="T18" fmla="*/ 112 h 112"/>
            </a:gdLst>
            <a:ahLst/>
            <a:cxnLst>
              <a:cxn ang="T10">
                <a:pos x="T0" y="T1"/>
              </a:cxn>
              <a:cxn ang="T11">
                <a:pos x="T2" y="T3"/>
              </a:cxn>
              <a:cxn ang="T12">
                <a:pos x="T4" y="T5"/>
              </a:cxn>
              <a:cxn ang="T13">
                <a:pos x="T6" y="T7"/>
              </a:cxn>
              <a:cxn ang="T14">
                <a:pos x="T8" y="T9"/>
              </a:cxn>
            </a:cxnLst>
            <a:rect l="T15" t="T16" r="T17" b="T18"/>
            <a:pathLst>
              <a:path w="384" h="112">
                <a:moveTo>
                  <a:pt x="0" y="112"/>
                </a:moveTo>
                <a:cubicBezTo>
                  <a:pt x="12" y="96"/>
                  <a:pt x="24" y="80"/>
                  <a:pt x="48" y="64"/>
                </a:cubicBezTo>
                <a:cubicBezTo>
                  <a:pt x="72" y="48"/>
                  <a:pt x="112" y="24"/>
                  <a:pt x="144" y="16"/>
                </a:cubicBezTo>
                <a:cubicBezTo>
                  <a:pt x="176" y="8"/>
                  <a:pt x="200" y="0"/>
                  <a:pt x="240" y="16"/>
                </a:cubicBezTo>
                <a:cubicBezTo>
                  <a:pt x="280" y="32"/>
                  <a:pt x="360" y="96"/>
                  <a:pt x="384" y="112"/>
                </a:cubicBezTo>
              </a:path>
            </a:pathLst>
          </a:custGeom>
          <a:noFill/>
          <a:ln w="28575">
            <a:solidFill>
              <a:schemeClr val="tx2"/>
            </a:solidFill>
            <a:prstDash val="dash"/>
            <a:round/>
            <a:headEnd type="stealth" w="lg" len="lg"/>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3159" name="Freeform 55"/>
          <p:cNvSpPr>
            <a:spLocks/>
          </p:cNvSpPr>
          <p:nvPr/>
        </p:nvSpPr>
        <p:spPr bwMode="auto">
          <a:xfrm>
            <a:off x="2794000" y="4025900"/>
            <a:ext cx="381000" cy="88900"/>
          </a:xfrm>
          <a:custGeom>
            <a:avLst/>
            <a:gdLst>
              <a:gd name="T0" fmla="*/ 0 w 240"/>
              <a:gd name="T1" fmla="*/ 141128761 h 56"/>
              <a:gd name="T2" fmla="*/ 120967519 w 240"/>
              <a:gd name="T3" fmla="*/ 20161251 h 56"/>
              <a:gd name="T4" fmla="*/ 241935038 w 240"/>
              <a:gd name="T5" fmla="*/ 20161251 h 56"/>
              <a:gd name="T6" fmla="*/ 483870075 w 240"/>
              <a:gd name="T7" fmla="*/ 20161251 h 56"/>
              <a:gd name="T8" fmla="*/ 604837545 w 240"/>
              <a:gd name="T9" fmla="*/ 141128761 h 56"/>
              <a:gd name="T10" fmla="*/ 0 60000 65536"/>
              <a:gd name="T11" fmla="*/ 0 60000 65536"/>
              <a:gd name="T12" fmla="*/ 0 60000 65536"/>
              <a:gd name="T13" fmla="*/ 0 60000 65536"/>
              <a:gd name="T14" fmla="*/ 0 60000 65536"/>
              <a:gd name="T15" fmla="*/ 0 w 240"/>
              <a:gd name="T16" fmla="*/ 0 h 56"/>
              <a:gd name="T17" fmla="*/ 240 w 240"/>
              <a:gd name="T18" fmla="*/ 56 h 56"/>
            </a:gdLst>
            <a:ahLst/>
            <a:cxnLst>
              <a:cxn ang="T10">
                <a:pos x="T0" y="T1"/>
              </a:cxn>
              <a:cxn ang="T11">
                <a:pos x="T2" y="T3"/>
              </a:cxn>
              <a:cxn ang="T12">
                <a:pos x="T4" y="T5"/>
              </a:cxn>
              <a:cxn ang="T13">
                <a:pos x="T6" y="T7"/>
              </a:cxn>
              <a:cxn ang="T14">
                <a:pos x="T8" y="T9"/>
              </a:cxn>
            </a:cxnLst>
            <a:rect l="T15" t="T16" r="T17" b="T18"/>
            <a:pathLst>
              <a:path w="240" h="56">
                <a:moveTo>
                  <a:pt x="0" y="56"/>
                </a:moveTo>
                <a:cubicBezTo>
                  <a:pt x="16" y="36"/>
                  <a:pt x="32" y="16"/>
                  <a:pt x="48" y="8"/>
                </a:cubicBezTo>
                <a:cubicBezTo>
                  <a:pt x="64" y="0"/>
                  <a:pt x="72" y="8"/>
                  <a:pt x="96" y="8"/>
                </a:cubicBezTo>
                <a:cubicBezTo>
                  <a:pt x="120" y="8"/>
                  <a:pt x="168" y="0"/>
                  <a:pt x="192" y="8"/>
                </a:cubicBezTo>
                <a:cubicBezTo>
                  <a:pt x="216" y="16"/>
                  <a:pt x="232" y="48"/>
                  <a:pt x="240" y="56"/>
                </a:cubicBezTo>
              </a:path>
            </a:pathLst>
          </a:custGeom>
          <a:noFill/>
          <a:ln w="28575">
            <a:solidFill>
              <a:schemeClr val="tx2"/>
            </a:solidFill>
            <a:prstDash val="dash"/>
            <a:round/>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17770" name="Group 65"/>
          <p:cNvGrpSpPr>
            <a:grpSpLocks/>
          </p:cNvGrpSpPr>
          <p:nvPr/>
        </p:nvGrpSpPr>
        <p:grpSpPr bwMode="auto">
          <a:xfrm>
            <a:off x="395288" y="2457450"/>
            <a:ext cx="3594100" cy="3671888"/>
            <a:chOff x="249" y="1548"/>
            <a:chExt cx="2264" cy="2313"/>
          </a:xfrm>
        </p:grpSpPr>
        <p:sp>
          <p:nvSpPr>
            <p:cNvPr id="117771" name="Line 9"/>
            <p:cNvSpPr>
              <a:spLocks noChangeShapeType="1"/>
            </p:cNvSpPr>
            <p:nvPr/>
          </p:nvSpPr>
          <p:spPr bwMode="auto">
            <a:xfrm>
              <a:off x="1653" y="2757"/>
              <a:ext cx="240" cy="432"/>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72" name="Line 10"/>
            <p:cNvSpPr>
              <a:spLocks noChangeShapeType="1"/>
            </p:cNvSpPr>
            <p:nvPr/>
          </p:nvSpPr>
          <p:spPr bwMode="auto">
            <a:xfrm flipH="1">
              <a:off x="1232" y="2784"/>
              <a:ext cx="288" cy="432"/>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73" name="Line 12"/>
            <p:cNvSpPr>
              <a:spLocks noChangeShapeType="1"/>
            </p:cNvSpPr>
            <p:nvPr/>
          </p:nvSpPr>
          <p:spPr bwMode="auto">
            <a:xfrm>
              <a:off x="1952" y="2352"/>
              <a:ext cx="240" cy="432"/>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74" name="Line 13"/>
            <p:cNvSpPr>
              <a:spLocks noChangeShapeType="1"/>
            </p:cNvSpPr>
            <p:nvPr/>
          </p:nvSpPr>
          <p:spPr bwMode="auto">
            <a:xfrm flipH="1">
              <a:off x="1546" y="2296"/>
              <a:ext cx="288" cy="431"/>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75" name="Line 14"/>
            <p:cNvSpPr>
              <a:spLocks noChangeShapeType="1"/>
            </p:cNvSpPr>
            <p:nvPr/>
          </p:nvSpPr>
          <p:spPr bwMode="auto">
            <a:xfrm>
              <a:off x="1455" y="1933"/>
              <a:ext cx="401" cy="323"/>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76" name="Line 15"/>
            <p:cNvSpPr>
              <a:spLocks noChangeShapeType="1"/>
            </p:cNvSpPr>
            <p:nvPr/>
          </p:nvSpPr>
          <p:spPr bwMode="auto">
            <a:xfrm flipH="1">
              <a:off x="798" y="1888"/>
              <a:ext cx="589" cy="409"/>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77" name="Oval 16"/>
            <p:cNvSpPr>
              <a:spLocks noChangeArrowheads="1"/>
            </p:cNvSpPr>
            <p:nvPr/>
          </p:nvSpPr>
          <p:spPr bwMode="auto">
            <a:xfrm>
              <a:off x="1251" y="1728"/>
              <a:ext cx="288" cy="288"/>
            </a:xfrm>
            <a:prstGeom prst="ellipse">
              <a:avLst/>
            </a:prstGeom>
            <a:solidFill>
              <a:schemeClr val="accent4">
                <a:lumMod val="40000"/>
                <a:lumOff val="60000"/>
              </a:schemeClr>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7778" name="Rectangle 17"/>
            <p:cNvSpPr>
              <a:spLocks noChangeArrowheads="1"/>
            </p:cNvSpPr>
            <p:nvPr/>
          </p:nvSpPr>
          <p:spPr bwMode="auto">
            <a:xfrm>
              <a:off x="704" y="2153"/>
              <a:ext cx="288" cy="960"/>
            </a:xfrm>
            <a:prstGeom prst="rect">
              <a:avLst/>
            </a:prstGeom>
            <a:solidFill>
              <a:schemeClr val="accent4">
                <a:lumMod val="40000"/>
                <a:lumOff val="60000"/>
              </a:schemeClr>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7779" name="Rectangle 18"/>
            <p:cNvSpPr>
              <a:spLocks noChangeArrowheads="1"/>
            </p:cNvSpPr>
            <p:nvPr/>
          </p:nvSpPr>
          <p:spPr bwMode="auto">
            <a:xfrm>
              <a:off x="1136" y="3093"/>
              <a:ext cx="297" cy="768"/>
            </a:xfrm>
            <a:prstGeom prst="rect">
              <a:avLst/>
            </a:prstGeom>
            <a:solidFill>
              <a:schemeClr val="accent4">
                <a:lumMod val="40000"/>
                <a:lumOff val="60000"/>
              </a:schemeClr>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7780" name="Rectangle 19"/>
            <p:cNvSpPr>
              <a:spLocks noChangeArrowheads="1"/>
            </p:cNvSpPr>
            <p:nvPr/>
          </p:nvSpPr>
          <p:spPr bwMode="auto">
            <a:xfrm>
              <a:off x="707" y="2931"/>
              <a:ext cx="285" cy="364"/>
            </a:xfrm>
            <a:prstGeom prst="rect">
              <a:avLst/>
            </a:prstGeom>
            <a:solidFill>
              <a:schemeClr val="accent2"/>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7781" name="Line 20"/>
            <p:cNvSpPr>
              <a:spLocks noChangeShapeType="1"/>
            </p:cNvSpPr>
            <p:nvPr/>
          </p:nvSpPr>
          <p:spPr bwMode="auto">
            <a:xfrm flipH="1">
              <a:off x="717" y="2927"/>
              <a:ext cx="277" cy="36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82" name="Line 21"/>
            <p:cNvSpPr>
              <a:spLocks noChangeShapeType="1"/>
            </p:cNvSpPr>
            <p:nvPr/>
          </p:nvSpPr>
          <p:spPr bwMode="auto">
            <a:xfrm>
              <a:off x="717" y="2933"/>
              <a:ext cx="284" cy="36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83" name="Text Box 22"/>
            <p:cNvSpPr txBox="1">
              <a:spLocks noChangeArrowheads="1"/>
            </p:cNvSpPr>
            <p:nvPr/>
          </p:nvSpPr>
          <p:spPr bwMode="auto">
            <a:xfrm>
              <a:off x="1277" y="1690"/>
              <a:ext cx="33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600" b="1">
                  <a:solidFill>
                    <a:schemeClr val="tx2"/>
                  </a:solidFill>
                  <a:latin typeface="Times New Roman" panose="02020603050405020304" pitchFamily="18" charset="0"/>
                </a:rPr>
                <a:t>1</a:t>
              </a:r>
              <a:endParaRPr kumimoji="1" lang="en-US" altLang="zh-CN" sz="2600">
                <a:solidFill>
                  <a:schemeClr val="tx2"/>
                </a:solidFill>
                <a:latin typeface="Times New Roman" panose="02020603050405020304" pitchFamily="18" charset="0"/>
              </a:endParaRPr>
            </a:p>
          </p:txBody>
        </p:sp>
        <p:sp>
          <p:nvSpPr>
            <p:cNvPr id="117784" name="Text Box 23"/>
            <p:cNvSpPr txBox="1">
              <a:spLocks noChangeArrowheads="1"/>
            </p:cNvSpPr>
            <p:nvPr/>
          </p:nvSpPr>
          <p:spPr bwMode="auto">
            <a:xfrm>
              <a:off x="704" y="2496"/>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200" b="1" i="1">
                  <a:solidFill>
                    <a:schemeClr val="accent2"/>
                  </a:solidFill>
                  <a:latin typeface="Times New Roman" panose="02020603050405020304" pitchFamily="18" charset="0"/>
                </a:rPr>
                <a:t>h</a:t>
              </a:r>
              <a:endParaRPr kumimoji="1" lang="en-US" altLang="zh-CN" sz="2400">
                <a:latin typeface="Times New Roman" panose="02020603050405020304" pitchFamily="18" charset="0"/>
              </a:endParaRPr>
            </a:p>
          </p:txBody>
        </p:sp>
        <p:sp>
          <p:nvSpPr>
            <p:cNvPr id="117785" name="Text Box 24"/>
            <p:cNvSpPr txBox="1">
              <a:spLocks noChangeArrowheads="1"/>
            </p:cNvSpPr>
            <p:nvPr/>
          </p:nvSpPr>
          <p:spPr bwMode="auto">
            <a:xfrm>
              <a:off x="249" y="2336"/>
              <a:ext cx="4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000" b="1" i="1">
                  <a:latin typeface="Times New Roman" panose="02020603050405020304" pitchFamily="18" charset="0"/>
                </a:rPr>
                <a:t>h</a:t>
              </a:r>
              <a:r>
                <a:rPr kumimoji="1" lang="en-US" altLang="zh-CN" sz="3000" b="1">
                  <a:latin typeface="Times New Roman" panose="02020603050405020304" pitchFamily="18" charset="0"/>
                </a:rPr>
                <a:t>-1</a:t>
              </a:r>
              <a:endParaRPr kumimoji="1" lang="en-US" altLang="zh-CN" sz="3000">
                <a:latin typeface="Times New Roman" panose="02020603050405020304" pitchFamily="18" charset="0"/>
              </a:endParaRPr>
            </a:p>
          </p:txBody>
        </p:sp>
        <p:sp>
          <p:nvSpPr>
            <p:cNvPr id="117786" name="Line 25"/>
            <p:cNvSpPr>
              <a:spLocks noChangeShapeType="1"/>
            </p:cNvSpPr>
            <p:nvPr/>
          </p:nvSpPr>
          <p:spPr bwMode="auto">
            <a:xfrm>
              <a:off x="457" y="2682"/>
              <a:ext cx="0" cy="227"/>
            </a:xfrm>
            <a:prstGeom prst="line">
              <a:avLst/>
            </a:prstGeom>
            <a:noFill/>
            <a:ln w="28575">
              <a:solidFill>
                <a:srgbClr val="0099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87" name="Line 26"/>
            <p:cNvSpPr>
              <a:spLocks noChangeShapeType="1"/>
            </p:cNvSpPr>
            <p:nvPr/>
          </p:nvSpPr>
          <p:spPr bwMode="auto">
            <a:xfrm>
              <a:off x="368" y="2908"/>
              <a:ext cx="192" cy="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88" name="Line 27"/>
            <p:cNvSpPr>
              <a:spLocks noChangeShapeType="1"/>
            </p:cNvSpPr>
            <p:nvPr/>
          </p:nvSpPr>
          <p:spPr bwMode="auto">
            <a:xfrm>
              <a:off x="368" y="2160"/>
              <a:ext cx="192" cy="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89" name="Text Box 30"/>
            <p:cNvSpPr txBox="1">
              <a:spLocks noChangeArrowheads="1"/>
            </p:cNvSpPr>
            <p:nvPr/>
          </p:nvSpPr>
          <p:spPr bwMode="auto">
            <a:xfrm>
              <a:off x="1569" y="1548"/>
              <a:ext cx="29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000" b="1" i="1">
                  <a:solidFill>
                    <a:schemeClr val="tx2"/>
                  </a:solidFill>
                  <a:latin typeface="Times New Roman" panose="02020603050405020304" pitchFamily="18" charset="0"/>
                </a:rPr>
                <a:t>p</a:t>
              </a:r>
              <a:endParaRPr kumimoji="1" lang="en-US" altLang="zh-CN" sz="3000">
                <a:solidFill>
                  <a:schemeClr val="tx2"/>
                </a:solidFill>
                <a:latin typeface="Times New Roman" panose="02020603050405020304" pitchFamily="18" charset="0"/>
              </a:endParaRPr>
            </a:p>
          </p:txBody>
        </p:sp>
        <p:sp>
          <p:nvSpPr>
            <p:cNvPr id="117790" name="Rectangle 31"/>
            <p:cNvSpPr>
              <a:spLocks noChangeArrowheads="1"/>
            </p:cNvSpPr>
            <p:nvPr/>
          </p:nvSpPr>
          <p:spPr bwMode="auto">
            <a:xfrm>
              <a:off x="2091" y="2766"/>
              <a:ext cx="288" cy="768"/>
            </a:xfrm>
            <a:prstGeom prst="rect">
              <a:avLst/>
            </a:prstGeom>
            <a:solidFill>
              <a:schemeClr val="accent4">
                <a:lumMod val="40000"/>
                <a:lumOff val="60000"/>
              </a:schemeClr>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7791" name="Oval 32"/>
            <p:cNvSpPr>
              <a:spLocks noChangeArrowheads="1"/>
            </p:cNvSpPr>
            <p:nvPr/>
          </p:nvSpPr>
          <p:spPr bwMode="auto">
            <a:xfrm>
              <a:off x="1727" y="2099"/>
              <a:ext cx="288" cy="288"/>
            </a:xfrm>
            <a:prstGeom prst="ellipse">
              <a:avLst/>
            </a:prstGeom>
            <a:solidFill>
              <a:schemeClr val="accent4">
                <a:lumMod val="40000"/>
                <a:lumOff val="60000"/>
              </a:schemeClr>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7792" name="Text Box 33"/>
            <p:cNvSpPr txBox="1">
              <a:spLocks noChangeArrowheads="1"/>
            </p:cNvSpPr>
            <p:nvPr/>
          </p:nvSpPr>
          <p:spPr bwMode="auto">
            <a:xfrm>
              <a:off x="1743" y="2061"/>
              <a:ext cx="4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600" b="1">
                  <a:solidFill>
                    <a:schemeClr val="tx2"/>
                  </a:solidFill>
                  <a:latin typeface="楷体_GB2312" pitchFamily="49" charset="-122"/>
                  <a:ea typeface="楷体_GB2312" pitchFamily="49" charset="-122"/>
                </a:rPr>
                <a:t>-</a:t>
              </a:r>
              <a:r>
                <a:rPr kumimoji="1" lang="en-US" altLang="zh-CN" sz="2600" b="1">
                  <a:solidFill>
                    <a:schemeClr val="tx2"/>
                  </a:solidFill>
                  <a:latin typeface="Times New Roman" panose="02020603050405020304" pitchFamily="18" charset="0"/>
                </a:rPr>
                <a:t>1</a:t>
              </a:r>
              <a:endParaRPr kumimoji="1" lang="en-US" altLang="zh-CN" sz="2600">
                <a:solidFill>
                  <a:schemeClr val="tx2"/>
                </a:solidFill>
                <a:latin typeface="Times New Roman" panose="02020603050405020304" pitchFamily="18" charset="0"/>
              </a:endParaRPr>
            </a:p>
          </p:txBody>
        </p:sp>
        <p:sp>
          <p:nvSpPr>
            <p:cNvPr id="117793" name="Text Box 34"/>
            <p:cNvSpPr txBox="1">
              <a:spLocks noChangeArrowheads="1"/>
            </p:cNvSpPr>
            <p:nvPr/>
          </p:nvSpPr>
          <p:spPr bwMode="auto">
            <a:xfrm>
              <a:off x="2000" y="1920"/>
              <a:ext cx="29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000" b="1" i="1">
                  <a:solidFill>
                    <a:schemeClr val="tx2"/>
                  </a:solidFill>
                  <a:latin typeface="Times New Roman" panose="02020603050405020304" pitchFamily="18" charset="0"/>
                </a:rPr>
                <a:t>q</a:t>
              </a:r>
              <a:endParaRPr kumimoji="1" lang="en-US" altLang="zh-CN" sz="3000">
                <a:solidFill>
                  <a:schemeClr val="tx2"/>
                </a:solidFill>
                <a:latin typeface="Times New Roman" panose="02020603050405020304" pitchFamily="18" charset="0"/>
              </a:endParaRPr>
            </a:p>
          </p:txBody>
        </p:sp>
        <p:sp>
          <p:nvSpPr>
            <p:cNvPr id="117794" name="Text Box 35"/>
            <p:cNvSpPr txBox="1">
              <a:spLocks noChangeArrowheads="1"/>
            </p:cNvSpPr>
            <p:nvPr/>
          </p:nvSpPr>
          <p:spPr bwMode="auto">
            <a:xfrm>
              <a:off x="1080" y="3168"/>
              <a:ext cx="480"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70000"/>
                </a:lnSpc>
              </a:pPr>
              <a:r>
                <a:rPr kumimoji="1" lang="en-US" altLang="zh-CN" sz="3000" b="1" i="1" dirty="0">
                  <a:latin typeface="Times New Roman" panose="02020603050405020304" pitchFamily="18" charset="0"/>
                </a:rPr>
                <a:t>h</a:t>
              </a:r>
              <a:r>
                <a:rPr kumimoji="1" lang="en-US" altLang="zh-CN" sz="3000" b="1" dirty="0">
                  <a:latin typeface="Times New Roman" panose="02020603050405020304" pitchFamily="18" charset="0"/>
                </a:rPr>
                <a:t>-1</a:t>
              </a:r>
            </a:p>
            <a:p>
              <a:pPr algn="l" eaLnBrk="1" hangingPunct="1">
                <a:lnSpc>
                  <a:spcPct val="70000"/>
                </a:lnSpc>
              </a:pPr>
              <a:r>
                <a:rPr kumimoji="1" lang="zh-CN" altLang="en-US" sz="3000" dirty="0">
                  <a:latin typeface="Times New Roman" panose="02020603050405020304" pitchFamily="18" charset="0"/>
                  <a:ea typeface="隶书" panose="02010509060101010101" pitchFamily="49" charset="-122"/>
                </a:rPr>
                <a:t>或</a:t>
              </a:r>
              <a:endParaRPr kumimoji="1" lang="zh-CN" altLang="en-US" sz="3000" b="1" dirty="0">
                <a:latin typeface="Times New Roman" panose="02020603050405020304" pitchFamily="18" charset="0"/>
              </a:endParaRPr>
            </a:p>
            <a:p>
              <a:pPr algn="l" eaLnBrk="1" hangingPunct="1">
                <a:lnSpc>
                  <a:spcPct val="70000"/>
                </a:lnSpc>
              </a:pPr>
              <a:r>
                <a:rPr kumimoji="1" lang="en-US" altLang="zh-CN" sz="3000" b="1" i="1" dirty="0">
                  <a:latin typeface="Times New Roman" panose="02020603050405020304" pitchFamily="18" charset="0"/>
                </a:rPr>
                <a:t>h</a:t>
              </a:r>
              <a:r>
                <a:rPr kumimoji="1" lang="en-US" altLang="zh-CN" sz="3000" b="1" dirty="0">
                  <a:latin typeface="Times New Roman" panose="02020603050405020304" pitchFamily="18" charset="0"/>
                </a:rPr>
                <a:t>-2</a:t>
              </a:r>
              <a:endParaRPr kumimoji="1" lang="en-US" altLang="zh-CN" sz="3000" dirty="0">
                <a:latin typeface="Times New Roman" panose="02020603050405020304" pitchFamily="18" charset="0"/>
              </a:endParaRPr>
            </a:p>
          </p:txBody>
        </p:sp>
        <p:sp>
          <p:nvSpPr>
            <p:cNvPr id="117795" name="Oval 36"/>
            <p:cNvSpPr>
              <a:spLocks noChangeArrowheads="1"/>
            </p:cNvSpPr>
            <p:nvPr/>
          </p:nvSpPr>
          <p:spPr bwMode="auto">
            <a:xfrm>
              <a:off x="1455" y="2524"/>
              <a:ext cx="288" cy="288"/>
            </a:xfrm>
            <a:prstGeom prst="ellipse">
              <a:avLst/>
            </a:prstGeom>
            <a:solidFill>
              <a:schemeClr val="accent4">
                <a:lumMod val="40000"/>
                <a:lumOff val="60000"/>
              </a:schemeClr>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7796" name="Rectangle 37"/>
            <p:cNvSpPr>
              <a:spLocks noChangeArrowheads="1"/>
            </p:cNvSpPr>
            <p:nvPr/>
          </p:nvSpPr>
          <p:spPr bwMode="auto">
            <a:xfrm>
              <a:off x="1673" y="3093"/>
              <a:ext cx="315" cy="768"/>
            </a:xfrm>
            <a:prstGeom prst="rect">
              <a:avLst/>
            </a:prstGeom>
            <a:solidFill>
              <a:schemeClr val="accent4">
                <a:lumMod val="40000"/>
                <a:lumOff val="60000"/>
              </a:schemeClr>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7797" name="Text Box 38"/>
            <p:cNvSpPr txBox="1">
              <a:spLocks noChangeArrowheads="1"/>
            </p:cNvSpPr>
            <p:nvPr/>
          </p:nvSpPr>
          <p:spPr bwMode="auto">
            <a:xfrm>
              <a:off x="1616" y="3168"/>
              <a:ext cx="480"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70000"/>
                </a:lnSpc>
              </a:pPr>
              <a:r>
                <a:rPr kumimoji="1" lang="en-US" altLang="zh-CN" sz="3000" b="1" i="1">
                  <a:latin typeface="Times New Roman" panose="02020603050405020304" pitchFamily="18" charset="0"/>
                </a:rPr>
                <a:t>h</a:t>
              </a:r>
              <a:r>
                <a:rPr kumimoji="1" lang="en-US" altLang="zh-CN" sz="3000" b="1">
                  <a:latin typeface="Times New Roman" panose="02020603050405020304" pitchFamily="18" charset="0"/>
                </a:rPr>
                <a:t>-1</a:t>
              </a:r>
            </a:p>
            <a:p>
              <a:pPr algn="l" eaLnBrk="1" hangingPunct="1">
                <a:lnSpc>
                  <a:spcPct val="70000"/>
                </a:lnSpc>
              </a:pPr>
              <a:r>
                <a:rPr kumimoji="1" lang="zh-CN" altLang="en-US" sz="3000">
                  <a:latin typeface="Times New Roman" panose="02020603050405020304" pitchFamily="18" charset="0"/>
                  <a:ea typeface="隶书" panose="02010509060101010101" pitchFamily="49" charset="-122"/>
                </a:rPr>
                <a:t>或</a:t>
              </a:r>
              <a:endParaRPr kumimoji="1" lang="zh-CN" altLang="en-US" sz="3000" b="1">
                <a:latin typeface="Times New Roman" panose="02020603050405020304" pitchFamily="18" charset="0"/>
              </a:endParaRPr>
            </a:p>
            <a:p>
              <a:pPr algn="l" eaLnBrk="1" hangingPunct="1">
                <a:lnSpc>
                  <a:spcPct val="70000"/>
                </a:lnSpc>
              </a:pPr>
              <a:r>
                <a:rPr kumimoji="1" lang="en-US" altLang="zh-CN" sz="3000" b="1" i="1">
                  <a:latin typeface="Times New Roman" panose="02020603050405020304" pitchFamily="18" charset="0"/>
                </a:rPr>
                <a:t>h</a:t>
              </a:r>
              <a:r>
                <a:rPr kumimoji="1" lang="en-US" altLang="zh-CN" sz="3000" b="1">
                  <a:latin typeface="Times New Roman" panose="02020603050405020304" pitchFamily="18" charset="0"/>
                </a:rPr>
                <a:t>-2</a:t>
              </a:r>
              <a:endParaRPr kumimoji="1" lang="en-US" altLang="zh-CN" sz="3000">
                <a:latin typeface="Times New Roman" panose="02020603050405020304" pitchFamily="18" charset="0"/>
              </a:endParaRPr>
            </a:p>
          </p:txBody>
        </p:sp>
        <p:sp>
          <p:nvSpPr>
            <p:cNvPr id="117798" name="Text Box 39"/>
            <p:cNvSpPr txBox="1">
              <a:spLocks noChangeArrowheads="1"/>
            </p:cNvSpPr>
            <p:nvPr/>
          </p:nvSpPr>
          <p:spPr bwMode="auto">
            <a:xfrm>
              <a:off x="2033" y="2862"/>
              <a:ext cx="4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3000" b="1" i="1" dirty="0">
                  <a:latin typeface="Times New Roman" panose="02020603050405020304" pitchFamily="18" charset="0"/>
                </a:rPr>
                <a:t>h</a:t>
              </a:r>
              <a:r>
                <a:rPr kumimoji="1" lang="en-US" altLang="zh-CN" sz="3000" b="1" dirty="0">
                  <a:latin typeface="Times New Roman" panose="02020603050405020304" pitchFamily="18" charset="0"/>
                </a:rPr>
                <a:t>-1</a:t>
              </a:r>
              <a:endParaRPr kumimoji="1" lang="en-US" altLang="zh-CN" sz="3000" dirty="0">
                <a:latin typeface="Times New Roman" panose="02020603050405020304" pitchFamily="18" charset="0"/>
              </a:endParaRPr>
            </a:p>
          </p:txBody>
        </p:sp>
        <p:sp>
          <p:nvSpPr>
            <p:cNvPr id="117799" name="Text Box 40"/>
            <p:cNvSpPr txBox="1">
              <a:spLocks noChangeArrowheads="1"/>
            </p:cNvSpPr>
            <p:nvPr/>
          </p:nvSpPr>
          <p:spPr bwMode="auto">
            <a:xfrm>
              <a:off x="1280" y="2323"/>
              <a:ext cx="29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000" b="1" i="1">
                  <a:solidFill>
                    <a:schemeClr val="tx2"/>
                  </a:solidFill>
                  <a:latin typeface="Times New Roman" panose="02020603050405020304" pitchFamily="18" charset="0"/>
                </a:rPr>
                <a:t>r</a:t>
              </a:r>
              <a:endParaRPr kumimoji="1" lang="en-US" altLang="zh-CN" sz="3000">
                <a:solidFill>
                  <a:schemeClr val="tx2"/>
                </a:solidFill>
                <a:latin typeface="Times New Roman" panose="02020603050405020304" pitchFamily="18" charset="0"/>
              </a:endParaRPr>
            </a:p>
          </p:txBody>
        </p:sp>
        <p:sp>
          <p:nvSpPr>
            <p:cNvPr id="117800" name="Line 62"/>
            <p:cNvSpPr>
              <a:spLocks noChangeShapeType="1"/>
            </p:cNvSpPr>
            <p:nvPr/>
          </p:nvSpPr>
          <p:spPr bwMode="auto">
            <a:xfrm flipV="1">
              <a:off x="457" y="2160"/>
              <a:ext cx="0" cy="227"/>
            </a:xfrm>
            <a:prstGeom prst="line">
              <a:avLst/>
            </a:prstGeom>
            <a:noFill/>
            <a:ln w="28575">
              <a:solidFill>
                <a:srgbClr val="0099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3" name="AutoShape 24"/>
          <p:cNvSpPr>
            <a:spLocks noChangeArrowheads="1"/>
          </p:cNvSpPr>
          <p:nvPr/>
        </p:nvSpPr>
        <p:spPr bwMode="auto">
          <a:xfrm>
            <a:off x="4359275" y="3869716"/>
            <a:ext cx="910023" cy="426182"/>
          </a:xfrm>
          <a:prstGeom prst="rightArrow">
            <a:avLst>
              <a:gd name="adj1" fmla="val 50000"/>
              <a:gd name="adj2" fmla="val 118572"/>
            </a:avLst>
          </a:prstGeom>
          <a:solidFill>
            <a:schemeClr val="accent4">
              <a:lumMod val="40000"/>
              <a:lumOff val="60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3" name="直接连接符 2">
            <a:extLst>
              <a:ext uri="{FF2B5EF4-FFF2-40B4-BE49-F238E27FC236}">
                <a16:creationId xmlns:a16="http://schemas.microsoft.com/office/drawing/2014/main" id="{463D96E7-17E6-4054-A39C-C12D61D6B30B}"/>
              </a:ext>
            </a:extLst>
          </p:cNvPr>
          <p:cNvCxnSpPr/>
          <p:nvPr/>
        </p:nvCxnSpPr>
        <p:spPr>
          <a:xfrm>
            <a:off x="0" y="6129338"/>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2A4BA320-0142-434E-AEAB-605F2EDBB4AA}"/>
              </a:ext>
            </a:extLst>
          </p:cNvPr>
          <p:cNvCxnSpPr/>
          <p:nvPr/>
        </p:nvCxnSpPr>
        <p:spPr>
          <a:xfrm>
            <a:off x="0" y="5608142"/>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28C4BE57-5EAA-41F8-9DC2-47F1C6F26E83}"/>
              </a:ext>
            </a:extLst>
          </p:cNvPr>
          <p:cNvCxnSpPr/>
          <p:nvPr/>
        </p:nvCxnSpPr>
        <p:spPr>
          <a:xfrm>
            <a:off x="0" y="3250704"/>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5F4024D6-512E-44F6-BD78-304D9F3F60C9}"/>
              </a:ext>
            </a:extLst>
          </p:cNvPr>
          <p:cNvCxnSpPr/>
          <p:nvPr/>
        </p:nvCxnSpPr>
        <p:spPr>
          <a:xfrm>
            <a:off x="-36512" y="2661461"/>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83A62AE5-82BF-40A4-9CF8-5EEE69AB8E52}"/>
              </a:ext>
            </a:extLst>
          </p:cNvPr>
          <p:cNvCxnSpPr/>
          <p:nvPr/>
        </p:nvCxnSpPr>
        <p:spPr>
          <a:xfrm>
            <a:off x="0" y="3841255"/>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70" name="文本框 69">
            <a:extLst>
              <a:ext uri="{FF2B5EF4-FFF2-40B4-BE49-F238E27FC236}">
                <a16:creationId xmlns:a16="http://schemas.microsoft.com/office/drawing/2014/main" id="{0C8D02B3-8B15-4F01-BD04-00444E784279}"/>
              </a:ext>
            </a:extLst>
          </p:cNvPr>
          <p:cNvSpPr txBox="1"/>
          <p:nvPr/>
        </p:nvSpPr>
        <p:spPr>
          <a:xfrm>
            <a:off x="0" y="5728644"/>
            <a:ext cx="683568" cy="369332"/>
          </a:xfrm>
          <a:prstGeom prst="rect">
            <a:avLst/>
          </a:prstGeom>
          <a:noFill/>
        </p:spPr>
        <p:txBody>
          <a:bodyPr wrap="square" rtlCol="0">
            <a:spAutoFit/>
          </a:bodyPr>
          <a:lstStyle/>
          <a:p>
            <a:r>
              <a:rPr lang="en-US" altLang="zh-CN" dirty="0"/>
              <a:t>h+1</a:t>
            </a:r>
            <a:endParaRPr lang="zh-CN" altLang="en-US" dirty="0"/>
          </a:p>
        </p:txBody>
      </p:sp>
      <p:sp>
        <p:nvSpPr>
          <p:cNvPr id="71" name="文本框 70">
            <a:extLst>
              <a:ext uri="{FF2B5EF4-FFF2-40B4-BE49-F238E27FC236}">
                <a16:creationId xmlns:a16="http://schemas.microsoft.com/office/drawing/2014/main" id="{870BF92E-2DD6-4D1B-A6F2-F54CC21FE8A7}"/>
              </a:ext>
            </a:extLst>
          </p:cNvPr>
          <p:cNvSpPr txBox="1"/>
          <p:nvPr/>
        </p:nvSpPr>
        <p:spPr>
          <a:xfrm>
            <a:off x="7231" y="3353398"/>
            <a:ext cx="683568" cy="369332"/>
          </a:xfrm>
          <a:prstGeom prst="rect">
            <a:avLst/>
          </a:prstGeom>
          <a:noFill/>
        </p:spPr>
        <p:txBody>
          <a:bodyPr wrap="square" rtlCol="0">
            <a:spAutoFit/>
          </a:bodyPr>
          <a:lstStyle/>
          <a:p>
            <a:r>
              <a:rPr lang="en-US" altLang="zh-CN" dirty="0"/>
              <a:t>2</a:t>
            </a:r>
            <a:endParaRPr lang="zh-CN" altLang="en-US" dirty="0"/>
          </a:p>
        </p:txBody>
      </p:sp>
      <p:sp>
        <p:nvSpPr>
          <p:cNvPr id="72" name="文本框 71">
            <a:extLst>
              <a:ext uri="{FF2B5EF4-FFF2-40B4-BE49-F238E27FC236}">
                <a16:creationId xmlns:a16="http://schemas.microsoft.com/office/drawing/2014/main" id="{800F4918-394A-4965-AC52-5C1EFA586AF0}"/>
              </a:ext>
            </a:extLst>
          </p:cNvPr>
          <p:cNvSpPr txBox="1"/>
          <p:nvPr/>
        </p:nvSpPr>
        <p:spPr>
          <a:xfrm>
            <a:off x="10207" y="2770992"/>
            <a:ext cx="683568" cy="369332"/>
          </a:xfrm>
          <a:prstGeom prst="rect">
            <a:avLst/>
          </a:prstGeom>
          <a:noFill/>
        </p:spPr>
        <p:txBody>
          <a:bodyPr wrap="square" rtlCol="0">
            <a:spAutoFit/>
          </a:bodyPr>
          <a:lstStyle/>
          <a:p>
            <a:r>
              <a:rPr lang="en-US" altLang="zh-CN" dirty="0"/>
              <a:t>1</a:t>
            </a:r>
            <a:endParaRPr lang="zh-CN" altLang="en-US" dirty="0"/>
          </a:p>
        </p:txBody>
      </p:sp>
      <p:sp>
        <p:nvSpPr>
          <p:cNvPr id="73" name="文本框 72">
            <a:extLst>
              <a:ext uri="{FF2B5EF4-FFF2-40B4-BE49-F238E27FC236}">
                <a16:creationId xmlns:a16="http://schemas.microsoft.com/office/drawing/2014/main" id="{C54F24D8-9AF7-4070-B6F0-ED242FE97796}"/>
              </a:ext>
            </a:extLst>
          </p:cNvPr>
          <p:cNvSpPr txBox="1"/>
          <p:nvPr/>
        </p:nvSpPr>
        <p:spPr>
          <a:xfrm>
            <a:off x="30088" y="4323726"/>
            <a:ext cx="373137" cy="923330"/>
          </a:xfrm>
          <a:prstGeom prst="rect">
            <a:avLst/>
          </a:prstGeom>
          <a:noFill/>
        </p:spPr>
        <p:txBody>
          <a:bodyPr wrap="square" rtlCol="0">
            <a:spAutoFit/>
          </a:bodyPr>
          <a:lstStyle/>
          <a:p>
            <a:r>
              <a:rPr lang="en-US" altLang="zh-CN" dirty="0"/>
              <a:t>|</a:t>
            </a:r>
          </a:p>
          <a:p>
            <a:r>
              <a:rPr lang="en-US" altLang="zh-CN" dirty="0"/>
              <a:t>h</a:t>
            </a:r>
          </a:p>
          <a:p>
            <a:r>
              <a:rPr lang="en-US" altLang="zh-CN" dirty="0"/>
              <a:t>|</a:t>
            </a:r>
            <a:endParaRPr lang="zh-CN" altLang="en-US" dirty="0"/>
          </a:p>
        </p:txBody>
      </p:sp>
    </p:spTree>
    <p:extLst>
      <p:ext uri="{BB962C8B-B14F-4D97-AF65-F5344CB8AC3E}">
        <p14:creationId xmlns:p14="http://schemas.microsoft.com/office/powerpoint/2010/main" val="19048173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3159"/>
                                        </p:tgtEl>
                                        <p:attrNameLst>
                                          <p:attrName>style.visibility</p:attrName>
                                        </p:attrNameLst>
                                      </p:cBhvr>
                                      <p:to>
                                        <p:strVal val="visible"/>
                                      </p:to>
                                    </p:set>
                                    <p:animEffect transition="in" filter="wipe(left)">
                                      <p:cBhvr>
                                        <p:cTn id="7" dur="500"/>
                                        <p:tgtEl>
                                          <p:spTgt spid="3031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303158"/>
                                        </p:tgtEl>
                                        <p:attrNameLst>
                                          <p:attrName>style.visibility</p:attrName>
                                        </p:attrNameLst>
                                      </p:cBhvr>
                                      <p:to>
                                        <p:strVal val="visible"/>
                                      </p:to>
                                    </p:set>
                                    <p:animEffect transition="in" filter="wipe(right)">
                                      <p:cBhvr>
                                        <p:cTn id="12" dur="500"/>
                                        <p:tgtEl>
                                          <p:spTgt spid="303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58" grpId="0" animBg="1"/>
      <p:bldP spid="30315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787" name="Group 82"/>
          <p:cNvGrpSpPr>
            <a:grpSpLocks/>
          </p:cNvGrpSpPr>
          <p:nvPr/>
        </p:nvGrpSpPr>
        <p:grpSpPr bwMode="auto">
          <a:xfrm>
            <a:off x="533400" y="1197694"/>
            <a:ext cx="8077200" cy="4908550"/>
            <a:chOff x="336" y="249"/>
            <a:chExt cx="5088" cy="3092"/>
          </a:xfrm>
        </p:grpSpPr>
        <p:sp>
          <p:nvSpPr>
            <p:cNvPr id="118790" name="Line 2"/>
            <p:cNvSpPr>
              <a:spLocks noChangeShapeType="1"/>
            </p:cNvSpPr>
            <p:nvPr/>
          </p:nvSpPr>
          <p:spPr bwMode="auto">
            <a:xfrm flipV="1">
              <a:off x="720" y="2160"/>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791" name="Line 3"/>
            <p:cNvSpPr>
              <a:spLocks noChangeShapeType="1"/>
            </p:cNvSpPr>
            <p:nvPr/>
          </p:nvSpPr>
          <p:spPr bwMode="auto">
            <a:xfrm>
              <a:off x="2688" y="2160"/>
              <a:ext cx="192"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792" name="Line 4"/>
            <p:cNvSpPr>
              <a:spLocks noChangeShapeType="1"/>
            </p:cNvSpPr>
            <p:nvPr/>
          </p:nvSpPr>
          <p:spPr bwMode="auto">
            <a:xfrm>
              <a:off x="2112" y="2160"/>
              <a:ext cx="192"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793" name="Line 5"/>
            <p:cNvSpPr>
              <a:spLocks noChangeShapeType="1"/>
            </p:cNvSpPr>
            <p:nvPr/>
          </p:nvSpPr>
          <p:spPr bwMode="auto">
            <a:xfrm flipV="1">
              <a:off x="1872" y="2160"/>
              <a:ext cx="240" cy="48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794" name="Line 6"/>
            <p:cNvSpPr>
              <a:spLocks noChangeShapeType="1"/>
            </p:cNvSpPr>
            <p:nvPr/>
          </p:nvSpPr>
          <p:spPr bwMode="auto">
            <a:xfrm>
              <a:off x="3552" y="1632"/>
              <a:ext cx="240"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795" name="Line 7"/>
            <p:cNvSpPr>
              <a:spLocks noChangeShapeType="1"/>
            </p:cNvSpPr>
            <p:nvPr/>
          </p:nvSpPr>
          <p:spPr bwMode="auto">
            <a:xfrm flipV="1">
              <a:off x="4752" y="2160"/>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796" name="Line 8"/>
            <p:cNvSpPr>
              <a:spLocks noChangeShapeType="1"/>
            </p:cNvSpPr>
            <p:nvPr/>
          </p:nvSpPr>
          <p:spPr bwMode="auto">
            <a:xfrm>
              <a:off x="4704" y="1632"/>
              <a:ext cx="240"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797" name="Line 9"/>
            <p:cNvSpPr>
              <a:spLocks noChangeShapeType="1"/>
            </p:cNvSpPr>
            <p:nvPr/>
          </p:nvSpPr>
          <p:spPr bwMode="auto">
            <a:xfrm flipV="1">
              <a:off x="4416" y="1680"/>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798" name="Line 10"/>
            <p:cNvSpPr>
              <a:spLocks noChangeShapeType="1"/>
            </p:cNvSpPr>
            <p:nvPr/>
          </p:nvSpPr>
          <p:spPr bwMode="auto">
            <a:xfrm>
              <a:off x="2400" y="1632"/>
              <a:ext cx="240"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799" name="Line 11"/>
            <p:cNvSpPr>
              <a:spLocks noChangeShapeType="1"/>
            </p:cNvSpPr>
            <p:nvPr/>
          </p:nvSpPr>
          <p:spPr bwMode="auto">
            <a:xfrm flipV="1">
              <a:off x="2112" y="1680"/>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0" name="Line 12"/>
            <p:cNvSpPr>
              <a:spLocks noChangeShapeType="1"/>
            </p:cNvSpPr>
            <p:nvPr/>
          </p:nvSpPr>
          <p:spPr bwMode="auto">
            <a:xfrm>
              <a:off x="1248" y="1632"/>
              <a:ext cx="240"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1" name="Line 13"/>
            <p:cNvSpPr>
              <a:spLocks noChangeShapeType="1"/>
            </p:cNvSpPr>
            <p:nvPr/>
          </p:nvSpPr>
          <p:spPr bwMode="auto">
            <a:xfrm flipH="1" flipV="1">
              <a:off x="1872" y="1104"/>
              <a:ext cx="48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2" name="Line 14"/>
            <p:cNvSpPr>
              <a:spLocks noChangeShapeType="1"/>
            </p:cNvSpPr>
            <p:nvPr/>
          </p:nvSpPr>
          <p:spPr bwMode="auto">
            <a:xfrm flipH="1" flipV="1">
              <a:off x="4224" y="1152"/>
              <a:ext cx="48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3" name="Line 15"/>
            <p:cNvSpPr>
              <a:spLocks noChangeShapeType="1"/>
            </p:cNvSpPr>
            <p:nvPr/>
          </p:nvSpPr>
          <p:spPr bwMode="auto">
            <a:xfrm flipV="1">
              <a:off x="3600" y="1104"/>
              <a:ext cx="48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4144" name="Oval 16"/>
            <p:cNvSpPr>
              <a:spLocks noChangeArrowheads="1"/>
            </p:cNvSpPr>
            <p:nvPr/>
          </p:nvSpPr>
          <p:spPr bwMode="auto">
            <a:xfrm>
              <a:off x="1392"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18805" name="Line 17"/>
            <p:cNvSpPr>
              <a:spLocks noChangeShapeType="1"/>
            </p:cNvSpPr>
            <p:nvPr/>
          </p:nvSpPr>
          <p:spPr bwMode="auto">
            <a:xfrm>
              <a:off x="2928" y="624"/>
              <a:ext cx="1152"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6" name="Line 18"/>
            <p:cNvSpPr>
              <a:spLocks noChangeShapeType="1"/>
            </p:cNvSpPr>
            <p:nvPr/>
          </p:nvSpPr>
          <p:spPr bwMode="auto">
            <a:xfrm flipV="1">
              <a:off x="1632" y="2688"/>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7" name="Line 19"/>
            <p:cNvSpPr>
              <a:spLocks noChangeShapeType="1"/>
            </p:cNvSpPr>
            <p:nvPr/>
          </p:nvSpPr>
          <p:spPr bwMode="auto">
            <a:xfrm flipV="1">
              <a:off x="1296" y="1104"/>
              <a:ext cx="48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8" name="Line 20"/>
            <p:cNvSpPr>
              <a:spLocks noChangeShapeType="1"/>
            </p:cNvSpPr>
            <p:nvPr/>
          </p:nvSpPr>
          <p:spPr bwMode="auto">
            <a:xfrm flipV="1">
              <a:off x="960" y="1680"/>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9" name="Line 21"/>
            <p:cNvSpPr>
              <a:spLocks noChangeShapeType="1"/>
            </p:cNvSpPr>
            <p:nvPr/>
          </p:nvSpPr>
          <p:spPr bwMode="auto">
            <a:xfrm flipV="1">
              <a:off x="1920" y="624"/>
              <a:ext cx="960"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4150" name="Oval 22"/>
            <p:cNvSpPr>
              <a:spLocks noChangeArrowheads="1"/>
            </p:cNvSpPr>
            <p:nvPr/>
          </p:nvSpPr>
          <p:spPr bwMode="auto">
            <a:xfrm>
              <a:off x="816"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4151" name="Oval 23"/>
            <p:cNvSpPr>
              <a:spLocks noChangeArrowheads="1"/>
            </p:cNvSpPr>
            <p:nvPr/>
          </p:nvSpPr>
          <p:spPr bwMode="auto">
            <a:xfrm>
              <a:off x="1440" y="3024"/>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4152" name="Oval 24"/>
            <p:cNvSpPr>
              <a:spLocks noChangeArrowheads="1"/>
            </p:cNvSpPr>
            <p:nvPr/>
          </p:nvSpPr>
          <p:spPr bwMode="auto">
            <a:xfrm>
              <a:off x="1968"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4153" name="Oval 25"/>
            <p:cNvSpPr>
              <a:spLocks noChangeArrowheads="1"/>
            </p:cNvSpPr>
            <p:nvPr/>
          </p:nvSpPr>
          <p:spPr bwMode="auto">
            <a:xfrm>
              <a:off x="2544"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4154" name="Oval 26"/>
            <p:cNvSpPr>
              <a:spLocks noChangeArrowheads="1"/>
            </p:cNvSpPr>
            <p:nvPr/>
          </p:nvSpPr>
          <p:spPr bwMode="auto">
            <a:xfrm>
              <a:off x="3696"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4155" name="Oval 27"/>
            <p:cNvSpPr>
              <a:spLocks noChangeArrowheads="1"/>
            </p:cNvSpPr>
            <p:nvPr/>
          </p:nvSpPr>
          <p:spPr bwMode="auto">
            <a:xfrm>
              <a:off x="4272"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4156" name="Oval 28"/>
            <p:cNvSpPr>
              <a:spLocks noChangeArrowheads="1"/>
            </p:cNvSpPr>
            <p:nvPr/>
          </p:nvSpPr>
          <p:spPr bwMode="auto">
            <a:xfrm>
              <a:off x="4848"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4157" name="Oval 29"/>
            <p:cNvSpPr>
              <a:spLocks noChangeArrowheads="1"/>
            </p:cNvSpPr>
            <p:nvPr/>
          </p:nvSpPr>
          <p:spPr bwMode="auto">
            <a:xfrm>
              <a:off x="1728"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4158" name="Oval 30"/>
            <p:cNvSpPr>
              <a:spLocks noChangeArrowheads="1"/>
            </p:cNvSpPr>
            <p:nvPr/>
          </p:nvSpPr>
          <p:spPr bwMode="auto">
            <a:xfrm>
              <a:off x="528"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4159" name="Oval 31"/>
            <p:cNvSpPr>
              <a:spLocks noChangeArrowheads="1"/>
            </p:cNvSpPr>
            <p:nvPr/>
          </p:nvSpPr>
          <p:spPr bwMode="auto">
            <a:xfrm>
              <a:off x="4608"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4160" name="Oval 32"/>
            <p:cNvSpPr>
              <a:spLocks noChangeArrowheads="1"/>
            </p:cNvSpPr>
            <p:nvPr/>
          </p:nvSpPr>
          <p:spPr bwMode="auto">
            <a:xfrm>
              <a:off x="2160"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4161" name="Oval 33"/>
            <p:cNvSpPr>
              <a:spLocks noChangeArrowheads="1"/>
            </p:cNvSpPr>
            <p:nvPr/>
          </p:nvSpPr>
          <p:spPr bwMode="auto">
            <a:xfrm>
              <a:off x="2736"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4162" name="Oval 34"/>
            <p:cNvSpPr>
              <a:spLocks noChangeArrowheads="1"/>
            </p:cNvSpPr>
            <p:nvPr/>
          </p:nvSpPr>
          <p:spPr bwMode="auto">
            <a:xfrm>
              <a:off x="2256" y="1440"/>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4163" name="Oval 35"/>
            <p:cNvSpPr>
              <a:spLocks noChangeArrowheads="1"/>
            </p:cNvSpPr>
            <p:nvPr/>
          </p:nvSpPr>
          <p:spPr bwMode="auto">
            <a:xfrm>
              <a:off x="1104" y="1440"/>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4164" name="Oval 36"/>
            <p:cNvSpPr>
              <a:spLocks noChangeArrowheads="1"/>
            </p:cNvSpPr>
            <p:nvPr/>
          </p:nvSpPr>
          <p:spPr bwMode="auto">
            <a:xfrm>
              <a:off x="4560" y="1440"/>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4165" name="Oval 37"/>
            <p:cNvSpPr>
              <a:spLocks noChangeArrowheads="1"/>
            </p:cNvSpPr>
            <p:nvPr/>
          </p:nvSpPr>
          <p:spPr bwMode="auto">
            <a:xfrm>
              <a:off x="3408" y="1440"/>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4166" name="Oval 38"/>
            <p:cNvSpPr>
              <a:spLocks noChangeArrowheads="1"/>
            </p:cNvSpPr>
            <p:nvPr/>
          </p:nvSpPr>
          <p:spPr bwMode="auto">
            <a:xfrm>
              <a:off x="3984" y="912"/>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4167" name="Oval 39"/>
            <p:cNvSpPr>
              <a:spLocks noChangeArrowheads="1"/>
            </p:cNvSpPr>
            <p:nvPr/>
          </p:nvSpPr>
          <p:spPr bwMode="auto">
            <a:xfrm>
              <a:off x="1680" y="912"/>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4168" name="Oval 40"/>
            <p:cNvSpPr>
              <a:spLocks noChangeArrowheads="1"/>
            </p:cNvSpPr>
            <p:nvPr/>
          </p:nvSpPr>
          <p:spPr bwMode="auto">
            <a:xfrm>
              <a:off x="2784" y="432"/>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18829" name="Text Box 41"/>
            <p:cNvSpPr txBox="1">
              <a:spLocks noChangeArrowheads="1"/>
            </p:cNvSpPr>
            <p:nvPr/>
          </p:nvSpPr>
          <p:spPr bwMode="auto">
            <a:xfrm>
              <a:off x="548" y="2448"/>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A</a:t>
              </a:r>
              <a:endParaRPr kumimoji="1" lang="en-US" altLang="zh-CN" sz="2400">
                <a:latin typeface="Times New Roman" panose="02020603050405020304" pitchFamily="18" charset="0"/>
              </a:endParaRPr>
            </a:p>
          </p:txBody>
        </p:sp>
        <p:sp>
          <p:nvSpPr>
            <p:cNvPr id="118830" name="Text Box 42"/>
            <p:cNvSpPr txBox="1">
              <a:spLocks noChangeArrowheads="1"/>
            </p:cNvSpPr>
            <p:nvPr/>
          </p:nvSpPr>
          <p:spPr bwMode="auto">
            <a:xfrm>
              <a:off x="836" y="1920"/>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B</a:t>
              </a:r>
              <a:endParaRPr kumimoji="1" lang="en-US" altLang="zh-CN" sz="2400">
                <a:latin typeface="Times New Roman" panose="02020603050405020304" pitchFamily="18" charset="0"/>
              </a:endParaRPr>
            </a:p>
          </p:txBody>
        </p:sp>
        <p:sp>
          <p:nvSpPr>
            <p:cNvPr id="118831" name="Text Box 43"/>
            <p:cNvSpPr txBox="1">
              <a:spLocks noChangeArrowheads="1"/>
            </p:cNvSpPr>
            <p:nvPr/>
          </p:nvSpPr>
          <p:spPr bwMode="auto">
            <a:xfrm>
              <a:off x="1104" y="1411"/>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C</a:t>
              </a:r>
              <a:endParaRPr kumimoji="1" lang="en-US" altLang="zh-CN" sz="2400">
                <a:latin typeface="Times New Roman" panose="02020603050405020304" pitchFamily="18" charset="0"/>
              </a:endParaRPr>
            </a:p>
          </p:txBody>
        </p:sp>
        <p:sp>
          <p:nvSpPr>
            <p:cNvPr id="118832" name="Text Box 44"/>
            <p:cNvSpPr txBox="1">
              <a:spLocks noChangeArrowheads="1"/>
            </p:cNvSpPr>
            <p:nvPr/>
          </p:nvSpPr>
          <p:spPr bwMode="auto">
            <a:xfrm>
              <a:off x="1412" y="1920"/>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D</a:t>
              </a:r>
              <a:endParaRPr kumimoji="1" lang="en-US" altLang="zh-CN" sz="2400">
                <a:latin typeface="Times New Roman" panose="02020603050405020304" pitchFamily="18" charset="0"/>
              </a:endParaRPr>
            </a:p>
          </p:txBody>
        </p:sp>
        <p:sp>
          <p:nvSpPr>
            <p:cNvPr id="118833" name="Text Box 45"/>
            <p:cNvSpPr txBox="1">
              <a:spLocks noChangeArrowheads="1"/>
            </p:cNvSpPr>
            <p:nvPr/>
          </p:nvSpPr>
          <p:spPr bwMode="auto">
            <a:xfrm>
              <a:off x="1712" y="864"/>
              <a:ext cx="2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E</a:t>
              </a:r>
              <a:endParaRPr kumimoji="1" lang="en-US" altLang="zh-CN" sz="2400">
                <a:latin typeface="Times New Roman" panose="02020603050405020304" pitchFamily="18" charset="0"/>
              </a:endParaRPr>
            </a:p>
          </p:txBody>
        </p:sp>
        <p:sp>
          <p:nvSpPr>
            <p:cNvPr id="118834" name="Text Box 46"/>
            <p:cNvSpPr txBox="1">
              <a:spLocks noChangeArrowheads="1"/>
            </p:cNvSpPr>
            <p:nvPr/>
          </p:nvSpPr>
          <p:spPr bwMode="auto">
            <a:xfrm>
              <a:off x="1484" y="2976"/>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F</a:t>
              </a:r>
              <a:endParaRPr kumimoji="1" lang="en-US" altLang="zh-CN" sz="2400">
                <a:latin typeface="Times New Roman" panose="02020603050405020304" pitchFamily="18" charset="0"/>
              </a:endParaRPr>
            </a:p>
          </p:txBody>
        </p:sp>
        <p:sp>
          <p:nvSpPr>
            <p:cNvPr id="118835" name="Text Box 47"/>
            <p:cNvSpPr txBox="1">
              <a:spLocks noChangeArrowheads="1"/>
            </p:cNvSpPr>
            <p:nvPr/>
          </p:nvSpPr>
          <p:spPr bwMode="auto">
            <a:xfrm>
              <a:off x="1728" y="2448"/>
              <a:ext cx="27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G</a:t>
              </a:r>
              <a:endParaRPr kumimoji="1" lang="en-US" altLang="zh-CN" sz="2400">
                <a:latin typeface="Times New Roman" panose="02020603050405020304" pitchFamily="18" charset="0"/>
              </a:endParaRPr>
            </a:p>
          </p:txBody>
        </p:sp>
        <p:sp>
          <p:nvSpPr>
            <p:cNvPr id="118836" name="Text Box 48"/>
            <p:cNvSpPr txBox="1">
              <a:spLocks noChangeArrowheads="1"/>
            </p:cNvSpPr>
            <p:nvPr/>
          </p:nvSpPr>
          <p:spPr bwMode="auto">
            <a:xfrm>
              <a:off x="1988" y="1920"/>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H</a:t>
              </a:r>
              <a:endParaRPr kumimoji="1" lang="en-US" altLang="zh-CN" sz="2400">
                <a:latin typeface="Times New Roman" panose="02020603050405020304" pitchFamily="18" charset="0"/>
              </a:endParaRPr>
            </a:p>
          </p:txBody>
        </p:sp>
        <p:sp>
          <p:nvSpPr>
            <p:cNvPr id="118837" name="Text Box 49"/>
            <p:cNvSpPr txBox="1">
              <a:spLocks noChangeArrowheads="1"/>
            </p:cNvSpPr>
            <p:nvPr/>
          </p:nvSpPr>
          <p:spPr bwMode="auto">
            <a:xfrm>
              <a:off x="2226" y="2448"/>
              <a:ext cx="17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I</a:t>
              </a:r>
              <a:endParaRPr kumimoji="1" lang="en-US" altLang="zh-CN" sz="2400">
                <a:latin typeface="Times New Roman" panose="02020603050405020304" pitchFamily="18" charset="0"/>
              </a:endParaRPr>
            </a:p>
          </p:txBody>
        </p:sp>
        <p:sp>
          <p:nvSpPr>
            <p:cNvPr id="118838" name="Text Box 50"/>
            <p:cNvSpPr txBox="1">
              <a:spLocks noChangeArrowheads="1"/>
            </p:cNvSpPr>
            <p:nvPr/>
          </p:nvSpPr>
          <p:spPr bwMode="auto">
            <a:xfrm>
              <a:off x="2263" y="1392"/>
              <a:ext cx="23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J</a:t>
              </a:r>
              <a:endParaRPr kumimoji="1" lang="en-US" altLang="zh-CN" sz="2400">
                <a:latin typeface="Times New Roman" panose="02020603050405020304" pitchFamily="18" charset="0"/>
              </a:endParaRPr>
            </a:p>
          </p:txBody>
        </p:sp>
        <p:sp>
          <p:nvSpPr>
            <p:cNvPr id="118839" name="Text Box 51"/>
            <p:cNvSpPr txBox="1">
              <a:spLocks noChangeArrowheads="1"/>
            </p:cNvSpPr>
            <p:nvPr/>
          </p:nvSpPr>
          <p:spPr bwMode="auto">
            <a:xfrm>
              <a:off x="2551" y="1920"/>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K</a:t>
              </a:r>
              <a:endParaRPr kumimoji="1" lang="en-US" altLang="zh-CN" sz="2400">
                <a:latin typeface="Times New Roman" panose="02020603050405020304" pitchFamily="18" charset="0"/>
              </a:endParaRPr>
            </a:p>
          </p:txBody>
        </p:sp>
        <p:sp>
          <p:nvSpPr>
            <p:cNvPr id="118840" name="Text Box 52"/>
            <p:cNvSpPr txBox="1">
              <a:spLocks noChangeArrowheads="1"/>
            </p:cNvSpPr>
            <p:nvPr/>
          </p:nvSpPr>
          <p:spPr bwMode="auto">
            <a:xfrm>
              <a:off x="2736" y="2448"/>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L</a:t>
              </a:r>
              <a:endParaRPr kumimoji="1" lang="en-US" altLang="zh-CN" sz="2400">
                <a:latin typeface="Times New Roman" panose="02020603050405020304" pitchFamily="18" charset="0"/>
              </a:endParaRPr>
            </a:p>
          </p:txBody>
        </p:sp>
        <p:sp>
          <p:nvSpPr>
            <p:cNvPr id="118841" name="Text Box 53"/>
            <p:cNvSpPr txBox="1">
              <a:spLocks noChangeArrowheads="1"/>
            </p:cNvSpPr>
            <p:nvPr/>
          </p:nvSpPr>
          <p:spPr bwMode="auto">
            <a:xfrm>
              <a:off x="2784" y="384"/>
              <a:ext cx="29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M</a:t>
              </a:r>
              <a:endParaRPr kumimoji="1" lang="en-US" altLang="zh-CN" sz="2400">
                <a:latin typeface="Times New Roman" panose="02020603050405020304" pitchFamily="18" charset="0"/>
              </a:endParaRPr>
            </a:p>
          </p:txBody>
        </p:sp>
        <p:sp>
          <p:nvSpPr>
            <p:cNvPr id="118842" name="Text Box 54"/>
            <p:cNvSpPr txBox="1">
              <a:spLocks noChangeArrowheads="1"/>
            </p:cNvSpPr>
            <p:nvPr/>
          </p:nvSpPr>
          <p:spPr bwMode="auto">
            <a:xfrm>
              <a:off x="3408" y="1411"/>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N</a:t>
              </a:r>
              <a:endParaRPr kumimoji="1" lang="en-US" altLang="zh-CN" sz="2400">
                <a:latin typeface="Times New Roman" panose="02020603050405020304" pitchFamily="18" charset="0"/>
              </a:endParaRPr>
            </a:p>
          </p:txBody>
        </p:sp>
        <p:sp>
          <p:nvSpPr>
            <p:cNvPr id="118843" name="Text Box 55"/>
            <p:cNvSpPr txBox="1">
              <a:spLocks noChangeArrowheads="1"/>
            </p:cNvSpPr>
            <p:nvPr/>
          </p:nvSpPr>
          <p:spPr bwMode="auto">
            <a:xfrm>
              <a:off x="3696" y="1920"/>
              <a:ext cx="27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O</a:t>
              </a:r>
              <a:endParaRPr kumimoji="1" lang="en-US" altLang="zh-CN" sz="2400">
                <a:latin typeface="Times New Roman" panose="02020603050405020304" pitchFamily="18" charset="0"/>
              </a:endParaRPr>
            </a:p>
          </p:txBody>
        </p:sp>
        <p:sp>
          <p:nvSpPr>
            <p:cNvPr id="118844" name="Text Box 56"/>
            <p:cNvSpPr txBox="1">
              <a:spLocks noChangeArrowheads="1"/>
            </p:cNvSpPr>
            <p:nvPr/>
          </p:nvSpPr>
          <p:spPr bwMode="auto">
            <a:xfrm>
              <a:off x="4016" y="864"/>
              <a:ext cx="2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P</a:t>
              </a:r>
              <a:endParaRPr kumimoji="1" lang="en-US" altLang="zh-CN" sz="2400">
                <a:latin typeface="Times New Roman" panose="02020603050405020304" pitchFamily="18" charset="0"/>
              </a:endParaRPr>
            </a:p>
          </p:txBody>
        </p:sp>
        <p:sp>
          <p:nvSpPr>
            <p:cNvPr id="118845" name="Text Box 57"/>
            <p:cNvSpPr txBox="1">
              <a:spLocks noChangeArrowheads="1"/>
            </p:cNvSpPr>
            <p:nvPr/>
          </p:nvSpPr>
          <p:spPr bwMode="auto">
            <a:xfrm>
              <a:off x="4272" y="1920"/>
              <a:ext cx="27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Q</a:t>
              </a:r>
              <a:endParaRPr kumimoji="1" lang="en-US" altLang="zh-CN" sz="2400">
                <a:latin typeface="Times New Roman" panose="02020603050405020304" pitchFamily="18" charset="0"/>
              </a:endParaRPr>
            </a:p>
          </p:txBody>
        </p:sp>
        <p:sp>
          <p:nvSpPr>
            <p:cNvPr id="118846" name="Text Box 58"/>
            <p:cNvSpPr txBox="1">
              <a:spLocks noChangeArrowheads="1"/>
            </p:cNvSpPr>
            <p:nvPr/>
          </p:nvSpPr>
          <p:spPr bwMode="auto">
            <a:xfrm>
              <a:off x="4560" y="1411"/>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R</a:t>
              </a:r>
              <a:endParaRPr kumimoji="1" lang="en-US" altLang="zh-CN" sz="2400">
                <a:latin typeface="Times New Roman" panose="02020603050405020304" pitchFamily="18" charset="0"/>
              </a:endParaRPr>
            </a:p>
          </p:txBody>
        </p:sp>
        <p:sp>
          <p:nvSpPr>
            <p:cNvPr id="118847" name="Text Box 59"/>
            <p:cNvSpPr txBox="1">
              <a:spLocks noChangeArrowheads="1"/>
            </p:cNvSpPr>
            <p:nvPr/>
          </p:nvSpPr>
          <p:spPr bwMode="auto">
            <a:xfrm>
              <a:off x="4640" y="2448"/>
              <a:ext cx="2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S</a:t>
              </a:r>
              <a:endParaRPr kumimoji="1" lang="en-US" altLang="zh-CN" sz="2400">
                <a:latin typeface="Times New Roman" panose="02020603050405020304" pitchFamily="18" charset="0"/>
              </a:endParaRPr>
            </a:p>
          </p:txBody>
        </p:sp>
        <p:sp>
          <p:nvSpPr>
            <p:cNvPr id="118848" name="Text Box 60"/>
            <p:cNvSpPr txBox="1">
              <a:spLocks noChangeArrowheads="1"/>
            </p:cNvSpPr>
            <p:nvPr/>
          </p:nvSpPr>
          <p:spPr bwMode="auto">
            <a:xfrm>
              <a:off x="4848" y="1939"/>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T</a:t>
              </a:r>
              <a:endParaRPr kumimoji="1" lang="en-US" altLang="zh-CN" sz="2400">
                <a:latin typeface="Times New Roman" panose="02020603050405020304" pitchFamily="18" charset="0"/>
              </a:endParaRPr>
            </a:p>
          </p:txBody>
        </p:sp>
        <p:sp>
          <p:nvSpPr>
            <p:cNvPr id="118849" name="Text Box 61"/>
            <p:cNvSpPr txBox="1">
              <a:spLocks noChangeArrowheads="1"/>
            </p:cNvSpPr>
            <p:nvPr/>
          </p:nvSpPr>
          <p:spPr bwMode="auto">
            <a:xfrm>
              <a:off x="336" y="231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18850" name="Text Box 62"/>
            <p:cNvSpPr txBox="1">
              <a:spLocks noChangeArrowheads="1"/>
            </p:cNvSpPr>
            <p:nvPr/>
          </p:nvSpPr>
          <p:spPr bwMode="auto">
            <a:xfrm>
              <a:off x="1248" y="284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18851" name="Text Box 63"/>
            <p:cNvSpPr txBox="1">
              <a:spLocks noChangeArrowheads="1"/>
            </p:cNvSpPr>
            <p:nvPr/>
          </p:nvSpPr>
          <p:spPr bwMode="auto">
            <a:xfrm>
              <a:off x="2412" y="231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18852" name="Text Box 64"/>
            <p:cNvSpPr txBox="1">
              <a:spLocks noChangeArrowheads="1"/>
            </p:cNvSpPr>
            <p:nvPr/>
          </p:nvSpPr>
          <p:spPr bwMode="auto">
            <a:xfrm>
              <a:off x="3036" y="230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18853" name="Text Box 65"/>
            <p:cNvSpPr txBox="1">
              <a:spLocks noChangeArrowheads="1"/>
            </p:cNvSpPr>
            <p:nvPr/>
          </p:nvSpPr>
          <p:spPr bwMode="auto">
            <a:xfrm>
              <a:off x="3744" y="16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18854" name="Text Box 66"/>
            <p:cNvSpPr txBox="1">
              <a:spLocks noChangeArrowheads="1"/>
            </p:cNvSpPr>
            <p:nvPr/>
          </p:nvSpPr>
          <p:spPr bwMode="auto">
            <a:xfrm>
              <a:off x="4224" y="16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18855" name="Text Box 67"/>
            <p:cNvSpPr txBox="1">
              <a:spLocks noChangeArrowheads="1"/>
            </p:cNvSpPr>
            <p:nvPr/>
          </p:nvSpPr>
          <p:spPr bwMode="auto">
            <a:xfrm>
              <a:off x="4560" y="220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18856" name="Text Box 68"/>
            <p:cNvSpPr txBox="1">
              <a:spLocks noChangeArrowheads="1"/>
            </p:cNvSpPr>
            <p:nvPr/>
          </p:nvSpPr>
          <p:spPr bwMode="auto">
            <a:xfrm>
              <a:off x="5084" y="1785"/>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18857" name="Text Box 69"/>
            <p:cNvSpPr txBox="1">
              <a:spLocks noChangeArrowheads="1"/>
            </p:cNvSpPr>
            <p:nvPr/>
          </p:nvSpPr>
          <p:spPr bwMode="auto">
            <a:xfrm>
              <a:off x="3020" y="249"/>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18858" name="Text Box 70"/>
            <p:cNvSpPr txBox="1">
              <a:spLocks noChangeArrowheads="1"/>
            </p:cNvSpPr>
            <p:nvPr/>
          </p:nvSpPr>
          <p:spPr bwMode="auto">
            <a:xfrm>
              <a:off x="2448" y="1248"/>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18859" name="Text Box 71"/>
            <p:cNvSpPr txBox="1">
              <a:spLocks noChangeArrowheads="1"/>
            </p:cNvSpPr>
            <p:nvPr/>
          </p:nvSpPr>
          <p:spPr bwMode="auto">
            <a:xfrm>
              <a:off x="768" y="1257"/>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18860" name="Text Box 72"/>
            <p:cNvSpPr txBox="1">
              <a:spLocks noChangeArrowheads="1"/>
            </p:cNvSpPr>
            <p:nvPr/>
          </p:nvSpPr>
          <p:spPr bwMode="auto">
            <a:xfrm>
              <a:off x="480" y="1785"/>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18861" name="Text Box 73"/>
            <p:cNvSpPr txBox="1">
              <a:spLocks noChangeArrowheads="1"/>
            </p:cNvSpPr>
            <p:nvPr/>
          </p:nvSpPr>
          <p:spPr bwMode="auto">
            <a:xfrm>
              <a:off x="1436" y="2313"/>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18862" name="Text Box 74"/>
            <p:cNvSpPr txBox="1">
              <a:spLocks noChangeArrowheads="1"/>
            </p:cNvSpPr>
            <p:nvPr/>
          </p:nvSpPr>
          <p:spPr bwMode="auto">
            <a:xfrm>
              <a:off x="1772" y="1680"/>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18863" name="Text Box 75"/>
            <p:cNvSpPr txBox="1">
              <a:spLocks noChangeArrowheads="1"/>
            </p:cNvSpPr>
            <p:nvPr/>
          </p:nvSpPr>
          <p:spPr bwMode="auto">
            <a:xfrm>
              <a:off x="2732" y="168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18864" name="Text Box 76"/>
            <p:cNvSpPr txBox="1">
              <a:spLocks noChangeArrowheads="1"/>
            </p:cNvSpPr>
            <p:nvPr/>
          </p:nvSpPr>
          <p:spPr bwMode="auto">
            <a:xfrm>
              <a:off x="3324" y="115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18865" name="Text Box 77"/>
            <p:cNvSpPr txBox="1">
              <a:spLocks noChangeArrowheads="1"/>
            </p:cNvSpPr>
            <p:nvPr/>
          </p:nvSpPr>
          <p:spPr bwMode="auto">
            <a:xfrm>
              <a:off x="4716" y="115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18866" name="Text Box 78"/>
            <p:cNvSpPr txBox="1">
              <a:spLocks noChangeArrowheads="1"/>
            </p:cNvSpPr>
            <p:nvPr/>
          </p:nvSpPr>
          <p:spPr bwMode="auto">
            <a:xfrm>
              <a:off x="4176" y="63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18867" name="Text Box 79"/>
            <p:cNvSpPr txBox="1">
              <a:spLocks noChangeArrowheads="1"/>
            </p:cNvSpPr>
            <p:nvPr/>
          </p:nvSpPr>
          <p:spPr bwMode="auto">
            <a:xfrm>
              <a:off x="1536" y="63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grpSp>
      <p:sp>
        <p:nvSpPr>
          <p:cNvPr id="118788" name="Text Box 80"/>
          <p:cNvSpPr txBox="1">
            <a:spLocks noChangeArrowheads="1"/>
          </p:cNvSpPr>
          <p:nvPr/>
        </p:nvSpPr>
        <p:spPr bwMode="auto">
          <a:xfrm>
            <a:off x="3487738" y="5945907"/>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a:latin typeface="华文楷体" panose="02010600040101010101" pitchFamily="2" charset="-122"/>
                <a:ea typeface="华文楷体" panose="02010600040101010101" pitchFamily="2" charset="-122"/>
              </a:rPr>
              <a:t>树的初始状态</a:t>
            </a:r>
            <a:endParaRPr kumimoji="1" lang="zh-CN" altLang="en-US" sz="2400" dirty="0">
              <a:latin typeface="华文楷体" panose="02010600040101010101" pitchFamily="2" charset="-122"/>
              <a:ea typeface="华文楷体" panose="02010600040101010101" pitchFamily="2" charset="-122"/>
            </a:endParaRPr>
          </a:p>
        </p:txBody>
      </p:sp>
      <p:sp>
        <p:nvSpPr>
          <p:cNvPr id="2" name="标题 1"/>
          <p:cNvSpPr>
            <a:spLocks noGrp="1"/>
          </p:cNvSpPr>
          <p:nvPr>
            <p:ph type="title"/>
          </p:nvPr>
        </p:nvSpPr>
        <p:spPr>
          <a:xfrm>
            <a:off x="0" y="-27384"/>
            <a:ext cx="5867400" cy="936104"/>
          </a:xfrm>
        </p:spPr>
        <p:txBody>
          <a:bodyPr>
            <a:normAutofit/>
          </a:bodyPr>
          <a:lstStyle/>
          <a:p>
            <a:pPr algn="l"/>
            <a:r>
              <a:rPr lang="en-US" altLang="zh-CN" sz="2800" dirty="0">
                <a:latin typeface="华文新魏" panose="02010800040101010101" pitchFamily="2" charset="-122"/>
                <a:ea typeface="华文新魏" panose="02010800040101010101" pitchFamily="2" charset="-122"/>
              </a:rPr>
              <a:t>AVL</a:t>
            </a:r>
            <a:r>
              <a:rPr lang="zh-CN" altLang="en-US" sz="2800" dirty="0">
                <a:latin typeface="华文新魏" panose="02010800040101010101" pitchFamily="2" charset="-122"/>
                <a:ea typeface="华文新魏" panose="02010800040101010101" pitchFamily="2" charset="-122"/>
              </a:rPr>
              <a:t>树删除示例</a:t>
            </a:r>
          </a:p>
        </p:txBody>
      </p:sp>
    </p:spTree>
    <p:extLst>
      <p:ext uri="{BB962C8B-B14F-4D97-AF65-F5344CB8AC3E}">
        <p14:creationId xmlns:p14="http://schemas.microsoft.com/office/powerpoint/2010/main" val="64306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Text Box 80"/>
          <p:cNvSpPr txBox="1">
            <a:spLocks noChangeArrowheads="1"/>
          </p:cNvSpPr>
          <p:nvPr/>
        </p:nvSpPr>
        <p:spPr bwMode="auto">
          <a:xfrm>
            <a:off x="237426" y="324250"/>
            <a:ext cx="15888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a:latin typeface="华文楷体" panose="02010600040101010101" pitchFamily="2" charset="-122"/>
                <a:ea typeface="华文楷体" panose="02010600040101010101" pitchFamily="2" charset="-122"/>
              </a:rPr>
              <a:t>删除结点</a:t>
            </a:r>
            <a:r>
              <a:rPr kumimoji="1" lang="en-US" altLang="zh-CN" sz="2400" b="1" dirty="0">
                <a:solidFill>
                  <a:schemeClr val="tx2"/>
                </a:solidFill>
                <a:latin typeface="华文楷体" panose="02010600040101010101" pitchFamily="2" charset="-122"/>
                <a:ea typeface="华文楷体" panose="02010600040101010101" pitchFamily="2" charset="-122"/>
              </a:rPr>
              <a:t>P</a:t>
            </a:r>
            <a:endParaRPr kumimoji="1" lang="en-US" altLang="zh-CN" sz="2400" dirty="0">
              <a:latin typeface="华文楷体" panose="02010600040101010101" pitchFamily="2" charset="-122"/>
              <a:ea typeface="华文楷体" panose="02010600040101010101" pitchFamily="2" charset="-122"/>
            </a:endParaRPr>
          </a:p>
        </p:txBody>
      </p:sp>
      <p:sp>
        <p:nvSpPr>
          <p:cNvPr id="119812" name="Text Box 81"/>
          <p:cNvSpPr txBox="1">
            <a:spLocks noChangeArrowheads="1"/>
          </p:cNvSpPr>
          <p:nvPr/>
        </p:nvSpPr>
        <p:spPr bwMode="auto">
          <a:xfrm>
            <a:off x="539750" y="5688013"/>
            <a:ext cx="82438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dirty="0">
                <a:latin typeface="华文楷体" panose="02010600040101010101" pitchFamily="2" charset="-122"/>
                <a:ea typeface="华文楷体" panose="02010600040101010101" pitchFamily="2" charset="-122"/>
              </a:rPr>
              <a:t>寻找结点</a:t>
            </a:r>
            <a:r>
              <a:rPr kumimoji="1" lang="en-US" altLang="zh-CN" sz="2400" b="1" dirty="0">
                <a:latin typeface="华文楷体" panose="02010600040101010101" pitchFamily="2" charset="-122"/>
                <a:ea typeface="华文楷体" panose="02010600040101010101" pitchFamily="2" charset="-122"/>
              </a:rPr>
              <a:t>P</a:t>
            </a:r>
            <a:r>
              <a:rPr kumimoji="1" lang="zh-CN" altLang="en-US" sz="2400" b="1" dirty="0">
                <a:latin typeface="华文楷体" panose="02010600040101010101" pitchFamily="2" charset="-122"/>
                <a:ea typeface="华文楷体" panose="02010600040101010101" pitchFamily="2" charset="-122"/>
              </a:rPr>
              <a:t>的中序直接前驱</a:t>
            </a:r>
            <a:r>
              <a:rPr kumimoji="1" lang="en-US" altLang="zh-CN" sz="2400" b="1" dirty="0">
                <a:latin typeface="华文楷体" panose="02010600040101010101" pitchFamily="2" charset="-122"/>
                <a:ea typeface="华文楷体" panose="02010600040101010101" pitchFamily="2" charset="-122"/>
              </a:rPr>
              <a:t>O, </a:t>
            </a:r>
            <a:r>
              <a:rPr kumimoji="1" lang="zh-CN" altLang="en-US" sz="2400" b="1" dirty="0">
                <a:latin typeface="华文楷体" panose="02010600040101010101" pitchFamily="2" charset="-122"/>
                <a:ea typeface="华文楷体" panose="02010600040101010101" pitchFamily="2" charset="-122"/>
              </a:rPr>
              <a:t>用</a:t>
            </a:r>
            <a:r>
              <a:rPr kumimoji="1" lang="en-US" altLang="zh-CN" sz="2400" b="1" dirty="0">
                <a:latin typeface="华文楷体" panose="02010600040101010101" pitchFamily="2" charset="-122"/>
                <a:ea typeface="华文楷体" panose="02010600040101010101" pitchFamily="2" charset="-122"/>
              </a:rPr>
              <a:t>O</a:t>
            </a:r>
            <a:r>
              <a:rPr kumimoji="1" lang="zh-CN" altLang="en-US" sz="2400" b="1" dirty="0">
                <a:latin typeface="华文楷体" panose="02010600040101010101" pitchFamily="2" charset="-122"/>
                <a:ea typeface="华文楷体" panose="02010600040101010101" pitchFamily="2" charset="-122"/>
              </a:rPr>
              <a:t>顶替</a:t>
            </a:r>
            <a:r>
              <a:rPr kumimoji="1" lang="en-US" altLang="zh-CN" sz="2400" b="1" dirty="0">
                <a:latin typeface="华文楷体" panose="02010600040101010101" pitchFamily="2" charset="-122"/>
                <a:ea typeface="华文楷体" panose="02010600040101010101" pitchFamily="2" charset="-122"/>
              </a:rPr>
              <a:t>P, </a:t>
            </a:r>
            <a:r>
              <a:rPr kumimoji="1" lang="zh-CN" altLang="en-US" sz="2400" b="1" dirty="0">
                <a:latin typeface="华文楷体" panose="02010600040101010101" pitchFamily="2" charset="-122"/>
                <a:ea typeface="华文楷体" panose="02010600040101010101" pitchFamily="2" charset="-122"/>
              </a:rPr>
              <a:t>删除</a:t>
            </a:r>
            <a:r>
              <a:rPr kumimoji="1" lang="en-US" altLang="zh-CN" sz="2400" b="1" dirty="0">
                <a:latin typeface="华文楷体" panose="02010600040101010101" pitchFamily="2" charset="-122"/>
                <a:ea typeface="华文楷体" panose="02010600040101010101" pitchFamily="2" charset="-122"/>
              </a:rPr>
              <a:t>O</a:t>
            </a:r>
            <a:r>
              <a:rPr kumimoji="1" lang="zh-CN" altLang="en-US" sz="2400" b="1" dirty="0">
                <a:latin typeface="华文楷体" panose="02010600040101010101" pitchFamily="2" charset="-122"/>
                <a:ea typeface="华文楷体" panose="02010600040101010101" pitchFamily="2" charset="-122"/>
              </a:rPr>
              <a:t>。</a:t>
            </a:r>
            <a:endParaRPr kumimoji="1" lang="zh-CN" altLang="en-US" sz="2400" dirty="0">
              <a:latin typeface="华文楷体" panose="02010600040101010101" pitchFamily="2" charset="-122"/>
              <a:ea typeface="华文楷体" panose="02010600040101010101" pitchFamily="2" charset="-122"/>
            </a:endParaRPr>
          </a:p>
        </p:txBody>
      </p:sp>
      <p:grpSp>
        <p:nvGrpSpPr>
          <p:cNvPr id="119813" name="Group 87"/>
          <p:cNvGrpSpPr>
            <a:grpSpLocks/>
          </p:cNvGrpSpPr>
          <p:nvPr/>
        </p:nvGrpSpPr>
        <p:grpSpPr bwMode="auto">
          <a:xfrm>
            <a:off x="533400" y="584200"/>
            <a:ext cx="8077200" cy="4908550"/>
            <a:chOff x="336" y="249"/>
            <a:chExt cx="5088" cy="3092"/>
          </a:xfrm>
        </p:grpSpPr>
        <p:sp>
          <p:nvSpPr>
            <p:cNvPr id="119814" name="Line 2"/>
            <p:cNvSpPr>
              <a:spLocks noChangeShapeType="1"/>
            </p:cNvSpPr>
            <p:nvPr/>
          </p:nvSpPr>
          <p:spPr bwMode="auto">
            <a:xfrm flipV="1">
              <a:off x="720" y="2160"/>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15" name="Line 3"/>
            <p:cNvSpPr>
              <a:spLocks noChangeShapeType="1"/>
            </p:cNvSpPr>
            <p:nvPr/>
          </p:nvSpPr>
          <p:spPr bwMode="auto">
            <a:xfrm>
              <a:off x="2688" y="2160"/>
              <a:ext cx="192"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16" name="Line 4"/>
            <p:cNvSpPr>
              <a:spLocks noChangeShapeType="1"/>
            </p:cNvSpPr>
            <p:nvPr/>
          </p:nvSpPr>
          <p:spPr bwMode="auto">
            <a:xfrm>
              <a:off x="2112" y="2160"/>
              <a:ext cx="192"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17" name="Line 5"/>
            <p:cNvSpPr>
              <a:spLocks noChangeShapeType="1"/>
            </p:cNvSpPr>
            <p:nvPr/>
          </p:nvSpPr>
          <p:spPr bwMode="auto">
            <a:xfrm flipV="1">
              <a:off x="1872" y="2160"/>
              <a:ext cx="240" cy="48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18" name="Line 6"/>
            <p:cNvSpPr>
              <a:spLocks noChangeShapeType="1"/>
            </p:cNvSpPr>
            <p:nvPr/>
          </p:nvSpPr>
          <p:spPr bwMode="auto">
            <a:xfrm>
              <a:off x="3552" y="1632"/>
              <a:ext cx="240"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19" name="Line 7"/>
            <p:cNvSpPr>
              <a:spLocks noChangeShapeType="1"/>
            </p:cNvSpPr>
            <p:nvPr/>
          </p:nvSpPr>
          <p:spPr bwMode="auto">
            <a:xfrm flipV="1">
              <a:off x="4752" y="2160"/>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20" name="Line 8"/>
            <p:cNvSpPr>
              <a:spLocks noChangeShapeType="1"/>
            </p:cNvSpPr>
            <p:nvPr/>
          </p:nvSpPr>
          <p:spPr bwMode="auto">
            <a:xfrm>
              <a:off x="4704" y="1632"/>
              <a:ext cx="240"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21" name="Line 9"/>
            <p:cNvSpPr>
              <a:spLocks noChangeShapeType="1"/>
            </p:cNvSpPr>
            <p:nvPr/>
          </p:nvSpPr>
          <p:spPr bwMode="auto">
            <a:xfrm flipV="1">
              <a:off x="4416" y="1680"/>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22" name="Line 10"/>
            <p:cNvSpPr>
              <a:spLocks noChangeShapeType="1"/>
            </p:cNvSpPr>
            <p:nvPr/>
          </p:nvSpPr>
          <p:spPr bwMode="auto">
            <a:xfrm>
              <a:off x="2400" y="1632"/>
              <a:ext cx="240"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23" name="Line 11"/>
            <p:cNvSpPr>
              <a:spLocks noChangeShapeType="1"/>
            </p:cNvSpPr>
            <p:nvPr/>
          </p:nvSpPr>
          <p:spPr bwMode="auto">
            <a:xfrm flipV="1">
              <a:off x="2112" y="1680"/>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24" name="Line 12"/>
            <p:cNvSpPr>
              <a:spLocks noChangeShapeType="1"/>
            </p:cNvSpPr>
            <p:nvPr/>
          </p:nvSpPr>
          <p:spPr bwMode="auto">
            <a:xfrm>
              <a:off x="1248" y="1632"/>
              <a:ext cx="240"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25" name="Line 13"/>
            <p:cNvSpPr>
              <a:spLocks noChangeShapeType="1"/>
            </p:cNvSpPr>
            <p:nvPr/>
          </p:nvSpPr>
          <p:spPr bwMode="auto">
            <a:xfrm flipH="1" flipV="1">
              <a:off x="1872" y="1104"/>
              <a:ext cx="48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26" name="Line 14"/>
            <p:cNvSpPr>
              <a:spLocks noChangeShapeType="1"/>
            </p:cNvSpPr>
            <p:nvPr/>
          </p:nvSpPr>
          <p:spPr bwMode="auto">
            <a:xfrm flipH="1" flipV="1">
              <a:off x="4224" y="1152"/>
              <a:ext cx="48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27" name="Line 15"/>
            <p:cNvSpPr>
              <a:spLocks noChangeShapeType="1"/>
            </p:cNvSpPr>
            <p:nvPr/>
          </p:nvSpPr>
          <p:spPr bwMode="auto">
            <a:xfrm flipV="1">
              <a:off x="3600" y="1104"/>
              <a:ext cx="48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5168" name="Oval 16"/>
            <p:cNvSpPr>
              <a:spLocks noChangeArrowheads="1"/>
            </p:cNvSpPr>
            <p:nvPr/>
          </p:nvSpPr>
          <p:spPr bwMode="auto">
            <a:xfrm>
              <a:off x="1392"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19829" name="Line 17"/>
            <p:cNvSpPr>
              <a:spLocks noChangeShapeType="1"/>
            </p:cNvSpPr>
            <p:nvPr/>
          </p:nvSpPr>
          <p:spPr bwMode="auto">
            <a:xfrm>
              <a:off x="2928" y="624"/>
              <a:ext cx="1152"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30" name="Line 18"/>
            <p:cNvSpPr>
              <a:spLocks noChangeShapeType="1"/>
            </p:cNvSpPr>
            <p:nvPr/>
          </p:nvSpPr>
          <p:spPr bwMode="auto">
            <a:xfrm flipV="1">
              <a:off x="1632" y="2688"/>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31" name="Line 19"/>
            <p:cNvSpPr>
              <a:spLocks noChangeShapeType="1"/>
            </p:cNvSpPr>
            <p:nvPr/>
          </p:nvSpPr>
          <p:spPr bwMode="auto">
            <a:xfrm flipV="1">
              <a:off x="1296" y="1104"/>
              <a:ext cx="48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32" name="Line 20"/>
            <p:cNvSpPr>
              <a:spLocks noChangeShapeType="1"/>
            </p:cNvSpPr>
            <p:nvPr/>
          </p:nvSpPr>
          <p:spPr bwMode="auto">
            <a:xfrm flipV="1">
              <a:off x="960" y="1680"/>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33" name="Line 21"/>
            <p:cNvSpPr>
              <a:spLocks noChangeShapeType="1"/>
            </p:cNvSpPr>
            <p:nvPr/>
          </p:nvSpPr>
          <p:spPr bwMode="auto">
            <a:xfrm flipV="1">
              <a:off x="1920" y="624"/>
              <a:ext cx="960"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5174" name="Oval 22"/>
            <p:cNvSpPr>
              <a:spLocks noChangeArrowheads="1"/>
            </p:cNvSpPr>
            <p:nvPr/>
          </p:nvSpPr>
          <p:spPr bwMode="auto">
            <a:xfrm>
              <a:off x="816"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5175" name="Oval 23"/>
            <p:cNvSpPr>
              <a:spLocks noChangeArrowheads="1"/>
            </p:cNvSpPr>
            <p:nvPr/>
          </p:nvSpPr>
          <p:spPr bwMode="auto">
            <a:xfrm>
              <a:off x="1440" y="3024"/>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5176" name="Oval 24"/>
            <p:cNvSpPr>
              <a:spLocks noChangeArrowheads="1"/>
            </p:cNvSpPr>
            <p:nvPr/>
          </p:nvSpPr>
          <p:spPr bwMode="auto">
            <a:xfrm>
              <a:off x="1968"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5177" name="Oval 25"/>
            <p:cNvSpPr>
              <a:spLocks noChangeArrowheads="1"/>
            </p:cNvSpPr>
            <p:nvPr/>
          </p:nvSpPr>
          <p:spPr bwMode="auto">
            <a:xfrm>
              <a:off x="2544"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5178" name="Oval 26"/>
            <p:cNvSpPr>
              <a:spLocks noChangeArrowheads="1"/>
            </p:cNvSpPr>
            <p:nvPr/>
          </p:nvSpPr>
          <p:spPr bwMode="auto">
            <a:xfrm>
              <a:off x="3696"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5179" name="Oval 27"/>
            <p:cNvSpPr>
              <a:spLocks noChangeArrowheads="1"/>
            </p:cNvSpPr>
            <p:nvPr/>
          </p:nvSpPr>
          <p:spPr bwMode="auto">
            <a:xfrm>
              <a:off x="4272"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5180" name="Oval 28"/>
            <p:cNvSpPr>
              <a:spLocks noChangeArrowheads="1"/>
            </p:cNvSpPr>
            <p:nvPr/>
          </p:nvSpPr>
          <p:spPr bwMode="auto">
            <a:xfrm>
              <a:off x="4848"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5181" name="Oval 29"/>
            <p:cNvSpPr>
              <a:spLocks noChangeArrowheads="1"/>
            </p:cNvSpPr>
            <p:nvPr/>
          </p:nvSpPr>
          <p:spPr bwMode="auto">
            <a:xfrm>
              <a:off x="1728"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5182" name="Oval 30"/>
            <p:cNvSpPr>
              <a:spLocks noChangeArrowheads="1"/>
            </p:cNvSpPr>
            <p:nvPr/>
          </p:nvSpPr>
          <p:spPr bwMode="auto">
            <a:xfrm>
              <a:off x="528"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5183" name="Oval 31"/>
            <p:cNvSpPr>
              <a:spLocks noChangeArrowheads="1"/>
            </p:cNvSpPr>
            <p:nvPr/>
          </p:nvSpPr>
          <p:spPr bwMode="auto">
            <a:xfrm>
              <a:off x="4608"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5184" name="Oval 32"/>
            <p:cNvSpPr>
              <a:spLocks noChangeArrowheads="1"/>
            </p:cNvSpPr>
            <p:nvPr/>
          </p:nvSpPr>
          <p:spPr bwMode="auto">
            <a:xfrm>
              <a:off x="2160"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5185" name="Oval 33"/>
            <p:cNvSpPr>
              <a:spLocks noChangeArrowheads="1"/>
            </p:cNvSpPr>
            <p:nvPr/>
          </p:nvSpPr>
          <p:spPr bwMode="auto">
            <a:xfrm>
              <a:off x="2736"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5186" name="Oval 34"/>
            <p:cNvSpPr>
              <a:spLocks noChangeArrowheads="1"/>
            </p:cNvSpPr>
            <p:nvPr/>
          </p:nvSpPr>
          <p:spPr bwMode="auto">
            <a:xfrm>
              <a:off x="2256" y="1440"/>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5187" name="Oval 35"/>
            <p:cNvSpPr>
              <a:spLocks noChangeArrowheads="1"/>
            </p:cNvSpPr>
            <p:nvPr/>
          </p:nvSpPr>
          <p:spPr bwMode="auto">
            <a:xfrm>
              <a:off x="1104" y="1440"/>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5188" name="Oval 36"/>
            <p:cNvSpPr>
              <a:spLocks noChangeArrowheads="1"/>
            </p:cNvSpPr>
            <p:nvPr/>
          </p:nvSpPr>
          <p:spPr bwMode="auto">
            <a:xfrm>
              <a:off x="4560" y="1440"/>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5189" name="Oval 37"/>
            <p:cNvSpPr>
              <a:spLocks noChangeArrowheads="1"/>
            </p:cNvSpPr>
            <p:nvPr/>
          </p:nvSpPr>
          <p:spPr bwMode="auto">
            <a:xfrm>
              <a:off x="3408" y="1440"/>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5190" name="Oval 38"/>
            <p:cNvSpPr>
              <a:spLocks noChangeArrowheads="1"/>
            </p:cNvSpPr>
            <p:nvPr/>
          </p:nvSpPr>
          <p:spPr bwMode="auto">
            <a:xfrm>
              <a:off x="3984" y="912"/>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5191" name="Oval 39"/>
            <p:cNvSpPr>
              <a:spLocks noChangeArrowheads="1"/>
            </p:cNvSpPr>
            <p:nvPr/>
          </p:nvSpPr>
          <p:spPr bwMode="auto">
            <a:xfrm>
              <a:off x="1680" y="912"/>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5192" name="Oval 40"/>
            <p:cNvSpPr>
              <a:spLocks noChangeArrowheads="1"/>
            </p:cNvSpPr>
            <p:nvPr/>
          </p:nvSpPr>
          <p:spPr bwMode="auto">
            <a:xfrm>
              <a:off x="2784" y="432"/>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19853" name="Text Box 41"/>
            <p:cNvSpPr txBox="1">
              <a:spLocks noChangeArrowheads="1"/>
            </p:cNvSpPr>
            <p:nvPr/>
          </p:nvSpPr>
          <p:spPr bwMode="auto">
            <a:xfrm>
              <a:off x="548" y="2448"/>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A</a:t>
              </a:r>
              <a:endParaRPr kumimoji="1" lang="en-US" altLang="zh-CN" sz="2400">
                <a:latin typeface="Times New Roman" panose="02020603050405020304" pitchFamily="18" charset="0"/>
              </a:endParaRPr>
            </a:p>
          </p:txBody>
        </p:sp>
        <p:sp>
          <p:nvSpPr>
            <p:cNvPr id="119854" name="Text Box 42"/>
            <p:cNvSpPr txBox="1">
              <a:spLocks noChangeArrowheads="1"/>
            </p:cNvSpPr>
            <p:nvPr/>
          </p:nvSpPr>
          <p:spPr bwMode="auto">
            <a:xfrm>
              <a:off x="836" y="1920"/>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B</a:t>
              </a:r>
              <a:endParaRPr kumimoji="1" lang="en-US" altLang="zh-CN" sz="2400">
                <a:latin typeface="Times New Roman" panose="02020603050405020304" pitchFamily="18" charset="0"/>
              </a:endParaRPr>
            </a:p>
          </p:txBody>
        </p:sp>
        <p:sp>
          <p:nvSpPr>
            <p:cNvPr id="119855" name="Text Box 43"/>
            <p:cNvSpPr txBox="1">
              <a:spLocks noChangeArrowheads="1"/>
            </p:cNvSpPr>
            <p:nvPr/>
          </p:nvSpPr>
          <p:spPr bwMode="auto">
            <a:xfrm>
              <a:off x="1104" y="1411"/>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C</a:t>
              </a:r>
              <a:endParaRPr kumimoji="1" lang="en-US" altLang="zh-CN" sz="2400">
                <a:latin typeface="Times New Roman" panose="02020603050405020304" pitchFamily="18" charset="0"/>
              </a:endParaRPr>
            </a:p>
          </p:txBody>
        </p:sp>
        <p:sp>
          <p:nvSpPr>
            <p:cNvPr id="119856" name="Text Box 44"/>
            <p:cNvSpPr txBox="1">
              <a:spLocks noChangeArrowheads="1"/>
            </p:cNvSpPr>
            <p:nvPr/>
          </p:nvSpPr>
          <p:spPr bwMode="auto">
            <a:xfrm>
              <a:off x="1412" y="1920"/>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D</a:t>
              </a:r>
              <a:endParaRPr kumimoji="1" lang="en-US" altLang="zh-CN" sz="2400">
                <a:latin typeface="Times New Roman" panose="02020603050405020304" pitchFamily="18" charset="0"/>
              </a:endParaRPr>
            </a:p>
          </p:txBody>
        </p:sp>
        <p:sp>
          <p:nvSpPr>
            <p:cNvPr id="119857" name="Text Box 45"/>
            <p:cNvSpPr txBox="1">
              <a:spLocks noChangeArrowheads="1"/>
            </p:cNvSpPr>
            <p:nvPr/>
          </p:nvSpPr>
          <p:spPr bwMode="auto">
            <a:xfrm>
              <a:off x="1712" y="864"/>
              <a:ext cx="2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E</a:t>
              </a:r>
              <a:endParaRPr kumimoji="1" lang="en-US" altLang="zh-CN" sz="2400">
                <a:latin typeface="Times New Roman" panose="02020603050405020304" pitchFamily="18" charset="0"/>
              </a:endParaRPr>
            </a:p>
          </p:txBody>
        </p:sp>
        <p:sp>
          <p:nvSpPr>
            <p:cNvPr id="119858" name="Text Box 46"/>
            <p:cNvSpPr txBox="1">
              <a:spLocks noChangeArrowheads="1"/>
            </p:cNvSpPr>
            <p:nvPr/>
          </p:nvSpPr>
          <p:spPr bwMode="auto">
            <a:xfrm>
              <a:off x="1484" y="2976"/>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F</a:t>
              </a:r>
              <a:endParaRPr kumimoji="1" lang="en-US" altLang="zh-CN" sz="2400">
                <a:latin typeface="Times New Roman" panose="02020603050405020304" pitchFamily="18" charset="0"/>
              </a:endParaRPr>
            </a:p>
          </p:txBody>
        </p:sp>
        <p:sp>
          <p:nvSpPr>
            <p:cNvPr id="119859" name="Text Box 47"/>
            <p:cNvSpPr txBox="1">
              <a:spLocks noChangeArrowheads="1"/>
            </p:cNvSpPr>
            <p:nvPr/>
          </p:nvSpPr>
          <p:spPr bwMode="auto">
            <a:xfrm>
              <a:off x="1728" y="2448"/>
              <a:ext cx="27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G</a:t>
              </a:r>
              <a:endParaRPr kumimoji="1" lang="en-US" altLang="zh-CN" sz="2400">
                <a:latin typeface="Times New Roman" panose="02020603050405020304" pitchFamily="18" charset="0"/>
              </a:endParaRPr>
            </a:p>
          </p:txBody>
        </p:sp>
        <p:sp>
          <p:nvSpPr>
            <p:cNvPr id="119860" name="Text Box 48"/>
            <p:cNvSpPr txBox="1">
              <a:spLocks noChangeArrowheads="1"/>
            </p:cNvSpPr>
            <p:nvPr/>
          </p:nvSpPr>
          <p:spPr bwMode="auto">
            <a:xfrm>
              <a:off x="1988" y="1920"/>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H</a:t>
              </a:r>
              <a:endParaRPr kumimoji="1" lang="en-US" altLang="zh-CN" sz="2400">
                <a:latin typeface="Times New Roman" panose="02020603050405020304" pitchFamily="18" charset="0"/>
              </a:endParaRPr>
            </a:p>
          </p:txBody>
        </p:sp>
        <p:sp>
          <p:nvSpPr>
            <p:cNvPr id="119861" name="Text Box 49"/>
            <p:cNvSpPr txBox="1">
              <a:spLocks noChangeArrowheads="1"/>
            </p:cNvSpPr>
            <p:nvPr/>
          </p:nvSpPr>
          <p:spPr bwMode="auto">
            <a:xfrm>
              <a:off x="2226" y="2448"/>
              <a:ext cx="17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I</a:t>
              </a:r>
              <a:endParaRPr kumimoji="1" lang="en-US" altLang="zh-CN" sz="2400">
                <a:latin typeface="Times New Roman" panose="02020603050405020304" pitchFamily="18" charset="0"/>
              </a:endParaRPr>
            </a:p>
          </p:txBody>
        </p:sp>
        <p:sp>
          <p:nvSpPr>
            <p:cNvPr id="119862" name="Text Box 50"/>
            <p:cNvSpPr txBox="1">
              <a:spLocks noChangeArrowheads="1"/>
            </p:cNvSpPr>
            <p:nvPr/>
          </p:nvSpPr>
          <p:spPr bwMode="auto">
            <a:xfrm>
              <a:off x="2263" y="1392"/>
              <a:ext cx="23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J</a:t>
              </a:r>
              <a:endParaRPr kumimoji="1" lang="en-US" altLang="zh-CN" sz="2400">
                <a:latin typeface="Times New Roman" panose="02020603050405020304" pitchFamily="18" charset="0"/>
              </a:endParaRPr>
            </a:p>
          </p:txBody>
        </p:sp>
        <p:sp>
          <p:nvSpPr>
            <p:cNvPr id="119863" name="Text Box 51"/>
            <p:cNvSpPr txBox="1">
              <a:spLocks noChangeArrowheads="1"/>
            </p:cNvSpPr>
            <p:nvPr/>
          </p:nvSpPr>
          <p:spPr bwMode="auto">
            <a:xfrm>
              <a:off x="2551" y="1920"/>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K</a:t>
              </a:r>
              <a:endParaRPr kumimoji="1" lang="en-US" altLang="zh-CN" sz="2400">
                <a:latin typeface="Times New Roman" panose="02020603050405020304" pitchFamily="18" charset="0"/>
              </a:endParaRPr>
            </a:p>
          </p:txBody>
        </p:sp>
        <p:sp>
          <p:nvSpPr>
            <p:cNvPr id="119864" name="Text Box 52"/>
            <p:cNvSpPr txBox="1">
              <a:spLocks noChangeArrowheads="1"/>
            </p:cNvSpPr>
            <p:nvPr/>
          </p:nvSpPr>
          <p:spPr bwMode="auto">
            <a:xfrm>
              <a:off x="2736" y="2448"/>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L</a:t>
              </a:r>
              <a:endParaRPr kumimoji="1" lang="en-US" altLang="zh-CN" sz="2400">
                <a:latin typeface="Times New Roman" panose="02020603050405020304" pitchFamily="18" charset="0"/>
              </a:endParaRPr>
            </a:p>
          </p:txBody>
        </p:sp>
        <p:sp>
          <p:nvSpPr>
            <p:cNvPr id="119865" name="Text Box 53"/>
            <p:cNvSpPr txBox="1">
              <a:spLocks noChangeArrowheads="1"/>
            </p:cNvSpPr>
            <p:nvPr/>
          </p:nvSpPr>
          <p:spPr bwMode="auto">
            <a:xfrm>
              <a:off x="2784" y="384"/>
              <a:ext cx="29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M</a:t>
              </a:r>
              <a:endParaRPr kumimoji="1" lang="en-US" altLang="zh-CN" sz="2400">
                <a:latin typeface="Times New Roman" panose="02020603050405020304" pitchFamily="18" charset="0"/>
              </a:endParaRPr>
            </a:p>
          </p:txBody>
        </p:sp>
        <p:sp>
          <p:nvSpPr>
            <p:cNvPr id="119866" name="Text Box 54"/>
            <p:cNvSpPr txBox="1">
              <a:spLocks noChangeArrowheads="1"/>
            </p:cNvSpPr>
            <p:nvPr/>
          </p:nvSpPr>
          <p:spPr bwMode="auto">
            <a:xfrm>
              <a:off x="3408" y="1411"/>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N</a:t>
              </a:r>
              <a:endParaRPr kumimoji="1" lang="en-US" altLang="zh-CN" sz="2400">
                <a:latin typeface="Times New Roman" panose="02020603050405020304" pitchFamily="18" charset="0"/>
              </a:endParaRPr>
            </a:p>
          </p:txBody>
        </p:sp>
        <p:sp>
          <p:nvSpPr>
            <p:cNvPr id="119867" name="Text Box 55"/>
            <p:cNvSpPr txBox="1">
              <a:spLocks noChangeArrowheads="1"/>
            </p:cNvSpPr>
            <p:nvPr/>
          </p:nvSpPr>
          <p:spPr bwMode="auto">
            <a:xfrm>
              <a:off x="3696" y="1920"/>
              <a:ext cx="27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O</a:t>
              </a:r>
              <a:endParaRPr kumimoji="1" lang="en-US" altLang="zh-CN" sz="2400">
                <a:latin typeface="Times New Roman" panose="02020603050405020304" pitchFamily="18" charset="0"/>
              </a:endParaRPr>
            </a:p>
          </p:txBody>
        </p:sp>
        <p:sp>
          <p:nvSpPr>
            <p:cNvPr id="119868" name="Text Box 56"/>
            <p:cNvSpPr txBox="1">
              <a:spLocks noChangeArrowheads="1"/>
            </p:cNvSpPr>
            <p:nvPr/>
          </p:nvSpPr>
          <p:spPr bwMode="auto">
            <a:xfrm>
              <a:off x="4016" y="864"/>
              <a:ext cx="2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P</a:t>
              </a:r>
              <a:endParaRPr kumimoji="1" lang="en-US" altLang="zh-CN" sz="2400">
                <a:latin typeface="Times New Roman" panose="02020603050405020304" pitchFamily="18" charset="0"/>
              </a:endParaRPr>
            </a:p>
          </p:txBody>
        </p:sp>
        <p:sp>
          <p:nvSpPr>
            <p:cNvPr id="119869" name="Text Box 57"/>
            <p:cNvSpPr txBox="1">
              <a:spLocks noChangeArrowheads="1"/>
            </p:cNvSpPr>
            <p:nvPr/>
          </p:nvSpPr>
          <p:spPr bwMode="auto">
            <a:xfrm>
              <a:off x="4272" y="1920"/>
              <a:ext cx="27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Q</a:t>
              </a:r>
              <a:endParaRPr kumimoji="1" lang="en-US" altLang="zh-CN" sz="2400">
                <a:latin typeface="Times New Roman" panose="02020603050405020304" pitchFamily="18" charset="0"/>
              </a:endParaRPr>
            </a:p>
          </p:txBody>
        </p:sp>
        <p:sp>
          <p:nvSpPr>
            <p:cNvPr id="119870" name="Text Box 58"/>
            <p:cNvSpPr txBox="1">
              <a:spLocks noChangeArrowheads="1"/>
            </p:cNvSpPr>
            <p:nvPr/>
          </p:nvSpPr>
          <p:spPr bwMode="auto">
            <a:xfrm>
              <a:off x="4560" y="1411"/>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R</a:t>
              </a:r>
              <a:endParaRPr kumimoji="1" lang="en-US" altLang="zh-CN" sz="2400">
                <a:latin typeface="Times New Roman" panose="02020603050405020304" pitchFamily="18" charset="0"/>
              </a:endParaRPr>
            </a:p>
          </p:txBody>
        </p:sp>
        <p:sp>
          <p:nvSpPr>
            <p:cNvPr id="119871" name="Text Box 59"/>
            <p:cNvSpPr txBox="1">
              <a:spLocks noChangeArrowheads="1"/>
            </p:cNvSpPr>
            <p:nvPr/>
          </p:nvSpPr>
          <p:spPr bwMode="auto">
            <a:xfrm>
              <a:off x="4640" y="2448"/>
              <a:ext cx="2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S</a:t>
              </a:r>
              <a:endParaRPr kumimoji="1" lang="en-US" altLang="zh-CN" sz="2400">
                <a:latin typeface="Times New Roman" panose="02020603050405020304" pitchFamily="18" charset="0"/>
              </a:endParaRPr>
            </a:p>
          </p:txBody>
        </p:sp>
        <p:sp>
          <p:nvSpPr>
            <p:cNvPr id="119872" name="Text Box 60"/>
            <p:cNvSpPr txBox="1">
              <a:spLocks noChangeArrowheads="1"/>
            </p:cNvSpPr>
            <p:nvPr/>
          </p:nvSpPr>
          <p:spPr bwMode="auto">
            <a:xfrm>
              <a:off x="4848" y="1939"/>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T</a:t>
              </a:r>
              <a:endParaRPr kumimoji="1" lang="en-US" altLang="zh-CN" sz="2400">
                <a:latin typeface="Times New Roman" panose="02020603050405020304" pitchFamily="18" charset="0"/>
              </a:endParaRPr>
            </a:p>
          </p:txBody>
        </p:sp>
        <p:sp>
          <p:nvSpPr>
            <p:cNvPr id="119873" name="Text Box 61"/>
            <p:cNvSpPr txBox="1">
              <a:spLocks noChangeArrowheads="1"/>
            </p:cNvSpPr>
            <p:nvPr/>
          </p:nvSpPr>
          <p:spPr bwMode="auto">
            <a:xfrm>
              <a:off x="336" y="231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19874" name="Text Box 62"/>
            <p:cNvSpPr txBox="1">
              <a:spLocks noChangeArrowheads="1"/>
            </p:cNvSpPr>
            <p:nvPr/>
          </p:nvSpPr>
          <p:spPr bwMode="auto">
            <a:xfrm>
              <a:off x="1248" y="284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19875" name="Text Box 63"/>
            <p:cNvSpPr txBox="1">
              <a:spLocks noChangeArrowheads="1"/>
            </p:cNvSpPr>
            <p:nvPr/>
          </p:nvSpPr>
          <p:spPr bwMode="auto">
            <a:xfrm>
              <a:off x="2412" y="231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19876" name="Text Box 64"/>
            <p:cNvSpPr txBox="1">
              <a:spLocks noChangeArrowheads="1"/>
            </p:cNvSpPr>
            <p:nvPr/>
          </p:nvSpPr>
          <p:spPr bwMode="auto">
            <a:xfrm>
              <a:off x="3036" y="230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19877" name="Text Box 65"/>
            <p:cNvSpPr txBox="1">
              <a:spLocks noChangeArrowheads="1"/>
            </p:cNvSpPr>
            <p:nvPr/>
          </p:nvSpPr>
          <p:spPr bwMode="auto">
            <a:xfrm>
              <a:off x="3744" y="16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19878" name="Text Box 66"/>
            <p:cNvSpPr txBox="1">
              <a:spLocks noChangeArrowheads="1"/>
            </p:cNvSpPr>
            <p:nvPr/>
          </p:nvSpPr>
          <p:spPr bwMode="auto">
            <a:xfrm>
              <a:off x="4224" y="16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19879" name="Text Box 67"/>
            <p:cNvSpPr txBox="1">
              <a:spLocks noChangeArrowheads="1"/>
            </p:cNvSpPr>
            <p:nvPr/>
          </p:nvSpPr>
          <p:spPr bwMode="auto">
            <a:xfrm>
              <a:off x="4560" y="220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19880" name="Text Box 68"/>
            <p:cNvSpPr txBox="1">
              <a:spLocks noChangeArrowheads="1"/>
            </p:cNvSpPr>
            <p:nvPr/>
          </p:nvSpPr>
          <p:spPr bwMode="auto">
            <a:xfrm>
              <a:off x="5084" y="1785"/>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19881" name="Text Box 69"/>
            <p:cNvSpPr txBox="1">
              <a:spLocks noChangeArrowheads="1"/>
            </p:cNvSpPr>
            <p:nvPr/>
          </p:nvSpPr>
          <p:spPr bwMode="auto">
            <a:xfrm>
              <a:off x="3020" y="249"/>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19882" name="Text Box 70"/>
            <p:cNvSpPr txBox="1">
              <a:spLocks noChangeArrowheads="1"/>
            </p:cNvSpPr>
            <p:nvPr/>
          </p:nvSpPr>
          <p:spPr bwMode="auto">
            <a:xfrm>
              <a:off x="2448" y="1248"/>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19883" name="Text Box 71"/>
            <p:cNvSpPr txBox="1">
              <a:spLocks noChangeArrowheads="1"/>
            </p:cNvSpPr>
            <p:nvPr/>
          </p:nvSpPr>
          <p:spPr bwMode="auto">
            <a:xfrm>
              <a:off x="768" y="1257"/>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19884" name="Text Box 72"/>
            <p:cNvSpPr txBox="1">
              <a:spLocks noChangeArrowheads="1"/>
            </p:cNvSpPr>
            <p:nvPr/>
          </p:nvSpPr>
          <p:spPr bwMode="auto">
            <a:xfrm>
              <a:off x="480" y="1785"/>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19885" name="Text Box 73"/>
            <p:cNvSpPr txBox="1">
              <a:spLocks noChangeArrowheads="1"/>
            </p:cNvSpPr>
            <p:nvPr/>
          </p:nvSpPr>
          <p:spPr bwMode="auto">
            <a:xfrm>
              <a:off x="1436" y="2313"/>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19886" name="Text Box 74"/>
            <p:cNvSpPr txBox="1">
              <a:spLocks noChangeArrowheads="1"/>
            </p:cNvSpPr>
            <p:nvPr/>
          </p:nvSpPr>
          <p:spPr bwMode="auto">
            <a:xfrm>
              <a:off x="1772" y="1680"/>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19887" name="Text Box 75"/>
            <p:cNvSpPr txBox="1">
              <a:spLocks noChangeArrowheads="1"/>
            </p:cNvSpPr>
            <p:nvPr/>
          </p:nvSpPr>
          <p:spPr bwMode="auto">
            <a:xfrm>
              <a:off x="2732" y="168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19888" name="Text Box 76"/>
            <p:cNvSpPr txBox="1">
              <a:spLocks noChangeArrowheads="1"/>
            </p:cNvSpPr>
            <p:nvPr/>
          </p:nvSpPr>
          <p:spPr bwMode="auto">
            <a:xfrm>
              <a:off x="3324" y="115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19889" name="Text Box 77"/>
            <p:cNvSpPr txBox="1">
              <a:spLocks noChangeArrowheads="1"/>
            </p:cNvSpPr>
            <p:nvPr/>
          </p:nvSpPr>
          <p:spPr bwMode="auto">
            <a:xfrm>
              <a:off x="4716" y="115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19890" name="Text Box 78"/>
            <p:cNvSpPr txBox="1">
              <a:spLocks noChangeArrowheads="1"/>
            </p:cNvSpPr>
            <p:nvPr/>
          </p:nvSpPr>
          <p:spPr bwMode="auto">
            <a:xfrm>
              <a:off x="4176" y="63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19891" name="Text Box 79"/>
            <p:cNvSpPr txBox="1">
              <a:spLocks noChangeArrowheads="1"/>
            </p:cNvSpPr>
            <p:nvPr/>
          </p:nvSpPr>
          <p:spPr bwMode="auto">
            <a:xfrm>
              <a:off x="1536" y="63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19892" name="Line 82"/>
            <p:cNvSpPr>
              <a:spLocks noChangeShapeType="1"/>
            </p:cNvSpPr>
            <p:nvPr/>
          </p:nvSpPr>
          <p:spPr bwMode="auto">
            <a:xfrm>
              <a:off x="3936" y="624"/>
              <a:ext cx="144" cy="288"/>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93" name="Line 83"/>
            <p:cNvSpPr>
              <a:spLocks noChangeShapeType="1"/>
            </p:cNvSpPr>
            <p:nvPr/>
          </p:nvSpPr>
          <p:spPr bwMode="auto">
            <a:xfrm flipV="1">
              <a:off x="3936" y="1248"/>
              <a:ext cx="144" cy="720"/>
            </a:xfrm>
            <a:prstGeom prst="line">
              <a:avLst/>
            </a:prstGeom>
            <a:noFill/>
            <a:ln w="28575">
              <a:solidFill>
                <a:srgbClr val="0000FF"/>
              </a:solidFill>
              <a:prstDash val="sysDot"/>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94" name="Line 84"/>
            <p:cNvSpPr>
              <a:spLocks noChangeShapeType="1"/>
            </p:cNvSpPr>
            <p:nvPr/>
          </p:nvSpPr>
          <p:spPr bwMode="auto">
            <a:xfrm flipH="1">
              <a:off x="3648" y="1968"/>
              <a:ext cx="336" cy="336"/>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95" name="Line 85"/>
            <p:cNvSpPr>
              <a:spLocks noChangeShapeType="1"/>
            </p:cNvSpPr>
            <p:nvPr/>
          </p:nvSpPr>
          <p:spPr bwMode="auto">
            <a:xfrm>
              <a:off x="3648" y="1968"/>
              <a:ext cx="384" cy="288"/>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9896" name="Text Box 86"/>
            <p:cNvSpPr txBox="1">
              <a:spLocks noChangeArrowheads="1"/>
            </p:cNvSpPr>
            <p:nvPr/>
          </p:nvSpPr>
          <p:spPr bwMode="auto">
            <a:xfrm>
              <a:off x="3600" y="317"/>
              <a:ext cx="958" cy="291"/>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a:latin typeface="华文楷体" panose="02010600040101010101" pitchFamily="2" charset="-122"/>
                  <a:ea typeface="华文楷体" panose="02010600040101010101" pitchFamily="2" charset="-122"/>
                </a:rPr>
                <a:t>用</a:t>
              </a:r>
              <a:r>
                <a:rPr kumimoji="1" lang="en-US" altLang="zh-CN" sz="2400" b="1" dirty="0">
                  <a:solidFill>
                    <a:schemeClr val="tx2"/>
                  </a:solidFill>
                  <a:latin typeface="华文楷体" panose="02010600040101010101" pitchFamily="2" charset="-122"/>
                  <a:ea typeface="华文楷体" panose="02010600040101010101" pitchFamily="2" charset="-122"/>
                </a:rPr>
                <a:t>O</a:t>
              </a:r>
              <a:r>
                <a:rPr kumimoji="1" lang="zh-CN" altLang="en-US" sz="2400" b="1" dirty="0">
                  <a:latin typeface="华文楷体" panose="02010600040101010101" pitchFamily="2" charset="-122"/>
                  <a:ea typeface="华文楷体" panose="02010600040101010101" pitchFamily="2" charset="-122"/>
                </a:rPr>
                <a:t>取代</a:t>
              </a:r>
              <a:r>
                <a:rPr kumimoji="1" lang="en-US" altLang="zh-CN" sz="2400" b="1" dirty="0">
                  <a:solidFill>
                    <a:schemeClr val="tx2"/>
                  </a:solidFill>
                  <a:latin typeface="华文楷体" panose="02010600040101010101" pitchFamily="2" charset="-122"/>
                  <a:ea typeface="华文楷体" panose="02010600040101010101" pitchFamily="2" charset="-122"/>
                </a:rPr>
                <a:t>P</a:t>
              </a:r>
              <a:endParaRPr kumimoji="1" lang="en-US" altLang="zh-CN" sz="2400" dirty="0">
                <a:latin typeface="华文楷体" panose="02010600040101010101" pitchFamily="2" charset="-122"/>
                <a:ea typeface="华文楷体" panose="02010600040101010101" pitchFamily="2" charset="-122"/>
              </a:endParaRPr>
            </a:p>
          </p:txBody>
        </p:sp>
      </p:grpSp>
    </p:spTree>
    <p:extLst>
      <p:ext uri="{BB962C8B-B14F-4D97-AF65-F5344CB8AC3E}">
        <p14:creationId xmlns:p14="http://schemas.microsoft.com/office/powerpoint/2010/main" val="288684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8719731" y="6453336"/>
            <a:ext cx="395536" cy="365125"/>
          </a:xfrm>
        </p:spPr>
        <p:txBody>
          <a:bodyPr/>
          <a:lstStyle/>
          <a:p>
            <a:fld id="{0C913308-F349-4B6D-A68A-DD1791B4A57B}" type="slidenum">
              <a:rPr lang="zh-CN" altLang="en-US" smtClean="0"/>
              <a:pPr/>
              <a:t>3</a:t>
            </a:fld>
            <a:endParaRPr lang="zh-CN" altLang="en-US"/>
          </a:p>
        </p:txBody>
      </p:sp>
      <p:sp>
        <p:nvSpPr>
          <p:cNvPr id="9" name="Rectangle 5"/>
          <p:cNvSpPr>
            <a:spLocks noChangeArrowheads="1"/>
          </p:cNvSpPr>
          <p:nvPr/>
        </p:nvSpPr>
        <p:spPr bwMode="auto">
          <a:xfrm>
            <a:off x="2353124" y="1829480"/>
            <a:ext cx="1723549" cy="461665"/>
          </a:xfrm>
          <a:prstGeom prst="rect">
            <a:avLst/>
          </a:prstGeom>
          <a:noFill/>
          <a:ln w="9525">
            <a:noFill/>
            <a:miter lim="800000"/>
            <a:headEnd/>
            <a:tailEnd/>
          </a:ln>
          <a:effectLst/>
        </p:spPr>
        <p:txBody>
          <a:bodyPr wrap="none">
            <a:spAutoFit/>
          </a:bodyPr>
          <a:lstStyle/>
          <a:p>
            <a:pPr algn="l">
              <a:defRPr/>
            </a:pPr>
            <a:r>
              <a:rPr kumimoji="1" lang="zh-CN" altLang="en-US" sz="2400" b="1" dirty="0">
                <a:effectLst>
                  <a:outerShdw blurRad="38100" dist="38100" dir="2700000" algn="tl">
                    <a:srgbClr val="C0C0C0"/>
                  </a:outerShdw>
                </a:effectLst>
                <a:latin typeface="华文楷体" panose="02010600040101010101" pitchFamily="2" charset="-122"/>
                <a:ea typeface="华文楷体" panose="02010600040101010101" pitchFamily="2" charset="-122"/>
              </a:rPr>
              <a:t>平衡二叉树</a:t>
            </a:r>
            <a:endParaRPr kumimoji="1" lang="zh-CN" altLang="en-US" sz="2400" dirty="0">
              <a:latin typeface="华文楷体" panose="02010600040101010101" pitchFamily="2" charset="-122"/>
              <a:ea typeface="华文楷体" panose="02010600040101010101" pitchFamily="2" charset="-122"/>
            </a:endParaRPr>
          </a:p>
        </p:txBody>
      </p:sp>
      <p:grpSp>
        <p:nvGrpSpPr>
          <p:cNvPr id="6" name="组合 5"/>
          <p:cNvGrpSpPr/>
          <p:nvPr/>
        </p:nvGrpSpPr>
        <p:grpSpPr>
          <a:xfrm>
            <a:off x="683568" y="1654894"/>
            <a:ext cx="2438400" cy="2133600"/>
            <a:chOff x="4485185" y="3767138"/>
            <a:chExt cx="2438400" cy="2133600"/>
          </a:xfrm>
        </p:grpSpPr>
        <p:sp>
          <p:nvSpPr>
            <p:cNvPr id="10" name="Line 6"/>
            <p:cNvSpPr>
              <a:spLocks noChangeShapeType="1"/>
            </p:cNvSpPr>
            <p:nvPr/>
          </p:nvSpPr>
          <p:spPr bwMode="auto">
            <a:xfrm>
              <a:off x="4789985" y="4986338"/>
              <a:ext cx="304800" cy="457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7"/>
            <p:cNvSpPr>
              <a:spLocks noChangeShapeType="1"/>
            </p:cNvSpPr>
            <p:nvPr/>
          </p:nvSpPr>
          <p:spPr bwMode="auto">
            <a:xfrm>
              <a:off x="6161585" y="4910138"/>
              <a:ext cx="381000" cy="533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2"/>
            <p:cNvSpPr>
              <a:spLocks noChangeShapeType="1"/>
            </p:cNvSpPr>
            <p:nvPr/>
          </p:nvSpPr>
          <p:spPr bwMode="auto">
            <a:xfrm>
              <a:off x="5551985" y="4148138"/>
              <a:ext cx="457200" cy="533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16"/>
            <p:cNvSpPr>
              <a:spLocks noChangeShapeType="1"/>
            </p:cNvSpPr>
            <p:nvPr/>
          </p:nvSpPr>
          <p:spPr bwMode="auto">
            <a:xfrm flipH="1">
              <a:off x="4866185" y="4224338"/>
              <a:ext cx="381000" cy="533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Oval 17"/>
            <p:cNvSpPr>
              <a:spLocks noChangeArrowheads="1"/>
            </p:cNvSpPr>
            <p:nvPr/>
          </p:nvSpPr>
          <p:spPr bwMode="auto">
            <a:xfrm>
              <a:off x="4485185" y="4605338"/>
              <a:ext cx="533400" cy="533400"/>
            </a:xfrm>
            <a:prstGeom prst="ellipse">
              <a:avLst/>
            </a:prstGeom>
            <a:solidFill>
              <a:schemeClr val="accent6">
                <a:lumMod val="20000"/>
                <a:lumOff val="80000"/>
              </a:schemeClr>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dirty="0"/>
                <a:t>-1</a:t>
              </a:r>
              <a:endParaRPr kumimoji="1" lang="en-US" altLang="zh-CN" sz="2000" dirty="0">
                <a:latin typeface="Times New Roman" panose="02020603050405020304" pitchFamily="18" charset="0"/>
              </a:endParaRPr>
            </a:p>
          </p:txBody>
        </p:sp>
        <p:sp>
          <p:nvSpPr>
            <p:cNvPr id="22" name="Oval 18"/>
            <p:cNvSpPr>
              <a:spLocks noChangeArrowheads="1"/>
            </p:cNvSpPr>
            <p:nvPr/>
          </p:nvSpPr>
          <p:spPr bwMode="auto">
            <a:xfrm>
              <a:off x="4942385" y="5367338"/>
              <a:ext cx="533400" cy="533400"/>
            </a:xfrm>
            <a:prstGeom prst="ellipse">
              <a:avLst/>
            </a:prstGeom>
            <a:solidFill>
              <a:schemeClr val="accent6">
                <a:lumMod val="20000"/>
                <a:lumOff val="80000"/>
              </a:schemeClr>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dirty="0"/>
                <a:t>0</a:t>
              </a:r>
              <a:endParaRPr kumimoji="1" lang="en-US" altLang="zh-CN" sz="2000" dirty="0">
                <a:latin typeface="Times New Roman" panose="02020603050405020304" pitchFamily="18" charset="0"/>
              </a:endParaRPr>
            </a:p>
          </p:txBody>
        </p:sp>
        <p:sp>
          <p:nvSpPr>
            <p:cNvPr id="23" name="Oval 19"/>
            <p:cNvSpPr>
              <a:spLocks noChangeArrowheads="1"/>
            </p:cNvSpPr>
            <p:nvPr/>
          </p:nvSpPr>
          <p:spPr bwMode="auto">
            <a:xfrm>
              <a:off x="5170985" y="3767138"/>
              <a:ext cx="533400" cy="533400"/>
            </a:xfrm>
            <a:prstGeom prst="ellipse">
              <a:avLst/>
            </a:prstGeom>
            <a:solidFill>
              <a:schemeClr val="accent6">
                <a:lumMod val="20000"/>
                <a:lumOff val="80000"/>
              </a:schemeClr>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dirty="0"/>
                <a:t>0</a:t>
              </a:r>
              <a:endParaRPr kumimoji="1" lang="en-US" altLang="zh-CN" sz="2000" dirty="0">
                <a:latin typeface="Times New Roman" panose="02020603050405020304" pitchFamily="18" charset="0"/>
              </a:endParaRPr>
            </a:p>
          </p:txBody>
        </p:sp>
        <p:sp>
          <p:nvSpPr>
            <p:cNvPr id="24" name="Oval 20"/>
            <p:cNvSpPr>
              <a:spLocks noChangeArrowheads="1"/>
            </p:cNvSpPr>
            <p:nvPr/>
          </p:nvSpPr>
          <p:spPr bwMode="auto">
            <a:xfrm>
              <a:off x="5894885" y="4617344"/>
              <a:ext cx="533400" cy="533400"/>
            </a:xfrm>
            <a:prstGeom prst="ellipse">
              <a:avLst/>
            </a:prstGeom>
            <a:solidFill>
              <a:schemeClr val="accent6">
                <a:lumMod val="20000"/>
                <a:lumOff val="80000"/>
              </a:schemeClr>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dirty="0"/>
                <a:t>-1</a:t>
              </a:r>
              <a:endParaRPr kumimoji="1" lang="en-US" altLang="zh-CN" sz="2000" dirty="0">
                <a:latin typeface="Times New Roman" panose="02020603050405020304" pitchFamily="18" charset="0"/>
              </a:endParaRPr>
            </a:p>
          </p:txBody>
        </p:sp>
        <p:sp>
          <p:nvSpPr>
            <p:cNvPr id="25" name="Oval 21"/>
            <p:cNvSpPr>
              <a:spLocks noChangeArrowheads="1"/>
            </p:cNvSpPr>
            <p:nvPr/>
          </p:nvSpPr>
          <p:spPr bwMode="auto">
            <a:xfrm>
              <a:off x="6390185" y="5367338"/>
              <a:ext cx="533400" cy="533400"/>
            </a:xfrm>
            <a:prstGeom prst="ellipse">
              <a:avLst/>
            </a:prstGeom>
            <a:solidFill>
              <a:schemeClr val="accent6">
                <a:lumMod val="20000"/>
                <a:lumOff val="80000"/>
              </a:schemeClr>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dirty="0"/>
                <a:t>0</a:t>
              </a:r>
              <a:endParaRPr kumimoji="1" lang="en-US" altLang="zh-CN" sz="2000" dirty="0">
                <a:latin typeface="Times New Roman" panose="02020603050405020304" pitchFamily="18" charset="0"/>
              </a:endParaRPr>
            </a:p>
          </p:txBody>
        </p:sp>
      </p:grpSp>
      <p:grpSp>
        <p:nvGrpSpPr>
          <p:cNvPr id="28" name="组合 27"/>
          <p:cNvGrpSpPr/>
          <p:nvPr/>
        </p:nvGrpSpPr>
        <p:grpSpPr>
          <a:xfrm>
            <a:off x="4951885" y="1628800"/>
            <a:ext cx="2362200" cy="2362200"/>
            <a:chOff x="827584" y="3767138"/>
            <a:chExt cx="2362200" cy="2362200"/>
          </a:xfrm>
        </p:grpSpPr>
        <p:sp>
          <p:nvSpPr>
            <p:cNvPr id="12" name="Line 8"/>
            <p:cNvSpPr>
              <a:spLocks noChangeShapeType="1"/>
            </p:cNvSpPr>
            <p:nvPr/>
          </p:nvSpPr>
          <p:spPr bwMode="auto">
            <a:xfrm>
              <a:off x="2458616" y="5373216"/>
              <a:ext cx="457200" cy="457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9"/>
            <p:cNvSpPr>
              <a:spLocks noChangeShapeType="1"/>
            </p:cNvSpPr>
            <p:nvPr/>
          </p:nvSpPr>
          <p:spPr bwMode="auto">
            <a:xfrm>
              <a:off x="1741984" y="4681538"/>
              <a:ext cx="457200" cy="457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0"/>
            <p:cNvSpPr>
              <a:spLocks noChangeShapeType="1"/>
            </p:cNvSpPr>
            <p:nvPr/>
          </p:nvSpPr>
          <p:spPr bwMode="auto">
            <a:xfrm>
              <a:off x="1063971" y="4000500"/>
              <a:ext cx="457200" cy="457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1"/>
            <p:cNvSpPr>
              <a:spLocks noChangeShapeType="1"/>
            </p:cNvSpPr>
            <p:nvPr/>
          </p:nvSpPr>
          <p:spPr bwMode="auto">
            <a:xfrm flipH="1">
              <a:off x="1741984" y="5367338"/>
              <a:ext cx="457200" cy="457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Oval 13"/>
            <p:cNvSpPr>
              <a:spLocks noChangeArrowheads="1"/>
            </p:cNvSpPr>
            <p:nvPr/>
          </p:nvSpPr>
          <p:spPr bwMode="auto">
            <a:xfrm>
              <a:off x="827584" y="3767138"/>
              <a:ext cx="533400" cy="533400"/>
            </a:xfrm>
            <a:prstGeom prst="ellipse">
              <a:avLst/>
            </a:prstGeom>
            <a:solidFill>
              <a:schemeClr val="accent6">
                <a:lumMod val="20000"/>
                <a:lumOff val="80000"/>
              </a:schemeClr>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dirty="0"/>
                <a:t>-3</a:t>
              </a:r>
              <a:endParaRPr kumimoji="1" lang="en-US" altLang="zh-CN" sz="2000" dirty="0">
                <a:latin typeface="Times New Roman" panose="02020603050405020304" pitchFamily="18" charset="0"/>
              </a:endParaRPr>
            </a:p>
          </p:txBody>
        </p:sp>
        <p:sp>
          <p:nvSpPr>
            <p:cNvPr id="18" name="Oval 14"/>
            <p:cNvSpPr>
              <a:spLocks noChangeArrowheads="1"/>
            </p:cNvSpPr>
            <p:nvPr/>
          </p:nvSpPr>
          <p:spPr bwMode="auto">
            <a:xfrm>
              <a:off x="1437184" y="4376738"/>
              <a:ext cx="533400" cy="533400"/>
            </a:xfrm>
            <a:prstGeom prst="ellipse">
              <a:avLst/>
            </a:prstGeom>
            <a:solidFill>
              <a:schemeClr val="accent6">
                <a:lumMod val="20000"/>
                <a:lumOff val="80000"/>
              </a:schemeClr>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dirty="0"/>
                <a:t>-2</a:t>
              </a:r>
            </a:p>
          </p:txBody>
        </p:sp>
        <p:sp>
          <p:nvSpPr>
            <p:cNvPr id="19" name="Oval 15"/>
            <p:cNvSpPr>
              <a:spLocks noChangeArrowheads="1"/>
            </p:cNvSpPr>
            <p:nvPr/>
          </p:nvSpPr>
          <p:spPr bwMode="auto">
            <a:xfrm>
              <a:off x="2046784" y="4986338"/>
              <a:ext cx="533400" cy="533400"/>
            </a:xfrm>
            <a:prstGeom prst="ellipse">
              <a:avLst/>
            </a:prstGeom>
            <a:solidFill>
              <a:schemeClr val="accent6">
                <a:lumMod val="20000"/>
                <a:lumOff val="80000"/>
              </a:schemeClr>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dirty="0"/>
                <a:t>0</a:t>
              </a:r>
            </a:p>
          </p:txBody>
        </p:sp>
        <p:sp>
          <p:nvSpPr>
            <p:cNvPr id="26" name="Oval 22"/>
            <p:cNvSpPr>
              <a:spLocks noChangeArrowheads="1"/>
            </p:cNvSpPr>
            <p:nvPr/>
          </p:nvSpPr>
          <p:spPr bwMode="auto">
            <a:xfrm>
              <a:off x="1437184" y="5595938"/>
              <a:ext cx="533400" cy="533400"/>
            </a:xfrm>
            <a:prstGeom prst="ellipse">
              <a:avLst/>
            </a:prstGeom>
            <a:solidFill>
              <a:schemeClr val="accent6">
                <a:lumMod val="20000"/>
                <a:lumOff val="80000"/>
              </a:schemeClr>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dirty="0"/>
                <a:t>0</a:t>
              </a:r>
            </a:p>
          </p:txBody>
        </p:sp>
        <p:sp>
          <p:nvSpPr>
            <p:cNvPr id="27" name="Oval 23"/>
            <p:cNvSpPr>
              <a:spLocks noChangeArrowheads="1"/>
            </p:cNvSpPr>
            <p:nvPr/>
          </p:nvSpPr>
          <p:spPr bwMode="auto">
            <a:xfrm>
              <a:off x="2656384" y="5595938"/>
              <a:ext cx="533400" cy="533400"/>
            </a:xfrm>
            <a:prstGeom prst="ellipse">
              <a:avLst/>
            </a:prstGeom>
            <a:solidFill>
              <a:schemeClr val="accent6">
                <a:lumMod val="20000"/>
                <a:lumOff val="80000"/>
              </a:schemeClr>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dirty="0"/>
                <a:t>0</a:t>
              </a:r>
            </a:p>
          </p:txBody>
        </p:sp>
      </p:grpSp>
      <p:sp>
        <p:nvSpPr>
          <p:cNvPr id="31" name="Rectangle 5"/>
          <p:cNvSpPr>
            <a:spLocks noChangeArrowheads="1"/>
          </p:cNvSpPr>
          <p:nvPr/>
        </p:nvSpPr>
        <p:spPr bwMode="auto">
          <a:xfrm>
            <a:off x="6669298" y="1860848"/>
            <a:ext cx="1415772" cy="461665"/>
          </a:xfrm>
          <a:prstGeom prst="rect">
            <a:avLst/>
          </a:prstGeom>
          <a:noFill/>
          <a:ln w="9525">
            <a:noFill/>
            <a:miter lim="800000"/>
            <a:headEnd/>
            <a:tailEnd/>
          </a:ln>
          <a:effectLst/>
        </p:spPr>
        <p:txBody>
          <a:bodyPr wrap="none">
            <a:spAutoFit/>
          </a:bodyPr>
          <a:lstStyle/>
          <a:p>
            <a:pPr algn="l">
              <a:defRPr/>
            </a:pPr>
            <a:r>
              <a:rPr kumimoji="1" lang="zh-CN" altLang="en-US" sz="2400" b="1" dirty="0">
                <a:effectLst>
                  <a:outerShdw blurRad="38100" dist="38100" dir="2700000" algn="tl">
                    <a:srgbClr val="C0C0C0"/>
                  </a:outerShdw>
                </a:effectLst>
                <a:latin typeface="华文楷体" panose="02010600040101010101" pitchFamily="2" charset="-122"/>
                <a:ea typeface="华文楷体" panose="02010600040101010101" pitchFamily="2" charset="-122"/>
              </a:rPr>
              <a:t>非平衡树</a:t>
            </a:r>
            <a:endParaRPr kumimoji="1" lang="zh-CN" altLang="en-US" sz="2400" dirty="0">
              <a:latin typeface="华文楷体" panose="02010600040101010101" pitchFamily="2" charset="-122"/>
              <a:ea typeface="华文楷体" panose="02010600040101010101" pitchFamily="2" charset="-122"/>
            </a:endParaRPr>
          </a:p>
        </p:txBody>
      </p:sp>
      <p:sp>
        <p:nvSpPr>
          <p:cNvPr id="5" name="文本框 4"/>
          <p:cNvSpPr txBox="1"/>
          <p:nvPr/>
        </p:nvSpPr>
        <p:spPr>
          <a:xfrm>
            <a:off x="19006" y="116632"/>
            <a:ext cx="2680786"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例：平衡二叉树</a:t>
            </a:r>
          </a:p>
        </p:txBody>
      </p:sp>
    </p:spTree>
    <p:extLst>
      <p:ext uri="{BB962C8B-B14F-4D97-AF65-F5344CB8AC3E}">
        <p14:creationId xmlns:p14="http://schemas.microsoft.com/office/powerpoint/2010/main" val="3332312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0836" name="Group 82"/>
          <p:cNvGrpSpPr>
            <a:grpSpLocks/>
          </p:cNvGrpSpPr>
          <p:nvPr/>
        </p:nvGrpSpPr>
        <p:grpSpPr bwMode="auto">
          <a:xfrm>
            <a:off x="533400" y="368300"/>
            <a:ext cx="8077200" cy="4908550"/>
            <a:chOff x="336" y="232"/>
            <a:chExt cx="5088" cy="3092"/>
          </a:xfrm>
        </p:grpSpPr>
        <p:sp>
          <p:nvSpPr>
            <p:cNvPr id="120840" name="Line 2"/>
            <p:cNvSpPr>
              <a:spLocks noChangeShapeType="1"/>
            </p:cNvSpPr>
            <p:nvPr/>
          </p:nvSpPr>
          <p:spPr bwMode="auto">
            <a:xfrm flipV="1">
              <a:off x="720" y="2143"/>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41" name="Line 3"/>
            <p:cNvSpPr>
              <a:spLocks noChangeShapeType="1"/>
            </p:cNvSpPr>
            <p:nvPr/>
          </p:nvSpPr>
          <p:spPr bwMode="auto">
            <a:xfrm>
              <a:off x="2688" y="2143"/>
              <a:ext cx="192"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42" name="Line 4"/>
            <p:cNvSpPr>
              <a:spLocks noChangeShapeType="1"/>
            </p:cNvSpPr>
            <p:nvPr/>
          </p:nvSpPr>
          <p:spPr bwMode="auto">
            <a:xfrm>
              <a:off x="2112" y="2143"/>
              <a:ext cx="192"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43" name="Line 5"/>
            <p:cNvSpPr>
              <a:spLocks noChangeShapeType="1"/>
            </p:cNvSpPr>
            <p:nvPr/>
          </p:nvSpPr>
          <p:spPr bwMode="auto">
            <a:xfrm flipV="1">
              <a:off x="1872" y="2143"/>
              <a:ext cx="240" cy="48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44" name="Line 6"/>
            <p:cNvSpPr>
              <a:spLocks noChangeShapeType="1"/>
            </p:cNvSpPr>
            <p:nvPr/>
          </p:nvSpPr>
          <p:spPr bwMode="auto">
            <a:xfrm flipV="1">
              <a:off x="4752" y="2143"/>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45" name="Line 7"/>
            <p:cNvSpPr>
              <a:spLocks noChangeShapeType="1"/>
            </p:cNvSpPr>
            <p:nvPr/>
          </p:nvSpPr>
          <p:spPr bwMode="auto">
            <a:xfrm>
              <a:off x="4704" y="1615"/>
              <a:ext cx="240"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46" name="Line 8"/>
            <p:cNvSpPr>
              <a:spLocks noChangeShapeType="1"/>
            </p:cNvSpPr>
            <p:nvPr/>
          </p:nvSpPr>
          <p:spPr bwMode="auto">
            <a:xfrm flipV="1">
              <a:off x="4416" y="1663"/>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47" name="Line 9"/>
            <p:cNvSpPr>
              <a:spLocks noChangeShapeType="1"/>
            </p:cNvSpPr>
            <p:nvPr/>
          </p:nvSpPr>
          <p:spPr bwMode="auto">
            <a:xfrm>
              <a:off x="2400" y="1615"/>
              <a:ext cx="240"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48" name="Line 10"/>
            <p:cNvSpPr>
              <a:spLocks noChangeShapeType="1"/>
            </p:cNvSpPr>
            <p:nvPr/>
          </p:nvSpPr>
          <p:spPr bwMode="auto">
            <a:xfrm flipV="1">
              <a:off x="2112" y="1663"/>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49" name="Line 11"/>
            <p:cNvSpPr>
              <a:spLocks noChangeShapeType="1"/>
            </p:cNvSpPr>
            <p:nvPr/>
          </p:nvSpPr>
          <p:spPr bwMode="auto">
            <a:xfrm>
              <a:off x="1248" y="1615"/>
              <a:ext cx="240"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50" name="Line 12"/>
            <p:cNvSpPr>
              <a:spLocks noChangeShapeType="1"/>
            </p:cNvSpPr>
            <p:nvPr/>
          </p:nvSpPr>
          <p:spPr bwMode="auto">
            <a:xfrm flipH="1" flipV="1">
              <a:off x="1872" y="1087"/>
              <a:ext cx="48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51" name="Line 13"/>
            <p:cNvSpPr>
              <a:spLocks noChangeShapeType="1"/>
            </p:cNvSpPr>
            <p:nvPr/>
          </p:nvSpPr>
          <p:spPr bwMode="auto">
            <a:xfrm flipH="1" flipV="1">
              <a:off x="4224" y="1135"/>
              <a:ext cx="48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52" name="Line 14"/>
            <p:cNvSpPr>
              <a:spLocks noChangeShapeType="1"/>
            </p:cNvSpPr>
            <p:nvPr/>
          </p:nvSpPr>
          <p:spPr bwMode="auto">
            <a:xfrm flipV="1">
              <a:off x="3600" y="1087"/>
              <a:ext cx="48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6191" name="Oval 15"/>
            <p:cNvSpPr>
              <a:spLocks noChangeArrowheads="1"/>
            </p:cNvSpPr>
            <p:nvPr/>
          </p:nvSpPr>
          <p:spPr bwMode="auto">
            <a:xfrm>
              <a:off x="1392" y="1951"/>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20854" name="Line 16"/>
            <p:cNvSpPr>
              <a:spLocks noChangeShapeType="1"/>
            </p:cNvSpPr>
            <p:nvPr/>
          </p:nvSpPr>
          <p:spPr bwMode="auto">
            <a:xfrm>
              <a:off x="2928" y="607"/>
              <a:ext cx="1152"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55" name="Line 17"/>
            <p:cNvSpPr>
              <a:spLocks noChangeShapeType="1"/>
            </p:cNvSpPr>
            <p:nvPr/>
          </p:nvSpPr>
          <p:spPr bwMode="auto">
            <a:xfrm flipV="1">
              <a:off x="1632" y="2671"/>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56" name="Line 18"/>
            <p:cNvSpPr>
              <a:spLocks noChangeShapeType="1"/>
            </p:cNvSpPr>
            <p:nvPr/>
          </p:nvSpPr>
          <p:spPr bwMode="auto">
            <a:xfrm flipV="1">
              <a:off x="1296" y="1087"/>
              <a:ext cx="48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57" name="Line 19"/>
            <p:cNvSpPr>
              <a:spLocks noChangeShapeType="1"/>
            </p:cNvSpPr>
            <p:nvPr/>
          </p:nvSpPr>
          <p:spPr bwMode="auto">
            <a:xfrm flipV="1">
              <a:off x="960" y="1663"/>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58" name="Line 20"/>
            <p:cNvSpPr>
              <a:spLocks noChangeShapeType="1"/>
            </p:cNvSpPr>
            <p:nvPr/>
          </p:nvSpPr>
          <p:spPr bwMode="auto">
            <a:xfrm flipV="1">
              <a:off x="1920" y="607"/>
              <a:ext cx="960"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6197" name="Oval 21"/>
            <p:cNvSpPr>
              <a:spLocks noChangeArrowheads="1"/>
            </p:cNvSpPr>
            <p:nvPr/>
          </p:nvSpPr>
          <p:spPr bwMode="auto">
            <a:xfrm>
              <a:off x="816" y="1951"/>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6198" name="Oval 22"/>
            <p:cNvSpPr>
              <a:spLocks noChangeArrowheads="1"/>
            </p:cNvSpPr>
            <p:nvPr/>
          </p:nvSpPr>
          <p:spPr bwMode="auto">
            <a:xfrm>
              <a:off x="1440" y="3007"/>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6199" name="Oval 23"/>
            <p:cNvSpPr>
              <a:spLocks noChangeArrowheads="1"/>
            </p:cNvSpPr>
            <p:nvPr/>
          </p:nvSpPr>
          <p:spPr bwMode="auto">
            <a:xfrm>
              <a:off x="1968" y="1951"/>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6200" name="Oval 24"/>
            <p:cNvSpPr>
              <a:spLocks noChangeArrowheads="1"/>
            </p:cNvSpPr>
            <p:nvPr/>
          </p:nvSpPr>
          <p:spPr bwMode="auto">
            <a:xfrm>
              <a:off x="2544" y="1951"/>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6201" name="Oval 25"/>
            <p:cNvSpPr>
              <a:spLocks noChangeArrowheads="1"/>
            </p:cNvSpPr>
            <p:nvPr/>
          </p:nvSpPr>
          <p:spPr bwMode="auto">
            <a:xfrm>
              <a:off x="4272" y="1951"/>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6202" name="Oval 26"/>
            <p:cNvSpPr>
              <a:spLocks noChangeArrowheads="1"/>
            </p:cNvSpPr>
            <p:nvPr/>
          </p:nvSpPr>
          <p:spPr bwMode="auto">
            <a:xfrm>
              <a:off x="4848" y="1951"/>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6203" name="Oval 27"/>
            <p:cNvSpPr>
              <a:spLocks noChangeArrowheads="1"/>
            </p:cNvSpPr>
            <p:nvPr/>
          </p:nvSpPr>
          <p:spPr bwMode="auto">
            <a:xfrm>
              <a:off x="1728" y="2479"/>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6204" name="Oval 28"/>
            <p:cNvSpPr>
              <a:spLocks noChangeArrowheads="1"/>
            </p:cNvSpPr>
            <p:nvPr/>
          </p:nvSpPr>
          <p:spPr bwMode="auto">
            <a:xfrm>
              <a:off x="528" y="2479"/>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6205" name="Oval 29"/>
            <p:cNvSpPr>
              <a:spLocks noChangeArrowheads="1"/>
            </p:cNvSpPr>
            <p:nvPr/>
          </p:nvSpPr>
          <p:spPr bwMode="auto">
            <a:xfrm>
              <a:off x="4608" y="2479"/>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6206" name="Oval 30"/>
            <p:cNvSpPr>
              <a:spLocks noChangeArrowheads="1"/>
            </p:cNvSpPr>
            <p:nvPr/>
          </p:nvSpPr>
          <p:spPr bwMode="auto">
            <a:xfrm>
              <a:off x="2160" y="2479"/>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6207" name="Oval 31"/>
            <p:cNvSpPr>
              <a:spLocks noChangeArrowheads="1"/>
            </p:cNvSpPr>
            <p:nvPr/>
          </p:nvSpPr>
          <p:spPr bwMode="auto">
            <a:xfrm>
              <a:off x="2736" y="2479"/>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6208" name="Oval 32"/>
            <p:cNvSpPr>
              <a:spLocks noChangeArrowheads="1"/>
            </p:cNvSpPr>
            <p:nvPr/>
          </p:nvSpPr>
          <p:spPr bwMode="auto">
            <a:xfrm>
              <a:off x="2256" y="1423"/>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6209" name="Oval 33"/>
            <p:cNvSpPr>
              <a:spLocks noChangeArrowheads="1"/>
            </p:cNvSpPr>
            <p:nvPr/>
          </p:nvSpPr>
          <p:spPr bwMode="auto">
            <a:xfrm>
              <a:off x="1104" y="1423"/>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6210" name="Oval 34"/>
            <p:cNvSpPr>
              <a:spLocks noChangeArrowheads="1"/>
            </p:cNvSpPr>
            <p:nvPr/>
          </p:nvSpPr>
          <p:spPr bwMode="auto">
            <a:xfrm>
              <a:off x="4560" y="1423"/>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6211" name="Oval 35"/>
            <p:cNvSpPr>
              <a:spLocks noChangeArrowheads="1"/>
            </p:cNvSpPr>
            <p:nvPr/>
          </p:nvSpPr>
          <p:spPr bwMode="auto">
            <a:xfrm>
              <a:off x="3408" y="1423"/>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6212" name="Oval 36"/>
            <p:cNvSpPr>
              <a:spLocks noChangeArrowheads="1"/>
            </p:cNvSpPr>
            <p:nvPr/>
          </p:nvSpPr>
          <p:spPr bwMode="auto">
            <a:xfrm>
              <a:off x="3984" y="895"/>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6213" name="Oval 37"/>
            <p:cNvSpPr>
              <a:spLocks noChangeArrowheads="1"/>
            </p:cNvSpPr>
            <p:nvPr/>
          </p:nvSpPr>
          <p:spPr bwMode="auto">
            <a:xfrm>
              <a:off x="1680" y="895"/>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6214" name="Oval 38"/>
            <p:cNvSpPr>
              <a:spLocks noChangeArrowheads="1"/>
            </p:cNvSpPr>
            <p:nvPr/>
          </p:nvSpPr>
          <p:spPr bwMode="auto">
            <a:xfrm>
              <a:off x="2784" y="415"/>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20877" name="Text Box 39"/>
            <p:cNvSpPr txBox="1">
              <a:spLocks noChangeArrowheads="1"/>
            </p:cNvSpPr>
            <p:nvPr/>
          </p:nvSpPr>
          <p:spPr bwMode="auto">
            <a:xfrm>
              <a:off x="548" y="2431"/>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A</a:t>
              </a:r>
              <a:endParaRPr kumimoji="1" lang="en-US" altLang="zh-CN" sz="2400">
                <a:latin typeface="Times New Roman" panose="02020603050405020304" pitchFamily="18" charset="0"/>
              </a:endParaRPr>
            </a:p>
          </p:txBody>
        </p:sp>
        <p:sp>
          <p:nvSpPr>
            <p:cNvPr id="120878" name="Text Box 40"/>
            <p:cNvSpPr txBox="1">
              <a:spLocks noChangeArrowheads="1"/>
            </p:cNvSpPr>
            <p:nvPr/>
          </p:nvSpPr>
          <p:spPr bwMode="auto">
            <a:xfrm>
              <a:off x="836" y="1903"/>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B</a:t>
              </a:r>
              <a:endParaRPr kumimoji="1" lang="en-US" altLang="zh-CN" sz="2400">
                <a:latin typeface="Times New Roman" panose="02020603050405020304" pitchFamily="18" charset="0"/>
              </a:endParaRPr>
            </a:p>
          </p:txBody>
        </p:sp>
        <p:sp>
          <p:nvSpPr>
            <p:cNvPr id="120879" name="Text Box 41"/>
            <p:cNvSpPr txBox="1">
              <a:spLocks noChangeArrowheads="1"/>
            </p:cNvSpPr>
            <p:nvPr/>
          </p:nvSpPr>
          <p:spPr bwMode="auto">
            <a:xfrm>
              <a:off x="1104" y="1394"/>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C</a:t>
              </a:r>
              <a:endParaRPr kumimoji="1" lang="en-US" altLang="zh-CN" sz="2400">
                <a:latin typeface="Times New Roman" panose="02020603050405020304" pitchFamily="18" charset="0"/>
              </a:endParaRPr>
            </a:p>
          </p:txBody>
        </p:sp>
        <p:sp>
          <p:nvSpPr>
            <p:cNvPr id="120880" name="Text Box 42"/>
            <p:cNvSpPr txBox="1">
              <a:spLocks noChangeArrowheads="1"/>
            </p:cNvSpPr>
            <p:nvPr/>
          </p:nvSpPr>
          <p:spPr bwMode="auto">
            <a:xfrm>
              <a:off x="1412" y="1903"/>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D</a:t>
              </a:r>
              <a:endParaRPr kumimoji="1" lang="en-US" altLang="zh-CN" sz="2400">
                <a:latin typeface="Times New Roman" panose="02020603050405020304" pitchFamily="18" charset="0"/>
              </a:endParaRPr>
            </a:p>
          </p:txBody>
        </p:sp>
        <p:sp>
          <p:nvSpPr>
            <p:cNvPr id="120881" name="Text Box 43"/>
            <p:cNvSpPr txBox="1">
              <a:spLocks noChangeArrowheads="1"/>
            </p:cNvSpPr>
            <p:nvPr/>
          </p:nvSpPr>
          <p:spPr bwMode="auto">
            <a:xfrm>
              <a:off x="1712" y="847"/>
              <a:ext cx="2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E</a:t>
              </a:r>
              <a:endParaRPr kumimoji="1" lang="en-US" altLang="zh-CN" sz="2400">
                <a:latin typeface="Times New Roman" panose="02020603050405020304" pitchFamily="18" charset="0"/>
              </a:endParaRPr>
            </a:p>
          </p:txBody>
        </p:sp>
        <p:sp>
          <p:nvSpPr>
            <p:cNvPr id="120882" name="Text Box 44"/>
            <p:cNvSpPr txBox="1">
              <a:spLocks noChangeArrowheads="1"/>
            </p:cNvSpPr>
            <p:nvPr/>
          </p:nvSpPr>
          <p:spPr bwMode="auto">
            <a:xfrm>
              <a:off x="1484" y="2959"/>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F</a:t>
              </a:r>
              <a:endParaRPr kumimoji="1" lang="en-US" altLang="zh-CN" sz="2400">
                <a:latin typeface="Times New Roman" panose="02020603050405020304" pitchFamily="18" charset="0"/>
              </a:endParaRPr>
            </a:p>
          </p:txBody>
        </p:sp>
        <p:sp>
          <p:nvSpPr>
            <p:cNvPr id="120883" name="Text Box 45"/>
            <p:cNvSpPr txBox="1">
              <a:spLocks noChangeArrowheads="1"/>
            </p:cNvSpPr>
            <p:nvPr/>
          </p:nvSpPr>
          <p:spPr bwMode="auto">
            <a:xfrm>
              <a:off x="1728" y="2431"/>
              <a:ext cx="27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G</a:t>
              </a:r>
              <a:endParaRPr kumimoji="1" lang="en-US" altLang="zh-CN" sz="2400">
                <a:latin typeface="Times New Roman" panose="02020603050405020304" pitchFamily="18" charset="0"/>
              </a:endParaRPr>
            </a:p>
          </p:txBody>
        </p:sp>
        <p:sp>
          <p:nvSpPr>
            <p:cNvPr id="120884" name="Text Box 46"/>
            <p:cNvSpPr txBox="1">
              <a:spLocks noChangeArrowheads="1"/>
            </p:cNvSpPr>
            <p:nvPr/>
          </p:nvSpPr>
          <p:spPr bwMode="auto">
            <a:xfrm>
              <a:off x="1988" y="1903"/>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H</a:t>
              </a:r>
              <a:endParaRPr kumimoji="1" lang="en-US" altLang="zh-CN" sz="2400">
                <a:latin typeface="Times New Roman" panose="02020603050405020304" pitchFamily="18" charset="0"/>
              </a:endParaRPr>
            </a:p>
          </p:txBody>
        </p:sp>
        <p:sp>
          <p:nvSpPr>
            <p:cNvPr id="120885" name="Text Box 47"/>
            <p:cNvSpPr txBox="1">
              <a:spLocks noChangeArrowheads="1"/>
            </p:cNvSpPr>
            <p:nvPr/>
          </p:nvSpPr>
          <p:spPr bwMode="auto">
            <a:xfrm>
              <a:off x="2226" y="2431"/>
              <a:ext cx="17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I</a:t>
              </a:r>
              <a:endParaRPr kumimoji="1" lang="en-US" altLang="zh-CN" sz="2400">
                <a:latin typeface="Times New Roman" panose="02020603050405020304" pitchFamily="18" charset="0"/>
              </a:endParaRPr>
            </a:p>
          </p:txBody>
        </p:sp>
        <p:sp>
          <p:nvSpPr>
            <p:cNvPr id="120886" name="Text Box 48"/>
            <p:cNvSpPr txBox="1">
              <a:spLocks noChangeArrowheads="1"/>
            </p:cNvSpPr>
            <p:nvPr/>
          </p:nvSpPr>
          <p:spPr bwMode="auto">
            <a:xfrm>
              <a:off x="2263" y="1375"/>
              <a:ext cx="23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J</a:t>
              </a:r>
              <a:endParaRPr kumimoji="1" lang="en-US" altLang="zh-CN" sz="2400">
                <a:latin typeface="Times New Roman" panose="02020603050405020304" pitchFamily="18" charset="0"/>
              </a:endParaRPr>
            </a:p>
          </p:txBody>
        </p:sp>
        <p:sp>
          <p:nvSpPr>
            <p:cNvPr id="120887" name="Text Box 49"/>
            <p:cNvSpPr txBox="1">
              <a:spLocks noChangeArrowheads="1"/>
            </p:cNvSpPr>
            <p:nvPr/>
          </p:nvSpPr>
          <p:spPr bwMode="auto">
            <a:xfrm>
              <a:off x="2551" y="1903"/>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K</a:t>
              </a:r>
              <a:endParaRPr kumimoji="1" lang="en-US" altLang="zh-CN" sz="2400">
                <a:latin typeface="Times New Roman" panose="02020603050405020304" pitchFamily="18" charset="0"/>
              </a:endParaRPr>
            </a:p>
          </p:txBody>
        </p:sp>
        <p:sp>
          <p:nvSpPr>
            <p:cNvPr id="120888" name="Text Box 50"/>
            <p:cNvSpPr txBox="1">
              <a:spLocks noChangeArrowheads="1"/>
            </p:cNvSpPr>
            <p:nvPr/>
          </p:nvSpPr>
          <p:spPr bwMode="auto">
            <a:xfrm>
              <a:off x="2736" y="2431"/>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L</a:t>
              </a:r>
              <a:endParaRPr kumimoji="1" lang="en-US" altLang="zh-CN" sz="2400">
                <a:latin typeface="Times New Roman" panose="02020603050405020304" pitchFamily="18" charset="0"/>
              </a:endParaRPr>
            </a:p>
          </p:txBody>
        </p:sp>
        <p:sp>
          <p:nvSpPr>
            <p:cNvPr id="120889" name="Text Box 51"/>
            <p:cNvSpPr txBox="1">
              <a:spLocks noChangeArrowheads="1"/>
            </p:cNvSpPr>
            <p:nvPr/>
          </p:nvSpPr>
          <p:spPr bwMode="auto">
            <a:xfrm>
              <a:off x="2784" y="367"/>
              <a:ext cx="29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M</a:t>
              </a:r>
              <a:endParaRPr kumimoji="1" lang="en-US" altLang="zh-CN" sz="2400">
                <a:latin typeface="Times New Roman" panose="02020603050405020304" pitchFamily="18" charset="0"/>
              </a:endParaRPr>
            </a:p>
          </p:txBody>
        </p:sp>
        <p:sp>
          <p:nvSpPr>
            <p:cNvPr id="120890" name="Text Box 52"/>
            <p:cNvSpPr txBox="1">
              <a:spLocks noChangeArrowheads="1"/>
            </p:cNvSpPr>
            <p:nvPr/>
          </p:nvSpPr>
          <p:spPr bwMode="auto">
            <a:xfrm>
              <a:off x="3408" y="1394"/>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N</a:t>
              </a:r>
              <a:endParaRPr kumimoji="1" lang="en-US" altLang="zh-CN" sz="2400">
                <a:latin typeface="Times New Roman" panose="02020603050405020304" pitchFamily="18" charset="0"/>
              </a:endParaRPr>
            </a:p>
          </p:txBody>
        </p:sp>
        <p:sp>
          <p:nvSpPr>
            <p:cNvPr id="120891" name="Text Box 53"/>
            <p:cNvSpPr txBox="1">
              <a:spLocks noChangeArrowheads="1"/>
            </p:cNvSpPr>
            <p:nvPr/>
          </p:nvSpPr>
          <p:spPr bwMode="auto">
            <a:xfrm>
              <a:off x="3984" y="847"/>
              <a:ext cx="27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O</a:t>
              </a:r>
              <a:endParaRPr kumimoji="1" lang="en-US" altLang="zh-CN" sz="2400">
                <a:latin typeface="Times New Roman" panose="02020603050405020304" pitchFamily="18" charset="0"/>
              </a:endParaRPr>
            </a:p>
          </p:txBody>
        </p:sp>
        <p:sp>
          <p:nvSpPr>
            <p:cNvPr id="120892" name="Text Box 54"/>
            <p:cNvSpPr txBox="1">
              <a:spLocks noChangeArrowheads="1"/>
            </p:cNvSpPr>
            <p:nvPr/>
          </p:nvSpPr>
          <p:spPr bwMode="auto">
            <a:xfrm>
              <a:off x="4272" y="1903"/>
              <a:ext cx="27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Q</a:t>
              </a:r>
              <a:endParaRPr kumimoji="1" lang="en-US" altLang="zh-CN" sz="2400">
                <a:latin typeface="Times New Roman" panose="02020603050405020304" pitchFamily="18" charset="0"/>
              </a:endParaRPr>
            </a:p>
          </p:txBody>
        </p:sp>
        <p:sp>
          <p:nvSpPr>
            <p:cNvPr id="120893" name="Text Box 55"/>
            <p:cNvSpPr txBox="1">
              <a:spLocks noChangeArrowheads="1"/>
            </p:cNvSpPr>
            <p:nvPr/>
          </p:nvSpPr>
          <p:spPr bwMode="auto">
            <a:xfrm>
              <a:off x="4560" y="1394"/>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R</a:t>
              </a:r>
              <a:endParaRPr kumimoji="1" lang="en-US" altLang="zh-CN" sz="2400">
                <a:latin typeface="Times New Roman" panose="02020603050405020304" pitchFamily="18" charset="0"/>
              </a:endParaRPr>
            </a:p>
          </p:txBody>
        </p:sp>
        <p:sp>
          <p:nvSpPr>
            <p:cNvPr id="120894" name="Text Box 56"/>
            <p:cNvSpPr txBox="1">
              <a:spLocks noChangeArrowheads="1"/>
            </p:cNvSpPr>
            <p:nvPr/>
          </p:nvSpPr>
          <p:spPr bwMode="auto">
            <a:xfrm>
              <a:off x="4640" y="2431"/>
              <a:ext cx="2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S</a:t>
              </a:r>
              <a:endParaRPr kumimoji="1" lang="en-US" altLang="zh-CN" sz="2400">
                <a:latin typeface="Times New Roman" panose="02020603050405020304" pitchFamily="18" charset="0"/>
              </a:endParaRPr>
            </a:p>
          </p:txBody>
        </p:sp>
        <p:sp>
          <p:nvSpPr>
            <p:cNvPr id="120895" name="Text Box 57"/>
            <p:cNvSpPr txBox="1">
              <a:spLocks noChangeArrowheads="1"/>
            </p:cNvSpPr>
            <p:nvPr/>
          </p:nvSpPr>
          <p:spPr bwMode="auto">
            <a:xfrm>
              <a:off x="4848" y="1922"/>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T</a:t>
              </a:r>
              <a:endParaRPr kumimoji="1" lang="en-US" altLang="zh-CN" sz="2400">
                <a:latin typeface="Times New Roman" panose="02020603050405020304" pitchFamily="18" charset="0"/>
              </a:endParaRPr>
            </a:p>
          </p:txBody>
        </p:sp>
        <p:sp>
          <p:nvSpPr>
            <p:cNvPr id="120896" name="Text Box 58"/>
            <p:cNvSpPr txBox="1">
              <a:spLocks noChangeArrowheads="1"/>
            </p:cNvSpPr>
            <p:nvPr/>
          </p:nvSpPr>
          <p:spPr bwMode="auto">
            <a:xfrm>
              <a:off x="336" y="229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20897" name="Text Box 59"/>
            <p:cNvSpPr txBox="1">
              <a:spLocks noChangeArrowheads="1"/>
            </p:cNvSpPr>
            <p:nvPr/>
          </p:nvSpPr>
          <p:spPr bwMode="auto">
            <a:xfrm>
              <a:off x="1248" y="282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20898" name="Text Box 60"/>
            <p:cNvSpPr txBox="1">
              <a:spLocks noChangeArrowheads="1"/>
            </p:cNvSpPr>
            <p:nvPr/>
          </p:nvSpPr>
          <p:spPr bwMode="auto">
            <a:xfrm>
              <a:off x="2412" y="229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20899" name="Text Box 61"/>
            <p:cNvSpPr txBox="1">
              <a:spLocks noChangeArrowheads="1"/>
            </p:cNvSpPr>
            <p:nvPr/>
          </p:nvSpPr>
          <p:spPr bwMode="auto">
            <a:xfrm>
              <a:off x="3036" y="228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20900" name="Text Box 62"/>
            <p:cNvSpPr txBox="1">
              <a:spLocks noChangeArrowheads="1"/>
            </p:cNvSpPr>
            <p:nvPr/>
          </p:nvSpPr>
          <p:spPr bwMode="auto">
            <a:xfrm>
              <a:off x="4224" y="166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20901" name="Text Box 63"/>
            <p:cNvSpPr txBox="1">
              <a:spLocks noChangeArrowheads="1"/>
            </p:cNvSpPr>
            <p:nvPr/>
          </p:nvSpPr>
          <p:spPr bwMode="auto">
            <a:xfrm>
              <a:off x="4560" y="219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20902" name="Text Box 64"/>
            <p:cNvSpPr txBox="1">
              <a:spLocks noChangeArrowheads="1"/>
            </p:cNvSpPr>
            <p:nvPr/>
          </p:nvSpPr>
          <p:spPr bwMode="auto">
            <a:xfrm>
              <a:off x="5084" y="1768"/>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0903" name="Text Box 65"/>
            <p:cNvSpPr txBox="1">
              <a:spLocks noChangeArrowheads="1"/>
            </p:cNvSpPr>
            <p:nvPr/>
          </p:nvSpPr>
          <p:spPr bwMode="auto">
            <a:xfrm>
              <a:off x="3020" y="23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0904" name="Text Box 66"/>
            <p:cNvSpPr txBox="1">
              <a:spLocks noChangeArrowheads="1"/>
            </p:cNvSpPr>
            <p:nvPr/>
          </p:nvSpPr>
          <p:spPr bwMode="auto">
            <a:xfrm>
              <a:off x="2448" y="1231"/>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0905" name="Text Box 67"/>
            <p:cNvSpPr txBox="1">
              <a:spLocks noChangeArrowheads="1"/>
            </p:cNvSpPr>
            <p:nvPr/>
          </p:nvSpPr>
          <p:spPr bwMode="auto">
            <a:xfrm>
              <a:off x="768" y="1240"/>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0906" name="Text Box 68"/>
            <p:cNvSpPr txBox="1">
              <a:spLocks noChangeArrowheads="1"/>
            </p:cNvSpPr>
            <p:nvPr/>
          </p:nvSpPr>
          <p:spPr bwMode="auto">
            <a:xfrm>
              <a:off x="480" y="1768"/>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0907" name="Text Box 69"/>
            <p:cNvSpPr txBox="1">
              <a:spLocks noChangeArrowheads="1"/>
            </p:cNvSpPr>
            <p:nvPr/>
          </p:nvSpPr>
          <p:spPr bwMode="auto">
            <a:xfrm>
              <a:off x="1436" y="2296"/>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0908" name="Text Box 70"/>
            <p:cNvSpPr txBox="1">
              <a:spLocks noChangeArrowheads="1"/>
            </p:cNvSpPr>
            <p:nvPr/>
          </p:nvSpPr>
          <p:spPr bwMode="auto">
            <a:xfrm>
              <a:off x="1772" y="1663"/>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0909" name="Text Box 71"/>
            <p:cNvSpPr txBox="1">
              <a:spLocks noChangeArrowheads="1"/>
            </p:cNvSpPr>
            <p:nvPr/>
          </p:nvSpPr>
          <p:spPr bwMode="auto">
            <a:xfrm>
              <a:off x="2732" y="167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0910" name="Text Box 72"/>
            <p:cNvSpPr txBox="1">
              <a:spLocks noChangeArrowheads="1"/>
            </p:cNvSpPr>
            <p:nvPr/>
          </p:nvSpPr>
          <p:spPr bwMode="auto">
            <a:xfrm>
              <a:off x="3324" y="1135"/>
              <a:ext cx="22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20911" name="Text Box 73"/>
            <p:cNvSpPr txBox="1">
              <a:spLocks noChangeArrowheads="1"/>
            </p:cNvSpPr>
            <p:nvPr/>
          </p:nvSpPr>
          <p:spPr bwMode="auto">
            <a:xfrm>
              <a:off x="4716" y="113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0912" name="Text Box 74"/>
            <p:cNvSpPr txBox="1">
              <a:spLocks noChangeArrowheads="1"/>
            </p:cNvSpPr>
            <p:nvPr/>
          </p:nvSpPr>
          <p:spPr bwMode="auto">
            <a:xfrm>
              <a:off x="4176" y="61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0913" name="Text Box 75"/>
            <p:cNvSpPr txBox="1">
              <a:spLocks noChangeArrowheads="1"/>
            </p:cNvSpPr>
            <p:nvPr/>
          </p:nvSpPr>
          <p:spPr bwMode="auto">
            <a:xfrm>
              <a:off x="1536" y="61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0914" name="Line 77"/>
            <p:cNvSpPr>
              <a:spLocks noChangeShapeType="1"/>
            </p:cNvSpPr>
            <p:nvPr/>
          </p:nvSpPr>
          <p:spPr bwMode="auto">
            <a:xfrm>
              <a:off x="3936" y="607"/>
              <a:ext cx="144" cy="288"/>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06254" name="Freeform 78"/>
          <p:cNvSpPr>
            <a:spLocks/>
          </p:cNvSpPr>
          <p:nvPr/>
        </p:nvSpPr>
        <p:spPr bwMode="auto">
          <a:xfrm>
            <a:off x="6248400" y="2106613"/>
            <a:ext cx="609600" cy="177800"/>
          </a:xfrm>
          <a:custGeom>
            <a:avLst/>
            <a:gdLst>
              <a:gd name="T0" fmla="*/ 0 w 384"/>
              <a:gd name="T1" fmla="*/ 282257522 h 112"/>
              <a:gd name="T2" fmla="*/ 120967511 w 384"/>
              <a:gd name="T3" fmla="*/ 161290006 h 112"/>
              <a:gd name="T4" fmla="*/ 362902484 w 384"/>
              <a:gd name="T5" fmla="*/ 40322501 h 112"/>
              <a:gd name="T6" fmla="*/ 604837506 w 384"/>
              <a:gd name="T7" fmla="*/ 40322501 h 112"/>
              <a:gd name="T8" fmla="*/ 967740089 w 384"/>
              <a:gd name="T9" fmla="*/ 282257522 h 112"/>
              <a:gd name="T10" fmla="*/ 0 60000 65536"/>
              <a:gd name="T11" fmla="*/ 0 60000 65536"/>
              <a:gd name="T12" fmla="*/ 0 60000 65536"/>
              <a:gd name="T13" fmla="*/ 0 60000 65536"/>
              <a:gd name="T14" fmla="*/ 0 60000 65536"/>
              <a:gd name="T15" fmla="*/ 0 w 384"/>
              <a:gd name="T16" fmla="*/ 0 h 112"/>
              <a:gd name="T17" fmla="*/ 384 w 384"/>
              <a:gd name="T18" fmla="*/ 112 h 112"/>
            </a:gdLst>
            <a:ahLst/>
            <a:cxnLst>
              <a:cxn ang="T10">
                <a:pos x="T0" y="T1"/>
              </a:cxn>
              <a:cxn ang="T11">
                <a:pos x="T2" y="T3"/>
              </a:cxn>
              <a:cxn ang="T12">
                <a:pos x="T4" y="T5"/>
              </a:cxn>
              <a:cxn ang="T13">
                <a:pos x="T6" y="T7"/>
              </a:cxn>
              <a:cxn ang="T14">
                <a:pos x="T8" y="T9"/>
              </a:cxn>
            </a:cxnLst>
            <a:rect l="T15" t="T16" r="T17" b="T18"/>
            <a:pathLst>
              <a:path w="384" h="112">
                <a:moveTo>
                  <a:pt x="0" y="112"/>
                </a:moveTo>
                <a:cubicBezTo>
                  <a:pt x="12" y="96"/>
                  <a:pt x="24" y="80"/>
                  <a:pt x="48" y="64"/>
                </a:cubicBezTo>
                <a:cubicBezTo>
                  <a:pt x="72" y="48"/>
                  <a:pt x="112" y="24"/>
                  <a:pt x="144" y="16"/>
                </a:cubicBezTo>
                <a:cubicBezTo>
                  <a:pt x="176" y="8"/>
                  <a:pt x="200" y="0"/>
                  <a:pt x="240" y="16"/>
                </a:cubicBezTo>
                <a:cubicBezTo>
                  <a:pt x="280" y="32"/>
                  <a:pt x="360" y="96"/>
                  <a:pt x="384" y="112"/>
                </a:cubicBezTo>
              </a:path>
            </a:pathLst>
          </a:custGeom>
          <a:noFill/>
          <a:ln w="28575">
            <a:solidFill>
              <a:schemeClr val="hlink"/>
            </a:solidFill>
            <a:prstDash val="dash"/>
            <a:round/>
            <a:headEnd type="triangle" w="sm" len="lg"/>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0838" name="Rectangle 79"/>
          <p:cNvSpPr>
            <a:spLocks noChangeArrowheads="1"/>
          </p:cNvSpPr>
          <p:nvPr/>
        </p:nvSpPr>
        <p:spPr bwMode="auto">
          <a:xfrm>
            <a:off x="5715000" y="504825"/>
            <a:ext cx="1415772" cy="461665"/>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a:latin typeface="华文楷体" panose="02010600040101010101" pitchFamily="2" charset="-122"/>
                <a:ea typeface="华文楷体" panose="02010600040101010101" pitchFamily="2" charset="-122"/>
              </a:rPr>
              <a:t>左单旋转</a:t>
            </a:r>
            <a:endParaRPr kumimoji="1" lang="zh-CN" altLang="en-US" sz="2400" b="1" dirty="0">
              <a:solidFill>
                <a:schemeClr val="tx2"/>
              </a:solidFill>
              <a:latin typeface="华文楷体" panose="02010600040101010101" pitchFamily="2" charset="-122"/>
              <a:ea typeface="华文楷体" panose="02010600040101010101" pitchFamily="2" charset="-122"/>
            </a:endParaRPr>
          </a:p>
        </p:txBody>
      </p:sp>
      <p:sp>
        <p:nvSpPr>
          <p:cNvPr id="120839" name="Text Box 80"/>
          <p:cNvSpPr txBox="1">
            <a:spLocks noChangeArrowheads="1"/>
          </p:cNvSpPr>
          <p:nvPr/>
        </p:nvSpPr>
        <p:spPr bwMode="auto">
          <a:xfrm>
            <a:off x="457200" y="5410200"/>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dirty="0">
                <a:latin typeface="华文楷体" panose="02010600040101010101" pitchFamily="2" charset="-122"/>
                <a:ea typeface="华文楷体" panose="02010600040101010101" pitchFamily="2" charset="-122"/>
              </a:rPr>
              <a:t>O</a:t>
            </a:r>
            <a:r>
              <a:rPr kumimoji="1" lang="zh-CN" altLang="en-US" sz="2400" b="1" dirty="0">
                <a:latin typeface="华文楷体" panose="02010600040101010101" pitchFamily="2" charset="-122"/>
                <a:ea typeface="华文楷体" panose="02010600040101010101" pitchFamily="2" charset="-122"/>
              </a:rPr>
              <a:t>与</a:t>
            </a:r>
            <a:r>
              <a:rPr kumimoji="1" lang="en-US" altLang="zh-CN" sz="2400" b="1" dirty="0">
                <a:latin typeface="华文楷体" panose="02010600040101010101" pitchFamily="2" charset="-122"/>
                <a:ea typeface="华文楷体" panose="02010600040101010101" pitchFamily="2" charset="-122"/>
              </a:rPr>
              <a:t>R</a:t>
            </a:r>
            <a:r>
              <a:rPr kumimoji="1" lang="zh-CN" altLang="en-US" sz="2400" b="1" dirty="0">
                <a:latin typeface="华文楷体" panose="02010600040101010101" pitchFamily="2" charset="-122"/>
                <a:ea typeface="华文楷体" panose="02010600040101010101" pitchFamily="2" charset="-122"/>
              </a:rPr>
              <a:t>的平衡因子同号</a:t>
            </a:r>
            <a:r>
              <a:rPr kumimoji="1" lang="en-US" altLang="zh-CN" sz="2400" b="1" dirty="0">
                <a:latin typeface="华文楷体" panose="02010600040101010101" pitchFamily="2" charset="-122"/>
                <a:ea typeface="华文楷体" panose="02010600040101010101" pitchFamily="2" charset="-122"/>
              </a:rPr>
              <a:t>, </a:t>
            </a:r>
            <a:r>
              <a:rPr kumimoji="1" lang="zh-CN" altLang="en-US" sz="2400" b="1" dirty="0">
                <a:latin typeface="华文楷体" panose="02010600040101010101" pitchFamily="2" charset="-122"/>
                <a:ea typeface="华文楷体" panose="02010600040101010101" pitchFamily="2" charset="-122"/>
              </a:rPr>
              <a:t>以</a:t>
            </a:r>
            <a:r>
              <a:rPr kumimoji="1" lang="en-US" altLang="zh-CN" sz="2400" b="1" dirty="0">
                <a:latin typeface="华文楷体" panose="02010600040101010101" pitchFamily="2" charset="-122"/>
                <a:ea typeface="华文楷体" panose="02010600040101010101" pitchFamily="2" charset="-122"/>
              </a:rPr>
              <a:t>R</a:t>
            </a:r>
            <a:r>
              <a:rPr kumimoji="1" lang="zh-CN" altLang="en-US" sz="2400" b="1" dirty="0">
                <a:latin typeface="华文楷体" panose="02010600040101010101" pitchFamily="2" charset="-122"/>
                <a:ea typeface="华文楷体" panose="02010600040101010101" pitchFamily="2" charset="-122"/>
              </a:rPr>
              <a:t>为旋转轴做左单旋转</a:t>
            </a:r>
            <a:r>
              <a:rPr kumimoji="1" lang="en-US" altLang="zh-CN" sz="2400" b="1" dirty="0">
                <a:latin typeface="华文楷体" panose="02010600040101010101" pitchFamily="2" charset="-122"/>
                <a:ea typeface="华文楷体" panose="02010600040101010101" pitchFamily="2" charset="-122"/>
              </a:rPr>
              <a:t>, M</a:t>
            </a:r>
            <a:r>
              <a:rPr kumimoji="1" lang="zh-CN" altLang="zh-CN" sz="2400" b="1" dirty="0">
                <a:latin typeface="华文楷体" panose="02010600040101010101" pitchFamily="2" charset="-122"/>
                <a:ea typeface="华文楷体" panose="02010600040101010101" pitchFamily="2" charset="-122"/>
              </a:rPr>
              <a:t>的子树高度减 1</a:t>
            </a:r>
            <a:r>
              <a:rPr kumimoji="1" lang="zh-CN" altLang="en-US" sz="2400" b="1" dirty="0">
                <a:latin typeface="华文楷体" panose="02010600040101010101" pitchFamily="2" charset="-122"/>
                <a:ea typeface="华文楷体" panose="02010600040101010101" pitchFamily="2" charset="-122"/>
              </a:rPr>
              <a:t>。</a:t>
            </a:r>
            <a:endParaRPr kumimoji="1" lang="zh-CN" altLang="en-US" sz="2400" dirty="0">
              <a:latin typeface="华文楷体" panose="02010600040101010101" pitchFamily="2" charset="-122"/>
              <a:ea typeface="华文楷体" panose="02010600040101010101" pitchFamily="2" charset="-122"/>
            </a:endParaRPr>
          </a:p>
        </p:txBody>
      </p:sp>
      <p:sp>
        <p:nvSpPr>
          <p:cNvPr id="82" name="Text Box 80">
            <a:extLst>
              <a:ext uri="{FF2B5EF4-FFF2-40B4-BE49-F238E27FC236}">
                <a16:creationId xmlns:a16="http://schemas.microsoft.com/office/drawing/2014/main" id="{55222B2E-E0DD-4E26-B8C0-D2C354745D84}"/>
              </a:ext>
            </a:extLst>
          </p:cNvPr>
          <p:cNvSpPr txBox="1">
            <a:spLocks noChangeArrowheads="1"/>
          </p:cNvSpPr>
          <p:nvPr/>
        </p:nvSpPr>
        <p:spPr bwMode="auto">
          <a:xfrm>
            <a:off x="237426" y="324250"/>
            <a:ext cx="15888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a:latin typeface="华文楷体" panose="02010600040101010101" pitchFamily="2" charset="-122"/>
                <a:ea typeface="华文楷体" panose="02010600040101010101" pitchFamily="2" charset="-122"/>
              </a:rPr>
              <a:t>删除结点</a:t>
            </a:r>
            <a:r>
              <a:rPr kumimoji="1" lang="en-US" altLang="zh-CN" sz="2400" b="1" dirty="0">
                <a:solidFill>
                  <a:schemeClr val="tx2"/>
                </a:solidFill>
                <a:latin typeface="华文楷体" panose="02010600040101010101" pitchFamily="2" charset="-122"/>
                <a:ea typeface="华文楷体" panose="02010600040101010101" pitchFamily="2" charset="-122"/>
              </a:rPr>
              <a:t>P</a:t>
            </a:r>
            <a:endParaRPr kumimoji="1" lang="en-US" altLang="zh-CN"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466797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06254"/>
                                        </p:tgtEl>
                                        <p:attrNameLst>
                                          <p:attrName>style.visibility</p:attrName>
                                        </p:attrNameLst>
                                      </p:cBhvr>
                                      <p:to>
                                        <p:strVal val="visible"/>
                                      </p:to>
                                    </p:set>
                                    <p:animEffect transition="in" filter="wipe(right)">
                                      <p:cBhvr>
                                        <p:cTn id="7" dur="500"/>
                                        <p:tgtEl>
                                          <p:spTgt spid="306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25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Text Box 76"/>
          <p:cNvSpPr txBox="1">
            <a:spLocks noChangeArrowheads="1"/>
          </p:cNvSpPr>
          <p:nvPr/>
        </p:nvSpPr>
        <p:spPr bwMode="auto">
          <a:xfrm>
            <a:off x="685800" y="5440363"/>
            <a:ext cx="79406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400" b="1" dirty="0">
                <a:latin typeface="华文楷体" panose="02010600040101010101" pitchFamily="2" charset="-122"/>
                <a:ea typeface="华文楷体" panose="02010600040101010101" pitchFamily="2" charset="-122"/>
              </a:rPr>
              <a:t>M</a:t>
            </a:r>
            <a:r>
              <a:rPr kumimoji="1" lang="zh-CN" altLang="zh-CN" sz="2400" b="1" dirty="0">
                <a:latin typeface="华文楷体" panose="02010600040101010101" pitchFamily="2" charset="-122"/>
                <a:ea typeface="华文楷体" panose="02010600040101010101" pitchFamily="2" charset="-122"/>
              </a:rPr>
              <a:t>的子树高度减 1</a:t>
            </a:r>
            <a:r>
              <a:rPr kumimoji="1" lang="zh-CN" altLang="en-US" sz="2400" b="1" dirty="0">
                <a:latin typeface="华文楷体" panose="02010600040101010101" pitchFamily="2" charset="-122"/>
                <a:ea typeface="华文楷体" panose="02010600040101010101" pitchFamily="2" charset="-122"/>
              </a:rPr>
              <a:t>，</a:t>
            </a:r>
            <a:r>
              <a:rPr kumimoji="1" lang="en-US" altLang="zh-CN" sz="2400" b="1" dirty="0">
                <a:latin typeface="华文楷体" panose="02010600040101010101" pitchFamily="2" charset="-122"/>
                <a:ea typeface="华文楷体" panose="02010600040101010101" pitchFamily="2" charset="-122"/>
              </a:rPr>
              <a:t>M</a:t>
            </a:r>
            <a:r>
              <a:rPr kumimoji="1" lang="zh-CN" altLang="en-US" sz="2400" b="1" dirty="0">
                <a:latin typeface="华文楷体" panose="02010600040101010101" pitchFamily="2" charset="-122"/>
                <a:ea typeface="华文楷体" panose="02010600040101010101" pitchFamily="2" charset="-122"/>
              </a:rPr>
              <a:t>发生不平衡。</a:t>
            </a:r>
            <a:r>
              <a:rPr kumimoji="1" lang="en-US" altLang="zh-CN" sz="2400" b="1" dirty="0">
                <a:latin typeface="华文楷体" panose="02010600040101010101" pitchFamily="2" charset="-122"/>
                <a:ea typeface="华文楷体" panose="02010600040101010101" pitchFamily="2" charset="-122"/>
              </a:rPr>
              <a:t>M</a:t>
            </a:r>
            <a:r>
              <a:rPr kumimoji="1" lang="zh-CN" altLang="en-US" sz="2400" b="1" dirty="0">
                <a:latin typeface="华文楷体" panose="02010600040101010101" pitchFamily="2" charset="-122"/>
                <a:ea typeface="华文楷体" panose="02010600040101010101" pitchFamily="2" charset="-122"/>
              </a:rPr>
              <a:t>与</a:t>
            </a:r>
            <a:r>
              <a:rPr kumimoji="1" lang="en-US" altLang="zh-CN" sz="2400" b="1" dirty="0">
                <a:latin typeface="华文楷体" panose="02010600040101010101" pitchFamily="2" charset="-122"/>
                <a:ea typeface="华文楷体" panose="02010600040101010101" pitchFamily="2" charset="-122"/>
              </a:rPr>
              <a:t>E</a:t>
            </a:r>
            <a:r>
              <a:rPr kumimoji="1" lang="zh-CN" altLang="en-US" sz="2400" b="1" dirty="0">
                <a:latin typeface="华文楷体" panose="02010600040101010101" pitchFamily="2" charset="-122"/>
                <a:ea typeface="华文楷体" panose="02010600040101010101" pitchFamily="2" charset="-122"/>
              </a:rPr>
              <a:t>的平衡因子反号</a:t>
            </a:r>
            <a:r>
              <a:rPr kumimoji="1" lang="en-US" altLang="zh-CN" sz="2400" b="1" dirty="0">
                <a:latin typeface="华文楷体" panose="02010600040101010101" pitchFamily="2" charset="-122"/>
                <a:ea typeface="华文楷体" panose="02010600040101010101" pitchFamily="2" charset="-122"/>
              </a:rPr>
              <a:t>, </a:t>
            </a:r>
            <a:r>
              <a:rPr kumimoji="1" lang="zh-CN" altLang="en-US" sz="2400" b="1" dirty="0">
                <a:latin typeface="华文楷体" panose="02010600040101010101" pitchFamily="2" charset="-122"/>
                <a:ea typeface="华文楷体" panose="02010600040101010101" pitchFamily="2" charset="-122"/>
              </a:rPr>
              <a:t>做左右双旋转。</a:t>
            </a:r>
            <a:endParaRPr kumimoji="1" lang="zh-CN" altLang="en-US" sz="2400" dirty="0">
              <a:latin typeface="华文楷体" panose="02010600040101010101" pitchFamily="2" charset="-122"/>
              <a:ea typeface="华文楷体" panose="02010600040101010101" pitchFamily="2" charset="-122"/>
            </a:endParaRPr>
          </a:p>
        </p:txBody>
      </p:sp>
      <p:grpSp>
        <p:nvGrpSpPr>
          <p:cNvPr id="121861" name="Group 82"/>
          <p:cNvGrpSpPr>
            <a:grpSpLocks/>
          </p:cNvGrpSpPr>
          <p:nvPr/>
        </p:nvGrpSpPr>
        <p:grpSpPr bwMode="auto">
          <a:xfrm>
            <a:off x="533400" y="395288"/>
            <a:ext cx="7620000" cy="4908550"/>
            <a:chOff x="336" y="249"/>
            <a:chExt cx="4800" cy="3092"/>
          </a:xfrm>
        </p:grpSpPr>
        <p:sp>
          <p:nvSpPr>
            <p:cNvPr id="121865" name="Line 2"/>
            <p:cNvSpPr>
              <a:spLocks noChangeShapeType="1"/>
            </p:cNvSpPr>
            <p:nvPr/>
          </p:nvSpPr>
          <p:spPr bwMode="auto">
            <a:xfrm>
              <a:off x="3552" y="1632"/>
              <a:ext cx="240"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66" name="Line 3"/>
            <p:cNvSpPr>
              <a:spLocks noChangeShapeType="1"/>
            </p:cNvSpPr>
            <p:nvPr/>
          </p:nvSpPr>
          <p:spPr bwMode="auto">
            <a:xfrm flipV="1">
              <a:off x="3264" y="1680"/>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204" name="Oval 4"/>
            <p:cNvSpPr>
              <a:spLocks noChangeArrowheads="1"/>
            </p:cNvSpPr>
            <p:nvPr/>
          </p:nvSpPr>
          <p:spPr bwMode="auto">
            <a:xfrm>
              <a:off x="3120"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7205" name="Oval 5"/>
            <p:cNvSpPr>
              <a:spLocks noChangeArrowheads="1"/>
            </p:cNvSpPr>
            <p:nvPr/>
          </p:nvSpPr>
          <p:spPr bwMode="auto">
            <a:xfrm>
              <a:off x="3696"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21869" name="Line 6"/>
            <p:cNvSpPr>
              <a:spLocks noChangeShapeType="1"/>
            </p:cNvSpPr>
            <p:nvPr/>
          </p:nvSpPr>
          <p:spPr bwMode="auto">
            <a:xfrm flipV="1">
              <a:off x="720" y="2160"/>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70" name="Line 7"/>
            <p:cNvSpPr>
              <a:spLocks noChangeShapeType="1"/>
            </p:cNvSpPr>
            <p:nvPr/>
          </p:nvSpPr>
          <p:spPr bwMode="auto">
            <a:xfrm>
              <a:off x="2688" y="2160"/>
              <a:ext cx="192"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71" name="Line 8"/>
            <p:cNvSpPr>
              <a:spLocks noChangeShapeType="1"/>
            </p:cNvSpPr>
            <p:nvPr/>
          </p:nvSpPr>
          <p:spPr bwMode="auto">
            <a:xfrm>
              <a:off x="2112" y="2160"/>
              <a:ext cx="192"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72" name="Line 9"/>
            <p:cNvSpPr>
              <a:spLocks noChangeShapeType="1"/>
            </p:cNvSpPr>
            <p:nvPr/>
          </p:nvSpPr>
          <p:spPr bwMode="auto">
            <a:xfrm flipV="1">
              <a:off x="1872" y="2160"/>
              <a:ext cx="240" cy="48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73" name="Line 10"/>
            <p:cNvSpPr>
              <a:spLocks noChangeShapeType="1"/>
            </p:cNvSpPr>
            <p:nvPr/>
          </p:nvSpPr>
          <p:spPr bwMode="auto">
            <a:xfrm flipV="1">
              <a:off x="4416" y="1680"/>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74" name="Line 11"/>
            <p:cNvSpPr>
              <a:spLocks noChangeShapeType="1"/>
            </p:cNvSpPr>
            <p:nvPr/>
          </p:nvSpPr>
          <p:spPr bwMode="auto">
            <a:xfrm>
              <a:off x="2400" y="1632"/>
              <a:ext cx="240"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75" name="Line 12"/>
            <p:cNvSpPr>
              <a:spLocks noChangeShapeType="1"/>
            </p:cNvSpPr>
            <p:nvPr/>
          </p:nvSpPr>
          <p:spPr bwMode="auto">
            <a:xfrm flipV="1">
              <a:off x="2112" y="1680"/>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76" name="Line 13"/>
            <p:cNvSpPr>
              <a:spLocks noChangeShapeType="1"/>
            </p:cNvSpPr>
            <p:nvPr/>
          </p:nvSpPr>
          <p:spPr bwMode="auto">
            <a:xfrm>
              <a:off x="1248" y="1632"/>
              <a:ext cx="240"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77" name="Line 14"/>
            <p:cNvSpPr>
              <a:spLocks noChangeShapeType="1"/>
            </p:cNvSpPr>
            <p:nvPr/>
          </p:nvSpPr>
          <p:spPr bwMode="auto">
            <a:xfrm flipH="1" flipV="1">
              <a:off x="1872" y="1104"/>
              <a:ext cx="48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78" name="Line 15"/>
            <p:cNvSpPr>
              <a:spLocks noChangeShapeType="1"/>
            </p:cNvSpPr>
            <p:nvPr/>
          </p:nvSpPr>
          <p:spPr bwMode="auto">
            <a:xfrm flipH="1" flipV="1">
              <a:off x="4224" y="1152"/>
              <a:ext cx="48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79" name="Line 16"/>
            <p:cNvSpPr>
              <a:spLocks noChangeShapeType="1"/>
            </p:cNvSpPr>
            <p:nvPr/>
          </p:nvSpPr>
          <p:spPr bwMode="auto">
            <a:xfrm flipV="1">
              <a:off x="3600" y="1104"/>
              <a:ext cx="48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217" name="Oval 17"/>
            <p:cNvSpPr>
              <a:spLocks noChangeArrowheads="1"/>
            </p:cNvSpPr>
            <p:nvPr/>
          </p:nvSpPr>
          <p:spPr bwMode="auto">
            <a:xfrm>
              <a:off x="1392"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21881" name="Line 18"/>
            <p:cNvSpPr>
              <a:spLocks noChangeShapeType="1"/>
            </p:cNvSpPr>
            <p:nvPr/>
          </p:nvSpPr>
          <p:spPr bwMode="auto">
            <a:xfrm>
              <a:off x="2928" y="624"/>
              <a:ext cx="1152"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82" name="Line 19"/>
            <p:cNvSpPr>
              <a:spLocks noChangeShapeType="1"/>
            </p:cNvSpPr>
            <p:nvPr/>
          </p:nvSpPr>
          <p:spPr bwMode="auto">
            <a:xfrm flipV="1">
              <a:off x="1632" y="2688"/>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83" name="Line 20"/>
            <p:cNvSpPr>
              <a:spLocks noChangeShapeType="1"/>
            </p:cNvSpPr>
            <p:nvPr/>
          </p:nvSpPr>
          <p:spPr bwMode="auto">
            <a:xfrm flipV="1">
              <a:off x="1296" y="1104"/>
              <a:ext cx="48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84" name="Line 21"/>
            <p:cNvSpPr>
              <a:spLocks noChangeShapeType="1"/>
            </p:cNvSpPr>
            <p:nvPr/>
          </p:nvSpPr>
          <p:spPr bwMode="auto">
            <a:xfrm flipV="1">
              <a:off x="960" y="1680"/>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85" name="Line 22"/>
            <p:cNvSpPr>
              <a:spLocks noChangeShapeType="1"/>
            </p:cNvSpPr>
            <p:nvPr/>
          </p:nvSpPr>
          <p:spPr bwMode="auto">
            <a:xfrm flipV="1">
              <a:off x="1920" y="624"/>
              <a:ext cx="960"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223" name="Oval 23"/>
            <p:cNvSpPr>
              <a:spLocks noChangeArrowheads="1"/>
            </p:cNvSpPr>
            <p:nvPr/>
          </p:nvSpPr>
          <p:spPr bwMode="auto">
            <a:xfrm>
              <a:off x="816"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7224" name="Oval 24"/>
            <p:cNvSpPr>
              <a:spLocks noChangeArrowheads="1"/>
            </p:cNvSpPr>
            <p:nvPr/>
          </p:nvSpPr>
          <p:spPr bwMode="auto">
            <a:xfrm>
              <a:off x="1440" y="3024"/>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7225" name="Oval 25"/>
            <p:cNvSpPr>
              <a:spLocks noChangeArrowheads="1"/>
            </p:cNvSpPr>
            <p:nvPr/>
          </p:nvSpPr>
          <p:spPr bwMode="auto">
            <a:xfrm>
              <a:off x="1968"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7226" name="Oval 26"/>
            <p:cNvSpPr>
              <a:spLocks noChangeArrowheads="1"/>
            </p:cNvSpPr>
            <p:nvPr/>
          </p:nvSpPr>
          <p:spPr bwMode="auto">
            <a:xfrm>
              <a:off x="2544"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7227" name="Oval 27"/>
            <p:cNvSpPr>
              <a:spLocks noChangeArrowheads="1"/>
            </p:cNvSpPr>
            <p:nvPr/>
          </p:nvSpPr>
          <p:spPr bwMode="auto">
            <a:xfrm>
              <a:off x="4272"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7228" name="Oval 28"/>
            <p:cNvSpPr>
              <a:spLocks noChangeArrowheads="1"/>
            </p:cNvSpPr>
            <p:nvPr/>
          </p:nvSpPr>
          <p:spPr bwMode="auto">
            <a:xfrm>
              <a:off x="1728"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7229" name="Oval 29"/>
            <p:cNvSpPr>
              <a:spLocks noChangeArrowheads="1"/>
            </p:cNvSpPr>
            <p:nvPr/>
          </p:nvSpPr>
          <p:spPr bwMode="auto">
            <a:xfrm>
              <a:off x="528"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7230" name="Oval 30"/>
            <p:cNvSpPr>
              <a:spLocks noChangeArrowheads="1"/>
            </p:cNvSpPr>
            <p:nvPr/>
          </p:nvSpPr>
          <p:spPr bwMode="auto">
            <a:xfrm>
              <a:off x="2160"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7231" name="Oval 31"/>
            <p:cNvSpPr>
              <a:spLocks noChangeArrowheads="1"/>
            </p:cNvSpPr>
            <p:nvPr/>
          </p:nvSpPr>
          <p:spPr bwMode="auto">
            <a:xfrm>
              <a:off x="2736"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7232" name="Oval 32"/>
            <p:cNvSpPr>
              <a:spLocks noChangeArrowheads="1"/>
            </p:cNvSpPr>
            <p:nvPr/>
          </p:nvSpPr>
          <p:spPr bwMode="auto">
            <a:xfrm>
              <a:off x="2256" y="1440"/>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7233" name="Oval 33"/>
            <p:cNvSpPr>
              <a:spLocks noChangeArrowheads="1"/>
            </p:cNvSpPr>
            <p:nvPr/>
          </p:nvSpPr>
          <p:spPr bwMode="auto">
            <a:xfrm>
              <a:off x="1104" y="1440"/>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7234" name="Oval 34"/>
            <p:cNvSpPr>
              <a:spLocks noChangeArrowheads="1"/>
            </p:cNvSpPr>
            <p:nvPr/>
          </p:nvSpPr>
          <p:spPr bwMode="auto">
            <a:xfrm>
              <a:off x="4560" y="1440"/>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7235" name="Oval 35"/>
            <p:cNvSpPr>
              <a:spLocks noChangeArrowheads="1"/>
            </p:cNvSpPr>
            <p:nvPr/>
          </p:nvSpPr>
          <p:spPr bwMode="auto">
            <a:xfrm>
              <a:off x="3408" y="1440"/>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7236" name="Oval 36"/>
            <p:cNvSpPr>
              <a:spLocks noChangeArrowheads="1"/>
            </p:cNvSpPr>
            <p:nvPr/>
          </p:nvSpPr>
          <p:spPr bwMode="auto">
            <a:xfrm>
              <a:off x="3984" y="912"/>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7237" name="Oval 37"/>
            <p:cNvSpPr>
              <a:spLocks noChangeArrowheads="1"/>
            </p:cNvSpPr>
            <p:nvPr/>
          </p:nvSpPr>
          <p:spPr bwMode="auto">
            <a:xfrm>
              <a:off x="1680" y="912"/>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7238" name="Oval 38"/>
            <p:cNvSpPr>
              <a:spLocks noChangeArrowheads="1"/>
            </p:cNvSpPr>
            <p:nvPr/>
          </p:nvSpPr>
          <p:spPr bwMode="auto">
            <a:xfrm>
              <a:off x="2784" y="432"/>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21902" name="Text Box 39"/>
            <p:cNvSpPr txBox="1">
              <a:spLocks noChangeArrowheads="1"/>
            </p:cNvSpPr>
            <p:nvPr/>
          </p:nvSpPr>
          <p:spPr bwMode="auto">
            <a:xfrm>
              <a:off x="548" y="2448"/>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A</a:t>
              </a:r>
              <a:endParaRPr kumimoji="1" lang="en-US" altLang="zh-CN" sz="2400">
                <a:latin typeface="Times New Roman" panose="02020603050405020304" pitchFamily="18" charset="0"/>
              </a:endParaRPr>
            </a:p>
          </p:txBody>
        </p:sp>
        <p:sp>
          <p:nvSpPr>
            <p:cNvPr id="121903" name="Text Box 40"/>
            <p:cNvSpPr txBox="1">
              <a:spLocks noChangeArrowheads="1"/>
            </p:cNvSpPr>
            <p:nvPr/>
          </p:nvSpPr>
          <p:spPr bwMode="auto">
            <a:xfrm>
              <a:off x="836" y="1920"/>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B</a:t>
              </a:r>
              <a:endParaRPr kumimoji="1" lang="en-US" altLang="zh-CN" sz="2400">
                <a:latin typeface="Times New Roman" panose="02020603050405020304" pitchFamily="18" charset="0"/>
              </a:endParaRPr>
            </a:p>
          </p:txBody>
        </p:sp>
        <p:sp>
          <p:nvSpPr>
            <p:cNvPr id="121904" name="Text Box 41"/>
            <p:cNvSpPr txBox="1">
              <a:spLocks noChangeArrowheads="1"/>
            </p:cNvSpPr>
            <p:nvPr/>
          </p:nvSpPr>
          <p:spPr bwMode="auto">
            <a:xfrm>
              <a:off x="1104" y="1411"/>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C</a:t>
              </a:r>
              <a:endParaRPr kumimoji="1" lang="en-US" altLang="zh-CN" sz="2400">
                <a:latin typeface="Times New Roman" panose="02020603050405020304" pitchFamily="18" charset="0"/>
              </a:endParaRPr>
            </a:p>
          </p:txBody>
        </p:sp>
        <p:sp>
          <p:nvSpPr>
            <p:cNvPr id="121905" name="Text Box 42"/>
            <p:cNvSpPr txBox="1">
              <a:spLocks noChangeArrowheads="1"/>
            </p:cNvSpPr>
            <p:nvPr/>
          </p:nvSpPr>
          <p:spPr bwMode="auto">
            <a:xfrm>
              <a:off x="1412" y="1920"/>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D</a:t>
              </a:r>
              <a:endParaRPr kumimoji="1" lang="en-US" altLang="zh-CN" sz="2400">
                <a:latin typeface="Times New Roman" panose="02020603050405020304" pitchFamily="18" charset="0"/>
              </a:endParaRPr>
            </a:p>
          </p:txBody>
        </p:sp>
        <p:sp>
          <p:nvSpPr>
            <p:cNvPr id="121906" name="Text Box 43"/>
            <p:cNvSpPr txBox="1">
              <a:spLocks noChangeArrowheads="1"/>
            </p:cNvSpPr>
            <p:nvPr/>
          </p:nvSpPr>
          <p:spPr bwMode="auto">
            <a:xfrm>
              <a:off x="1712" y="864"/>
              <a:ext cx="2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E</a:t>
              </a:r>
              <a:endParaRPr kumimoji="1" lang="en-US" altLang="zh-CN" sz="2400">
                <a:latin typeface="Times New Roman" panose="02020603050405020304" pitchFamily="18" charset="0"/>
              </a:endParaRPr>
            </a:p>
          </p:txBody>
        </p:sp>
        <p:sp>
          <p:nvSpPr>
            <p:cNvPr id="121907" name="Text Box 44"/>
            <p:cNvSpPr txBox="1">
              <a:spLocks noChangeArrowheads="1"/>
            </p:cNvSpPr>
            <p:nvPr/>
          </p:nvSpPr>
          <p:spPr bwMode="auto">
            <a:xfrm>
              <a:off x="1484" y="2976"/>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F</a:t>
              </a:r>
              <a:endParaRPr kumimoji="1" lang="en-US" altLang="zh-CN" sz="2400">
                <a:latin typeface="Times New Roman" panose="02020603050405020304" pitchFamily="18" charset="0"/>
              </a:endParaRPr>
            </a:p>
          </p:txBody>
        </p:sp>
        <p:sp>
          <p:nvSpPr>
            <p:cNvPr id="121908" name="Text Box 45"/>
            <p:cNvSpPr txBox="1">
              <a:spLocks noChangeArrowheads="1"/>
            </p:cNvSpPr>
            <p:nvPr/>
          </p:nvSpPr>
          <p:spPr bwMode="auto">
            <a:xfrm>
              <a:off x="1728" y="2448"/>
              <a:ext cx="27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G</a:t>
              </a:r>
              <a:endParaRPr kumimoji="1" lang="en-US" altLang="zh-CN" sz="2400">
                <a:latin typeface="Times New Roman" panose="02020603050405020304" pitchFamily="18" charset="0"/>
              </a:endParaRPr>
            </a:p>
          </p:txBody>
        </p:sp>
        <p:sp>
          <p:nvSpPr>
            <p:cNvPr id="121909" name="Text Box 46"/>
            <p:cNvSpPr txBox="1">
              <a:spLocks noChangeArrowheads="1"/>
            </p:cNvSpPr>
            <p:nvPr/>
          </p:nvSpPr>
          <p:spPr bwMode="auto">
            <a:xfrm>
              <a:off x="1988" y="1920"/>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H</a:t>
              </a:r>
              <a:endParaRPr kumimoji="1" lang="en-US" altLang="zh-CN" sz="2400">
                <a:latin typeface="Times New Roman" panose="02020603050405020304" pitchFamily="18" charset="0"/>
              </a:endParaRPr>
            </a:p>
          </p:txBody>
        </p:sp>
        <p:sp>
          <p:nvSpPr>
            <p:cNvPr id="121910" name="Text Box 47"/>
            <p:cNvSpPr txBox="1">
              <a:spLocks noChangeArrowheads="1"/>
            </p:cNvSpPr>
            <p:nvPr/>
          </p:nvSpPr>
          <p:spPr bwMode="auto">
            <a:xfrm>
              <a:off x="2226" y="2448"/>
              <a:ext cx="17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I</a:t>
              </a:r>
              <a:endParaRPr kumimoji="1" lang="en-US" altLang="zh-CN" sz="2400">
                <a:latin typeface="Times New Roman" panose="02020603050405020304" pitchFamily="18" charset="0"/>
              </a:endParaRPr>
            </a:p>
          </p:txBody>
        </p:sp>
        <p:sp>
          <p:nvSpPr>
            <p:cNvPr id="121911" name="Text Box 48"/>
            <p:cNvSpPr txBox="1">
              <a:spLocks noChangeArrowheads="1"/>
            </p:cNvSpPr>
            <p:nvPr/>
          </p:nvSpPr>
          <p:spPr bwMode="auto">
            <a:xfrm>
              <a:off x="2263" y="1392"/>
              <a:ext cx="23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J</a:t>
              </a:r>
              <a:endParaRPr kumimoji="1" lang="en-US" altLang="zh-CN" sz="2400">
                <a:latin typeface="Times New Roman" panose="02020603050405020304" pitchFamily="18" charset="0"/>
              </a:endParaRPr>
            </a:p>
          </p:txBody>
        </p:sp>
        <p:sp>
          <p:nvSpPr>
            <p:cNvPr id="121912" name="Text Box 49"/>
            <p:cNvSpPr txBox="1">
              <a:spLocks noChangeArrowheads="1"/>
            </p:cNvSpPr>
            <p:nvPr/>
          </p:nvSpPr>
          <p:spPr bwMode="auto">
            <a:xfrm>
              <a:off x="2551" y="1920"/>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K</a:t>
              </a:r>
              <a:endParaRPr kumimoji="1" lang="en-US" altLang="zh-CN" sz="2400">
                <a:latin typeface="Times New Roman" panose="02020603050405020304" pitchFamily="18" charset="0"/>
              </a:endParaRPr>
            </a:p>
          </p:txBody>
        </p:sp>
        <p:sp>
          <p:nvSpPr>
            <p:cNvPr id="121913" name="Text Box 50"/>
            <p:cNvSpPr txBox="1">
              <a:spLocks noChangeArrowheads="1"/>
            </p:cNvSpPr>
            <p:nvPr/>
          </p:nvSpPr>
          <p:spPr bwMode="auto">
            <a:xfrm>
              <a:off x="2736" y="2448"/>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L</a:t>
              </a:r>
              <a:endParaRPr kumimoji="1" lang="en-US" altLang="zh-CN" sz="2400">
                <a:latin typeface="Times New Roman" panose="02020603050405020304" pitchFamily="18" charset="0"/>
              </a:endParaRPr>
            </a:p>
          </p:txBody>
        </p:sp>
        <p:sp>
          <p:nvSpPr>
            <p:cNvPr id="121914" name="Text Box 51"/>
            <p:cNvSpPr txBox="1">
              <a:spLocks noChangeArrowheads="1"/>
            </p:cNvSpPr>
            <p:nvPr/>
          </p:nvSpPr>
          <p:spPr bwMode="auto">
            <a:xfrm>
              <a:off x="2784" y="384"/>
              <a:ext cx="29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M</a:t>
              </a:r>
              <a:endParaRPr kumimoji="1" lang="en-US" altLang="zh-CN" sz="2400">
                <a:latin typeface="Times New Roman" panose="02020603050405020304" pitchFamily="18" charset="0"/>
              </a:endParaRPr>
            </a:p>
          </p:txBody>
        </p:sp>
        <p:sp>
          <p:nvSpPr>
            <p:cNvPr id="121915" name="Text Box 52"/>
            <p:cNvSpPr txBox="1">
              <a:spLocks noChangeArrowheads="1"/>
            </p:cNvSpPr>
            <p:nvPr/>
          </p:nvSpPr>
          <p:spPr bwMode="auto">
            <a:xfrm>
              <a:off x="3120" y="1920"/>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N</a:t>
              </a:r>
              <a:endParaRPr kumimoji="1" lang="en-US" altLang="zh-CN" sz="2400">
                <a:latin typeface="Times New Roman" panose="02020603050405020304" pitchFamily="18" charset="0"/>
              </a:endParaRPr>
            </a:p>
          </p:txBody>
        </p:sp>
        <p:sp>
          <p:nvSpPr>
            <p:cNvPr id="121916" name="Text Box 53"/>
            <p:cNvSpPr txBox="1">
              <a:spLocks noChangeArrowheads="1"/>
            </p:cNvSpPr>
            <p:nvPr/>
          </p:nvSpPr>
          <p:spPr bwMode="auto">
            <a:xfrm>
              <a:off x="3408" y="1411"/>
              <a:ext cx="27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O</a:t>
              </a:r>
              <a:endParaRPr kumimoji="1" lang="en-US" altLang="zh-CN" sz="2400">
                <a:latin typeface="Times New Roman" panose="02020603050405020304" pitchFamily="18" charset="0"/>
              </a:endParaRPr>
            </a:p>
          </p:txBody>
        </p:sp>
        <p:sp>
          <p:nvSpPr>
            <p:cNvPr id="121917" name="Text Box 54"/>
            <p:cNvSpPr txBox="1">
              <a:spLocks noChangeArrowheads="1"/>
            </p:cNvSpPr>
            <p:nvPr/>
          </p:nvSpPr>
          <p:spPr bwMode="auto">
            <a:xfrm>
              <a:off x="3696" y="1920"/>
              <a:ext cx="27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Q</a:t>
              </a:r>
              <a:endParaRPr kumimoji="1" lang="en-US" altLang="zh-CN" sz="2400">
                <a:latin typeface="Times New Roman" panose="02020603050405020304" pitchFamily="18" charset="0"/>
              </a:endParaRPr>
            </a:p>
          </p:txBody>
        </p:sp>
        <p:sp>
          <p:nvSpPr>
            <p:cNvPr id="121918" name="Text Box 55"/>
            <p:cNvSpPr txBox="1">
              <a:spLocks noChangeArrowheads="1"/>
            </p:cNvSpPr>
            <p:nvPr/>
          </p:nvSpPr>
          <p:spPr bwMode="auto">
            <a:xfrm>
              <a:off x="3984" y="864"/>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R</a:t>
              </a:r>
              <a:endParaRPr kumimoji="1" lang="en-US" altLang="zh-CN" sz="2400">
                <a:latin typeface="Times New Roman" panose="02020603050405020304" pitchFamily="18" charset="0"/>
              </a:endParaRPr>
            </a:p>
          </p:txBody>
        </p:sp>
        <p:sp>
          <p:nvSpPr>
            <p:cNvPr id="121919" name="Text Box 56"/>
            <p:cNvSpPr txBox="1">
              <a:spLocks noChangeArrowheads="1"/>
            </p:cNvSpPr>
            <p:nvPr/>
          </p:nvSpPr>
          <p:spPr bwMode="auto">
            <a:xfrm>
              <a:off x="4272" y="1920"/>
              <a:ext cx="2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S</a:t>
              </a:r>
              <a:endParaRPr kumimoji="1" lang="en-US" altLang="zh-CN" sz="2400">
                <a:latin typeface="Times New Roman" panose="02020603050405020304" pitchFamily="18" charset="0"/>
              </a:endParaRPr>
            </a:p>
          </p:txBody>
        </p:sp>
        <p:sp>
          <p:nvSpPr>
            <p:cNvPr id="121920" name="Text Box 57"/>
            <p:cNvSpPr txBox="1">
              <a:spLocks noChangeArrowheads="1"/>
            </p:cNvSpPr>
            <p:nvPr/>
          </p:nvSpPr>
          <p:spPr bwMode="auto">
            <a:xfrm>
              <a:off x="4560" y="1402"/>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T</a:t>
              </a:r>
              <a:endParaRPr kumimoji="1" lang="en-US" altLang="zh-CN" sz="2400">
                <a:latin typeface="Times New Roman" panose="02020603050405020304" pitchFamily="18" charset="0"/>
              </a:endParaRPr>
            </a:p>
          </p:txBody>
        </p:sp>
        <p:sp>
          <p:nvSpPr>
            <p:cNvPr id="121921" name="Text Box 58"/>
            <p:cNvSpPr txBox="1">
              <a:spLocks noChangeArrowheads="1"/>
            </p:cNvSpPr>
            <p:nvPr/>
          </p:nvSpPr>
          <p:spPr bwMode="auto">
            <a:xfrm>
              <a:off x="336" y="231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21922" name="Text Box 59"/>
            <p:cNvSpPr txBox="1">
              <a:spLocks noChangeArrowheads="1"/>
            </p:cNvSpPr>
            <p:nvPr/>
          </p:nvSpPr>
          <p:spPr bwMode="auto">
            <a:xfrm>
              <a:off x="1248" y="284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21923" name="Text Box 60"/>
            <p:cNvSpPr txBox="1">
              <a:spLocks noChangeArrowheads="1"/>
            </p:cNvSpPr>
            <p:nvPr/>
          </p:nvSpPr>
          <p:spPr bwMode="auto">
            <a:xfrm>
              <a:off x="2412" y="231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21924" name="Text Box 61"/>
            <p:cNvSpPr txBox="1">
              <a:spLocks noChangeArrowheads="1"/>
            </p:cNvSpPr>
            <p:nvPr/>
          </p:nvSpPr>
          <p:spPr bwMode="auto">
            <a:xfrm>
              <a:off x="3036" y="230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21925" name="Text Box 62"/>
            <p:cNvSpPr txBox="1">
              <a:spLocks noChangeArrowheads="1"/>
            </p:cNvSpPr>
            <p:nvPr/>
          </p:nvSpPr>
          <p:spPr bwMode="auto">
            <a:xfrm>
              <a:off x="3072" y="168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9900"/>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21926" name="Text Box 63"/>
            <p:cNvSpPr txBox="1">
              <a:spLocks noChangeArrowheads="1"/>
            </p:cNvSpPr>
            <p:nvPr/>
          </p:nvSpPr>
          <p:spPr bwMode="auto">
            <a:xfrm>
              <a:off x="4140" y="168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21927" name="Text Box 64"/>
            <p:cNvSpPr txBox="1">
              <a:spLocks noChangeArrowheads="1"/>
            </p:cNvSpPr>
            <p:nvPr/>
          </p:nvSpPr>
          <p:spPr bwMode="auto">
            <a:xfrm>
              <a:off x="4796" y="1248"/>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1928" name="Text Box 65"/>
            <p:cNvSpPr txBox="1">
              <a:spLocks noChangeArrowheads="1"/>
            </p:cNvSpPr>
            <p:nvPr/>
          </p:nvSpPr>
          <p:spPr bwMode="auto">
            <a:xfrm>
              <a:off x="2448" y="249"/>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9900"/>
                  </a:solidFill>
                  <a:latin typeface="楷体_GB2312" pitchFamily="49" charset="-122"/>
                  <a:ea typeface="楷体_GB2312" pitchFamily="49" charset="-122"/>
                </a:rPr>
                <a:t>-</a:t>
              </a:r>
              <a:r>
                <a:rPr kumimoji="1" lang="en-US" altLang="zh-CN" sz="2800" b="1">
                  <a:solidFill>
                    <a:srgbClr val="009900"/>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1929" name="Text Box 66"/>
            <p:cNvSpPr txBox="1">
              <a:spLocks noChangeArrowheads="1"/>
            </p:cNvSpPr>
            <p:nvPr/>
          </p:nvSpPr>
          <p:spPr bwMode="auto">
            <a:xfrm>
              <a:off x="2448" y="1248"/>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1930" name="Text Box 67"/>
            <p:cNvSpPr txBox="1">
              <a:spLocks noChangeArrowheads="1"/>
            </p:cNvSpPr>
            <p:nvPr/>
          </p:nvSpPr>
          <p:spPr bwMode="auto">
            <a:xfrm>
              <a:off x="768" y="1257"/>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1931" name="Text Box 68"/>
            <p:cNvSpPr txBox="1">
              <a:spLocks noChangeArrowheads="1"/>
            </p:cNvSpPr>
            <p:nvPr/>
          </p:nvSpPr>
          <p:spPr bwMode="auto">
            <a:xfrm>
              <a:off x="480" y="1785"/>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1932" name="Text Box 69"/>
            <p:cNvSpPr txBox="1">
              <a:spLocks noChangeArrowheads="1"/>
            </p:cNvSpPr>
            <p:nvPr/>
          </p:nvSpPr>
          <p:spPr bwMode="auto">
            <a:xfrm>
              <a:off x="1436" y="2313"/>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1933" name="Text Box 70"/>
            <p:cNvSpPr txBox="1">
              <a:spLocks noChangeArrowheads="1"/>
            </p:cNvSpPr>
            <p:nvPr/>
          </p:nvSpPr>
          <p:spPr bwMode="auto">
            <a:xfrm>
              <a:off x="1772" y="1680"/>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1934" name="Text Box 71"/>
            <p:cNvSpPr txBox="1">
              <a:spLocks noChangeArrowheads="1"/>
            </p:cNvSpPr>
            <p:nvPr/>
          </p:nvSpPr>
          <p:spPr bwMode="auto">
            <a:xfrm>
              <a:off x="2732" y="168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1935" name="Text Box 72"/>
            <p:cNvSpPr txBox="1">
              <a:spLocks noChangeArrowheads="1"/>
            </p:cNvSpPr>
            <p:nvPr/>
          </p:nvSpPr>
          <p:spPr bwMode="auto">
            <a:xfrm>
              <a:off x="3324" y="115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9900"/>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21936" name="Text Box 73"/>
            <p:cNvSpPr txBox="1">
              <a:spLocks noChangeArrowheads="1"/>
            </p:cNvSpPr>
            <p:nvPr/>
          </p:nvSpPr>
          <p:spPr bwMode="auto">
            <a:xfrm>
              <a:off x="4176" y="63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9900"/>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21937" name="Text Box 74"/>
            <p:cNvSpPr txBox="1">
              <a:spLocks noChangeArrowheads="1"/>
            </p:cNvSpPr>
            <p:nvPr/>
          </p:nvSpPr>
          <p:spPr bwMode="auto">
            <a:xfrm>
              <a:off x="1536" y="63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1938" name="Line 77"/>
            <p:cNvSpPr>
              <a:spLocks noChangeShapeType="1"/>
            </p:cNvSpPr>
            <p:nvPr/>
          </p:nvSpPr>
          <p:spPr bwMode="auto">
            <a:xfrm flipH="1">
              <a:off x="3072" y="480"/>
              <a:ext cx="384" cy="96"/>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939" name="Text Box 78"/>
            <p:cNvSpPr txBox="1">
              <a:spLocks noChangeArrowheads="1"/>
            </p:cNvSpPr>
            <p:nvPr/>
          </p:nvSpPr>
          <p:spPr bwMode="auto">
            <a:xfrm>
              <a:off x="3804" y="168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9900"/>
                  </a:solidFill>
                  <a:latin typeface="Times New Roman" panose="02020603050405020304" pitchFamily="18" charset="0"/>
                </a:rPr>
                <a:t>0</a:t>
              </a:r>
              <a:endParaRPr kumimoji="1" lang="en-US" altLang="zh-CN" sz="2400">
                <a:latin typeface="Times New Roman" panose="02020603050405020304" pitchFamily="18" charset="0"/>
              </a:endParaRPr>
            </a:p>
          </p:txBody>
        </p:sp>
      </p:grpSp>
      <p:sp>
        <p:nvSpPr>
          <p:cNvPr id="121862" name="Text Box 79"/>
          <p:cNvSpPr txBox="1">
            <a:spLocks noChangeArrowheads="1"/>
          </p:cNvSpPr>
          <p:nvPr/>
        </p:nvSpPr>
        <p:spPr bwMode="auto">
          <a:xfrm>
            <a:off x="5394325" y="476250"/>
            <a:ext cx="2031325" cy="461665"/>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a:latin typeface="华文楷体" panose="02010600040101010101" pitchFamily="2" charset="-122"/>
                <a:ea typeface="华文楷体" panose="02010600040101010101" pitchFamily="2" charset="-122"/>
              </a:rPr>
              <a:t>向上继续调整</a:t>
            </a:r>
            <a:endParaRPr kumimoji="1" lang="zh-CN" altLang="en-US" sz="2400" dirty="0">
              <a:latin typeface="华文楷体" panose="02010600040101010101" pitchFamily="2" charset="-122"/>
              <a:ea typeface="华文楷体" panose="02010600040101010101" pitchFamily="2" charset="-122"/>
            </a:endParaRPr>
          </a:p>
        </p:txBody>
      </p:sp>
      <p:sp>
        <p:nvSpPr>
          <p:cNvPr id="307280" name="Freeform 80"/>
          <p:cNvSpPr>
            <a:spLocks/>
          </p:cNvSpPr>
          <p:nvPr/>
        </p:nvSpPr>
        <p:spPr bwMode="auto">
          <a:xfrm>
            <a:off x="3887788" y="1339850"/>
            <a:ext cx="1501775" cy="252413"/>
          </a:xfrm>
          <a:custGeom>
            <a:avLst/>
            <a:gdLst>
              <a:gd name="T0" fmla="*/ 0 w 720"/>
              <a:gd name="T1" fmla="*/ 568860009 h 112"/>
              <a:gd name="T2" fmla="*/ 626480090 w 720"/>
              <a:gd name="T3" fmla="*/ 81265731 h 112"/>
              <a:gd name="T4" fmla="*/ 2147483647 w 720"/>
              <a:gd name="T5" fmla="*/ 81265731 h 112"/>
              <a:gd name="T6" fmla="*/ 2147483647 w 720"/>
              <a:gd name="T7" fmla="*/ 568860009 h 112"/>
              <a:gd name="T8" fmla="*/ 0 60000 65536"/>
              <a:gd name="T9" fmla="*/ 0 60000 65536"/>
              <a:gd name="T10" fmla="*/ 0 60000 65536"/>
              <a:gd name="T11" fmla="*/ 0 60000 65536"/>
              <a:gd name="T12" fmla="*/ 0 w 720"/>
              <a:gd name="T13" fmla="*/ 0 h 112"/>
              <a:gd name="T14" fmla="*/ 720 w 720"/>
              <a:gd name="T15" fmla="*/ 112 h 112"/>
            </a:gdLst>
            <a:ahLst/>
            <a:cxnLst>
              <a:cxn ang="T8">
                <a:pos x="T0" y="T1"/>
              </a:cxn>
              <a:cxn ang="T9">
                <a:pos x="T2" y="T3"/>
              </a:cxn>
              <a:cxn ang="T10">
                <a:pos x="T4" y="T5"/>
              </a:cxn>
              <a:cxn ang="T11">
                <a:pos x="T6" y="T7"/>
              </a:cxn>
            </a:cxnLst>
            <a:rect l="T12" t="T13" r="T14" b="T15"/>
            <a:pathLst>
              <a:path w="720" h="112">
                <a:moveTo>
                  <a:pt x="0" y="112"/>
                </a:moveTo>
                <a:cubicBezTo>
                  <a:pt x="28" y="72"/>
                  <a:pt x="56" y="32"/>
                  <a:pt x="144" y="16"/>
                </a:cubicBezTo>
                <a:cubicBezTo>
                  <a:pt x="232" y="0"/>
                  <a:pt x="432" y="0"/>
                  <a:pt x="528" y="16"/>
                </a:cubicBezTo>
                <a:cubicBezTo>
                  <a:pt x="624" y="32"/>
                  <a:pt x="688" y="96"/>
                  <a:pt x="720" y="112"/>
                </a:cubicBezTo>
              </a:path>
            </a:pathLst>
          </a:custGeom>
          <a:noFill/>
          <a:ln w="28575">
            <a:solidFill>
              <a:schemeClr val="hlink"/>
            </a:solidFill>
            <a:prstDash val="dash"/>
            <a:round/>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281" name="Freeform 81"/>
          <p:cNvSpPr>
            <a:spLocks/>
          </p:cNvSpPr>
          <p:nvPr/>
        </p:nvSpPr>
        <p:spPr bwMode="auto">
          <a:xfrm>
            <a:off x="2484438" y="2093913"/>
            <a:ext cx="757237" cy="219075"/>
          </a:xfrm>
          <a:custGeom>
            <a:avLst/>
            <a:gdLst>
              <a:gd name="T0" fmla="*/ 0 w 384"/>
              <a:gd name="T1" fmla="*/ 428516574 h 112"/>
              <a:gd name="T2" fmla="*/ 186656951 w 384"/>
              <a:gd name="T3" fmla="*/ 244867164 h 112"/>
              <a:gd name="T4" fmla="*/ 559968942 w 384"/>
              <a:gd name="T5" fmla="*/ 61215813 h 112"/>
              <a:gd name="T6" fmla="*/ 933280749 w 384"/>
              <a:gd name="T7" fmla="*/ 61215813 h 112"/>
              <a:gd name="T8" fmla="*/ 1493249691 w 384"/>
              <a:gd name="T9" fmla="*/ 428516574 h 112"/>
              <a:gd name="T10" fmla="*/ 0 60000 65536"/>
              <a:gd name="T11" fmla="*/ 0 60000 65536"/>
              <a:gd name="T12" fmla="*/ 0 60000 65536"/>
              <a:gd name="T13" fmla="*/ 0 60000 65536"/>
              <a:gd name="T14" fmla="*/ 0 60000 65536"/>
              <a:gd name="T15" fmla="*/ 0 w 384"/>
              <a:gd name="T16" fmla="*/ 0 h 112"/>
              <a:gd name="T17" fmla="*/ 384 w 384"/>
              <a:gd name="T18" fmla="*/ 112 h 112"/>
            </a:gdLst>
            <a:ahLst/>
            <a:cxnLst>
              <a:cxn ang="T10">
                <a:pos x="T0" y="T1"/>
              </a:cxn>
              <a:cxn ang="T11">
                <a:pos x="T2" y="T3"/>
              </a:cxn>
              <a:cxn ang="T12">
                <a:pos x="T4" y="T5"/>
              </a:cxn>
              <a:cxn ang="T13">
                <a:pos x="T6" y="T7"/>
              </a:cxn>
              <a:cxn ang="T14">
                <a:pos x="T8" y="T9"/>
              </a:cxn>
            </a:cxnLst>
            <a:rect l="T15" t="T16" r="T17" b="T18"/>
            <a:pathLst>
              <a:path w="384" h="112">
                <a:moveTo>
                  <a:pt x="0" y="112"/>
                </a:moveTo>
                <a:cubicBezTo>
                  <a:pt x="12" y="96"/>
                  <a:pt x="24" y="80"/>
                  <a:pt x="48" y="64"/>
                </a:cubicBezTo>
                <a:cubicBezTo>
                  <a:pt x="72" y="48"/>
                  <a:pt x="112" y="24"/>
                  <a:pt x="144" y="16"/>
                </a:cubicBezTo>
                <a:cubicBezTo>
                  <a:pt x="176" y="8"/>
                  <a:pt x="200" y="0"/>
                  <a:pt x="240" y="16"/>
                </a:cubicBezTo>
                <a:cubicBezTo>
                  <a:pt x="280" y="32"/>
                  <a:pt x="360" y="96"/>
                  <a:pt x="384" y="112"/>
                </a:cubicBezTo>
              </a:path>
            </a:pathLst>
          </a:custGeom>
          <a:noFill/>
          <a:ln w="28575">
            <a:solidFill>
              <a:schemeClr val="hlink"/>
            </a:solidFill>
            <a:prstDash val="dash"/>
            <a:round/>
            <a:headEnd type="triangle" w="sm" len="lg"/>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 name="Text Box 80">
            <a:extLst>
              <a:ext uri="{FF2B5EF4-FFF2-40B4-BE49-F238E27FC236}">
                <a16:creationId xmlns:a16="http://schemas.microsoft.com/office/drawing/2014/main" id="{6D7AD61E-6DDC-40AC-9D8A-C1AB8FCAD6AB}"/>
              </a:ext>
            </a:extLst>
          </p:cNvPr>
          <p:cNvSpPr txBox="1">
            <a:spLocks noChangeArrowheads="1"/>
          </p:cNvSpPr>
          <p:nvPr/>
        </p:nvSpPr>
        <p:spPr bwMode="auto">
          <a:xfrm>
            <a:off x="237426" y="324250"/>
            <a:ext cx="15888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a:latin typeface="华文楷体" panose="02010600040101010101" pitchFamily="2" charset="-122"/>
                <a:ea typeface="华文楷体" panose="02010600040101010101" pitchFamily="2" charset="-122"/>
              </a:rPr>
              <a:t>删除结点</a:t>
            </a:r>
            <a:r>
              <a:rPr kumimoji="1" lang="en-US" altLang="zh-CN" sz="2400" b="1" dirty="0">
                <a:solidFill>
                  <a:schemeClr val="tx2"/>
                </a:solidFill>
                <a:latin typeface="华文楷体" panose="02010600040101010101" pitchFamily="2" charset="-122"/>
                <a:ea typeface="华文楷体" panose="02010600040101010101" pitchFamily="2" charset="-122"/>
              </a:rPr>
              <a:t>P</a:t>
            </a:r>
            <a:endParaRPr kumimoji="1" lang="en-US" altLang="zh-CN"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1187597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07281"/>
                                        </p:tgtEl>
                                        <p:attrNameLst>
                                          <p:attrName>style.visibility</p:attrName>
                                        </p:attrNameLst>
                                      </p:cBhvr>
                                      <p:to>
                                        <p:strVal val="visible"/>
                                      </p:to>
                                    </p:set>
                                    <p:animEffect transition="in" filter="wipe(right)">
                                      <p:cBhvr>
                                        <p:cTn id="7" dur="500"/>
                                        <p:tgtEl>
                                          <p:spTgt spid="3072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280"/>
                                        </p:tgtEl>
                                        <p:attrNameLst>
                                          <p:attrName>style.visibility</p:attrName>
                                        </p:attrNameLst>
                                      </p:cBhvr>
                                      <p:to>
                                        <p:strVal val="visible"/>
                                      </p:to>
                                    </p:set>
                                    <p:animEffect transition="in" filter="wipe(left)">
                                      <p:cBhvr>
                                        <p:cTn id="12" dur="500"/>
                                        <p:tgtEl>
                                          <p:spTgt spid="307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80" grpId="0" animBg="1"/>
      <p:bldP spid="30728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884" name="Group 78"/>
          <p:cNvGrpSpPr>
            <a:grpSpLocks/>
          </p:cNvGrpSpPr>
          <p:nvPr/>
        </p:nvGrpSpPr>
        <p:grpSpPr bwMode="auto">
          <a:xfrm>
            <a:off x="503238" y="766763"/>
            <a:ext cx="8153400" cy="3994150"/>
            <a:chOff x="336" y="297"/>
            <a:chExt cx="5136" cy="2516"/>
          </a:xfrm>
        </p:grpSpPr>
        <p:sp>
          <p:nvSpPr>
            <p:cNvPr id="122885" name="Line 2"/>
            <p:cNvSpPr>
              <a:spLocks noChangeShapeType="1"/>
            </p:cNvSpPr>
            <p:nvPr/>
          </p:nvSpPr>
          <p:spPr bwMode="auto">
            <a:xfrm flipH="1">
              <a:off x="4992" y="2160"/>
              <a:ext cx="144"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886" name="Line 3"/>
            <p:cNvSpPr>
              <a:spLocks noChangeShapeType="1"/>
            </p:cNvSpPr>
            <p:nvPr/>
          </p:nvSpPr>
          <p:spPr bwMode="auto">
            <a:xfrm>
              <a:off x="4416" y="2160"/>
              <a:ext cx="171"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887" name="Line 4"/>
            <p:cNvSpPr>
              <a:spLocks noChangeShapeType="1"/>
            </p:cNvSpPr>
            <p:nvPr/>
          </p:nvSpPr>
          <p:spPr bwMode="auto">
            <a:xfrm>
              <a:off x="4704" y="1632"/>
              <a:ext cx="384"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888" name="Line 5"/>
            <p:cNvSpPr>
              <a:spLocks noChangeShapeType="1"/>
            </p:cNvSpPr>
            <p:nvPr/>
          </p:nvSpPr>
          <p:spPr bwMode="auto">
            <a:xfrm>
              <a:off x="3552" y="1632"/>
              <a:ext cx="240"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230" name="Oval 6"/>
            <p:cNvSpPr>
              <a:spLocks noChangeArrowheads="1"/>
            </p:cNvSpPr>
            <p:nvPr/>
          </p:nvSpPr>
          <p:spPr bwMode="auto">
            <a:xfrm>
              <a:off x="3696"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22890" name="Line 7"/>
            <p:cNvSpPr>
              <a:spLocks noChangeShapeType="1"/>
            </p:cNvSpPr>
            <p:nvPr/>
          </p:nvSpPr>
          <p:spPr bwMode="auto">
            <a:xfrm flipV="1">
              <a:off x="720" y="2160"/>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891" name="Line 8"/>
            <p:cNvSpPr>
              <a:spLocks noChangeShapeType="1"/>
            </p:cNvSpPr>
            <p:nvPr/>
          </p:nvSpPr>
          <p:spPr bwMode="auto">
            <a:xfrm>
              <a:off x="2400" y="1632"/>
              <a:ext cx="192"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892" name="Line 9"/>
            <p:cNvSpPr>
              <a:spLocks noChangeShapeType="1"/>
            </p:cNvSpPr>
            <p:nvPr/>
          </p:nvSpPr>
          <p:spPr bwMode="auto">
            <a:xfrm flipV="1">
              <a:off x="2112" y="1632"/>
              <a:ext cx="240" cy="48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893" name="Line 10"/>
            <p:cNvSpPr>
              <a:spLocks noChangeShapeType="1"/>
            </p:cNvSpPr>
            <p:nvPr/>
          </p:nvSpPr>
          <p:spPr bwMode="auto">
            <a:xfrm flipV="1">
              <a:off x="4416" y="1680"/>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894" name="Line 11"/>
            <p:cNvSpPr>
              <a:spLocks noChangeShapeType="1"/>
            </p:cNvSpPr>
            <p:nvPr/>
          </p:nvSpPr>
          <p:spPr bwMode="auto">
            <a:xfrm flipV="1">
              <a:off x="4224" y="2160"/>
              <a:ext cx="192"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895" name="Line 12"/>
            <p:cNvSpPr>
              <a:spLocks noChangeShapeType="1"/>
            </p:cNvSpPr>
            <p:nvPr/>
          </p:nvSpPr>
          <p:spPr bwMode="auto">
            <a:xfrm>
              <a:off x="1248" y="1632"/>
              <a:ext cx="240"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896" name="Line 13"/>
            <p:cNvSpPr>
              <a:spLocks noChangeShapeType="1"/>
            </p:cNvSpPr>
            <p:nvPr/>
          </p:nvSpPr>
          <p:spPr bwMode="auto">
            <a:xfrm flipH="1" flipV="1">
              <a:off x="1872" y="1104"/>
              <a:ext cx="48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897" name="Line 14"/>
            <p:cNvSpPr>
              <a:spLocks noChangeShapeType="1"/>
            </p:cNvSpPr>
            <p:nvPr/>
          </p:nvSpPr>
          <p:spPr bwMode="auto">
            <a:xfrm flipH="1" flipV="1">
              <a:off x="4224" y="1152"/>
              <a:ext cx="48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898" name="Line 15"/>
            <p:cNvSpPr>
              <a:spLocks noChangeShapeType="1"/>
            </p:cNvSpPr>
            <p:nvPr/>
          </p:nvSpPr>
          <p:spPr bwMode="auto">
            <a:xfrm flipV="1">
              <a:off x="3600" y="1104"/>
              <a:ext cx="48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240" name="Oval 16"/>
            <p:cNvSpPr>
              <a:spLocks noChangeArrowheads="1"/>
            </p:cNvSpPr>
            <p:nvPr/>
          </p:nvSpPr>
          <p:spPr bwMode="auto">
            <a:xfrm>
              <a:off x="1392"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22900" name="Line 17"/>
            <p:cNvSpPr>
              <a:spLocks noChangeShapeType="1"/>
            </p:cNvSpPr>
            <p:nvPr/>
          </p:nvSpPr>
          <p:spPr bwMode="auto">
            <a:xfrm>
              <a:off x="2928" y="624"/>
              <a:ext cx="1152"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01" name="Line 18"/>
            <p:cNvSpPr>
              <a:spLocks noChangeShapeType="1"/>
            </p:cNvSpPr>
            <p:nvPr/>
          </p:nvSpPr>
          <p:spPr bwMode="auto">
            <a:xfrm flipV="1">
              <a:off x="1872" y="2160"/>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02" name="Line 19"/>
            <p:cNvSpPr>
              <a:spLocks noChangeShapeType="1"/>
            </p:cNvSpPr>
            <p:nvPr/>
          </p:nvSpPr>
          <p:spPr bwMode="auto">
            <a:xfrm flipV="1">
              <a:off x="1296" y="1104"/>
              <a:ext cx="48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03" name="Line 20"/>
            <p:cNvSpPr>
              <a:spLocks noChangeShapeType="1"/>
            </p:cNvSpPr>
            <p:nvPr/>
          </p:nvSpPr>
          <p:spPr bwMode="auto">
            <a:xfrm flipV="1">
              <a:off x="960" y="1680"/>
              <a:ext cx="240" cy="43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04" name="Line 21"/>
            <p:cNvSpPr>
              <a:spLocks noChangeShapeType="1"/>
            </p:cNvSpPr>
            <p:nvPr/>
          </p:nvSpPr>
          <p:spPr bwMode="auto">
            <a:xfrm flipV="1">
              <a:off x="1920" y="624"/>
              <a:ext cx="960" cy="384"/>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246" name="Oval 22"/>
            <p:cNvSpPr>
              <a:spLocks noChangeArrowheads="1"/>
            </p:cNvSpPr>
            <p:nvPr/>
          </p:nvSpPr>
          <p:spPr bwMode="auto">
            <a:xfrm>
              <a:off x="816"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8247" name="Oval 23"/>
            <p:cNvSpPr>
              <a:spLocks noChangeArrowheads="1"/>
            </p:cNvSpPr>
            <p:nvPr/>
          </p:nvSpPr>
          <p:spPr bwMode="auto">
            <a:xfrm>
              <a:off x="1680"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8248" name="Oval 24"/>
            <p:cNvSpPr>
              <a:spLocks noChangeArrowheads="1"/>
            </p:cNvSpPr>
            <p:nvPr/>
          </p:nvSpPr>
          <p:spPr bwMode="auto">
            <a:xfrm>
              <a:off x="2208" y="1440"/>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8249" name="Oval 25"/>
            <p:cNvSpPr>
              <a:spLocks noChangeArrowheads="1"/>
            </p:cNvSpPr>
            <p:nvPr/>
          </p:nvSpPr>
          <p:spPr bwMode="auto">
            <a:xfrm>
              <a:off x="4272"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8250" name="Oval 26"/>
            <p:cNvSpPr>
              <a:spLocks noChangeArrowheads="1"/>
            </p:cNvSpPr>
            <p:nvPr/>
          </p:nvSpPr>
          <p:spPr bwMode="auto">
            <a:xfrm>
              <a:off x="1968"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8251" name="Oval 27"/>
            <p:cNvSpPr>
              <a:spLocks noChangeArrowheads="1"/>
            </p:cNvSpPr>
            <p:nvPr/>
          </p:nvSpPr>
          <p:spPr bwMode="auto">
            <a:xfrm>
              <a:off x="528"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8252" name="Oval 28"/>
            <p:cNvSpPr>
              <a:spLocks noChangeArrowheads="1"/>
            </p:cNvSpPr>
            <p:nvPr/>
          </p:nvSpPr>
          <p:spPr bwMode="auto">
            <a:xfrm>
              <a:off x="2448"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8253" name="Oval 29"/>
            <p:cNvSpPr>
              <a:spLocks noChangeArrowheads="1"/>
            </p:cNvSpPr>
            <p:nvPr/>
          </p:nvSpPr>
          <p:spPr bwMode="auto">
            <a:xfrm>
              <a:off x="4080"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8254" name="Oval 30"/>
            <p:cNvSpPr>
              <a:spLocks noChangeArrowheads="1"/>
            </p:cNvSpPr>
            <p:nvPr/>
          </p:nvSpPr>
          <p:spPr bwMode="auto">
            <a:xfrm>
              <a:off x="1104" y="1440"/>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8255" name="Oval 31"/>
            <p:cNvSpPr>
              <a:spLocks noChangeArrowheads="1"/>
            </p:cNvSpPr>
            <p:nvPr/>
          </p:nvSpPr>
          <p:spPr bwMode="auto">
            <a:xfrm>
              <a:off x="4560" y="1440"/>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8256" name="Oval 32"/>
            <p:cNvSpPr>
              <a:spLocks noChangeArrowheads="1"/>
            </p:cNvSpPr>
            <p:nvPr/>
          </p:nvSpPr>
          <p:spPr bwMode="auto">
            <a:xfrm>
              <a:off x="3408" y="1440"/>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8257" name="Oval 33"/>
            <p:cNvSpPr>
              <a:spLocks noChangeArrowheads="1"/>
            </p:cNvSpPr>
            <p:nvPr/>
          </p:nvSpPr>
          <p:spPr bwMode="auto">
            <a:xfrm>
              <a:off x="3984" y="912"/>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8258" name="Oval 34"/>
            <p:cNvSpPr>
              <a:spLocks noChangeArrowheads="1"/>
            </p:cNvSpPr>
            <p:nvPr/>
          </p:nvSpPr>
          <p:spPr bwMode="auto">
            <a:xfrm>
              <a:off x="1680" y="912"/>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8259" name="Oval 35"/>
            <p:cNvSpPr>
              <a:spLocks noChangeArrowheads="1"/>
            </p:cNvSpPr>
            <p:nvPr/>
          </p:nvSpPr>
          <p:spPr bwMode="auto">
            <a:xfrm>
              <a:off x="2784" y="432"/>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22919" name="Text Box 36"/>
            <p:cNvSpPr txBox="1">
              <a:spLocks noChangeArrowheads="1"/>
            </p:cNvSpPr>
            <p:nvPr/>
          </p:nvSpPr>
          <p:spPr bwMode="auto">
            <a:xfrm>
              <a:off x="548" y="2448"/>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A</a:t>
              </a:r>
              <a:endParaRPr kumimoji="1" lang="en-US" altLang="zh-CN" sz="2400">
                <a:latin typeface="Times New Roman" panose="02020603050405020304" pitchFamily="18" charset="0"/>
              </a:endParaRPr>
            </a:p>
          </p:txBody>
        </p:sp>
        <p:sp>
          <p:nvSpPr>
            <p:cNvPr id="122920" name="Text Box 37"/>
            <p:cNvSpPr txBox="1">
              <a:spLocks noChangeArrowheads="1"/>
            </p:cNvSpPr>
            <p:nvPr/>
          </p:nvSpPr>
          <p:spPr bwMode="auto">
            <a:xfrm>
              <a:off x="836" y="1920"/>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B</a:t>
              </a:r>
              <a:endParaRPr kumimoji="1" lang="en-US" altLang="zh-CN" sz="2400">
                <a:latin typeface="Times New Roman" panose="02020603050405020304" pitchFamily="18" charset="0"/>
              </a:endParaRPr>
            </a:p>
          </p:txBody>
        </p:sp>
        <p:sp>
          <p:nvSpPr>
            <p:cNvPr id="122921" name="Text Box 38"/>
            <p:cNvSpPr txBox="1">
              <a:spLocks noChangeArrowheads="1"/>
            </p:cNvSpPr>
            <p:nvPr/>
          </p:nvSpPr>
          <p:spPr bwMode="auto">
            <a:xfrm>
              <a:off x="1104" y="1411"/>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C</a:t>
              </a:r>
              <a:endParaRPr kumimoji="1" lang="en-US" altLang="zh-CN" sz="2400">
                <a:latin typeface="Times New Roman" panose="02020603050405020304" pitchFamily="18" charset="0"/>
              </a:endParaRPr>
            </a:p>
          </p:txBody>
        </p:sp>
        <p:sp>
          <p:nvSpPr>
            <p:cNvPr id="122922" name="Text Box 39"/>
            <p:cNvSpPr txBox="1">
              <a:spLocks noChangeArrowheads="1"/>
            </p:cNvSpPr>
            <p:nvPr/>
          </p:nvSpPr>
          <p:spPr bwMode="auto">
            <a:xfrm>
              <a:off x="1412" y="1920"/>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D</a:t>
              </a:r>
              <a:endParaRPr kumimoji="1" lang="en-US" altLang="zh-CN" sz="2400">
                <a:latin typeface="Times New Roman" panose="02020603050405020304" pitchFamily="18" charset="0"/>
              </a:endParaRPr>
            </a:p>
          </p:txBody>
        </p:sp>
        <p:sp>
          <p:nvSpPr>
            <p:cNvPr id="122923" name="Text Box 40"/>
            <p:cNvSpPr txBox="1">
              <a:spLocks noChangeArrowheads="1"/>
            </p:cNvSpPr>
            <p:nvPr/>
          </p:nvSpPr>
          <p:spPr bwMode="auto">
            <a:xfrm>
              <a:off x="1712" y="864"/>
              <a:ext cx="2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E</a:t>
              </a:r>
              <a:endParaRPr kumimoji="1" lang="en-US" altLang="zh-CN" sz="2400">
                <a:latin typeface="Times New Roman" panose="02020603050405020304" pitchFamily="18" charset="0"/>
              </a:endParaRPr>
            </a:p>
          </p:txBody>
        </p:sp>
        <p:sp>
          <p:nvSpPr>
            <p:cNvPr id="122924" name="Text Box 41"/>
            <p:cNvSpPr txBox="1">
              <a:spLocks noChangeArrowheads="1"/>
            </p:cNvSpPr>
            <p:nvPr/>
          </p:nvSpPr>
          <p:spPr bwMode="auto">
            <a:xfrm>
              <a:off x="1724" y="2448"/>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F</a:t>
              </a:r>
              <a:endParaRPr kumimoji="1" lang="en-US" altLang="zh-CN" sz="2400">
                <a:latin typeface="Times New Roman" panose="02020603050405020304" pitchFamily="18" charset="0"/>
              </a:endParaRPr>
            </a:p>
          </p:txBody>
        </p:sp>
        <p:sp>
          <p:nvSpPr>
            <p:cNvPr id="122925" name="Text Box 42"/>
            <p:cNvSpPr txBox="1">
              <a:spLocks noChangeArrowheads="1"/>
            </p:cNvSpPr>
            <p:nvPr/>
          </p:nvSpPr>
          <p:spPr bwMode="auto">
            <a:xfrm>
              <a:off x="1968" y="1920"/>
              <a:ext cx="27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G</a:t>
              </a:r>
              <a:endParaRPr kumimoji="1" lang="en-US" altLang="zh-CN" sz="2400">
                <a:latin typeface="Times New Roman" panose="02020603050405020304" pitchFamily="18" charset="0"/>
              </a:endParaRPr>
            </a:p>
          </p:txBody>
        </p:sp>
        <p:sp>
          <p:nvSpPr>
            <p:cNvPr id="122926" name="Text Box 43"/>
            <p:cNvSpPr txBox="1">
              <a:spLocks noChangeArrowheads="1"/>
            </p:cNvSpPr>
            <p:nvPr/>
          </p:nvSpPr>
          <p:spPr bwMode="auto">
            <a:xfrm>
              <a:off x="2228" y="1392"/>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H</a:t>
              </a:r>
              <a:endParaRPr kumimoji="1" lang="en-US" altLang="zh-CN" sz="2400">
                <a:latin typeface="Times New Roman" panose="02020603050405020304" pitchFamily="18" charset="0"/>
              </a:endParaRPr>
            </a:p>
          </p:txBody>
        </p:sp>
        <p:sp>
          <p:nvSpPr>
            <p:cNvPr id="122927" name="Text Box 44"/>
            <p:cNvSpPr txBox="1">
              <a:spLocks noChangeArrowheads="1"/>
            </p:cNvSpPr>
            <p:nvPr/>
          </p:nvSpPr>
          <p:spPr bwMode="auto">
            <a:xfrm>
              <a:off x="2514" y="1920"/>
              <a:ext cx="17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I</a:t>
              </a:r>
              <a:endParaRPr kumimoji="1" lang="en-US" altLang="zh-CN" sz="2400">
                <a:latin typeface="Times New Roman" panose="02020603050405020304" pitchFamily="18" charset="0"/>
              </a:endParaRPr>
            </a:p>
          </p:txBody>
        </p:sp>
        <p:sp>
          <p:nvSpPr>
            <p:cNvPr id="122928" name="Text Box 45"/>
            <p:cNvSpPr txBox="1">
              <a:spLocks noChangeArrowheads="1"/>
            </p:cNvSpPr>
            <p:nvPr/>
          </p:nvSpPr>
          <p:spPr bwMode="auto">
            <a:xfrm>
              <a:off x="2784" y="384"/>
              <a:ext cx="23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J</a:t>
              </a:r>
              <a:endParaRPr kumimoji="1" lang="en-US" altLang="zh-CN" sz="2400">
                <a:latin typeface="Times New Roman" panose="02020603050405020304" pitchFamily="18" charset="0"/>
              </a:endParaRPr>
            </a:p>
          </p:txBody>
        </p:sp>
        <p:sp>
          <p:nvSpPr>
            <p:cNvPr id="122929" name="Text Box 46"/>
            <p:cNvSpPr txBox="1">
              <a:spLocks noChangeArrowheads="1"/>
            </p:cNvSpPr>
            <p:nvPr/>
          </p:nvSpPr>
          <p:spPr bwMode="auto">
            <a:xfrm>
              <a:off x="4080" y="2448"/>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N</a:t>
              </a:r>
              <a:endParaRPr kumimoji="1" lang="en-US" altLang="zh-CN" sz="2400">
                <a:latin typeface="Times New Roman" panose="02020603050405020304" pitchFamily="18" charset="0"/>
              </a:endParaRPr>
            </a:p>
          </p:txBody>
        </p:sp>
        <p:sp>
          <p:nvSpPr>
            <p:cNvPr id="122930" name="Text Box 47"/>
            <p:cNvSpPr txBox="1">
              <a:spLocks noChangeArrowheads="1"/>
            </p:cNvSpPr>
            <p:nvPr/>
          </p:nvSpPr>
          <p:spPr bwMode="auto">
            <a:xfrm>
              <a:off x="3408" y="1411"/>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K</a:t>
              </a:r>
              <a:endParaRPr kumimoji="1" lang="en-US" altLang="zh-CN" sz="2400">
                <a:latin typeface="Times New Roman" panose="02020603050405020304" pitchFamily="18" charset="0"/>
              </a:endParaRPr>
            </a:p>
          </p:txBody>
        </p:sp>
        <p:sp>
          <p:nvSpPr>
            <p:cNvPr id="122931" name="Text Box 48"/>
            <p:cNvSpPr txBox="1">
              <a:spLocks noChangeArrowheads="1"/>
            </p:cNvSpPr>
            <p:nvPr/>
          </p:nvSpPr>
          <p:spPr bwMode="auto">
            <a:xfrm>
              <a:off x="3696" y="1920"/>
              <a:ext cx="33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L</a:t>
              </a:r>
              <a:endParaRPr kumimoji="1" lang="en-US" altLang="zh-CN" sz="2400">
                <a:latin typeface="Times New Roman" panose="02020603050405020304" pitchFamily="18" charset="0"/>
              </a:endParaRPr>
            </a:p>
          </p:txBody>
        </p:sp>
        <p:sp>
          <p:nvSpPr>
            <p:cNvPr id="122932" name="Text Box 49"/>
            <p:cNvSpPr txBox="1">
              <a:spLocks noChangeArrowheads="1"/>
            </p:cNvSpPr>
            <p:nvPr/>
          </p:nvSpPr>
          <p:spPr bwMode="auto">
            <a:xfrm>
              <a:off x="3984" y="864"/>
              <a:ext cx="29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M</a:t>
              </a:r>
              <a:endParaRPr kumimoji="1" lang="en-US" altLang="zh-CN" sz="2400">
                <a:latin typeface="Times New Roman" panose="02020603050405020304" pitchFamily="18" charset="0"/>
              </a:endParaRPr>
            </a:p>
          </p:txBody>
        </p:sp>
        <p:sp>
          <p:nvSpPr>
            <p:cNvPr id="122933" name="Text Box 50"/>
            <p:cNvSpPr txBox="1">
              <a:spLocks noChangeArrowheads="1"/>
            </p:cNvSpPr>
            <p:nvPr/>
          </p:nvSpPr>
          <p:spPr bwMode="auto">
            <a:xfrm>
              <a:off x="4272" y="1920"/>
              <a:ext cx="27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O</a:t>
              </a:r>
              <a:endParaRPr kumimoji="1" lang="en-US" altLang="zh-CN" sz="2400">
                <a:latin typeface="Times New Roman" panose="02020603050405020304" pitchFamily="18" charset="0"/>
              </a:endParaRPr>
            </a:p>
          </p:txBody>
        </p:sp>
        <p:sp>
          <p:nvSpPr>
            <p:cNvPr id="122934" name="Text Box 51"/>
            <p:cNvSpPr txBox="1">
              <a:spLocks noChangeArrowheads="1"/>
            </p:cNvSpPr>
            <p:nvPr/>
          </p:nvSpPr>
          <p:spPr bwMode="auto">
            <a:xfrm>
              <a:off x="4560" y="1402"/>
              <a:ext cx="2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R</a:t>
              </a:r>
              <a:endParaRPr kumimoji="1" lang="en-US" altLang="zh-CN" sz="2400">
                <a:latin typeface="Times New Roman" panose="02020603050405020304" pitchFamily="18" charset="0"/>
              </a:endParaRPr>
            </a:p>
          </p:txBody>
        </p:sp>
        <p:sp>
          <p:nvSpPr>
            <p:cNvPr id="122935" name="Text Box 52"/>
            <p:cNvSpPr txBox="1">
              <a:spLocks noChangeArrowheads="1"/>
            </p:cNvSpPr>
            <p:nvPr/>
          </p:nvSpPr>
          <p:spPr bwMode="auto">
            <a:xfrm>
              <a:off x="336" y="231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22936" name="Text Box 53"/>
            <p:cNvSpPr txBox="1">
              <a:spLocks noChangeArrowheads="1"/>
            </p:cNvSpPr>
            <p:nvPr/>
          </p:nvSpPr>
          <p:spPr bwMode="auto">
            <a:xfrm>
              <a:off x="1488" y="231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22937" name="Text Box 54"/>
            <p:cNvSpPr txBox="1">
              <a:spLocks noChangeArrowheads="1"/>
            </p:cNvSpPr>
            <p:nvPr/>
          </p:nvSpPr>
          <p:spPr bwMode="auto">
            <a:xfrm>
              <a:off x="2700" y="178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22938" name="Text Box 55"/>
            <p:cNvSpPr txBox="1">
              <a:spLocks noChangeArrowheads="1"/>
            </p:cNvSpPr>
            <p:nvPr/>
          </p:nvSpPr>
          <p:spPr bwMode="auto">
            <a:xfrm>
              <a:off x="4044" y="220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22939" name="Text Box 56"/>
            <p:cNvSpPr txBox="1">
              <a:spLocks noChangeArrowheads="1"/>
            </p:cNvSpPr>
            <p:nvPr/>
          </p:nvSpPr>
          <p:spPr bwMode="auto">
            <a:xfrm>
              <a:off x="4236" y="168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22940" name="Text Box 57"/>
            <p:cNvSpPr txBox="1">
              <a:spLocks noChangeArrowheads="1"/>
            </p:cNvSpPr>
            <p:nvPr/>
          </p:nvSpPr>
          <p:spPr bwMode="auto">
            <a:xfrm>
              <a:off x="5132" y="1689"/>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2941" name="Text Box 58"/>
            <p:cNvSpPr txBox="1">
              <a:spLocks noChangeArrowheads="1"/>
            </p:cNvSpPr>
            <p:nvPr/>
          </p:nvSpPr>
          <p:spPr bwMode="auto">
            <a:xfrm>
              <a:off x="2556" y="29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9900"/>
                  </a:solidFill>
                  <a:latin typeface="Times New Roman" panose="02020603050405020304" pitchFamily="18" charset="0"/>
                  <a:ea typeface="楷体_GB2312" pitchFamily="49" charset="-122"/>
                </a:rPr>
                <a:t>0</a:t>
              </a:r>
              <a:endParaRPr kumimoji="1" lang="en-US" altLang="zh-CN" sz="2400">
                <a:latin typeface="Times New Roman" panose="02020603050405020304" pitchFamily="18" charset="0"/>
              </a:endParaRPr>
            </a:p>
          </p:txBody>
        </p:sp>
        <p:sp>
          <p:nvSpPr>
            <p:cNvPr id="122942" name="Text Box 59"/>
            <p:cNvSpPr txBox="1">
              <a:spLocks noChangeArrowheads="1"/>
            </p:cNvSpPr>
            <p:nvPr/>
          </p:nvSpPr>
          <p:spPr bwMode="auto">
            <a:xfrm>
              <a:off x="4560" y="220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22943" name="Text Box 60"/>
            <p:cNvSpPr txBox="1">
              <a:spLocks noChangeArrowheads="1"/>
            </p:cNvSpPr>
            <p:nvPr/>
          </p:nvSpPr>
          <p:spPr bwMode="auto">
            <a:xfrm>
              <a:off x="768" y="1257"/>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2944" name="Text Box 61"/>
            <p:cNvSpPr txBox="1">
              <a:spLocks noChangeArrowheads="1"/>
            </p:cNvSpPr>
            <p:nvPr/>
          </p:nvSpPr>
          <p:spPr bwMode="auto">
            <a:xfrm>
              <a:off x="480" y="1785"/>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2945" name="Text Box 62"/>
            <p:cNvSpPr txBox="1">
              <a:spLocks noChangeArrowheads="1"/>
            </p:cNvSpPr>
            <p:nvPr/>
          </p:nvSpPr>
          <p:spPr bwMode="auto">
            <a:xfrm>
              <a:off x="1868" y="1689"/>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2946" name="Text Box 63"/>
            <p:cNvSpPr txBox="1">
              <a:spLocks noChangeArrowheads="1"/>
            </p:cNvSpPr>
            <p:nvPr/>
          </p:nvSpPr>
          <p:spPr bwMode="auto">
            <a:xfrm>
              <a:off x="2300" y="115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楷体_GB2312" pitchFamily="49" charset="-122"/>
                  <a:ea typeface="楷体_GB2312" pitchFamily="49" charset="-122"/>
                </a:rPr>
                <a:t>-</a:t>
              </a:r>
              <a:r>
                <a:rPr kumimoji="1" lang="en-US" altLang="zh-CN" sz="2800" b="1">
                  <a:solidFill>
                    <a:srgbClr val="006666"/>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2947" name="Text Box 64"/>
            <p:cNvSpPr txBox="1">
              <a:spLocks noChangeArrowheads="1"/>
            </p:cNvSpPr>
            <p:nvPr/>
          </p:nvSpPr>
          <p:spPr bwMode="auto">
            <a:xfrm>
              <a:off x="4704" y="115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22948" name="Text Box 65"/>
            <p:cNvSpPr txBox="1">
              <a:spLocks noChangeArrowheads="1"/>
            </p:cNvSpPr>
            <p:nvPr/>
          </p:nvSpPr>
          <p:spPr bwMode="auto">
            <a:xfrm>
              <a:off x="3324" y="115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9900"/>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2949" name="Text Box 66"/>
            <p:cNvSpPr txBox="1">
              <a:spLocks noChangeArrowheads="1"/>
            </p:cNvSpPr>
            <p:nvPr/>
          </p:nvSpPr>
          <p:spPr bwMode="auto">
            <a:xfrm>
              <a:off x="4176" y="633"/>
              <a:ext cx="22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9900"/>
                  </a:solidFill>
                  <a:latin typeface="Times New Roman" panose="02020603050405020304" pitchFamily="18" charset="0"/>
                </a:rPr>
                <a:t>1</a:t>
              </a:r>
              <a:endParaRPr kumimoji="1" lang="en-US" altLang="zh-CN" sz="2400">
                <a:latin typeface="Times New Roman" panose="02020603050405020304" pitchFamily="18" charset="0"/>
              </a:endParaRPr>
            </a:p>
          </p:txBody>
        </p:sp>
        <p:sp>
          <p:nvSpPr>
            <p:cNvPr id="122950" name="Text Box 67"/>
            <p:cNvSpPr txBox="1">
              <a:spLocks noChangeArrowheads="1"/>
            </p:cNvSpPr>
            <p:nvPr/>
          </p:nvSpPr>
          <p:spPr bwMode="auto">
            <a:xfrm>
              <a:off x="1536" y="63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9900"/>
                  </a:solidFill>
                  <a:latin typeface="Times New Roman" panose="02020603050405020304" pitchFamily="18" charset="0"/>
                </a:rPr>
                <a:t>0</a:t>
              </a:r>
              <a:endParaRPr kumimoji="1" lang="en-US" altLang="zh-CN" sz="2400">
                <a:solidFill>
                  <a:srgbClr val="009900"/>
                </a:solidFill>
                <a:latin typeface="Times New Roman" panose="02020603050405020304" pitchFamily="18" charset="0"/>
              </a:endParaRPr>
            </a:p>
          </p:txBody>
        </p:sp>
        <p:sp>
          <p:nvSpPr>
            <p:cNvPr id="122951" name="Text Box 69"/>
            <p:cNvSpPr txBox="1">
              <a:spLocks noChangeArrowheads="1"/>
            </p:cNvSpPr>
            <p:nvPr/>
          </p:nvSpPr>
          <p:spPr bwMode="auto">
            <a:xfrm>
              <a:off x="3804" y="168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9900"/>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22952" name="Text Box 70"/>
            <p:cNvSpPr txBox="1">
              <a:spLocks noChangeArrowheads="1"/>
            </p:cNvSpPr>
            <p:nvPr/>
          </p:nvSpPr>
          <p:spPr bwMode="auto">
            <a:xfrm>
              <a:off x="1536" y="16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308295" name="Oval 71"/>
            <p:cNvSpPr>
              <a:spLocks noChangeArrowheads="1"/>
            </p:cNvSpPr>
            <p:nvPr/>
          </p:nvSpPr>
          <p:spPr bwMode="auto">
            <a:xfrm>
              <a:off x="4992" y="1968"/>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08296" name="Oval 72"/>
            <p:cNvSpPr>
              <a:spLocks noChangeArrowheads="1"/>
            </p:cNvSpPr>
            <p:nvPr/>
          </p:nvSpPr>
          <p:spPr bwMode="auto">
            <a:xfrm>
              <a:off x="4464"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22955" name="Text Box 73"/>
            <p:cNvSpPr txBox="1">
              <a:spLocks noChangeArrowheads="1"/>
            </p:cNvSpPr>
            <p:nvPr/>
          </p:nvSpPr>
          <p:spPr bwMode="auto">
            <a:xfrm>
              <a:off x="5012" y="1920"/>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T</a:t>
              </a:r>
              <a:endParaRPr kumimoji="1" lang="en-US" altLang="zh-CN" sz="2400">
                <a:latin typeface="Times New Roman" panose="02020603050405020304" pitchFamily="18" charset="0"/>
              </a:endParaRPr>
            </a:p>
          </p:txBody>
        </p:sp>
        <p:sp>
          <p:nvSpPr>
            <p:cNvPr id="122956" name="Text Box 74"/>
            <p:cNvSpPr txBox="1">
              <a:spLocks noChangeArrowheads="1"/>
            </p:cNvSpPr>
            <p:nvPr/>
          </p:nvSpPr>
          <p:spPr bwMode="auto">
            <a:xfrm>
              <a:off x="4464" y="2448"/>
              <a:ext cx="27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Q</a:t>
              </a:r>
              <a:endParaRPr kumimoji="1" lang="en-US" altLang="zh-CN" sz="2400">
                <a:latin typeface="Times New Roman" panose="02020603050405020304" pitchFamily="18" charset="0"/>
              </a:endParaRPr>
            </a:p>
          </p:txBody>
        </p:sp>
        <p:sp>
          <p:nvSpPr>
            <p:cNvPr id="308299" name="Oval 75"/>
            <p:cNvSpPr>
              <a:spLocks noChangeArrowheads="1"/>
            </p:cNvSpPr>
            <p:nvPr/>
          </p:nvSpPr>
          <p:spPr bwMode="auto">
            <a:xfrm>
              <a:off x="4848" y="2496"/>
              <a:ext cx="288" cy="288"/>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122958" name="Text Box 76"/>
            <p:cNvSpPr txBox="1">
              <a:spLocks noChangeArrowheads="1"/>
            </p:cNvSpPr>
            <p:nvPr/>
          </p:nvSpPr>
          <p:spPr bwMode="auto">
            <a:xfrm>
              <a:off x="4812" y="220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2800" b="1">
                  <a:solidFill>
                    <a:srgbClr val="006666"/>
                  </a:solidFill>
                  <a:latin typeface="Times New Roman" panose="02020603050405020304" pitchFamily="18" charset="0"/>
                </a:rPr>
                <a:t>0</a:t>
              </a:r>
              <a:endParaRPr kumimoji="1" lang="en-US" altLang="zh-CN" sz="2400">
                <a:latin typeface="Times New Roman" panose="02020603050405020304" pitchFamily="18" charset="0"/>
              </a:endParaRPr>
            </a:p>
          </p:txBody>
        </p:sp>
        <p:sp>
          <p:nvSpPr>
            <p:cNvPr id="122959" name="Text Box 77"/>
            <p:cNvSpPr txBox="1">
              <a:spLocks noChangeArrowheads="1"/>
            </p:cNvSpPr>
            <p:nvPr/>
          </p:nvSpPr>
          <p:spPr bwMode="auto">
            <a:xfrm>
              <a:off x="4848" y="2448"/>
              <a:ext cx="2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en-US" altLang="zh-CN" sz="3200" b="1">
                  <a:solidFill>
                    <a:schemeClr val="tx2"/>
                  </a:solidFill>
                  <a:latin typeface="Arial Narrow" panose="020B0606020202030204" pitchFamily="34" charset="0"/>
                </a:rPr>
                <a:t>S</a:t>
              </a:r>
              <a:endParaRPr kumimoji="1" lang="en-US" altLang="zh-CN" sz="2400">
                <a:latin typeface="Times New Roman" panose="02020603050405020304" pitchFamily="18" charset="0"/>
              </a:endParaRPr>
            </a:p>
          </p:txBody>
        </p:sp>
      </p:grpSp>
      <p:sp>
        <p:nvSpPr>
          <p:cNvPr id="79" name="Text Box 80">
            <a:extLst>
              <a:ext uri="{FF2B5EF4-FFF2-40B4-BE49-F238E27FC236}">
                <a16:creationId xmlns:a16="http://schemas.microsoft.com/office/drawing/2014/main" id="{C384836F-798E-4C45-ACD3-32DE3C217836}"/>
              </a:ext>
            </a:extLst>
          </p:cNvPr>
          <p:cNvSpPr txBox="1">
            <a:spLocks noChangeArrowheads="1"/>
          </p:cNvSpPr>
          <p:nvPr/>
        </p:nvSpPr>
        <p:spPr bwMode="auto">
          <a:xfrm>
            <a:off x="237426" y="324250"/>
            <a:ext cx="15888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a:latin typeface="华文楷体" panose="02010600040101010101" pitchFamily="2" charset="-122"/>
                <a:ea typeface="华文楷体" panose="02010600040101010101" pitchFamily="2" charset="-122"/>
              </a:rPr>
              <a:t>删除结点</a:t>
            </a:r>
            <a:r>
              <a:rPr kumimoji="1" lang="en-US" altLang="zh-CN" sz="2400" b="1" dirty="0">
                <a:solidFill>
                  <a:schemeClr val="tx2"/>
                </a:solidFill>
                <a:latin typeface="华文楷体" panose="02010600040101010101" pitchFamily="2" charset="-122"/>
                <a:ea typeface="华文楷体" panose="02010600040101010101" pitchFamily="2" charset="-122"/>
              </a:rPr>
              <a:t>P</a:t>
            </a:r>
            <a:endParaRPr kumimoji="1" lang="en-US" altLang="zh-CN"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670523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标题 36"/>
          <p:cNvSpPr>
            <a:spLocks noGrp="1"/>
          </p:cNvSpPr>
          <p:nvPr>
            <p:ph type="title"/>
          </p:nvPr>
        </p:nvSpPr>
        <p:spPr>
          <a:xfrm>
            <a:off x="107504" y="-27384"/>
            <a:ext cx="8579296" cy="936104"/>
          </a:xfrm>
        </p:spPr>
        <p:txBody>
          <a:bodyPr/>
          <a:lstStyle/>
          <a:p>
            <a:pPr algn="l"/>
            <a:r>
              <a:rPr lang="en-US" altLang="zh-CN" dirty="0">
                <a:latin typeface="华文新魏" panose="02010800040101010101" pitchFamily="2" charset="-122"/>
                <a:ea typeface="华文新魏" panose="02010800040101010101" pitchFamily="2" charset="-122"/>
              </a:rPr>
              <a:t>AVL</a:t>
            </a:r>
            <a:r>
              <a:rPr lang="zh-CN" altLang="en-US" dirty="0">
                <a:latin typeface="华文新魏" panose="02010800040101010101" pitchFamily="2" charset="-122"/>
                <a:ea typeface="华文新魏" panose="02010800040101010101" pitchFamily="2" charset="-122"/>
              </a:rPr>
              <a:t>上的查找</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10000"/>
              </a:body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AVL</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树的高度为</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h</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，那么根的一棵子树的高度为</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h-1</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，另一棵子树的高度为</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h-2</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，这两棵子树也是高度平衡的。因此有：</a:t>
                </a:r>
              </a:p>
              <a:p>
                <a:pPr lvl="1"/>
                <a14:m>
                  <m:oMath xmlns:m="http://schemas.openxmlformats.org/officeDocument/2006/math">
                    <m:sSub>
                      <m:sSubPr>
                        <m:ctrlPr>
                          <a:rPr lang="en-US" altLang="en-US" i="1">
                            <a:latin typeface="Cambria Math" panose="02040503050406030204" pitchFamily="18" charset="0"/>
                          </a:rPr>
                        </m:ctrlPr>
                      </m:sSubPr>
                      <m:e>
                        <m:r>
                          <a:rPr lang="en-US" altLang="zh-CN">
                            <a:latin typeface="Cambria Math" panose="02040503050406030204" pitchFamily="18" charset="0"/>
                          </a:rPr>
                          <m:t>𝑁</m:t>
                        </m:r>
                      </m:e>
                      <m:sub>
                        <m:r>
                          <a:rPr lang="en-US" altLang="zh-CN" smtClean="0">
                            <a:latin typeface="Cambria Math" panose="02040503050406030204" pitchFamily="18" charset="0"/>
                          </a:rPr>
                          <m:t>0</m:t>
                        </m:r>
                      </m:sub>
                    </m:sSub>
                  </m:oMath>
                </a14:m>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 0   (</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空树</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a:t>
                </a:r>
              </a:p>
              <a:p>
                <a:pPr lvl="1"/>
                <a14:m>
                  <m:oMath xmlns:m="http://schemas.openxmlformats.org/officeDocument/2006/math">
                    <m:sSub>
                      <m:sSubPr>
                        <m:ctrlPr>
                          <a:rPr lang="en-US" altLang="en-US" i="1">
                            <a:latin typeface="Cambria Math" panose="02040503050406030204" pitchFamily="18" charset="0"/>
                          </a:rPr>
                        </m:ctrlPr>
                      </m:sSubPr>
                      <m:e>
                        <m:r>
                          <a:rPr lang="en-US" altLang="zh-CN">
                            <a:latin typeface="Cambria Math" panose="02040503050406030204" pitchFamily="18" charset="0"/>
                          </a:rPr>
                          <m:t>𝑁</m:t>
                        </m:r>
                      </m:e>
                      <m:sub>
                        <m:r>
                          <a:rPr lang="en-US" altLang="zh-CN" smtClean="0">
                            <a:latin typeface="Cambria Math" panose="02040503050406030204" pitchFamily="18" charset="0"/>
                          </a:rPr>
                          <m:t>1</m:t>
                        </m:r>
                      </m:sub>
                    </m:sSub>
                  </m:oMath>
                </a14:m>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 1    (</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仅有根结点</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a:t>
                </a:r>
              </a:p>
              <a:p>
                <a:pPr lvl="1"/>
                <a14:m>
                  <m:oMath xmlns:m="http://schemas.openxmlformats.org/officeDocument/2006/math">
                    <m:sSub>
                      <m:sSubPr>
                        <m:ctrlPr>
                          <a:rPr lang="en-US" altLang="en-US" i="1">
                            <a:latin typeface="Cambria Math" panose="02040503050406030204" pitchFamily="18" charset="0"/>
                          </a:rPr>
                        </m:ctrlPr>
                      </m:sSubPr>
                      <m:e>
                        <m:r>
                          <a:rPr lang="en-US" altLang="zh-CN">
                            <a:latin typeface="Cambria Math" panose="02040503050406030204" pitchFamily="18" charset="0"/>
                          </a:rPr>
                          <m:t>𝑁</m:t>
                        </m:r>
                      </m:e>
                      <m:sub>
                        <m:r>
                          <a:rPr lang="en-US" altLang="zh-CN">
                            <a:latin typeface="Cambria Math" panose="02040503050406030204" pitchFamily="18" charset="0"/>
                          </a:rPr>
                          <m:t>h</m:t>
                        </m:r>
                      </m:sub>
                    </m:sSub>
                  </m:oMath>
                </a14:m>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 </a:t>
                </a:r>
                <a14:m>
                  <m:oMath xmlns:m="http://schemas.openxmlformats.org/officeDocument/2006/math">
                    <m:sSub>
                      <m:sSubPr>
                        <m:ctrlPr>
                          <a:rPr lang="en-US" altLang="en-US" i="1">
                            <a:latin typeface="Cambria Math" panose="02040503050406030204" pitchFamily="18" charset="0"/>
                          </a:rPr>
                        </m:ctrlPr>
                      </m:sSubPr>
                      <m:e>
                        <m:r>
                          <a:rPr lang="en-US" altLang="zh-CN">
                            <a:latin typeface="Cambria Math" panose="02040503050406030204" pitchFamily="18" charset="0"/>
                          </a:rPr>
                          <m:t>𝑁</m:t>
                        </m:r>
                      </m:e>
                      <m:sub>
                        <m:r>
                          <a:rPr lang="en-US" altLang="zh-CN">
                            <a:latin typeface="Cambria Math" panose="02040503050406030204" pitchFamily="18" charset="0"/>
                          </a:rPr>
                          <m:t>h</m:t>
                        </m:r>
                        <m:r>
                          <a:rPr lang="en-US" altLang="zh-CN" smtClean="0">
                            <a:latin typeface="Cambria Math" panose="02040503050406030204" pitchFamily="18" charset="0"/>
                          </a:rPr>
                          <m:t>−1</m:t>
                        </m:r>
                      </m:sub>
                    </m:sSub>
                  </m:oMath>
                </a14:m>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 </a:t>
                </a:r>
                <a14:m>
                  <m:oMath xmlns:m="http://schemas.openxmlformats.org/officeDocument/2006/math">
                    <m:sSub>
                      <m:sSubPr>
                        <m:ctrlPr>
                          <a:rPr lang="en-US" altLang="en-US" i="1">
                            <a:latin typeface="Cambria Math" panose="02040503050406030204" pitchFamily="18" charset="0"/>
                          </a:rPr>
                        </m:ctrlPr>
                      </m:sSubPr>
                      <m:e>
                        <m:r>
                          <a:rPr lang="en-US" altLang="zh-CN">
                            <a:latin typeface="Cambria Math" panose="02040503050406030204" pitchFamily="18" charset="0"/>
                          </a:rPr>
                          <m:t>𝑁</m:t>
                        </m:r>
                      </m:e>
                      <m:sub>
                        <m:r>
                          <a:rPr lang="en-US" altLang="zh-CN">
                            <a:latin typeface="Cambria Math" panose="02040503050406030204" pitchFamily="18" charset="0"/>
                          </a:rPr>
                          <m:t>h</m:t>
                        </m:r>
                        <m:r>
                          <a:rPr lang="en-US" altLang="zh-CN" smtClean="0">
                            <a:latin typeface="Cambria Math" panose="02040503050406030204" pitchFamily="18" charset="0"/>
                          </a:rPr>
                          <m:t>−2</m:t>
                        </m:r>
                      </m:sub>
                    </m:sSub>
                  </m:oMath>
                </a14:m>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+1 , h &gt; 1</a:t>
                </a:r>
              </a:p>
              <a:p>
                <a:pPr marL="0" indent="357188">
                  <a:buNone/>
                </a:pP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通过归纳法可以证明</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对于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h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0, </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有 </a:t>
                </a:r>
                <a14:m>
                  <m:oMath xmlns:m="http://schemas.openxmlformats.org/officeDocument/2006/math">
                    <m:sSub>
                      <m:sSubPr>
                        <m:ctrlPr>
                          <a:rPr lang="en-US" altLang="en-US" sz="2800" i="1">
                            <a:latin typeface="Cambria Math" panose="02040503050406030204" pitchFamily="18" charset="0"/>
                          </a:rPr>
                        </m:ctrlPr>
                      </m:sSubPr>
                      <m:e>
                        <m:r>
                          <a:rPr lang="en-US" altLang="zh-CN" sz="2800">
                            <a:latin typeface="Cambria Math" panose="02040503050406030204" pitchFamily="18" charset="0"/>
                          </a:rPr>
                          <m:t>𝑁</m:t>
                        </m:r>
                      </m:e>
                      <m:sub>
                        <m:r>
                          <a:rPr lang="en-US" altLang="zh-CN" sz="2800">
                            <a:latin typeface="Cambria Math" panose="02040503050406030204" pitchFamily="18" charset="0"/>
                          </a:rPr>
                          <m:t>h</m:t>
                        </m:r>
                      </m:sub>
                    </m:sSub>
                  </m:oMath>
                </a14:m>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a:t>
                </a:r>
                <a14:m>
                  <m:oMath xmlns:m="http://schemas.openxmlformats.org/officeDocument/2006/math">
                    <m:sSub>
                      <m:sSubPr>
                        <m:ctrlPr>
                          <a:rPr lang="en-US" altLang="en-US" sz="2800" i="1">
                            <a:latin typeface="Cambria Math" panose="02040503050406030204" pitchFamily="18" charset="0"/>
                          </a:rPr>
                        </m:ctrlPr>
                      </m:sSubPr>
                      <m:e>
                        <m:r>
                          <a:rPr lang="en-US" altLang="zh-CN" sz="2800" smtClean="0">
                            <a:latin typeface="Cambria Math" panose="02040503050406030204" pitchFamily="18" charset="0"/>
                          </a:rPr>
                          <m:t>𝐹</m:t>
                        </m:r>
                      </m:e>
                      <m:sub>
                        <m:r>
                          <a:rPr lang="en-US" altLang="zh-CN" sz="2800">
                            <a:latin typeface="Cambria Math" panose="02040503050406030204" pitchFamily="18" charset="0"/>
                          </a:rPr>
                          <m:t>h</m:t>
                        </m:r>
                        <m:r>
                          <a:rPr lang="en-US" altLang="zh-CN" sz="2800" smtClean="0">
                            <a:latin typeface="Cambria Math" panose="02040503050406030204" pitchFamily="18" charset="0"/>
                          </a:rPr>
                          <m:t>+2</m:t>
                        </m:r>
                      </m:sub>
                    </m:sSub>
                  </m:oMath>
                </a14:m>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-1</a:t>
                </a:r>
              </a:p>
              <a:p>
                <a:pPr lvl="1"/>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Fh</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为</a:t>
                </a:r>
                <a:r>
                  <a:rPr lang="en-US" altLang="en-US" dirty="0" err="1">
                    <a:latin typeface="Times New Roman" panose="02020603050405020304" pitchFamily="18" charset="0"/>
                    <a:ea typeface="华文楷体" panose="02010600040101010101" pitchFamily="2" charset="-122"/>
                    <a:cs typeface="Times New Roman" panose="02020603050405020304" pitchFamily="18" charset="0"/>
                  </a:rPr>
                  <a:t>Fibonacci数列</a:t>
                </a:r>
                <a:endParaRPr lang="en-US" altLang="en-US" dirty="0">
                  <a:latin typeface="Times New Roman" panose="02020603050405020304" pitchFamily="18" charset="0"/>
                  <a:ea typeface="华文楷体" panose="02010600040101010101" pitchFamily="2" charset="-122"/>
                  <a:cs typeface="Times New Roman" panose="02020603050405020304" pitchFamily="18" charset="0"/>
                </a:endParaRPr>
              </a:p>
              <a:p>
                <a:pPr lvl="1"/>
                <a14:m>
                  <m:oMath xmlns:m="http://schemas.openxmlformats.org/officeDocument/2006/math">
                    <m:sSub>
                      <m:sSubPr>
                        <m:ctrlPr>
                          <a:rPr lang="en-US" altLang="en-US" i="1" smtClean="0">
                            <a:latin typeface="Cambria Math" panose="02040503050406030204" pitchFamily="18" charset="0"/>
                          </a:rPr>
                        </m:ctrlPr>
                      </m:sSubPr>
                      <m:e>
                        <m:r>
                          <a:rPr lang="en-US" altLang="en-US" smtClean="0">
                            <a:latin typeface="Cambria Math" panose="02040503050406030204" pitchFamily="18" charset="0"/>
                          </a:rPr>
                          <m:t>𝑵</m:t>
                        </m:r>
                      </m:e>
                      <m:sub>
                        <m:r>
                          <a:rPr lang="en-US" altLang="en-US" smtClean="0">
                            <a:latin typeface="Cambria Math" panose="02040503050406030204" pitchFamily="18" charset="0"/>
                          </a:rPr>
                          <m:t>𝒉</m:t>
                        </m:r>
                      </m:sub>
                    </m:sSub>
                    <m:r>
                      <a:rPr lang="en-US" altLang="en-US" smtClean="0">
                        <a:latin typeface="Cambria Math" panose="02040503050406030204" pitchFamily="18" charset="0"/>
                      </a:rPr>
                      <m:t>=</m:t>
                    </m:r>
                    <m:sSub>
                      <m:sSubPr>
                        <m:ctrlPr>
                          <a:rPr lang="en-US" altLang="en-US" i="1" smtClean="0">
                            <a:latin typeface="Cambria Math" panose="02040503050406030204" pitchFamily="18" charset="0"/>
                          </a:rPr>
                        </m:ctrlPr>
                      </m:sSubPr>
                      <m:e>
                        <m:r>
                          <a:rPr lang="en-US" altLang="en-US" smtClean="0">
                            <a:latin typeface="Cambria Math" panose="02040503050406030204" pitchFamily="18" charset="0"/>
                          </a:rPr>
                          <m:t>𝑭</m:t>
                        </m:r>
                      </m:e>
                      <m:sub>
                        <m:r>
                          <a:rPr lang="en-US" altLang="en-US" smtClean="0">
                            <a:latin typeface="Cambria Math" panose="02040503050406030204" pitchFamily="18" charset="0"/>
                          </a:rPr>
                          <m:t>𝒉</m:t>
                        </m:r>
                        <m:r>
                          <a:rPr lang="en-US" altLang="en-US" smtClean="0">
                            <a:latin typeface="Cambria Math" panose="02040503050406030204" pitchFamily="18" charset="0"/>
                          </a:rPr>
                          <m:t>+</m:t>
                        </m:r>
                        <m:r>
                          <a:rPr lang="en-US" altLang="en-US" smtClean="0">
                            <a:latin typeface="Cambria Math" panose="02040503050406030204" pitchFamily="18" charset="0"/>
                          </a:rPr>
                          <m:t>𝟐</m:t>
                        </m:r>
                      </m:sub>
                    </m:sSub>
                    <m:r>
                      <a:rPr lang="en-US" altLang="en-US" smtClean="0">
                        <a:latin typeface="Cambria Math" panose="02040503050406030204" pitchFamily="18" charset="0"/>
                      </a:rPr>
                      <m:t>−</m:t>
                    </m:r>
                    <m:r>
                      <a:rPr lang="en-US" altLang="en-US" smtClean="0">
                        <a:latin typeface="Cambria Math" panose="02040503050406030204" pitchFamily="18" charset="0"/>
                      </a:rPr>
                      <m:t>𝟏</m:t>
                    </m:r>
                    <m:r>
                      <a:rPr lang="en-US" altLang="en-US">
                        <a:latin typeface="Cambria Math" panose="02040503050406030204" pitchFamily="18" charset="0"/>
                      </a:rPr>
                      <m:t>≈</m:t>
                    </m:r>
                    <m:sSup>
                      <m:sSupPr>
                        <m:ctrlPr>
                          <a:rPr lang="en-US" altLang="en-US" i="1" smtClean="0">
                            <a:latin typeface="Cambria Math" panose="02040503050406030204" pitchFamily="18" charset="0"/>
                          </a:rPr>
                        </m:ctrlPr>
                      </m:sSupPr>
                      <m:e>
                        <m:r>
                          <a:rPr lang="en-US" altLang="en-US" smtClean="0">
                            <a:latin typeface="Cambria Math" panose="02040503050406030204" pitchFamily="18" charset="0"/>
                          </a:rPr>
                          <m:t>𝝋</m:t>
                        </m:r>
                      </m:e>
                      <m:sup>
                        <m:r>
                          <a:rPr lang="en-US" altLang="en-US" smtClean="0">
                            <a:latin typeface="Cambria Math" panose="02040503050406030204" pitchFamily="18" charset="0"/>
                          </a:rPr>
                          <m:t>𝒉</m:t>
                        </m:r>
                      </m:sup>
                    </m:sSup>
                    <m:r>
                      <a:rPr lang="en-US" altLang="en-US" smtClean="0">
                        <a:latin typeface="Cambria Math" panose="02040503050406030204" pitchFamily="18" charset="0"/>
                      </a:rPr>
                      <m:t>/</m:t>
                    </m:r>
                    <m:rad>
                      <m:radPr>
                        <m:degHide m:val="on"/>
                        <m:ctrlPr>
                          <a:rPr lang="en-US" altLang="en-US" i="1" smtClean="0">
                            <a:latin typeface="Cambria Math" panose="02040503050406030204" pitchFamily="18" charset="0"/>
                          </a:rPr>
                        </m:ctrlPr>
                      </m:radPr>
                      <m:deg/>
                      <m:e>
                        <m:r>
                          <a:rPr lang="en-US" altLang="en-US" smtClean="0">
                            <a:latin typeface="Cambria Math" panose="02040503050406030204" pitchFamily="18" charset="0"/>
                          </a:rPr>
                          <m:t>𝟓</m:t>
                        </m:r>
                      </m:e>
                    </m:rad>
                  </m:oMath>
                </a14:m>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，其中</a:t>
                </a:r>
                <a14:m>
                  <m:oMath xmlns:m="http://schemas.openxmlformats.org/officeDocument/2006/math">
                    <m:r>
                      <a:rPr lang="en-US" altLang="en-US" smtClean="0">
                        <a:latin typeface="Cambria Math" panose="02040503050406030204" pitchFamily="18" charset="0"/>
                      </a:rPr>
                      <m:t>𝝋</m:t>
                    </m:r>
                    <m:r>
                      <a:rPr lang="en-US" altLang="en-US" smtClean="0">
                        <a:latin typeface="Cambria Math" panose="02040503050406030204" pitchFamily="18" charset="0"/>
                      </a:rPr>
                      <m:t>=</m:t>
                    </m:r>
                    <m:f>
                      <m:fPr>
                        <m:ctrlPr>
                          <a:rPr lang="en-US" altLang="en-US" i="1">
                            <a:latin typeface="Cambria Math" panose="02040503050406030204" pitchFamily="18" charset="0"/>
                          </a:rPr>
                        </m:ctrlPr>
                      </m:fPr>
                      <m:num>
                        <m:r>
                          <a:rPr lang="en-US" altLang="en-US">
                            <a:latin typeface="Cambria Math" panose="02040503050406030204" pitchFamily="18" charset="0"/>
                          </a:rPr>
                          <m:t>𝟏</m:t>
                        </m:r>
                        <m:r>
                          <a:rPr lang="en-US" altLang="en-US">
                            <a:latin typeface="Cambria Math" panose="02040503050406030204" pitchFamily="18" charset="0"/>
                          </a:rPr>
                          <m:t>+</m:t>
                        </m:r>
                        <m:rad>
                          <m:radPr>
                            <m:degHide m:val="on"/>
                            <m:ctrlPr>
                              <a:rPr lang="en-US" altLang="en-US" i="1">
                                <a:latin typeface="Cambria Math" panose="02040503050406030204" pitchFamily="18" charset="0"/>
                              </a:rPr>
                            </m:ctrlPr>
                          </m:radPr>
                          <m:deg/>
                          <m:e>
                            <m:r>
                              <a:rPr lang="en-US" altLang="en-US">
                                <a:latin typeface="Cambria Math" panose="02040503050406030204" pitchFamily="18" charset="0"/>
                              </a:rPr>
                              <m:t>𝟓</m:t>
                            </m:r>
                          </m:e>
                        </m:rad>
                      </m:num>
                      <m:den>
                        <m:r>
                          <a:rPr lang="en-US" altLang="en-US">
                            <a:latin typeface="Cambria Math" panose="02040503050406030204" pitchFamily="18" charset="0"/>
                          </a:rPr>
                          <m:t>𝟐</m:t>
                        </m:r>
                      </m:den>
                    </m:f>
                  </m:oMath>
                </a14:m>
                <a:endParaRPr lang="en-US" altLang="en-US"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有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n </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个结点的</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AVL</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树的高度不超过</a:t>
                </a:r>
                <a14:m>
                  <m:oMath xmlns:m="http://schemas.openxmlformats.org/officeDocument/2006/math">
                    <m:func>
                      <m:funcPr>
                        <m:ctrlPr>
                          <a:rPr lang="en-US" altLang="zh-CN" sz="2800" i="1" smtClean="0">
                            <a:latin typeface="Cambria Math" panose="02040503050406030204" pitchFamily="18" charset="0"/>
                          </a:rPr>
                        </m:ctrlPr>
                      </m:funcPr>
                      <m:fName>
                        <m:sSub>
                          <m:sSubPr>
                            <m:ctrlPr>
                              <a:rPr lang="en-US" altLang="zh-CN" sz="2800" i="1" smtClean="0">
                                <a:latin typeface="Cambria Math" panose="02040503050406030204" pitchFamily="18" charset="0"/>
                              </a:rPr>
                            </m:ctrlPr>
                          </m:sSubPr>
                          <m:e>
                            <m:func>
                              <m:funcPr>
                                <m:ctrlPr>
                                  <a:rPr lang="en-US" altLang="zh-CN" sz="2800" i="1" smtClean="0">
                                    <a:latin typeface="Cambria Math" panose="02040503050406030204" pitchFamily="18" charset="0"/>
                                  </a:rPr>
                                </m:ctrlPr>
                              </m:funcPr>
                              <m:fName>
                                <m:sSub>
                                  <m:sSubPr>
                                    <m:ctrlPr>
                                      <a:rPr lang="en-US" altLang="zh-CN" sz="2800" i="1" smtClean="0">
                                        <a:latin typeface="Cambria Math" panose="02040503050406030204" pitchFamily="18" charset="0"/>
                                      </a:rPr>
                                    </m:ctrlPr>
                                  </m:sSubPr>
                                  <m:e>
                                    <m:r>
                                      <m:rPr>
                                        <m:sty m:val="p"/>
                                      </m:rPr>
                                      <a:rPr lang="en-US" altLang="zh-CN" sz="2800" i="0" smtClean="0">
                                        <a:latin typeface="Cambria Math" panose="02040503050406030204" pitchFamily="18" charset="0"/>
                                      </a:rPr>
                                      <m:t>log</m:t>
                                    </m:r>
                                  </m:e>
                                  <m:sub>
                                    <m:r>
                                      <a:rPr lang="zh-CN" altLang="en-US" sz="2800" i="1" smtClean="0">
                                        <a:latin typeface="Cambria Math" panose="02040503050406030204" pitchFamily="18" charset="0"/>
                                      </a:rPr>
                                      <m:t>𝜑</m:t>
                                    </m:r>
                                  </m:sub>
                                </m:sSub>
                              </m:fName>
                              <m:e>
                                <m:r>
                                  <a:rPr lang="en-US" altLang="zh-CN" sz="2800" b="0" i="1" smtClean="0">
                                    <a:latin typeface="Cambria Math" panose="02040503050406030204" pitchFamily="18" charset="0"/>
                                  </a:rPr>
                                  <m:t>(</m:t>
                                </m:r>
                                <m:rad>
                                  <m:radPr>
                                    <m:degHide m:val="on"/>
                                    <m:ctrlPr>
                                      <a:rPr lang="en-US" altLang="zh-CN" sz="2800" i="1">
                                        <a:latin typeface="Cambria Math" panose="02040503050406030204" pitchFamily="18" charset="0"/>
                                      </a:rPr>
                                    </m:ctrlPr>
                                  </m:radPr>
                                  <m:deg/>
                                  <m:e>
                                    <m:r>
                                      <a:rPr lang="en-US" altLang="zh-CN" sz="2800">
                                        <a:latin typeface="Cambria Math" panose="02040503050406030204" pitchFamily="18" charset="0"/>
                                      </a:rPr>
                                      <m:t>𝟓</m:t>
                                    </m:r>
                                  </m:e>
                                </m:rad>
                                <m:d>
                                  <m:dPr>
                                    <m:ctrlPr>
                                      <a:rPr lang="en-US" altLang="zh-CN" sz="2800" i="1">
                                        <a:latin typeface="Cambria Math" panose="02040503050406030204" pitchFamily="18" charset="0"/>
                                      </a:rPr>
                                    </m:ctrlPr>
                                  </m:dPr>
                                  <m:e>
                                    <m:r>
                                      <a:rPr lang="en-US" altLang="zh-CN" sz="2800">
                                        <a:latin typeface="Cambria Math" panose="02040503050406030204" pitchFamily="18" charset="0"/>
                                      </a:rPr>
                                      <m:t>𝒏</m:t>
                                    </m:r>
                                    <m:r>
                                      <a:rPr lang="en-US" altLang="zh-CN" sz="2800">
                                        <a:latin typeface="Cambria Math" panose="02040503050406030204" pitchFamily="18" charset="0"/>
                                      </a:rPr>
                                      <m:t>+</m:t>
                                    </m:r>
                                    <m:r>
                                      <a:rPr lang="en-US" altLang="zh-CN" sz="2800">
                                        <a:latin typeface="Cambria Math" panose="02040503050406030204" pitchFamily="18" charset="0"/>
                                      </a:rPr>
                                      <m:t>𝟏</m:t>
                                    </m:r>
                                  </m:e>
                                </m:d>
                                <m:r>
                                  <a:rPr lang="en-US" altLang="zh-CN" sz="2800" b="0" i="1" smtClean="0">
                                    <a:latin typeface="Cambria Math" panose="02040503050406030204" pitchFamily="18" charset="0"/>
                                  </a:rPr>
                                  <m:t>)</m:t>
                                </m:r>
                              </m:e>
                            </m:func>
                          </m:e>
                          <m:sub/>
                        </m:sSub>
                      </m:fName>
                      <m:e>
                        <m:r>
                          <a:rPr lang="en-US" altLang="zh-CN" sz="2800" smtClean="0">
                            <a:latin typeface="Cambria Math" panose="02040503050406030204" pitchFamily="18" charset="0"/>
                          </a:rPr>
                          <m:t>−</m:t>
                        </m:r>
                        <m:r>
                          <a:rPr lang="en-US" altLang="zh-CN" sz="2800" smtClean="0">
                            <a:latin typeface="Cambria Math" panose="02040503050406030204" pitchFamily="18" charset="0"/>
                          </a:rPr>
                          <m:t>𝟐</m:t>
                        </m:r>
                      </m:e>
                    </m:func>
                  </m:oMath>
                </a14:m>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在</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AVL</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树上进行查找的平均查找长度和</a:t>
                </a:r>
                <a14:m>
                  <m:oMath xmlns:m="http://schemas.openxmlformats.org/officeDocument/2006/math">
                    <m:func>
                      <m:funcPr>
                        <m:ctrlPr>
                          <a:rPr lang="en-US" altLang="zh-CN" sz="2800" i="1" smtClean="0">
                            <a:latin typeface="Cambria Math" panose="02040503050406030204" pitchFamily="18" charset="0"/>
                            <a:ea typeface="宋体" panose="02010600030101010101" pitchFamily="2" charset="-122"/>
                          </a:rPr>
                        </m:ctrlPr>
                      </m:funcPr>
                      <m:fName>
                        <m:sSub>
                          <m:sSubPr>
                            <m:ctrlPr>
                              <a:rPr lang="en-US" altLang="zh-CN" sz="2800" i="1" smtClean="0">
                                <a:latin typeface="Cambria Math" panose="02040503050406030204" pitchFamily="18" charset="0"/>
                                <a:ea typeface="宋体" panose="02010600030101010101" pitchFamily="2" charset="-122"/>
                              </a:rPr>
                            </m:ctrlPr>
                          </m:sSubPr>
                          <m:e>
                            <m:r>
                              <m:rPr>
                                <m:sty m:val="p"/>
                              </m:rPr>
                              <a:rPr lang="en-US" altLang="zh-CN" sz="2800" i="0" smtClean="0">
                                <a:latin typeface="Cambria Math" panose="02040503050406030204" pitchFamily="18" charset="0"/>
                                <a:ea typeface="宋体" panose="02010600030101010101" pitchFamily="2" charset="-122"/>
                              </a:rPr>
                              <m:t>log</m:t>
                            </m:r>
                          </m:e>
                          <m:sub>
                            <m:r>
                              <a:rPr lang="en-US" altLang="zh-CN" sz="2800" b="0" i="1" smtClean="0">
                                <a:latin typeface="Cambria Math" panose="02040503050406030204" pitchFamily="18" charset="0"/>
                                <a:ea typeface="宋体" panose="02010600030101010101" pitchFamily="2" charset="-122"/>
                              </a:rPr>
                              <m:t>2</m:t>
                            </m:r>
                          </m:sub>
                        </m:sSub>
                      </m:fName>
                      <m:e>
                        <m:r>
                          <a:rPr lang="en-US" altLang="zh-CN" sz="2800" b="0" i="1" smtClean="0">
                            <a:latin typeface="Cambria Math" panose="02040503050406030204" pitchFamily="18" charset="0"/>
                            <a:ea typeface="宋体" panose="02010600030101010101" pitchFamily="2" charset="-122"/>
                          </a:rPr>
                          <m:t>𝑛</m:t>
                        </m:r>
                      </m:e>
                    </m:func>
                  </m:oMath>
                </a14:m>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是一个数量级的，平均时间复杂度为</a:t>
                </a:r>
                <a:r>
                  <a:rPr lang="en-US" altLang="en-US" sz="2800" dirty="0">
                    <a:latin typeface="Times New Roman" panose="02020603050405020304" pitchFamily="18" charset="0"/>
                    <a:ea typeface="华文楷体" panose="02010600040101010101" pitchFamily="2" charset="-122"/>
                    <a:cs typeface="Times New Roman" panose="02020603050405020304" pitchFamily="18" charset="0"/>
                  </a:rPr>
                  <a:t>O(</a:t>
                </a:r>
                <a14:m>
                  <m:oMath xmlns:m="http://schemas.openxmlformats.org/officeDocument/2006/math">
                    <m:func>
                      <m:funcPr>
                        <m:ctrlPr>
                          <a:rPr lang="en-US" altLang="zh-CN" sz="2800" i="1">
                            <a:latin typeface="Cambria Math" panose="02040503050406030204" pitchFamily="18" charset="0"/>
                          </a:rPr>
                        </m:ctrlPr>
                      </m:funcPr>
                      <m:fName>
                        <m:sSub>
                          <m:sSubPr>
                            <m:ctrlPr>
                              <a:rPr lang="en-US" altLang="zh-CN" sz="2800" i="1">
                                <a:latin typeface="Cambria Math" panose="02040503050406030204" pitchFamily="18" charset="0"/>
                              </a:rPr>
                            </m:ctrlPr>
                          </m:sSubPr>
                          <m:e>
                            <m:r>
                              <m:rPr>
                                <m:sty m:val="p"/>
                              </m:rPr>
                              <a:rPr lang="en-US" altLang="zh-CN" sz="2800">
                                <a:latin typeface="Cambria Math" panose="02040503050406030204" pitchFamily="18" charset="0"/>
                              </a:rPr>
                              <m:t>log</m:t>
                            </m:r>
                          </m:e>
                          <m:sub>
                            <m:r>
                              <a:rPr lang="en-US" altLang="zh-CN" sz="2800" i="1">
                                <a:latin typeface="Cambria Math" panose="02040503050406030204" pitchFamily="18" charset="0"/>
                              </a:rPr>
                              <m:t>2</m:t>
                            </m:r>
                          </m:sub>
                        </m:sSub>
                      </m:fName>
                      <m:e>
                        <m:r>
                          <a:rPr lang="en-US" altLang="zh-CN" sz="2800" i="1">
                            <a:latin typeface="Cambria Math" panose="02040503050406030204" pitchFamily="18" charset="0"/>
                          </a:rPr>
                          <m:t>𝑛</m:t>
                        </m:r>
                      </m:e>
                    </m:func>
                  </m:oMath>
                </a14:m>
                <a:r>
                  <a:rPr lang="en-US" altLang="en-US"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800" dirty="0">
                  <a:latin typeface="Times New Roman" panose="02020603050405020304" pitchFamily="18" charset="0"/>
                  <a:ea typeface="华文楷体" panose="02010600040101010101" pitchFamily="2" charset="-122"/>
                  <a:cs typeface="Times New Roman" panose="02020603050405020304" pitchFamily="18" charset="0"/>
                </a:endParaRPr>
              </a:p>
              <a:p>
                <a:endParaRPr lang="zh-CN" altLang="en-US" dirty="0"/>
              </a:p>
              <a:p>
                <a:endParaRPr lang="en-US" altLang="en-US" dirty="0"/>
              </a:p>
              <a:p>
                <a:pPr lvl="1"/>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11" t="-1776" b="-522"/>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0C913308-F349-4B6D-A68A-DD1791B4A57B}" type="slidenum">
              <a:rPr lang="zh-CN" altLang="en-US" smtClean="0"/>
              <a:pPr/>
              <a:t>33</a:t>
            </a:fld>
            <a:endParaRPr lang="zh-CN" altLang="en-US"/>
          </a:p>
        </p:txBody>
      </p:sp>
    </p:spTree>
    <p:extLst>
      <p:ext uri="{BB962C8B-B14F-4D97-AF65-F5344CB8AC3E}">
        <p14:creationId xmlns:p14="http://schemas.microsoft.com/office/powerpoint/2010/main" val="914653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p:txBody>
          <a:bodyPr/>
          <a:lstStyle/>
          <a:p>
            <a:pPr algn="l"/>
            <a:r>
              <a:rPr lang="en-US" altLang="zh-CN" dirty="0">
                <a:latin typeface="华文琥珀" panose="02010800040101010101" pitchFamily="2" charset="-122"/>
                <a:ea typeface="华文琥珀" panose="02010800040101010101" pitchFamily="2" charset="-122"/>
              </a:rPr>
              <a:t>B</a:t>
            </a:r>
            <a:r>
              <a:rPr lang="zh-CN" altLang="en-US" dirty="0">
                <a:latin typeface="华文琥珀" panose="02010800040101010101" pitchFamily="2" charset="-122"/>
                <a:ea typeface="华文琥珀" panose="02010800040101010101" pitchFamily="2" charset="-122"/>
              </a:rPr>
              <a:t>树</a:t>
            </a:r>
            <a:endParaRPr lang="en-US" altLang="en-US" dirty="0">
              <a:latin typeface="华文琥珀" panose="02010800040101010101" pitchFamily="2" charset="-122"/>
              <a:ea typeface="华文琥珀" panose="02010800040101010101" pitchFamily="2" charset="-122"/>
            </a:endParaRPr>
          </a:p>
        </p:txBody>
      </p:sp>
      <p:sp>
        <p:nvSpPr>
          <p:cNvPr id="684035" name="Rectangle 3"/>
          <p:cNvSpPr>
            <a:spLocks noGrp="1" noChangeArrowheads="1"/>
          </p:cNvSpPr>
          <p:nvPr>
            <p:ph idx="1"/>
          </p:nvPr>
        </p:nvSpPr>
        <p:spPr>
          <a:xfrm>
            <a:off x="323528" y="908720"/>
            <a:ext cx="8568952" cy="5832648"/>
          </a:xfrm>
        </p:spPr>
        <p:txBody>
          <a:bodyPr>
            <a:normAutofit/>
          </a:bodyPr>
          <a:lstStyle/>
          <a:p>
            <a:r>
              <a:rPr lang="en-US" altLang="zh-CN" sz="2400" dirty="0">
                <a:latin typeface="华文楷体" panose="02010600040101010101" pitchFamily="2" charset="-122"/>
                <a:ea typeface="华文楷体" panose="02010600040101010101" pitchFamily="2" charset="-122"/>
              </a:rPr>
              <a:t>Motivation</a:t>
            </a:r>
            <a:r>
              <a:rPr lang="zh-CN" altLang="en-US" sz="2400" dirty="0">
                <a:latin typeface="华文楷体" panose="02010600040101010101" pitchFamily="2" charset="-122"/>
                <a:ea typeface="华文楷体" panose="02010600040101010101" pitchFamily="2" charset="-122"/>
              </a:rPr>
              <a:t>：</a:t>
            </a:r>
            <a:r>
              <a:rPr lang="en-US" altLang="en-US" sz="2400" dirty="0">
                <a:latin typeface="华文楷体" panose="02010600040101010101" pitchFamily="2" charset="-122"/>
                <a:ea typeface="华文楷体" panose="02010600040101010101" pitchFamily="2" charset="-122"/>
              </a:rPr>
              <a:t>平衡二叉排序树便于动态查找，因此用平衡二叉排序树来组织</a:t>
            </a:r>
            <a:r>
              <a:rPr lang="en-US" altLang="en-US" sz="2400" dirty="0">
                <a:solidFill>
                  <a:srgbClr val="FF0000"/>
                </a:solidFill>
                <a:latin typeface="华文楷体" panose="02010600040101010101" pitchFamily="2" charset="-122"/>
                <a:ea typeface="华文楷体" panose="02010600040101010101" pitchFamily="2" charset="-122"/>
              </a:rPr>
              <a:t>索引表</a:t>
            </a:r>
            <a:r>
              <a:rPr lang="en-US" altLang="en-US" sz="2400" dirty="0">
                <a:latin typeface="华文楷体" panose="02010600040101010101" pitchFamily="2" charset="-122"/>
                <a:ea typeface="华文楷体" panose="02010600040101010101" pitchFamily="2" charset="-122"/>
              </a:rPr>
              <a:t>是一种可行的选择。当用于大型数据库时，所有数据及索引都存储在外存，因此，涉及到内、外存之间频繁的数据交换，这种交换速度的快慢成为制约动态查找的瓶颈。若以二叉树的结点作为内、外存之间数据交换单位，则查找给定关键字时对磁盘平均进行㏒</a:t>
            </a:r>
            <a:r>
              <a:rPr lang="en-US" altLang="en-US" sz="2400" baseline="-25000" dirty="0">
                <a:latin typeface="华文楷体" panose="02010600040101010101" pitchFamily="2" charset="-122"/>
                <a:ea typeface="华文楷体" panose="02010600040101010101" pitchFamily="2" charset="-122"/>
              </a:rPr>
              <a:t>2</a:t>
            </a:r>
            <a:r>
              <a:rPr lang="en-US" altLang="en-US" sz="2400" dirty="0">
                <a:latin typeface="华文楷体" panose="02010600040101010101" pitchFamily="2" charset="-122"/>
                <a:ea typeface="华文楷体" panose="02010600040101010101" pitchFamily="2" charset="-122"/>
              </a:rPr>
              <a:t>n次访问是不能容忍的，因此，必须选择一种能尽可能降低磁盘I/</a:t>
            </a:r>
            <a:r>
              <a:rPr lang="en-US" altLang="en-US" sz="2400" dirty="0" err="1">
                <a:latin typeface="华文楷体" panose="02010600040101010101" pitchFamily="2" charset="-122"/>
                <a:ea typeface="华文楷体" panose="02010600040101010101" pitchFamily="2" charset="-122"/>
              </a:rPr>
              <a:t>O次数的索引组织方式。树结点的大小尽可能地接近页的大小</a:t>
            </a:r>
            <a:endParaRPr lang="en-US" altLang="en-US"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Solution</a:t>
            </a:r>
            <a:r>
              <a:rPr lang="zh-CN" altLang="en-US" sz="2400" dirty="0">
                <a:latin typeface="华文楷体" panose="02010600040101010101" pitchFamily="2" charset="-122"/>
                <a:ea typeface="华文楷体" panose="02010600040101010101" pitchFamily="2" charset="-122"/>
              </a:rPr>
              <a:t>：</a:t>
            </a:r>
            <a:r>
              <a:rPr lang="en-US" altLang="en-US" sz="2400" dirty="0" err="1">
                <a:latin typeface="华文楷体" panose="02010600040101010101" pitchFamily="2" charset="-122"/>
                <a:ea typeface="华文楷体" panose="02010600040101010101" pitchFamily="2" charset="-122"/>
              </a:rPr>
              <a:t>R.Bayer和E.Mc</a:t>
            </a:r>
            <a:r>
              <a:rPr lang="en-US" altLang="en-US" sz="2400" dirty="0">
                <a:latin typeface="华文楷体" panose="02010600040101010101" pitchFamily="2" charset="-122"/>
                <a:ea typeface="华文楷体" panose="02010600040101010101" pitchFamily="2" charset="-122"/>
              </a:rPr>
              <a:t> Creight在1972</a:t>
            </a:r>
            <a:r>
              <a:rPr lang="en-US" altLang="en-US" sz="2400" b="1" dirty="0">
                <a:solidFill>
                  <a:schemeClr val="accent2"/>
                </a:solidFill>
                <a:latin typeface="华文楷体" panose="02010600040101010101" pitchFamily="2" charset="-122"/>
                <a:ea typeface="华文楷体" panose="02010600040101010101" pitchFamily="2" charset="-122"/>
              </a:rPr>
              <a:t>年提出了一种平衡</a:t>
            </a:r>
            <a:r>
              <a:rPr lang="zh-CN" altLang="en-US" sz="2400" b="1" dirty="0">
                <a:solidFill>
                  <a:schemeClr val="accent2"/>
                </a:solidFill>
                <a:latin typeface="华文楷体" panose="02010600040101010101" pitchFamily="2" charset="-122"/>
                <a:ea typeface="华文楷体" panose="02010600040101010101" pitchFamily="2" charset="-122"/>
              </a:rPr>
              <a:t>的</a:t>
            </a:r>
            <a:r>
              <a:rPr lang="en-US" altLang="en-US" sz="2400" b="1" dirty="0" err="1">
                <a:solidFill>
                  <a:schemeClr val="accent2"/>
                </a:solidFill>
                <a:latin typeface="华文楷体" panose="02010600040101010101" pitchFamily="2" charset="-122"/>
                <a:ea typeface="华文楷体" panose="02010600040101010101" pitchFamily="2" charset="-122"/>
              </a:rPr>
              <a:t>多路查找树</a:t>
            </a:r>
            <a:r>
              <a:rPr lang="en-US" altLang="en-US" sz="2400" dirty="0" err="1">
                <a:latin typeface="华文楷体" panose="02010600040101010101" pitchFamily="2" charset="-122"/>
                <a:ea typeface="华文楷体" panose="02010600040101010101" pitchFamily="2" charset="-122"/>
              </a:rPr>
              <a:t>，称为B树</a:t>
            </a:r>
            <a:r>
              <a:rPr lang="en-US" altLang="en-US" sz="2400" dirty="0">
                <a:latin typeface="华文楷体" panose="02010600040101010101" pitchFamily="2" charset="-122"/>
                <a:ea typeface="华文楷体" panose="02010600040101010101" pitchFamily="2" charset="-122"/>
              </a:rPr>
              <a:t>(</a:t>
            </a:r>
            <a:r>
              <a:rPr lang="en-US" altLang="en-US" sz="2400" dirty="0" err="1">
                <a:latin typeface="华文楷体" panose="02010600040101010101" pitchFamily="2" charset="-122"/>
                <a:ea typeface="华文楷体" panose="02010600040101010101" pitchFamily="2" charset="-122"/>
              </a:rPr>
              <a:t>其变型体是B+树</a:t>
            </a:r>
            <a:r>
              <a:rPr lang="en-US" altLang="en-US" sz="2400" dirty="0">
                <a:latin typeface="华文楷体" panose="02010600040101010101" pitchFamily="2" charset="-122"/>
                <a:ea typeface="华文楷体" panose="02010600040101010101" pitchFamily="2" charset="-122"/>
              </a:rPr>
              <a:t>)</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34</a:t>
            </a:fld>
            <a:endParaRPr lang="zh-CN" altLang="en-US"/>
          </a:p>
        </p:txBody>
      </p:sp>
    </p:spTree>
    <p:extLst>
      <p:ext uri="{BB962C8B-B14F-4D97-AF65-F5344CB8AC3E}">
        <p14:creationId xmlns:p14="http://schemas.microsoft.com/office/powerpoint/2010/main" val="3943631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a:xfrm>
            <a:off x="107504" y="-27384"/>
            <a:ext cx="8579296" cy="936104"/>
          </a:xfrm>
        </p:spPr>
        <p:txBody>
          <a:bodyPr/>
          <a:lstStyle/>
          <a:p>
            <a:pPr algn="l"/>
            <a:r>
              <a:rPr lang="zh-CN" altLang="en-US" dirty="0">
                <a:latin typeface="华文新魏" panose="02010800040101010101" pitchFamily="2" charset="-122"/>
                <a:ea typeface="华文新魏" panose="02010800040101010101" pitchFamily="2" charset="-122"/>
              </a:rPr>
              <a:t>概念</a:t>
            </a:r>
            <a:endParaRPr lang="en-US" altLang="en-US" dirty="0">
              <a:latin typeface="华文新魏" panose="02010800040101010101" pitchFamily="2" charset="-122"/>
              <a:ea typeface="华文新魏" panose="02010800040101010101" pitchFamily="2" charset="-122"/>
            </a:endParaRPr>
          </a:p>
        </p:txBody>
      </p:sp>
      <p:sp>
        <p:nvSpPr>
          <p:cNvPr id="685059" name="Rectangle 3"/>
          <p:cNvSpPr>
            <a:spLocks noGrp="1" noChangeArrowheads="1"/>
          </p:cNvSpPr>
          <p:nvPr>
            <p:ph idx="1"/>
          </p:nvPr>
        </p:nvSpPr>
        <p:spPr>
          <a:xfrm>
            <a:off x="282352" y="887040"/>
            <a:ext cx="8861648" cy="5970960"/>
          </a:xfrm>
          <a:ln w="50800">
            <a:noFill/>
          </a:ln>
        </p:spPr>
        <p:txBody>
          <a:bodyPr>
            <a:normAutofit fontScale="85000" lnSpcReduction="20000"/>
          </a:bodyPr>
          <a:lstStyle/>
          <a:p>
            <a:pPr marL="0" indent="0">
              <a:buNone/>
            </a:pP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一棵</a:t>
            </a:r>
            <a:r>
              <a:rPr lang="en-US" altLang="en-US" sz="2800" b="1" dirty="0" err="1">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m阶B树</a:t>
            </a:r>
            <a:r>
              <a:rPr lang="en-US" altLang="en-US" sz="2800" dirty="0" err="1">
                <a:latin typeface="Times New Roman" panose="02020603050405020304" pitchFamily="18" charset="0"/>
                <a:ea typeface="华文楷体" panose="02010600040101010101" pitchFamily="2" charset="-122"/>
                <a:cs typeface="Times New Roman" panose="02020603050405020304" pitchFamily="18" charset="0"/>
              </a:rPr>
              <a:t>，或者是空树，或者是满足以下性质的m叉树</a:t>
            </a:r>
            <a:r>
              <a:rPr lang="en-US" altLang="en-US" sz="2800" dirty="0">
                <a:latin typeface="Times New Roman" panose="02020603050405020304" pitchFamily="18" charset="0"/>
                <a:ea typeface="华文楷体" panose="02010600040101010101" pitchFamily="2" charset="-122"/>
                <a:cs typeface="Times New Roman" panose="02020603050405020304" pitchFamily="18" charset="0"/>
              </a:rPr>
              <a:t>：</a:t>
            </a:r>
          </a:p>
          <a:p>
            <a:pPr marL="631825" indent="-273050">
              <a:spcBef>
                <a:spcPts val="1800"/>
              </a:spcBef>
            </a:pP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每个结点</a:t>
            </a:r>
            <a:r>
              <a:rPr lang="en-US" altLang="en-US" sz="2800" b="1" dirty="0" err="1">
                <a:solidFill>
                  <a:schemeClr val="accent2"/>
                </a:solidFill>
                <a:latin typeface="Times New Roman" panose="02020603050405020304" pitchFamily="18" charset="0"/>
                <a:ea typeface="华文楷体" panose="02010600040101010101" pitchFamily="2" charset="-122"/>
                <a:cs typeface="Times New Roman" panose="02020603050405020304" pitchFamily="18" charset="0"/>
              </a:rPr>
              <a:t>至多有m棵子树</a:t>
            </a:r>
            <a:endParaRPr lang="en-US" altLang="zh-CN" sz="2800" dirty="0">
              <a:solidFill>
                <a:schemeClr val="accent2"/>
              </a:solidFill>
              <a:latin typeface="Times New Roman" panose="02020603050405020304" pitchFamily="18" charset="0"/>
              <a:ea typeface="华文楷体" panose="02010600040101010101" pitchFamily="2" charset="-122"/>
              <a:cs typeface="Times New Roman" panose="02020603050405020304" pitchFamily="18" charset="0"/>
            </a:endParaRPr>
          </a:p>
          <a:p>
            <a:pPr marL="631825" indent="-273050">
              <a:spcBef>
                <a:spcPts val="1200"/>
              </a:spcBef>
            </a:pPr>
            <a:r>
              <a:rPr lang="en-US" altLang="en-US" sz="2800" dirty="0" err="1">
                <a:latin typeface="Times New Roman" panose="02020603050405020304" pitchFamily="18" charset="0"/>
                <a:ea typeface="华文楷体" panose="02010600040101010101" pitchFamily="2" charset="-122"/>
                <a:cs typeface="Times New Roman" panose="02020603050405020304" pitchFamily="18" charset="0"/>
              </a:rPr>
              <a:t>根结点或者是叶子</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结点</a:t>
            </a:r>
            <a:r>
              <a:rPr lang="en-US" altLang="en-US"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en-US" sz="2800" dirty="0" err="1">
                <a:latin typeface="Times New Roman" panose="02020603050405020304" pitchFamily="18" charset="0"/>
                <a:ea typeface="华文楷体" panose="02010600040101010101" pitchFamily="2" charset="-122"/>
                <a:cs typeface="Times New Roman" panose="02020603050405020304" pitchFamily="18" charset="0"/>
              </a:rPr>
              <a:t>或者至少有两棵子树</a:t>
            </a:r>
            <a:endParaRPr lang="en-US" altLang="en-US" sz="2800" dirty="0">
              <a:latin typeface="Times New Roman" panose="02020603050405020304" pitchFamily="18" charset="0"/>
              <a:ea typeface="华文楷体" panose="02010600040101010101" pitchFamily="2" charset="-122"/>
              <a:cs typeface="Times New Roman" panose="02020603050405020304" pitchFamily="18" charset="0"/>
            </a:endParaRPr>
          </a:p>
          <a:p>
            <a:pPr marL="631825" indent="-273050">
              <a:spcBef>
                <a:spcPts val="1200"/>
              </a:spcBef>
            </a:pPr>
            <a:r>
              <a:rPr lang="en-US" altLang="en-US" sz="2800" dirty="0" err="1">
                <a:latin typeface="Times New Roman" panose="02020603050405020304" pitchFamily="18" charset="0"/>
                <a:ea typeface="华文楷体" panose="02010600040101010101" pitchFamily="2" charset="-122"/>
                <a:cs typeface="Times New Roman" panose="02020603050405020304" pitchFamily="18" charset="0"/>
              </a:rPr>
              <a:t>除根结点外，所有非终端结点</a:t>
            </a:r>
            <a:r>
              <a:rPr lang="en-US" altLang="en-US" sz="2800" b="1" dirty="0" err="1">
                <a:solidFill>
                  <a:schemeClr val="accent2"/>
                </a:solidFill>
                <a:latin typeface="Times New Roman" panose="02020603050405020304" pitchFamily="18" charset="0"/>
                <a:ea typeface="华文楷体" panose="02010600040101010101" pitchFamily="2" charset="-122"/>
                <a:cs typeface="Times New Roman" panose="02020603050405020304" pitchFamily="18" charset="0"/>
              </a:rPr>
              <a:t>至少有</a:t>
            </a:r>
            <a:r>
              <a:rPr lang="en-US" altLang="en-US" sz="2800" b="1" dirty="0" err="1">
                <a:solidFill>
                  <a:schemeClr val="accent2"/>
                </a:solidFill>
                <a:latin typeface="Times New Roman" panose="02020603050405020304" pitchFamily="18" charset="0"/>
                <a:ea typeface="华文楷体" panose="02010600040101010101" pitchFamily="2" charset="-122"/>
                <a:cs typeface="Times New Roman" panose="02020603050405020304" pitchFamily="18" charset="0"/>
                <a:sym typeface="Symbol" pitchFamily="18" charset="2"/>
              </a:rPr>
              <a:t></a:t>
            </a:r>
            <a:r>
              <a:rPr lang="en-US" altLang="en-US" sz="2800" b="1" dirty="0" err="1">
                <a:solidFill>
                  <a:schemeClr val="accent2"/>
                </a:solidFill>
                <a:latin typeface="Times New Roman" panose="02020603050405020304" pitchFamily="18" charset="0"/>
                <a:ea typeface="华文楷体" panose="02010600040101010101" pitchFamily="2" charset="-122"/>
                <a:cs typeface="Times New Roman" panose="02020603050405020304" pitchFamily="18" charset="0"/>
              </a:rPr>
              <a:t>m</a:t>
            </a:r>
            <a:r>
              <a:rPr lang="en-US" altLang="en-US" sz="2800" b="1" dirty="0">
                <a:solidFill>
                  <a:schemeClr val="accent2"/>
                </a:solidFill>
                <a:latin typeface="Times New Roman" panose="02020603050405020304" pitchFamily="18" charset="0"/>
                <a:ea typeface="华文楷体" panose="02010600040101010101" pitchFamily="2" charset="-122"/>
                <a:cs typeface="Times New Roman" panose="02020603050405020304" pitchFamily="18" charset="0"/>
              </a:rPr>
              <a:t>/2</a:t>
            </a:r>
            <a:r>
              <a:rPr lang="en-US" altLang="en-US" sz="2800" b="1" dirty="0">
                <a:solidFill>
                  <a:schemeClr val="accent2"/>
                </a:solidFill>
                <a:latin typeface="Times New Roman" panose="02020603050405020304" pitchFamily="18" charset="0"/>
                <a:ea typeface="华文楷体" panose="02010600040101010101" pitchFamily="2" charset="-122"/>
                <a:cs typeface="Times New Roman" panose="02020603050405020304" pitchFamily="18" charset="0"/>
                <a:sym typeface="Symbol" pitchFamily="18" charset="2"/>
              </a:rPr>
              <a:t></a:t>
            </a:r>
            <a:r>
              <a:rPr lang="en-US" altLang="en-US" sz="2800" b="1" dirty="0">
                <a:solidFill>
                  <a:schemeClr val="accent2"/>
                </a:solidFill>
                <a:latin typeface="Times New Roman" panose="02020603050405020304" pitchFamily="18" charset="0"/>
                <a:ea typeface="华文楷体" panose="02010600040101010101" pitchFamily="2" charset="-122"/>
                <a:cs typeface="Times New Roman" panose="02020603050405020304" pitchFamily="18" charset="0"/>
              </a:rPr>
              <a:t>棵子树</a:t>
            </a:r>
          </a:p>
          <a:p>
            <a:pPr marL="631825" indent="-273050">
              <a:spcBef>
                <a:spcPts val="1200"/>
              </a:spcBef>
            </a:pP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所有非终端结点应包含如下信息</a:t>
            </a:r>
          </a:p>
          <a:p>
            <a:pPr marL="990600" lvl="1" indent="-179388"/>
            <a:r>
              <a:rPr lang="en-US" altLang="en-US" dirty="0">
                <a:latin typeface="Times New Roman" panose="02020603050405020304" pitchFamily="18" charset="0"/>
                <a:ea typeface="华文楷体" panose="02010600040101010101" pitchFamily="2" charset="-122"/>
                <a:cs typeface="Times New Roman" panose="02020603050405020304" pitchFamily="18" charset="0"/>
              </a:rPr>
              <a:t>(n，A0，K1，A1，K2，A2，… ，</a:t>
            </a:r>
            <a:r>
              <a:rPr lang="en-US" altLang="en-US" dirty="0" err="1">
                <a:latin typeface="Times New Roman" panose="02020603050405020304" pitchFamily="18" charset="0"/>
                <a:ea typeface="华文楷体" panose="02010600040101010101" pitchFamily="2" charset="-122"/>
                <a:cs typeface="Times New Roman" panose="02020603050405020304" pitchFamily="18" charset="0"/>
              </a:rPr>
              <a:t>Kn，An</a:t>
            </a:r>
            <a:r>
              <a:rPr lang="en-US" altLang="en-US" dirty="0">
                <a:latin typeface="Times New Roman" panose="02020603050405020304" pitchFamily="18" charset="0"/>
                <a:ea typeface="华文楷体" panose="02010600040101010101" pitchFamily="2" charset="-122"/>
                <a:cs typeface="Times New Roman" panose="02020603050405020304" pitchFamily="18" charset="0"/>
              </a:rPr>
              <a:t>)</a:t>
            </a:r>
          </a:p>
          <a:p>
            <a:pPr marL="990600" lvl="1" indent="-179388">
              <a:lnSpc>
                <a:spcPct val="120000"/>
              </a:lnSpc>
            </a:pPr>
            <a:r>
              <a:rPr lang="en-US" altLang="en-US" dirty="0" err="1">
                <a:latin typeface="Times New Roman" panose="02020603050405020304" pitchFamily="18" charset="0"/>
                <a:ea typeface="华文楷体" panose="02010600040101010101" pitchFamily="2" charset="-122"/>
                <a:cs typeface="Times New Roman" panose="02020603050405020304" pitchFamily="18" charset="0"/>
              </a:rPr>
              <a:t>其中Ki</a:t>
            </a:r>
            <a:r>
              <a:rPr lang="en-US" altLang="en-US" dirty="0">
                <a:latin typeface="Times New Roman" panose="02020603050405020304" pitchFamily="18" charset="0"/>
                <a:ea typeface="华文楷体" panose="02010600040101010101" pitchFamily="2" charset="-122"/>
                <a:cs typeface="Times New Roman" panose="02020603050405020304" pitchFamily="18" charset="0"/>
              </a:rPr>
              <a:t>(1≤i≤n)</a:t>
            </a:r>
            <a:r>
              <a:rPr lang="en-US" altLang="en-US" dirty="0" err="1">
                <a:latin typeface="Times New Roman" panose="02020603050405020304" pitchFamily="18" charset="0"/>
                <a:ea typeface="华文楷体" panose="02010600040101010101" pitchFamily="2" charset="-122"/>
                <a:cs typeface="Times New Roman" panose="02020603050405020304" pitchFamily="18" charset="0"/>
              </a:rPr>
              <a:t>是关键字，且Ki</a:t>
            </a:r>
            <a:r>
              <a:rPr lang="en-US" altLang="en-US" dirty="0">
                <a:latin typeface="Times New Roman" panose="02020603050405020304" pitchFamily="18" charset="0"/>
                <a:ea typeface="华文楷体" panose="02010600040101010101" pitchFamily="2" charset="-122"/>
                <a:cs typeface="Times New Roman" panose="02020603050405020304" pitchFamily="18" charset="0"/>
              </a:rPr>
              <a:t>&lt;Ki+1 (1≤i≤n-1)；Ai(</a:t>
            </a:r>
            <a:r>
              <a:rPr lang="en-US" altLang="en-US"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en-US" dirty="0">
                <a:latin typeface="Times New Roman" panose="02020603050405020304" pitchFamily="18" charset="0"/>
                <a:ea typeface="华文楷体" panose="02010600040101010101" pitchFamily="2" charset="-122"/>
                <a:cs typeface="Times New Roman" panose="02020603050405020304" pitchFamily="18" charset="0"/>
              </a:rPr>
              <a:t>=0，1，… ，n)为指向孩子结点的指针，且Ai-1所指向的子树中所有结点的关键字都小于Ki ，</a:t>
            </a:r>
            <a:r>
              <a:rPr lang="en-US" altLang="en-US" dirty="0" err="1">
                <a:latin typeface="Times New Roman" panose="02020603050405020304" pitchFamily="18" charset="0"/>
                <a:ea typeface="华文楷体" panose="02010600040101010101" pitchFamily="2" charset="-122"/>
                <a:cs typeface="Times New Roman" panose="02020603050405020304" pitchFamily="18" charset="0"/>
              </a:rPr>
              <a:t>Ai所指向的子树中所有结点的关键字都大于Ki</a:t>
            </a:r>
            <a:r>
              <a:rPr lang="en-US" altLang="en-US"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en-US" dirty="0" err="1">
                <a:latin typeface="Times New Roman" panose="02020603050405020304" pitchFamily="18" charset="0"/>
                <a:ea typeface="华文楷体" panose="02010600040101010101" pitchFamily="2" charset="-122"/>
                <a:cs typeface="Times New Roman" panose="02020603050405020304" pitchFamily="18" charset="0"/>
              </a:rPr>
              <a:t>n是结点中关键字的个数，且</a:t>
            </a:r>
            <a:r>
              <a:rPr lang="en-US" altLang="en-US" b="1" dirty="0">
                <a:solidFill>
                  <a:schemeClr val="accent2"/>
                </a:solidFill>
                <a:latin typeface="Times New Roman" panose="02020603050405020304" pitchFamily="18" charset="0"/>
                <a:ea typeface="华文楷体" panose="02010600040101010101" pitchFamily="2" charset="-122"/>
                <a:cs typeface="Times New Roman" panose="02020603050405020304" pitchFamily="18" charset="0"/>
                <a:sym typeface="Symbol" pitchFamily="18" charset="2"/>
              </a:rPr>
              <a:t> </a:t>
            </a:r>
            <a:r>
              <a:rPr lang="en-US" altLang="en-US" b="1" dirty="0">
                <a:solidFill>
                  <a:schemeClr val="accent2"/>
                </a:solidFill>
                <a:latin typeface="Times New Roman" panose="02020603050405020304" pitchFamily="18" charset="0"/>
                <a:ea typeface="华文楷体" panose="02010600040101010101" pitchFamily="2" charset="-122"/>
                <a:cs typeface="Times New Roman" panose="02020603050405020304" pitchFamily="18" charset="0"/>
              </a:rPr>
              <a:t>m/2</a:t>
            </a:r>
            <a:r>
              <a:rPr lang="en-US" altLang="en-US" b="1" dirty="0">
                <a:solidFill>
                  <a:schemeClr val="accent2"/>
                </a:solidFill>
                <a:latin typeface="Times New Roman" panose="02020603050405020304" pitchFamily="18" charset="0"/>
                <a:ea typeface="华文楷体" panose="02010600040101010101" pitchFamily="2" charset="-122"/>
                <a:cs typeface="Times New Roman" panose="02020603050405020304" pitchFamily="18" charset="0"/>
                <a:sym typeface="Symbol" pitchFamily="18" charset="2"/>
              </a:rPr>
              <a:t> </a:t>
            </a:r>
            <a:r>
              <a:rPr lang="en-US" altLang="en-US" b="1" dirty="0">
                <a:solidFill>
                  <a:schemeClr val="accent2"/>
                </a:solidFill>
                <a:latin typeface="Times New Roman" panose="02020603050405020304" pitchFamily="18" charset="0"/>
                <a:ea typeface="华文楷体" panose="02010600040101010101" pitchFamily="2" charset="-122"/>
                <a:cs typeface="Times New Roman" panose="02020603050405020304" pitchFamily="18" charset="0"/>
              </a:rPr>
              <a:t>-1≤n≤m-1</a:t>
            </a:r>
            <a:r>
              <a:rPr lang="en-US" altLang="en-US" dirty="0">
                <a:latin typeface="Times New Roman" panose="02020603050405020304" pitchFamily="18" charset="0"/>
                <a:ea typeface="华文楷体" panose="02010600040101010101" pitchFamily="2" charset="-122"/>
                <a:cs typeface="Times New Roman" panose="02020603050405020304" pitchFamily="18" charset="0"/>
              </a:rPr>
              <a:t>，n+1</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为子树的棵数</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marL="631825" indent="-273050">
              <a:lnSpc>
                <a:spcPct val="120000"/>
              </a:lnSpc>
              <a:spcBef>
                <a:spcPts val="1200"/>
              </a:spcBef>
            </a:pPr>
            <a:r>
              <a:rPr lang="en-US" altLang="en-US" sz="2800" dirty="0" err="1">
                <a:latin typeface="Times New Roman" panose="02020603050405020304" pitchFamily="18" charset="0"/>
                <a:ea typeface="华文楷体" panose="02010600040101010101" pitchFamily="2" charset="-122"/>
                <a:cs typeface="Times New Roman" panose="02020603050405020304" pitchFamily="18" charset="0"/>
              </a:rPr>
              <a:t>所有叶子结点都在树的同一层上</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，且不带信息（可以看作是外部节点或者查找失败的节点，实际上这些节点不存在，指向这些节点的指针为空）。</a:t>
            </a:r>
            <a:endParaRPr lang="zh-CN" altLang="en-US" sz="2800" dirty="0">
              <a:ea typeface="宋体" panose="02010600030101010101" pitchFamily="2" charset="-12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35</a:t>
            </a:fld>
            <a:endParaRPr lang="zh-CN" altLang="en-US"/>
          </a:p>
        </p:txBody>
      </p:sp>
      <p:sp>
        <p:nvSpPr>
          <p:cNvPr id="3" name="左大括号 2">
            <a:extLst>
              <a:ext uri="{FF2B5EF4-FFF2-40B4-BE49-F238E27FC236}">
                <a16:creationId xmlns:a16="http://schemas.microsoft.com/office/drawing/2014/main" id="{F1377E8A-5618-4F9F-A374-159EF961676B}"/>
              </a:ext>
            </a:extLst>
          </p:cNvPr>
          <p:cNvSpPr/>
          <p:nvPr/>
        </p:nvSpPr>
        <p:spPr>
          <a:xfrm>
            <a:off x="395536" y="1484784"/>
            <a:ext cx="216024" cy="4536504"/>
          </a:xfrm>
          <a:prstGeom prst="lef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485B96FF-3762-49F7-80F1-4F757AA81C87}"/>
              </a:ext>
            </a:extLst>
          </p:cNvPr>
          <p:cNvSpPr txBox="1"/>
          <p:nvPr/>
        </p:nvSpPr>
        <p:spPr>
          <a:xfrm>
            <a:off x="4139952" y="230066"/>
            <a:ext cx="3888432" cy="523220"/>
          </a:xfrm>
          <a:prstGeom prst="rect">
            <a:avLst/>
          </a:prstGeom>
          <a:noFill/>
        </p:spPr>
        <p:txBody>
          <a:bodyPr wrap="square" rtlCol="0">
            <a:spAutoFit/>
          </a:bodyPr>
          <a:lstStyle/>
          <a:p>
            <a:r>
              <a:rPr lang="zh-CN" altLang="en-US" sz="2800" dirty="0">
                <a:solidFill>
                  <a:srgbClr val="FF0000"/>
                </a:solidFill>
                <a:latin typeface="华文隶书" panose="02010800040101010101" pitchFamily="2" charset="-122"/>
                <a:ea typeface="华文隶书" panose="02010800040101010101" pitchFamily="2" charset="-122"/>
              </a:rPr>
              <a:t>又称为（</a:t>
            </a:r>
            <a:r>
              <a:rPr lang="en-US" altLang="en-US" sz="2800" b="1" dirty="0">
                <a:solidFill>
                  <a:srgbClr val="FF0000"/>
                </a:solidFill>
                <a:latin typeface="华文隶书" panose="02010800040101010101" pitchFamily="2" charset="-122"/>
                <a:ea typeface="华文隶书" panose="02010800040101010101" pitchFamily="2" charset="-122"/>
                <a:cs typeface="Times New Roman" panose="02020603050405020304" pitchFamily="18" charset="0"/>
                <a:sym typeface="Symbol" pitchFamily="18" charset="2"/>
              </a:rPr>
              <a:t></a:t>
            </a:r>
            <a:r>
              <a:rPr lang="en-US" altLang="en-US" sz="2800" b="1" dirty="0">
                <a:solidFill>
                  <a:srgbClr val="FF0000"/>
                </a:solidFill>
                <a:latin typeface="华文隶书" panose="02010800040101010101" pitchFamily="2" charset="-122"/>
                <a:ea typeface="华文隶书" panose="02010800040101010101" pitchFamily="2" charset="-122"/>
                <a:cs typeface="Times New Roman" panose="02020603050405020304" pitchFamily="18" charset="0"/>
              </a:rPr>
              <a:t>m/2</a:t>
            </a:r>
            <a:r>
              <a:rPr lang="en-US" altLang="en-US" sz="2800" b="1" dirty="0">
                <a:solidFill>
                  <a:srgbClr val="FF0000"/>
                </a:solidFill>
                <a:latin typeface="华文隶书" panose="02010800040101010101" pitchFamily="2" charset="-122"/>
                <a:ea typeface="华文隶书" panose="02010800040101010101" pitchFamily="2" charset="-122"/>
                <a:cs typeface="Times New Roman" panose="02020603050405020304" pitchFamily="18" charset="0"/>
                <a:sym typeface="Symbol" pitchFamily="18" charset="2"/>
              </a:rPr>
              <a:t></a:t>
            </a:r>
            <a:r>
              <a:rPr lang="zh-CN" altLang="en-US" sz="2800" b="1" dirty="0">
                <a:solidFill>
                  <a:srgbClr val="FF0000"/>
                </a:solidFill>
                <a:latin typeface="华文隶书" panose="02010800040101010101" pitchFamily="2" charset="-122"/>
                <a:ea typeface="华文隶书" panose="02010800040101010101" pitchFamily="2" charset="-122"/>
                <a:cs typeface="Times New Roman" panose="02020603050405020304" pitchFamily="18" charset="0"/>
                <a:sym typeface="Symbol" pitchFamily="18" charset="2"/>
              </a:rPr>
              <a:t>，</a:t>
            </a:r>
            <a:r>
              <a:rPr lang="en-US" altLang="zh-CN" sz="2800" b="1" dirty="0">
                <a:solidFill>
                  <a:srgbClr val="FF0000"/>
                </a:solidFill>
                <a:latin typeface="华文隶书" panose="02010800040101010101" pitchFamily="2" charset="-122"/>
                <a:ea typeface="华文隶书" panose="02010800040101010101" pitchFamily="2" charset="-122"/>
                <a:cs typeface="Times New Roman" panose="02020603050405020304" pitchFamily="18" charset="0"/>
                <a:sym typeface="Symbol" pitchFamily="18" charset="2"/>
              </a:rPr>
              <a:t>m</a:t>
            </a:r>
            <a:r>
              <a:rPr lang="zh-CN" altLang="en-US" sz="2800" b="1" dirty="0">
                <a:solidFill>
                  <a:srgbClr val="FF0000"/>
                </a:solidFill>
                <a:latin typeface="华文隶书" panose="02010800040101010101" pitchFamily="2" charset="-122"/>
                <a:ea typeface="华文隶书" panose="02010800040101010101" pitchFamily="2" charset="-122"/>
                <a:cs typeface="Times New Roman" panose="02020603050405020304" pitchFamily="18" charset="0"/>
                <a:sym typeface="Symbol" pitchFamily="18" charset="2"/>
              </a:rPr>
              <a:t>）树</a:t>
            </a:r>
            <a:endParaRPr lang="zh-CN" altLang="en-US" sz="2800" dirty="0">
              <a:solidFill>
                <a:srgbClr val="FF0000"/>
              </a:solidFill>
              <a:latin typeface="华文隶书" panose="02010800040101010101" pitchFamily="2" charset="-122"/>
              <a:ea typeface="华文隶书" panose="02010800040101010101" pitchFamily="2" charset="-122"/>
            </a:endParaRPr>
          </a:p>
        </p:txBody>
      </p:sp>
    </p:spTree>
    <p:extLst>
      <p:ext uri="{BB962C8B-B14F-4D97-AF65-F5344CB8AC3E}">
        <p14:creationId xmlns:p14="http://schemas.microsoft.com/office/powerpoint/2010/main" val="23186122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Text Box 3"/>
          <p:cNvSpPr txBox="1">
            <a:spLocks noChangeArrowheads="1"/>
          </p:cNvSpPr>
          <p:nvPr/>
        </p:nvSpPr>
        <p:spPr bwMode="auto">
          <a:xfrm>
            <a:off x="79448" y="837180"/>
            <a:ext cx="9050287" cy="1698542"/>
          </a:xfrm>
          <a:prstGeom prst="rect">
            <a:avLst/>
          </a:prstGeom>
          <a:solidFill>
            <a:srgbClr val="FFFFFF"/>
          </a:solidFill>
          <a:ln w="9525">
            <a:solidFill>
              <a:srgbClr val="993300"/>
            </a:solidFill>
            <a:miter lim="800000"/>
            <a:headEnd/>
            <a:tailEnd/>
          </a:ln>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342900" indent="-342900" eaLnBrk="1" hangingPunct="1">
              <a:lnSpc>
                <a:spcPct val="150000"/>
              </a:lnSpc>
              <a:buFont typeface="Arial" panose="020B0604020202020204" pitchFamily="34" charset="0"/>
              <a:buChar char="•"/>
            </a:pPr>
            <a:r>
              <a:rPr lang="zh-CN" altLang="en-US" dirty="0">
                <a:solidFill>
                  <a:srgbClr val="A50021"/>
                </a:solidFill>
                <a:ea typeface="华文楷体" panose="02010600040101010101" pitchFamily="2" charset="-122"/>
                <a:cs typeface="Times New Roman" panose="02020603050405020304" pitchFamily="18" charset="0"/>
              </a:rPr>
              <a:t>在</a:t>
            </a:r>
            <a:r>
              <a:rPr lang="zh-CN" altLang="en-US" b="1" i="1" dirty="0">
                <a:solidFill>
                  <a:srgbClr val="A50021"/>
                </a:solidFill>
                <a:ea typeface="华文楷体" panose="02010600040101010101" pitchFamily="2" charset="-122"/>
                <a:cs typeface="Times New Roman" panose="02020603050405020304" pitchFamily="18" charset="0"/>
              </a:rPr>
              <a:t> </a:t>
            </a:r>
            <a:r>
              <a:rPr lang="en-US" altLang="zh-CN" b="1" i="1" dirty="0">
                <a:solidFill>
                  <a:srgbClr val="0000FF"/>
                </a:solidFill>
                <a:ea typeface="华文楷体" panose="02010600040101010101" pitchFamily="2" charset="-122"/>
                <a:cs typeface="Times New Roman" panose="02020603050405020304" pitchFamily="18" charset="0"/>
              </a:rPr>
              <a:t>m</a:t>
            </a:r>
            <a:r>
              <a:rPr lang="en-US" altLang="zh-CN" dirty="0">
                <a:solidFill>
                  <a:srgbClr val="0000FF"/>
                </a:solidFill>
                <a:ea typeface="华文楷体" panose="02010600040101010101" pitchFamily="2" charset="-122"/>
                <a:cs typeface="Times New Roman" panose="02020603050405020304" pitchFamily="18" charset="0"/>
              </a:rPr>
              <a:t> </a:t>
            </a:r>
            <a:r>
              <a:rPr lang="zh-CN" altLang="en-US" dirty="0">
                <a:solidFill>
                  <a:srgbClr val="A50021"/>
                </a:solidFill>
                <a:ea typeface="华文楷体" panose="02010600040101010101" pitchFamily="2" charset="-122"/>
                <a:cs typeface="Times New Roman" panose="02020603050405020304" pitchFamily="18" charset="0"/>
              </a:rPr>
              <a:t>阶的</a:t>
            </a:r>
            <a:r>
              <a:rPr lang="en-US" altLang="zh-CN" dirty="0">
                <a:solidFill>
                  <a:srgbClr val="A50021"/>
                </a:solidFill>
                <a:ea typeface="华文楷体" panose="02010600040101010101" pitchFamily="2" charset="-122"/>
                <a:cs typeface="Times New Roman" panose="02020603050405020304" pitchFamily="18" charset="0"/>
              </a:rPr>
              <a:t>B-</a:t>
            </a:r>
            <a:r>
              <a:rPr lang="zh-CN" altLang="en-US" dirty="0">
                <a:solidFill>
                  <a:srgbClr val="A50021"/>
                </a:solidFill>
                <a:ea typeface="华文楷体" panose="02010600040101010101" pitchFamily="2" charset="-122"/>
                <a:cs typeface="Times New Roman" panose="02020603050405020304" pitchFamily="18" charset="0"/>
              </a:rPr>
              <a:t>树上，每个非终端结点可能含有：</a:t>
            </a:r>
            <a:endParaRPr lang="en-US" altLang="zh-CN" dirty="0">
              <a:solidFill>
                <a:srgbClr val="A50021"/>
              </a:solidFill>
              <a:ea typeface="华文楷体" panose="02010600040101010101" pitchFamily="2" charset="-122"/>
              <a:cs typeface="Times New Roman" panose="02020603050405020304" pitchFamily="18" charset="0"/>
            </a:endParaRPr>
          </a:p>
          <a:p>
            <a:pPr indent="715963" eaLnBrk="1" hangingPunct="1">
              <a:lnSpc>
                <a:spcPct val="150000"/>
              </a:lnSpc>
            </a:pPr>
            <a:r>
              <a:rPr lang="zh-CN" altLang="en-US" b="1" dirty="0">
                <a:solidFill>
                  <a:srgbClr val="3333FF"/>
                </a:solidFill>
                <a:ea typeface="华文楷体" panose="02010600040101010101" pitchFamily="2" charset="-122"/>
                <a:cs typeface="Times New Roman" panose="02020603050405020304" pitchFamily="18" charset="0"/>
              </a:rPr>
              <a:t>不超过</a:t>
            </a:r>
            <a:r>
              <a:rPr lang="en-US" altLang="zh-CN" b="1" i="1" dirty="0">
                <a:solidFill>
                  <a:srgbClr val="0000FF"/>
                </a:solidFill>
                <a:ea typeface="华文楷体" panose="02010600040101010101" pitchFamily="2" charset="-122"/>
                <a:cs typeface="Times New Roman" panose="02020603050405020304" pitchFamily="18" charset="0"/>
              </a:rPr>
              <a:t>m</a:t>
            </a:r>
            <a:r>
              <a:rPr lang="en-US" altLang="zh-CN" dirty="0">
                <a:solidFill>
                  <a:srgbClr val="A50021"/>
                </a:solidFill>
                <a:ea typeface="华文楷体" panose="02010600040101010101" pitchFamily="2" charset="-122"/>
                <a:cs typeface="Times New Roman" panose="02020603050405020304" pitchFamily="18" charset="0"/>
              </a:rPr>
              <a:t> </a:t>
            </a:r>
            <a:r>
              <a:rPr lang="en-US" altLang="zh-CN" b="1" i="1" dirty="0">
                <a:solidFill>
                  <a:srgbClr val="0000FF"/>
                </a:solidFill>
                <a:ea typeface="华文楷体" panose="02010600040101010101" pitchFamily="2" charset="-122"/>
                <a:cs typeface="Times New Roman" panose="02020603050405020304" pitchFamily="18" charset="0"/>
              </a:rPr>
              <a:t>-1</a:t>
            </a:r>
            <a:r>
              <a:rPr lang="zh-CN" altLang="en-US" b="1" dirty="0">
                <a:solidFill>
                  <a:srgbClr val="3333FF"/>
                </a:solidFill>
                <a:ea typeface="华文楷体" panose="02010600040101010101" pitchFamily="2" charset="-122"/>
                <a:cs typeface="Times New Roman" panose="02020603050405020304" pitchFamily="18" charset="0"/>
              </a:rPr>
              <a:t>个关键字 </a:t>
            </a:r>
            <a:r>
              <a:rPr lang="en-US" altLang="zh-CN" b="1" dirty="0">
                <a:solidFill>
                  <a:srgbClr val="A50021"/>
                </a:solidFill>
                <a:ea typeface="华文楷体" panose="02010600040101010101" pitchFamily="2" charset="-122"/>
                <a:cs typeface="Times New Roman" panose="02020603050405020304" pitchFamily="18" charset="0"/>
              </a:rPr>
              <a:t>K</a:t>
            </a:r>
            <a:r>
              <a:rPr lang="en-US" altLang="zh-CN" b="1" baseline="-25000" dirty="0">
                <a:solidFill>
                  <a:srgbClr val="A50021"/>
                </a:solidFill>
                <a:ea typeface="华文楷体" panose="02010600040101010101" pitchFamily="2" charset="-122"/>
                <a:cs typeface="Times New Roman" panose="02020603050405020304" pitchFamily="18" charset="0"/>
              </a:rPr>
              <a:t>i</a:t>
            </a:r>
            <a:r>
              <a:rPr lang="zh-CN" altLang="en-US" dirty="0">
                <a:solidFill>
                  <a:srgbClr val="A50021"/>
                </a:solidFill>
                <a:ea typeface="华文楷体" panose="02010600040101010101" pitchFamily="2" charset="-122"/>
                <a:cs typeface="Times New Roman" panose="02020603050405020304" pitchFamily="18" charset="0"/>
              </a:rPr>
              <a:t>（</a:t>
            </a:r>
            <a:r>
              <a:rPr lang="en-US" altLang="zh-CN" i="1" dirty="0">
                <a:solidFill>
                  <a:srgbClr val="A50021"/>
                </a:solidFill>
                <a:ea typeface="华文楷体" panose="02010600040101010101" pitchFamily="2" charset="-122"/>
                <a:cs typeface="Times New Roman" panose="02020603050405020304" pitchFamily="18" charset="0"/>
              </a:rPr>
              <a:t>1</a:t>
            </a:r>
            <a:r>
              <a:rPr lang="en-US" altLang="zh-CN" dirty="0">
                <a:solidFill>
                  <a:srgbClr val="A50021"/>
                </a:solidFill>
                <a:ea typeface="华文楷体" panose="02010600040101010101" pitchFamily="2" charset="-122"/>
                <a:cs typeface="Times New Roman" panose="02020603050405020304" pitchFamily="18" charset="0"/>
              </a:rPr>
              <a:t>≤ </a:t>
            </a:r>
            <a:r>
              <a:rPr lang="en-US" altLang="zh-CN" b="1" i="1" dirty="0" err="1">
                <a:solidFill>
                  <a:srgbClr val="A50021"/>
                </a:solidFill>
                <a:ea typeface="华文楷体" panose="02010600040101010101" pitchFamily="2" charset="-122"/>
                <a:cs typeface="Times New Roman" panose="02020603050405020304" pitchFamily="18" charset="0"/>
              </a:rPr>
              <a:t>i</a:t>
            </a:r>
            <a:r>
              <a:rPr lang="en-US" altLang="zh-CN" dirty="0" err="1">
                <a:solidFill>
                  <a:srgbClr val="A50021"/>
                </a:solidFill>
                <a:ea typeface="华文楷体" panose="02010600040101010101" pitchFamily="2" charset="-122"/>
                <a:cs typeface="Times New Roman" panose="02020603050405020304" pitchFamily="18" charset="0"/>
              </a:rPr>
              <a:t>≤</a:t>
            </a:r>
            <a:r>
              <a:rPr lang="en-US" altLang="zh-CN" b="1" i="1" dirty="0" err="1">
                <a:solidFill>
                  <a:srgbClr val="A50021"/>
                </a:solidFill>
                <a:ea typeface="华文楷体" panose="02010600040101010101" pitchFamily="2" charset="-122"/>
                <a:cs typeface="Times New Roman" panose="02020603050405020304" pitchFamily="18" charset="0"/>
              </a:rPr>
              <a:t>n</a:t>
            </a:r>
            <a:r>
              <a:rPr lang="zh-CN" altLang="en-US" dirty="0">
                <a:solidFill>
                  <a:srgbClr val="A50021"/>
                </a:solidFill>
                <a:ea typeface="华文楷体" panose="02010600040101010101" pitchFamily="2" charset="-122"/>
                <a:cs typeface="Times New Roman" panose="02020603050405020304" pitchFamily="18" charset="0"/>
              </a:rPr>
              <a:t>）</a:t>
            </a:r>
            <a:endParaRPr lang="en-US" altLang="zh-CN" b="1" dirty="0">
              <a:solidFill>
                <a:srgbClr val="0000FF"/>
              </a:solidFill>
              <a:ea typeface="华文楷体" panose="02010600040101010101" pitchFamily="2" charset="-122"/>
              <a:cs typeface="Times New Roman" panose="02020603050405020304" pitchFamily="18" charset="0"/>
            </a:endParaRPr>
          </a:p>
          <a:p>
            <a:pPr indent="715963" eaLnBrk="1" hangingPunct="1">
              <a:lnSpc>
                <a:spcPct val="150000"/>
              </a:lnSpc>
            </a:pPr>
            <a:r>
              <a:rPr lang="zh-CN" altLang="en-US" b="1" dirty="0">
                <a:solidFill>
                  <a:srgbClr val="3333FF"/>
                </a:solidFill>
                <a:ea typeface="华文楷体" panose="02010600040101010101" pitchFamily="2" charset="-122"/>
                <a:cs typeface="Times New Roman" panose="02020603050405020304" pitchFamily="18" charset="0"/>
              </a:rPr>
              <a:t>不超过</a:t>
            </a:r>
            <a:r>
              <a:rPr lang="en-US" altLang="zh-CN" b="1" i="1" dirty="0">
                <a:solidFill>
                  <a:srgbClr val="A50021"/>
                </a:solidFill>
                <a:ea typeface="华文楷体" panose="02010600040101010101" pitchFamily="2" charset="-122"/>
                <a:cs typeface="Times New Roman" panose="02020603050405020304" pitchFamily="18" charset="0"/>
              </a:rPr>
              <a:t>m</a:t>
            </a:r>
            <a:r>
              <a:rPr lang="en-US" altLang="zh-CN" dirty="0">
                <a:solidFill>
                  <a:srgbClr val="A50021"/>
                </a:solidFill>
                <a:ea typeface="华文楷体" panose="02010600040101010101" pitchFamily="2" charset="-122"/>
                <a:cs typeface="Times New Roman" panose="02020603050405020304" pitchFamily="18" charset="0"/>
              </a:rPr>
              <a:t> </a:t>
            </a:r>
            <a:r>
              <a:rPr lang="zh-CN" altLang="en-US" b="1" dirty="0">
                <a:solidFill>
                  <a:srgbClr val="3333FF"/>
                </a:solidFill>
                <a:ea typeface="华文楷体" panose="02010600040101010101" pitchFamily="2" charset="-122"/>
                <a:cs typeface="Times New Roman" panose="02020603050405020304" pitchFamily="18" charset="0"/>
              </a:rPr>
              <a:t>个且不少于</a:t>
            </a:r>
            <a:r>
              <a:rPr lang="zh-CN" altLang="en-US" b="1" dirty="0">
                <a:solidFill>
                  <a:srgbClr val="3333FF"/>
                </a:solidFill>
                <a:ea typeface="华文楷体" panose="02010600040101010101" pitchFamily="2" charset="-122"/>
                <a:cs typeface="Times New Roman" panose="02020603050405020304" pitchFamily="18" charset="0"/>
                <a:sym typeface="Symbol" panose="05050102010706020507" pitchFamily="18" charset="2"/>
              </a:rPr>
              <a:t></a:t>
            </a:r>
            <a:r>
              <a:rPr lang="en-US" altLang="zh-CN" b="1" dirty="0">
                <a:solidFill>
                  <a:srgbClr val="3333FF"/>
                </a:solidFill>
                <a:ea typeface="华文楷体" panose="02010600040101010101" pitchFamily="2" charset="-122"/>
                <a:cs typeface="Times New Roman" panose="02020603050405020304" pitchFamily="18" charset="0"/>
              </a:rPr>
              <a:t>m/2</a:t>
            </a:r>
            <a:r>
              <a:rPr lang="en-US" altLang="zh-CN" b="1" dirty="0">
                <a:solidFill>
                  <a:srgbClr val="3333FF"/>
                </a:solidFill>
                <a:ea typeface="华文楷体" panose="02010600040101010101" pitchFamily="2" charset="-122"/>
                <a:cs typeface="Times New Roman" panose="02020603050405020304" pitchFamily="18" charset="0"/>
                <a:sym typeface="Symbol" panose="05050102010706020507" pitchFamily="18" charset="2"/>
              </a:rPr>
              <a:t></a:t>
            </a:r>
            <a:r>
              <a:rPr lang="zh-CN" altLang="en-US" b="1" dirty="0">
                <a:solidFill>
                  <a:srgbClr val="3333FF"/>
                </a:solidFill>
                <a:ea typeface="华文楷体" panose="02010600040101010101" pitchFamily="2" charset="-122"/>
                <a:cs typeface="Times New Roman" panose="02020603050405020304" pitchFamily="18" charset="0"/>
              </a:rPr>
              <a:t>指向子树的指针 </a:t>
            </a:r>
            <a:r>
              <a:rPr lang="en-US" altLang="zh-CN" b="1" dirty="0">
                <a:solidFill>
                  <a:srgbClr val="A50021"/>
                </a:solidFill>
                <a:ea typeface="华文楷体" panose="02010600040101010101" pitchFamily="2" charset="-122"/>
                <a:cs typeface="Times New Roman" panose="02020603050405020304" pitchFamily="18" charset="0"/>
              </a:rPr>
              <a:t>A</a:t>
            </a:r>
            <a:r>
              <a:rPr lang="en-US" altLang="zh-CN" b="1" baseline="-25000" dirty="0">
                <a:solidFill>
                  <a:srgbClr val="A50021"/>
                </a:solidFill>
                <a:ea typeface="华文楷体" panose="02010600040101010101" pitchFamily="2" charset="-122"/>
                <a:cs typeface="Times New Roman" panose="02020603050405020304" pitchFamily="18" charset="0"/>
              </a:rPr>
              <a:t>i</a:t>
            </a:r>
            <a:r>
              <a:rPr lang="zh-CN" altLang="en-US" dirty="0">
                <a:solidFill>
                  <a:srgbClr val="A50021"/>
                </a:solidFill>
                <a:ea typeface="华文楷体" panose="02010600040101010101" pitchFamily="2" charset="-122"/>
                <a:cs typeface="Times New Roman" panose="02020603050405020304" pitchFamily="18" charset="0"/>
              </a:rPr>
              <a:t>（</a:t>
            </a:r>
            <a:r>
              <a:rPr lang="en-US" altLang="zh-CN" i="1" dirty="0">
                <a:solidFill>
                  <a:srgbClr val="A50021"/>
                </a:solidFill>
                <a:ea typeface="华文楷体" panose="02010600040101010101" pitchFamily="2" charset="-122"/>
                <a:cs typeface="Times New Roman" panose="02020603050405020304" pitchFamily="18" charset="0"/>
              </a:rPr>
              <a:t>0≤i≤n</a:t>
            </a:r>
            <a:r>
              <a:rPr lang="zh-CN" altLang="en-US" dirty="0">
                <a:solidFill>
                  <a:srgbClr val="A50021"/>
                </a:solidFill>
                <a:ea typeface="华文楷体" panose="02010600040101010101" pitchFamily="2" charset="-122"/>
                <a:cs typeface="Times New Roman" panose="02020603050405020304" pitchFamily="18" charset="0"/>
              </a:rPr>
              <a:t>）</a:t>
            </a:r>
            <a:endParaRPr lang="en-US" altLang="zh-CN" dirty="0">
              <a:ea typeface="华文楷体" panose="02010600040101010101" pitchFamily="2" charset="-122"/>
              <a:cs typeface="Times New Roman" panose="02020603050405020304" pitchFamily="18" charset="0"/>
            </a:endParaRPr>
          </a:p>
        </p:txBody>
      </p:sp>
      <p:sp>
        <p:nvSpPr>
          <p:cNvPr id="215044" name="Line 4"/>
          <p:cNvSpPr>
            <a:spLocks noChangeShapeType="1"/>
          </p:cNvSpPr>
          <p:nvPr/>
        </p:nvSpPr>
        <p:spPr bwMode="auto">
          <a:xfrm>
            <a:off x="4416675" y="2951698"/>
            <a:ext cx="121920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045" name="Text Box 5"/>
          <p:cNvSpPr txBox="1">
            <a:spLocks noChangeArrowheads="1"/>
          </p:cNvSpPr>
          <p:nvPr/>
        </p:nvSpPr>
        <p:spPr bwMode="auto">
          <a:xfrm>
            <a:off x="5611323" y="2708920"/>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0000FF"/>
                </a:solidFill>
                <a:latin typeface="华文隶书" panose="02010800040101010101" pitchFamily="2" charset="-122"/>
                <a:ea typeface="华文隶书" panose="02010800040101010101" pitchFamily="2" charset="-122"/>
              </a:rPr>
              <a:t>多叉树的特性</a:t>
            </a:r>
          </a:p>
        </p:txBody>
      </p:sp>
      <p:sp>
        <p:nvSpPr>
          <p:cNvPr id="5" name="Rectangle 3">
            <a:extLst>
              <a:ext uri="{FF2B5EF4-FFF2-40B4-BE49-F238E27FC236}">
                <a16:creationId xmlns:a16="http://schemas.microsoft.com/office/drawing/2014/main" id="{CBEAB443-4610-4607-A447-B913000A7C98}"/>
              </a:ext>
            </a:extLst>
          </p:cNvPr>
          <p:cNvSpPr txBox="1">
            <a:spLocks noChangeArrowheads="1"/>
          </p:cNvSpPr>
          <p:nvPr/>
        </p:nvSpPr>
        <p:spPr>
          <a:xfrm>
            <a:off x="35496" y="3573016"/>
            <a:ext cx="9050286" cy="2501062"/>
          </a:xfrm>
          <a:prstGeom prst="rect">
            <a:avLst/>
          </a:prstGeom>
          <a:solidFill>
            <a:srgbClr val="FFFFFF"/>
          </a:solidFill>
          <a:ln>
            <a:solidFill>
              <a:srgbClr val="993300"/>
            </a:solidFill>
            <a:miter lim="800000"/>
            <a:headEnd/>
            <a:tailEnd/>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zh-CN" altLang="en-US" sz="2400" dirty="0">
                <a:solidFill>
                  <a:srgbClr val="A50021"/>
                </a:solidFill>
                <a:latin typeface="Times New Roman" panose="02020603050405020304" pitchFamily="18" charset="0"/>
                <a:ea typeface="华文楷体" panose="02010600040101010101" pitchFamily="2" charset="-122"/>
                <a:cs typeface="Times New Roman" panose="02020603050405020304" pitchFamily="18" charset="0"/>
              </a:rPr>
              <a:t>非叶结点中的</a:t>
            </a:r>
            <a:r>
              <a:rPr lang="zh-CN" altLang="en-US"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多个关键字</a:t>
            </a:r>
            <a:r>
              <a:rPr lang="zh-CN" altLang="en-US" sz="2400" dirty="0">
                <a:solidFill>
                  <a:srgbClr val="A50021"/>
                </a:solidFill>
                <a:latin typeface="Times New Roman" panose="02020603050405020304" pitchFamily="18" charset="0"/>
                <a:ea typeface="华文楷体" panose="02010600040101010101" pitchFamily="2" charset="-122"/>
                <a:cs typeface="Times New Roman" panose="02020603050405020304" pitchFamily="18" charset="0"/>
              </a:rPr>
              <a:t>均</a:t>
            </a:r>
            <a:r>
              <a:rPr lang="zh-CN" altLang="en-US"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自小至大</a:t>
            </a:r>
            <a:r>
              <a:rPr lang="zh-CN" altLang="en-US" sz="2400" dirty="0">
                <a:solidFill>
                  <a:srgbClr val="A50021"/>
                </a:solidFill>
                <a:latin typeface="Times New Roman" panose="02020603050405020304" pitchFamily="18" charset="0"/>
                <a:ea typeface="华文楷体" panose="02010600040101010101" pitchFamily="2" charset="-122"/>
                <a:cs typeface="Times New Roman" panose="02020603050405020304" pitchFamily="18" charset="0"/>
              </a:rPr>
              <a:t>有序排列，即：</a:t>
            </a:r>
            <a:r>
              <a:rPr lang="en-US" altLang="zh-CN" sz="2400" b="1" dirty="0">
                <a:solidFill>
                  <a:srgbClr val="A50021"/>
                </a:solidFill>
                <a:latin typeface="Times New Roman" panose="02020603050405020304" pitchFamily="18" charset="0"/>
                <a:ea typeface="华文楷体" panose="02010600040101010101" pitchFamily="2" charset="-122"/>
                <a:cs typeface="Times New Roman" panose="02020603050405020304" pitchFamily="18" charset="0"/>
              </a:rPr>
              <a:t>K</a:t>
            </a:r>
            <a:r>
              <a:rPr lang="en-US" altLang="zh-CN" sz="2400" b="1" baseline="-25000" dirty="0">
                <a:solidFill>
                  <a:srgbClr val="A50021"/>
                </a:solidFill>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400" b="1" dirty="0">
                <a:solidFill>
                  <a:srgbClr val="A50021"/>
                </a:solidFill>
                <a:latin typeface="Times New Roman" panose="02020603050405020304" pitchFamily="18" charset="0"/>
                <a:ea typeface="华文楷体" panose="02010600040101010101" pitchFamily="2" charset="-122"/>
                <a:cs typeface="Times New Roman" panose="02020603050405020304" pitchFamily="18" charset="0"/>
              </a:rPr>
              <a:t>&lt; K</a:t>
            </a:r>
            <a:r>
              <a:rPr lang="en-US" altLang="zh-CN" sz="2400" b="1" baseline="-25000" dirty="0">
                <a:solidFill>
                  <a:srgbClr val="A50021"/>
                </a:solidFill>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400" b="1" dirty="0">
                <a:solidFill>
                  <a:srgbClr val="A50021"/>
                </a:solidFill>
                <a:latin typeface="Times New Roman" panose="02020603050405020304" pitchFamily="18" charset="0"/>
                <a:ea typeface="华文楷体" panose="02010600040101010101" pitchFamily="2" charset="-122"/>
                <a:cs typeface="Times New Roman" panose="02020603050405020304" pitchFamily="18" charset="0"/>
              </a:rPr>
              <a:t> &lt; … &lt; </a:t>
            </a:r>
            <a:r>
              <a:rPr lang="en-US" altLang="zh-CN" sz="2400" b="1" dirty="0" err="1">
                <a:solidFill>
                  <a:srgbClr val="A50021"/>
                </a:solidFill>
                <a:latin typeface="Times New Roman" panose="02020603050405020304" pitchFamily="18" charset="0"/>
                <a:ea typeface="华文楷体" panose="02010600040101010101" pitchFamily="2" charset="-122"/>
                <a:cs typeface="Times New Roman" panose="02020603050405020304" pitchFamily="18" charset="0"/>
              </a:rPr>
              <a:t>K</a:t>
            </a:r>
            <a:r>
              <a:rPr lang="en-US" altLang="zh-CN" sz="2400" b="1" baseline="-25000" dirty="0" err="1">
                <a:solidFill>
                  <a:srgbClr val="A50021"/>
                </a:solidFill>
                <a:latin typeface="Times New Roman" panose="02020603050405020304" pitchFamily="18" charset="0"/>
                <a:ea typeface="华文楷体" panose="02010600040101010101" pitchFamily="2" charset="-122"/>
                <a:cs typeface="Times New Roman" panose="02020603050405020304" pitchFamily="18" charset="0"/>
              </a:rPr>
              <a:t>n</a:t>
            </a:r>
            <a:endParaRPr lang="en-US" altLang="zh-CN" sz="2400" dirty="0">
              <a:solidFill>
                <a:srgbClr val="A50021"/>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pPr>
            <a:r>
              <a:rPr lang="zh-CN" altLang="en-US" sz="2400" dirty="0">
                <a:solidFill>
                  <a:srgbClr val="A50021"/>
                </a:solidFill>
                <a:latin typeface="Times New Roman" panose="02020603050405020304" pitchFamily="18" charset="0"/>
                <a:ea typeface="华文楷体" panose="02010600040101010101" pitchFamily="2" charset="-122"/>
                <a:cs typeface="Times New Roman" panose="02020603050405020304" pitchFamily="18" charset="0"/>
              </a:rPr>
              <a:t>且 </a:t>
            </a:r>
            <a:r>
              <a:rPr lang="en-US" altLang="zh-CN" sz="2400" b="1" dirty="0">
                <a:solidFill>
                  <a:srgbClr val="A50021"/>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2400" b="1" baseline="-25000" dirty="0">
                <a:solidFill>
                  <a:srgbClr val="A50021"/>
                </a:solidFill>
                <a:latin typeface="Times New Roman" panose="02020603050405020304" pitchFamily="18" charset="0"/>
                <a:ea typeface="华文楷体" panose="02010600040101010101" pitchFamily="2" charset="-122"/>
                <a:cs typeface="Times New Roman" panose="02020603050405020304" pitchFamily="18" charset="0"/>
              </a:rPr>
              <a:t>i-1 </a:t>
            </a:r>
            <a:r>
              <a:rPr lang="zh-CN" altLang="en-US" sz="2400" dirty="0">
                <a:solidFill>
                  <a:srgbClr val="A50021"/>
                </a:solidFill>
                <a:latin typeface="Times New Roman" panose="02020603050405020304" pitchFamily="18" charset="0"/>
                <a:ea typeface="华文楷体" panose="02010600040101010101" pitchFamily="2" charset="-122"/>
                <a:cs typeface="Times New Roman" panose="02020603050405020304" pitchFamily="18" charset="0"/>
              </a:rPr>
              <a:t>所指子树上所有关键字均</a:t>
            </a:r>
            <a:r>
              <a:rPr lang="zh-CN" altLang="en-US"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小于</a:t>
            </a:r>
            <a:r>
              <a:rPr lang="en-US" altLang="zh-CN" sz="2400" b="1" dirty="0">
                <a:solidFill>
                  <a:srgbClr val="A50021"/>
                </a:solidFill>
                <a:latin typeface="Times New Roman" panose="02020603050405020304" pitchFamily="18" charset="0"/>
                <a:ea typeface="华文楷体" panose="02010600040101010101" pitchFamily="2" charset="-122"/>
                <a:cs typeface="Times New Roman" panose="02020603050405020304" pitchFamily="18" charset="0"/>
              </a:rPr>
              <a:t>K</a:t>
            </a:r>
            <a:r>
              <a:rPr lang="en-US" altLang="zh-CN" sz="2400" b="1" baseline="-25000" dirty="0">
                <a:solidFill>
                  <a:srgbClr val="A50021"/>
                </a:solidFill>
                <a:latin typeface="Times New Roman" panose="02020603050405020304" pitchFamily="18" charset="0"/>
                <a:ea typeface="华文楷体" panose="02010600040101010101" pitchFamily="2" charset="-122"/>
                <a:cs typeface="Times New Roman" panose="02020603050405020304" pitchFamily="18" charset="0"/>
              </a:rPr>
              <a:t>i</a:t>
            </a:r>
            <a:endParaRPr lang="en-US" altLang="zh-CN" sz="2400" dirty="0">
              <a:solidFill>
                <a:srgbClr val="A50021"/>
              </a:solidFill>
              <a:latin typeface="Times New Roman" panose="02020603050405020304" pitchFamily="18" charset="0"/>
              <a:ea typeface="华文楷体" panose="02010600040101010101" pitchFamily="2" charset="-122"/>
              <a:cs typeface="Times New Roman" panose="02020603050405020304" pitchFamily="18" charset="0"/>
            </a:endParaRPr>
          </a:p>
          <a:p>
            <a:pPr>
              <a:lnSpc>
                <a:spcPct val="150000"/>
              </a:lnSpc>
            </a:pPr>
            <a:r>
              <a:rPr lang="en-US" altLang="zh-CN" sz="2400" dirty="0">
                <a:solidFill>
                  <a:srgbClr val="A50021"/>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solidFill>
                  <a:srgbClr val="A50021"/>
                </a:solidFill>
                <a:latin typeface="Times New Roman" panose="02020603050405020304" pitchFamily="18" charset="0"/>
                <a:ea typeface="华文楷体" panose="02010600040101010101" pitchFamily="2" charset="-122"/>
                <a:cs typeface="Times New Roman" panose="02020603050405020304" pitchFamily="18" charset="0"/>
              </a:rPr>
              <a:t>A</a:t>
            </a:r>
            <a:r>
              <a:rPr lang="en-US" altLang="zh-CN" sz="2400" b="1" baseline="-25000" dirty="0">
                <a:solidFill>
                  <a:srgbClr val="A50021"/>
                </a:solidFill>
                <a:latin typeface="Times New Roman" panose="02020603050405020304" pitchFamily="18" charset="0"/>
                <a:ea typeface="华文楷体" panose="02010600040101010101" pitchFamily="2" charset="-122"/>
                <a:cs typeface="Times New Roman" panose="02020603050405020304" pitchFamily="18" charset="0"/>
              </a:rPr>
              <a:t>i </a:t>
            </a:r>
            <a:r>
              <a:rPr lang="zh-CN" altLang="en-US" sz="2400" dirty="0">
                <a:solidFill>
                  <a:srgbClr val="A50021"/>
                </a:solidFill>
                <a:latin typeface="Times New Roman" panose="02020603050405020304" pitchFamily="18" charset="0"/>
                <a:ea typeface="华文楷体" panose="02010600040101010101" pitchFamily="2" charset="-122"/>
                <a:cs typeface="Times New Roman" panose="02020603050405020304" pitchFamily="18" charset="0"/>
              </a:rPr>
              <a:t>所指子树上所有关键字均</a:t>
            </a:r>
            <a:r>
              <a:rPr lang="zh-CN" altLang="en-US" sz="2400" b="1" dirty="0">
                <a:solidFill>
                  <a:srgbClr val="3333FF"/>
                </a:solidFill>
                <a:latin typeface="Times New Roman" panose="02020603050405020304" pitchFamily="18" charset="0"/>
                <a:ea typeface="华文楷体" panose="02010600040101010101" pitchFamily="2" charset="-122"/>
                <a:cs typeface="Times New Roman" panose="02020603050405020304" pitchFamily="18" charset="0"/>
              </a:rPr>
              <a:t>大于</a:t>
            </a:r>
            <a:r>
              <a:rPr lang="en-US" altLang="zh-CN" sz="2400" b="1" dirty="0">
                <a:solidFill>
                  <a:srgbClr val="A50021"/>
                </a:solidFill>
                <a:latin typeface="Times New Roman" panose="02020603050405020304" pitchFamily="18" charset="0"/>
                <a:ea typeface="华文楷体" panose="02010600040101010101" pitchFamily="2" charset="-122"/>
                <a:cs typeface="Times New Roman" panose="02020603050405020304" pitchFamily="18" charset="0"/>
              </a:rPr>
              <a:t>K</a:t>
            </a:r>
            <a:r>
              <a:rPr lang="en-US" altLang="zh-CN" sz="2400" b="1" baseline="-25000" dirty="0">
                <a:solidFill>
                  <a:srgbClr val="A50021"/>
                </a:solidFill>
                <a:latin typeface="Times New Roman" panose="02020603050405020304" pitchFamily="18" charset="0"/>
                <a:ea typeface="华文楷体" panose="02010600040101010101" pitchFamily="2" charset="-122"/>
                <a:cs typeface="Times New Roman" panose="02020603050405020304" pitchFamily="18" charset="0"/>
              </a:rPr>
              <a:t>i</a:t>
            </a:r>
            <a:endParaRPr lang="en-US" altLang="zh-CN" sz="2400" dirty="0">
              <a:solidFill>
                <a:srgbClr val="A5002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 name="Text Box 6">
            <a:hlinkClick r:id="" action="ppaction://hlinkshowjump?jump=lastslideviewed"/>
            <a:extLst>
              <a:ext uri="{FF2B5EF4-FFF2-40B4-BE49-F238E27FC236}">
                <a16:creationId xmlns:a16="http://schemas.microsoft.com/office/drawing/2014/main" id="{8A464566-2E7C-4EB0-A524-9A45C4AC2B4C}"/>
              </a:ext>
            </a:extLst>
          </p:cNvPr>
          <p:cNvSpPr txBox="1">
            <a:spLocks noChangeArrowheads="1"/>
          </p:cNvSpPr>
          <p:nvPr/>
        </p:nvSpPr>
        <p:spPr bwMode="auto">
          <a:xfrm>
            <a:off x="5618115" y="6165304"/>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0000FF"/>
                </a:solidFill>
                <a:latin typeface="华文隶书" panose="02010800040101010101" pitchFamily="2" charset="-122"/>
                <a:ea typeface="华文隶书" panose="02010800040101010101" pitchFamily="2" charset="-122"/>
              </a:rPr>
              <a:t>排序树的特性</a:t>
            </a:r>
          </a:p>
        </p:txBody>
      </p:sp>
      <p:sp>
        <p:nvSpPr>
          <p:cNvPr id="7" name="Line 4">
            <a:extLst>
              <a:ext uri="{FF2B5EF4-FFF2-40B4-BE49-F238E27FC236}">
                <a16:creationId xmlns:a16="http://schemas.microsoft.com/office/drawing/2014/main" id="{91155724-BC97-4330-8C19-2949E1A7CD1F}"/>
              </a:ext>
            </a:extLst>
          </p:cNvPr>
          <p:cNvSpPr>
            <a:spLocks noChangeShapeType="1"/>
          </p:cNvSpPr>
          <p:nvPr/>
        </p:nvSpPr>
        <p:spPr bwMode="auto">
          <a:xfrm>
            <a:off x="4403725" y="6426914"/>
            <a:ext cx="121920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左大括号 1">
            <a:extLst>
              <a:ext uri="{FF2B5EF4-FFF2-40B4-BE49-F238E27FC236}">
                <a16:creationId xmlns:a16="http://schemas.microsoft.com/office/drawing/2014/main" id="{24D51010-D440-4376-B2D4-0FB647C2B54B}"/>
              </a:ext>
            </a:extLst>
          </p:cNvPr>
          <p:cNvSpPr/>
          <p:nvPr/>
        </p:nvSpPr>
        <p:spPr>
          <a:xfrm>
            <a:off x="539552" y="1755915"/>
            <a:ext cx="288032" cy="664974"/>
          </a:xfrm>
          <a:prstGeom prst="lef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Rectangle 2">
            <a:extLst>
              <a:ext uri="{FF2B5EF4-FFF2-40B4-BE49-F238E27FC236}">
                <a16:creationId xmlns:a16="http://schemas.microsoft.com/office/drawing/2014/main" id="{5645638E-A121-465B-A23A-66A0207167FD}"/>
              </a:ext>
            </a:extLst>
          </p:cNvPr>
          <p:cNvSpPr txBox="1">
            <a:spLocks noChangeArrowheads="1"/>
          </p:cNvSpPr>
          <p:nvPr/>
        </p:nvSpPr>
        <p:spPr>
          <a:xfrm>
            <a:off x="107504" y="-27384"/>
            <a:ext cx="8579296" cy="936104"/>
          </a:xfrm>
          <a:prstGeom prst="rect">
            <a:avLst/>
          </a:prstGeom>
        </p:spPr>
        <p:txBody>
          <a:bodyPr/>
          <a:lstStyle>
            <a:lvl1pPr algn="ctr" defTabSz="914400" rtl="0" eaLnBrk="1" latinLnBrk="0" hangingPunct="1">
              <a:spcBef>
                <a:spcPct val="0"/>
              </a:spcBef>
              <a:buNone/>
              <a:defRPr sz="4000" kern="1200">
                <a:solidFill>
                  <a:schemeClr val="tx1"/>
                </a:solidFill>
                <a:latin typeface="+mj-lt"/>
                <a:ea typeface="+mj-ea"/>
                <a:cs typeface="+mj-cs"/>
              </a:defRPr>
            </a:lvl1pPr>
          </a:lstStyle>
          <a:p>
            <a:pPr algn="l"/>
            <a:r>
              <a:rPr lang="en-US" altLang="en-US" dirty="0">
                <a:latin typeface="华文新魏" panose="02010800040101010101" pitchFamily="2" charset="-122"/>
                <a:ea typeface="华文新魏" panose="02010800040101010101" pitchFamily="2" charset="-122"/>
              </a:rPr>
              <a:t>B</a:t>
            </a:r>
            <a:r>
              <a:rPr lang="zh-CN" altLang="en-US" dirty="0">
                <a:latin typeface="华文新魏" panose="02010800040101010101" pitchFamily="2" charset="-122"/>
                <a:ea typeface="华文新魏" panose="02010800040101010101" pitchFamily="2" charset="-122"/>
              </a:rPr>
              <a:t>树的特点</a:t>
            </a:r>
            <a:r>
              <a:rPr lang="en-US" altLang="zh-CN" dirty="0">
                <a:latin typeface="华文新魏" panose="02010800040101010101" pitchFamily="2" charset="-122"/>
                <a:ea typeface="华文新魏" panose="02010800040101010101" pitchFamily="2" charset="-122"/>
              </a:rPr>
              <a:t>(1)</a:t>
            </a:r>
            <a:endParaRPr lang="en-US" altLang="en-US"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066495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15043"/>
                                        </p:tgtEl>
                                        <p:attrNameLst>
                                          <p:attrName>style.visibility</p:attrName>
                                        </p:attrNameLst>
                                      </p:cBhvr>
                                      <p:to>
                                        <p:strVal val="visible"/>
                                      </p:to>
                                    </p:set>
                                    <p:animEffect transition="in" filter="strips(downRight)">
                                      <p:cBhvr>
                                        <p:cTn id="7" dur="500"/>
                                        <p:tgtEl>
                                          <p:spTgt spid="2150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215044"/>
                                        </p:tgtEl>
                                        <p:attrNameLst>
                                          <p:attrName>style.visibility</p:attrName>
                                        </p:attrNameLst>
                                      </p:cBhvr>
                                      <p:to>
                                        <p:strVal val="visible"/>
                                      </p:to>
                                    </p:set>
                                    <p:anim calcmode="lin" valueType="num">
                                      <p:cBhvr>
                                        <p:cTn id="12" dur="500" fill="hold"/>
                                        <p:tgtEl>
                                          <p:spTgt spid="215044"/>
                                        </p:tgtEl>
                                        <p:attrNameLst>
                                          <p:attrName>ppt_x</p:attrName>
                                        </p:attrNameLst>
                                      </p:cBhvr>
                                      <p:tavLst>
                                        <p:tav tm="0">
                                          <p:val>
                                            <p:strVal val="#ppt_x-#ppt_w/2"/>
                                          </p:val>
                                        </p:tav>
                                        <p:tav tm="100000">
                                          <p:val>
                                            <p:strVal val="#ppt_x"/>
                                          </p:val>
                                        </p:tav>
                                      </p:tavLst>
                                    </p:anim>
                                    <p:anim calcmode="lin" valueType="num">
                                      <p:cBhvr>
                                        <p:cTn id="13" dur="500" fill="hold"/>
                                        <p:tgtEl>
                                          <p:spTgt spid="215044"/>
                                        </p:tgtEl>
                                        <p:attrNameLst>
                                          <p:attrName>ppt_y</p:attrName>
                                        </p:attrNameLst>
                                      </p:cBhvr>
                                      <p:tavLst>
                                        <p:tav tm="0">
                                          <p:val>
                                            <p:strVal val="#ppt_y"/>
                                          </p:val>
                                        </p:tav>
                                        <p:tav tm="100000">
                                          <p:val>
                                            <p:strVal val="#ppt_y"/>
                                          </p:val>
                                        </p:tav>
                                      </p:tavLst>
                                    </p:anim>
                                    <p:anim calcmode="lin" valueType="num">
                                      <p:cBhvr>
                                        <p:cTn id="14" dur="500" fill="hold"/>
                                        <p:tgtEl>
                                          <p:spTgt spid="215044"/>
                                        </p:tgtEl>
                                        <p:attrNameLst>
                                          <p:attrName>ppt_w</p:attrName>
                                        </p:attrNameLst>
                                      </p:cBhvr>
                                      <p:tavLst>
                                        <p:tav tm="0">
                                          <p:val>
                                            <p:fltVal val="0"/>
                                          </p:val>
                                        </p:tav>
                                        <p:tav tm="100000">
                                          <p:val>
                                            <p:strVal val="#ppt_w"/>
                                          </p:val>
                                        </p:tav>
                                      </p:tavLst>
                                    </p:anim>
                                    <p:anim calcmode="lin" valueType="num">
                                      <p:cBhvr>
                                        <p:cTn id="15" dur="500" fill="hold"/>
                                        <p:tgtEl>
                                          <p:spTgt spid="215044"/>
                                        </p:tgtEl>
                                        <p:attrNameLst>
                                          <p:attrName>ppt_h</p:attrName>
                                        </p:attrNameLst>
                                      </p:cBhvr>
                                      <p:tavLst>
                                        <p:tav tm="0">
                                          <p:val>
                                            <p:strVal val="#ppt_h"/>
                                          </p:val>
                                        </p:tav>
                                        <p:tav tm="100000">
                                          <p:val>
                                            <p:strVal val="#ppt_h"/>
                                          </p:val>
                                        </p:tav>
                                      </p:tavLst>
                                    </p:anim>
                                  </p:childTnLst>
                                </p:cTn>
                              </p:par>
                            </p:childTnLst>
                          </p:cTn>
                        </p:par>
                        <p:par>
                          <p:cTn id="16" fill="hold" nodeType="afterGroup">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215045"/>
                                        </p:tgtEl>
                                        <p:attrNameLst>
                                          <p:attrName>style.visibility</p:attrName>
                                        </p:attrNameLst>
                                      </p:cBhvr>
                                      <p:to>
                                        <p:strVal val="visible"/>
                                      </p:to>
                                    </p:set>
                                    <p:animEffect transition="in" filter="wipe(left)">
                                      <p:cBhvr>
                                        <p:cTn id="19" dur="500"/>
                                        <p:tgtEl>
                                          <p:spTgt spid="215045"/>
                                        </p:tgtEl>
                                      </p:cBhvr>
                                    </p:animEffect>
                                  </p:childTnLst>
                                </p:cTn>
                              </p:par>
                            </p:childTnLst>
                          </p:cTn>
                        </p:par>
                        <p:par>
                          <p:cTn id="20" fill="hold">
                            <p:stCondLst>
                              <p:cond delay="1000"/>
                            </p:stCondLst>
                            <p:childTnLst>
                              <p:par>
                                <p:cTn id="21" presetID="18" presetClass="entr" presetSubtype="6" fill="hold" grpId="0" nodeType="after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strips(downRight)">
                                      <p:cBhvr>
                                        <p:cTn id="23" dur="500"/>
                                        <p:tgtEl>
                                          <p:spTgt spid="5">
                                            <p:txEl>
                                              <p:pRg st="0" end="0"/>
                                            </p:txEl>
                                          </p:spTgt>
                                        </p:tgtEl>
                                      </p:cBhvr>
                                    </p:animEffect>
                                  </p:childTnLst>
                                </p:cTn>
                              </p:par>
                            </p:childTnLst>
                          </p:cTn>
                        </p:par>
                        <p:par>
                          <p:cTn id="24" fill="hold">
                            <p:stCondLst>
                              <p:cond delay="1500"/>
                            </p:stCondLst>
                            <p:childTnLst>
                              <p:par>
                                <p:cTn id="25" presetID="18" presetClass="entr" presetSubtype="6" fill="hold" grpId="0" nodeType="after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strips(downRight)">
                                      <p:cBhvr>
                                        <p:cTn id="27" dur="500"/>
                                        <p:tgtEl>
                                          <p:spTgt spid="5">
                                            <p:txEl>
                                              <p:pRg st="1" end="1"/>
                                            </p:txEl>
                                          </p:spTgt>
                                        </p:tgtEl>
                                      </p:cBhvr>
                                    </p:animEffect>
                                  </p:childTnLst>
                                </p:cTn>
                              </p:par>
                            </p:childTnLst>
                          </p:cTn>
                        </p:par>
                        <p:par>
                          <p:cTn id="28" fill="hold">
                            <p:stCondLst>
                              <p:cond delay="2000"/>
                            </p:stCondLst>
                            <p:childTnLst>
                              <p:par>
                                <p:cTn id="29" presetID="18" presetClass="entr" presetSubtype="6" fill="hold" grpId="0" nodeType="after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Effect transition="in" filter="strips(downRight)">
                                      <p:cBhvr>
                                        <p:cTn id="31" dur="500"/>
                                        <p:tgtEl>
                                          <p:spTgt spid="5">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7" presetClass="entr" presetSubtype="8"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500" fill="hold"/>
                                        <p:tgtEl>
                                          <p:spTgt spid="7"/>
                                        </p:tgtEl>
                                        <p:attrNameLst>
                                          <p:attrName>ppt_x</p:attrName>
                                        </p:attrNameLst>
                                      </p:cBhvr>
                                      <p:tavLst>
                                        <p:tav tm="0">
                                          <p:val>
                                            <p:strVal val="#ppt_x-#ppt_w/2"/>
                                          </p:val>
                                        </p:tav>
                                        <p:tav tm="100000">
                                          <p:val>
                                            <p:strVal val="#ppt_x"/>
                                          </p:val>
                                        </p:tav>
                                      </p:tavLst>
                                    </p:anim>
                                    <p:anim calcmode="lin" valueType="num">
                                      <p:cBhvr>
                                        <p:cTn id="37" dur="500" fill="hold"/>
                                        <p:tgtEl>
                                          <p:spTgt spid="7"/>
                                        </p:tgtEl>
                                        <p:attrNameLst>
                                          <p:attrName>ppt_y</p:attrName>
                                        </p:attrNameLst>
                                      </p:cBhvr>
                                      <p:tavLst>
                                        <p:tav tm="0">
                                          <p:val>
                                            <p:strVal val="#ppt_y"/>
                                          </p:val>
                                        </p:tav>
                                        <p:tav tm="100000">
                                          <p:val>
                                            <p:strVal val="#ppt_y"/>
                                          </p:val>
                                        </p:tav>
                                      </p:tavLst>
                                    </p:anim>
                                    <p:anim calcmode="lin" valueType="num">
                                      <p:cBhvr>
                                        <p:cTn id="38" dur="500" fill="hold"/>
                                        <p:tgtEl>
                                          <p:spTgt spid="7"/>
                                        </p:tgtEl>
                                        <p:attrNameLst>
                                          <p:attrName>ppt_w</p:attrName>
                                        </p:attrNameLst>
                                      </p:cBhvr>
                                      <p:tavLst>
                                        <p:tav tm="0">
                                          <p:val>
                                            <p:fltVal val="0"/>
                                          </p:val>
                                        </p:tav>
                                        <p:tav tm="100000">
                                          <p:val>
                                            <p:strVal val="#ppt_w"/>
                                          </p:val>
                                        </p:tav>
                                      </p:tavLst>
                                    </p:anim>
                                    <p:anim calcmode="lin" valueType="num">
                                      <p:cBhvr>
                                        <p:cTn id="39" dur="500" fill="hold"/>
                                        <p:tgtEl>
                                          <p:spTgt spid="7"/>
                                        </p:tgtEl>
                                        <p:attrNameLst>
                                          <p:attrName>ppt_h</p:attrName>
                                        </p:attrNameLst>
                                      </p:cBhvr>
                                      <p:tavLst>
                                        <p:tav tm="0">
                                          <p:val>
                                            <p:strVal val="#ppt_h"/>
                                          </p:val>
                                        </p:tav>
                                        <p:tav tm="100000">
                                          <p:val>
                                            <p:strVal val="#ppt_h"/>
                                          </p:val>
                                        </p:tav>
                                      </p:tavLst>
                                    </p:anim>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left)">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animBg="1" autoUpdateAnimBg="0"/>
      <p:bldP spid="215044" grpId="0" animBg="1"/>
      <p:bldP spid="215045" grpId="0" autoUpdateAnimBg="0"/>
      <p:bldP spid="5" grpId="0" uiExpand="1" build="p" autoUpdateAnimBg="0" advAuto="0"/>
      <p:bldP spid="6" grpId="0" autoUpdateAnimBg="0"/>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9" name="Text Box 3">
            <a:hlinkClick r:id="" action="ppaction://hlinkshowjump?jump=lastslideviewed"/>
          </p:cNvPr>
          <p:cNvSpPr txBox="1">
            <a:spLocks noChangeArrowheads="1"/>
          </p:cNvSpPr>
          <p:nvPr/>
        </p:nvSpPr>
        <p:spPr bwMode="auto">
          <a:xfrm>
            <a:off x="5622925" y="4149080"/>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0000FF"/>
                </a:solidFill>
                <a:latin typeface="华文隶书" panose="02010800040101010101" pitchFamily="2" charset="-122"/>
                <a:ea typeface="华文隶书" panose="02010800040101010101" pitchFamily="2" charset="-122"/>
              </a:rPr>
              <a:t>平衡树的特性</a:t>
            </a:r>
          </a:p>
        </p:txBody>
      </p:sp>
      <p:sp>
        <p:nvSpPr>
          <p:cNvPr id="214021" name="Rectangle 5"/>
          <p:cNvSpPr>
            <a:spLocks noChangeArrowheads="1"/>
          </p:cNvSpPr>
          <p:nvPr/>
        </p:nvSpPr>
        <p:spPr bwMode="auto">
          <a:xfrm>
            <a:off x="342900" y="1340768"/>
            <a:ext cx="8458200" cy="2548134"/>
          </a:xfrm>
          <a:prstGeom prst="rect">
            <a:avLst/>
          </a:prstGeom>
          <a:solidFill>
            <a:srgbClr val="FFFFFF"/>
          </a:solidFill>
          <a:ln w="9525">
            <a:solidFill>
              <a:srgbClr val="993300"/>
            </a:solidFill>
            <a:miter lim="800000"/>
            <a:headEnd/>
            <a:tailEnd/>
          </a:ln>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20000"/>
              </a:spcBef>
              <a:buFontTx/>
              <a:buChar char="•"/>
            </a:pPr>
            <a:r>
              <a:rPr lang="zh-CN" altLang="en-US" b="1" dirty="0">
                <a:solidFill>
                  <a:srgbClr val="A50021"/>
                </a:solidFill>
                <a:ea typeface="华文楷体" panose="02010600040101010101" pitchFamily="2" charset="-122"/>
                <a:cs typeface="Times New Roman" panose="02020603050405020304" pitchFamily="18" charset="0"/>
              </a:rPr>
              <a:t>树中所有叶子结点均不带信息，且在树中的同一层次上</a:t>
            </a:r>
            <a:endParaRPr lang="en-US" altLang="zh-CN" b="1" dirty="0">
              <a:solidFill>
                <a:srgbClr val="A50021"/>
              </a:solidFill>
              <a:ea typeface="华文楷体" panose="02010600040101010101" pitchFamily="2" charset="-122"/>
              <a:cs typeface="Times New Roman" panose="02020603050405020304" pitchFamily="18" charset="0"/>
            </a:endParaRPr>
          </a:p>
          <a:p>
            <a:pPr eaLnBrk="1" hangingPunct="1">
              <a:lnSpc>
                <a:spcPct val="150000"/>
              </a:lnSpc>
              <a:spcBef>
                <a:spcPct val="20000"/>
              </a:spcBef>
              <a:buFontTx/>
              <a:buChar char="•"/>
            </a:pPr>
            <a:r>
              <a:rPr lang="zh-CN" altLang="en-US" b="1" dirty="0">
                <a:solidFill>
                  <a:srgbClr val="A50021"/>
                </a:solidFill>
                <a:ea typeface="华文楷体" panose="02010600040101010101" pitchFamily="2" charset="-122"/>
                <a:cs typeface="Times New Roman" panose="02020603050405020304" pitchFamily="18" charset="0"/>
              </a:rPr>
              <a:t>根结点或为叶子结点，或至少含有两棵子树</a:t>
            </a:r>
            <a:endParaRPr lang="en-US" altLang="zh-CN" b="1" dirty="0">
              <a:solidFill>
                <a:srgbClr val="A50021"/>
              </a:solidFill>
              <a:ea typeface="华文楷体" panose="02010600040101010101" pitchFamily="2" charset="-122"/>
              <a:cs typeface="Times New Roman" panose="02020603050405020304" pitchFamily="18" charset="0"/>
            </a:endParaRPr>
          </a:p>
          <a:p>
            <a:pPr eaLnBrk="1" hangingPunct="1">
              <a:lnSpc>
                <a:spcPct val="150000"/>
              </a:lnSpc>
              <a:spcBef>
                <a:spcPct val="20000"/>
              </a:spcBef>
              <a:buFontTx/>
              <a:buChar char="•"/>
            </a:pPr>
            <a:r>
              <a:rPr lang="zh-CN" altLang="en-US" b="1" dirty="0">
                <a:solidFill>
                  <a:srgbClr val="A50021"/>
                </a:solidFill>
                <a:ea typeface="华文楷体" panose="02010600040101010101" pitchFamily="2" charset="-122"/>
                <a:cs typeface="Times New Roman" panose="02020603050405020304" pitchFamily="18" charset="0"/>
              </a:rPr>
              <a:t>其余所有非叶结点均至少含有</a:t>
            </a:r>
            <a:r>
              <a:rPr lang="zh-CN" altLang="en-US" b="1" dirty="0">
                <a:solidFill>
                  <a:srgbClr val="A50021"/>
                </a:solidFill>
                <a:ea typeface="华文楷体" panose="02010600040101010101" pitchFamily="2" charset="-122"/>
                <a:cs typeface="Times New Roman" panose="02020603050405020304" pitchFamily="18" charset="0"/>
                <a:sym typeface="Symbol" panose="05050102010706020507" pitchFamily="18" charset="2"/>
              </a:rPr>
              <a:t></a:t>
            </a:r>
            <a:r>
              <a:rPr lang="en-US" altLang="zh-CN" b="1" i="1" dirty="0">
                <a:solidFill>
                  <a:srgbClr val="A50021"/>
                </a:solidFill>
                <a:ea typeface="华文楷体" panose="02010600040101010101" pitchFamily="2" charset="-122"/>
                <a:cs typeface="Times New Roman" panose="02020603050405020304" pitchFamily="18" charset="0"/>
                <a:sym typeface="Symbol" panose="05050102010706020507" pitchFamily="18" charset="2"/>
              </a:rPr>
              <a:t>m/2</a:t>
            </a:r>
            <a:r>
              <a:rPr lang="en-US" altLang="zh-CN" b="1" dirty="0">
                <a:solidFill>
                  <a:srgbClr val="A50021"/>
                </a:solidFill>
                <a:ea typeface="华文楷体" panose="02010600040101010101" pitchFamily="2" charset="-122"/>
                <a:cs typeface="Times New Roman" panose="02020603050405020304" pitchFamily="18" charset="0"/>
                <a:sym typeface="Symbol" panose="05050102010706020507" pitchFamily="18" charset="2"/>
              </a:rPr>
              <a:t></a:t>
            </a:r>
            <a:r>
              <a:rPr lang="zh-CN" altLang="en-US" b="1" dirty="0">
                <a:solidFill>
                  <a:srgbClr val="A50021"/>
                </a:solidFill>
                <a:ea typeface="华文楷体" panose="02010600040101010101" pitchFamily="2" charset="-122"/>
                <a:cs typeface="Times New Roman" panose="02020603050405020304" pitchFamily="18" charset="0"/>
                <a:sym typeface="Symbol" panose="05050102010706020507" pitchFamily="18" charset="2"/>
              </a:rPr>
              <a:t>棵</a:t>
            </a:r>
            <a:r>
              <a:rPr lang="zh-CN" altLang="en-US" b="1" dirty="0">
                <a:solidFill>
                  <a:srgbClr val="A50021"/>
                </a:solidFill>
                <a:ea typeface="华文楷体" panose="02010600040101010101" pitchFamily="2" charset="-122"/>
                <a:cs typeface="Times New Roman" panose="02020603050405020304" pitchFamily="18" charset="0"/>
              </a:rPr>
              <a:t>子树，至多含有 </a:t>
            </a:r>
            <a:r>
              <a:rPr lang="en-US" altLang="zh-CN" b="1" i="1" dirty="0">
                <a:solidFill>
                  <a:srgbClr val="A50021"/>
                </a:solidFill>
                <a:ea typeface="华文楷体" panose="02010600040101010101" pitchFamily="2" charset="-122"/>
                <a:cs typeface="Times New Roman" panose="02020603050405020304" pitchFamily="18" charset="0"/>
              </a:rPr>
              <a:t>m</a:t>
            </a:r>
            <a:r>
              <a:rPr lang="en-US" altLang="zh-CN" b="1" dirty="0">
                <a:solidFill>
                  <a:srgbClr val="A50021"/>
                </a:solidFill>
                <a:ea typeface="华文楷体" panose="02010600040101010101" pitchFamily="2" charset="-122"/>
                <a:cs typeface="Times New Roman" panose="02020603050405020304" pitchFamily="18" charset="0"/>
              </a:rPr>
              <a:t> </a:t>
            </a:r>
            <a:r>
              <a:rPr lang="zh-CN" altLang="en-US" b="1" dirty="0">
                <a:solidFill>
                  <a:srgbClr val="A50021"/>
                </a:solidFill>
                <a:ea typeface="华文楷体" panose="02010600040101010101" pitchFamily="2" charset="-122"/>
                <a:cs typeface="Times New Roman" panose="02020603050405020304" pitchFamily="18" charset="0"/>
              </a:rPr>
              <a:t>棵子树</a:t>
            </a:r>
            <a:endParaRPr lang="en-US" altLang="zh-CN" b="1" dirty="0">
              <a:solidFill>
                <a:srgbClr val="A50021"/>
              </a:solidFill>
              <a:ea typeface="华文楷体" panose="02010600040101010101" pitchFamily="2" charset="-122"/>
              <a:cs typeface="Times New Roman" panose="02020603050405020304" pitchFamily="18" charset="0"/>
            </a:endParaRPr>
          </a:p>
        </p:txBody>
      </p:sp>
      <p:sp>
        <p:nvSpPr>
          <p:cNvPr id="5" name="Line 4"/>
          <p:cNvSpPr>
            <a:spLocks noChangeShapeType="1"/>
          </p:cNvSpPr>
          <p:nvPr/>
        </p:nvSpPr>
        <p:spPr bwMode="auto">
          <a:xfrm>
            <a:off x="4432920" y="4365104"/>
            <a:ext cx="121920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Rectangle 2">
            <a:extLst>
              <a:ext uri="{FF2B5EF4-FFF2-40B4-BE49-F238E27FC236}">
                <a16:creationId xmlns:a16="http://schemas.microsoft.com/office/drawing/2014/main" id="{EB7B25B0-B2AF-40D8-B3ED-C98F3D19ABD3}"/>
              </a:ext>
            </a:extLst>
          </p:cNvPr>
          <p:cNvSpPr txBox="1">
            <a:spLocks noChangeArrowheads="1"/>
          </p:cNvSpPr>
          <p:nvPr/>
        </p:nvSpPr>
        <p:spPr>
          <a:xfrm>
            <a:off x="107504" y="-27384"/>
            <a:ext cx="8579296" cy="936104"/>
          </a:xfrm>
          <a:prstGeom prst="rect">
            <a:avLst/>
          </a:prstGeom>
        </p:spPr>
        <p:txBody>
          <a:bodyPr/>
          <a:lstStyle>
            <a:lvl1pPr algn="ctr" defTabSz="914400" rtl="0" eaLnBrk="1" latinLnBrk="0" hangingPunct="1">
              <a:spcBef>
                <a:spcPct val="0"/>
              </a:spcBef>
              <a:buNone/>
              <a:defRPr sz="4000" kern="1200">
                <a:solidFill>
                  <a:schemeClr val="tx1"/>
                </a:solidFill>
                <a:latin typeface="+mj-lt"/>
                <a:ea typeface="+mj-ea"/>
                <a:cs typeface="+mj-cs"/>
              </a:defRPr>
            </a:lvl1pPr>
          </a:lstStyle>
          <a:p>
            <a:pPr algn="l"/>
            <a:r>
              <a:rPr lang="en-US" altLang="en-US" dirty="0">
                <a:latin typeface="华文新魏" panose="02010800040101010101" pitchFamily="2" charset="-122"/>
                <a:ea typeface="华文新魏" panose="02010800040101010101" pitchFamily="2" charset="-122"/>
              </a:rPr>
              <a:t>B</a:t>
            </a:r>
            <a:r>
              <a:rPr lang="zh-CN" altLang="en-US" dirty="0">
                <a:latin typeface="华文新魏" panose="02010800040101010101" pitchFamily="2" charset="-122"/>
                <a:ea typeface="华文新魏" panose="02010800040101010101" pitchFamily="2" charset="-122"/>
              </a:rPr>
              <a:t>树的特点</a:t>
            </a:r>
            <a:r>
              <a:rPr lang="en-US" altLang="zh-CN" dirty="0">
                <a:latin typeface="华文新魏" panose="02010800040101010101" pitchFamily="2" charset="-122"/>
                <a:ea typeface="华文新魏" panose="02010800040101010101" pitchFamily="2" charset="-122"/>
              </a:rPr>
              <a:t>(2)</a:t>
            </a:r>
            <a:endParaRPr lang="en-US" altLang="en-US" dirty="0">
              <a:latin typeface="华文新魏" panose="02010800040101010101" pitchFamily="2" charset="-122"/>
              <a:ea typeface="华文新魏" panose="02010800040101010101" pitchFamily="2" charset="-122"/>
            </a:endParaRPr>
          </a:p>
        </p:txBody>
      </p:sp>
      <p:sp>
        <p:nvSpPr>
          <p:cNvPr id="2" name="文本框 1">
            <a:extLst>
              <a:ext uri="{FF2B5EF4-FFF2-40B4-BE49-F238E27FC236}">
                <a16:creationId xmlns:a16="http://schemas.microsoft.com/office/drawing/2014/main" id="{041B5717-9D4F-4EF0-B23C-A1211ACA69FC}"/>
              </a:ext>
            </a:extLst>
          </p:cNvPr>
          <p:cNvSpPr txBox="1"/>
          <p:nvPr/>
        </p:nvSpPr>
        <p:spPr>
          <a:xfrm>
            <a:off x="342900" y="5013237"/>
            <a:ext cx="8189540" cy="523220"/>
          </a:xfrm>
          <a:prstGeom prst="rect">
            <a:avLst/>
          </a:prstGeom>
          <a:noFill/>
        </p:spPr>
        <p:txBody>
          <a:bodyPr wrap="square" rtlCol="0">
            <a:spAutoFit/>
          </a:bodyPr>
          <a:lstStyle/>
          <a:p>
            <a:pPr algn="ctr"/>
            <a:r>
              <a:rPr lang="zh-CN" altLang="en-US" sz="2800" dirty="0">
                <a:latin typeface="方正姚体" panose="02010601030101010101" pitchFamily="2" charset="-122"/>
                <a:ea typeface="方正姚体" panose="02010601030101010101" pitchFamily="2" charset="-122"/>
              </a:rPr>
              <a:t>紧凑表示方法</a:t>
            </a:r>
          </a:p>
        </p:txBody>
      </p:sp>
    </p:spTree>
    <p:extLst>
      <p:ext uri="{BB962C8B-B14F-4D97-AF65-F5344CB8AC3E}">
        <p14:creationId xmlns:p14="http://schemas.microsoft.com/office/powerpoint/2010/main" val="33309432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14021">
                                            <p:txEl>
                                              <p:pRg st="0" end="0"/>
                                            </p:txEl>
                                          </p:spTgt>
                                        </p:tgtEl>
                                        <p:attrNameLst>
                                          <p:attrName>style.visibility</p:attrName>
                                        </p:attrNameLst>
                                      </p:cBhvr>
                                      <p:to>
                                        <p:strVal val="visible"/>
                                      </p:to>
                                    </p:set>
                                    <p:animEffect transition="in" filter="strips(downRight)">
                                      <p:cBhvr>
                                        <p:cTn id="7" dur="500"/>
                                        <p:tgtEl>
                                          <p:spTgt spid="214021">
                                            <p:txEl>
                                              <p:pRg st="0" end="0"/>
                                            </p:txEl>
                                          </p:spTgt>
                                        </p:tgtEl>
                                      </p:cBhvr>
                                    </p:animEffect>
                                  </p:childTnLst>
                                </p:cTn>
                              </p:par>
                            </p:childTnLst>
                          </p:cTn>
                        </p:par>
                        <p:par>
                          <p:cTn id="8" fill="hold" nodeType="afterGroup">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214021">
                                            <p:txEl>
                                              <p:pRg st="1" end="1"/>
                                            </p:txEl>
                                          </p:spTgt>
                                        </p:tgtEl>
                                        <p:attrNameLst>
                                          <p:attrName>style.visibility</p:attrName>
                                        </p:attrNameLst>
                                      </p:cBhvr>
                                      <p:to>
                                        <p:strVal val="visible"/>
                                      </p:to>
                                    </p:set>
                                    <p:animEffect transition="in" filter="strips(downRight)">
                                      <p:cBhvr>
                                        <p:cTn id="11" dur="500"/>
                                        <p:tgtEl>
                                          <p:spTgt spid="214021">
                                            <p:txEl>
                                              <p:pRg st="1" end="1"/>
                                            </p:txEl>
                                          </p:spTgt>
                                        </p:tgtEl>
                                      </p:cBhvr>
                                    </p:animEffect>
                                  </p:childTnLst>
                                </p:cTn>
                              </p:par>
                            </p:childTnLst>
                          </p:cTn>
                        </p:par>
                        <p:par>
                          <p:cTn id="12" fill="hold" nodeType="afterGroup">
                            <p:stCondLst>
                              <p:cond delay="1000"/>
                            </p:stCondLst>
                            <p:childTnLst>
                              <p:par>
                                <p:cTn id="13" presetID="18" presetClass="entr" presetSubtype="6" fill="hold" grpId="0" nodeType="afterEffect">
                                  <p:stCondLst>
                                    <p:cond delay="0"/>
                                  </p:stCondLst>
                                  <p:childTnLst>
                                    <p:set>
                                      <p:cBhvr>
                                        <p:cTn id="14" dur="1" fill="hold">
                                          <p:stCondLst>
                                            <p:cond delay="0"/>
                                          </p:stCondLst>
                                        </p:cTn>
                                        <p:tgtEl>
                                          <p:spTgt spid="214021">
                                            <p:txEl>
                                              <p:pRg st="2" end="2"/>
                                            </p:txEl>
                                          </p:spTgt>
                                        </p:tgtEl>
                                        <p:attrNameLst>
                                          <p:attrName>style.visibility</p:attrName>
                                        </p:attrNameLst>
                                      </p:cBhvr>
                                      <p:to>
                                        <p:strVal val="visible"/>
                                      </p:to>
                                    </p:set>
                                    <p:animEffect transition="in" filter="strips(downRight)">
                                      <p:cBhvr>
                                        <p:cTn id="15" dur="500"/>
                                        <p:tgtEl>
                                          <p:spTgt spid="214021">
                                            <p:txEl>
                                              <p:pRg st="2" end="2"/>
                                            </p:txEl>
                                          </p:spTgt>
                                        </p:tgtEl>
                                      </p:cBhvr>
                                    </p:animEffect>
                                  </p:childTnLst>
                                </p:cTn>
                              </p:par>
                            </p:childTnLst>
                          </p:cTn>
                        </p:par>
                      </p:childTnLst>
                    </p:cTn>
                  </p:par>
                  <p:par>
                    <p:cTn id="16" fill="hold">
                      <p:stCondLst>
                        <p:cond delay="indefinite"/>
                      </p:stCondLst>
                      <p:childTnLst>
                        <p:par>
                          <p:cTn id="17" fill="hold" nodeType="afterGroup">
                            <p:stCondLst>
                              <p:cond delay="0"/>
                            </p:stCondLst>
                            <p:childTnLst>
                              <p:par>
                                <p:cTn id="18" presetID="17" presetClass="entr" presetSubtype="8"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ppt_x</p:attrName>
                                        </p:attrNameLst>
                                      </p:cBhvr>
                                      <p:tavLst>
                                        <p:tav tm="0">
                                          <p:val>
                                            <p:strVal val="#ppt_x-#ppt_w/2"/>
                                          </p:val>
                                        </p:tav>
                                        <p:tav tm="100000">
                                          <p:val>
                                            <p:strVal val="#ppt_x"/>
                                          </p:val>
                                        </p:tav>
                                      </p:tavLst>
                                    </p:anim>
                                    <p:anim calcmode="lin" valueType="num">
                                      <p:cBhvr>
                                        <p:cTn id="21" dur="500" fill="hold"/>
                                        <p:tgtEl>
                                          <p:spTgt spid="5"/>
                                        </p:tgtEl>
                                        <p:attrNameLst>
                                          <p:attrName>ppt_y</p:attrName>
                                        </p:attrNameLst>
                                      </p:cBhvr>
                                      <p:tavLst>
                                        <p:tav tm="0">
                                          <p:val>
                                            <p:strVal val="#ppt_y"/>
                                          </p:val>
                                        </p:tav>
                                        <p:tav tm="100000">
                                          <p:val>
                                            <p:strVal val="#ppt_y"/>
                                          </p:val>
                                        </p:tav>
                                      </p:tavLst>
                                    </p:anim>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strVal val="#ppt_h"/>
                                          </p:val>
                                        </p:tav>
                                        <p:tav tm="100000">
                                          <p:val>
                                            <p:strVal val="#ppt_h"/>
                                          </p:val>
                                        </p:tav>
                                      </p:tavLst>
                                    </p:anim>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214019"/>
                                        </p:tgtEl>
                                        <p:attrNameLst>
                                          <p:attrName>style.visibility</p:attrName>
                                        </p:attrNameLst>
                                      </p:cBhvr>
                                      <p:to>
                                        <p:strVal val="visible"/>
                                      </p:to>
                                    </p:set>
                                    <p:animEffect transition="in" filter="wipe(left)">
                                      <p:cBhvr>
                                        <p:cTn id="27" dur="500"/>
                                        <p:tgtEl>
                                          <p:spTgt spid="214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autoUpdateAnimBg="0"/>
      <p:bldP spid="214021" grpId="0" build="p" autoUpdateAnimBg="0" advAuto="0"/>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7170" name="Group 2"/>
          <p:cNvGrpSpPr>
            <a:grpSpLocks/>
          </p:cNvGrpSpPr>
          <p:nvPr/>
        </p:nvGrpSpPr>
        <p:grpSpPr bwMode="auto">
          <a:xfrm>
            <a:off x="89917" y="468524"/>
            <a:ext cx="9018587" cy="3579813"/>
            <a:chOff x="0" y="0"/>
            <a:chExt cx="5681" cy="2256"/>
          </a:xfrm>
        </p:grpSpPr>
        <p:grpSp>
          <p:nvGrpSpPr>
            <p:cNvPr id="647171" name="Group 3"/>
            <p:cNvGrpSpPr>
              <a:grpSpLocks/>
            </p:cNvGrpSpPr>
            <p:nvPr/>
          </p:nvGrpSpPr>
          <p:grpSpPr bwMode="auto">
            <a:xfrm>
              <a:off x="0" y="0"/>
              <a:ext cx="5681" cy="1973"/>
              <a:chOff x="0" y="0"/>
              <a:chExt cx="5681" cy="1973"/>
            </a:xfrm>
          </p:grpSpPr>
          <p:sp>
            <p:nvSpPr>
              <p:cNvPr id="647173" name="Rectangle 4"/>
              <p:cNvSpPr>
                <a:spLocks noChangeArrowheads="1"/>
              </p:cNvSpPr>
              <p:nvPr/>
            </p:nvSpPr>
            <p:spPr bwMode="auto">
              <a:xfrm>
                <a:off x="3216" y="1170"/>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dirty="0">
                    <a:solidFill>
                      <a:schemeClr val="accent2"/>
                    </a:solidFill>
                    <a:latin typeface="Times New Roman" pitchFamily="18" charset="0"/>
                  </a:rPr>
                  <a:t>g</a:t>
                </a:r>
              </a:p>
            </p:txBody>
          </p:sp>
          <p:sp>
            <p:nvSpPr>
              <p:cNvPr id="647174" name="Rectangle 5"/>
              <p:cNvSpPr>
                <a:spLocks noChangeArrowheads="1"/>
              </p:cNvSpPr>
              <p:nvPr/>
            </p:nvSpPr>
            <p:spPr bwMode="auto">
              <a:xfrm>
                <a:off x="1440" y="1410"/>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dirty="0">
                    <a:solidFill>
                      <a:schemeClr val="accent2"/>
                    </a:solidFill>
                    <a:latin typeface="Times New Roman" pitchFamily="18" charset="0"/>
                  </a:rPr>
                  <a:t>f</a:t>
                </a:r>
              </a:p>
            </p:txBody>
          </p:sp>
          <p:sp>
            <p:nvSpPr>
              <p:cNvPr id="647175" name="Rectangle 6"/>
              <p:cNvSpPr>
                <a:spLocks noChangeArrowheads="1"/>
              </p:cNvSpPr>
              <p:nvPr/>
            </p:nvSpPr>
            <p:spPr bwMode="auto">
              <a:xfrm>
                <a:off x="1872" y="858"/>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dirty="0">
                    <a:solidFill>
                      <a:schemeClr val="accent2"/>
                    </a:solidFill>
                    <a:latin typeface="Times New Roman" pitchFamily="18" charset="0"/>
                  </a:rPr>
                  <a:t>e</a:t>
                </a:r>
              </a:p>
            </p:txBody>
          </p:sp>
          <p:sp>
            <p:nvSpPr>
              <p:cNvPr id="647176" name="Rectangle 7"/>
              <p:cNvSpPr>
                <a:spLocks noChangeArrowheads="1"/>
              </p:cNvSpPr>
              <p:nvPr/>
            </p:nvSpPr>
            <p:spPr bwMode="auto">
              <a:xfrm>
                <a:off x="192" y="866"/>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None/>
                </a:pPr>
                <a:r>
                  <a:rPr lang="en-US" altLang="en-US" sz="2400" b="1" dirty="0">
                    <a:solidFill>
                      <a:schemeClr val="accent2"/>
                    </a:solidFill>
                    <a:latin typeface="Times New Roman" pitchFamily="18" charset="0"/>
                  </a:rPr>
                  <a:t>d</a:t>
                </a:r>
              </a:p>
            </p:txBody>
          </p:sp>
          <p:sp>
            <p:nvSpPr>
              <p:cNvPr id="647177" name="Rectangle 8"/>
              <p:cNvSpPr>
                <a:spLocks noChangeArrowheads="1"/>
              </p:cNvSpPr>
              <p:nvPr/>
            </p:nvSpPr>
            <p:spPr bwMode="auto">
              <a:xfrm>
                <a:off x="3504" y="410"/>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dirty="0">
                    <a:solidFill>
                      <a:schemeClr val="accent2"/>
                    </a:solidFill>
                    <a:latin typeface="Times New Roman" pitchFamily="18" charset="0"/>
                  </a:rPr>
                  <a:t>c</a:t>
                </a:r>
              </a:p>
            </p:txBody>
          </p:sp>
          <p:sp>
            <p:nvSpPr>
              <p:cNvPr id="647178" name="Rectangle 9"/>
              <p:cNvSpPr>
                <a:spLocks noChangeArrowheads="1"/>
              </p:cNvSpPr>
              <p:nvPr/>
            </p:nvSpPr>
            <p:spPr bwMode="auto">
              <a:xfrm>
                <a:off x="816" y="450"/>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None/>
                </a:pPr>
                <a:r>
                  <a:rPr lang="en-US" altLang="en-US" sz="2400" b="1" dirty="0">
                    <a:solidFill>
                      <a:schemeClr val="accent2"/>
                    </a:solidFill>
                    <a:latin typeface="Times New Roman" pitchFamily="18" charset="0"/>
                  </a:rPr>
                  <a:t>b</a:t>
                </a:r>
              </a:p>
            </p:txBody>
          </p:sp>
          <p:sp>
            <p:nvSpPr>
              <p:cNvPr id="647179" name="Rectangle 10"/>
              <p:cNvSpPr>
                <a:spLocks noChangeArrowheads="1"/>
              </p:cNvSpPr>
              <p:nvPr/>
            </p:nvSpPr>
            <p:spPr bwMode="auto">
              <a:xfrm>
                <a:off x="1904" y="0"/>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dirty="0">
                    <a:solidFill>
                      <a:schemeClr val="accent2"/>
                    </a:solidFill>
                    <a:latin typeface="Times New Roman" pitchFamily="18" charset="0"/>
                  </a:rPr>
                  <a:t>a</a:t>
                </a:r>
              </a:p>
            </p:txBody>
          </p:sp>
          <p:grpSp>
            <p:nvGrpSpPr>
              <p:cNvPr id="647180" name="Group 11"/>
              <p:cNvGrpSpPr>
                <a:grpSpLocks/>
              </p:cNvGrpSpPr>
              <p:nvPr/>
            </p:nvGrpSpPr>
            <p:grpSpPr bwMode="auto">
              <a:xfrm>
                <a:off x="1792" y="210"/>
                <a:ext cx="929" cy="227"/>
                <a:chOff x="0" y="0"/>
                <a:chExt cx="929" cy="227"/>
              </a:xfrm>
            </p:grpSpPr>
            <p:sp>
              <p:nvSpPr>
                <p:cNvPr id="647239" name="Rectangle 12"/>
                <p:cNvSpPr>
                  <a:spLocks noChangeArrowheads="1"/>
                </p:cNvSpPr>
                <p:nvPr/>
              </p:nvSpPr>
              <p:spPr bwMode="auto">
                <a:xfrm>
                  <a:off x="0" y="0"/>
                  <a:ext cx="929"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1       24</a:t>
                  </a:r>
                </a:p>
              </p:txBody>
            </p:sp>
            <p:sp>
              <p:nvSpPr>
                <p:cNvPr id="647240" name="Line 13"/>
                <p:cNvSpPr>
                  <a:spLocks noChangeShapeType="1"/>
                </p:cNvSpPr>
                <p:nvPr/>
              </p:nvSpPr>
              <p:spPr bwMode="auto">
                <a:xfrm>
                  <a:off x="192"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241" name="Line 14"/>
                <p:cNvSpPr>
                  <a:spLocks noChangeShapeType="1"/>
                </p:cNvSpPr>
                <p:nvPr/>
              </p:nvSpPr>
              <p:spPr bwMode="auto">
                <a:xfrm>
                  <a:off x="424"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242" name="Line 15"/>
                <p:cNvSpPr>
                  <a:spLocks noChangeShapeType="1"/>
                </p:cNvSpPr>
                <p:nvPr/>
              </p:nvSpPr>
              <p:spPr bwMode="auto">
                <a:xfrm>
                  <a:off x="720"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647181" name="Group 16"/>
              <p:cNvGrpSpPr>
                <a:grpSpLocks/>
              </p:cNvGrpSpPr>
              <p:nvPr/>
            </p:nvGrpSpPr>
            <p:grpSpPr bwMode="auto">
              <a:xfrm>
                <a:off x="711" y="658"/>
                <a:ext cx="929" cy="227"/>
                <a:chOff x="0" y="0"/>
                <a:chExt cx="929" cy="227"/>
              </a:xfrm>
            </p:grpSpPr>
            <p:sp>
              <p:nvSpPr>
                <p:cNvPr id="647235" name="Rectangle 17"/>
                <p:cNvSpPr>
                  <a:spLocks noChangeArrowheads="1"/>
                </p:cNvSpPr>
                <p:nvPr/>
              </p:nvSpPr>
              <p:spPr bwMode="auto">
                <a:xfrm>
                  <a:off x="0" y="0"/>
                  <a:ext cx="929"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1       15</a:t>
                  </a:r>
                </a:p>
              </p:txBody>
            </p:sp>
            <p:sp>
              <p:nvSpPr>
                <p:cNvPr id="647236" name="Line 18"/>
                <p:cNvSpPr>
                  <a:spLocks noChangeShapeType="1"/>
                </p:cNvSpPr>
                <p:nvPr/>
              </p:nvSpPr>
              <p:spPr bwMode="auto">
                <a:xfrm>
                  <a:off x="192"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237" name="Line 19"/>
                <p:cNvSpPr>
                  <a:spLocks noChangeShapeType="1"/>
                </p:cNvSpPr>
                <p:nvPr/>
              </p:nvSpPr>
              <p:spPr bwMode="auto">
                <a:xfrm>
                  <a:off x="424"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238" name="Line 20"/>
                <p:cNvSpPr>
                  <a:spLocks noChangeShapeType="1"/>
                </p:cNvSpPr>
                <p:nvPr/>
              </p:nvSpPr>
              <p:spPr bwMode="auto">
                <a:xfrm>
                  <a:off x="720"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647182" name="Group 21"/>
              <p:cNvGrpSpPr>
                <a:grpSpLocks/>
              </p:cNvGrpSpPr>
              <p:nvPr/>
            </p:nvGrpSpPr>
            <p:grpSpPr bwMode="auto">
              <a:xfrm>
                <a:off x="1559" y="1090"/>
                <a:ext cx="929" cy="227"/>
                <a:chOff x="0" y="0"/>
                <a:chExt cx="929" cy="227"/>
              </a:xfrm>
            </p:grpSpPr>
            <p:sp>
              <p:nvSpPr>
                <p:cNvPr id="647231" name="Rectangle 22"/>
                <p:cNvSpPr>
                  <a:spLocks noChangeArrowheads="1"/>
                </p:cNvSpPr>
                <p:nvPr/>
              </p:nvSpPr>
              <p:spPr bwMode="auto">
                <a:xfrm>
                  <a:off x="0" y="0"/>
                  <a:ext cx="929"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 </a:t>
                  </a:r>
                  <a:r>
                    <a:rPr lang="en-US" altLang="en-US" sz="2400" b="1">
                      <a:latin typeface="Times New Roman" pitchFamily="18" charset="0"/>
                      <a:cs typeface="Times New Roman" pitchFamily="18" charset="0"/>
                    </a:rPr>
                    <a:t>∧</a:t>
                  </a:r>
                  <a:r>
                    <a:rPr lang="en-US" altLang="en-US" sz="2400" b="1">
                      <a:latin typeface="Times New Roman" pitchFamily="18" charset="0"/>
                    </a:rPr>
                    <a:t>  20 </a:t>
                  </a:r>
                  <a:r>
                    <a:rPr lang="en-US" altLang="en-US" sz="2400" b="1">
                      <a:latin typeface="Times New Roman" pitchFamily="18" charset="0"/>
                      <a:cs typeface="Times New Roman" pitchFamily="18" charset="0"/>
                    </a:rPr>
                    <a:t>∧</a:t>
                  </a:r>
                </a:p>
              </p:txBody>
            </p:sp>
            <p:sp>
              <p:nvSpPr>
                <p:cNvPr id="647232" name="Line 23"/>
                <p:cNvSpPr>
                  <a:spLocks noChangeShapeType="1"/>
                </p:cNvSpPr>
                <p:nvPr/>
              </p:nvSpPr>
              <p:spPr bwMode="auto">
                <a:xfrm>
                  <a:off x="192"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233" name="Line 24"/>
                <p:cNvSpPr>
                  <a:spLocks noChangeShapeType="1"/>
                </p:cNvSpPr>
                <p:nvPr/>
              </p:nvSpPr>
              <p:spPr bwMode="auto">
                <a:xfrm>
                  <a:off x="424"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234" name="Line 25"/>
                <p:cNvSpPr>
                  <a:spLocks noChangeShapeType="1"/>
                </p:cNvSpPr>
                <p:nvPr/>
              </p:nvSpPr>
              <p:spPr bwMode="auto">
                <a:xfrm>
                  <a:off x="720"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647183" name="Group 26"/>
              <p:cNvGrpSpPr>
                <a:grpSpLocks/>
              </p:cNvGrpSpPr>
              <p:nvPr/>
            </p:nvGrpSpPr>
            <p:grpSpPr bwMode="auto">
              <a:xfrm>
                <a:off x="1632" y="1423"/>
                <a:ext cx="1360" cy="227"/>
                <a:chOff x="0" y="0"/>
                <a:chExt cx="1360" cy="227"/>
              </a:xfrm>
            </p:grpSpPr>
            <p:sp>
              <p:nvSpPr>
                <p:cNvPr id="647225" name="Rectangle 27"/>
                <p:cNvSpPr>
                  <a:spLocks noChangeArrowheads="1"/>
                </p:cNvSpPr>
                <p:nvPr/>
              </p:nvSpPr>
              <p:spPr bwMode="auto">
                <a:xfrm>
                  <a:off x="0" y="0"/>
                  <a:ext cx="1360"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a:latin typeface="Times New Roman" pitchFamily="18" charset="0"/>
                    </a:rPr>
                    <a:t>2 </a:t>
                  </a:r>
                  <a:r>
                    <a:rPr lang="en-US" altLang="en-US" sz="2400" b="1" dirty="0">
                      <a:latin typeface="Times New Roman" pitchFamily="18" charset="0"/>
                      <a:cs typeface="Times New Roman" pitchFamily="18" charset="0"/>
                    </a:rPr>
                    <a:t>∧ 28 ∧</a:t>
                  </a:r>
                  <a:r>
                    <a:rPr lang="en-US" altLang="en-US" sz="2400" b="1" dirty="0">
                      <a:latin typeface="Times New Roman" pitchFamily="18" charset="0"/>
                    </a:rPr>
                    <a:t> 31 </a:t>
                  </a:r>
                  <a:r>
                    <a:rPr lang="en-US" altLang="en-US" sz="2400" b="1" dirty="0">
                      <a:latin typeface="Times New Roman" pitchFamily="18" charset="0"/>
                      <a:cs typeface="Times New Roman" pitchFamily="18" charset="0"/>
                    </a:rPr>
                    <a:t>∧</a:t>
                  </a:r>
                </a:p>
              </p:txBody>
            </p:sp>
            <p:sp>
              <p:nvSpPr>
                <p:cNvPr id="647226" name="Line 28"/>
                <p:cNvSpPr>
                  <a:spLocks noChangeShapeType="1"/>
                </p:cNvSpPr>
                <p:nvPr/>
              </p:nvSpPr>
              <p:spPr bwMode="auto">
                <a:xfrm>
                  <a:off x="192"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227" name="Line 29"/>
                <p:cNvSpPr>
                  <a:spLocks noChangeShapeType="1"/>
                </p:cNvSpPr>
                <p:nvPr/>
              </p:nvSpPr>
              <p:spPr bwMode="auto">
                <a:xfrm>
                  <a:off x="432"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228" name="Line 30"/>
                <p:cNvSpPr>
                  <a:spLocks noChangeShapeType="1"/>
                </p:cNvSpPr>
                <p:nvPr/>
              </p:nvSpPr>
              <p:spPr bwMode="auto">
                <a:xfrm>
                  <a:off x="672"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229" name="Line 31"/>
                <p:cNvSpPr>
                  <a:spLocks noChangeShapeType="1"/>
                </p:cNvSpPr>
                <p:nvPr/>
              </p:nvSpPr>
              <p:spPr bwMode="auto">
                <a:xfrm>
                  <a:off x="912"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230" name="Line 32"/>
                <p:cNvSpPr>
                  <a:spLocks noChangeShapeType="1"/>
                </p:cNvSpPr>
                <p:nvPr/>
              </p:nvSpPr>
              <p:spPr bwMode="auto">
                <a:xfrm>
                  <a:off x="1152"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647184" name="Group 33"/>
              <p:cNvGrpSpPr>
                <a:grpSpLocks/>
              </p:cNvGrpSpPr>
              <p:nvPr/>
            </p:nvGrpSpPr>
            <p:grpSpPr bwMode="auto">
              <a:xfrm>
                <a:off x="0" y="1090"/>
                <a:ext cx="1360" cy="227"/>
                <a:chOff x="0" y="0"/>
                <a:chExt cx="1360" cy="227"/>
              </a:xfrm>
            </p:grpSpPr>
            <p:sp>
              <p:nvSpPr>
                <p:cNvPr id="647219" name="Rectangle 34"/>
                <p:cNvSpPr>
                  <a:spLocks noChangeArrowheads="1"/>
                </p:cNvSpPr>
                <p:nvPr/>
              </p:nvSpPr>
              <p:spPr bwMode="auto">
                <a:xfrm>
                  <a:off x="0" y="0"/>
                  <a:ext cx="1360"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2 </a:t>
                  </a:r>
                  <a:r>
                    <a:rPr lang="en-US" altLang="en-US" sz="2400" b="1">
                      <a:latin typeface="Times New Roman" pitchFamily="18" charset="0"/>
                      <a:cs typeface="Times New Roman" pitchFamily="18" charset="0"/>
                    </a:rPr>
                    <a:t>∧ 10 ∧</a:t>
                  </a:r>
                  <a:r>
                    <a:rPr lang="en-US" altLang="en-US" sz="2400" b="1">
                      <a:latin typeface="Times New Roman" pitchFamily="18" charset="0"/>
                    </a:rPr>
                    <a:t> 12 </a:t>
                  </a:r>
                  <a:r>
                    <a:rPr lang="en-US" altLang="en-US" sz="2400" b="1">
                      <a:latin typeface="Times New Roman" pitchFamily="18" charset="0"/>
                      <a:cs typeface="Times New Roman" pitchFamily="18" charset="0"/>
                    </a:rPr>
                    <a:t>∧</a:t>
                  </a:r>
                </a:p>
              </p:txBody>
            </p:sp>
            <p:sp>
              <p:nvSpPr>
                <p:cNvPr id="647220" name="Line 35"/>
                <p:cNvSpPr>
                  <a:spLocks noChangeShapeType="1"/>
                </p:cNvSpPr>
                <p:nvPr/>
              </p:nvSpPr>
              <p:spPr bwMode="auto">
                <a:xfrm>
                  <a:off x="192"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221" name="Line 36"/>
                <p:cNvSpPr>
                  <a:spLocks noChangeShapeType="1"/>
                </p:cNvSpPr>
                <p:nvPr/>
              </p:nvSpPr>
              <p:spPr bwMode="auto">
                <a:xfrm>
                  <a:off x="432"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222" name="Line 37"/>
                <p:cNvSpPr>
                  <a:spLocks noChangeShapeType="1"/>
                </p:cNvSpPr>
                <p:nvPr/>
              </p:nvSpPr>
              <p:spPr bwMode="auto">
                <a:xfrm>
                  <a:off x="672"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223" name="Line 38"/>
                <p:cNvSpPr>
                  <a:spLocks noChangeShapeType="1"/>
                </p:cNvSpPr>
                <p:nvPr/>
              </p:nvSpPr>
              <p:spPr bwMode="auto">
                <a:xfrm>
                  <a:off x="912"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224" name="Line 39"/>
                <p:cNvSpPr>
                  <a:spLocks noChangeShapeType="1"/>
                </p:cNvSpPr>
                <p:nvPr/>
              </p:nvSpPr>
              <p:spPr bwMode="auto">
                <a:xfrm>
                  <a:off x="1152"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647185" name="Group 40"/>
              <p:cNvGrpSpPr>
                <a:grpSpLocks/>
              </p:cNvGrpSpPr>
              <p:nvPr/>
            </p:nvGrpSpPr>
            <p:grpSpPr bwMode="auto">
              <a:xfrm>
                <a:off x="4752" y="1746"/>
                <a:ext cx="929" cy="227"/>
                <a:chOff x="0" y="0"/>
                <a:chExt cx="929" cy="227"/>
              </a:xfrm>
            </p:grpSpPr>
            <p:sp>
              <p:nvSpPr>
                <p:cNvPr id="647215" name="Rectangle 41"/>
                <p:cNvSpPr>
                  <a:spLocks noChangeArrowheads="1"/>
                </p:cNvSpPr>
                <p:nvPr/>
              </p:nvSpPr>
              <p:spPr bwMode="auto">
                <a:xfrm>
                  <a:off x="0" y="0"/>
                  <a:ext cx="929"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 </a:t>
                  </a:r>
                  <a:r>
                    <a:rPr lang="en-US" altLang="en-US" sz="2400" b="1">
                      <a:latin typeface="Times New Roman" pitchFamily="18" charset="0"/>
                      <a:cs typeface="Times New Roman" pitchFamily="18" charset="0"/>
                    </a:rPr>
                    <a:t>∧</a:t>
                  </a:r>
                  <a:r>
                    <a:rPr lang="en-US" altLang="en-US" sz="2400" b="1">
                      <a:latin typeface="Times New Roman" pitchFamily="18" charset="0"/>
                    </a:rPr>
                    <a:t>  56 </a:t>
                  </a:r>
                  <a:r>
                    <a:rPr lang="en-US" altLang="en-US" sz="2400" b="1">
                      <a:latin typeface="Times New Roman" pitchFamily="18" charset="0"/>
                      <a:cs typeface="Times New Roman" pitchFamily="18" charset="0"/>
                    </a:rPr>
                    <a:t>∧</a:t>
                  </a:r>
                </a:p>
              </p:txBody>
            </p:sp>
            <p:sp>
              <p:nvSpPr>
                <p:cNvPr id="647216" name="Line 42"/>
                <p:cNvSpPr>
                  <a:spLocks noChangeShapeType="1"/>
                </p:cNvSpPr>
                <p:nvPr/>
              </p:nvSpPr>
              <p:spPr bwMode="auto">
                <a:xfrm>
                  <a:off x="192"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217" name="Line 43"/>
                <p:cNvSpPr>
                  <a:spLocks noChangeShapeType="1"/>
                </p:cNvSpPr>
                <p:nvPr/>
              </p:nvSpPr>
              <p:spPr bwMode="auto">
                <a:xfrm>
                  <a:off x="424"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218" name="Line 44"/>
                <p:cNvSpPr>
                  <a:spLocks noChangeShapeType="1"/>
                </p:cNvSpPr>
                <p:nvPr/>
              </p:nvSpPr>
              <p:spPr bwMode="auto">
                <a:xfrm>
                  <a:off x="720"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647186" name="Group 45"/>
              <p:cNvGrpSpPr>
                <a:grpSpLocks/>
              </p:cNvGrpSpPr>
              <p:nvPr/>
            </p:nvGrpSpPr>
            <p:grpSpPr bwMode="auto">
              <a:xfrm>
                <a:off x="4224" y="1426"/>
                <a:ext cx="929" cy="227"/>
                <a:chOff x="0" y="0"/>
                <a:chExt cx="929" cy="227"/>
              </a:xfrm>
            </p:grpSpPr>
            <p:sp>
              <p:nvSpPr>
                <p:cNvPr id="647211" name="Rectangle 46"/>
                <p:cNvSpPr>
                  <a:spLocks noChangeArrowheads="1"/>
                </p:cNvSpPr>
                <p:nvPr/>
              </p:nvSpPr>
              <p:spPr bwMode="auto">
                <a:xfrm>
                  <a:off x="0" y="0"/>
                  <a:ext cx="929"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 </a:t>
                  </a:r>
                  <a:r>
                    <a:rPr lang="en-US" altLang="en-US" sz="2400" b="1">
                      <a:latin typeface="Times New Roman" pitchFamily="18" charset="0"/>
                      <a:cs typeface="Times New Roman" pitchFamily="18" charset="0"/>
                    </a:rPr>
                    <a:t>∧</a:t>
                  </a:r>
                  <a:r>
                    <a:rPr lang="en-US" altLang="en-US" sz="2400" b="1">
                      <a:latin typeface="Times New Roman" pitchFamily="18" charset="0"/>
                    </a:rPr>
                    <a:t>  50 </a:t>
                  </a:r>
                  <a:r>
                    <a:rPr lang="en-US" altLang="en-US" sz="2400" b="1">
                      <a:latin typeface="Times New Roman" pitchFamily="18" charset="0"/>
                      <a:cs typeface="Times New Roman" pitchFamily="18" charset="0"/>
                    </a:rPr>
                    <a:t>∧</a:t>
                  </a:r>
                </a:p>
              </p:txBody>
            </p:sp>
            <p:sp>
              <p:nvSpPr>
                <p:cNvPr id="647212" name="Line 47"/>
                <p:cNvSpPr>
                  <a:spLocks noChangeShapeType="1"/>
                </p:cNvSpPr>
                <p:nvPr/>
              </p:nvSpPr>
              <p:spPr bwMode="auto">
                <a:xfrm>
                  <a:off x="192"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213" name="Line 48"/>
                <p:cNvSpPr>
                  <a:spLocks noChangeShapeType="1"/>
                </p:cNvSpPr>
                <p:nvPr/>
              </p:nvSpPr>
              <p:spPr bwMode="auto">
                <a:xfrm>
                  <a:off x="424"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214" name="Line 49"/>
                <p:cNvSpPr>
                  <a:spLocks noChangeShapeType="1"/>
                </p:cNvSpPr>
                <p:nvPr/>
              </p:nvSpPr>
              <p:spPr bwMode="auto">
                <a:xfrm>
                  <a:off x="720"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647187" name="Group 50"/>
              <p:cNvGrpSpPr>
                <a:grpSpLocks/>
              </p:cNvGrpSpPr>
              <p:nvPr/>
            </p:nvGrpSpPr>
            <p:grpSpPr bwMode="auto">
              <a:xfrm>
                <a:off x="3168" y="1426"/>
                <a:ext cx="929" cy="227"/>
                <a:chOff x="0" y="0"/>
                <a:chExt cx="929" cy="227"/>
              </a:xfrm>
            </p:grpSpPr>
            <p:sp>
              <p:nvSpPr>
                <p:cNvPr id="647207" name="Rectangle 51"/>
                <p:cNvSpPr>
                  <a:spLocks noChangeArrowheads="1"/>
                </p:cNvSpPr>
                <p:nvPr/>
              </p:nvSpPr>
              <p:spPr bwMode="auto">
                <a:xfrm>
                  <a:off x="0" y="0"/>
                  <a:ext cx="929"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 </a:t>
                  </a:r>
                  <a:r>
                    <a:rPr lang="en-US" altLang="en-US" sz="2400" b="1">
                      <a:latin typeface="Times New Roman" pitchFamily="18" charset="0"/>
                      <a:cs typeface="Times New Roman" pitchFamily="18" charset="0"/>
                    </a:rPr>
                    <a:t>∧</a:t>
                  </a:r>
                  <a:r>
                    <a:rPr lang="en-US" altLang="en-US" sz="2400" b="1">
                      <a:latin typeface="Times New Roman" pitchFamily="18" charset="0"/>
                    </a:rPr>
                    <a:t>  37 </a:t>
                  </a:r>
                  <a:r>
                    <a:rPr lang="en-US" altLang="en-US" sz="2400" b="1">
                      <a:latin typeface="Times New Roman" pitchFamily="18" charset="0"/>
                      <a:cs typeface="Times New Roman" pitchFamily="18" charset="0"/>
                    </a:rPr>
                    <a:t>∧</a:t>
                  </a:r>
                </a:p>
              </p:txBody>
            </p:sp>
            <p:sp>
              <p:nvSpPr>
                <p:cNvPr id="647208" name="Line 52"/>
                <p:cNvSpPr>
                  <a:spLocks noChangeShapeType="1"/>
                </p:cNvSpPr>
                <p:nvPr/>
              </p:nvSpPr>
              <p:spPr bwMode="auto">
                <a:xfrm>
                  <a:off x="192"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209" name="Line 53"/>
                <p:cNvSpPr>
                  <a:spLocks noChangeShapeType="1"/>
                </p:cNvSpPr>
                <p:nvPr/>
              </p:nvSpPr>
              <p:spPr bwMode="auto">
                <a:xfrm>
                  <a:off x="424"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210" name="Line 54"/>
                <p:cNvSpPr>
                  <a:spLocks noChangeShapeType="1"/>
                </p:cNvSpPr>
                <p:nvPr/>
              </p:nvSpPr>
              <p:spPr bwMode="auto">
                <a:xfrm>
                  <a:off x="720"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47188" name="Line 55"/>
              <p:cNvSpPr>
                <a:spLocks noChangeShapeType="1"/>
              </p:cNvSpPr>
              <p:nvPr/>
            </p:nvSpPr>
            <p:spPr bwMode="auto">
              <a:xfrm flipH="1">
                <a:off x="1448" y="370"/>
                <a:ext cx="689" cy="28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189" name="Line 56"/>
              <p:cNvSpPr>
                <a:spLocks noChangeShapeType="1"/>
              </p:cNvSpPr>
              <p:nvPr/>
            </p:nvSpPr>
            <p:spPr bwMode="auto">
              <a:xfrm flipH="1">
                <a:off x="568" y="810"/>
                <a:ext cx="488" cy="27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190" name="Line 57"/>
              <p:cNvSpPr>
                <a:spLocks noChangeShapeType="1"/>
              </p:cNvSpPr>
              <p:nvPr/>
            </p:nvSpPr>
            <p:spPr bwMode="auto">
              <a:xfrm>
                <a:off x="2585" y="354"/>
                <a:ext cx="712" cy="28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191" name="Line 58"/>
              <p:cNvSpPr>
                <a:spLocks noChangeShapeType="1"/>
              </p:cNvSpPr>
              <p:nvPr/>
            </p:nvSpPr>
            <p:spPr bwMode="auto">
              <a:xfrm>
                <a:off x="1480" y="802"/>
                <a:ext cx="288" cy="28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192" name="Line 59"/>
              <p:cNvSpPr>
                <a:spLocks noChangeShapeType="1"/>
              </p:cNvSpPr>
              <p:nvPr/>
            </p:nvSpPr>
            <p:spPr bwMode="auto">
              <a:xfrm flipH="1">
                <a:off x="2600" y="802"/>
                <a:ext cx="720" cy="62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193" name="Line 60"/>
              <p:cNvSpPr>
                <a:spLocks noChangeShapeType="1"/>
              </p:cNvSpPr>
              <p:nvPr/>
            </p:nvSpPr>
            <p:spPr bwMode="auto">
              <a:xfrm flipH="1">
                <a:off x="3648" y="794"/>
                <a:ext cx="192" cy="62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194" name="Line 61"/>
              <p:cNvSpPr>
                <a:spLocks noChangeShapeType="1"/>
              </p:cNvSpPr>
              <p:nvPr/>
            </p:nvSpPr>
            <p:spPr bwMode="auto">
              <a:xfrm>
                <a:off x="4376" y="802"/>
                <a:ext cx="240" cy="62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647195" name="Group 62"/>
              <p:cNvGrpSpPr>
                <a:grpSpLocks/>
              </p:cNvGrpSpPr>
              <p:nvPr/>
            </p:nvGrpSpPr>
            <p:grpSpPr bwMode="auto">
              <a:xfrm>
                <a:off x="3009" y="650"/>
                <a:ext cx="1995" cy="235"/>
                <a:chOff x="0" y="0"/>
                <a:chExt cx="1995" cy="235"/>
              </a:xfrm>
            </p:grpSpPr>
            <p:sp>
              <p:nvSpPr>
                <p:cNvPr id="647199" name="Rectangle 63"/>
                <p:cNvSpPr>
                  <a:spLocks noChangeArrowheads="1"/>
                </p:cNvSpPr>
                <p:nvPr/>
              </p:nvSpPr>
              <p:spPr bwMode="auto">
                <a:xfrm>
                  <a:off x="0" y="0"/>
                  <a:ext cx="1995" cy="22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3       </a:t>
                  </a:r>
                  <a:r>
                    <a:rPr lang="en-US" altLang="en-US" sz="2400" b="1">
                      <a:latin typeface="Times New Roman" pitchFamily="18" charset="0"/>
                      <a:cs typeface="Times New Roman" pitchFamily="18" charset="0"/>
                    </a:rPr>
                    <a:t>33      </a:t>
                  </a:r>
                  <a:r>
                    <a:rPr lang="en-US" altLang="en-US" sz="2400" b="1">
                      <a:latin typeface="Times New Roman" pitchFamily="18" charset="0"/>
                    </a:rPr>
                    <a:t> 48 </a:t>
                  </a:r>
                  <a:r>
                    <a:rPr lang="en-US" altLang="en-US" sz="2400" b="1">
                      <a:latin typeface="Times New Roman" pitchFamily="18" charset="0"/>
                      <a:cs typeface="Times New Roman" pitchFamily="18" charset="0"/>
                    </a:rPr>
                    <a:t>      53</a:t>
                  </a:r>
                </a:p>
              </p:txBody>
            </p:sp>
            <p:sp>
              <p:nvSpPr>
                <p:cNvPr id="647200" name="Line 64"/>
                <p:cNvSpPr>
                  <a:spLocks noChangeShapeType="1"/>
                </p:cNvSpPr>
                <p:nvPr/>
              </p:nvSpPr>
              <p:spPr bwMode="auto">
                <a:xfrm>
                  <a:off x="208"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201" name="Line 65"/>
                <p:cNvSpPr>
                  <a:spLocks noChangeShapeType="1"/>
                </p:cNvSpPr>
                <p:nvPr/>
              </p:nvSpPr>
              <p:spPr bwMode="auto">
                <a:xfrm>
                  <a:off x="432"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202" name="Line 66"/>
                <p:cNvSpPr>
                  <a:spLocks noChangeShapeType="1"/>
                </p:cNvSpPr>
                <p:nvPr/>
              </p:nvSpPr>
              <p:spPr bwMode="auto">
                <a:xfrm>
                  <a:off x="720"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203" name="Line 67"/>
                <p:cNvSpPr>
                  <a:spLocks noChangeShapeType="1"/>
                </p:cNvSpPr>
                <p:nvPr/>
              </p:nvSpPr>
              <p:spPr bwMode="auto">
                <a:xfrm>
                  <a:off x="960"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204" name="Line 68"/>
                <p:cNvSpPr>
                  <a:spLocks noChangeShapeType="1"/>
                </p:cNvSpPr>
                <p:nvPr/>
              </p:nvSpPr>
              <p:spPr bwMode="auto">
                <a:xfrm>
                  <a:off x="1248"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205" name="Line 69"/>
                <p:cNvSpPr>
                  <a:spLocks noChangeShapeType="1"/>
                </p:cNvSpPr>
                <p:nvPr/>
              </p:nvSpPr>
              <p:spPr bwMode="auto">
                <a:xfrm>
                  <a:off x="1488" y="0"/>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206" name="Line 70"/>
                <p:cNvSpPr>
                  <a:spLocks noChangeShapeType="1"/>
                </p:cNvSpPr>
                <p:nvPr/>
              </p:nvSpPr>
              <p:spPr bwMode="auto">
                <a:xfrm>
                  <a:off x="1775" y="8"/>
                  <a:ext cx="0"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47196" name="Line 71"/>
              <p:cNvSpPr>
                <a:spLocks noChangeShapeType="1"/>
              </p:cNvSpPr>
              <p:nvPr/>
            </p:nvSpPr>
            <p:spPr bwMode="auto">
              <a:xfrm>
                <a:off x="4896" y="834"/>
                <a:ext cx="528" cy="91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47197" name="Rectangle 72"/>
              <p:cNvSpPr>
                <a:spLocks noChangeArrowheads="1"/>
              </p:cNvSpPr>
              <p:nvPr/>
            </p:nvSpPr>
            <p:spPr bwMode="auto">
              <a:xfrm>
                <a:off x="4512" y="1746"/>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i</a:t>
                </a:r>
              </a:p>
            </p:txBody>
          </p:sp>
          <p:sp>
            <p:nvSpPr>
              <p:cNvPr id="647198" name="Rectangle 73"/>
              <p:cNvSpPr>
                <a:spLocks noChangeArrowheads="1"/>
              </p:cNvSpPr>
              <p:nvPr/>
            </p:nvSpPr>
            <p:spPr bwMode="auto">
              <a:xfrm>
                <a:off x="4224" y="1186"/>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dirty="0">
                    <a:solidFill>
                      <a:schemeClr val="accent2"/>
                    </a:solidFill>
                    <a:latin typeface="Times New Roman" pitchFamily="18" charset="0"/>
                  </a:rPr>
                  <a:t>h</a:t>
                </a:r>
              </a:p>
            </p:txBody>
          </p:sp>
        </p:grpSp>
        <p:sp>
          <p:nvSpPr>
            <p:cNvPr id="647172" name="Rectangle 74"/>
            <p:cNvSpPr>
              <a:spLocks noChangeArrowheads="1"/>
            </p:cNvSpPr>
            <p:nvPr/>
          </p:nvSpPr>
          <p:spPr bwMode="auto">
            <a:xfrm>
              <a:off x="1006" y="2029"/>
              <a:ext cx="297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zh-CN" altLang="en-US" sz="2000" b="1" dirty="0">
                  <a:latin typeface="华文楷体" panose="02010600040101010101" pitchFamily="2" charset="-122"/>
                  <a:ea typeface="华文楷体" panose="02010600040101010101" pitchFamily="2" charset="-122"/>
                </a:rPr>
                <a:t>一棵包含</a:t>
              </a:r>
              <a:r>
                <a:rPr lang="en-US" altLang="en-US" sz="2000" b="1" dirty="0">
                  <a:latin typeface="华文楷体" panose="02010600040101010101" pitchFamily="2" charset="-122"/>
                  <a:ea typeface="华文楷体" panose="02010600040101010101" pitchFamily="2" charset="-122"/>
                </a:rPr>
                <a:t>13</a:t>
              </a:r>
              <a:r>
                <a:rPr lang="zh-CN" altLang="en-US" sz="2000" b="1" dirty="0">
                  <a:latin typeface="华文楷体" panose="02010600040101010101" pitchFamily="2" charset="-122"/>
                  <a:ea typeface="华文楷体" panose="02010600040101010101" pitchFamily="2" charset="-122"/>
                </a:rPr>
                <a:t>个关键字的</a:t>
              </a:r>
              <a:r>
                <a:rPr lang="en-US" altLang="en-US" sz="2000" b="1" dirty="0">
                  <a:latin typeface="华文楷体" panose="02010600040101010101" pitchFamily="2" charset="-122"/>
                  <a:ea typeface="华文楷体" panose="02010600040101010101" pitchFamily="2" charset="-122"/>
                </a:rPr>
                <a:t>4</a:t>
              </a:r>
              <a:r>
                <a:rPr lang="zh-CN" altLang="en-US" sz="2000" b="1" dirty="0">
                  <a:latin typeface="华文楷体" panose="02010600040101010101" pitchFamily="2" charset="-122"/>
                  <a:ea typeface="华文楷体" panose="02010600040101010101" pitchFamily="2" charset="-122"/>
                </a:rPr>
                <a:t>阶</a:t>
              </a:r>
              <a:r>
                <a:rPr lang="en-US" altLang="en-US" sz="2000" b="1" dirty="0">
                  <a:latin typeface="华文楷体" panose="02010600040101010101" pitchFamily="2" charset="-122"/>
                  <a:ea typeface="华文楷体" panose="02010600040101010101" pitchFamily="2" charset="-122"/>
                </a:rPr>
                <a:t>B</a:t>
              </a:r>
              <a:r>
                <a:rPr lang="zh-CN" altLang="en-US" sz="2000" b="1" dirty="0">
                  <a:latin typeface="华文楷体" panose="02010600040101010101" pitchFamily="2" charset="-122"/>
                  <a:ea typeface="华文楷体" panose="02010600040101010101" pitchFamily="2" charset="-122"/>
                </a:rPr>
                <a:t>树</a:t>
              </a:r>
            </a:p>
          </p:txBody>
        </p:sp>
      </p:grpSp>
      <p:sp>
        <p:nvSpPr>
          <p:cNvPr id="5" name="标题 4"/>
          <p:cNvSpPr>
            <a:spLocks noGrp="1"/>
          </p:cNvSpPr>
          <p:nvPr>
            <p:ph type="title"/>
          </p:nvPr>
        </p:nvSpPr>
        <p:spPr>
          <a:xfrm>
            <a:off x="71670" y="84314"/>
            <a:ext cx="2697948" cy="803124"/>
          </a:xfrm>
        </p:spPr>
        <p:txBody>
          <a:bodyPr/>
          <a:lstStyle/>
          <a:p>
            <a:pPr algn="l"/>
            <a:r>
              <a:rPr lang="en-US" altLang="zh-CN" dirty="0">
                <a:latin typeface="华文新魏" panose="02010800040101010101" pitchFamily="2" charset="-122"/>
                <a:ea typeface="华文新魏" panose="02010800040101010101" pitchFamily="2" charset="-122"/>
              </a:rPr>
              <a:t>B</a:t>
            </a:r>
            <a:r>
              <a:rPr lang="zh-CN" altLang="en-US" dirty="0">
                <a:latin typeface="华文新魏" panose="02010800040101010101" pitchFamily="2" charset="-122"/>
                <a:ea typeface="华文新魏" panose="02010800040101010101" pitchFamily="2" charset="-122"/>
              </a:rPr>
              <a:t>树示例</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38</a:t>
            </a:fld>
            <a:endParaRPr lang="zh-CN" altLang="en-US"/>
          </a:p>
        </p:txBody>
      </p:sp>
      <p:graphicFrame>
        <p:nvGraphicFramePr>
          <p:cNvPr id="7" name="表格 6">
            <a:extLst>
              <a:ext uri="{FF2B5EF4-FFF2-40B4-BE49-F238E27FC236}">
                <a16:creationId xmlns:a16="http://schemas.microsoft.com/office/drawing/2014/main" id="{3DC9FAF2-9994-4126-A2BE-12A3A8208BEC}"/>
              </a:ext>
            </a:extLst>
          </p:cNvPr>
          <p:cNvGraphicFramePr>
            <a:graphicFrameLocks noGrp="1"/>
          </p:cNvGraphicFramePr>
          <p:nvPr>
            <p:extLst>
              <p:ext uri="{D42A27DB-BD31-4B8C-83A1-F6EECF244321}">
                <p14:modId xmlns:p14="http://schemas.microsoft.com/office/powerpoint/2010/main" val="1498945666"/>
              </p:ext>
            </p:extLst>
          </p:nvPr>
        </p:nvGraphicFramePr>
        <p:xfrm>
          <a:off x="755080" y="4509120"/>
          <a:ext cx="7705347" cy="370840"/>
        </p:xfrm>
        <a:graphic>
          <a:graphicData uri="http://schemas.openxmlformats.org/drawingml/2006/table">
            <a:tbl>
              <a:tblPr firstRow="1" bandRow="1">
                <a:tableStyleId>{5C22544A-7EE6-4342-B048-85BDC9FD1C3A}</a:tableStyleId>
              </a:tblPr>
              <a:tblGrid>
                <a:gridCol w="592719">
                  <a:extLst>
                    <a:ext uri="{9D8B030D-6E8A-4147-A177-3AD203B41FA5}">
                      <a16:colId xmlns:a16="http://schemas.microsoft.com/office/drawing/2014/main" val="1735790944"/>
                    </a:ext>
                  </a:extLst>
                </a:gridCol>
                <a:gridCol w="592719">
                  <a:extLst>
                    <a:ext uri="{9D8B030D-6E8A-4147-A177-3AD203B41FA5}">
                      <a16:colId xmlns:a16="http://schemas.microsoft.com/office/drawing/2014/main" val="3831524509"/>
                    </a:ext>
                  </a:extLst>
                </a:gridCol>
                <a:gridCol w="592719">
                  <a:extLst>
                    <a:ext uri="{9D8B030D-6E8A-4147-A177-3AD203B41FA5}">
                      <a16:colId xmlns:a16="http://schemas.microsoft.com/office/drawing/2014/main" val="1057500577"/>
                    </a:ext>
                  </a:extLst>
                </a:gridCol>
                <a:gridCol w="592719">
                  <a:extLst>
                    <a:ext uri="{9D8B030D-6E8A-4147-A177-3AD203B41FA5}">
                      <a16:colId xmlns:a16="http://schemas.microsoft.com/office/drawing/2014/main" val="634516180"/>
                    </a:ext>
                  </a:extLst>
                </a:gridCol>
                <a:gridCol w="592719">
                  <a:extLst>
                    <a:ext uri="{9D8B030D-6E8A-4147-A177-3AD203B41FA5}">
                      <a16:colId xmlns:a16="http://schemas.microsoft.com/office/drawing/2014/main" val="2800210178"/>
                    </a:ext>
                  </a:extLst>
                </a:gridCol>
                <a:gridCol w="592719">
                  <a:extLst>
                    <a:ext uri="{9D8B030D-6E8A-4147-A177-3AD203B41FA5}">
                      <a16:colId xmlns:a16="http://schemas.microsoft.com/office/drawing/2014/main" val="2168880769"/>
                    </a:ext>
                  </a:extLst>
                </a:gridCol>
                <a:gridCol w="592719">
                  <a:extLst>
                    <a:ext uri="{9D8B030D-6E8A-4147-A177-3AD203B41FA5}">
                      <a16:colId xmlns:a16="http://schemas.microsoft.com/office/drawing/2014/main" val="1780319782"/>
                    </a:ext>
                  </a:extLst>
                </a:gridCol>
                <a:gridCol w="592719">
                  <a:extLst>
                    <a:ext uri="{9D8B030D-6E8A-4147-A177-3AD203B41FA5}">
                      <a16:colId xmlns:a16="http://schemas.microsoft.com/office/drawing/2014/main" val="2517636665"/>
                    </a:ext>
                  </a:extLst>
                </a:gridCol>
                <a:gridCol w="592719">
                  <a:extLst>
                    <a:ext uri="{9D8B030D-6E8A-4147-A177-3AD203B41FA5}">
                      <a16:colId xmlns:a16="http://schemas.microsoft.com/office/drawing/2014/main" val="3093059062"/>
                    </a:ext>
                  </a:extLst>
                </a:gridCol>
                <a:gridCol w="592719">
                  <a:extLst>
                    <a:ext uri="{9D8B030D-6E8A-4147-A177-3AD203B41FA5}">
                      <a16:colId xmlns:a16="http://schemas.microsoft.com/office/drawing/2014/main" val="2868005363"/>
                    </a:ext>
                  </a:extLst>
                </a:gridCol>
                <a:gridCol w="592719">
                  <a:extLst>
                    <a:ext uri="{9D8B030D-6E8A-4147-A177-3AD203B41FA5}">
                      <a16:colId xmlns:a16="http://schemas.microsoft.com/office/drawing/2014/main" val="3408075966"/>
                    </a:ext>
                  </a:extLst>
                </a:gridCol>
                <a:gridCol w="592719">
                  <a:extLst>
                    <a:ext uri="{9D8B030D-6E8A-4147-A177-3AD203B41FA5}">
                      <a16:colId xmlns:a16="http://schemas.microsoft.com/office/drawing/2014/main" val="703997720"/>
                    </a:ext>
                  </a:extLst>
                </a:gridCol>
                <a:gridCol w="592719">
                  <a:extLst>
                    <a:ext uri="{9D8B030D-6E8A-4147-A177-3AD203B41FA5}">
                      <a16:colId xmlns:a16="http://schemas.microsoft.com/office/drawing/2014/main" val="27623822"/>
                    </a:ext>
                  </a:extLst>
                </a:gridCol>
              </a:tblGrid>
              <a:tr h="370840">
                <a:tc>
                  <a:txBody>
                    <a:bodyPr/>
                    <a:lstStyle/>
                    <a:p>
                      <a:r>
                        <a:rPr lang="en-US" altLang="zh-CN" dirty="0"/>
                        <a:t>10</a:t>
                      </a:r>
                      <a:endParaRPr lang="zh-CN" altLang="en-US" dirty="0"/>
                    </a:p>
                  </a:txBody>
                  <a:tcPr/>
                </a:tc>
                <a:tc>
                  <a:txBody>
                    <a:bodyPr/>
                    <a:lstStyle/>
                    <a:p>
                      <a:r>
                        <a:rPr lang="en-US" altLang="zh-CN" dirty="0"/>
                        <a:t>12</a:t>
                      </a:r>
                      <a:endParaRPr lang="zh-CN" altLang="en-US" dirty="0"/>
                    </a:p>
                  </a:txBody>
                  <a:tcPr/>
                </a:tc>
                <a:tc>
                  <a:txBody>
                    <a:bodyPr/>
                    <a:lstStyle/>
                    <a:p>
                      <a:r>
                        <a:rPr lang="en-US" altLang="zh-CN" dirty="0"/>
                        <a:t>15</a:t>
                      </a:r>
                      <a:endParaRPr lang="zh-CN" altLang="en-US" dirty="0"/>
                    </a:p>
                  </a:txBody>
                  <a:tcPr/>
                </a:tc>
                <a:tc>
                  <a:txBody>
                    <a:bodyPr/>
                    <a:lstStyle/>
                    <a:p>
                      <a:r>
                        <a:rPr lang="en-US" altLang="zh-CN" dirty="0"/>
                        <a:t>20</a:t>
                      </a:r>
                      <a:endParaRPr lang="zh-CN" altLang="en-US" dirty="0"/>
                    </a:p>
                  </a:txBody>
                  <a:tcPr/>
                </a:tc>
                <a:tc>
                  <a:txBody>
                    <a:bodyPr/>
                    <a:lstStyle/>
                    <a:p>
                      <a:r>
                        <a:rPr lang="en-US" altLang="zh-CN" dirty="0"/>
                        <a:t>24</a:t>
                      </a:r>
                      <a:endParaRPr lang="zh-CN" altLang="en-US" dirty="0"/>
                    </a:p>
                  </a:txBody>
                  <a:tcPr/>
                </a:tc>
                <a:tc>
                  <a:txBody>
                    <a:bodyPr/>
                    <a:lstStyle/>
                    <a:p>
                      <a:r>
                        <a:rPr lang="en-US" altLang="zh-CN" dirty="0"/>
                        <a:t>28</a:t>
                      </a:r>
                      <a:endParaRPr lang="zh-CN" altLang="en-US" dirty="0"/>
                    </a:p>
                  </a:txBody>
                  <a:tcPr/>
                </a:tc>
                <a:tc>
                  <a:txBody>
                    <a:bodyPr/>
                    <a:lstStyle/>
                    <a:p>
                      <a:r>
                        <a:rPr lang="en-US" altLang="zh-CN" dirty="0"/>
                        <a:t>31</a:t>
                      </a:r>
                      <a:endParaRPr lang="zh-CN" altLang="en-US" dirty="0"/>
                    </a:p>
                  </a:txBody>
                  <a:tcPr/>
                </a:tc>
                <a:tc>
                  <a:txBody>
                    <a:bodyPr/>
                    <a:lstStyle/>
                    <a:p>
                      <a:r>
                        <a:rPr lang="en-US" altLang="zh-CN" dirty="0"/>
                        <a:t>33</a:t>
                      </a:r>
                      <a:endParaRPr lang="zh-CN" altLang="en-US" dirty="0"/>
                    </a:p>
                  </a:txBody>
                  <a:tcPr/>
                </a:tc>
                <a:tc>
                  <a:txBody>
                    <a:bodyPr/>
                    <a:lstStyle/>
                    <a:p>
                      <a:r>
                        <a:rPr lang="en-US" altLang="zh-CN" dirty="0"/>
                        <a:t>37</a:t>
                      </a:r>
                      <a:endParaRPr lang="zh-CN" altLang="en-US" dirty="0"/>
                    </a:p>
                  </a:txBody>
                  <a:tcPr/>
                </a:tc>
                <a:tc>
                  <a:txBody>
                    <a:bodyPr/>
                    <a:lstStyle/>
                    <a:p>
                      <a:r>
                        <a:rPr lang="en-US" altLang="zh-CN" dirty="0"/>
                        <a:t>48</a:t>
                      </a:r>
                      <a:endParaRPr lang="zh-CN" altLang="en-US" dirty="0"/>
                    </a:p>
                  </a:txBody>
                  <a:tcPr/>
                </a:tc>
                <a:tc>
                  <a:txBody>
                    <a:bodyPr/>
                    <a:lstStyle/>
                    <a:p>
                      <a:r>
                        <a:rPr lang="en-US" altLang="zh-CN" dirty="0"/>
                        <a:t>50</a:t>
                      </a:r>
                      <a:endParaRPr lang="zh-CN" altLang="en-US" dirty="0"/>
                    </a:p>
                  </a:txBody>
                  <a:tcPr/>
                </a:tc>
                <a:tc>
                  <a:txBody>
                    <a:bodyPr/>
                    <a:lstStyle/>
                    <a:p>
                      <a:r>
                        <a:rPr lang="en-US" altLang="zh-CN" dirty="0"/>
                        <a:t>53</a:t>
                      </a:r>
                      <a:endParaRPr lang="zh-CN" altLang="en-US" dirty="0"/>
                    </a:p>
                  </a:txBody>
                  <a:tcPr/>
                </a:tc>
                <a:tc>
                  <a:txBody>
                    <a:bodyPr/>
                    <a:lstStyle/>
                    <a:p>
                      <a:r>
                        <a:rPr lang="en-US" altLang="zh-CN" dirty="0"/>
                        <a:t>56</a:t>
                      </a:r>
                      <a:endParaRPr lang="zh-CN" altLang="en-US" dirty="0"/>
                    </a:p>
                  </a:txBody>
                  <a:tcPr/>
                </a:tc>
                <a:extLst>
                  <a:ext uri="{0D108BD9-81ED-4DB2-BD59-A6C34878D82A}">
                    <a16:rowId xmlns:a16="http://schemas.microsoft.com/office/drawing/2014/main" val="3869429624"/>
                  </a:ext>
                </a:extLst>
              </a:tr>
            </a:tbl>
          </a:graphicData>
        </a:graphic>
      </p:graphicFrame>
      <p:sp>
        <p:nvSpPr>
          <p:cNvPr id="8" name="文本框 7">
            <a:extLst>
              <a:ext uri="{FF2B5EF4-FFF2-40B4-BE49-F238E27FC236}">
                <a16:creationId xmlns:a16="http://schemas.microsoft.com/office/drawing/2014/main" id="{3E5E814C-D45F-4753-AC65-A2D2EC304052}"/>
              </a:ext>
            </a:extLst>
          </p:cNvPr>
          <p:cNvSpPr txBox="1"/>
          <p:nvPr/>
        </p:nvSpPr>
        <p:spPr>
          <a:xfrm>
            <a:off x="656843" y="5768289"/>
            <a:ext cx="7705347" cy="461665"/>
          </a:xfrm>
          <a:prstGeom prst="rect">
            <a:avLst/>
          </a:prstGeom>
          <a:noFill/>
        </p:spPr>
        <p:txBody>
          <a:bodyPr wrap="square" rtlCol="0">
            <a:spAutoFit/>
          </a:bodyPr>
          <a:lstStyle/>
          <a:p>
            <a:pPr algn="ctr"/>
            <a:r>
              <a:rPr lang="zh-CN" altLang="en-US" sz="2400" b="1" dirty="0">
                <a:solidFill>
                  <a:schemeClr val="accent2"/>
                </a:solidFill>
                <a:latin typeface="华文楷体" panose="02010600040101010101" pitchFamily="2" charset="-122"/>
                <a:ea typeface="华文楷体" panose="02010600040101010101" pitchFamily="2" charset="-122"/>
              </a:rPr>
              <a:t>若当前树有</a:t>
            </a:r>
            <a:r>
              <a:rPr lang="en-US" altLang="zh-CN" sz="2400" b="1" dirty="0">
                <a:solidFill>
                  <a:schemeClr val="accent2"/>
                </a:solidFill>
                <a:latin typeface="华文楷体" panose="02010600040101010101" pitchFamily="2" charset="-122"/>
                <a:ea typeface="华文楷体" panose="02010600040101010101" pitchFamily="2" charset="-122"/>
              </a:rPr>
              <a:t>n</a:t>
            </a:r>
            <a:r>
              <a:rPr lang="zh-CN" altLang="en-US" sz="2400" b="1" dirty="0">
                <a:solidFill>
                  <a:schemeClr val="accent2"/>
                </a:solidFill>
                <a:latin typeface="华文楷体" panose="02010600040101010101" pitchFamily="2" charset="-122"/>
                <a:ea typeface="华文楷体" panose="02010600040101010101" pitchFamily="2" charset="-122"/>
              </a:rPr>
              <a:t>个关键字，则，叶子结点为</a:t>
            </a:r>
            <a:r>
              <a:rPr lang="en-US" altLang="zh-CN" sz="2400" b="1" dirty="0">
                <a:solidFill>
                  <a:schemeClr val="accent2"/>
                </a:solidFill>
                <a:latin typeface="华文楷体" panose="02010600040101010101" pitchFamily="2" charset="-122"/>
                <a:ea typeface="华文楷体" panose="02010600040101010101" pitchFamily="2" charset="-122"/>
              </a:rPr>
              <a:t>n+1</a:t>
            </a:r>
          </a:p>
        </p:txBody>
      </p:sp>
    </p:spTree>
    <p:extLst>
      <p:ext uri="{BB962C8B-B14F-4D97-AF65-F5344CB8AC3E}">
        <p14:creationId xmlns:p14="http://schemas.microsoft.com/office/powerpoint/2010/main" val="2210887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6139" y="18854"/>
            <a:ext cx="8229600" cy="936104"/>
          </a:xfrm>
        </p:spPr>
        <p:txBody>
          <a:bodyPr/>
          <a:lstStyle/>
          <a:p>
            <a:pPr algn="l"/>
            <a:r>
              <a:rPr lang="en-US" altLang="en-US" dirty="0" err="1">
                <a:latin typeface="华文新魏" panose="02010800040101010101" pitchFamily="2" charset="-122"/>
                <a:ea typeface="华文新魏" panose="02010800040101010101" pitchFamily="2" charset="-122"/>
              </a:rPr>
              <a:t>m阶B树</a:t>
            </a:r>
            <a:r>
              <a:rPr lang="zh-CN" altLang="en-US" dirty="0">
                <a:latin typeface="华文新魏" panose="02010800040101010101" pitchFamily="2" charset="-122"/>
                <a:ea typeface="华文新魏" panose="02010800040101010101" pitchFamily="2" charset="-122"/>
              </a:rPr>
              <a:t>定义</a:t>
            </a:r>
          </a:p>
        </p:txBody>
      </p:sp>
      <p:sp>
        <p:nvSpPr>
          <p:cNvPr id="7" name="内容占位符 6"/>
          <p:cNvSpPr>
            <a:spLocks noGrp="1"/>
          </p:cNvSpPr>
          <p:nvPr>
            <p:ph idx="1"/>
          </p:nvPr>
        </p:nvSpPr>
        <p:spPr>
          <a:xfrm>
            <a:off x="323528" y="908720"/>
            <a:ext cx="8568952" cy="5832648"/>
          </a:xfrm>
        </p:spPr>
        <p:txBody>
          <a:bodyPr>
            <a:normAutofit/>
          </a:bodyPr>
          <a:lstStyle/>
          <a:p>
            <a:pPr marL="0" indent="0">
              <a:buNone/>
            </a:pPr>
            <a:r>
              <a:rPr lang="en-US" altLang="zh-CN" sz="2400" dirty="0">
                <a:latin typeface="华文楷体" panose="02010600040101010101" pitchFamily="2" charset="-122"/>
                <a:ea typeface="华文楷体" panose="02010600040101010101" pitchFamily="2" charset="-122"/>
              </a:rPr>
              <a:t>#define m 3</a:t>
            </a:r>
          </a:p>
          <a:p>
            <a:pPr marL="0" indent="0">
              <a:buNone/>
            </a:pPr>
            <a:r>
              <a:rPr lang="en-US" altLang="zh-CN" sz="2400" dirty="0">
                <a:latin typeface="华文楷体" panose="02010600040101010101" pitchFamily="2" charset="-122"/>
                <a:ea typeface="华文楷体" panose="02010600040101010101" pitchFamily="2" charset="-122"/>
              </a:rPr>
              <a:t>typedef struct </a:t>
            </a:r>
            <a:r>
              <a:rPr lang="en-US" altLang="zh-CN" sz="2400" dirty="0" err="1">
                <a:latin typeface="华文楷体" panose="02010600040101010101" pitchFamily="2" charset="-122"/>
                <a:ea typeface="华文楷体" panose="02010600040101010101" pitchFamily="2" charset="-122"/>
              </a:rPr>
              <a:t>BTNode</a:t>
            </a:r>
            <a:r>
              <a:rPr lang="en-US" altLang="zh-CN" sz="2400" dirty="0">
                <a:latin typeface="华文楷体" panose="02010600040101010101" pitchFamily="2" charset="-122"/>
                <a:ea typeface="华文楷体" panose="02010600040101010101" pitchFamily="2" charset="-122"/>
              </a:rPr>
              <a:t> {</a:t>
            </a:r>
          </a:p>
          <a:p>
            <a:pPr marL="0" indent="0">
              <a:buNone/>
            </a:pPr>
            <a:r>
              <a:rPr lang="en-US" altLang="zh-CN" sz="2400" dirty="0">
                <a:latin typeface="华文楷体" panose="02010600040101010101" pitchFamily="2" charset="-122"/>
                <a:ea typeface="华文楷体" panose="02010600040101010101" pitchFamily="2" charset="-122"/>
              </a:rPr>
              <a:t>  int  </a:t>
            </a:r>
            <a:r>
              <a:rPr lang="en-US" altLang="zh-CN" sz="2400" dirty="0" err="1">
                <a:latin typeface="华文楷体" panose="02010600040101010101" pitchFamily="2" charset="-122"/>
                <a:ea typeface="华文楷体" panose="02010600040101010101" pitchFamily="2" charset="-122"/>
              </a:rPr>
              <a:t>keynum</a:t>
            </a:r>
            <a:r>
              <a:rPr lang="en-US" altLang="zh-CN" sz="2400" dirty="0">
                <a:latin typeface="华文楷体" panose="02010600040101010101" pitchFamily="2" charset="-122"/>
                <a:ea typeface="华文楷体" panose="02010600040101010101" pitchFamily="2" charset="-122"/>
              </a:rPr>
              <a:t>; </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结点中关键字个数，即结点大小</a:t>
            </a:r>
          </a:p>
          <a:p>
            <a:pPr marL="0" indent="0">
              <a:buNone/>
            </a:pPr>
            <a:r>
              <a:rPr lang="zh-CN" altLang="en-US" sz="2400" dirty="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struct </a:t>
            </a:r>
            <a:r>
              <a:rPr lang="en-US" altLang="zh-CN" sz="2400" dirty="0" err="1">
                <a:latin typeface="华文楷体" panose="02010600040101010101" pitchFamily="2" charset="-122"/>
                <a:ea typeface="华文楷体" panose="02010600040101010101" pitchFamily="2" charset="-122"/>
              </a:rPr>
              <a:t>BTNode</a:t>
            </a:r>
            <a:r>
              <a:rPr lang="en-US" altLang="zh-CN" sz="2400" dirty="0">
                <a:latin typeface="华文楷体" panose="02010600040101010101" pitchFamily="2" charset="-122"/>
                <a:ea typeface="华文楷体" panose="02010600040101010101" pitchFamily="2" charset="-122"/>
              </a:rPr>
              <a:t>  *parent; </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指向双亲结点的指针</a:t>
            </a:r>
          </a:p>
          <a:p>
            <a:pPr marL="0" indent="0">
              <a:buNone/>
            </a:pPr>
            <a:r>
              <a:rPr lang="zh-CN" altLang="en-US" sz="2400" dirty="0">
                <a:latin typeface="华文楷体" panose="02010600040101010101" pitchFamily="2" charset="-122"/>
                <a:ea typeface="华文楷体" panose="02010600040101010101" pitchFamily="2" charset="-122"/>
              </a:rPr>
              <a:t>  </a:t>
            </a:r>
            <a:r>
              <a:rPr lang="en-US" altLang="zh-CN" sz="2400" dirty="0" err="1">
                <a:latin typeface="华文楷体" panose="02010600040101010101" pitchFamily="2" charset="-122"/>
                <a:ea typeface="华文楷体" panose="02010600040101010101" pitchFamily="2" charset="-122"/>
              </a:rPr>
              <a:t>KeyType</a:t>
            </a:r>
            <a:r>
              <a:rPr lang="en-US" altLang="zh-CN" sz="2400" dirty="0">
                <a:latin typeface="华文楷体" panose="02010600040101010101" pitchFamily="2" charset="-122"/>
                <a:ea typeface="华文楷体" panose="02010600040101010101" pitchFamily="2" charset="-122"/>
              </a:rPr>
              <a:t>   </a:t>
            </a:r>
            <a:r>
              <a:rPr lang="en-US" altLang="zh-CN" sz="2400" b="1" dirty="0">
                <a:solidFill>
                  <a:schemeClr val="accent6">
                    <a:lumMod val="50000"/>
                  </a:schemeClr>
                </a:solidFill>
                <a:latin typeface="华文楷体" panose="02010600040101010101" pitchFamily="2" charset="-122"/>
                <a:ea typeface="华文楷体" panose="02010600040101010101" pitchFamily="2" charset="-122"/>
              </a:rPr>
              <a:t>key</a:t>
            </a:r>
            <a:r>
              <a:rPr lang="en-US" altLang="zh-CN" sz="2400" dirty="0">
                <a:latin typeface="华文楷体" panose="02010600040101010101" pitchFamily="2" charset="-122"/>
                <a:ea typeface="华文楷体" panose="02010600040101010101" pitchFamily="2" charset="-122"/>
              </a:rPr>
              <a:t>[m+1]; </a:t>
            </a:r>
            <a:r>
              <a:rPr lang="en-US" altLang="zh-CN" sz="2000" dirty="0">
                <a:latin typeface="华文楷体" panose="02010600040101010101" pitchFamily="2" charset="-122"/>
                <a:ea typeface="华文楷体" panose="02010600040101010101" pitchFamily="2" charset="-122"/>
              </a:rPr>
              <a:t>//</a:t>
            </a:r>
            <a:r>
              <a:rPr lang="zh-CN" altLang="en-US" sz="2000" b="1" dirty="0">
                <a:solidFill>
                  <a:schemeClr val="accent6">
                    <a:lumMod val="50000"/>
                  </a:schemeClr>
                </a:solidFill>
                <a:latin typeface="华文楷体" panose="02010600040101010101" pitchFamily="2" charset="-122"/>
                <a:ea typeface="华文楷体" panose="02010600040101010101" pitchFamily="2" charset="-122"/>
              </a:rPr>
              <a:t>关键字</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0</a:t>
            </a:r>
            <a:r>
              <a:rPr lang="zh-CN" altLang="en-US" sz="2000" dirty="0">
                <a:latin typeface="华文楷体" panose="02010600040101010101" pitchFamily="2" charset="-122"/>
                <a:ea typeface="华文楷体" panose="02010600040101010101" pitchFamily="2" charset="-122"/>
              </a:rPr>
              <a:t>号单元不用</a:t>
            </a:r>
          </a:p>
          <a:p>
            <a:pPr marL="0" indent="0">
              <a:buNone/>
            </a:pPr>
            <a:r>
              <a:rPr lang="zh-CN" altLang="en-US" sz="2400" dirty="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struct </a:t>
            </a:r>
            <a:r>
              <a:rPr lang="en-US" altLang="zh-CN" sz="2400" dirty="0" err="1">
                <a:latin typeface="华文楷体" panose="02010600040101010101" pitchFamily="2" charset="-122"/>
                <a:ea typeface="华文楷体" panose="02010600040101010101" pitchFamily="2" charset="-122"/>
              </a:rPr>
              <a:t>BTNode</a:t>
            </a:r>
            <a:r>
              <a:rPr lang="en-US" altLang="zh-CN" sz="2400" dirty="0">
                <a:latin typeface="华文楷体" panose="02010600040101010101" pitchFamily="2" charset="-122"/>
                <a:ea typeface="华文楷体" panose="02010600040101010101" pitchFamily="2" charset="-122"/>
              </a:rPr>
              <a:t>  *</a:t>
            </a:r>
            <a:r>
              <a:rPr lang="en-US" altLang="zh-CN" sz="2400" dirty="0" err="1">
                <a:latin typeface="华文楷体" panose="02010600040101010101" pitchFamily="2" charset="-122"/>
                <a:ea typeface="华文楷体" panose="02010600040101010101" pitchFamily="2" charset="-122"/>
              </a:rPr>
              <a:t>ptr</a:t>
            </a:r>
            <a:r>
              <a:rPr lang="en-US" altLang="zh-CN" sz="2400" dirty="0">
                <a:latin typeface="华文楷体" panose="02010600040101010101" pitchFamily="2" charset="-122"/>
                <a:ea typeface="华文楷体" panose="02010600040101010101" pitchFamily="2" charset="-122"/>
              </a:rPr>
              <a:t>[m+1]; </a:t>
            </a:r>
            <a:r>
              <a:rPr lang="en-US" altLang="zh-CN" sz="2000" dirty="0">
                <a:latin typeface="华文楷体" panose="02010600040101010101" pitchFamily="2" charset="-122"/>
                <a:ea typeface="华文楷体" panose="02010600040101010101" pitchFamily="2" charset="-122"/>
              </a:rPr>
              <a:t>//</a:t>
            </a:r>
            <a:r>
              <a:rPr lang="zh-CN" altLang="en-US" sz="2000" b="1" dirty="0">
                <a:solidFill>
                  <a:schemeClr val="accent6">
                    <a:lumMod val="50000"/>
                  </a:schemeClr>
                </a:solidFill>
                <a:latin typeface="华文楷体" panose="02010600040101010101" pitchFamily="2" charset="-122"/>
                <a:ea typeface="华文楷体" panose="02010600040101010101" pitchFamily="2" charset="-122"/>
              </a:rPr>
              <a:t>子树指针向量</a:t>
            </a:r>
          </a:p>
          <a:p>
            <a:pPr marL="0" indent="0">
              <a:buNone/>
            </a:pPr>
            <a:r>
              <a:rPr lang="zh-CN" altLang="en-US" sz="2400" dirty="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Record *</a:t>
            </a:r>
            <a:r>
              <a:rPr lang="en-US" altLang="zh-CN" sz="2400" b="1" dirty="0" err="1">
                <a:solidFill>
                  <a:schemeClr val="accent6">
                    <a:lumMod val="50000"/>
                  </a:schemeClr>
                </a:solidFill>
                <a:latin typeface="华文楷体" panose="02010600040101010101" pitchFamily="2" charset="-122"/>
                <a:ea typeface="华文楷体" panose="02010600040101010101" pitchFamily="2" charset="-122"/>
              </a:rPr>
              <a:t>recptr</a:t>
            </a:r>
            <a:r>
              <a:rPr lang="en-US" altLang="zh-CN" sz="2400" dirty="0">
                <a:latin typeface="华文楷体" panose="02010600040101010101" pitchFamily="2" charset="-122"/>
                <a:ea typeface="华文楷体" panose="02010600040101010101" pitchFamily="2" charset="-122"/>
              </a:rPr>
              <a:t>[m+1];  </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记录</a:t>
            </a:r>
            <a:r>
              <a:rPr lang="zh-CN" altLang="en-US" sz="2000" b="1" dirty="0">
                <a:solidFill>
                  <a:schemeClr val="accent6">
                    <a:lumMod val="50000"/>
                  </a:schemeClr>
                </a:solidFill>
                <a:latin typeface="华文楷体" panose="02010600040101010101" pitchFamily="2" charset="-122"/>
                <a:ea typeface="华文楷体" panose="02010600040101010101" pitchFamily="2" charset="-122"/>
              </a:rPr>
              <a:t>指针向量</a:t>
            </a:r>
            <a:endParaRPr lang="en-US" altLang="zh-CN" sz="2000" dirty="0">
              <a:latin typeface="华文楷体" panose="02010600040101010101" pitchFamily="2" charset="-122"/>
              <a:ea typeface="华文楷体" panose="02010600040101010101" pitchFamily="2" charset="-122"/>
            </a:endParaRPr>
          </a:p>
          <a:p>
            <a:pPr marL="0" indent="0">
              <a:buNone/>
            </a:pPr>
            <a:r>
              <a:rPr lang="en-US" altLang="zh-CN" sz="2400" dirty="0">
                <a:latin typeface="华文楷体" panose="02010600040101010101" pitchFamily="2" charset="-122"/>
                <a:ea typeface="华文楷体" panose="02010600040101010101" pitchFamily="2" charset="-122"/>
              </a:rPr>
              <a:t>				</a:t>
            </a:r>
            <a:r>
              <a:rPr lang="en-US" altLang="zh-CN" sz="2000" dirty="0">
                <a:latin typeface="华文楷体" panose="02010600040101010101" pitchFamily="2" charset="-122"/>
                <a:ea typeface="华文楷体" panose="02010600040101010101" pitchFamily="2" charset="-122"/>
              </a:rPr>
              <a:t>   //0</a:t>
            </a:r>
            <a:r>
              <a:rPr lang="zh-CN" altLang="en-US" sz="2000" dirty="0">
                <a:latin typeface="华文楷体" panose="02010600040101010101" pitchFamily="2" charset="-122"/>
                <a:ea typeface="华文楷体" panose="02010600040101010101" pitchFamily="2" charset="-122"/>
              </a:rPr>
              <a:t>号单元不用</a:t>
            </a:r>
          </a:p>
          <a:p>
            <a:pPr marL="0" indent="0">
              <a:buNone/>
            </a:pPr>
            <a:r>
              <a:rPr lang="en-US" altLang="zh-CN" sz="2400" dirty="0">
                <a:latin typeface="华文楷体" panose="02010600040101010101" pitchFamily="2" charset="-122"/>
                <a:ea typeface="华文楷体" panose="02010600040101010101" pitchFamily="2" charset="-122"/>
              </a:rPr>
              <a:t>} </a:t>
            </a:r>
            <a:r>
              <a:rPr lang="en-US" altLang="zh-CN" sz="2400" dirty="0" err="1">
                <a:latin typeface="华文楷体" panose="02010600040101010101" pitchFamily="2" charset="-122"/>
                <a:ea typeface="华文楷体" panose="02010600040101010101" pitchFamily="2" charset="-122"/>
              </a:rPr>
              <a:t>BTNode</a:t>
            </a:r>
            <a:r>
              <a:rPr lang="en-US" altLang="zh-CN" sz="2400" dirty="0">
                <a:latin typeface="华文楷体" panose="02010600040101010101" pitchFamily="2" charset="-122"/>
                <a:ea typeface="华文楷体" panose="02010600040101010101" pitchFamily="2" charset="-122"/>
              </a:rPr>
              <a:t>, *</a:t>
            </a:r>
            <a:r>
              <a:rPr lang="en-US" altLang="zh-CN" sz="2400" dirty="0" err="1">
                <a:latin typeface="华文楷体" panose="02010600040101010101" pitchFamily="2" charset="-122"/>
                <a:ea typeface="华文楷体" panose="02010600040101010101" pitchFamily="2" charset="-122"/>
              </a:rPr>
              <a:t>BTree</a:t>
            </a:r>
            <a:r>
              <a:rPr lang="en-US" altLang="zh-CN" sz="2400" dirty="0">
                <a:latin typeface="华文楷体" panose="02010600040101010101" pitchFamily="2" charset="-122"/>
                <a:ea typeface="华文楷体" panose="02010600040101010101" pitchFamily="2" charset="-122"/>
              </a:rPr>
              <a:t>; </a:t>
            </a:r>
            <a:r>
              <a:rPr lang="en-US" altLang="zh-CN" sz="2000" dirty="0">
                <a:latin typeface="华文楷体" panose="02010600040101010101" pitchFamily="2" charset="-122"/>
                <a:ea typeface="华文楷体" panose="02010600040101010101" pitchFamily="2" charset="-122"/>
              </a:rPr>
              <a:t>//B</a:t>
            </a:r>
            <a:r>
              <a:rPr lang="zh-CN" altLang="en-US" sz="2000" dirty="0">
                <a:latin typeface="华文楷体" panose="02010600040101010101" pitchFamily="2" charset="-122"/>
                <a:ea typeface="华文楷体" panose="02010600040101010101" pitchFamily="2" charset="-122"/>
              </a:rPr>
              <a:t>树结点和</a:t>
            </a:r>
            <a:r>
              <a:rPr lang="en-US" altLang="zh-CN" sz="2000" dirty="0">
                <a:latin typeface="华文楷体" panose="02010600040101010101" pitchFamily="2" charset="-122"/>
                <a:ea typeface="华文楷体" panose="02010600040101010101" pitchFamily="2" charset="-122"/>
              </a:rPr>
              <a:t>B</a:t>
            </a:r>
            <a:r>
              <a:rPr lang="zh-CN" altLang="en-US" sz="2000" dirty="0">
                <a:latin typeface="华文楷体" panose="02010600040101010101" pitchFamily="2" charset="-122"/>
                <a:ea typeface="华文楷体" panose="02010600040101010101" pitchFamily="2" charset="-122"/>
              </a:rPr>
              <a:t>树的类型</a:t>
            </a:r>
          </a:p>
          <a:p>
            <a:endParaRPr lang="zh-CN" altLang="en-US" dirty="0"/>
          </a:p>
        </p:txBody>
      </p:sp>
    </p:spTree>
    <p:extLst>
      <p:ext uri="{BB962C8B-B14F-4D97-AF65-F5344CB8AC3E}">
        <p14:creationId xmlns:p14="http://schemas.microsoft.com/office/powerpoint/2010/main" val="3761153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488" y="52624"/>
            <a:ext cx="8229600" cy="712080"/>
          </a:xfrm>
        </p:spPr>
        <p:txBody>
          <a:bodyPr/>
          <a:lstStyle/>
          <a:p>
            <a:pPr algn="l"/>
            <a:r>
              <a:rPr lang="en-US" altLang="en-US" dirty="0" err="1">
                <a:latin typeface="华文新魏" panose="02010800040101010101" pitchFamily="2" charset="-122"/>
                <a:ea typeface="华文新魏" panose="02010800040101010101" pitchFamily="2" charset="-122"/>
              </a:rPr>
              <a:t>平衡二叉排序树</a:t>
            </a:r>
            <a:endParaRPr lang="zh-CN" altLang="en-US"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179512" y="846253"/>
            <a:ext cx="8568952" cy="1286603"/>
          </a:xfrm>
        </p:spPr>
        <p:txBody>
          <a:bodyPr>
            <a:normAutofit/>
          </a:bodyPr>
          <a:lstStyle/>
          <a:p>
            <a:pPr marL="0" indent="0">
              <a:buNone/>
            </a:pPr>
            <a:r>
              <a:rPr lang="en-US" altLang="en-US" sz="2400" dirty="0" err="1">
                <a:latin typeface="Times New Roman" panose="02020603050405020304" pitchFamily="18" charset="0"/>
                <a:ea typeface="华文楷体" panose="02010600040101010101" pitchFamily="2" charset="-122"/>
                <a:cs typeface="Times New Roman" panose="02020603050405020304" pitchFamily="18" charset="0"/>
              </a:rPr>
              <a:t>一棵二叉树既是二叉排序树又是平衡二叉树</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a:t>
            </a:r>
            <a:r>
              <a:rPr lang="en-US" altLang="en-US" sz="2400" dirty="0" err="1">
                <a:latin typeface="华文楷体" panose="02010600040101010101" pitchFamily="2" charset="-122"/>
                <a:ea typeface="华文楷体" panose="02010600040101010101" pitchFamily="2" charset="-122"/>
              </a:rPr>
              <a:t>Balanced</a:t>
            </a:r>
            <a:r>
              <a:rPr lang="en-US" altLang="en-US" sz="2400" dirty="0">
                <a:latin typeface="华文楷体" panose="02010600040101010101" pitchFamily="2" charset="-122"/>
                <a:ea typeface="华文楷体" panose="02010600040101010101" pitchFamily="2" charset="-122"/>
              </a:rPr>
              <a:t> Binary Sort Tree</a:t>
            </a:r>
            <a:r>
              <a:rPr lang="zh-CN" altLang="en-US" sz="2400" dirty="0">
                <a:latin typeface="华文楷体" panose="02010600040101010101" pitchFamily="2" charset="-122"/>
                <a:ea typeface="华文楷体" panose="02010600040101010101" pitchFamily="2" charset="-122"/>
              </a:rPr>
              <a:t>或</a:t>
            </a:r>
            <a:r>
              <a:rPr lang="en-US" altLang="en-US" sz="2400" dirty="0">
                <a:latin typeface="华文楷体" panose="02010600040101010101" pitchFamily="2" charset="-122"/>
                <a:ea typeface="华文楷体" panose="02010600040101010101" pitchFamily="2" charset="-122"/>
              </a:rPr>
              <a:t>Height-Balanced Tree)</a:t>
            </a:r>
            <a:r>
              <a:rPr lang="zh-CN" altLang="en-US" sz="2400" dirty="0">
                <a:latin typeface="华文楷体" panose="02010600040101010101" pitchFamily="2" charset="-122"/>
                <a:ea typeface="华文楷体" panose="02010600040101010101" pitchFamily="2" charset="-122"/>
              </a:rPr>
              <a:t>是</a:t>
            </a:r>
            <a:r>
              <a:rPr lang="en-US" altLang="en-US" sz="2400" dirty="0">
                <a:latin typeface="华文楷体" panose="02010600040101010101" pitchFamily="2" charset="-122"/>
                <a:ea typeface="华文楷体" panose="02010600040101010101" pitchFamily="2" charset="-122"/>
              </a:rPr>
              <a:t>1962</a:t>
            </a:r>
            <a:r>
              <a:rPr lang="zh-CN" altLang="en-US" sz="2400" dirty="0">
                <a:latin typeface="华文楷体" panose="02010600040101010101" pitchFamily="2" charset="-122"/>
                <a:ea typeface="华文楷体" panose="02010600040101010101" pitchFamily="2" charset="-122"/>
              </a:rPr>
              <a:t>年由</a:t>
            </a:r>
            <a:r>
              <a:rPr lang="en-US" altLang="en-US" sz="2400" dirty="0">
                <a:latin typeface="华文楷体" panose="02010600040101010101" pitchFamily="2" charset="-122"/>
                <a:ea typeface="华文楷体" panose="02010600040101010101" pitchFamily="2" charset="-122"/>
              </a:rPr>
              <a:t>Adelson-</a:t>
            </a:r>
            <a:r>
              <a:rPr lang="en-US" altLang="en-US" sz="2400" dirty="0" err="1">
                <a:latin typeface="华文楷体" panose="02010600040101010101" pitchFamily="2" charset="-122"/>
                <a:ea typeface="华文楷体" panose="02010600040101010101" pitchFamily="2" charset="-122"/>
              </a:rPr>
              <a:t>Velskii</a:t>
            </a:r>
            <a:r>
              <a:rPr lang="zh-CN" altLang="en-US" sz="2400" dirty="0">
                <a:latin typeface="华文楷体" panose="02010600040101010101" pitchFamily="2" charset="-122"/>
                <a:ea typeface="华文楷体" panose="02010600040101010101" pitchFamily="2" charset="-122"/>
              </a:rPr>
              <a:t>和</a:t>
            </a:r>
            <a:r>
              <a:rPr lang="en-US" altLang="en-US" sz="2400" dirty="0">
                <a:latin typeface="华文楷体" panose="02010600040101010101" pitchFamily="2" charset="-122"/>
                <a:ea typeface="华文楷体" panose="02010600040101010101" pitchFamily="2" charset="-122"/>
              </a:rPr>
              <a:t>Landis</a:t>
            </a:r>
            <a:r>
              <a:rPr lang="zh-CN" altLang="en-US" sz="2400" dirty="0">
                <a:latin typeface="华文楷体" panose="02010600040101010101" pitchFamily="2" charset="-122"/>
                <a:ea typeface="华文楷体" panose="02010600040101010101" pitchFamily="2" charset="-122"/>
              </a:rPr>
              <a:t>提出的，又称</a:t>
            </a:r>
            <a:r>
              <a:rPr lang="en-US" altLang="en-US" sz="2400" dirty="0">
                <a:latin typeface="华文楷体" panose="02010600040101010101" pitchFamily="2" charset="-122"/>
                <a:ea typeface="华文楷体" panose="02010600040101010101" pitchFamily="2" charset="-122"/>
              </a:rPr>
              <a:t>AVL</a:t>
            </a:r>
            <a:r>
              <a:rPr lang="zh-CN" altLang="en-US" sz="2400" dirty="0">
                <a:latin typeface="华文楷体" panose="02010600040101010101" pitchFamily="2" charset="-122"/>
                <a:ea typeface="华文楷体" panose="02010600040101010101" pitchFamily="2" charset="-122"/>
              </a:rPr>
              <a:t>树</a:t>
            </a:r>
            <a:r>
              <a:rPr lang="en-US" altLang="zh-CN" sz="2400" dirty="0">
                <a:latin typeface="华文楷体" panose="02010600040101010101" pitchFamily="2" charset="-122"/>
                <a:ea typeface="华文楷体" panose="02010600040101010101" pitchFamily="2" charset="-122"/>
              </a:rPr>
              <a:t>】</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a:t>
            </a:fld>
            <a:endParaRPr lang="zh-CN" altLang="en-US"/>
          </a:p>
        </p:txBody>
      </p:sp>
      <p:sp>
        <p:nvSpPr>
          <p:cNvPr id="5" name="文本框 4"/>
          <p:cNvSpPr txBox="1"/>
          <p:nvPr/>
        </p:nvSpPr>
        <p:spPr>
          <a:xfrm>
            <a:off x="287520" y="2197448"/>
            <a:ext cx="7725536" cy="1477328"/>
          </a:xfrm>
          <a:prstGeom prst="rect">
            <a:avLst/>
          </a:prstGeom>
          <a:noFill/>
        </p:spPr>
        <p:txBody>
          <a:bodyPr wrap="square" rtlCol="0">
            <a:spAutoFit/>
          </a:bodyPr>
          <a:lstStyle/>
          <a:p>
            <a:r>
              <a:rPr lang="en-US" altLang="en-US" dirty="0" err="1">
                <a:latin typeface="Times New Roman" panose="02020603050405020304" pitchFamily="18" charset="0"/>
                <a:ea typeface="华文楷体" panose="02010600040101010101" pitchFamily="2" charset="-122"/>
                <a:cs typeface="Times New Roman" panose="02020603050405020304" pitchFamily="18" charset="0"/>
              </a:rPr>
              <a:t>typedef</a:t>
            </a:r>
            <a:r>
              <a:rPr lang="en-US" altLang="en-US"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en-US" dirty="0" err="1">
                <a:latin typeface="Times New Roman" panose="02020603050405020304" pitchFamily="18" charset="0"/>
                <a:ea typeface="华文楷体" panose="02010600040101010101" pitchFamily="2" charset="-122"/>
                <a:cs typeface="Times New Roman" panose="02020603050405020304" pitchFamily="18" charset="0"/>
              </a:rPr>
              <a:t>struct</a:t>
            </a:r>
            <a:r>
              <a:rPr lang="en-US" altLang="en-US"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en-US" dirty="0" err="1">
                <a:latin typeface="Times New Roman" panose="02020603050405020304" pitchFamily="18" charset="0"/>
                <a:ea typeface="华文楷体" panose="02010600040101010101" pitchFamily="2" charset="-122"/>
                <a:cs typeface="Times New Roman" panose="02020603050405020304" pitchFamily="18" charset="0"/>
              </a:rPr>
              <a:t>B</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ST</a:t>
            </a:r>
            <a:r>
              <a:rPr lang="en-US" altLang="en-US" dirty="0" err="1">
                <a:latin typeface="Times New Roman" panose="02020603050405020304" pitchFamily="18" charset="0"/>
                <a:ea typeface="华文楷体" panose="02010600040101010101" pitchFamily="2" charset="-122"/>
                <a:cs typeface="Times New Roman" panose="02020603050405020304" pitchFamily="18" charset="0"/>
              </a:rPr>
              <a:t>Node</a:t>
            </a:r>
            <a:r>
              <a:rPr lang="en-US" altLang="en-US" dirty="0">
                <a:latin typeface="Times New Roman" panose="02020603050405020304" pitchFamily="18" charset="0"/>
                <a:ea typeface="华文楷体" panose="02010600040101010101" pitchFamily="2" charset="-122"/>
                <a:cs typeface="Times New Roman" panose="02020603050405020304" pitchFamily="18" charset="0"/>
              </a:rPr>
              <a:t> {  </a:t>
            </a:r>
          </a:p>
          <a:p>
            <a:pPr indent="360363"/>
            <a:r>
              <a:rPr lang="en-US" altLang="en-US"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en-US" dirty="0">
                <a:latin typeface="Times New Roman" panose="02020603050405020304" pitchFamily="18" charset="0"/>
                <a:ea typeface="华文楷体" panose="02010600040101010101" pitchFamily="2" charset="-122"/>
                <a:cs typeface="Times New Roman" panose="02020603050405020304" pitchFamily="18" charset="0"/>
              </a:rPr>
              <a:t> data;</a:t>
            </a:r>
          </a:p>
          <a:p>
            <a:pPr indent="360363"/>
            <a:r>
              <a:rPr lang="en-US" altLang="en-US"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en-US" dirty="0">
                <a:latin typeface="Times New Roman" panose="02020603050405020304" pitchFamily="18" charset="0"/>
                <a:ea typeface="华文楷体" panose="02010600040101010101" pitchFamily="2" charset="-122"/>
                <a:cs typeface="Times New Roman" panose="02020603050405020304" pitchFamily="18" charset="0"/>
              </a:rPr>
              <a:t> bf; //</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平衡因子</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indent="360363"/>
            <a:r>
              <a:rPr lang="en-US" altLang="en-US" dirty="0" err="1">
                <a:latin typeface="Times New Roman" panose="02020603050405020304" pitchFamily="18" charset="0"/>
                <a:ea typeface="华文楷体" panose="02010600040101010101" pitchFamily="2" charset="-122"/>
                <a:cs typeface="Times New Roman" panose="02020603050405020304" pitchFamily="18" charset="0"/>
              </a:rPr>
              <a:t>struct</a:t>
            </a:r>
            <a:r>
              <a:rPr lang="en-US" altLang="en-US"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en-US" dirty="0" err="1">
                <a:latin typeface="Times New Roman" panose="02020603050405020304" pitchFamily="18" charset="0"/>
                <a:ea typeface="华文楷体" panose="02010600040101010101" pitchFamily="2" charset="-122"/>
                <a:cs typeface="Times New Roman" panose="02020603050405020304" pitchFamily="18" charset="0"/>
              </a:rPr>
              <a:t>BSTNode</a:t>
            </a:r>
            <a:r>
              <a:rPr lang="en-US" altLang="en-US"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en-US" dirty="0" err="1">
                <a:latin typeface="Times New Roman" panose="02020603050405020304" pitchFamily="18" charset="0"/>
                <a:ea typeface="华文楷体" panose="02010600040101010101" pitchFamily="2" charset="-122"/>
                <a:cs typeface="Times New Roman" panose="02020603050405020304" pitchFamily="18" charset="0"/>
              </a:rPr>
              <a:t>lchild</a:t>
            </a:r>
            <a:r>
              <a:rPr lang="en-US" altLang="en-US"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en-US" dirty="0" err="1">
                <a:latin typeface="Times New Roman" panose="02020603050405020304" pitchFamily="18" charset="0"/>
                <a:ea typeface="华文楷体" panose="02010600040101010101" pitchFamily="2" charset="-122"/>
                <a:cs typeface="Times New Roman" panose="02020603050405020304" pitchFamily="18" charset="0"/>
              </a:rPr>
              <a:t>rchild</a:t>
            </a:r>
            <a:r>
              <a:rPr lang="en-US" altLang="en-US"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en-US"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en-US" dirty="0" err="1">
                <a:latin typeface="Times New Roman" panose="02020603050405020304" pitchFamily="18" charset="0"/>
                <a:ea typeface="华文楷体" panose="02010600040101010101" pitchFamily="2" charset="-122"/>
                <a:cs typeface="Times New Roman" panose="02020603050405020304" pitchFamily="18" charset="0"/>
              </a:rPr>
              <a:t>BSTNode</a:t>
            </a:r>
            <a:r>
              <a:rPr lang="en-US" altLang="en-US"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en-US" dirty="0" err="1">
                <a:latin typeface="Times New Roman" panose="02020603050405020304" pitchFamily="18" charset="0"/>
                <a:ea typeface="华文楷体" panose="02010600040101010101" pitchFamily="2" charset="-122"/>
                <a:cs typeface="Times New Roman" panose="02020603050405020304" pitchFamily="18" charset="0"/>
              </a:rPr>
              <a:t>BSTree</a:t>
            </a:r>
            <a:r>
              <a:rPr lang="en-US" altLang="en-US" dirty="0">
                <a:latin typeface="Times New Roman" panose="02020603050405020304" pitchFamily="18" charset="0"/>
                <a:ea typeface="华文楷体" panose="02010600040101010101" pitchFamily="2" charset="-122"/>
                <a:cs typeface="Times New Roman" panose="02020603050405020304" pitchFamily="18" charset="0"/>
              </a:rPr>
              <a:t>; </a:t>
            </a:r>
          </a:p>
        </p:txBody>
      </p:sp>
      <p:sp>
        <p:nvSpPr>
          <p:cNvPr id="6" name="文本框 5">
            <a:extLst>
              <a:ext uri="{FF2B5EF4-FFF2-40B4-BE49-F238E27FC236}">
                <a16:creationId xmlns:a16="http://schemas.microsoft.com/office/drawing/2014/main" id="{96F63707-C44C-4234-96D4-FF46795B405A}"/>
              </a:ext>
            </a:extLst>
          </p:cNvPr>
          <p:cNvSpPr txBox="1"/>
          <p:nvPr/>
        </p:nvSpPr>
        <p:spPr>
          <a:xfrm>
            <a:off x="1115616" y="4293096"/>
            <a:ext cx="5976664" cy="1384995"/>
          </a:xfrm>
          <a:prstGeom prst="rect">
            <a:avLst/>
          </a:prstGeom>
          <a:noFill/>
        </p:spPr>
        <p:txBody>
          <a:bodyPr wrap="square" rtlCol="0">
            <a:spAutoFit/>
          </a:bodyPr>
          <a:lstStyle/>
          <a:p>
            <a:pPr marL="457200" indent="-457200" algn="ctr">
              <a:buFont typeface="Wingdings" panose="05000000000000000000" pitchFamily="2" charset="2"/>
              <a:buChar char="ü"/>
            </a:pPr>
            <a:r>
              <a:rPr lang="zh-CN" altLang="en-US" sz="2800" dirty="0">
                <a:solidFill>
                  <a:srgbClr val="FF0000"/>
                </a:solidFill>
                <a:latin typeface="方正姚体" panose="02010601030101010101" pitchFamily="2" charset="-122"/>
                <a:ea typeface="方正姚体" panose="02010601030101010101" pitchFamily="2" charset="-122"/>
              </a:rPr>
              <a:t>二叉树</a:t>
            </a:r>
            <a:endParaRPr lang="en-US" altLang="zh-CN" sz="2800" dirty="0">
              <a:solidFill>
                <a:srgbClr val="FF0000"/>
              </a:solidFill>
              <a:latin typeface="方正姚体" panose="02010601030101010101" pitchFamily="2" charset="-122"/>
              <a:ea typeface="方正姚体" panose="02010601030101010101" pitchFamily="2" charset="-122"/>
            </a:endParaRPr>
          </a:p>
          <a:p>
            <a:pPr marL="457200" indent="-457200" algn="ctr">
              <a:buFont typeface="Wingdings" panose="05000000000000000000" pitchFamily="2" charset="2"/>
              <a:buChar char="ü"/>
            </a:pPr>
            <a:r>
              <a:rPr lang="zh-CN" altLang="en-US" sz="2800" dirty="0">
                <a:solidFill>
                  <a:srgbClr val="FF0000"/>
                </a:solidFill>
                <a:latin typeface="方正姚体" panose="02010601030101010101" pitchFamily="2" charset="-122"/>
                <a:ea typeface="方正姚体" panose="02010601030101010101" pitchFamily="2" charset="-122"/>
              </a:rPr>
              <a:t>有序性</a:t>
            </a:r>
            <a:endParaRPr lang="en-US" altLang="zh-CN" sz="2800" dirty="0">
              <a:solidFill>
                <a:srgbClr val="FF0000"/>
              </a:solidFill>
              <a:latin typeface="方正姚体" panose="02010601030101010101" pitchFamily="2" charset="-122"/>
              <a:ea typeface="方正姚体" panose="02010601030101010101" pitchFamily="2" charset="-122"/>
            </a:endParaRPr>
          </a:p>
          <a:p>
            <a:pPr marL="457200" indent="-457200" algn="ctr">
              <a:buFont typeface="Wingdings" panose="05000000000000000000" pitchFamily="2" charset="2"/>
              <a:buChar char="ü"/>
            </a:pPr>
            <a:r>
              <a:rPr lang="zh-CN" altLang="en-US" sz="2800" dirty="0">
                <a:solidFill>
                  <a:srgbClr val="FF0000"/>
                </a:solidFill>
                <a:latin typeface="方正姚体" panose="02010601030101010101" pitchFamily="2" charset="-122"/>
                <a:ea typeface="方正姚体" panose="02010601030101010101" pitchFamily="2" charset="-122"/>
              </a:rPr>
              <a:t>平衡性</a:t>
            </a:r>
          </a:p>
        </p:txBody>
      </p:sp>
    </p:spTree>
    <p:extLst>
      <p:ext uri="{BB962C8B-B14F-4D97-AF65-F5344CB8AC3E}">
        <p14:creationId xmlns:p14="http://schemas.microsoft.com/office/powerpoint/2010/main" val="19623560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a:xfrm>
            <a:off x="0" y="0"/>
            <a:ext cx="8229600" cy="864096"/>
          </a:xfrm>
        </p:spPr>
        <p:txBody>
          <a:bodyPr/>
          <a:lstStyle/>
          <a:p>
            <a:pPr algn="l"/>
            <a:r>
              <a:rPr lang="en-US" altLang="en-US" dirty="0" err="1">
                <a:latin typeface="华文新魏" panose="02010800040101010101" pitchFamily="2" charset="-122"/>
                <a:ea typeface="华文新魏" panose="02010800040101010101" pitchFamily="2" charset="-122"/>
              </a:rPr>
              <a:t>B树的查找</a:t>
            </a:r>
            <a:r>
              <a:rPr lang="zh-CN" altLang="en-US" dirty="0">
                <a:latin typeface="华文新魏" panose="02010800040101010101" pitchFamily="2" charset="-122"/>
                <a:ea typeface="华文新魏" panose="02010800040101010101" pitchFamily="2" charset="-122"/>
              </a:rPr>
              <a:t>：类似</a:t>
            </a:r>
            <a:r>
              <a:rPr lang="en-US" altLang="en-US" dirty="0" err="1">
                <a:latin typeface="华文新魏" panose="02010800040101010101" pitchFamily="2" charset="-122"/>
                <a:ea typeface="华文新魏" panose="02010800040101010101" pitchFamily="2" charset="-122"/>
              </a:rPr>
              <a:t>二叉排序树</a:t>
            </a:r>
            <a:endParaRPr lang="en-US" altLang="en-US" dirty="0">
              <a:latin typeface="华文新魏" panose="02010800040101010101" pitchFamily="2" charset="-122"/>
              <a:ea typeface="华文新魏" panose="02010800040101010101" pitchFamily="2" charset="-122"/>
            </a:endParaRPr>
          </a:p>
        </p:txBody>
      </p:sp>
      <p:sp>
        <p:nvSpPr>
          <p:cNvPr id="689155" name="Rectangle 3"/>
          <p:cNvSpPr>
            <a:spLocks noGrp="1" noChangeArrowheads="1"/>
          </p:cNvSpPr>
          <p:nvPr>
            <p:ph idx="1"/>
          </p:nvPr>
        </p:nvSpPr>
        <p:spPr>
          <a:xfrm>
            <a:off x="169168" y="881469"/>
            <a:ext cx="8795320" cy="4131707"/>
          </a:xfrm>
        </p:spPr>
        <p:txBody>
          <a:bodyPr>
            <a:noAutofit/>
          </a:bodyPr>
          <a:lstStyle/>
          <a:p>
            <a:pPr marL="358775" indent="-358775">
              <a:spcBef>
                <a:spcPts val="0"/>
              </a:spcBef>
              <a:buNone/>
            </a:pPr>
            <a:r>
              <a:rPr lang="en-US" altLang="en-US" sz="2400" dirty="0">
                <a:latin typeface="华文楷体" panose="02010600040101010101" pitchFamily="2" charset="-122"/>
                <a:ea typeface="华文楷体" panose="02010600040101010101" pitchFamily="2" charset="-122"/>
              </a:rPr>
              <a:t>① </a:t>
            </a:r>
            <a:r>
              <a:rPr lang="en-US" altLang="en-US" sz="2400" dirty="0" err="1">
                <a:latin typeface="华文楷体" panose="02010600040101010101" pitchFamily="2" charset="-122"/>
                <a:ea typeface="华文楷体" panose="02010600040101010101" pitchFamily="2" charset="-122"/>
              </a:rPr>
              <a:t>从树的根结点T开始，在T所指向的结点的关键字向量key</a:t>
            </a:r>
            <a:r>
              <a:rPr lang="en-US" altLang="en-US" sz="2400" dirty="0">
                <a:latin typeface="华文楷体" panose="02010600040101010101" pitchFamily="2" charset="-122"/>
                <a:ea typeface="华文楷体" panose="02010600040101010101" pitchFamily="2" charset="-122"/>
              </a:rPr>
              <a:t>[1..keynum]</a:t>
            </a:r>
            <a:r>
              <a:rPr lang="en-US" altLang="en-US" sz="2400" dirty="0" err="1">
                <a:latin typeface="华文楷体" panose="02010600040101010101" pitchFamily="2" charset="-122"/>
                <a:ea typeface="华文楷体" panose="02010600040101010101" pitchFamily="2" charset="-122"/>
              </a:rPr>
              <a:t>中查找给定值K</a:t>
            </a:r>
            <a:r>
              <a:rPr lang="en-US" altLang="en-US" sz="2400" dirty="0">
                <a:latin typeface="华文楷体" panose="02010600040101010101" pitchFamily="2" charset="-122"/>
                <a:ea typeface="华文楷体" panose="02010600040101010101" pitchFamily="2" charset="-122"/>
              </a:rPr>
              <a:t>(</a:t>
            </a:r>
            <a:r>
              <a:rPr lang="en-US" altLang="en-US" sz="2400" dirty="0" err="1">
                <a:latin typeface="华文楷体" panose="02010600040101010101" pitchFamily="2" charset="-122"/>
                <a:ea typeface="华文楷体" panose="02010600040101010101" pitchFamily="2" charset="-122"/>
              </a:rPr>
              <a:t>用s</a:t>
            </a:r>
            <a:r>
              <a:rPr lang="zh-CN" altLang="en-US" sz="2400" dirty="0">
                <a:latin typeface="华文楷体" panose="02010600040101010101" pitchFamily="2" charset="-122"/>
                <a:ea typeface="华文楷体" panose="02010600040101010101" pitchFamily="2" charset="-122"/>
              </a:rPr>
              <a:t>顺序</a:t>
            </a:r>
            <a:r>
              <a:rPr lang="en-US" altLang="en-US" sz="2400" dirty="0" err="1">
                <a:latin typeface="华文楷体" panose="02010600040101010101" pitchFamily="2" charset="-122"/>
                <a:ea typeface="华文楷体" panose="02010600040101010101" pitchFamily="2" charset="-122"/>
              </a:rPr>
              <a:t>查找</a:t>
            </a:r>
            <a:r>
              <a:rPr lang="zh-CN" altLang="en-US" sz="2400" dirty="0">
                <a:latin typeface="华文楷体" panose="02010600040101010101" pitchFamily="2" charset="-122"/>
                <a:ea typeface="华文楷体" panose="02010600040101010101" pitchFamily="2" charset="-122"/>
              </a:rPr>
              <a:t>或</a:t>
            </a:r>
            <a:r>
              <a:rPr lang="en-US" altLang="en-US" sz="2400" dirty="0" err="1">
                <a:latin typeface="华文楷体" panose="02010600040101010101" pitchFamily="2" charset="-122"/>
                <a:ea typeface="华文楷体" panose="02010600040101010101" pitchFamily="2" charset="-122"/>
              </a:rPr>
              <a:t>折半查找</a:t>
            </a:r>
            <a:r>
              <a:rPr lang="en-US" altLang="en-US" sz="2400" dirty="0">
                <a:latin typeface="华文楷体" panose="02010600040101010101" pitchFamily="2" charset="-122"/>
                <a:ea typeface="华文楷体" panose="02010600040101010101" pitchFamily="2" charset="-122"/>
              </a:rPr>
              <a:t>) ：</a:t>
            </a:r>
          </a:p>
          <a:p>
            <a:pPr marL="715963" indent="-357188">
              <a:spcBef>
                <a:spcPts val="1800"/>
              </a:spcBef>
            </a:pPr>
            <a:r>
              <a:rPr lang="en-US" altLang="en-US" sz="2400" dirty="0" err="1">
                <a:latin typeface="华文楷体" panose="02010600040101010101" pitchFamily="2" charset="-122"/>
                <a:ea typeface="华文楷体" panose="02010600040101010101" pitchFamily="2" charset="-122"/>
              </a:rPr>
              <a:t>若key</a:t>
            </a:r>
            <a:r>
              <a:rPr lang="en-US" altLang="en-US" sz="2400" dirty="0">
                <a:latin typeface="华文楷体" panose="02010600040101010101" pitchFamily="2" charset="-122"/>
                <a:ea typeface="华文楷体" panose="02010600040101010101" pitchFamily="2" charset="-122"/>
              </a:rPr>
              <a:t>[</a:t>
            </a:r>
            <a:r>
              <a:rPr lang="en-US" altLang="en-US" sz="2400" dirty="0" err="1">
                <a:latin typeface="华文楷体" panose="02010600040101010101" pitchFamily="2" charset="-122"/>
                <a:ea typeface="华文楷体" panose="02010600040101010101" pitchFamily="2" charset="-122"/>
              </a:rPr>
              <a:t>i</a:t>
            </a:r>
            <a:r>
              <a:rPr lang="en-US" altLang="en-US" sz="2400" dirty="0">
                <a:latin typeface="华文楷体" panose="02010600040101010101" pitchFamily="2" charset="-122"/>
                <a:ea typeface="华文楷体" panose="02010600040101010101" pitchFamily="2" charset="-122"/>
              </a:rPr>
              <a:t>]=K(1≤i≤keynum)，</a:t>
            </a:r>
            <a:r>
              <a:rPr lang="en-US" altLang="en-US" sz="2400" dirty="0" err="1">
                <a:latin typeface="华文楷体" panose="02010600040101010101" pitchFamily="2" charset="-122"/>
                <a:ea typeface="华文楷体" panose="02010600040101010101" pitchFamily="2" charset="-122"/>
              </a:rPr>
              <a:t>则查找成功，返回结点及关键字位置</a:t>
            </a:r>
            <a:r>
              <a:rPr lang="en-US" altLang="en-US" sz="2400" dirty="0">
                <a:latin typeface="华文楷体" panose="02010600040101010101" pitchFamily="2" charset="-122"/>
                <a:ea typeface="华文楷体" panose="02010600040101010101" pitchFamily="2" charset="-122"/>
              </a:rPr>
              <a:t>；；</a:t>
            </a:r>
          </a:p>
          <a:p>
            <a:pPr marL="715963" indent="-357188">
              <a:spcBef>
                <a:spcPts val="1800"/>
              </a:spcBef>
            </a:pPr>
            <a:r>
              <a:rPr lang="en-US" altLang="en-US" sz="2400" dirty="0" err="1">
                <a:latin typeface="华文楷体" panose="02010600040101010101" pitchFamily="2" charset="-122"/>
                <a:ea typeface="华文楷体" panose="02010600040101010101" pitchFamily="2" charset="-122"/>
              </a:rPr>
              <a:t>若key</a:t>
            </a:r>
            <a:r>
              <a:rPr lang="en-US" altLang="en-US" sz="2400" dirty="0">
                <a:latin typeface="华文楷体" panose="02010600040101010101" pitchFamily="2" charset="-122"/>
                <a:ea typeface="华文楷体" panose="02010600040101010101" pitchFamily="2" charset="-122"/>
              </a:rPr>
              <a:t>[</a:t>
            </a:r>
            <a:r>
              <a:rPr lang="en-US" altLang="en-US" sz="2400" dirty="0" err="1">
                <a:latin typeface="华文楷体" panose="02010600040101010101" pitchFamily="2" charset="-122"/>
                <a:ea typeface="华文楷体" panose="02010600040101010101" pitchFamily="2" charset="-122"/>
              </a:rPr>
              <a:t>i</a:t>
            </a:r>
            <a:r>
              <a:rPr lang="en-US" altLang="en-US" sz="2400" dirty="0">
                <a:latin typeface="华文楷体" panose="02010600040101010101" pitchFamily="2" charset="-122"/>
                <a:ea typeface="华文楷体" panose="02010600040101010101" pitchFamily="2" charset="-122"/>
              </a:rPr>
              <a:t>]&lt;K&lt;key[i+1](</a:t>
            </a:r>
            <a:r>
              <a:rPr lang="en-US" altLang="en-US" sz="2400" dirty="0" err="1">
                <a:latin typeface="华文楷体" panose="02010600040101010101" pitchFamily="2" charset="-122"/>
                <a:ea typeface="华文楷体" panose="02010600040101010101" pitchFamily="2" charset="-122"/>
              </a:rPr>
              <a:t>i</a:t>
            </a:r>
            <a:r>
              <a:rPr lang="en-US" altLang="en-US" sz="2400" dirty="0">
                <a:latin typeface="华文楷体" panose="02010600040101010101" pitchFamily="2" charset="-122"/>
                <a:ea typeface="华文楷体" panose="02010600040101010101" pitchFamily="2" charset="-122"/>
              </a:rPr>
              <a:t>=1, 2, …keynum-1)：T=T-&gt;</a:t>
            </a:r>
            <a:r>
              <a:rPr lang="en-US" altLang="en-US" sz="2400" dirty="0" err="1">
                <a:latin typeface="华文楷体" panose="02010600040101010101" pitchFamily="2" charset="-122"/>
                <a:ea typeface="华文楷体" panose="02010600040101010101" pitchFamily="2" charset="-122"/>
              </a:rPr>
              <a:t>ptr</a:t>
            </a:r>
            <a:r>
              <a:rPr lang="en-US" altLang="en-US" sz="2400" dirty="0">
                <a:latin typeface="华文楷体" panose="02010600040101010101" pitchFamily="2" charset="-122"/>
                <a:ea typeface="华文楷体" panose="02010600040101010101" pitchFamily="2" charset="-122"/>
              </a:rPr>
              <a:t>[</a:t>
            </a:r>
            <a:r>
              <a:rPr lang="en-US" altLang="en-US" sz="2400" dirty="0" err="1">
                <a:latin typeface="华文楷体" panose="02010600040101010101" pitchFamily="2" charset="-122"/>
                <a:ea typeface="华文楷体" panose="02010600040101010101" pitchFamily="2" charset="-122"/>
              </a:rPr>
              <a:t>i</a:t>
            </a:r>
            <a:r>
              <a:rPr lang="en-US" altLang="en-US" sz="2400" dirty="0">
                <a:latin typeface="华文楷体" panose="02010600040101010101" pitchFamily="2" charset="-122"/>
                <a:ea typeface="华文楷体" panose="02010600040101010101" pitchFamily="2" charset="-122"/>
              </a:rPr>
              <a:t>] 转①，</a:t>
            </a:r>
            <a:r>
              <a:rPr lang="en-US" altLang="en-US" sz="2400" dirty="0" err="1">
                <a:latin typeface="华文楷体" panose="02010600040101010101" pitchFamily="2" charset="-122"/>
                <a:ea typeface="华文楷体" panose="02010600040101010101" pitchFamily="2" charset="-122"/>
              </a:rPr>
              <a:t>直到T是叶子结点且未找到相等的关键字，则查找失败</a:t>
            </a:r>
            <a:endParaRPr lang="en-US" altLang="en-US" sz="2400" dirty="0">
              <a:latin typeface="华文楷体" panose="02010600040101010101" pitchFamily="2" charset="-122"/>
              <a:ea typeface="华文楷体" panose="02010600040101010101" pitchFamily="2" charset="-122"/>
            </a:endParaRPr>
          </a:p>
          <a:p>
            <a:pPr marL="1074738" lvl="1" indent="-358775">
              <a:spcBef>
                <a:spcPts val="1200"/>
              </a:spcBef>
            </a:pPr>
            <a:r>
              <a:rPr lang="en-US" altLang="en-US" sz="2400" dirty="0" err="1">
                <a:latin typeface="华文楷体" panose="02010600040101010101" pitchFamily="2" charset="-122"/>
                <a:ea typeface="华文楷体" panose="02010600040101010101" pitchFamily="2" charset="-122"/>
              </a:rPr>
              <a:t>若K</a:t>
            </a:r>
            <a:r>
              <a:rPr lang="en-US" altLang="en-US" sz="2400" dirty="0">
                <a:latin typeface="华文楷体" panose="02010600040101010101" pitchFamily="2" charset="-122"/>
                <a:ea typeface="华文楷体" panose="02010600040101010101" pitchFamily="2" charset="-122"/>
              </a:rPr>
              <a:t>&lt;key[1]：T=T-&gt;</a:t>
            </a:r>
            <a:r>
              <a:rPr lang="en-US" altLang="en-US" sz="2400" dirty="0" err="1">
                <a:latin typeface="华文楷体" panose="02010600040101010101" pitchFamily="2" charset="-122"/>
                <a:ea typeface="华文楷体" panose="02010600040101010101" pitchFamily="2" charset="-122"/>
              </a:rPr>
              <a:t>ptr</a:t>
            </a:r>
            <a:r>
              <a:rPr lang="en-US" altLang="en-US" sz="2400" dirty="0">
                <a:latin typeface="华文楷体" panose="02010600040101010101" pitchFamily="2" charset="-122"/>
                <a:ea typeface="华文楷体" panose="02010600040101010101" pitchFamily="2" charset="-122"/>
              </a:rPr>
              <a:t>[0]</a:t>
            </a:r>
          </a:p>
          <a:p>
            <a:pPr marL="1074738" lvl="1" indent="-358775">
              <a:spcBef>
                <a:spcPts val="1200"/>
              </a:spcBef>
            </a:pPr>
            <a:r>
              <a:rPr lang="en-US" altLang="en-US" sz="2400" dirty="0" err="1">
                <a:latin typeface="华文楷体" panose="02010600040101010101" pitchFamily="2" charset="-122"/>
                <a:ea typeface="华文楷体" panose="02010600040101010101" pitchFamily="2" charset="-122"/>
              </a:rPr>
              <a:t>若K</a:t>
            </a:r>
            <a:r>
              <a:rPr lang="en-US" altLang="en-US" sz="2400" dirty="0">
                <a:latin typeface="华文楷体" panose="02010600040101010101" pitchFamily="2" charset="-122"/>
                <a:ea typeface="华文楷体" panose="02010600040101010101" pitchFamily="2" charset="-122"/>
              </a:rPr>
              <a:t>&gt;key[</a:t>
            </a:r>
            <a:r>
              <a:rPr lang="en-US" altLang="en-US" sz="2400" dirty="0" err="1">
                <a:latin typeface="华文楷体" panose="02010600040101010101" pitchFamily="2" charset="-122"/>
                <a:ea typeface="华文楷体" panose="02010600040101010101" pitchFamily="2" charset="-122"/>
              </a:rPr>
              <a:t>keynum</a:t>
            </a:r>
            <a:r>
              <a:rPr lang="en-US" altLang="en-US" sz="2400" dirty="0">
                <a:latin typeface="华文楷体" panose="02010600040101010101" pitchFamily="2" charset="-122"/>
                <a:ea typeface="华文楷体" panose="02010600040101010101" pitchFamily="2" charset="-122"/>
              </a:rPr>
              <a:t>]：T=T-&gt;</a:t>
            </a:r>
            <a:r>
              <a:rPr lang="en-US" altLang="en-US" sz="2400" dirty="0" err="1">
                <a:latin typeface="华文楷体" panose="02010600040101010101" pitchFamily="2" charset="-122"/>
                <a:ea typeface="华文楷体" panose="02010600040101010101" pitchFamily="2" charset="-122"/>
              </a:rPr>
              <a:t>ptr</a:t>
            </a:r>
            <a:r>
              <a:rPr lang="en-US" altLang="en-US" sz="2400" dirty="0">
                <a:latin typeface="华文楷体" panose="02010600040101010101" pitchFamily="2" charset="-122"/>
                <a:ea typeface="华文楷体" panose="02010600040101010101" pitchFamily="2" charset="-122"/>
              </a:rPr>
              <a:t>[</a:t>
            </a:r>
            <a:r>
              <a:rPr lang="en-US" altLang="en-US" sz="2400" dirty="0" err="1">
                <a:latin typeface="华文楷体" panose="02010600040101010101" pitchFamily="2" charset="-122"/>
                <a:ea typeface="华文楷体" panose="02010600040101010101" pitchFamily="2" charset="-122"/>
              </a:rPr>
              <a:t>keynum</a:t>
            </a:r>
            <a:r>
              <a:rPr lang="en-US" altLang="en-US" sz="2400" dirty="0">
                <a:latin typeface="华文楷体" panose="02010600040101010101" pitchFamily="2" charset="-122"/>
                <a:ea typeface="华文楷体" panose="02010600040101010101" pitchFamily="2" charset="-122"/>
              </a:rPr>
              <a:t>]</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40</a:t>
            </a:fld>
            <a:endParaRPr lang="zh-CN" altLang="en-US"/>
          </a:p>
        </p:txBody>
      </p:sp>
    </p:spTree>
    <p:extLst>
      <p:ext uri="{BB962C8B-B14F-4D97-AF65-F5344CB8AC3E}">
        <p14:creationId xmlns:p14="http://schemas.microsoft.com/office/powerpoint/2010/main" val="28768494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5" y="0"/>
            <a:ext cx="8229600" cy="936104"/>
          </a:xfrm>
        </p:spPr>
        <p:txBody>
          <a:bodyPr>
            <a:normAutofit/>
          </a:bodyPr>
          <a:lstStyle/>
          <a:p>
            <a:pPr algn="l"/>
            <a:r>
              <a:rPr lang="en-US" altLang="en-US" sz="3600" dirty="0" err="1">
                <a:latin typeface="华文新魏" panose="02010800040101010101" pitchFamily="2" charset="-122"/>
                <a:ea typeface="华文新魏" panose="02010800040101010101" pitchFamily="2" charset="-122"/>
              </a:rPr>
              <a:t>B树的查找</a:t>
            </a:r>
            <a:r>
              <a:rPr lang="zh-CN" altLang="en-US" sz="3600" dirty="0">
                <a:latin typeface="华文新魏" panose="02010800040101010101" pitchFamily="2" charset="-122"/>
                <a:ea typeface="华文新魏" panose="02010800040101010101" pitchFamily="2" charset="-122"/>
              </a:rPr>
              <a:t>算法实现</a:t>
            </a:r>
          </a:p>
        </p:txBody>
      </p:sp>
      <p:sp>
        <p:nvSpPr>
          <p:cNvPr id="7" name="内容占位符 6"/>
          <p:cNvSpPr>
            <a:spLocks noGrp="1"/>
          </p:cNvSpPr>
          <p:nvPr>
            <p:ph idx="1"/>
          </p:nvPr>
        </p:nvSpPr>
        <p:spPr>
          <a:xfrm>
            <a:off x="234300" y="936104"/>
            <a:ext cx="7996115" cy="5832648"/>
          </a:xfrm>
        </p:spPr>
        <p:txBody>
          <a:bodyPr>
            <a:normAutofit/>
          </a:bodyPr>
          <a:lstStyle/>
          <a:p>
            <a:pPr marL="0" indent="0">
              <a:buNone/>
            </a:pPr>
            <a:r>
              <a:rPr lang="en-US" altLang="zh-CN" sz="2600" dirty="0">
                <a:latin typeface="Times New Roman" panose="02020603050405020304" pitchFamily="18" charset="0"/>
                <a:ea typeface="华文楷体" panose="02010600040101010101" pitchFamily="2" charset="-122"/>
                <a:cs typeface="Times New Roman" panose="02020603050405020304" pitchFamily="18" charset="0"/>
              </a:rPr>
              <a:t>typedef struct {</a:t>
            </a:r>
          </a:p>
          <a:p>
            <a:pPr marL="0" indent="0">
              <a:buNone/>
            </a:pPr>
            <a:r>
              <a:rPr lang="en-US" altLang="zh-CN" sz="26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600" dirty="0" err="1">
                <a:latin typeface="Times New Roman" panose="02020603050405020304" pitchFamily="18" charset="0"/>
                <a:ea typeface="华文楷体" panose="02010600040101010101" pitchFamily="2" charset="-122"/>
                <a:cs typeface="Times New Roman" panose="02020603050405020304" pitchFamily="18" charset="0"/>
              </a:rPr>
              <a:t>BTNode</a:t>
            </a:r>
            <a:r>
              <a:rPr lang="en-US" altLang="zh-CN" sz="26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600" dirty="0" err="1">
                <a:latin typeface="Times New Roman" panose="02020603050405020304" pitchFamily="18" charset="0"/>
                <a:ea typeface="华文楷体" panose="02010600040101010101" pitchFamily="2" charset="-122"/>
                <a:cs typeface="Times New Roman" panose="02020603050405020304" pitchFamily="18" charset="0"/>
              </a:rPr>
              <a:t>pt</a:t>
            </a:r>
            <a:r>
              <a:rPr lang="en-US" altLang="zh-CN" sz="26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2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200" dirty="0">
                <a:latin typeface="Times New Roman" panose="02020603050405020304" pitchFamily="18" charset="0"/>
                <a:ea typeface="华文楷体" panose="02010600040101010101" pitchFamily="2" charset="-122"/>
                <a:cs typeface="Times New Roman" panose="02020603050405020304" pitchFamily="18" charset="0"/>
              </a:rPr>
              <a:t>指向找到的结点</a:t>
            </a:r>
            <a:endParaRPr lang="en-US" altLang="zh-CN" sz="22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r>
              <a:rPr lang="en-US" altLang="zh-CN" sz="2600" dirty="0">
                <a:latin typeface="Times New Roman" panose="02020603050405020304" pitchFamily="18" charset="0"/>
                <a:ea typeface="华文楷体" panose="02010600040101010101" pitchFamily="2" charset="-122"/>
                <a:cs typeface="Times New Roman" panose="02020603050405020304" pitchFamily="18" charset="0"/>
              </a:rPr>
              <a:t>	int </a:t>
            </a:r>
            <a:r>
              <a:rPr lang="en-US" altLang="zh-CN" sz="26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6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2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200" dirty="0">
                <a:latin typeface="Times New Roman" panose="02020603050405020304" pitchFamily="18" charset="0"/>
                <a:ea typeface="华文楷体" panose="02010600040101010101" pitchFamily="2" charset="-122"/>
                <a:cs typeface="Times New Roman" panose="02020603050405020304" pitchFamily="18" charset="0"/>
              </a:rPr>
              <a:t>在结点中的关键字序号</a:t>
            </a:r>
            <a:endParaRPr lang="en-US" altLang="zh-CN" sz="22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r>
              <a:rPr lang="en-US" altLang="zh-CN" sz="2600" dirty="0">
                <a:latin typeface="Times New Roman" panose="02020603050405020304" pitchFamily="18" charset="0"/>
                <a:ea typeface="华文楷体" panose="02010600040101010101" pitchFamily="2" charset="-122"/>
                <a:cs typeface="Times New Roman" panose="02020603050405020304" pitchFamily="18" charset="0"/>
              </a:rPr>
              <a:t>	int tag;         </a:t>
            </a:r>
            <a:r>
              <a:rPr lang="en-US" altLang="zh-CN" sz="2200" dirty="0">
                <a:latin typeface="Times New Roman" panose="02020603050405020304" pitchFamily="18" charset="0"/>
                <a:ea typeface="华文楷体" panose="02010600040101010101" pitchFamily="2" charset="-122"/>
                <a:cs typeface="Times New Roman" panose="02020603050405020304" pitchFamily="18" charset="0"/>
              </a:rPr>
              <a:t>//1</a:t>
            </a:r>
            <a:r>
              <a:rPr lang="zh-CN" altLang="en-US" sz="2200" dirty="0">
                <a:latin typeface="Times New Roman" panose="02020603050405020304" pitchFamily="18" charset="0"/>
                <a:ea typeface="华文楷体" panose="02010600040101010101" pitchFamily="2" charset="-122"/>
                <a:cs typeface="Times New Roman" panose="02020603050405020304" pitchFamily="18" charset="0"/>
              </a:rPr>
              <a:t>：查找成功，</a:t>
            </a:r>
            <a:r>
              <a:rPr lang="en-US" altLang="zh-CN" sz="2200" dirty="0">
                <a:latin typeface="Times New Roman" panose="02020603050405020304" pitchFamily="18" charset="0"/>
                <a:ea typeface="华文楷体" panose="02010600040101010101" pitchFamily="2" charset="-122"/>
                <a:cs typeface="Times New Roman" panose="02020603050405020304" pitchFamily="18" charset="0"/>
              </a:rPr>
              <a:t>0</a:t>
            </a:r>
            <a:r>
              <a:rPr lang="zh-CN" altLang="en-US" sz="2200" dirty="0">
                <a:latin typeface="Times New Roman" panose="02020603050405020304" pitchFamily="18" charset="0"/>
                <a:ea typeface="华文楷体" panose="02010600040101010101" pitchFamily="2" charset="-122"/>
                <a:cs typeface="Times New Roman" panose="02020603050405020304" pitchFamily="18" charset="0"/>
              </a:rPr>
              <a:t>：查找失败</a:t>
            </a:r>
            <a:endParaRPr lang="en-US" altLang="zh-CN" sz="22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r>
              <a:rPr lang="en-US" altLang="zh-CN" sz="2600" dirty="0">
                <a:latin typeface="Times New Roman" panose="02020603050405020304" pitchFamily="18" charset="0"/>
                <a:ea typeface="华文楷体" panose="02010600040101010101" pitchFamily="2" charset="-122"/>
                <a:cs typeface="Times New Roman" panose="02020603050405020304" pitchFamily="18" charset="0"/>
              </a:rPr>
              <a:t>} Result;</a:t>
            </a:r>
          </a:p>
          <a:p>
            <a:pPr marL="0" indent="0">
              <a:buNone/>
            </a:pPr>
            <a:endParaRPr lang="en-US" altLang="zh-CN" dirty="0"/>
          </a:p>
          <a:p>
            <a:pPr marL="0" indent="0">
              <a:buNone/>
            </a:pPr>
            <a:r>
              <a:rPr lang="en-US" altLang="zh-CN" sz="2400" dirty="0">
                <a:latin typeface="Times New Roman" panose="02020603050405020304" pitchFamily="18" charset="0"/>
                <a:cs typeface="Times New Roman" panose="02020603050405020304" pitchFamily="18" charset="0"/>
              </a:rPr>
              <a:t>int Search(</a:t>
            </a:r>
            <a:r>
              <a:rPr lang="en-US" altLang="zh-CN" sz="2400" dirty="0" err="1">
                <a:latin typeface="Times New Roman" panose="02020603050405020304" pitchFamily="18" charset="0"/>
                <a:cs typeface="Times New Roman" panose="02020603050405020304" pitchFamily="18" charset="0"/>
              </a:rPr>
              <a:t>BTree</a:t>
            </a:r>
            <a:r>
              <a:rPr lang="en-US" altLang="zh-CN" sz="2400" dirty="0">
                <a:latin typeface="Times New Roman" panose="02020603050405020304" pitchFamily="18" charset="0"/>
                <a:cs typeface="Times New Roman" panose="02020603050405020304" pitchFamily="18" charset="0"/>
              </a:rPr>
              <a:t> p, </a:t>
            </a:r>
            <a:r>
              <a:rPr lang="en-US" altLang="zh-CN" sz="2400" dirty="0" err="1">
                <a:latin typeface="Times New Roman" panose="02020603050405020304" pitchFamily="18" charset="0"/>
                <a:cs typeface="Times New Roman" panose="02020603050405020304" pitchFamily="18" charset="0"/>
              </a:rPr>
              <a:t>KeyType</a:t>
            </a:r>
            <a:r>
              <a:rPr lang="en-US" altLang="zh-CN" sz="2400" dirty="0">
                <a:latin typeface="Times New Roman" panose="02020603050405020304" pitchFamily="18" charset="0"/>
                <a:cs typeface="Times New Roman" panose="02020603050405020304" pitchFamily="18" charset="0"/>
              </a:rPr>
              <a:t> K) </a:t>
            </a:r>
          </a:p>
          <a:p>
            <a:pPr marL="0" indent="0">
              <a:buNone/>
            </a:pPr>
            <a:r>
              <a:rPr lang="en-US" altLang="zh-CN" sz="2400" dirty="0">
                <a:latin typeface="Times New Roman" panose="02020603050405020304" pitchFamily="18" charset="0"/>
                <a:cs typeface="Times New Roman" panose="02020603050405020304" pitchFamily="18" charset="0"/>
              </a:rPr>
              <a:t>{ </a:t>
            </a:r>
          </a:p>
          <a:p>
            <a:pPr marL="0" indent="354013">
              <a:buNone/>
            </a:pPr>
            <a:r>
              <a:rPr lang="en-US" altLang="zh-CN" sz="2400" dirty="0">
                <a:latin typeface="Times New Roman" panose="02020603050405020304" pitchFamily="18" charset="0"/>
                <a:cs typeface="Times New Roman" panose="02020603050405020304" pitchFamily="18" charset="0"/>
              </a:rPr>
              <a:t>for(int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=0;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&lt; p-&gt;</a:t>
            </a:r>
            <a:r>
              <a:rPr lang="en-US" altLang="zh-CN" sz="2400" dirty="0" err="1">
                <a:latin typeface="Times New Roman" panose="02020603050405020304" pitchFamily="18" charset="0"/>
                <a:cs typeface="Times New Roman" panose="02020603050405020304" pitchFamily="18" charset="0"/>
              </a:rPr>
              <a:t>keynum</a:t>
            </a:r>
            <a:r>
              <a:rPr lang="en-US" altLang="zh-CN" sz="2400" dirty="0">
                <a:latin typeface="Times New Roman" panose="02020603050405020304" pitchFamily="18" charset="0"/>
                <a:cs typeface="Times New Roman" panose="02020603050405020304" pitchFamily="18" charset="0"/>
              </a:rPr>
              <a:t> &amp;&amp; p-&gt;key[i+1] &lt;= K;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a:t>
            </a:r>
          </a:p>
          <a:p>
            <a:pPr marL="0" indent="895350">
              <a:buNone/>
            </a:pPr>
            <a:r>
              <a:rPr lang="en-US" altLang="zh-CN" sz="2400" dirty="0">
                <a:latin typeface="Times New Roman" panose="02020603050405020304" pitchFamily="18" charset="0"/>
                <a:cs typeface="Times New Roman" panose="02020603050405020304" pitchFamily="18" charset="0"/>
              </a:rPr>
              <a:t>return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 p-&gt;key[</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&lt;= K &lt;  p-&gt;key[i+1]</a:t>
            </a:r>
          </a:p>
          <a:p>
            <a:pPr marL="0" indent="0">
              <a:buNone/>
            </a:pPr>
            <a:r>
              <a:rPr lang="en-US" altLang="zh-CN" sz="2400" dirty="0">
                <a:latin typeface="Times New Roman" panose="02020603050405020304" pitchFamily="18" charset="0"/>
                <a:cs typeface="Times New Roman" panose="02020603050405020304" pitchFamily="18" charset="0"/>
              </a:rPr>
              <a:t> } </a:t>
            </a:r>
            <a:endParaRPr lang="en-US" altLang="zh-CN" dirty="0">
              <a:latin typeface="Times New Roman" panose="02020603050405020304" pitchFamily="18" charset="0"/>
              <a:cs typeface="Times New Roman" panose="02020603050405020304" pitchFamily="18" charset="0"/>
            </a:endParaRPr>
          </a:p>
          <a:p>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41</a:t>
            </a:fld>
            <a:endParaRPr lang="zh-CN" altLang="en-US"/>
          </a:p>
        </p:txBody>
      </p:sp>
    </p:spTree>
    <p:extLst>
      <p:ext uri="{BB962C8B-B14F-4D97-AF65-F5344CB8AC3E}">
        <p14:creationId xmlns:p14="http://schemas.microsoft.com/office/powerpoint/2010/main" val="35473145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0528" y="-99392"/>
            <a:ext cx="8229600" cy="720080"/>
          </a:xfrm>
        </p:spPr>
        <p:txBody>
          <a:bodyPr>
            <a:normAutofit/>
          </a:bodyPr>
          <a:lstStyle/>
          <a:p>
            <a:pPr algn="l"/>
            <a:r>
              <a:rPr lang="zh-CN" altLang="en-US" sz="2800" dirty="0">
                <a:latin typeface="华文新魏" panose="02010800040101010101" pitchFamily="2" charset="-122"/>
                <a:ea typeface="华文新魏" panose="02010800040101010101" pitchFamily="2" charset="-122"/>
              </a:rPr>
              <a:t>在</a:t>
            </a:r>
            <a:r>
              <a:rPr lang="en-US" altLang="zh-CN" sz="2800" dirty="0">
                <a:latin typeface="华文新魏" panose="02010800040101010101" pitchFamily="2" charset="-122"/>
                <a:ea typeface="华文新魏" panose="02010800040101010101" pitchFamily="2" charset="-122"/>
              </a:rPr>
              <a:t>m</a:t>
            </a:r>
            <a:r>
              <a:rPr lang="zh-CN" altLang="en-US" sz="2800" dirty="0">
                <a:latin typeface="华文新魏" panose="02010800040101010101" pitchFamily="2" charset="-122"/>
                <a:ea typeface="华文新魏" panose="02010800040101010101" pitchFamily="2" charset="-122"/>
              </a:rPr>
              <a:t>阶</a:t>
            </a:r>
            <a:r>
              <a:rPr lang="en-US" altLang="zh-CN" sz="2800" dirty="0">
                <a:latin typeface="华文新魏" panose="02010800040101010101" pitchFamily="2" charset="-122"/>
                <a:ea typeface="华文新魏" panose="02010800040101010101" pitchFamily="2" charset="-122"/>
              </a:rPr>
              <a:t>B</a:t>
            </a:r>
            <a:r>
              <a:rPr lang="zh-CN" altLang="en-US" sz="2800" dirty="0">
                <a:latin typeface="华文新魏" panose="02010800040101010101" pitchFamily="2" charset="-122"/>
                <a:ea typeface="华文新魏" panose="02010800040101010101" pitchFamily="2" charset="-122"/>
              </a:rPr>
              <a:t>树</a:t>
            </a:r>
            <a:r>
              <a:rPr lang="en-US" altLang="zh-CN" sz="2800" dirty="0">
                <a:latin typeface="华文新魏" panose="02010800040101010101" pitchFamily="2" charset="-122"/>
                <a:ea typeface="华文新魏" panose="02010800040101010101" pitchFamily="2" charset="-122"/>
              </a:rPr>
              <a:t>T</a:t>
            </a:r>
            <a:r>
              <a:rPr lang="zh-CN" altLang="en-US" sz="2800" dirty="0">
                <a:latin typeface="华文新魏" panose="02010800040101010101" pitchFamily="2" charset="-122"/>
                <a:ea typeface="华文新魏" panose="02010800040101010101" pitchFamily="2" charset="-122"/>
              </a:rPr>
              <a:t>上查找关键字</a:t>
            </a:r>
            <a:r>
              <a:rPr lang="en-US" altLang="zh-CN" sz="2800" dirty="0">
                <a:latin typeface="华文新魏" panose="02010800040101010101" pitchFamily="2" charset="-122"/>
                <a:ea typeface="华文新魏" panose="02010800040101010101" pitchFamily="2" charset="-122"/>
              </a:rPr>
              <a:t>K</a:t>
            </a:r>
            <a:r>
              <a:rPr lang="zh-CN" altLang="en-US" sz="2800" dirty="0">
                <a:latin typeface="华文新魏" panose="02010800040101010101" pitchFamily="2" charset="-122"/>
                <a:ea typeface="华文新魏" panose="02010800040101010101" pitchFamily="2" charset="-122"/>
              </a:rPr>
              <a:t>，返回结果</a:t>
            </a:r>
            <a:r>
              <a:rPr lang="en-US" altLang="zh-CN" sz="2800" dirty="0">
                <a:latin typeface="华文新魏" panose="02010800040101010101" pitchFamily="2" charset="-122"/>
                <a:ea typeface="华文新魏" panose="02010800040101010101" pitchFamily="2" charset="-122"/>
              </a:rPr>
              <a:t>(</a:t>
            </a:r>
            <a:r>
              <a:rPr lang="en-US" altLang="zh-CN" sz="2800" dirty="0" err="1">
                <a:latin typeface="华文新魏" panose="02010800040101010101" pitchFamily="2" charset="-122"/>
                <a:ea typeface="华文新魏" panose="02010800040101010101" pitchFamily="2" charset="-122"/>
              </a:rPr>
              <a:t>pt,i,tag</a:t>
            </a:r>
            <a:r>
              <a:rPr lang="en-US" altLang="zh-CN" sz="2800" dirty="0">
                <a:latin typeface="华文新魏" panose="02010800040101010101" pitchFamily="2" charset="-122"/>
                <a:ea typeface="华文新魏" panose="02010800040101010101" pitchFamily="2" charset="-122"/>
              </a:rPr>
              <a:t>)</a:t>
            </a:r>
            <a:endParaRPr lang="zh-CN" altLang="en-US" sz="28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25152" y="444202"/>
            <a:ext cx="9118848" cy="6408713"/>
          </a:xfrm>
        </p:spPr>
        <p:txBody>
          <a:bodyPr>
            <a:noAutofit/>
          </a:bodyPr>
          <a:lstStyle/>
          <a:p>
            <a:pPr marL="0" indent="0">
              <a:lnSpc>
                <a:spcPct val="120000"/>
              </a:lnSpc>
              <a:spcBef>
                <a:spcPts val="0"/>
              </a:spcBef>
              <a:buNone/>
            </a:pPr>
            <a:r>
              <a:rPr lang="en-US" altLang="zh-CN" sz="2200" dirty="0">
                <a:latin typeface="Times New Roman" panose="02020603050405020304" pitchFamily="18" charset="0"/>
                <a:ea typeface="华文楷体" panose="02010600040101010101" pitchFamily="2" charset="-122"/>
                <a:cs typeface="Times New Roman" panose="02020603050405020304" pitchFamily="18" charset="0"/>
              </a:rPr>
              <a:t>Result </a:t>
            </a:r>
            <a:r>
              <a:rPr lang="en-US" altLang="zh-CN" sz="2200" b="1" dirty="0" err="1">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SearchBTree</a:t>
            </a:r>
            <a:r>
              <a:rPr lang="en-US" altLang="zh-CN" sz="22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200" b="1" dirty="0" err="1">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BTree</a:t>
            </a:r>
            <a:r>
              <a:rPr lang="en-US" altLang="zh-CN" sz="22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 T, </a:t>
            </a:r>
            <a:r>
              <a:rPr lang="en-US" altLang="zh-CN" sz="2200" b="1" dirty="0" err="1">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KeyType</a:t>
            </a:r>
            <a:r>
              <a:rPr lang="en-US" altLang="zh-CN" sz="22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 K) </a:t>
            </a:r>
            <a:r>
              <a:rPr lang="en-US" altLang="zh-CN" sz="2200" dirty="0">
                <a:latin typeface="Times New Roman" panose="02020603050405020304" pitchFamily="18" charset="0"/>
                <a:ea typeface="华文楷体" panose="02010600040101010101" pitchFamily="2" charset="-122"/>
                <a:cs typeface="Times New Roman" panose="02020603050405020304" pitchFamily="18" charset="0"/>
              </a:rPr>
              <a:t>{ </a:t>
            </a:r>
          </a:p>
          <a:p>
            <a:pPr marL="0" indent="0">
              <a:lnSpc>
                <a:spcPct val="120000"/>
              </a:lnSpc>
              <a:spcBef>
                <a:spcPts val="0"/>
              </a:spcBef>
              <a:buNone/>
            </a:pPr>
            <a:r>
              <a:rPr lang="en-US" altLang="zh-CN" sz="2200" dirty="0" err="1">
                <a:latin typeface="Times New Roman" panose="02020603050405020304" pitchFamily="18" charset="0"/>
                <a:ea typeface="华文楷体" panose="02010600040101010101" pitchFamily="2" charset="-122"/>
                <a:cs typeface="Times New Roman" panose="02020603050405020304" pitchFamily="18" charset="0"/>
              </a:rPr>
              <a:t>BTree</a:t>
            </a:r>
            <a:r>
              <a:rPr lang="en-US" altLang="zh-CN" sz="2200" dirty="0">
                <a:latin typeface="Times New Roman" panose="02020603050405020304" pitchFamily="18" charset="0"/>
                <a:ea typeface="华文楷体" panose="02010600040101010101" pitchFamily="2" charset="-122"/>
                <a:cs typeface="Times New Roman" panose="02020603050405020304" pitchFamily="18" charset="0"/>
              </a:rPr>
              <a:t> p, q; int found, </a:t>
            </a:r>
            <a:r>
              <a:rPr lang="en-US" altLang="zh-CN" sz="22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200" dirty="0">
                <a:latin typeface="Times New Roman" panose="02020603050405020304" pitchFamily="18" charset="0"/>
                <a:ea typeface="华文楷体" panose="02010600040101010101" pitchFamily="2" charset="-122"/>
                <a:cs typeface="Times New Roman" panose="02020603050405020304" pitchFamily="18" charset="0"/>
              </a:rPr>
              <a:t>, j=0; Result R; </a:t>
            </a:r>
          </a:p>
          <a:p>
            <a:pPr marL="0" indent="534988">
              <a:lnSpc>
                <a:spcPct val="120000"/>
              </a:lnSpc>
              <a:spcBef>
                <a:spcPts val="0"/>
              </a:spcBef>
              <a:buNone/>
            </a:pP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初始化，</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p</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指向待查结点，</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q</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指向</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p</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的双亲</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534988">
              <a:lnSpc>
                <a:spcPct val="120000"/>
              </a:lnSpc>
              <a:spcBef>
                <a:spcPts val="0"/>
              </a:spcBef>
              <a:buNone/>
            </a:pPr>
            <a:r>
              <a:rPr lang="en-US" altLang="zh-CN" sz="2200" dirty="0">
                <a:latin typeface="Times New Roman" panose="02020603050405020304" pitchFamily="18" charset="0"/>
                <a:ea typeface="华文楷体" panose="02010600040101010101" pitchFamily="2" charset="-122"/>
                <a:cs typeface="Times New Roman" panose="02020603050405020304" pitchFamily="18" charset="0"/>
              </a:rPr>
              <a:t>p = T; q = NULL; found = FALSE; </a:t>
            </a:r>
            <a:r>
              <a:rPr lang="en-US" altLang="zh-CN" sz="22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200" dirty="0">
                <a:latin typeface="Times New Roman" panose="02020603050405020304" pitchFamily="18" charset="0"/>
                <a:ea typeface="华文楷体" panose="02010600040101010101" pitchFamily="2" charset="-122"/>
                <a:cs typeface="Times New Roman" panose="02020603050405020304" pitchFamily="18" charset="0"/>
              </a:rPr>
              <a:t> = 0; </a:t>
            </a:r>
          </a:p>
          <a:p>
            <a:pPr marL="0" indent="534988">
              <a:lnSpc>
                <a:spcPct val="120000"/>
              </a:lnSpc>
              <a:spcBef>
                <a:spcPts val="0"/>
              </a:spcBef>
              <a:buNone/>
            </a:pPr>
            <a:r>
              <a:rPr lang="en-US" altLang="zh-CN" sz="2200" dirty="0">
                <a:latin typeface="Times New Roman" panose="02020603050405020304" pitchFamily="18" charset="0"/>
                <a:ea typeface="华文楷体" panose="02010600040101010101" pitchFamily="2" charset="-122"/>
                <a:cs typeface="Times New Roman" panose="02020603050405020304" pitchFamily="18" charset="0"/>
              </a:rPr>
              <a:t>while (p &amp;&amp; !found) { </a:t>
            </a:r>
          </a:p>
          <a:p>
            <a:pPr marL="0" indent="0">
              <a:lnSpc>
                <a:spcPct val="120000"/>
              </a:lnSpc>
              <a:spcBef>
                <a:spcPts val="0"/>
              </a:spcBef>
              <a:buNone/>
            </a:pPr>
            <a:r>
              <a:rPr lang="en-US" altLang="zh-CN" sz="2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2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200" dirty="0">
                <a:latin typeface="Times New Roman" panose="02020603050405020304" pitchFamily="18" charset="0"/>
                <a:ea typeface="华文楷体" panose="02010600040101010101" pitchFamily="2" charset="-122"/>
                <a:cs typeface="Times New Roman" panose="02020603050405020304" pitchFamily="18" charset="0"/>
              </a:rPr>
              <a:t> = Search(p, K);  </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在</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p-&gt;key[1..keynum]</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中查找</a:t>
            </a:r>
            <a:r>
              <a:rPr lang="en-US" altLang="zh-CN" sz="20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lnSpc>
                <a:spcPct val="120000"/>
              </a:lnSpc>
              <a:spcBef>
                <a:spcPts val="0"/>
              </a:spcBef>
              <a:buNone/>
            </a:pP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			     // </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使得</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p-&gt;key[</a:t>
            </a:r>
            <a:r>
              <a:rPr lang="en-US" altLang="zh-CN" sz="20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]&lt;=K&lt;p-&gt;key[i+1]</a:t>
            </a:r>
          </a:p>
          <a:p>
            <a:pPr marL="0" indent="0">
              <a:lnSpc>
                <a:spcPct val="120000"/>
              </a:lnSpc>
              <a:spcBef>
                <a:spcPts val="0"/>
              </a:spcBef>
              <a:buNone/>
            </a:pPr>
            <a:r>
              <a:rPr lang="en-US" altLang="zh-CN" sz="22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2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200" dirty="0">
                <a:latin typeface="Times New Roman" panose="02020603050405020304" pitchFamily="18" charset="0"/>
                <a:ea typeface="华文楷体" panose="02010600040101010101" pitchFamily="2" charset="-122"/>
                <a:cs typeface="Times New Roman" panose="02020603050405020304" pitchFamily="18" charset="0"/>
              </a:rPr>
              <a:t>&gt;0 &amp;&amp; p-&gt;key[</a:t>
            </a:r>
            <a:r>
              <a:rPr lang="en-US" altLang="zh-CN" sz="22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200" dirty="0">
                <a:latin typeface="Times New Roman" panose="02020603050405020304" pitchFamily="18" charset="0"/>
                <a:ea typeface="华文楷体" panose="02010600040101010101" pitchFamily="2" charset="-122"/>
                <a:cs typeface="Times New Roman" panose="02020603050405020304" pitchFamily="18" charset="0"/>
              </a:rPr>
              <a:t>]==K) </a:t>
            </a:r>
          </a:p>
          <a:p>
            <a:pPr marL="0" indent="0">
              <a:lnSpc>
                <a:spcPct val="120000"/>
              </a:lnSpc>
              <a:spcBef>
                <a:spcPts val="0"/>
              </a:spcBef>
              <a:buNone/>
            </a:pPr>
            <a:r>
              <a:rPr lang="en-US" altLang="zh-CN" sz="2200" dirty="0">
                <a:latin typeface="Times New Roman" panose="02020603050405020304" pitchFamily="18" charset="0"/>
                <a:ea typeface="华文楷体" panose="02010600040101010101" pitchFamily="2" charset="-122"/>
                <a:cs typeface="Times New Roman" panose="02020603050405020304" pitchFamily="18" charset="0"/>
              </a:rPr>
              <a:t>		found = TRUE; </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找到待查关键字 </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lnSpc>
                <a:spcPct val="120000"/>
              </a:lnSpc>
              <a:spcBef>
                <a:spcPts val="0"/>
              </a:spcBef>
              <a:buNone/>
            </a:pPr>
            <a:r>
              <a:rPr lang="en-US" altLang="zh-CN" sz="2200" dirty="0">
                <a:latin typeface="Times New Roman" panose="02020603050405020304" pitchFamily="18" charset="0"/>
                <a:ea typeface="华文楷体" panose="02010600040101010101" pitchFamily="2" charset="-122"/>
                <a:cs typeface="Times New Roman" panose="02020603050405020304" pitchFamily="18" charset="0"/>
              </a:rPr>
              <a:t>	else { q = p; p = p-&gt;</a:t>
            </a:r>
            <a:r>
              <a:rPr lang="en-US" altLang="zh-CN" sz="2200" dirty="0" err="1">
                <a:latin typeface="Times New Roman" panose="02020603050405020304" pitchFamily="18" charset="0"/>
                <a:ea typeface="华文楷体" panose="02010600040101010101" pitchFamily="2" charset="-122"/>
                <a:cs typeface="Times New Roman" panose="02020603050405020304" pitchFamily="18" charset="0"/>
              </a:rPr>
              <a:t>ptr</a:t>
            </a:r>
            <a:r>
              <a:rPr lang="en-US" altLang="zh-CN" sz="22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2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200" dirty="0">
                <a:latin typeface="Times New Roman" panose="02020603050405020304" pitchFamily="18" charset="0"/>
                <a:ea typeface="华文楷体" panose="02010600040101010101" pitchFamily="2" charset="-122"/>
                <a:cs typeface="Times New Roman" panose="02020603050405020304" pitchFamily="18" charset="0"/>
              </a:rPr>
              <a:t>]; }           } </a:t>
            </a:r>
          </a:p>
          <a:p>
            <a:pPr marL="0" indent="534988">
              <a:lnSpc>
                <a:spcPct val="120000"/>
              </a:lnSpc>
              <a:spcBef>
                <a:spcPts val="0"/>
              </a:spcBef>
              <a:buNone/>
            </a:pPr>
            <a:r>
              <a:rPr lang="en-US" altLang="zh-CN" sz="2200" dirty="0">
                <a:latin typeface="Times New Roman" panose="02020603050405020304" pitchFamily="18" charset="0"/>
                <a:ea typeface="华文楷体" panose="02010600040101010101" pitchFamily="2" charset="-122"/>
                <a:cs typeface="Times New Roman" panose="02020603050405020304" pitchFamily="18" charset="0"/>
              </a:rPr>
              <a:t>if (found) { </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查找成功：</a:t>
            </a:r>
            <a:r>
              <a:rPr lang="en-US" altLang="zh-CN" sz="2000" dirty="0" err="1">
                <a:latin typeface="Times New Roman" panose="02020603050405020304" pitchFamily="18" charset="0"/>
                <a:ea typeface="华文楷体" panose="02010600040101010101" pitchFamily="2" charset="-122"/>
                <a:cs typeface="Times New Roman" panose="02020603050405020304" pitchFamily="18" charset="0"/>
              </a:rPr>
              <a:t>pt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所指结点中第</a:t>
            </a:r>
            <a:r>
              <a:rPr lang="en-US" altLang="zh-CN" sz="20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个关键字等于</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K</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 </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896938">
              <a:lnSpc>
                <a:spcPct val="120000"/>
              </a:lnSpc>
              <a:spcBef>
                <a:spcPts val="0"/>
              </a:spcBef>
              <a:buNone/>
            </a:pPr>
            <a:r>
              <a:rPr lang="en-US" altLang="zh-CN" sz="2200" dirty="0">
                <a:latin typeface="Times New Roman" panose="02020603050405020304" pitchFamily="18" charset="0"/>
                <a:ea typeface="华文楷体" panose="02010600040101010101" pitchFamily="2" charset="-122"/>
                <a:cs typeface="Times New Roman" panose="02020603050405020304" pitchFamily="18" charset="0"/>
              </a:rPr>
              <a:t>R.pt = p; </a:t>
            </a:r>
            <a:r>
              <a:rPr lang="en-US" altLang="zh-CN" sz="2200" dirty="0" err="1">
                <a:latin typeface="Times New Roman" panose="02020603050405020304" pitchFamily="18" charset="0"/>
                <a:ea typeface="华文楷体" panose="02010600040101010101" pitchFamily="2" charset="-122"/>
                <a:cs typeface="Times New Roman" panose="02020603050405020304" pitchFamily="18" charset="0"/>
              </a:rPr>
              <a:t>R.i</a:t>
            </a:r>
            <a:r>
              <a:rPr lang="en-US" altLang="zh-CN" sz="22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2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200" dirty="0" err="1">
                <a:latin typeface="Times New Roman" panose="02020603050405020304" pitchFamily="18" charset="0"/>
                <a:ea typeface="华文楷体" panose="02010600040101010101" pitchFamily="2" charset="-122"/>
                <a:cs typeface="Times New Roman" panose="02020603050405020304" pitchFamily="18" charset="0"/>
              </a:rPr>
              <a:t>R.tag</a:t>
            </a:r>
            <a:r>
              <a:rPr lang="en-US" altLang="zh-CN" sz="2200" dirty="0">
                <a:latin typeface="Times New Roman" panose="02020603050405020304" pitchFamily="18" charset="0"/>
                <a:ea typeface="华文楷体" panose="02010600040101010101" pitchFamily="2" charset="-122"/>
                <a:cs typeface="Times New Roman" panose="02020603050405020304" pitchFamily="18" charset="0"/>
              </a:rPr>
              <a:t> = 1; }</a:t>
            </a:r>
          </a:p>
          <a:p>
            <a:pPr marL="0" indent="534988">
              <a:lnSpc>
                <a:spcPct val="120000"/>
              </a:lnSpc>
              <a:spcBef>
                <a:spcPts val="0"/>
              </a:spcBef>
              <a:buNone/>
            </a:pPr>
            <a:r>
              <a:rPr lang="en-US" altLang="zh-CN" sz="2200" dirty="0">
                <a:latin typeface="Times New Roman" panose="02020603050405020304" pitchFamily="18" charset="0"/>
                <a:ea typeface="华文楷体" panose="02010600040101010101" pitchFamily="2" charset="-122"/>
                <a:cs typeface="Times New Roman" panose="02020603050405020304" pitchFamily="18" charset="0"/>
              </a:rPr>
              <a:t>else { </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关键字</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k</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应插入在</a:t>
            </a:r>
            <a:r>
              <a:rPr lang="en-US" altLang="zh-CN" sz="2000" dirty="0" err="1">
                <a:latin typeface="Times New Roman" panose="02020603050405020304" pitchFamily="18" charset="0"/>
                <a:ea typeface="华文楷体" panose="02010600040101010101" pitchFamily="2" charset="-122"/>
                <a:cs typeface="Times New Roman" panose="02020603050405020304" pitchFamily="18" charset="0"/>
              </a:rPr>
              <a:t>pt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所指结点中的第</a:t>
            </a:r>
            <a:r>
              <a:rPr lang="en-US" altLang="zh-CN" sz="2000"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和第</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i+1</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个关键字之间 </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lnSpc>
                <a:spcPct val="120000"/>
              </a:lnSpc>
              <a:spcBef>
                <a:spcPts val="0"/>
              </a:spcBef>
              <a:buNone/>
            </a:pPr>
            <a:r>
              <a:rPr lang="en-US" altLang="zh-CN" sz="2200" dirty="0">
                <a:latin typeface="Times New Roman" panose="02020603050405020304" pitchFamily="18" charset="0"/>
                <a:ea typeface="华文楷体" panose="02010600040101010101" pitchFamily="2" charset="-122"/>
                <a:cs typeface="Times New Roman" panose="02020603050405020304" pitchFamily="18" charset="0"/>
              </a:rPr>
              <a:t>	R.pt = q; </a:t>
            </a:r>
            <a:r>
              <a:rPr lang="en-US" altLang="zh-CN" sz="2200" dirty="0" err="1">
                <a:latin typeface="Times New Roman" panose="02020603050405020304" pitchFamily="18" charset="0"/>
                <a:ea typeface="华文楷体" panose="02010600040101010101" pitchFamily="2" charset="-122"/>
                <a:cs typeface="Times New Roman" panose="02020603050405020304" pitchFamily="18" charset="0"/>
              </a:rPr>
              <a:t>R.i</a:t>
            </a:r>
            <a:r>
              <a:rPr lang="en-US" altLang="zh-CN" sz="22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2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2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200" dirty="0" err="1">
                <a:latin typeface="Times New Roman" panose="02020603050405020304" pitchFamily="18" charset="0"/>
                <a:ea typeface="华文楷体" panose="02010600040101010101" pitchFamily="2" charset="-122"/>
                <a:cs typeface="Times New Roman" panose="02020603050405020304" pitchFamily="18" charset="0"/>
              </a:rPr>
              <a:t>R.tag</a:t>
            </a:r>
            <a:r>
              <a:rPr lang="en-US" altLang="zh-CN" sz="2200" dirty="0">
                <a:latin typeface="Times New Roman" panose="02020603050405020304" pitchFamily="18" charset="0"/>
                <a:ea typeface="华文楷体" panose="02010600040101010101" pitchFamily="2" charset="-122"/>
                <a:cs typeface="Times New Roman" panose="02020603050405020304" pitchFamily="18" charset="0"/>
              </a:rPr>
              <a:t> = 0; }</a:t>
            </a:r>
          </a:p>
          <a:p>
            <a:pPr marL="0" indent="534988">
              <a:lnSpc>
                <a:spcPct val="120000"/>
              </a:lnSpc>
              <a:spcBef>
                <a:spcPts val="0"/>
              </a:spcBef>
              <a:buNone/>
            </a:pPr>
            <a:r>
              <a:rPr lang="en-US" altLang="zh-CN" sz="2200" dirty="0">
                <a:latin typeface="Times New Roman" panose="02020603050405020304" pitchFamily="18" charset="0"/>
                <a:ea typeface="华文楷体" panose="02010600040101010101" pitchFamily="2" charset="-122"/>
                <a:cs typeface="Times New Roman" panose="02020603050405020304" pitchFamily="18" charset="0"/>
              </a:rPr>
              <a:t>return R; </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返回结果信息</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 K</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的位置</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或插入位置</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a:t>
            </a:r>
          </a:p>
          <a:p>
            <a:pPr marL="0" indent="0">
              <a:lnSpc>
                <a:spcPct val="120000"/>
              </a:lnSpc>
              <a:spcBef>
                <a:spcPts val="0"/>
              </a:spcBef>
              <a:buNone/>
            </a:pPr>
            <a:r>
              <a:rPr lang="en-US" altLang="zh-CN" sz="22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200" dirty="0" err="1">
                <a:latin typeface="Times New Roman" panose="02020603050405020304" pitchFamily="18" charset="0"/>
                <a:ea typeface="华文楷体" panose="02010600040101010101" pitchFamily="2" charset="-122"/>
                <a:cs typeface="Times New Roman" panose="02020603050405020304" pitchFamily="18" charset="0"/>
              </a:rPr>
              <a:t>SearchBTree</a:t>
            </a:r>
            <a:endParaRPr lang="zh-CN" altLang="en-US" sz="22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42</a:t>
            </a:fld>
            <a:endParaRPr lang="zh-CN" altLang="en-US"/>
          </a:p>
        </p:txBody>
      </p:sp>
      <p:sp>
        <p:nvSpPr>
          <p:cNvPr id="5" name="流程图: 可选过程 4"/>
          <p:cNvSpPr/>
          <p:nvPr/>
        </p:nvSpPr>
        <p:spPr>
          <a:xfrm>
            <a:off x="8460432" y="0"/>
            <a:ext cx="683568" cy="332656"/>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9.13</a:t>
            </a:r>
          </a:p>
        </p:txBody>
      </p:sp>
      <p:sp>
        <p:nvSpPr>
          <p:cNvPr id="6" name="矩形 5">
            <a:extLst>
              <a:ext uri="{FF2B5EF4-FFF2-40B4-BE49-F238E27FC236}">
                <a16:creationId xmlns:a16="http://schemas.microsoft.com/office/drawing/2014/main" id="{6C798D92-8CD7-4552-9A4B-67B159909FCB}"/>
              </a:ext>
            </a:extLst>
          </p:cNvPr>
          <p:cNvSpPr/>
          <p:nvPr/>
        </p:nvSpPr>
        <p:spPr>
          <a:xfrm>
            <a:off x="12576" y="2132856"/>
            <a:ext cx="9118848" cy="2343794"/>
          </a:xfrm>
          <a:prstGeom prst="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1F9D74D1-6737-476C-A51F-4C1A92782E8D}"/>
              </a:ext>
            </a:extLst>
          </p:cNvPr>
          <p:cNvSpPr/>
          <p:nvPr/>
        </p:nvSpPr>
        <p:spPr>
          <a:xfrm>
            <a:off x="1547664" y="4077072"/>
            <a:ext cx="2664296" cy="399578"/>
          </a:xfrm>
          <a:prstGeom prst="rect">
            <a:avLst/>
          </a:prstGeom>
          <a:solidFill>
            <a:schemeClr val="accent6">
              <a:lumMod val="40000"/>
              <a:lumOff val="60000"/>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339164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7AE165A8-4E4D-4608-A0F5-F81DFE2DC0F2}"/>
              </a:ext>
            </a:extLst>
          </p:cNvPr>
          <p:cNvSpPr>
            <a:spLocks noGrp="1"/>
          </p:cNvSpPr>
          <p:nvPr>
            <p:ph type="sldNum" sz="quarter" idx="12"/>
          </p:nvPr>
        </p:nvSpPr>
        <p:spPr/>
        <p:txBody>
          <a:bodyPr/>
          <a:lstStyle/>
          <a:p>
            <a:fld id="{0C913308-F349-4B6D-A68A-DD1791B4A57B}" type="slidenum">
              <a:rPr lang="zh-CN" altLang="en-US" smtClean="0"/>
              <a:t>43</a:t>
            </a:fld>
            <a:endParaRPr lang="zh-CN" altLang="en-US"/>
          </a:p>
        </p:txBody>
      </p:sp>
      <p:sp>
        <p:nvSpPr>
          <p:cNvPr id="5" name="矩形 4">
            <a:extLst>
              <a:ext uri="{FF2B5EF4-FFF2-40B4-BE49-F238E27FC236}">
                <a16:creationId xmlns:a16="http://schemas.microsoft.com/office/drawing/2014/main" id="{571D5133-3847-483E-94E3-7C6FCDB87038}"/>
              </a:ext>
            </a:extLst>
          </p:cNvPr>
          <p:cNvSpPr/>
          <p:nvPr/>
        </p:nvSpPr>
        <p:spPr>
          <a:xfrm>
            <a:off x="4860032" y="836713"/>
            <a:ext cx="1584176" cy="423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a:extLst>
              <a:ext uri="{FF2B5EF4-FFF2-40B4-BE49-F238E27FC236}">
                <a16:creationId xmlns:a16="http://schemas.microsoft.com/office/drawing/2014/main" id="{73BFC351-28F9-4BEA-A543-A1DC7878F0F3}"/>
              </a:ext>
            </a:extLst>
          </p:cNvPr>
          <p:cNvCxnSpPr>
            <a:cxnSpLocks/>
            <a:stCxn id="5" idx="1"/>
          </p:cNvCxnSpPr>
          <p:nvPr/>
        </p:nvCxnSpPr>
        <p:spPr>
          <a:xfrm flipH="1">
            <a:off x="3275856" y="1048440"/>
            <a:ext cx="1584176" cy="180449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FC9826CD-E5C7-4DBA-86F9-D2FD8E406E3A}"/>
              </a:ext>
            </a:extLst>
          </p:cNvPr>
          <p:cNvCxnSpPr>
            <a:cxnSpLocks/>
          </p:cNvCxnSpPr>
          <p:nvPr/>
        </p:nvCxnSpPr>
        <p:spPr>
          <a:xfrm flipH="1">
            <a:off x="2483768" y="2852936"/>
            <a:ext cx="792088" cy="2592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CC317458-20B5-4756-84DD-6135CC1E647D}"/>
              </a:ext>
            </a:extLst>
          </p:cNvPr>
          <p:cNvCxnSpPr>
            <a:cxnSpLocks/>
            <a:stCxn id="5" idx="3"/>
          </p:cNvCxnSpPr>
          <p:nvPr/>
        </p:nvCxnSpPr>
        <p:spPr>
          <a:xfrm>
            <a:off x="6444208" y="1048440"/>
            <a:ext cx="1605167" cy="1660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5551182C-2E7D-4A72-AB60-E516B8F42140}"/>
              </a:ext>
            </a:extLst>
          </p:cNvPr>
          <p:cNvCxnSpPr>
            <a:cxnSpLocks/>
          </p:cNvCxnSpPr>
          <p:nvPr/>
        </p:nvCxnSpPr>
        <p:spPr>
          <a:xfrm>
            <a:off x="8049375" y="2708920"/>
            <a:ext cx="1059129" cy="2736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C780E54E-4461-45AE-AD90-B9E9A3F6FEE9}"/>
              </a:ext>
            </a:extLst>
          </p:cNvPr>
          <p:cNvCxnSpPr>
            <a:cxnSpLocks/>
          </p:cNvCxnSpPr>
          <p:nvPr/>
        </p:nvCxnSpPr>
        <p:spPr>
          <a:xfrm>
            <a:off x="2483768" y="5445224"/>
            <a:ext cx="6624736"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箭头: 右 24">
            <a:extLst>
              <a:ext uri="{FF2B5EF4-FFF2-40B4-BE49-F238E27FC236}">
                <a16:creationId xmlns:a16="http://schemas.microsoft.com/office/drawing/2014/main" id="{5659EB4E-E62B-45F5-BB39-D964E9707395}"/>
              </a:ext>
            </a:extLst>
          </p:cNvPr>
          <p:cNvSpPr/>
          <p:nvPr/>
        </p:nvSpPr>
        <p:spPr>
          <a:xfrm flipV="1">
            <a:off x="4860032" y="913017"/>
            <a:ext cx="792088" cy="211727"/>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2B094787-EE59-44D4-BE0E-663800B82122}"/>
              </a:ext>
            </a:extLst>
          </p:cNvPr>
          <p:cNvSpPr/>
          <p:nvPr/>
        </p:nvSpPr>
        <p:spPr>
          <a:xfrm>
            <a:off x="5652120" y="836713"/>
            <a:ext cx="117727" cy="4234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连接符: 曲线 27">
            <a:extLst>
              <a:ext uri="{FF2B5EF4-FFF2-40B4-BE49-F238E27FC236}">
                <a16:creationId xmlns:a16="http://schemas.microsoft.com/office/drawing/2014/main" id="{2B40F213-27A9-434A-8087-43BB890F2CAD}"/>
              </a:ext>
            </a:extLst>
          </p:cNvPr>
          <p:cNvCxnSpPr>
            <a:stCxn id="26" idx="2"/>
          </p:cNvCxnSpPr>
          <p:nvPr/>
        </p:nvCxnSpPr>
        <p:spPr>
          <a:xfrm rot="16200000" flipH="1">
            <a:off x="5461232" y="1509919"/>
            <a:ext cx="944697" cy="44519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D1AF66A2-B5D7-4271-BF6F-4EA6DFA20750}"/>
              </a:ext>
            </a:extLst>
          </p:cNvPr>
          <p:cNvSpPr/>
          <p:nvPr/>
        </p:nvSpPr>
        <p:spPr>
          <a:xfrm>
            <a:off x="5710984" y="2204864"/>
            <a:ext cx="1381296" cy="50405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箭头: 右 29">
            <a:extLst>
              <a:ext uri="{FF2B5EF4-FFF2-40B4-BE49-F238E27FC236}">
                <a16:creationId xmlns:a16="http://schemas.microsoft.com/office/drawing/2014/main" id="{4BB53E5E-C204-4BE4-8BEF-CBE5B69AE229}"/>
              </a:ext>
            </a:extLst>
          </p:cNvPr>
          <p:cNvSpPr/>
          <p:nvPr/>
        </p:nvSpPr>
        <p:spPr>
          <a:xfrm flipV="1">
            <a:off x="5728320" y="2327704"/>
            <a:ext cx="792088" cy="21172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4292358C-BA05-40E6-ACC8-CBE7088EB419}"/>
              </a:ext>
            </a:extLst>
          </p:cNvPr>
          <p:cNvSpPr/>
          <p:nvPr/>
        </p:nvSpPr>
        <p:spPr>
          <a:xfrm>
            <a:off x="6537744" y="2245164"/>
            <a:ext cx="117727" cy="42345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连接符: 曲线 31">
            <a:extLst>
              <a:ext uri="{FF2B5EF4-FFF2-40B4-BE49-F238E27FC236}">
                <a16:creationId xmlns:a16="http://schemas.microsoft.com/office/drawing/2014/main" id="{9A111B5B-9776-408A-A6A7-4C6BDD22F9BD}"/>
              </a:ext>
            </a:extLst>
          </p:cNvPr>
          <p:cNvCxnSpPr>
            <a:cxnSpLocks/>
          </p:cNvCxnSpPr>
          <p:nvPr/>
        </p:nvCxnSpPr>
        <p:spPr>
          <a:xfrm rot="10800000" flipV="1">
            <a:off x="4499994" y="2708919"/>
            <a:ext cx="2138406" cy="96781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3422F1BD-CB41-42B8-9072-AE26EBCD33F1}"/>
              </a:ext>
            </a:extLst>
          </p:cNvPr>
          <p:cNvSpPr/>
          <p:nvPr/>
        </p:nvSpPr>
        <p:spPr>
          <a:xfrm>
            <a:off x="3542898" y="3744443"/>
            <a:ext cx="1381296" cy="50405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箭头: 右 34">
            <a:extLst>
              <a:ext uri="{FF2B5EF4-FFF2-40B4-BE49-F238E27FC236}">
                <a16:creationId xmlns:a16="http://schemas.microsoft.com/office/drawing/2014/main" id="{309E425E-08C9-4508-A3F6-C1EB98ECE1A4}"/>
              </a:ext>
            </a:extLst>
          </p:cNvPr>
          <p:cNvSpPr/>
          <p:nvPr/>
        </p:nvSpPr>
        <p:spPr>
          <a:xfrm flipV="1">
            <a:off x="3560234" y="3867283"/>
            <a:ext cx="792088" cy="21172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A9B52AE5-1C79-4571-937D-7998C8F6D543}"/>
              </a:ext>
            </a:extLst>
          </p:cNvPr>
          <p:cNvSpPr/>
          <p:nvPr/>
        </p:nvSpPr>
        <p:spPr>
          <a:xfrm>
            <a:off x="4369658" y="3784743"/>
            <a:ext cx="117727" cy="42345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标题 4">
            <a:extLst>
              <a:ext uri="{FF2B5EF4-FFF2-40B4-BE49-F238E27FC236}">
                <a16:creationId xmlns:a16="http://schemas.microsoft.com/office/drawing/2014/main" id="{B13973B7-FDD7-4058-8F03-CDC89E81691E}"/>
              </a:ext>
            </a:extLst>
          </p:cNvPr>
          <p:cNvSpPr>
            <a:spLocks noGrp="1"/>
          </p:cNvSpPr>
          <p:nvPr>
            <p:ph type="title"/>
          </p:nvPr>
        </p:nvSpPr>
        <p:spPr>
          <a:xfrm>
            <a:off x="34534" y="101251"/>
            <a:ext cx="2697948" cy="803124"/>
          </a:xfrm>
        </p:spPr>
        <p:txBody>
          <a:bodyPr>
            <a:normAutofit/>
          </a:bodyPr>
          <a:lstStyle/>
          <a:p>
            <a:pPr algn="l"/>
            <a:r>
              <a:rPr lang="en-US" altLang="zh-CN" dirty="0">
                <a:latin typeface="华文新魏" panose="02010800040101010101" pitchFamily="2" charset="-122"/>
                <a:ea typeface="华文新魏" panose="02010800040101010101" pitchFamily="2" charset="-122"/>
              </a:rPr>
              <a:t>B</a:t>
            </a:r>
            <a:r>
              <a:rPr lang="zh-CN" altLang="en-US" dirty="0">
                <a:latin typeface="华文新魏" panose="02010800040101010101" pitchFamily="2" charset="-122"/>
                <a:ea typeface="华文新魏" panose="02010800040101010101" pitchFamily="2" charset="-122"/>
              </a:rPr>
              <a:t>树的查找</a:t>
            </a:r>
          </a:p>
        </p:txBody>
      </p:sp>
      <p:sp>
        <p:nvSpPr>
          <p:cNvPr id="2" name="文本框 1">
            <a:extLst>
              <a:ext uri="{FF2B5EF4-FFF2-40B4-BE49-F238E27FC236}">
                <a16:creationId xmlns:a16="http://schemas.microsoft.com/office/drawing/2014/main" id="{561BD642-8812-47B5-B14D-F266010C2726}"/>
              </a:ext>
            </a:extLst>
          </p:cNvPr>
          <p:cNvSpPr txBox="1"/>
          <p:nvPr/>
        </p:nvSpPr>
        <p:spPr>
          <a:xfrm>
            <a:off x="5939393" y="5661877"/>
            <a:ext cx="3014112" cy="830997"/>
          </a:xfrm>
          <a:prstGeom prst="rect">
            <a:avLst/>
          </a:prstGeom>
          <a:noFill/>
        </p:spPr>
        <p:txBody>
          <a:bodyPr wrap="square" rtlCol="0">
            <a:spAutoFit/>
          </a:bodyPr>
          <a:lstStyle/>
          <a:p>
            <a:r>
              <a:rPr lang="zh-CN" altLang="en-US" sz="2400" b="1" dirty="0">
                <a:latin typeface="华文楷体" panose="02010600040101010101" pitchFamily="2" charset="-122"/>
                <a:ea typeface="华文楷体" panose="02010600040101010101" pitchFamily="2" charset="-122"/>
              </a:rPr>
              <a:t>只载入必需的节点，尽可能减少</a:t>
            </a:r>
            <a:r>
              <a:rPr lang="en-US" altLang="zh-CN" sz="2400" b="1" dirty="0">
                <a:latin typeface="华文楷体" panose="02010600040101010101" pitchFamily="2" charset="-122"/>
                <a:ea typeface="华文楷体" panose="02010600040101010101" pitchFamily="2" charset="-122"/>
              </a:rPr>
              <a:t>I/O</a:t>
            </a:r>
            <a:r>
              <a:rPr lang="zh-CN" altLang="en-US" sz="2400" b="1" dirty="0">
                <a:latin typeface="华文楷体" panose="02010600040101010101" pitchFamily="2" charset="-122"/>
                <a:ea typeface="华文楷体" panose="02010600040101010101" pitchFamily="2" charset="-122"/>
              </a:rPr>
              <a:t>操作</a:t>
            </a:r>
          </a:p>
        </p:txBody>
      </p:sp>
      <p:cxnSp>
        <p:nvCxnSpPr>
          <p:cNvPr id="6" name="直接箭头连接符 5">
            <a:extLst>
              <a:ext uri="{FF2B5EF4-FFF2-40B4-BE49-F238E27FC236}">
                <a16:creationId xmlns:a16="http://schemas.microsoft.com/office/drawing/2014/main" id="{094B7F6F-F1B7-4132-B028-4F1006D24583}"/>
              </a:ext>
            </a:extLst>
          </p:cNvPr>
          <p:cNvCxnSpPr/>
          <p:nvPr/>
        </p:nvCxnSpPr>
        <p:spPr>
          <a:xfrm>
            <a:off x="5652120" y="84314"/>
            <a:ext cx="26289" cy="752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
            <a:extLst>
              <a:ext uri="{FF2B5EF4-FFF2-40B4-BE49-F238E27FC236}">
                <a16:creationId xmlns:a16="http://schemas.microsoft.com/office/drawing/2014/main" id="{49209441-7EB0-432D-847A-68E7D6B5F021}"/>
              </a:ext>
            </a:extLst>
          </p:cNvPr>
          <p:cNvSpPr>
            <a:spLocks noGrp="1" noChangeArrowheads="1"/>
          </p:cNvSpPr>
          <p:nvPr>
            <p:ph idx="1"/>
          </p:nvPr>
        </p:nvSpPr>
        <p:spPr>
          <a:xfrm>
            <a:off x="145484" y="1018880"/>
            <a:ext cx="3034970" cy="4507678"/>
          </a:xfrm>
        </p:spPr>
        <p:txBody>
          <a:bodyPr>
            <a:normAutofit/>
          </a:bodyPr>
          <a:lstStyle/>
          <a:p>
            <a:pPr marL="269875" lvl="1" indent="-269875"/>
            <a:r>
              <a:rPr lang="en-US" altLang="en-US" sz="2400" dirty="0" err="1">
                <a:latin typeface="华文楷体" panose="02010600040101010101" pitchFamily="2" charset="-122"/>
                <a:ea typeface="华文楷体" panose="02010600040101010101" pitchFamily="2" charset="-122"/>
              </a:rPr>
              <a:t>在B树上查找结点</a:t>
            </a:r>
            <a:r>
              <a:rPr lang="zh-CN" altLang="en-US" sz="2400"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pPr marL="0" lvl="1" indent="0">
              <a:buNone/>
            </a:pPr>
            <a:r>
              <a:rPr lang="en-US" altLang="en-US"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进行</a:t>
            </a:r>
            <a:r>
              <a:rPr lang="en-US" altLang="zh-CN" sz="2400" dirty="0">
                <a:latin typeface="华文楷体" panose="02010600040101010101" pitchFamily="2" charset="-122"/>
                <a:ea typeface="华文楷体" panose="02010600040101010101" pitchFamily="2" charset="-122"/>
              </a:rPr>
              <a:t>I/O</a:t>
            </a:r>
            <a:endParaRPr lang="en-US" altLang="en-US" sz="2400" dirty="0">
              <a:latin typeface="华文楷体" panose="02010600040101010101" pitchFamily="2" charset="-122"/>
              <a:ea typeface="华文楷体" panose="02010600040101010101" pitchFamily="2" charset="-122"/>
            </a:endParaRPr>
          </a:p>
          <a:p>
            <a:pPr marL="269875" lvl="1" indent="-269875"/>
            <a:r>
              <a:rPr lang="en-US" altLang="en-US" sz="2400" dirty="0" err="1">
                <a:latin typeface="华文楷体" panose="02010600040101010101" pitchFamily="2" charset="-122"/>
                <a:ea typeface="华文楷体" panose="02010600040101010101" pitchFamily="2" charset="-122"/>
              </a:rPr>
              <a:t>在结点中查找关键字：将结点信息读入内存后再查找</a:t>
            </a:r>
            <a:endParaRPr lang="en-US" altLang="en-US" sz="2400" dirty="0">
              <a:latin typeface="华文楷体" panose="02010600040101010101" pitchFamily="2" charset="-122"/>
              <a:ea typeface="华文楷体" panose="02010600040101010101" pitchFamily="2" charset="-122"/>
            </a:endParaRPr>
          </a:p>
          <a:p>
            <a:pPr marL="0" indent="0">
              <a:spcBef>
                <a:spcPts val="1800"/>
              </a:spcBef>
              <a:buNone/>
            </a:pPr>
            <a:r>
              <a:rPr lang="en-US" altLang="en-US" sz="2400" b="1" dirty="0" err="1">
                <a:solidFill>
                  <a:schemeClr val="accent6">
                    <a:lumMod val="75000"/>
                  </a:schemeClr>
                </a:solidFill>
                <a:latin typeface="华文楷体" panose="02010600040101010101" pitchFamily="2" charset="-122"/>
                <a:ea typeface="华文楷体" panose="02010600040101010101" pitchFamily="2" charset="-122"/>
              </a:rPr>
              <a:t>因此，磁盘上的查找次数</a:t>
            </a:r>
            <a:r>
              <a:rPr lang="en-US" altLang="en-US" sz="2400" b="1" dirty="0">
                <a:solidFill>
                  <a:schemeClr val="accent6">
                    <a:lumMod val="75000"/>
                  </a:schemeClr>
                </a:solidFill>
                <a:latin typeface="华文楷体" panose="02010600040101010101" pitchFamily="2" charset="-122"/>
                <a:ea typeface="华文楷体" panose="02010600040101010101" pitchFamily="2" charset="-122"/>
              </a:rPr>
              <a:t>(</a:t>
            </a:r>
            <a:r>
              <a:rPr lang="zh-CN" altLang="en-US" sz="2400" b="1" dirty="0">
                <a:solidFill>
                  <a:schemeClr val="accent6">
                    <a:lumMod val="75000"/>
                  </a:schemeClr>
                </a:solidFill>
                <a:latin typeface="华文楷体" panose="02010600040101010101" pitchFamily="2" charset="-122"/>
                <a:ea typeface="华文楷体" panose="02010600040101010101" pitchFamily="2" charset="-122"/>
              </a:rPr>
              <a:t>即：</a:t>
            </a:r>
            <a:r>
              <a:rPr lang="en-US" altLang="en-US" sz="2400" b="1" dirty="0" err="1">
                <a:solidFill>
                  <a:schemeClr val="accent6">
                    <a:lumMod val="75000"/>
                  </a:schemeClr>
                </a:solidFill>
                <a:latin typeface="华文楷体" panose="02010600040101010101" pitchFamily="2" charset="-122"/>
                <a:ea typeface="华文楷体" panose="02010600040101010101" pitchFamily="2" charset="-122"/>
              </a:rPr>
              <a:t>待查找的记录关键字在B树上的层次数</a:t>
            </a:r>
            <a:r>
              <a:rPr lang="en-US" altLang="en-US" sz="2400" b="1" dirty="0">
                <a:solidFill>
                  <a:schemeClr val="accent6">
                    <a:lumMod val="75000"/>
                  </a:schemeClr>
                </a:solidFill>
                <a:latin typeface="华文楷体" panose="02010600040101010101" pitchFamily="2" charset="-122"/>
                <a:ea typeface="华文楷体" panose="02010600040101010101" pitchFamily="2" charset="-122"/>
              </a:rPr>
              <a:t>)</a:t>
            </a:r>
            <a:r>
              <a:rPr lang="en-US" altLang="en-US" sz="2400" b="1" dirty="0" err="1">
                <a:solidFill>
                  <a:schemeClr val="accent6">
                    <a:lumMod val="75000"/>
                  </a:schemeClr>
                </a:solidFill>
                <a:latin typeface="华文楷体" panose="02010600040101010101" pitchFamily="2" charset="-122"/>
                <a:ea typeface="华文楷体" panose="02010600040101010101" pitchFamily="2" charset="-122"/>
              </a:rPr>
              <a:t>是决定B</a:t>
            </a:r>
            <a:r>
              <a:rPr lang="zh-CN" altLang="en-US" sz="2400" b="1" dirty="0">
                <a:solidFill>
                  <a:schemeClr val="accent6">
                    <a:lumMod val="75000"/>
                  </a:schemeClr>
                </a:solidFill>
                <a:latin typeface="华文楷体" panose="02010600040101010101" pitchFamily="2" charset="-122"/>
                <a:ea typeface="华文楷体" panose="02010600040101010101" pitchFamily="2" charset="-122"/>
              </a:rPr>
              <a:t>树查找效率的首要因素</a:t>
            </a:r>
          </a:p>
        </p:txBody>
      </p:sp>
    </p:spTree>
    <p:extLst>
      <p:ext uri="{BB962C8B-B14F-4D97-AF65-F5344CB8AC3E}">
        <p14:creationId xmlns:p14="http://schemas.microsoft.com/office/powerpoint/2010/main" val="1171292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down)">
                                      <p:cBhvr>
                                        <p:cTn id="12" dur="500"/>
                                        <p:tgtEl>
                                          <p:spTgt spid="26"/>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down)">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down)">
                                      <p:cBhvr>
                                        <p:cTn id="20" dur="500"/>
                                        <p:tgtEl>
                                          <p:spTgt spid="2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down)">
                                      <p:cBhvr>
                                        <p:cTn id="29" dur="500"/>
                                        <p:tgtEl>
                                          <p:spTgt spid="30"/>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down)">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wipe(down)">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wipe(down)">
                                      <p:cBhvr>
                                        <p:cTn id="42" dur="500"/>
                                        <p:tgtEl>
                                          <p:spTgt spid="35"/>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22" presetClass="entr" presetSubtype="4"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wipe(down)">
                                      <p:cBhvr>
                                        <p:cTn id="49" dur="500"/>
                                        <p:tgtEl>
                                          <p:spTgt spid="36"/>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9" grpId="0" animBg="1"/>
      <p:bldP spid="30" grpId="0" animBg="1"/>
      <p:bldP spid="31" grpId="0" animBg="1"/>
      <p:bldP spid="34" grpId="0" animBg="1"/>
      <p:bldP spid="35" grpId="0" animBg="1"/>
      <p:bldP spid="3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6E34AB-428D-4EA2-9514-0DC52AF58D70}"/>
              </a:ext>
            </a:extLst>
          </p:cNvPr>
          <p:cNvSpPr>
            <a:spLocks noGrp="1"/>
          </p:cNvSpPr>
          <p:nvPr>
            <p:ph type="title"/>
          </p:nvPr>
        </p:nvSpPr>
        <p:spPr>
          <a:xfrm>
            <a:off x="107504" y="-27384"/>
            <a:ext cx="8229600" cy="936104"/>
          </a:xfrm>
        </p:spPr>
        <p:txBody>
          <a:bodyPr/>
          <a:lstStyle/>
          <a:p>
            <a:pPr algn="l"/>
            <a:r>
              <a:rPr lang="zh-CN" altLang="en-US" dirty="0">
                <a:latin typeface="华文新魏" panose="02010800040101010101" pitchFamily="2" charset="-122"/>
                <a:ea typeface="华文新魏" panose="02010800040101010101" pitchFamily="2" charset="-122"/>
              </a:rPr>
              <a:t>最大树高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1E29ED2-5C0B-4E65-8B1A-6CC664389EC4}"/>
                  </a:ext>
                </a:extLst>
              </p:cNvPr>
              <p:cNvSpPr>
                <a:spLocks noGrp="1"/>
              </p:cNvSpPr>
              <p:nvPr>
                <p:ph idx="1"/>
              </p:nvPr>
            </p:nvSpPr>
            <p:spPr>
              <a:xfrm>
                <a:off x="107504" y="908720"/>
                <a:ext cx="8229600" cy="5328592"/>
              </a:xfrm>
            </p:spPr>
            <p:txBody>
              <a:bodyPr>
                <a:normAutofit lnSpcReduction="10000"/>
              </a:bodyPr>
              <a:lstStyle/>
              <a:p>
                <a:r>
                  <a:rPr lang="zh-CN" altLang="en-US" sz="2400" dirty="0">
                    <a:latin typeface="方正姚体" panose="02010601030101010101" pitchFamily="2" charset="-122"/>
                    <a:ea typeface="方正姚体" panose="02010601030101010101" pitchFamily="2" charset="-122"/>
                  </a:rPr>
                  <a:t>含有</a:t>
                </a:r>
                <a:r>
                  <a:rPr lang="en-US" altLang="zh-CN" sz="2400" dirty="0">
                    <a:latin typeface="方正姚体" panose="02010601030101010101" pitchFamily="2" charset="-122"/>
                    <a:ea typeface="方正姚体" panose="02010601030101010101" pitchFamily="2" charset="-122"/>
                  </a:rPr>
                  <a:t>N</a:t>
                </a:r>
                <a:r>
                  <a:rPr lang="zh-CN" altLang="en-US" sz="2400" dirty="0">
                    <a:latin typeface="方正姚体" panose="02010601030101010101" pitchFamily="2" charset="-122"/>
                    <a:ea typeface="方正姚体" panose="02010601030101010101" pitchFamily="2" charset="-122"/>
                  </a:rPr>
                  <a:t>个关键码的</a:t>
                </a:r>
                <a:r>
                  <a:rPr lang="en-US" altLang="zh-CN" sz="2400" dirty="0">
                    <a:latin typeface="方正姚体" panose="02010601030101010101" pitchFamily="2" charset="-122"/>
                    <a:ea typeface="方正姚体" panose="02010601030101010101" pitchFamily="2" charset="-122"/>
                  </a:rPr>
                  <a:t>m</a:t>
                </a:r>
                <a:r>
                  <a:rPr lang="zh-CN" altLang="en-US" sz="2400" dirty="0">
                    <a:latin typeface="方正姚体" panose="02010601030101010101" pitchFamily="2" charset="-122"/>
                    <a:ea typeface="方正姚体" panose="02010601030101010101" pitchFamily="2" charset="-122"/>
                  </a:rPr>
                  <a:t>阶</a:t>
                </a:r>
                <a:r>
                  <a:rPr lang="en-US" altLang="zh-CN" sz="2400" dirty="0">
                    <a:latin typeface="方正姚体" panose="02010601030101010101" pitchFamily="2" charset="-122"/>
                    <a:ea typeface="方正姚体" panose="02010601030101010101" pitchFamily="2" charset="-122"/>
                  </a:rPr>
                  <a:t>B-</a:t>
                </a:r>
                <a:r>
                  <a:rPr lang="zh-CN" altLang="en-US" sz="2400" dirty="0">
                    <a:latin typeface="方正姚体" panose="02010601030101010101" pitchFamily="2" charset="-122"/>
                    <a:ea typeface="方正姚体" panose="02010601030101010101" pitchFamily="2" charset="-122"/>
                  </a:rPr>
                  <a:t>树，最大高度</a:t>
                </a:r>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a:t>
                </a:r>
                <a:endParaRPr lang="en-US" altLang="zh-CN" sz="2400" dirty="0">
                  <a:latin typeface="方正姚体" panose="02010601030101010101" pitchFamily="2" charset="-122"/>
                  <a:ea typeface="方正姚体" panose="02010601030101010101" pitchFamily="2" charset="-122"/>
                </a:endParaRPr>
              </a:p>
              <a:p>
                <a:pPr>
                  <a:spcBef>
                    <a:spcPts val="1800"/>
                  </a:spcBef>
                  <a:buFont typeface="Wingdings" panose="05000000000000000000" pitchFamily="2" charset="2"/>
                  <a:buChar char="Ø"/>
                </a:pP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为此，内部节点应尽可能“瘦”，各层节点数依次为</a:t>
                </a: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808038">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n</a:t>
                </a:r>
                <a:r>
                  <a:rPr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0</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=1, n</a:t>
                </a:r>
                <a:r>
                  <a:rPr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2, n</a:t>
                </a:r>
                <a:r>
                  <a:rPr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2</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m/2, ….</a:t>
                </a:r>
              </a:p>
              <a:p>
                <a:pPr marL="0" indent="808038">
                  <a:buNone/>
                </a:pP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n</a:t>
                </a:r>
                <a:r>
                  <a:rPr lang="en-US" altLang="zh-CN" sz="2400" baseline="-25000" dirty="0" err="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k</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=2 m/2</a:t>
                </a:r>
                <a:r>
                  <a:rPr lang="en-US" altLang="zh-CN" sz="2400" baseline="300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k-1</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a:p>
                <a:pPr marL="0" indent="808038">
                  <a:buNone/>
                </a:pP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那么外部节点</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叶子节点所在</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h</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层至少有</a:t>
                </a: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marL="0" indent="808038">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N+1=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n</a:t>
                </a:r>
                <a:r>
                  <a:rPr lang="en-US" altLang="zh-CN" sz="2400" baseline="-25000" dirty="0" err="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h</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2 m/2</a:t>
                </a:r>
                <a:r>
                  <a:rPr lang="en-US" altLang="zh-CN" sz="2400" baseline="300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h-1</a:t>
                </a:r>
              </a:p>
              <a:p>
                <a:pPr marL="0" indent="1169988">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h</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1+log</a:t>
                </a:r>
                <a:r>
                  <a:rPr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m/2</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(n+1)/2   = O(</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log</a:t>
                </a:r>
                <a:r>
                  <a:rPr lang="en-US" altLang="zh-CN" sz="2400" baseline="-25000" dirty="0" err="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m</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N</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a:p>
                <a:pPr>
                  <a:spcBef>
                    <a:spcPts val="2400"/>
                  </a:spcBef>
                  <a:buFont typeface="Wingdings" panose="05000000000000000000" pitchFamily="2" charset="2"/>
                  <a:buChar char="p"/>
                </a:pPr>
                <a:r>
                  <a:rPr lang="zh-CN" altLang="en-US" sz="2400" dirty="0">
                    <a:latin typeface="华文楷体" panose="02010600040101010101" pitchFamily="2" charset="-122"/>
                    <a:ea typeface="华文楷体" panose="02010600040101010101" pitchFamily="2" charset="-122"/>
                  </a:rPr>
                  <a:t>即在含有</a:t>
                </a:r>
                <a:r>
                  <a:rPr lang="en-US" altLang="en-US" sz="2400" dirty="0">
                    <a:latin typeface="华文楷体" panose="02010600040101010101" pitchFamily="2" charset="-122"/>
                    <a:ea typeface="华文楷体" panose="02010600040101010101" pitchFamily="2" charset="-122"/>
                  </a:rPr>
                  <a:t>n</a:t>
                </a:r>
                <a:r>
                  <a:rPr lang="zh-CN" altLang="en-US" sz="2400" dirty="0">
                    <a:latin typeface="华文楷体" panose="02010600040101010101" pitchFamily="2" charset="-122"/>
                    <a:ea typeface="华文楷体" panose="02010600040101010101" pitchFamily="2" charset="-122"/>
                  </a:rPr>
                  <a:t>个关键字的</a:t>
                </a:r>
                <a:r>
                  <a:rPr lang="en-US" altLang="en-US" sz="2400" dirty="0">
                    <a:latin typeface="华文楷体" panose="02010600040101010101" pitchFamily="2" charset="-122"/>
                    <a:ea typeface="华文楷体" panose="02010600040101010101" pitchFamily="2" charset="-122"/>
                  </a:rPr>
                  <a:t>B</a:t>
                </a:r>
                <a:r>
                  <a:rPr lang="zh-CN" altLang="en-US" sz="2400" dirty="0">
                    <a:latin typeface="华文楷体" panose="02010600040101010101" pitchFamily="2" charset="-122"/>
                    <a:ea typeface="华文楷体" panose="02010600040101010101" pitchFamily="2" charset="-122"/>
                  </a:rPr>
                  <a:t>树上进行查找时，从根结点到待查找记录关键字的结点的路径上所涉及的结点数不超过</a:t>
                </a:r>
                <a14:m>
                  <m:oMath xmlns:m="http://schemas.openxmlformats.org/officeDocument/2006/math">
                    <m:func>
                      <m:funcPr>
                        <m:ctrlPr>
                          <a:rPr lang="en-US" altLang="en-US" sz="2400" i="1">
                            <a:latin typeface="Cambria Math" panose="02040503050406030204" pitchFamily="18" charset="0"/>
                          </a:rPr>
                        </m:ctrlPr>
                      </m:funcPr>
                      <m:fName>
                        <m:sSub>
                          <m:sSubPr>
                            <m:ctrlPr>
                              <a:rPr lang="en-US" altLang="en-US" sz="2400" i="1">
                                <a:latin typeface="Cambria Math" panose="02040503050406030204" pitchFamily="18" charset="0"/>
                              </a:rPr>
                            </m:ctrlPr>
                          </m:sSubPr>
                          <m:e>
                            <m:r>
                              <m:rPr>
                                <m:sty m:val="p"/>
                              </m:rPr>
                              <a:rPr lang="en-US" altLang="en-US" sz="2400">
                                <a:latin typeface="Cambria Math" panose="02040503050406030204" pitchFamily="18" charset="0"/>
                              </a:rPr>
                              <m:t>log</m:t>
                            </m:r>
                          </m:e>
                          <m:sub>
                            <m:d>
                              <m:dPr>
                                <m:begChr m:val="⌈"/>
                                <m:endChr m:val="⌉"/>
                                <m:ctrlPr>
                                  <a:rPr lang="en-US" altLang="en-US" sz="2400" i="1">
                                    <a:latin typeface="Cambria Math" panose="02040503050406030204" pitchFamily="18" charset="0"/>
                                  </a:rPr>
                                </m:ctrlPr>
                              </m:dPr>
                              <m:e>
                                <m:f>
                                  <m:fPr>
                                    <m:type m:val="skw"/>
                                    <m:ctrlPr>
                                      <a:rPr lang="en-US" altLang="en-US" sz="2400" i="1">
                                        <a:latin typeface="Cambria Math" panose="02040503050406030204" pitchFamily="18" charset="0"/>
                                      </a:rPr>
                                    </m:ctrlPr>
                                  </m:fPr>
                                  <m:num>
                                    <m:r>
                                      <a:rPr lang="en-US" altLang="en-US" sz="2400" i="1">
                                        <a:latin typeface="Cambria Math" panose="02040503050406030204" pitchFamily="18" charset="0"/>
                                      </a:rPr>
                                      <m:t>𝑚</m:t>
                                    </m:r>
                                  </m:num>
                                  <m:den>
                                    <m:r>
                                      <a:rPr lang="en-US" altLang="en-US" sz="2400" i="1">
                                        <a:latin typeface="Cambria Math" panose="02040503050406030204" pitchFamily="18" charset="0"/>
                                      </a:rPr>
                                      <m:t>2</m:t>
                                    </m:r>
                                  </m:den>
                                </m:f>
                              </m:e>
                            </m:d>
                          </m:sub>
                        </m:sSub>
                      </m:fName>
                      <m:e>
                        <m:d>
                          <m:dPr>
                            <m:ctrlPr>
                              <a:rPr lang="en-US" altLang="en-US" sz="2400" i="1">
                                <a:latin typeface="Cambria Math" panose="02040503050406030204" pitchFamily="18" charset="0"/>
                              </a:rPr>
                            </m:ctrlPr>
                          </m:dPr>
                          <m:e>
                            <m:f>
                              <m:fPr>
                                <m:ctrlPr>
                                  <a:rPr lang="en-US" altLang="en-US" sz="2400" i="1">
                                    <a:latin typeface="Cambria Math" panose="02040503050406030204" pitchFamily="18" charset="0"/>
                                  </a:rPr>
                                </m:ctrlPr>
                              </m:fPr>
                              <m:num>
                                <m:r>
                                  <a:rPr lang="en-US" altLang="en-US" sz="2400" i="1">
                                    <a:latin typeface="Cambria Math" panose="02040503050406030204" pitchFamily="18" charset="0"/>
                                  </a:rPr>
                                  <m:t>𝑛</m:t>
                                </m:r>
                                <m:r>
                                  <a:rPr lang="en-US" altLang="en-US" sz="2400" i="1">
                                    <a:latin typeface="Cambria Math" panose="02040503050406030204" pitchFamily="18" charset="0"/>
                                  </a:rPr>
                                  <m:t>+1</m:t>
                                </m:r>
                              </m:num>
                              <m:den>
                                <m:r>
                                  <a:rPr lang="en-US" altLang="en-US" sz="2400" i="1">
                                    <a:latin typeface="Cambria Math" panose="02040503050406030204" pitchFamily="18" charset="0"/>
                                  </a:rPr>
                                  <m:t>2</m:t>
                                </m:r>
                              </m:den>
                            </m:f>
                          </m:e>
                        </m:d>
                      </m:e>
                    </m:func>
                  </m:oMath>
                </a14:m>
                <a:r>
                  <a:rPr lang="en-US" altLang="en-US"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。若</a:t>
                </a:r>
                <a:r>
                  <a:rPr lang="en-US" altLang="zh-CN" sz="2400" dirty="0">
                    <a:latin typeface="华文楷体" panose="02010600040101010101" pitchFamily="2" charset="-122"/>
                    <a:ea typeface="华文楷体" panose="02010600040101010101" pitchFamily="2" charset="-122"/>
                  </a:rPr>
                  <a:t>m=199</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n=1,999,999</a:t>
                </a:r>
                <a:r>
                  <a:rPr lang="zh-CN" altLang="en-US" sz="2400" dirty="0">
                    <a:latin typeface="华文楷体" panose="02010600040101010101" pitchFamily="2" charset="-122"/>
                    <a:ea typeface="华文楷体" panose="02010600040101010101" pitchFamily="2" charset="-122"/>
                  </a:rPr>
                  <a:t>，那么</a:t>
                </a:r>
                <a:r>
                  <a:rPr lang="en-US" altLang="zh-CN" sz="2400" dirty="0">
                    <a:latin typeface="华文楷体" panose="02010600040101010101" pitchFamily="2" charset="-122"/>
                    <a:ea typeface="华文楷体" panose="02010600040101010101" pitchFamily="2" charset="-122"/>
                  </a:rPr>
                  <a:t>h=4</a:t>
                </a:r>
              </a:p>
              <a:p>
                <a:pPr>
                  <a:buFont typeface="Wingdings" panose="05000000000000000000" pitchFamily="2" charset="2"/>
                  <a:buChar char="p"/>
                </a:pPr>
                <a:r>
                  <a:rPr lang="zh-CN" altLang="en-US" sz="2400" dirty="0">
                    <a:latin typeface="华文楷体" panose="02010600040101010101" pitchFamily="2" charset="-122"/>
                    <a:ea typeface="华文楷体" panose="02010600040101010101" pitchFamily="2" charset="-122"/>
                  </a:rPr>
                  <a:t>选择大的</a:t>
                </a:r>
                <a:r>
                  <a:rPr lang="en-US" altLang="zh-CN" sz="2400" dirty="0">
                    <a:latin typeface="华文楷体" panose="02010600040101010101" pitchFamily="2" charset="-122"/>
                    <a:ea typeface="华文楷体" panose="02010600040101010101" pitchFamily="2" charset="-122"/>
                  </a:rPr>
                  <a:t>m</a:t>
                </a:r>
                <a:r>
                  <a:rPr lang="zh-CN" altLang="en-US" sz="2400" dirty="0">
                    <a:latin typeface="华文楷体" panose="02010600040101010101" pitchFamily="2" charset="-122"/>
                    <a:ea typeface="华文楷体" panose="02010600040101010101" pitchFamily="2" charset="-122"/>
                  </a:rPr>
                  <a:t>值，可以减少树的高度，从而减少读入结点的次数，进而减少读磁盘的次数</a:t>
                </a:r>
                <a:endParaRPr lang="en-US" altLang="en-US" sz="2400" dirty="0">
                  <a:latin typeface="华文楷体" panose="02010600040101010101" pitchFamily="2" charset="-122"/>
                  <a:ea typeface="华文楷体" panose="02010600040101010101" pitchFamily="2" charset="-122"/>
                </a:endParaRPr>
              </a:p>
              <a:p>
                <a:pPr marL="0" indent="1169988">
                  <a:buNone/>
                </a:pP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11E29ED2-5C0B-4E65-8B1A-6CC664389EC4}"/>
                  </a:ext>
                </a:extLst>
              </p:cNvPr>
              <p:cNvSpPr>
                <a:spLocks noGrp="1" noRot="1" noChangeAspect="1" noMove="1" noResize="1" noEditPoints="1" noAdjustHandles="1" noChangeArrowheads="1" noChangeShapeType="1" noTextEdit="1"/>
              </p:cNvSpPr>
              <p:nvPr>
                <p:ph idx="1"/>
              </p:nvPr>
            </p:nvSpPr>
            <p:spPr>
              <a:xfrm>
                <a:off x="107504" y="908720"/>
                <a:ext cx="8229600" cy="5328592"/>
              </a:xfrm>
              <a:blipFill>
                <a:blip r:embed="rId3"/>
                <a:stretch>
                  <a:fillRect l="-1037" t="-1602" r="-593"/>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AC494433-5AF4-41A6-96D2-B4C5CE7085FC}"/>
              </a:ext>
            </a:extLst>
          </p:cNvPr>
          <p:cNvSpPr>
            <a:spLocks noGrp="1"/>
          </p:cNvSpPr>
          <p:nvPr>
            <p:ph type="sldNum" sz="quarter" idx="12"/>
          </p:nvPr>
        </p:nvSpPr>
        <p:spPr/>
        <p:txBody>
          <a:bodyPr/>
          <a:lstStyle/>
          <a:p>
            <a:fld id="{0C913308-F349-4B6D-A68A-DD1791B4A57B}" type="slidenum">
              <a:rPr lang="zh-CN" altLang="en-US" smtClean="0"/>
              <a:t>44</a:t>
            </a:fld>
            <a:endParaRPr lang="zh-CN" altLang="en-US"/>
          </a:p>
        </p:txBody>
      </p:sp>
    </p:spTree>
    <p:extLst>
      <p:ext uri="{BB962C8B-B14F-4D97-AF65-F5344CB8AC3E}">
        <p14:creationId xmlns:p14="http://schemas.microsoft.com/office/powerpoint/2010/main" val="32032574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6E34AB-428D-4EA2-9514-0DC52AF58D70}"/>
              </a:ext>
            </a:extLst>
          </p:cNvPr>
          <p:cNvSpPr>
            <a:spLocks noGrp="1"/>
          </p:cNvSpPr>
          <p:nvPr>
            <p:ph type="title"/>
          </p:nvPr>
        </p:nvSpPr>
        <p:spPr>
          <a:xfrm>
            <a:off x="107504" y="-27384"/>
            <a:ext cx="8229600" cy="936104"/>
          </a:xfrm>
        </p:spPr>
        <p:txBody>
          <a:bodyPr/>
          <a:lstStyle/>
          <a:p>
            <a:pPr algn="l"/>
            <a:r>
              <a:rPr lang="zh-CN" altLang="en-US" dirty="0">
                <a:latin typeface="华文新魏" panose="02010800040101010101" pitchFamily="2" charset="-122"/>
                <a:ea typeface="华文新魏" panose="02010800040101010101" pitchFamily="2" charset="-122"/>
              </a:rPr>
              <a:t>最小树高</a:t>
            </a:r>
          </a:p>
        </p:txBody>
      </p:sp>
      <p:sp>
        <p:nvSpPr>
          <p:cNvPr id="3" name="内容占位符 2">
            <a:extLst>
              <a:ext uri="{FF2B5EF4-FFF2-40B4-BE49-F238E27FC236}">
                <a16:creationId xmlns:a16="http://schemas.microsoft.com/office/drawing/2014/main" id="{11E29ED2-5C0B-4E65-8B1A-6CC664389EC4}"/>
              </a:ext>
            </a:extLst>
          </p:cNvPr>
          <p:cNvSpPr>
            <a:spLocks noGrp="1"/>
          </p:cNvSpPr>
          <p:nvPr>
            <p:ph idx="1"/>
          </p:nvPr>
        </p:nvSpPr>
        <p:spPr>
          <a:xfrm>
            <a:off x="107504" y="908720"/>
            <a:ext cx="8229600" cy="5328592"/>
          </a:xfrm>
        </p:spPr>
        <p:txBody>
          <a:bodyPr>
            <a:normAutofit/>
          </a:bodyPr>
          <a:lstStyle/>
          <a:p>
            <a:r>
              <a:rPr lang="zh-CN" altLang="en-US" sz="2400" dirty="0">
                <a:latin typeface="方正姚体" panose="02010601030101010101" pitchFamily="2" charset="-122"/>
                <a:ea typeface="方正姚体" panose="02010601030101010101" pitchFamily="2" charset="-122"/>
              </a:rPr>
              <a:t>含有</a:t>
            </a:r>
            <a:r>
              <a:rPr lang="en-US" altLang="zh-CN" sz="2400" dirty="0">
                <a:latin typeface="方正姚体" panose="02010601030101010101" pitchFamily="2" charset="-122"/>
                <a:ea typeface="方正姚体" panose="02010601030101010101" pitchFamily="2" charset="-122"/>
              </a:rPr>
              <a:t>N</a:t>
            </a:r>
            <a:r>
              <a:rPr lang="zh-CN" altLang="en-US" sz="2400" dirty="0">
                <a:latin typeface="方正姚体" panose="02010601030101010101" pitchFamily="2" charset="-122"/>
                <a:ea typeface="方正姚体" panose="02010601030101010101" pitchFamily="2" charset="-122"/>
              </a:rPr>
              <a:t>个关键码的</a:t>
            </a:r>
            <a:r>
              <a:rPr lang="en-US" altLang="zh-CN" sz="2400" dirty="0">
                <a:latin typeface="方正姚体" panose="02010601030101010101" pitchFamily="2" charset="-122"/>
                <a:ea typeface="方正姚体" panose="02010601030101010101" pitchFamily="2" charset="-122"/>
              </a:rPr>
              <a:t>m</a:t>
            </a:r>
            <a:r>
              <a:rPr lang="zh-CN" altLang="en-US" sz="2400" dirty="0">
                <a:latin typeface="方正姚体" panose="02010601030101010101" pitchFamily="2" charset="-122"/>
                <a:ea typeface="方正姚体" panose="02010601030101010101" pitchFamily="2" charset="-122"/>
              </a:rPr>
              <a:t>阶</a:t>
            </a:r>
            <a:r>
              <a:rPr lang="en-US" altLang="zh-CN" sz="2400" dirty="0">
                <a:latin typeface="方正姚体" panose="02010601030101010101" pitchFamily="2" charset="-122"/>
                <a:ea typeface="方正姚体" panose="02010601030101010101" pitchFamily="2" charset="-122"/>
              </a:rPr>
              <a:t>B-</a:t>
            </a:r>
            <a:r>
              <a:rPr lang="zh-CN" altLang="en-US" sz="2400" dirty="0">
                <a:latin typeface="方正姚体" panose="02010601030101010101" pitchFamily="2" charset="-122"/>
                <a:ea typeface="方正姚体" panose="02010601030101010101" pitchFamily="2" charset="-122"/>
              </a:rPr>
              <a:t>树，最小高度</a:t>
            </a:r>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a:t>
            </a:r>
            <a:endParaRPr lang="en-US" altLang="zh-CN" sz="2400" dirty="0">
              <a:latin typeface="方正姚体" panose="02010601030101010101" pitchFamily="2" charset="-122"/>
              <a:ea typeface="方正姚体" panose="02010601030101010101" pitchFamily="2" charset="-122"/>
            </a:endParaRPr>
          </a:p>
          <a:p>
            <a:pPr>
              <a:spcBef>
                <a:spcPts val="1800"/>
              </a:spcBef>
              <a:buFont typeface="Wingdings" panose="05000000000000000000" pitchFamily="2" charset="2"/>
              <a:buChar char="Ø"/>
            </a:pP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为此，内部节点应尽可能“畔”，各层节点数依次为</a:t>
            </a: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808038">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n</a:t>
            </a:r>
            <a:r>
              <a:rPr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0</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=1, n</a:t>
            </a:r>
            <a:r>
              <a:rPr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m, n</a:t>
            </a:r>
            <a:r>
              <a:rPr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m</a:t>
            </a:r>
            <a:r>
              <a:rPr lang="en-US" altLang="zh-CN" sz="2400" baseline="30000" dirty="0">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p>
          <a:p>
            <a:pPr marL="0" indent="808038">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N</a:t>
            </a:r>
            <a:r>
              <a:rPr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k-1</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=m</a:t>
            </a:r>
            <a:r>
              <a:rPr lang="en-US" altLang="zh-CN" sz="2400" baseline="300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k-1</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a:p>
            <a:pPr marL="0" indent="808038">
              <a:buNone/>
            </a:pP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那么外部节点</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叶子节点所在层至多有</a:t>
            </a: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marL="0" indent="808038">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N+1=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n</a:t>
            </a:r>
            <a:r>
              <a:rPr lang="en-US" altLang="zh-CN" sz="2400" baseline="-25000" dirty="0" err="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h</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m</a:t>
            </a:r>
            <a:r>
              <a:rPr lang="en-US" altLang="zh-CN" sz="2400" baseline="30000" dirty="0" err="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h</a:t>
            </a:r>
            <a:endParaRPr lang="en-US" altLang="zh-CN" sz="2400" baseline="300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marL="0" indent="1169988">
              <a:buNone/>
            </a:pP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h</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log</a:t>
            </a:r>
            <a:r>
              <a:rPr lang="en-US" altLang="zh-CN" sz="2400" baseline="-25000" dirty="0" err="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m</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(n+1)  = O(</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log</a:t>
            </a:r>
            <a:r>
              <a:rPr lang="en-US" altLang="zh-CN" sz="2400" baseline="-25000" dirty="0" err="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m</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N</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p>
          <a:p>
            <a:pPr>
              <a:spcBef>
                <a:spcPts val="2400"/>
              </a:spcBef>
              <a:buFont typeface="Wingdings" panose="05000000000000000000" pitchFamily="2" charset="2"/>
              <a:buChar char="p"/>
            </a:pPr>
            <a:r>
              <a:rPr lang="zh-CN" altLang="en-US" sz="2400" dirty="0">
                <a:latin typeface="华文楷体" panose="02010600040101010101" pitchFamily="2" charset="-122"/>
                <a:ea typeface="华文楷体" panose="02010600040101010101" pitchFamily="2" charset="-122"/>
              </a:rPr>
              <a:t>在关键码数目固定情况下，</a:t>
            </a:r>
            <a:r>
              <a:rPr lang="en-US" altLang="zh-CN" sz="2400" dirty="0">
                <a:latin typeface="华文楷体" panose="02010600040101010101" pitchFamily="2" charset="-122"/>
                <a:ea typeface="华文楷体" panose="02010600040101010101" pitchFamily="2" charset="-122"/>
              </a:rPr>
              <a:t>B-</a:t>
            </a:r>
            <a:r>
              <a:rPr lang="zh-CN" altLang="en-US" sz="2400" dirty="0">
                <a:latin typeface="华文楷体" panose="02010600040101010101" pitchFamily="2" charset="-122"/>
                <a:ea typeface="华文楷体" panose="02010600040101010101" pitchFamily="2" charset="-122"/>
              </a:rPr>
              <a:t>树的高度上下浮动是有限的。</a:t>
            </a:r>
            <a:endParaRPr lang="en-US" altLang="en-US" sz="2400" dirty="0">
              <a:latin typeface="华文楷体" panose="02010600040101010101" pitchFamily="2" charset="-122"/>
              <a:ea typeface="华文楷体" panose="02010600040101010101" pitchFamily="2" charset="-122"/>
            </a:endParaRPr>
          </a:p>
          <a:p>
            <a:pPr marL="0" indent="1169988">
              <a:buNone/>
            </a:pP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AC494433-5AF4-41A6-96D2-B4C5CE7085FC}"/>
              </a:ext>
            </a:extLst>
          </p:cNvPr>
          <p:cNvSpPr>
            <a:spLocks noGrp="1"/>
          </p:cNvSpPr>
          <p:nvPr>
            <p:ph type="sldNum" sz="quarter" idx="12"/>
          </p:nvPr>
        </p:nvSpPr>
        <p:spPr/>
        <p:txBody>
          <a:bodyPr/>
          <a:lstStyle/>
          <a:p>
            <a:fld id="{0C913308-F349-4B6D-A68A-DD1791B4A57B}" type="slidenum">
              <a:rPr lang="zh-CN" altLang="en-US" smtClean="0"/>
              <a:t>45</a:t>
            </a:fld>
            <a:endParaRPr lang="zh-CN" altLang="en-US"/>
          </a:p>
        </p:txBody>
      </p:sp>
    </p:spTree>
    <p:extLst>
      <p:ext uri="{BB962C8B-B14F-4D97-AF65-F5344CB8AC3E}">
        <p14:creationId xmlns:p14="http://schemas.microsoft.com/office/powerpoint/2010/main" val="31686540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0" y="-27384"/>
            <a:ext cx="8686800" cy="936104"/>
          </a:xfrm>
        </p:spPr>
        <p:txBody>
          <a:bodyPr/>
          <a:lstStyle/>
          <a:p>
            <a:pPr algn="l"/>
            <a:r>
              <a:rPr lang="en-US" altLang="en-US" dirty="0" err="1">
                <a:latin typeface="华文新魏" panose="02010800040101010101" pitchFamily="2" charset="-122"/>
                <a:ea typeface="华文新魏" panose="02010800040101010101" pitchFamily="2" charset="-122"/>
              </a:rPr>
              <a:t>B树的插入</a:t>
            </a:r>
            <a:endParaRPr lang="zh-CN" altLang="en-US"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89756" y="692697"/>
            <a:ext cx="8946740" cy="5400600"/>
          </a:xfrm>
        </p:spPr>
        <p:txBody>
          <a:bodyPr>
            <a:normAutofit/>
          </a:bodyPr>
          <a:lstStyle/>
          <a:p>
            <a:pPr marL="0" indent="0">
              <a:buNone/>
            </a:pPr>
            <a:r>
              <a:rPr lang="en-US" altLang="en-US" sz="2400" dirty="0" err="1">
                <a:latin typeface="华文楷体" panose="02010600040101010101" pitchFamily="2" charset="-122"/>
                <a:ea typeface="华文楷体" panose="02010600040101010101" pitchFamily="2" charset="-122"/>
              </a:rPr>
              <a:t>在B树的中查找关键字K，若找到，表明关键字已存在，返回；否则，K的查找操作失败于</a:t>
            </a:r>
            <a:r>
              <a:rPr lang="en-US" altLang="en-US" sz="2400" b="1" dirty="0" err="1">
                <a:solidFill>
                  <a:schemeClr val="tx2">
                    <a:lumMod val="75000"/>
                  </a:schemeClr>
                </a:solidFill>
                <a:latin typeface="华文楷体" panose="02010600040101010101" pitchFamily="2" charset="-122"/>
                <a:ea typeface="华文楷体" panose="02010600040101010101" pitchFamily="2" charset="-122"/>
              </a:rPr>
              <a:t>某个叶子结点</a:t>
            </a:r>
            <a:r>
              <a:rPr lang="en-US" altLang="en-US"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那么</a:t>
            </a:r>
            <a:r>
              <a:rPr lang="en-US" altLang="en-US" sz="2400" dirty="0" err="1">
                <a:latin typeface="华文楷体" panose="02010600040101010101" pitchFamily="2" charset="-122"/>
                <a:ea typeface="华文楷体" panose="02010600040101010101" pitchFamily="2" charset="-122"/>
              </a:rPr>
              <a:t>将K插入到该叶子结点中，若</a:t>
            </a:r>
            <a:r>
              <a:rPr lang="en-US" altLang="en-US" sz="2400" dirty="0">
                <a:latin typeface="华文楷体" panose="02010600040101010101" pitchFamily="2" charset="-122"/>
                <a:ea typeface="华文楷体" panose="02010600040101010101" pitchFamily="2" charset="-122"/>
              </a:rPr>
              <a:t>：</a:t>
            </a:r>
          </a:p>
          <a:p>
            <a:pPr marL="342900" lvl="2" indent="-342900"/>
            <a:r>
              <a:rPr lang="en-US" altLang="en-US" b="1" dirty="0" err="1">
                <a:solidFill>
                  <a:srgbClr val="C00000"/>
                </a:solidFill>
                <a:latin typeface="华文楷体" panose="02010600040101010101" pitchFamily="2" charset="-122"/>
                <a:ea typeface="华文楷体" panose="02010600040101010101" pitchFamily="2" charset="-122"/>
              </a:rPr>
              <a:t>叶子结点的关键字数</a:t>
            </a:r>
            <a:r>
              <a:rPr lang="en-US" altLang="en-US" b="1" dirty="0">
                <a:solidFill>
                  <a:srgbClr val="C00000"/>
                </a:solidFill>
                <a:latin typeface="华文楷体" panose="02010600040101010101" pitchFamily="2" charset="-122"/>
                <a:ea typeface="华文楷体" panose="02010600040101010101" pitchFamily="2" charset="-122"/>
              </a:rPr>
              <a:t>&lt;m-1</a:t>
            </a:r>
            <a:r>
              <a:rPr lang="en-US" altLang="en-US" dirty="0">
                <a:latin typeface="华文楷体" panose="02010600040101010101" pitchFamily="2" charset="-122"/>
                <a:ea typeface="华文楷体" panose="02010600040101010101" pitchFamily="2" charset="-122"/>
              </a:rPr>
              <a:t>：直接插入；</a:t>
            </a:r>
          </a:p>
          <a:p>
            <a:pPr marL="342900" lvl="2" indent="-342900"/>
            <a:r>
              <a:rPr lang="en-US" altLang="en-US" b="1" dirty="0" err="1">
                <a:solidFill>
                  <a:srgbClr val="C00000"/>
                </a:solidFill>
                <a:latin typeface="华文楷体" panose="02010600040101010101" pitchFamily="2" charset="-122"/>
                <a:ea typeface="华文楷体" panose="02010600040101010101" pitchFamily="2" charset="-122"/>
              </a:rPr>
              <a:t>叶子结点的关键字数</a:t>
            </a:r>
            <a:r>
              <a:rPr lang="en-US" altLang="en-US" b="1" dirty="0">
                <a:solidFill>
                  <a:srgbClr val="C00000"/>
                </a:solidFill>
                <a:latin typeface="华文楷体" panose="02010600040101010101" pitchFamily="2" charset="-122"/>
                <a:ea typeface="华文楷体" panose="02010600040101010101" pitchFamily="2" charset="-122"/>
              </a:rPr>
              <a:t>=m-1</a:t>
            </a:r>
            <a:r>
              <a:rPr lang="en-US" altLang="en-US" dirty="0">
                <a:latin typeface="华文楷体" panose="02010600040101010101" pitchFamily="2" charset="-122"/>
                <a:ea typeface="华文楷体" panose="02010600040101010101" pitchFamily="2" charset="-122"/>
              </a:rPr>
              <a:t>：将结点分裂</a:t>
            </a:r>
          </a:p>
          <a:p>
            <a:pPr marL="685800">
              <a:buFont typeface="Wingdings" panose="05000000000000000000" pitchFamily="2" charset="2"/>
              <a:buChar char="Ø"/>
            </a:pPr>
            <a:r>
              <a:rPr lang="en-US" altLang="en-US" sz="2400" dirty="0" err="1">
                <a:latin typeface="华文楷体" panose="02010600040101010101" pitchFamily="2" charset="-122"/>
                <a:ea typeface="华文楷体" panose="02010600040101010101" pitchFamily="2" charset="-122"/>
              </a:rPr>
              <a:t>设待分裂结点为</a:t>
            </a:r>
            <a:r>
              <a:rPr lang="en-US" altLang="en-US" sz="2400" dirty="0">
                <a:latin typeface="华文楷体" panose="02010600040101010101" pitchFamily="2" charset="-122"/>
                <a:ea typeface="华文楷体" panose="02010600040101010101" pitchFamily="2" charset="-122"/>
              </a:rPr>
              <a:t>： (m，A</a:t>
            </a:r>
            <a:r>
              <a:rPr lang="en-US" altLang="en-US" sz="2400" baseline="-25000" dirty="0">
                <a:latin typeface="华文楷体" panose="02010600040101010101" pitchFamily="2" charset="-122"/>
                <a:ea typeface="华文楷体" panose="02010600040101010101" pitchFamily="2" charset="-122"/>
              </a:rPr>
              <a:t>0</a:t>
            </a:r>
            <a:r>
              <a:rPr lang="en-US" altLang="en-US" sz="2400" dirty="0">
                <a:latin typeface="华文楷体" panose="02010600040101010101" pitchFamily="2" charset="-122"/>
                <a:ea typeface="华文楷体" panose="02010600040101010101" pitchFamily="2" charset="-122"/>
              </a:rPr>
              <a:t>，K</a:t>
            </a:r>
            <a:r>
              <a:rPr lang="en-US" altLang="en-US" sz="2400" baseline="-25000" dirty="0">
                <a:latin typeface="华文楷体" panose="02010600040101010101" pitchFamily="2" charset="-122"/>
                <a:ea typeface="华文楷体" panose="02010600040101010101" pitchFamily="2" charset="-122"/>
              </a:rPr>
              <a:t>1</a:t>
            </a:r>
            <a:r>
              <a:rPr lang="en-US" altLang="en-US" sz="2400" dirty="0">
                <a:latin typeface="华文楷体" panose="02010600040101010101" pitchFamily="2" charset="-122"/>
                <a:ea typeface="华文楷体" panose="02010600040101010101" pitchFamily="2" charset="-122"/>
              </a:rPr>
              <a:t>，A</a:t>
            </a:r>
            <a:r>
              <a:rPr lang="en-US" altLang="en-US" sz="2400" baseline="-25000" dirty="0">
                <a:latin typeface="华文楷体" panose="02010600040101010101" pitchFamily="2" charset="-122"/>
                <a:ea typeface="华文楷体" panose="02010600040101010101" pitchFamily="2" charset="-122"/>
              </a:rPr>
              <a:t>1</a:t>
            </a:r>
            <a:r>
              <a:rPr lang="en-US" altLang="en-US" sz="2400" dirty="0">
                <a:latin typeface="华文楷体" panose="02010600040101010101" pitchFamily="2" charset="-122"/>
                <a:ea typeface="华文楷体" panose="02010600040101010101" pitchFamily="2" charset="-122"/>
              </a:rPr>
              <a:t>，K</a:t>
            </a:r>
            <a:r>
              <a:rPr lang="en-US" altLang="en-US" sz="2400" baseline="-25000" dirty="0">
                <a:latin typeface="华文楷体" panose="02010600040101010101" pitchFamily="2" charset="-122"/>
                <a:ea typeface="华文楷体" panose="02010600040101010101" pitchFamily="2" charset="-122"/>
              </a:rPr>
              <a:t>2</a:t>
            </a:r>
            <a:r>
              <a:rPr lang="en-US" altLang="en-US" sz="2400" dirty="0">
                <a:latin typeface="华文楷体" panose="02010600040101010101" pitchFamily="2" charset="-122"/>
                <a:ea typeface="华文楷体" panose="02010600040101010101" pitchFamily="2" charset="-122"/>
              </a:rPr>
              <a:t>，A</a:t>
            </a:r>
            <a:r>
              <a:rPr lang="en-US" altLang="en-US" sz="2400" baseline="-25000" dirty="0">
                <a:latin typeface="华文楷体" panose="02010600040101010101" pitchFamily="2" charset="-122"/>
                <a:ea typeface="华文楷体" panose="02010600040101010101" pitchFamily="2" charset="-122"/>
              </a:rPr>
              <a:t>2</a:t>
            </a:r>
            <a:r>
              <a:rPr lang="en-US" altLang="en-US" sz="2400" dirty="0">
                <a:latin typeface="华文楷体" panose="02010600040101010101" pitchFamily="2" charset="-122"/>
                <a:ea typeface="华文楷体" panose="02010600040101010101" pitchFamily="2" charset="-122"/>
              </a:rPr>
              <a:t>，… ，</a:t>
            </a:r>
            <a:r>
              <a:rPr lang="en-US" altLang="en-US" sz="2400" dirty="0" err="1">
                <a:latin typeface="华文楷体" panose="02010600040101010101" pitchFamily="2" charset="-122"/>
                <a:ea typeface="华文楷体" panose="02010600040101010101" pitchFamily="2" charset="-122"/>
              </a:rPr>
              <a:t>K</a:t>
            </a:r>
            <a:r>
              <a:rPr lang="en-US" altLang="en-US" sz="2400" baseline="-25000" dirty="0" err="1">
                <a:latin typeface="华文楷体" panose="02010600040101010101" pitchFamily="2" charset="-122"/>
                <a:ea typeface="华文楷体" panose="02010600040101010101" pitchFamily="2" charset="-122"/>
              </a:rPr>
              <a:t>m</a:t>
            </a:r>
            <a:r>
              <a:rPr lang="en-US" altLang="en-US" sz="2400" dirty="0" err="1">
                <a:latin typeface="华文楷体" panose="02010600040101010101" pitchFamily="2" charset="-122"/>
                <a:ea typeface="华文楷体" panose="02010600040101010101" pitchFamily="2" charset="-122"/>
              </a:rPr>
              <a:t>，A</a:t>
            </a:r>
            <a:r>
              <a:rPr lang="en-US" altLang="en-US" sz="2400" baseline="-25000" dirty="0" err="1">
                <a:latin typeface="华文楷体" panose="02010600040101010101" pitchFamily="2" charset="-122"/>
                <a:ea typeface="华文楷体" panose="02010600040101010101" pitchFamily="2" charset="-122"/>
              </a:rPr>
              <a:t>m</a:t>
            </a:r>
            <a:r>
              <a:rPr lang="en-US" altLang="en-US" sz="2400" dirty="0">
                <a:latin typeface="华文楷体" panose="02010600040101010101" pitchFamily="2" charset="-122"/>
                <a:ea typeface="华文楷体" panose="02010600040101010101" pitchFamily="2" charset="-122"/>
              </a:rPr>
              <a:t>)</a:t>
            </a:r>
          </a:p>
          <a:p>
            <a:pPr marL="685800">
              <a:buFont typeface="Wingdings" panose="05000000000000000000" pitchFamily="2" charset="2"/>
              <a:buChar char="Ø"/>
            </a:pPr>
            <a:r>
              <a:rPr lang="en-US" altLang="en-US" sz="2400" dirty="0" err="1">
                <a:latin typeface="华文楷体" panose="02010600040101010101" pitchFamily="2" charset="-122"/>
                <a:ea typeface="华文楷体" panose="02010600040101010101" pitchFamily="2" charset="-122"/>
              </a:rPr>
              <a:t>从其</a:t>
            </a:r>
            <a:r>
              <a:rPr lang="en-US" altLang="en-US" sz="2400" b="1" dirty="0" err="1">
                <a:solidFill>
                  <a:srgbClr val="0000FF"/>
                </a:solidFill>
                <a:latin typeface="华文楷体" panose="02010600040101010101" pitchFamily="2" charset="-122"/>
                <a:ea typeface="华文楷体" panose="02010600040101010101" pitchFamily="2" charset="-122"/>
              </a:rPr>
              <a:t>中间位置</a:t>
            </a:r>
            <a:r>
              <a:rPr lang="en-US" altLang="en-US" sz="2400" dirty="0" err="1">
                <a:latin typeface="华文楷体" panose="02010600040101010101" pitchFamily="2" charset="-122"/>
                <a:ea typeface="华文楷体" panose="02010600040101010101" pitchFamily="2" charset="-122"/>
              </a:rPr>
              <a:t>分为两个结点</a:t>
            </a:r>
            <a:r>
              <a:rPr lang="en-US" altLang="en-US" sz="2400" dirty="0">
                <a:latin typeface="华文楷体" panose="02010600040101010101" pitchFamily="2" charset="-122"/>
                <a:ea typeface="华文楷体" panose="02010600040101010101" pitchFamily="2" charset="-122"/>
              </a:rPr>
              <a:t>：</a:t>
            </a:r>
          </a:p>
          <a:p>
            <a:pPr marL="1260475" lvl="1" indent="-457200">
              <a:buFont typeface="+mj-ea"/>
              <a:buAutoNum type="circleNumDbPlain"/>
            </a:pPr>
            <a:r>
              <a:rPr lang="en-US" altLang="en-US" sz="2400" dirty="0">
                <a:latin typeface="华文楷体" panose="02010600040101010101" pitchFamily="2" charset="-122"/>
                <a:ea typeface="华文楷体" panose="02010600040101010101" pitchFamily="2" charset="-122"/>
              </a:rPr>
              <a:t>(</a:t>
            </a:r>
            <a:r>
              <a:rPr lang="en-US" altLang="en-US" sz="2400" dirty="0">
                <a:latin typeface="华文楷体" panose="02010600040101010101" pitchFamily="2" charset="-122"/>
                <a:ea typeface="华文楷体" panose="02010600040101010101" pitchFamily="2" charset="-122"/>
                <a:sym typeface="Symbol" pitchFamily="18" charset="2"/>
              </a:rPr>
              <a:t></a:t>
            </a:r>
            <a:r>
              <a:rPr lang="en-US" altLang="en-US" sz="2400" dirty="0">
                <a:latin typeface="华文楷体" panose="02010600040101010101" pitchFamily="2" charset="-122"/>
                <a:ea typeface="华文楷体" panose="02010600040101010101" pitchFamily="2" charset="-122"/>
              </a:rPr>
              <a:t>m/2</a:t>
            </a:r>
            <a:r>
              <a:rPr lang="en-US" altLang="en-US" sz="2400" dirty="0">
                <a:latin typeface="华文楷体" panose="02010600040101010101" pitchFamily="2" charset="-122"/>
                <a:ea typeface="华文楷体" panose="02010600040101010101" pitchFamily="2" charset="-122"/>
                <a:sym typeface="Symbol" pitchFamily="18" charset="2"/>
              </a:rPr>
              <a:t></a:t>
            </a:r>
            <a:r>
              <a:rPr lang="en-US" altLang="en-US" sz="2400" dirty="0">
                <a:latin typeface="华文楷体" panose="02010600040101010101" pitchFamily="2" charset="-122"/>
                <a:ea typeface="华文楷体" panose="02010600040101010101" pitchFamily="2" charset="-122"/>
              </a:rPr>
              <a:t>-1，A</a:t>
            </a:r>
            <a:r>
              <a:rPr lang="en-US" altLang="en-US" sz="2400" baseline="-25000" dirty="0">
                <a:latin typeface="华文楷体" panose="02010600040101010101" pitchFamily="2" charset="-122"/>
                <a:ea typeface="华文楷体" panose="02010600040101010101" pitchFamily="2" charset="-122"/>
              </a:rPr>
              <a:t>0</a:t>
            </a:r>
            <a:r>
              <a:rPr lang="en-US" altLang="en-US" sz="2400" dirty="0">
                <a:latin typeface="华文楷体" panose="02010600040101010101" pitchFamily="2" charset="-122"/>
                <a:ea typeface="华文楷体" panose="02010600040101010101" pitchFamily="2" charset="-122"/>
              </a:rPr>
              <a:t>，K</a:t>
            </a:r>
            <a:r>
              <a:rPr lang="en-US" altLang="en-US" sz="2400" baseline="-25000" dirty="0">
                <a:latin typeface="华文楷体" panose="02010600040101010101" pitchFamily="2" charset="-122"/>
                <a:ea typeface="华文楷体" panose="02010600040101010101" pitchFamily="2" charset="-122"/>
              </a:rPr>
              <a:t>1</a:t>
            </a:r>
            <a:r>
              <a:rPr lang="en-US" altLang="en-US" sz="2400" dirty="0">
                <a:latin typeface="华文楷体" panose="02010600040101010101" pitchFamily="2" charset="-122"/>
                <a:ea typeface="华文楷体" panose="02010600040101010101" pitchFamily="2" charset="-122"/>
              </a:rPr>
              <a:t>，A</a:t>
            </a:r>
            <a:r>
              <a:rPr lang="en-US" altLang="en-US" sz="2400" baseline="-25000" dirty="0">
                <a:latin typeface="华文楷体" panose="02010600040101010101" pitchFamily="2" charset="-122"/>
                <a:ea typeface="华文楷体" panose="02010600040101010101" pitchFamily="2" charset="-122"/>
              </a:rPr>
              <a:t>1</a:t>
            </a:r>
            <a:r>
              <a:rPr lang="en-US" altLang="en-US" sz="2400" dirty="0">
                <a:latin typeface="华文楷体" panose="02010600040101010101" pitchFamily="2" charset="-122"/>
                <a:ea typeface="华文楷体" panose="02010600040101010101" pitchFamily="2" charset="-122"/>
              </a:rPr>
              <a:t>，… ，</a:t>
            </a:r>
            <a:r>
              <a:rPr lang="en-US" altLang="en-US" sz="2400" dirty="0" err="1">
                <a:latin typeface="华文楷体" panose="02010600040101010101" pitchFamily="2" charset="-122"/>
                <a:ea typeface="华文楷体" panose="02010600040101010101" pitchFamily="2" charset="-122"/>
              </a:rPr>
              <a:t>K</a:t>
            </a:r>
            <a:r>
              <a:rPr lang="en-US" altLang="en-US" sz="2400" baseline="-25000" dirty="0" err="1">
                <a:latin typeface="华文楷体" panose="02010600040101010101" pitchFamily="2" charset="-122"/>
                <a:ea typeface="华文楷体" panose="02010600040101010101" pitchFamily="2" charset="-122"/>
                <a:sym typeface="Symbol" pitchFamily="18" charset="2"/>
              </a:rPr>
              <a:t></a:t>
            </a:r>
            <a:r>
              <a:rPr lang="en-US" altLang="en-US" sz="2400" baseline="-25000" dirty="0" err="1">
                <a:latin typeface="华文楷体" panose="02010600040101010101" pitchFamily="2" charset="-122"/>
                <a:ea typeface="华文楷体" panose="02010600040101010101" pitchFamily="2" charset="-122"/>
              </a:rPr>
              <a:t>m</a:t>
            </a:r>
            <a:r>
              <a:rPr lang="en-US" altLang="en-US" sz="2400" baseline="-25000" dirty="0">
                <a:latin typeface="华文楷体" panose="02010600040101010101" pitchFamily="2" charset="-122"/>
                <a:ea typeface="华文楷体" panose="02010600040101010101" pitchFamily="2" charset="-122"/>
              </a:rPr>
              <a:t>/2</a:t>
            </a:r>
            <a:r>
              <a:rPr lang="en-US" altLang="en-US" sz="2400" baseline="-25000" dirty="0">
                <a:latin typeface="华文楷体" panose="02010600040101010101" pitchFamily="2" charset="-122"/>
                <a:ea typeface="华文楷体" panose="02010600040101010101" pitchFamily="2" charset="-122"/>
                <a:sym typeface="Symbol" pitchFamily="18" charset="2"/>
              </a:rPr>
              <a:t></a:t>
            </a:r>
            <a:r>
              <a:rPr lang="en-US" altLang="en-US" sz="2400" baseline="-25000" dirty="0">
                <a:latin typeface="华文楷体" panose="02010600040101010101" pitchFamily="2" charset="-122"/>
                <a:ea typeface="华文楷体" panose="02010600040101010101" pitchFamily="2" charset="-122"/>
              </a:rPr>
              <a:t>-1</a:t>
            </a:r>
            <a:r>
              <a:rPr lang="en-US" altLang="en-US" sz="2400" dirty="0">
                <a:latin typeface="华文楷体" panose="02010600040101010101" pitchFamily="2" charset="-122"/>
                <a:ea typeface="华文楷体" panose="02010600040101010101" pitchFamily="2" charset="-122"/>
              </a:rPr>
              <a:t> ，</a:t>
            </a:r>
            <a:r>
              <a:rPr lang="en-US" altLang="en-US" sz="2400" dirty="0" err="1">
                <a:latin typeface="华文楷体" panose="02010600040101010101" pitchFamily="2" charset="-122"/>
                <a:ea typeface="华文楷体" panose="02010600040101010101" pitchFamily="2" charset="-122"/>
              </a:rPr>
              <a:t>A</a:t>
            </a:r>
            <a:r>
              <a:rPr lang="en-US" altLang="en-US" sz="2400" baseline="-25000" dirty="0" err="1">
                <a:latin typeface="华文楷体" panose="02010600040101010101" pitchFamily="2" charset="-122"/>
                <a:ea typeface="华文楷体" panose="02010600040101010101" pitchFamily="2" charset="-122"/>
                <a:sym typeface="Symbol" pitchFamily="18" charset="2"/>
              </a:rPr>
              <a:t></a:t>
            </a:r>
            <a:r>
              <a:rPr lang="en-US" altLang="en-US" sz="2400" baseline="-25000" dirty="0" err="1">
                <a:latin typeface="华文楷体" panose="02010600040101010101" pitchFamily="2" charset="-122"/>
                <a:ea typeface="华文楷体" panose="02010600040101010101" pitchFamily="2" charset="-122"/>
              </a:rPr>
              <a:t>m</a:t>
            </a:r>
            <a:r>
              <a:rPr lang="en-US" altLang="en-US" sz="2400" baseline="-25000" dirty="0">
                <a:latin typeface="华文楷体" panose="02010600040101010101" pitchFamily="2" charset="-122"/>
                <a:ea typeface="华文楷体" panose="02010600040101010101" pitchFamily="2" charset="-122"/>
              </a:rPr>
              <a:t>/2</a:t>
            </a:r>
            <a:r>
              <a:rPr lang="en-US" altLang="en-US" sz="2400" baseline="-25000" dirty="0">
                <a:latin typeface="华文楷体" panose="02010600040101010101" pitchFamily="2" charset="-122"/>
                <a:ea typeface="华文楷体" panose="02010600040101010101" pitchFamily="2" charset="-122"/>
                <a:sym typeface="Symbol" pitchFamily="18" charset="2"/>
              </a:rPr>
              <a:t></a:t>
            </a:r>
            <a:r>
              <a:rPr lang="en-US" altLang="en-US" sz="2400" baseline="-25000" dirty="0">
                <a:latin typeface="华文楷体" panose="02010600040101010101" pitchFamily="2" charset="-122"/>
                <a:ea typeface="华文楷体" panose="02010600040101010101" pitchFamily="2" charset="-122"/>
              </a:rPr>
              <a:t>-1 </a:t>
            </a:r>
            <a:r>
              <a:rPr lang="en-US" altLang="en-US" sz="2400" dirty="0">
                <a:latin typeface="华文楷体" panose="02010600040101010101" pitchFamily="2" charset="-122"/>
                <a:ea typeface="华文楷体" panose="02010600040101010101" pitchFamily="2" charset="-122"/>
              </a:rPr>
              <a:t>)</a:t>
            </a:r>
          </a:p>
          <a:p>
            <a:pPr marL="1260475" lvl="1" indent="-457200">
              <a:buFont typeface="+mj-ea"/>
              <a:buAutoNum type="circleNumDbPlain"/>
            </a:pPr>
            <a:r>
              <a:rPr lang="en-US" altLang="en-US" sz="2400" dirty="0">
                <a:latin typeface="华文楷体" panose="02010600040101010101" pitchFamily="2" charset="-122"/>
                <a:ea typeface="华文楷体" panose="02010600040101010101" pitchFamily="2" charset="-122"/>
              </a:rPr>
              <a:t>(m-</a:t>
            </a:r>
            <a:r>
              <a:rPr lang="en-US" altLang="en-US" sz="2400" dirty="0">
                <a:latin typeface="华文楷体" panose="02010600040101010101" pitchFamily="2" charset="-122"/>
                <a:ea typeface="华文楷体" panose="02010600040101010101" pitchFamily="2" charset="-122"/>
                <a:sym typeface="Symbol" pitchFamily="18" charset="2"/>
              </a:rPr>
              <a:t></a:t>
            </a:r>
            <a:r>
              <a:rPr lang="en-US" altLang="en-US" sz="2400" dirty="0">
                <a:latin typeface="华文楷体" panose="02010600040101010101" pitchFamily="2" charset="-122"/>
                <a:ea typeface="华文楷体" panose="02010600040101010101" pitchFamily="2" charset="-122"/>
              </a:rPr>
              <a:t>m/2</a:t>
            </a:r>
            <a:r>
              <a:rPr lang="en-US" altLang="en-US" sz="2400" dirty="0">
                <a:latin typeface="华文楷体" panose="02010600040101010101" pitchFamily="2" charset="-122"/>
                <a:ea typeface="华文楷体" panose="02010600040101010101" pitchFamily="2" charset="-122"/>
                <a:sym typeface="Symbol" pitchFamily="18" charset="2"/>
              </a:rPr>
              <a:t></a:t>
            </a:r>
            <a:r>
              <a:rPr lang="en-US" altLang="en-US" sz="2400" dirty="0">
                <a:latin typeface="华文楷体" panose="02010600040101010101" pitchFamily="2" charset="-122"/>
                <a:ea typeface="华文楷体" panose="02010600040101010101" pitchFamily="2" charset="-122"/>
              </a:rPr>
              <a:t>，</a:t>
            </a:r>
            <a:r>
              <a:rPr lang="en-US" altLang="en-US" sz="2400" dirty="0" err="1">
                <a:latin typeface="华文楷体" panose="02010600040101010101" pitchFamily="2" charset="-122"/>
                <a:ea typeface="华文楷体" panose="02010600040101010101" pitchFamily="2" charset="-122"/>
              </a:rPr>
              <a:t>A</a:t>
            </a:r>
            <a:r>
              <a:rPr lang="en-US" altLang="en-US" sz="2400" baseline="-25000" dirty="0" err="1">
                <a:latin typeface="华文楷体" panose="02010600040101010101" pitchFamily="2" charset="-122"/>
                <a:ea typeface="华文楷体" panose="02010600040101010101" pitchFamily="2" charset="-122"/>
                <a:sym typeface="Symbol" pitchFamily="18" charset="2"/>
              </a:rPr>
              <a:t></a:t>
            </a:r>
            <a:r>
              <a:rPr lang="en-US" altLang="en-US" sz="2400" baseline="-25000" dirty="0" err="1">
                <a:latin typeface="华文楷体" panose="02010600040101010101" pitchFamily="2" charset="-122"/>
                <a:ea typeface="华文楷体" panose="02010600040101010101" pitchFamily="2" charset="-122"/>
              </a:rPr>
              <a:t>m</a:t>
            </a:r>
            <a:r>
              <a:rPr lang="en-US" altLang="en-US" sz="2400" baseline="-25000" dirty="0">
                <a:latin typeface="华文楷体" panose="02010600040101010101" pitchFamily="2" charset="-122"/>
                <a:ea typeface="华文楷体" panose="02010600040101010101" pitchFamily="2" charset="-122"/>
              </a:rPr>
              <a:t>/2</a:t>
            </a:r>
            <a:r>
              <a:rPr lang="en-US" altLang="en-US" sz="2400" baseline="-25000" dirty="0">
                <a:latin typeface="华文楷体" panose="02010600040101010101" pitchFamily="2" charset="-122"/>
                <a:ea typeface="华文楷体" panose="02010600040101010101" pitchFamily="2" charset="-122"/>
                <a:sym typeface="Symbol" pitchFamily="18" charset="2"/>
              </a:rPr>
              <a:t></a:t>
            </a:r>
            <a:r>
              <a:rPr lang="en-US" altLang="en-US" sz="2400" dirty="0">
                <a:latin typeface="华文楷体" panose="02010600040101010101" pitchFamily="2" charset="-122"/>
                <a:ea typeface="华文楷体" panose="02010600040101010101" pitchFamily="2" charset="-122"/>
              </a:rPr>
              <a:t>，</a:t>
            </a:r>
            <a:r>
              <a:rPr lang="en-US" altLang="en-US" sz="2400" dirty="0" err="1">
                <a:latin typeface="华文楷体" panose="02010600040101010101" pitchFamily="2" charset="-122"/>
                <a:ea typeface="华文楷体" panose="02010600040101010101" pitchFamily="2" charset="-122"/>
              </a:rPr>
              <a:t>K</a:t>
            </a:r>
            <a:r>
              <a:rPr lang="en-US" altLang="en-US" sz="2400" baseline="-25000" dirty="0" err="1">
                <a:latin typeface="华文楷体" panose="02010600040101010101" pitchFamily="2" charset="-122"/>
                <a:ea typeface="华文楷体" panose="02010600040101010101" pitchFamily="2" charset="-122"/>
                <a:sym typeface="Symbol" pitchFamily="18" charset="2"/>
              </a:rPr>
              <a:t></a:t>
            </a:r>
            <a:r>
              <a:rPr lang="en-US" altLang="en-US" sz="2400" baseline="-25000" dirty="0" err="1">
                <a:latin typeface="华文楷体" panose="02010600040101010101" pitchFamily="2" charset="-122"/>
                <a:ea typeface="华文楷体" panose="02010600040101010101" pitchFamily="2" charset="-122"/>
              </a:rPr>
              <a:t>m</a:t>
            </a:r>
            <a:r>
              <a:rPr lang="en-US" altLang="en-US" sz="2400" baseline="-25000" dirty="0">
                <a:latin typeface="华文楷体" panose="02010600040101010101" pitchFamily="2" charset="-122"/>
                <a:ea typeface="华文楷体" panose="02010600040101010101" pitchFamily="2" charset="-122"/>
              </a:rPr>
              <a:t>/2</a:t>
            </a:r>
            <a:r>
              <a:rPr lang="en-US" altLang="en-US" sz="2400" baseline="-25000" dirty="0">
                <a:latin typeface="华文楷体" panose="02010600040101010101" pitchFamily="2" charset="-122"/>
                <a:ea typeface="华文楷体" panose="02010600040101010101" pitchFamily="2" charset="-122"/>
                <a:sym typeface="Symbol" pitchFamily="18" charset="2"/>
              </a:rPr>
              <a:t></a:t>
            </a:r>
            <a:r>
              <a:rPr lang="en-US" altLang="en-US" sz="2400" baseline="-25000" dirty="0">
                <a:latin typeface="华文楷体" panose="02010600040101010101" pitchFamily="2" charset="-122"/>
                <a:ea typeface="华文楷体" panose="02010600040101010101" pitchFamily="2" charset="-122"/>
              </a:rPr>
              <a:t>+1</a:t>
            </a:r>
            <a:r>
              <a:rPr lang="en-US" altLang="en-US" sz="2400" dirty="0">
                <a:latin typeface="华文楷体" panose="02010600040101010101" pitchFamily="2" charset="-122"/>
                <a:ea typeface="华文楷体" panose="02010600040101010101" pitchFamily="2" charset="-122"/>
              </a:rPr>
              <a:t>，A</a:t>
            </a:r>
            <a:r>
              <a:rPr lang="en-US" altLang="en-US" sz="2400" baseline="-25000" dirty="0">
                <a:latin typeface="华文楷体" panose="02010600040101010101" pitchFamily="2" charset="-122"/>
                <a:ea typeface="华文楷体" panose="02010600040101010101" pitchFamily="2" charset="-122"/>
                <a:sym typeface="Symbol" pitchFamily="18" charset="2"/>
              </a:rPr>
              <a:t></a:t>
            </a:r>
            <a:r>
              <a:rPr lang="en-US" altLang="en-US" sz="2400" baseline="-25000" dirty="0">
                <a:latin typeface="华文楷体" panose="02010600040101010101" pitchFamily="2" charset="-122"/>
                <a:ea typeface="华文楷体" panose="02010600040101010101" pitchFamily="2" charset="-122"/>
              </a:rPr>
              <a:t>m/2</a:t>
            </a:r>
            <a:r>
              <a:rPr lang="en-US" altLang="en-US" sz="2400" baseline="-25000" dirty="0">
                <a:latin typeface="华文楷体" panose="02010600040101010101" pitchFamily="2" charset="-122"/>
                <a:ea typeface="华文楷体" panose="02010600040101010101" pitchFamily="2" charset="-122"/>
                <a:sym typeface="Symbol" pitchFamily="18" charset="2"/>
              </a:rPr>
              <a:t></a:t>
            </a:r>
            <a:r>
              <a:rPr lang="en-US" altLang="en-US" sz="2400" baseline="-25000" dirty="0">
                <a:latin typeface="华文楷体" panose="02010600040101010101" pitchFamily="2" charset="-122"/>
                <a:ea typeface="华文楷体" panose="02010600040101010101" pitchFamily="2" charset="-122"/>
              </a:rPr>
              <a:t>+1</a:t>
            </a:r>
            <a:r>
              <a:rPr lang="en-US" altLang="en-US" sz="2400" dirty="0">
                <a:latin typeface="华文楷体" panose="02010600040101010101" pitchFamily="2" charset="-122"/>
                <a:ea typeface="华文楷体" panose="02010600040101010101" pitchFamily="2" charset="-122"/>
              </a:rPr>
              <a:t>，… ，</a:t>
            </a:r>
            <a:r>
              <a:rPr lang="en-US" altLang="en-US" sz="2400" dirty="0" err="1">
                <a:latin typeface="华文楷体" panose="02010600040101010101" pitchFamily="2" charset="-122"/>
                <a:ea typeface="华文楷体" panose="02010600040101010101" pitchFamily="2" charset="-122"/>
              </a:rPr>
              <a:t>K</a:t>
            </a:r>
            <a:r>
              <a:rPr lang="en-US" altLang="en-US" sz="2400" baseline="-25000" dirty="0" err="1">
                <a:latin typeface="华文楷体" panose="02010600040101010101" pitchFamily="2" charset="-122"/>
                <a:ea typeface="华文楷体" panose="02010600040101010101" pitchFamily="2" charset="-122"/>
              </a:rPr>
              <a:t>m</a:t>
            </a:r>
            <a:r>
              <a:rPr lang="en-US" altLang="en-US" sz="2400" dirty="0" err="1">
                <a:latin typeface="华文楷体" panose="02010600040101010101" pitchFamily="2" charset="-122"/>
                <a:ea typeface="华文楷体" panose="02010600040101010101" pitchFamily="2" charset="-122"/>
              </a:rPr>
              <a:t>，A</a:t>
            </a:r>
            <a:r>
              <a:rPr lang="en-US" altLang="en-US" sz="2400" baseline="-25000" dirty="0" err="1">
                <a:latin typeface="华文楷体" panose="02010600040101010101" pitchFamily="2" charset="-122"/>
                <a:ea typeface="华文楷体" panose="02010600040101010101" pitchFamily="2" charset="-122"/>
              </a:rPr>
              <a:t>m</a:t>
            </a:r>
            <a:r>
              <a:rPr lang="en-US" altLang="en-US" sz="2400" dirty="0">
                <a:latin typeface="华文楷体" panose="02010600040101010101" pitchFamily="2" charset="-122"/>
                <a:ea typeface="华文楷体" panose="02010600040101010101" pitchFamily="2" charset="-122"/>
              </a:rPr>
              <a:t> )</a:t>
            </a:r>
          </a:p>
          <a:p>
            <a:pPr marL="720725" indent="-365125">
              <a:lnSpc>
                <a:spcPct val="120000"/>
              </a:lnSpc>
              <a:buFont typeface="Wingdings" panose="05000000000000000000" pitchFamily="2" charset="2"/>
              <a:buChar char="Ø"/>
            </a:pPr>
            <a:r>
              <a:rPr lang="en-US" altLang="en-US" sz="2400" b="1" dirty="0" err="1">
                <a:solidFill>
                  <a:schemeClr val="accent6">
                    <a:lumMod val="50000"/>
                  </a:schemeClr>
                </a:solidFill>
                <a:latin typeface="华文楷体" panose="02010600040101010101" pitchFamily="2" charset="-122"/>
                <a:ea typeface="华文楷体" panose="02010600040101010101" pitchFamily="2" charset="-122"/>
              </a:rPr>
              <a:t>将中间关键字K</a:t>
            </a:r>
            <a:r>
              <a:rPr lang="en-US" altLang="en-US" sz="2400" b="1" baseline="-25000" dirty="0" err="1">
                <a:solidFill>
                  <a:schemeClr val="accent6">
                    <a:lumMod val="50000"/>
                  </a:schemeClr>
                </a:solidFill>
                <a:latin typeface="华文楷体" panose="02010600040101010101" pitchFamily="2" charset="-122"/>
                <a:ea typeface="华文楷体" panose="02010600040101010101" pitchFamily="2" charset="-122"/>
                <a:sym typeface="Symbol" pitchFamily="18" charset="2"/>
              </a:rPr>
              <a:t></a:t>
            </a:r>
            <a:r>
              <a:rPr lang="en-US" altLang="en-US" sz="2400" b="1" baseline="-25000" dirty="0" err="1">
                <a:solidFill>
                  <a:schemeClr val="accent6">
                    <a:lumMod val="50000"/>
                  </a:schemeClr>
                </a:solidFill>
                <a:latin typeface="华文楷体" panose="02010600040101010101" pitchFamily="2" charset="-122"/>
                <a:ea typeface="华文楷体" panose="02010600040101010101" pitchFamily="2" charset="-122"/>
              </a:rPr>
              <a:t>m</a:t>
            </a:r>
            <a:r>
              <a:rPr lang="en-US" altLang="en-US" sz="2400" b="1" baseline="-25000" dirty="0">
                <a:solidFill>
                  <a:schemeClr val="accent6">
                    <a:lumMod val="50000"/>
                  </a:schemeClr>
                </a:solidFill>
                <a:latin typeface="华文楷体" panose="02010600040101010101" pitchFamily="2" charset="-122"/>
                <a:ea typeface="华文楷体" panose="02010600040101010101" pitchFamily="2" charset="-122"/>
              </a:rPr>
              <a:t>/2</a:t>
            </a:r>
            <a:r>
              <a:rPr lang="en-US" altLang="en-US" sz="2400" b="1" baseline="-25000" dirty="0">
                <a:solidFill>
                  <a:schemeClr val="accent6">
                    <a:lumMod val="50000"/>
                  </a:schemeClr>
                </a:solidFill>
                <a:latin typeface="华文楷体" panose="02010600040101010101" pitchFamily="2" charset="-122"/>
                <a:ea typeface="华文楷体" panose="02010600040101010101" pitchFamily="2" charset="-122"/>
                <a:sym typeface="Symbol" pitchFamily="18" charset="2"/>
              </a:rPr>
              <a:t></a:t>
            </a:r>
            <a:r>
              <a:rPr lang="en-US" altLang="en-US" sz="2400" b="1" dirty="0">
                <a:solidFill>
                  <a:schemeClr val="accent6">
                    <a:lumMod val="50000"/>
                  </a:schemeClr>
                </a:solidFill>
                <a:latin typeface="华文楷体" panose="02010600040101010101" pitchFamily="2" charset="-122"/>
                <a:ea typeface="华文楷体" panose="02010600040101010101" pitchFamily="2" charset="-122"/>
              </a:rPr>
              <a:t>插入到p的父结点中</a:t>
            </a:r>
            <a:r>
              <a:rPr lang="en-US" altLang="en-US" sz="2400" dirty="0">
                <a:latin typeface="华文楷体" panose="02010600040101010101" pitchFamily="2" charset="-122"/>
                <a:ea typeface="华文楷体" panose="02010600040101010101" pitchFamily="2" charset="-122"/>
              </a:rPr>
              <a:t>，以分裂后的两个结点作为中间关键字K</a:t>
            </a:r>
            <a:r>
              <a:rPr lang="en-US" altLang="en-US" sz="2400" baseline="-25000" dirty="0">
                <a:latin typeface="华文楷体" panose="02010600040101010101" pitchFamily="2" charset="-122"/>
                <a:ea typeface="华文楷体" panose="02010600040101010101" pitchFamily="2" charset="-122"/>
                <a:sym typeface="Symbol" pitchFamily="18" charset="2"/>
              </a:rPr>
              <a:t></a:t>
            </a:r>
            <a:r>
              <a:rPr lang="en-US" altLang="en-US" sz="2400" baseline="-25000" dirty="0">
                <a:latin typeface="华文楷体" panose="02010600040101010101" pitchFamily="2" charset="-122"/>
                <a:ea typeface="华文楷体" panose="02010600040101010101" pitchFamily="2" charset="-122"/>
              </a:rPr>
              <a:t>m/2</a:t>
            </a:r>
            <a:r>
              <a:rPr lang="en-US" altLang="en-US" sz="2400" baseline="-25000" dirty="0">
                <a:latin typeface="华文楷体" panose="02010600040101010101" pitchFamily="2" charset="-122"/>
                <a:ea typeface="华文楷体" panose="02010600040101010101" pitchFamily="2" charset="-122"/>
                <a:sym typeface="Symbol" pitchFamily="18" charset="2"/>
              </a:rPr>
              <a:t></a:t>
            </a:r>
            <a:r>
              <a:rPr lang="en-US" altLang="en-US" sz="2400" dirty="0">
                <a:latin typeface="华文楷体" panose="02010600040101010101" pitchFamily="2" charset="-122"/>
                <a:ea typeface="华文楷体" panose="02010600040101010101" pitchFamily="2" charset="-122"/>
              </a:rPr>
              <a:t>的两个子结点</a:t>
            </a:r>
            <a:r>
              <a:rPr lang="zh-CN" altLang="en-US" sz="2400" dirty="0">
                <a:latin typeface="华文楷体" panose="02010600040101010101" pitchFamily="2" charset="-122"/>
                <a:ea typeface="华文楷体" panose="02010600040101010101" pitchFamily="2" charset="-122"/>
              </a:rPr>
              <a:t>，检测父节点是否满足</a:t>
            </a:r>
            <a:r>
              <a:rPr lang="en-US" altLang="zh-CN" sz="2400" dirty="0">
                <a:latin typeface="华文楷体" panose="02010600040101010101" pitchFamily="2" charset="-122"/>
                <a:ea typeface="华文楷体" panose="02010600040101010101" pitchFamily="2" charset="-122"/>
              </a:rPr>
              <a:t>m</a:t>
            </a:r>
            <a:r>
              <a:rPr lang="zh-CN" altLang="en-US" sz="2400" dirty="0">
                <a:latin typeface="华文楷体" panose="02010600040101010101" pitchFamily="2" charset="-122"/>
                <a:ea typeface="华文楷体" panose="02010600040101010101" pitchFamily="2" charset="-122"/>
              </a:rPr>
              <a:t>阶</a:t>
            </a:r>
            <a:r>
              <a:rPr lang="en-US" altLang="zh-CN" sz="2400" dirty="0">
                <a:latin typeface="华文楷体" panose="02010600040101010101" pitchFamily="2" charset="-122"/>
                <a:ea typeface="华文楷体" panose="02010600040101010101" pitchFamily="2" charset="-122"/>
              </a:rPr>
              <a:t>B</a:t>
            </a:r>
            <a:r>
              <a:rPr lang="zh-CN" altLang="en-US" sz="2400" dirty="0">
                <a:latin typeface="华文楷体" panose="02010600040101010101" pitchFamily="2" charset="-122"/>
                <a:ea typeface="华文楷体" panose="02010600040101010101" pitchFamily="2" charset="-122"/>
              </a:rPr>
              <a:t>树的要求</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46</a:t>
            </a:fld>
            <a:endParaRPr lang="zh-CN" altLang="en-US"/>
          </a:p>
        </p:txBody>
      </p:sp>
      <p:sp>
        <p:nvSpPr>
          <p:cNvPr id="2" name="矩形 1">
            <a:extLst>
              <a:ext uri="{FF2B5EF4-FFF2-40B4-BE49-F238E27FC236}">
                <a16:creationId xmlns:a16="http://schemas.microsoft.com/office/drawing/2014/main" id="{828541C8-7B11-49EE-AC06-7A2931226672}"/>
              </a:ext>
            </a:extLst>
          </p:cNvPr>
          <p:cNvSpPr/>
          <p:nvPr/>
        </p:nvSpPr>
        <p:spPr>
          <a:xfrm>
            <a:off x="0" y="2708920"/>
            <a:ext cx="9144000" cy="3384377"/>
          </a:xfrm>
          <a:prstGeom prst="rect">
            <a:avLst/>
          </a:prstGeom>
          <a:solidFill>
            <a:schemeClr val="accent5">
              <a:lumMod val="20000"/>
              <a:lumOff val="80000"/>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731466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7477" name="Group 4"/>
          <p:cNvGrpSpPr>
            <a:grpSpLocks/>
          </p:cNvGrpSpPr>
          <p:nvPr/>
        </p:nvGrpSpPr>
        <p:grpSpPr bwMode="auto">
          <a:xfrm>
            <a:off x="152400" y="128588"/>
            <a:ext cx="2016125" cy="1808163"/>
            <a:chOff x="0" y="0"/>
            <a:chExt cx="1270" cy="1139"/>
          </a:xfrm>
        </p:grpSpPr>
        <p:grpSp>
          <p:nvGrpSpPr>
            <p:cNvPr id="657505" name="Group 5"/>
            <p:cNvGrpSpPr>
              <a:grpSpLocks/>
            </p:cNvGrpSpPr>
            <p:nvPr/>
          </p:nvGrpSpPr>
          <p:grpSpPr bwMode="auto">
            <a:xfrm>
              <a:off x="0" y="0"/>
              <a:ext cx="1270" cy="861"/>
              <a:chOff x="0" y="0"/>
              <a:chExt cx="1312" cy="872"/>
            </a:xfrm>
          </p:grpSpPr>
          <p:sp>
            <p:nvSpPr>
              <p:cNvPr id="657507" name="Oval 6"/>
              <p:cNvSpPr>
                <a:spLocks noChangeArrowheads="1"/>
              </p:cNvSpPr>
              <p:nvPr/>
            </p:nvSpPr>
            <p:spPr bwMode="auto">
              <a:xfrm>
                <a:off x="336" y="0"/>
                <a:ext cx="544"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f</a:t>
                </a:r>
              </a:p>
            </p:txBody>
          </p:sp>
          <p:sp>
            <p:nvSpPr>
              <p:cNvPr id="657508" name="Oval 7"/>
              <p:cNvSpPr>
                <a:spLocks noChangeArrowheads="1"/>
              </p:cNvSpPr>
              <p:nvPr/>
            </p:nvSpPr>
            <p:spPr bwMode="auto">
              <a:xfrm>
                <a:off x="768" y="552"/>
                <a:ext cx="544"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h m</a:t>
                </a:r>
              </a:p>
            </p:txBody>
          </p:sp>
          <p:sp>
            <p:nvSpPr>
              <p:cNvPr id="657509" name="Oval 8"/>
              <p:cNvSpPr>
                <a:spLocks noChangeArrowheads="1"/>
              </p:cNvSpPr>
              <p:nvPr/>
            </p:nvSpPr>
            <p:spPr bwMode="auto">
              <a:xfrm>
                <a:off x="0" y="577"/>
                <a:ext cx="544"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b</a:t>
                </a:r>
              </a:p>
            </p:txBody>
          </p:sp>
          <p:sp>
            <p:nvSpPr>
              <p:cNvPr id="657510" name="Line 9"/>
              <p:cNvSpPr>
                <a:spLocks noChangeShapeType="1"/>
              </p:cNvSpPr>
              <p:nvPr/>
            </p:nvSpPr>
            <p:spPr bwMode="auto">
              <a:xfrm flipH="1">
                <a:off x="288" y="288"/>
                <a:ext cx="19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511" name="Line 10"/>
              <p:cNvSpPr>
                <a:spLocks noChangeShapeType="1"/>
              </p:cNvSpPr>
              <p:nvPr/>
            </p:nvSpPr>
            <p:spPr bwMode="auto">
              <a:xfrm>
                <a:off x="736" y="280"/>
                <a:ext cx="224"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97355" name="Rectangle 11"/>
            <p:cNvSpPr>
              <a:spLocks noChangeArrowheads="1"/>
            </p:cNvSpPr>
            <p:nvPr/>
          </p:nvSpPr>
          <p:spPr bwMode="auto">
            <a:xfrm>
              <a:off x="144" y="912"/>
              <a:ext cx="104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en-US" altLang="en-US" sz="2000" b="1" dirty="0">
                  <a:effectLst>
                    <a:outerShdw blurRad="38100" dist="38100" dir="2700000" algn="tl">
                      <a:srgbClr val="000000"/>
                    </a:outerShdw>
                  </a:effectLst>
                  <a:latin typeface="华文楷体" panose="02010600040101010101" pitchFamily="2" charset="-122"/>
                  <a:ea typeface="华文楷体" panose="02010600040101010101" pitchFamily="2" charset="-122"/>
                </a:rPr>
                <a:t>(</a:t>
              </a:r>
              <a:r>
                <a:rPr lang="en-US" altLang="en-US" sz="2000" b="1" dirty="0">
                  <a:latin typeface="华文楷体" panose="02010600040101010101" pitchFamily="2" charset="-122"/>
                  <a:ea typeface="华文楷体" panose="02010600040101010101" pitchFamily="2" charset="-122"/>
                </a:rPr>
                <a:t>a)   </a:t>
              </a:r>
              <a:r>
                <a:rPr lang="zh-CN" altLang="en-US" sz="2000" b="1" dirty="0">
                  <a:latin typeface="华文楷体" panose="02010600040101010101" pitchFamily="2" charset="-122"/>
                  <a:ea typeface="华文楷体" panose="02010600040101010101" pitchFamily="2" charset="-122"/>
                </a:rPr>
                <a:t>一棵</a:t>
              </a:r>
              <a:r>
                <a:rPr lang="en-US" altLang="en-US" sz="2000" b="1" dirty="0">
                  <a:latin typeface="华文楷体" panose="02010600040101010101" pitchFamily="2" charset="-122"/>
                  <a:ea typeface="华文楷体" panose="02010600040101010101" pitchFamily="2" charset="-122"/>
                </a:rPr>
                <a:t>2-3</a:t>
              </a:r>
              <a:r>
                <a:rPr lang="zh-CN" altLang="en-US" sz="2000" b="1" dirty="0">
                  <a:latin typeface="华文楷体" panose="02010600040101010101" pitchFamily="2" charset="-122"/>
                  <a:ea typeface="华文楷体" panose="02010600040101010101" pitchFamily="2" charset="-122"/>
                </a:rPr>
                <a:t>树</a:t>
              </a:r>
            </a:p>
          </p:txBody>
        </p:sp>
      </p:grpSp>
      <p:grpSp>
        <p:nvGrpSpPr>
          <p:cNvPr id="657478" name="Group 12"/>
          <p:cNvGrpSpPr>
            <a:grpSpLocks/>
          </p:cNvGrpSpPr>
          <p:nvPr/>
        </p:nvGrpSpPr>
        <p:grpSpPr bwMode="auto">
          <a:xfrm>
            <a:off x="2403475" y="115888"/>
            <a:ext cx="2016125" cy="1820863"/>
            <a:chOff x="0" y="0"/>
            <a:chExt cx="1270" cy="1147"/>
          </a:xfrm>
        </p:grpSpPr>
        <p:grpSp>
          <p:nvGrpSpPr>
            <p:cNvPr id="657498" name="Group 13"/>
            <p:cNvGrpSpPr>
              <a:grpSpLocks/>
            </p:cNvGrpSpPr>
            <p:nvPr/>
          </p:nvGrpSpPr>
          <p:grpSpPr bwMode="auto">
            <a:xfrm>
              <a:off x="0" y="0"/>
              <a:ext cx="1270" cy="861"/>
              <a:chOff x="0" y="0"/>
              <a:chExt cx="1312" cy="872"/>
            </a:xfrm>
          </p:grpSpPr>
          <p:sp>
            <p:nvSpPr>
              <p:cNvPr id="657500" name="Oval 14"/>
              <p:cNvSpPr>
                <a:spLocks noChangeArrowheads="1"/>
              </p:cNvSpPr>
              <p:nvPr/>
            </p:nvSpPr>
            <p:spPr bwMode="auto">
              <a:xfrm>
                <a:off x="336" y="0"/>
                <a:ext cx="544"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f</a:t>
                </a:r>
              </a:p>
            </p:txBody>
          </p:sp>
          <p:sp>
            <p:nvSpPr>
              <p:cNvPr id="657501" name="Oval 15"/>
              <p:cNvSpPr>
                <a:spLocks noChangeArrowheads="1"/>
              </p:cNvSpPr>
              <p:nvPr/>
            </p:nvSpPr>
            <p:spPr bwMode="auto">
              <a:xfrm>
                <a:off x="768" y="552"/>
                <a:ext cx="544"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h m</a:t>
                </a:r>
              </a:p>
            </p:txBody>
          </p:sp>
          <p:sp>
            <p:nvSpPr>
              <p:cNvPr id="657502" name="Oval 16"/>
              <p:cNvSpPr>
                <a:spLocks noChangeArrowheads="1"/>
              </p:cNvSpPr>
              <p:nvPr/>
            </p:nvSpPr>
            <p:spPr bwMode="auto">
              <a:xfrm>
                <a:off x="0" y="577"/>
                <a:ext cx="544"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b d</a:t>
                </a:r>
              </a:p>
            </p:txBody>
          </p:sp>
          <p:sp>
            <p:nvSpPr>
              <p:cNvPr id="657503" name="Line 17"/>
              <p:cNvSpPr>
                <a:spLocks noChangeShapeType="1"/>
              </p:cNvSpPr>
              <p:nvPr/>
            </p:nvSpPr>
            <p:spPr bwMode="auto">
              <a:xfrm flipH="1">
                <a:off x="288" y="288"/>
                <a:ext cx="19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504" name="Line 18"/>
              <p:cNvSpPr>
                <a:spLocks noChangeShapeType="1"/>
              </p:cNvSpPr>
              <p:nvPr/>
            </p:nvSpPr>
            <p:spPr bwMode="auto">
              <a:xfrm>
                <a:off x="736" y="280"/>
                <a:ext cx="224"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57499" name="Rectangle 19"/>
            <p:cNvSpPr>
              <a:spLocks noChangeArrowheads="1"/>
            </p:cNvSpPr>
            <p:nvPr/>
          </p:nvSpPr>
          <p:spPr bwMode="auto">
            <a:xfrm>
              <a:off x="118" y="920"/>
              <a:ext cx="97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b="1" dirty="0">
                  <a:latin typeface="Times New Roman" pitchFamily="18" charset="0"/>
                </a:rPr>
                <a:t>(</a:t>
              </a:r>
              <a:r>
                <a:rPr lang="en-US" altLang="en-US" sz="2000" b="1" dirty="0">
                  <a:latin typeface="华文楷体" panose="02010600040101010101" pitchFamily="2" charset="-122"/>
                  <a:ea typeface="华文楷体" panose="02010600040101010101" pitchFamily="2" charset="-122"/>
                </a:rPr>
                <a:t>b)   </a:t>
              </a:r>
              <a:r>
                <a:rPr lang="zh-CN" altLang="en-US" sz="2000" b="1" dirty="0">
                  <a:latin typeface="华文楷体" panose="02010600040101010101" pitchFamily="2" charset="-122"/>
                  <a:ea typeface="华文楷体" panose="02010600040101010101" pitchFamily="2" charset="-122"/>
                </a:rPr>
                <a:t>插入</a:t>
              </a:r>
              <a:r>
                <a:rPr lang="en-US" altLang="en-US" sz="2000" b="1" dirty="0">
                  <a:latin typeface="华文楷体" panose="02010600040101010101" pitchFamily="2" charset="-122"/>
                  <a:ea typeface="华文楷体" panose="02010600040101010101" pitchFamily="2" charset="-122"/>
                </a:rPr>
                <a:t>d</a:t>
              </a:r>
              <a:r>
                <a:rPr lang="zh-CN" altLang="en-US" sz="2000" b="1" dirty="0">
                  <a:latin typeface="华文楷体" panose="02010600040101010101" pitchFamily="2" charset="-122"/>
                  <a:ea typeface="华文楷体" panose="02010600040101010101" pitchFamily="2" charset="-122"/>
                </a:rPr>
                <a:t>后</a:t>
              </a:r>
            </a:p>
          </p:txBody>
        </p:sp>
      </p:grpSp>
      <p:grpSp>
        <p:nvGrpSpPr>
          <p:cNvPr id="657480" name="Group 21"/>
          <p:cNvGrpSpPr>
            <a:grpSpLocks/>
          </p:cNvGrpSpPr>
          <p:nvPr/>
        </p:nvGrpSpPr>
        <p:grpSpPr bwMode="auto">
          <a:xfrm>
            <a:off x="4648200" y="115888"/>
            <a:ext cx="2016125" cy="1366838"/>
            <a:chOff x="0" y="0"/>
            <a:chExt cx="1307" cy="872"/>
          </a:xfrm>
        </p:grpSpPr>
        <p:sp>
          <p:nvSpPr>
            <p:cNvPr id="657493" name="Oval 22"/>
            <p:cNvSpPr>
              <a:spLocks noChangeArrowheads="1"/>
            </p:cNvSpPr>
            <p:nvPr/>
          </p:nvSpPr>
          <p:spPr bwMode="auto">
            <a:xfrm>
              <a:off x="336" y="0"/>
              <a:ext cx="544"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f</a:t>
              </a:r>
            </a:p>
          </p:txBody>
        </p:sp>
        <p:sp>
          <p:nvSpPr>
            <p:cNvPr id="657494" name="Oval 23"/>
            <p:cNvSpPr>
              <a:spLocks noChangeArrowheads="1"/>
            </p:cNvSpPr>
            <p:nvPr/>
          </p:nvSpPr>
          <p:spPr bwMode="auto">
            <a:xfrm>
              <a:off x="672" y="552"/>
              <a:ext cx="635" cy="317"/>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h m p</a:t>
              </a:r>
            </a:p>
          </p:txBody>
        </p:sp>
        <p:sp>
          <p:nvSpPr>
            <p:cNvPr id="657495" name="Oval 24"/>
            <p:cNvSpPr>
              <a:spLocks noChangeArrowheads="1"/>
            </p:cNvSpPr>
            <p:nvPr/>
          </p:nvSpPr>
          <p:spPr bwMode="auto">
            <a:xfrm>
              <a:off x="0" y="577"/>
              <a:ext cx="544"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b d</a:t>
              </a:r>
            </a:p>
          </p:txBody>
        </p:sp>
        <p:sp>
          <p:nvSpPr>
            <p:cNvPr id="657496" name="Line 25"/>
            <p:cNvSpPr>
              <a:spLocks noChangeShapeType="1"/>
            </p:cNvSpPr>
            <p:nvPr/>
          </p:nvSpPr>
          <p:spPr bwMode="auto">
            <a:xfrm flipH="1">
              <a:off x="288" y="288"/>
              <a:ext cx="19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497" name="Line 26"/>
            <p:cNvSpPr>
              <a:spLocks noChangeShapeType="1"/>
            </p:cNvSpPr>
            <p:nvPr/>
          </p:nvSpPr>
          <p:spPr bwMode="auto">
            <a:xfrm>
              <a:off x="736" y="280"/>
              <a:ext cx="224"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57491" name="Rectangle 28"/>
          <p:cNvSpPr>
            <a:spLocks noChangeArrowheads="1"/>
          </p:cNvSpPr>
          <p:nvPr/>
        </p:nvSpPr>
        <p:spPr bwMode="auto">
          <a:xfrm>
            <a:off x="6311900" y="120651"/>
            <a:ext cx="792163"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None/>
            </a:pPr>
            <a:r>
              <a:rPr lang="zh-CN" altLang="en-US" sz="2400" b="1" dirty="0">
                <a:latin typeface="方正姚体" panose="02010601030101010101" pitchFamily="2" charset="-122"/>
                <a:ea typeface="方正姚体" panose="02010601030101010101" pitchFamily="2" charset="-122"/>
              </a:rPr>
              <a:t>分裂</a:t>
            </a:r>
          </a:p>
        </p:txBody>
      </p:sp>
      <p:sp>
        <p:nvSpPr>
          <p:cNvPr id="657482" name="Rectangle 30"/>
          <p:cNvSpPr>
            <a:spLocks noChangeArrowheads="1"/>
          </p:cNvSpPr>
          <p:nvPr/>
        </p:nvSpPr>
        <p:spPr bwMode="auto">
          <a:xfrm>
            <a:off x="5767388" y="1576388"/>
            <a:ext cx="2771775"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b="1" dirty="0">
                <a:latin typeface="华文楷体" panose="02010600040101010101" pitchFamily="2" charset="-122"/>
                <a:ea typeface="华文楷体" panose="02010600040101010101" pitchFamily="2" charset="-122"/>
              </a:rPr>
              <a:t>(c)   </a:t>
            </a:r>
            <a:r>
              <a:rPr lang="zh-CN" altLang="en-US" sz="2000" b="1" dirty="0">
                <a:latin typeface="华文楷体" panose="02010600040101010101" pitchFamily="2" charset="-122"/>
                <a:ea typeface="华文楷体" panose="02010600040101010101" pitchFamily="2" charset="-122"/>
              </a:rPr>
              <a:t>插入</a:t>
            </a:r>
            <a:r>
              <a:rPr lang="en-US" altLang="en-US" sz="2000" b="1" dirty="0">
                <a:latin typeface="华文楷体" panose="02010600040101010101" pitchFamily="2" charset="-122"/>
                <a:ea typeface="华文楷体" panose="02010600040101010101" pitchFamily="2" charset="-122"/>
              </a:rPr>
              <a:t>p</a:t>
            </a:r>
            <a:r>
              <a:rPr lang="zh-CN" altLang="en-US" sz="2000" b="1" dirty="0">
                <a:latin typeface="华文楷体" panose="02010600040101010101" pitchFamily="2" charset="-122"/>
                <a:ea typeface="华文楷体" panose="02010600040101010101" pitchFamily="2" charset="-122"/>
              </a:rPr>
              <a:t>后并进行分裂</a:t>
            </a:r>
          </a:p>
        </p:txBody>
      </p:sp>
      <p:grpSp>
        <p:nvGrpSpPr>
          <p:cNvPr id="657483" name="Group 31"/>
          <p:cNvGrpSpPr>
            <a:grpSpLocks/>
          </p:cNvGrpSpPr>
          <p:nvPr/>
        </p:nvGrpSpPr>
        <p:grpSpPr bwMode="auto">
          <a:xfrm>
            <a:off x="6791325" y="128588"/>
            <a:ext cx="2352675" cy="1357313"/>
            <a:chOff x="0" y="0"/>
            <a:chExt cx="1482" cy="855"/>
          </a:xfrm>
        </p:grpSpPr>
        <p:sp>
          <p:nvSpPr>
            <p:cNvPr id="657484" name="Oval 32"/>
            <p:cNvSpPr>
              <a:spLocks noChangeArrowheads="1"/>
            </p:cNvSpPr>
            <p:nvPr/>
          </p:nvSpPr>
          <p:spPr bwMode="auto">
            <a:xfrm>
              <a:off x="590" y="551"/>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h</a:t>
              </a:r>
            </a:p>
          </p:txBody>
        </p:sp>
        <p:sp>
          <p:nvSpPr>
            <p:cNvPr id="657485" name="Oval 33"/>
            <p:cNvSpPr>
              <a:spLocks noChangeArrowheads="1"/>
            </p:cNvSpPr>
            <p:nvPr/>
          </p:nvSpPr>
          <p:spPr bwMode="auto">
            <a:xfrm>
              <a:off x="528" y="0"/>
              <a:ext cx="52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f m</a:t>
              </a:r>
            </a:p>
          </p:txBody>
        </p:sp>
        <p:sp>
          <p:nvSpPr>
            <p:cNvPr id="657486" name="Oval 34"/>
            <p:cNvSpPr>
              <a:spLocks noChangeArrowheads="1"/>
            </p:cNvSpPr>
            <p:nvPr/>
          </p:nvSpPr>
          <p:spPr bwMode="auto">
            <a:xfrm>
              <a:off x="0" y="560"/>
              <a:ext cx="52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b d</a:t>
              </a:r>
            </a:p>
          </p:txBody>
        </p:sp>
        <p:sp>
          <p:nvSpPr>
            <p:cNvPr id="657487" name="Line 35"/>
            <p:cNvSpPr>
              <a:spLocks noChangeShapeType="1"/>
            </p:cNvSpPr>
            <p:nvPr/>
          </p:nvSpPr>
          <p:spPr bwMode="auto">
            <a:xfrm flipH="1">
              <a:off x="303" y="275"/>
              <a:ext cx="321" cy="2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488" name="Line 36"/>
            <p:cNvSpPr>
              <a:spLocks noChangeShapeType="1"/>
            </p:cNvSpPr>
            <p:nvPr/>
          </p:nvSpPr>
          <p:spPr bwMode="auto">
            <a:xfrm flipH="1">
              <a:off x="784" y="299"/>
              <a:ext cx="0"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489" name="Oval 37"/>
            <p:cNvSpPr>
              <a:spLocks noChangeArrowheads="1"/>
            </p:cNvSpPr>
            <p:nvPr/>
          </p:nvSpPr>
          <p:spPr bwMode="auto">
            <a:xfrm>
              <a:off x="1064" y="535"/>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p</a:t>
              </a:r>
            </a:p>
          </p:txBody>
        </p:sp>
        <p:sp>
          <p:nvSpPr>
            <p:cNvPr id="657490" name="Line 38"/>
            <p:cNvSpPr>
              <a:spLocks noChangeShapeType="1"/>
            </p:cNvSpPr>
            <p:nvPr/>
          </p:nvSpPr>
          <p:spPr bwMode="auto">
            <a:xfrm>
              <a:off x="944" y="267"/>
              <a:ext cx="352"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657443" name="Group 40"/>
          <p:cNvGrpSpPr>
            <a:grpSpLocks/>
          </p:cNvGrpSpPr>
          <p:nvPr/>
        </p:nvGrpSpPr>
        <p:grpSpPr bwMode="auto">
          <a:xfrm>
            <a:off x="228600" y="2133601"/>
            <a:ext cx="2352675" cy="1808163"/>
            <a:chOff x="0" y="0"/>
            <a:chExt cx="1482" cy="1139"/>
          </a:xfrm>
        </p:grpSpPr>
        <p:grpSp>
          <p:nvGrpSpPr>
            <p:cNvPr id="657468" name="Group 41"/>
            <p:cNvGrpSpPr>
              <a:grpSpLocks/>
            </p:cNvGrpSpPr>
            <p:nvPr/>
          </p:nvGrpSpPr>
          <p:grpSpPr bwMode="auto">
            <a:xfrm>
              <a:off x="0" y="0"/>
              <a:ext cx="1482" cy="855"/>
              <a:chOff x="0" y="0"/>
              <a:chExt cx="1482" cy="855"/>
            </a:xfrm>
          </p:grpSpPr>
          <p:sp>
            <p:nvSpPr>
              <p:cNvPr id="657470" name="Oval 42"/>
              <p:cNvSpPr>
                <a:spLocks noChangeArrowheads="1"/>
              </p:cNvSpPr>
              <p:nvPr/>
            </p:nvSpPr>
            <p:spPr bwMode="auto">
              <a:xfrm>
                <a:off x="590" y="551"/>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h l</a:t>
                </a:r>
              </a:p>
            </p:txBody>
          </p:sp>
          <p:sp>
            <p:nvSpPr>
              <p:cNvPr id="657471" name="Oval 43"/>
              <p:cNvSpPr>
                <a:spLocks noChangeArrowheads="1"/>
              </p:cNvSpPr>
              <p:nvPr/>
            </p:nvSpPr>
            <p:spPr bwMode="auto">
              <a:xfrm>
                <a:off x="528" y="0"/>
                <a:ext cx="52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f m</a:t>
                </a:r>
              </a:p>
            </p:txBody>
          </p:sp>
          <p:sp>
            <p:nvSpPr>
              <p:cNvPr id="657472" name="Oval 44"/>
              <p:cNvSpPr>
                <a:spLocks noChangeArrowheads="1"/>
              </p:cNvSpPr>
              <p:nvPr/>
            </p:nvSpPr>
            <p:spPr bwMode="auto">
              <a:xfrm>
                <a:off x="0" y="560"/>
                <a:ext cx="52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b d</a:t>
                </a:r>
              </a:p>
            </p:txBody>
          </p:sp>
          <p:sp>
            <p:nvSpPr>
              <p:cNvPr id="657473" name="Line 45"/>
              <p:cNvSpPr>
                <a:spLocks noChangeShapeType="1"/>
              </p:cNvSpPr>
              <p:nvPr/>
            </p:nvSpPr>
            <p:spPr bwMode="auto">
              <a:xfrm flipH="1">
                <a:off x="303" y="275"/>
                <a:ext cx="321" cy="2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474" name="Line 46"/>
              <p:cNvSpPr>
                <a:spLocks noChangeShapeType="1"/>
              </p:cNvSpPr>
              <p:nvPr/>
            </p:nvSpPr>
            <p:spPr bwMode="auto">
              <a:xfrm flipH="1">
                <a:off x="784" y="299"/>
                <a:ext cx="0"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475" name="Oval 47"/>
              <p:cNvSpPr>
                <a:spLocks noChangeArrowheads="1"/>
              </p:cNvSpPr>
              <p:nvPr/>
            </p:nvSpPr>
            <p:spPr bwMode="auto">
              <a:xfrm>
                <a:off x="1064" y="535"/>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p</a:t>
                </a:r>
              </a:p>
            </p:txBody>
          </p:sp>
          <p:sp>
            <p:nvSpPr>
              <p:cNvPr id="657476" name="Line 48"/>
              <p:cNvSpPr>
                <a:spLocks noChangeShapeType="1"/>
              </p:cNvSpPr>
              <p:nvPr/>
            </p:nvSpPr>
            <p:spPr bwMode="auto">
              <a:xfrm>
                <a:off x="944" y="267"/>
                <a:ext cx="352"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57469" name="Rectangle 49"/>
            <p:cNvSpPr>
              <a:spLocks noChangeArrowheads="1"/>
            </p:cNvSpPr>
            <p:nvPr/>
          </p:nvSpPr>
          <p:spPr bwMode="auto">
            <a:xfrm>
              <a:off x="336" y="912"/>
              <a:ext cx="9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b="1" dirty="0">
                  <a:latin typeface="华文楷体" panose="02010600040101010101" pitchFamily="2" charset="-122"/>
                  <a:ea typeface="华文楷体" panose="02010600040101010101" pitchFamily="2" charset="-122"/>
                </a:rPr>
                <a:t>(d)   </a:t>
              </a:r>
              <a:r>
                <a:rPr lang="zh-CN" altLang="en-US" sz="2000" b="1" dirty="0">
                  <a:latin typeface="华文楷体" panose="02010600040101010101" pitchFamily="2" charset="-122"/>
                  <a:ea typeface="华文楷体" panose="02010600040101010101" pitchFamily="2" charset="-122"/>
                </a:rPr>
                <a:t>插入</a:t>
              </a:r>
              <a:r>
                <a:rPr lang="en-US" altLang="en-US" sz="2000" b="1" dirty="0">
                  <a:latin typeface="华文楷体" panose="02010600040101010101" pitchFamily="2" charset="-122"/>
                  <a:ea typeface="华文楷体" panose="02010600040101010101" pitchFamily="2" charset="-122"/>
                </a:rPr>
                <a:t>l</a:t>
              </a:r>
              <a:r>
                <a:rPr lang="zh-CN" altLang="en-US" sz="2000" b="1" dirty="0">
                  <a:latin typeface="华文楷体" panose="02010600040101010101" pitchFamily="2" charset="-122"/>
                  <a:ea typeface="华文楷体" panose="02010600040101010101" pitchFamily="2" charset="-122"/>
                </a:rPr>
                <a:t>后</a:t>
              </a:r>
            </a:p>
          </p:txBody>
        </p:sp>
      </p:grpSp>
      <p:sp>
        <p:nvSpPr>
          <p:cNvPr id="657466" name="Rectangle 52"/>
          <p:cNvSpPr>
            <a:spLocks noChangeArrowheads="1"/>
          </p:cNvSpPr>
          <p:nvPr/>
        </p:nvSpPr>
        <p:spPr bwMode="auto">
          <a:xfrm>
            <a:off x="5283200" y="2106613"/>
            <a:ext cx="792163"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None/>
            </a:pPr>
            <a:r>
              <a:rPr lang="zh-CN" altLang="en-US" sz="2400" b="1" dirty="0">
                <a:latin typeface="方正姚体" panose="02010601030101010101" pitchFamily="2" charset="-122"/>
                <a:ea typeface="方正姚体" panose="02010601030101010101" pitchFamily="2" charset="-122"/>
              </a:rPr>
              <a:t>分裂</a:t>
            </a:r>
          </a:p>
        </p:txBody>
      </p:sp>
      <p:grpSp>
        <p:nvGrpSpPr>
          <p:cNvPr id="657447" name="Group 55"/>
          <p:cNvGrpSpPr>
            <a:grpSpLocks/>
          </p:cNvGrpSpPr>
          <p:nvPr/>
        </p:nvGrpSpPr>
        <p:grpSpPr bwMode="auto">
          <a:xfrm>
            <a:off x="2790825" y="2139951"/>
            <a:ext cx="2492375" cy="1365250"/>
            <a:chOff x="0" y="0"/>
            <a:chExt cx="1570" cy="860"/>
          </a:xfrm>
        </p:grpSpPr>
        <p:sp>
          <p:nvSpPr>
            <p:cNvPr id="657459" name="Oval 56"/>
            <p:cNvSpPr>
              <a:spLocks noChangeArrowheads="1"/>
            </p:cNvSpPr>
            <p:nvPr/>
          </p:nvSpPr>
          <p:spPr bwMode="auto">
            <a:xfrm>
              <a:off x="606" y="543"/>
              <a:ext cx="476" cy="317"/>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g h l</a:t>
              </a:r>
            </a:p>
          </p:txBody>
        </p:sp>
        <p:sp>
          <p:nvSpPr>
            <p:cNvPr id="657460" name="Oval 57"/>
            <p:cNvSpPr>
              <a:spLocks noChangeArrowheads="1"/>
            </p:cNvSpPr>
            <p:nvPr/>
          </p:nvSpPr>
          <p:spPr bwMode="auto">
            <a:xfrm>
              <a:off x="552" y="0"/>
              <a:ext cx="52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f m</a:t>
              </a:r>
            </a:p>
          </p:txBody>
        </p:sp>
        <p:sp>
          <p:nvSpPr>
            <p:cNvPr id="657461" name="Oval 58"/>
            <p:cNvSpPr>
              <a:spLocks noChangeArrowheads="1"/>
            </p:cNvSpPr>
            <p:nvPr/>
          </p:nvSpPr>
          <p:spPr bwMode="auto">
            <a:xfrm>
              <a:off x="0" y="560"/>
              <a:ext cx="52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b d</a:t>
              </a:r>
            </a:p>
          </p:txBody>
        </p:sp>
        <p:sp>
          <p:nvSpPr>
            <p:cNvPr id="657462" name="Line 59"/>
            <p:cNvSpPr>
              <a:spLocks noChangeShapeType="1"/>
            </p:cNvSpPr>
            <p:nvPr/>
          </p:nvSpPr>
          <p:spPr bwMode="auto">
            <a:xfrm flipH="1">
              <a:off x="327" y="275"/>
              <a:ext cx="321" cy="2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463" name="Line 60"/>
            <p:cNvSpPr>
              <a:spLocks noChangeShapeType="1"/>
            </p:cNvSpPr>
            <p:nvPr/>
          </p:nvSpPr>
          <p:spPr bwMode="auto">
            <a:xfrm flipH="1">
              <a:off x="808" y="299"/>
              <a:ext cx="0"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464" name="Oval 61"/>
            <p:cNvSpPr>
              <a:spLocks noChangeArrowheads="1"/>
            </p:cNvSpPr>
            <p:nvPr/>
          </p:nvSpPr>
          <p:spPr bwMode="auto">
            <a:xfrm>
              <a:off x="1152" y="535"/>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p</a:t>
              </a:r>
            </a:p>
          </p:txBody>
        </p:sp>
        <p:sp>
          <p:nvSpPr>
            <p:cNvPr id="657465" name="Line 62"/>
            <p:cNvSpPr>
              <a:spLocks noChangeShapeType="1"/>
            </p:cNvSpPr>
            <p:nvPr/>
          </p:nvSpPr>
          <p:spPr bwMode="auto">
            <a:xfrm>
              <a:off x="968" y="267"/>
              <a:ext cx="352"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57448" name="Rectangle 63"/>
          <p:cNvSpPr>
            <a:spLocks noChangeArrowheads="1"/>
          </p:cNvSpPr>
          <p:nvPr/>
        </p:nvSpPr>
        <p:spPr bwMode="auto">
          <a:xfrm>
            <a:off x="3781425" y="3581401"/>
            <a:ext cx="2771775"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b="1" dirty="0">
                <a:latin typeface="华文楷体" panose="02010600040101010101" pitchFamily="2" charset="-122"/>
                <a:ea typeface="华文楷体" panose="02010600040101010101" pitchFamily="2" charset="-122"/>
              </a:rPr>
              <a:t>(e)   </a:t>
            </a:r>
            <a:r>
              <a:rPr lang="zh-CN" altLang="en-US" sz="2000" b="1" dirty="0">
                <a:latin typeface="华文楷体" panose="02010600040101010101" pitchFamily="2" charset="-122"/>
                <a:ea typeface="华文楷体" panose="02010600040101010101" pitchFamily="2" charset="-122"/>
              </a:rPr>
              <a:t>插入</a:t>
            </a:r>
            <a:r>
              <a:rPr lang="en-US" altLang="en-US" sz="2000" b="1" dirty="0">
                <a:latin typeface="华文楷体" panose="02010600040101010101" pitchFamily="2" charset="-122"/>
                <a:ea typeface="华文楷体" panose="02010600040101010101" pitchFamily="2" charset="-122"/>
              </a:rPr>
              <a:t>g</a:t>
            </a:r>
            <a:r>
              <a:rPr lang="zh-CN" altLang="en-US" sz="2000" b="1" dirty="0">
                <a:latin typeface="华文楷体" panose="02010600040101010101" pitchFamily="2" charset="-122"/>
                <a:ea typeface="华文楷体" panose="02010600040101010101" pitchFamily="2" charset="-122"/>
              </a:rPr>
              <a:t>后并进行分裂</a:t>
            </a:r>
          </a:p>
        </p:txBody>
      </p:sp>
      <p:grpSp>
        <p:nvGrpSpPr>
          <p:cNvPr id="657449" name="Group 64"/>
          <p:cNvGrpSpPr>
            <a:grpSpLocks/>
          </p:cNvGrpSpPr>
          <p:nvPr/>
        </p:nvGrpSpPr>
        <p:grpSpPr bwMode="auto">
          <a:xfrm>
            <a:off x="5791200" y="2133601"/>
            <a:ext cx="3200400" cy="1382713"/>
            <a:chOff x="0" y="0"/>
            <a:chExt cx="2016" cy="871"/>
          </a:xfrm>
        </p:grpSpPr>
        <p:sp>
          <p:nvSpPr>
            <p:cNvPr id="657450" name="Oval 65"/>
            <p:cNvSpPr>
              <a:spLocks noChangeArrowheads="1"/>
            </p:cNvSpPr>
            <p:nvPr/>
          </p:nvSpPr>
          <p:spPr bwMode="auto">
            <a:xfrm>
              <a:off x="1118" y="559"/>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l</a:t>
              </a:r>
            </a:p>
          </p:txBody>
        </p:sp>
        <p:sp>
          <p:nvSpPr>
            <p:cNvPr id="657451" name="Oval 66"/>
            <p:cNvSpPr>
              <a:spLocks noChangeArrowheads="1"/>
            </p:cNvSpPr>
            <p:nvPr/>
          </p:nvSpPr>
          <p:spPr bwMode="auto">
            <a:xfrm>
              <a:off x="742" y="0"/>
              <a:ext cx="589" cy="317"/>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f h m</a:t>
              </a:r>
            </a:p>
          </p:txBody>
        </p:sp>
        <p:sp>
          <p:nvSpPr>
            <p:cNvPr id="657452" name="Oval 67"/>
            <p:cNvSpPr>
              <a:spLocks noChangeArrowheads="1"/>
            </p:cNvSpPr>
            <p:nvPr/>
          </p:nvSpPr>
          <p:spPr bwMode="auto">
            <a:xfrm>
              <a:off x="0" y="576"/>
              <a:ext cx="52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b d</a:t>
              </a:r>
            </a:p>
          </p:txBody>
        </p:sp>
        <p:sp>
          <p:nvSpPr>
            <p:cNvPr id="657453" name="Line 68"/>
            <p:cNvSpPr>
              <a:spLocks noChangeShapeType="1"/>
            </p:cNvSpPr>
            <p:nvPr/>
          </p:nvSpPr>
          <p:spPr bwMode="auto">
            <a:xfrm flipH="1">
              <a:off x="384" y="291"/>
              <a:ext cx="486" cy="2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454" name="Line 69"/>
            <p:cNvSpPr>
              <a:spLocks noChangeShapeType="1"/>
            </p:cNvSpPr>
            <p:nvPr/>
          </p:nvSpPr>
          <p:spPr bwMode="auto">
            <a:xfrm flipH="1">
              <a:off x="864" y="315"/>
              <a:ext cx="166" cy="2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455" name="Oval 70"/>
            <p:cNvSpPr>
              <a:spLocks noChangeArrowheads="1"/>
            </p:cNvSpPr>
            <p:nvPr/>
          </p:nvSpPr>
          <p:spPr bwMode="auto">
            <a:xfrm>
              <a:off x="1598" y="543"/>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p</a:t>
              </a:r>
            </a:p>
          </p:txBody>
        </p:sp>
        <p:sp>
          <p:nvSpPr>
            <p:cNvPr id="657456" name="Line 71"/>
            <p:cNvSpPr>
              <a:spLocks noChangeShapeType="1"/>
            </p:cNvSpPr>
            <p:nvPr/>
          </p:nvSpPr>
          <p:spPr bwMode="auto">
            <a:xfrm>
              <a:off x="1246" y="267"/>
              <a:ext cx="530" cy="2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457" name="Oval 72"/>
            <p:cNvSpPr>
              <a:spLocks noChangeArrowheads="1"/>
            </p:cNvSpPr>
            <p:nvPr/>
          </p:nvSpPr>
          <p:spPr bwMode="auto">
            <a:xfrm>
              <a:off x="624" y="576"/>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g</a:t>
              </a:r>
            </a:p>
          </p:txBody>
        </p:sp>
        <p:sp>
          <p:nvSpPr>
            <p:cNvPr id="657458" name="Line 73"/>
            <p:cNvSpPr>
              <a:spLocks noChangeShapeType="1"/>
            </p:cNvSpPr>
            <p:nvPr/>
          </p:nvSpPr>
          <p:spPr bwMode="auto">
            <a:xfrm>
              <a:off x="1120" y="311"/>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57441" name="Rectangle 76"/>
          <p:cNvSpPr>
            <a:spLocks noChangeArrowheads="1"/>
          </p:cNvSpPr>
          <p:nvPr/>
        </p:nvSpPr>
        <p:spPr bwMode="auto">
          <a:xfrm>
            <a:off x="4179888" y="4391026"/>
            <a:ext cx="792163"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dirty="0">
                <a:latin typeface="方正姚体" panose="02010601030101010101" pitchFamily="2" charset="-122"/>
                <a:ea typeface="方正姚体" panose="02010601030101010101" pitchFamily="2" charset="-122"/>
              </a:rPr>
              <a:t>分裂</a:t>
            </a:r>
          </a:p>
        </p:txBody>
      </p:sp>
      <p:sp>
        <p:nvSpPr>
          <p:cNvPr id="657415" name="Rectangle 78"/>
          <p:cNvSpPr>
            <a:spLocks noChangeArrowheads="1"/>
          </p:cNvSpPr>
          <p:nvPr/>
        </p:nvSpPr>
        <p:spPr bwMode="auto">
          <a:xfrm>
            <a:off x="0" y="6512766"/>
            <a:ext cx="38862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000" b="1" dirty="0">
                <a:latin typeface="华文楷体" panose="02010600040101010101" pitchFamily="2" charset="-122"/>
                <a:ea typeface="华文楷体" panose="02010600040101010101" pitchFamily="2" charset="-122"/>
              </a:rPr>
              <a:t>在</a:t>
            </a:r>
            <a:r>
              <a:rPr lang="en-US" altLang="zh-CN" sz="2000" b="1" dirty="0">
                <a:latin typeface="华文楷体" panose="02010600040101010101" pitchFamily="2" charset="-122"/>
                <a:ea typeface="华文楷体" panose="02010600040101010101" pitchFamily="2" charset="-122"/>
              </a:rPr>
              <a:t>3</a:t>
            </a:r>
            <a:r>
              <a:rPr lang="zh-CN" altLang="en-US" sz="2000" b="1" dirty="0">
                <a:latin typeface="华文楷体" panose="02010600040101010101" pitchFamily="2" charset="-122"/>
                <a:ea typeface="华文楷体" panose="02010600040101010101" pitchFamily="2" charset="-122"/>
              </a:rPr>
              <a:t>阶</a:t>
            </a:r>
            <a:r>
              <a:rPr lang="en-US" altLang="en-US" sz="2000" b="1" dirty="0">
                <a:latin typeface="华文楷体" panose="02010600040101010101" pitchFamily="2" charset="-122"/>
                <a:ea typeface="华文楷体" panose="02010600040101010101" pitchFamily="2" charset="-122"/>
              </a:rPr>
              <a:t>B</a:t>
            </a:r>
            <a:r>
              <a:rPr lang="zh-CN" altLang="en-US" sz="2000" b="1" dirty="0">
                <a:latin typeface="华文楷体" panose="02010600040101010101" pitchFamily="2" charset="-122"/>
                <a:ea typeface="华文楷体" panose="02010600040101010101" pitchFamily="2" charset="-122"/>
              </a:rPr>
              <a:t>树中进行插入的过程</a:t>
            </a:r>
          </a:p>
        </p:txBody>
      </p:sp>
      <p:grpSp>
        <p:nvGrpSpPr>
          <p:cNvPr id="657416" name="Group 79"/>
          <p:cNvGrpSpPr>
            <a:grpSpLocks/>
          </p:cNvGrpSpPr>
          <p:nvPr/>
        </p:nvGrpSpPr>
        <p:grpSpPr bwMode="auto">
          <a:xfrm>
            <a:off x="1131888" y="4467226"/>
            <a:ext cx="3200400" cy="1382713"/>
            <a:chOff x="0" y="0"/>
            <a:chExt cx="2016" cy="871"/>
          </a:xfrm>
        </p:grpSpPr>
        <p:sp>
          <p:nvSpPr>
            <p:cNvPr id="657432" name="Oval 80"/>
            <p:cNvSpPr>
              <a:spLocks noChangeArrowheads="1"/>
            </p:cNvSpPr>
            <p:nvPr/>
          </p:nvSpPr>
          <p:spPr bwMode="auto">
            <a:xfrm>
              <a:off x="1118" y="559"/>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l</a:t>
              </a:r>
            </a:p>
          </p:txBody>
        </p:sp>
        <p:sp>
          <p:nvSpPr>
            <p:cNvPr id="657433" name="Oval 81"/>
            <p:cNvSpPr>
              <a:spLocks noChangeArrowheads="1"/>
            </p:cNvSpPr>
            <p:nvPr/>
          </p:nvSpPr>
          <p:spPr bwMode="auto">
            <a:xfrm>
              <a:off x="742" y="0"/>
              <a:ext cx="589" cy="317"/>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f h m</a:t>
              </a:r>
            </a:p>
          </p:txBody>
        </p:sp>
        <p:sp>
          <p:nvSpPr>
            <p:cNvPr id="657434" name="Oval 82"/>
            <p:cNvSpPr>
              <a:spLocks noChangeArrowheads="1"/>
            </p:cNvSpPr>
            <p:nvPr/>
          </p:nvSpPr>
          <p:spPr bwMode="auto">
            <a:xfrm>
              <a:off x="0" y="576"/>
              <a:ext cx="52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b d</a:t>
              </a:r>
            </a:p>
          </p:txBody>
        </p:sp>
        <p:sp>
          <p:nvSpPr>
            <p:cNvPr id="657435" name="Line 83"/>
            <p:cNvSpPr>
              <a:spLocks noChangeShapeType="1"/>
            </p:cNvSpPr>
            <p:nvPr/>
          </p:nvSpPr>
          <p:spPr bwMode="auto">
            <a:xfrm flipH="1">
              <a:off x="384" y="291"/>
              <a:ext cx="486" cy="2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436" name="Line 84"/>
            <p:cNvSpPr>
              <a:spLocks noChangeShapeType="1"/>
            </p:cNvSpPr>
            <p:nvPr/>
          </p:nvSpPr>
          <p:spPr bwMode="auto">
            <a:xfrm flipH="1">
              <a:off x="864" y="315"/>
              <a:ext cx="166" cy="2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437" name="Oval 85"/>
            <p:cNvSpPr>
              <a:spLocks noChangeArrowheads="1"/>
            </p:cNvSpPr>
            <p:nvPr/>
          </p:nvSpPr>
          <p:spPr bwMode="auto">
            <a:xfrm>
              <a:off x="1598" y="543"/>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p</a:t>
              </a:r>
            </a:p>
          </p:txBody>
        </p:sp>
        <p:sp>
          <p:nvSpPr>
            <p:cNvPr id="657438" name="Line 86"/>
            <p:cNvSpPr>
              <a:spLocks noChangeShapeType="1"/>
            </p:cNvSpPr>
            <p:nvPr/>
          </p:nvSpPr>
          <p:spPr bwMode="auto">
            <a:xfrm>
              <a:off x="1246" y="267"/>
              <a:ext cx="530" cy="2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439" name="Oval 87"/>
            <p:cNvSpPr>
              <a:spLocks noChangeArrowheads="1"/>
            </p:cNvSpPr>
            <p:nvPr/>
          </p:nvSpPr>
          <p:spPr bwMode="auto">
            <a:xfrm>
              <a:off x="624" y="576"/>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g</a:t>
              </a:r>
            </a:p>
          </p:txBody>
        </p:sp>
        <p:sp>
          <p:nvSpPr>
            <p:cNvPr id="657440" name="Line 88"/>
            <p:cNvSpPr>
              <a:spLocks noChangeShapeType="1"/>
            </p:cNvSpPr>
            <p:nvPr/>
          </p:nvSpPr>
          <p:spPr bwMode="auto">
            <a:xfrm>
              <a:off x="1120" y="311"/>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657417" name="Group 89"/>
          <p:cNvGrpSpPr>
            <a:grpSpLocks/>
          </p:cNvGrpSpPr>
          <p:nvPr/>
        </p:nvGrpSpPr>
        <p:grpSpPr bwMode="auto">
          <a:xfrm>
            <a:off x="5246688" y="3857626"/>
            <a:ext cx="3429000" cy="2144713"/>
            <a:chOff x="0" y="0"/>
            <a:chExt cx="2160" cy="1351"/>
          </a:xfrm>
        </p:grpSpPr>
        <p:sp>
          <p:nvSpPr>
            <p:cNvPr id="657419" name="Line 90"/>
            <p:cNvSpPr>
              <a:spLocks noChangeShapeType="1"/>
            </p:cNvSpPr>
            <p:nvPr/>
          </p:nvSpPr>
          <p:spPr bwMode="auto">
            <a:xfrm flipH="1">
              <a:off x="312" y="800"/>
              <a:ext cx="166"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420" name="Oval 91"/>
            <p:cNvSpPr>
              <a:spLocks noChangeArrowheads="1"/>
            </p:cNvSpPr>
            <p:nvPr/>
          </p:nvSpPr>
          <p:spPr bwMode="auto">
            <a:xfrm>
              <a:off x="1192" y="1041"/>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l</a:t>
              </a:r>
            </a:p>
          </p:txBody>
        </p:sp>
        <p:sp>
          <p:nvSpPr>
            <p:cNvPr id="657421" name="Oval 92"/>
            <p:cNvSpPr>
              <a:spLocks noChangeArrowheads="1"/>
            </p:cNvSpPr>
            <p:nvPr/>
          </p:nvSpPr>
          <p:spPr bwMode="auto">
            <a:xfrm>
              <a:off x="0" y="1056"/>
              <a:ext cx="52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b d</a:t>
              </a:r>
            </a:p>
          </p:txBody>
        </p:sp>
        <p:sp>
          <p:nvSpPr>
            <p:cNvPr id="657422" name="Line 93"/>
            <p:cNvSpPr>
              <a:spLocks noChangeShapeType="1"/>
            </p:cNvSpPr>
            <p:nvPr/>
          </p:nvSpPr>
          <p:spPr bwMode="auto">
            <a:xfrm flipH="1">
              <a:off x="1336" y="796"/>
              <a:ext cx="166"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423" name="Oval 94"/>
            <p:cNvSpPr>
              <a:spLocks noChangeArrowheads="1"/>
            </p:cNvSpPr>
            <p:nvPr/>
          </p:nvSpPr>
          <p:spPr bwMode="auto">
            <a:xfrm>
              <a:off x="1742" y="1025"/>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p</a:t>
              </a:r>
            </a:p>
          </p:txBody>
        </p:sp>
        <p:sp>
          <p:nvSpPr>
            <p:cNvPr id="657424" name="Oval 95"/>
            <p:cNvSpPr>
              <a:spLocks noChangeArrowheads="1"/>
            </p:cNvSpPr>
            <p:nvPr/>
          </p:nvSpPr>
          <p:spPr bwMode="auto">
            <a:xfrm>
              <a:off x="672" y="1056"/>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g</a:t>
              </a:r>
            </a:p>
          </p:txBody>
        </p:sp>
        <p:sp>
          <p:nvSpPr>
            <p:cNvPr id="657425" name="Line 96"/>
            <p:cNvSpPr>
              <a:spLocks noChangeShapeType="1"/>
            </p:cNvSpPr>
            <p:nvPr/>
          </p:nvSpPr>
          <p:spPr bwMode="auto">
            <a:xfrm>
              <a:off x="1672" y="784"/>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426" name="Oval 97"/>
            <p:cNvSpPr>
              <a:spLocks noChangeArrowheads="1"/>
            </p:cNvSpPr>
            <p:nvPr/>
          </p:nvSpPr>
          <p:spPr bwMode="auto">
            <a:xfrm>
              <a:off x="816" y="0"/>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h</a:t>
              </a:r>
            </a:p>
          </p:txBody>
        </p:sp>
        <p:sp>
          <p:nvSpPr>
            <p:cNvPr id="657427" name="Oval 98"/>
            <p:cNvSpPr>
              <a:spLocks noChangeArrowheads="1"/>
            </p:cNvSpPr>
            <p:nvPr/>
          </p:nvSpPr>
          <p:spPr bwMode="auto">
            <a:xfrm>
              <a:off x="384" y="528"/>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f</a:t>
              </a:r>
            </a:p>
          </p:txBody>
        </p:sp>
        <p:sp>
          <p:nvSpPr>
            <p:cNvPr id="657428" name="Oval 99"/>
            <p:cNvSpPr>
              <a:spLocks noChangeArrowheads="1"/>
            </p:cNvSpPr>
            <p:nvPr/>
          </p:nvSpPr>
          <p:spPr bwMode="auto">
            <a:xfrm>
              <a:off x="1350" y="512"/>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m</a:t>
              </a:r>
            </a:p>
          </p:txBody>
        </p:sp>
        <p:sp>
          <p:nvSpPr>
            <p:cNvPr id="657429" name="Line 100"/>
            <p:cNvSpPr>
              <a:spLocks noChangeShapeType="1"/>
            </p:cNvSpPr>
            <p:nvPr/>
          </p:nvSpPr>
          <p:spPr bwMode="auto">
            <a:xfrm flipH="1">
              <a:off x="672" y="276"/>
              <a:ext cx="262" cy="2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430" name="Line 101"/>
            <p:cNvSpPr>
              <a:spLocks noChangeShapeType="1"/>
            </p:cNvSpPr>
            <p:nvPr/>
          </p:nvSpPr>
          <p:spPr bwMode="auto">
            <a:xfrm>
              <a:off x="1128" y="280"/>
              <a:ext cx="312"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7431" name="Line 102"/>
            <p:cNvSpPr>
              <a:spLocks noChangeShapeType="1"/>
            </p:cNvSpPr>
            <p:nvPr/>
          </p:nvSpPr>
          <p:spPr bwMode="auto">
            <a:xfrm>
              <a:off x="640" y="816"/>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57418" name="Rectangle 103"/>
          <p:cNvSpPr>
            <a:spLocks noChangeArrowheads="1"/>
          </p:cNvSpPr>
          <p:nvPr/>
        </p:nvSpPr>
        <p:spPr bwMode="auto">
          <a:xfrm>
            <a:off x="4332288" y="6067426"/>
            <a:ext cx="22098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b="1" dirty="0">
                <a:latin typeface="Times New Roman" pitchFamily="18" charset="0"/>
              </a:rPr>
              <a:t>(</a:t>
            </a:r>
            <a:r>
              <a:rPr lang="en-US" altLang="en-US" sz="2000" b="1" dirty="0">
                <a:latin typeface="华文楷体" panose="02010600040101010101" pitchFamily="2" charset="-122"/>
                <a:ea typeface="华文楷体" panose="02010600040101010101" pitchFamily="2" charset="-122"/>
              </a:rPr>
              <a:t>f)   </a:t>
            </a:r>
            <a:r>
              <a:rPr lang="zh-CN" altLang="en-US" sz="2000" b="1" dirty="0">
                <a:latin typeface="华文楷体" panose="02010600040101010101" pitchFamily="2" charset="-122"/>
                <a:ea typeface="华文楷体" panose="02010600040101010101" pitchFamily="2" charset="-122"/>
              </a:rPr>
              <a:t>继续进行分裂</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47</a:t>
            </a:fld>
            <a:endParaRPr lang="zh-CN" altLang="en-US"/>
          </a:p>
        </p:txBody>
      </p:sp>
      <p:sp>
        <p:nvSpPr>
          <p:cNvPr id="105" name="AutoShape 24"/>
          <p:cNvSpPr>
            <a:spLocks noChangeArrowheads="1"/>
          </p:cNvSpPr>
          <p:nvPr/>
        </p:nvSpPr>
        <p:spPr bwMode="auto">
          <a:xfrm>
            <a:off x="6340538" y="498109"/>
            <a:ext cx="910023" cy="426182"/>
          </a:xfrm>
          <a:prstGeom prst="rightArrow">
            <a:avLst>
              <a:gd name="adj1" fmla="val 50000"/>
              <a:gd name="adj2" fmla="val 118572"/>
            </a:avLst>
          </a:prstGeom>
          <a:solidFill>
            <a:schemeClr val="accent4">
              <a:lumMod val="40000"/>
              <a:lumOff val="60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6" name="AutoShape 24"/>
          <p:cNvSpPr>
            <a:spLocks noChangeArrowheads="1"/>
          </p:cNvSpPr>
          <p:nvPr/>
        </p:nvSpPr>
        <p:spPr bwMode="auto">
          <a:xfrm>
            <a:off x="5401276" y="2490864"/>
            <a:ext cx="910023" cy="426182"/>
          </a:xfrm>
          <a:prstGeom prst="rightArrow">
            <a:avLst>
              <a:gd name="adj1" fmla="val 50000"/>
              <a:gd name="adj2" fmla="val 118572"/>
            </a:avLst>
          </a:prstGeom>
          <a:solidFill>
            <a:schemeClr val="accent4">
              <a:lumMod val="40000"/>
              <a:lumOff val="60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7" name="AutoShape 24"/>
          <p:cNvSpPr>
            <a:spLocks noChangeArrowheads="1"/>
          </p:cNvSpPr>
          <p:nvPr/>
        </p:nvSpPr>
        <p:spPr bwMode="auto">
          <a:xfrm>
            <a:off x="4193188" y="4800847"/>
            <a:ext cx="910023" cy="426182"/>
          </a:xfrm>
          <a:prstGeom prst="rightArrow">
            <a:avLst>
              <a:gd name="adj1" fmla="val 50000"/>
              <a:gd name="adj2" fmla="val 118572"/>
            </a:avLst>
          </a:prstGeom>
          <a:solidFill>
            <a:schemeClr val="accent4">
              <a:lumMod val="40000"/>
              <a:lumOff val="60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408796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74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74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748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748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749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748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574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574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5744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5746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5744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574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5741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5744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574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91" grpId="0"/>
      <p:bldP spid="657482" grpId="0"/>
      <p:bldP spid="657466" grpId="0"/>
      <p:bldP spid="657448" grpId="0"/>
      <p:bldP spid="657441" grpId="0"/>
      <p:bldP spid="657418" grpId="0"/>
      <p:bldP spid="105" grpId="0" animBg="1"/>
      <p:bldP spid="106" grpId="0" animBg="1"/>
      <p:bldP spid="10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title"/>
          </p:nvPr>
        </p:nvSpPr>
        <p:spPr>
          <a:xfrm>
            <a:off x="27873" y="0"/>
            <a:ext cx="8229600" cy="487115"/>
          </a:xfrm>
        </p:spPr>
        <p:txBody>
          <a:bodyPr>
            <a:normAutofit fontScale="90000"/>
          </a:bodyPr>
          <a:lstStyle/>
          <a:p>
            <a:pPr algn="l"/>
            <a:r>
              <a:rPr lang="en-US" altLang="en-US" sz="3200" dirty="0" err="1">
                <a:latin typeface="华文新魏" panose="02010800040101010101" pitchFamily="2" charset="-122"/>
                <a:ea typeface="华文新魏" panose="02010800040101010101" pitchFamily="2" charset="-122"/>
              </a:rPr>
              <a:t>B树的</a:t>
            </a:r>
            <a:r>
              <a:rPr lang="zh-CN" altLang="en-US" sz="3200" dirty="0">
                <a:latin typeface="华文新魏" panose="02010800040101010101" pitchFamily="2" charset="-122"/>
                <a:ea typeface="华文新魏" panose="02010800040101010101" pitchFamily="2" charset="-122"/>
              </a:rPr>
              <a:t>节点</a:t>
            </a:r>
            <a:r>
              <a:rPr lang="en-US" altLang="en-US" sz="3200" dirty="0" err="1">
                <a:latin typeface="华文新魏" panose="02010800040101010101" pitchFamily="2" charset="-122"/>
                <a:ea typeface="华文新魏" panose="02010800040101010101" pitchFamily="2" charset="-122"/>
              </a:rPr>
              <a:t>删除</a:t>
            </a:r>
            <a:endParaRPr lang="en-US" altLang="en-US" sz="3200" dirty="0">
              <a:latin typeface="华文新魏" panose="02010800040101010101" pitchFamily="2" charset="-122"/>
              <a:ea typeface="华文新魏" panose="02010800040101010101" pitchFamily="2" charset="-122"/>
            </a:endParaRPr>
          </a:p>
        </p:txBody>
      </p:sp>
      <p:sp>
        <p:nvSpPr>
          <p:cNvPr id="701443" name="Rectangle 3"/>
          <p:cNvSpPr>
            <a:spLocks noGrp="1" noChangeArrowheads="1"/>
          </p:cNvSpPr>
          <p:nvPr>
            <p:ph idx="1"/>
          </p:nvPr>
        </p:nvSpPr>
        <p:spPr>
          <a:xfrm>
            <a:off x="121694" y="487115"/>
            <a:ext cx="8900611" cy="6005760"/>
          </a:xfrm>
        </p:spPr>
        <p:txBody>
          <a:bodyPr>
            <a:noAutofit/>
          </a:bodyPr>
          <a:lstStyle/>
          <a:p>
            <a:pPr marL="0" indent="0">
              <a:buNone/>
            </a:pPr>
            <a:r>
              <a:rPr lang="en-US" altLang="en-US" sz="2400" dirty="0" err="1">
                <a:latin typeface="华文楷体" panose="02010600040101010101" pitchFamily="2" charset="-122"/>
                <a:ea typeface="华文楷体" panose="02010600040101010101" pitchFamily="2" charset="-122"/>
              </a:rPr>
              <a:t>在B树上删除一个关键字K</a:t>
            </a:r>
            <a:r>
              <a:rPr lang="en-US" altLang="en-US" sz="2400" dirty="0">
                <a:latin typeface="华文楷体" panose="02010600040101010101" pitchFamily="2" charset="-122"/>
                <a:ea typeface="华文楷体" panose="02010600040101010101" pitchFamily="2" charset="-122"/>
              </a:rPr>
              <a:t> ，</a:t>
            </a:r>
            <a:r>
              <a:rPr lang="en-US" altLang="en-US" sz="2400" dirty="0" err="1">
                <a:latin typeface="华文楷体" panose="02010600040101010101" pitchFamily="2" charset="-122"/>
                <a:ea typeface="华文楷体" panose="02010600040101010101" pitchFamily="2" charset="-122"/>
              </a:rPr>
              <a:t>首先找到关键字所在的结点N，然后在N中进行关键字K的删除操作</a:t>
            </a:r>
            <a:endParaRPr lang="en-US" altLang="en-US" sz="2400" dirty="0">
              <a:latin typeface="华文楷体" panose="02010600040101010101" pitchFamily="2" charset="-122"/>
              <a:ea typeface="华文楷体" panose="02010600040101010101" pitchFamily="2" charset="-122"/>
            </a:endParaRPr>
          </a:p>
          <a:p>
            <a:r>
              <a:rPr lang="en-US" altLang="en-US" sz="2400" b="1" dirty="0" err="1">
                <a:solidFill>
                  <a:srgbClr val="0000FF"/>
                </a:solidFill>
                <a:latin typeface="华文楷体" panose="02010600040101010101" pitchFamily="2" charset="-122"/>
                <a:ea typeface="华文楷体" panose="02010600040101010101" pitchFamily="2" charset="-122"/>
              </a:rPr>
              <a:t>若N不是叶子结点</a:t>
            </a:r>
            <a:r>
              <a:rPr lang="en-US" altLang="en-US" sz="2400" dirty="0" err="1">
                <a:latin typeface="华文楷体" panose="02010600040101010101" pitchFamily="2" charset="-122"/>
                <a:ea typeface="华文楷体" panose="02010600040101010101" pitchFamily="2" charset="-122"/>
              </a:rPr>
              <a:t>，设K是N中的第i个关键字，则将</a:t>
            </a:r>
            <a:r>
              <a:rPr lang="en-US" altLang="zh-CN" sz="2400" dirty="0" err="1">
                <a:latin typeface="华文楷体" panose="02010600040101010101" pitchFamily="2" charset="-122"/>
                <a:ea typeface="华文楷体" panose="02010600040101010101" pitchFamily="2" charset="-122"/>
              </a:rPr>
              <a:t>K</a:t>
            </a:r>
            <a:r>
              <a:rPr lang="zh-CN" altLang="en-US" sz="2400" dirty="0">
                <a:latin typeface="华文楷体" panose="02010600040101010101" pitchFamily="2" charset="-122"/>
                <a:ea typeface="华文楷体" panose="02010600040101010101" pitchFamily="2" charset="-122"/>
              </a:rPr>
              <a:t>的后或者前驱继</a:t>
            </a:r>
            <a:r>
              <a:rPr lang="en-US" altLang="en-US" sz="2400" dirty="0" err="1">
                <a:latin typeface="华文楷体" panose="02010600040101010101" pitchFamily="2" charset="-122"/>
                <a:ea typeface="华文楷体" panose="02010600040101010101" pitchFamily="2" charset="-122"/>
              </a:rPr>
              <a:t>K’放在</a:t>
            </a:r>
            <a:r>
              <a:rPr lang="en-US" altLang="en-US" sz="2400" dirty="0">
                <a:latin typeface="华文楷体" panose="02010600040101010101" pitchFamily="2" charset="-122"/>
                <a:ea typeface="华文楷体" panose="02010600040101010101" pitchFamily="2" charset="-122"/>
              </a:rPr>
              <a:t>(K)</a:t>
            </a:r>
            <a:r>
              <a:rPr lang="en-US" altLang="en-US" sz="2400" dirty="0" err="1">
                <a:latin typeface="华文楷体" panose="02010600040101010101" pitchFamily="2" charset="-122"/>
                <a:ea typeface="华文楷体" panose="02010600040101010101" pitchFamily="2" charset="-122"/>
              </a:rPr>
              <a:t>的位置，然后删除K</a:t>
            </a:r>
            <a:r>
              <a:rPr lang="en-US" altLang="en-US" sz="2400" dirty="0">
                <a:latin typeface="华文楷体" panose="02010600040101010101" pitchFamily="2" charset="-122"/>
                <a:ea typeface="华文楷体" panose="02010600040101010101" pitchFamily="2" charset="-122"/>
              </a:rPr>
              <a:t>’，</a:t>
            </a:r>
            <a:r>
              <a:rPr lang="en-US" altLang="en-US" sz="2400" dirty="0" err="1">
                <a:latin typeface="华文楷体" panose="02010600040101010101" pitchFamily="2" charset="-122"/>
                <a:ea typeface="华文楷体" panose="02010600040101010101" pitchFamily="2" charset="-122"/>
              </a:rPr>
              <a:t>而K’一定在叶子结点上</a:t>
            </a:r>
            <a:r>
              <a:rPr lang="zh-CN" altLang="en-US" sz="2400"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r>
              <a:rPr lang="en-US" altLang="zh-CN" sz="2400" b="1" dirty="0">
                <a:solidFill>
                  <a:srgbClr val="0000FF"/>
                </a:solidFill>
                <a:latin typeface="华文楷体" panose="02010600040101010101" pitchFamily="2" charset="-122"/>
                <a:ea typeface="华文楷体" panose="02010600040101010101" pitchFamily="2" charset="-122"/>
              </a:rPr>
              <a:t>N</a:t>
            </a:r>
            <a:r>
              <a:rPr lang="zh-CN" altLang="en-US" sz="2400" b="1" dirty="0">
                <a:solidFill>
                  <a:srgbClr val="0000FF"/>
                </a:solidFill>
                <a:latin typeface="华文楷体" panose="02010600040101010101" pitchFamily="2" charset="-122"/>
                <a:ea typeface="华文楷体" panose="02010600040101010101" pitchFamily="2" charset="-122"/>
              </a:rPr>
              <a:t>是叶子节点：</a:t>
            </a:r>
            <a:endParaRPr lang="en-US" altLang="zh-CN" sz="2400" b="1" dirty="0">
              <a:solidFill>
                <a:srgbClr val="0000FF"/>
              </a:solidFill>
              <a:latin typeface="华文楷体" panose="02010600040101010101" pitchFamily="2" charset="-122"/>
              <a:ea typeface="华文楷体" panose="02010600040101010101" pitchFamily="2" charset="-122"/>
            </a:endParaRPr>
          </a:p>
          <a:p>
            <a:pPr marL="630238" indent="-274638">
              <a:buFont typeface="Wingdings" panose="05000000000000000000" pitchFamily="2" charset="2"/>
              <a:buChar char="Ø"/>
            </a:pPr>
            <a:r>
              <a:rPr lang="en-US" altLang="en-US" sz="2200" b="1" dirty="0" err="1">
                <a:solidFill>
                  <a:srgbClr val="0000FF"/>
                </a:solidFill>
                <a:latin typeface="华文楷体" panose="02010600040101010101" pitchFamily="2" charset="-122"/>
                <a:ea typeface="华文楷体" panose="02010600040101010101" pitchFamily="2" charset="-122"/>
              </a:rPr>
              <a:t>若结点N中的关键字个数</a:t>
            </a:r>
            <a:r>
              <a:rPr lang="en-US" altLang="en-US" sz="2200" b="1" dirty="0">
                <a:solidFill>
                  <a:srgbClr val="0000FF"/>
                </a:solidFill>
                <a:latin typeface="华文楷体" panose="02010600040101010101" pitchFamily="2" charset="-122"/>
                <a:ea typeface="华文楷体" panose="02010600040101010101" pitchFamily="2" charset="-122"/>
              </a:rPr>
              <a:t>&gt;</a:t>
            </a:r>
            <a:r>
              <a:rPr lang="en-US" altLang="en-US" sz="2200" b="1" dirty="0">
                <a:solidFill>
                  <a:srgbClr val="0000FF"/>
                </a:solidFill>
                <a:latin typeface="华文楷体" panose="02010600040101010101" pitchFamily="2" charset="-122"/>
                <a:ea typeface="华文楷体" panose="02010600040101010101" pitchFamily="2" charset="-122"/>
                <a:sym typeface="Symbol" pitchFamily="18" charset="2"/>
              </a:rPr>
              <a:t></a:t>
            </a:r>
            <a:r>
              <a:rPr lang="en-US" altLang="en-US" sz="2200" b="1" dirty="0">
                <a:solidFill>
                  <a:srgbClr val="0000FF"/>
                </a:solidFill>
                <a:latin typeface="华文楷体" panose="02010600040101010101" pitchFamily="2" charset="-122"/>
                <a:ea typeface="华文楷体" panose="02010600040101010101" pitchFamily="2" charset="-122"/>
              </a:rPr>
              <a:t>m/2</a:t>
            </a:r>
            <a:r>
              <a:rPr lang="en-US" altLang="en-US" sz="2200" b="1" dirty="0">
                <a:solidFill>
                  <a:srgbClr val="0000FF"/>
                </a:solidFill>
                <a:latin typeface="华文楷体" panose="02010600040101010101" pitchFamily="2" charset="-122"/>
                <a:ea typeface="华文楷体" panose="02010600040101010101" pitchFamily="2" charset="-122"/>
                <a:sym typeface="Symbol" pitchFamily="18" charset="2"/>
              </a:rPr>
              <a:t></a:t>
            </a:r>
            <a:r>
              <a:rPr lang="en-US" altLang="en-US" sz="2200" b="1" dirty="0">
                <a:solidFill>
                  <a:srgbClr val="0000FF"/>
                </a:solidFill>
                <a:latin typeface="华文楷体" panose="02010600040101010101" pitchFamily="2" charset="-122"/>
                <a:ea typeface="华文楷体" panose="02010600040101010101" pitchFamily="2" charset="-122"/>
              </a:rPr>
              <a:t>-1</a:t>
            </a:r>
            <a:r>
              <a:rPr lang="en-US" altLang="en-US" sz="2200" dirty="0">
                <a:latin typeface="华文楷体" panose="02010600040101010101" pitchFamily="2" charset="-122"/>
                <a:ea typeface="华文楷体" panose="02010600040101010101" pitchFamily="2" charset="-122"/>
              </a:rPr>
              <a:t>：在结点中直接删除关键字K，如(b)</a:t>
            </a:r>
            <a:r>
              <a:rPr lang="en-US" altLang="en-US" sz="2200" dirty="0" err="1">
                <a:latin typeface="华文楷体" panose="02010600040101010101" pitchFamily="2" charset="-122"/>
                <a:ea typeface="华文楷体" panose="02010600040101010101" pitchFamily="2" charset="-122"/>
              </a:rPr>
              <a:t>所示</a:t>
            </a:r>
            <a:endParaRPr lang="en-US" altLang="en-US" sz="2200" dirty="0">
              <a:latin typeface="华文楷体" panose="02010600040101010101" pitchFamily="2" charset="-122"/>
              <a:ea typeface="华文楷体" panose="02010600040101010101" pitchFamily="2" charset="-122"/>
            </a:endParaRPr>
          </a:p>
          <a:p>
            <a:pPr marL="630238" indent="-274638">
              <a:buFont typeface="Wingdings" panose="05000000000000000000" pitchFamily="2" charset="2"/>
              <a:buChar char="Ø"/>
            </a:pPr>
            <a:r>
              <a:rPr lang="en-US" altLang="en-US" sz="2200" b="1" dirty="0" err="1">
                <a:solidFill>
                  <a:srgbClr val="0000FF"/>
                </a:solidFill>
                <a:latin typeface="华文楷体" panose="02010600040101010101" pitchFamily="2" charset="-122"/>
                <a:ea typeface="华文楷体" panose="02010600040101010101" pitchFamily="2" charset="-122"/>
              </a:rPr>
              <a:t>若结点N中的关键字个数</a:t>
            </a:r>
            <a:r>
              <a:rPr lang="en-US" altLang="en-US" sz="2200" b="1" dirty="0">
                <a:solidFill>
                  <a:srgbClr val="0000FF"/>
                </a:solidFill>
                <a:latin typeface="华文楷体" panose="02010600040101010101" pitchFamily="2" charset="-122"/>
                <a:ea typeface="华文楷体" panose="02010600040101010101" pitchFamily="2" charset="-122"/>
              </a:rPr>
              <a:t>=</a:t>
            </a:r>
            <a:r>
              <a:rPr lang="en-US" altLang="en-US" sz="2200" b="1" dirty="0">
                <a:solidFill>
                  <a:srgbClr val="0000FF"/>
                </a:solidFill>
                <a:latin typeface="华文楷体" panose="02010600040101010101" pitchFamily="2" charset="-122"/>
                <a:ea typeface="华文楷体" panose="02010600040101010101" pitchFamily="2" charset="-122"/>
                <a:sym typeface="Symbol" pitchFamily="18" charset="2"/>
              </a:rPr>
              <a:t></a:t>
            </a:r>
            <a:r>
              <a:rPr lang="en-US" altLang="en-US" sz="2200" b="1" dirty="0">
                <a:solidFill>
                  <a:srgbClr val="0000FF"/>
                </a:solidFill>
                <a:latin typeface="华文楷体" panose="02010600040101010101" pitchFamily="2" charset="-122"/>
                <a:ea typeface="华文楷体" panose="02010600040101010101" pitchFamily="2" charset="-122"/>
              </a:rPr>
              <a:t>m/2</a:t>
            </a:r>
            <a:r>
              <a:rPr lang="en-US" altLang="en-US" sz="2200" b="1" dirty="0">
                <a:solidFill>
                  <a:srgbClr val="0000FF"/>
                </a:solidFill>
                <a:latin typeface="华文楷体" panose="02010600040101010101" pitchFamily="2" charset="-122"/>
                <a:ea typeface="华文楷体" panose="02010600040101010101" pitchFamily="2" charset="-122"/>
                <a:sym typeface="Symbol" pitchFamily="18" charset="2"/>
              </a:rPr>
              <a:t></a:t>
            </a:r>
            <a:r>
              <a:rPr lang="en-US" altLang="en-US" sz="2200" b="1" dirty="0">
                <a:solidFill>
                  <a:srgbClr val="0000FF"/>
                </a:solidFill>
                <a:latin typeface="华文楷体" panose="02010600040101010101" pitchFamily="2" charset="-122"/>
                <a:ea typeface="华文楷体" panose="02010600040101010101" pitchFamily="2" charset="-122"/>
              </a:rPr>
              <a:t>-1</a:t>
            </a:r>
            <a:r>
              <a:rPr lang="en-US" altLang="en-US" sz="2200" dirty="0">
                <a:latin typeface="华文楷体" panose="02010600040101010101" pitchFamily="2" charset="-122"/>
                <a:ea typeface="华文楷体" panose="02010600040101010101" pitchFamily="2" charset="-122"/>
              </a:rPr>
              <a:t>：</a:t>
            </a:r>
          </a:p>
          <a:p>
            <a:pPr marL="985838" indent="-360363">
              <a:buFont typeface="Wingdings" panose="05000000000000000000" pitchFamily="2" charset="2"/>
              <a:buChar char="ü"/>
            </a:pPr>
            <a:r>
              <a:rPr lang="en-US" altLang="en-US" sz="2200" b="1" dirty="0" err="1">
                <a:solidFill>
                  <a:srgbClr val="0000FF"/>
                </a:solidFill>
                <a:latin typeface="华文楷体" panose="02010600040101010101" pitchFamily="2" charset="-122"/>
                <a:ea typeface="华文楷体" panose="02010600040101010101" pitchFamily="2" charset="-122"/>
              </a:rPr>
              <a:t>若结点N的左</a:t>
            </a:r>
            <a:r>
              <a:rPr lang="en-US" altLang="en-US" sz="2200" b="1" dirty="0">
                <a:solidFill>
                  <a:srgbClr val="0000FF"/>
                </a:solidFill>
                <a:latin typeface="华文楷体" panose="02010600040101010101" pitchFamily="2" charset="-122"/>
                <a:ea typeface="华文楷体" panose="02010600040101010101" pitchFamily="2" charset="-122"/>
              </a:rPr>
              <a:t>(右)</a:t>
            </a:r>
            <a:r>
              <a:rPr lang="en-US" altLang="en-US" sz="2200" b="1" dirty="0" err="1">
                <a:solidFill>
                  <a:srgbClr val="0000FF"/>
                </a:solidFill>
                <a:latin typeface="华文楷体" panose="02010600040101010101" pitchFamily="2" charset="-122"/>
                <a:ea typeface="华文楷体" panose="02010600040101010101" pitchFamily="2" charset="-122"/>
              </a:rPr>
              <a:t>兄弟结点中的关键字个数</a:t>
            </a:r>
            <a:r>
              <a:rPr lang="en-US" altLang="en-US" sz="2200" b="1" dirty="0">
                <a:solidFill>
                  <a:srgbClr val="0000FF"/>
                </a:solidFill>
                <a:latin typeface="华文楷体" panose="02010600040101010101" pitchFamily="2" charset="-122"/>
                <a:ea typeface="华文楷体" panose="02010600040101010101" pitchFamily="2" charset="-122"/>
              </a:rPr>
              <a:t>&gt;</a:t>
            </a:r>
            <a:r>
              <a:rPr lang="en-US" altLang="en-US" sz="2200" b="1" dirty="0">
                <a:solidFill>
                  <a:srgbClr val="0000FF"/>
                </a:solidFill>
                <a:latin typeface="华文楷体" panose="02010600040101010101" pitchFamily="2" charset="-122"/>
                <a:ea typeface="华文楷体" panose="02010600040101010101" pitchFamily="2" charset="-122"/>
                <a:sym typeface="Symbol" pitchFamily="18" charset="2"/>
              </a:rPr>
              <a:t></a:t>
            </a:r>
            <a:r>
              <a:rPr lang="en-US" altLang="en-US" sz="2200" b="1" dirty="0">
                <a:solidFill>
                  <a:srgbClr val="0000FF"/>
                </a:solidFill>
                <a:latin typeface="华文楷体" panose="02010600040101010101" pitchFamily="2" charset="-122"/>
                <a:ea typeface="华文楷体" panose="02010600040101010101" pitchFamily="2" charset="-122"/>
              </a:rPr>
              <a:t>m/2</a:t>
            </a:r>
            <a:r>
              <a:rPr lang="en-US" altLang="en-US" sz="2200" b="1" dirty="0">
                <a:solidFill>
                  <a:srgbClr val="0000FF"/>
                </a:solidFill>
                <a:latin typeface="华文楷体" panose="02010600040101010101" pitchFamily="2" charset="-122"/>
                <a:ea typeface="华文楷体" panose="02010600040101010101" pitchFamily="2" charset="-122"/>
                <a:sym typeface="Symbol" pitchFamily="18" charset="2"/>
              </a:rPr>
              <a:t></a:t>
            </a:r>
            <a:r>
              <a:rPr lang="en-US" altLang="en-US" sz="2200" b="1" dirty="0">
                <a:solidFill>
                  <a:srgbClr val="0000FF"/>
                </a:solidFill>
                <a:latin typeface="华文楷体" panose="02010600040101010101" pitchFamily="2" charset="-122"/>
                <a:ea typeface="华文楷体" panose="02010600040101010101" pitchFamily="2" charset="-122"/>
              </a:rPr>
              <a:t>-1</a:t>
            </a:r>
            <a:r>
              <a:rPr lang="en-US" altLang="en-US" sz="2200" dirty="0">
                <a:latin typeface="华文楷体" panose="02010600040101010101" pitchFamily="2" charset="-122"/>
                <a:ea typeface="华文楷体" panose="02010600040101010101" pitchFamily="2" charset="-122"/>
              </a:rPr>
              <a:t>，则将结点N的左(</a:t>
            </a:r>
            <a:r>
              <a:rPr lang="en-US" altLang="en-US" sz="2200" dirty="0" err="1">
                <a:latin typeface="华文楷体" panose="02010600040101010101" pitchFamily="2" charset="-122"/>
                <a:ea typeface="华文楷体" panose="02010600040101010101" pitchFamily="2" charset="-122"/>
              </a:rPr>
              <a:t>或右</a:t>
            </a:r>
            <a:r>
              <a:rPr lang="en-US" altLang="en-US" sz="2200" dirty="0">
                <a:latin typeface="华文楷体" panose="02010600040101010101" pitchFamily="2" charset="-122"/>
                <a:ea typeface="华文楷体" panose="02010600040101010101" pitchFamily="2" charset="-122"/>
              </a:rPr>
              <a:t>)</a:t>
            </a:r>
            <a:r>
              <a:rPr lang="en-US" altLang="en-US" sz="2200" dirty="0" err="1">
                <a:latin typeface="华文楷体" panose="02010600040101010101" pitchFamily="2" charset="-122"/>
                <a:ea typeface="华文楷体" panose="02010600040101010101" pitchFamily="2" charset="-122"/>
              </a:rPr>
              <a:t>兄弟结点中的最大</a:t>
            </a:r>
            <a:r>
              <a:rPr lang="en-US" altLang="en-US" sz="2200" dirty="0">
                <a:latin typeface="华文楷体" panose="02010600040101010101" pitchFamily="2" charset="-122"/>
                <a:ea typeface="华文楷体" panose="02010600040101010101" pitchFamily="2" charset="-122"/>
              </a:rPr>
              <a:t>(</a:t>
            </a:r>
            <a:r>
              <a:rPr lang="en-US" altLang="en-US" sz="2200" dirty="0" err="1">
                <a:latin typeface="华文楷体" panose="02010600040101010101" pitchFamily="2" charset="-122"/>
                <a:ea typeface="华文楷体" panose="02010600040101010101" pitchFamily="2" charset="-122"/>
              </a:rPr>
              <a:t>或最小</a:t>
            </a:r>
            <a:r>
              <a:rPr lang="en-US" altLang="en-US" sz="2200" dirty="0">
                <a:latin typeface="华文楷体" panose="02010600040101010101" pitchFamily="2" charset="-122"/>
                <a:ea typeface="华文楷体" panose="02010600040101010101" pitchFamily="2" charset="-122"/>
              </a:rPr>
              <a:t>)</a:t>
            </a:r>
            <a:r>
              <a:rPr lang="en-US" altLang="en-US" sz="2200" dirty="0" err="1">
                <a:latin typeface="华文楷体" panose="02010600040101010101" pitchFamily="2" charset="-122"/>
                <a:ea typeface="华文楷体" panose="02010600040101010101" pitchFamily="2" charset="-122"/>
              </a:rPr>
              <a:t>关键字上移到其父结点中，而父结点中大于</a:t>
            </a:r>
            <a:r>
              <a:rPr lang="en-US" altLang="en-US" sz="2200" dirty="0">
                <a:latin typeface="华文楷体" panose="02010600040101010101" pitchFamily="2" charset="-122"/>
                <a:ea typeface="华文楷体" panose="02010600040101010101" pitchFamily="2" charset="-122"/>
              </a:rPr>
              <a:t>(</a:t>
            </a:r>
            <a:r>
              <a:rPr lang="en-US" altLang="en-US" sz="2200" dirty="0" err="1">
                <a:latin typeface="华文楷体" panose="02010600040101010101" pitchFamily="2" charset="-122"/>
                <a:ea typeface="华文楷体" panose="02010600040101010101" pitchFamily="2" charset="-122"/>
              </a:rPr>
              <a:t>或小于</a:t>
            </a:r>
            <a:r>
              <a:rPr lang="en-US" altLang="en-US" sz="2200" dirty="0">
                <a:latin typeface="华文楷体" panose="02010600040101010101" pitchFamily="2" charset="-122"/>
                <a:ea typeface="华文楷体" panose="02010600040101010101" pitchFamily="2" charset="-122"/>
              </a:rPr>
              <a:t>)</a:t>
            </a:r>
            <a:r>
              <a:rPr lang="en-US" altLang="en-US" sz="2200" dirty="0" err="1">
                <a:latin typeface="华文楷体" panose="02010600040101010101" pitchFamily="2" charset="-122"/>
                <a:ea typeface="华文楷体" panose="02010600040101010101" pitchFamily="2" charset="-122"/>
              </a:rPr>
              <a:t>且紧靠上移关键字的关键字下移到结点N</a:t>
            </a:r>
            <a:endParaRPr lang="en-US" altLang="en-US" sz="2200" dirty="0">
              <a:latin typeface="华文楷体" panose="02010600040101010101" pitchFamily="2" charset="-122"/>
              <a:ea typeface="华文楷体" panose="02010600040101010101" pitchFamily="2" charset="-122"/>
            </a:endParaRPr>
          </a:p>
          <a:p>
            <a:pPr marL="985838" indent="-360363">
              <a:buFont typeface="Wingdings" panose="05000000000000000000" pitchFamily="2" charset="2"/>
              <a:buChar char="ü"/>
            </a:pPr>
            <a:r>
              <a:rPr lang="en-US" altLang="en-US" sz="2200" b="1" dirty="0" err="1">
                <a:solidFill>
                  <a:srgbClr val="0000FF"/>
                </a:solidFill>
                <a:latin typeface="华文楷体" panose="02010600040101010101" pitchFamily="2" charset="-122"/>
                <a:ea typeface="华文楷体" panose="02010600040101010101" pitchFamily="2" charset="-122"/>
              </a:rPr>
              <a:t>若结点N和其兄弟结点中的关键字数</a:t>
            </a:r>
            <a:r>
              <a:rPr lang="en-US" altLang="en-US" sz="2200" b="1" dirty="0">
                <a:solidFill>
                  <a:srgbClr val="0000FF"/>
                </a:solidFill>
                <a:latin typeface="华文楷体" panose="02010600040101010101" pitchFamily="2" charset="-122"/>
                <a:ea typeface="华文楷体" panose="02010600040101010101" pitchFamily="2" charset="-122"/>
              </a:rPr>
              <a:t>=</a:t>
            </a:r>
            <a:r>
              <a:rPr lang="en-US" altLang="en-US" sz="2200" b="1" dirty="0">
                <a:solidFill>
                  <a:srgbClr val="0000FF"/>
                </a:solidFill>
                <a:latin typeface="华文楷体" panose="02010600040101010101" pitchFamily="2" charset="-122"/>
                <a:ea typeface="华文楷体" panose="02010600040101010101" pitchFamily="2" charset="-122"/>
                <a:sym typeface="Symbol" pitchFamily="18" charset="2"/>
              </a:rPr>
              <a:t></a:t>
            </a:r>
            <a:r>
              <a:rPr lang="en-US" altLang="en-US" sz="2200" b="1" dirty="0">
                <a:solidFill>
                  <a:srgbClr val="0000FF"/>
                </a:solidFill>
                <a:latin typeface="华文楷体" panose="02010600040101010101" pitchFamily="2" charset="-122"/>
                <a:ea typeface="华文楷体" panose="02010600040101010101" pitchFamily="2" charset="-122"/>
              </a:rPr>
              <a:t>m/2</a:t>
            </a:r>
            <a:r>
              <a:rPr lang="en-US" altLang="en-US" sz="2200" b="1" dirty="0">
                <a:solidFill>
                  <a:srgbClr val="0000FF"/>
                </a:solidFill>
                <a:latin typeface="华文楷体" panose="02010600040101010101" pitchFamily="2" charset="-122"/>
                <a:ea typeface="华文楷体" panose="02010600040101010101" pitchFamily="2" charset="-122"/>
                <a:sym typeface="Symbol" pitchFamily="18" charset="2"/>
              </a:rPr>
              <a:t></a:t>
            </a:r>
            <a:r>
              <a:rPr lang="en-US" altLang="en-US" sz="2200" b="1" dirty="0">
                <a:solidFill>
                  <a:srgbClr val="0000FF"/>
                </a:solidFill>
                <a:latin typeface="华文楷体" panose="02010600040101010101" pitchFamily="2" charset="-122"/>
                <a:ea typeface="华文楷体" panose="02010600040101010101" pitchFamily="2" charset="-122"/>
              </a:rPr>
              <a:t>-1</a:t>
            </a:r>
            <a:r>
              <a:rPr lang="en-US" altLang="en-US" sz="2200" dirty="0">
                <a:latin typeface="华文楷体" panose="02010600040101010101" pitchFamily="2" charset="-122"/>
                <a:ea typeface="华文楷体" panose="02010600040101010101" pitchFamily="2" charset="-122"/>
              </a:rPr>
              <a:t>：删除结点N中的关键字，再将结点N中的关键字、指针与其兄弟结点以及分割二者的父结点中的某个关键字Ki，合并为一个结点，若因此使父结点中的关键字个数&lt;</a:t>
            </a:r>
            <a:r>
              <a:rPr lang="en-US" altLang="en-US" sz="2200" dirty="0">
                <a:latin typeface="华文楷体" panose="02010600040101010101" pitchFamily="2" charset="-122"/>
                <a:ea typeface="华文楷体" panose="02010600040101010101" pitchFamily="2" charset="-122"/>
                <a:sym typeface="Symbol" pitchFamily="18" charset="2"/>
              </a:rPr>
              <a:t></a:t>
            </a:r>
            <a:r>
              <a:rPr lang="en-US" altLang="en-US" sz="2200" dirty="0">
                <a:latin typeface="华文楷体" panose="02010600040101010101" pitchFamily="2" charset="-122"/>
                <a:ea typeface="华文楷体" panose="02010600040101010101" pitchFamily="2" charset="-122"/>
              </a:rPr>
              <a:t>m/2</a:t>
            </a:r>
            <a:r>
              <a:rPr lang="en-US" altLang="en-US" sz="2200" dirty="0">
                <a:latin typeface="华文楷体" panose="02010600040101010101" pitchFamily="2" charset="-122"/>
                <a:ea typeface="华文楷体" panose="02010600040101010101" pitchFamily="2" charset="-122"/>
                <a:sym typeface="Symbol" pitchFamily="18" charset="2"/>
              </a:rPr>
              <a:t></a:t>
            </a:r>
            <a:r>
              <a:rPr lang="en-US" altLang="en-US" sz="2200" dirty="0">
                <a:latin typeface="华文楷体" panose="02010600040101010101" pitchFamily="2" charset="-122"/>
                <a:ea typeface="华文楷体" panose="02010600040101010101" pitchFamily="2" charset="-122"/>
              </a:rPr>
              <a:t>-1 ，</a:t>
            </a:r>
            <a:r>
              <a:rPr lang="en-US" altLang="en-US" sz="2200" dirty="0" err="1">
                <a:latin typeface="华文楷体" panose="02010600040101010101" pitchFamily="2" charset="-122"/>
                <a:ea typeface="华文楷体" panose="02010600040101010101" pitchFamily="2" charset="-122"/>
              </a:rPr>
              <a:t>则依此类推</a:t>
            </a:r>
            <a:endParaRPr lang="en-US" altLang="en-US" sz="2200" dirty="0">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48</a:t>
            </a:fld>
            <a:endParaRPr lang="zh-CN" altLang="en-US"/>
          </a:p>
        </p:txBody>
      </p:sp>
      <p:sp>
        <p:nvSpPr>
          <p:cNvPr id="3" name="矩形 2">
            <a:extLst>
              <a:ext uri="{FF2B5EF4-FFF2-40B4-BE49-F238E27FC236}">
                <a16:creationId xmlns:a16="http://schemas.microsoft.com/office/drawing/2014/main" id="{FE0836AC-FE5A-4B16-AE07-1322F0BA9D89}"/>
              </a:ext>
            </a:extLst>
          </p:cNvPr>
          <p:cNvSpPr/>
          <p:nvPr/>
        </p:nvSpPr>
        <p:spPr>
          <a:xfrm>
            <a:off x="1505" y="2509897"/>
            <a:ext cx="9170367" cy="4348103"/>
          </a:xfrm>
          <a:prstGeom prst="rect">
            <a:avLst/>
          </a:prstGeom>
          <a:solidFill>
            <a:schemeClr val="accent5">
              <a:lumMod val="20000"/>
              <a:lumOff val="80000"/>
              <a:alpha val="2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a:extLst>
              <a:ext uri="{FF2B5EF4-FFF2-40B4-BE49-F238E27FC236}">
                <a16:creationId xmlns:a16="http://schemas.microsoft.com/office/drawing/2014/main" id="{644F808B-105C-4DA1-93CF-4E64BE26F530}"/>
              </a:ext>
            </a:extLst>
          </p:cNvPr>
          <p:cNvSpPr/>
          <p:nvPr/>
        </p:nvSpPr>
        <p:spPr>
          <a:xfrm>
            <a:off x="0" y="1331404"/>
            <a:ext cx="9171873" cy="1154118"/>
          </a:xfrm>
          <a:prstGeom prst="rect">
            <a:avLst/>
          </a:prstGeom>
          <a:solidFill>
            <a:schemeClr val="accent2">
              <a:lumMod val="20000"/>
              <a:lumOff val="80000"/>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10812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E3E2CEC-52AF-40D6-9392-985DBDFFE56C}"/>
              </a:ext>
            </a:extLst>
          </p:cNvPr>
          <p:cNvSpPr>
            <a:spLocks noGrp="1"/>
          </p:cNvSpPr>
          <p:nvPr>
            <p:ph type="sldNum" sz="quarter" idx="12"/>
          </p:nvPr>
        </p:nvSpPr>
        <p:spPr/>
        <p:txBody>
          <a:bodyPr/>
          <a:lstStyle/>
          <a:p>
            <a:fld id="{0C913308-F349-4B6D-A68A-DD1791B4A57B}" type="slidenum">
              <a:rPr lang="zh-CN" altLang="en-US" smtClean="0"/>
              <a:t>49</a:t>
            </a:fld>
            <a:endParaRPr lang="zh-CN" altLang="en-US"/>
          </a:p>
        </p:txBody>
      </p:sp>
      <p:graphicFrame>
        <p:nvGraphicFramePr>
          <p:cNvPr id="5" name="表格 4">
            <a:extLst>
              <a:ext uri="{FF2B5EF4-FFF2-40B4-BE49-F238E27FC236}">
                <a16:creationId xmlns:a16="http://schemas.microsoft.com/office/drawing/2014/main" id="{BC22AA3B-54DF-45CE-8A1A-BD42E4A7FAD1}"/>
              </a:ext>
            </a:extLst>
          </p:cNvPr>
          <p:cNvGraphicFramePr>
            <a:graphicFrameLocks noGrp="1"/>
          </p:cNvGraphicFramePr>
          <p:nvPr>
            <p:extLst>
              <p:ext uri="{D42A27DB-BD31-4B8C-83A1-F6EECF244321}">
                <p14:modId xmlns:p14="http://schemas.microsoft.com/office/powerpoint/2010/main" val="3251369269"/>
              </p:ext>
            </p:extLst>
          </p:nvPr>
        </p:nvGraphicFramePr>
        <p:xfrm>
          <a:off x="1572344" y="2611760"/>
          <a:ext cx="6096000" cy="45720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343177613"/>
                    </a:ext>
                  </a:extLst>
                </a:gridCol>
              </a:tblGrid>
              <a:tr h="457200">
                <a:tc>
                  <a:txBody>
                    <a:bodyPr/>
                    <a:lstStyle/>
                    <a:p>
                      <a:pPr marL="0" algn="ctr" defTabSz="914400" rtl="0" eaLnBrk="1" latinLnBrk="0" hangingPunct="1">
                        <a:tabLst>
                          <a:tab pos="2149475" algn="l"/>
                        </a:tabLst>
                      </a:pPr>
                      <a:r>
                        <a:rPr lang="en-US" altLang="zh-CN" sz="2400" b="1" kern="1200" dirty="0">
                          <a:solidFill>
                            <a:srgbClr val="FFFFFF"/>
                          </a:solidFill>
                          <a:latin typeface="+mn-lt"/>
                          <a:ea typeface="+mn-ea"/>
                          <a:cs typeface="+mn-cs"/>
                        </a:rPr>
                        <a:t>y</a:t>
                      </a:r>
                      <a:endParaRPr lang="zh-CN" altLang="en-US" sz="2400" b="1" kern="1200" dirty="0">
                        <a:solidFill>
                          <a:srgbClr val="FFFFFF"/>
                        </a:solidFill>
                        <a:latin typeface="+mn-lt"/>
                        <a:ea typeface="+mn-ea"/>
                        <a:cs typeface="+mn-cs"/>
                      </a:endParaRPr>
                    </a:p>
                  </a:txBody>
                  <a:tcPr/>
                </a:tc>
                <a:extLst>
                  <a:ext uri="{0D108BD9-81ED-4DB2-BD59-A6C34878D82A}">
                    <a16:rowId xmlns:a16="http://schemas.microsoft.com/office/drawing/2014/main" val="3999272733"/>
                  </a:ext>
                </a:extLst>
              </a:tr>
            </a:tbl>
          </a:graphicData>
        </a:graphic>
      </p:graphicFrame>
      <p:graphicFrame>
        <p:nvGraphicFramePr>
          <p:cNvPr id="6" name="表格 5">
            <a:extLst>
              <a:ext uri="{FF2B5EF4-FFF2-40B4-BE49-F238E27FC236}">
                <a16:creationId xmlns:a16="http://schemas.microsoft.com/office/drawing/2014/main" id="{5F774F9B-E2E7-499B-82A3-04E589F769D9}"/>
              </a:ext>
            </a:extLst>
          </p:cNvPr>
          <p:cNvGraphicFramePr>
            <a:graphicFrameLocks noGrp="1"/>
          </p:cNvGraphicFramePr>
          <p:nvPr>
            <p:extLst>
              <p:ext uri="{D42A27DB-BD31-4B8C-83A1-F6EECF244321}">
                <p14:modId xmlns:p14="http://schemas.microsoft.com/office/powerpoint/2010/main" val="2793939891"/>
              </p:ext>
            </p:extLst>
          </p:nvPr>
        </p:nvGraphicFramePr>
        <p:xfrm>
          <a:off x="1572344" y="3619872"/>
          <a:ext cx="2759968" cy="457200"/>
        </p:xfrm>
        <a:graphic>
          <a:graphicData uri="http://schemas.openxmlformats.org/drawingml/2006/table">
            <a:tbl>
              <a:tblPr firstRow="1" bandRow="1">
                <a:tableStyleId>{5C22544A-7EE6-4342-B048-85BDC9FD1C3A}</a:tableStyleId>
              </a:tblPr>
              <a:tblGrid>
                <a:gridCol w="2759968">
                  <a:extLst>
                    <a:ext uri="{9D8B030D-6E8A-4147-A177-3AD203B41FA5}">
                      <a16:colId xmlns:a16="http://schemas.microsoft.com/office/drawing/2014/main" val="305578926"/>
                    </a:ext>
                  </a:extLst>
                </a:gridCol>
              </a:tblGrid>
              <a:tr h="375816">
                <a:tc>
                  <a:txBody>
                    <a:bodyPr/>
                    <a:lstStyle/>
                    <a:p>
                      <a:pPr marL="0" algn="r" defTabSz="914400" rtl="0" eaLnBrk="1" latinLnBrk="0" hangingPunct="1">
                        <a:tabLst>
                          <a:tab pos="2149475" algn="l"/>
                        </a:tabLst>
                      </a:pPr>
                      <a:r>
                        <a:rPr lang="zh-CN" altLang="en-US" sz="2400" b="1" kern="1200" dirty="0">
                          <a:solidFill>
                            <a:srgbClr val="FFFFFF"/>
                          </a:solidFill>
                          <a:latin typeface="+mn-lt"/>
                          <a:ea typeface="+mn-ea"/>
                          <a:cs typeface="+mn-cs"/>
                          <a:sym typeface="Symbol" panose="05050102010706020507" pitchFamily="18" charset="2"/>
                        </a:rPr>
                        <a:t></a:t>
                      </a:r>
                      <a:r>
                        <a:rPr lang="en-US" altLang="zh-CN" sz="2400" b="1" kern="1200" dirty="0">
                          <a:solidFill>
                            <a:srgbClr val="FFFFFF"/>
                          </a:solidFill>
                          <a:latin typeface="+mn-lt"/>
                          <a:ea typeface="+mn-ea"/>
                          <a:cs typeface="+mn-cs"/>
                          <a:sym typeface="Symbol" panose="05050102010706020507" pitchFamily="18" charset="2"/>
                        </a:rPr>
                        <a:t>m/2</a:t>
                      </a:r>
                      <a:r>
                        <a:rPr lang="zh-CN" altLang="en-US" sz="2400" b="1" kern="1200" dirty="0">
                          <a:solidFill>
                            <a:srgbClr val="FFFFFF"/>
                          </a:solidFill>
                          <a:latin typeface="+mn-lt"/>
                          <a:ea typeface="+mn-ea"/>
                          <a:cs typeface="+mn-cs"/>
                          <a:sym typeface="Symbol" panose="05050102010706020507" pitchFamily="18" charset="2"/>
                        </a:rPr>
                        <a:t>         </a:t>
                      </a:r>
                      <a:r>
                        <a:rPr lang="en-US" altLang="zh-CN" sz="2400" b="1" kern="1200" dirty="0">
                          <a:solidFill>
                            <a:srgbClr val="FFFFFF"/>
                          </a:solidFill>
                          <a:latin typeface="+mn-lt"/>
                          <a:ea typeface="+mn-ea"/>
                          <a:cs typeface="+mn-cs"/>
                          <a:sym typeface="Symbol" panose="05050102010706020507" pitchFamily="18" charset="2"/>
                        </a:rPr>
                        <a:t>x</a:t>
                      </a:r>
                      <a:endParaRPr lang="zh-CN" altLang="en-US" sz="2400" b="1" kern="1200" dirty="0">
                        <a:solidFill>
                          <a:srgbClr val="FFFFFF"/>
                        </a:solidFill>
                        <a:latin typeface="+mn-lt"/>
                        <a:ea typeface="+mn-ea"/>
                        <a:cs typeface="+mn-cs"/>
                      </a:endParaRPr>
                    </a:p>
                  </a:txBody>
                  <a:tcPr/>
                </a:tc>
                <a:extLst>
                  <a:ext uri="{0D108BD9-81ED-4DB2-BD59-A6C34878D82A}">
                    <a16:rowId xmlns:a16="http://schemas.microsoft.com/office/drawing/2014/main" val="745162085"/>
                  </a:ext>
                </a:extLst>
              </a:tr>
            </a:tbl>
          </a:graphicData>
        </a:graphic>
      </p:graphicFrame>
      <p:graphicFrame>
        <p:nvGraphicFramePr>
          <p:cNvPr id="7" name="表格 6">
            <a:extLst>
              <a:ext uri="{FF2B5EF4-FFF2-40B4-BE49-F238E27FC236}">
                <a16:creationId xmlns:a16="http://schemas.microsoft.com/office/drawing/2014/main" id="{0DDBBF66-DF2F-4D28-A897-AC60601A2738}"/>
              </a:ext>
            </a:extLst>
          </p:cNvPr>
          <p:cNvGraphicFramePr>
            <a:graphicFrameLocks noGrp="1"/>
          </p:cNvGraphicFramePr>
          <p:nvPr>
            <p:extLst>
              <p:ext uri="{D42A27DB-BD31-4B8C-83A1-F6EECF244321}">
                <p14:modId xmlns:p14="http://schemas.microsoft.com/office/powerpoint/2010/main" val="1175939002"/>
              </p:ext>
            </p:extLst>
          </p:nvPr>
        </p:nvGraphicFramePr>
        <p:xfrm>
          <a:off x="5340424" y="3619872"/>
          <a:ext cx="2111896" cy="457200"/>
        </p:xfrm>
        <a:graphic>
          <a:graphicData uri="http://schemas.openxmlformats.org/drawingml/2006/table">
            <a:tbl>
              <a:tblPr firstRow="1" bandRow="1">
                <a:tableStyleId>{5C22544A-7EE6-4342-B048-85BDC9FD1C3A}</a:tableStyleId>
              </a:tblPr>
              <a:tblGrid>
                <a:gridCol w="2111896">
                  <a:extLst>
                    <a:ext uri="{9D8B030D-6E8A-4147-A177-3AD203B41FA5}">
                      <a16:colId xmlns:a16="http://schemas.microsoft.com/office/drawing/2014/main" val="3615171152"/>
                    </a:ext>
                  </a:extLst>
                </a:gridCol>
              </a:tblGrid>
              <a:tr h="330332">
                <a:tc>
                  <a:txBody>
                    <a:bodyPr/>
                    <a:lstStyle/>
                    <a:p>
                      <a:pPr marL="0" algn="ctr" defTabSz="914400" rtl="0" eaLnBrk="1" latinLnBrk="0" hangingPunct="1">
                        <a:tabLst>
                          <a:tab pos="2149475" algn="l"/>
                        </a:tabLst>
                      </a:pPr>
                      <a:r>
                        <a:rPr lang="zh-CN" altLang="en-US" sz="2400" b="1" kern="1200" dirty="0">
                          <a:solidFill>
                            <a:srgbClr val="FFFFFF"/>
                          </a:solidFill>
                          <a:latin typeface="+mn-lt"/>
                          <a:ea typeface="+mn-ea"/>
                          <a:cs typeface="+mn-cs"/>
                          <a:sym typeface="Symbol" panose="05050102010706020507" pitchFamily="18" charset="2"/>
                        </a:rPr>
                        <a:t></a:t>
                      </a:r>
                      <a:r>
                        <a:rPr lang="en-US" altLang="zh-CN" sz="2400" b="1" kern="1200" dirty="0">
                          <a:solidFill>
                            <a:srgbClr val="FFFFFF"/>
                          </a:solidFill>
                          <a:latin typeface="+mn-lt"/>
                          <a:ea typeface="+mn-ea"/>
                          <a:cs typeface="+mn-cs"/>
                          <a:sym typeface="Symbol" panose="05050102010706020507" pitchFamily="18" charset="2"/>
                        </a:rPr>
                        <a:t>m/2</a:t>
                      </a:r>
                      <a:r>
                        <a:rPr lang="zh-CN" altLang="en-US" sz="2400" b="1" kern="1200" dirty="0">
                          <a:solidFill>
                            <a:srgbClr val="FFFFFF"/>
                          </a:solidFill>
                          <a:latin typeface="+mn-lt"/>
                          <a:ea typeface="+mn-ea"/>
                          <a:cs typeface="+mn-cs"/>
                          <a:sym typeface="Symbol" panose="05050102010706020507" pitchFamily="18" charset="2"/>
                        </a:rPr>
                        <a:t> </a:t>
                      </a:r>
                      <a:r>
                        <a:rPr lang="en-US" altLang="zh-CN" sz="2400" b="1" kern="1200" dirty="0">
                          <a:solidFill>
                            <a:srgbClr val="FFFFFF"/>
                          </a:solidFill>
                          <a:latin typeface="+mn-lt"/>
                          <a:ea typeface="+mn-ea"/>
                          <a:cs typeface="+mn-cs"/>
                          <a:sym typeface="Symbol" panose="05050102010706020507" pitchFamily="18" charset="2"/>
                        </a:rPr>
                        <a:t>-2</a:t>
                      </a:r>
                      <a:endParaRPr lang="zh-CN" altLang="en-US" sz="2400" b="1" kern="1200" dirty="0">
                        <a:solidFill>
                          <a:srgbClr val="FFFFFF"/>
                        </a:solidFill>
                        <a:latin typeface="+mn-lt"/>
                        <a:ea typeface="+mn-ea"/>
                        <a:cs typeface="+mn-cs"/>
                      </a:endParaRPr>
                    </a:p>
                  </a:txBody>
                  <a:tcPr/>
                </a:tc>
                <a:extLst>
                  <a:ext uri="{0D108BD9-81ED-4DB2-BD59-A6C34878D82A}">
                    <a16:rowId xmlns:a16="http://schemas.microsoft.com/office/drawing/2014/main" val="1556013427"/>
                  </a:ext>
                </a:extLst>
              </a:tr>
            </a:tbl>
          </a:graphicData>
        </a:graphic>
      </p:graphicFrame>
      <p:cxnSp>
        <p:nvCxnSpPr>
          <p:cNvPr id="9" name="直接箭头连接符 8">
            <a:extLst>
              <a:ext uri="{FF2B5EF4-FFF2-40B4-BE49-F238E27FC236}">
                <a16:creationId xmlns:a16="http://schemas.microsoft.com/office/drawing/2014/main" id="{6D6BBF26-27CA-47F7-A457-9B74ECD3F9A1}"/>
              </a:ext>
            </a:extLst>
          </p:cNvPr>
          <p:cNvCxnSpPr/>
          <p:nvPr/>
        </p:nvCxnSpPr>
        <p:spPr>
          <a:xfrm flipH="1">
            <a:off x="3396208" y="3059584"/>
            <a:ext cx="936104" cy="560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C1A84918-95FB-4F8E-A8A3-1BC899416384}"/>
              </a:ext>
            </a:extLst>
          </p:cNvPr>
          <p:cNvCxnSpPr/>
          <p:nvPr/>
        </p:nvCxnSpPr>
        <p:spPr>
          <a:xfrm>
            <a:off x="4908378" y="3031319"/>
            <a:ext cx="959768" cy="560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BE624EFF-9E32-428B-ACD9-810BBBB5EA03}"/>
              </a:ext>
            </a:extLst>
          </p:cNvPr>
          <p:cNvCxnSpPr>
            <a:cxnSpLocks/>
            <a:endCxn id="5" idx="0"/>
          </p:cNvCxnSpPr>
          <p:nvPr/>
        </p:nvCxnSpPr>
        <p:spPr>
          <a:xfrm>
            <a:off x="4620344" y="2035696"/>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表格 13">
            <a:extLst>
              <a:ext uri="{FF2B5EF4-FFF2-40B4-BE49-F238E27FC236}">
                <a16:creationId xmlns:a16="http://schemas.microsoft.com/office/drawing/2014/main" id="{6F280E6E-50DD-45EB-8BE9-236E2385130E}"/>
              </a:ext>
            </a:extLst>
          </p:cNvPr>
          <p:cNvGraphicFramePr>
            <a:graphicFrameLocks noGrp="1"/>
          </p:cNvGraphicFramePr>
          <p:nvPr>
            <p:extLst>
              <p:ext uri="{D42A27DB-BD31-4B8C-83A1-F6EECF244321}">
                <p14:modId xmlns:p14="http://schemas.microsoft.com/office/powerpoint/2010/main" val="2279590079"/>
              </p:ext>
            </p:extLst>
          </p:nvPr>
        </p:nvGraphicFramePr>
        <p:xfrm>
          <a:off x="1676400" y="5348064"/>
          <a:ext cx="6096000" cy="45720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343177613"/>
                    </a:ext>
                  </a:extLst>
                </a:gridCol>
              </a:tblGrid>
              <a:tr h="303808">
                <a:tc>
                  <a:txBody>
                    <a:bodyPr/>
                    <a:lstStyle/>
                    <a:p>
                      <a:pPr algn="ctr"/>
                      <a:r>
                        <a:rPr lang="en-US" altLang="zh-CN" sz="2400" dirty="0"/>
                        <a:t>x</a:t>
                      </a:r>
                      <a:endParaRPr lang="zh-CN" altLang="en-US" sz="2400" dirty="0"/>
                    </a:p>
                  </a:txBody>
                  <a:tcPr/>
                </a:tc>
                <a:extLst>
                  <a:ext uri="{0D108BD9-81ED-4DB2-BD59-A6C34878D82A}">
                    <a16:rowId xmlns:a16="http://schemas.microsoft.com/office/drawing/2014/main" val="3999272733"/>
                  </a:ext>
                </a:extLst>
              </a:tr>
            </a:tbl>
          </a:graphicData>
        </a:graphic>
      </p:graphicFrame>
      <p:graphicFrame>
        <p:nvGraphicFramePr>
          <p:cNvPr id="15" name="表格 14">
            <a:extLst>
              <a:ext uri="{FF2B5EF4-FFF2-40B4-BE49-F238E27FC236}">
                <a16:creationId xmlns:a16="http://schemas.microsoft.com/office/drawing/2014/main" id="{67EFA5B6-2754-4C6A-A57C-33DBAEE66474}"/>
              </a:ext>
            </a:extLst>
          </p:cNvPr>
          <p:cNvGraphicFramePr>
            <a:graphicFrameLocks noGrp="1"/>
          </p:cNvGraphicFramePr>
          <p:nvPr>
            <p:extLst>
              <p:ext uri="{D42A27DB-BD31-4B8C-83A1-F6EECF244321}">
                <p14:modId xmlns:p14="http://schemas.microsoft.com/office/powerpoint/2010/main" val="3252290109"/>
              </p:ext>
            </p:extLst>
          </p:nvPr>
        </p:nvGraphicFramePr>
        <p:xfrm>
          <a:off x="1676400" y="6356176"/>
          <a:ext cx="2759968" cy="457200"/>
        </p:xfrm>
        <a:graphic>
          <a:graphicData uri="http://schemas.openxmlformats.org/drawingml/2006/table">
            <a:tbl>
              <a:tblPr firstRow="1" bandRow="1">
                <a:tableStyleId>{5C22544A-7EE6-4342-B048-85BDC9FD1C3A}</a:tableStyleId>
              </a:tblPr>
              <a:tblGrid>
                <a:gridCol w="2759968">
                  <a:extLst>
                    <a:ext uri="{9D8B030D-6E8A-4147-A177-3AD203B41FA5}">
                      <a16:colId xmlns:a16="http://schemas.microsoft.com/office/drawing/2014/main" val="305578926"/>
                    </a:ext>
                  </a:extLst>
                </a:gridCol>
              </a:tblGrid>
              <a:tr h="375816">
                <a:tc>
                  <a:txBody>
                    <a:bodyPr/>
                    <a:lstStyle/>
                    <a:p>
                      <a:pPr algn="ctr">
                        <a:tabLst>
                          <a:tab pos="2149475" algn="l"/>
                        </a:tabLst>
                      </a:pPr>
                      <a:r>
                        <a:rPr lang="zh-CN" altLang="en-US" sz="2400" dirty="0">
                          <a:solidFill>
                            <a:srgbClr val="FFFFFF"/>
                          </a:solidFill>
                          <a:sym typeface="Symbol" panose="05050102010706020507" pitchFamily="18" charset="2"/>
                        </a:rPr>
                        <a:t></a:t>
                      </a:r>
                      <a:r>
                        <a:rPr lang="en-US" altLang="zh-CN" sz="2400" dirty="0">
                          <a:solidFill>
                            <a:srgbClr val="FFFFFF"/>
                          </a:solidFill>
                          <a:sym typeface="Symbol" panose="05050102010706020507" pitchFamily="18" charset="2"/>
                        </a:rPr>
                        <a:t>m/2</a:t>
                      </a:r>
                      <a:r>
                        <a:rPr lang="zh-CN" altLang="en-US" sz="2400" dirty="0">
                          <a:solidFill>
                            <a:srgbClr val="FFFFFF"/>
                          </a:solidFill>
                          <a:sym typeface="Symbol" panose="05050102010706020507" pitchFamily="18" charset="2"/>
                        </a:rPr>
                        <a:t> </a:t>
                      </a:r>
                      <a:r>
                        <a:rPr lang="en-US" altLang="zh-CN" sz="2400" dirty="0">
                          <a:solidFill>
                            <a:srgbClr val="FFFFFF"/>
                          </a:solidFill>
                          <a:sym typeface="Symbol" panose="05050102010706020507" pitchFamily="18" charset="2"/>
                        </a:rPr>
                        <a:t>-1</a:t>
                      </a:r>
                      <a:r>
                        <a:rPr lang="zh-CN" altLang="en-US" sz="2400" dirty="0">
                          <a:solidFill>
                            <a:srgbClr val="FFFFFF"/>
                          </a:solidFill>
                          <a:sym typeface="Symbol" panose="05050102010706020507" pitchFamily="18" charset="2"/>
                        </a:rPr>
                        <a:t>   </a:t>
                      </a:r>
                      <a:endParaRPr lang="zh-CN" altLang="en-US" sz="2400" dirty="0">
                        <a:solidFill>
                          <a:srgbClr val="FFFFFF"/>
                        </a:solidFill>
                      </a:endParaRPr>
                    </a:p>
                  </a:txBody>
                  <a:tcPr/>
                </a:tc>
                <a:extLst>
                  <a:ext uri="{0D108BD9-81ED-4DB2-BD59-A6C34878D82A}">
                    <a16:rowId xmlns:a16="http://schemas.microsoft.com/office/drawing/2014/main" val="745162085"/>
                  </a:ext>
                </a:extLst>
              </a:tr>
            </a:tbl>
          </a:graphicData>
        </a:graphic>
      </p:graphicFrame>
      <p:graphicFrame>
        <p:nvGraphicFramePr>
          <p:cNvPr id="16" name="表格 15">
            <a:extLst>
              <a:ext uri="{FF2B5EF4-FFF2-40B4-BE49-F238E27FC236}">
                <a16:creationId xmlns:a16="http://schemas.microsoft.com/office/drawing/2014/main" id="{0D35FBD3-AFA2-4690-BB35-3331F23E78D6}"/>
              </a:ext>
            </a:extLst>
          </p:cNvPr>
          <p:cNvGraphicFramePr>
            <a:graphicFrameLocks noGrp="1"/>
          </p:cNvGraphicFramePr>
          <p:nvPr>
            <p:extLst>
              <p:ext uri="{D42A27DB-BD31-4B8C-83A1-F6EECF244321}">
                <p14:modId xmlns:p14="http://schemas.microsoft.com/office/powerpoint/2010/main" val="1478369455"/>
              </p:ext>
            </p:extLst>
          </p:nvPr>
        </p:nvGraphicFramePr>
        <p:xfrm>
          <a:off x="5444480" y="6356176"/>
          <a:ext cx="2111896" cy="457200"/>
        </p:xfrm>
        <a:graphic>
          <a:graphicData uri="http://schemas.openxmlformats.org/drawingml/2006/table">
            <a:tbl>
              <a:tblPr firstRow="1" bandRow="1">
                <a:tableStyleId>{5C22544A-7EE6-4342-B048-85BDC9FD1C3A}</a:tableStyleId>
              </a:tblPr>
              <a:tblGrid>
                <a:gridCol w="2111896">
                  <a:extLst>
                    <a:ext uri="{9D8B030D-6E8A-4147-A177-3AD203B41FA5}">
                      <a16:colId xmlns:a16="http://schemas.microsoft.com/office/drawing/2014/main" val="3615171152"/>
                    </a:ext>
                  </a:extLst>
                </a:gridCol>
              </a:tblGrid>
              <a:tr h="375816">
                <a:tc>
                  <a:txBody>
                    <a:bodyPr/>
                    <a:lstStyle/>
                    <a:p>
                      <a:pPr marL="0" algn="ctr" defTabSz="914400" rtl="0" eaLnBrk="1" latinLnBrk="0" hangingPunct="1">
                        <a:tabLst>
                          <a:tab pos="2149475" algn="l"/>
                        </a:tabLst>
                      </a:pPr>
                      <a:r>
                        <a:rPr lang="en-US" altLang="zh-CN" sz="2400" b="1" kern="1200" dirty="0">
                          <a:solidFill>
                            <a:srgbClr val="FFFFFF"/>
                          </a:solidFill>
                          <a:latin typeface="+mn-lt"/>
                          <a:ea typeface="+mn-ea"/>
                          <a:cs typeface="+mn-cs"/>
                          <a:sym typeface="Symbol" panose="05050102010706020507" pitchFamily="18" charset="2"/>
                        </a:rPr>
                        <a:t>y   </a:t>
                      </a:r>
                      <a:r>
                        <a:rPr lang="zh-CN" altLang="en-US" sz="2400" b="1" kern="1200" dirty="0">
                          <a:solidFill>
                            <a:srgbClr val="FFFFFF"/>
                          </a:solidFill>
                          <a:latin typeface="+mn-lt"/>
                          <a:ea typeface="+mn-ea"/>
                          <a:cs typeface="+mn-cs"/>
                          <a:sym typeface="Symbol" panose="05050102010706020507" pitchFamily="18" charset="2"/>
                        </a:rPr>
                        <a:t></a:t>
                      </a:r>
                      <a:r>
                        <a:rPr lang="en-US" altLang="zh-CN" sz="2400" b="1" kern="1200" dirty="0">
                          <a:solidFill>
                            <a:srgbClr val="FFFFFF"/>
                          </a:solidFill>
                          <a:latin typeface="+mn-lt"/>
                          <a:ea typeface="+mn-ea"/>
                          <a:cs typeface="+mn-cs"/>
                          <a:sym typeface="Symbol" panose="05050102010706020507" pitchFamily="18" charset="2"/>
                        </a:rPr>
                        <a:t>m/2</a:t>
                      </a:r>
                      <a:r>
                        <a:rPr lang="zh-CN" altLang="en-US" sz="2400" b="1" kern="1200" dirty="0">
                          <a:solidFill>
                            <a:srgbClr val="FFFFFF"/>
                          </a:solidFill>
                          <a:latin typeface="+mn-lt"/>
                          <a:ea typeface="+mn-ea"/>
                          <a:cs typeface="+mn-cs"/>
                          <a:sym typeface="Symbol" panose="05050102010706020507" pitchFamily="18" charset="2"/>
                        </a:rPr>
                        <a:t> </a:t>
                      </a:r>
                      <a:r>
                        <a:rPr lang="en-US" altLang="zh-CN" sz="2400" b="1" kern="1200" dirty="0">
                          <a:solidFill>
                            <a:srgbClr val="FFFFFF"/>
                          </a:solidFill>
                          <a:latin typeface="+mn-lt"/>
                          <a:ea typeface="+mn-ea"/>
                          <a:cs typeface="+mn-cs"/>
                          <a:sym typeface="Symbol" panose="05050102010706020507" pitchFamily="18" charset="2"/>
                        </a:rPr>
                        <a:t>-2</a:t>
                      </a:r>
                      <a:endParaRPr lang="zh-CN" altLang="en-US" sz="2400" b="1" kern="1200" dirty="0">
                        <a:solidFill>
                          <a:srgbClr val="FFFFFF"/>
                        </a:solidFill>
                        <a:latin typeface="+mn-lt"/>
                        <a:ea typeface="+mn-ea"/>
                        <a:cs typeface="+mn-cs"/>
                      </a:endParaRPr>
                    </a:p>
                  </a:txBody>
                  <a:tcPr/>
                </a:tc>
                <a:extLst>
                  <a:ext uri="{0D108BD9-81ED-4DB2-BD59-A6C34878D82A}">
                    <a16:rowId xmlns:a16="http://schemas.microsoft.com/office/drawing/2014/main" val="1556013427"/>
                  </a:ext>
                </a:extLst>
              </a:tr>
            </a:tbl>
          </a:graphicData>
        </a:graphic>
      </p:graphicFrame>
      <p:cxnSp>
        <p:nvCxnSpPr>
          <p:cNvPr id="17" name="直接箭头连接符 16">
            <a:extLst>
              <a:ext uri="{FF2B5EF4-FFF2-40B4-BE49-F238E27FC236}">
                <a16:creationId xmlns:a16="http://schemas.microsoft.com/office/drawing/2014/main" id="{6A73A4BB-BE35-431F-BD5C-0FE7BE031DC0}"/>
              </a:ext>
            </a:extLst>
          </p:cNvPr>
          <p:cNvCxnSpPr/>
          <p:nvPr/>
        </p:nvCxnSpPr>
        <p:spPr>
          <a:xfrm flipH="1">
            <a:off x="3500264" y="5795888"/>
            <a:ext cx="936104" cy="560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01C77C55-5379-4847-9306-A4B21C8B0486}"/>
              </a:ext>
            </a:extLst>
          </p:cNvPr>
          <p:cNvCxnSpPr/>
          <p:nvPr/>
        </p:nvCxnSpPr>
        <p:spPr>
          <a:xfrm>
            <a:off x="4964596" y="5764336"/>
            <a:ext cx="959768" cy="560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DC9A2AE7-2DEC-4585-A012-5419A7CB0FD2}"/>
              </a:ext>
            </a:extLst>
          </p:cNvPr>
          <p:cNvCxnSpPr>
            <a:endCxn id="14" idx="0"/>
          </p:cNvCxnSpPr>
          <p:nvPr/>
        </p:nvCxnSpPr>
        <p:spPr>
          <a:xfrm>
            <a:off x="4724400" y="4772000"/>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E3B5B116-FAF3-4AB0-9100-C31DF5C3A2C0}"/>
              </a:ext>
            </a:extLst>
          </p:cNvPr>
          <p:cNvSpPr txBox="1"/>
          <p:nvPr/>
        </p:nvSpPr>
        <p:spPr>
          <a:xfrm>
            <a:off x="115887" y="332656"/>
            <a:ext cx="8640961" cy="1200329"/>
          </a:xfrm>
          <a:prstGeom prst="rect">
            <a:avLst/>
          </a:prstGeom>
          <a:noFill/>
        </p:spPr>
        <p:txBody>
          <a:bodyPr wrap="square" rtlCol="0">
            <a:spAutoFit/>
          </a:bodyPr>
          <a:lstStyle/>
          <a:p>
            <a:r>
              <a:rPr lang="zh-CN" altLang="en-US" sz="2400" b="1" dirty="0">
                <a:latin typeface="华文楷体" panose="02010600040101010101" pitchFamily="2" charset="-122"/>
                <a:ea typeface="华文楷体" panose="02010600040101010101" pitchFamily="2" charset="-122"/>
              </a:rPr>
              <a:t>删除带来的节点下溢</a:t>
            </a:r>
            <a:endParaRPr lang="en-US" altLang="zh-CN" sz="2400" b="1" dirty="0">
              <a:latin typeface="华文楷体" panose="02010600040101010101" pitchFamily="2" charset="-122"/>
              <a:ea typeface="华文楷体" panose="02010600040101010101" pitchFamily="2" charset="-122"/>
            </a:endParaRPr>
          </a:p>
          <a:p>
            <a:pPr marL="1347788" indent="-806450"/>
            <a:r>
              <a:rPr lang="zh-CN" altLang="en-US" sz="2400" b="1" dirty="0">
                <a:latin typeface="华文楷体" panose="02010600040101010101" pitchFamily="2" charset="-122"/>
                <a:ea typeface="华文楷体" panose="02010600040101010101" pitchFamily="2" charset="-122"/>
              </a:rPr>
              <a:t>必定恰好包含</a:t>
            </a:r>
            <a:r>
              <a:rPr lang="zh-CN" altLang="en-US" sz="2400" b="1" dirty="0">
                <a:latin typeface="华文楷体" panose="02010600040101010101" pitchFamily="2" charset="-122"/>
                <a:ea typeface="华文楷体" panose="02010600040101010101" pitchFamily="2" charset="-122"/>
                <a:sym typeface="Symbol" panose="05050102010706020507" pitchFamily="18" charset="2"/>
              </a:rPr>
              <a:t></a:t>
            </a:r>
            <a:r>
              <a:rPr lang="en-US" altLang="zh-CN" sz="2400" b="1" dirty="0">
                <a:latin typeface="华文楷体" panose="02010600040101010101" pitchFamily="2" charset="-122"/>
                <a:ea typeface="华文楷体" panose="02010600040101010101" pitchFamily="2" charset="-122"/>
                <a:sym typeface="Symbol" panose="05050102010706020507" pitchFamily="18" charset="2"/>
              </a:rPr>
              <a:t>m/2</a:t>
            </a:r>
            <a:r>
              <a:rPr lang="zh-CN" altLang="en-US" sz="2400" b="1" dirty="0">
                <a:latin typeface="华文楷体" panose="02010600040101010101" pitchFamily="2" charset="-122"/>
                <a:ea typeface="华文楷体" panose="02010600040101010101" pitchFamily="2" charset="-122"/>
                <a:sym typeface="Symbol" panose="05050102010706020507" pitchFamily="18" charset="2"/>
              </a:rPr>
              <a:t> </a:t>
            </a:r>
            <a:r>
              <a:rPr lang="en-US" altLang="zh-CN" sz="2400" b="1" dirty="0">
                <a:latin typeface="华文楷体" panose="02010600040101010101" pitchFamily="2" charset="-122"/>
                <a:ea typeface="华文楷体" panose="02010600040101010101" pitchFamily="2" charset="-122"/>
                <a:sym typeface="Symbol" panose="05050102010706020507" pitchFamily="18" charset="2"/>
              </a:rPr>
              <a:t>-2</a:t>
            </a:r>
            <a:r>
              <a:rPr lang="zh-CN" altLang="en-US" sz="2400" b="1" dirty="0">
                <a:latin typeface="华文楷体" panose="02010600040101010101" pitchFamily="2" charset="-122"/>
                <a:ea typeface="华文楷体" panose="02010600040101010101" pitchFamily="2" charset="-122"/>
                <a:sym typeface="Symbol" panose="05050102010706020507" pitchFamily="18" charset="2"/>
              </a:rPr>
              <a:t>个关键码</a:t>
            </a:r>
            <a:r>
              <a:rPr lang="en-US" altLang="zh-CN" sz="2400" b="1" dirty="0">
                <a:latin typeface="华文楷体" panose="02010600040101010101" pitchFamily="2" charset="-122"/>
                <a:ea typeface="华文楷体" panose="02010600040101010101" pitchFamily="2" charset="-122"/>
                <a:sym typeface="Symbol" panose="05050102010706020507" pitchFamily="18" charset="2"/>
              </a:rPr>
              <a:t>+</a:t>
            </a:r>
            <a:r>
              <a:rPr lang="zh-CN" altLang="en-US" sz="2400" b="1" dirty="0">
                <a:latin typeface="华文楷体" panose="02010600040101010101" pitchFamily="2" charset="-122"/>
                <a:ea typeface="华文楷体" panose="02010600040101010101" pitchFamily="2" charset="-122"/>
                <a:sym typeface="Symbol" panose="05050102010706020507" pitchFamily="18" charset="2"/>
              </a:rPr>
              <a:t> </a:t>
            </a:r>
            <a:r>
              <a:rPr lang="en-US" altLang="zh-CN" sz="2400" b="1" dirty="0">
                <a:latin typeface="华文楷体" panose="02010600040101010101" pitchFamily="2" charset="-122"/>
                <a:ea typeface="华文楷体" panose="02010600040101010101" pitchFamily="2" charset="-122"/>
                <a:sym typeface="Symbol" panose="05050102010706020507" pitchFamily="18" charset="2"/>
              </a:rPr>
              <a:t>m/2</a:t>
            </a:r>
            <a:r>
              <a:rPr lang="zh-CN" altLang="en-US" sz="2400" b="1" dirty="0">
                <a:latin typeface="华文楷体" panose="02010600040101010101" pitchFamily="2" charset="-122"/>
                <a:ea typeface="华文楷体" panose="02010600040101010101" pitchFamily="2" charset="-122"/>
                <a:sym typeface="Symbol" panose="05050102010706020507" pitchFamily="18" charset="2"/>
              </a:rPr>
              <a:t> </a:t>
            </a:r>
            <a:r>
              <a:rPr lang="en-US" altLang="zh-CN" sz="2400" b="1" dirty="0">
                <a:latin typeface="华文楷体" panose="02010600040101010101" pitchFamily="2" charset="-122"/>
                <a:ea typeface="华文楷体" panose="02010600040101010101" pitchFamily="2" charset="-122"/>
                <a:sym typeface="Symbol" panose="05050102010706020507" pitchFamily="18" charset="2"/>
              </a:rPr>
              <a:t>-1</a:t>
            </a:r>
            <a:r>
              <a:rPr lang="zh-CN" altLang="en-US" sz="2400" b="1" dirty="0">
                <a:latin typeface="华文楷体" panose="02010600040101010101" pitchFamily="2" charset="-122"/>
                <a:ea typeface="华文楷体" panose="02010600040101010101" pitchFamily="2" charset="-122"/>
                <a:sym typeface="Symbol" panose="05050102010706020507" pitchFamily="18" charset="2"/>
              </a:rPr>
              <a:t>个分支。</a:t>
            </a:r>
            <a:endParaRPr lang="en-US" altLang="zh-CN" sz="2400" b="1" dirty="0">
              <a:latin typeface="华文楷体" panose="02010600040101010101" pitchFamily="2" charset="-122"/>
              <a:ea typeface="华文楷体" panose="02010600040101010101" pitchFamily="2" charset="-122"/>
              <a:sym typeface="Symbol" panose="05050102010706020507" pitchFamily="18" charset="2"/>
            </a:endParaRPr>
          </a:p>
          <a:p>
            <a:pPr marL="1347788" indent="-446088">
              <a:buFont typeface="+mj-ea"/>
              <a:buAutoNum type="circleNumDbPlain"/>
            </a:pPr>
            <a:r>
              <a:rPr lang="zh-CN" altLang="en-US" sz="2400" b="1" dirty="0">
                <a:latin typeface="华文楷体" panose="02010600040101010101" pitchFamily="2" charset="-122"/>
                <a:ea typeface="华文楷体" panose="02010600040101010101" pitchFamily="2" charset="-122"/>
                <a:sym typeface="Symbol" panose="05050102010706020507" pitchFamily="18" charset="2"/>
              </a:rPr>
              <a:t>其</a:t>
            </a:r>
            <a:r>
              <a:rPr lang="en-US" altLang="zh-CN" sz="2400" b="1" dirty="0">
                <a:latin typeface="华文楷体" panose="02010600040101010101" pitchFamily="2" charset="-122"/>
                <a:ea typeface="华文楷体" panose="02010600040101010101" pitchFamily="2" charset="-122"/>
                <a:sym typeface="Symbol" panose="05050102010706020507" pitchFamily="18" charset="2"/>
              </a:rPr>
              <a:t>L</a:t>
            </a:r>
            <a:r>
              <a:rPr lang="zh-CN" altLang="en-US" sz="2400" b="1" dirty="0">
                <a:latin typeface="华文楷体" panose="02010600040101010101" pitchFamily="2" charset="-122"/>
                <a:ea typeface="华文楷体" panose="02010600040101010101" pitchFamily="2" charset="-122"/>
                <a:sym typeface="Symbol" panose="05050102010706020507" pitchFamily="18" charset="2"/>
              </a:rPr>
              <a:t>或者</a:t>
            </a:r>
            <a:r>
              <a:rPr lang="en-US" altLang="zh-CN" sz="2400" b="1" dirty="0">
                <a:latin typeface="华文楷体" panose="02010600040101010101" pitchFamily="2" charset="-122"/>
                <a:ea typeface="华文楷体" panose="02010600040101010101" pitchFamily="2" charset="-122"/>
                <a:sym typeface="Symbol" panose="05050102010706020507" pitchFamily="18" charset="2"/>
              </a:rPr>
              <a:t>R</a:t>
            </a:r>
            <a:r>
              <a:rPr lang="zh-CN" altLang="en-US" sz="2400" b="1" dirty="0">
                <a:latin typeface="华文楷体" panose="02010600040101010101" pitchFamily="2" charset="-122"/>
                <a:ea typeface="华文楷体" panose="02010600040101010101" pitchFamily="2" charset="-122"/>
                <a:sym typeface="Symbol" panose="05050102010706020507" pitchFamily="18" charset="2"/>
              </a:rPr>
              <a:t>兄弟</a:t>
            </a:r>
            <a:r>
              <a:rPr lang="zh-CN" altLang="en-US" sz="2400" b="1" dirty="0">
                <a:sym typeface="Symbol" panose="05050102010706020507" pitchFamily="18" charset="2"/>
              </a:rPr>
              <a:t></a:t>
            </a:r>
            <a:r>
              <a:rPr lang="zh-CN" altLang="en-US" sz="2400" b="1" dirty="0">
                <a:latin typeface="华文楷体" panose="02010600040101010101" pitchFamily="2" charset="-122"/>
                <a:ea typeface="华文楷体" panose="02010600040101010101" pitchFamily="2" charset="-122"/>
                <a:sym typeface="Symbol" panose="05050102010706020507" pitchFamily="18" charset="2"/>
              </a:rPr>
              <a:t></a:t>
            </a:r>
            <a:r>
              <a:rPr lang="en-US" altLang="zh-CN" sz="2400" b="1" dirty="0">
                <a:latin typeface="华文楷体" panose="02010600040101010101" pitchFamily="2" charset="-122"/>
                <a:ea typeface="华文楷体" panose="02010600040101010101" pitchFamily="2" charset="-122"/>
                <a:sym typeface="Symbol" panose="05050102010706020507" pitchFamily="18" charset="2"/>
              </a:rPr>
              <a:t>m/2</a:t>
            </a:r>
            <a:r>
              <a:rPr lang="zh-CN" altLang="en-US" sz="2400" b="1" dirty="0">
                <a:latin typeface="华文楷体" panose="02010600040101010101" pitchFamily="2" charset="-122"/>
                <a:ea typeface="华文楷体" panose="02010600040101010101" pitchFamily="2" charset="-122"/>
                <a:sym typeface="Symbol" panose="05050102010706020507" pitchFamily="18" charset="2"/>
              </a:rPr>
              <a:t>个</a:t>
            </a:r>
            <a:endParaRPr lang="zh-CN" altLang="en-US" sz="2400" b="1" dirty="0">
              <a:latin typeface="华文楷体" panose="02010600040101010101" pitchFamily="2" charset="-122"/>
              <a:ea typeface="华文楷体" panose="02010600040101010101" pitchFamily="2" charset="-122"/>
            </a:endParaRPr>
          </a:p>
        </p:txBody>
      </p:sp>
      <p:sp>
        <p:nvSpPr>
          <p:cNvPr id="22" name="箭头: 左弧形 21">
            <a:extLst>
              <a:ext uri="{FF2B5EF4-FFF2-40B4-BE49-F238E27FC236}">
                <a16:creationId xmlns:a16="http://schemas.microsoft.com/office/drawing/2014/main" id="{1047E13E-2678-488D-8B97-9AEBBC935E71}"/>
              </a:ext>
            </a:extLst>
          </p:cNvPr>
          <p:cNvSpPr/>
          <p:nvPr/>
        </p:nvSpPr>
        <p:spPr>
          <a:xfrm>
            <a:off x="564232" y="3951796"/>
            <a:ext cx="624407" cy="164040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椭圆 2">
            <a:extLst>
              <a:ext uri="{FF2B5EF4-FFF2-40B4-BE49-F238E27FC236}">
                <a16:creationId xmlns:a16="http://schemas.microsoft.com/office/drawing/2014/main" id="{8200152F-E9A0-48B0-94FD-D8E38AE4F686}"/>
              </a:ext>
            </a:extLst>
          </p:cNvPr>
          <p:cNvSpPr/>
          <p:nvPr/>
        </p:nvSpPr>
        <p:spPr>
          <a:xfrm>
            <a:off x="5148064" y="3261177"/>
            <a:ext cx="2520280" cy="959911"/>
          </a:xfrm>
          <a:prstGeom prst="ellipse">
            <a:avLst/>
          </a:prstGeom>
          <a:solidFill>
            <a:schemeClr val="accent6">
              <a:lumMod val="20000"/>
              <a:lumOff val="80000"/>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66069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8856984" y="6492875"/>
            <a:ext cx="395536" cy="365125"/>
          </a:xfrm>
        </p:spPr>
        <p:txBody>
          <a:bodyPr/>
          <a:lstStyle/>
          <a:p>
            <a:fld id="{0C913308-F349-4B6D-A68A-DD1791B4A57B}" type="slidenum">
              <a:rPr lang="zh-CN" altLang="en-US" smtClean="0"/>
              <a:pPr/>
              <a:t>5</a:t>
            </a:fld>
            <a:endParaRPr lang="zh-CN" altLang="en-US"/>
          </a:p>
        </p:txBody>
      </p:sp>
      <p:grpSp>
        <p:nvGrpSpPr>
          <p:cNvPr id="13" name="Group 33"/>
          <p:cNvGrpSpPr>
            <a:grpSpLocks/>
          </p:cNvGrpSpPr>
          <p:nvPr/>
        </p:nvGrpSpPr>
        <p:grpSpPr bwMode="auto">
          <a:xfrm>
            <a:off x="539552" y="1052736"/>
            <a:ext cx="2738438" cy="2570163"/>
            <a:chOff x="0" y="0"/>
            <a:chExt cx="1725" cy="1619"/>
          </a:xfrm>
        </p:grpSpPr>
        <p:grpSp>
          <p:nvGrpSpPr>
            <p:cNvPr id="50" name="Group 34"/>
            <p:cNvGrpSpPr>
              <a:grpSpLocks/>
            </p:cNvGrpSpPr>
            <p:nvPr/>
          </p:nvGrpSpPr>
          <p:grpSpPr bwMode="auto">
            <a:xfrm>
              <a:off x="0" y="0"/>
              <a:ext cx="1725" cy="1304"/>
              <a:chOff x="0" y="0"/>
              <a:chExt cx="1725" cy="1304"/>
            </a:xfrm>
          </p:grpSpPr>
          <p:sp>
            <p:nvSpPr>
              <p:cNvPr id="52" name="Oval 35"/>
              <p:cNvSpPr>
                <a:spLocks noChangeArrowheads="1"/>
              </p:cNvSpPr>
              <p:nvPr/>
            </p:nvSpPr>
            <p:spPr bwMode="auto">
              <a:xfrm>
                <a:off x="672" y="0"/>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a:latin typeface="Times New Roman" pitchFamily="18" charset="0"/>
                  </a:rPr>
                  <a:t>12</a:t>
                </a:r>
              </a:p>
            </p:txBody>
          </p:sp>
          <p:sp>
            <p:nvSpPr>
              <p:cNvPr id="53" name="Oval 36"/>
              <p:cNvSpPr>
                <a:spLocks noChangeArrowheads="1"/>
              </p:cNvSpPr>
              <p:nvPr/>
            </p:nvSpPr>
            <p:spPr bwMode="auto">
              <a:xfrm>
                <a:off x="296" y="343"/>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dirty="0">
                    <a:latin typeface="Times New Roman" pitchFamily="18" charset="0"/>
                  </a:rPr>
                  <a:t>7</a:t>
                </a:r>
              </a:p>
            </p:txBody>
          </p:sp>
          <p:sp>
            <p:nvSpPr>
              <p:cNvPr id="54" name="Oval 37"/>
              <p:cNvSpPr>
                <a:spLocks noChangeArrowheads="1"/>
              </p:cNvSpPr>
              <p:nvPr/>
            </p:nvSpPr>
            <p:spPr bwMode="auto">
              <a:xfrm>
                <a:off x="0" y="704"/>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6</a:t>
                </a:r>
              </a:p>
            </p:txBody>
          </p:sp>
          <p:sp>
            <p:nvSpPr>
              <p:cNvPr id="55" name="Oval 38"/>
              <p:cNvSpPr>
                <a:spLocks noChangeArrowheads="1"/>
              </p:cNvSpPr>
              <p:nvPr/>
            </p:nvSpPr>
            <p:spPr bwMode="auto">
              <a:xfrm>
                <a:off x="552" y="712"/>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a:latin typeface="Times New Roman" pitchFamily="18" charset="0"/>
                  </a:rPr>
                  <a:t>10</a:t>
                </a:r>
              </a:p>
            </p:txBody>
          </p:sp>
          <p:sp>
            <p:nvSpPr>
              <p:cNvPr id="56" name="Oval 39"/>
              <p:cNvSpPr>
                <a:spLocks noChangeArrowheads="1"/>
              </p:cNvSpPr>
              <p:nvPr/>
            </p:nvSpPr>
            <p:spPr bwMode="auto">
              <a:xfrm>
                <a:off x="1056" y="328"/>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15</a:t>
                </a:r>
              </a:p>
            </p:txBody>
          </p:sp>
          <p:sp>
            <p:nvSpPr>
              <p:cNvPr id="57" name="Oval 40"/>
              <p:cNvSpPr>
                <a:spLocks noChangeArrowheads="1"/>
              </p:cNvSpPr>
              <p:nvPr/>
            </p:nvSpPr>
            <p:spPr bwMode="auto">
              <a:xfrm>
                <a:off x="1408" y="680"/>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19</a:t>
                </a:r>
              </a:p>
            </p:txBody>
          </p:sp>
          <p:sp>
            <p:nvSpPr>
              <p:cNvPr id="58" name="Line 41"/>
              <p:cNvSpPr>
                <a:spLocks noChangeShapeType="1"/>
              </p:cNvSpPr>
              <p:nvPr/>
            </p:nvSpPr>
            <p:spPr bwMode="auto">
              <a:xfrm flipH="1">
                <a:off x="552" y="200"/>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9" name="Line 42"/>
              <p:cNvSpPr>
                <a:spLocks noChangeShapeType="1"/>
              </p:cNvSpPr>
              <p:nvPr/>
            </p:nvSpPr>
            <p:spPr bwMode="auto">
              <a:xfrm>
                <a:off x="936" y="200"/>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 name="Line 43"/>
              <p:cNvSpPr>
                <a:spLocks noChangeShapeType="1"/>
              </p:cNvSpPr>
              <p:nvPr/>
            </p:nvSpPr>
            <p:spPr bwMode="auto">
              <a:xfrm flipH="1">
                <a:off x="192" y="553"/>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1" name="Line 44"/>
              <p:cNvSpPr>
                <a:spLocks noChangeShapeType="1"/>
              </p:cNvSpPr>
              <p:nvPr/>
            </p:nvSpPr>
            <p:spPr bwMode="auto">
              <a:xfrm>
                <a:off x="504" y="569"/>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2" name="Line 45"/>
              <p:cNvSpPr>
                <a:spLocks noChangeShapeType="1"/>
              </p:cNvSpPr>
              <p:nvPr/>
            </p:nvSpPr>
            <p:spPr bwMode="auto">
              <a:xfrm>
                <a:off x="1323" y="537"/>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3" name="Oval 46"/>
              <p:cNvSpPr>
                <a:spLocks noChangeArrowheads="1"/>
              </p:cNvSpPr>
              <p:nvPr/>
            </p:nvSpPr>
            <p:spPr bwMode="auto">
              <a:xfrm>
                <a:off x="936" y="712"/>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13</a:t>
                </a:r>
              </a:p>
            </p:txBody>
          </p:sp>
          <p:sp>
            <p:nvSpPr>
              <p:cNvPr id="64" name="Line 47"/>
              <p:cNvSpPr>
                <a:spLocks noChangeShapeType="1"/>
              </p:cNvSpPr>
              <p:nvPr/>
            </p:nvSpPr>
            <p:spPr bwMode="auto">
              <a:xfrm flipH="1">
                <a:off x="1043" y="553"/>
                <a:ext cx="159"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5" name="Oval 48"/>
              <p:cNvSpPr>
                <a:spLocks noChangeArrowheads="1"/>
              </p:cNvSpPr>
              <p:nvPr/>
            </p:nvSpPr>
            <p:spPr bwMode="auto">
              <a:xfrm>
                <a:off x="1253" y="1071"/>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14</a:t>
                </a:r>
              </a:p>
            </p:txBody>
          </p:sp>
          <p:sp>
            <p:nvSpPr>
              <p:cNvPr id="66" name="Line 49"/>
              <p:cNvSpPr>
                <a:spLocks noChangeShapeType="1"/>
              </p:cNvSpPr>
              <p:nvPr/>
            </p:nvSpPr>
            <p:spPr bwMode="auto">
              <a:xfrm>
                <a:off x="1168" y="928"/>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 name="Oval 50"/>
              <p:cNvSpPr>
                <a:spLocks noChangeArrowheads="1"/>
              </p:cNvSpPr>
              <p:nvPr/>
            </p:nvSpPr>
            <p:spPr bwMode="auto">
              <a:xfrm>
                <a:off x="275" y="1077"/>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9</a:t>
                </a:r>
              </a:p>
            </p:txBody>
          </p:sp>
          <p:sp>
            <p:nvSpPr>
              <p:cNvPr id="68" name="Line 51"/>
              <p:cNvSpPr>
                <a:spLocks noChangeShapeType="1"/>
              </p:cNvSpPr>
              <p:nvPr/>
            </p:nvSpPr>
            <p:spPr bwMode="auto">
              <a:xfrm flipH="1">
                <a:off x="467" y="926"/>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51" name="Rectangle 52"/>
            <p:cNvSpPr>
              <a:spLocks noChangeArrowheads="1"/>
            </p:cNvSpPr>
            <p:nvPr/>
          </p:nvSpPr>
          <p:spPr bwMode="auto">
            <a:xfrm>
              <a:off x="508" y="1392"/>
              <a:ext cx="88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000" b="1" dirty="0">
                  <a:latin typeface="华文楷体" panose="02010600040101010101" pitchFamily="2" charset="-122"/>
                  <a:ea typeface="华文楷体" panose="02010600040101010101" pitchFamily="2" charset="-122"/>
                </a:rPr>
                <a:t>BBST</a:t>
              </a:r>
              <a:r>
                <a:rPr lang="zh-CN" altLang="en-US" sz="2000" b="1" dirty="0">
                  <a:latin typeface="华文楷体" panose="02010600040101010101" pitchFamily="2" charset="-122"/>
                  <a:ea typeface="华文楷体" panose="02010600040101010101" pitchFamily="2" charset="-122"/>
                </a:rPr>
                <a:t>树</a:t>
              </a:r>
            </a:p>
          </p:txBody>
        </p:sp>
      </p:grpSp>
      <p:grpSp>
        <p:nvGrpSpPr>
          <p:cNvPr id="33" name="Group 54"/>
          <p:cNvGrpSpPr>
            <a:grpSpLocks/>
          </p:cNvGrpSpPr>
          <p:nvPr/>
        </p:nvGrpSpPr>
        <p:grpSpPr bwMode="auto">
          <a:xfrm>
            <a:off x="5364088" y="124565"/>
            <a:ext cx="2492375" cy="2070100"/>
            <a:chOff x="0" y="0"/>
            <a:chExt cx="1570" cy="1304"/>
          </a:xfrm>
        </p:grpSpPr>
        <p:sp>
          <p:nvSpPr>
            <p:cNvPr id="35" name="Oval 55"/>
            <p:cNvSpPr>
              <a:spLocks noChangeArrowheads="1"/>
            </p:cNvSpPr>
            <p:nvPr/>
          </p:nvSpPr>
          <p:spPr bwMode="auto">
            <a:xfrm>
              <a:off x="672" y="0"/>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12</a:t>
              </a:r>
            </a:p>
          </p:txBody>
        </p:sp>
        <p:sp>
          <p:nvSpPr>
            <p:cNvPr id="36" name="Oval 56"/>
            <p:cNvSpPr>
              <a:spLocks noChangeArrowheads="1"/>
            </p:cNvSpPr>
            <p:nvPr/>
          </p:nvSpPr>
          <p:spPr bwMode="auto">
            <a:xfrm>
              <a:off x="296" y="343"/>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dirty="0">
                  <a:latin typeface="Times New Roman" pitchFamily="18" charset="0"/>
                </a:rPr>
                <a:t>7</a:t>
              </a:r>
            </a:p>
          </p:txBody>
        </p:sp>
        <p:sp>
          <p:nvSpPr>
            <p:cNvPr id="37" name="Oval 57"/>
            <p:cNvSpPr>
              <a:spLocks noChangeArrowheads="1"/>
            </p:cNvSpPr>
            <p:nvPr/>
          </p:nvSpPr>
          <p:spPr bwMode="auto">
            <a:xfrm>
              <a:off x="0" y="704"/>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6</a:t>
              </a:r>
            </a:p>
          </p:txBody>
        </p:sp>
        <p:sp>
          <p:nvSpPr>
            <p:cNvPr id="38" name="Oval 58"/>
            <p:cNvSpPr>
              <a:spLocks noChangeArrowheads="1"/>
            </p:cNvSpPr>
            <p:nvPr/>
          </p:nvSpPr>
          <p:spPr bwMode="auto">
            <a:xfrm>
              <a:off x="552" y="712"/>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10</a:t>
              </a:r>
            </a:p>
          </p:txBody>
        </p:sp>
        <p:sp>
          <p:nvSpPr>
            <p:cNvPr id="39" name="Oval 59"/>
            <p:cNvSpPr>
              <a:spLocks noChangeArrowheads="1"/>
            </p:cNvSpPr>
            <p:nvPr/>
          </p:nvSpPr>
          <p:spPr bwMode="auto">
            <a:xfrm>
              <a:off x="1056" y="328"/>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15</a:t>
              </a:r>
            </a:p>
          </p:txBody>
        </p:sp>
        <p:sp>
          <p:nvSpPr>
            <p:cNvPr id="40" name="Line 60"/>
            <p:cNvSpPr>
              <a:spLocks noChangeShapeType="1"/>
            </p:cNvSpPr>
            <p:nvPr/>
          </p:nvSpPr>
          <p:spPr bwMode="auto">
            <a:xfrm flipH="1">
              <a:off x="552" y="200"/>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 name="Line 61"/>
            <p:cNvSpPr>
              <a:spLocks noChangeShapeType="1"/>
            </p:cNvSpPr>
            <p:nvPr/>
          </p:nvSpPr>
          <p:spPr bwMode="auto">
            <a:xfrm>
              <a:off x="936" y="200"/>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2" name="Line 62"/>
            <p:cNvSpPr>
              <a:spLocks noChangeShapeType="1"/>
            </p:cNvSpPr>
            <p:nvPr/>
          </p:nvSpPr>
          <p:spPr bwMode="auto">
            <a:xfrm flipH="1">
              <a:off x="192" y="553"/>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 name="Line 63"/>
            <p:cNvSpPr>
              <a:spLocks noChangeShapeType="1"/>
            </p:cNvSpPr>
            <p:nvPr/>
          </p:nvSpPr>
          <p:spPr bwMode="auto">
            <a:xfrm>
              <a:off x="504" y="569"/>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 name="Oval 64"/>
            <p:cNvSpPr>
              <a:spLocks noChangeArrowheads="1"/>
            </p:cNvSpPr>
            <p:nvPr/>
          </p:nvSpPr>
          <p:spPr bwMode="auto">
            <a:xfrm>
              <a:off x="936" y="712"/>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13</a:t>
              </a:r>
            </a:p>
          </p:txBody>
        </p:sp>
        <p:sp>
          <p:nvSpPr>
            <p:cNvPr id="45" name="Line 65"/>
            <p:cNvSpPr>
              <a:spLocks noChangeShapeType="1"/>
            </p:cNvSpPr>
            <p:nvPr/>
          </p:nvSpPr>
          <p:spPr bwMode="auto">
            <a:xfrm flipH="1">
              <a:off x="1043" y="553"/>
              <a:ext cx="159"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6" name="Oval 66"/>
            <p:cNvSpPr>
              <a:spLocks noChangeArrowheads="1"/>
            </p:cNvSpPr>
            <p:nvPr/>
          </p:nvSpPr>
          <p:spPr bwMode="auto">
            <a:xfrm>
              <a:off x="1253" y="1071"/>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14</a:t>
              </a:r>
            </a:p>
          </p:txBody>
        </p:sp>
        <p:sp>
          <p:nvSpPr>
            <p:cNvPr id="47" name="Line 67"/>
            <p:cNvSpPr>
              <a:spLocks noChangeShapeType="1"/>
            </p:cNvSpPr>
            <p:nvPr/>
          </p:nvSpPr>
          <p:spPr bwMode="auto">
            <a:xfrm>
              <a:off x="1168" y="928"/>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8" name="Oval 68"/>
            <p:cNvSpPr>
              <a:spLocks noChangeArrowheads="1"/>
            </p:cNvSpPr>
            <p:nvPr/>
          </p:nvSpPr>
          <p:spPr bwMode="auto">
            <a:xfrm>
              <a:off x="275" y="1077"/>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9</a:t>
              </a:r>
            </a:p>
          </p:txBody>
        </p:sp>
        <p:sp>
          <p:nvSpPr>
            <p:cNvPr id="49" name="Line 69"/>
            <p:cNvSpPr>
              <a:spLocks noChangeShapeType="1"/>
            </p:cNvSpPr>
            <p:nvPr/>
          </p:nvSpPr>
          <p:spPr bwMode="auto">
            <a:xfrm flipH="1">
              <a:off x="467" y="926"/>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6" name="AutoShape 87"/>
          <p:cNvSpPr>
            <a:spLocks noChangeArrowheads="1"/>
          </p:cNvSpPr>
          <p:nvPr/>
        </p:nvSpPr>
        <p:spPr bwMode="auto">
          <a:xfrm>
            <a:off x="3612530" y="779409"/>
            <a:ext cx="1239217" cy="244485"/>
          </a:xfrm>
          <a:prstGeom prst="rightArrow">
            <a:avLst>
              <a:gd name="adj1" fmla="val 50000"/>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sp>
        <p:nvSpPr>
          <p:cNvPr id="133" name="Rectangle 70"/>
          <p:cNvSpPr>
            <a:spLocks noChangeArrowheads="1"/>
          </p:cNvSpPr>
          <p:nvPr/>
        </p:nvSpPr>
        <p:spPr bwMode="auto">
          <a:xfrm>
            <a:off x="3518509" y="442065"/>
            <a:ext cx="1413531" cy="337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zh-CN" sz="2000" b="1" dirty="0">
                <a:latin typeface="华文楷体" panose="02010600040101010101" pitchFamily="2" charset="-122"/>
                <a:ea typeface="华文楷体" panose="02010600040101010101" pitchFamily="2" charset="-122"/>
              </a:rPr>
              <a:t>19</a:t>
            </a:r>
            <a:r>
              <a:rPr lang="zh-CN" altLang="en-US" sz="2000" b="1" dirty="0">
                <a:latin typeface="华文楷体" panose="02010600040101010101" pitchFamily="2" charset="-122"/>
                <a:ea typeface="华文楷体" panose="02010600040101010101" pitchFamily="2" charset="-122"/>
              </a:rPr>
              <a:t>删除失衡</a:t>
            </a:r>
            <a:endParaRPr lang="en-US" altLang="en-US" sz="2000" b="1" dirty="0">
              <a:latin typeface="华文楷体" panose="02010600040101010101" pitchFamily="2" charset="-122"/>
              <a:ea typeface="华文楷体" panose="02010600040101010101" pitchFamily="2" charset="-122"/>
            </a:endParaRPr>
          </a:p>
        </p:txBody>
      </p:sp>
      <p:grpSp>
        <p:nvGrpSpPr>
          <p:cNvPr id="4" name="组合 3"/>
          <p:cNvGrpSpPr/>
          <p:nvPr/>
        </p:nvGrpSpPr>
        <p:grpSpPr>
          <a:xfrm>
            <a:off x="4518460" y="3977094"/>
            <a:ext cx="2772339" cy="2665374"/>
            <a:chOff x="3312896" y="3755515"/>
            <a:chExt cx="2772339" cy="2665374"/>
          </a:xfrm>
        </p:grpSpPr>
        <p:grpSp>
          <p:nvGrpSpPr>
            <p:cNvPr id="114" name="Group 34"/>
            <p:cNvGrpSpPr>
              <a:grpSpLocks/>
            </p:cNvGrpSpPr>
            <p:nvPr/>
          </p:nvGrpSpPr>
          <p:grpSpPr bwMode="auto">
            <a:xfrm>
              <a:off x="3346797" y="3755515"/>
              <a:ext cx="2738438" cy="2070100"/>
              <a:chOff x="0" y="0"/>
              <a:chExt cx="1725" cy="1304"/>
            </a:xfrm>
          </p:grpSpPr>
          <p:sp>
            <p:nvSpPr>
              <p:cNvPr id="116" name="Oval 35"/>
              <p:cNvSpPr>
                <a:spLocks noChangeArrowheads="1"/>
              </p:cNvSpPr>
              <p:nvPr/>
            </p:nvSpPr>
            <p:spPr bwMode="auto">
              <a:xfrm>
                <a:off x="672" y="0"/>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a:latin typeface="Times New Roman" pitchFamily="18" charset="0"/>
                  </a:rPr>
                  <a:t>12</a:t>
                </a:r>
              </a:p>
            </p:txBody>
          </p:sp>
          <p:sp>
            <p:nvSpPr>
              <p:cNvPr id="117" name="Oval 36"/>
              <p:cNvSpPr>
                <a:spLocks noChangeArrowheads="1"/>
              </p:cNvSpPr>
              <p:nvPr/>
            </p:nvSpPr>
            <p:spPr bwMode="auto">
              <a:xfrm>
                <a:off x="296" y="343"/>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dirty="0">
                    <a:latin typeface="Times New Roman" pitchFamily="18" charset="0"/>
                  </a:rPr>
                  <a:t>7</a:t>
                </a:r>
              </a:p>
            </p:txBody>
          </p:sp>
          <p:sp>
            <p:nvSpPr>
              <p:cNvPr id="118" name="Oval 37"/>
              <p:cNvSpPr>
                <a:spLocks noChangeArrowheads="1"/>
              </p:cNvSpPr>
              <p:nvPr/>
            </p:nvSpPr>
            <p:spPr bwMode="auto">
              <a:xfrm>
                <a:off x="0" y="704"/>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6</a:t>
                </a:r>
              </a:p>
            </p:txBody>
          </p:sp>
          <p:sp>
            <p:nvSpPr>
              <p:cNvPr id="119" name="Oval 38"/>
              <p:cNvSpPr>
                <a:spLocks noChangeArrowheads="1"/>
              </p:cNvSpPr>
              <p:nvPr/>
            </p:nvSpPr>
            <p:spPr bwMode="auto">
              <a:xfrm>
                <a:off x="552" y="712"/>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10</a:t>
                </a:r>
              </a:p>
            </p:txBody>
          </p:sp>
          <p:sp>
            <p:nvSpPr>
              <p:cNvPr id="120" name="Oval 39"/>
              <p:cNvSpPr>
                <a:spLocks noChangeArrowheads="1"/>
              </p:cNvSpPr>
              <p:nvPr/>
            </p:nvSpPr>
            <p:spPr bwMode="auto">
              <a:xfrm>
                <a:off x="1056" y="328"/>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15</a:t>
                </a:r>
              </a:p>
            </p:txBody>
          </p:sp>
          <p:sp>
            <p:nvSpPr>
              <p:cNvPr id="121" name="Oval 40"/>
              <p:cNvSpPr>
                <a:spLocks noChangeArrowheads="1"/>
              </p:cNvSpPr>
              <p:nvPr/>
            </p:nvSpPr>
            <p:spPr bwMode="auto">
              <a:xfrm>
                <a:off x="1408" y="680"/>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19</a:t>
                </a:r>
              </a:p>
            </p:txBody>
          </p:sp>
          <p:sp>
            <p:nvSpPr>
              <p:cNvPr id="122" name="Line 41"/>
              <p:cNvSpPr>
                <a:spLocks noChangeShapeType="1"/>
              </p:cNvSpPr>
              <p:nvPr/>
            </p:nvSpPr>
            <p:spPr bwMode="auto">
              <a:xfrm flipH="1">
                <a:off x="552" y="200"/>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3" name="Line 42"/>
              <p:cNvSpPr>
                <a:spLocks noChangeShapeType="1"/>
              </p:cNvSpPr>
              <p:nvPr/>
            </p:nvSpPr>
            <p:spPr bwMode="auto">
              <a:xfrm>
                <a:off x="936" y="200"/>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4" name="Line 43"/>
              <p:cNvSpPr>
                <a:spLocks noChangeShapeType="1"/>
              </p:cNvSpPr>
              <p:nvPr/>
            </p:nvSpPr>
            <p:spPr bwMode="auto">
              <a:xfrm flipH="1">
                <a:off x="192" y="553"/>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5" name="Line 44"/>
              <p:cNvSpPr>
                <a:spLocks noChangeShapeType="1"/>
              </p:cNvSpPr>
              <p:nvPr/>
            </p:nvSpPr>
            <p:spPr bwMode="auto">
              <a:xfrm>
                <a:off x="540" y="550"/>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6" name="Line 45"/>
              <p:cNvSpPr>
                <a:spLocks noChangeShapeType="1"/>
              </p:cNvSpPr>
              <p:nvPr/>
            </p:nvSpPr>
            <p:spPr bwMode="auto">
              <a:xfrm>
                <a:off x="1323" y="537"/>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7" name="Oval 46"/>
              <p:cNvSpPr>
                <a:spLocks noChangeArrowheads="1"/>
              </p:cNvSpPr>
              <p:nvPr/>
            </p:nvSpPr>
            <p:spPr bwMode="auto">
              <a:xfrm>
                <a:off x="936" y="712"/>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13</a:t>
                </a:r>
              </a:p>
            </p:txBody>
          </p:sp>
          <p:sp>
            <p:nvSpPr>
              <p:cNvPr id="128" name="Line 47"/>
              <p:cNvSpPr>
                <a:spLocks noChangeShapeType="1"/>
              </p:cNvSpPr>
              <p:nvPr/>
            </p:nvSpPr>
            <p:spPr bwMode="auto">
              <a:xfrm flipH="1">
                <a:off x="1043" y="553"/>
                <a:ext cx="159"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9" name="Oval 48"/>
              <p:cNvSpPr>
                <a:spLocks noChangeArrowheads="1"/>
              </p:cNvSpPr>
              <p:nvPr/>
            </p:nvSpPr>
            <p:spPr bwMode="auto">
              <a:xfrm>
                <a:off x="1253" y="1071"/>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14</a:t>
                </a:r>
              </a:p>
            </p:txBody>
          </p:sp>
          <p:sp>
            <p:nvSpPr>
              <p:cNvPr id="130" name="Line 49"/>
              <p:cNvSpPr>
                <a:spLocks noChangeShapeType="1"/>
              </p:cNvSpPr>
              <p:nvPr/>
            </p:nvSpPr>
            <p:spPr bwMode="auto">
              <a:xfrm>
                <a:off x="1168" y="928"/>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1" name="Oval 50"/>
              <p:cNvSpPr>
                <a:spLocks noChangeArrowheads="1"/>
              </p:cNvSpPr>
              <p:nvPr/>
            </p:nvSpPr>
            <p:spPr bwMode="auto">
              <a:xfrm>
                <a:off x="275" y="1077"/>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9</a:t>
                </a:r>
              </a:p>
            </p:txBody>
          </p:sp>
          <p:sp>
            <p:nvSpPr>
              <p:cNvPr id="132" name="Line 51"/>
              <p:cNvSpPr>
                <a:spLocks noChangeShapeType="1"/>
              </p:cNvSpPr>
              <p:nvPr/>
            </p:nvSpPr>
            <p:spPr bwMode="auto">
              <a:xfrm flipH="1">
                <a:off x="467" y="926"/>
                <a:ext cx="181" cy="15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34" name="Oval 50"/>
            <p:cNvSpPr>
              <a:spLocks noChangeArrowheads="1"/>
            </p:cNvSpPr>
            <p:nvPr/>
          </p:nvSpPr>
          <p:spPr bwMode="auto">
            <a:xfrm>
              <a:off x="3312896" y="6060526"/>
              <a:ext cx="503238" cy="360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dirty="0">
                  <a:latin typeface="Times New Roman" pitchFamily="18" charset="0"/>
                </a:rPr>
                <a:t>8</a:t>
              </a:r>
            </a:p>
          </p:txBody>
        </p:sp>
        <p:sp>
          <p:nvSpPr>
            <p:cNvPr id="135" name="Line 51"/>
            <p:cNvSpPr>
              <a:spLocks noChangeShapeType="1"/>
            </p:cNvSpPr>
            <p:nvPr/>
          </p:nvSpPr>
          <p:spPr bwMode="auto">
            <a:xfrm flipH="1">
              <a:off x="3612530" y="5808113"/>
              <a:ext cx="287338" cy="2524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6" name="组合 5"/>
          <p:cNvGrpSpPr/>
          <p:nvPr/>
        </p:nvGrpSpPr>
        <p:grpSpPr>
          <a:xfrm>
            <a:off x="3419872" y="3356992"/>
            <a:ext cx="1296144" cy="646331"/>
            <a:chOff x="3419872" y="3356992"/>
            <a:chExt cx="1121197" cy="646331"/>
          </a:xfrm>
          <a:scene3d>
            <a:camera prst="orthographicFront">
              <a:rot lat="0" lon="0" rev="19800000"/>
            </a:camera>
            <a:lightRig rig="threePt" dir="t"/>
          </a:scene3d>
        </p:grpSpPr>
        <p:sp>
          <p:nvSpPr>
            <p:cNvPr id="5" name="文本框 4"/>
            <p:cNvSpPr txBox="1"/>
            <p:nvPr/>
          </p:nvSpPr>
          <p:spPr>
            <a:xfrm>
              <a:off x="3419872" y="3356992"/>
              <a:ext cx="1098588" cy="646331"/>
            </a:xfrm>
            <a:prstGeom prst="rect">
              <a:avLst/>
            </a:prstGeom>
            <a:noFill/>
          </p:spPr>
          <p:txBody>
            <a:bodyPr wrap="square" rtlCol="0">
              <a:spAutoFit/>
            </a:bodyPr>
            <a:lstStyle/>
            <a:p>
              <a:r>
                <a:rPr lang="en-US" altLang="zh-CN" b="1" dirty="0">
                  <a:latin typeface="华文楷体" panose="02010600040101010101" pitchFamily="2" charset="-122"/>
                  <a:ea typeface="华文楷体" panose="02010600040101010101" pitchFamily="2" charset="-122"/>
                </a:rPr>
                <a:t>8</a:t>
              </a:r>
              <a:r>
                <a:rPr lang="zh-CN" altLang="en-US" b="1" dirty="0">
                  <a:latin typeface="华文楷体" panose="02010600040101010101" pitchFamily="2" charset="-122"/>
                  <a:ea typeface="华文楷体" panose="02010600040101010101" pitchFamily="2" charset="-122"/>
                </a:rPr>
                <a:t>插入失衡</a:t>
              </a:r>
            </a:p>
          </p:txBody>
        </p:sp>
        <p:sp>
          <p:nvSpPr>
            <p:cNvPr id="136" name="AutoShape 87"/>
            <p:cNvSpPr>
              <a:spLocks noChangeArrowheads="1"/>
            </p:cNvSpPr>
            <p:nvPr/>
          </p:nvSpPr>
          <p:spPr bwMode="auto">
            <a:xfrm>
              <a:off x="3419873" y="3719969"/>
              <a:ext cx="1121196" cy="244485"/>
            </a:xfrm>
            <a:prstGeom prst="rightArrow">
              <a:avLst>
                <a:gd name="adj1" fmla="val 50000"/>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grpSp>
      <p:sp>
        <p:nvSpPr>
          <p:cNvPr id="69" name="文本框 68"/>
          <p:cNvSpPr txBox="1"/>
          <p:nvPr/>
        </p:nvSpPr>
        <p:spPr>
          <a:xfrm>
            <a:off x="19006" y="116632"/>
            <a:ext cx="2680786"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例：失衡</a:t>
            </a:r>
          </a:p>
        </p:txBody>
      </p:sp>
    </p:spTree>
    <p:extLst>
      <p:ext uri="{BB962C8B-B14F-4D97-AF65-F5344CB8AC3E}">
        <p14:creationId xmlns:p14="http://schemas.microsoft.com/office/powerpoint/2010/main" val="3423305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E3E2CEC-52AF-40D6-9392-985DBDFFE56C}"/>
              </a:ext>
            </a:extLst>
          </p:cNvPr>
          <p:cNvSpPr>
            <a:spLocks noGrp="1"/>
          </p:cNvSpPr>
          <p:nvPr>
            <p:ph type="sldNum" sz="quarter" idx="12"/>
          </p:nvPr>
        </p:nvSpPr>
        <p:spPr/>
        <p:txBody>
          <a:bodyPr/>
          <a:lstStyle/>
          <a:p>
            <a:fld id="{0C913308-F349-4B6D-A68A-DD1791B4A57B}" type="slidenum">
              <a:rPr lang="zh-CN" altLang="en-US" smtClean="0"/>
              <a:t>50</a:t>
            </a:fld>
            <a:endParaRPr lang="zh-CN" altLang="en-US"/>
          </a:p>
        </p:txBody>
      </p:sp>
      <p:graphicFrame>
        <p:nvGraphicFramePr>
          <p:cNvPr id="5" name="表格 4">
            <a:extLst>
              <a:ext uri="{FF2B5EF4-FFF2-40B4-BE49-F238E27FC236}">
                <a16:creationId xmlns:a16="http://schemas.microsoft.com/office/drawing/2014/main" id="{BC22AA3B-54DF-45CE-8A1A-BD42E4A7FAD1}"/>
              </a:ext>
            </a:extLst>
          </p:cNvPr>
          <p:cNvGraphicFramePr>
            <a:graphicFrameLocks noGrp="1"/>
          </p:cNvGraphicFramePr>
          <p:nvPr>
            <p:extLst>
              <p:ext uri="{D42A27DB-BD31-4B8C-83A1-F6EECF244321}">
                <p14:modId xmlns:p14="http://schemas.microsoft.com/office/powerpoint/2010/main" val="1502588185"/>
              </p:ext>
            </p:extLst>
          </p:nvPr>
        </p:nvGraphicFramePr>
        <p:xfrm>
          <a:off x="1524000" y="2539752"/>
          <a:ext cx="6096000" cy="45720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343177613"/>
                    </a:ext>
                  </a:extLst>
                </a:gridCol>
              </a:tblGrid>
              <a:tr h="375816">
                <a:tc>
                  <a:txBody>
                    <a:bodyPr/>
                    <a:lstStyle/>
                    <a:p>
                      <a:pPr marL="0" algn="ctr" defTabSz="914400" rtl="0" eaLnBrk="1" latinLnBrk="0" hangingPunct="1">
                        <a:tabLst>
                          <a:tab pos="2149475" algn="l"/>
                        </a:tabLst>
                      </a:pPr>
                      <a:r>
                        <a:rPr lang="en-US" altLang="zh-CN" sz="2400" b="1" kern="1200" dirty="0">
                          <a:solidFill>
                            <a:srgbClr val="FFFFFF"/>
                          </a:solidFill>
                          <a:latin typeface="+mn-lt"/>
                          <a:ea typeface="+mn-ea"/>
                          <a:cs typeface="+mn-cs"/>
                        </a:rPr>
                        <a:t>y</a:t>
                      </a:r>
                      <a:endParaRPr lang="zh-CN" altLang="en-US" sz="2400" b="1" kern="1200" dirty="0">
                        <a:solidFill>
                          <a:srgbClr val="FFFFFF"/>
                        </a:solidFill>
                        <a:latin typeface="+mn-lt"/>
                        <a:ea typeface="+mn-ea"/>
                        <a:cs typeface="+mn-cs"/>
                      </a:endParaRPr>
                    </a:p>
                  </a:txBody>
                  <a:tcPr/>
                </a:tc>
                <a:extLst>
                  <a:ext uri="{0D108BD9-81ED-4DB2-BD59-A6C34878D82A}">
                    <a16:rowId xmlns:a16="http://schemas.microsoft.com/office/drawing/2014/main" val="3999272733"/>
                  </a:ext>
                </a:extLst>
              </a:tr>
            </a:tbl>
          </a:graphicData>
        </a:graphic>
      </p:graphicFrame>
      <p:graphicFrame>
        <p:nvGraphicFramePr>
          <p:cNvPr id="6" name="表格 5">
            <a:extLst>
              <a:ext uri="{FF2B5EF4-FFF2-40B4-BE49-F238E27FC236}">
                <a16:creationId xmlns:a16="http://schemas.microsoft.com/office/drawing/2014/main" id="{5F774F9B-E2E7-499B-82A3-04E589F769D9}"/>
              </a:ext>
            </a:extLst>
          </p:cNvPr>
          <p:cNvGraphicFramePr>
            <a:graphicFrameLocks noGrp="1"/>
          </p:cNvGraphicFramePr>
          <p:nvPr>
            <p:extLst>
              <p:ext uri="{D42A27DB-BD31-4B8C-83A1-F6EECF244321}">
                <p14:modId xmlns:p14="http://schemas.microsoft.com/office/powerpoint/2010/main" val="2935647726"/>
              </p:ext>
            </p:extLst>
          </p:nvPr>
        </p:nvGraphicFramePr>
        <p:xfrm>
          <a:off x="1668016" y="3513497"/>
          <a:ext cx="2759968" cy="457200"/>
        </p:xfrm>
        <a:graphic>
          <a:graphicData uri="http://schemas.openxmlformats.org/drawingml/2006/table">
            <a:tbl>
              <a:tblPr firstRow="1" bandRow="1">
                <a:tableStyleId>{5C22544A-7EE6-4342-B048-85BDC9FD1C3A}</a:tableStyleId>
              </a:tblPr>
              <a:tblGrid>
                <a:gridCol w="2759968">
                  <a:extLst>
                    <a:ext uri="{9D8B030D-6E8A-4147-A177-3AD203B41FA5}">
                      <a16:colId xmlns:a16="http://schemas.microsoft.com/office/drawing/2014/main" val="305578926"/>
                    </a:ext>
                  </a:extLst>
                </a:gridCol>
              </a:tblGrid>
              <a:tr h="375816">
                <a:tc>
                  <a:txBody>
                    <a:bodyPr/>
                    <a:lstStyle/>
                    <a:p>
                      <a:pPr marL="0" algn="ctr" defTabSz="914400" rtl="0" eaLnBrk="1" latinLnBrk="0" hangingPunct="1">
                        <a:tabLst>
                          <a:tab pos="2149475" algn="l"/>
                        </a:tabLst>
                      </a:pPr>
                      <a:r>
                        <a:rPr lang="zh-CN" altLang="en-US" sz="2400" b="1" kern="1200" dirty="0">
                          <a:solidFill>
                            <a:srgbClr val="FFFFFF"/>
                          </a:solidFill>
                          <a:latin typeface="+mn-lt"/>
                          <a:ea typeface="+mn-ea"/>
                          <a:cs typeface="+mn-cs"/>
                          <a:sym typeface="Symbol" panose="05050102010706020507" pitchFamily="18" charset="2"/>
                        </a:rPr>
                        <a:t></a:t>
                      </a:r>
                      <a:r>
                        <a:rPr lang="en-US" altLang="zh-CN" sz="2400" b="1" kern="1200" dirty="0">
                          <a:solidFill>
                            <a:srgbClr val="FFFFFF"/>
                          </a:solidFill>
                          <a:latin typeface="+mn-lt"/>
                          <a:ea typeface="+mn-ea"/>
                          <a:cs typeface="+mn-cs"/>
                          <a:sym typeface="Symbol" panose="05050102010706020507" pitchFamily="18" charset="2"/>
                        </a:rPr>
                        <a:t>m/2</a:t>
                      </a:r>
                      <a:r>
                        <a:rPr lang="zh-CN" altLang="en-US" sz="2400" b="1" kern="1200" dirty="0">
                          <a:solidFill>
                            <a:srgbClr val="FFFFFF"/>
                          </a:solidFill>
                          <a:latin typeface="+mn-lt"/>
                          <a:ea typeface="+mn-ea"/>
                          <a:cs typeface="+mn-cs"/>
                          <a:sym typeface="Symbol" panose="05050102010706020507" pitchFamily="18" charset="2"/>
                        </a:rPr>
                        <a:t> </a:t>
                      </a:r>
                      <a:r>
                        <a:rPr lang="en-US" altLang="zh-CN" sz="2400" b="1" kern="1200" dirty="0">
                          <a:solidFill>
                            <a:srgbClr val="FFFFFF"/>
                          </a:solidFill>
                          <a:latin typeface="+mn-lt"/>
                          <a:ea typeface="+mn-ea"/>
                          <a:cs typeface="+mn-cs"/>
                          <a:sym typeface="Symbol" panose="05050102010706020507" pitchFamily="18" charset="2"/>
                        </a:rPr>
                        <a:t>-1</a:t>
                      </a:r>
                      <a:endParaRPr lang="zh-CN" altLang="en-US" sz="2400" b="1" kern="1200" dirty="0">
                        <a:solidFill>
                          <a:srgbClr val="FFFFFF"/>
                        </a:solidFill>
                        <a:latin typeface="+mn-lt"/>
                        <a:ea typeface="+mn-ea"/>
                        <a:cs typeface="+mn-cs"/>
                      </a:endParaRPr>
                    </a:p>
                  </a:txBody>
                  <a:tcPr/>
                </a:tc>
                <a:extLst>
                  <a:ext uri="{0D108BD9-81ED-4DB2-BD59-A6C34878D82A}">
                    <a16:rowId xmlns:a16="http://schemas.microsoft.com/office/drawing/2014/main" val="745162085"/>
                  </a:ext>
                </a:extLst>
              </a:tr>
            </a:tbl>
          </a:graphicData>
        </a:graphic>
      </p:graphicFrame>
      <p:graphicFrame>
        <p:nvGraphicFramePr>
          <p:cNvPr id="7" name="表格 6">
            <a:extLst>
              <a:ext uri="{FF2B5EF4-FFF2-40B4-BE49-F238E27FC236}">
                <a16:creationId xmlns:a16="http://schemas.microsoft.com/office/drawing/2014/main" id="{0DDBBF66-DF2F-4D28-A897-AC60601A2738}"/>
              </a:ext>
            </a:extLst>
          </p:cNvPr>
          <p:cNvGraphicFramePr>
            <a:graphicFrameLocks noGrp="1"/>
          </p:cNvGraphicFramePr>
          <p:nvPr>
            <p:extLst>
              <p:ext uri="{D42A27DB-BD31-4B8C-83A1-F6EECF244321}">
                <p14:modId xmlns:p14="http://schemas.microsoft.com/office/powerpoint/2010/main" val="2763552404"/>
              </p:ext>
            </p:extLst>
          </p:nvPr>
        </p:nvGraphicFramePr>
        <p:xfrm>
          <a:off x="5004048" y="3513497"/>
          <a:ext cx="2111896" cy="457200"/>
        </p:xfrm>
        <a:graphic>
          <a:graphicData uri="http://schemas.openxmlformats.org/drawingml/2006/table">
            <a:tbl>
              <a:tblPr firstRow="1" bandRow="1">
                <a:tableStyleId>{5C22544A-7EE6-4342-B048-85BDC9FD1C3A}</a:tableStyleId>
              </a:tblPr>
              <a:tblGrid>
                <a:gridCol w="2111896">
                  <a:extLst>
                    <a:ext uri="{9D8B030D-6E8A-4147-A177-3AD203B41FA5}">
                      <a16:colId xmlns:a16="http://schemas.microsoft.com/office/drawing/2014/main" val="3615171152"/>
                    </a:ext>
                  </a:extLst>
                </a:gridCol>
              </a:tblGrid>
              <a:tr h="375816">
                <a:tc>
                  <a:txBody>
                    <a:bodyPr/>
                    <a:lstStyle/>
                    <a:p>
                      <a:pPr marL="0" algn="ctr" defTabSz="914400" rtl="0" eaLnBrk="1" latinLnBrk="0" hangingPunct="1">
                        <a:tabLst>
                          <a:tab pos="2149475" algn="l"/>
                        </a:tabLst>
                      </a:pPr>
                      <a:r>
                        <a:rPr lang="zh-CN" altLang="en-US" sz="2400" b="1" kern="1200" dirty="0">
                          <a:solidFill>
                            <a:srgbClr val="FFFFFF"/>
                          </a:solidFill>
                          <a:latin typeface="+mn-lt"/>
                          <a:ea typeface="+mn-ea"/>
                          <a:cs typeface="+mn-cs"/>
                          <a:sym typeface="Symbol" panose="05050102010706020507" pitchFamily="18" charset="2"/>
                        </a:rPr>
                        <a:t></a:t>
                      </a:r>
                      <a:r>
                        <a:rPr lang="en-US" altLang="zh-CN" sz="2400" b="1" kern="1200" dirty="0">
                          <a:solidFill>
                            <a:srgbClr val="FFFFFF"/>
                          </a:solidFill>
                          <a:latin typeface="+mn-lt"/>
                          <a:ea typeface="+mn-ea"/>
                          <a:cs typeface="+mn-cs"/>
                          <a:sym typeface="Symbol" panose="05050102010706020507" pitchFamily="18" charset="2"/>
                        </a:rPr>
                        <a:t>m/2</a:t>
                      </a:r>
                      <a:r>
                        <a:rPr lang="zh-CN" altLang="en-US" sz="2400" b="1" kern="1200" dirty="0">
                          <a:solidFill>
                            <a:srgbClr val="FFFFFF"/>
                          </a:solidFill>
                          <a:latin typeface="+mn-lt"/>
                          <a:ea typeface="+mn-ea"/>
                          <a:cs typeface="+mn-cs"/>
                          <a:sym typeface="Symbol" panose="05050102010706020507" pitchFamily="18" charset="2"/>
                        </a:rPr>
                        <a:t> </a:t>
                      </a:r>
                      <a:r>
                        <a:rPr lang="en-US" altLang="zh-CN" sz="2400" b="1" kern="1200" dirty="0">
                          <a:solidFill>
                            <a:srgbClr val="FFFFFF"/>
                          </a:solidFill>
                          <a:latin typeface="+mn-lt"/>
                          <a:ea typeface="+mn-ea"/>
                          <a:cs typeface="+mn-cs"/>
                          <a:sym typeface="Symbol" panose="05050102010706020507" pitchFamily="18" charset="2"/>
                        </a:rPr>
                        <a:t>-2</a:t>
                      </a:r>
                      <a:endParaRPr lang="zh-CN" altLang="en-US" sz="2400" b="1" kern="1200" dirty="0">
                        <a:solidFill>
                          <a:srgbClr val="FFFFFF"/>
                        </a:solidFill>
                        <a:latin typeface="+mn-lt"/>
                        <a:ea typeface="+mn-ea"/>
                        <a:cs typeface="+mn-cs"/>
                      </a:endParaRPr>
                    </a:p>
                  </a:txBody>
                  <a:tcPr/>
                </a:tc>
                <a:extLst>
                  <a:ext uri="{0D108BD9-81ED-4DB2-BD59-A6C34878D82A}">
                    <a16:rowId xmlns:a16="http://schemas.microsoft.com/office/drawing/2014/main" val="1556013427"/>
                  </a:ext>
                </a:extLst>
              </a:tr>
            </a:tbl>
          </a:graphicData>
        </a:graphic>
      </p:graphicFrame>
      <p:cxnSp>
        <p:nvCxnSpPr>
          <p:cNvPr id="9" name="直接箭头连接符 8">
            <a:extLst>
              <a:ext uri="{FF2B5EF4-FFF2-40B4-BE49-F238E27FC236}">
                <a16:creationId xmlns:a16="http://schemas.microsoft.com/office/drawing/2014/main" id="{6D6BBF26-27CA-47F7-A457-9B74ECD3F9A1}"/>
              </a:ext>
            </a:extLst>
          </p:cNvPr>
          <p:cNvCxnSpPr/>
          <p:nvPr/>
        </p:nvCxnSpPr>
        <p:spPr>
          <a:xfrm flipH="1">
            <a:off x="3347864" y="2953209"/>
            <a:ext cx="936104" cy="560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C1A84918-95FB-4F8E-A8A3-1BC899416384}"/>
              </a:ext>
            </a:extLst>
          </p:cNvPr>
          <p:cNvCxnSpPr/>
          <p:nvPr/>
        </p:nvCxnSpPr>
        <p:spPr>
          <a:xfrm>
            <a:off x="4860034" y="2924944"/>
            <a:ext cx="959768" cy="560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BE624EFF-9E32-428B-ACD9-810BBBB5EA03}"/>
              </a:ext>
            </a:extLst>
          </p:cNvPr>
          <p:cNvCxnSpPr>
            <a:endCxn id="5" idx="0"/>
          </p:cNvCxnSpPr>
          <p:nvPr/>
        </p:nvCxnSpPr>
        <p:spPr>
          <a:xfrm>
            <a:off x="4572000" y="1963688"/>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表格 13">
            <a:extLst>
              <a:ext uri="{FF2B5EF4-FFF2-40B4-BE49-F238E27FC236}">
                <a16:creationId xmlns:a16="http://schemas.microsoft.com/office/drawing/2014/main" id="{6F280E6E-50DD-45EB-8BE9-236E2385130E}"/>
              </a:ext>
            </a:extLst>
          </p:cNvPr>
          <p:cNvGraphicFramePr>
            <a:graphicFrameLocks noGrp="1"/>
          </p:cNvGraphicFramePr>
          <p:nvPr>
            <p:extLst>
              <p:ext uri="{D42A27DB-BD31-4B8C-83A1-F6EECF244321}">
                <p14:modId xmlns:p14="http://schemas.microsoft.com/office/powerpoint/2010/main" val="2473655024"/>
              </p:ext>
            </p:extLst>
          </p:nvPr>
        </p:nvGraphicFramePr>
        <p:xfrm>
          <a:off x="1676400" y="5236517"/>
          <a:ext cx="6096000" cy="45720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343177613"/>
                    </a:ext>
                  </a:extLst>
                </a:gridCol>
              </a:tblGrid>
              <a:tr h="375816">
                <a:tc>
                  <a:txBody>
                    <a:bodyPr/>
                    <a:lstStyle/>
                    <a:p>
                      <a:pPr algn="ctr"/>
                      <a:endParaRPr lang="zh-CN" altLang="en-US" sz="2400" dirty="0"/>
                    </a:p>
                  </a:txBody>
                  <a:tcPr/>
                </a:tc>
                <a:extLst>
                  <a:ext uri="{0D108BD9-81ED-4DB2-BD59-A6C34878D82A}">
                    <a16:rowId xmlns:a16="http://schemas.microsoft.com/office/drawing/2014/main" val="3999272733"/>
                  </a:ext>
                </a:extLst>
              </a:tr>
            </a:tbl>
          </a:graphicData>
        </a:graphic>
      </p:graphicFrame>
      <p:graphicFrame>
        <p:nvGraphicFramePr>
          <p:cNvPr id="15" name="表格 14">
            <a:extLst>
              <a:ext uri="{FF2B5EF4-FFF2-40B4-BE49-F238E27FC236}">
                <a16:creationId xmlns:a16="http://schemas.microsoft.com/office/drawing/2014/main" id="{67EFA5B6-2754-4C6A-A57C-33DBAEE66474}"/>
              </a:ext>
            </a:extLst>
          </p:cNvPr>
          <p:cNvGraphicFramePr>
            <a:graphicFrameLocks noGrp="1"/>
          </p:cNvGraphicFramePr>
          <p:nvPr>
            <p:extLst>
              <p:ext uri="{D42A27DB-BD31-4B8C-83A1-F6EECF244321}">
                <p14:modId xmlns:p14="http://schemas.microsoft.com/office/powerpoint/2010/main" val="1577008550"/>
              </p:ext>
            </p:extLst>
          </p:nvPr>
        </p:nvGraphicFramePr>
        <p:xfrm>
          <a:off x="1676400" y="6388645"/>
          <a:ext cx="2759968" cy="457200"/>
        </p:xfrm>
        <a:graphic>
          <a:graphicData uri="http://schemas.openxmlformats.org/drawingml/2006/table">
            <a:tbl>
              <a:tblPr firstRow="1" bandRow="1">
                <a:tableStyleId>{5C22544A-7EE6-4342-B048-85BDC9FD1C3A}</a:tableStyleId>
              </a:tblPr>
              <a:tblGrid>
                <a:gridCol w="2759968">
                  <a:extLst>
                    <a:ext uri="{9D8B030D-6E8A-4147-A177-3AD203B41FA5}">
                      <a16:colId xmlns:a16="http://schemas.microsoft.com/office/drawing/2014/main" val="305578926"/>
                    </a:ext>
                  </a:extLst>
                </a:gridCol>
              </a:tblGrid>
              <a:tr h="303808">
                <a:tc>
                  <a:txBody>
                    <a:bodyPr/>
                    <a:lstStyle/>
                    <a:p>
                      <a:pPr algn="ctr">
                        <a:tabLst>
                          <a:tab pos="2149475" algn="l"/>
                        </a:tabLst>
                      </a:pPr>
                      <a:r>
                        <a:rPr lang="zh-CN" altLang="en-US" sz="2400" dirty="0">
                          <a:solidFill>
                            <a:srgbClr val="FFFFFF"/>
                          </a:solidFill>
                          <a:sym typeface="Symbol" panose="05050102010706020507" pitchFamily="18" charset="2"/>
                        </a:rPr>
                        <a:t></a:t>
                      </a:r>
                      <a:r>
                        <a:rPr lang="en-US" altLang="zh-CN" sz="2400" dirty="0">
                          <a:solidFill>
                            <a:srgbClr val="FFFFFF"/>
                          </a:solidFill>
                          <a:sym typeface="Symbol" panose="05050102010706020507" pitchFamily="18" charset="2"/>
                        </a:rPr>
                        <a:t>m/2</a:t>
                      </a:r>
                      <a:r>
                        <a:rPr lang="zh-CN" altLang="en-US" sz="2400" dirty="0">
                          <a:solidFill>
                            <a:srgbClr val="FFFFFF"/>
                          </a:solidFill>
                          <a:sym typeface="Symbol" panose="05050102010706020507" pitchFamily="18" charset="2"/>
                        </a:rPr>
                        <a:t> </a:t>
                      </a:r>
                      <a:r>
                        <a:rPr lang="en-US" altLang="zh-CN" sz="2400" dirty="0">
                          <a:solidFill>
                            <a:srgbClr val="FFFFFF"/>
                          </a:solidFill>
                          <a:sym typeface="Symbol" panose="05050102010706020507" pitchFamily="18" charset="2"/>
                        </a:rPr>
                        <a:t>-1</a:t>
                      </a:r>
                      <a:r>
                        <a:rPr lang="zh-CN" altLang="en-US" sz="2400" dirty="0">
                          <a:solidFill>
                            <a:srgbClr val="FFFFFF"/>
                          </a:solidFill>
                          <a:sym typeface="Symbol" panose="05050102010706020507" pitchFamily="18" charset="2"/>
                        </a:rPr>
                        <a:t>   </a:t>
                      </a:r>
                      <a:endParaRPr lang="zh-CN" altLang="en-US" sz="2400" dirty="0">
                        <a:solidFill>
                          <a:srgbClr val="FFFFFF"/>
                        </a:solidFill>
                      </a:endParaRPr>
                    </a:p>
                  </a:txBody>
                  <a:tcPr/>
                </a:tc>
                <a:extLst>
                  <a:ext uri="{0D108BD9-81ED-4DB2-BD59-A6C34878D82A}">
                    <a16:rowId xmlns:a16="http://schemas.microsoft.com/office/drawing/2014/main" val="745162085"/>
                  </a:ext>
                </a:extLst>
              </a:tr>
            </a:tbl>
          </a:graphicData>
        </a:graphic>
      </p:graphicFrame>
      <p:graphicFrame>
        <p:nvGraphicFramePr>
          <p:cNvPr id="16" name="表格 15">
            <a:extLst>
              <a:ext uri="{FF2B5EF4-FFF2-40B4-BE49-F238E27FC236}">
                <a16:creationId xmlns:a16="http://schemas.microsoft.com/office/drawing/2014/main" id="{0D35FBD3-AFA2-4690-BB35-3331F23E78D6}"/>
              </a:ext>
            </a:extLst>
          </p:cNvPr>
          <p:cNvGraphicFramePr>
            <a:graphicFrameLocks noGrp="1"/>
          </p:cNvGraphicFramePr>
          <p:nvPr>
            <p:extLst>
              <p:ext uri="{D42A27DB-BD31-4B8C-83A1-F6EECF244321}">
                <p14:modId xmlns:p14="http://schemas.microsoft.com/office/powerpoint/2010/main" val="1688393510"/>
              </p:ext>
            </p:extLst>
          </p:nvPr>
        </p:nvGraphicFramePr>
        <p:xfrm>
          <a:off x="5076056" y="6428184"/>
          <a:ext cx="2111896" cy="457200"/>
        </p:xfrm>
        <a:graphic>
          <a:graphicData uri="http://schemas.openxmlformats.org/drawingml/2006/table">
            <a:tbl>
              <a:tblPr firstRow="1" bandRow="1">
                <a:tableStyleId>{5C22544A-7EE6-4342-B048-85BDC9FD1C3A}</a:tableStyleId>
              </a:tblPr>
              <a:tblGrid>
                <a:gridCol w="2111896">
                  <a:extLst>
                    <a:ext uri="{9D8B030D-6E8A-4147-A177-3AD203B41FA5}">
                      <a16:colId xmlns:a16="http://schemas.microsoft.com/office/drawing/2014/main" val="3615171152"/>
                    </a:ext>
                  </a:extLst>
                </a:gridCol>
              </a:tblGrid>
              <a:tr h="457200">
                <a:tc>
                  <a:txBody>
                    <a:bodyPr/>
                    <a:lstStyle/>
                    <a:p>
                      <a:pPr marL="0" algn="ctr" defTabSz="914400" rtl="0" eaLnBrk="1" latinLnBrk="0" hangingPunct="1">
                        <a:tabLst>
                          <a:tab pos="2149475" algn="l"/>
                        </a:tabLst>
                      </a:pPr>
                      <a:r>
                        <a:rPr lang="en-US" altLang="zh-CN" sz="2400" b="1" kern="1200" dirty="0">
                          <a:solidFill>
                            <a:srgbClr val="FFFFFF"/>
                          </a:solidFill>
                          <a:latin typeface="+mn-lt"/>
                          <a:ea typeface="+mn-ea"/>
                          <a:cs typeface="+mn-cs"/>
                          <a:sym typeface="Symbol" panose="05050102010706020507" pitchFamily="18" charset="2"/>
                        </a:rPr>
                        <a:t>y   </a:t>
                      </a:r>
                      <a:r>
                        <a:rPr lang="zh-CN" altLang="en-US" sz="2400" b="1" kern="1200" dirty="0">
                          <a:solidFill>
                            <a:srgbClr val="FFFFFF"/>
                          </a:solidFill>
                          <a:latin typeface="+mn-lt"/>
                          <a:ea typeface="+mn-ea"/>
                          <a:cs typeface="+mn-cs"/>
                          <a:sym typeface="Symbol" panose="05050102010706020507" pitchFamily="18" charset="2"/>
                        </a:rPr>
                        <a:t></a:t>
                      </a:r>
                      <a:r>
                        <a:rPr lang="en-US" altLang="zh-CN" sz="2400" b="1" kern="1200" dirty="0">
                          <a:solidFill>
                            <a:srgbClr val="FFFFFF"/>
                          </a:solidFill>
                          <a:latin typeface="+mn-lt"/>
                          <a:ea typeface="+mn-ea"/>
                          <a:cs typeface="+mn-cs"/>
                          <a:sym typeface="Symbol" panose="05050102010706020507" pitchFamily="18" charset="2"/>
                        </a:rPr>
                        <a:t>m/2</a:t>
                      </a:r>
                      <a:r>
                        <a:rPr lang="zh-CN" altLang="en-US" sz="2400" b="1" kern="1200" dirty="0">
                          <a:solidFill>
                            <a:srgbClr val="FFFFFF"/>
                          </a:solidFill>
                          <a:latin typeface="+mn-lt"/>
                          <a:ea typeface="+mn-ea"/>
                          <a:cs typeface="+mn-cs"/>
                          <a:sym typeface="Symbol" panose="05050102010706020507" pitchFamily="18" charset="2"/>
                        </a:rPr>
                        <a:t> </a:t>
                      </a:r>
                      <a:r>
                        <a:rPr lang="en-US" altLang="zh-CN" sz="2400" b="1" kern="1200" dirty="0">
                          <a:solidFill>
                            <a:srgbClr val="FFFFFF"/>
                          </a:solidFill>
                          <a:latin typeface="+mn-lt"/>
                          <a:ea typeface="+mn-ea"/>
                          <a:cs typeface="+mn-cs"/>
                          <a:sym typeface="Symbol" panose="05050102010706020507" pitchFamily="18" charset="2"/>
                        </a:rPr>
                        <a:t>-2</a:t>
                      </a:r>
                      <a:endParaRPr lang="zh-CN" altLang="en-US" sz="2400" b="1" kern="1200" dirty="0">
                        <a:solidFill>
                          <a:srgbClr val="FFFFFF"/>
                        </a:solidFill>
                        <a:latin typeface="+mn-lt"/>
                        <a:ea typeface="+mn-ea"/>
                        <a:cs typeface="+mn-cs"/>
                      </a:endParaRPr>
                    </a:p>
                  </a:txBody>
                  <a:tcPr/>
                </a:tc>
                <a:extLst>
                  <a:ext uri="{0D108BD9-81ED-4DB2-BD59-A6C34878D82A}">
                    <a16:rowId xmlns:a16="http://schemas.microsoft.com/office/drawing/2014/main" val="1556013427"/>
                  </a:ext>
                </a:extLst>
              </a:tr>
            </a:tbl>
          </a:graphicData>
        </a:graphic>
      </p:graphicFrame>
      <p:cxnSp>
        <p:nvCxnSpPr>
          <p:cNvPr id="19" name="直接箭头连接符 18">
            <a:extLst>
              <a:ext uri="{FF2B5EF4-FFF2-40B4-BE49-F238E27FC236}">
                <a16:creationId xmlns:a16="http://schemas.microsoft.com/office/drawing/2014/main" id="{DC9A2AE7-2DEC-4585-A012-5419A7CB0FD2}"/>
              </a:ext>
            </a:extLst>
          </p:cNvPr>
          <p:cNvCxnSpPr>
            <a:endCxn id="14" idx="0"/>
          </p:cNvCxnSpPr>
          <p:nvPr/>
        </p:nvCxnSpPr>
        <p:spPr>
          <a:xfrm>
            <a:off x="4724400" y="4660453"/>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112B7282-D101-4906-B9D5-F404B5E0308E}"/>
              </a:ext>
            </a:extLst>
          </p:cNvPr>
          <p:cNvSpPr txBox="1"/>
          <p:nvPr/>
        </p:nvSpPr>
        <p:spPr>
          <a:xfrm>
            <a:off x="43880" y="188640"/>
            <a:ext cx="8704584" cy="1200329"/>
          </a:xfrm>
          <a:prstGeom prst="rect">
            <a:avLst/>
          </a:prstGeom>
          <a:noFill/>
        </p:spPr>
        <p:txBody>
          <a:bodyPr wrap="square" rtlCol="0">
            <a:spAutoFit/>
          </a:bodyPr>
          <a:lstStyle/>
          <a:p>
            <a:r>
              <a:rPr lang="zh-CN" altLang="en-US" sz="2400" b="1" dirty="0">
                <a:latin typeface="华文楷体" panose="02010600040101010101" pitchFamily="2" charset="-122"/>
                <a:ea typeface="华文楷体" panose="02010600040101010101" pitchFamily="2" charset="-122"/>
              </a:rPr>
              <a:t>删除带来的节点下溢</a:t>
            </a:r>
            <a:endParaRPr lang="en-US" altLang="zh-CN" sz="2400" b="1" dirty="0">
              <a:latin typeface="华文楷体" panose="02010600040101010101" pitchFamily="2" charset="-122"/>
              <a:ea typeface="华文楷体" panose="02010600040101010101" pitchFamily="2" charset="-122"/>
            </a:endParaRPr>
          </a:p>
          <a:p>
            <a:r>
              <a:rPr lang="zh-CN" altLang="en-US" sz="2400" b="1" dirty="0">
                <a:latin typeface="华文楷体" panose="02010600040101010101" pitchFamily="2" charset="-122"/>
                <a:ea typeface="华文楷体" panose="02010600040101010101" pitchFamily="2" charset="-122"/>
              </a:rPr>
              <a:t>必定恰好包含</a:t>
            </a:r>
            <a:r>
              <a:rPr lang="zh-CN" altLang="en-US" sz="2400" b="1" dirty="0">
                <a:latin typeface="华文楷体" panose="02010600040101010101" pitchFamily="2" charset="-122"/>
                <a:ea typeface="华文楷体" panose="02010600040101010101" pitchFamily="2" charset="-122"/>
                <a:sym typeface="Symbol" panose="05050102010706020507" pitchFamily="18" charset="2"/>
              </a:rPr>
              <a:t></a:t>
            </a:r>
            <a:r>
              <a:rPr lang="en-US" altLang="zh-CN" sz="2400" b="1" dirty="0">
                <a:latin typeface="华文楷体" panose="02010600040101010101" pitchFamily="2" charset="-122"/>
                <a:ea typeface="华文楷体" panose="02010600040101010101" pitchFamily="2" charset="-122"/>
                <a:sym typeface="Symbol" panose="05050102010706020507" pitchFamily="18" charset="2"/>
              </a:rPr>
              <a:t>m/2</a:t>
            </a:r>
            <a:r>
              <a:rPr lang="zh-CN" altLang="en-US" sz="2400" b="1" dirty="0">
                <a:latin typeface="华文楷体" panose="02010600040101010101" pitchFamily="2" charset="-122"/>
                <a:ea typeface="华文楷体" panose="02010600040101010101" pitchFamily="2" charset="-122"/>
                <a:sym typeface="Symbol" panose="05050102010706020507" pitchFamily="18" charset="2"/>
              </a:rPr>
              <a:t> </a:t>
            </a:r>
            <a:r>
              <a:rPr lang="en-US" altLang="zh-CN" sz="2400" b="1" dirty="0">
                <a:latin typeface="华文楷体" panose="02010600040101010101" pitchFamily="2" charset="-122"/>
                <a:ea typeface="华文楷体" panose="02010600040101010101" pitchFamily="2" charset="-122"/>
                <a:sym typeface="Symbol" panose="05050102010706020507" pitchFamily="18" charset="2"/>
              </a:rPr>
              <a:t>-2</a:t>
            </a:r>
            <a:r>
              <a:rPr lang="zh-CN" altLang="en-US" sz="2400" b="1" dirty="0">
                <a:latin typeface="华文楷体" panose="02010600040101010101" pitchFamily="2" charset="-122"/>
                <a:ea typeface="华文楷体" panose="02010600040101010101" pitchFamily="2" charset="-122"/>
                <a:sym typeface="Symbol" panose="05050102010706020507" pitchFamily="18" charset="2"/>
              </a:rPr>
              <a:t>个关键码</a:t>
            </a:r>
            <a:r>
              <a:rPr lang="en-US" altLang="zh-CN" sz="2400" b="1" dirty="0">
                <a:latin typeface="华文楷体" panose="02010600040101010101" pitchFamily="2" charset="-122"/>
                <a:ea typeface="华文楷体" panose="02010600040101010101" pitchFamily="2" charset="-122"/>
                <a:sym typeface="Symbol" panose="05050102010706020507" pitchFamily="18" charset="2"/>
              </a:rPr>
              <a:t>+</a:t>
            </a:r>
            <a:r>
              <a:rPr lang="zh-CN" altLang="en-US" sz="2400" b="1" dirty="0">
                <a:latin typeface="华文楷体" panose="02010600040101010101" pitchFamily="2" charset="-122"/>
                <a:ea typeface="华文楷体" panose="02010600040101010101" pitchFamily="2" charset="-122"/>
                <a:sym typeface="Symbol" panose="05050102010706020507" pitchFamily="18" charset="2"/>
              </a:rPr>
              <a:t> </a:t>
            </a:r>
            <a:r>
              <a:rPr lang="en-US" altLang="zh-CN" sz="2400" b="1" dirty="0">
                <a:latin typeface="华文楷体" panose="02010600040101010101" pitchFamily="2" charset="-122"/>
                <a:ea typeface="华文楷体" panose="02010600040101010101" pitchFamily="2" charset="-122"/>
                <a:sym typeface="Symbol" panose="05050102010706020507" pitchFamily="18" charset="2"/>
              </a:rPr>
              <a:t>m/2</a:t>
            </a:r>
            <a:r>
              <a:rPr lang="zh-CN" altLang="en-US" sz="2400" b="1" dirty="0">
                <a:latin typeface="华文楷体" panose="02010600040101010101" pitchFamily="2" charset="-122"/>
                <a:ea typeface="华文楷体" panose="02010600040101010101" pitchFamily="2" charset="-122"/>
                <a:sym typeface="Symbol" panose="05050102010706020507" pitchFamily="18" charset="2"/>
              </a:rPr>
              <a:t> </a:t>
            </a:r>
            <a:r>
              <a:rPr lang="en-US" altLang="zh-CN" sz="2400" b="1" dirty="0">
                <a:latin typeface="华文楷体" panose="02010600040101010101" pitchFamily="2" charset="-122"/>
                <a:ea typeface="华文楷体" panose="02010600040101010101" pitchFamily="2" charset="-122"/>
                <a:sym typeface="Symbol" panose="05050102010706020507" pitchFamily="18" charset="2"/>
              </a:rPr>
              <a:t>-1</a:t>
            </a:r>
            <a:r>
              <a:rPr lang="zh-CN" altLang="en-US" sz="2400" b="1" dirty="0">
                <a:latin typeface="华文楷体" panose="02010600040101010101" pitchFamily="2" charset="-122"/>
                <a:ea typeface="华文楷体" panose="02010600040101010101" pitchFamily="2" charset="-122"/>
                <a:sym typeface="Symbol" panose="05050102010706020507" pitchFamily="18" charset="2"/>
              </a:rPr>
              <a:t>个分支。</a:t>
            </a:r>
            <a:endParaRPr lang="en-US" altLang="zh-CN" sz="2400" b="1" dirty="0">
              <a:latin typeface="华文楷体" panose="02010600040101010101" pitchFamily="2" charset="-122"/>
              <a:ea typeface="华文楷体" panose="02010600040101010101" pitchFamily="2" charset="-122"/>
              <a:sym typeface="Symbol" panose="05050102010706020507" pitchFamily="18" charset="2"/>
            </a:endParaRPr>
          </a:p>
          <a:p>
            <a:pPr marL="342900" indent="-342900">
              <a:buFont typeface="+mj-ea"/>
              <a:buAutoNum type="circleNumDbPlain" startAt="2"/>
            </a:pPr>
            <a:r>
              <a:rPr lang="zh-CN" altLang="en-US" sz="2400" b="1" dirty="0">
                <a:latin typeface="华文楷体" panose="02010600040101010101" pitchFamily="2" charset="-122"/>
                <a:ea typeface="华文楷体" panose="02010600040101010101" pitchFamily="2" charset="-122"/>
                <a:sym typeface="Symbol" panose="05050102010706020507" pitchFamily="18" charset="2"/>
              </a:rPr>
              <a:t>其</a:t>
            </a:r>
            <a:r>
              <a:rPr lang="en-US" altLang="zh-CN" sz="2400" b="1" dirty="0">
                <a:latin typeface="华文楷体" panose="02010600040101010101" pitchFamily="2" charset="-122"/>
                <a:ea typeface="华文楷体" panose="02010600040101010101" pitchFamily="2" charset="-122"/>
                <a:sym typeface="Symbol" panose="05050102010706020507" pitchFamily="18" charset="2"/>
              </a:rPr>
              <a:t>L</a:t>
            </a:r>
            <a:r>
              <a:rPr lang="zh-CN" altLang="en-US" sz="2400" b="1" dirty="0">
                <a:latin typeface="华文楷体" panose="02010600040101010101" pitchFamily="2" charset="-122"/>
                <a:ea typeface="华文楷体" panose="02010600040101010101" pitchFamily="2" charset="-122"/>
                <a:sym typeface="Symbol" panose="05050102010706020507" pitchFamily="18" charset="2"/>
              </a:rPr>
              <a:t>和</a:t>
            </a:r>
            <a:r>
              <a:rPr lang="en-US" altLang="zh-CN" sz="2400" b="1" dirty="0">
                <a:latin typeface="华文楷体" panose="02010600040101010101" pitchFamily="2" charset="-122"/>
                <a:ea typeface="华文楷体" panose="02010600040101010101" pitchFamily="2" charset="-122"/>
                <a:sym typeface="Symbol" panose="05050102010706020507" pitchFamily="18" charset="2"/>
              </a:rPr>
              <a:t>R</a:t>
            </a:r>
            <a:r>
              <a:rPr lang="zh-CN" altLang="en-US" sz="2400" b="1" dirty="0">
                <a:latin typeface="华文楷体" panose="02010600040101010101" pitchFamily="2" charset="-122"/>
                <a:ea typeface="华文楷体" panose="02010600040101010101" pitchFamily="2" charset="-122"/>
                <a:sym typeface="Symbol" panose="05050102010706020507" pitchFamily="18" charset="2"/>
              </a:rPr>
              <a:t>兄弟或者不存在，或者所含的关键码都不足 </a:t>
            </a:r>
            <a:r>
              <a:rPr lang="en-US" altLang="zh-CN" sz="2400" b="1" dirty="0">
                <a:latin typeface="华文楷体" panose="02010600040101010101" pitchFamily="2" charset="-122"/>
                <a:ea typeface="华文楷体" panose="02010600040101010101" pitchFamily="2" charset="-122"/>
                <a:sym typeface="Symbol" panose="05050102010706020507" pitchFamily="18" charset="2"/>
              </a:rPr>
              <a:t>m/2</a:t>
            </a:r>
            <a:r>
              <a:rPr lang="zh-CN" altLang="en-US" sz="2400" b="1" dirty="0">
                <a:latin typeface="华文楷体" panose="02010600040101010101" pitchFamily="2" charset="-122"/>
                <a:ea typeface="华文楷体" panose="02010600040101010101" pitchFamily="2" charset="-122"/>
                <a:sym typeface="Symbol" panose="05050102010706020507" pitchFamily="18" charset="2"/>
              </a:rPr>
              <a:t>个</a:t>
            </a:r>
            <a:endParaRPr lang="zh-CN" altLang="en-US" sz="2400" b="1" dirty="0">
              <a:latin typeface="华文楷体" panose="02010600040101010101" pitchFamily="2" charset="-122"/>
              <a:ea typeface="华文楷体" panose="02010600040101010101" pitchFamily="2" charset="-122"/>
            </a:endParaRPr>
          </a:p>
        </p:txBody>
      </p:sp>
      <p:sp>
        <p:nvSpPr>
          <p:cNvPr id="2" name="矩形 1">
            <a:extLst>
              <a:ext uri="{FF2B5EF4-FFF2-40B4-BE49-F238E27FC236}">
                <a16:creationId xmlns:a16="http://schemas.microsoft.com/office/drawing/2014/main" id="{14D4CCF7-24EE-4B46-96A5-E97B35EE0E06}"/>
              </a:ext>
            </a:extLst>
          </p:cNvPr>
          <p:cNvSpPr/>
          <p:nvPr/>
        </p:nvSpPr>
        <p:spPr>
          <a:xfrm>
            <a:off x="4436368" y="5236518"/>
            <a:ext cx="559296" cy="45719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33478B2F-5F64-4678-BC18-3F2BE5264DC2}"/>
              </a:ext>
            </a:extLst>
          </p:cNvPr>
          <p:cNvSpPr txBox="1"/>
          <p:nvPr/>
        </p:nvSpPr>
        <p:spPr>
          <a:xfrm>
            <a:off x="4427984" y="6388645"/>
            <a:ext cx="576064" cy="461665"/>
          </a:xfrm>
          <a:prstGeom prst="rect">
            <a:avLst/>
          </a:prstGeom>
          <a:noFill/>
        </p:spPr>
        <p:txBody>
          <a:bodyPr wrap="square" rtlCol="0">
            <a:spAutoFit/>
          </a:bodyPr>
          <a:lstStyle/>
          <a:p>
            <a:pPr algn="ctr"/>
            <a:r>
              <a:rPr lang="en-US" altLang="zh-CN" sz="2400" dirty="0"/>
              <a:t>y</a:t>
            </a:r>
            <a:endParaRPr lang="zh-CN" altLang="en-US" sz="2400" dirty="0"/>
          </a:p>
        </p:txBody>
      </p:sp>
      <p:cxnSp>
        <p:nvCxnSpPr>
          <p:cNvPr id="22" name="直接箭头连接符 21">
            <a:extLst>
              <a:ext uri="{FF2B5EF4-FFF2-40B4-BE49-F238E27FC236}">
                <a16:creationId xmlns:a16="http://schemas.microsoft.com/office/drawing/2014/main" id="{706D0D10-4419-4294-AE09-1E25ADB549C7}"/>
              </a:ext>
            </a:extLst>
          </p:cNvPr>
          <p:cNvCxnSpPr>
            <a:endCxn id="12" idx="0"/>
          </p:cNvCxnSpPr>
          <p:nvPr/>
        </p:nvCxnSpPr>
        <p:spPr>
          <a:xfrm flipH="1">
            <a:off x="4716016" y="5828357"/>
            <a:ext cx="8384" cy="560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箭头: 左弧形 22">
            <a:extLst>
              <a:ext uri="{FF2B5EF4-FFF2-40B4-BE49-F238E27FC236}">
                <a16:creationId xmlns:a16="http://schemas.microsoft.com/office/drawing/2014/main" id="{B2B2FA92-6A21-4C33-B0AC-E956C3D7090E}"/>
              </a:ext>
            </a:extLst>
          </p:cNvPr>
          <p:cNvSpPr/>
          <p:nvPr/>
        </p:nvSpPr>
        <p:spPr>
          <a:xfrm>
            <a:off x="425724" y="3584674"/>
            <a:ext cx="624407" cy="164040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椭圆 17">
            <a:extLst>
              <a:ext uri="{FF2B5EF4-FFF2-40B4-BE49-F238E27FC236}">
                <a16:creationId xmlns:a16="http://schemas.microsoft.com/office/drawing/2014/main" id="{50F8EFDC-8216-4CCA-A0B4-D0203A873450}"/>
              </a:ext>
            </a:extLst>
          </p:cNvPr>
          <p:cNvSpPr/>
          <p:nvPr/>
        </p:nvSpPr>
        <p:spPr>
          <a:xfrm>
            <a:off x="4788024" y="3261177"/>
            <a:ext cx="2520280" cy="959911"/>
          </a:xfrm>
          <a:prstGeom prst="ellipse">
            <a:avLst/>
          </a:prstGeom>
          <a:solidFill>
            <a:schemeClr val="accent6">
              <a:lumMod val="20000"/>
              <a:lumOff val="80000"/>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762701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2530" name="Group 2"/>
          <p:cNvGrpSpPr>
            <a:grpSpLocks/>
          </p:cNvGrpSpPr>
          <p:nvPr/>
        </p:nvGrpSpPr>
        <p:grpSpPr bwMode="auto">
          <a:xfrm>
            <a:off x="-76200" y="238491"/>
            <a:ext cx="9144000" cy="6361112"/>
            <a:chOff x="-96" y="0"/>
            <a:chExt cx="5760" cy="4007"/>
          </a:xfrm>
        </p:grpSpPr>
        <p:sp>
          <p:nvSpPr>
            <p:cNvPr id="662531" name="Rectangle 3"/>
            <p:cNvSpPr>
              <a:spLocks noChangeArrowheads="1"/>
            </p:cNvSpPr>
            <p:nvPr/>
          </p:nvSpPr>
          <p:spPr bwMode="auto">
            <a:xfrm>
              <a:off x="-96" y="3780"/>
              <a:ext cx="244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000" b="1" dirty="0">
                  <a:latin typeface="华文楷体" panose="02010600040101010101" pitchFamily="2" charset="-122"/>
                  <a:ea typeface="华文楷体" panose="02010600040101010101" pitchFamily="2" charset="-122"/>
                </a:rPr>
                <a:t>在</a:t>
              </a:r>
              <a:r>
                <a:rPr lang="en-US" altLang="zh-CN" sz="2000" b="1" dirty="0">
                  <a:latin typeface="华文楷体" panose="02010600040101010101" pitchFamily="2" charset="-122"/>
                  <a:ea typeface="华文楷体" panose="02010600040101010101" pitchFamily="2" charset="-122"/>
                </a:rPr>
                <a:t>[2, 3]</a:t>
              </a:r>
              <a:r>
                <a:rPr lang="zh-CN" altLang="en-US" sz="2000" b="1" dirty="0">
                  <a:latin typeface="华文楷体" panose="02010600040101010101" pitchFamily="2" charset="-122"/>
                  <a:ea typeface="华文楷体" panose="02010600040101010101" pitchFamily="2" charset="-122"/>
                </a:rPr>
                <a:t>树中进行删除的过程</a:t>
              </a:r>
            </a:p>
          </p:txBody>
        </p:sp>
        <p:grpSp>
          <p:nvGrpSpPr>
            <p:cNvPr id="662532" name="Group 4"/>
            <p:cNvGrpSpPr>
              <a:grpSpLocks/>
            </p:cNvGrpSpPr>
            <p:nvPr/>
          </p:nvGrpSpPr>
          <p:grpSpPr bwMode="auto">
            <a:xfrm>
              <a:off x="0" y="0"/>
              <a:ext cx="5664" cy="3524"/>
              <a:chOff x="0" y="0"/>
              <a:chExt cx="5664" cy="3524"/>
            </a:xfrm>
          </p:grpSpPr>
          <p:grpSp>
            <p:nvGrpSpPr>
              <p:cNvPr id="662533" name="Group 5"/>
              <p:cNvGrpSpPr>
                <a:grpSpLocks/>
              </p:cNvGrpSpPr>
              <p:nvPr/>
            </p:nvGrpSpPr>
            <p:grpSpPr bwMode="auto">
              <a:xfrm>
                <a:off x="144" y="0"/>
                <a:ext cx="4984" cy="1648"/>
                <a:chOff x="0" y="0"/>
                <a:chExt cx="4984" cy="1648"/>
              </a:xfrm>
            </p:grpSpPr>
            <p:sp>
              <p:nvSpPr>
                <p:cNvPr id="662612" name="Rectangle 7"/>
                <p:cNvSpPr>
                  <a:spLocks noChangeArrowheads="1"/>
                </p:cNvSpPr>
                <p:nvPr/>
              </p:nvSpPr>
              <p:spPr bwMode="auto">
                <a:xfrm>
                  <a:off x="2016" y="247"/>
                  <a:ext cx="54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zh-CN" altLang="en-US" sz="2400" b="1" dirty="0">
                      <a:latin typeface="方正姚体" panose="02010601030101010101" pitchFamily="2" charset="-122"/>
                      <a:ea typeface="方正姚体" panose="02010601030101010101" pitchFamily="2" charset="-122"/>
                    </a:rPr>
                    <a:t>删除</a:t>
                  </a:r>
                  <a:r>
                    <a:rPr lang="en-US" altLang="en-US" sz="2400" b="1" dirty="0">
                      <a:latin typeface="方正姚体" panose="02010601030101010101" pitchFamily="2" charset="-122"/>
                      <a:ea typeface="方正姚体" panose="02010601030101010101" pitchFamily="2" charset="-122"/>
                    </a:rPr>
                    <a:t>q</a:t>
                  </a:r>
                </a:p>
              </p:txBody>
            </p:sp>
            <p:grpSp>
              <p:nvGrpSpPr>
                <p:cNvPr id="662580" name="Group 9"/>
                <p:cNvGrpSpPr>
                  <a:grpSpLocks/>
                </p:cNvGrpSpPr>
                <p:nvPr/>
              </p:nvGrpSpPr>
              <p:grpSpPr bwMode="auto">
                <a:xfrm>
                  <a:off x="0" y="0"/>
                  <a:ext cx="2160" cy="1351"/>
                  <a:chOff x="0" y="0"/>
                  <a:chExt cx="2160" cy="1351"/>
                </a:xfrm>
              </p:grpSpPr>
              <p:sp>
                <p:nvSpPr>
                  <p:cNvPr id="662599" name="Line 10"/>
                  <p:cNvSpPr>
                    <a:spLocks noChangeShapeType="1"/>
                  </p:cNvSpPr>
                  <p:nvPr/>
                </p:nvSpPr>
                <p:spPr bwMode="auto">
                  <a:xfrm flipH="1">
                    <a:off x="312" y="800"/>
                    <a:ext cx="166"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600" name="Oval 11"/>
                  <p:cNvSpPr>
                    <a:spLocks noChangeArrowheads="1"/>
                  </p:cNvSpPr>
                  <p:nvPr/>
                </p:nvSpPr>
                <p:spPr bwMode="auto">
                  <a:xfrm>
                    <a:off x="1192" y="1041"/>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l m</a:t>
                    </a:r>
                  </a:p>
                </p:txBody>
              </p:sp>
              <p:sp>
                <p:nvSpPr>
                  <p:cNvPr id="662601" name="Oval 12"/>
                  <p:cNvSpPr>
                    <a:spLocks noChangeArrowheads="1"/>
                  </p:cNvSpPr>
                  <p:nvPr/>
                </p:nvSpPr>
                <p:spPr bwMode="auto">
                  <a:xfrm>
                    <a:off x="0" y="1056"/>
                    <a:ext cx="52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b d</a:t>
                    </a:r>
                  </a:p>
                </p:txBody>
              </p:sp>
              <p:sp>
                <p:nvSpPr>
                  <p:cNvPr id="662602" name="Line 13"/>
                  <p:cNvSpPr>
                    <a:spLocks noChangeShapeType="1"/>
                  </p:cNvSpPr>
                  <p:nvPr/>
                </p:nvSpPr>
                <p:spPr bwMode="auto">
                  <a:xfrm flipH="1">
                    <a:off x="1336" y="796"/>
                    <a:ext cx="166"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603" name="Oval 14"/>
                  <p:cNvSpPr>
                    <a:spLocks noChangeArrowheads="1"/>
                  </p:cNvSpPr>
                  <p:nvPr/>
                </p:nvSpPr>
                <p:spPr bwMode="auto">
                  <a:xfrm>
                    <a:off x="1742" y="1025"/>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q</a:t>
                    </a:r>
                  </a:p>
                </p:txBody>
              </p:sp>
              <p:sp>
                <p:nvSpPr>
                  <p:cNvPr id="662604" name="Oval 15"/>
                  <p:cNvSpPr>
                    <a:spLocks noChangeArrowheads="1"/>
                  </p:cNvSpPr>
                  <p:nvPr/>
                </p:nvSpPr>
                <p:spPr bwMode="auto">
                  <a:xfrm>
                    <a:off x="672" y="1056"/>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e g</a:t>
                    </a:r>
                  </a:p>
                </p:txBody>
              </p:sp>
              <p:sp>
                <p:nvSpPr>
                  <p:cNvPr id="662605" name="Line 16"/>
                  <p:cNvSpPr>
                    <a:spLocks noChangeShapeType="1"/>
                  </p:cNvSpPr>
                  <p:nvPr/>
                </p:nvSpPr>
                <p:spPr bwMode="auto">
                  <a:xfrm>
                    <a:off x="1672" y="784"/>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606" name="Oval 17"/>
                  <p:cNvSpPr>
                    <a:spLocks noChangeArrowheads="1"/>
                  </p:cNvSpPr>
                  <p:nvPr/>
                </p:nvSpPr>
                <p:spPr bwMode="auto">
                  <a:xfrm>
                    <a:off x="816" y="0"/>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h</a:t>
                    </a:r>
                  </a:p>
                </p:txBody>
              </p:sp>
              <p:sp>
                <p:nvSpPr>
                  <p:cNvPr id="662607" name="Oval 18"/>
                  <p:cNvSpPr>
                    <a:spLocks noChangeArrowheads="1"/>
                  </p:cNvSpPr>
                  <p:nvPr/>
                </p:nvSpPr>
                <p:spPr bwMode="auto">
                  <a:xfrm>
                    <a:off x="384" y="528"/>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f</a:t>
                    </a:r>
                  </a:p>
                </p:txBody>
              </p:sp>
              <p:sp>
                <p:nvSpPr>
                  <p:cNvPr id="662608" name="Oval 19"/>
                  <p:cNvSpPr>
                    <a:spLocks noChangeArrowheads="1"/>
                  </p:cNvSpPr>
                  <p:nvPr/>
                </p:nvSpPr>
                <p:spPr bwMode="auto">
                  <a:xfrm>
                    <a:off x="1350" y="512"/>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p</a:t>
                    </a:r>
                  </a:p>
                </p:txBody>
              </p:sp>
              <p:sp>
                <p:nvSpPr>
                  <p:cNvPr id="662609" name="Line 20"/>
                  <p:cNvSpPr>
                    <a:spLocks noChangeShapeType="1"/>
                  </p:cNvSpPr>
                  <p:nvPr/>
                </p:nvSpPr>
                <p:spPr bwMode="auto">
                  <a:xfrm flipH="1">
                    <a:off x="672" y="276"/>
                    <a:ext cx="262" cy="2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610" name="Line 21"/>
                  <p:cNvSpPr>
                    <a:spLocks noChangeShapeType="1"/>
                  </p:cNvSpPr>
                  <p:nvPr/>
                </p:nvSpPr>
                <p:spPr bwMode="auto">
                  <a:xfrm>
                    <a:off x="1128" y="280"/>
                    <a:ext cx="312"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611" name="Line 22"/>
                  <p:cNvSpPr>
                    <a:spLocks noChangeShapeType="1"/>
                  </p:cNvSpPr>
                  <p:nvPr/>
                </p:nvSpPr>
                <p:spPr bwMode="auto">
                  <a:xfrm>
                    <a:off x="640" y="816"/>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662581" name="Group 23"/>
                <p:cNvGrpSpPr>
                  <a:grpSpLocks/>
                </p:cNvGrpSpPr>
                <p:nvPr/>
              </p:nvGrpSpPr>
              <p:grpSpPr bwMode="auto">
                <a:xfrm>
                  <a:off x="2544" y="7"/>
                  <a:ext cx="2160" cy="1351"/>
                  <a:chOff x="0" y="0"/>
                  <a:chExt cx="2160" cy="1351"/>
                </a:xfrm>
              </p:grpSpPr>
              <p:sp>
                <p:nvSpPr>
                  <p:cNvPr id="662586" name="Line 24"/>
                  <p:cNvSpPr>
                    <a:spLocks noChangeShapeType="1"/>
                  </p:cNvSpPr>
                  <p:nvPr/>
                </p:nvSpPr>
                <p:spPr bwMode="auto">
                  <a:xfrm flipH="1">
                    <a:off x="312" y="800"/>
                    <a:ext cx="166"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587" name="Oval 25"/>
                  <p:cNvSpPr>
                    <a:spLocks noChangeArrowheads="1"/>
                  </p:cNvSpPr>
                  <p:nvPr/>
                </p:nvSpPr>
                <p:spPr bwMode="auto">
                  <a:xfrm>
                    <a:off x="1192" y="1041"/>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l</a:t>
                    </a:r>
                  </a:p>
                </p:txBody>
              </p:sp>
              <p:sp>
                <p:nvSpPr>
                  <p:cNvPr id="662588" name="Oval 26"/>
                  <p:cNvSpPr>
                    <a:spLocks noChangeArrowheads="1"/>
                  </p:cNvSpPr>
                  <p:nvPr/>
                </p:nvSpPr>
                <p:spPr bwMode="auto">
                  <a:xfrm>
                    <a:off x="0" y="1048"/>
                    <a:ext cx="52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b d</a:t>
                    </a:r>
                  </a:p>
                </p:txBody>
              </p:sp>
              <p:sp>
                <p:nvSpPr>
                  <p:cNvPr id="662589" name="Line 27"/>
                  <p:cNvSpPr>
                    <a:spLocks noChangeShapeType="1"/>
                  </p:cNvSpPr>
                  <p:nvPr/>
                </p:nvSpPr>
                <p:spPr bwMode="auto">
                  <a:xfrm flipH="1">
                    <a:off x="1336" y="796"/>
                    <a:ext cx="166"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590" name="Oval 28"/>
                  <p:cNvSpPr>
                    <a:spLocks noChangeArrowheads="1"/>
                  </p:cNvSpPr>
                  <p:nvPr/>
                </p:nvSpPr>
                <p:spPr bwMode="auto">
                  <a:xfrm>
                    <a:off x="1742" y="1025"/>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p</a:t>
                    </a:r>
                  </a:p>
                </p:txBody>
              </p:sp>
              <p:sp>
                <p:nvSpPr>
                  <p:cNvPr id="662591" name="Oval 29"/>
                  <p:cNvSpPr>
                    <a:spLocks noChangeArrowheads="1"/>
                  </p:cNvSpPr>
                  <p:nvPr/>
                </p:nvSpPr>
                <p:spPr bwMode="auto">
                  <a:xfrm>
                    <a:off x="672" y="1056"/>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e g</a:t>
                    </a:r>
                  </a:p>
                </p:txBody>
              </p:sp>
              <p:sp>
                <p:nvSpPr>
                  <p:cNvPr id="662592" name="Line 30"/>
                  <p:cNvSpPr>
                    <a:spLocks noChangeShapeType="1"/>
                  </p:cNvSpPr>
                  <p:nvPr/>
                </p:nvSpPr>
                <p:spPr bwMode="auto">
                  <a:xfrm>
                    <a:off x="1672" y="784"/>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593" name="Oval 31"/>
                  <p:cNvSpPr>
                    <a:spLocks noChangeArrowheads="1"/>
                  </p:cNvSpPr>
                  <p:nvPr/>
                </p:nvSpPr>
                <p:spPr bwMode="auto">
                  <a:xfrm>
                    <a:off x="816" y="0"/>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h</a:t>
                    </a:r>
                  </a:p>
                </p:txBody>
              </p:sp>
              <p:sp>
                <p:nvSpPr>
                  <p:cNvPr id="662594" name="Oval 32"/>
                  <p:cNvSpPr>
                    <a:spLocks noChangeArrowheads="1"/>
                  </p:cNvSpPr>
                  <p:nvPr/>
                </p:nvSpPr>
                <p:spPr bwMode="auto">
                  <a:xfrm>
                    <a:off x="384" y="528"/>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f</a:t>
                    </a:r>
                  </a:p>
                </p:txBody>
              </p:sp>
              <p:sp>
                <p:nvSpPr>
                  <p:cNvPr id="662595" name="Oval 33"/>
                  <p:cNvSpPr>
                    <a:spLocks noChangeArrowheads="1"/>
                  </p:cNvSpPr>
                  <p:nvPr/>
                </p:nvSpPr>
                <p:spPr bwMode="auto">
                  <a:xfrm>
                    <a:off x="1350" y="512"/>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m</a:t>
                    </a:r>
                  </a:p>
                </p:txBody>
              </p:sp>
              <p:sp>
                <p:nvSpPr>
                  <p:cNvPr id="662596" name="Line 34"/>
                  <p:cNvSpPr>
                    <a:spLocks noChangeShapeType="1"/>
                  </p:cNvSpPr>
                  <p:nvPr/>
                </p:nvSpPr>
                <p:spPr bwMode="auto">
                  <a:xfrm flipH="1">
                    <a:off x="672" y="276"/>
                    <a:ext cx="262" cy="2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597" name="Line 35"/>
                  <p:cNvSpPr>
                    <a:spLocks noChangeShapeType="1"/>
                  </p:cNvSpPr>
                  <p:nvPr/>
                </p:nvSpPr>
                <p:spPr bwMode="auto">
                  <a:xfrm>
                    <a:off x="1128" y="280"/>
                    <a:ext cx="312"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598" name="Line 36"/>
                  <p:cNvSpPr>
                    <a:spLocks noChangeShapeType="1"/>
                  </p:cNvSpPr>
                  <p:nvPr/>
                </p:nvSpPr>
                <p:spPr bwMode="auto">
                  <a:xfrm>
                    <a:off x="640" y="816"/>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62584" name="Rectangle 38"/>
                <p:cNvSpPr>
                  <a:spLocks noChangeArrowheads="1"/>
                </p:cNvSpPr>
                <p:nvPr/>
              </p:nvSpPr>
              <p:spPr bwMode="auto">
                <a:xfrm>
                  <a:off x="4500" y="358"/>
                  <a:ext cx="48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None/>
                  </a:pPr>
                  <a:r>
                    <a:rPr lang="zh-CN" altLang="en-US" sz="2400" b="1" dirty="0">
                      <a:latin typeface="方正姚体" panose="02010601030101010101" pitchFamily="2" charset="-122"/>
                      <a:ea typeface="方正姚体" panose="02010601030101010101" pitchFamily="2" charset="-122"/>
                    </a:rPr>
                    <a:t>删除</a:t>
                  </a:r>
                  <a:r>
                    <a:rPr lang="en-US" altLang="en-US" sz="2400" b="1" dirty="0">
                      <a:latin typeface="方正姚体" panose="02010601030101010101" pitchFamily="2" charset="-122"/>
                      <a:ea typeface="方正姚体" panose="02010601030101010101" pitchFamily="2" charset="-122"/>
                    </a:rPr>
                    <a:t>h</a:t>
                  </a:r>
                </a:p>
              </p:txBody>
            </p:sp>
            <p:sp>
              <p:nvSpPr>
                <p:cNvPr id="662583" name="Rectangle 40"/>
                <p:cNvSpPr>
                  <a:spLocks noChangeArrowheads="1"/>
                </p:cNvSpPr>
                <p:nvPr/>
              </p:nvSpPr>
              <p:spPr bwMode="auto">
                <a:xfrm>
                  <a:off x="3495" y="1399"/>
                  <a:ext cx="24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(a)</a:t>
                  </a:r>
                </a:p>
              </p:txBody>
            </p:sp>
          </p:grpSp>
          <p:sp>
            <p:nvSpPr>
              <p:cNvPr id="662577" name="Rectangle 42"/>
              <p:cNvSpPr>
                <a:spLocks noChangeArrowheads="1"/>
              </p:cNvSpPr>
              <p:nvPr/>
            </p:nvSpPr>
            <p:spPr bwMode="auto">
              <a:xfrm>
                <a:off x="3884" y="1940"/>
                <a:ext cx="48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None/>
                </a:pPr>
                <a:r>
                  <a:rPr lang="zh-CN" altLang="en-US" sz="2400" b="1" dirty="0">
                    <a:latin typeface="方正姚体" panose="02010601030101010101" pitchFamily="2" charset="-122"/>
                    <a:ea typeface="方正姚体" panose="02010601030101010101" pitchFamily="2" charset="-122"/>
                  </a:rPr>
                  <a:t>删除</a:t>
                </a:r>
                <a:r>
                  <a:rPr lang="en-US" altLang="en-US" sz="2400" b="1" dirty="0">
                    <a:latin typeface="方正姚体" panose="02010601030101010101" pitchFamily="2" charset="-122"/>
                    <a:ea typeface="方正姚体" panose="02010601030101010101" pitchFamily="2" charset="-122"/>
                  </a:rPr>
                  <a:t>e</a:t>
                </a:r>
              </a:p>
            </p:txBody>
          </p:sp>
          <p:grpSp>
            <p:nvGrpSpPr>
              <p:cNvPr id="662535" name="Group 44"/>
              <p:cNvGrpSpPr>
                <a:grpSpLocks/>
              </p:cNvGrpSpPr>
              <p:nvPr/>
            </p:nvGrpSpPr>
            <p:grpSpPr bwMode="auto">
              <a:xfrm>
                <a:off x="0" y="1851"/>
                <a:ext cx="2160" cy="1351"/>
                <a:chOff x="0" y="0"/>
                <a:chExt cx="2160" cy="1351"/>
              </a:xfrm>
            </p:grpSpPr>
            <p:sp>
              <p:nvSpPr>
                <p:cNvPr id="662564" name="Line 45"/>
                <p:cNvSpPr>
                  <a:spLocks noChangeShapeType="1"/>
                </p:cNvSpPr>
                <p:nvPr/>
              </p:nvSpPr>
              <p:spPr bwMode="auto">
                <a:xfrm flipH="1">
                  <a:off x="312" y="800"/>
                  <a:ext cx="166"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565" name="Oval 46"/>
                <p:cNvSpPr>
                  <a:spLocks noChangeArrowheads="1"/>
                </p:cNvSpPr>
                <p:nvPr/>
              </p:nvSpPr>
              <p:spPr bwMode="auto">
                <a:xfrm>
                  <a:off x="1192" y="1041"/>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l</a:t>
                  </a:r>
                </a:p>
              </p:txBody>
            </p:sp>
            <p:sp>
              <p:nvSpPr>
                <p:cNvPr id="662566" name="Oval 47"/>
                <p:cNvSpPr>
                  <a:spLocks noChangeArrowheads="1"/>
                </p:cNvSpPr>
                <p:nvPr/>
              </p:nvSpPr>
              <p:spPr bwMode="auto">
                <a:xfrm>
                  <a:off x="0" y="1048"/>
                  <a:ext cx="52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b d</a:t>
                  </a:r>
                </a:p>
              </p:txBody>
            </p:sp>
            <p:sp>
              <p:nvSpPr>
                <p:cNvPr id="662567" name="Line 48"/>
                <p:cNvSpPr>
                  <a:spLocks noChangeShapeType="1"/>
                </p:cNvSpPr>
                <p:nvPr/>
              </p:nvSpPr>
              <p:spPr bwMode="auto">
                <a:xfrm flipH="1">
                  <a:off x="1336" y="796"/>
                  <a:ext cx="166"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568" name="Oval 49"/>
                <p:cNvSpPr>
                  <a:spLocks noChangeArrowheads="1"/>
                </p:cNvSpPr>
                <p:nvPr/>
              </p:nvSpPr>
              <p:spPr bwMode="auto">
                <a:xfrm>
                  <a:off x="1742" y="1025"/>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p</a:t>
                  </a:r>
                </a:p>
              </p:txBody>
            </p:sp>
            <p:sp>
              <p:nvSpPr>
                <p:cNvPr id="662569" name="Oval 50"/>
                <p:cNvSpPr>
                  <a:spLocks noChangeArrowheads="1"/>
                </p:cNvSpPr>
                <p:nvPr/>
              </p:nvSpPr>
              <p:spPr bwMode="auto">
                <a:xfrm>
                  <a:off x="672" y="1056"/>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e</a:t>
                  </a:r>
                </a:p>
              </p:txBody>
            </p:sp>
            <p:sp>
              <p:nvSpPr>
                <p:cNvPr id="662570" name="Line 51"/>
                <p:cNvSpPr>
                  <a:spLocks noChangeShapeType="1"/>
                </p:cNvSpPr>
                <p:nvPr/>
              </p:nvSpPr>
              <p:spPr bwMode="auto">
                <a:xfrm>
                  <a:off x="1672" y="784"/>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571" name="Oval 52"/>
                <p:cNvSpPr>
                  <a:spLocks noChangeArrowheads="1"/>
                </p:cNvSpPr>
                <p:nvPr/>
              </p:nvSpPr>
              <p:spPr bwMode="auto">
                <a:xfrm>
                  <a:off x="816" y="0"/>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g</a:t>
                  </a:r>
                </a:p>
              </p:txBody>
            </p:sp>
            <p:sp>
              <p:nvSpPr>
                <p:cNvPr id="662572" name="Oval 53"/>
                <p:cNvSpPr>
                  <a:spLocks noChangeArrowheads="1"/>
                </p:cNvSpPr>
                <p:nvPr/>
              </p:nvSpPr>
              <p:spPr bwMode="auto">
                <a:xfrm>
                  <a:off x="384" y="528"/>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f</a:t>
                  </a:r>
                </a:p>
              </p:txBody>
            </p:sp>
            <p:sp>
              <p:nvSpPr>
                <p:cNvPr id="662573" name="Oval 54"/>
                <p:cNvSpPr>
                  <a:spLocks noChangeArrowheads="1"/>
                </p:cNvSpPr>
                <p:nvPr/>
              </p:nvSpPr>
              <p:spPr bwMode="auto">
                <a:xfrm>
                  <a:off x="1350" y="512"/>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m</a:t>
                  </a:r>
                </a:p>
              </p:txBody>
            </p:sp>
            <p:sp>
              <p:nvSpPr>
                <p:cNvPr id="662574" name="Line 55"/>
                <p:cNvSpPr>
                  <a:spLocks noChangeShapeType="1"/>
                </p:cNvSpPr>
                <p:nvPr/>
              </p:nvSpPr>
              <p:spPr bwMode="auto">
                <a:xfrm flipH="1">
                  <a:off x="672" y="276"/>
                  <a:ext cx="262" cy="2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575" name="Line 56"/>
                <p:cNvSpPr>
                  <a:spLocks noChangeShapeType="1"/>
                </p:cNvSpPr>
                <p:nvPr/>
              </p:nvSpPr>
              <p:spPr bwMode="auto">
                <a:xfrm>
                  <a:off x="1128" y="280"/>
                  <a:ext cx="312"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576" name="Line 57"/>
                <p:cNvSpPr>
                  <a:spLocks noChangeShapeType="1"/>
                </p:cNvSpPr>
                <p:nvPr/>
              </p:nvSpPr>
              <p:spPr bwMode="auto">
                <a:xfrm>
                  <a:off x="640" y="816"/>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662536" name="Group 58"/>
              <p:cNvGrpSpPr>
                <a:grpSpLocks/>
              </p:cNvGrpSpPr>
              <p:nvPr/>
            </p:nvGrpSpPr>
            <p:grpSpPr bwMode="auto">
              <a:xfrm>
                <a:off x="2208" y="1844"/>
                <a:ext cx="2160" cy="1351"/>
                <a:chOff x="0" y="0"/>
                <a:chExt cx="2160" cy="1351"/>
              </a:xfrm>
            </p:grpSpPr>
            <p:sp>
              <p:nvSpPr>
                <p:cNvPr id="662551" name="Line 59"/>
                <p:cNvSpPr>
                  <a:spLocks noChangeShapeType="1"/>
                </p:cNvSpPr>
                <p:nvPr/>
              </p:nvSpPr>
              <p:spPr bwMode="auto">
                <a:xfrm flipH="1">
                  <a:off x="312" y="800"/>
                  <a:ext cx="166"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552" name="Oval 60"/>
                <p:cNvSpPr>
                  <a:spLocks noChangeArrowheads="1"/>
                </p:cNvSpPr>
                <p:nvPr/>
              </p:nvSpPr>
              <p:spPr bwMode="auto">
                <a:xfrm>
                  <a:off x="1192" y="1041"/>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l</a:t>
                  </a:r>
                </a:p>
              </p:txBody>
            </p:sp>
            <p:sp>
              <p:nvSpPr>
                <p:cNvPr id="662553" name="Oval 61"/>
                <p:cNvSpPr>
                  <a:spLocks noChangeArrowheads="1"/>
                </p:cNvSpPr>
                <p:nvPr/>
              </p:nvSpPr>
              <p:spPr bwMode="auto">
                <a:xfrm>
                  <a:off x="0" y="1048"/>
                  <a:ext cx="52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b</a:t>
                  </a:r>
                </a:p>
              </p:txBody>
            </p:sp>
            <p:sp>
              <p:nvSpPr>
                <p:cNvPr id="662554" name="Line 62"/>
                <p:cNvSpPr>
                  <a:spLocks noChangeShapeType="1"/>
                </p:cNvSpPr>
                <p:nvPr/>
              </p:nvSpPr>
              <p:spPr bwMode="auto">
                <a:xfrm flipH="1">
                  <a:off x="1336" y="796"/>
                  <a:ext cx="166"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555" name="Oval 63"/>
                <p:cNvSpPr>
                  <a:spLocks noChangeArrowheads="1"/>
                </p:cNvSpPr>
                <p:nvPr/>
              </p:nvSpPr>
              <p:spPr bwMode="auto">
                <a:xfrm>
                  <a:off x="1742" y="1025"/>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p</a:t>
                  </a:r>
                </a:p>
              </p:txBody>
            </p:sp>
            <p:sp>
              <p:nvSpPr>
                <p:cNvPr id="662556" name="Oval 64"/>
                <p:cNvSpPr>
                  <a:spLocks noChangeArrowheads="1"/>
                </p:cNvSpPr>
                <p:nvPr/>
              </p:nvSpPr>
              <p:spPr bwMode="auto">
                <a:xfrm>
                  <a:off x="672" y="1056"/>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e</a:t>
                  </a:r>
                </a:p>
              </p:txBody>
            </p:sp>
            <p:sp>
              <p:nvSpPr>
                <p:cNvPr id="662557" name="Line 65"/>
                <p:cNvSpPr>
                  <a:spLocks noChangeShapeType="1"/>
                </p:cNvSpPr>
                <p:nvPr/>
              </p:nvSpPr>
              <p:spPr bwMode="auto">
                <a:xfrm>
                  <a:off x="1672" y="784"/>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558" name="Oval 66"/>
                <p:cNvSpPr>
                  <a:spLocks noChangeArrowheads="1"/>
                </p:cNvSpPr>
                <p:nvPr/>
              </p:nvSpPr>
              <p:spPr bwMode="auto">
                <a:xfrm>
                  <a:off x="816" y="0"/>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g</a:t>
                  </a:r>
                </a:p>
              </p:txBody>
            </p:sp>
            <p:sp>
              <p:nvSpPr>
                <p:cNvPr id="662559" name="Oval 67"/>
                <p:cNvSpPr>
                  <a:spLocks noChangeArrowheads="1"/>
                </p:cNvSpPr>
                <p:nvPr/>
              </p:nvSpPr>
              <p:spPr bwMode="auto">
                <a:xfrm>
                  <a:off x="384" y="528"/>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f</a:t>
                  </a:r>
                </a:p>
              </p:txBody>
            </p:sp>
            <p:sp>
              <p:nvSpPr>
                <p:cNvPr id="662560" name="Oval 68"/>
                <p:cNvSpPr>
                  <a:spLocks noChangeArrowheads="1"/>
                </p:cNvSpPr>
                <p:nvPr/>
              </p:nvSpPr>
              <p:spPr bwMode="auto">
                <a:xfrm>
                  <a:off x="1350" y="512"/>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m</a:t>
                  </a:r>
                </a:p>
              </p:txBody>
            </p:sp>
            <p:sp>
              <p:nvSpPr>
                <p:cNvPr id="662561" name="Line 69"/>
                <p:cNvSpPr>
                  <a:spLocks noChangeShapeType="1"/>
                </p:cNvSpPr>
                <p:nvPr/>
              </p:nvSpPr>
              <p:spPr bwMode="auto">
                <a:xfrm flipH="1">
                  <a:off x="672" y="276"/>
                  <a:ext cx="262" cy="2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562" name="Line 70"/>
                <p:cNvSpPr>
                  <a:spLocks noChangeShapeType="1"/>
                </p:cNvSpPr>
                <p:nvPr/>
              </p:nvSpPr>
              <p:spPr bwMode="auto">
                <a:xfrm>
                  <a:off x="1128" y="280"/>
                  <a:ext cx="312" cy="2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563" name="Line 71"/>
                <p:cNvSpPr>
                  <a:spLocks noChangeShapeType="1"/>
                </p:cNvSpPr>
                <p:nvPr/>
              </p:nvSpPr>
              <p:spPr bwMode="auto">
                <a:xfrm>
                  <a:off x="640" y="816"/>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62549" name="Rectangle 73"/>
              <p:cNvSpPr>
                <a:spLocks noChangeArrowheads="1"/>
              </p:cNvSpPr>
              <p:nvPr/>
            </p:nvSpPr>
            <p:spPr bwMode="auto">
              <a:xfrm>
                <a:off x="1868" y="2084"/>
                <a:ext cx="48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None/>
                </a:pPr>
                <a:r>
                  <a:rPr lang="zh-CN" altLang="en-US" sz="2400" b="1" dirty="0">
                    <a:latin typeface="方正姚体" panose="02010601030101010101" pitchFamily="2" charset="-122"/>
                    <a:ea typeface="方正姚体" panose="02010601030101010101" pitchFamily="2" charset="-122"/>
                  </a:rPr>
                  <a:t>删除</a:t>
                </a:r>
                <a:r>
                  <a:rPr lang="en-US" altLang="en-US" sz="2400" b="1" dirty="0">
                    <a:latin typeface="方正姚体" panose="02010601030101010101" pitchFamily="2" charset="-122"/>
                    <a:ea typeface="方正姚体" panose="02010601030101010101" pitchFamily="2" charset="-122"/>
                  </a:rPr>
                  <a:t>d</a:t>
                </a:r>
              </a:p>
            </p:txBody>
          </p:sp>
          <p:grpSp>
            <p:nvGrpSpPr>
              <p:cNvPr id="662538" name="Group 75"/>
              <p:cNvGrpSpPr>
                <a:grpSpLocks/>
              </p:cNvGrpSpPr>
              <p:nvPr/>
            </p:nvGrpSpPr>
            <p:grpSpPr bwMode="auto">
              <a:xfrm>
                <a:off x="4246" y="1892"/>
                <a:ext cx="1418" cy="864"/>
                <a:chOff x="0" y="0"/>
                <a:chExt cx="1418" cy="864"/>
              </a:xfrm>
            </p:grpSpPr>
            <p:sp>
              <p:nvSpPr>
                <p:cNvPr id="662542" name="Oval 76"/>
                <p:cNvSpPr>
                  <a:spLocks noChangeArrowheads="1"/>
                </p:cNvSpPr>
                <p:nvPr/>
              </p:nvSpPr>
              <p:spPr bwMode="auto">
                <a:xfrm>
                  <a:off x="512" y="569"/>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l</a:t>
                  </a:r>
                </a:p>
              </p:txBody>
            </p:sp>
            <p:sp>
              <p:nvSpPr>
                <p:cNvPr id="662543" name="Line 77"/>
                <p:cNvSpPr>
                  <a:spLocks noChangeShapeType="1"/>
                </p:cNvSpPr>
                <p:nvPr/>
              </p:nvSpPr>
              <p:spPr bwMode="auto">
                <a:xfrm flipH="1">
                  <a:off x="712" y="296"/>
                  <a:ext cx="0" cy="27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544" name="Oval 78"/>
                <p:cNvSpPr>
                  <a:spLocks noChangeArrowheads="1"/>
                </p:cNvSpPr>
                <p:nvPr/>
              </p:nvSpPr>
              <p:spPr bwMode="auto">
                <a:xfrm>
                  <a:off x="1000" y="569"/>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p</a:t>
                  </a:r>
                </a:p>
              </p:txBody>
            </p:sp>
            <p:sp>
              <p:nvSpPr>
                <p:cNvPr id="662545" name="Oval 79"/>
                <p:cNvSpPr>
                  <a:spLocks noChangeArrowheads="1"/>
                </p:cNvSpPr>
                <p:nvPr/>
              </p:nvSpPr>
              <p:spPr bwMode="auto">
                <a:xfrm>
                  <a:off x="472" y="0"/>
                  <a:ext cx="431"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g m</a:t>
                  </a:r>
                </a:p>
              </p:txBody>
            </p:sp>
            <p:sp>
              <p:nvSpPr>
                <p:cNvPr id="662546" name="Oval 80"/>
                <p:cNvSpPr>
                  <a:spLocks noChangeArrowheads="1"/>
                </p:cNvSpPr>
                <p:nvPr/>
              </p:nvSpPr>
              <p:spPr bwMode="auto">
                <a:xfrm>
                  <a:off x="0" y="512"/>
                  <a:ext cx="418" cy="295"/>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800" b="1">
                      <a:latin typeface="Times New Roman" pitchFamily="18" charset="0"/>
                    </a:rPr>
                    <a:t>b f</a:t>
                  </a:r>
                </a:p>
              </p:txBody>
            </p:sp>
            <p:sp>
              <p:nvSpPr>
                <p:cNvPr id="662547" name="Line 81"/>
                <p:cNvSpPr>
                  <a:spLocks noChangeShapeType="1"/>
                </p:cNvSpPr>
                <p:nvPr/>
              </p:nvSpPr>
              <p:spPr bwMode="auto">
                <a:xfrm flipH="1">
                  <a:off x="288" y="260"/>
                  <a:ext cx="262" cy="2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2548" name="Line 82"/>
                <p:cNvSpPr>
                  <a:spLocks noChangeShapeType="1"/>
                </p:cNvSpPr>
                <p:nvPr/>
              </p:nvSpPr>
              <p:spPr bwMode="auto">
                <a:xfrm>
                  <a:off x="816" y="264"/>
                  <a:ext cx="360" cy="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62539" name="Rectangle 83"/>
              <p:cNvSpPr>
                <a:spLocks noChangeArrowheads="1"/>
              </p:cNvSpPr>
              <p:nvPr/>
            </p:nvSpPr>
            <p:spPr bwMode="auto">
              <a:xfrm>
                <a:off x="960" y="3275"/>
                <a:ext cx="24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(b)</a:t>
                </a:r>
              </a:p>
            </p:txBody>
          </p:sp>
          <p:sp>
            <p:nvSpPr>
              <p:cNvPr id="662540" name="Rectangle 84"/>
              <p:cNvSpPr>
                <a:spLocks noChangeArrowheads="1"/>
              </p:cNvSpPr>
              <p:nvPr/>
            </p:nvSpPr>
            <p:spPr bwMode="auto">
              <a:xfrm>
                <a:off x="3207" y="3236"/>
                <a:ext cx="24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(c)</a:t>
                </a:r>
              </a:p>
            </p:txBody>
          </p:sp>
          <p:sp>
            <p:nvSpPr>
              <p:cNvPr id="662541" name="Rectangle 85"/>
              <p:cNvSpPr>
                <a:spLocks noChangeArrowheads="1"/>
              </p:cNvSpPr>
              <p:nvPr/>
            </p:nvSpPr>
            <p:spPr bwMode="auto">
              <a:xfrm>
                <a:off x="4992" y="2852"/>
                <a:ext cx="24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a:latin typeface="Times New Roman" pitchFamily="18" charset="0"/>
                  </a:rPr>
                  <a:t>(d)</a:t>
                </a:r>
              </a:p>
            </p:txBody>
          </p:sp>
        </p:grpSp>
      </p:grpSp>
      <p:sp>
        <p:nvSpPr>
          <p:cNvPr id="2" name="灯片编号占位符 1"/>
          <p:cNvSpPr>
            <a:spLocks noGrp="1"/>
          </p:cNvSpPr>
          <p:nvPr>
            <p:ph type="sldNum" sz="quarter" idx="12"/>
          </p:nvPr>
        </p:nvSpPr>
        <p:spPr/>
        <p:txBody>
          <a:bodyPr/>
          <a:lstStyle/>
          <a:p>
            <a:fld id="{0C913308-F349-4B6D-A68A-DD1791B4A57B}" type="slidenum">
              <a:rPr lang="zh-CN" altLang="en-US" smtClean="0"/>
              <a:t>51</a:t>
            </a:fld>
            <a:endParaRPr lang="zh-CN" altLang="en-US"/>
          </a:p>
        </p:txBody>
      </p:sp>
      <p:sp>
        <p:nvSpPr>
          <p:cNvPr id="87" name="AutoShape 24"/>
          <p:cNvSpPr>
            <a:spLocks noChangeArrowheads="1"/>
          </p:cNvSpPr>
          <p:nvPr/>
        </p:nvSpPr>
        <p:spPr bwMode="auto">
          <a:xfrm>
            <a:off x="3621688" y="1047813"/>
            <a:ext cx="910023" cy="426182"/>
          </a:xfrm>
          <a:prstGeom prst="rightArrow">
            <a:avLst>
              <a:gd name="adj1" fmla="val 50000"/>
              <a:gd name="adj2" fmla="val 118572"/>
            </a:avLst>
          </a:prstGeom>
          <a:solidFill>
            <a:schemeClr val="accent4">
              <a:lumMod val="40000"/>
              <a:lumOff val="60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8" name="AutoShape 24"/>
          <p:cNvSpPr>
            <a:spLocks noChangeArrowheads="1"/>
          </p:cNvSpPr>
          <p:nvPr/>
        </p:nvSpPr>
        <p:spPr bwMode="auto">
          <a:xfrm>
            <a:off x="7605327" y="1072356"/>
            <a:ext cx="910023" cy="426182"/>
          </a:xfrm>
          <a:prstGeom prst="rightArrow">
            <a:avLst>
              <a:gd name="adj1" fmla="val 50000"/>
              <a:gd name="adj2" fmla="val 118572"/>
            </a:avLst>
          </a:prstGeom>
          <a:solidFill>
            <a:schemeClr val="accent4">
              <a:lumMod val="40000"/>
              <a:lumOff val="60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9" name="AutoShape 24"/>
          <p:cNvSpPr>
            <a:spLocks noChangeArrowheads="1"/>
          </p:cNvSpPr>
          <p:nvPr/>
        </p:nvSpPr>
        <p:spPr bwMode="auto">
          <a:xfrm>
            <a:off x="3128577" y="3896091"/>
            <a:ext cx="910023" cy="426182"/>
          </a:xfrm>
          <a:prstGeom prst="rightArrow">
            <a:avLst>
              <a:gd name="adj1" fmla="val 50000"/>
              <a:gd name="adj2" fmla="val 118572"/>
            </a:avLst>
          </a:prstGeom>
          <a:solidFill>
            <a:schemeClr val="accent4">
              <a:lumMod val="40000"/>
              <a:lumOff val="60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0" name="AutoShape 24"/>
          <p:cNvSpPr>
            <a:spLocks noChangeArrowheads="1"/>
          </p:cNvSpPr>
          <p:nvPr/>
        </p:nvSpPr>
        <p:spPr bwMode="auto">
          <a:xfrm>
            <a:off x="6222615" y="3628659"/>
            <a:ext cx="910023" cy="426182"/>
          </a:xfrm>
          <a:prstGeom prst="rightArrow">
            <a:avLst>
              <a:gd name="adj1" fmla="val 50000"/>
              <a:gd name="adj2" fmla="val 118572"/>
            </a:avLst>
          </a:prstGeom>
          <a:solidFill>
            <a:schemeClr val="accent4">
              <a:lumMod val="40000"/>
              <a:lumOff val="60000"/>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69605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a:xfrm>
            <a:off x="179512" y="0"/>
            <a:ext cx="8229600" cy="936104"/>
          </a:xfrm>
        </p:spPr>
        <p:txBody>
          <a:bodyPr/>
          <a:lstStyle/>
          <a:p>
            <a:pPr algn="l"/>
            <a:r>
              <a:rPr lang="en-US" altLang="en-US" dirty="0" err="1">
                <a:latin typeface="+mn-lt"/>
                <a:ea typeface="宋体" panose="02010600030101010101" pitchFamily="2" charset="-122"/>
              </a:rPr>
              <a:t>B+树</a:t>
            </a:r>
            <a:endParaRPr lang="en-US" altLang="en-US" dirty="0">
              <a:latin typeface="+mn-lt"/>
              <a:ea typeface="宋体" panose="02010600030101010101" pitchFamily="2" charset="-122"/>
            </a:endParaRPr>
          </a:p>
        </p:txBody>
      </p:sp>
      <p:sp>
        <p:nvSpPr>
          <p:cNvPr id="712707" name="Rectangle 3"/>
          <p:cNvSpPr>
            <a:spLocks noGrp="1" noChangeArrowheads="1"/>
          </p:cNvSpPr>
          <p:nvPr>
            <p:ph idx="1"/>
          </p:nvPr>
        </p:nvSpPr>
        <p:spPr>
          <a:xfrm>
            <a:off x="251520" y="1052736"/>
            <a:ext cx="8784976" cy="4104456"/>
          </a:xfrm>
        </p:spPr>
        <p:txBody>
          <a:bodyPr>
            <a:normAutofit/>
          </a:bodyPr>
          <a:lstStyle/>
          <a:p>
            <a:pPr marL="0" indent="0">
              <a:buNone/>
            </a:pPr>
            <a:r>
              <a:rPr lang="en-US" altLang="en-US" sz="2400" dirty="0" err="1">
                <a:latin typeface="华文楷体" panose="02010600040101010101" pitchFamily="2" charset="-122"/>
                <a:ea typeface="华文楷体" panose="02010600040101010101" pitchFamily="2" charset="-122"/>
              </a:rPr>
              <a:t>在实际的文件系统中，基本上不使用B树，而是使用B树的一种变体，称为m阶B+树</a:t>
            </a:r>
            <a:endParaRPr lang="en-US" altLang="en-US" sz="2400" dirty="0">
              <a:latin typeface="华文楷体" panose="02010600040101010101" pitchFamily="2" charset="-122"/>
              <a:ea typeface="华文楷体" panose="02010600040101010101" pitchFamily="2" charset="-122"/>
            </a:endParaRPr>
          </a:p>
          <a:p>
            <a:pPr>
              <a:spcBef>
                <a:spcPts val="2400"/>
              </a:spcBef>
            </a:pPr>
            <a:r>
              <a:rPr lang="en-US" altLang="en-US" sz="2400" dirty="0" err="1">
                <a:latin typeface="华文楷体" panose="02010600040101010101" pitchFamily="2" charset="-122"/>
                <a:ea typeface="华文楷体" panose="02010600040101010101" pitchFamily="2" charset="-122"/>
              </a:rPr>
              <a:t>一棵m阶B+树与m阶B树的</a:t>
            </a:r>
            <a:r>
              <a:rPr lang="en-US" altLang="en-US" sz="2400" b="1" dirty="0" err="1">
                <a:solidFill>
                  <a:srgbClr val="0000FF"/>
                </a:solidFill>
                <a:latin typeface="华文楷体" panose="02010600040101010101" pitchFamily="2" charset="-122"/>
                <a:ea typeface="华文楷体" panose="02010600040101010101" pitchFamily="2" charset="-122"/>
              </a:rPr>
              <a:t>主要差异</a:t>
            </a:r>
            <a:r>
              <a:rPr lang="en-US" altLang="en-US" sz="2400" dirty="0" err="1">
                <a:latin typeface="华文楷体" panose="02010600040101010101" pitchFamily="2" charset="-122"/>
                <a:ea typeface="华文楷体" panose="02010600040101010101" pitchFamily="2" charset="-122"/>
              </a:rPr>
              <a:t>是</a:t>
            </a:r>
            <a:r>
              <a:rPr lang="en-US" altLang="en-US" sz="2400" dirty="0">
                <a:latin typeface="华文楷体" panose="02010600040101010101" pitchFamily="2" charset="-122"/>
                <a:ea typeface="华文楷体" panose="02010600040101010101" pitchFamily="2" charset="-122"/>
              </a:rPr>
              <a:t>：</a:t>
            </a:r>
          </a:p>
          <a:p>
            <a:pPr lvl="1">
              <a:buFont typeface="Wingdings" panose="05000000000000000000" pitchFamily="2" charset="2"/>
              <a:buChar char="ü"/>
            </a:pPr>
            <a:r>
              <a:rPr lang="en-US" altLang="en-US" sz="2400" dirty="0" err="1">
                <a:latin typeface="华文楷体" panose="02010600040101010101" pitchFamily="2" charset="-122"/>
                <a:ea typeface="华文楷体" panose="02010600040101010101" pitchFamily="2" charset="-122"/>
              </a:rPr>
              <a:t>若一个结点有n棵子树，则必含有n个关键字</a:t>
            </a:r>
            <a:endParaRPr lang="en-US" altLang="en-US" sz="2400" dirty="0">
              <a:latin typeface="华文楷体" panose="02010600040101010101" pitchFamily="2" charset="-122"/>
              <a:ea typeface="华文楷体" panose="02010600040101010101" pitchFamily="2" charset="-122"/>
            </a:endParaRPr>
          </a:p>
          <a:p>
            <a:pPr lvl="1">
              <a:buFont typeface="Wingdings" panose="05000000000000000000" pitchFamily="2" charset="2"/>
              <a:buChar char="ü"/>
            </a:pPr>
            <a:r>
              <a:rPr lang="en-US" altLang="en-US" sz="2400" dirty="0" err="1">
                <a:solidFill>
                  <a:schemeClr val="tx2"/>
                </a:solidFill>
                <a:latin typeface="华文楷体" panose="02010600040101010101" pitchFamily="2" charset="-122"/>
                <a:ea typeface="华文楷体" panose="02010600040101010101" pitchFamily="2" charset="-122"/>
              </a:rPr>
              <a:t>所有叶子结点中包含了全部记录的关键字信息以及这些关键字记录的指针，而且叶子结点按关键字的大小从小到大顺序链接</a:t>
            </a:r>
            <a:endParaRPr lang="en-US" altLang="en-US" sz="2400" dirty="0">
              <a:solidFill>
                <a:schemeClr val="tx2"/>
              </a:solidFill>
              <a:latin typeface="华文楷体" panose="02010600040101010101" pitchFamily="2" charset="-122"/>
              <a:ea typeface="华文楷体" panose="02010600040101010101" pitchFamily="2" charset="-122"/>
            </a:endParaRPr>
          </a:p>
          <a:p>
            <a:pPr lvl="1">
              <a:buFont typeface="Wingdings" panose="05000000000000000000" pitchFamily="2" charset="2"/>
              <a:buChar char="ü"/>
            </a:pPr>
            <a:r>
              <a:rPr lang="en-US" altLang="en-US" sz="2400" dirty="0" err="1">
                <a:solidFill>
                  <a:srgbClr val="C00000"/>
                </a:solidFill>
                <a:latin typeface="华文楷体" panose="02010600040101010101" pitchFamily="2" charset="-122"/>
                <a:ea typeface="华文楷体" panose="02010600040101010101" pitchFamily="2" charset="-122"/>
              </a:rPr>
              <a:t>在B+树中，所有的非叶子结点可以看成是索引，</a:t>
            </a:r>
            <a:r>
              <a:rPr lang="en-US" altLang="en-US" sz="2400" dirty="0" err="1">
                <a:latin typeface="华文楷体" panose="02010600040101010101" pitchFamily="2" charset="-122"/>
                <a:ea typeface="华文楷体" panose="02010600040101010101" pitchFamily="2" charset="-122"/>
              </a:rPr>
              <a:t>结点中只含有其子树</a:t>
            </a:r>
            <a:r>
              <a:rPr lang="zh-CN" altLang="en-US" sz="2400" dirty="0">
                <a:latin typeface="华文楷体" panose="02010600040101010101" pitchFamily="2" charset="-122"/>
                <a:ea typeface="华文楷体" panose="02010600040101010101" pitchFamily="2" charset="-122"/>
              </a:rPr>
              <a:t>（</a:t>
            </a:r>
            <a:r>
              <a:rPr lang="en-US" altLang="en-US" sz="2400" dirty="0" err="1">
                <a:latin typeface="华文楷体" panose="02010600040101010101" pitchFamily="2" charset="-122"/>
                <a:ea typeface="华文楷体" panose="02010600040101010101" pitchFamily="2" charset="-122"/>
              </a:rPr>
              <a:t>根结点</a:t>
            </a:r>
            <a:r>
              <a:rPr lang="zh-CN" altLang="en-US" sz="2400" dirty="0">
                <a:latin typeface="华文楷体" panose="02010600040101010101" pitchFamily="2" charset="-122"/>
                <a:ea typeface="华文楷体" panose="02010600040101010101" pitchFamily="2" charset="-122"/>
              </a:rPr>
              <a:t>）</a:t>
            </a:r>
            <a:r>
              <a:rPr lang="en-US" altLang="en-US" sz="2400" dirty="0" err="1">
                <a:latin typeface="华文楷体" panose="02010600040101010101" pitchFamily="2" charset="-122"/>
                <a:ea typeface="华文楷体" panose="02010600040101010101" pitchFamily="2" charset="-122"/>
              </a:rPr>
              <a:t>中的最大</a:t>
            </a:r>
            <a:r>
              <a:rPr lang="en-US" altLang="en-US" sz="2400" dirty="0">
                <a:latin typeface="华文楷体" panose="02010600040101010101" pitchFamily="2" charset="-122"/>
                <a:ea typeface="华文楷体" panose="02010600040101010101" pitchFamily="2" charset="-122"/>
              </a:rPr>
              <a:t>(</a:t>
            </a:r>
            <a:r>
              <a:rPr lang="en-US" altLang="en-US" sz="2400" dirty="0" err="1">
                <a:latin typeface="华文楷体" panose="02010600040101010101" pitchFamily="2" charset="-122"/>
                <a:ea typeface="华文楷体" panose="02010600040101010101" pitchFamily="2" charset="-122"/>
              </a:rPr>
              <a:t>或最小</a:t>
            </a:r>
            <a:r>
              <a:rPr lang="en-US" altLang="en-US"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关键字</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52</a:t>
            </a:fld>
            <a:endParaRPr lang="zh-CN" altLang="en-US"/>
          </a:p>
        </p:txBody>
      </p:sp>
    </p:spTree>
    <p:extLst>
      <p:ext uri="{BB962C8B-B14F-4D97-AF65-F5344CB8AC3E}">
        <p14:creationId xmlns:p14="http://schemas.microsoft.com/office/powerpoint/2010/main" val="33009153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3795" name="Group 3"/>
          <p:cNvGrpSpPr>
            <a:grpSpLocks/>
          </p:cNvGrpSpPr>
          <p:nvPr/>
        </p:nvGrpSpPr>
        <p:grpSpPr bwMode="auto">
          <a:xfrm>
            <a:off x="370780" y="1988840"/>
            <a:ext cx="8521700" cy="3090862"/>
            <a:chOff x="0" y="0"/>
            <a:chExt cx="5368" cy="1947"/>
          </a:xfrm>
        </p:grpSpPr>
        <p:sp>
          <p:nvSpPr>
            <p:cNvPr id="673796" name="Rectangle 4"/>
            <p:cNvSpPr>
              <a:spLocks noChangeArrowheads="1"/>
            </p:cNvSpPr>
            <p:nvPr/>
          </p:nvSpPr>
          <p:spPr bwMode="auto">
            <a:xfrm>
              <a:off x="1383" y="1724"/>
              <a:ext cx="1717"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zh-CN" altLang="en-US" sz="2000" b="1">
                  <a:latin typeface="Times New Roman" pitchFamily="18" charset="0"/>
                </a:rPr>
                <a:t>一棵</a:t>
              </a:r>
              <a:r>
                <a:rPr lang="en-US" altLang="en-US" sz="2000" b="1">
                  <a:latin typeface="Times New Roman" pitchFamily="18" charset="0"/>
                </a:rPr>
                <a:t>3</a:t>
              </a:r>
              <a:r>
                <a:rPr lang="zh-CN" altLang="en-US" sz="2000" b="1">
                  <a:latin typeface="Times New Roman" pitchFamily="18" charset="0"/>
                </a:rPr>
                <a:t>阶</a:t>
              </a:r>
              <a:r>
                <a:rPr lang="en-US" altLang="en-US" sz="2000" b="1">
                  <a:latin typeface="Times New Roman" pitchFamily="18" charset="0"/>
                </a:rPr>
                <a:t>B</a:t>
              </a:r>
              <a:r>
                <a:rPr lang="en-US" altLang="en-US" sz="2000" b="1" baseline="26000">
                  <a:latin typeface="Times New Roman" pitchFamily="18" charset="0"/>
                </a:rPr>
                <a:t>+</a:t>
              </a:r>
              <a:r>
                <a:rPr lang="zh-CN" altLang="en-US" sz="2000" b="1">
                  <a:latin typeface="Times New Roman" pitchFamily="18" charset="0"/>
                </a:rPr>
                <a:t>树</a:t>
              </a:r>
            </a:p>
          </p:txBody>
        </p:sp>
        <p:grpSp>
          <p:nvGrpSpPr>
            <p:cNvPr id="673797" name="Group 5"/>
            <p:cNvGrpSpPr>
              <a:grpSpLocks/>
            </p:cNvGrpSpPr>
            <p:nvPr/>
          </p:nvGrpSpPr>
          <p:grpSpPr bwMode="auto">
            <a:xfrm>
              <a:off x="0" y="0"/>
              <a:ext cx="5368" cy="1158"/>
              <a:chOff x="0" y="0"/>
              <a:chExt cx="5368" cy="1158"/>
            </a:xfrm>
          </p:grpSpPr>
          <p:sp>
            <p:nvSpPr>
              <p:cNvPr id="673841" name="Rectangle 6"/>
              <p:cNvSpPr>
                <a:spLocks noChangeArrowheads="1"/>
              </p:cNvSpPr>
              <p:nvPr/>
            </p:nvSpPr>
            <p:spPr bwMode="auto">
              <a:xfrm>
                <a:off x="1908" y="0"/>
                <a:ext cx="619"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35   96</a:t>
                </a:r>
              </a:p>
            </p:txBody>
          </p:sp>
          <p:sp>
            <p:nvSpPr>
              <p:cNvPr id="673842" name="Rectangle 7"/>
              <p:cNvSpPr>
                <a:spLocks noChangeArrowheads="1"/>
              </p:cNvSpPr>
              <p:nvPr/>
            </p:nvSpPr>
            <p:spPr bwMode="auto">
              <a:xfrm>
                <a:off x="906" y="469"/>
                <a:ext cx="620"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17   35</a:t>
                </a:r>
              </a:p>
            </p:txBody>
          </p:sp>
          <p:sp>
            <p:nvSpPr>
              <p:cNvPr id="673843" name="Rectangle 8"/>
              <p:cNvSpPr>
                <a:spLocks noChangeArrowheads="1"/>
              </p:cNvSpPr>
              <p:nvPr/>
            </p:nvSpPr>
            <p:spPr bwMode="auto">
              <a:xfrm>
                <a:off x="2791" y="437"/>
                <a:ext cx="953"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58   76   96</a:t>
                </a:r>
              </a:p>
            </p:txBody>
          </p:sp>
          <p:sp>
            <p:nvSpPr>
              <p:cNvPr id="673844" name="Rectangle 9"/>
              <p:cNvSpPr>
                <a:spLocks noChangeArrowheads="1"/>
              </p:cNvSpPr>
              <p:nvPr/>
            </p:nvSpPr>
            <p:spPr bwMode="auto">
              <a:xfrm>
                <a:off x="0" y="931"/>
                <a:ext cx="839"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5   12   17</a:t>
                </a:r>
              </a:p>
            </p:txBody>
          </p:sp>
          <p:sp>
            <p:nvSpPr>
              <p:cNvPr id="673845" name="Rectangle 10"/>
              <p:cNvSpPr>
                <a:spLocks noChangeArrowheads="1"/>
              </p:cNvSpPr>
              <p:nvPr/>
            </p:nvSpPr>
            <p:spPr bwMode="auto">
              <a:xfrm>
                <a:off x="3601" y="916"/>
                <a:ext cx="612"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63   76</a:t>
                </a:r>
              </a:p>
            </p:txBody>
          </p:sp>
          <p:sp>
            <p:nvSpPr>
              <p:cNvPr id="673846" name="Rectangle 11"/>
              <p:cNvSpPr>
                <a:spLocks noChangeArrowheads="1"/>
              </p:cNvSpPr>
              <p:nvPr/>
            </p:nvSpPr>
            <p:spPr bwMode="auto">
              <a:xfrm>
                <a:off x="4462" y="915"/>
                <a:ext cx="906"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79   84  96</a:t>
                </a:r>
              </a:p>
            </p:txBody>
          </p:sp>
          <p:sp>
            <p:nvSpPr>
              <p:cNvPr id="673847" name="Rectangle 12"/>
              <p:cNvSpPr>
                <a:spLocks noChangeArrowheads="1"/>
              </p:cNvSpPr>
              <p:nvPr/>
            </p:nvSpPr>
            <p:spPr bwMode="auto">
              <a:xfrm>
                <a:off x="1129" y="923"/>
                <a:ext cx="953"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19   23   35</a:t>
                </a:r>
              </a:p>
            </p:txBody>
          </p:sp>
          <p:sp>
            <p:nvSpPr>
              <p:cNvPr id="673848" name="Rectangle 13"/>
              <p:cNvSpPr>
                <a:spLocks noChangeArrowheads="1"/>
              </p:cNvSpPr>
              <p:nvPr/>
            </p:nvSpPr>
            <p:spPr bwMode="auto">
              <a:xfrm>
                <a:off x="2313" y="916"/>
                <a:ext cx="953"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a:latin typeface="Times New Roman" pitchFamily="18" charset="0"/>
                  </a:rPr>
                  <a:t>41   49   58</a:t>
                </a:r>
              </a:p>
            </p:txBody>
          </p:sp>
          <p:sp>
            <p:nvSpPr>
              <p:cNvPr id="673849" name="Line 14"/>
              <p:cNvSpPr>
                <a:spLocks noChangeShapeType="1"/>
              </p:cNvSpPr>
              <p:nvPr/>
            </p:nvSpPr>
            <p:spPr bwMode="auto">
              <a:xfrm flipH="1">
                <a:off x="1240" y="235"/>
                <a:ext cx="771"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50" name="Line 15"/>
              <p:cNvSpPr>
                <a:spLocks noChangeShapeType="1"/>
              </p:cNvSpPr>
              <p:nvPr/>
            </p:nvSpPr>
            <p:spPr bwMode="auto">
              <a:xfrm>
                <a:off x="2400" y="227"/>
                <a:ext cx="771" cy="2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51" name="Line 16"/>
              <p:cNvSpPr>
                <a:spLocks noChangeShapeType="1"/>
              </p:cNvSpPr>
              <p:nvPr/>
            </p:nvSpPr>
            <p:spPr bwMode="auto">
              <a:xfrm flipH="1">
                <a:off x="480" y="701"/>
                <a:ext cx="544"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52" name="Line 17"/>
              <p:cNvSpPr>
                <a:spLocks noChangeShapeType="1"/>
              </p:cNvSpPr>
              <p:nvPr/>
            </p:nvSpPr>
            <p:spPr bwMode="auto">
              <a:xfrm>
                <a:off x="1431" y="699"/>
                <a:ext cx="317" cy="2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53" name="Line 18"/>
              <p:cNvSpPr>
                <a:spLocks noChangeShapeType="1"/>
              </p:cNvSpPr>
              <p:nvPr/>
            </p:nvSpPr>
            <p:spPr bwMode="auto">
              <a:xfrm flipH="1">
                <a:off x="2552" y="667"/>
                <a:ext cx="401" cy="24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54" name="Line 19"/>
              <p:cNvSpPr>
                <a:spLocks noChangeShapeType="1"/>
              </p:cNvSpPr>
              <p:nvPr/>
            </p:nvSpPr>
            <p:spPr bwMode="auto">
              <a:xfrm>
                <a:off x="3291" y="667"/>
                <a:ext cx="667" cy="24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55" name="Line 20"/>
              <p:cNvSpPr>
                <a:spLocks noChangeShapeType="1"/>
              </p:cNvSpPr>
              <p:nvPr/>
            </p:nvSpPr>
            <p:spPr bwMode="auto">
              <a:xfrm>
                <a:off x="3628" y="667"/>
                <a:ext cx="1191" cy="24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56" name="Line 21"/>
              <p:cNvSpPr>
                <a:spLocks noChangeShapeType="1"/>
              </p:cNvSpPr>
              <p:nvPr/>
            </p:nvSpPr>
            <p:spPr bwMode="auto">
              <a:xfrm>
                <a:off x="848" y="1059"/>
                <a:ext cx="2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57" name="Line 22"/>
              <p:cNvSpPr>
                <a:spLocks noChangeShapeType="1"/>
              </p:cNvSpPr>
              <p:nvPr/>
            </p:nvSpPr>
            <p:spPr bwMode="auto">
              <a:xfrm>
                <a:off x="2080" y="1035"/>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58" name="Line 23"/>
              <p:cNvSpPr>
                <a:spLocks noChangeShapeType="1"/>
              </p:cNvSpPr>
              <p:nvPr/>
            </p:nvSpPr>
            <p:spPr bwMode="auto">
              <a:xfrm flipV="1">
                <a:off x="3264" y="1011"/>
                <a:ext cx="3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59" name="Line 24"/>
              <p:cNvSpPr>
                <a:spLocks noChangeShapeType="1"/>
              </p:cNvSpPr>
              <p:nvPr/>
            </p:nvSpPr>
            <p:spPr bwMode="auto">
              <a:xfrm>
                <a:off x="4216" y="1019"/>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673798" name="Group 25"/>
            <p:cNvGrpSpPr>
              <a:grpSpLocks/>
            </p:cNvGrpSpPr>
            <p:nvPr/>
          </p:nvGrpSpPr>
          <p:grpSpPr bwMode="auto">
            <a:xfrm>
              <a:off x="7" y="1118"/>
              <a:ext cx="5331" cy="475"/>
              <a:chOff x="0" y="0"/>
              <a:chExt cx="5331" cy="475"/>
            </a:xfrm>
          </p:grpSpPr>
          <p:grpSp>
            <p:nvGrpSpPr>
              <p:cNvPr id="673799" name="Group 26"/>
              <p:cNvGrpSpPr>
                <a:grpSpLocks/>
              </p:cNvGrpSpPr>
              <p:nvPr/>
            </p:nvGrpSpPr>
            <p:grpSpPr bwMode="auto">
              <a:xfrm>
                <a:off x="0" y="16"/>
                <a:ext cx="182" cy="459"/>
                <a:chOff x="0" y="0"/>
                <a:chExt cx="182" cy="459"/>
              </a:xfrm>
            </p:grpSpPr>
            <p:sp>
              <p:nvSpPr>
                <p:cNvPr id="673839" name="Line 27"/>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40" name="Rectangle 28"/>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grpSp>
          <p:grpSp>
            <p:nvGrpSpPr>
              <p:cNvPr id="673800" name="Group 29"/>
              <p:cNvGrpSpPr>
                <a:grpSpLocks/>
              </p:cNvGrpSpPr>
              <p:nvPr/>
            </p:nvGrpSpPr>
            <p:grpSpPr bwMode="auto">
              <a:xfrm>
                <a:off x="280" y="16"/>
                <a:ext cx="182" cy="459"/>
                <a:chOff x="0" y="0"/>
                <a:chExt cx="182" cy="459"/>
              </a:xfrm>
            </p:grpSpPr>
            <p:sp>
              <p:nvSpPr>
                <p:cNvPr id="673837" name="Line 30"/>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38" name="Rectangle 31"/>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grpSp>
          <p:grpSp>
            <p:nvGrpSpPr>
              <p:cNvPr id="673801" name="Group 32"/>
              <p:cNvGrpSpPr>
                <a:grpSpLocks/>
              </p:cNvGrpSpPr>
              <p:nvPr/>
            </p:nvGrpSpPr>
            <p:grpSpPr bwMode="auto">
              <a:xfrm>
                <a:off x="627" y="16"/>
                <a:ext cx="182" cy="459"/>
                <a:chOff x="0" y="0"/>
                <a:chExt cx="182" cy="459"/>
              </a:xfrm>
            </p:grpSpPr>
            <p:sp>
              <p:nvSpPr>
                <p:cNvPr id="673835" name="Line 33"/>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36" name="Rectangle 34"/>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grpSp>
          <p:grpSp>
            <p:nvGrpSpPr>
              <p:cNvPr id="673802" name="Group 35"/>
              <p:cNvGrpSpPr>
                <a:grpSpLocks/>
              </p:cNvGrpSpPr>
              <p:nvPr/>
            </p:nvGrpSpPr>
            <p:grpSpPr bwMode="auto">
              <a:xfrm>
                <a:off x="1195" y="0"/>
                <a:ext cx="182" cy="459"/>
                <a:chOff x="0" y="0"/>
                <a:chExt cx="182" cy="459"/>
              </a:xfrm>
            </p:grpSpPr>
            <p:sp>
              <p:nvSpPr>
                <p:cNvPr id="673833" name="Line 36"/>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34" name="Rectangle 37"/>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grpSp>
          <p:grpSp>
            <p:nvGrpSpPr>
              <p:cNvPr id="673803" name="Group 38"/>
              <p:cNvGrpSpPr>
                <a:grpSpLocks/>
              </p:cNvGrpSpPr>
              <p:nvPr/>
            </p:nvGrpSpPr>
            <p:grpSpPr bwMode="auto">
              <a:xfrm>
                <a:off x="1504" y="0"/>
                <a:ext cx="182" cy="459"/>
                <a:chOff x="0" y="0"/>
                <a:chExt cx="182" cy="459"/>
              </a:xfrm>
            </p:grpSpPr>
            <p:sp>
              <p:nvSpPr>
                <p:cNvPr id="673831" name="Line 39"/>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32" name="Rectangle 40"/>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grpSp>
          <p:grpSp>
            <p:nvGrpSpPr>
              <p:cNvPr id="673804" name="Group 41"/>
              <p:cNvGrpSpPr>
                <a:grpSpLocks/>
              </p:cNvGrpSpPr>
              <p:nvPr/>
            </p:nvGrpSpPr>
            <p:grpSpPr bwMode="auto">
              <a:xfrm>
                <a:off x="1822" y="0"/>
                <a:ext cx="182" cy="459"/>
                <a:chOff x="0" y="0"/>
                <a:chExt cx="182" cy="459"/>
              </a:xfrm>
            </p:grpSpPr>
            <p:sp>
              <p:nvSpPr>
                <p:cNvPr id="673829" name="Line 42"/>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30" name="Rectangle 43"/>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grpSp>
          <p:grpSp>
            <p:nvGrpSpPr>
              <p:cNvPr id="673805" name="Group 44"/>
              <p:cNvGrpSpPr>
                <a:grpSpLocks/>
              </p:cNvGrpSpPr>
              <p:nvPr/>
            </p:nvGrpSpPr>
            <p:grpSpPr bwMode="auto">
              <a:xfrm>
                <a:off x="2374" y="3"/>
                <a:ext cx="182" cy="459"/>
                <a:chOff x="0" y="0"/>
                <a:chExt cx="182" cy="459"/>
              </a:xfrm>
            </p:grpSpPr>
            <p:sp>
              <p:nvSpPr>
                <p:cNvPr id="673827" name="Line 45"/>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28" name="Rectangle 46"/>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grpSp>
          <p:grpSp>
            <p:nvGrpSpPr>
              <p:cNvPr id="673806" name="Group 47"/>
              <p:cNvGrpSpPr>
                <a:grpSpLocks/>
              </p:cNvGrpSpPr>
              <p:nvPr/>
            </p:nvGrpSpPr>
            <p:grpSpPr bwMode="auto">
              <a:xfrm>
                <a:off x="2707" y="3"/>
                <a:ext cx="182" cy="459"/>
                <a:chOff x="0" y="0"/>
                <a:chExt cx="182" cy="459"/>
              </a:xfrm>
            </p:grpSpPr>
            <p:sp>
              <p:nvSpPr>
                <p:cNvPr id="673825" name="Line 48"/>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26" name="Rectangle 49"/>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grpSp>
          <p:grpSp>
            <p:nvGrpSpPr>
              <p:cNvPr id="673807" name="Group 50"/>
              <p:cNvGrpSpPr>
                <a:grpSpLocks/>
              </p:cNvGrpSpPr>
              <p:nvPr/>
            </p:nvGrpSpPr>
            <p:grpSpPr bwMode="auto">
              <a:xfrm>
                <a:off x="3041" y="3"/>
                <a:ext cx="182" cy="459"/>
                <a:chOff x="0" y="0"/>
                <a:chExt cx="182" cy="459"/>
              </a:xfrm>
            </p:grpSpPr>
            <p:sp>
              <p:nvSpPr>
                <p:cNvPr id="673823" name="Line 51"/>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24" name="Rectangle 52"/>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grpSp>
          <p:grpSp>
            <p:nvGrpSpPr>
              <p:cNvPr id="673808" name="Group 53"/>
              <p:cNvGrpSpPr>
                <a:grpSpLocks/>
              </p:cNvGrpSpPr>
              <p:nvPr/>
            </p:nvGrpSpPr>
            <p:grpSpPr bwMode="auto">
              <a:xfrm>
                <a:off x="4506" y="0"/>
                <a:ext cx="182" cy="459"/>
                <a:chOff x="0" y="0"/>
                <a:chExt cx="182" cy="459"/>
              </a:xfrm>
            </p:grpSpPr>
            <p:sp>
              <p:nvSpPr>
                <p:cNvPr id="673821" name="Line 54"/>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22" name="Rectangle 55"/>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grpSp>
          <p:grpSp>
            <p:nvGrpSpPr>
              <p:cNvPr id="673809" name="Group 56"/>
              <p:cNvGrpSpPr>
                <a:grpSpLocks/>
              </p:cNvGrpSpPr>
              <p:nvPr/>
            </p:nvGrpSpPr>
            <p:grpSpPr bwMode="auto">
              <a:xfrm>
                <a:off x="4847" y="0"/>
                <a:ext cx="182" cy="459"/>
                <a:chOff x="0" y="0"/>
                <a:chExt cx="182" cy="459"/>
              </a:xfrm>
            </p:grpSpPr>
            <p:sp>
              <p:nvSpPr>
                <p:cNvPr id="673819" name="Line 57"/>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20" name="Rectangle 58"/>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grpSp>
          <p:grpSp>
            <p:nvGrpSpPr>
              <p:cNvPr id="673810" name="Group 59"/>
              <p:cNvGrpSpPr>
                <a:grpSpLocks/>
              </p:cNvGrpSpPr>
              <p:nvPr/>
            </p:nvGrpSpPr>
            <p:grpSpPr bwMode="auto">
              <a:xfrm>
                <a:off x="5149" y="0"/>
                <a:ext cx="182" cy="459"/>
                <a:chOff x="0" y="0"/>
                <a:chExt cx="182" cy="459"/>
              </a:xfrm>
            </p:grpSpPr>
            <p:sp>
              <p:nvSpPr>
                <p:cNvPr id="673817" name="Line 60"/>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18" name="Rectangle 61"/>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grpSp>
          <p:grpSp>
            <p:nvGrpSpPr>
              <p:cNvPr id="673811" name="Group 62"/>
              <p:cNvGrpSpPr>
                <a:grpSpLocks/>
              </p:cNvGrpSpPr>
              <p:nvPr/>
            </p:nvGrpSpPr>
            <p:grpSpPr bwMode="auto">
              <a:xfrm>
                <a:off x="3681" y="0"/>
                <a:ext cx="182" cy="459"/>
                <a:chOff x="0" y="0"/>
                <a:chExt cx="182" cy="459"/>
              </a:xfrm>
            </p:grpSpPr>
            <p:sp>
              <p:nvSpPr>
                <p:cNvPr id="673815" name="Line 63"/>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16" name="Rectangle 64"/>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grpSp>
          <p:grpSp>
            <p:nvGrpSpPr>
              <p:cNvPr id="673812" name="Group 65"/>
              <p:cNvGrpSpPr>
                <a:grpSpLocks/>
              </p:cNvGrpSpPr>
              <p:nvPr/>
            </p:nvGrpSpPr>
            <p:grpSpPr bwMode="auto">
              <a:xfrm>
                <a:off x="3999" y="0"/>
                <a:ext cx="182" cy="459"/>
                <a:chOff x="0" y="0"/>
                <a:chExt cx="182" cy="459"/>
              </a:xfrm>
            </p:grpSpPr>
            <p:sp>
              <p:nvSpPr>
                <p:cNvPr id="673813" name="Line 66"/>
                <p:cNvSpPr>
                  <a:spLocks noChangeShapeType="1"/>
                </p:cNvSpPr>
                <p:nvPr/>
              </p:nvSpPr>
              <p:spPr bwMode="auto">
                <a:xfrm>
                  <a:off x="99" y="0"/>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3814" name="Rectangle 67"/>
                <p:cNvSpPr>
                  <a:spLocks noChangeArrowheads="1"/>
                </p:cNvSpPr>
                <p:nvPr/>
              </p:nvSpPr>
              <p:spPr bwMode="auto">
                <a:xfrm>
                  <a:off x="0" y="278"/>
                  <a:ext cx="182" cy="18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endParaRPr lang="en-US" altLang="en-US" sz="1800">
                    <a:latin typeface="Times New Roman" pitchFamily="18" charset="0"/>
                  </a:endParaRPr>
                </a:p>
              </p:txBody>
            </p:sp>
          </p:grpSp>
        </p:grpSp>
      </p:grpSp>
      <p:sp>
        <p:nvSpPr>
          <p:cNvPr id="6" name="标题 5"/>
          <p:cNvSpPr>
            <a:spLocks noGrp="1"/>
          </p:cNvSpPr>
          <p:nvPr>
            <p:ph type="title"/>
          </p:nvPr>
        </p:nvSpPr>
        <p:spPr>
          <a:xfrm>
            <a:off x="35818" y="67552"/>
            <a:ext cx="8229600" cy="936104"/>
          </a:xfrm>
        </p:spPr>
        <p:txBody>
          <a:bodyPr/>
          <a:lstStyle/>
          <a:p>
            <a:pPr algn="l"/>
            <a:r>
              <a:rPr lang="en-US" altLang="en-US" dirty="0" err="1">
                <a:latin typeface="华文新魏" panose="02010800040101010101" pitchFamily="2" charset="-122"/>
                <a:ea typeface="华文新魏" panose="02010800040101010101" pitchFamily="2" charset="-122"/>
              </a:rPr>
              <a:t>B+树</a:t>
            </a:r>
            <a:r>
              <a:rPr lang="zh-CN" altLang="en-US" dirty="0">
                <a:latin typeface="华文新魏" panose="02010800040101010101" pitchFamily="2" charset="-122"/>
                <a:ea typeface="华文新魏" panose="02010800040101010101" pitchFamily="2" charset="-122"/>
              </a:rPr>
              <a:t>实例</a:t>
            </a:r>
          </a:p>
        </p:txBody>
      </p:sp>
      <p:sp>
        <p:nvSpPr>
          <p:cNvPr id="2" name="灯片编号占位符 1"/>
          <p:cNvSpPr>
            <a:spLocks noGrp="1"/>
          </p:cNvSpPr>
          <p:nvPr>
            <p:ph type="sldNum" sz="quarter" idx="12"/>
          </p:nvPr>
        </p:nvSpPr>
        <p:spPr/>
        <p:txBody>
          <a:bodyPr/>
          <a:lstStyle/>
          <a:p>
            <a:fld id="{0C913308-F349-4B6D-A68A-DD1791B4A57B}" type="slidenum">
              <a:rPr lang="zh-CN" altLang="en-US" smtClean="0"/>
              <a:t>53</a:t>
            </a:fld>
            <a:endParaRPr lang="zh-CN" altLang="en-US"/>
          </a:p>
        </p:txBody>
      </p:sp>
      <p:cxnSp>
        <p:nvCxnSpPr>
          <p:cNvPr id="8" name="曲线连接符 7"/>
          <p:cNvCxnSpPr/>
          <p:nvPr/>
        </p:nvCxnSpPr>
        <p:spPr>
          <a:xfrm rot="16200000" flipH="1">
            <a:off x="3337874" y="1474793"/>
            <a:ext cx="575903" cy="452190"/>
          </a:xfrm>
          <a:prstGeom prst="curvedConnector3">
            <a:avLst/>
          </a:prstGeom>
          <a:ln w="25400">
            <a:solidFill>
              <a:srgbClr val="0000FF"/>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6" name="曲线连接符 75"/>
          <p:cNvCxnSpPr/>
          <p:nvPr/>
        </p:nvCxnSpPr>
        <p:spPr>
          <a:xfrm rot="5400000">
            <a:off x="159567" y="2861434"/>
            <a:ext cx="886915" cy="195387"/>
          </a:xfrm>
          <a:prstGeom prst="curvedConnector3">
            <a:avLst/>
          </a:prstGeom>
          <a:ln w="25400">
            <a:solidFill>
              <a:srgbClr val="0000FF"/>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597977" y="1237019"/>
            <a:ext cx="802464" cy="523220"/>
          </a:xfrm>
          <a:prstGeom prst="rect">
            <a:avLst/>
          </a:prstGeom>
          <a:noFill/>
        </p:spPr>
        <p:txBody>
          <a:bodyPr wrap="none" rtlCol="0">
            <a:spAutoFit/>
          </a:bodyPr>
          <a:lstStyle/>
          <a:p>
            <a:r>
              <a:rPr lang="en-US" altLang="zh-CN" sz="2800"/>
              <a:t>root</a:t>
            </a:r>
            <a:endParaRPr lang="zh-CN" altLang="en-US"/>
          </a:p>
        </p:txBody>
      </p:sp>
      <p:sp>
        <p:nvSpPr>
          <p:cNvPr id="79" name="文本框 78"/>
          <p:cNvSpPr txBox="1"/>
          <p:nvPr/>
        </p:nvSpPr>
        <p:spPr>
          <a:xfrm>
            <a:off x="539552" y="2041684"/>
            <a:ext cx="635110" cy="523220"/>
          </a:xfrm>
          <a:prstGeom prst="rect">
            <a:avLst/>
          </a:prstGeom>
          <a:noFill/>
        </p:spPr>
        <p:txBody>
          <a:bodyPr wrap="none" rtlCol="0">
            <a:spAutoFit/>
          </a:bodyPr>
          <a:lstStyle/>
          <a:p>
            <a:r>
              <a:rPr lang="en-US" altLang="zh-CN" sz="2800"/>
              <a:t>sqt</a:t>
            </a:r>
            <a:endParaRPr lang="zh-CN" altLang="en-US"/>
          </a:p>
        </p:txBody>
      </p:sp>
    </p:spTree>
    <p:extLst>
      <p:ext uri="{BB962C8B-B14F-4D97-AF65-F5344CB8AC3E}">
        <p14:creationId xmlns:p14="http://schemas.microsoft.com/office/powerpoint/2010/main" val="41671526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86264"/>
            <a:ext cx="8229600" cy="936104"/>
          </a:xfrm>
        </p:spPr>
        <p:txBody>
          <a:bodyPr/>
          <a:lstStyle/>
          <a:p>
            <a:pPr algn="l"/>
            <a:r>
              <a:rPr lang="en-US" altLang="zh-CN" dirty="0">
                <a:latin typeface="华文新魏" panose="02010800040101010101" pitchFamily="2" charset="-122"/>
                <a:ea typeface="华文新魏" panose="02010800040101010101" pitchFamily="2" charset="-122"/>
              </a:rPr>
              <a:t>B+</a:t>
            </a:r>
            <a:r>
              <a:rPr lang="zh-CN" altLang="en-US" dirty="0">
                <a:latin typeface="华文新魏" panose="02010800040101010101" pitchFamily="2" charset="-122"/>
                <a:ea typeface="华文新魏" panose="02010800040101010101" pitchFamily="2" charset="-122"/>
              </a:rPr>
              <a:t>树的查找</a:t>
            </a:r>
          </a:p>
        </p:txBody>
      </p:sp>
      <p:sp>
        <p:nvSpPr>
          <p:cNvPr id="3" name="内容占位符 2"/>
          <p:cNvSpPr>
            <a:spLocks noGrp="1"/>
          </p:cNvSpPr>
          <p:nvPr>
            <p:ph idx="1"/>
          </p:nvPr>
        </p:nvSpPr>
        <p:spPr>
          <a:xfrm>
            <a:off x="251520" y="908720"/>
            <a:ext cx="8229600" cy="3888432"/>
          </a:xfrm>
        </p:spPr>
        <p:txBody>
          <a:bodyPr/>
          <a:lstStyle/>
          <a:p>
            <a:r>
              <a:rPr lang="en-US" altLang="en-US" sz="2400" dirty="0" err="1">
                <a:latin typeface="华文楷体" panose="02010600040101010101" pitchFamily="2" charset="-122"/>
                <a:ea typeface="华文楷体" panose="02010600040101010101" pitchFamily="2" charset="-122"/>
              </a:rPr>
              <a:t>与B树相比，对B+树不仅可以</a:t>
            </a:r>
            <a:r>
              <a:rPr lang="en-US" altLang="en-US" sz="2400" b="1" dirty="0" err="1">
                <a:solidFill>
                  <a:srgbClr val="0000FF"/>
                </a:solidFill>
                <a:latin typeface="华文楷体" panose="02010600040101010101" pitchFamily="2" charset="-122"/>
                <a:ea typeface="华文楷体" panose="02010600040101010101" pitchFamily="2" charset="-122"/>
              </a:rPr>
              <a:t>从根结点开始按关键字随机查找</a:t>
            </a:r>
            <a:r>
              <a:rPr lang="en-US" altLang="en-US" sz="2400" dirty="0" err="1">
                <a:latin typeface="华文楷体" panose="02010600040101010101" pitchFamily="2" charset="-122"/>
                <a:ea typeface="华文楷体" panose="02010600040101010101" pitchFamily="2" charset="-122"/>
              </a:rPr>
              <a:t>，而且可以从最小关键字起，</a:t>
            </a:r>
            <a:r>
              <a:rPr lang="en-US" altLang="en-US" sz="2400" b="1" dirty="0" err="1">
                <a:solidFill>
                  <a:srgbClr val="0000FF"/>
                </a:solidFill>
                <a:latin typeface="华文楷体" panose="02010600040101010101" pitchFamily="2" charset="-122"/>
                <a:ea typeface="华文楷体" panose="02010600040101010101" pitchFamily="2" charset="-122"/>
              </a:rPr>
              <a:t>按叶子结点的链接顺序进行顺序查找</a:t>
            </a:r>
            <a:endParaRPr lang="en-US" altLang="en-US" sz="2400" b="1" dirty="0">
              <a:solidFill>
                <a:srgbClr val="0000FF"/>
              </a:solidFill>
              <a:latin typeface="华文楷体" panose="02010600040101010101" pitchFamily="2" charset="-122"/>
              <a:ea typeface="华文楷体" panose="02010600040101010101" pitchFamily="2" charset="-122"/>
            </a:endParaRPr>
          </a:p>
          <a:p>
            <a:pPr>
              <a:spcBef>
                <a:spcPts val="2400"/>
              </a:spcBef>
            </a:pPr>
            <a:r>
              <a:rPr lang="en-US" altLang="en-US" sz="2400" dirty="0" err="1">
                <a:latin typeface="华文楷体" panose="02010600040101010101" pitchFamily="2" charset="-122"/>
                <a:ea typeface="华文楷体" panose="02010600040101010101" pitchFamily="2" charset="-122"/>
              </a:rPr>
              <a:t>在B+树上进行随机查找的过程基本上和B树类似</a:t>
            </a:r>
            <a:endParaRPr lang="en-US" altLang="en-US" sz="2400" dirty="0">
              <a:latin typeface="华文楷体" panose="02010600040101010101" pitchFamily="2" charset="-122"/>
              <a:ea typeface="华文楷体" panose="02010600040101010101" pitchFamily="2" charset="-122"/>
            </a:endParaRPr>
          </a:p>
          <a:p>
            <a:pPr marL="360363" indent="0">
              <a:buNone/>
            </a:pPr>
            <a:r>
              <a:rPr lang="en-US" altLang="en-US" sz="2400" dirty="0" err="1">
                <a:latin typeface="华文楷体" panose="02010600040101010101" pitchFamily="2" charset="-122"/>
                <a:ea typeface="华文楷体" panose="02010600040101010101" pitchFamily="2" charset="-122"/>
              </a:rPr>
              <a:t>在B+树上进行随机查找时，若非叶子结点的关键字等于给定的K值，并不终止，而是继续向下直到叶子结点</a:t>
            </a:r>
            <a:r>
              <a:rPr lang="en-US" altLang="en-US" sz="2400" dirty="0">
                <a:latin typeface="华文楷体" panose="02010600040101010101" pitchFamily="2" charset="-122"/>
                <a:ea typeface="华文楷体" panose="02010600040101010101" pitchFamily="2" charset="-122"/>
              </a:rPr>
              <a:t>(</a:t>
            </a:r>
            <a:r>
              <a:rPr lang="en-US" altLang="en-US" sz="2400" dirty="0" err="1">
                <a:latin typeface="华文楷体" panose="02010600040101010101" pitchFamily="2" charset="-122"/>
                <a:ea typeface="华文楷体" panose="02010600040101010101" pitchFamily="2" charset="-122"/>
              </a:rPr>
              <a:t>只有叶子结点才存储记录</a:t>
            </a:r>
            <a:r>
              <a:rPr lang="en-US" altLang="en-US" sz="2400" dirty="0">
                <a:latin typeface="华文楷体" panose="02010600040101010101" pitchFamily="2" charset="-122"/>
                <a:ea typeface="华文楷体" panose="02010600040101010101" pitchFamily="2" charset="-122"/>
              </a:rPr>
              <a:t>) ， </a:t>
            </a:r>
            <a:r>
              <a:rPr lang="en-US" altLang="en-US" sz="2400" b="1" dirty="0" err="1">
                <a:solidFill>
                  <a:srgbClr val="0000FF"/>
                </a:solidFill>
                <a:latin typeface="华文楷体" panose="02010600040101010101" pitchFamily="2" charset="-122"/>
                <a:ea typeface="华文楷体" panose="02010600040101010101" pitchFamily="2" charset="-122"/>
              </a:rPr>
              <a:t>即无论查找成功与否，都走了一条从根结点到叶子结点的路径</a:t>
            </a:r>
            <a:endParaRPr lang="en-US" altLang="en-US" sz="2400" b="1" dirty="0">
              <a:solidFill>
                <a:srgbClr val="0000FF"/>
              </a:solidFill>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54</a:t>
            </a:fld>
            <a:endParaRPr lang="zh-CN" altLang="en-US"/>
          </a:p>
        </p:txBody>
      </p:sp>
    </p:spTree>
    <p:extLst>
      <p:ext uri="{BB962C8B-B14F-4D97-AF65-F5344CB8AC3E}">
        <p14:creationId xmlns:p14="http://schemas.microsoft.com/office/powerpoint/2010/main" val="41818820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79512" y="76446"/>
            <a:ext cx="8229600" cy="936104"/>
          </a:xfrm>
        </p:spPr>
        <p:txBody>
          <a:bodyPr>
            <a:normAutofit/>
          </a:bodyPr>
          <a:lstStyle/>
          <a:p>
            <a:pPr algn="l"/>
            <a:r>
              <a:rPr lang="en-US" altLang="zh-CN" sz="3200" dirty="0">
                <a:latin typeface="华文新魏" panose="02010800040101010101" pitchFamily="2" charset="-122"/>
                <a:ea typeface="华文新魏" panose="02010800040101010101" pitchFamily="2" charset="-122"/>
              </a:rPr>
              <a:t>B+</a:t>
            </a:r>
            <a:r>
              <a:rPr lang="zh-CN" altLang="en-US" sz="3200" dirty="0">
                <a:latin typeface="华文新魏" panose="02010800040101010101" pitchFamily="2" charset="-122"/>
                <a:ea typeface="华文新魏" panose="02010800040101010101" pitchFamily="2" charset="-122"/>
              </a:rPr>
              <a:t>树的插入、删除</a:t>
            </a:r>
          </a:p>
        </p:txBody>
      </p:sp>
      <p:sp>
        <p:nvSpPr>
          <p:cNvPr id="715778" name="Rectangle 2"/>
          <p:cNvSpPr>
            <a:spLocks noGrp="1" noChangeArrowheads="1"/>
          </p:cNvSpPr>
          <p:nvPr>
            <p:ph idx="1"/>
          </p:nvPr>
        </p:nvSpPr>
        <p:spPr>
          <a:xfrm>
            <a:off x="457200" y="908720"/>
            <a:ext cx="8229600" cy="5040560"/>
          </a:xfrm>
        </p:spPr>
        <p:txBody>
          <a:bodyPr>
            <a:normAutofit/>
          </a:bodyPr>
          <a:lstStyle/>
          <a:p>
            <a:pPr marL="0" indent="0">
              <a:buNone/>
            </a:pPr>
            <a:r>
              <a:rPr lang="en-US" altLang="en-US" sz="2600" dirty="0" err="1">
                <a:latin typeface="华文楷体" panose="02010600040101010101" pitchFamily="2" charset="-122"/>
                <a:ea typeface="华文楷体" panose="02010600040101010101" pitchFamily="2" charset="-122"/>
              </a:rPr>
              <a:t>在B+树上插入、删除的过程基本上和B树类似</a:t>
            </a:r>
            <a:endParaRPr lang="en-US" altLang="en-US" sz="2600" dirty="0">
              <a:latin typeface="华文楷体" panose="02010600040101010101" pitchFamily="2" charset="-122"/>
              <a:ea typeface="华文楷体" panose="02010600040101010101" pitchFamily="2" charset="-122"/>
            </a:endParaRPr>
          </a:p>
          <a:p>
            <a:r>
              <a:rPr lang="en-US" altLang="en-US" sz="2600" b="1" dirty="0" err="1">
                <a:latin typeface="华文楷体" panose="02010600040101010101" pitchFamily="2" charset="-122"/>
                <a:ea typeface="华文楷体" panose="02010600040101010101" pitchFamily="2" charset="-122"/>
              </a:rPr>
              <a:t>B+树的插入仅仅在叶子结点上进行</a:t>
            </a:r>
            <a:endParaRPr lang="en-US" altLang="en-US" sz="2600" b="1" dirty="0">
              <a:latin typeface="华文楷体" panose="02010600040101010101" pitchFamily="2" charset="-122"/>
              <a:ea typeface="华文楷体" panose="02010600040101010101" pitchFamily="2" charset="-122"/>
            </a:endParaRPr>
          </a:p>
          <a:p>
            <a:pPr lvl="1"/>
            <a:r>
              <a:rPr lang="en-US" altLang="en-US" sz="2600" dirty="0" err="1">
                <a:latin typeface="华文楷体" panose="02010600040101010101" pitchFamily="2" charset="-122"/>
                <a:ea typeface="华文楷体" panose="02010600040101010101" pitchFamily="2" charset="-122"/>
              </a:rPr>
              <a:t>当叶子结点中的关键字个数大于m时，分裂为两个结点，两个结点中所含有的关键字个数分别是</a:t>
            </a:r>
            <a:r>
              <a:rPr lang="en-US" altLang="en-US" sz="2600" dirty="0">
                <a:latin typeface="华文楷体" panose="02010600040101010101" pitchFamily="2" charset="-122"/>
                <a:ea typeface="华文楷体" panose="02010600040101010101" pitchFamily="2" charset="-122"/>
                <a:sym typeface="Symbol" pitchFamily="18" charset="2"/>
              </a:rPr>
              <a:t></a:t>
            </a:r>
            <a:r>
              <a:rPr lang="en-US" altLang="en-US" sz="2600" dirty="0">
                <a:latin typeface="华文楷体" panose="02010600040101010101" pitchFamily="2" charset="-122"/>
                <a:ea typeface="华文楷体" panose="02010600040101010101" pitchFamily="2" charset="-122"/>
              </a:rPr>
              <a:t>(m+1)/2</a:t>
            </a:r>
            <a:r>
              <a:rPr lang="en-US" altLang="en-US" sz="2600" dirty="0">
                <a:latin typeface="华文楷体" panose="02010600040101010101" pitchFamily="2" charset="-122"/>
                <a:ea typeface="华文楷体" panose="02010600040101010101" pitchFamily="2" charset="-122"/>
                <a:sym typeface="Symbol" pitchFamily="18" charset="2"/>
              </a:rPr>
              <a:t></a:t>
            </a:r>
            <a:r>
              <a:rPr lang="en-US" altLang="en-US" sz="2600" dirty="0">
                <a:latin typeface="华文楷体" panose="02010600040101010101" pitchFamily="2" charset="-122"/>
                <a:ea typeface="华文楷体" panose="02010600040101010101" pitchFamily="2" charset="-122"/>
              </a:rPr>
              <a:t>和</a:t>
            </a:r>
            <a:r>
              <a:rPr lang="en-US" altLang="en-US" sz="2600" dirty="0">
                <a:latin typeface="华文楷体" panose="02010600040101010101" pitchFamily="2" charset="-122"/>
                <a:ea typeface="华文楷体" panose="02010600040101010101" pitchFamily="2" charset="-122"/>
                <a:sym typeface="Symbol" pitchFamily="18" charset="2"/>
              </a:rPr>
              <a:t> </a:t>
            </a:r>
            <a:r>
              <a:rPr lang="en-US" altLang="en-US" sz="2600" dirty="0">
                <a:latin typeface="华文楷体" panose="02010600040101010101" pitchFamily="2" charset="-122"/>
                <a:ea typeface="华文楷体" panose="02010600040101010101" pitchFamily="2" charset="-122"/>
              </a:rPr>
              <a:t>(m+1)/2</a:t>
            </a:r>
            <a:r>
              <a:rPr lang="en-US" altLang="en-US" sz="2600" dirty="0">
                <a:latin typeface="华文楷体" panose="02010600040101010101" pitchFamily="2" charset="-122"/>
                <a:ea typeface="华文楷体" panose="02010600040101010101" pitchFamily="2" charset="-122"/>
                <a:sym typeface="Symbol" pitchFamily="18" charset="2"/>
              </a:rPr>
              <a:t></a:t>
            </a:r>
            <a:r>
              <a:rPr lang="en-US" altLang="en-US" sz="2600" dirty="0">
                <a:latin typeface="华文楷体" panose="02010600040101010101" pitchFamily="2" charset="-122"/>
                <a:ea typeface="华文楷体" panose="02010600040101010101" pitchFamily="2" charset="-122"/>
              </a:rPr>
              <a:t> ，</a:t>
            </a:r>
            <a:r>
              <a:rPr lang="en-US" altLang="en-US" sz="2600" dirty="0" err="1">
                <a:latin typeface="华文楷体" panose="02010600040101010101" pitchFamily="2" charset="-122"/>
                <a:ea typeface="华文楷体" panose="02010600040101010101" pitchFamily="2" charset="-122"/>
              </a:rPr>
              <a:t>且将这两个结点中的最大关键字提升到父结点中，用来替代原结点在父结点中所对应的关键字。提升后父结点又可能会分裂，依次类推</a:t>
            </a:r>
            <a:endParaRPr lang="en-US" altLang="en-US" sz="2600" dirty="0">
              <a:latin typeface="华文楷体" panose="02010600040101010101" pitchFamily="2" charset="-122"/>
              <a:ea typeface="华文楷体" panose="02010600040101010101" pitchFamily="2" charset="-122"/>
            </a:endParaRPr>
          </a:p>
          <a:p>
            <a:r>
              <a:rPr lang="en-US" altLang="en-US" sz="2600" b="1" dirty="0" err="1">
                <a:latin typeface="华文楷体" panose="02010600040101010101" pitchFamily="2" charset="-122"/>
                <a:ea typeface="华文楷体" panose="02010600040101010101" pitchFamily="2" charset="-122"/>
              </a:rPr>
              <a:t>B+树的</a:t>
            </a:r>
            <a:r>
              <a:rPr lang="zh-CN" altLang="en-US" sz="2600" b="1" dirty="0">
                <a:latin typeface="华文楷体" panose="02010600040101010101" pitchFamily="2" charset="-122"/>
                <a:ea typeface="华文楷体" panose="02010600040101010101" pitchFamily="2" charset="-122"/>
              </a:rPr>
              <a:t>删除</a:t>
            </a:r>
            <a:r>
              <a:rPr lang="en-US" altLang="en-US" sz="2600" b="1" dirty="0" err="1">
                <a:latin typeface="华文楷体" panose="02010600040101010101" pitchFamily="2" charset="-122"/>
                <a:ea typeface="华文楷体" panose="02010600040101010101" pitchFamily="2" charset="-122"/>
              </a:rPr>
              <a:t>仅仅在叶子结点上进行</a:t>
            </a:r>
            <a:endParaRPr lang="en-US" altLang="en-US" sz="2600" b="1" dirty="0">
              <a:latin typeface="华文楷体" panose="02010600040101010101" pitchFamily="2" charset="-122"/>
              <a:ea typeface="华文楷体" panose="02010600040101010101" pitchFamily="2" charset="-122"/>
            </a:endParaRPr>
          </a:p>
          <a:p>
            <a:pPr lvl="1"/>
            <a:r>
              <a:rPr lang="zh-CN" altLang="en-US" sz="2600" dirty="0">
                <a:latin typeface="华文楷体" panose="02010600040101010101" pitchFamily="2" charset="-122"/>
                <a:ea typeface="华文楷体" panose="02010600040101010101" pitchFamily="2" charset="-122"/>
              </a:rPr>
              <a:t>当因删除而使得结点中的关键字的个数小于</a:t>
            </a:r>
            <a:r>
              <a:rPr lang="en-US" altLang="en-US" sz="2600" dirty="0">
                <a:latin typeface="华文楷体" panose="02010600040101010101" pitchFamily="2" charset="-122"/>
                <a:ea typeface="华文楷体" panose="02010600040101010101" pitchFamily="2" charset="-122"/>
                <a:sym typeface="Symbol" pitchFamily="18" charset="2"/>
              </a:rPr>
              <a:t></a:t>
            </a:r>
            <a:r>
              <a:rPr lang="en-US" altLang="en-US" sz="2600" dirty="0">
                <a:latin typeface="华文楷体" panose="02010600040101010101" pitchFamily="2" charset="-122"/>
                <a:ea typeface="华文楷体" panose="02010600040101010101" pitchFamily="2" charset="-122"/>
              </a:rPr>
              <a:t>m/2</a:t>
            </a:r>
            <a:r>
              <a:rPr lang="en-US" altLang="en-US" sz="2600" dirty="0">
                <a:latin typeface="华文楷体" panose="02010600040101010101" pitchFamily="2" charset="-122"/>
                <a:ea typeface="华文楷体" panose="02010600040101010101" pitchFamily="2" charset="-122"/>
                <a:sym typeface="Symbol" pitchFamily="18" charset="2"/>
              </a:rPr>
              <a:t></a:t>
            </a:r>
            <a:r>
              <a:rPr lang="zh-CN" altLang="en-US" sz="2600" dirty="0">
                <a:latin typeface="华文楷体" panose="02010600040101010101" pitchFamily="2" charset="-122"/>
                <a:ea typeface="华文楷体" panose="02010600040101010101" pitchFamily="2" charset="-122"/>
                <a:sym typeface="Symbol" pitchFamily="18" charset="2"/>
              </a:rPr>
              <a:t>时，要与兄弟结点进行合并</a:t>
            </a:r>
            <a:endParaRPr lang="en-US" altLang="en-US" sz="3600" dirty="0">
              <a:ea typeface="宋体" panose="02010600030101010101" pitchFamily="2" charset="-122"/>
            </a:endParaRPr>
          </a:p>
          <a:p>
            <a:endParaRPr lang="en-US" altLang="en-US"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pPr/>
              <a:t>55</a:t>
            </a:fld>
            <a:endParaRPr lang="zh-CN" altLang="en-US"/>
          </a:p>
        </p:txBody>
      </p:sp>
    </p:spTree>
    <p:extLst>
      <p:ext uri="{BB962C8B-B14F-4D97-AF65-F5344CB8AC3E}">
        <p14:creationId xmlns:p14="http://schemas.microsoft.com/office/powerpoint/2010/main" val="11276908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384"/>
            <a:ext cx="8686800" cy="648072"/>
          </a:xfrm>
        </p:spPr>
        <p:txBody>
          <a:bodyPr>
            <a:normAutofit/>
          </a:bodyPr>
          <a:lstStyle/>
          <a:p>
            <a:pPr algn="l"/>
            <a:r>
              <a:rPr lang="zh-CN" altLang="en-US" sz="2800" dirty="0">
                <a:latin typeface="华文新魏" panose="02010800040101010101" pitchFamily="2" charset="-122"/>
                <a:ea typeface="华文新魏" panose="02010800040101010101" pitchFamily="2" charset="-122"/>
              </a:rPr>
              <a:t>键树</a:t>
            </a:r>
            <a:r>
              <a:rPr lang="en-US" altLang="zh-CN" sz="2800" dirty="0">
                <a:latin typeface="华文新魏" panose="02010800040101010101" pitchFamily="2" charset="-122"/>
                <a:ea typeface="华文新魏" panose="02010800040101010101" pitchFamily="2" charset="-122"/>
              </a:rPr>
              <a:t>/</a:t>
            </a:r>
            <a:r>
              <a:rPr lang="zh-CN" altLang="en-US" sz="2800" dirty="0">
                <a:latin typeface="华文新魏" panose="02010800040101010101" pitchFamily="2" charset="-122"/>
                <a:ea typeface="华文新魏" panose="02010800040101010101" pitchFamily="2" charset="-122"/>
              </a:rPr>
              <a:t>数字查找树</a:t>
            </a:r>
            <a:endParaRPr lang="en-US" sz="2800" dirty="0">
              <a:latin typeface="华文新魏" panose="02010800040101010101" pitchFamily="2" charset="-122"/>
              <a:ea typeface="华文新魏" panose="02010800040101010101" pitchFamily="2" charset="-122"/>
            </a:endParaRPr>
          </a:p>
        </p:txBody>
      </p:sp>
      <p:sp>
        <p:nvSpPr>
          <p:cNvPr id="4" name="内容占位符 3"/>
          <p:cNvSpPr>
            <a:spLocks noGrp="1"/>
          </p:cNvSpPr>
          <p:nvPr>
            <p:ph idx="1"/>
          </p:nvPr>
        </p:nvSpPr>
        <p:spPr>
          <a:xfrm>
            <a:off x="107504" y="634297"/>
            <a:ext cx="8686800" cy="5832648"/>
          </a:xfrm>
        </p:spPr>
        <p:txBody>
          <a:bodyPr>
            <a:normAutofit/>
          </a:bodyPr>
          <a:lstStyle/>
          <a:p>
            <a:r>
              <a:rPr lang="en-US" altLang="zh-CN" sz="2400" dirty="0">
                <a:latin typeface="华文楷体" panose="02010600040101010101" pitchFamily="2" charset="-122"/>
                <a:ea typeface="华文楷体" panose="02010600040101010101" pitchFamily="2" charset="-122"/>
              </a:rPr>
              <a:t>Motivation/</a:t>
            </a:r>
            <a:r>
              <a:rPr lang="zh-CN" altLang="en-US" sz="2400" dirty="0">
                <a:latin typeface="华文楷体" panose="02010600040101010101" pitchFamily="2" charset="-122"/>
                <a:ea typeface="华文楷体" panose="02010600040101010101" pitchFamily="2" charset="-122"/>
              </a:rPr>
              <a:t>应用需求：</a:t>
            </a:r>
            <a:endParaRPr lang="en-US" altLang="zh-CN" sz="2400" dirty="0">
              <a:latin typeface="华文楷体" panose="02010600040101010101" pitchFamily="2" charset="-122"/>
              <a:ea typeface="华文楷体" panose="02010600040101010101" pitchFamily="2" charset="-122"/>
            </a:endParaRPr>
          </a:p>
          <a:p>
            <a:pPr lvl="1"/>
            <a:r>
              <a:rPr lang="zh-CN" altLang="en-US" sz="2400" dirty="0">
                <a:latin typeface="华文楷体" panose="02010600040101010101" pitchFamily="2" charset="-122"/>
                <a:ea typeface="华文楷体" panose="02010600040101010101" pitchFamily="2" charset="-122"/>
              </a:rPr>
              <a:t>串的快速检索：给出</a:t>
            </a:r>
            <a:r>
              <a:rPr lang="en-US" altLang="zh-CN" sz="2400" dirty="0">
                <a:latin typeface="华文楷体" panose="02010600040101010101" pitchFamily="2" charset="-122"/>
                <a:ea typeface="华文楷体" panose="02010600040101010101" pitchFamily="2" charset="-122"/>
              </a:rPr>
              <a:t>N</a:t>
            </a:r>
            <a:r>
              <a:rPr lang="zh-CN" altLang="en-US" sz="2400" dirty="0">
                <a:latin typeface="华文楷体" panose="02010600040101010101" pitchFamily="2" charset="-122"/>
                <a:ea typeface="华文楷体" panose="02010600040101010101" pitchFamily="2" charset="-122"/>
              </a:rPr>
              <a:t>个单词组成的熟词表，以及一篇英文文章，列出所有不在熟词表中的生词</a:t>
            </a:r>
            <a:endParaRPr lang="en-US" altLang="zh-CN" sz="2400" dirty="0">
              <a:latin typeface="华文楷体" panose="02010600040101010101" pitchFamily="2" charset="-122"/>
              <a:ea typeface="华文楷体" panose="02010600040101010101" pitchFamily="2" charset="-122"/>
            </a:endParaRPr>
          </a:p>
          <a:p>
            <a:pPr lvl="1">
              <a:spcBef>
                <a:spcPts val="1200"/>
              </a:spcBef>
            </a:pPr>
            <a:r>
              <a:rPr lang="zh-CN" altLang="en-US" sz="2400" dirty="0">
                <a:latin typeface="华文楷体" panose="02010600040101010101" pitchFamily="2" charset="-122"/>
                <a:ea typeface="华文楷体" panose="02010600040101010101" pitchFamily="2" charset="-122"/>
              </a:rPr>
              <a:t>串排序：给定</a:t>
            </a:r>
            <a:r>
              <a:rPr lang="en-US" altLang="zh-CN" sz="2400" dirty="0">
                <a:latin typeface="华文楷体" panose="02010600040101010101" pitchFamily="2" charset="-122"/>
                <a:ea typeface="华文楷体" panose="02010600040101010101" pitchFamily="2" charset="-122"/>
              </a:rPr>
              <a:t>N</a:t>
            </a:r>
            <a:r>
              <a:rPr lang="zh-CN" altLang="en-US" sz="2400" dirty="0">
                <a:latin typeface="华文楷体" panose="02010600040101010101" pitchFamily="2" charset="-122"/>
                <a:ea typeface="华文楷体" panose="02010600040101010101" pitchFamily="2" charset="-122"/>
              </a:rPr>
              <a:t>个互不相同的仅由一个单词构成的英文名，按字典序从小到大输出</a:t>
            </a:r>
          </a:p>
          <a:p>
            <a:pPr lvl="1">
              <a:spcBef>
                <a:spcPts val="1200"/>
              </a:spcBef>
            </a:pPr>
            <a:r>
              <a:rPr lang="zh-CN" altLang="en-US" sz="2400" dirty="0">
                <a:latin typeface="华文楷体" panose="02010600040101010101" pitchFamily="2" charset="-122"/>
                <a:ea typeface="华文楷体" panose="02010600040101010101" pitchFamily="2" charset="-122"/>
              </a:rPr>
              <a:t>串的前缀匹配：给定</a:t>
            </a:r>
            <a:r>
              <a:rPr lang="en-US" altLang="zh-CN" sz="2400" dirty="0">
                <a:latin typeface="华文楷体" panose="02010600040101010101" pitchFamily="2" charset="-122"/>
                <a:ea typeface="华文楷体" panose="02010600040101010101" pitchFamily="2" charset="-122"/>
              </a:rPr>
              <a:t>N</a:t>
            </a:r>
            <a:r>
              <a:rPr lang="zh-CN" altLang="en-US" sz="2400" dirty="0">
                <a:latin typeface="华文楷体" panose="02010600040101010101" pitchFamily="2" charset="-122"/>
                <a:ea typeface="华文楷体" panose="02010600040101010101" pitchFamily="2" charset="-122"/>
              </a:rPr>
              <a:t>个串，求任两个串的最长公共前缀</a:t>
            </a:r>
            <a:endParaRPr lang="en-US" altLang="zh-CN" sz="2400" dirty="0">
              <a:latin typeface="华文楷体" panose="02010600040101010101" pitchFamily="2" charset="-122"/>
              <a:ea typeface="华文楷体" panose="02010600040101010101" pitchFamily="2" charset="-122"/>
            </a:endParaRPr>
          </a:p>
          <a:p>
            <a:pPr lvl="2"/>
            <a:r>
              <a:rPr lang="zh-CN" altLang="en-US" dirty="0">
                <a:latin typeface="华文楷体" panose="02010600040101010101" pitchFamily="2" charset="-122"/>
                <a:ea typeface="华文楷体" panose="02010600040101010101" pitchFamily="2" charset="-122"/>
              </a:rPr>
              <a:t>提供一个英文词库，实现一个带联想的英文输入法，即，如果有：</a:t>
            </a:r>
            <a:r>
              <a:rPr lang="en-US" altLang="zh-CN" dirty="0">
                <a:latin typeface="华文楷体" panose="02010600040101010101" pitchFamily="2" charset="-122"/>
                <a:ea typeface="华文楷体" panose="02010600040101010101" pitchFamily="2" charset="-122"/>
              </a:rPr>
              <a:t>console</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cure</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cut</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cycle</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cyber</a:t>
            </a:r>
            <a:r>
              <a:rPr lang="zh-CN" altLang="en-US" dirty="0">
                <a:latin typeface="华文楷体" panose="02010600040101010101" pitchFamily="2" charset="-122"/>
                <a:ea typeface="华文楷体" panose="02010600040101010101" pitchFamily="2" charset="-122"/>
              </a:rPr>
              <a:t>，那么，输入</a:t>
            </a:r>
            <a:r>
              <a:rPr lang="en-US" dirty="0">
                <a:latin typeface="华文楷体" panose="02010600040101010101" pitchFamily="2" charset="-122"/>
                <a:ea typeface="华文楷体" panose="02010600040101010101" pitchFamily="2" charset="-122"/>
              </a:rPr>
              <a:t>c</a:t>
            </a:r>
            <a:r>
              <a:rPr lang="zh-CN" altLang="en-US" dirty="0">
                <a:latin typeface="华文楷体" panose="02010600040101010101" pitchFamily="2" charset="-122"/>
                <a:ea typeface="华文楷体" panose="02010600040101010101" pitchFamily="2" charset="-122"/>
              </a:rPr>
              <a:t>，应该输出提示</a:t>
            </a:r>
            <a:r>
              <a:rPr lang="en-US" dirty="0">
                <a:latin typeface="华文楷体" panose="02010600040101010101" pitchFamily="2" charset="-122"/>
                <a:ea typeface="华文楷体" panose="02010600040101010101" pitchFamily="2" charset="-122"/>
              </a:rPr>
              <a:t>1o,2u,3y</a:t>
            </a:r>
          </a:p>
          <a:p>
            <a:pPr lvl="1">
              <a:spcBef>
                <a:spcPts val="1200"/>
              </a:spcBef>
            </a:pPr>
            <a:r>
              <a:rPr lang="zh-CN" altLang="en-US" sz="2400" dirty="0">
                <a:latin typeface="华文楷体" panose="02010600040101010101" pitchFamily="2" charset="-122"/>
                <a:ea typeface="华文楷体" panose="02010600040101010101" pitchFamily="2" charset="-122"/>
              </a:rPr>
              <a:t>词频统计：统计词频最高的</a:t>
            </a:r>
            <a:r>
              <a:rPr lang="en-US" altLang="zh-CN" sz="2400" dirty="0">
                <a:latin typeface="华文楷体" panose="02010600040101010101" pitchFamily="2" charset="-122"/>
                <a:ea typeface="华文楷体" panose="02010600040101010101" pitchFamily="2" charset="-122"/>
              </a:rPr>
              <a:t>100</a:t>
            </a:r>
            <a:r>
              <a:rPr lang="zh-CN" altLang="en-US" sz="2400" dirty="0">
                <a:latin typeface="华文楷体" panose="02010600040101010101" pitchFamily="2" charset="-122"/>
                <a:ea typeface="华文楷体" panose="02010600040101010101" pitchFamily="2" charset="-122"/>
              </a:rPr>
              <a:t>个词</a:t>
            </a:r>
            <a:endParaRPr lang="en-US" altLang="zh-CN" sz="2400" dirty="0">
              <a:latin typeface="华文楷体" panose="02010600040101010101" pitchFamily="2" charset="-122"/>
              <a:ea typeface="华文楷体" panose="02010600040101010101" pitchFamily="2" charset="-122"/>
            </a:endParaRP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97316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2" name="Line 1067"/>
          <p:cNvSpPr>
            <a:spLocks noChangeShapeType="1"/>
          </p:cNvSpPr>
          <p:nvPr/>
        </p:nvSpPr>
        <p:spPr bwMode="auto">
          <a:xfrm>
            <a:off x="7315200" y="2261592"/>
            <a:ext cx="762000" cy="533400"/>
          </a:xfrm>
          <a:prstGeom prst="line">
            <a:avLst/>
          </a:prstGeom>
          <a:noFill/>
          <a:ln w="28575">
            <a:solidFill>
              <a:srgbClr val="A50021"/>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1240" name="Line 1065"/>
          <p:cNvSpPr>
            <a:spLocks noChangeShapeType="1"/>
          </p:cNvSpPr>
          <p:nvPr/>
        </p:nvSpPr>
        <p:spPr bwMode="auto">
          <a:xfrm>
            <a:off x="4343400" y="2261592"/>
            <a:ext cx="762000" cy="533400"/>
          </a:xfrm>
          <a:prstGeom prst="line">
            <a:avLst/>
          </a:prstGeom>
          <a:noFill/>
          <a:ln w="28575">
            <a:solidFill>
              <a:srgbClr val="A50021"/>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1225" name="Line 1050"/>
          <p:cNvSpPr>
            <a:spLocks noChangeShapeType="1"/>
          </p:cNvSpPr>
          <p:nvPr/>
        </p:nvSpPr>
        <p:spPr bwMode="auto">
          <a:xfrm flipH="1">
            <a:off x="1143000" y="2261592"/>
            <a:ext cx="762000" cy="533400"/>
          </a:xfrm>
          <a:prstGeom prst="line">
            <a:avLst/>
          </a:prstGeom>
          <a:noFill/>
          <a:ln w="28575">
            <a:solidFill>
              <a:srgbClr val="A50021"/>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1239" name="Line 1064"/>
          <p:cNvSpPr>
            <a:spLocks noChangeShapeType="1"/>
          </p:cNvSpPr>
          <p:nvPr/>
        </p:nvSpPr>
        <p:spPr bwMode="auto">
          <a:xfrm>
            <a:off x="2362200" y="2261592"/>
            <a:ext cx="762000" cy="533400"/>
          </a:xfrm>
          <a:prstGeom prst="line">
            <a:avLst/>
          </a:prstGeom>
          <a:noFill/>
          <a:ln w="28575">
            <a:solidFill>
              <a:srgbClr val="A50021"/>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1241" name="Line 1066"/>
          <p:cNvSpPr>
            <a:spLocks noChangeShapeType="1"/>
          </p:cNvSpPr>
          <p:nvPr/>
        </p:nvSpPr>
        <p:spPr bwMode="auto">
          <a:xfrm>
            <a:off x="5334000" y="3175992"/>
            <a:ext cx="762000" cy="533400"/>
          </a:xfrm>
          <a:prstGeom prst="line">
            <a:avLst/>
          </a:prstGeom>
          <a:noFill/>
          <a:ln w="28575">
            <a:solidFill>
              <a:srgbClr val="A50021"/>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1203" name="Oval 1027"/>
          <p:cNvSpPr>
            <a:spLocks noChangeArrowheads="1"/>
          </p:cNvSpPr>
          <p:nvPr/>
        </p:nvSpPr>
        <p:spPr bwMode="auto">
          <a:xfrm>
            <a:off x="3810000" y="966192"/>
            <a:ext cx="609600" cy="533400"/>
          </a:xfrm>
          <a:prstGeom prst="ellipse">
            <a:avLst/>
          </a:prstGeom>
          <a:solidFill>
            <a:srgbClr val="FFFFCC"/>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3200" b="1" i="0" u="none" strike="noStrike" kern="1200" cap="none" spc="0" normalizeH="0" baseline="0" noProof="0">
                <a:ln>
                  <a:noFill/>
                </a:ln>
                <a:solidFill>
                  <a:srgbClr val="A50021"/>
                </a:solidFill>
                <a:effectLst/>
                <a:uLnTx/>
                <a:uFillTx/>
                <a:latin typeface="Times New Roman" charset="0"/>
                <a:ea typeface="宋体" charset="-122"/>
                <a:cs typeface="+mn-cs"/>
              </a:rPr>
              <a:t>H</a:t>
            </a:r>
            <a:endParaRPr kumimoji="1" lang="en-US" altLang="zh-CN" sz="32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1204" name="Oval 1029"/>
          <p:cNvSpPr>
            <a:spLocks noChangeArrowheads="1"/>
          </p:cNvSpPr>
          <p:nvPr/>
        </p:nvSpPr>
        <p:spPr bwMode="auto">
          <a:xfrm>
            <a:off x="1828800" y="1880592"/>
            <a:ext cx="609600" cy="533400"/>
          </a:xfrm>
          <a:prstGeom prst="ellipse">
            <a:avLst/>
          </a:prstGeom>
          <a:solidFill>
            <a:srgbClr val="FFFFCC"/>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3200" b="1" i="0" u="none" strike="noStrike" kern="1200" cap="none" spc="0" normalizeH="0" baseline="0" noProof="0">
                <a:ln>
                  <a:noFill/>
                </a:ln>
                <a:solidFill>
                  <a:srgbClr val="A50021"/>
                </a:solidFill>
                <a:effectLst/>
                <a:uLnTx/>
                <a:uFillTx/>
                <a:latin typeface="Times New Roman" charset="0"/>
                <a:ea typeface="宋体" charset="-122"/>
                <a:cs typeface="+mn-cs"/>
              </a:rPr>
              <a:t>A</a:t>
            </a:r>
            <a:endParaRPr kumimoji="1" lang="en-US" altLang="zh-CN" sz="32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1205" name="Oval 1030"/>
          <p:cNvSpPr>
            <a:spLocks noChangeArrowheads="1"/>
          </p:cNvSpPr>
          <p:nvPr/>
        </p:nvSpPr>
        <p:spPr bwMode="auto">
          <a:xfrm>
            <a:off x="838200" y="2794992"/>
            <a:ext cx="609600" cy="533400"/>
          </a:xfrm>
          <a:prstGeom prst="ellipse">
            <a:avLst/>
          </a:prstGeom>
          <a:solidFill>
            <a:srgbClr val="FFFFCC"/>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3200" b="1" i="0" u="none" strike="noStrike" kern="1200" cap="none" spc="0" normalizeH="0" baseline="0" noProof="0">
                <a:ln>
                  <a:noFill/>
                </a:ln>
                <a:solidFill>
                  <a:srgbClr val="A50021"/>
                </a:solidFill>
                <a:effectLst/>
                <a:uLnTx/>
                <a:uFillTx/>
                <a:latin typeface="Times New Roman" charset="0"/>
                <a:ea typeface="宋体" charset="-122"/>
                <a:cs typeface="+mn-cs"/>
              </a:rPr>
              <a:t>D</a:t>
            </a:r>
            <a:endParaRPr kumimoji="1" lang="en-US" altLang="zh-CN" sz="32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1206" name="Oval 1031"/>
          <p:cNvSpPr>
            <a:spLocks noChangeArrowheads="1"/>
          </p:cNvSpPr>
          <p:nvPr/>
        </p:nvSpPr>
        <p:spPr bwMode="auto">
          <a:xfrm>
            <a:off x="838200" y="3709392"/>
            <a:ext cx="609600" cy="533400"/>
          </a:xfrm>
          <a:prstGeom prst="ellipse">
            <a:avLst/>
          </a:prstGeom>
          <a:solidFill>
            <a:srgbClr val="FFFFCC"/>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en-US" sz="3200" b="1" i="0" u="none" strike="noStrike" kern="1200" cap="none" spc="0" normalizeH="0" baseline="0" noProof="0">
                <a:ln>
                  <a:noFill/>
                </a:ln>
                <a:solidFill>
                  <a:srgbClr val="A50021"/>
                </a:solidFill>
                <a:effectLst/>
                <a:uLnTx/>
                <a:uFillTx/>
                <a:latin typeface="Times New Roman" charset="0"/>
                <a:ea typeface="宋体" charset="-122"/>
                <a:cs typeface="+mn-cs"/>
              </a:rPr>
              <a:t>$</a:t>
            </a:r>
            <a:endParaRPr kumimoji="1" lang="en-US" altLang="zh-CN" sz="32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1207" name="Oval 1032"/>
          <p:cNvSpPr>
            <a:spLocks noChangeArrowheads="1"/>
          </p:cNvSpPr>
          <p:nvPr/>
        </p:nvSpPr>
        <p:spPr bwMode="auto">
          <a:xfrm>
            <a:off x="1828800" y="2794992"/>
            <a:ext cx="609600" cy="533400"/>
          </a:xfrm>
          <a:prstGeom prst="ellipse">
            <a:avLst/>
          </a:prstGeom>
          <a:solidFill>
            <a:srgbClr val="FFFFCC"/>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3200" b="1" i="0" u="none" strike="noStrike" kern="1200" cap="none" spc="0" normalizeH="0" baseline="0" noProof="0">
                <a:ln>
                  <a:noFill/>
                </a:ln>
                <a:solidFill>
                  <a:srgbClr val="A50021"/>
                </a:solidFill>
                <a:effectLst/>
                <a:uLnTx/>
                <a:uFillTx/>
                <a:latin typeface="Times New Roman" charset="0"/>
                <a:ea typeface="宋体" charset="-122"/>
                <a:cs typeface="+mn-cs"/>
              </a:rPr>
              <a:t>S</a:t>
            </a:r>
            <a:endParaRPr kumimoji="1" lang="en-US" altLang="zh-CN" sz="32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1208" name="Oval 1033"/>
          <p:cNvSpPr>
            <a:spLocks noChangeArrowheads="1"/>
          </p:cNvSpPr>
          <p:nvPr/>
        </p:nvSpPr>
        <p:spPr bwMode="auto">
          <a:xfrm>
            <a:off x="1828800" y="3709392"/>
            <a:ext cx="609600" cy="533400"/>
          </a:xfrm>
          <a:prstGeom prst="ellipse">
            <a:avLst/>
          </a:prstGeom>
          <a:solidFill>
            <a:srgbClr val="FFFFCC"/>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en-US" sz="3200" b="1" i="0" u="none" strike="noStrike" kern="1200" cap="none" spc="0" normalizeH="0" baseline="0" noProof="0">
                <a:ln>
                  <a:noFill/>
                </a:ln>
                <a:solidFill>
                  <a:srgbClr val="A50021"/>
                </a:solidFill>
                <a:effectLst/>
                <a:uLnTx/>
                <a:uFillTx/>
                <a:latin typeface="Times New Roman" charset="0"/>
                <a:ea typeface="宋体" charset="-122"/>
                <a:cs typeface="+mn-cs"/>
              </a:rPr>
              <a:t>$</a:t>
            </a:r>
            <a:endParaRPr kumimoji="1" lang="en-US" altLang="zh-CN" sz="32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1209" name="Oval 1034"/>
          <p:cNvSpPr>
            <a:spLocks noChangeArrowheads="1"/>
          </p:cNvSpPr>
          <p:nvPr/>
        </p:nvSpPr>
        <p:spPr bwMode="auto">
          <a:xfrm>
            <a:off x="2819400" y="2794992"/>
            <a:ext cx="609600" cy="533400"/>
          </a:xfrm>
          <a:prstGeom prst="ellipse">
            <a:avLst/>
          </a:prstGeom>
          <a:solidFill>
            <a:srgbClr val="FFFFCC"/>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3200" b="1" i="0" u="none" strike="noStrike" kern="1200" cap="none" spc="0" normalizeH="0" baseline="0" noProof="0">
                <a:ln>
                  <a:noFill/>
                </a:ln>
                <a:solidFill>
                  <a:srgbClr val="A50021"/>
                </a:solidFill>
                <a:effectLst/>
                <a:uLnTx/>
                <a:uFillTx/>
                <a:latin typeface="Times New Roman" charset="0"/>
                <a:ea typeface="宋体" charset="-122"/>
                <a:cs typeface="+mn-cs"/>
              </a:rPr>
              <a:t>V</a:t>
            </a:r>
            <a:endParaRPr kumimoji="1" lang="en-US" altLang="zh-CN" sz="32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1210" name="Oval 1035"/>
          <p:cNvSpPr>
            <a:spLocks noChangeArrowheads="1"/>
          </p:cNvSpPr>
          <p:nvPr/>
        </p:nvSpPr>
        <p:spPr bwMode="auto">
          <a:xfrm>
            <a:off x="2819400" y="3709392"/>
            <a:ext cx="609600" cy="533400"/>
          </a:xfrm>
          <a:prstGeom prst="ellipse">
            <a:avLst/>
          </a:prstGeom>
          <a:solidFill>
            <a:srgbClr val="FFFFCC"/>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3200" b="1" i="0" u="none" strike="noStrike" kern="1200" cap="none" spc="0" normalizeH="0" baseline="0" noProof="0">
                <a:ln>
                  <a:noFill/>
                </a:ln>
                <a:solidFill>
                  <a:srgbClr val="A50021"/>
                </a:solidFill>
                <a:effectLst/>
                <a:uLnTx/>
                <a:uFillTx/>
                <a:latin typeface="Times New Roman" charset="0"/>
                <a:ea typeface="宋体" charset="-122"/>
                <a:cs typeface="+mn-cs"/>
              </a:rPr>
              <a:t>E</a:t>
            </a:r>
            <a:endParaRPr kumimoji="1" lang="en-US" altLang="zh-CN" sz="32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1211" name="Oval 1036"/>
          <p:cNvSpPr>
            <a:spLocks noChangeArrowheads="1"/>
          </p:cNvSpPr>
          <p:nvPr/>
        </p:nvSpPr>
        <p:spPr bwMode="auto">
          <a:xfrm>
            <a:off x="2819400" y="4623792"/>
            <a:ext cx="609600" cy="533400"/>
          </a:xfrm>
          <a:prstGeom prst="ellipse">
            <a:avLst/>
          </a:prstGeom>
          <a:solidFill>
            <a:srgbClr val="FFFFCC"/>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en-US" sz="3200" b="1" i="0" u="none" strike="noStrike" kern="1200" cap="none" spc="0" normalizeH="0" baseline="0" noProof="0">
                <a:ln>
                  <a:noFill/>
                </a:ln>
                <a:solidFill>
                  <a:srgbClr val="A50021"/>
                </a:solidFill>
                <a:effectLst/>
                <a:uLnTx/>
                <a:uFillTx/>
                <a:latin typeface="Times New Roman" charset="0"/>
                <a:ea typeface="宋体" charset="-122"/>
                <a:cs typeface="+mn-cs"/>
              </a:rPr>
              <a:t>$</a:t>
            </a:r>
            <a:endParaRPr kumimoji="1" lang="en-US" altLang="zh-CN" sz="32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1212" name="Oval 1037"/>
          <p:cNvSpPr>
            <a:spLocks noChangeArrowheads="1"/>
          </p:cNvSpPr>
          <p:nvPr/>
        </p:nvSpPr>
        <p:spPr bwMode="auto">
          <a:xfrm>
            <a:off x="3810000" y="1880592"/>
            <a:ext cx="609600" cy="533400"/>
          </a:xfrm>
          <a:prstGeom prst="ellipse">
            <a:avLst/>
          </a:prstGeom>
          <a:solidFill>
            <a:srgbClr val="FFFFCC"/>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3200" b="1" i="0" u="none" strike="noStrike" kern="1200" cap="none" spc="0" normalizeH="0" baseline="0" noProof="0">
                <a:ln>
                  <a:noFill/>
                </a:ln>
                <a:solidFill>
                  <a:srgbClr val="A50021"/>
                </a:solidFill>
                <a:effectLst/>
                <a:uLnTx/>
                <a:uFillTx/>
                <a:latin typeface="Times New Roman" charset="0"/>
                <a:ea typeface="宋体" charset="-122"/>
                <a:cs typeface="+mn-cs"/>
              </a:rPr>
              <a:t>E</a:t>
            </a:r>
            <a:endParaRPr kumimoji="1" lang="en-US" altLang="zh-CN" sz="32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1213" name="Oval 1038"/>
          <p:cNvSpPr>
            <a:spLocks noChangeArrowheads="1"/>
          </p:cNvSpPr>
          <p:nvPr/>
        </p:nvSpPr>
        <p:spPr bwMode="auto">
          <a:xfrm>
            <a:off x="3810000" y="2794992"/>
            <a:ext cx="609600" cy="533400"/>
          </a:xfrm>
          <a:prstGeom prst="ellipse">
            <a:avLst/>
          </a:prstGeom>
          <a:solidFill>
            <a:srgbClr val="FFFFCC"/>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en-US" sz="3200" b="1" i="0" u="none" strike="noStrike" kern="1200" cap="none" spc="0" normalizeH="0" baseline="0" noProof="0">
                <a:ln>
                  <a:noFill/>
                </a:ln>
                <a:solidFill>
                  <a:srgbClr val="A50021"/>
                </a:solidFill>
                <a:effectLst/>
                <a:uLnTx/>
                <a:uFillTx/>
                <a:latin typeface="Times New Roman" charset="0"/>
                <a:ea typeface="宋体" charset="-122"/>
                <a:cs typeface="+mn-cs"/>
              </a:rPr>
              <a:t>$</a:t>
            </a:r>
            <a:endParaRPr kumimoji="1" lang="en-US" altLang="zh-CN" sz="32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1214" name="Oval 1039"/>
          <p:cNvSpPr>
            <a:spLocks noChangeArrowheads="1"/>
          </p:cNvSpPr>
          <p:nvPr/>
        </p:nvSpPr>
        <p:spPr bwMode="auto">
          <a:xfrm>
            <a:off x="4800600" y="2794992"/>
            <a:ext cx="609600" cy="533400"/>
          </a:xfrm>
          <a:prstGeom prst="ellipse">
            <a:avLst/>
          </a:prstGeom>
          <a:solidFill>
            <a:srgbClr val="FFFFCC"/>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3200" b="1" i="0" u="none" strike="noStrike" kern="1200" cap="none" spc="0" normalizeH="0" baseline="0" noProof="0">
                <a:ln>
                  <a:noFill/>
                </a:ln>
                <a:solidFill>
                  <a:srgbClr val="A50021"/>
                </a:solidFill>
                <a:effectLst/>
                <a:uLnTx/>
                <a:uFillTx/>
                <a:latin typeface="Times New Roman" charset="0"/>
                <a:ea typeface="宋体" charset="-122"/>
                <a:cs typeface="+mn-cs"/>
              </a:rPr>
              <a:t>R</a:t>
            </a:r>
            <a:endParaRPr kumimoji="1" lang="en-US" altLang="zh-CN" sz="32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1215" name="Oval 1040"/>
          <p:cNvSpPr>
            <a:spLocks noChangeArrowheads="1"/>
          </p:cNvSpPr>
          <p:nvPr/>
        </p:nvSpPr>
        <p:spPr bwMode="auto">
          <a:xfrm>
            <a:off x="4800600" y="3709392"/>
            <a:ext cx="609600" cy="533400"/>
          </a:xfrm>
          <a:prstGeom prst="ellipse">
            <a:avLst/>
          </a:prstGeom>
          <a:solidFill>
            <a:srgbClr val="FFFFCC"/>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en-US" sz="3200" b="1" i="0" u="none" strike="noStrike" kern="1200" cap="none" spc="0" normalizeH="0" baseline="0" noProof="0">
                <a:ln>
                  <a:noFill/>
                </a:ln>
                <a:solidFill>
                  <a:srgbClr val="A50021"/>
                </a:solidFill>
                <a:effectLst/>
                <a:uLnTx/>
                <a:uFillTx/>
                <a:latin typeface="Times New Roman" charset="0"/>
                <a:ea typeface="宋体" charset="-122"/>
                <a:cs typeface="+mn-cs"/>
              </a:rPr>
              <a:t>$</a:t>
            </a:r>
            <a:endParaRPr kumimoji="1" lang="en-US" altLang="zh-CN" sz="32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1216" name="Oval 1041"/>
          <p:cNvSpPr>
            <a:spLocks noChangeArrowheads="1"/>
          </p:cNvSpPr>
          <p:nvPr/>
        </p:nvSpPr>
        <p:spPr bwMode="auto">
          <a:xfrm>
            <a:off x="5791200" y="3709392"/>
            <a:ext cx="609600" cy="533400"/>
          </a:xfrm>
          <a:prstGeom prst="ellipse">
            <a:avLst/>
          </a:prstGeom>
          <a:solidFill>
            <a:srgbClr val="FFFFCC"/>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3200" b="1" i="0" u="none" strike="noStrike" kern="1200" cap="none" spc="0" normalizeH="0" baseline="0" noProof="0">
                <a:ln>
                  <a:noFill/>
                </a:ln>
                <a:solidFill>
                  <a:srgbClr val="A50021"/>
                </a:solidFill>
                <a:effectLst/>
                <a:uLnTx/>
                <a:uFillTx/>
                <a:latin typeface="Times New Roman" charset="0"/>
                <a:ea typeface="宋体" charset="-122"/>
                <a:cs typeface="+mn-cs"/>
              </a:rPr>
              <a:t>E</a:t>
            </a:r>
            <a:endParaRPr kumimoji="1" lang="en-US" altLang="zh-CN" sz="32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1217" name="Oval 1042"/>
          <p:cNvSpPr>
            <a:spLocks noChangeArrowheads="1"/>
          </p:cNvSpPr>
          <p:nvPr/>
        </p:nvSpPr>
        <p:spPr bwMode="auto">
          <a:xfrm>
            <a:off x="5791200" y="4623792"/>
            <a:ext cx="609600" cy="533400"/>
          </a:xfrm>
          <a:prstGeom prst="ellipse">
            <a:avLst/>
          </a:prstGeom>
          <a:solidFill>
            <a:srgbClr val="FFFFCC"/>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en-US" sz="3200" b="1" i="0" u="none" strike="noStrike" kern="1200" cap="none" spc="0" normalizeH="0" baseline="0" noProof="0">
                <a:ln>
                  <a:noFill/>
                </a:ln>
                <a:solidFill>
                  <a:srgbClr val="A50021"/>
                </a:solidFill>
                <a:effectLst/>
                <a:uLnTx/>
                <a:uFillTx/>
                <a:latin typeface="Times New Roman" charset="0"/>
                <a:ea typeface="宋体" charset="-122"/>
                <a:cs typeface="+mn-cs"/>
              </a:rPr>
              <a:t>$</a:t>
            </a:r>
            <a:endParaRPr kumimoji="1" lang="en-US" altLang="zh-CN" sz="32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1218" name="Oval 1043"/>
          <p:cNvSpPr>
            <a:spLocks noChangeArrowheads="1"/>
          </p:cNvSpPr>
          <p:nvPr/>
        </p:nvSpPr>
        <p:spPr bwMode="auto">
          <a:xfrm>
            <a:off x="6781800" y="1880592"/>
            <a:ext cx="609600" cy="533400"/>
          </a:xfrm>
          <a:prstGeom prst="ellipse">
            <a:avLst/>
          </a:prstGeom>
          <a:solidFill>
            <a:srgbClr val="FFFFCC"/>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3200" b="1" i="0" u="none" strike="noStrike" kern="1200" cap="none" spc="0" normalizeH="0" baseline="0" noProof="0">
                <a:ln>
                  <a:noFill/>
                </a:ln>
                <a:solidFill>
                  <a:srgbClr val="A50021"/>
                </a:solidFill>
                <a:effectLst/>
                <a:uLnTx/>
                <a:uFillTx/>
                <a:latin typeface="Times New Roman" charset="0"/>
                <a:ea typeface="宋体" charset="-122"/>
                <a:cs typeface="+mn-cs"/>
              </a:rPr>
              <a:t>I</a:t>
            </a:r>
            <a:endParaRPr kumimoji="1" lang="en-US" altLang="zh-CN" sz="32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1219" name="Oval 1044"/>
          <p:cNvSpPr>
            <a:spLocks noChangeArrowheads="1"/>
          </p:cNvSpPr>
          <p:nvPr/>
        </p:nvSpPr>
        <p:spPr bwMode="auto">
          <a:xfrm>
            <a:off x="6781800" y="2794992"/>
            <a:ext cx="609600" cy="533400"/>
          </a:xfrm>
          <a:prstGeom prst="ellipse">
            <a:avLst/>
          </a:prstGeom>
          <a:solidFill>
            <a:srgbClr val="FFFFCC"/>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3200" b="1" i="0" u="none" strike="noStrike" kern="1200" cap="none" spc="0" normalizeH="0" baseline="0" noProof="0">
                <a:ln>
                  <a:noFill/>
                </a:ln>
                <a:solidFill>
                  <a:srgbClr val="A50021"/>
                </a:solidFill>
                <a:effectLst/>
                <a:uLnTx/>
                <a:uFillTx/>
                <a:latin typeface="Times New Roman" charset="0"/>
                <a:ea typeface="宋体" charset="-122"/>
                <a:cs typeface="+mn-cs"/>
              </a:rPr>
              <a:t>G</a:t>
            </a:r>
            <a:endParaRPr kumimoji="1" lang="en-US" altLang="zh-CN" sz="32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1220" name="Oval 1045"/>
          <p:cNvSpPr>
            <a:spLocks noChangeArrowheads="1"/>
          </p:cNvSpPr>
          <p:nvPr/>
        </p:nvSpPr>
        <p:spPr bwMode="auto">
          <a:xfrm>
            <a:off x="6781800" y="3709392"/>
            <a:ext cx="609600" cy="533400"/>
          </a:xfrm>
          <a:prstGeom prst="ellipse">
            <a:avLst/>
          </a:prstGeom>
          <a:solidFill>
            <a:srgbClr val="FFFFCC"/>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3200" b="1" i="0" u="none" strike="noStrike" kern="1200" cap="none" spc="0" normalizeH="0" baseline="0" noProof="0">
                <a:ln>
                  <a:noFill/>
                </a:ln>
                <a:solidFill>
                  <a:srgbClr val="A50021"/>
                </a:solidFill>
                <a:effectLst/>
                <a:uLnTx/>
                <a:uFillTx/>
                <a:latin typeface="Times New Roman" charset="0"/>
                <a:ea typeface="宋体" charset="-122"/>
                <a:cs typeface="+mn-cs"/>
              </a:rPr>
              <a:t>H</a:t>
            </a:r>
            <a:endParaRPr kumimoji="1" lang="en-US" altLang="zh-CN" sz="32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1221" name="Oval 1046"/>
          <p:cNvSpPr>
            <a:spLocks noChangeArrowheads="1"/>
          </p:cNvSpPr>
          <p:nvPr/>
        </p:nvSpPr>
        <p:spPr bwMode="auto">
          <a:xfrm>
            <a:off x="6781800" y="4623792"/>
            <a:ext cx="609600" cy="533400"/>
          </a:xfrm>
          <a:prstGeom prst="ellipse">
            <a:avLst/>
          </a:prstGeom>
          <a:solidFill>
            <a:srgbClr val="FFFFCC"/>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en-US" sz="3200" b="1" i="0" u="none" strike="noStrike" kern="1200" cap="none" spc="0" normalizeH="0" baseline="0" noProof="0">
                <a:ln>
                  <a:noFill/>
                </a:ln>
                <a:solidFill>
                  <a:srgbClr val="A50021"/>
                </a:solidFill>
                <a:effectLst/>
                <a:uLnTx/>
                <a:uFillTx/>
                <a:latin typeface="Times New Roman" charset="0"/>
                <a:ea typeface="宋体" charset="-122"/>
                <a:cs typeface="+mn-cs"/>
              </a:rPr>
              <a:t>$</a:t>
            </a:r>
            <a:endParaRPr kumimoji="1" lang="en-US" altLang="zh-CN" sz="32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1222" name="Oval 1047"/>
          <p:cNvSpPr>
            <a:spLocks noChangeArrowheads="1"/>
          </p:cNvSpPr>
          <p:nvPr/>
        </p:nvSpPr>
        <p:spPr bwMode="auto">
          <a:xfrm>
            <a:off x="7772400" y="2794992"/>
            <a:ext cx="609600" cy="533400"/>
          </a:xfrm>
          <a:prstGeom prst="ellipse">
            <a:avLst/>
          </a:prstGeom>
          <a:solidFill>
            <a:srgbClr val="FFFFCC"/>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3200" b="1" i="0" u="none" strike="noStrike" kern="1200" cap="none" spc="0" normalizeH="0" baseline="0" noProof="0">
                <a:ln>
                  <a:noFill/>
                </a:ln>
                <a:solidFill>
                  <a:srgbClr val="A50021"/>
                </a:solidFill>
                <a:effectLst/>
                <a:uLnTx/>
                <a:uFillTx/>
                <a:latin typeface="Times New Roman" charset="0"/>
                <a:ea typeface="宋体" charset="-122"/>
                <a:cs typeface="+mn-cs"/>
              </a:rPr>
              <a:t>S</a:t>
            </a:r>
            <a:endParaRPr kumimoji="1" lang="en-US" altLang="zh-CN" sz="32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1223" name="Oval 1048"/>
          <p:cNvSpPr>
            <a:spLocks noChangeArrowheads="1"/>
          </p:cNvSpPr>
          <p:nvPr/>
        </p:nvSpPr>
        <p:spPr bwMode="auto">
          <a:xfrm>
            <a:off x="7772400" y="3709392"/>
            <a:ext cx="609600" cy="533400"/>
          </a:xfrm>
          <a:prstGeom prst="ellipse">
            <a:avLst/>
          </a:prstGeom>
          <a:solidFill>
            <a:srgbClr val="FFFFCC"/>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en-US" sz="3200" b="1" i="0" u="none" strike="noStrike" kern="1200" cap="none" spc="0" normalizeH="0" baseline="0" noProof="0">
                <a:ln>
                  <a:noFill/>
                </a:ln>
                <a:solidFill>
                  <a:srgbClr val="A50021"/>
                </a:solidFill>
                <a:effectLst/>
                <a:uLnTx/>
                <a:uFillTx/>
                <a:latin typeface="Times New Roman" charset="0"/>
                <a:ea typeface="宋体" charset="-122"/>
                <a:cs typeface="+mn-cs"/>
              </a:rPr>
              <a:t>$</a:t>
            </a:r>
            <a:endParaRPr kumimoji="1" lang="en-US" altLang="zh-CN" sz="32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1224" name="Line 1049"/>
          <p:cNvSpPr>
            <a:spLocks noChangeShapeType="1"/>
          </p:cNvSpPr>
          <p:nvPr/>
        </p:nvSpPr>
        <p:spPr bwMode="auto">
          <a:xfrm flipH="1">
            <a:off x="2133600" y="1347192"/>
            <a:ext cx="1752600" cy="533400"/>
          </a:xfrm>
          <a:prstGeom prst="line">
            <a:avLst/>
          </a:prstGeom>
          <a:noFill/>
          <a:ln w="28575">
            <a:solidFill>
              <a:srgbClr val="A50021"/>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1226" name="Line 1051"/>
          <p:cNvSpPr>
            <a:spLocks noChangeShapeType="1"/>
          </p:cNvSpPr>
          <p:nvPr/>
        </p:nvSpPr>
        <p:spPr bwMode="auto">
          <a:xfrm>
            <a:off x="1143000" y="3328392"/>
            <a:ext cx="0" cy="381000"/>
          </a:xfrm>
          <a:prstGeom prst="line">
            <a:avLst/>
          </a:prstGeom>
          <a:noFill/>
          <a:ln w="28575">
            <a:solidFill>
              <a:srgbClr val="A50021"/>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1227" name="Line 1052"/>
          <p:cNvSpPr>
            <a:spLocks noChangeShapeType="1"/>
          </p:cNvSpPr>
          <p:nvPr/>
        </p:nvSpPr>
        <p:spPr bwMode="auto">
          <a:xfrm>
            <a:off x="4114800" y="1499592"/>
            <a:ext cx="0" cy="381000"/>
          </a:xfrm>
          <a:prstGeom prst="line">
            <a:avLst/>
          </a:prstGeom>
          <a:noFill/>
          <a:ln w="28575">
            <a:solidFill>
              <a:srgbClr val="A50021"/>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1228" name="Line 1053"/>
          <p:cNvSpPr>
            <a:spLocks noChangeShapeType="1"/>
          </p:cNvSpPr>
          <p:nvPr/>
        </p:nvSpPr>
        <p:spPr bwMode="auto">
          <a:xfrm>
            <a:off x="2133600" y="2413992"/>
            <a:ext cx="0" cy="381000"/>
          </a:xfrm>
          <a:prstGeom prst="line">
            <a:avLst/>
          </a:prstGeom>
          <a:noFill/>
          <a:ln w="28575">
            <a:solidFill>
              <a:srgbClr val="A50021"/>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1229" name="Line 1054"/>
          <p:cNvSpPr>
            <a:spLocks noChangeShapeType="1"/>
          </p:cNvSpPr>
          <p:nvPr/>
        </p:nvSpPr>
        <p:spPr bwMode="auto">
          <a:xfrm>
            <a:off x="2133600" y="3328392"/>
            <a:ext cx="0" cy="381000"/>
          </a:xfrm>
          <a:prstGeom prst="line">
            <a:avLst/>
          </a:prstGeom>
          <a:noFill/>
          <a:ln w="28575">
            <a:solidFill>
              <a:srgbClr val="A50021"/>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1230" name="Line 1055"/>
          <p:cNvSpPr>
            <a:spLocks noChangeShapeType="1"/>
          </p:cNvSpPr>
          <p:nvPr/>
        </p:nvSpPr>
        <p:spPr bwMode="auto">
          <a:xfrm>
            <a:off x="3124200" y="3328392"/>
            <a:ext cx="0" cy="381000"/>
          </a:xfrm>
          <a:prstGeom prst="line">
            <a:avLst/>
          </a:prstGeom>
          <a:noFill/>
          <a:ln w="28575">
            <a:solidFill>
              <a:srgbClr val="A50021"/>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1231" name="Line 1056"/>
          <p:cNvSpPr>
            <a:spLocks noChangeShapeType="1"/>
          </p:cNvSpPr>
          <p:nvPr/>
        </p:nvSpPr>
        <p:spPr bwMode="auto">
          <a:xfrm>
            <a:off x="3124200" y="4242792"/>
            <a:ext cx="0" cy="381000"/>
          </a:xfrm>
          <a:prstGeom prst="line">
            <a:avLst/>
          </a:prstGeom>
          <a:noFill/>
          <a:ln w="28575">
            <a:solidFill>
              <a:srgbClr val="A50021"/>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1232" name="Line 1057"/>
          <p:cNvSpPr>
            <a:spLocks noChangeShapeType="1"/>
          </p:cNvSpPr>
          <p:nvPr/>
        </p:nvSpPr>
        <p:spPr bwMode="auto">
          <a:xfrm>
            <a:off x="4114800" y="2413992"/>
            <a:ext cx="0" cy="381000"/>
          </a:xfrm>
          <a:prstGeom prst="line">
            <a:avLst/>
          </a:prstGeom>
          <a:noFill/>
          <a:ln w="28575">
            <a:solidFill>
              <a:srgbClr val="A50021"/>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1233" name="Line 1058"/>
          <p:cNvSpPr>
            <a:spLocks noChangeShapeType="1"/>
          </p:cNvSpPr>
          <p:nvPr/>
        </p:nvSpPr>
        <p:spPr bwMode="auto">
          <a:xfrm>
            <a:off x="5105400" y="3328392"/>
            <a:ext cx="0" cy="381000"/>
          </a:xfrm>
          <a:prstGeom prst="line">
            <a:avLst/>
          </a:prstGeom>
          <a:noFill/>
          <a:ln w="28575">
            <a:solidFill>
              <a:srgbClr val="A50021"/>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1234" name="Line 1059"/>
          <p:cNvSpPr>
            <a:spLocks noChangeShapeType="1"/>
          </p:cNvSpPr>
          <p:nvPr/>
        </p:nvSpPr>
        <p:spPr bwMode="auto">
          <a:xfrm>
            <a:off x="6096000" y="4242792"/>
            <a:ext cx="0" cy="381000"/>
          </a:xfrm>
          <a:prstGeom prst="line">
            <a:avLst/>
          </a:prstGeom>
          <a:noFill/>
          <a:ln w="28575">
            <a:solidFill>
              <a:srgbClr val="A50021"/>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1235" name="Line 1060"/>
          <p:cNvSpPr>
            <a:spLocks noChangeShapeType="1"/>
          </p:cNvSpPr>
          <p:nvPr/>
        </p:nvSpPr>
        <p:spPr bwMode="auto">
          <a:xfrm>
            <a:off x="7086600" y="2413992"/>
            <a:ext cx="0" cy="381000"/>
          </a:xfrm>
          <a:prstGeom prst="line">
            <a:avLst/>
          </a:prstGeom>
          <a:noFill/>
          <a:ln w="28575">
            <a:solidFill>
              <a:srgbClr val="A50021"/>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1236" name="Line 1061"/>
          <p:cNvSpPr>
            <a:spLocks noChangeShapeType="1"/>
          </p:cNvSpPr>
          <p:nvPr/>
        </p:nvSpPr>
        <p:spPr bwMode="auto">
          <a:xfrm>
            <a:off x="7086600" y="3328392"/>
            <a:ext cx="0" cy="381000"/>
          </a:xfrm>
          <a:prstGeom prst="line">
            <a:avLst/>
          </a:prstGeom>
          <a:noFill/>
          <a:ln w="28575">
            <a:solidFill>
              <a:srgbClr val="A50021"/>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1237" name="Line 1062"/>
          <p:cNvSpPr>
            <a:spLocks noChangeShapeType="1"/>
          </p:cNvSpPr>
          <p:nvPr/>
        </p:nvSpPr>
        <p:spPr bwMode="auto">
          <a:xfrm>
            <a:off x="7086600" y="4242792"/>
            <a:ext cx="0" cy="381000"/>
          </a:xfrm>
          <a:prstGeom prst="line">
            <a:avLst/>
          </a:prstGeom>
          <a:noFill/>
          <a:ln w="28575">
            <a:solidFill>
              <a:srgbClr val="A50021"/>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1238" name="Line 1063"/>
          <p:cNvSpPr>
            <a:spLocks noChangeShapeType="1"/>
          </p:cNvSpPr>
          <p:nvPr/>
        </p:nvSpPr>
        <p:spPr bwMode="auto">
          <a:xfrm>
            <a:off x="8077200" y="3328392"/>
            <a:ext cx="0" cy="381000"/>
          </a:xfrm>
          <a:prstGeom prst="line">
            <a:avLst/>
          </a:prstGeom>
          <a:noFill/>
          <a:ln w="28575">
            <a:solidFill>
              <a:srgbClr val="A50021"/>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1243" name="Line 1068"/>
          <p:cNvSpPr>
            <a:spLocks noChangeShapeType="1"/>
          </p:cNvSpPr>
          <p:nvPr/>
        </p:nvSpPr>
        <p:spPr bwMode="auto">
          <a:xfrm>
            <a:off x="4343400" y="1347192"/>
            <a:ext cx="2743200" cy="533400"/>
          </a:xfrm>
          <a:prstGeom prst="line">
            <a:avLst/>
          </a:prstGeom>
          <a:noFill/>
          <a:ln w="28575">
            <a:solidFill>
              <a:srgbClr val="A50021"/>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22254" name="Text Box 1070"/>
          <p:cNvSpPr txBox="1">
            <a:spLocks noChangeArrowheads="1"/>
          </p:cNvSpPr>
          <p:nvPr/>
        </p:nvSpPr>
        <p:spPr bwMode="auto">
          <a:xfrm>
            <a:off x="430213" y="5257800"/>
            <a:ext cx="7151701" cy="875432"/>
          </a:xfrm>
          <a:prstGeom prst="rect">
            <a:avLst/>
          </a:prstGeom>
          <a:solidFill>
            <a:srgbClr val="FFFFCC"/>
          </a:solidFill>
          <a:ln w="9525">
            <a:solidFill>
              <a:srgbClr val="993300"/>
            </a:solidFill>
            <a:miter lim="800000"/>
            <a:headEnd/>
            <a:tailEnd/>
          </a:ln>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A5002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表示关键字集合</a:t>
            </a:r>
          </a:p>
          <a:p>
            <a:pPr marL="0" marR="0" lvl="0" indent="0" algn="l" defTabSz="914400" rtl="0" eaLnBrk="1" fontAlgn="auto" latinLnBrk="0" hangingPunct="1">
              <a:lnSpc>
                <a:spcPct val="110000"/>
              </a:lnSpc>
              <a:spcBef>
                <a:spcPts val="0"/>
              </a:spcBef>
              <a:spcAft>
                <a:spcPts val="0"/>
              </a:spcAft>
              <a:buClrTx/>
              <a:buSzTx/>
              <a:buFontTx/>
              <a:buNone/>
              <a:tabLst/>
              <a:defRPr/>
            </a:pPr>
            <a:r>
              <a:rPr kumimoji="1" lang="en-US" altLang="zh-CN" sz="2400" b="0" i="0" u="none" strike="noStrike" kern="1200" cap="none" spc="0" normalizeH="0" baseline="0" noProof="0" dirty="0">
                <a:ln>
                  <a:noFill/>
                </a:ln>
                <a:solidFill>
                  <a:srgbClr val="A5002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HAD, HAS, HAVE, HE, HER, HERE, HIGH, HIS</a:t>
            </a:r>
            <a:r>
              <a:rPr kumimoji="1" lang="en-US" altLang="zh-CN" sz="2400" b="0" i="0" u="none" strike="noStrike" kern="1200" cap="none" spc="0" normalizeH="0" baseline="0" noProof="0" dirty="0">
                <a:ln>
                  <a:noFill/>
                </a:ln>
                <a:solidFill>
                  <a:srgbClr val="A5002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p>
        </p:txBody>
      </p:sp>
      <p:sp>
        <p:nvSpPr>
          <p:cNvPr id="2" name="标题 1"/>
          <p:cNvSpPr>
            <a:spLocks noGrp="1"/>
          </p:cNvSpPr>
          <p:nvPr>
            <p:ph type="title"/>
          </p:nvPr>
        </p:nvSpPr>
        <p:spPr>
          <a:xfrm>
            <a:off x="152400" y="16532"/>
            <a:ext cx="8229600" cy="936104"/>
          </a:xfrm>
        </p:spPr>
        <p:txBody>
          <a:bodyPr>
            <a:normAutofit/>
          </a:bodyPr>
          <a:lstStyle/>
          <a:p>
            <a:pPr algn="l"/>
            <a:r>
              <a:rPr lang="zh-CN" altLang="en-US" sz="3200" dirty="0">
                <a:latin typeface="华文新魏" panose="02010800040101010101" pitchFamily="2" charset="-122"/>
                <a:ea typeface="华文新魏" panose="02010800040101010101" pitchFamily="2" charset="-122"/>
              </a:rPr>
              <a:t>键树实例</a:t>
            </a:r>
            <a:r>
              <a:rPr lang="en-US" altLang="zh-CN" sz="3200" dirty="0">
                <a:latin typeface="华文新魏" panose="02010800040101010101" pitchFamily="2" charset="-122"/>
                <a:ea typeface="华文新魏" panose="02010800040101010101" pitchFamily="2" charset="-122"/>
              </a:rPr>
              <a:t>-</a:t>
            </a:r>
            <a:r>
              <a:rPr lang="zh-CN" altLang="en-US" sz="3200" dirty="0">
                <a:latin typeface="华文新魏" panose="02010800040101010101" pitchFamily="2" charset="-122"/>
                <a:ea typeface="华文新魏" panose="02010800040101010101" pitchFamily="2" charset="-122"/>
              </a:rPr>
              <a:t>结构示意</a:t>
            </a:r>
            <a:endParaRPr lang="en-US" sz="32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6922312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2254"/>
                                        </p:tgtEl>
                                        <p:attrNameLst>
                                          <p:attrName>style.visibility</p:attrName>
                                        </p:attrNameLst>
                                      </p:cBhvr>
                                      <p:to>
                                        <p:strVal val="visible"/>
                                      </p:to>
                                    </p:set>
                                    <p:animEffect transition="in" filter="wipe(left)">
                                      <p:cBhvr>
                                        <p:cTn id="7" dur="500"/>
                                        <p:tgtEl>
                                          <p:spTgt spid="222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54"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2331" y="25879"/>
            <a:ext cx="8229600" cy="666817"/>
          </a:xfrm>
        </p:spPr>
        <p:txBody>
          <a:bodyPr>
            <a:normAutofit/>
          </a:bodyPr>
          <a:lstStyle/>
          <a:p>
            <a:pPr algn="l"/>
            <a:r>
              <a:rPr lang="zh-CN" altLang="en-US" sz="3200" dirty="0">
                <a:latin typeface="华文新魏" panose="02010800040101010101" pitchFamily="2" charset="-122"/>
                <a:ea typeface="华文新魏" panose="02010800040101010101" pitchFamily="2" charset="-122"/>
              </a:rPr>
              <a:t>键树</a:t>
            </a:r>
            <a:r>
              <a:rPr lang="en-US" altLang="zh-CN" sz="3200" dirty="0">
                <a:latin typeface="华文新魏" panose="02010800040101010101" pitchFamily="2" charset="-122"/>
                <a:ea typeface="华文新魏" panose="02010800040101010101" pitchFamily="2" charset="-122"/>
              </a:rPr>
              <a:t>/</a:t>
            </a:r>
            <a:r>
              <a:rPr lang="zh-CN" altLang="en-US" sz="3200" dirty="0">
                <a:latin typeface="华文新魏" panose="02010800040101010101" pitchFamily="2" charset="-122"/>
                <a:ea typeface="华文新魏" panose="02010800040101010101" pitchFamily="2" charset="-122"/>
              </a:rPr>
              <a:t>数字查找树：概念</a:t>
            </a:r>
            <a:endParaRPr lang="en-US" sz="3200" dirty="0">
              <a:latin typeface="华文新魏" panose="02010800040101010101" pitchFamily="2" charset="-122"/>
              <a:ea typeface="华文新魏" panose="02010800040101010101" pitchFamily="2" charset="-122"/>
            </a:endParaRPr>
          </a:p>
        </p:txBody>
      </p:sp>
      <p:sp>
        <p:nvSpPr>
          <p:cNvPr id="4" name="内容占位符 3"/>
          <p:cNvSpPr>
            <a:spLocks noGrp="1"/>
          </p:cNvSpPr>
          <p:nvPr>
            <p:ph idx="1"/>
          </p:nvPr>
        </p:nvSpPr>
        <p:spPr>
          <a:xfrm>
            <a:off x="22331" y="672396"/>
            <a:ext cx="8229600" cy="6093296"/>
          </a:xfrm>
        </p:spPr>
        <p:txBody>
          <a:bodyPr>
            <a:normAutofit/>
          </a:bodyPr>
          <a:lstStyle/>
          <a:p>
            <a:r>
              <a:rPr lang="en-US" altLang="zh-CN" sz="2400" dirty="0">
                <a:latin typeface="华文楷体" panose="02010600040101010101" pitchFamily="2" charset="-122"/>
                <a:ea typeface="华文楷体" panose="02010600040101010101" pitchFamily="2" charset="-122"/>
              </a:rPr>
              <a:t>Keyword Tree/Digital Search Tree</a:t>
            </a:r>
            <a:r>
              <a:rPr lang="zh-CN" altLang="en-US" sz="2400" dirty="0">
                <a:latin typeface="华文楷体" panose="02010600040101010101" pitchFamily="2" charset="-122"/>
                <a:ea typeface="华文楷体" panose="02010600040101010101" pitchFamily="2" charset="-122"/>
              </a:rPr>
              <a:t>是关键字的一种组织方式，其具有下列特征：</a:t>
            </a:r>
            <a:endParaRPr lang="en-US" altLang="zh-CN" sz="2400" dirty="0">
              <a:latin typeface="华文楷体" panose="02010600040101010101" pitchFamily="2" charset="-122"/>
              <a:ea typeface="华文楷体" panose="02010600040101010101" pitchFamily="2" charset="-122"/>
            </a:endParaRPr>
          </a:p>
          <a:p>
            <a:pPr lvl="1"/>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结点</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树的结点包含组成关键字的符号</a:t>
            </a:r>
            <a:endParaRPr lang="en-US" altLang="zh-CN" sz="2400" dirty="0">
              <a:latin typeface="华文楷体" panose="02010600040101010101" pitchFamily="2" charset="-122"/>
              <a:ea typeface="华文楷体" panose="02010600040101010101" pitchFamily="2" charset="-122"/>
            </a:endParaRPr>
          </a:p>
          <a:p>
            <a:pPr lvl="2"/>
            <a:r>
              <a:rPr lang="zh-CN" altLang="en-US" b="1" dirty="0">
                <a:solidFill>
                  <a:srgbClr val="0000FF"/>
                </a:solidFill>
                <a:latin typeface="华文楷体" panose="02010600040101010101" pitchFamily="2" charset="-122"/>
                <a:ea typeface="华文楷体" panose="02010600040101010101" pitchFamily="2" charset="-122"/>
              </a:rPr>
              <a:t>关键字中的各个符号分布在从根结点到叶的路径上</a:t>
            </a:r>
            <a:r>
              <a:rPr lang="zh-CN" altLang="en-US" dirty="0">
                <a:latin typeface="华文楷体" panose="02010600040101010101" pitchFamily="2" charset="-122"/>
                <a:ea typeface="华文楷体" panose="02010600040101010101" pitchFamily="2" charset="-122"/>
              </a:rPr>
              <a:t>，叶结点内的符号为“结束”的标志符。</a:t>
            </a:r>
            <a:endParaRPr lang="en-US" altLang="zh-CN" dirty="0">
              <a:latin typeface="华文楷体" panose="02010600040101010101" pitchFamily="2" charset="-122"/>
              <a:ea typeface="华文楷体" panose="02010600040101010101" pitchFamily="2" charset="-122"/>
            </a:endParaRPr>
          </a:p>
          <a:p>
            <a:pPr lvl="2"/>
            <a:r>
              <a:rPr lang="zh-CN" altLang="en-US" dirty="0">
                <a:latin typeface="华文楷体" panose="02010600040101010101" pitchFamily="2" charset="-122"/>
                <a:ea typeface="华文楷体" panose="02010600040101010101" pitchFamily="2" charset="-122"/>
              </a:rPr>
              <a:t>键树的深度和关键字集合的大小无关，取决于关键字中字符或数位的个数</a:t>
            </a:r>
          </a:p>
          <a:p>
            <a:pPr lvl="1"/>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多叉</a:t>
            </a:r>
            <a:r>
              <a:rPr lang="en-US" altLang="zh-CN" sz="2400" dirty="0">
                <a:latin typeface="华文楷体" panose="02010600040101010101" pitchFamily="2" charset="-122"/>
                <a:ea typeface="华文楷体" panose="02010600040101010101" pitchFamily="2" charset="-122"/>
              </a:rPr>
              <a:t>)</a:t>
            </a:r>
            <a:r>
              <a:rPr lang="zh-CN" altLang="en-US" sz="2400" b="1" dirty="0">
                <a:solidFill>
                  <a:srgbClr val="0000FF"/>
                </a:solidFill>
                <a:latin typeface="华文楷体" panose="02010600040101010101" pitchFamily="2" charset="-122"/>
                <a:ea typeface="华文楷体" panose="02010600040101010101" pitchFamily="2" charset="-122"/>
              </a:rPr>
              <a:t>度大于</a:t>
            </a:r>
            <a:r>
              <a:rPr lang="en-US" altLang="zh-CN" sz="2400" b="1" dirty="0">
                <a:solidFill>
                  <a:srgbClr val="0000FF"/>
                </a:solidFill>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的树</a:t>
            </a:r>
            <a:endParaRPr lang="en-US" altLang="zh-CN" sz="2400" dirty="0">
              <a:latin typeface="华文楷体" panose="02010600040101010101" pitchFamily="2" charset="-122"/>
              <a:ea typeface="华文楷体" panose="02010600040101010101" pitchFamily="2" charset="-122"/>
            </a:endParaRPr>
          </a:p>
          <a:p>
            <a:pPr lvl="2"/>
            <a:r>
              <a:rPr lang="zh-CN" altLang="en-US" dirty="0">
                <a:latin typeface="华文楷体" panose="02010600040101010101" pitchFamily="2" charset="-122"/>
                <a:ea typeface="华文楷体" panose="02010600040101010101" pitchFamily="2" charset="-122"/>
              </a:rPr>
              <a:t>每个结点的最大度与关键字的“基”有关</a:t>
            </a:r>
            <a:endParaRPr lang="en-US" altLang="zh-CN" dirty="0">
              <a:latin typeface="华文楷体" panose="02010600040101010101" pitchFamily="2" charset="-122"/>
              <a:ea typeface="华文楷体" panose="02010600040101010101" pitchFamily="2" charset="-122"/>
            </a:endParaRPr>
          </a:p>
          <a:p>
            <a:pPr lvl="1"/>
            <a:r>
              <a:rPr lang="en-US"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排序</a:t>
            </a:r>
            <a:r>
              <a:rPr lang="en-US"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键树被</a:t>
            </a:r>
            <a:r>
              <a:rPr lang="zh-CN" altLang="en-US" sz="2400" b="1" dirty="0">
                <a:solidFill>
                  <a:schemeClr val="accent6">
                    <a:lumMod val="50000"/>
                  </a:schemeClr>
                </a:solidFill>
                <a:latin typeface="华文楷体" panose="02010600040101010101" pitchFamily="2" charset="-122"/>
                <a:ea typeface="华文楷体" panose="02010600040101010101" pitchFamily="2" charset="-122"/>
              </a:rPr>
              <a:t>约定</a:t>
            </a:r>
            <a:r>
              <a:rPr lang="zh-CN" altLang="en-US" sz="2400" dirty="0">
                <a:latin typeface="华文楷体" panose="02010600040101010101" pitchFamily="2" charset="-122"/>
                <a:ea typeface="华文楷体" panose="02010600040101010101" pitchFamily="2" charset="-122"/>
              </a:rPr>
              <a:t>为是一棵</a:t>
            </a:r>
            <a:r>
              <a:rPr lang="zh-CN" altLang="en-US" sz="2400" b="1" dirty="0">
                <a:solidFill>
                  <a:srgbClr val="0000FF"/>
                </a:solidFill>
                <a:latin typeface="华文楷体" panose="02010600040101010101" pitchFamily="2" charset="-122"/>
                <a:ea typeface="华文楷体" panose="02010600040101010101" pitchFamily="2" charset="-122"/>
              </a:rPr>
              <a:t>有序树</a:t>
            </a:r>
            <a:r>
              <a:rPr lang="zh-CN" altLang="en-US" sz="2400" dirty="0">
                <a:latin typeface="华文楷体" panose="02010600040101010101" pitchFamily="2" charset="-122"/>
                <a:ea typeface="华文楷体" panose="02010600040101010101" pitchFamily="2" charset="-122"/>
              </a:rPr>
              <a:t>，即同一层中兄弟结点之间依所含符号自左至右有序，并约定结束符‘</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小于任何其它符号</a:t>
            </a:r>
            <a:endParaRPr 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6255175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7" name="Rectangle 11"/>
          <p:cNvSpPr>
            <a:spLocks noChangeArrowheads="1"/>
          </p:cNvSpPr>
          <p:nvPr/>
        </p:nvSpPr>
        <p:spPr bwMode="auto">
          <a:xfrm>
            <a:off x="1438516" y="5539728"/>
            <a:ext cx="6170856" cy="9829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l" defTabSz="914400" rtl="0" eaLnBrk="1" fontAlgn="auto" latinLnBrk="0" hangingPunct="1">
              <a:lnSpc>
                <a:spcPct val="125000"/>
              </a:lnSpc>
              <a:spcBef>
                <a:spcPts val="0"/>
              </a:spcBef>
              <a:spcAft>
                <a:spcPts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typedef</a:t>
            </a:r>
            <a:r>
              <a:rPr kumimoji="1" lang="en-US" altLang="zh-CN" sz="2400" b="0" i="0" u="none" strike="noStrike" kern="1200" cap="none" spc="0" normalizeH="0" baseline="0" noProof="0" dirty="0">
                <a:ln>
                  <a:noFill/>
                </a:ln>
                <a:solidFill>
                  <a:srgbClr val="A5002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400" b="0" i="0" u="none" strike="noStrike" kern="1200" cap="none" spc="0" normalizeH="0" baseline="0" noProof="0" dirty="0" err="1">
                <a:ln>
                  <a:noFill/>
                </a:ln>
                <a:solidFill>
                  <a:srgbClr val="A5002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enum</a:t>
            </a:r>
            <a:r>
              <a:rPr kumimoji="1" lang="en-US" altLang="zh-CN" sz="2400" b="0" i="0" u="none" strike="noStrike" kern="1200" cap="none" spc="0" normalizeH="0" baseline="0" noProof="0" dirty="0">
                <a:ln>
                  <a:noFill/>
                </a:ln>
                <a:solidFill>
                  <a:srgbClr val="A5002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 </a:t>
            </a: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LEAF,</a:t>
            </a:r>
            <a:r>
              <a:rPr kumimoji="1" lang="en-US" altLang="zh-CN" sz="2400" b="0" i="0" u="none" strike="noStrike" kern="1200" cap="none" spc="0" normalizeH="0" baseline="0" noProof="0" dirty="0">
                <a:ln>
                  <a:noFill/>
                </a:ln>
                <a:solidFill>
                  <a:srgbClr val="A5002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400" b="1" i="0" u="none" strike="noStrike" kern="1200" cap="none" spc="0" normalizeH="0" baseline="0" noProof="0" dirty="0">
                <a:ln>
                  <a:noFill/>
                </a:ln>
                <a:solidFill>
                  <a:srgbClr val="0066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BRANCH</a:t>
            </a:r>
            <a:r>
              <a:rPr kumimoji="1" lang="en-US" altLang="zh-CN" sz="2400" b="0" i="0" u="none" strike="noStrike" kern="1200" cap="none" spc="0" normalizeH="0" baseline="0" noProof="0" dirty="0">
                <a:ln>
                  <a:noFill/>
                </a:ln>
                <a:solidFill>
                  <a:srgbClr val="A5002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400" b="0" i="0" u="none" strike="noStrike" kern="1200" cap="none" spc="0" normalizeH="0" baseline="0" noProof="0" dirty="0" err="1">
                <a:ln>
                  <a:noFill/>
                </a:ln>
                <a:solidFill>
                  <a:srgbClr val="A5002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NodeKind</a:t>
            </a:r>
            <a:r>
              <a:rPr kumimoji="1" lang="en-US" altLang="zh-CN" sz="2400" b="0" i="0" u="none" strike="noStrike" kern="1200" cap="none" spc="0" normalizeH="0" baseline="0" noProof="0" dirty="0">
                <a:ln>
                  <a:noFill/>
                </a:ln>
                <a:solidFill>
                  <a:srgbClr val="A5002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p>
          <a:p>
            <a:pPr marL="0" marR="0" lvl="0" indent="0" algn="l" defTabSz="914400" rtl="0" eaLnBrk="1" fontAlgn="auto" latinLnBrk="0" hangingPunct="1">
              <a:lnSpc>
                <a:spcPct val="125000"/>
              </a:lnSpc>
              <a:spcBef>
                <a:spcPts val="0"/>
              </a:spcBef>
              <a:spcAft>
                <a:spcPts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400" b="0" i="0" u="none" strike="noStrike" kern="1200" cap="none" spc="0" normalizeH="0" baseline="0" noProof="0" dirty="0">
                <a:ln>
                  <a:noFill/>
                </a:ln>
                <a:solidFill>
                  <a:srgbClr val="A5002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400" b="0" i="0" u="none" strike="noStrike" kern="1200" cap="none" spc="0" normalizeH="0" baseline="0" noProof="0" dirty="0">
                <a:ln>
                  <a:noFill/>
                </a:ln>
                <a:solidFill>
                  <a:srgbClr val="A5002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两种结点：</a:t>
            </a:r>
            <a:r>
              <a:rPr kumimoji="1" lang="en-US" altLang="zh-CN" sz="2400" b="0" i="0" u="none" strike="noStrike" kern="1200" cap="none" spc="0" normalizeH="0" baseline="0" noProof="0" dirty="0">
                <a:ln>
                  <a:noFill/>
                </a:ln>
                <a:solidFill>
                  <a:srgbClr val="A5002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叶子 </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和</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400" b="1" i="0" u="none" strike="noStrike" kern="1200" cap="none" spc="0" normalizeH="0" baseline="0" noProof="0" dirty="0">
                <a:ln>
                  <a:noFill/>
                </a:ln>
                <a:solidFill>
                  <a:srgbClr val="006600"/>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分支</a:t>
            </a:r>
            <a:r>
              <a:rPr kumimoji="1" lang="en-US" altLang="zh-CN" sz="2400" b="0" i="0" u="none" strike="noStrike" kern="1200" cap="none" spc="0" normalizeH="0" baseline="0" noProof="0" dirty="0">
                <a:ln>
                  <a:noFill/>
                </a:ln>
                <a:solidFill>
                  <a:srgbClr val="A50021"/>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116748" name="Text Box 12"/>
          <p:cNvSpPr txBox="1">
            <a:spLocks noChangeArrowheads="1"/>
          </p:cNvSpPr>
          <p:nvPr/>
        </p:nvSpPr>
        <p:spPr bwMode="auto">
          <a:xfrm>
            <a:off x="381000" y="1492250"/>
            <a:ext cx="148309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1" i="0" u="none" strike="noStrike" kern="1200" cap="none" spc="0" normalizeH="0" baseline="0" noProof="0" dirty="0">
                <a:ln>
                  <a:noFill/>
                </a:ln>
                <a:solidFill>
                  <a:srgbClr val="006600"/>
                </a:solidFill>
                <a:effectLst/>
                <a:uLnTx/>
                <a:uFillTx/>
                <a:latin typeface="华文楷体" panose="02010600040101010101" pitchFamily="2" charset="-122"/>
                <a:ea typeface="华文楷体" panose="02010600040101010101" pitchFamily="2" charset="-122"/>
                <a:cs typeface="+mn-cs"/>
              </a:rPr>
              <a:t>结点结构</a:t>
            </a:r>
            <a:r>
              <a:rPr kumimoji="1" lang="en-US" altLang="zh-CN" sz="2400" b="1" i="0" u="none" strike="noStrike" kern="1200" cap="none" spc="0" normalizeH="0" baseline="0" noProof="0" dirty="0">
                <a:ln>
                  <a:noFill/>
                </a:ln>
                <a:solidFill>
                  <a:srgbClr val="006600"/>
                </a:solidFill>
                <a:effectLst/>
                <a:uLnTx/>
                <a:uFillTx/>
                <a:latin typeface="华文楷体" panose="02010600040101010101" pitchFamily="2" charset="-122"/>
                <a:ea typeface="华文楷体" panose="02010600040101010101" pitchFamily="2" charset="-122"/>
                <a:cs typeface="+mn-cs"/>
              </a:rPr>
              <a:t>:</a:t>
            </a:r>
            <a:endParaRPr kumimoji="1" lang="en-US" altLang="zh-CN"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p:txBody>
      </p:sp>
      <p:sp>
        <p:nvSpPr>
          <p:cNvPr id="116749" name="Text Box 13"/>
          <p:cNvSpPr txBox="1">
            <a:spLocks noChangeArrowheads="1"/>
          </p:cNvSpPr>
          <p:nvPr/>
        </p:nvSpPr>
        <p:spPr bwMode="auto">
          <a:xfrm>
            <a:off x="990600" y="2762250"/>
            <a:ext cx="2422458" cy="461665"/>
          </a:xfrm>
          <a:prstGeom prst="rect">
            <a:avLst/>
          </a:prstGeom>
          <a:solidFill>
            <a:srgbClr val="CCFFCC">
              <a:alpha val="50195"/>
            </a:srgbClr>
          </a:solidFill>
          <a:ln w="25400">
            <a:solidFill>
              <a:srgbClr val="003300"/>
            </a:solidFill>
            <a:miter lim="800000"/>
            <a:headEnd/>
            <a:tailEnd/>
          </a:ln>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400" b="0" i="0" u="none" strike="noStrike" kern="1200" cap="none" spc="0" normalizeH="0" baseline="0" noProof="0" dirty="0">
                <a:ln>
                  <a:noFill/>
                </a:ln>
                <a:solidFill>
                  <a:srgbClr val="A50021"/>
                </a:solidFill>
                <a:effectLst/>
                <a:uLnTx/>
                <a:uFillTx/>
                <a:latin typeface="Times New Roman" charset="0"/>
                <a:ea typeface="宋体" charset="-122"/>
                <a:cs typeface="+mn-cs"/>
              </a:rPr>
              <a:t>first</a:t>
            </a:r>
            <a:r>
              <a:rPr kumimoji="1" lang="en-US" altLang="zh-CN" sz="2400" b="0" i="0" u="none" strike="noStrike" kern="1200" cap="none" spc="0" normalizeH="0" baseline="0" noProof="0" dirty="0">
                <a:ln>
                  <a:noFill/>
                </a:ln>
                <a:solidFill>
                  <a:prstClr val="black"/>
                </a:solidFill>
                <a:effectLst/>
                <a:uLnTx/>
                <a:uFillTx/>
                <a:latin typeface="Times New Roman" charset="0"/>
                <a:ea typeface="宋体" charset="-122"/>
                <a:cs typeface="+mn-cs"/>
              </a:rPr>
              <a:t>  </a:t>
            </a:r>
            <a:r>
              <a:rPr kumimoji="1" lang="en-US" altLang="zh-CN" sz="2400" b="0" i="0" u="none" strike="noStrike" kern="1200" cap="none" spc="0" normalizeH="0" baseline="0" noProof="0" dirty="0">
                <a:ln>
                  <a:noFill/>
                </a:ln>
                <a:solidFill>
                  <a:srgbClr val="006600"/>
                </a:solidFill>
                <a:effectLst/>
                <a:uLnTx/>
                <a:uFillTx/>
                <a:latin typeface="Times New Roman" charset="0"/>
                <a:ea typeface="宋体" charset="-122"/>
                <a:cs typeface="+mn-cs"/>
              </a:rPr>
              <a:t>symbol </a:t>
            </a:r>
            <a:r>
              <a:rPr kumimoji="1" lang="en-US" altLang="zh-CN" sz="2400" b="0" i="0" u="none" strike="noStrike" kern="1200" cap="none" spc="0" normalizeH="0" baseline="0" noProof="0" dirty="0">
                <a:ln>
                  <a:noFill/>
                </a:ln>
                <a:solidFill>
                  <a:prstClr val="black"/>
                </a:solidFill>
                <a:effectLst/>
                <a:uLnTx/>
                <a:uFillTx/>
                <a:latin typeface="Times New Roman" charset="0"/>
                <a:ea typeface="宋体" charset="-122"/>
                <a:cs typeface="+mn-cs"/>
              </a:rPr>
              <a:t> </a:t>
            </a:r>
            <a:r>
              <a:rPr kumimoji="1" lang="en-US" altLang="zh-CN" sz="2400" b="0" i="0" u="none" strike="noStrike" kern="1200" cap="none" spc="0" normalizeH="0" baseline="0" noProof="0" dirty="0">
                <a:ln>
                  <a:noFill/>
                </a:ln>
                <a:solidFill>
                  <a:srgbClr val="3333FF"/>
                </a:solidFill>
                <a:effectLst/>
                <a:uLnTx/>
                <a:uFillTx/>
                <a:latin typeface="Times New Roman" charset="0"/>
                <a:ea typeface="宋体" charset="-122"/>
                <a:cs typeface="+mn-cs"/>
              </a:rPr>
              <a:t>next</a:t>
            </a:r>
            <a:endParaRPr kumimoji="1" lang="en-US" altLang="zh-CN" sz="2400" b="0" i="0" u="none" strike="noStrike" kern="1200" cap="none" spc="0" normalizeH="0" baseline="0" noProof="0" dirty="0">
              <a:ln>
                <a:noFill/>
              </a:ln>
              <a:solidFill>
                <a:prstClr val="black"/>
              </a:solidFill>
              <a:effectLst/>
              <a:uLnTx/>
              <a:uFillTx/>
              <a:latin typeface="Times New Roman" charset="0"/>
              <a:ea typeface="宋体" charset="-122"/>
              <a:cs typeface="+mn-cs"/>
            </a:endParaRPr>
          </a:p>
        </p:txBody>
      </p:sp>
      <p:sp>
        <p:nvSpPr>
          <p:cNvPr id="116750" name="Line 14"/>
          <p:cNvSpPr>
            <a:spLocks noChangeShapeType="1"/>
          </p:cNvSpPr>
          <p:nvPr/>
        </p:nvSpPr>
        <p:spPr bwMode="auto">
          <a:xfrm>
            <a:off x="1691680" y="2743200"/>
            <a:ext cx="1" cy="471808"/>
          </a:xfrm>
          <a:prstGeom prst="line">
            <a:avLst/>
          </a:prstGeom>
          <a:noFill/>
          <a:ln w="9525">
            <a:solidFill>
              <a:srgbClr val="0066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16751" name="Line 15"/>
          <p:cNvSpPr>
            <a:spLocks noChangeShapeType="1"/>
          </p:cNvSpPr>
          <p:nvPr/>
        </p:nvSpPr>
        <p:spPr bwMode="auto">
          <a:xfrm>
            <a:off x="2699792" y="2770188"/>
            <a:ext cx="0" cy="453727"/>
          </a:xfrm>
          <a:prstGeom prst="line">
            <a:avLst/>
          </a:prstGeom>
          <a:noFill/>
          <a:ln w="9525">
            <a:solidFill>
              <a:srgbClr val="0066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16752" name="Text Box 16"/>
          <p:cNvSpPr txBox="1">
            <a:spLocks noChangeArrowheads="1"/>
          </p:cNvSpPr>
          <p:nvPr/>
        </p:nvSpPr>
        <p:spPr bwMode="auto">
          <a:xfrm>
            <a:off x="1584325" y="2125663"/>
            <a:ext cx="141577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华文楷体" panose="02010600040101010101" pitchFamily="2" charset="-122"/>
                <a:ea typeface="华文楷体" panose="02010600040101010101" pitchFamily="2" charset="-122"/>
                <a:cs typeface="+mn-cs"/>
              </a:rPr>
              <a:t>分支结点</a:t>
            </a:r>
            <a:endParaRPr kumimoji="1" lang="zh-CN" altLang="en-US"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p:txBody>
      </p:sp>
      <p:sp>
        <p:nvSpPr>
          <p:cNvPr id="116753" name="Text Box 17"/>
          <p:cNvSpPr txBox="1">
            <a:spLocks noChangeArrowheads="1"/>
          </p:cNvSpPr>
          <p:nvPr/>
        </p:nvSpPr>
        <p:spPr bwMode="auto">
          <a:xfrm>
            <a:off x="5105400" y="2770188"/>
            <a:ext cx="3727450" cy="461665"/>
          </a:xfrm>
          <a:prstGeom prst="rect">
            <a:avLst/>
          </a:prstGeom>
          <a:solidFill>
            <a:srgbClr val="CCFFCC">
              <a:alpha val="50195"/>
            </a:srgbClr>
          </a:solidFill>
          <a:ln w="25400">
            <a:solidFill>
              <a:srgbClr val="003300"/>
            </a:solidFill>
            <a:miter lim="800000"/>
            <a:headEnd/>
            <a:tailEnd/>
          </a:ln>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400" b="0" i="0" u="none" strike="noStrike" kern="1200" cap="none" spc="0" normalizeH="0" baseline="0" noProof="0" dirty="0" err="1">
                <a:ln>
                  <a:noFill/>
                </a:ln>
                <a:solidFill>
                  <a:srgbClr val="FF0000"/>
                </a:solidFill>
                <a:effectLst/>
                <a:uLnTx/>
                <a:uFillTx/>
                <a:latin typeface="Times New Roman" charset="0"/>
                <a:ea typeface="宋体" charset="-122"/>
                <a:cs typeface="+mn-cs"/>
              </a:rPr>
              <a:t>infoptr</a:t>
            </a:r>
            <a:r>
              <a:rPr kumimoji="1" lang="en-US" altLang="zh-CN" sz="2400" b="0" i="0" u="none" strike="noStrike" kern="1200" cap="none" spc="0" normalizeH="0" baseline="0" noProof="0" dirty="0">
                <a:ln>
                  <a:noFill/>
                </a:ln>
                <a:solidFill>
                  <a:prstClr val="black"/>
                </a:solidFill>
                <a:effectLst/>
                <a:uLnTx/>
                <a:uFillTx/>
                <a:latin typeface="Times New Roman" charset="0"/>
                <a:ea typeface="宋体" charset="-122"/>
                <a:cs typeface="+mn-cs"/>
              </a:rPr>
              <a:t>       </a:t>
            </a:r>
            <a:r>
              <a:rPr kumimoji="1" lang="en-US" altLang="zh-CN" sz="2400" b="0" i="0" u="none" strike="noStrike" kern="1200" cap="none" spc="0" normalizeH="0" baseline="0" noProof="0" dirty="0">
                <a:ln>
                  <a:noFill/>
                </a:ln>
                <a:solidFill>
                  <a:srgbClr val="006600"/>
                </a:solidFill>
                <a:effectLst/>
                <a:uLnTx/>
                <a:uFillTx/>
                <a:latin typeface="Times New Roman" charset="0"/>
                <a:ea typeface="宋体" charset="-122"/>
                <a:cs typeface="+mn-cs"/>
              </a:rPr>
              <a:t>symbol </a:t>
            </a:r>
            <a:r>
              <a:rPr kumimoji="1" lang="en-US" altLang="zh-CN" sz="2400" b="0" i="0" u="none" strike="noStrike" kern="1200" cap="none" spc="0" normalizeH="0" baseline="0" noProof="0" dirty="0">
                <a:ln>
                  <a:noFill/>
                </a:ln>
                <a:solidFill>
                  <a:prstClr val="black"/>
                </a:solidFill>
                <a:effectLst/>
                <a:uLnTx/>
                <a:uFillTx/>
                <a:latin typeface="Times New Roman" charset="0"/>
                <a:ea typeface="宋体" charset="-122"/>
                <a:cs typeface="+mn-cs"/>
              </a:rPr>
              <a:t>        </a:t>
            </a:r>
            <a:r>
              <a:rPr kumimoji="1" lang="en-US" altLang="zh-CN" sz="2400" b="0" i="0" u="none" strike="noStrike" kern="1200" cap="none" spc="0" normalizeH="0" baseline="0" noProof="0" dirty="0">
                <a:ln>
                  <a:noFill/>
                </a:ln>
                <a:solidFill>
                  <a:srgbClr val="3333FF"/>
                </a:solidFill>
                <a:effectLst/>
                <a:uLnTx/>
                <a:uFillTx/>
                <a:latin typeface="Times New Roman" charset="0"/>
                <a:ea typeface="宋体" charset="-122"/>
                <a:cs typeface="+mn-cs"/>
              </a:rPr>
              <a:t>next</a:t>
            </a:r>
            <a:endParaRPr kumimoji="1" lang="en-US" altLang="zh-CN" sz="2400" b="0" i="0" u="none" strike="noStrike" kern="1200" cap="none" spc="0" normalizeH="0" baseline="0" noProof="0" dirty="0">
              <a:ln>
                <a:noFill/>
              </a:ln>
              <a:solidFill>
                <a:prstClr val="black"/>
              </a:solidFill>
              <a:effectLst/>
              <a:uLnTx/>
              <a:uFillTx/>
              <a:latin typeface="Times New Roman" charset="0"/>
              <a:ea typeface="宋体" charset="-122"/>
              <a:cs typeface="+mn-cs"/>
            </a:endParaRPr>
          </a:p>
        </p:txBody>
      </p:sp>
      <p:sp>
        <p:nvSpPr>
          <p:cNvPr id="116754" name="Line 18"/>
          <p:cNvSpPr>
            <a:spLocks noChangeShapeType="1"/>
          </p:cNvSpPr>
          <p:nvPr/>
        </p:nvSpPr>
        <p:spPr bwMode="auto">
          <a:xfrm flipH="1">
            <a:off x="6400799" y="2751138"/>
            <a:ext cx="1" cy="480715"/>
          </a:xfrm>
          <a:prstGeom prst="line">
            <a:avLst/>
          </a:prstGeom>
          <a:noFill/>
          <a:ln w="9525">
            <a:solidFill>
              <a:srgbClr val="0066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16755" name="Line 19"/>
          <p:cNvSpPr>
            <a:spLocks noChangeShapeType="1"/>
          </p:cNvSpPr>
          <p:nvPr/>
        </p:nvSpPr>
        <p:spPr bwMode="auto">
          <a:xfrm flipH="1">
            <a:off x="7848599" y="2751138"/>
            <a:ext cx="1" cy="480715"/>
          </a:xfrm>
          <a:prstGeom prst="line">
            <a:avLst/>
          </a:prstGeom>
          <a:noFill/>
          <a:ln w="9525">
            <a:solidFill>
              <a:srgbClr val="0066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16756" name="Text Box 20"/>
          <p:cNvSpPr txBox="1">
            <a:spLocks noChangeArrowheads="1"/>
          </p:cNvSpPr>
          <p:nvPr/>
        </p:nvSpPr>
        <p:spPr bwMode="auto">
          <a:xfrm>
            <a:off x="5808663" y="2133600"/>
            <a:ext cx="141577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华文楷体" panose="02010600040101010101" pitchFamily="2" charset="-122"/>
                <a:ea typeface="华文楷体" panose="02010600040101010101" pitchFamily="2" charset="-122"/>
                <a:cs typeface="+mn-cs"/>
              </a:rPr>
              <a:t>叶子结点</a:t>
            </a:r>
            <a:endParaRPr kumimoji="1" lang="zh-CN" altLang="en-US"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p:txBody>
      </p:sp>
      <p:sp>
        <p:nvSpPr>
          <p:cNvPr id="116757" name="AutoShape 21"/>
          <p:cNvSpPr>
            <a:spLocks noChangeArrowheads="1"/>
          </p:cNvSpPr>
          <p:nvPr/>
        </p:nvSpPr>
        <p:spPr bwMode="auto">
          <a:xfrm>
            <a:off x="381000" y="4038600"/>
            <a:ext cx="2438400" cy="990600"/>
          </a:xfrm>
          <a:prstGeom prst="wedgeRoundRectCallout">
            <a:avLst>
              <a:gd name="adj1" fmla="val -7899"/>
              <a:gd name="adj2" fmla="val -136354"/>
              <a:gd name="adj3" fmla="val 16667"/>
            </a:avLst>
          </a:prstGeom>
          <a:solidFill>
            <a:srgbClr val="FFFFCC"/>
          </a:solidFill>
          <a:ln w="9525">
            <a:solidFill>
              <a:srgbClr val="99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A50021"/>
                </a:solidFill>
                <a:effectLst/>
                <a:uLnTx/>
                <a:uFillTx/>
                <a:latin typeface="华文楷体" panose="02010600040101010101" pitchFamily="2" charset="-122"/>
                <a:ea typeface="华文楷体" panose="02010600040101010101" pitchFamily="2" charset="-122"/>
                <a:cs typeface="+mn-cs"/>
              </a:rPr>
              <a:t>指向孩子结点</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A50021"/>
                </a:solidFill>
                <a:effectLst/>
                <a:uLnTx/>
                <a:uFillTx/>
                <a:latin typeface="华文楷体" panose="02010600040101010101" pitchFamily="2" charset="-122"/>
                <a:ea typeface="华文楷体" panose="02010600040101010101" pitchFamily="2" charset="-122"/>
                <a:cs typeface="+mn-cs"/>
              </a:rPr>
              <a:t>的指针</a:t>
            </a:r>
            <a:endParaRPr kumimoji="1" lang="zh-CN" altLang="en-US"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p:txBody>
      </p:sp>
      <p:sp>
        <p:nvSpPr>
          <p:cNvPr id="116758" name="AutoShape 22"/>
          <p:cNvSpPr>
            <a:spLocks noChangeArrowheads="1"/>
          </p:cNvSpPr>
          <p:nvPr/>
        </p:nvSpPr>
        <p:spPr bwMode="auto">
          <a:xfrm>
            <a:off x="3200400" y="4038600"/>
            <a:ext cx="2438400" cy="990600"/>
          </a:xfrm>
          <a:prstGeom prst="wedgeRoundRectCallout">
            <a:avLst>
              <a:gd name="adj1" fmla="val -48241"/>
              <a:gd name="adj2" fmla="val -131999"/>
              <a:gd name="adj3" fmla="val 16667"/>
            </a:avLst>
          </a:prstGeom>
          <a:solidFill>
            <a:srgbClr val="FFFFCC"/>
          </a:solidFill>
          <a:ln w="9525">
            <a:solidFill>
              <a:srgbClr val="99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A50021"/>
                </a:solidFill>
                <a:effectLst/>
                <a:uLnTx/>
                <a:uFillTx/>
                <a:latin typeface="华文楷体" panose="02010600040101010101" pitchFamily="2" charset="-122"/>
                <a:ea typeface="华文楷体" panose="02010600040101010101" pitchFamily="2" charset="-122"/>
                <a:cs typeface="+mn-cs"/>
              </a:rPr>
              <a:t>指向兄弟结点</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A50021"/>
                </a:solidFill>
                <a:effectLst/>
                <a:uLnTx/>
                <a:uFillTx/>
                <a:latin typeface="华文楷体" panose="02010600040101010101" pitchFamily="2" charset="-122"/>
                <a:ea typeface="华文楷体" panose="02010600040101010101" pitchFamily="2" charset="-122"/>
                <a:cs typeface="+mn-cs"/>
              </a:rPr>
              <a:t>的指针</a:t>
            </a:r>
            <a:endParaRPr kumimoji="1" lang="zh-CN" altLang="en-US"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p:txBody>
      </p:sp>
      <p:sp>
        <p:nvSpPr>
          <p:cNvPr id="116759" name="AutoShape 23"/>
          <p:cNvSpPr>
            <a:spLocks noChangeArrowheads="1"/>
          </p:cNvSpPr>
          <p:nvPr/>
        </p:nvSpPr>
        <p:spPr bwMode="auto">
          <a:xfrm>
            <a:off x="6477000" y="4038600"/>
            <a:ext cx="1752600" cy="990600"/>
          </a:xfrm>
          <a:prstGeom prst="wedgeRoundRectCallout">
            <a:avLst>
              <a:gd name="adj1" fmla="val -92716"/>
              <a:gd name="adj2" fmla="val -132180"/>
              <a:gd name="adj3" fmla="val 16667"/>
            </a:avLst>
          </a:prstGeom>
          <a:solidFill>
            <a:srgbClr val="FFFFCC"/>
          </a:solidFill>
          <a:ln w="9525">
            <a:solidFill>
              <a:srgbClr val="99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A50021"/>
                </a:solidFill>
                <a:effectLst/>
                <a:uLnTx/>
                <a:uFillTx/>
                <a:latin typeface="华文楷体" panose="02010600040101010101" pitchFamily="2" charset="-122"/>
                <a:ea typeface="华文楷体" panose="02010600040101010101" pitchFamily="2" charset="-122"/>
                <a:cs typeface="+mn-cs"/>
              </a:rPr>
              <a:t>指向记录</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A50021"/>
                </a:solidFill>
                <a:effectLst/>
                <a:uLnTx/>
                <a:uFillTx/>
                <a:latin typeface="华文楷体" panose="02010600040101010101" pitchFamily="2" charset="-122"/>
                <a:ea typeface="华文楷体" panose="02010600040101010101" pitchFamily="2" charset="-122"/>
                <a:cs typeface="+mn-cs"/>
              </a:rPr>
              <a:t>的指针</a:t>
            </a:r>
            <a:endParaRPr kumimoji="1" lang="zh-CN" altLang="en-US"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p:txBody>
      </p:sp>
      <p:sp>
        <p:nvSpPr>
          <p:cNvPr id="2" name="标题 1"/>
          <p:cNvSpPr>
            <a:spLocks noGrp="1"/>
          </p:cNvSpPr>
          <p:nvPr>
            <p:ph type="title"/>
          </p:nvPr>
        </p:nvSpPr>
        <p:spPr>
          <a:xfrm>
            <a:off x="42863" y="-36909"/>
            <a:ext cx="8229600" cy="936104"/>
          </a:xfrm>
        </p:spPr>
        <p:txBody>
          <a:bodyPr>
            <a:normAutofit/>
          </a:bodyPr>
          <a:lstStyle/>
          <a:p>
            <a:pPr algn="l"/>
            <a:r>
              <a:rPr lang="zh-CN" altLang="en-US" sz="3200" dirty="0">
                <a:latin typeface="华文新魏" panose="02010800040101010101" pitchFamily="2" charset="-122"/>
                <a:ea typeface="华文新魏" panose="02010800040101010101" pitchFamily="2" charset="-122"/>
              </a:rPr>
              <a:t>键树的存储结构：双链树</a:t>
            </a:r>
            <a:endParaRPr lang="en-US" sz="32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107504" y="764704"/>
            <a:ext cx="8229600" cy="665633"/>
          </a:xfrm>
        </p:spPr>
        <p:txBody>
          <a:bodyPr/>
          <a:lstStyle/>
          <a:p>
            <a:r>
              <a:rPr lang="zh-CN" altLang="en-US" sz="2800" dirty="0">
                <a:latin typeface="华文楷体" panose="02010600040101010101" pitchFamily="2" charset="-122"/>
                <a:ea typeface="华文楷体" panose="02010600040101010101" pitchFamily="2" charset="-122"/>
              </a:rPr>
              <a:t>基于</a:t>
            </a:r>
            <a:r>
              <a:rPr lang="zh-CN" altLang="en-US" sz="2800" b="1" dirty="0">
                <a:latin typeface="华文楷体" panose="02010600040101010101" pitchFamily="2" charset="-122"/>
                <a:ea typeface="华文楷体" panose="02010600040101010101" pitchFamily="2" charset="-122"/>
              </a:rPr>
              <a:t>二叉链表</a:t>
            </a:r>
            <a:r>
              <a:rPr lang="zh-CN" altLang="en-US" sz="2800" dirty="0">
                <a:latin typeface="华文楷体" panose="02010600040101010101" pitchFamily="2" charset="-122"/>
                <a:ea typeface="华文楷体" panose="02010600040101010101" pitchFamily="2" charset="-122"/>
              </a:rPr>
              <a:t>实现：孩子兄弟链表</a:t>
            </a:r>
          </a:p>
        </p:txBody>
      </p:sp>
    </p:spTree>
    <p:extLst>
      <p:ext uri="{BB962C8B-B14F-4D97-AF65-F5344CB8AC3E}">
        <p14:creationId xmlns:p14="http://schemas.microsoft.com/office/powerpoint/2010/main" val="22688142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6748"/>
                                        </p:tgtEl>
                                        <p:attrNameLst>
                                          <p:attrName>style.visibility</p:attrName>
                                        </p:attrNameLst>
                                      </p:cBhvr>
                                      <p:to>
                                        <p:strVal val="visible"/>
                                      </p:to>
                                    </p:set>
                                    <p:animEffect transition="in" filter="wipe(left)">
                                      <p:cBhvr>
                                        <p:cTn id="7" dur="500"/>
                                        <p:tgtEl>
                                          <p:spTgt spid="1167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6752"/>
                                        </p:tgtEl>
                                        <p:attrNameLst>
                                          <p:attrName>style.visibility</p:attrName>
                                        </p:attrNameLst>
                                      </p:cBhvr>
                                      <p:to>
                                        <p:strVal val="visible"/>
                                      </p:to>
                                    </p:set>
                                    <p:animEffect transition="in" filter="wipe(left)">
                                      <p:cBhvr>
                                        <p:cTn id="12" dur="500"/>
                                        <p:tgtEl>
                                          <p:spTgt spid="1167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6749"/>
                                        </p:tgtEl>
                                        <p:attrNameLst>
                                          <p:attrName>style.visibility</p:attrName>
                                        </p:attrNameLst>
                                      </p:cBhvr>
                                      <p:to>
                                        <p:strVal val="visible"/>
                                      </p:to>
                                    </p:set>
                                    <p:animEffect transition="in" filter="wipe(left)">
                                      <p:cBhvr>
                                        <p:cTn id="17" dur="500"/>
                                        <p:tgtEl>
                                          <p:spTgt spid="116749"/>
                                        </p:tgtEl>
                                      </p:cBhvr>
                                    </p:animEffect>
                                  </p:childTnLst>
                                </p:cTn>
                              </p:par>
                            </p:childTnLst>
                          </p:cTn>
                        </p:par>
                        <p:par>
                          <p:cTn id="18" fill="hold" nodeType="afterGroup">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116750"/>
                                        </p:tgtEl>
                                        <p:attrNameLst>
                                          <p:attrName>style.visibility</p:attrName>
                                        </p:attrNameLst>
                                      </p:cBhvr>
                                      <p:to>
                                        <p:strVal val="visible"/>
                                      </p:to>
                                    </p:set>
                                  </p:childTnLst>
                                </p:cTn>
                              </p:par>
                            </p:childTnLst>
                          </p:cTn>
                        </p:par>
                        <p:par>
                          <p:cTn id="21" fill="hold" nodeType="afterGroup">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116751"/>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16757"/>
                                        </p:tgtEl>
                                        <p:attrNameLst>
                                          <p:attrName>style.visibility</p:attrName>
                                        </p:attrNameLst>
                                      </p:cBhvr>
                                      <p:to>
                                        <p:strVal val="visible"/>
                                      </p:to>
                                    </p:set>
                                    <p:animEffect transition="in" filter="wipe(left)">
                                      <p:cBhvr>
                                        <p:cTn id="28" dur="500"/>
                                        <p:tgtEl>
                                          <p:spTgt spid="11675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16758"/>
                                        </p:tgtEl>
                                        <p:attrNameLst>
                                          <p:attrName>style.visibility</p:attrName>
                                        </p:attrNameLst>
                                      </p:cBhvr>
                                      <p:to>
                                        <p:strVal val="visible"/>
                                      </p:to>
                                    </p:set>
                                    <p:animEffect transition="in" filter="wipe(left)">
                                      <p:cBhvr>
                                        <p:cTn id="33" dur="500"/>
                                        <p:tgtEl>
                                          <p:spTgt spid="11675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16756"/>
                                        </p:tgtEl>
                                        <p:attrNameLst>
                                          <p:attrName>style.visibility</p:attrName>
                                        </p:attrNameLst>
                                      </p:cBhvr>
                                      <p:to>
                                        <p:strVal val="visible"/>
                                      </p:to>
                                    </p:set>
                                    <p:animEffect transition="in" filter="wipe(left)">
                                      <p:cBhvr>
                                        <p:cTn id="38" dur="500"/>
                                        <p:tgtEl>
                                          <p:spTgt spid="11675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16753"/>
                                        </p:tgtEl>
                                        <p:attrNameLst>
                                          <p:attrName>style.visibility</p:attrName>
                                        </p:attrNameLst>
                                      </p:cBhvr>
                                      <p:to>
                                        <p:strVal val="visible"/>
                                      </p:to>
                                    </p:set>
                                    <p:animEffect transition="in" filter="wipe(left)">
                                      <p:cBhvr>
                                        <p:cTn id="43" dur="500"/>
                                        <p:tgtEl>
                                          <p:spTgt spid="116753"/>
                                        </p:tgtEl>
                                      </p:cBhvr>
                                    </p:animEffect>
                                  </p:childTnLst>
                                </p:cTn>
                              </p:par>
                            </p:childTnLst>
                          </p:cTn>
                        </p:par>
                        <p:par>
                          <p:cTn id="44" fill="hold" nodeType="afterGroup">
                            <p:stCondLst>
                              <p:cond delay="500"/>
                            </p:stCondLst>
                            <p:childTnLst>
                              <p:par>
                                <p:cTn id="45" presetID="1" presetClass="entr" presetSubtype="0" fill="hold" grpId="0" nodeType="afterEffect">
                                  <p:stCondLst>
                                    <p:cond delay="0"/>
                                  </p:stCondLst>
                                  <p:childTnLst>
                                    <p:set>
                                      <p:cBhvr>
                                        <p:cTn id="46" dur="1" fill="hold">
                                          <p:stCondLst>
                                            <p:cond delay="499"/>
                                          </p:stCondLst>
                                        </p:cTn>
                                        <p:tgtEl>
                                          <p:spTgt spid="116754"/>
                                        </p:tgtEl>
                                        <p:attrNameLst>
                                          <p:attrName>style.visibility</p:attrName>
                                        </p:attrNameLst>
                                      </p:cBhvr>
                                      <p:to>
                                        <p:strVal val="visible"/>
                                      </p:to>
                                    </p:set>
                                  </p:childTnLst>
                                </p:cTn>
                              </p:par>
                            </p:childTnLst>
                          </p:cTn>
                        </p:par>
                        <p:par>
                          <p:cTn id="47" fill="hold" nodeType="afterGroup">
                            <p:stCondLst>
                              <p:cond delay="1000"/>
                            </p:stCondLst>
                            <p:childTnLst>
                              <p:par>
                                <p:cTn id="48" presetID="1" presetClass="entr" presetSubtype="0" fill="hold" grpId="0" nodeType="afterEffect">
                                  <p:stCondLst>
                                    <p:cond delay="0"/>
                                  </p:stCondLst>
                                  <p:childTnLst>
                                    <p:set>
                                      <p:cBhvr>
                                        <p:cTn id="49" dur="1" fill="hold">
                                          <p:stCondLst>
                                            <p:cond delay="499"/>
                                          </p:stCondLst>
                                        </p:cTn>
                                        <p:tgtEl>
                                          <p:spTgt spid="116755"/>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16759"/>
                                        </p:tgtEl>
                                        <p:attrNameLst>
                                          <p:attrName>style.visibility</p:attrName>
                                        </p:attrNameLst>
                                      </p:cBhvr>
                                      <p:to>
                                        <p:strVal val="visible"/>
                                      </p:to>
                                    </p:set>
                                    <p:animEffect transition="in" filter="wipe(left)">
                                      <p:cBhvr>
                                        <p:cTn id="54" dur="500"/>
                                        <p:tgtEl>
                                          <p:spTgt spid="116759"/>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16747"/>
                                        </p:tgtEl>
                                        <p:attrNameLst>
                                          <p:attrName>style.visibility</p:attrName>
                                        </p:attrNameLst>
                                      </p:cBhvr>
                                      <p:to>
                                        <p:strVal val="visible"/>
                                      </p:to>
                                    </p:set>
                                    <p:animEffect transition="in" filter="wipe(left)">
                                      <p:cBhvr>
                                        <p:cTn id="59" dur="500"/>
                                        <p:tgtEl>
                                          <p:spTgt spid="116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7" grpId="0" autoUpdateAnimBg="0"/>
      <p:bldP spid="116748" grpId="0" autoUpdateAnimBg="0"/>
      <p:bldP spid="116749" grpId="0" animBg="1" autoUpdateAnimBg="0"/>
      <p:bldP spid="116750" grpId="0" animBg="1"/>
      <p:bldP spid="116751" grpId="0" animBg="1"/>
      <p:bldP spid="116752" grpId="0" autoUpdateAnimBg="0"/>
      <p:bldP spid="116753" grpId="0" animBg="1" autoUpdateAnimBg="0"/>
      <p:bldP spid="116754" grpId="0" animBg="1"/>
      <p:bldP spid="116755" grpId="0" animBg="1"/>
      <p:bldP spid="116756" grpId="0" autoUpdateAnimBg="0"/>
      <p:bldP spid="116757" grpId="0" animBg="1" autoUpdateAnimBg="0"/>
      <p:bldP spid="116758" grpId="0" animBg="1" autoUpdateAnimBg="0"/>
      <p:bldP spid="116759"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0" y="-27384"/>
            <a:ext cx="8229600" cy="936104"/>
          </a:xfrm>
        </p:spPr>
        <p:txBody>
          <a:bodyPr/>
          <a:lstStyle/>
          <a:p>
            <a:pPr algn="l"/>
            <a:r>
              <a:rPr lang="zh-CN" altLang="en-US" dirty="0">
                <a:latin typeface="华文新魏" panose="02010800040101010101" pitchFamily="2" charset="-122"/>
                <a:ea typeface="华文新魏" panose="02010800040101010101" pitchFamily="2" charset="-122"/>
              </a:rPr>
              <a:t>结点插入对平衡因子的影响</a:t>
            </a:r>
            <a:r>
              <a:rPr lang="en-US" altLang="zh-CN" dirty="0">
                <a:latin typeface="华文新魏" panose="02010800040101010101" pitchFamily="2" charset="-122"/>
                <a:ea typeface="华文新魏" panose="02010800040101010101" pitchFamily="2" charset="-122"/>
              </a:rPr>
              <a:t>(1)</a:t>
            </a:r>
            <a:endParaRPr lang="zh-CN" altLang="en-US" dirty="0">
              <a:latin typeface="华文新魏" panose="02010800040101010101" pitchFamily="2" charset="-122"/>
              <a:ea typeface="华文新魏" panose="02010800040101010101" pitchFamily="2" charset="-122"/>
            </a:endParaRPr>
          </a:p>
        </p:txBody>
      </p:sp>
      <p:sp>
        <p:nvSpPr>
          <p:cNvPr id="103427" name="Rectangle 3"/>
          <p:cNvSpPr>
            <a:spLocks noGrp="1" noChangeArrowheads="1"/>
          </p:cNvSpPr>
          <p:nvPr>
            <p:ph idx="1"/>
          </p:nvPr>
        </p:nvSpPr>
        <p:spPr>
          <a:xfrm>
            <a:off x="107504" y="908719"/>
            <a:ext cx="8712968" cy="5584155"/>
          </a:xfrm>
        </p:spPr>
        <p:txBody>
          <a:bodyPr>
            <a:normAutofit fontScale="85000" lnSpcReduction="10000"/>
          </a:bodyPr>
          <a:lstStyle/>
          <a:p>
            <a:pPr marL="0" indent="0">
              <a:buNone/>
            </a:pPr>
            <a:r>
              <a:rPr lang="zh-CN" altLang="en-US" sz="2400" dirty="0">
                <a:latin typeface="华文楷体" panose="02010600040101010101" pitchFamily="2" charset="-122"/>
                <a:ea typeface="华文楷体" panose="02010600040101010101" pitchFamily="2" charset="-122"/>
              </a:rPr>
              <a:t>设</a:t>
            </a:r>
            <a:r>
              <a:rPr lang="zh-CN" altLang="en-US" sz="2400" b="1" dirty="0">
                <a:latin typeface="华文楷体" panose="02010600040101010101" pitchFamily="2" charset="-122"/>
                <a:ea typeface="华文楷体" panose="02010600040101010101" pitchFamily="2" charset="-122"/>
              </a:rPr>
              <a:t>新结点</a:t>
            </a:r>
            <a:r>
              <a:rPr lang="en-US" altLang="zh-CN" sz="2400" b="1" dirty="0">
                <a:latin typeface="华文楷体" panose="02010600040101010101" pitchFamily="2" charset="-122"/>
                <a:ea typeface="华文楷体" panose="02010600040101010101" pitchFamily="2" charset="-122"/>
              </a:rPr>
              <a:t>v</a:t>
            </a:r>
            <a:r>
              <a:rPr lang="zh-CN" altLang="en-US" sz="2400" b="1" dirty="0">
                <a:latin typeface="华文楷体" panose="02010600040101010101" pitchFamily="2" charset="-122"/>
                <a:ea typeface="华文楷体" panose="02010600040101010101" pitchFamily="2" charset="-122"/>
              </a:rPr>
              <a:t>的平衡因子为</a:t>
            </a:r>
            <a:r>
              <a:rPr lang="en-US" altLang="zh-CN" sz="2400" b="1" dirty="0">
                <a:latin typeface="华文楷体" panose="02010600040101010101" pitchFamily="2" charset="-122"/>
                <a:ea typeface="华文楷体" panose="02010600040101010101" pitchFamily="2" charset="-122"/>
              </a:rPr>
              <a:t>0</a:t>
            </a:r>
            <a:r>
              <a:rPr lang="zh-CN" altLang="en-US" sz="2400" dirty="0">
                <a:latin typeface="华文楷体" panose="02010600040101010101" pitchFamily="2" charset="-122"/>
                <a:ea typeface="华文楷体" panose="02010600040101010101" pitchFamily="2" charset="-122"/>
              </a:rPr>
              <a:t>，其</a:t>
            </a:r>
            <a:r>
              <a:rPr lang="zh-CN" altLang="en-US" sz="2400" b="1" dirty="0">
                <a:latin typeface="华文楷体" panose="02010600040101010101" pitchFamily="2" charset="-122"/>
                <a:ea typeface="华文楷体" panose="02010600040101010101" pitchFamily="2" charset="-122"/>
              </a:rPr>
              <a:t>父结点为</a:t>
            </a:r>
            <a:r>
              <a:rPr lang="en-US" altLang="zh-CN" sz="2400" b="1" dirty="0">
                <a:latin typeface="华文楷体" panose="02010600040101010101" pitchFamily="2" charset="-122"/>
                <a:ea typeface="华文楷体" panose="02010600040101010101" pitchFamily="2" charset="-122"/>
              </a:rPr>
              <a:t>p</a:t>
            </a:r>
          </a:p>
          <a:p>
            <a:pPr marL="0" indent="0">
              <a:buNone/>
            </a:pPr>
            <a:r>
              <a:rPr lang="zh-CN" altLang="en-US" sz="2400" dirty="0">
                <a:latin typeface="华文楷体" panose="02010600040101010101" pitchFamily="2" charset="-122"/>
                <a:ea typeface="华文楷体" panose="02010600040101010101" pitchFamily="2" charset="-122"/>
              </a:rPr>
              <a:t>插入结点</a:t>
            </a:r>
            <a:r>
              <a:rPr lang="en-US" altLang="zh-CN" sz="2400" dirty="0">
                <a:latin typeface="华文楷体" panose="02010600040101010101" pitchFamily="2" charset="-122"/>
                <a:ea typeface="华文楷体" panose="02010600040101010101" pitchFamily="2" charset="-122"/>
              </a:rPr>
              <a:t>v</a:t>
            </a:r>
            <a:r>
              <a:rPr lang="zh-CN" altLang="en-US" sz="2400" dirty="0">
                <a:latin typeface="华文楷体" panose="02010600040101010101" pitchFamily="2" charset="-122"/>
                <a:ea typeface="华文楷体" panose="02010600040101010101" pitchFamily="2" charset="-122"/>
              </a:rPr>
              <a:t>后</a:t>
            </a:r>
            <a:r>
              <a:rPr lang="en-US" altLang="zh-CN" sz="2400" dirty="0">
                <a:latin typeface="华文楷体" panose="02010600040101010101" pitchFamily="2" charset="-122"/>
                <a:ea typeface="华文楷体" panose="02010600040101010101" pitchFamily="2" charset="-122"/>
              </a:rPr>
              <a:t>p</a:t>
            </a:r>
            <a:r>
              <a:rPr lang="zh-CN" altLang="en-US" sz="2400" dirty="0">
                <a:latin typeface="华文楷体" panose="02010600040101010101" pitchFamily="2" charset="-122"/>
                <a:ea typeface="华文楷体" panose="02010600040101010101" pitchFamily="2" charset="-122"/>
              </a:rPr>
              <a:t>的平衡因子值有三种情况：</a:t>
            </a:r>
          </a:p>
          <a:p>
            <a:r>
              <a:rPr lang="zh-CN" altLang="en-US" sz="2400" b="1" dirty="0">
                <a:solidFill>
                  <a:srgbClr val="0000FF"/>
                </a:solidFill>
                <a:latin typeface="华文楷体" panose="02010600040101010101" pitchFamily="2" charset="-122"/>
                <a:ea typeface="华文楷体" panose="02010600040101010101" pitchFamily="2" charset="-122"/>
              </a:rPr>
              <a:t>结点</a:t>
            </a:r>
            <a:r>
              <a:rPr lang="en-US" altLang="zh-CN" sz="2400" b="1" dirty="0">
                <a:solidFill>
                  <a:srgbClr val="0000FF"/>
                </a:solidFill>
                <a:latin typeface="华文楷体" panose="02010600040101010101" pitchFamily="2" charset="-122"/>
                <a:ea typeface="华文楷体" panose="02010600040101010101" pitchFamily="2" charset="-122"/>
              </a:rPr>
              <a:t>p</a:t>
            </a:r>
            <a:r>
              <a:rPr lang="zh-CN" altLang="en-US" sz="2400" b="1" dirty="0">
                <a:solidFill>
                  <a:srgbClr val="0000FF"/>
                </a:solidFill>
                <a:latin typeface="华文楷体" panose="02010600040101010101" pitchFamily="2" charset="-122"/>
                <a:ea typeface="华文楷体" panose="02010600040101010101" pitchFamily="2" charset="-122"/>
              </a:rPr>
              <a:t>的平衡因子为</a:t>
            </a:r>
            <a:r>
              <a:rPr lang="en-US" altLang="zh-CN" sz="2400" b="1" dirty="0">
                <a:solidFill>
                  <a:srgbClr val="0000FF"/>
                </a:solidFill>
                <a:latin typeface="华文楷体" panose="02010600040101010101" pitchFamily="2" charset="-122"/>
                <a:ea typeface="华文楷体" panose="02010600040101010101" pitchFamily="2" charset="-122"/>
              </a:rPr>
              <a:t>0</a:t>
            </a:r>
          </a:p>
          <a:p>
            <a:pPr lvl="1"/>
            <a:r>
              <a:rPr lang="zh-CN" altLang="en-US" sz="2400" dirty="0">
                <a:latin typeface="华文楷体" panose="02010600040101010101" pitchFamily="2" charset="-122"/>
                <a:ea typeface="华文楷体" panose="02010600040101010101" pitchFamily="2" charset="-122"/>
              </a:rPr>
              <a:t>说明刚才是在</a:t>
            </a:r>
            <a:r>
              <a:rPr lang="en-US" altLang="zh-CN" sz="2400" dirty="0" err="1">
                <a:latin typeface="华文楷体" panose="02010600040101010101" pitchFamily="2" charset="-122"/>
                <a:ea typeface="华文楷体" panose="02010600040101010101" pitchFamily="2" charset="-122"/>
              </a:rPr>
              <a:t>pr</a:t>
            </a:r>
            <a:r>
              <a:rPr lang="zh-CN" altLang="en-US" sz="2400" dirty="0">
                <a:latin typeface="华文楷体" panose="02010600040101010101" pitchFamily="2" charset="-122"/>
                <a:ea typeface="华文楷体" panose="02010600040101010101" pitchFamily="2" charset="-122"/>
              </a:rPr>
              <a:t>的较矮的子树上插入了新结点，此时不需做平衡化处理</a:t>
            </a:r>
            <a:endParaRPr lang="en-US" altLang="zh-CN" sz="2400" dirty="0">
              <a:latin typeface="华文楷体" panose="02010600040101010101" pitchFamily="2" charset="-122"/>
              <a:ea typeface="华文楷体" panose="02010600040101010101" pitchFamily="2" charset="-122"/>
            </a:endParaRPr>
          </a:p>
          <a:p>
            <a:pPr lvl="1"/>
            <a:r>
              <a:rPr lang="zh-CN" altLang="en-US" sz="2400" b="1" dirty="0">
                <a:solidFill>
                  <a:srgbClr val="FF0000"/>
                </a:solidFill>
                <a:latin typeface="华文楷体" panose="02010600040101010101" pitchFamily="2" charset="-122"/>
                <a:ea typeface="华文楷体" panose="02010600040101010101" pitchFamily="2" charset="-122"/>
              </a:rPr>
              <a:t>该子树的高度不变</a:t>
            </a:r>
            <a:endParaRPr lang="zh-CN" altLang="en-US" b="1" dirty="0">
              <a:solidFill>
                <a:srgbClr val="FF0000"/>
              </a:solidFill>
            </a:endParaRPr>
          </a:p>
          <a:p>
            <a:pPr>
              <a:spcBef>
                <a:spcPts val="2400"/>
              </a:spcBef>
            </a:pPr>
            <a:r>
              <a:rPr lang="zh-CN" altLang="en-US" sz="2400" b="1" dirty="0">
                <a:solidFill>
                  <a:srgbClr val="0000FF"/>
                </a:solidFill>
                <a:latin typeface="华文楷体" panose="02010600040101010101" pitchFamily="2" charset="-122"/>
                <a:ea typeface="华文楷体" panose="02010600040101010101" pitchFamily="2" charset="-122"/>
              </a:rPr>
              <a:t>结点</a:t>
            </a:r>
            <a:r>
              <a:rPr lang="en-US" altLang="zh-CN" sz="2400" b="1" dirty="0">
                <a:solidFill>
                  <a:srgbClr val="0000FF"/>
                </a:solidFill>
                <a:latin typeface="华文楷体" panose="02010600040101010101" pitchFamily="2" charset="-122"/>
                <a:ea typeface="华文楷体" panose="02010600040101010101" pitchFamily="2" charset="-122"/>
              </a:rPr>
              <a:t>p</a:t>
            </a:r>
            <a:r>
              <a:rPr lang="zh-CN" altLang="en-US" sz="2400" b="1" dirty="0">
                <a:solidFill>
                  <a:srgbClr val="0000FF"/>
                </a:solidFill>
                <a:latin typeface="华文楷体" panose="02010600040101010101" pitchFamily="2" charset="-122"/>
                <a:ea typeface="华文楷体" panose="02010600040101010101" pitchFamily="2" charset="-122"/>
              </a:rPr>
              <a:t>的平衡因子的绝对值</a:t>
            </a:r>
            <a:r>
              <a:rPr lang="en-US" altLang="zh-CN" sz="2400" b="1" dirty="0">
                <a:solidFill>
                  <a:srgbClr val="0000FF"/>
                </a:solidFill>
                <a:latin typeface="华文楷体" panose="02010600040101010101" pitchFamily="2" charset="-122"/>
                <a:ea typeface="华文楷体" panose="02010600040101010101" pitchFamily="2" charset="-122"/>
              </a:rPr>
              <a:t>|bf| = 1</a:t>
            </a:r>
          </a:p>
          <a:p>
            <a:pPr lvl="1"/>
            <a:r>
              <a:rPr lang="zh-CN" altLang="en-US" sz="2400" dirty="0">
                <a:latin typeface="华文楷体" panose="02010600040101010101" pitchFamily="2" charset="-122"/>
                <a:ea typeface="华文楷体" panose="02010600040101010101" pitchFamily="2" charset="-122"/>
              </a:rPr>
              <a:t>说明插入前</a:t>
            </a:r>
            <a:r>
              <a:rPr lang="en-US" altLang="zh-CN" sz="2400" dirty="0">
                <a:latin typeface="华文楷体" panose="02010600040101010101" pitchFamily="2" charset="-122"/>
                <a:ea typeface="华文楷体" panose="02010600040101010101" pitchFamily="2" charset="-122"/>
              </a:rPr>
              <a:t>p</a:t>
            </a:r>
            <a:r>
              <a:rPr lang="zh-CN" altLang="en-US" sz="2400" dirty="0">
                <a:latin typeface="华文楷体" panose="02010600040101010101" pitchFamily="2" charset="-122"/>
                <a:ea typeface="华文楷体" panose="02010600040101010101" pitchFamily="2" charset="-122"/>
              </a:rPr>
              <a:t>的平衡因子是</a:t>
            </a:r>
            <a:r>
              <a:rPr lang="en-US" altLang="zh-CN" sz="2400" dirty="0">
                <a:latin typeface="华文楷体" panose="02010600040101010101" pitchFamily="2" charset="-122"/>
                <a:ea typeface="华文楷体" panose="02010600040101010101" pitchFamily="2" charset="-122"/>
              </a:rPr>
              <a:t>0</a:t>
            </a:r>
            <a:r>
              <a:rPr lang="zh-CN" altLang="en-US" sz="2400" dirty="0">
                <a:latin typeface="华文楷体" panose="02010600040101010101" pitchFamily="2" charset="-122"/>
                <a:ea typeface="华文楷体" panose="02010600040101010101" pitchFamily="2" charset="-122"/>
              </a:rPr>
              <a:t>，插入新结点后，以</a:t>
            </a:r>
            <a:r>
              <a:rPr lang="en-US" altLang="zh-CN" sz="2400" dirty="0">
                <a:latin typeface="华文楷体" panose="02010600040101010101" pitchFamily="2" charset="-122"/>
                <a:ea typeface="华文楷体" panose="02010600040101010101" pitchFamily="2" charset="-122"/>
              </a:rPr>
              <a:t>p</a:t>
            </a:r>
            <a:r>
              <a:rPr lang="zh-CN" altLang="en-US" sz="2400" dirty="0">
                <a:latin typeface="华文楷体" panose="02010600040101010101" pitchFamily="2" charset="-122"/>
                <a:ea typeface="华文楷体" panose="02010600040101010101" pitchFamily="2" charset="-122"/>
              </a:rPr>
              <a:t>为根的子树不需平衡化旋转。</a:t>
            </a:r>
            <a:endParaRPr lang="en-US" altLang="zh-CN" sz="2400" dirty="0">
              <a:latin typeface="华文楷体" panose="02010600040101010101" pitchFamily="2" charset="-122"/>
              <a:ea typeface="华文楷体" panose="02010600040101010101" pitchFamily="2" charset="-122"/>
            </a:endParaRPr>
          </a:p>
          <a:p>
            <a:pPr lvl="1"/>
            <a:r>
              <a:rPr lang="zh-CN" altLang="en-US" sz="2400" dirty="0">
                <a:latin typeface="华文楷体" panose="02010600040101010101" pitchFamily="2" charset="-122"/>
                <a:ea typeface="华文楷体" panose="02010600040101010101" pitchFamily="2" charset="-122"/>
              </a:rPr>
              <a:t>但</a:t>
            </a:r>
            <a:r>
              <a:rPr lang="zh-CN" altLang="en-US" sz="2400" b="1" dirty="0">
                <a:solidFill>
                  <a:srgbClr val="FF0000"/>
                </a:solidFill>
                <a:latin typeface="华文楷体" panose="02010600040101010101" pitchFamily="2" charset="-122"/>
                <a:ea typeface="华文楷体" panose="02010600040101010101" pitchFamily="2" charset="-122"/>
              </a:rPr>
              <a:t>该子树高度增加</a:t>
            </a:r>
            <a:r>
              <a:rPr lang="zh-CN" altLang="en-US" sz="2400" dirty="0">
                <a:latin typeface="华文楷体" panose="02010600040101010101" pitchFamily="2" charset="-122"/>
                <a:ea typeface="华文楷体" panose="02010600040101010101" pitchFamily="2" charset="-122"/>
              </a:rPr>
              <a:t>，带来其祖先节点的左右高度变化，所以还需</a:t>
            </a:r>
            <a:r>
              <a:rPr lang="zh-CN" altLang="en-US" sz="2400" b="1" dirty="0">
                <a:solidFill>
                  <a:schemeClr val="accent6">
                    <a:lumMod val="50000"/>
                  </a:schemeClr>
                </a:solidFill>
                <a:latin typeface="华文楷体" panose="02010600040101010101" pitchFamily="2" charset="-122"/>
                <a:ea typeface="华文楷体" panose="02010600040101010101" pitchFamily="2" charset="-122"/>
              </a:rPr>
              <a:t>从结点</a:t>
            </a:r>
            <a:r>
              <a:rPr lang="en-US" altLang="zh-CN" sz="2400" b="1" dirty="0">
                <a:solidFill>
                  <a:schemeClr val="accent6">
                    <a:lumMod val="50000"/>
                  </a:schemeClr>
                </a:solidFill>
                <a:latin typeface="华文楷体" panose="02010600040101010101" pitchFamily="2" charset="-122"/>
                <a:ea typeface="华文楷体" panose="02010600040101010101" pitchFamily="2" charset="-122"/>
              </a:rPr>
              <a:t>p</a:t>
            </a:r>
            <a:r>
              <a:rPr lang="zh-CN" altLang="en-US" sz="2400" b="1" dirty="0">
                <a:solidFill>
                  <a:schemeClr val="accent6">
                    <a:lumMod val="50000"/>
                  </a:schemeClr>
                </a:solidFill>
                <a:latin typeface="华文楷体" panose="02010600040101010101" pitchFamily="2" charset="-122"/>
                <a:ea typeface="华文楷体" panose="02010600040101010101" pitchFamily="2" charset="-122"/>
              </a:rPr>
              <a:t>向祖父</a:t>
            </a:r>
            <a:r>
              <a:rPr lang="en-US" altLang="zh-CN" sz="2400" b="1" dirty="0">
                <a:solidFill>
                  <a:schemeClr val="accent6">
                    <a:lumMod val="50000"/>
                  </a:schemeClr>
                </a:solidFill>
                <a:latin typeface="华文楷体" panose="02010600040101010101" pitchFamily="2" charset="-122"/>
                <a:ea typeface="华文楷体" panose="02010600040101010101" pitchFamily="2" charset="-122"/>
              </a:rPr>
              <a:t>g</a:t>
            </a:r>
            <a:r>
              <a:rPr lang="zh-CN" altLang="en-US" sz="2400" b="1" dirty="0">
                <a:solidFill>
                  <a:schemeClr val="accent6">
                    <a:lumMod val="50000"/>
                  </a:schemeClr>
                </a:solidFill>
                <a:latin typeface="华文楷体" panose="02010600040101010101" pitchFamily="2" charset="-122"/>
                <a:ea typeface="华文楷体" panose="02010600040101010101" pitchFamily="2" charset="-122"/>
              </a:rPr>
              <a:t>回溯</a:t>
            </a:r>
            <a:r>
              <a:rPr lang="zh-CN" altLang="en-US" sz="2400" dirty="0">
                <a:latin typeface="华文楷体" panose="02010600040101010101" pitchFamily="2" charset="-122"/>
                <a:ea typeface="华文楷体" panose="02010600040101010101" pitchFamily="2" charset="-122"/>
              </a:rPr>
              <a:t>，继续考查结点</a:t>
            </a:r>
            <a:r>
              <a:rPr lang="en-US" altLang="zh-CN" sz="2400" dirty="0">
                <a:latin typeface="华文楷体" panose="02010600040101010101" pitchFamily="2" charset="-122"/>
                <a:ea typeface="华文楷体" panose="02010600040101010101" pitchFamily="2" charset="-122"/>
              </a:rPr>
              <a:t>p</a:t>
            </a:r>
            <a:r>
              <a:rPr lang="zh-CN" altLang="en-US" sz="2400" dirty="0">
                <a:latin typeface="华文楷体" panose="02010600040101010101" pitchFamily="2" charset="-122"/>
                <a:ea typeface="华文楷体" panose="02010600040101010101" pitchFamily="2" charset="-122"/>
              </a:rPr>
              <a:t>的双亲</a:t>
            </a:r>
            <a:r>
              <a:rPr lang="en-US" altLang="zh-CN" sz="2400" dirty="0">
                <a:latin typeface="华文楷体" panose="02010600040101010101" pitchFamily="2" charset="-122"/>
                <a:ea typeface="华文楷体" panose="02010600040101010101" pitchFamily="2" charset="-122"/>
              </a:rPr>
              <a:t>(g = Parent(p))</a:t>
            </a:r>
            <a:r>
              <a:rPr lang="zh-CN" altLang="en-US" sz="2400" dirty="0">
                <a:latin typeface="华文楷体" panose="02010600040101010101" pitchFamily="2" charset="-122"/>
                <a:ea typeface="华文楷体" panose="02010600040101010101" pitchFamily="2" charset="-122"/>
              </a:rPr>
              <a:t>的平衡状态</a:t>
            </a:r>
          </a:p>
          <a:p>
            <a:endParaRPr lang="en-US" altLang="zh-CN" sz="2400" dirty="0">
              <a:latin typeface="华文楷体" panose="02010600040101010101" pitchFamily="2" charset="-122"/>
              <a:ea typeface="华文楷体" panose="02010600040101010101" pitchFamily="2" charset="-122"/>
            </a:endParaRPr>
          </a:p>
          <a:p>
            <a:r>
              <a:rPr lang="zh-CN" altLang="en-US" sz="2400" b="1" dirty="0">
                <a:solidFill>
                  <a:srgbClr val="0000FF"/>
                </a:solidFill>
                <a:latin typeface="华文楷体" panose="02010600040101010101" pitchFamily="2" charset="-122"/>
                <a:ea typeface="华文楷体" panose="02010600040101010101" pitchFamily="2" charset="-122"/>
              </a:rPr>
              <a:t>结点</a:t>
            </a:r>
            <a:r>
              <a:rPr lang="en-US" altLang="zh-CN" sz="2400" b="1" dirty="0">
                <a:solidFill>
                  <a:srgbClr val="0000FF"/>
                </a:solidFill>
                <a:latin typeface="华文楷体" panose="02010600040101010101" pitchFamily="2" charset="-122"/>
                <a:ea typeface="华文楷体" panose="02010600040101010101" pitchFamily="2" charset="-122"/>
              </a:rPr>
              <a:t>p</a:t>
            </a:r>
            <a:r>
              <a:rPr lang="zh-CN" altLang="en-US" sz="2400" b="1" dirty="0">
                <a:solidFill>
                  <a:srgbClr val="0000FF"/>
                </a:solidFill>
                <a:latin typeface="华文楷体" panose="02010600040101010101" pitchFamily="2" charset="-122"/>
                <a:ea typeface="华文楷体" panose="02010600040101010101" pitchFamily="2" charset="-122"/>
              </a:rPr>
              <a:t>的平衡因子的绝对值</a:t>
            </a:r>
            <a:r>
              <a:rPr lang="en-US" altLang="zh-CN" sz="2400" b="1" dirty="0">
                <a:solidFill>
                  <a:srgbClr val="0000FF"/>
                </a:solidFill>
                <a:latin typeface="华文楷体" panose="02010600040101010101" pitchFamily="2" charset="-122"/>
                <a:ea typeface="华文楷体" panose="02010600040101010101" pitchFamily="2" charset="-122"/>
              </a:rPr>
              <a:t>|bf| = 2</a:t>
            </a:r>
          </a:p>
          <a:p>
            <a:pPr lvl="1"/>
            <a:r>
              <a:rPr lang="zh-CN" altLang="en-US" sz="2400" dirty="0">
                <a:latin typeface="华文楷体" panose="02010600040101010101" pitchFamily="2" charset="-122"/>
                <a:ea typeface="华文楷体" panose="02010600040101010101" pitchFamily="2" charset="-122"/>
              </a:rPr>
              <a:t>说明新结点在较高的子树上插入，造成了不平衡，需要复衡。</a:t>
            </a:r>
            <a:endParaRPr lang="en-US" altLang="zh-CN" sz="2400" dirty="0">
              <a:latin typeface="华文楷体" panose="02010600040101010101" pitchFamily="2" charset="-122"/>
              <a:ea typeface="华文楷体" panose="02010600040101010101" pitchFamily="2" charset="-122"/>
            </a:endParaRPr>
          </a:p>
          <a:p>
            <a:pPr lvl="1"/>
            <a:r>
              <a:rPr lang="zh-CN" altLang="en-US" sz="2400" b="1" dirty="0">
                <a:solidFill>
                  <a:srgbClr val="FF0000"/>
                </a:solidFill>
                <a:latin typeface="华文楷体" panose="02010600040101010101" pitchFamily="2" charset="-122"/>
                <a:ea typeface="华文楷体" panose="02010600040101010101" pitchFamily="2" charset="-122"/>
              </a:rPr>
              <a:t>该子树高度增加</a:t>
            </a:r>
            <a:r>
              <a:rPr lang="zh-CN" altLang="en-US" sz="2400" dirty="0">
                <a:latin typeface="华文楷体" panose="02010600040101010101" pitchFamily="2" charset="-122"/>
                <a:ea typeface="华文楷体" panose="02010600040101010101" pitchFamily="2" charset="-122"/>
              </a:rPr>
              <a:t>，需</a:t>
            </a:r>
            <a:r>
              <a:rPr lang="zh-CN" altLang="en-US" sz="2400" b="1" dirty="0">
                <a:solidFill>
                  <a:schemeClr val="accent6">
                    <a:lumMod val="50000"/>
                  </a:schemeClr>
                </a:solidFill>
                <a:latin typeface="华文楷体" panose="02010600040101010101" pitchFamily="2" charset="-122"/>
                <a:ea typeface="华文楷体" panose="02010600040101010101" pitchFamily="2" charset="-122"/>
              </a:rPr>
              <a:t>从结点</a:t>
            </a:r>
            <a:r>
              <a:rPr lang="en-US" altLang="zh-CN" sz="2400" b="1" dirty="0">
                <a:solidFill>
                  <a:schemeClr val="accent6">
                    <a:lumMod val="50000"/>
                  </a:schemeClr>
                </a:solidFill>
                <a:latin typeface="华文楷体" panose="02010600040101010101" pitchFamily="2" charset="-122"/>
                <a:ea typeface="华文楷体" panose="02010600040101010101" pitchFamily="2" charset="-122"/>
              </a:rPr>
              <a:t>p</a:t>
            </a:r>
            <a:r>
              <a:rPr lang="zh-CN" altLang="en-US" sz="2400" b="1" dirty="0">
                <a:solidFill>
                  <a:schemeClr val="accent6">
                    <a:lumMod val="50000"/>
                  </a:schemeClr>
                </a:solidFill>
                <a:latin typeface="华文楷体" panose="02010600040101010101" pitchFamily="2" charset="-122"/>
                <a:ea typeface="华文楷体" panose="02010600040101010101" pitchFamily="2" charset="-122"/>
              </a:rPr>
              <a:t>向祖父</a:t>
            </a:r>
            <a:r>
              <a:rPr lang="en-US" altLang="zh-CN" sz="2400" b="1" dirty="0">
                <a:solidFill>
                  <a:schemeClr val="accent6">
                    <a:lumMod val="50000"/>
                  </a:schemeClr>
                </a:solidFill>
                <a:latin typeface="华文楷体" panose="02010600040101010101" pitchFamily="2" charset="-122"/>
                <a:ea typeface="华文楷体" panose="02010600040101010101" pitchFamily="2" charset="-122"/>
              </a:rPr>
              <a:t>g</a:t>
            </a:r>
            <a:r>
              <a:rPr lang="zh-CN" altLang="en-US" sz="2400" b="1" dirty="0">
                <a:solidFill>
                  <a:schemeClr val="accent6">
                    <a:lumMod val="50000"/>
                  </a:schemeClr>
                </a:solidFill>
                <a:latin typeface="华文楷体" panose="02010600040101010101" pitchFamily="2" charset="-122"/>
                <a:ea typeface="华文楷体" panose="02010600040101010101" pitchFamily="2" charset="-122"/>
              </a:rPr>
              <a:t>回溯</a:t>
            </a:r>
            <a:r>
              <a:rPr lang="zh-CN" altLang="en-US" sz="2400" dirty="0">
                <a:latin typeface="华文楷体" panose="02010600040101010101" pitchFamily="2" charset="-122"/>
                <a:ea typeface="华文楷体" panose="02010600040101010101" pitchFamily="2" charset="-122"/>
              </a:rPr>
              <a:t>，继续考查结点</a:t>
            </a:r>
            <a:r>
              <a:rPr lang="en-US" altLang="zh-CN" sz="2400" dirty="0">
                <a:latin typeface="华文楷体" panose="02010600040101010101" pitchFamily="2" charset="-122"/>
                <a:ea typeface="华文楷体" panose="02010600040101010101" pitchFamily="2" charset="-122"/>
              </a:rPr>
              <a:t>p</a:t>
            </a:r>
            <a:r>
              <a:rPr lang="zh-CN" altLang="en-US" sz="2400" dirty="0">
                <a:latin typeface="华文楷体" panose="02010600040101010101" pitchFamily="2" charset="-122"/>
                <a:ea typeface="华文楷体" panose="02010600040101010101" pitchFamily="2" charset="-122"/>
              </a:rPr>
              <a:t>的双亲</a:t>
            </a:r>
            <a:r>
              <a:rPr lang="en-US" altLang="zh-CN" sz="2400" dirty="0">
                <a:latin typeface="华文楷体" panose="02010600040101010101" pitchFamily="2" charset="-122"/>
                <a:ea typeface="华文楷体" panose="02010600040101010101" pitchFamily="2" charset="-122"/>
              </a:rPr>
              <a:t>(g = Parent(p))</a:t>
            </a:r>
            <a:r>
              <a:rPr lang="zh-CN" altLang="en-US" sz="2400" dirty="0">
                <a:latin typeface="华文楷体" panose="02010600040101010101" pitchFamily="2" charset="-122"/>
                <a:ea typeface="华文楷体" panose="02010600040101010101" pitchFamily="2" charset="-122"/>
              </a:rPr>
              <a:t>的平衡状态</a:t>
            </a:r>
          </a:p>
          <a:p>
            <a:pPr lvl="1"/>
            <a:endParaRPr lang="zh-CN" altLang="en-US" sz="2400" dirty="0">
              <a:latin typeface="华文楷体" panose="02010600040101010101" pitchFamily="2" charset="-122"/>
              <a:ea typeface="华文楷体" panose="02010600040101010101" pitchFamily="2" charset="-122"/>
            </a:endParaRPr>
          </a:p>
        </p:txBody>
      </p:sp>
      <p:sp>
        <p:nvSpPr>
          <p:cNvPr id="103426"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54F37A1-E797-4F54-B12D-B958AE0F46C3}" type="slidenum">
              <a:rPr lang="en-US" altLang="zh-CN" smtClean="0"/>
              <a:pPr/>
              <a:t>6</a:t>
            </a:fld>
            <a:endParaRPr lang="en-US" altLang="zh-CN"/>
          </a:p>
        </p:txBody>
      </p:sp>
    </p:spTree>
    <p:extLst>
      <p:ext uri="{BB962C8B-B14F-4D97-AF65-F5344CB8AC3E}">
        <p14:creationId xmlns:p14="http://schemas.microsoft.com/office/powerpoint/2010/main" val="7531564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99392"/>
            <a:ext cx="8229600" cy="936104"/>
          </a:xfrm>
        </p:spPr>
        <p:txBody>
          <a:bodyPr>
            <a:normAutofit/>
          </a:bodyPr>
          <a:lstStyle/>
          <a:p>
            <a:pPr algn="l"/>
            <a:r>
              <a:rPr lang="zh-CN" altLang="en-US" sz="3200" dirty="0">
                <a:latin typeface="华文新魏" panose="02010800040101010101" pitchFamily="2" charset="-122"/>
                <a:ea typeface="华文新魏" panose="02010800040101010101" pitchFamily="2" charset="-122"/>
              </a:rPr>
              <a:t>键树的存储结构：双链树</a:t>
            </a:r>
            <a:endParaRPr lang="en-US" sz="32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457200" y="908720"/>
            <a:ext cx="8435280" cy="4104456"/>
          </a:xfrm>
        </p:spPr>
        <p:txBody>
          <a:bodyPr>
            <a:normAutofit/>
          </a:bodyPr>
          <a:lstStyle/>
          <a:p>
            <a:pPr marL="0" indent="0">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typedef struct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DLTNode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p>
          <a:p>
            <a:pPr marL="0" indent="630238">
              <a:buNone/>
            </a:pPr>
            <a:r>
              <a:rPr lang="en-US" altLang="zh-CN"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 char symbol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p>
          <a:p>
            <a:pPr marL="0" indent="630238">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struct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DLTNode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solidFill>
                  <a:schemeClr val="accent6">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next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指向</a:t>
            </a:r>
            <a:r>
              <a:rPr lang="zh-CN" altLang="en-US" sz="2000" b="1" dirty="0">
                <a:solidFill>
                  <a:schemeClr val="accent6">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兄弟</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结点的指针</a:t>
            </a:r>
          </a:p>
          <a:p>
            <a:pPr marL="0" indent="630238">
              <a:buNone/>
            </a:pP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NodeKind</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kind;</a:t>
            </a:r>
          </a:p>
          <a:p>
            <a:pPr marL="0" indent="630238">
              <a:buNone/>
            </a:pPr>
            <a:r>
              <a:rPr lang="en-US" altLang="zh-CN" sz="2400" dirty="0">
                <a:solidFill>
                  <a:schemeClr val="accent6">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union {</a:t>
            </a:r>
          </a:p>
          <a:p>
            <a:pPr marL="0" indent="630238">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Record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infoptr</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叶子结点</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内的记录指针</a:t>
            </a:r>
          </a:p>
          <a:p>
            <a:pPr marL="0" indent="630238">
              <a:buNone/>
            </a:pP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struct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DLTNode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solidFill>
                  <a:schemeClr val="accent6">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first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分支结点</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内的</a:t>
            </a:r>
            <a:r>
              <a:rPr lang="zh-CN" altLang="en-US" sz="2000" b="1" dirty="0">
                <a:solidFill>
                  <a:schemeClr val="accent6">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孩子</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链指针</a:t>
            </a:r>
          </a:p>
          <a:p>
            <a:pPr marL="0" indent="630238">
              <a:buNone/>
            </a:pPr>
            <a:r>
              <a:rPr lang="zh-CN" altLang="en-US" sz="2400" dirty="0">
                <a:solidFill>
                  <a:schemeClr val="accent6">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a:solidFill>
                  <a:schemeClr val="accent6">
                    <a:lumMod val="50000"/>
                  </a:schemeClr>
                </a:solidFill>
                <a:latin typeface="Times New Roman" panose="02020603050405020304" pitchFamily="18" charset="0"/>
                <a:ea typeface="华文楷体" panose="02010600040101010101" pitchFamily="2" charset="-122"/>
                <a:cs typeface="Times New Roman" panose="02020603050405020304" pitchFamily="18" charset="0"/>
              </a:rPr>
              <a:t>}</a:t>
            </a:r>
          </a:p>
          <a:p>
            <a:pPr marL="0" indent="0">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a:t>
            </a:r>
            <a:r>
              <a:rPr lang="en-US" altLang="zh-CN" sz="2400" b="1" dirty="0" err="1">
                <a:latin typeface="Times New Roman" panose="02020603050405020304" pitchFamily="18" charset="0"/>
                <a:ea typeface="华文楷体" panose="02010600040101010101" pitchFamily="2" charset="-122"/>
                <a:cs typeface="Times New Roman" panose="02020603050405020304" pitchFamily="18" charset="0"/>
              </a:rPr>
              <a:t>DLTNode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err="1">
                <a:latin typeface="Times New Roman" panose="02020603050405020304" pitchFamily="18" charset="0"/>
                <a:ea typeface="华文楷体" panose="02010600040101010101" pitchFamily="2" charset="-122"/>
                <a:cs typeface="Times New Roman" panose="02020603050405020304" pitchFamily="18" charset="0"/>
              </a:rPr>
              <a:t>DLTree</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双链树的类型</a:t>
            </a:r>
            <a:endParaRPr lang="en-US" sz="20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8934156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ChangeArrowheads="1"/>
          </p:cNvSpPr>
          <p:nvPr/>
        </p:nvSpPr>
        <p:spPr bwMode="auto">
          <a:xfrm>
            <a:off x="5393884" y="1427753"/>
            <a:ext cx="856647" cy="324395"/>
          </a:xfrm>
          <a:prstGeom prst="rect">
            <a:avLst/>
          </a:prstGeom>
          <a:solidFill>
            <a:srgbClr val="CCFFCC">
              <a:alpha val="50195"/>
            </a:srgbClr>
          </a:solidFill>
          <a:ln w="25400">
            <a:solidFill>
              <a:srgbClr val="33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zh-CN" sz="24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3252" name="Text Box 3"/>
          <p:cNvSpPr txBox="1">
            <a:spLocks noChangeArrowheads="1"/>
          </p:cNvSpPr>
          <p:nvPr/>
        </p:nvSpPr>
        <p:spPr bwMode="auto">
          <a:xfrm>
            <a:off x="5964982" y="1362873"/>
            <a:ext cx="373296" cy="441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800" b="1" i="0" u="none" strike="noStrike" kern="1200" cap="none" spc="0" normalizeH="0" baseline="0" noProof="0">
                <a:ln>
                  <a:noFill/>
                </a:ln>
                <a:solidFill>
                  <a:srgbClr val="3333FF"/>
                </a:solidFill>
                <a:effectLst/>
                <a:uLnTx/>
                <a:uFillTx/>
                <a:latin typeface="Times New Roman" charset="0"/>
                <a:ea typeface="宋体" charset="-122"/>
                <a:cs typeface="+mn-cs"/>
                <a:sym typeface="Symbol" pitchFamily="18" charset="2"/>
              </a:rPr>
              <a:t></a:t>
            </a:r>
            <a:endParaRPr kumimoji="1" lang="en-US" altLang="zh-CN" sz="28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3253" name="Line 4"/>
          <p:cNvSpPr>
            <a:spLocks noChangeShapeType="1"/>
          </p:cNvSpPr>
          <p:nvPr/>
        </p:nvSpPr>
        <p:spPr bwMode="auto">
          <a:xfrm>
            <a:off x="5608046" y="1427753"/>
            <a:ext cx="0" cy="324395"/>
          </a:xfrm>
          <a:prstGeom prst="line">
            <a:avLst/>
          </a:prstGeom>
          <a:noFill/>
          <a:ln w="9525">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254" name="Line 5"/>
          <p:cNvSpPr>
            <a:spLocks noChangeShapeType="1"/>
          </p:cNvSpPr>
          <p:nvPr/>
        </p:nvSpPr>
        <p:spPr bwMode="auto">
          <a:xfrm>
            <a:off x="6036370" y="1427753"/>
            <a:ext cx="0" cy="324395"/>
          </a:xfrm>
          <a:prstGeom prst="line">
            <a:avLst/>
          </a:prstGeom>
          <a:noFill/>
          <a:ln w="9525">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255" name="Rectangle 6"/>
          <p:cNvSpPr>
            <a:spLocks noChangeArrowheads="1"/>
          </p:cNvSpPr>
          <p:nvPr/>
        </p:nvSpPr>
        <p:spPr bwMode="auto">
          <a:xfrm>
            <a:off x="4021168" y="1958950"/>
            <a:ext cx="856647" cy="324395"/>
          </a:xfrm>
          <a:prstGeom prst="rect">
            <a:avLst/>
          </a:prstGeom>
          <a:solidFill>
            <a:srgbClr val="CCFFCC">
              <a:alpha val="50195"/>
            </a:srgbClr>
          </a:solidFill>
          <a:ln w="25400">
            <a:solidFill>
              <a:srgbClr val="33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800" b="1" i="0" u="none" strike="noStrike" kern="1200" cap="none" spc="0" normalizeH="0" baseline="0" noProof="0">
                <a:ln>
                  <a:noFill/>
                </a:ln>
                <a:solidFill>
                  <a:srgbClr val="008080"/>
                </a:solidFill>
                <a:effectLst/>
                <a:uLnTx/>
                <a:uFillTx/>
                <a:latin typeface="Times New Roman" charset="0"/>
                <a:ea typeface="宋体" charset="-122"/>
                <a:cs typeface="+mn-cs"/>
              </a:rPr>
              <a:t>H</a:t>
            </a:r>
            <a:endParaRPr kumimoji="1" lang="en-US" altLang="zh-CN" sz="24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3256" name="Text Box 7"/>
          <p:cNvSpPr txBox="1">
            <a:spLocks noChangeArrowheads="1"/>
          </p:cNvSpPr>
          <p:nvPr/>
        </p:nvSpPr>
        <p:spPr bwMode="auto">
          <a:xfrm>
            <a:off x="4592266" y="1894071"/>
            <a:ext cx="373295" cy="441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800" b="1" i="0" u="none" strike="noStrike" kern="1200" cap="none" spc="0" normalizeH="0" baseline="0" noProof="0">
                <a:ln>
                  <a:noFill/>
                </a:ln>
                <a:solidFill>
                  <a:srgbClr val="3333FF"/>
                </a:solidFill>
                <a:effectLst/>
                <a:uLnTx/>
                <a:uFillTx/>
                <a:latin typeface="Times New Roman" charset="0"/>
                <a:ea typeface="宋体" charset="-122"/>
                <a:cs typeface="+mn-cs"/>
                <a:sym typeface="Symbol" pitchFamily="18" charset="2"/>
              </a:rPr>
              <a:t></a:t>
            </a:r>
            <a:endParaRPr kumimoji="1" lang="en-US" altLang="zh-CN" sz="28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3257" name="Line 8"/>
          <p:cNvSpPr>
            <a:spLocks noChangeShapeType="1"/>
          </p:cNvSpPr>
          <p:nvPr/>
        </p:nvSpPr>
        <p:spPr bwMode="auto">
          <a:xfrm>
            <a:off x="4235329" y="1958950"/>
            <a:ext cx="0" cy="324395"/>
          </a:xfrm>
          <a:prstGeom prst="line">
            <a:avLst/>
          </a:prstGeom>
          <a:noFill/>
          <a:ln w="9525">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258" name="Line 9"/>
          <p:cNvSpPr>
            <a:spLocks noChangeShapeType="1"/>
          </p:cNvSpPr>
          <p:nvPr/>
        </p:nvSpPr>
        <p:spPr bwMode="auto">
          <a:xfrm>
            <a:off x="4663653" y="1958950"/>
            <a:ext cx="0" cy="324395"/>
          </a:xfrm>
          <a:prstGeom prst="line">
            <a:avLst/>
          </a:prstGeom>
          <a:noFill/>
          <a:ln w="9525">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259" name="Rectangle 10"/>
          <p:cNvSpPr>
            <a:spLocks noChangeArrowheads="1"/>
          </p:cNvSpPr>
          <p:nvPr/>
        </p:nvSpPr>
        <p:spPr bwMode="auto">
          <a:xfrm>
            <a:off x="2966718" y="2477983"/>
            <a:ext cx="856647" cy="324395"/>
          </a:xfrm>
          <a:prstGeom prst="rect">
            <a:avLst/>
          </a:prstGeom>
          <a:solidFill>
            <a:srgbClr val="CCFFCC">
              <a:alpha val="50195"/>
            </a:srgbClr>
          </a:solidFill>
          <a:ln w="25400">
            <a:solidFill>
              <a:srgbClr val="33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800" b="1" i="0" u="none" strike="noStrike" kern="1200" cap="none" spc="0" normalizeH="0" baseline="0" noProof="0">
                <a:ln>
                  <a:noFill/>
                </a:ln>
                <a:solidFill>
                  <a:srgbClr val="008080"/>
                </a:solidFill>
                <a:effectLst/>
                <a:uLnTx/>
                <a:uFillTx/>
                <a:latin typeface="Times New Roman" charset="0"/>
                <a:ea typeface="宋体" charset="-122"/>
                <a:cs typeface="+mn-cs"/>
              </a:rPr>
              <a:t>A</a:t>
            </a:r>
            <a:endParaRPr kumimoji="1" lang="en-US" altLang="zh-CN" sz="24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3260" name="Line 11"/>
          <p:cNvSpPr>
            <a:spLocks noChangeShapeType="1"/>
          </p:cNvSpPr>
          <p:nvPr/>
        </p:nvSpPr>
        <p:spPr bwMode="auto">
          <a:xfrm>
            <a:off x="3180880" y="2477983"/>
            <a:ext cx="0" cy="324395"/>
          </a:xfrm>
          <a:prstGeom prst="line">
            <a:avLst/>
          </a:prstGeom>
          <a:noFill/>
          <a:ln w="9525">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261" name="Line 12"/>
          <p:cNvSpPr>
            <a:spLocks noChangeShapeType="1"/>
          </p:cNvSpPr>
          <p:nvPr/>
        </p:nvSpPr>
        <p:spPr bwMode="auto">
          <a:xfrm>
            <a:off x="3609203" y="2477983"/>
            <a:ext cx="0" cy="324395"/>
          </a:xfrm>
          <a:prstGeom prst="line">
            <a:avLst/>
          </a:prstGeom>
          <a:noFill/>
          <a:ln w="9525">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262" name="Rectangle 13"/>
          <p:cNvSpPr>
            <a:spLocks noChangeArrowheads="1"/>
          </p:cNvSpPr>
          <p:nvPr/>
        </p:nvSpPr>
        <p:spPr bwMode="auto">
          <a:xfrm>
            <a:off x="1967297" y="2984850"/>
            <a:ext cx="856647" cy="324395"/>
          </a:xfrm>
          <a:prstGeom prst="rect">
            <a:avLst/>
          </a:prstGeom>
          <a:solidFill>
            <a:srgbClr val="CCFFCC">
              <a:alpha val="50195"/>
            </a:srgbClr>
          </a:solidFill>
          <a:ln w="25400">
            <a:solidFill>
              <a:srgbClr val="33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800" b="1" i="0" u="none" strike="noStrike" kern="1200" cap="none" spc="0" normalizeH="0" baseline="0" noProof="0">
                <a:ln>
                  <a:noFill/>
                </a:ln>
                <a:solidFill>
                  <a:srgbClr val="008080"/>
                </a:solidFill>
                <a:effectLst/>
                <a:uLnTx/>
                <a:uFillTx/>
                <a:latin typeface="Times New Roman" charset="0"/>
                <a:ea typeface="宋体" charset="-122"/>
                <a:cs typeface="+mn-cs"/>
              </a:rPr>
              <a:t>D</a:t>
            </a:r>
            <a:endParaRPr kumimoji="1" lang="en-US" altLang="zh-CN" sz="24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3263" name="Line 14"/>
          <p:cNvSpPr>
            <a:spLocks noChangeShapeType="1"/>
          </p:cNvSpPr>
          <p:nvPr/>
        </p:nvSpPr>
        <p:spPr bwMode="auto">
          <a:xfrm>
            <a:off x="2181459" y="2984850"/>
            <a:ext cx="0" cy="324395"/>
          </a:xfrm>
          <a:prstGeom prst="line">
            <a:avLst/>
          </a:prstGeom>
          <a:noFill/>
          <a:ln w="9525">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264" name="Line 15"/>
          <p:cNvSpPr>
            <a:spLocks noChangeShapeType="1"/>
          </p:cNvSpPr>
          <p:nvPr/>
        </p:nvSpPr>
        <p:spPr bwMode="auto">
          <a:xfrm>
            <a:off x="2609782" y="2984850"/>
            <a:ext cx="0" cy="324395"/>
          </a:xfrm>
          <a:prstGeom prst="line">
            <a:avLst/>
          </a:prstGeom>
          <a:noFill/>
          <a:ln w="9525">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265" name="Rectangle 16"/>
          <p:cNvSpPr>
            <a:spLocks noChangeArrowheads="1"/>
          </p:cNvSpPr>
          <p:nvPr/>
        </p:nvSpPr>
        <p:spPr bwMode="auto">
          <a:xfrm>
            <a:off x="1110650" y="3503883"/>
            <a:ext cx="856647" cy="324395"/>
          </a:xfrm>
          <a:prstGeom prst="rect">
            <a:avLst/>
          </a:prstGeom>
          <a:solidFill>
            <a:srgbClr val="CCFFCC">
              <a:alpha val="50195"/>
            </a:srgbClr>
          </a:solidFill>
          <a:ln w="25400">
            <a:solidFill>
              <a:srgbClr val="33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800" b="1" i="0" u="none" strike="noStrike" kern="1200" cap="none" spc="0" normalizeH="0" baseline="0" noProof="0">
                <a:ln>
                  <a:noFill/>
                </a:ln>
                <a:solidFill>
                  <a:srgbClr val="008080"/>
                </a:solidFill>
                <a:effectLst/>
                <a:uLnTx/>
                <a:uFillTx/>
                <a:latin typeface="Times New Roman" charset="0"/>
                <a:ea typeface="宋体" charset="-122"/>
                <a:cs typeface="+mn-cs"/>
              </a:rPr>
              <a:t>$</a:t>
            </a:r>
            <a:endParaRPr kumimoji="1" lang="en-US" altLang="zh-CN" sz="24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3266" name="Line 17"/>
          <p:cNvSpPr>
            <a:spLocks noChangeShapeType="1"/>
          </p:cNvSpPr>
          <p:nvPr/>
        </p:nvSpPr>
        <p:spPr bwMode="auto">
          <a:xfrm>
            <a:off x="1324812" y="3503883"/>
            <a:ext cx="0" cy="324395"/>
          </a:xfrm>
          <a:prstGeom prst="line">
            <a:avLst/>
          </a:prstGeom>
          <a:noFill/>
          <a:ln w="9525">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267" name="Line 18"/>
          <p:cNvSpPr>
            <a:spLocks noChangeShapeType="1"/>
          </p:cNvSpPr>
          <p:nvPr/>
        </p:nvSpPr>
        <p:spPr bwMode="auto">
          <a:xfrm>
            <a:off x="1753135" y="3503883"/>
            <a:ext cx="0" cy="324395"/>
          </a:xfrm>
          <a:prstGeom prst="line">
            <a:avLst/>
          </a:prstGeom>
          <a:noFill/>
          <a:ln w="9525">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268" name="Oval 19"/>
          <p:cNvSpPr>
            <a:spLocks noChangeArrowheads="1"/>
          </p:cNvSpPr>
          <p:nvPr/>
        </p:nvSpPr>
        <p:spPr bwMode="auto">
          <a:xfrm>
            <a:off x="753714" y="4152673"/>
            <a:ext cx="856647" cy="324395"/>
          </a:xfrm>
          <a:prstGeom prst="ellipse">
            <a:avLst/>
          </a:prstGeom>
          <a:solidFill>
            <a:srgbClr val="FFFF99"/>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000" b="1" i="0" u="none" strike="noStrike" kern="1200" cap="none" spc="0" normalizeH="0" baseline="0" noProof="0" dirty="0">
                <a:ln>
                  <a:noFill/>
                </a:ln>
                <a:solidFill>
                  <a:srgbClr val="FF3300"/>
                </a:solidFill>
                <a:effectLst/>
                <a:uLnTx/>
                <a:uFillTx/>
                <a:latin typeface="Times New Roman" charset="0"/>
                <a:ea typeface="宋体" charset="-122"/>
                <a:cs typeface="+mn-cs"/>
              </a:rPr>
              <a:t>HAD</a:t>
            </a:r>
            <a:endParaRPr kumimoji="1" lang="en-US" altLang="zh-CN" sz="2000" b="0" i="0" u="none" strike="noStrike" kern="1200" cap="none" spc="0" normalizeH="0" baseline="0" noProof="0" dirty="0">
              <a:ln>
                <a:noFill/>
              </a:ln>
              <a:solidFill>
                <a:prstClr val="black"/>
              </a:solidFill>
              <a:effectLst/>
              <a:uLnTx/>
              <a:uFillTx/>
              <a:latin typeface="Times New Roman" charset="0"/>
              <a:ea typeface="宋体" charset="-122"/>
              <a:cs typeface="+mn-cs"/>
            </a:endParaRPr>
          </a:p>
        </p:txBody>
      </p:sp>
      <p:sp>
        <p:nvSpPr>
          <p:cNvPr id="53269" name="Rectangle 20"/>
          <p:cNvSpPr>
            <a:spLocks noChangeArrowheads="1"/>
          </p:cNvSpPr>
          <p:nvPr/>
        </p:nvSpPr>
        <p:spPr bwMode="auto">
          <a:xfrm>
            <a:off x="4037527" y="2984850"/>
            <a:ext cx="856647" cy="324395"/>
          </a:xfrm>
          <a:prstGeom prst="rect">
            <a:avLst/>
          </a:prstGeom>
          <a:solidFill>
            <a:srgbClr val="CCFFCC">
              <a:alpha val="50195"/>
            </a:srgbClr>
          </a:solidFill>
          <a:ln w="25400">
            <a:solidFill>
              <a:srgbClr val="33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800" b="1" i="0" u="none" strike="noStrike" kern="1200" cap="none" spc="0" normalizeH="0" baseline="0" noProof="0">
                <a:ln>
                  <a:noFill/>
                </a:ln>
                <a:solidFill>
                  <a:srgbClr val="008080"/>
                </a:solidFill>
                <a:effectLst/>
                <a:uLnTx/>
                <a:uFillTx/>
                <a:latin typeface="Times New Roman" charset="0"/>
                <a:ea typeface="宋体" charset="-122"/>
                <a:cs typeface="+mn-cs"/>
              </a:rPr>
              <a:t>E</a:t>
            </a:r>
            <a:endParaRPr kumimoji="1" lang="en-US" altLang="zh-CN" sz="24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3270" name="Line 21"/>
          <p:cNvSpPr>
            <a:spLocks noChangeShapeType="1"/>
          </p:cNvSpPr>
          <p:nvPr/>
        </p:nvSpPr>
        <p:spPr bwMode="auto">
          <a:xfrm>
            <a:off x="4251689" y="2984850"/>
            <a:ext cx="0" cy="324395"/>
          </a:xfrm>
          <a:prstGeom prst="line">
            <a:avLst/>
          </a:prstGeom>
          <a:noFill/>
          <a:ln w="9525">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271" name="Line 22"/>
          <p:cNvSpPr>
            <a:spLocks noChangeShapeType="1"/>
          </p:cNvSpPr>
          <p:nvPr/>
        </p:nvSpPr>
        <p:spPr bwMode="auto">
          <a:xfrm>
            <a:off x="4680012" y="2984850"/>
            <a:ext cx="0" cy="324395"/>
          </a:xfrm>
          <a:prstGeom prst="line">
            <a:avLst/>
          </a:prstGeom>
          <a:noFill/>
          <a:ln w="9525">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272" name="Rectangle 23"/>
          <p:cNvSpPr>
            <a:spLocks noChangeArrowheads="1"/>
          </p:cNvSpPr>
          <p:nvPr/>
        </p:nvSpPr>
        <p:spPr bwMode="auto">
          <a:xfrm>
            <a:off x="2966718" y="3503883"/>
            <a:ext cx="856647" cy="324395"/>
          </a:xfrm>
          <a:prstGeom prst="rect">
            <a:avLst/>
          </a:prstGeom>
          <a:solidFill>
            <a:srgbClr val="CCFFCC">
              <a:alpha val="50195"/>
            </a:srgbClr>
          </a:solidFill>
          <a:ln w="25400">
            <a:solidFill>
              <a:srgbClr val="33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800" b="1" i="0" u="none" strike="noStrike" kern="1200" cap="none" spc="0" normalizeH="0" baseline="0" noProof="0">
                <a:ln>
                  <a:noFill/>
                </a:ln>
                <a:solidFill>
                  <a:srgbClr val="008080"/>
                </a:solidFill>
                <a:effectLst/>
                <a:uLnTx/>
                <a:uFillTx/>
                <a:latin typeface="Times New Roman" charset="0"/>
                <a:ea typeface="宋体" charset="-122"/>
                <a:cs typeface="+mn-cs"/>
              </a:rPr>
              <a:t>$</a:t>
            </a:r>
            <a:endParaRPr kumimoji="1" lang="en-US" altLang="zh-CN" sz="24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3273" name="Line 24"/>
          <p:cNvSpPr>
            <a:spLocks noChangeShapeType="1"/>
          </p:cNvSpPr>
          <p:nvPr/>
        </p:nvSpPr>
        <p:spPr bwMode="auto">
          <a:xfrm>
            <a:off x="3180880" y="3503883"/>
            <a:ext cx="0" cy="324395"/>
          </a:xfrm>
          <a:prstGeom prst="line">
            <a:avLst/>
          </a:prstGeom>
          <a:noFill/>
          <a:ln w="9525">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274" name="Line 25"/>
          <p:cNvSpPr>
            <a:spLocks noChangeShapeType="1"/>
          </p:cNvSpPr>
          <p:nvPr/>
        </p:nvSpPr>
        <p:spPr bwMode="auto">
          <a:xfrm>
            <a:off x="3609203" y="3503883"/>
            <a:ext cx="0" cy="324395"/>
          </a:xfrm>
          <a:prstGeom prst="line">
            <a:avLst/>
          </a:prstGeom>
          <a:noFill/>
          <a:ln w="9525">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275" name="Rectangle 26"/>
          <p:cNvSpPr>
            <a:spLocks noChangeArrowheads="1"/>
          </p:cNvSpPr>
          <p:nvPr/>
        </p:nvSpPr>
        <p:spPr bwMode="auto">
          <a:xfrm>
            <a:off x="4037527" y="4022915"/>
            <a:ext cx="856647" cy="324395"/>
          </a:xfrm>
          <a:prstGeom prst="rect">
            <a:avLst/>
          </a:prstGeom>
          <a:solidFill>
            <a:srgbClr val="CCFFCC">
              <a:alpha val="50195"/>
            </a:srgbClr>
          </a:solidFill>
          <a:ln w="25400">
            <a:solidFill>
              <a:srgbClr val="33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800" b="1" i="0" u="none" strike="noStrike" kern="1200" cap="none" spc="0" normalizeH="0" baseline="0" noProof="0">
                <a:ln>
                  <a:noFill/>
                </a:ln>
                <a:solidFill>
                  <a:srgbClr val="008080"/>
                </a:solidFill>
                <a:effectLst/>
                <a:uLnTx/>
                <a:uFillTx/>
                <a:latin typeface="Times New Roman" charset="0"/>
                <a:ea typeface="宋体" charset="-122"/>
                <a:cs typeface="+mn-cs"/>
              </a:rPr>
              <a:t>R</a:t>
            </a:r>
            <a:endParaRPr kumimoji="1" lang="en-US" altLang="zh-CN" sz="24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3276" name="Line 27"/>
          <p:cNvSpPr>
            <a:spLocks noChangeShapeType="1"/>
          </p:cNvSpPr>
          <p:nvPr/>
        </p:nvSpPr>
        <p:spPr bwMode="auto">
          <a:xfrm>
            <a:off x="4251689" y="4022915"/>
            <a:ext cx="0" cy="324395"/>
          </a:xfrm>
          <a:prstGeom prst="line">
            <a:avLst/>
          </a:prstGeom>
          <a:noFill/>
          <a:ln w="9525">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277" name="Line 28"/>
          <p:cNvSpPr>
            <a:spLocks noChangeShapeType="1"/>
          </p:cNvSpPr>
          <p:nvPr/>
        </p:nvSpPr>
        <p:spPr bwMode="auto">
          <a:xfrm>
            <a:off x="4680012" y="4022915"/>
            <a:ext cx="0" cy="324395"/>
          </a:xfrm>
          <a:prstGeom prst="line">
            <a:avLst/>
          </a:prstGeom>
          <a:noFill/>
          <a:ln w="9525">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278" name="Rectangle 29"/>
          <p:cNvSpPr>
            <a:spLocks noChangeArrowheads="1"/>
          </p:cNvSpPr>
          <p:nvPr/>
        </p:nvSpPr>
        <p:spPr bwMode="auto">
          <a:xfrm>
            <a:off x="3180880" y="4541948"/>
            <a:ext cx="856647" cy="324395"/>
          </a:xfrm>
          <a:prstGeom prst="rect">
            <a:avLst/>
          </a:prstGeom>
          <a:solidFill>
            <a:srgbClr val="CCFFCC">
              <a:alpha val="50195"/>
            </a:srgbClr>
          </a:solidFill>
          <a:ln w="25400">
            <a:solidFill>
              <a:srgbClr val="33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800" b="1" i="0" u="none" strike="noStrike" kern="1200" cap="none" spc="0" normalizeH="0" baseline="0" noProof="0">
                <a:ln>
                  <a:noFill/>
                </a:ln>
                <a:solidFill>
                  <a:srgbClr val="008080"/>
                </a:solidFill>
                <a:effectLst/>
                <a:uLnTx/>
                <a:uFillTx/>
                <a:latin typeface="Times New Roman" charset="0"/>
                <a:ea typeface="宋体" charset="-122"/>
                <a:cs typeface="+mn-cs"/>
              </a:rPr>
              <a:t>$</a:t>
            </a:r>
            <a:endParaRPr kumimoji="1" lang="en-US" altLang="zh-CN" sz="24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3279" name="Line 30"/>
          <p:cNvSpPr>
            <a:spLocks noChangeShapeType="1"/>
          </p:cNvSpPr>
          <p:nvPr/>
        </p:nvSpPr>
        <p:spPr bwMode="auto">
          <a:xfrm>
            <a:off x="3395042" y="4541948"/>
            <a:ext cx="0" cy="324395"/>
          </a:xfrm>
          <a:prstGeom prst="line">
            <a:avLst/>
          </a:prstGeom>
          <a:noFill/>
          <a:ln w="9525">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280" name="Line 31"/>
          <p:cNvSpPr>
            <a:spLocks noChangeShapeType="1"/>
          </p:cNvSpPr>
          <p:nvPr/>
        </p:nvSpPr>
        <p:spPr bwMode="auto">
          <a:xfrm>
            <a:off x="3823365" y="4541948"/>
            <a:ext cx="0" cy="324395"/>
          </a:xfrm>
          <a:prstGeom prst="line">
            <a:avLst/>
          </a:prstGeom>
          <a:noFill/>
          <a:ln w="9525">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281" name="Rectangle 32"/>
          <p:cNvSpPr>
            <a:spLocks noChangeArrowheads="1"/>
          </p:cNvSpPr>
          <p:nvPr/>
        </p:nvSpPr>
        <p:spPr bwMode="auto">
          <a:xfrm>
            <a:off x="3395042" y="5580013"/>
            <a:ext cx="856647" cy="324395"/>
          </a:xfrm>
          <a:prstGeom prst="rect">
            <a:avLst/>
          </a:prstGeom>
          <a:solidFill>
            <a:srgbClr val="CCFFCC">
              <a:alpha val="50195"/>
            </a:srgbClr>
          </a:solidFill>
          <a:ln w="25400">
            <a:solidFill>
              <a:srgbClr val="33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800" b="1" i="0" u="none" strike="noStrike" kern="1200" cap="none" spc="0" normalizeH="0" baseline="0" noProof="0">
                <a:ln>
                  <a:noFill/>
                </a:ln>
                <a:solidFill>
                  <a:srgbClr val="008080"/>
                </a:solidFill>
                <a:effectLst/>
                <a:uLnTx/>
                <a:uFillTx/>
                <a:latin typeface="Times New Roman" charset="0"/>
                <a:ea typeface="宋体" charset="-122"/>
                <a:cs typeface="+mn-cs"/>
              </a:rPr>
              <a:t>$</a:t>
            </a:r>
            <a:endParaRPr kumimoji="1" lang="en-US" altLang="zh-CN" sz="24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3282" name="Line 33"/>
          <p:cNvSpPr>
            <a:spLocks noChangeShapeType="1"/>
          </p:cNvSpPr>
          <p:nvPr/>
        </p:nvSpPr>
        <p:spPr bwMode="auto">
          <a:xfrm>
            <a:off x="3609203" y="5580013"/>
            <a:ext cx="0" cy="324395"/>
          </a:xfrm>
          <a:prstGeom prst="line">
            <a:avLst/>
          </a:prstGeom>
          <a:noFill/>
          <a:ln w="9525">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283" name="Line 34"/>
          <p:cNvSpPr>
            <a:spLocks noChangeShapeType="1"/>
          </p:cNvSpPr>
          <p:nvPr/>
        </p:nvSpPr>
        <p:spPr bwMode="auto">
          <a:xfrm>
            <a:off x="4037527" y="5580013"/>
            <a:ext cx="0" cy="324395"/>
          </a:xfrm>
          <a:prstGeom prst="line">
            <a:avLst/>
          </a:prstGeom>
          <a:noFill/>
          <a:ln w="9525">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284" name="Rectangle 35"/>
          <p:cNvSpPr>
            <a:spLocks noChangeArrowheads="1"/>
          </p:cNvSpPr>
          <p:nvPr/>
        </p:nvSpPr>
        <p:spPr bwMode="auto">
          <a:xfrm>
            <a:off x="4251689" y="5060980"/>
            <a:ext cx="856647" cy="324395"/>
          </a:xfrm>
          <a:prstGeom prst="rect">
            <a:avLst/>
          </a:prstGeom>
          <a:solidFill>
            <a:srgbClr val="CCFFCC">
              <a:alpha val="50195"/>
            </a:srgbClr>
          </a:solidFill>
          <a:ln w="25400">
            <a:solidFill>
              <a:srgbClr val="33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800" b="1" i="0" u="none" strike="noStrike" kern="1200" cap="none" spc="0" normalizeH="0" baseline="0" noProof="0">
                <a:ln>
                  <a:noFill/>
                </a:ln>
                <a:solidFill>
                  <a:srgbClr val="008080"/>
                </a:solidFill>
                <a:effectLst/>
                <a:uLnTx/>
                <a:uFillTx/>
                <a:latin typeface="Times New Roman" charset="0"/>
                <a:ea typeface="宋体" charset="-122"/>
                <a:cs typeface="+mn-cs"/>
              </a:rPr>
              <a:t>E</a:t>
            </a:r>
            <a:endParaRPr kumimoji="1" lang="en-US" altLang="zh-CN" sz="24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3285" name="Line 36"/>
          <p:cNvSpPr>
            <a:spLocks noChangeShapeType="1"/>
          </p:cNvSpPr>
          <p:nvPr/>
        </p:nvSpPr>
        <p:spPr bwMode="auto">
          <a:xfrm>
            <a:off x="4465850" y="5060980"/>
            <a:ext cx="0" cy="324395"/>
          </a:xfrm>
          <a:prstGeom prst="line">
            <a:avLst/>
          </a:prstGeom>
          <a:noFill/>
          <a:ln w="9525">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286" name="Line 37"/>
          <p:cNvSpPr>
            <a:spLocks noChangeShapeType="1"/>
          </p:cNvSpPr>
          <p:nvPr/>
        </p:nvSpPr>
        <p:spPr bwMode="auto">
          <a:xfrm>
            <a:off x="4894174" y="5060980"/>
            <a:ext cx="0" cy="324395"/>
          </a:xfrm>
          <a:prstGeom prst="line">
            <a:avLst/>
          </a:prstGeom>
          <a:noFill/>
          <a:ln w="9525">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287" name="Rectangle 38"/>
          <p:cNvSpPr>
            <a:spLocks noChangeArrowheads="1"/>
          </p:cNvSpPr>
          <p:nvPr/>
        </p:nvSpPr>
        <p:spPr bwMode="auto">
          <a:xfrm>
            <a:off x="7892438" y="4541948"/>
            <a:ext cx="856647" cy="324395"/>
          </a:xfrm>
          <a:prstGeom prst="rect">
            <a:avLst/>
          </a:prstGeom>
          <a:solidFill>
            <a:srgbClr val="CCFFCC">
              <a:alpha val="50195"/>
            </a:srgbClr>
          </a:solidFill>
          <a:ln w="25400">
            <a:solidFill>
              <a:srgbClr val="33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800" b="1" i="0" u="none" strike="noStrike" kern="1200" cap="none" spc="0" normalizeH="0" baseline="0" noProof="0">
                <a:ln>
                  <a:noFill/>
                </a:ln>
                <a:solidFill>
                  <a:srgbClr val="008080"/>
                </a:solidFill>
                <a:effectLst/>
                <a:uLnTx/>
                <a:uFillTx/>
                <a:latin typeface="Times New Roman" charset="0"/>
                <a:ea typeface="宋体" charset="-122"/>
                <a:cs typeface="+mn-cs"/>
              </a:rPr>
              <a:t>S</a:t>
            </a:r>
            <a:endParaRPr kumimoji="1" lang="en-US" altLang="zh-CN" sz="24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3288" name="Line 39"/>
          <p:cNvSpPr>
            <a:spLocks noChangeShapeType="1"/>
          </p:cNvSpPr>
          <p:nvPr/>
        </p:nvSpPr>
        <p:spPr bwMode="auto">
          <a:xfrm>
            <a:off x="8106600" y="4541948"/>
            <a:ext cx="0" cy="324395"/>
          </a:xfrm>
          <a:prstGeom prst="line">
            <a:avLst/>
          </a:prstGeom>
          <a:noFill/>
          <a:ln w="9525">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289" name="Line 40"/>
          <p:cNvSpPr>
            <a:spLocks noChangeShapeType="1"/>
          </p:cNvSpPr>
          <p:nvPr/>
        </p:nvSpPr>
        <p:spPr bwMode="auto">
          <a:xfrm>
            <a:off x="8534923" y="4541948"/>
            <a:ext cx="0" cy="324395"/>
          </a:xfrm>
          <a:prstGeom prst="line">
            <a:avLst/>
          </a:prstGeom>
          <a:noFill/>
          <a:ln w="9525">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290" name="Rectangle 41"/>
          <p:cNvSpPr>
            <a:spLocks noChangeArrowheads="1"/>
          </p:cNvSpPr>
          <p:nvPr/>
        </p:nvSpPr>
        <p:spPr bwMode="auto">
          <a:xfrm>
            <a:off x="7035791" y="5060980"/>
            <a:ext cx="856647" cy="324395"/>
          </a:xfrm>
          <a:prstGeom prst="rect">
            <a:avLst/>
          </a:prstGeom>
          <a:solidFill>
            <a:srgbClr val="CCFFCC">
              <a:alpha val="50195"/>
            </a:srgbClr>
          </a:solidFill>
          <a:ln w="25400">
            <a:solidFill>
              <a:srgbClr val="33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800" b="1" i="0" u="none" strike="noStrike" kern="1200" cap="none" spc="0" normalizeH="0" baseline="0" noProof="0">
                <a:ln>
                  <a:noFill/>
                </a:ln>
                <a:solidFill>
                  <a:srgbClr val="008080"/>
                </a:solidFill>
                <a:effectLst/>
                <a:uLnTx/>
                <a:uFillTx/>
                <a:latin typeface="Times New Roman" charset="0"/>
                <a:ea typeface="宋体" charset="-122"/>
                <a:cs typeface="+mn-cs"/>
              </a:rPr>
              <a:t>$</a:t>
            </a:r>
            <a:endParaRPr kumimoji="1" lang="en-US" altLang="zh-CN" sz="24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3291" name="Line 42"/>
          <p:cNvSpPr>
            <a:spLocks noChangeShapeType="1"/>
          </p:cNvSpPr>
          <p:nvPr/>
        </p:nvSpPr>
        <p:spPr bwMode="auto">
          <a:xfrm>
            <a:off x="7249953" y="5060980"/>
            <a:ext cx="0" cy="324395"/>
          </a:xfrm>
          <a:prstGeom prst="line">
            <a:avLst/>
          </a:prstGeom>
          <a:noFill/>
          <a:ln w="9525">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292" name="Line 43"/>
          <p:cNvSpPr>
            <a:spLocks noChangeShapeType="1"/>
          </p:cNvSpPr>
          <p:nvPr/>
        </p:nvSpPr>
        <p:spPr bwMode="auto">
          <a:xfrm>
            <a:off x="7678276" y="5060980"/>
            <a:ext cx="0" cy="324395"/>
          </a:xfrm>
          <a:prstGeom prst="line">
            <a:avLst/>
          </a:prstGeom>
          <a:noFill/>
          <a:ln w="9525">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293" name="Rectangle 44"/>
          <p:cNvSpPr>
            <a:spLocks noChangeArrowheads="1"/>
          </p:cNvSpPr>
          <p:nvPr/>
        </p:nvSpPr>
        <p:spPr bwMode="auto">
          <a:xfrm>
            <a:off x="6821629" y="4022915"/>
            <a:ext cx="856647" cy="324395"/>
          </a:xfrm>
          <a:prstGeom prst="rect">
            <a:avLst/>
          </a:prstGeom>
          <a:solidFill>
            <a:srgbClr val="CCFFCC">
              <a:alpha val="50195"/>
            </a:srgbClr>
          </a:solidFill>
          <a:ln w="25400">
            <a:solidFill>
              <a:srgbClr val="33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800" b="1" i="0" u="none" strike="noStrike" kern="1200" cap="none" spc="0" normalizeH="0" baseline="0" noProof="0">
                <a:ln>
                  <a:noFill/>
                </a:ln>
                <a:solidFill>
                  <a:srgbClr val="008080"/>
                </a:solidFill>
                <a:effectLst/>
                <a:uLnTx/>
                <a:uFillTx/>
                <a:latin typeface="Times New Roman" charset="0"/>
                <a:ea typeface="宋体" charset="-122"/>
                <a:cs typeface="+mn-cs"/>
              </a:rPr>
              <a:t>G</a:t>
            </a:r>
            <a:endParaRPr kumimoji="1" lang="en-US" altLang="zh-CN" sz="24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3294" name="Line 45"/>
          <p:cNvSpPr>
            <a:spLocks noChangeShapeType="1"/>
          </p:cNvSpPr>
          <p:nvPr/>
        </p:nvSpPr>
        <p:spPr bwMode="auto">
          <a:xfrm>
            <a:off x="7035791" y="4022915"/>
            <a:ext cx="0" cy="324395"/>
          </a:xfrm>
          <a:prstGeom prst="line">
            <a:avLst/>
          </a:prstGeom>
          <a:noFill/>
          <a:ln w="9525">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295" name="Line 46"/>
          <p:cNvSpPr>
            <a:spLocks noChangeShapeType="1"/>
          </p:cNvSpPr>
          <p:nvPr/>
        </p:nvSpPr>
        <p:spPr bwMode="auto">
          <a:xfrm>
            <a:off x="7464114" y="4022915"/>
            <a:ext cx="0" cy="324395"/>
          </a:xfrm>
          <a:prstGeom prst="line">
            <a:avLst/>
          </a:prstGeom>
          <a:noFill/>
          <a:ln w="9525">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296" name="Rectangle 47"/>
          <p:cNvSpPr>
            <a:spLocks noChangeArrowheads="1"/>
          </p:cNvSpPr>
          <p:nvPr/>
        </p:nvSpPr>
        <p:spPr bwMode="auto">
          <a:xfrm>
            <a:off x="5964982" y="4541948"/>
            <a:ext cx="856647" cy="324395"/>
          </a:xfrm>
          <a:prstGeom prst="rect">
            <a:avLst/>
          </a:prstGeom>
          <a:solidFill>
            <a:srgbClr val="CCFFCC">
              <a:alpha val="50195"/>
            </a:srgbClr>
          </a:solidFill>
          <a:ln w="25400">
            <a:solidFill>
              <a:srgbClr val="33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800" b="1" i="0" u="none" strike="noStrike" kern="1200" cap="none" spc="0" normalizeH="0" baseline="0" noProof="0">
                <a:ln>
                  <a:noFill/>
                </a:ln>
                <a:solidFill>
                  <a:srgbClr val="008080"/>
                </a:solidFill>
                <a:effectLst/>
                <a:uLnTx/>
                <a:uFillTx/>
                <a:latin typeface="Times New Roman" charset="0"/>
                <a:ea typeface="宋体" charset="-122"/>
                <a:cs typeface="+mn-cs"/>
              </a:rPr>
              <a:t>H</a:t>
            </a:r>
            <a:endParaRPr kumimoji="1" lang="en-US" altLang="zh-CN" sz="24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3297" name="Line 48"/>
          <p:cNvSpPr>
            <a:spLocks noChangeShapeType="1"/>
          </p:cNvSpPr>
          <p:nvPr/>
        </p:nvSpPr>
        <p:spPr bwMode="auto">
          <a:xfrm>
            <a:off x="6179144" y="4541948"/>
            <a:ext cx="0" cy="324395"/>
          </a:xfrm>
          <a:prstGeom prst="line">
            <a:avLst/>
          </a:prstGeom>
          <a:noFill/>
          <a:ln w="9525">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298" name="Line 49"/>
          <p:cNvSpPr>
            <a:spLocks noChangeShapeType="1"/>
          </p:cNvSpPr>
          <p:nvPr/>
        </p:nvSpPr>
        <p:spPr bwMode="auto">
          <a:xfrm>
            <a:off x="6607468" y="4541948"/>
            <a:ext cx="0" cy="324395"/>
          </a:xfrm>
          <a:prstGeom prst="line">
            <a:avLst/>
          </a:prstGeom>
          <a:noFill/>
          <a:ln w="9525">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299" name="Rectangle 50"/>
          <p:cNvSpPr>
            <a:spLocks noChangeArrowheads="1"/>
          </p:cNvSpPr>
          <p:nvPr/>
        </p:nvSpPr>
        <p:spPr bwMode="auto">
          <a:xfrm>
            <a:off x="5251110" y="5060980"/>
            <a:ext cx="856647" cy="324395"/>
          </a:xfrm>
          <a:prstGeom prst="rect">
            <a:avLst/>
          </a:prstGeom>
          <a:solidFill>
            <a:srgbClr val="CCFFCC">
              <a:alpha val="50195"/>
            </a:srgbClr>
          </a:solidFill>
          <a:ln w="25400">
            <a:solidFill>
              <a:srgbClr val="33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800" b="1" i="0" u="none" strike="noStrike" kern="1200" cap="none" spc="0" normalizeH="0" baseline="0" noProof="0">
                <a:ln>
                  <a:noFill/>
                </a:ln>
                <a:solidFill>
                  <a:srgbClr val="008080"/>
                </a:solidFill>
                <a:effectLst/>
                <a:uLnTx/>
                <a:uFillTx/>
                <a:latin typeface="Times New Roman" charset="0"/>
                <a:ea typeface="宋体" charset="-122"/>
                <a:cs typeface="+mn-cs"/>
              </a:rPr>
              <a:t>$</a:t>
            </a:r>
            <a:endParaRPr kumimoji="1" lang="en-US" altLang="zh-CN" sz="24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3300" name="Line 51"/>
          <p:cNvSpPr>
            <a:spLocks noChangeShapeType="1"/>
          </p:cNvSpPr>
          <p:nvPr/>
        </p:nvSpPr>
        <p:spPr bwMode="auto">
          <a:xfrm>
            <a:off x="5465272" y="5060980"/>
            <a:ext cx="0" cy="324395"/>
          </a:xfrm>
          <a:prstGeom prst="line">
            <a:avLst/>
          </a:prstGeom>
          <a:noFill/>
          <a:ln w="9525">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301" name="Line 52"/>
          <p:cNvSpPr>
            <a:spLocks noChangeShapeType="1"/>
          </p:cNvSpPr>
          <p:nvPr/>
        </p:nvSpPr>
        <p:spPr bwMode="auto">
          <a:xfrm>
            <a:off x="5893595" y="5060980"/>
            <a:ext cx="0" cy="324395"/>
          </a:xfrm>
          <a:prstGeom prst="line">
            <a:avLst/>
          </a:prstGeom>
          <a:noFill/>
          <a:ln w="9525">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302" name="Rectangle 53"/>
          <p:cNvSpPr>
            <a:spLocks noChangeArrowheads="1"/>
          </p:cNvSpPr>
          <p:nvPr/>
        </p:nvSpPr>
        <p:spPr bwMode="auto">
          <a:xfrm>
            <a:off x="7678276" y="3503883"/>
            <a:ext cx="856647" cy="324395"/>
          </a:xfrm>
          <a:prstGeom prst="rect">
            <a:avLst/>
          </a:prstGeom>
          <a:solidFill>
            <a:srgbClr val="CCFFCC">
              <a:alpha val="50195"/>
            </a:srgbClr>
          </a:solidFill>
          <a:ln w="25400">
            <a:solidFill>
              <a:srgbClr val="33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800" b="1" i="0" u="none" strike="noStrike" kern="1200" cap="none" spc="0" normalizeH="0" baseline="0" noProof="0">
                <a:ln>
                  <a:noFill/>
                </a:ln>
                <a:solidFill>
                  <a:srgbClr val="008080"/>
                </a:solidFill>
                <a:effectLst/>
                <a:uLnTx/>
                <a:uFillTx/>
                <a:latin typeface="Times New Roman" charset="0"/>
                <a:ea typeface="宋体" charset="-122"/>
                <a:cs typeface="+mn-cs"/>
              </a:rPr>
              <a:t>I</a:t>
            </a:r>
            <a:endParaRPr kumimoji="1" lang="en-US" altLang="zh-CN" sz="24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3303" name="Line 54"/>
          <p:cNvSpPr>
            <a:spLocks noChangeShapeType="1"/>
          </p:cNvSpPr>
          <p:nvPr/>
        </p:nvSpPr>
        <p:spPr bwMode="auto">
          <a:xfrm>
            <a:off x="7892438" y="3503883"/>
            <a:ext cx="0" cy="324395"/>
          </a:xfrm>
          <a:prstGeom prst="line">
            <a:avLst/>
          </a:prstGeom>
          <a:noFill/>
          <a:ln w="9525">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304" name="Line 55"/>
          <p:cNvSpPr>
            <a:spLocks noChangeShapeType="1"/>
          </p:cNvSpPr>
          <p:nvPr/>
        </p:nvSpPr>
        <p:spPr bwMode="auto">
          <a:xfrm>
            <a:off x="8320761" y="3503883"/>
            <a:ext cx="0" cy="324395"/>
          </a:xfrm>
          <a:prstGeom prst="line">
            <a:avLst/>
          </a:prstGeom>
          <a:noFill/>
          <a:ln w="9525">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305" name="Line 56"/>
          <p:cNvSpPr>
            <a:spLocks noChangeShapeType="1"/>
          </p:cNvSpPr>
          <p:nvPr/>
        </p:nvSpPr>
        <p:spPr bwMode="auto">
          <a:xfrm flipH="1">
            <a:off x="4465850" y="1557511"/>
            <a:ext cx="999421" cy="389274"/>
          </a:xfrm>
          <a:prstGeom prst="line">
            <a:avLst/>
          </a:prstGeom>
          <a:noFill/>
          <a:ln w="28575">
            <a:solidFill>
              <a:srgbClr val="99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306" name="Line 57"/>
          <p:cNvSpPr>
            <a:spLocks noChangeShapeType="1"/>
          </p:cNvSpPr>
          <p:nvPr/>
        </p:nvSpPr>
        <p:spPr bwMode="auto">
          <a:xfrm flipH="1">
            <a:off x="3395042" y="2141422"/>
            <a:ext cx="713872" cy="324395"/>
          </a:xfrm>
          <a:prstGeom prst="line">
            <a:avLst/>
          </a:prstGeom>
          <a:noFill/>
          <a:ln w="28575">
            <a:solidFill>
              <a:srgbClr val="99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307" name="Line 58"/>
          <p:cNvSpPr>
            <a:spLocks noChangeShapeType="1"/>
          </p:cNvSpPr>
          <p:nvPr/>
        </p:nvSpPr>
        <p:spPr bwMode="auto">
          <a:xfrm flipH="1">
            <a:off x="2395620" y="2660455"/>
            <a:ext cx="713872" cy="324395"/>
          </a:xfrm>
          <a:prstGeom prst="line">
            <a:avLst/>
          </a:prstGeom>
          <a:noFill/>
          <a:ln w="28575">
            <a:solidFill>
              <a:srgbClr val="99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308" name="Line 59"/>
          <p:cNvSpPr>
            <a:spLocks noChangeShapeType="1"/>
          </p:cNvSpPr>
          <p:nvPr/>
        </p:nvSpPr>
        <p:spPr bwMode="auto">
          <a:xfrm flipH="1">
            <a:off x="1538973" y="3179487"/>
            <a:ext cx="571098" cy="324395"/>
          </a:xfrm>
          <a:prstGeom prst="line">
            <a:avLst/>
          </a:prstGeom>
          <a:noFill/>
          <a:ln w="28575">
            <a:solidFill>
              <a:srgbClr val="99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309" name="Line 60"/>
          <p:cNvSpPr>
            <a:spLocks noChangeShapeType="1"/>
          </p:cNvSpPr>
          <p:nvPr/>
        </p:nvSpPr>
        <p:spPr bwMode="auto">
          <a:xfrm>
            <a:off x="1182037" y="3698520"/>
            <a:ext cx="0" cy="454153"/>
          </a:xfrm>
          <a:prstGeom prst="line">
            <a:avLst/>
          </a:prstGeom>
          <a:noFill/>
          <a:ln w="31750">
            <a:solidFill>
              <a:srgbClr val="FF33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310" name="Line 61"/>
          <p:cNvSpPr>
            <a:spLocks noChangeShapeType="1"/>
          </p:cNvSpPr>
          <p:nvPr/>
        </p:nvSpPr>
        <p:spPr bwMode="auto">
          <a:xfrm>
            <a:off x="3751978" y="2660455"/>
            <a:ext cx="713872" cy="324395"/>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311" name="Line 62"/>
          <p:cNvSpPr>
            <a:spLocks noChangeShapeType="1"/>
          </p:cNvSpPr>
          <p:nvPr/>
        </p:nvSpPr>
        <p:spPr bwMode="auto">
          <a:xfrm>
            <a:off x="4751399" y="3179487"/>
            <a:ext cx="3355200" cy="324395"/>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312" name="Line 63"/>
          <p:cNvSpPr>
            <a:spLocks noChangeShapeType="1"/>
          </p:cNvSpPr>
          <p:nvPr/>
        </p:nvSpPr>
        <p:spPr bwMode="auto">
          <a:xfrm flipH="1">
            <a:off x="3395042" y="3179487"/>
            <a:ext cx="713872" cy="324395"/>
          </a:xfrm>
          <a:prstGeom prst="line">
            <a:avLst/>
          </a:prstGeom>
          <a:noFill/>
          <a:ln w="28575">
            <a:solidFill>
              <a:srgbClr val="99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313" name="Line 64"/>
          <p:cNvSpPr>
            <a:spLocks noChangeShapeType="1"/>
          </p:cNvSpPr>
          <p:nvPr/>
        </p:nvSpPr>
        <p:spPr bwMode="auto">
          <a:xfrm flipH="1">
            <a:off x="3609203" y="4217553"/>
            <a:ext cx="499711" cy="324395"/>
          </a:xfrm>
          <a:prstGeom prst="line">
            <a:avLst/>
          </a:prstGeom>
          <a:noFill/>
          <a:ln w="28575">
            <a:solidFill>
              <a:srgbClr val="99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314" name="Line 65"/>
          <p:cNvSpPr>
            <a:spLocks noChangeShapeType="1"/>
          </p:cNvSpPr>
          <p:nvPr/>
        </p:nvSpPr>
        <p:spPr bwMode="auto">
          <a:xfrm flipH="1">
            <a:off x="3823365" y="5255618"/>
            <a:ext cx="499711" cy="324395"/>
          </a:xfrm>
          <a:prstGeom prst="line">
            <a:avLst/>
          </a:prstGeom>
          <a:noFill/>
          <a:ln w="28575">
            <a:solidFill>
              <a:srgbClr val="99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315" name="Line 66"/>
          <p:cNvSpPr>
            <a:spLocks noChangeShapeType="1"/>
          </p:cNvSpPr>
          <p:nvPr/>
        </p:nvSpPr>
        <p:spPr bwMode="auto">
          <a:xfrm flipH="1">
            <a:off x="7249953" y="3633641"/>
            <a:ext cx="499711" cy="389274"/>
          </a:xfrm>
          <a:prstGeom prst="line">
            <a:avLst/>
          </a:prstGeom>
          <a:noFill/>
          <a:ln w="28575">
            <a:solidFill>
              <a:srgbClr val="99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316" name="Line 67"/>
          <p:cNvSpPr>
            <a:spLocks noChangeShapeType="1"/>
          </p:cNvSpPr>
          <p:nvPr/>
        </p:nvSpPr>
        <p:spPr bwMode="auto">
          <a:xfrm flipH="1">
            <a:off x="6393306" y="4217553"/>
            <a:ext cx="499711" cy="324395"/>
          </a:xfrm>
          <a:prstGeom prst="line">
            <a:avLst/>
          </a:prstGeom>
          <a:noFill/>
          <a:ln w="28575">
            <a:solidFill>
              <a:srgbClr val="99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317" name="Line 68"/>
          <p:cNvSpPr>
            <a:spLocks noChangeShapeType="1"/>
          </p:cNvSpPr>
          <p:nvPr/>
        </p:nvSpPr>
        <p:spPr bwMode="auto">
          <a:xfrm flipH="1">
            <a:off x="5679433" y="4671706"/>
            <a:ext cx="356936" cy="389274"/>
          </a:xfrm>
          <a:prstGeom prst="line">
            <a:avLst/>
          </a:prstGeom>
          <a:noFill/>
          <a:ln w="28575">
            <a:solidFill>
              <a:srgbClr val="99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318" name="Line 69"/>
          <p:cNvSpPr>
            <a:spLocks noChangeShapeType="1"/>
          </p:cNvSpPr>
          <p:nvPr/>
        </p:nvSpPr>
        <p:spPr bwMode="auto">
          <a:xfrm flipH="1">
            <a:off x="7464114" y="4671706"/>
            <a:ext cx="571098" cy="389274"/>
          </a:xfrm>
          <a:prstGeom prst="line">
            <a:avLst/>
          </a:prstGeom>
          <a:noFill/>
          <a:ln w="28575">
            <a:solidFill>
              <a:srgbClr val="99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319" name="Line 70"/>
          <p:cNvSpPr>
            <a:spLocks noChangeShapeType="1"/>
          </p:cNvSpPr>
          <p:nvPr/>
        </p:nvSpPr>
        <p:spPr bwMode="auto">
          <a:xfrm>
            <a:off x="7535502" y="4217553"/>
            <a:ext cx="785260" cy="324395"/>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320" name="Text Box 71"/>
          <p:cNvSpPr txBox="1">
            <a:spLocks noChangeArrowheads="1"/>
          </p:cNvSpPr>
          <p:nvPr/>
        </p:nvSpPr>
        <p:spPr bwMode="auto">
          <a:xfrm>
            <a:off x="1665389" y="3439004"/>
            <a:ext cx="373295" cy="441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800" b="1" i="0" u="none" strike="noStrike" kern="1200" cap="none" spc="0" normalizeH="0" baseline="0" noProof="0">
                <a:ln>
                  <a:noFill/>
                </a:ln>
                <a:solidFill>
                  <a:srgbClr val="3333FF"/>
                </a:solidFill>
                <a:effectLst/>
                <a:uLnTx/>
                <a:uFillTx/>
                <a:latin typeface="Times New Roman" charset="0"/>
                <a:ea typeface="宋体" charset="-122"/>
                <a:cs typeface="+mn-cs"/>
                <a:sym typeface="Symbol" pitchFamily="18" charset="2"/>
              </a:rPr>
              <a:t></a:t>
            </a:r>
            <a:endParaRPr kumimoji="1" lang="en-US" altLang="zh-CN" sz="28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3321" name="Text Box 72"/>
          <p:cNvSpPr txBox="1">
            <a:spLocks noChangeArrowheads="1"/>
          </p:cNvSpPr>
          <p:nvPr/>
        </p:nvSpPr>
        <p:spPr bwMode="auto">
          <a:xfrm>
            <a:off x="4608625" y="3958036"/>
            <a:ext cx="373296" cy="441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800" b="1" i="0" u="none" strike="noStrike" kern="1200" cap="none" spc="0" normalizeH="0" baseline="0" noProof="0">
                <a:ln>
                  <a:noFill/>
                </a:ln>
                <a:solidFill>
                  <a:srgbClr val="3333FF"/>
                </a:solidFill>
                <a:effectLst/>
                <a:uLnTx/>
                <a:uFillTx/>
                <a:latin typeface="Times New Roman" charset="0"/>
                <a:ea typeface="宋体" charset="-122"/>
                <a:cs typeface="+mn-cs"/>
                <a:sym typeface="Symbol" pitchFamily="18" charset="2"/>
              </a:rPr>
              <a:t></a:t>
            </a:r>
            <a:endParaRPr kumimoji="1" lang="en-US" altLang="zh-CN" sz="28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3322" name="Text Box 73"/>
          <p:cNvSpPr txBox="1">
            <a:spLocks noChangeArrowheads="1"/>
          </p:cNvSpPr>
          <p:nvPr/>
        </p:nvSpPr>
        <p:spPr bwMode="auto">
          <a:xfrm>
            <a:off x="4822786" y="4996101"/>
            <a:ext cx="373296" cy="441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800" b="1" i="0" u="none" strike="noStrike" kern="1200" cap="none" spc="0" normalizeH="0" baseline="0" noProof="0">
                <a:ln>
                  <a:noFill/>
                </a:ln>
                <a:solidFill>
                  <a:srgbClr val="3333FF"/>
                </a:solidFill>
                <a:effectLst/>
                <a:uLnTx/>
                <a:uFillTx/>
                <a:latin typeface="Times New Roman" charset="0"/>
                <a:ea typeface="宋体" charset="-122"/>
                <a:cs typeface="+mn-cs"/>
                <a:sym typeface="Symbol" pitchFamily="18" charset="2"/>
              </a:rPr>
              <a:t></a:t>
            </a:r>
            <a:endParaRPr kumimoji="1" lang="en-US" altLang="zh-CN" sz="28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3323" name="Text Box 74"/>
          <p:cNvSpPr txBox="1">
            <a:spLocks noChangeArrowheads="1"/>
          </p:cNvSpPr>
          <p:nvPr/>
        </p:nvSpPr>
        <p:spPr bwMode="auto">
          <a:xfrm>
            <a:off x="5822208" y="4996101"/>
            <a:ext cx="373296" cy="441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800" b="1" i="0" u="none" strike="noStrike" kern="1200" cap="none" spc="0" normalizeH="0" baseline="0" noProof="0">
                <a:ln>
                  <a:noFill/>
                </a:ln>
                <a:solidFill>
                  <a:srgbClr val="3333FF"/>
                </a:solidFill>
                <a:effectLst/>
                <a:uLnTx/>
                <a:uFillTx/>
                <a:latin typeface="Times New Roman" charset="0"/>
                <a:ea typeface="宋体" charset="-122"/>
                <a:cs typeface="+mn-cs"/>
                <a:sym typeface="Symbol" pitchFamily="18" charset="2"/>
              </a:rPr>
              <a:t></a:t>
            </a:r>
            <a:endParaRPr kumimoji="1" lang="en-US" altLang="zh-CN" sz="28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3324" name="Text Box 75"/>
          <p:cNvSpPr txBox="1">
            <a:spLocks noChangeArrowheads="1"/>
          </p:cNvSpPr>
          <p:nvPr/>
        </p:nvSpPr>
        <p:spPr bwMode="auto">
          <a:xfrm>
            <a:off x="6536080" y="4477069"/>
            <a:ext cx="373296" cy="441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800" b="1" i="0" u="none" strike="noStrike" kern="1200" cap="none" spc="0" normalizeH="0" baseline="0" noProof="0">
                <a:ln>
                  <a:noFill/>
                </a:ln>
                <a:solidFill>
                  <a:srgbClr val="3333FF"/>
                </a:solidFill>
                <a:effectLst/>
                <a:uLnTx/>
                <a:uFillTx/>
                <a:latin typeface="Times New Roman" charset="0"/>
                <a:ea typeface="宋体" charset="-122"/>
                <a:cs typeface="+mn-cs"/>
                <a:sym typeface="Symbol" pitchFamily="18" charset="2"/>
              </a:rPr>
              <a:t></a:t>
            </a:r>
            <a:endParaRPr kumimoji="1" lang="en-US" altLang="zh-CN" sz="28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3325" name="Text Box 76"/>
          <p:cNvSpPr txBox="1">
            <a:spLocks noChangeArrowheads="1"/>
          </p:cNvSpPr>
          <p:nvPr/>
        </p:nvSpPr>
        <p:spPr bwMode="auto">
          <a:xfrm>
            <a:off x="8249374" y="3439004"/>
            <a:ext cx="373296" cy="441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800" b="1" i="0" u="none" strike="noStrike" kern="1200" cap="none" spc="0" normalizeH="0" baseline="0" noProof="0">
                <a:ln>
                  <a:noFill/>
                </a:ln>
                <a:solidFill>
                  <a:srgbClr val="3333FF"/>
                </a:solidFill>
                <a:effectLst/>
                <a:uLnTx/>
                <a:uFillTx/>
                <a:latin typeface="Times New Roman" charset="0"/>
                <a:ea typeface="宋体" charset="-122"/>
                <a:cs typeface="+mn-cs"/>
                <a:sym typeface="Symbol" pitchFamily="18" charset="2"/>
              </a:rPr>
              <a:t></a:t>
            </a:r>
            <a:endParaRPr kumimoji="1" lang="en-US" altLang="zh-CN" sz="28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3326" name="Text Box 77"/>
          <p:cNvSpPr txBox="1">
            <a:spLocks noChangeArrowheads="1"/>
          </p:cNvSpPr>
          <p:nvPr/>
        </p:nvSpPr>
        <p:spPr bwMode="auto">
          <a:xfrm>
            <a:off x="8447177" y="4477069"/>
            <a:ext cx="373295" cy="441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800" b="1" i="0" u="none" strike="noStrike" kern="1200" cap="none" spc="0" normalizeH="0" baseline="0" noProof="0">
                <a:ln>
                  <a:noFill/>
                </a:ln>
                <a:solidFill>
                  <a:srgbClr val="3333FF"/>
                </a:solidFill>
                <a:effectLst/>
                <a:uLnTx/>
                <a:uFillTx/>
                <a:latin typeface="Times New Roman" charset="0"/>
                <a:ea typeface="宋体" charset="-122"/>
                <a:cs typeface="+mn-cs"/>
                <a:sym typeface="Symbol" pitchFamily="18" charset="2"/>
              </a:rPr>
              <a:t></a:t>
            </a:r>
            <a:endParaRPr kumimoji="1" lang="en-US" altLang="zh-CN" sz="28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3327" name="Text Box 78"/>
          <p:cNvSpPr txBox="1">
            <a:spLocks noChangeArrowheads="1"/>
          </p:cNvSpPr>
          <p:nvPr/>
        </p:nvSpPr>
        <p:spPr bwMode="auto">
          <a:xfrm>
            <a:off x="7606889" y="4996101"/>
            <a:ext cx="373296" cy="441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800" b="1" i="0" u="none" strike="noStrike" kern="1200" cap="none" spc="0" normalizeH="0" baseline="0" noProof="0">
                <a:ln>
                  <a:noFill/>
                </a:ln>
                <a:solidFill>
                  <a:srgbClr val="3333FF"/>
                </a:solidFill>
                <a:effectLst/>
                <a:uLnTx/>
                <a:uFillTx/>
                <a:latin typeface="Times New Roman" charset="0"/>
                <a:ea typeface="宋体" charset="-122"/>
                <a:cs typeface="+mn-cs"/>
                <a:sym typeface="Symbol" pitchFamily="18" charset="2"/>
              </a:rPr>
              <a:t></a:t>
            </a:r>
            <a:endParaRPr kumimoji="1" lang="en-US" altLang="zh-CN" sz="28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3328" name="Line 79"/>
          <p:cNvSpPr>
            <a:spLocks noChangeShapeType="1"/>
          </p:cNvSpPr>
          <p:nvPr/>
        </p:nvSpPr>
        <p:spPr bwMode="auto">
          <a:xfrm>
            <a:off x="2681169" y="3179487"/>
            <a:ext cx="0" cy="583912"/>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329" name="Line 80"/>
          <p:cNvSpPr>
            <a:spLocks noChangeShapeType="1"/>
          </p:cNvSpPr>
          <p:nvPr/>
        </p:nvSpPr>
        <p:spPr bwMode="auto">
          <a:xfrm>
            <a:off x="3751978" y="3698520"/>
            <a:ext cx="713872" cy="324395"/>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330" name="Line 81"/>
          <p:cNvSpPr>
            <a:spLocks noChangeShapeType="1"/>
          </p:cNvSpPr>
          <p:nvPr/>
        </p:nvSpPr>
        <p:spPr bwMode="auto">
          <a:xfrm>
            <a:off x="3894752" y="4671706"/>
            <a:ext cx="785260" cy="389274"/>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331" name="Oval 82"/>
          <p:cNvSpPr>
            <a:spLocks noChangeArrowheads="1"/>
          </p:cNvSpPr>
          <p:nvPr/>
        </p:nvSpPr>
        <p:spPr bwMode="auto">
          <a:xfrm>
            <a:off x="2609782" y="4152673"/>
            <a:ext cx="856647" cy="324395"/>
          </a:xfrm>
          <a:prstGeom prst="ellipse">
            <a:avLst/>
          </a:prstGeom>
          <a:solidFill>
            <a:srgbClr val="FFFF99"/>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000" b="1" i="0" u="none" strike="noStrike" kern="1200" cap="none" spc="0" normalizeH="0" baseline="0" noProof="0" dirty="0">
                <a:ln>
                  <a:noFill/>
                </a:ln>
                <a:solidFill>
                  <a:srgbClr val="FF3300"/>
                </a:solidFill>
                <a:effectLst/>
                <a:uLnTx/>
                <a:uFillTx/>
                <a:latin typeface="Times New Roman" charset="0"/>
                <a:ea typeface="宋体" charset="-122"/>
                <a:cs typeface="+mn-cs"/>
              </a:rPr>
              <a:t>HE</a:t>
            </a:r>
            <a:endParaRPr kumimoji="1" lang="en-US" altLang="zh-CN" sz="2000" b="0" i="0" u="none" strike="noStrike" kern="1200" cap="none" spc="0" normalizeH="0" baseline="0" noProof="0" dirty="0">
              <a:ln>
                <a:noFill/>
              </a:ln>
              <a:solidFill>
                <a:prstClr val="black"/>
              </a:solidFill>
              <a:effectLst/>
              <a:uLnTx/>
              <a:uFillTx/>
              <a:latin typeface="Times New Roman" charset="0"/>
              <a:ea typeface="宋体" charset="-122"/>
              <a:cs typeface="+mn-cs"/>
            </a:endParaRPr>
          </a:p>
        </p:txBody>
      </p:sp>
      <p:sp>
        <p:nvSpPr>
          <p:cNvPr id="53332" name="Line 83"/>
          <p:cNvSpPr>
            <a:spLocks noChangeShapeType="1"/>
          </p:cNvSpPr>
          <p:nvPr/>
        </p:nvSpPr>
        <p:spPr bwMode="auto">
          <a:xfrm>
            <a:off x="3038105" y="3698520"/>
            <a:ext cx="0" cy="454153"/>
          </a:xfrm>
          <a:prstGeom prst="line">
            <a:avLst/>
          </a:prstGeom>
          <a:noFill/>
          <a:ln w="31750">
            <a:solidFill>
              <a:srgbClr val="FF33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333" name="Oval 84"/>
          <p:cNvSpPr>
            <a:spLocks noChangeArrowheads="1"/>
          </p:cNvSpPr>
          <p:nvPr/>
        </p:nvSpPr>
        <p:spPr bwMode="auto">
          <a:xfrm>
            <a:off x="2823944" y="5190739"/>
            <a:ext cx="856647" cy="324395"/>
          </a:xfrm>
          <a:prstGeom prst="ellipse">
            <a:avLst/>
          </a:prstGeom>
          <a:solidFill>
            <a:srgbClr val="FFFF99"/>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000" b="1" i="0" u="none" strike="noStrike" kern="1200" cap="none" spc="0" normalizeH="0" baseline="0" noProof="0" dirty="0">
                <a:ln>
                  <a:noFill/>
                </a:ln>
                <a:solidFill>
                  <a:srgbClr val="FF3300"/>
                </a:solidFill>
                <a:effectLst/>
                <a:uLnTx/>
                <a:uFillTx/>
                <a:latin typeface="Times New Roman" charset="0"/>
                <a:ea typeface="宋体" charset="-122"/>
                <a:cs typeface="+mn-cs"/>
              </a:rPr>
              <a:t>HER</a:t>
            </a:r>
            <a:endParaRPr kumimoji="1" lang="en-US" altLang="zh-CN" sz="2000" b="0" i="0" u="none" strike="noStrike" kern="1200" cap="none" spc="0" normalizeH="0" baseline="0" noProof="0" dirty="0">
              <a:ln>
                <a:noFill/>
              </a:ln>
              <a:solidFill>
                <a:prstClr val="black"/>
              </a:solidFill>
              <a:effectLst/>
              <a:uLnTx/>
              <a:uFillTx/>
              <a:latin typeface="Times New Roman" charset="0"/>
              <a:ea typeface="宋体" charset="-122"/>
              <a:cs typeface="+mn-cs"/>
            </a:endParaRPr>
          </a:p>
        </p:txBody>
      </p:sp>
      <p:sp>
        <p:nvSpPr>
          <p:cNvPr id="53334" name="Line 85"/>
          <p:cNvSpPr>
            <a:spLocks noChangeShapeType="1"/>
          </p:cNvSpPr>
          <p:nvPr/>
        </p:nvSpPr>
        <p:spPr bwMode="auto">
          <a:xfrm>
            <a:off x="3252267" y="4736585"/>
            <a:ext cx="0" cy="454153"/>
          </a:xfrm>
          <a:prstGeom prst="line">
            <a:avLst/>
          </a:prstGeom>
          <a:noFill/>
          <a:ln w="31750">
            <a:solidFill>
              <a:srgbClr val="FF33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335" name="Oval 86"/>
          <p:cNvSpPr>
            <a:spLocks noChangeArrowheads="1"/>
          </p:cNvSpPr>
          <p:nvPr/>
        </p:nvSpPr>
        <p:spPr bwMode="auto">
          <a:xfrm>
            <a:off x="3109493" y="6228804"/>
            <a:ext cx="1070809" cy="324395"/>
          </a:xfrm>
          <a:prstGeom prst="ellipse">
            <a:avLst/>
          </a:prstGeom>
          <a:solidFill>
            <a:srgbClr val="FFFF99"/>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000" b="1" i="0" u="none" strike="noStrike" kern="1200" cap="none" spc="0" normalizeH="0" baseline="0" noProof="0" dirty="0">
                <a:ln>
                  <a:noFill/>
                </a:ln>
                <a:solidFill>
                  <a:srgbClr val="FF3300"/>
                </a:solidFill>
                <a:effectLst/>
                <a:uLnTx/>
                <a:uFillTx/>
                <a:latin typeface="Times New Roman" charset="0"/>
                <a:ea typeface="宋体" charset="-122"/>
                <a:cs typeface="+mn-cs"/>
              </a:rPr>
              <a:t>HERE</a:t>
            </a:r>
            <a:endParaRPr kumimoji="1" lang="en-US" altLang="zh-CN" sz="2000" b="0" i="0" u="none" strike="noStrike" kern="1200" cap="none" spc="0" normalizeH="0" baseline="0" noProof="0" dirty="0">
              <a:ln>
                <a:noFill/>
              </a:ln>
              <a:solidFill>
                <a:prstClr val="black"/>
              </a:solidFill>
              <a:effectLst/>
              <a:uLnTx/>
              <a:uFillTx/>
              <a:latin typeface="Times New Roman" charset="0"/>
              <a:ea typeface="宋体" charset="-122"/>
              <a:cs typeface="+mn-cs"/>
            </a:endParaRPr>
          </a:p>
        </p:txBody>
      </p:sp>
      <p:sp>
        <p:nvSpPr>
          <p:cNvPr id="53336" name="Line 87"/>
          <p:cNvSpPr>
            <a:spLocks noChangeShapeType="1"/>
          </p:cNvSpPr>
          <p:nvPr/>
        </p:nvSpPr>
        <p:spPr bwMode="auto">
          <a:xfrm>
            <a:off x="3537816" y="5774650"/>
            <a:ext cx="0" cy="454153"/>
          </a:xfrm>
          <a:prstGeom prst="line">
            <a:avLst/>
          </a:prstGeom>
          <a:noFill/>
          <a:ln w="31750">
            <a:solidFill>
              <a:srgbClr val="FF33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337" name="Oval 88"/>
          <p:cNvSpPr>
            <a:spLocks noChangeArrowheads="1"/>
          </p:cNvSpPr>
          <p:nvPr/>
        </p:nvSpPr>
        <p:spPr bwMode="auto">
          <a:xfrm>
            <a:off x="4894174" y="5709771"/>
            <a:ext cx="999421" cy="324395"/>
          </a:xfrm>
          <a:prstGeom prst="ellipse">
            <a:avLst/>
          </a:prstGeom>
          <a:solidFill>
            <a:srgbClr val="FFFF99"/>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000" b="1" i="0" u="none" strike="noStrike" kern="1200" cap="none" spc="0" normalizeH="0" baseline="0" noProof="0" dirty="0">
                <a:ln>
                  <a:noFill/>
                </a:ln>
                <a:solidFill>
                  <a:srgbClr val="FF3300"/>
                </a:solidFill>
                <a:effectLst/>
                <a:uLnTx/>
                <a:uFillTx/>
                <a:latin typeface="Times New Roman" charset="0"/>
                <a:ea typeface="宋体" charset="-122"/>
                <a:cs typeface="+mn-cs"/>
              </a:rPr>
              <a:t>HIGH</a:t>
            </a:r>
            <a:endParaRPr kumimoji="1" lang="en-US" altLang="zh-CN" sz="2000" b="0" i="0" u="none" strike="noStrike" kern="1200" cap="none" spc="0" normalizeH="0" baseline="0" noProof="0" dirty="0">
              <a:ln>
                <a:noFill/>
              </a:ln>
              <a:solidFill>
                <a:prstClr val="black"/>
              </a:solidFill>
              <a:effectLst/>
              <a:uLnTx/>
              <a:uFillTx/>
              <a:latin typeface="Times New Roman" charset="0"/>
              <a:ea typeface="宋体" charset="-122"/>
              <a:cs typeface="+mn-cs"/>
            </a:endParaRPr>
          </a:p>
        </p:txBody>
      </p:sp>
      <p:sp>
        <p:nvSpPr>
          <p:cNvPr id="53338" name="Line 89"/>
          <p:cNvSpPr>
            <a:spLocks noChangeShapeType="1"/>
          </p:cNvSpPr>
          <p:nvPr/>
        </p:nvSpPr>
        <p:spPr bwMode="auto">
          <a:xfrm>
            <a:off x="5322497" y="5255618"/>
            <a:ext cx="0" cy="454153"/>
          </a:xfrm>
          <a:prstGeom prst="line">
            <a:avLst/>
          </a:prstGeom>
          <a:noFill/>
          <a:ln w="31750">
            <a:solidFill>
              <a:srgbClr val="FF33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339" name="Oval 90"/>
          <p:cNvSpPr>
            <a:spLocks noChangeArrowheads="1"/>
          </p:cNvSpPr>
          <p:nvPr/>
        </p:nvSpPr>
        <p:spPr bwMode="auto">
          <a:xfrm>
            <a:off x="6678855" y="5709771"/>
            <a:ext cx="856647" cy="324395"/>
          </a:xfrm>
          <a:prstGeom prst="ellipse">
            <a:avLst/>
          </a:prstGeom>
          <a:solidFill>
            <a:srgbClr val="FFFF99"/>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000" b="1" i="0" u="none" strike="noStrike" kern="1200" cap="none" spc="0" normalizeH="0" baseline="0" noProof="0" dirty="0">
                <a:ln>
                  <a:noFill/>
                </a:ln>
                <a:solidFill>
                  <a:srgbClr val="FF3300"/>
                </a:solidFill>
                <a:effectLst/>
                <a:uLnTx/>
                <a:uFillTx/>
                <a:latin typeface="Times New Roman" charset="0"/>
                <a:ea typeface="宋体" charset="-122"/>
                <a:cs typeface="+mn-cs"/>
              </a:rPr>
              <a:t>HIS</a:t>
            </a:r>
            <a:endParaRPr kumimoji="1" lang="en-US" altLang="zh-CN" sz="2000" b="0" i="0" u="none" strike="noStrike" kern="1200" cap="none" spc="0" normalizeH="0" baseline="0" noProof="0" dirty="0">
              <a:ln>
                <a:noFill/>
              </a:ln>
              <a:solidFill>
                <a:prstClr val="black"/>
              </a:solidFill>
              <a:effectLst/>
              <a:uLnTx/>
              <a:uFillTx/>
              <a:latin typeface="Times New Roman" charset="0"/>
              <a:ea typeface="宋体" charset="-122"/>
              <a:cs typeface="+mn-cs"/>
            </a:endParaRPr>
          </a:p>
        </p:txBody>
      </p:sp>
      <p:sp>
        <p:nvSpPr>
          <p:cNvPr id="53340" name="Line 91"/>
          <p:cNvSpPr>
            <a:spLocks noChangeShapeType="1"/>
          </p:cNvSpPr>
          <p:nvPr/>
        </p:nvSpPr>
        <p:spPr bwMode="auto">
          <a:xfrm>
            <a:off x="7107178" y="5255618"/>
            <a:ext cx="0" cy="454153"/>
          </a:xfrm>
          <a:prstGeom prst="line">
            <a:avLst/>
          </a:prstGeom>
          <a:noFill/>
          <a:ln w="31750">
            <a:solidFill>
              <a:srgbClr val="FF33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341" name="Text Box 92"/>
          <p:cNvSpPr txBox="1">
            <a:spLocks noChangeArrowheads="1"/>
          </p:cNvSpPr>
          <p:nvPr/>
        </p:nvSpPr>
        <p:spPr bwMode="auto">
          <a:xfrm>
            <a:off x="2309361" y="3541729"/>
            <a:ext cx="600843" cy="5460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i="0" u="none" strike="noStrike" kern="1200" cap="none" spc="0" normalizeH="0" baseline="0" noProof="0">
                <a:ln>
                  <a:noFill/>
                </a:ln>
                <a:solidFill>
                  <a:srgbClr val="C0504D"/>
                </a:solidFill>
                <a:effectLst/>
                <a:uLnTx/>
                <a:uFillTx/>
                <a:latin typeface="Times New Roman" charset="0"/>
                <a:ea typeface="宋体" charset="-122"/>
                <a:cs typeface="+mn-cs"/>
              </a:rPr>
              <a:t>…</a:t>
            </a:r>
          </a:p>
        </p:txBody>
      </p:sp>
      <p:sp>
        <p:nvSpPr>
          <p:cNvPr id="53342" name="Freeform 93"/>
          <p:cNvSpPr>
            <a:spLocks/>
          </p:cNvSpPr>
          <p:nvPr/>
        </p:nvSpPr>
        <p:spPr bwMode="auto">
          <a:xfrm>
            <a:off x="4822786" y="1038478"/>
            <a:ext cx="999421" cy="389274"/>
          </a:xfrm>
          <a:custGeom>
            <a:avLst/>
            <a:gdLst>
              <a:gd name="T0" fmla="*/ 0 w 672"/>
              <a:gd name="T1" fmla="*/ 0 h 288"/>
              <a:gd name="T2" fmla="*/ 480 w 672"/>
              <a:gd name="T3" fmla="*/ 48 h 288"/>
              <a:gd name="T4" fmla="*/ 336 w 672"/>
              <a:gd name="T5" fmla="*/ 96 h 288"/>
              <a:gd name="T6" fmla="*/ 672 w 672"/>
              <a:gd name="T7" fmla="*/ 288 h 288"/>
              <a:gd name="T8" fmla="*/ 0 60000 65536"/>
              <a:gd name="T9" fmla="*/ 0 60000 65536"/>
              <a:gd name="T10" fmla="*/ 0 60000 65536"/>
              <a:gd name="T11" fmla="*/ 0 60000 65536"/>
              <a:gd name="T12" fmla="*/ 0 w 672"/>
              <a:gd name="T13" fmla="*/ 0 h 288"/>
              <a:gd name="T14" fmla="*/ 672 w 672"/>
              <a:gd name="T15" fmla="*/ 288 h 288"/>
            </a:gdLst>
            <a:ahLst/>
            <a:cxnLst>
              <a:cxn ang="T8">
                <a:pos x="T0" y="T1"/>
              </a:cxn>
              <a:cxn ang="T9">
                <a:pos x="T2" y="T3"/>
              </a:cxn>
              <a:cxn ang="T10">
                <a:pos x="T4" y="T5"/>
              </a:cxn>
              <a:cxn ang="T11">
                <a:pos x="T6" y="T7"/>
              </a:cxn>
            </a:cxnLst>
            <a:rect l="T12" t="T13" r="T14" b="T15"/>
            <a:pathLst>
              <a:path w="672" h="288">
                <a:moveTo>
                  <a:pt x="0" y="0"/>
                </a:moveTo>
                <a:cubicBezTo>
                  <a:pt x="212" y="16"/>
                  <a:pt x="424" y="32"/>
                  <a:pt x="480" y="48"/>
                </a:cubicBezTo>
                <a:cubicBezTo>
                  <a:pt x="536" y="64"/>
                  <a:pt x="304" y="56"/>
                  <a:pt x="336" y="96"/>
                </a:cubicBezTo>
                <a:cubicBezTo>
                  <a:pt x="368" y="136"/>
                  <a:pt x="520" y="212"/>
                  <a:pt x="672" y="288"/>
                </a:cubicBezTo>
              </a:path>
            </a:pathLst>
          </a:custGeom>
          <a:noFill/>
          <a:ln w="25400">
            <a:solidFill>
              <a:srgbClr val="008080"/>
            </a:solidFill>
            <a:round/>
            <a:headEnd/>
            <a:tailEnd type="triangle" w="med" len="lg"/>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3343" name="Text Box 94"/>
          <p:cNvSpPr txBox="1">
            <a:spLocks noChangeArrowheads="1"/>
          </p:cNvSpPr>
          <p:nvPr/>
        </p:nvSpPr>
        <p:spPr bwMode="auto">
          <a:xfrm>
            <a:off x="4415284" y="908720"/>
            <a:ext cx="478889" cy="5460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3600" b="1" i="0" u="none" strike="noStrike" kern="1200" cap="none" spc="0" normalizeH="0" baseline="0" noProof="0">
                <a:ln>
                  <a:noFill/>
                </a:ln>
                <a:solidFill>
                  <a:srgbClr val="008080"/>
                </a:solidFill>
                <a:effectLst/>
                <a:uLnTx/>
                <a:uFillTx/>
                <a:latin typeface="Times New Roman" charset="0"/>
                <a:ea typeface="宋体" charset="-122"/>
                <a:cs typeface="+mn-cs"/>
              </a:rPr>
              <a:t>T</a:t>
            </a:r>
            <a:endParaRPr kumimoji="1" lang="en-US" altLang="zh-CN" sz="24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3344" name="Text Box 95"/>
          <p:cNvSpPr txBox="1">
            <a:spLocks noChangeArrowheads="1"/>
          </p:cNvSpPr>
          <p:nvPr/>
        </p:nvSpPr>
        <p:spPr bwMode="auto">
          <a:xfrm>
            <a:off x="3966140" y="5515134"/>
            <a:ext cx="373296" cy="441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800" b="1" i="0" u="none" strike="noStrike" kern="1200" cap="none" spc="0" normalizeH="0" baseline="0" noProof="0">
                <a:ln>
                  <a:noFill/>
                </a:ln>
                <a:solidFill>
                  <a:srgbClr val="3333FF"/>
                </a:solidFill>
                <a:effectLst/>
                <a:uLnTx/>
                <a:uFillTx/>
                <a:latin typeface="Times New Roman" charset="0"/>
                <a:ea typeface="宋体" charset="-122"/>
                <a:cs typeface="+mn-cs"/>
                <a:sym typeface="Symbol" pitchFamily="18" charset="2"/>
              </a:rPr>
              <a:t></a:t>
            </a:r>
            <a:endParaRPr kumimoji="1" lang="en-US" altLang="zh-CN" sz="28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223328" name="AutoShape 96"/>
          <p:cNvSpPr>
            <a:spLocks noChangeArrowheads="1"/>
          </p:cNvSpPr>
          <p:nvPr/>
        </p:nvSpPr>
        <p:spPr bwMode="auto">
          <a:xfrm>
            <a:off x="539552" y="2855092"/>
            <a:ext cx="1284970" cy="389274"/>
          </a:xfrm>
          <a:prstGeom prst="wedgeRoundRectCallout">
            <a:avLst>
              <a:gd name="adj1" fmla="val 17708"/>
              <a:gd name="adj2" fmla="val 115972"/>
              <a:gd name="adj3" fmla="val 16667"/>
            </a:avLst>
          </a:prstGeom>
          <a:solidFill>
            <a:schemeClr val="accent4">
              <a:lumMod val="20000"/>
              <a:lumOff val="80000"/>
            </a:schemeClr>
          </a:solidFill>
          <a:ln w="9525">
            <a:solidFill>
              <a:srgbClr val="00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400" b="1"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叶子结点</a:t>
            </a:r>
          </a:p>
        </p:txBody>
      </p:sp>
      <p:sp>
        <p:nvSpPr>
          <p:cNvPr id="223329" name="AutoShape 97"/>
          <p:cNvSpPr>
            <a:spLocks noChangeArrowheads="1"/>
          </p:cNvSpPr>
          <p:nvPr/>
        </p:nvSpPr>
        <p:spPr bwMode="auto">
          <a:xfrm>
            <a:off x="1253424" y="2076543"/>
            <a:ext cx="1284970" cy="389274"/>
          </a:xfrm>
          <a:prstGeom prst="wedgeRoundRectCallout">
            <a:avLst>
              <a:gd name="adj1" fmla="val 30208"/>
              <a:gd name="adj2" fmla="val 178472"/>
              <a:gd name="adj3" fmla="val 16667"/>
            </a:avLst>
          </a:prstGeom>
          <a:solidFill>
            <a:schemeClr val="accent4">
              <a:lumMod val="20000"/>
              <a:lumOff val="80000"/>
            </a:schemeClr>
          </a:solidFill>
          <a:ln w="9525">
            <a:solidFill>
              <a:srgbClr val="00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400" b="1"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分支结点</a:t>
            </a:r>
          </a:p>
        </p:txBody>
      </p:sp>
      <p:sp>
        <p:nvSpPr>
          <p:cNvPr id="223330" name="AutoShape 98"/>
          <p:cNvSpPr>
            <a:spLocks noChangeArrowheads="1"/>
          </p:cNvSpPr>
          <p:nvPr/>
        </p:nvSpPr>
        <p:spPr bwMode="auto">
          <a:xfrm>
            <a:off x="682326" y="5190739"/>
            <a:ext cx="1284970" cy="778549"/>
          </a:xfrm>
          <a:prstGeom prst="wedgeRoundRectCallout">
            <a:avLst>
              <a:gd name="adj1" fmla="val -8681"/>
              <a:gd name="adj2" fmla="val -135764"/>
              <a:gd name="adj3" fmla="val 16667"/>
            </a:avLst>
          </a:prstGeom>
          <a:solidFill>
            <a:schemeClr val="accent4">
              <a:lumMod val="20000"/>
              <a:lumOff val="80000"/>
            </a:schemeClr>
          </a:solidFill>
          <a:ln w="9525">
            <a:solidFill>
              <a:srgbClr val="99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400" b="1"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含关键字</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400" b="1"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的记录</a:t>
            </a:r>
          </a:p>
        </p:txBody>
      </p:sp>
      <p:sp>
        <p:nvSpPr>
          <p:cNvPr id="2" name="标题 1"/>
          <p:cNvSpPr>
            <a:spLocks noGrp="1"/>
          </p:cNvSpPr>
          <p:nvPr>
            <p:ph type="title"/>
          </p:nvPr>
        </p:nvSpPr>
        <p:spPr>
          <a:xfrm>
            <a:off x="-41580" y="-9170"/>
            <a:ext cx="8229600" cy="936104"/>
          </a:xfrm>
        </p:spPr>
        <p:txBody>
          <a:bodyPr>
            <a:normAutofit/>
          </a:bodyPr>
          <a:lstStyle/>
          <a:p>
            <a:pPr algn="l"/>
            <a:r>
              <a:rPr lang="zh-CN" altLang="en-US" sz="3200" dirty="0">
                <a:latin typeface="华文新魏" panose="02010800040101010101" pitchFamily="2" charset="-122"/>
                <a:ea typeface="华文新魏" panose="02010800040101010101" pitchFamily="2" charset="-122"/>
              </a:rPr>
              <a:t>键树实例</a:t>
            </a:r>
            <a:r>
              <a:rPr lang="en-US" altLang="zh-CN" sz="3200" dirty="0">
                <a:latin typeface="华文新魏" panose="02010800040101010101" pitchFamily="2" charset="-122"/>
                <a:ea typeface="华文新魏" panose="02010800040101010101" pitchFamily="2" charset="-122"/>
              </a:rPr>
              <a:t>-</a:t>
            </a:r>
            <a:r>
              <a:rPr lang="zh-CN" altLang="en-US" sz="3200" dirty="0">
                <a:latin typeface="华文新魏" panose="02010800040101010101" pitchFamily="2" charset="-122"/>
                <a:ea typeface="华文新魏" panose="02010800040101010101" pitchFamily="2" charset="-122"/>
              </a:rPr>
              <a:t>双链树表示</a:t>
            </a:r>
            <a:endParaRPr lang="en-US" sz="32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155146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33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33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3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328" grpId="0" animBg="1"/>
      <p:bldP spid="223329" grpId="0" animBg="1"/>
      <p:bldP spid="22333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0" y="8626"/>
            <a:ext cx="8229600" cy="936104"/>
          </a:xfrm>
        </p:spPr>
        <p:txBody>
          <a:bodyPr>
            <a:normAutofit/>
          </a:bodyPr>
          <a:lstStyle/>
          <a:p>
            <a:pPr algn="l"/>
            <a:r>
              <a:rPr lang="zh-CN" altLang="en-US" sz="3200" dirty="0">
                <a:latin typeface="华文新魏" panose="02010800040101010101" pitchFamily="2" charset="-122"/>
                <a:ea typeface="华文新魏" panose="02010800040101010101" pitchFamily="2" charset="-122"/>
              </a:rPr>
              <a:t>在双链树中查找记录</a:t>
            </a:r>
            <a:endParaRPr lang="en-US" sz="3200" dirty="0">
              <a:latin typeface="华文新魏" panose="02010800040101010101" pitchFamily="2" charset="-122"/>
              <a:ea typeface="华文新魏" panose="02010800040101010101" pitchFamily="2" charset="-122"/>
            </a:endParaRPr>
          </a:p>
        </p:txBody>
      </p:sp>
      <p:sp>
        <p:nvSpPr>
          <p:cNvPr id="6" name="内容占位符 5"/>
          <p:cNvSpPr>
            <a:spLocks noGrp="1"/>
          </p:cNvSpPr>
          <p:nvPr>
            <p:ph idx="1"/>
          </p:nvPr>
        </p:nvSpPr>
        <p:spPr>
          <a:xfrm>
            <a:off x="457200" y="908720"/>
            <a:ext cx="8435280" cy="5832648"/>
          </a:xfrm>
        </p:spPr>
        <p:txBody>
          <a:bodyPr/>
          <a:lstStyle/>
          <a:p>
            <a:r>
              <a:rPr lang="zh-CN" altLang="en-US" sz="2400" dirty="0">
                <a:latin typeface="华文楷体" panose="02010600040101010101" pitchFamily="2" charset="-122"/>
                <a:ea typeface="华文楷体" panose="02010600040101010101" pitchFamily="2" charset="-122"/>
              </a:rPr>
              <a:t>假设：</a:t>
            </a:r>
            <a:endParaRPr lang="en-US" altLang="zh-CN" sz="2400" dirty="0">
              <a:latin typeface="华文楷体" panose="02010600040101010101" pitchFamily="2" charset="-122"/>
              <a:ea typeface="华文楷体" panose="02010600040101010101" pitchFamily="2" charset="-122"/>
            </a:endParaRPr>
          </a:p>
          <a:p>
            <a:pPr marL="361950" indent="0">
              <a:buNone/>
            </a:pPr>
            <a:r>
              <a:rPr lang="en-US" altLang="zh-CN" sz="2400" dirty="0">
                <a:latin typeface="华文楷体" panose="02010600040101010101" pitchFamily="2" charset="-122"/>
                <a:ea typeface="华文楷体" panose="02010600040101010101" pitchFamily="2" charset="-122"/>
              </a:rPr>
              <a:t>T </a:t>
            </a:r>
            <a:r>
              <a:rPr lang="zh-CN" altLang="en-US" sz="2400" dirty="0">
                <a:latin typeface="华文楷体" panose="02010600040101010101" pitchFamily="2" charset="-122"/>
                <a:ea typeface="华文楷体" panose="02010600040101010101" pitchFamily="2" charset="-122"/>
              </a:rPr>
              <a:t>为指向双链树根结点的指针，</a:t>
            </a:r>
            <a:r>
              <a:rPr lang="en-US" altLang="zh-CN" sz="2400" dirty="0">
                <a:latin typeface="华文楷体" panose="02010600040101010101" pitchFamily="2" charset="-122"/>
                <a:ea typeface="华文楷体" panose="02010600040101010101" pitchFamily="2" charset="-122"/>
              </a:rPr>
              <a:t>K.ch</a:t>
            </a:r>
            <a:r>
              <a:rPr lang="zh-CN" altLang="en-US" sz="2400" dirty="0">
                <a:latin typeface="华文楷体" panose="02010600040101010101" pitchFamily="2" charset="-122"/>
                <a:ea typeface="华文楷体" panose="02010600040101010101" pitchFamily="2" charset="-122"/>
              </a:rPr>
              <a:t>为待查关键字</a:t>
            </a:r>
            <a:r>
              <a:rPr lang="en-US" altLang="zh-CN" sz="2400" dirty="0">
                <a:latin typeface="华文楷体" panose="02010600040101010101" pitchFamily="2" charset="-122"/>
                <a:ea typeface="华文楷体" panose="02010600040101010101" pitchFamily="2" charset="-122"/>
              </a:rPr>
              <a:t>(k.ch[0]..k.ch[num-2]</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k.ch[num-1]</a:t>
            </a:r>
            <a:r>
              <a:rPr lang="zh-CN" altLang="en-US" sz="2400" dirty="0">
                <a:latin typeface="华文楷体" panose="02010600040101010101" pitchFamily="2" charset="-122"/>
                <a:ea typeface="华文楷体" panose="02010600040101010101" pitchFamily="2" charset="-122"/>
              </a:rPr>
              <a:t>为</a:t>
            </a:r>
            <a:r>
              <a:rPr lang="en-US" altLang="zh-CN" sz="2400" dirty="0">
                <a:latin typeface="华文楷体" panose="02010600040101010101" pitchFamily="2" charset="-122"/>
                <a:ea typeface="华文楷体" panose="02010600040101010101" pitchFamily="2" charset="-122"/>
              </a:rPr>
              <a:t>$</a:t>
            </a:r>
          </a:p>
          <a:p>
            <a:r>
              <a:rPr lang="zh-CN" altLang="en-US" sz="2400" dirty="0">
                <a:latin typeface="华文楷体" panose="02010600040101010101" pitchFamily="2" charset="-122"/>
                <a:ea typeface="华文楷体" panose="02010600040101010101" pitchFamily="2" charset="-122"/>
              </a:rPr>
              <a:t>查找过程：</a:t>
            </a:r>
            <a:endParaRPr lang="en-US" altLang="zh-CN" sz="2400" dirty="0">
              <a:latin typeface="华文楷体" panose="02010600040101010101" pitchFamily="2" charset="-122"/>
              <a:ea typeface="华文楷体" panose="02010600040101010101" pitchFamily="2" charset="-122"/>
            </a:endParaRPr>
          </a:p>
          <a:p>
            <a:pPr marL="896938" indent="-361950">
              <a:buFont typeface="Wingdings" panose="05000000000000000000" pitchFamily="2" charset="2"/>
              <a:buChar char="Ø"/>
            </a:pPr>
            <a:r>
              <a:rPr lang="zh-CN" altLang="en-US" sz="2400" dirty="0">
                <a:latin typeface="华文楷体" panose="02010600040101010101" pitchFamily="2" charset="-122"/>
                <a:ea typeface="华文楷体" panose="02010600040101010101" pitchFamily="2" charset="-122"/>
              </a:rPr>
              <a:t>从树根出发，</a:t>
            </a:r>
            <a:r>
              <a:rPr lang="zh-CN" altLang="en-US" sz="2400" b="1" dirty="0">
                <a:solidFill>
                  <a:schemeClr val="accent6">
                    <a:lumMod val="50000"/>
                  </a:schemeClr>
                </a:solidFill>
                <a:latin typeface="华文楷体" panose="02010600040101010101" pitchFamily="2" charset="-122"/>
                <a:ea typeface="华文楷体" panose="02010600040101010101" pitchFamily="2" charset="-122"/>
              </a:rPr>
              <a:t>沿</a:t>
            </a:r>
            <a:r>
              <a:rPr lang="en-US" altLang="zh-CN" sz="2400" b="1" dirty="0">
                <a:solidFill>
                  <a:schemeClr val="accent6">
                    <a:lumMod val="50000"/>
                  </a:schemeClr>
                </a:solidFill>
                <a:latin typeface="华文楷体" panose="02010600040101010101" pitchFamily="2" charset="-122"/>
                <a:ea typeface="华文楷体" panose="02010600040101010101" pitchFamily="2" charset="-122"/>
              </a:rPr>
              <a:t>first</a:t>
            </a:r>
            <a:r>
              <a:rPr lang="zh-CN" altLang="en-US" sz="2400" b="1" dirty="0">
                <a:solidFill>
                  <a:schemeClr val="accent6">
                    <a:lumMod val="50000"/>
                  </a:schemeClr>
                </a:solidFill>
                <a:latin typeface="华文楷体" panose="02010600040101010101" pitchFamily="2" charset="-122"/>
                <a:ea typeface="华文楷体" panose="02010600040101010101" pitchFamily="2" charset="-122"/>
              </a:rPr>
              <a:t>指针</a:t>
            </a:r>
            <a:r>
              <a:rPr lang="zh-CN" altLang="en-US" sz="2400" dirty="0">
                <a:latin typeface="华文楷体" panose="02010600040101010101" pitchFamily="2" charset="-122"/>
                <a:ea typeface="华文楷体" panose="02010600040101010101" pitchFamily="2" charset="-122"/>
              </a:rPr>
              <a:t>到结点</a:t>
            </a:r>
            <a:r>
              <a:rPr lang="en-US" altLang="zh-CN" sz="2400" dirty="0">
                <a:latin typeface="华文楷体" panose="02010600040101010101" pitchFamily="2" charset="-122"/>
                <a:ea typeface="华文楷体" panose="02010600040101010101" pitchFamily="2" charset="-122"/>
              </a:rPr>
              <a:t>p</a:t>
            </a:r>
            <a:r>
              <a:rPr lang="zh-CN" altLang="en-US" sz="2400" dirty="0">
                <a:latin typeface="华文楷体" panose="02010600040101010101" pitchFamily="2" charset="-122"/>
                <a:ea typeface="华文楷体" panose="02010600040101010101" pitchFamily="2" charset="-122"/>
              </a:rPr>
              <a:t>，进行下列比较</a:t>
            </a:r>
            <a:r>
              <a:rPr lang="en-US" altLang="zh-CN" sz="2400" dirty="0">
                <a:latin typeface="华文楷体" panose="02010600040101010101" pitchFamily="2" charset="-122"/>
                <a:ea typeface="华文楷体" panose="02010600040101010101" pitchFamily="2" charset="-122"/>
              </a:rPr>
              <a:t> </a:t>
            </a:r>
          </a:p>
          <a:p>
            <a:pPr marL="534988" indent="0">
              <a:buNone/>
            </a:pPr>
            <a:r>
              <a:rPr lang="en-US" altLang="zh-CN" sz="2400" dirty="0">
                <a:latin typeface="华文楷体" panose="02010600040101010101" pitchFamily="2" charset="-122"/>
                <a:ea typeface="华文楷体" panose="02010600040101010101" pitchFamily="2" charset="-122"/>
              </a:rPr>
              <a:t>          K.ch[</a:t>
            </a:r>
            <a:r>
              <a:rPr lang="en-US" altLang="zh-CN" sz="2400" dirty="0" err="1">
                <a:latin typeface="华文楷体" panose="02010600040101010101" pitchFamily="2" charset="-122"/>
                <a:ea typeface="华文楷体" panose="02010600040101010101" pitchFamily="2" charset="-122"/>
              </a:rPr>
              <a:t>i</a:t>
            </a:r>
            <a:r>
              <a:rPr lang="en-US" altLang="zh-CN" sz="2400" dirty="0">
                <a:latin typeface="华文楷体" panose="02010600040101010101" pitchFamily="2" charset="-122"/>
                <a:ea typeface="华文楷体" panose="02010600040101010101" pitchFamily="2" charset="-122"/>
              </a:rPr>
              <a:t>] =? p-&gt;symbol  </a:t>
            </a:r>
          </a:p>
          <a:p>
            <a:pPr marL="534988" indent="1346200">
              <a:buNone/>
            </a:pPr>
            <a:r>
              <a:rPr lang="zh-CN" altLang="en-US" sz="2400" dirty="0">
                <a:latin typeface="华文楷体" panose="02010600040101010101" pitchFamily="2" charset="-122"/>
                <a:ea typeface="华文楷体" panose="02010600040101010101" pitchFamily="2" charset="-122"/>
              </a:rPr>
              <a:t>其中，</a:t>
            </a:r>
            <a:r>
              <a:rPr lang="en-US" altLang="zh-CN" sz="2400" dirty="0">
                <a:latin typeface="华文楷体" panose="02010600040101010101" pitchFamily="2" charset="-122"/>
                <a:ea typeface="华文楷体" panose="02010600040101010101" pitchFamily="2" charset="-122"/>
              </a:rPr>
              <a:t>0 ≤ </a:t>
            </a:r>
            <a:r>
              <a:rPr lang="en-US" altLang="zh-CN" sz="2400" dirty="0" err="1">
                <a:latin typeface="华文楷体" panose="02010600040101010101" pitchFamily="2" charset="-122"/>
                <a:ea typeface="华文楷体" panose="02010600040101010101" pitchFamily="2" charset="-122"/>
              </a:rPr>
              <a:t>i</a:t>
            </a:r>
            <a:r>
              <a:rPr lang="en-US" altLang="zh-CN" sz="2400" dirty="0">
                <a:latin typeface="华文楷体" panose="02010600040101010101" pitchFamily="2" charset="-122"/>
                <a:ea typeface="华文楷体" panose="02010600040101010101" pitchFamily="2" charset="-122"/>
              </a:rPr>
              <a:t> ≤ K.num-1</a:t>
            </a:r>
          </a:p>
          <a:p>
            <a:pPr marL="896938" indent="-361950">
              <a:buFont typeface="Wingdings" panose="05000000000000000000" pitchFamily="2" charset="2"/>
              <a:buChar char="Ø"/>
            </a:pPr>
            <a:r>
              <a:rPr lang="zh-CN" altLang="en-US" sz="2400" dirty="0">
                <a:latin typeface="华文楷体" panose="02010600040101010101" pitchFamily="2" charset="-122"/>
                <a:ea typeface="华文楷体" panose="02010600040101010101" pitchFamily="2" charset="-122"/>
              </a:rPr>
              <a:t>若相等，</a:t>
            </a:r>
            <a:r>
              <a:rPr lang="zh-CN" altLang="en-US" sz="2400" b="1" dirty="0">
                <a:solidFill>
                  <a:schemeClr val="accent6">
                    <a:lumMod val="50000"/>
                  </a:schemeClr>
                </a:solidFill>
                <a:latin typeface="华文楷体" panose="02010600040101010101" pitchFamily="2" charset="-122"/>
                <a:ea typeface="华文楷体" panose="02010600040101010101" pitchFamily="2" charset="-122"/>
              </a:rPr>
              <a:t>沿</a:t>
            </a:r>
            <a:r>
              <a:rPr lang="en-US" altLang="zh-CN" sz="2400" b="1" dirty="0">
                <a:solidFill>
                  <a:schemeClr val="accent6">
                    <a:lumMod val="50000"/>
                  </a:schemeClr>
                </a:solidFill>
                <a:latin typeface="华文楷体" panose="02010600040101010101" pitchFamily="2" charset="-122"/>
                <a:ea typeface="华文楷体" panose="02010600040101010101" pitchFamily="2" charset="-122"/>
              </a:rPr>
              <a:t>first</a:t>
            </a:r>
            <a:r>
              <a:rPr lang="zh-CN" altLang="en-US" sz="2400" b="1" dirty="0">
                <a:solidFill>
                  <a:schemeClr val="accent6">
                    <a:lumMod val="50000"/>
                  </a:schemeClr>
                </a:solidFill>
                <a:latin typeface="华文楷体" panose="02010600040101010101" pitchFamily="2" charset="-122"/>
                <a:ea typeface="华文楷体" panose="02010600040101010101" pitchFamily="2" charset="-122"/>
              </a:rPr>
              <a:t>指针</a:t>
            </a:r>
            <a:r>
              <a:rPr lang="zh-CN" altLang="en-US" sz="2400" b="1" dirty="0">
                <a:solidFill>
                  <a:srgbClr val="0000FF"/>
                </a:solidFill>
                <a:latin typeface="华文楷体" panose="02010600040101010101" pitchFamily="2" charset="-122"/>
                <a:ea typeface="华文楷体" panose="02010600040101010101" pitchFamily="2" charset="-122"/>
              </a:rPr>
              <a:t>比较下一个字符</a:t>
            </a:r>
            <a:endParaRPr lang="en-US" altLang="zh-CN" sz="2400" b="1" dirty="0">
              <a:solidFill>
                <a:srgbClr val="0000FF"/>
              </a:solidFill>
              <a:latin typeface="华文楷体" panose="02010600040101010101" pitchFamily="2" charset="-122"/>
              <a:ea typeface="华文楷体" panose="02010600040101010101" pitchFamily="2" charset="-122"/>
            </a:endParaRPr>
          </a:p>
          <a:p>
            <a:pPr marL="896938" indent="-361950">
              <a:buFont typeface="Wingdings" panose="05000000000000000000" pitchFamily="2" charset="2"/>
              <a:buChar char="Ø"/>
            </a:pPr>
            <a:r>
              <a:rPr lang="zh-CN" altLang="en-US" sz="2400" dirty="0">
                <a:latin typeface="华文楷体" panose="02010600040101010101" pitchFamily="2" charset="-122"/>
                <a:ea typeface="华文楷体" panose="02010600040101010101" pitchFamily="2" charset="-122"/>
              </a:rPr>
              <a:t>若不等，</a:t>
            </a:r>
            <a:r>
              <a:rPr lang="zh-CN" altLang="en-US" sz="2400" b="1" dirty="0">
                <a:solidFill>
                  <a:schemeClr val="accent6">
                    <a:lumMod val="50000"/>
                  </a:schemeClr>
                </a:solidFill>
                <a:latin typeface="华文楷体" panose="02010600040101010101" pitchFamily="2" charset="-122"/>
                <a:ea typeface="华文楷体" panose="02010600040101010101" pitchFamily="2" charset="-122"/>
              </a:rPr>
              <a:t>沿</a:t>
            </a:r>
            <a:r>
              <a:rPr lang="en-US" altLang="zh-CN" sz="2400" b="1" dirty="0">
                <a:solidFill>
                  <a:schemeClr val="accent6">
                    <a:lumMod val="50000"/>
                  </a:schemeClr>
                </a:solidFill>
                <a:latin typeface="华文楷体" panose="02010600040101010101" pitchFamily="2" charset="-122"/>
                <a:ea typeface="华文楷体" panose="02010600040101010101" pitchFamily="2" charset="-122"/>
              </a:rPr>
              <a:t>next</a:t>
            </a:r>
            <a:r>
              <a:rPr lang="zh-CN" altLang="en-US" sz="2400" b="1" dirty="0">
                <a:solidFill>
                  <a:schemeClr val="accent6">
                    <a:lumMod val="50000"/>
                  </a:schemeClr>
                </a:solidFill>
                <a:latin typeface="华文楷体" panose="02010600040101010101" pitchFamily="2" charset="-122"/>
                <a:ea typeface="华文楷体" panose="02010600040101010101" pitchFamily="2" charset="-122"/>
              </a:rPr>
              <a:t>指针</a:t>
            </a:r>
            <a:r>
              <a:rPr lang="zh-CN" altLang="en-US" sz="2400" b="1" dirty="0">
                <a:solidFill>
                  <a:srgbClr val="0000FF"/>
                </a:solidFill>
                <a:latin typeface="华文楷体" panose="02010600040101010101" pitchFamily="2" charset="-122"/>
                <a:ea typeface="华文楷体" panose="02010600040101010101" pitchFamily="2" charset="-122"/>
              </a:rPr>
              <a:t>顺序查找</a:t>
            </a:r>
            <a:endParaRPr lang="en-US" altLang="zh-CN" sz="2400" b="1" dirty="0">
              <a:solidFill>
                <a:srgbClr val="0000FF"/>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9006085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71" y="-99392"/>
            <a:ext cx="8229600" cy="936104"/>
          </a:xfrm>
        </p:spPr>
        <p:txBody>
          <a:bodyPr>
            <a:normAutofit/>
          </a:bodyPr>
          <a:lstStyle/>
          <a:p>
            <a:pPr algn="l"/>
            <a:r>
              <a:rPr lang="zh-CN" altLang="en-US" sz="3200" dirty="0">
                <a:latin typeface="华文新魏" panose="02010800040101010101" pitchFamily="2" charset="-122"/>
                <a:ea typeface="华文新魏" panose="02010800040101010101" pitchFamily="2" charset="-122"/>
              </a:rPr>
              <a:t>在非空双链树</a:t>
            </a:r>
            <a:r>
              <a:rPr lang="en-US" sz="3200" dirty="0">
                <a:latin typeface="华文新魏" panose="02010800040101010101" pitchFamily="2" charset="-122"/>
                <a:ea typeface="华文新魏" panose="02010800040101010101" pitchFamily="2" charset="-122"/>
              </a:rPr>
              <a:t>T</a:t>
            </a:r>
            <a:r>
              <a:rPr lang="zh-CN" altLang="en-US" sz="3200" dirty="0">
                <a:latin typeface="华文新魏" panose="02010800040101010101" pitchFamily="2" charset="-122"/>
                <a:ea typeface="华文新魏" panose="02010800040101010101" pitchFamily="2" charset="-122"/>
              </a:rPr>
              <a:t>中查找关键字等于</a:t>
            </a:r>
            <a:r>
              <a:rPr lang="en-US" sz="3200" dirty="0">
                <a:latin typeface="华文新魏" panose="02010800040101010101" pitchFamily="2" charset="-122"/>
                <a:ea typeface="华文新魏" panose="02010800040101010101" pitchFamily="2" charset="-122"/>
              </a:rPr>
              <a:t>K</a:t>
            </a:r>
            <a:r>
              <a:rPr lang="zh-CN" altLang="en-US" sz="3200" dirty="0">
                <a:latin typeface="华文新魏" panose="02010800040101010101" pitchFamily="2" charset="-122"/>
                <a:ea typeface="华文新魏" panose="02010800040101010101" pitchFamily="2" charset="-122"/>
              </a:rPr>
              <a:t>的记录</a:t>
            </a:r>
            <a:endParaRPr lang="en-US" sz="32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120952" y="593304"/>
            <a:ext cx="8229600" cy="6048672"/>
          </a:xfrm>
        </p:spPr>
        <p:txBody>
          <a:bodyPr>
            <a:noAutofit/>
          </a:bodyPr>
          <a:lstStyle/>
          <a:p>
            <a:pPr marL="0" indent="0">
              <a:spcBef>
                <a:spcPts val="0"/>
              </a:spcBef>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typedef struct {</a:t>
            </a:r>
          </a:p>
          <a:p>
            <a:pPr marL="0" indent="0">
              <a:spcBef>
                <a:spcPts val="0"/>
              </a:spcBef>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char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ch</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[MAXKEYLEN]; </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关键字</a:t>
            </a:r>
          </a:p>
          <a:p>
            <a:pPr marL="0" indent="0">
              <a:spcBef>
                <a:spcPts val="0"/>
              </a:spcBef>
              <a:buNone/>
            </a:pP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int num;                         </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关键字长度</a:t>
            </a:r>
          </a:p>
          <a:p>
            <a:pPr marL="0" indent="0">
              <a:spcBef>
                <a:spcPts val="0"/>
              </a:spcBef>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err="1">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KeysType</a:t>
            </a:r>
            <a:r>
              <a:rPr lang="en-US" altLang="zh-CN"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关键字类型</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spcBef>
                <a:spcPts val="0"/>
              </a:spcBef>
              <a:buNone/>
            </a:pP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spcBef>
                <a:spcPts val="0"/>
              </a:spcBef>
              <a:buNone/>
            </a:pPr>
            <a:r>
              <a:rPr lang="en-US" sz="2400" dirty="0">
                <a:latin typeface="Times New Roman" panose="02020603050405020304" pitchFamily="18" charset="0"/>
                <a:ea typeface="华文楷体" panose="02010600040101010101" pitchFamily="2" charset="-122"/>
                <a:cs typeface="Times New Roman" panose="02020603050405020304" pitchFamily="18" charset="0"/>
              </a:rPr>
              <a:t>RECORD *</a:t>
            </a:r>
            <a:r>
              <a:rPr lang="en-US" sz="2400" b="1" dirty="0" err="1">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SearchDLTree</a:t>
            </a:r>
            <a:r>
              <a:rPr lang="en-US" sz="2400" b="1" dirty="0">
                <a:latin typeface="Times New Roman" panose="02020603050405020304" pitchFamily="18" charset="0"/>
                <a:ea typeface="华文楷体" panose="02010600040101010101" pitchFamily="2" charset="-122"/>
                <a:cs typeface="Times New Roman" panose="02020603050405020304" pitchFamily="18" charset="0"/>
              </a:rPr>
              <a:t>(</a:t>
            </a:r>
            <a:r>
              <a:rPr lang="en-US" sz="2400" b="1" dirty="0" err="1">
                <a:latin typeface="Times New Roman" panose="02020603050405020304" pitchFamily="18" charset="0"/>
                <a:ea typeface="华文楷体" panose="02010600040101010101" pitchFamily="2" charset="-122"/>
                <a:cs typeface="Times New Roman" panose="02020603050405020304" pitchFamily="18" charset="0"/>
              </a:rPr>
              <a:t>DLTree</a:t>
            </a:r>
            <a:r>
              <a:rPr lang="en-US" sz="2400" b="1" dirty="0">
                <a:latin typeface="Times New Roman" panose="02020603050405020304" pitchFamily="18" charset="0"/>
                <a:ea typeface="华文楷体" panose="02010600040101010101" pitchFamily="2" charset="-122"/>
                <a:cs typeface="Times New Roman" panose="02020603050405020304" pitchFamily="18" charset="0"/>
              </a:rPr>
              <a:t> T, </a:t>
            </a:r>
            <a:r>
              <a:rPr lang="en-US" sz="2400" b="1" dirty="0" err="1">
                <a:latin typeface="Times New Roman" panose="02020603050405020304" pitchFamily="18" charset="0"/>
                <a:ea typeface="华文楷体" panose="02010600040101010101" pitchFamily="2" charset="-122"/>
                <a:cs typeface="Times New Roman" panose="02020603050405020304" pitchFamily="18" charset="0"/>
              </a:rPr>
              <a:t>KeysType</a:t>
            </a:r>
            <a:r>
              <a:rPr lang="en-US" sz="2400" b="1" dirty="0">
                <a:latin typeface="Times New Roman" panose="02020603050405020304" pitchFamily="18" charset="0"/>
                <a:ea typeface="华文楷体" panose="02010600040101010101" pitchFamily="2" charset="-122"/>
                <a:cs typeface="Times New Roman" panose="02020603050405020304" pitchFamily="18" charset="0"/>
              </a:rPr>
              <a:t> K) </a:t>
            </a:r>
            <a:r>
              <a:rPr lang="en-US" sz="2400" dirty="0">
                <a:latin typeface="Times New Roman" panose="02020603050405020304" pitchFamily="18" charset="0"/>
                <a:ea typeface="华文楷体" panose="02010600040101010101" pitchFamily="2" charset="-122"/>
                <a:cs typeface="Times New Roman" panose="02020603050405020304" pitchFamily="18" charset="0"/>
              </a:rPr>
              <a:t>{</a:t>
            </a:r>
          </a:p>
          <a:p>
            <a:pPr marL="0" indent="0">
              <a:spcBef>
                <a:spcPts val="0"/>
              </a:spcBef>
              <a:buNone/>
            </a:pPr>
            <a:r>
              <a:rPr lang="en-US" sz="2400" dirty="0" err="1">
                <a:latin typeface="Times New Roman" panose="02020603050405020304" pitchFamily="18" charset="0"/>
                <a:ea typeface="华文楷体" panose="02010600040101010101" pitchFamily="2" charset="-122"/>
                <a:cs typeface="Times New Roman" panose="02020603050405020304" pitchFamily="18" charset="0"/>
              </a:rPr>
              <a:t>DLTree</a:t>
            </a:r>
            <a:r>
              <a:rPr lang="en-US" sz="2400" dirty="0">
                <a:latin typeface="Times New Roman" panose="02020603050405020304" pitchFamily="18" charset="0"/>
                <a:ea typeface="华文楷体" panose="02010600040101010101" pitchFamily="2" charset="-122"/>
                <a:cs typeface="Times New Roman" panose="02020603050405020304" pitchFamily="18" charset="0"/>
              </a:rPr>
              <a:t> p; int </a:t>
            </a:r>
            <a:r>
              <a:rPr lang="en-US"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sz="2400" dirty="0">
                <a:latin typeface="Times New Roman" panose="02020603050405020304" pitchFamily="18" charset="0"/>
                <a:ea typeface="华文楷体" panose="02010600040101010101" pitchFamily="2" charset="-122"/>
                <a:cs typeface="Times New Roman" panose="02020603050405020304" pitchFamily="18" charset="0"/>
              </a:rPr>
              <a:t>; </a:t>
            </a:r>
          </a:p>
          <a:p>
            <a:pPr marL="361950" indent="0">
              <a:spcBef>
                <a:spcPts val="0"/>
              </a:spcBef>
              <a:buNone/>
            </a:pPr>
            <a:r>
              <a:rPr lang="en-US" sz="2400" dirty="0">
                <a:latin typeface="Times New Roman" panose="02020603050405020304" pitchFamily="18" charset="0"/>
                <a:ea typeface="华文楷体" panose="02010600040101010101" pitchFamily="2" charset="-122"/>
                <a:cs typeface="Times New Roman" panose="02020603050405020304" pitchFamily="18" charset="0"/>
              </a:rPr>
              <a:t>p = T-&gt;first; </a:t>
            </a:r>
            <a:r>
              <a:rPr lang="en-US"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sz="2400" dirty="0">
                <a:latin typeface="Times New Roman" panose="02020603050405020304" pitchFamily="18" charset="0"/>
                <a:ea typeface="华文楷体" panose="02010600040101010101" pitchFamily="2" charset="-122"/>
                <a:cs typeface="Times New Roman" panose="02020603050405020304" pitchFamily="18" charset="0"/>
              </a:rPr>
              <a:t>=0; </a:t>
            </a:r>
            <a:r>
              <a:rPr lang="en-US" sz="20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初始化 </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361950" indent="0">
              <a:spcBef>
                <a:spcPts val="0"/>
              </a:spcBef>
              <a:buNone/>
            </a:pPr>
            <a:r>
              <a:rPr lang="en-US" sz="2400" dirty="0">
                <a:latin typeface="Times New Roman" panose="02020603050405020304" pitchFamily="18" charset="0"/>
                <a:ea typeface="华文楷体" panose="02010600040101010101" pitchFamily="2" charset="-122"/>
                <a:cs typeface="Times New Roman" panose="02020603050405020304" pitchFamily="18" charset="0"/>
              </a:rPr>
              <a:t>while (p &amp;&amp; </a:t>
            </a:r>
            <a:r>
              <a:rPr lang="en-US"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sz="2400" dirty="0" err="1">
                <a:latin typeface="Times New Roman" panose="02020603050405020304" pitchFamily="18" charset="0"/>
                <a:ea typeface="华文楷体" panose="02010600040101010101" pitchFamily="2" charset="-122"/>
                <a:cs typeface="Times New Roman" panose="02020603050405020304" pitchFamily="18" charset="0"/>
              </a:rPr>
              <a:t>K.num</a:t>
            </a:r>
            <a:r>
              <a:rPr lang="en-US" sz="2400" dirty="0">
                <a:latin typeface="Times New Roman" panose="02020603050405020304" pitchFamily="18" charset="0"/>
                <a:ea typeface="华文楷体" panose="02010600040101010101" pitchFamily="2" charset="-122"/>
                <a:cs typeface="Times New Roman" panose="02020603050405020304" pitchFamily="18" charset="0"/>
              </a:rPr>
              <a:t>) { </a:t>
            </a:r>
          </a:p>
          <a:p>
            <a:pPr marL="361950" indent="0">
              <a:spcBef>
                <a:spcPts val="0"/>
              </a:spcBef>
              <a:buNone/>
            </a:pPr>
            <a:r>
              <a:rPr lang="en-US" sz="2400" dirty="0">
                <a:latin typeface="Times New Roman" panose="02020603050405020304" pitchFamily="18" charset="0"/>
                <a:ea typeface="华文楷体" panose="02010600040101010101" pitchFamily="2" charset="-122"/>
                <a:cs typeface="Times New Roman" panose="02020603050405020304" pitchFamily="18" charset="0"/>
              </a:rPr>
              <a:t>	while (p &amp;&amp; p-&gt;symbol != K.ch[</a:t>
            </a:r>
            <a:r>
              <a:rPr lang="en-US"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sz="20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查找</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关键字的第</a:t>
            </a:r>
            <a:r>
              <a:rPr lang="en-US" sz="2000" b="1" dirty="0" err="1">
                <a:latin typeface="Times New Roman" panose="02020603050405020304" pitchFamily="18" charset="0"/>
                <a:ea typeface="华文楷体" panose="02010600040101010101" pitchFamily="2" charset="-122"/>
                <a:cs typeface="Times New Roman" panose="02020603050405020304" pitchFamily="18" charset="0"/>
              </a:rPr>
              <a:t>i</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位</a:t>
            </a:r>
            <a:endParaRPr lang="en-US" altLang="zh-CN" sz="2000" b="1" dirty="0">
              <a:latin typeface="Times New Roman" panose="02020603050405020304" pitchFamily="18" charset="0"/>
              <a:ea typeface="华文楷体" panose="02010600040101010101" pitchFamily="2" charset="-122"/>
              <a:cs typeface="Times New Roman" panose="02020603050405020304" pitchFamily="18" charset="0"/>
            </a:endParaRPr>
          </a:p>
          <a:p>
            <a:pPr marL="361950" indent="0">
              <a:spcBef>
                <a:spcPts val="0"/>
              </a:spcBef>
              <a:buNone/>
            </a:pP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sz="2400" dirty="0">
                <a:latin typeface="Times New Roman" panose="02020603050405020304" pitchFamily="18" charset="0"/>
                <a:ea typeface="华文楷体" panose="02010600040101010101" pitchFamily="2" charset="-122"/>
                <a:cs typeface="Times New Roman" panose="02020603050405020304" pitchFamily="18" charset="0"/>
              </a:rPr>
              <a:t>p = p-&gt;next; </a:t>
            </a:r>
          </a:p>
          <a:p>
            <a:pPr marL="361950" indent="0">
              <a:spcBef>
                <a:spcPts val="0"/>
              </a:spcBef>
              <a:buNone/>
            </a:pPr>
            <a:r>
              <a:rPr lang="en-US" sz="2400" dirty="0">
                <a:latin typeface="Times New Roman" panose="02020603050405020304" pitchFamily="18" charset="0"/>
                <a:ea typeface="华文楷体" panose="02010600040101010101" pitchFamily="2" charset="-122"/>
                <a:cs typeface="Times New Roman" panose="02020603050405020304" pitchFamily="18" charset="0"/>
              </a:rPr>
              <a:t>	if (p &amp;&amp; </a:t>
            </a:r>
            <a:r>
              <a:rPr lang="en-US"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sz="2400" dirty="0">
                <a:latin typeface="Times New Roman" panose="02020603050405020304" pitchFamily="18" charset="0"/>
                <a:ea typeface="华文楷体" panose="02010600040101010101" pitchFamily="2" charset="-122"/>
                <a:cs typeface="Times New Roman" panose="02020603050405020304" pitchFamily="18" charset="0"/>
              </a:rPr>
              <a:t>&lt;K.num-1) p = p-&gt;first;   </a:t>
            </a:r>
            <a:r>
              <a:rPr lang="en-US" sz="20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准备查找下一位</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361950" indent="0">
              <a:spcBef>
                <a:spcPts val="0"/>
              </a:spcBef>
              <a:buNone/>
            </a:pP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sz="2400" dirty="0">
                <a:latin typeface="Times New Roman" panose="02020603050405020304" pitchFamily="18" charset="0"/>
                <a:ea typeface="华文楷体" panose="02010600040101010101" pitchFamily="2" charset="-122"/>
                <a:cs typeface="Times New Roman" panose="02020603050405020304" pitchFamily="18" charset="0"/>
              </a:rPr>
              <a:t>; </a:t>
            </a:r>
          </a:p>
          <a:p>
            <a:pPr marL="361950" indent="0">
              <a:spcBef>
                <a:spcPts val="0"/>
              </a:spcBef>
              <a:buNone/>
            </a:pPr>
            <a:r>
              <a:rPr lang="en-US"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sz="20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查找结束 </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361950" indent="0">
              <a:spcBef>
                <a:spcPts val="0"/>
              </a:spcBef>
              <a:buNone/>
            </a:pPr>
            <a:r>
              <a:rPr lang="en-US" sz="2400" dirty="0">
                <a:latin typeface="Times New Roman" panose="02020603050405020304" pitchFamily="18" charset="0"/>
                <a:ea typeface="华文楷体" panose="02010600040101010101" pitchFamily="2" charset="-122"/>
                <a:cs typeface="Times New Roman" panose="02020603050405020304" pitchFamily="18" charset="0"/>
              </a:rPr>
              <a:t>if (!p) return NULL; </a:t>
            </a:r>
            <a:r>
              <a:rPr lang="en-US" sz="20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查找不成功</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361950" indent="0">
              <a:spcBef>
                <a:spcPts val="0"/>
              </a:spcBef>
              <a:buNone/>
            </a:pPr>
            <a:r>
              <a:rPr lang="en-US" sz="2400" dirty="0">
                <a:latin typeface="Times New Roman" panose="02020603050405020304" pitchFamily="18" charset="0"/>
                <a:ea typeface="华文楷体" panose="02010600040101010101" pitchFamily="2" charset="-122"/>
                <a:cs typeface="Times New Roman" panose="02020603050405020304" pitchFamily="18" charset="0"/>
              </a:rPr>
              <a:t>else return p-&gt;</a:t>
            </a:r>
            <a:r>
              <a:rPr lang="en-US" sz="2400" dirty="0" err="1">
                <a:latin typeface="Times New Roman" panose="02020603050405020304" pitchFamily="18" charset="0"/>
                <a:ea typeface="华文楷体" panose="02010600040101010101" pitchFamily="2" charset="-122"/>
                <a:cs typeface="Times New Roman" panose="02020603050405020304" pitchFamily="18" charset="0"/>
              </a:rPr>
              <a:t>infoptr</a:t>
            </a:r>
            <a:r>
              <a:rPr lang="en-US"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sz="20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查找成功</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spcBef>
                <a:spcPts val="0"/>
              </a:spcBef>
              <a:buNone/>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sz="2400" dirty="0">
                <a:latin typeface="Times New Roman" panose="02020603050405020304" pitchFamily="18" charset="0"/>
                <a:ea typeface="华文楷体" panose="02010600040101010101" pitchFamily="2" charset="-122"/>
                <a:cs typeface="Times New Roman" panose="02020603050405020304" pitchFamily="18" charset="0"/>
              </a:rPr>
              <a:t>Search </a:t>
            </a:r>
            <a:r>
              <a:rPr lang="en-US" sz="2400" dirty="0" err="1">
                <a:latin typeface="Times New Roman" panose="02020603050405020304" pitchFamily="18" charset="0"/>
                <a:ea typeface="华文楷体" panose="02010600040101010101" pitchFamily="2" charset="-122"/>
                <a:cs typeface="Times New Roman" panose="02020603050405020304" pitchFamily="18" charset="0"/>
              </a:rPr>
              <a:t>DLTree</a:t>
            </a:r>
            <a:endParaRPr 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 name="灯片编号占位符 3"/>
          <p:cNvSpPr>
            <a:spLocks noGrp="1"/>
          </p:cNvSpPr>
          <p:nvPr>
            <p:ph type="sldNum" sz="quarter" idx="12"/>
          </p:nvPr>
        </p:nvSpPr>
        <p:spPr>
          <a:xfrm>
            <a:off x="8748464" y="6393483"/>
            <a:ext cx="3955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流程图: 可选过程 4"/>
          <p:cNvSpPr/>
          <p:nvPr/>
        </p:nvSpPr>
        <p:spPr>
          <a:xfrm>
            <a:off x="8460432" y="-27384"/>
            <a:ext cx="683568" cy="332656"/>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9.15</a:t>
            </a:r>
          </a:p>
        </p:txBody>
      </p:sp>
      <p:sp>
        <p:nvSpPr>
          <p:cNvPr id="7" name="矩形 6">
            <a:extLst>
              <a:ext uri="{FF2B5EF4-FFF2-40B4-BE49-F238E27FC236}">
                <a16:creationId xmlns:a16="http://schemas.microsoft.com/office/drawing/2014/main" id="{C763AEE6-53C7-4347-AE8F-47B3F9B343C6}"/>
              </a:ext>
            </a:extLst>
          </p:cNvPr>
          <p:cNvSpPr/>
          <p:nvPr/>
        </p:nvSpPr>
        <p:spPr>
          <a:xfrm>
            <a:off x="11071" y="3617640"/>
            <a:ext cx="9132929" cy="2160240"/>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矩形 7">
            <a:extLst>
              <a:ext uri="{FF2B5EF4-FFF2-40B4-BE49-F238E27FC236}">
                <a16:creationId xmlns:a16="http://schemas.microsoft.com/office/drawing/2014/main" id="{8C03F414-8584-4A1D-B9DF-3436DA0F7C1B}"/>
              </a:ext>
            </a:extLst>
          </p:cNvPr>
          <p:cNvSpPr/>
          <p:nvPr/>
        </p:nvSpPr>
        <p:spPr>
          <a:xfrm>
            <a:off x="11071" y="5777880"/>
            <a:ext cx="9121858" cy="720080"/>
          </a:xfrm>
          <a:prstGeom prst="rect">
            <a:avLst/>
          </a:prstGeom>
          <a:solidFill>
            <a:schemeClr val="accent6">
              <a:lumMod val="20000"/>
              <a:lumOff val="80000"/>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矩形 8">
            <a:extLst>
              <a:ext uri="{FF2B5EF4-FFF2-40B4-BE49-F238E27FC236}">
                <a16:creationId xmlns:a16="http://schemas.microsoft.com/office/drawing/2014/main" id="{AEB69817-0FD8-4A81-B475-C0504125725F}"/>
              </a:ext>
            </a:extLst>
          </p:cNvPr>
          <p:cNvSpPr/>
          <p:nvPr/>
        </p:nvSpPr>
        <p:spPr>
          <a:xfrm>
            <a:off x="0" y="3977680"/>
            <a:ext cx="9121858" cy="648072"/>
          </a:xfrm>
          <a:prstGeom prst="rect">
            <a:avLst/>
          </a:prstGeom>
          <a:solidFill>
            <a:schemeClr val="bg2">
              <a:lumMod val="90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4094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8" name="Text Box 4"/>
          <p:cNvSpPr txBox="1">
            <a:spLocks noChangeArrowheads="1"/>
          </p:cNvSpPr>
          <p:nvPr/>
        </p:nvSpPr>
        <p:spPr bwMode="auto">
          <a:xfrm>
            <a:off x="745656" y="1720205"/>
            <a:ext cx="151836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1" i="0" u="none" strike="noStrike" kern="1200" cap="none" spc="0" normalizeH="0" baseline="0" noProof="0" dirty="0">
                <a:ln>
                  <a:noFill/>
                </a:ln>
                <a:solidFill>
                  <a:srgbClr val="006600"/>
                </a:solidFill>
                <a:effectLst/>
                <a:uLnTx/>
                <a:uFillTx/>
                <a:latin typeface="华文楷体" panose="02010600040101010101" pitchFamily="2" charset="-122"/>
                <a:ea typeface="华文楷体" panose="02010600040101010101" pitchFamily="2" charset="-122"/>
                <a:cs typeface="+mn-cs"/>
              </a:rPr>
              <a:t>结点结构</a:t>
            </a:r>
            <a:r>
              <a:rPr kumimoji="1" lang="en-US" altLang="zh-CN" sz="2400" b="1" i="0" u="none" strike="noStrike" kern="1200" cap="none" spc="0" normalizeH="0" baseline="0" noProof="0" dirty="0">
                <a:ln>
                  <a:noFill/>
                </a:ln>
                <a:solidFill>
                  <a:srgbClr val="006600"/>
                </a:solidFill>
                <a:effectLst/>
                <a:uLnTx/>
                <a:uFillTx/>
                <a:latin typeface="华文楷体" panose="02010600040101010101" pitchFamily="2" charset="-122"/>
                <a:ea typeface="华文楷体" panose="02010600040101010101" pitchFamily="2" charset="-122"/>
                <a:cs typeface="+mn-cs"/>
              </a:rPr>
              <a:t>:</a:t>
            </a:r>
            <a:endParaRPr kumimoji="1" lang="en-US" altLang="zh-CN"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p:txBody>
      </p:sp>
      <p:sp>
        <p:nvSpPr>
          <p:cNvPr id="221189" name="Text Box 5"/>
          <p:cNvSpPr txBox="1">
            <a:spLocks noChangeArrowheads="1"/>
          </p:cNvSpPr>
          <p:nvPr/>
        </p:nvSpPr>
        <p:spPr bwMode="auto">
          <a:xfrm>
            <a:off x="1965325" y="2286000"/>
            <a:ext cx="141577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华文楷体" panose="02010600040101010101" pitchFamily="2" charset="-122"/>
                <a:ea typeface="华文楷体" panose="02010600040101010101" pitchFamily="2" charset="-122"/>
                <a:cs typeface="+mn-cs"/>
              </a:rPr>
              <a:t>分支结点</a:t>
            </a:r>
            <a:endParaRPr kumimoji="1" lang="zh-CN" altLang="en-US"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p:txBody>
      </p:sp>
      <p:sp>
        <p:nvSpPr>
          <p:cNvPr id="221190" name="Text Box 6"/>
          <p:cNvSpPr txBox="1">
            <a:spLocks noChangeArrowheads="1"/>
          </p:cNvSpPr>
          <p:nvPr/>
        </p:nvSpPr>
        <p:spPr bwMode="auto">
          <a:xfrm>
            <a:off x="6189663" y="2362200"/>
            <a:ext cx="141577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华文楷体" panose="02010600040101010101" pitchFamily="2" charset="-122"/>
                <a:ea typeface="华文楷体" panose="02010600040101010101" pitchFamily="2" charset="-122"/>
                <a:cs typeface="+mn-cs"/>
              </a:rPr>
              <a:t>叶子结点</a:t>
            </a:r>
            <a:endParaRPr kumimoji="1" lang="zh-CN" altLang="en-US"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p:txBody>
      </p:sp>
      <p:sp>
        <p:nvSpPr>
          <p:cNvPr id="221191" name="AutoShape 7"/>
          <p:cNvSpPr>
            <a:spLocks noChangeArrowheads="1"/>
          </p:cNvSpPr>
          <p:nvPr/>
        </p:nvSpPr>
        <p:spPr bwMode="auto">
          <a:xfrm>
            <a:off x="5867400" y="5257800"/>
            <a:ext cx="1752600" cy="914400"/>
          </a:xfrm>
          <a:prstGeom prst="wedgeRoundRectCallout">
            <a:avLst>
              <a:gd name="adj1" fmla="val 52444"/>
              <a:gd name="adj2" fmla="val -169968"/>
              <a:gd name="adj3" fmla="val 16667"/>
            </a:avLst>
          </a:prstGeom>
          <a:solidFill>
            <a:srgbClr val="FFFFCC"/>
          </a:solidFill>
          <a:ln w="9525">
            <a:solidFill>
              <a:srgbClr val="99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A50021"/>
                </a:solidFill>
                <a:effectLst/>
                <a:uLnTx/>
                <a:uFillTx/>
                <a:latin typeface="华文楷体" panose="02010600040101010101" pitchFamily="2" charset="-122"/>
                <a:ea typeface="华文楷体" panose="02010600040101010101" pitchFamily="2" charset="-122"/>
                <a:cs typeface="+mn-cs"/>
              </a:rPr>
              <a:t>指向记录</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A50021"/>
                </a:solidFill>
                <a:effectLst/>
                <a:uLnTx/>
                <a:uFillTx/>
                <a:latin typeface="华文楷体" panose="02010600040101010101" pitchFamily="2" charset="-122"/>
                <a:ea typeface="华文楷体" panose="02010600040101010101" pitchFamily="2" charset="-122"/>
                <a:cs typeface="+mn-cs"/>
              </a:rPr>
              <a:t>的指针</a:t>
            </a:r>
            <a:endParaRPr kumimoji="1" lang="zh-CN" altLang="en-US"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p:txBody>
      </p:sp>
      <p:grpSp>
        <p:nvGrpSpPr>
          <p:cNvPr id="2" name="Group 30"/>
          <p:cNvGrpSpPr>
            <a:grpSpLocks/>
          </p:cNvGrpSpPr>
          <p:nvPr/>
        </p:nvGrpSpPr>
        <p:grpSpPr bwMode="auto">
          <a:xfrm>
            <a:off x="762000" y="2819400"/>
            <a:ext cx="4686300" cy="1219200"/>
            <a:chOff x="480" y="1776"/>
            <a:chExt cx="2952" cy="768"/>
          </a:xfrm>
        </p:grpSpPr>
        <p:sp>
          <p:nvSpPr>
            <p:cNvPr id="138255" name="Rectangle 8"/>
            <p:cNvSpPr>
              <a:spLocks noChangeArrowheads="1"/>
            </p:cNvSpPr>
            <p:nvPr/>
          </p:nvSpPr>
          <p:spPr bwMode="auto">
            <a:xfrm>
              <a:off x="480" y="2016"/>
              <a:ext cx="2880" cy="240"/>
            </a:xfrm>
            <a:prstGeom prst="rect">
              <a:avLst/>
            </a:prstGeom>
            <a:solidFill>
              <a:srgbClr val="CCFFCC">
                <a:alpha val="50195"/>
              </a:srgbClr>
            </a:solidFill>
            <a:ln w="19050">
              <a:solidFill>
                <a:srgbClr val="00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138256" name="Line 9"/>
            <p:cNvSpPr>
              <a:spLocks noChangeShapeType="1"/>
            </p:cNvSpPr>
            <p:nvPr/>
          </p:nvSpPr>
          <p:spPr bwMode="auto">
            <a:xfrm>
              <a:off x="672" y="2016"/>
              <a:ext cx="0" cy="24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38257" name="Line 10"/>
            <p:cNvSpPr>
              <a:spLocks noChangeShapeType="1"/>
            </p:cNvSpPr>
            <p:nvPr/>
          </p:nvSpPr>
          <p:spPr bwMode="auto">
            <a:xfrm>
              <a:off x="864" y="2016"/>
              <a:ext cx="0" cy="24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38258" name="Line 11"/>
            <p:cNvSpPr>
              <a:spLocks noChangeShapeType="1"/>
            </p:cNvSpPr>
            <p:nvPr/>
          </p:nvSpPr>
          <p:spPr bwMode="auto">
            <a:xfrm>
              <a:off x="1056" y="2016"/>
              <a:ext cx="0" cy="24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38259" name="Line 12"/>
            <p:cNvSpPr>
              <a:spLocks noChangeShapeType="1"/>
            </p:cNvSpPr>
            <p:nvPr/>
          </p:nvSpPr>
          <p:spPr bwMode="auto">
            <a:xfrm>
              <a:off x="1248" y="2016"/>
              <a:ext cx="0" cy="24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38260" name="Line 13"/>
            <p:cNvSpPr>
              <a:spLocks noChangeShapeType="1"/>
            </p:cNvSpPr>
            <p:nvPr/>
          </p:nvSpPr>
          <p:spPr bwMode="auto">
            <a:xfrm>
              <a:off x="1440" y="2016"/>
              <a:ext cx="0" cy="24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38261" name="Line 14"/>
            <p:cNvSpPr>
              <a:spLocks noChangeShapeType="1"/>
            </p:cNvSpPr>
            <p:nvPr/>
          </p:nvSpPr>
          <p:spPr bwMode="auto">
            <a:xfrm>
              <a:off x="1632" y="2016"/>
              <a:ext cx="0" cy="24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38262" name="Line 15"/>
            <p:cNvSpPr>
              <a:spLocks noChangeShapeType="1"/>
            </p:cNvSpPr>
            <p:nvPr/>
          </p:nvSpPr>
          <p:spPr bwMode="auto">
            <a:xfrm>
              <a:off x="2784" y="2016"/>
              <a:ext cx="0" cy="24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38263" name="Line 16"/>
            <p:cNvSpPr>
              <a:spLocks noChangeShapeType="1"/>
            </p:cNvSpPr>
            <p:nvPr/>
          </p:nvSpPr>
          <p:spPr bwMode="auto">
            <a:xfrm>
              <a:off x="2976" y="2016"/>
              <a:ext cx="0" cy="24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38264" name="Line 17"/>
            <p:cNvSpPr>
              <a:spLocks noChangeShapeType="1"/>
            </p:cNvSpPr>
            <p:nvPr/>
          </p:nvSpPr>
          <p:spPr bwMode="auto">
            <a:xfrm>
              <a:off x="3168" y="2016"/>
              <a:ext cx="0" cy="24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38265" name="Text Box 18"/>
            <p:cNvSpPr txBox="1">
              <a:spLocks noChangeArrowheads="1"/>
            </p:cNvSpPr>
            <p:nvPr/>
          </p:nvSpPr>
          <p:spPr bwMode="auto">
            <a:xfrm>
              <a:off x="496" y="1776"/>
              <a:ext cx="293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400" b="0" i="0" u="none" strike="noStrike" kern="1200" cap="none" spc="0" normalizeH="0" baseline="0" noProof="0">
                  <a:ln>
                    <a:noFill/>
                  </a:ln>
                  <a:solidFill>
                    <a:srgbClr val="006600"/>
                  </a:solidFill>
                  <a:effectLst/>
                  <a:uLnTx/>
                  <a:uFillTx/>
                  <a:latin typeface="Times New Roman" charset="0"/>
                  <a:ea typeface="宋体" charset="-122"/>
                  <a:cs typeface="+mn-cs"/>
                </a:rPr>
                <a:t>0  1  2  3  4  5          </a:t>
              </a:r>
              <a:r>
                <a:rPr kumimoji="1" lang="en-US" altLang="zh-CN" sz="2400" b="1" i="0" u="none" strike="noStrike" kern="1200" cap="none" spc="0" normalizeH="0" baseline="0" noProof="0">
                  <a:ln>
                    <a:noFill/>
                  </a:ln>
                  <a:solidFill>
                    <a:srgbClr val="006600"/>
                  </a:solidFill>
                  <a:effectLst/>
                  <a:uLnTx/>
                  <a:uFillTx/>
                  <a:latin typeface="Times New Roman" charset="0"/>
                  <a:ea typeface="宋体" charset="-122"/>
                  <a:cs typeface="+mn-cs"/>
                </a:rPr>
                <a:t>… …</a:t>
              </a:r>
              <a:r>
                <a:rPr kumimoji="1" lang="en-US" altLang="zh-CN" sz="2400" b="0" i="0" u="none" strike="noStrike" kern="1200" cap="none" spc="0" normalizeH="0" baseline="0" noProof="0">
                  <a:ln>
                    <a:noFill/>
                  </a:ln>
                  <a:solidFill>
                    <a:srgbClr val="006600"/>
                  </a:solidFill>
                  <a:effectLst/>
                  <a:uLnTx/>
                  <a:uFillTx/>
                  <a:latin typeface="Times New Roman" charset="0"/>
                  <a:ea typeface="宋体" charset="-122"/>
                  <a:cs typeface="+mn-cs"/>
                </a:rPr>
                <a:t>     </a:t>
              </a:r>
              <a:r>
                <a:rPr kumimoji="1" lang="en-US" altLang="zh-CN" sz="1800" b="0" i="0" u="none" strike="noStrike" kern="1200" cap="none" spc="0" normalizeH="0" baseline="0" noProof="0">
                  <a:ln>
                    <a:noFill/>
                  </a:ln>
                  <a:solidFill>
                    <a:srgbClr val="006600"/>
                  </a:solidFill>
                  <a:effectLst/>
                  <a:uLnTx/>
                  <a:uFillTx/>
                  <a:latin typeface="Times New Roman" charset="0"/>
                  <a:ea typeface="宋体" charset="-122"/>
                  <a:cs typeface="+mn-cs"/>
                </a:rPr>
                <a:t> 24  25  26</a:t>
              </a:r>
              <a:endParaRPr kumimoji="1" lang="en-US" altLang="zh-CN" sz="24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138266" name="Line 19"/>
            <p:cNvSpPr>
              <a:spLocks noChangeShapeType="1"/>
            </p:cNvSpPr>
            <p:nvPr/>
          </p:nvSpPr>
          <p:spPr bwMode="auto">
            <a:xfrm>
              <a:off x="576" y="2112"/>
              <a:ext cx="0" cy="432"/>
            </a:xfrm>
            <a:prstGeom prst="line">
              <a:avLst/>
            </a:prstGeom>
            <a:noFill/>
            <a:ln w="28575">
              <a:solidFill>
                <a:srgbClr val="006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38267" name="Line 20"/>
            <p:cNvSpPr>
              <a:spLocks noChangeShapeType="1"/>
            </p:cNvSpPr>
            <p:nvPr/>
          </p:nvSpPr>
          <p:spPr bwMode="auto">
            <a:xfrm>
              <a:off x="768" y="2112"/>
              <a:ext cx="0" cy="432"/>
            </a:xfrm>
            <a:prstGeom prst="line">
              <a:avLst/>
            </a:prstGeom>
            <a:noFill/>
            <a:ln w="28575">
              <a:solidFill>
                <a:srgbClr val="006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38268" name="Line 21"/>
            <p:cNvSpPr>
              <a:spLocks noChangeShapeType="1"/>
            </p:cNvSpPr>
            <p:nvPr/>
          </p:nvSpPr>
          <p:spPr bwMode="auto">
            <a:xfrm>
              <a:off x="3072" y="2112"/>
              <a:ext cx="0" cy="432"/>
            </a:xfrm>
            <a:prstGeom prst="line">
              <a:avLst/>
            </a:prstGeom>
            <a:noFill/>
            <a:ln w="28575">
              <a:solidFill>
                <a:srgbClr val="006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38269" name="Line 22"/>
            <p:cNvSpPr>
              <a:spLocks noChangeShapeType="1"/>
            </p:cNvSpPr>
            <p:nvPr/>
          </p:nvSpPr>
          <p:spPr bwMode="auto">
            <a:xfrm>
              <a:off x="3264" y="2112"/>
              <a:ext cx="0" cy="432"/>
            </a:xfrm>
            <a:prstGeom prst="line">
              <a:avLst/>
            </a:prstGeom>
            <a:noFill/>
            <a:ln w="28575">
              <a:solidFill>
                <a:srgbClr val="006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38270" name="Line 23"/>
            <p:cNvSpPr>
              <a:spLocks noChangeShapeType="1"/>
            </p:cNvSpPr>
            <p:nvPr/>
          </p:nvSpPr>
          <p:spPr bwMode="auto">
            <a:xfrm>
              <a:off x="1344" y="2112"/>
              <a:ext cx="0" cy="432"/>
            </a:xfrm>
            <a:prstGeom prst="line">
              <a:avLst/>
            </a:prstGeom>
            <a:noFill/>
            <a:ln w="28575">
              <a:solidFill>
                <a:srgbClr val="006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3" name="Group 31"/>
          <p:cNvGrpSpPr>
            <a:grpSpLocks/>
          </p:cNvGrpSpPr>
          <p:nvPr/>
        </p:nvGrpSpPr>
        <p:grpSpPr bwMode="auto">
          <a:xfrm>
            <a:off x="6156325" y="3124200"/>
            <a:ext cx="1920875" cy="990600"/>
            <a:chOff x="3878" y="1968"/>
            <a:chExt cx="1210" cy="624"/>
          </a:xfrm>
        </p:grpSpPr>
        <p:sp>
          <p:nvSpPr>
            <p:cNvPr id="138252" name="Text Box 25"/>
            <p:cNvSpPr txBox="1">
              <a:spLocks noChangeArrowheads="1"/>
            </p:cNvSpPr>
            <p:nvPr/>
          </p:nvSpPr>
          <p:spPr bwMode="auto">
            <a:xfrm>
              <a:off x="3878" y="1968"/>
              <a:ext cx="1210" cy="300"/>
            </a:xfrm>
            <a:prstGeom prst="rect">
              <a:avLst/>
            </a:prstGeom>
            <a:solidFill>
              <a:srgbClr val="FFFFCC"/>
            </a:solidFill>
            <a:ln w="19050">
              <a:solidFill>
                <a:srgbClr val="993300"/>
              </a:solidFill>
              <a:miter lim="800000"/>
              <a:headEnd/>
              <a:tailEnd/>
            </a:ln>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rPr>
                <a:t>关键字</a:t>
              </a:r>
              <a:endParaRPr kumimoji="1" lang="zh-CN" altLang="en-US"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p:txBody>
        </p:sp>
        <p:sp>
          <p:nvSpPr>
            <p:cNvPr id="138253" name="Line 26"/>
            <p:cNvSpPr>
              <a:spLocks noChangeShapeType="1"/>
            </p:cNvSpPr>
            <p:nvPr/>
          </p:nvSpPr>
          <p:spPr bwMode="auto">
            <a:xfrm>
              <a:off x="4656" y="1968"/>
              <a:ext cx="0" cy="288"/>
            </a:xfrm>
            <a:prstGeom prst="line">
              <a:avLst/>
            </a:prstGeom>
            <a:noFill/>
            <a:ln w="9525">
              <a:solidFill>
                <a:srgbClr val="A50021"/>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38254" name="Line 27"/>
            <p:cNvSpPr>
              <a:spLocks noChangeShapeType="1"/>
            </p:cNvSpPr>
            <p:nvPr/>
          </p:nvSpPr>
          <p:spPr bwMode="auto">
            <a:xfrm>
              <a:off x="4848" y="2112"/>
              <a:ext cx="0" cy="480"/>
            </a:xfrm>
            <a:prstGeom prst="line">
              <a:avLst/>
            </a:prstGeom>
            <a:noFill/>
            <a:ln w="28575">
              <a:solidFill>
                <a:srgbClr val="A5002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21212" name="AutoShape 28"/>
          <p:cNvSpPr>
            <a:spLocks noChangeArrowheads="1"/>
          </p:cNvSpPr>
          <p:nvPr/>
        </p:nvSpPr>
        <p:spPr bwMode="auto">
          <a:xfrm>
            <a:off x="838200" y="5334000"/>
            <a:ext cx="4267200" cy="990600"/>
          </a:xfrm>
          <a:prstGeom prst="wedgeRoundRectCallout">
            <a:avLst>
              <a:gd name="adj1" fmla="val -333"/>
              <a:gd name="adj2" fmla="val -126120"/>
              <a:gd name="adj3" fmla="val 16667"/>
            </a:avLst>
          </a:prstGeom>
          <a:solidFill>
            <a:srgbClr val="FFFFCC"/>
          </a:solidFill>
          <a:ln w="9525">
            <a:solidFill>
              <a:srgbClr val="99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A50021"/>
                </a:solidFill>
                <a:effectLst/>
                <a:uLnTx/>
                <a:uFillTx/>
                <a:latin typeface="华文楷体" panose="02010600040101010101" pitchFamily="2" charset="-122"/>
                <a:ea typeface="华文楷体" panose="02010600040101010101" pitchFamily="2" charset="-122"/>
                <a:cs typeface="+mn-cs"/>
              </a:rPr>
              <a:t>指向下层结点的指针</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A50021"/>
                </a:solidFill>
                <a:effectLst/>
                <a:uLnTx/>
                <a:uFillTx/>
                <a:latin typeface="华文楷体" panose="02010600040101010101" pitchFamily="2" charset="-122"/>
                <a:ea typeface="华文楷体" panose="02010600040101010101" pitchFamily="2" charset="-122"/>
                <a:cs typeface="+mn-cs"/>
              </a:rPr>
              <a:t>每个域对应一个“字母”</a:t>
            </a:r>
            <a:endParaRPr kumimoji="1" lang="zh-CN" altLang="en-US"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p:txBody>
      </p:sp>
      <p:sp>
        <p:nvSpPr>
          <p:cNvPr id="221213" name="AutoShape 29"/>
          <p:cNvSpPr>
            <a:spLocks/>
          </p:cNvSpPr>
          <p:nvPr/>
        </p:nvSpPr>
        <p:spPr bwMode="auto">
          <a:xfrm rot="-5398033">
            <a:off x="2857500" y="2171700"/>
            <a:ext cx="381000" cy="4267200"/>
          </a:xfrm>
          <a:prstGeom prst="leftBrace">
            <a:avLst>
              <a:gd name="adj1" fmla="val 93333"/>
              <a:gd name="adj2" fmla="val 50000"/>
            </a:avLst>
          </a:prstGeom>
          <a:noFill/>
          <a:ln w="9525">
            <a:solidFill>
              <a:srgbClr val="0066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7" name="标题 6"/>
          <p:cNvSpPr>
            <a:spLocks noGrp="1"/>
          </p:cNvSpPr>
          <p:nvPr>
            <p:ph type="title"/>
          </p:nvPr>
        </p:nvSpPr>
        <p:spPr>
          <a:xfrm>
            <a:off x="0" y="-27384"/>
            <a:ext cx="9144000" cy="936104"/>
          </a:xfrm>
        </p:spPr>
        <p:txBody>
          <a:bodyPr>
            <a:normAutofit/>
          </a:bodyPr>
          <a:lstStyle/>
          <a:p>
            <a:pPr algn="l"/>
            <a:r>
              <a:rPr lang="zh-CN" altLang="en-US" sz="3200" dirty="0">
                <a:latin typeface="华文新魏" panose="02010800040101010101" pitchFamily="2" charset="-122"/>
                <a:ea typeface="华文新魏" panose="02010800040101010101" pitchFamily="2" charset="-122"/>
              </a:rPr>
              <a:t>键树的存储结构：</a:t>
            </a:r>
            <a:r>
              <a:rPr lang="en-US" altLang="zh-CN" sz="3200" dirty="0" err="1">
                <a:latin typeface="华文新魏" panose="02010800040101010101" pitchFamily="2" charset="-122"/>
                <a:ea typeface="华文新魏" panose="02010800040101010101" pitchFamily="2" charset="-122"/>
              </a:rPr>
              <a:t>Trie</a:t>
            </a:r>
            <a:r>
              <a:rPr lang="zh-CN" altLang="en-US" sz="3200" dirty="0">
                <a:latin typeface="华文新魏" panose="02010800040101010101" pitchFamily="2" charset="-122"/>
                <a:ea typeface="华文新魏" panose="02010800040101010101" pitchFamily="2" charset="-122"/>
              </a:rPr>
              <a:t>树</a:t>
            </a:r>
            <a:r>
              <a:rPr lang="en-US" altLang="zh-CN" sz="3200" dirty="0">
                <a:latin typeface="华文新魏" panose="02010800040101010101" pitchFamily="2" charset="-122"/>
                <a:ea typeface="华文新魏" panose="02010800040101010101" pitchFamily="2" charset="-122"/>
              </a:rPr>
              <a:t>/</a:t>
            </a:r>
            <a:r>
              <a:rPr lang="zh-CN" altLang="en-US" sz="3200" dirty="0">
                <a:latin typeface="华文新魏" panose="02010800040101010101" pitchFamily="2" charset="-122"/>
                <a:ea typeface="华文新魏" panose="02010800040101010101" pitchFamily="2" charset="-122"/>
              </a:rPr>
              <a:t>单词查找树</a:t>
            </a:r>
            <a:r>
              <a:rPr lang="en-US" altLang="zh-CN" sz="3200" dirty="0">
                <a:latin typeface="华文新魏" panose="02010800040101010101" pitchFamily="2" charset="-122"/>
                <a:ea typeface="华文新魏" panose="02010800040101010101" pitchFamily="2" charset="-122"/>
              </a:rPr>
              <a:t>/</a:t>
            </a:r>
            <a:r>
              <a:rPr lang="zh-CN" altLang="en-US" sz="3200" dirty="0">
                <a:latin typeface="华文新魏" panose="02010800040101010101" pitchFamily="2" charset="-122"/>
                <a:ea typeface="华文新魏" panose="02010800040101010101" pitchFamily="2" charset="-122"/>
              </a:rPr>
              <a:t>字典树</a:t>
            </a:r>
            <a:endParaRPr lang="en-US" sz="3200" dirty="0">
              <a:latin typeface="华文新魏" panose="02010800040101010101" pitchFamily="2" charset="-122"/>
              <a:ea typeface="华文新魏" panose="02010800040101010101" pitchFamily="2" charset="-122"/>
            </a:endParaRPr>
          </a:p>
        </p:txBody>
      </p:sp>
      <p:sp>
        <p:nvSpPr>
          <p:cNvPr id="9" name="内容占位符 8"/>
          <p:cNvSpPr>
            <a:spLocks noGrp="1"/>
          </p:cNvSpPr>
          <p:nvPr>
            <p:ph idx="1"/>
          </p:nvPr>
        </p:nvSpPr>
        <p:spPr>
          <a:xfrm>
            <a:off x="107504" y="843039"/>
            <a:ext cx="8229600" cy="623812"/>
          </a:xfrm>
        </p:spPr>
        <p:txBody>
          <a:bodyPr>
            <a:normAutofit/>
          </a:bodyPr>
          <a:lstStyle/>
          <a:p>
            <a:r>
              <a:rPr lang="zh-CN" altLang="en-US" sz="2800" dirty="0">
                <a:latin typeface="华文楷体" panose="02010600040101010101" pitchFamily="2" charset="-122"/>
                <a:ea typeface="华文楷体" panose="02010600040101010101" pitchFamily="2" charset="-122"/>
              </a:rPr>
              <a:t>基于</a:t>
            </a:r>
            <a:r>
              <a:rPr lang="zh-CN" altLang="en-US" sz="2800" b="1" dirty="0">
                <a:latin typeface="华文楷体" panose="02010600040101010101" pitchFamily="2" charset="-122"/>
                <a:ea typeface="华文楷体" panose="02010600040101010101" pitchFamily="2" charset="-122"/>
              </a:rPr>
              <a:t>多重链表</a:t>
            </a:r>
            <a:r>
              <a:rPr lang="zh-CN" altLang="en-US" sz="2800" dirty="0">
                <a:latin typeface="华文楷体" panose="02010600040101010101" pitchFamily="2" charset="-122"/>
                <a:ea typeface="华文楷体" panose="02010600040101010101" pitchFamily="2" charset="-122"/>
              </a:rPr>
              <a:t>实现：</a:t>
            </a:r>
            <a:endParaRPr lang="en-US"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5877735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1188"/>
                                        </p:tgtEl>
                                        <p:attrNameLst>
                                          <p:attrName>style.visibility</p:attrName>
                                        </p:attrNameLst>
                                      </p:cBhvr>
                                      <p:to>
                                        <p:strVal val="visible"/>
                                      </p:to>
                                    </p:set>
                                    <p:animEffect transition="in" filter="wipe(left)">
                                      <p:cBhvr>
                                        <p:cTn id="7" dur="500"/>
                                        <p:tgtEl>
                                          <p:spTgt spid="2211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1189"/>
                                        </p:tgtEl>
                                        <p:attrNameLst>
                                          <p:attrName>style.visibility</p:attrName>
                                        </p:attrNameLst>
                                      </p:cBhvr>
                                      <p:to>
                                        <p:strVal val="visible"/>
                                      </p:to>
                                    </p:set>
                                    <p:animEffect transition="in" filter="wipe(left)">
                                      <p:cBhvr>
                                        <p:cTn id="12" dur="500"/>
                                        <p:tgtEl>
                                          <p:spTgt spid="2211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1213"/>
                                        </p:tgtEl>
                                        <p:attrNameLst>
                                          <p:attrName>style.visibility</p:attrName>
                                        </p:attrNameLst>
                                      </p:cBhvr>
                                      <p:to>
                                        <p:strVal val="visible"/>
                                      </p:to>
                                    </p:set>
                                    <p:animEffect transition="in" filter="wipe(left)">
                                      <p:cBhvr>
                                        <p:cTn id="22" dur="500"/>
                                        <p:tgtEl>
                                          <p:spTgt spid="2212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21212"/>
                                        </p:tgtEl>
                                        <p:attrNameLst>
                                          <p:attrName>style.visibility</p:attrName>
                                        </p:attrNameLst>
                                      </p:cBhvr>
                                      <p:to>
                                        <p:strVal val="visible"/>
                                      </p:to>
                                    </p:set>
                                    <p:anim calcmode="lin" valueType="num">
                                      <p:cBhvr additive="base">
                                        <p:cTn id="27" dur="500" fill="hold"/>
                                        <p:tgtEl>
                                          <p:spTgt spid="221212"/>
                                        </p:tgtEl>
                                        <p:attrNameLst>
                                          <p:attrName>ppt_x</p:attrName>
                                        </p:attrNameLst>
                                      </p:cBhvr>
                                      <p:tavLst>
                                        <p:tav tm="0">
                                          <p:val>
                                            <p:strVal val="#ppt_x"/>
                                          </p:val>
                                        </p:tav>
                                        <p:tav tm="100000">
                                          <p:val>
                                            <p:strVal val="#ppt_x"/>
                                          </p:val>
                                        </p:tav>
                                      </p:tavLst>
                                    </p:anim>
                                    <p:anim calcmode="lin" valueType="num">
                                      <p:cBhvr additive="base">
                                        <p:cTn id="28" dur="500" fill="hold"/>
                                        <p:tgtEl>
                                          <p:spTgt spid="221212"/>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21190"/>
                                        </p:tgtEl>
                                        <p:attrNameLst>
                                          <p:attrName>style.visibility</p:attrName>
                                        </p:attrNameLst>
                                      </p:cBhvr>
                                      <p:to>
                                        <p:strVal val="visible"/>
                                      </p:to>
                                    </p:set>
                                    <p:animEffect transition="in" filter="wipe(left)">
                                      <p:cBhvr>
                                        <p:cTn id="33" dur="500"/>
                                        <p:tgtEl>
                                          <p:spTgt spid="22119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wipe(up)">
                                      <p:cBhvr>
                                        <p:cTn id="38" dur="500"/>
                                        <p:tgtEl>
                                          <p:spTgt spid="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21191"/>
                                        </p:tgtEl>
                                        <p:attrNameLst>
                                          <p:attrName>style.visibility</p:attrName>
                                        </p:attrNameLst>
                                      </p:cBhvr>
                                      <p:to>
                                        <p:strVal val="visible"/>
                                      </p:to>
                                    </p:set>
                                    <p:anim calcmode="lin" valueType="num">
                                      <p:cBhvr additive="base">
                                        <p:cTn id="43" dur="500" fill="hold"/>
                                        <p:tgtEl>
                                          <p:spTgt spid="221191"/>
                                        </p:tgtEl>
                                        <p:attrNameLst>
                                          <p:attrName>ppt_x</p:attrName>
                                        </p:attrNameLst>
                                      </p:cBhvr>
                                      <p:tavLst>
                                        <p:tav tm="0">
                                          <p:val>
                                            <p:strVal val="#ppt_x"/>
                                          </p:val>
                                        </p:tav>
                                        <p:tav tm="100000">
                                          <p:val>
                                            <p:strVal val="#ppt_x"/>
                                          </p:val>
                                        </p:tav>
                                      </p:tavLst>
                                    </p:anim>
                                    <p:anim calcmode="lin" valueType="num">
                                      <p:cBhvr additive="base">
                                        <p:cTn id="44" dur="500" fill="hold"/>
                                        <p:tgtEl>
                                          <p:spTgt spid="2211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8" grpId="0" autoUpdateAnimBg="0"/>
      <p:bldP spid="221189" grpId="0" autoUpdateAnimBg="0"/>
      <p:bldP spid="221190" grpId="0" autoUpdateAnimBg="0"/>
      <p:bldP spid="221191" grpId="0" animBg="1" autoUpdateAnimBg="0"/>
      <p:bldP spid="221212" grpId="0" animBg="1" autoUpdateAnimBg="0"/>
      <p:bldP spid="22121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Text Box 2"/>
          <p:cNvSpPr txBox="1">
            <a:spLocks noChangeArrowheads="1"/>
          </p:cNvSpPr>
          <p:nvPr/>
        </p:nvSpPr>
        <p:spPr bwMode="auto">
          <a:xfrm>
            <a:off x="179512" y="836712"/>
            <a:ext cx="6577442" cy="42176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l" defTabSz="914400" rtl="0" eaLnBrk="1" fontAlgn="auto" latinLnBrk="0" hangingPunct="1">
              <a:lnSpc>
                <a:spcPct val="125000"/>
              </a:lnSpc>
              <a:spcBef>
                <a:spcPts val="0"/>
              </a:spcBef>
              <a:spcAft>
                <a:spcPts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typedef struct </a:t>
            </a:r>
            <a:r>
              <a:rPr kumimoji="1" lang="en-US" altLang="zh-CN" sz="2400" b="1" i="0" u="none" strike="noStrike" kern="1200" cap="none" spc="0" normalizeH="0" baseline="0" noProof="0" dirty="0" err="1">
                <a:ln>
                  <a:noFill/>
                </a:ln>
                <a:solidFill>
                  <a:srgbClr val="0000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TrieNode</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p>
          <a:p>
            <a:pPr marL="0" marR="0" lvl="0" indent="0" algn="l" defTabSz="914400" rtl="0" eaLnBrk="1" fontAlgn="auto" latinLnBrk="0" hangingPunct="1">
              <a:lnSpc>
                <a:spcPct val="125000"/>
              </a:lnSpc>
              <a:spcBef>
                <a:spcPts val="0"/>
              </a:spcBef>
              <a:spcAft>
                <a:spcPts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400" b="0" i="0" u="none" strike="noStrike" kern="1200" cap="none" spc="0" normalizeH="0" baseline="0" noProof="0" dirty="0" err="1">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NodeKind</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kind;   </a:t>
            </a:r>
            <a:r>
              <a:rPr kumimoji="1"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结点类型</a:t>
            </a:r>
          </a:p>
          <a:p>
            <a:pPr marL="0" marR="0" lvl="0" indent="0" algn="l" defTabSz="914400" rtl="0" eaLnBrk="1" fontAlgn="auto" latinLnBrk="0" hangingPunct="1">
              <a:lnSpc>
                <a:spcPct val="125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union {</a:t>
            </a:r>
          </a:p>
          <a:p>
            <a:pPr marL="0" marR="0" lvl="0" indent="0" algn="l" defTabSz="914400" rtl="0" eaLnBrk="1" fontAlgn="auto" latinLnBrk="0" hangingPunct="1">
              <a:lnSpc>
                <a:spcPct val="125000"/>
              </a:lnSpc>
              <a:spcBef>
                <a:spcPts val="0"/>
              </a:spcBef>
              <a:spcAft>
                <a:spcPts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struct { </a:t>
            </a:r>
            <a:r>
              <a:rPr kumimoji="1" lang="en-US" altLang="zh-CN" sz="2400" b="0" i="0" u="none" strike="noStrike" kern="1200" cap="none" spc="0" normalizeH="0" baseline="0" noProof="0" dirty="0" err="1">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KeyType</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K;   Record  *</a:t>
            </a:r>
            <a:r>
              <a:rPr kumimoji="1" lang="en-US" altLang="zh-CN" sz="2400" b="0" i="0" u="none" strike="noStrike" kern="1200" cap="none" spc="0" normalizeH="0" baseline="0" noProof="0" dirty="0" err="1">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infoptr</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 </a:t>
            </a:r>
            <a:r>
              <a:rPr kumimoji="1" lang="en-US" altLang="zh-CN" sz="2400" b="1" i="0" u="none" strike="noStrike" kern="1200" cap="none" spc="0" normalizeH="0" baseline="0" noProof="0" dirty="0" err="1">
                <a:ln>
                  <a:noFill/>
                </a:ln>
                <a:solidFill>
                  <a:srgbClr val="F79646">
                    <a:lumMod val="50000"/>
                  </a:srgbClr>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lf</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p>
          <a:p>
            <a:pPr marL="0" marR="0" lvl="0" indent="0" algn="l" defTabSz="914400" rtl="0" eaLnBrk="1" fontAlgn="auto" latinLnBrk="0" hangingPunct="1">
              <a:lnSpc>
                <a:spcPct val="125000"/>
              </a:lnSpc>
              <a:spcBef>
                <a:spcPts val="0"/>
              </a:spcBef>
              <a:spcAft>
                <a:spcPts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叶子结点</a:t>
            </a:r>
            <a:r>
              <a:rPr kumimoji="1"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关键字和指向记录的指针</a:t>
            </a:r>
            <a:r>
              <a:rPr kumimoji="1"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p>
          <a:p>
            <a:pPr marL="0" marR="0" lvl="0" indent="0" algn="l" defTabSz="914400" rtl="0" eaLnBrk="1" fontAlgn="auto" latinLnBrk="0" hangingPunct="1">
              <a:lnSpc>
                <a:spcPct val="125000"/>
              </a:lnSpc>
              <a:spcBef>
                <a:spcPts val="0"/>
              </a:spcBef>
              <a:spcAft>
                <a:spcPts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struct { </a:t>
            </a:r>
            <a:r>
              <a:rPr kumimoji="1" lang="en-US" altLang="zh-CN" sz="2400" b="1" i="0" u="none" strike="noStrike" kern="1200" cap="none" spc="0" normalizeH="0" baseline="0" noProof="0" dirty="0" err="1">
                <a:ln>
                  <a:noFill/>
                </a:ln>
                <a:solidFill>
                  <a:srgbClr val="0000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TrieNode</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400" b="1" i="0" u="none" strike="noStrike" kern="1200" cap="none" spc="0" normalizeH="0" baseline="0" noProof="0" dirty="0" err="1">
                <a:ln>
                  <a:noFill/>
                </a:ln>
                <a:solidFill>
                  <a:srgbClr val="9BBB59">
                    <a:lumMod val="50000"/>
                  </a:srgbClr>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ptr</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[27];  int num } </a:t>
            </a:r>
            <a:r>
              <a:rPr kumimoji="1" lang="en-US" altLang="zh-CN" sz="2400" b="1" i="0" u="none" strike="noStrike" kern="1200" cap="none" spc="0" normalizeH="0" baseline="0" noProof="0" dirty="0" err="1">
                <a:ln>
                  <a:noFill/>
                </a:ln>
                <a:solidFill>
                  <a:srgbClr val="F79646">
                    <a:lumMod val="50000"/>
                  </a:srgbClr>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bh</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p>
          <a:p>
            <a:pPr marL="0" marR="0" lvl="0" indent="0" algn="l" defTabSz="914400" rtl="0" eaLnBrk="1" fontAlgn="auto" latinLnBrk="0" hangingPunct="1">
              <a:lnSpc>
                <a:spcPct val="125000"/>
              </a:lnSpc>
              <a:spcBef>
                <a:spcPts val="0"/>
              </a:spcBef>
              <a:spcAft>
                <a:spcPts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分支结点</a:t>
            </a:r>
            <a:r>
              <a:rPr kumimoji="1"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(27</a:t>
            </a:r>
            <a:r>
              <a:rPr kumimoji="1"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个指向下一层结点的指针</a:t>
            </a:r>
            <a:r>
              <a:rPr kumimoji="1"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p>
          <a:p>
            <a:pPr marL="0" marR="0" lvl="0" indent="0" algn="l" defTabSz="914400" rtl="0" eaLnBrk="1" fontAlgn="auto" latinLnBrk="0" hangingPunct="1">
              <a:lnSpc>
                <a:spcPct val="125000"/>
              </a:lnSpc>
              <a:spcBef>
                <a:spcPts val="0"/>
              </a:spcBef>
              <a:spcAft>
                <a:spcPts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p>
          <a:p>
            <a:pPr marL="0" marR="0" lvl="0" indent="0" algn="l" defTabSz="914400" rtl="0" eaLnBrk="1" fontAlgn="auto" latinLnBrk="0" hangingPunct="1">
              <a:lnSpc>
                <a:spcPct val="125000"/>
              </a:lnSpc>
              <a:spcBef>
                <a:spcPts val="0"/>
              </a:spcBef>
              <a:spcAft>
                <a:spcPts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400" b="1" i="0" u="none" strike="noStrike" kern="1200" cap="none" spc="0" normalizeH="0" baseline="0" noProof="0" dirty="0" err="1">
                <a:ln>
                  <a:noFill/>
                </a:ln>
                <a:solidFill>
                  <a:srgbClr val="0000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TrieNode</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400" b="0" i="0" u="none" strike="noStrike" kern="1200" cap="none" spc="0" normalizeH="0" baseline="0" noProof="0" dirty="0" err="1">
                <a:ln>
                  <a:noFill/>
                </a:ln>
                <a:solidFill>
                  <a:srgbClr val="0000FF"/>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TrieTree</a:t>
            </a: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r>
              <a:rPr kumimoji="1"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 </a:t>
            </a:r>
            <a:r>
              <a:rPr kumimoji="1"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华文楷体" panose="02010600040101010101" pitchFamily="2" charset="-122"/>
                <a:cs typeface="Times New Roman" panose="02020603050405020304" pitchFamily="18" charset="0"/>
              </a:rPr>
              <a:t>键树类型</a:t>
            </a:r>
          </a:p>
        </p:txBody>
      </p:sp>
      <p:sp>
        <p:nvSpPr>
          <p:cNvPr id="2" name="标题 1"/>
          <p:cNvSpPr>
            <a:spLocks noGrp="1"/>
          </p:cNvSpPr>
          <p:nvPr>
            <p:ph type="title"/>
          </p:nvPr>
        </p:nvSpPr>
        <p:spPr>
          <a:xfrm>
            <a:off x="5805" y="0"/>
            <a:ext cx="8229600" cy="936104"/>
          </a:xfrm>
        </p:spPr>
        <p:txBody>
          <a:bodyPr>
            <a:normAutofit/>
          </a:bodyPr>
          <a:lstStyle/>
          <a:p>
            <a:pPr algn="l"/>
            <a:r>
              <a:rPr lang="zh-CN" altLang="en-US" sz="3200" dirty="0">
                <a:latin typeface="华文新魏" panose="02010800040101010101" pitchFamily="2" charset="-122"/>
                <a:ea typeface="华文新魏" panose="02010800040101010101" pitchFamily="2" charset="-122"/>
              </a:rPr>
              <a:t>键树的存储结构：</a:t>
            </a:r>
            <a:r>
              <a:rPr lang="en-US" altLang="zh-CN" sz="3200" dirty="0" err="1">
                <a:latin typeface="华文新魏" panose="02010800040101010101" pitchFamily="2" charset="-122"/>
                <a:ea typeface="华文新魏" panose="02010800040101010101" pitchFamily="2" charset="-122"/>
              </a:rPr>
              <a:t>Trie</a:t>
            </a:r>
            <a:r>
              <a:rPr lang="zh-CN" altLang="en-US" sz="3200" dirty="0">
                <a:latin typeface="华文新魏" panose="02010800040101010101" pitchFamily="2" charset="-122"/>
                <a:ea typeface="华文新魏" panose="02010800040101010101" pitchFamily="2" charset="-122"/>
              </a:rPr>
              <a:t>树</a:t>
            </a:r>
            <a:endParaRPr lang="en-US" sz="32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8857274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20162"/>
                                        </p:tgtEl>
                                        <p:attrNameLst>
                                          <p:attrName>style.visibility</p:attrName>
                                        </p:attrNameLst>
                                      </p:cBhvr>
                                      <p:to>
                                        <p:strVal val="visible"/>
                                      </p:to>
                                    </p:set>
                                    <p:animEffect transition="in" filter="strips(downLeft)">
                                      <p:cBhvr>
                                        <p:cTn id="7" dur="500"/>
                                        <p:tgtEl>
                                          <p:spTgt spid="220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2"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Line 2"/>
          <p:cNvSpPr>
            <a:spLocks noChangeShapeType="1"/>
          </p:cNvSpPr>
          <p:nvPr/>
        </p:nvSpPr>
        <p:spPr bwMode="auto">
          <a:xfrm>
            <a:off x="3657600" y="2304408"/>
            <a:ext cx="2971800" cy="0"/>
          </a:xfrm>
          <a:prstGeom prst="line">
            <a:avLst/>
          </a:prstGeom>
          <a:noFill/>
          <a:ln w="19050">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00" name="Line 3"/>
          <p:cNvSpPr>
            <a:spLocks noChangeShapeType="1"/>
          </p:cNvSpPr>
          <p:nvPr/>
        </p:nvSpPr>
        <p:spPr bwMode="auto">
          <a:xfrm>
            <a:off x="3657600" y="1959439"/>
            <a:ext cx="2971800" cy="0"/>
          </a:xfrm>
          <a:prstGeom prst="line">
            <a:avLst/>
          </a:prstGeom>
          <a:noFill/>
          <a:ln w="19050">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01" name="Line 4"/>
          <p:cNvSpPr>
            <a:spLocks noChangeShapeType="1"/>
          </p:cNvSpPr>
          <p:nvPr/>
        </p:nvSpPr>
        <p:spPr bwMode="auto">
          <a:xfrm>
            <a:off x="2209800" y="3339315"/>
            <a:ext cx="6172200" cy="0"/>
          </a:xfrm>
          <a:prstGeom prst="line">
            <a:avLst/>
          </a:prstGeom>
          <a:noFill/>
          <a:ln w="19050">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02" name="Line 5"/>
          <p:cNvSpPr>
            <a:spLocks noChangeShapeType="1"/>
          </p:cNvSpPr>
          <p:nvPr/>
        </p:nvSpPr>
        <p:spPr bwMode="auto">
          <a:xfrm>
            <a:off x="2209800" y="2994346"/>
            <a:ext cx="6172200" cy="0"/>
          </a:xfrm>
          <a:prstGeom prst="line">
            <a:avLst/>
          </a:prstGeom>
          <a:noFill/>
          <a:ln w="19050">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03" name="Line 6"/>
          <p:cNvSpPr>
            <a:spLocks noChangeShapeType="1"/>
          </p:cNvSpPr>
          <p:nvPr/>
        </p:nvSpPr>
        <p:spPr bwMode="auto">
          <a:xfrm>
            <a:off x="228600" y="4374222"/>
            <a:ext cx="2819400" cy="0"/>
          </a:xfrm>
          <a:prstGeom prst="line">
            <a:avLst/>
          </a:prstGeom>
          <a:noFill/>
          <a:ln w="19050">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04" name="Line 7"/>
          <p:cNvSpPr>
            <a:spLocks noChangeShapeType="1"/>
          </p:cNvSpPr>
          <p:nvPr/>
        </p:nvSpPr>
        <p:spPr bwMode="auto">
          <a:xfrm>
            <a:off x="228600" y="4029253"/>
            <a:ext cx="2819400" cy="0"/>
          </a:xfrm>
          <a:prstGeom prst="line">
            <a:avLst/>
          </a:prstGeom>
          <a:noFill/>
          <a:ln w="19050">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05" name="Line 8"/>
          <p:cNvSpPr>
            <a:spLocks noChangeShapeType="1"/>
          </p:cNvSpPr>
          <p:nvPr/>
        </p:nvSpPr>
        <p:spPr bwMode="auto">
          <a:xfrm>
            <a:off x="7010400" y="4374222"/>
            <a:ext cx="1981200" cy="0"/>
          </a:xfrm>
          <a:prstGeom prst="line">
            <a:avLst/>
          </a:prstGeom>
          <a:noFill/>
          <a:ln w="19050">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06" name="Line 9"/>
          <p:cNvSpPr>
            <a:spLocks noChangeShapeType="1"/>
          </p:cNvSpPr>
          <p:nvPr/>
        </p:nvSpPr>
        <p:spPr bwMode="auto">
          <a:xfrm>
            <a:off x="7010400" y="4029253"/>
            <a:ext cx="1981200" cy="0"/>
          </a:xfrm>
          <a:prstGeom prst="line">
            <a:avLst/>
          </a:prstGeom>
          <a:noFill/>
          <a:ln w="19050">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07" name="Line 10"/>
          <p:cNvSpPr>
            <a:spLocks noChangeShapeType="1"/>
          </p:cNvSpPr>
          <p:nvPr/>
        </p:nvSpPr>
        <p:spPr bwMode="auto">
          <a:xfrm>
            <a:off x="3505200" y="4374222"/>
            <a:ext cx="2743200" cy="0"/>
          </a:xfrm>
          <a:prstGeom prst="line">
            <a:avLst/>
          </a:prstGeom>
          <a:noFill/>
          <a:ln w="19050">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08" name="Line 11"/>
          <p:cNvSpPr>
            <a:spLocks noChangeShapeType="1"/>
          </p:cNvSpPr>
          <p:nvPr/>
        </p:nvSpPr>
        <p:spPr bwMode="auto">
          <a:xfrm>
            <a:off x="3505200" y="4029253"/>
            <a:ext cx="2743200" cy="0"/>
          </a:xfrm>
          <a:prstGeom prst="line">
            <a:avLst/>
          </a:prstGeom>
          <a:noFill/>
          <a:ln w="19050">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09" name="Line 12"/>
          <p:cNvSpPr>
            <a:spLocks noChangeShapeType="1"/>
          </p:cNvSpPr>
          <p:nvPr/>
        </p:nvSpPr>
        <p:spPr bwMode="auto">
          <a:xfrm>
            <a:off x="4724400" y="5409130"/>
            <a:ext cx="2133600" cy="0"/>
          </a:xfrm>
          <a:prstGeom prst="line">
            <a:avLst/>
          </a:prstGeom>
          <a:noFill/>
          <a:ln w="19050">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10" name="Line 13"/>
          <p:cNvSpPr>
            <a:spLocks noChangeShapeType="1"/>
          </p:cNvSpPr>
          <p:nvPr/>
        </p:nvSpPr>
        <p:spPr bwMode="auto">
          <a:xfrm>
            <a:off x="4724400" y="5064161"/>
            <a:ext cx="2133600" cy="0"/>
          </a:xfrm>
          <a:prstGeom prst="line">
            <a:avLst/>
          </a:prstGeom>
          <a:noFill/>
          <a:ln w="19050">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11" name="Line 14"/>
          <p:cNvSpPr>
            <a:spLocks noChangeShapeType="1"/>
          </p:cNvSpPr>
          <p:nvPr/>
        </p:nvSpPr>
        <p:spPr bwMode="auto">
          <a:xfrm>
            <a:off x="4419600" y="1959439"/>
            <a:ext cx="0" cy="344969"/>
          </a:xfrm>
          <a:prstGeom prst="line">
            <a:avLst/>
          </a:prstGeom>
          <a:noFill/>
          <a:ln w="19050">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12" name="Line 15"/>
          <p:cNvSpPr>
            <a:spLocks noChangeShapeType="1"/>
          </p:cNvSpPr>
          <p:nvPr/>
        </p:nvSpPr>
        <p:spPr bwMode="auto">
          <a:xfrm>
            <a:off x="4724400" y="1959439"/>
            <a:ext cx="0" cy="344969"/>
          </a:xfrm>
          <a:prstGeom prst="line">
            <a:avLst/>
          </a:prstGeom>
          <a:noFill/>
          <a:ln w="19050">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13" name="Line 16"/>
          <p:cNvSpPr>
            <a:spLocks noChangeShapeType="1"/>
          </p:cNvSpPr>
          <p:nvPr/>
        </p:nvSpPr>
        <p:spPr bwMode="auto">
          <a:xfrm>
            <a:off x="2209800" y="2994346"/>
            <a:ext cx="0" cy="344969"/>
          </a:xfrm>
          <a:prstGeom prst="line">
            <a:avLst/>
          </a:prstGeom>
          <a:noFill/>
          <a:ln w="19050">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14" name="Line 17"/>
          <p:cNvSpPr>
            <a:spLocks noChangeShapeType="1"/>
          </p:cNvSpPr>
          <p:nvPr/>
        </p:nvSpPr>
        <p:spPr bwMode="auto">
          <a:xfrm>
            <a:off x="2514600" y="2994346"/>
            <a:ext cx="0" cy="344969"/>
          </a:xfrm>
          <a:prstGeom prst="line">
            <a:avLst/>
          </a:prstGeom>
          <a:noFill/>
          <a:ln w="19050">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15" name="Line 18"/>
          <p:cNvSpPr>
            <a:spLocks noChangeShapeType="1"/>
          </p:cNvSpPr>
          <p:nvPr/>
        </p:nvSpPr>
        <p:spPr bwMode="auto">
          <a:xfrm>
            <a:off x="2819400" y="2994346"/>
            <a:ext cx="0" cy="344969"/>
          </a:xfrm>
          <a:prstGeom prst="line">
            <a:avLst/>
          </a:prstGeom>
          <a:noFill/>
          <a:ln w="19050">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16" name="Line 19"/>
          <p:cNvSpPr>
            <a:spLocks noChangeShapeType="1"/>
          </p:cNvSpPr>
          <p:nvPr/>
        </p:nvSpPr>
        <p:spPr bwMode="auto">
          <a:xfrm>
            <a:off x="3124200" y="2994346"/>
            <a:ext cx="0" cy="344969"/>
          </a:xfrm>
          <a:prstGeom prst="line">
            <a:avLst/>
          </a:prstGeom>
          <a:noFill/>
          <a:ln w="19050">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17" name="Line 20"/>
          <p:cNvSpPr>
            <a:spLocks noChangeShapeType="1"/>
          </p:cNvSpPr>
          <p:nvPr/>
        </p:nvSpPr>
        <p:spPr bwMode="auto">
          <a:xfrm>
            <a:off x="3429000" y="2994346"/>
            <a:ext cx="0" cy="344969"/>
          </a:xfrm>
          <a:prstGeom prst="line">
            <a:avLst/>
          </a:prstGeom>
          <a:noFill/>
          <a:ln w="19050">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18" name="Line 21"/>
          <p:cNvSpPr>
            <a:spLocks noChangeShapeType="1"/>
          </p:cNvSpPr>
          <p:nvPr/>
        </p:nvSpPr>
        <p:spPr bwMode="auto">
          <a:xfrm>
            <a:off x="3733800" y="2994346"/>
            <a:ext cx="0" cy="344969"/>
          </a:xfrm>
          <a:prstGeom prst="line">
            <a:avLst/>
          </a:prstGeom>
          <a:noFill/>
          <a:ln w="19050">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19" name="Line 22"/>
          <p:cNvSpPr>
            <a:spLocks noChangeShapeType="1"/>
          </p:cNvSpPr>
          <p:nvPr/>
        </p:nvSpPr>
        <p:spPr bwMode="auto">
          <a:xfrm>
            <a:off x="4038600" y="2994346"/>
            <a:ext cx="0" cy="344969"/>
          </a:xfrm>
          <a:prstGeom prst="line">
            <a:avLst/>
          </a:prstGeom>
          <a:noFill/>
          <a:ln w="19050">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20" name="Line 23"/>
          <p:cNvSpPr>
            <a:spLocks noChangeShapeType="1"/>
          </p:cNvSpPr>
          <p:nvPr/>
        </p:nvSpPr>
        <p:spPr bwMode="auto">
          <a:xfrm>
            <a:off x="4343400" y="2994346"/>
            <a:ext cx="0" cy="344969"/>
          </a:xfrm>
          <a:prstGeom prst="line">
            <a:avLst/>
          </a:prstGeom>
          <a:noFill/>
          <a:ln w="19050">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21" name="Line 24"/>
          <p:cNvSpPr>
            <a:spLocks noChangeShapeType="1"/>
          </p:cNvSpPr>
          <p:nvPr/>
        </p:nvSpPr>
        <p:spPr bwMode="auto">
          <a:xfrm>
            <a:off x="4648200" y="2994346"/>
            <a:ext cx="0" cy="344969"/>
          </a:xfrm>
          <a:prstGeom prst="line">
            <a:avLst/>
          </a:prstGeom>
          <a:noFill/>
          <a:ln w="19050">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22" name="Line 25"/>
          <p:cNvSpPr>
            <a:spLocks noChangeShapeType="1"/>
          </p:cNvSpPr>
          <p:nvPr/>
        </p:nvSpPr>
        <p:spPr bwMode="auto">
          <a:xfrm>
            <a:off x="4953000" y="2994346"/>
            <a:ext cx="0" cy="344969"/>
          </a:xfrm>
          <a:prstGeom prst="line">
            <a:avLst/>
          </a:prstGeom>
          <a:noFill/>
          <a:ln w="19050">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23" name="Line 26"/>
          <p:cNvSpPr>
            <a:spLocks noChangeShapeType="1"/>
          </p:cNvSpPr>
          <p:nvPr/>
        </p:nvSpPr>
        <p:spPr bwMode="auto">
          <a:xfrm>
            <a:off x="5257800" y="2994346"/>
            <a:ext cx="0" cy="344969"/>
          </a:xfrm>
          <a:prstGeom prst="line">
            <a:avLst/>
          </a:prstGeom>
          <a:noFill/>
          <a:ln w="19050">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24" name="Line 27"/>
          <p:cNvSpPr>
            <a:spLocks noChangeShapeType="1"/>
          </p:cNvSpPr>
          <p:nvPr/>
        </p:nvSpPr>
        <p:spPr bwMode="auto">
          <a:xfrm>
            <a:off x="5562600" y="2994346"/>
            <a:ext cx="0" cy="344969"/>
          </a:xfrm>
          <a:prstGeom prst="line">
            <a:avLst/>
          </a:prstGeom>
          <a:noFill/>
          <a:ln w="19050">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25" name="Line 28"/>
          <p:cNvSpPr>
            <a:spLocks noChangeShapeType="1"/>
          </p:cNvSpPr>
          <p:nvPr/>
        </p:nvSpPr>
        <p:spPr bwMode="auto">
          <a:xfrm>
            <a:off x="8077200" y="2994346"/>
            <a:ext cx="0" cy="344969"/>
          </a:xfrm>
          <a:prstGeom prst="line">
            <a:avLst/>
          </a:prstGeom>
          <a:noFill/>
          <a:ln w="19050">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26" name="Line 29"/>
          <p:cNvSpPr>
            <a:spLocks noChangeShapeType="1"/>
          </p:cNvSpPr>
          <p:nvPr/>
        </p:nvSpPr>
        <p:spPr bwMode="auto">
          <a:xfrm>
            <a:off x="8382000" y="2994346"/>
            <a:ext cx="0" cy="344969"/>
          </a:xfrm>
          <a:prstGeom prst="line">
            <a:avLst/>
          </a:prstGeom>
          <a:noFill/>
          <a:ln w="19050">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27" name="Text Box 30"/>
          <p:cNvSpPr txBox="1">
            <a:spLocks noChangeArrowheads="1"/>
          </p:cNvSpPr>
          <p:nvPr/>
        </p:nvSpPr>
        <p:spPr bwMode="auto">
          <a:xfrm>
            <a:off x="2117725" y="2617755"/>
            <a:ext cx="6330950" cy="413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400" b="0" i="0" u="none" strike="noStrike" kern="1200" cap="none" spc="0" normalizeH="0" baseline="0" noProof="0">
                <a:ln>
                  <a:noFill/>
                </a:ln>
                <a:solidFill>
                  <a:srgbClr val="006600"/>
                </a:solidFill>
                <a:effectLst/>
                <a:uLnTx/>
                <a:uFillTx/>
                <a:latin typeface="Times New Roman" charset="0"/>
                <a:ea typeface="宋体" charset="-122"/>
                <a:cs typeface="+mn-cs"/>
              </a:rPr>
              <a:t>0  1(A) 3  4  5(E)        9(I)          </a:t>
            </a:r>
            <a:r>
              <a:rPr kumimoji="1" lang="en-US" altLang="zh-CN" sz="2400" b="1" i="0" u="none" strike="noStrike" kern="1200" cap="none" spc="0" normalizeH="0" baseline="0" noProof="0">
                <a:ln>
                  <a:noFill/>
                </a:ln>
                <a:solidFill>
                  <a:srgbClr val="006600"/>
                </a:solidFill>
                <a:effectLst/>
                <a:uLnTx/>
                <a:uFillTx/>
                <a:latin typeface="Times New Roman" charset="0"/>
                <a:ea typeface="宋体" charset="-122"/>
                <a:cs typeface="+mn-cs"/>
              </a:rPr>
              <a:t> …      …</a:t>
            </a:r>
            <a:r>
              <a:rPr kumimoji="1" lang="en-US" altLang="zh-CN" sz="2400" b="0" i="0" u="none" strike="noStrike" kern="1200" cap="none" spc="0" normalizeH="0" baseline="0" noProof="0">
                <a:ln>
                  <a:noFill/>
                </a:ln>
                <a:solidFill>
                  <a:prstClr val="black"/>
                </a:solidFill>
                <a:effectLst/>
                <a:uLnTx/>
                <a:uFillTx/>
                <a:latin typeface="Times New Roman" charset="0"/>
                <a:ea typeface="宋体" charset="-122"/>
                <a:cs typeface="+mn-cs"/>
              </a:rPr>
              <a:t>          </a:t>
            </a:r>
            <a:r>
              <a:rPr kumimoji="1" lang="en-US" altLang="zh-CN" sz="2400" b="0" i="0" u="none" strike="noStrike" kern="1200" cap="none" spc="0" normalizeH="0" baseline="0" noProof="0">
                <a:ln>
                  <a:noFill/>
                </a:ln>
                <a:solidFill>
                  <a:srgbClr val="006600"/>
                </a:solidFill>
                <a:effectLst/>
                <a:uLnTx/>
                <a:uFillTx/>
                <a:latin typeface="Times New Roman" charset="0"/>
                <a:ea typeface="宋体" charset="-122"/>
                <a:cs typeface="+mn-cs"/>
              </a:rPr>
              <a:t>26</a:t>
            </a:r>
            <a:endParaRPr kumimoji="1" lang="en-US" altLang="zh-CN" sz="24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5328" name="Line 31"/>
          <p:cNvSpPr>
            <a:spLocks noChangeShapeType="1"/>
          </p:cNvSpPr>
          <p:nvPr/>
        </p:nvSpPr>
        <p:spPr bwMode="auto">
          <a:xfrm>
            <a:off x="381000" y="4029253"/>
            <a:ext cx="0" cy="344969"/>
          </a:xfrm>
          <a:prstGeom prst="line">
            <a:avLst/>
          </a:prstGeom>
          <a:noFill/>
          <a:ln w="19050">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29" name="Line 32"/>
          <p:cNvSpPr>
            <a:spLocks noChangeShapeType="1"/>
          </p:cNvSpPr>
          <p:nvPr/>
        </p:nvSpPr>
        <p:spPr bwMode="auto">
          <a:xfrm>
            <a:off x="685800" y="4029253"/>
            <a:ext cx="0" cy="344969"/>
          </a:xfrm>
          <a:prstGeom prst="line">
            <a:avLst/>
          </a:prstGeom>
          <a:noFill/>
          <a:ln w="19050">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30" name="Line 33"/>
          <p:cNvSpPr>
            <a:spLocks noChangeShapeType="1"/>
          </p:cNvSpPr>
          <p:nvPr/>
        </p:nvSpPr>
        <p:spPr bwMode="auto">
          <a:xfrm>
            <a:off x="1676400" y="4029253"/>
            <a:ext cx="0" cy="344969"/>
          </a:xfrm>
          <a:prstGeom prst="line">
            <a:avLst/>
          </a:prstGeom>
          <a:noFill/>
          <a:ln w="19050">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31" name="Line 34"/>
          <p:cNvSpPr>
            <a:spLocks noChangeShapeType="1"/>
          </p:cNvSpPr>
          <p:nvPr/>
        </p:nvSpPr>
        <p:spPr bwMode="auto">
          <a:xfrm>
            <a:off x="1981200" y="4029253"/>
            <a:ext cx="0" cy="344969"/>
          </a:xfrm>
          <a:prstGeom prst="line">
            <a:avLst/>
          </a:prstGeom>
          <a:noFill/>
          <a:ln w="19050">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32" name="Line 35"/>
          <p:cNvSpPr>
            <a:spLocks noChangeShapeType="1"/>
          </p:cNvSpPr>
          <p:nvPr/>
        </p:nvSpPr>
        <p:spPr bwMode="auto">
          <a:xfrm>
            <a:off x="2590800" y="4029253"/>
            <a:ext cx="0" cy="344969"/>
          </a:xfrm>
          <a:prstGeom prst="line">
            <a:avLst/>
          </a:prstGeom>
          <a:noFill/>
          <a:ln w="19050">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33" name="Line 36"/>
          <p:cNvSpPr>
            <a:spLocks noChangeShapeType="1"/>
          </p:cNvSpPr>
          <p:nvPr/>
        </p:nvSpPr>
        <p:spPr bwMode="auto">
          <a:xfrm>
            <a:off x="2895600" y="4029253"/>
            <a:ext cx="0" cy="344969"/>
          </a:xfrm>
          <a:prstGeom prst="line">
            <a:avLst/>
          </a:prstGeom>
          <a:noFill/>
          <a:ln w="19050">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34" name="Line 37"/>
          <p:cNvSpPr>
            <a:spLocks noChangeShapeType="1"/>
          </p:cNvSpPr>
          <p:nvPr/>
        </p:nvSpPr>
        <p:spPr bwMode="auto">
          <a:xfrm>
            <a:off x="3505200" y="4029253"/>
            <a:ext cx="0" cy="344969"/>
          </a:xfrm>
          <a:prstGeom prst="line">
            <a:avLst/>
          </a:prstGeom>
          <a:noFill/>
          <a:ln w="19050">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35" name="Line 38"/>
          <p:cNvSpPr>
            <a:spLocks noChangeShapeType="1"/>
          </p:cNvSpPr>
          <p:nvPr/>
        </p:nvSpPr>
        <p:spPr bwMode="auto">
          <a:xfrm>
            <a:off x="3810000" y="4029253"/>
            <a:ext cx="0" cy="344969"/>
          </a:xfrm>
          <a:prstGeom prst="line">
            <a:avLst/>
          </a:prstGeom>
          <a:noFill/>
          <a:ln w="19050">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36" name="Line 39"/>
          <p:cNvSpPr>
            <a:spLocks noChangeShapeType="1"/>
          </p:cNvSpPr>
          <p:nvPr/>
        </p:nvSpPr>
        <p:spPr bwMode="auto">
          <a:xfrm>
            <a:off x="5562600" y="4029253"/>
            <a:ext cx="0" cy="344969"/>
          </a:xfrm>
          <a:prstGeom prst="line">
            <a:avLst/>
          </a:prstGeom>
          <a:noFill/>
          <a:ln w="19050">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37" name="Line 40"/>
          <p:cNvSpPr>
            <a:spLocks noChangeShapeType="1"/>
          </p:cNvSpPr>
          <p:nvPr/>
        </p:nvSpPr>
        <p:spPr bwMode="auto">
          <a:xfrm>
            <a:off x="5867400" y="4029253"/>
            <a:ext cx="0" cy="344969"/>
          </a:xfrm>
          <a:prstGeom prst="line">
            <a:avLst/>
          </a:prstGeom>
          <a:noFill/>
          <a:ln w="19050">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38" name="Line 41"/>
          <p:cNvSpPr>
            <a:spLocks noChangeShapeType="1"/>
          </p:cNvSpPr>
          <p:nvPr/>
        </p:nvSpPr>
        <p:spPr bwMode="auto">
          <a:xfrm>
            <a:off x="7315200" y="4029253"/>
            <a:ext cx="0" cy="344969"/>
          </a:xfrm>
          <a:prstGeom prst="line">
            <a:avLst/>
          </a:prstGeom>
          <a:noFill/>
          <a:ln w="19050">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39" name="Line 42"/>
          <p:cNvSpPr>
            <a:spLocks noChangeShapeType="1"/>
          </p:cNvSpPr>
          <p:nvPr/>
        </p:nvSpPr>
        <p:spPr bwMode="auto">
          <a:xfrm>
            <a:off x="7620000" y="4029253"/>
            <a:ext cx="0" cy="344969"/>
          </a:xfrm>
          <a:prstGeom prst="line">
            <a:avLst/>
          </a:prstGeom>
          <a:noFill/>
          <a:ln w="19050">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40" name="Line 43"/>
          <p:cNvSpPr>
            <a:spLocks noChangeShapeType="1"/>
          </p:cNvSpPr>
          <p:nvPr/>
        </p:nvSpPr>
        <p:spPr bwMode="auto">
          <a:xfrm>
            <a:off x="4724400" y="5064161"/>
            <a:ext cx="0" cy="344969"/>
          </a:xfrm>
          <a:prstGeom prst="line">
            <a:avLst/>
          </a:prstGeom>
          <a:noFill/>
          <a:ln w="19050">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41" name="Line 44"/>
          <p:cNvSpPr>
            <a:spLocks noChangeShapeType="1"/>
          </p:cNvSpPr>
          <p:nvPr/>
        </p:nvSpPr>
        <p:spPr bwMode="auto">
          <a:xfrm>
            <a:off x="5029200" y="5064161"/>
            <a:ext cx="0" cy="344969"/>
          </a:xfrm>
          <a:prstGeom prst="line">
            <a:avLst/>
          </a:prstGeom>
          <a:noFill/>
          <a:ln w="19050">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42" name="Line 45"/>
          <p:cNvSpPr>
            <a:spLocks noChangeShapeType="1"/>
          </p:cNvSpPr>
          <p:nvPr/>
        </p:nvSpPr>
        <p:spPr bwMode="auto">
          <a:xfrm>
            <a:off x="6248400" y="5064161"/>
            <a:ext cx="0" cy="344969"/>
          </a:xfrm>
          <a:prstGeom prst="line">
            <a:avLst/>
          </a:prstGeom>
          <a:noFill/>
          <a:ln w="19050">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43" name="Line 46"/>
          <p:cNvSpPr>
            <a:spLocks noChangeShapeType="1"/>
          </p:cNvSpPr>
          <p:nvPr/>
        </p:nvSpPr>
        <p:spPr bwMode="auto">
          <a:xfrm>
            <a:off x="6553200" y="5064161"/>
            <a:ext cx="0" cy="344969"/>
          </a:xfrm>
          <a:prstGeom prst="line">
            <a:avLst/>
          </a:prstGeom>
          <a:noFill/>
          <a:ln w="19050">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44" name="Line 47"/>
          <p:cNvSpPr>
            <a:spLocks noChangeShapeType="1"/>
          </p:cNvSpPr>
          <p:nvPr/>
        </p:nvSpPr>
        <p:spPr bwMode="auto">
          <a:xfrm>
            <a:off x="8534400" y="4029253"/>
            <a:ext cx="0" cy="344969"/>
          </a:xfrm>
          <a:prstGeom prst="line">
            <a:avLst/>
          </a:prstGeom>
          <a:noFill/>
          <a:ln w="19050">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45" name="Line 48"/>
          <p:cNvSpPr>
            <a:spLocks noChangeShapeType="1"/>
          </p:cNvSpPr>
          <p:nvPr/>
        </p:nvSpPr>
        <p:spPr bwMode="auto">
          <a:xfrm>
            <a:off x="8839200" y="4029253"/>
            <a:ext cx="0" cy="344969"/>
          </a:xfrm>
          <a:prstGeom prst="line">
            <a:avLst/>
          </a:prstGeom>
          <a:noFill/>
          <a:ln w="19050">
            <a:solidFill>
              <a:srgbClr val="00808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46" name="Text Box 49"/>
          <p:cNvSpPr txBox="1">
            <a:spLocks noChangeArrowheads="1"/>
          </p:cNvSpPr>
          <p:nvPr/>
        </p:nvSpPr>
        <p:spPr bwMode="auto">
          <a:xfrm>
            <a:off x="4175125" y="1582847"/>
            <a:ext cx="760413" cy="413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400" b="0" i="0" u="none" strike="noStrike" kern="1200" cap="none" spc="0" normalizeH="0" baseline="0" noProof="0">
                <a:ln>
                  <a:noFill/>
                </a:ln>
                <a:solidFill>
                  <a:srgbClr val="006600"/>
                </a:solidFill>
                <a:effectLst/>
                <a:uLnTx/>
                <a:uFillTx/>
                <a:latin typeface="Times New Roman" charset="0"/>
                <a:ea typeface="宋体" charset="-122"/>
                <a:cs typeface="+mn-cs"/>
              </a:rPr>
              <a:t>8(H)</a:t>
            </a:r>
            <a:endParaRPr kumimoji="1" lang="en-US" altLang="zh-CN" sz="24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5347" name="Text Box 50"/>
          <p:cNvSpPr txBox="1">
            <a:spLocks noChangeArrowheads="1"/>
          </p:cNvSpPr>
          <p:nvPr/>
        </p:nvSpPr>
        <p:spPr bwMode="auto">
          <a:xfrm>
            <a:off x="228600" y="3684284"/>
            <a:ext cx="8636000" cy="413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400" b="0" i="0" u="none" strike="noStrike" kern="1200" cap="none" spc="0" normalizeH="0" baseline="0" noProof="0">
                <a:ln>
                  <a:noFill/>
                </a:ln>
                <a:solidFill>
                  <a:srgbClr val="006600"/>
                </a:solidFill>
                <a:effectLst/>
                <a:uLnTx/>
                <a:uFillTx/>
                <a:latin typeface="Times New Roman" charset="0"/>
                <a:ea typeface="宋体" charset="-122"/>
                <a:cs typeface="+mn-cs"/>
              </a:rPr>
              <a:t>4(D)          19(S)   22(V)   0                        18(R)              7(G)        19</a:t>
            </a:r>
            <a:endParaRPr kumimoji="1" lang="en-US" altLang="zh-CN" sz="24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5348" name="Text Box 51"/>
          <p:cNvSpPr txBox="1">
            <a:spLocks noChangeArrowheads="1"/>
          </p:cNvSpPr>
          <p:nvPr/>
        </p:nvSpPr>
        <p:spPr bwMode="auto">
          <a:xfrm>
            <a:off x="4648200" y="4719192"/>
            <a:ext cx="2249488" cy="413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400" b="0" i="0" u="none" strike="noStrike" kern="1200" cap="none" spc="0" normalizeH="0" baseline="0" noProof="0">
                <a:ln>
                  <a:noFill/>
                </a:ln>
                <a:solidFill>
                  <a:srgbClr val="006600"/>
                </a:solidFill>
                <a:effectLst/>
                <a:uLnTx/>
                <a:uFillTx/>
                <a:latin typeface="Times New Roman" charset="0"/>
                <a:ea typeface="宋体" charset="-122"/>
                <a:cs typeface="+mn-cs"/>
              </a:rPr>
              <a:t>0                  5(E)</a:t>
            </a:r>
            <a:endParaRPr kumimoji="1" lang="en-US" altLang="zh-CN" sz="24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5349" name="Line 52"/>
          <p:cNvSpPr>
            <a:spLocks noChangeShapeType="1"/>
          </p:cNvSpPr>
          <p:nvPr/>
        </p:nvSpPr>
        <p:spPr bwMode="auto">
          <a:xfrm>
            <a:off x="4572000" y="2097426"/>
            <a:ext cx="0" cy="896920"/>
          </a:xfrm>
          <a:prstGeom prst="line">
            <a:avLst/>
          </a:prstGeom>
          <a:noFill/>
          <a:ln w="31750">
            <a:solidFill>
              <a:srgbClr val="008080"/>
            </a:solidFill>
            <a:round/>
            <a:headEnd/>
            <a:tailEnd type="stealth" w="med" len="lg"/>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50" name="Line 53"/>
          <p:cNvSpPr>
            <a:spLocks noChangeShapeType="1"/>
          </p:cNvSpPr>
          <p:nvPr/>
        </p:nvSpPr>
        <p:spPr bwMode="auto">
          <a:xfrm>
            <a:off x="5715000" y="4167241"/>
            <a:ext cx="0" cy="896920"/>
          </a:xfrm>
          <a:prstGeom prst="line">
            <a:avLst/>
          </a:prstGeom>
          <a:noFill/>
          <a:ln w="31750">
            <a:solidFill>
              <a:srgbClr val="008080"/>
            </a:solidFill>
            <a:round/>
            <a:headEnd/>
            <a:tailEnd type="stealth" w="med" len="lg"/>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51" name="Freeform 54"/>
          <p:cNvSpPr>
            <a:spLocks/>
          </p:cNvSpPr>
          <p:nvPr/>
        </p:nvSpPr>
        <p:spPr bwMode="auto">
          <a:xfrm>
            <a:off x="3505200" y="1062519"/>
            <a:ext cx="2374900" cy="896920"/>
          </a:xfrm>
          <a:custGeom>
            <a:avLst/>
            <a:gdLst>
              <a:gd name="T0" fmla="*/ 0 w 1496"/>
              <a:gd name="T1" fmla="*/ 0 h 624"/>
              <a:gd name="T2" fmla="*/ 1344 w 1496"/>
              <a:gd name="T3" fmla="*/ 48 h 624"/>
              <a:gd name="T4" fmla="*/ 912 w 1496"/>
              <a:gd name="T5" fmla="*/ 144 h 624"/>
              <a:gd name="T6" fmla="*/ 1248 w 1496"/>
              <a:gd name="T7" fmla="*/ 624 h 624"/>
              <a:gd name="T8" fmla="*/ 0 60000 65536"/>
              <a:gd name="T9" fmla="*/ 0 60000 65536"/>
              <a:gd name="T10" fmla="*/ 0 60000 65536"/>
              <a:gd name="T11" fmla="*/ 0 60000 65536"/>
              <a:gd name="T12" fmla="*/ 0 w 1496"/>
              <a:gd name="T13" fmla="*/ 0 h 624"/>
              <a:gd name="T14" fmla="*/ 1496 w 1496"/>
              <a:gd name="T15" fmla="*/ 624 h 624"/>
            </a:gdLst>
            <a:ahLst/>
            <a:cxnLst>
              <a:cxn ang="T8">
                <a:pos x="T0" y="T1"/>
              </a:cxn>
              <a:cxn ang="T9">
                <a:pos x="T2" y="T3"/>
              </a:cxn>
              <a:cxn ang="T10">
                <a:pos x="T4" y="T5"/>
              </a:cxn>
              <a:cxn ang="T11">
                <a:pos x="T6" y="T7"/>
              </a:cxn>
            </a:cxnLst>
            <a:rect l="T12" t="T13" r="T14" b="T15"/>
            <a:pathLst>
              <a:path w="1496" h="624">
                <a:moveTo>
                  <a:pt x="0" y="0"/>
                </a:moveTo>
                <a:cubicBezTo>
                  <a:pt x="596" y="12"/>
                  <a:pt x="1192" y="24"/>
                  <a:pt x="1344" y="48"/>
                </a:cubicBezTo>
                <a:cubicBezTo>
                  <a:pt x="1496" y="72"/>
                  <a:pt x="928" y="48"/>
                  <a:pt x="912" y="144"/>
                </a:cubicBezTo>
                <a:cubicBezTo>
                  <a:pt x="896" y="240"/>
                  <a:pt x="1192" y="544"/>
                  <a:pt x="1248" y="624"/>
                </a:cubicBezTo>
              </a:path>
            </a:pathLst>
          </a:custGeom>
          <a:noFill/>
          <a:ln w="31750">
            <a:solidFill>
              <a:srgbClr val="008080"/>
            </a:solidFill>
            <a:round/>
            <a:headEnd/>
            <a:tailEnd type="stealth" w="med" len="lg"/>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52" name="Text Box 55"/>
          <p:cNvSpPr txBox="1">
            <a:spLocks noChangeArrowheads="1"/>
          </p:cNvSpPr>
          <p:nvPr/>
        </p:nvSpPr>
        <p:spPr bwMode="auto">
          <a:xfrm>
            <a:off x="3070225" y="717550"/>
            <a:ext cx="511175" cy="5806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3600" b="1" i="0" u="none" strike="noStrike" kern="1200" cap="none" spc="0" normalizeH="0" baseline="0" noProof="0">
                <a:ln>
                  <a:noFill/>
                </a:ln>
                <a:solidFill>
                  <a:srgbClr val="008080"/>
                </a:solidFill>
                <a:effectLst/>
                <a:uLnTx/>
                <a:uFillTx/>
                <a:latin typeface="Times New Roman" charset="0"/>
                <a:ea typeface="宋体" charset="-122"/>
                <a:cs typeface="+mn-cs"/>
              </a:rPr>
              <a:t>T</a:t>
            </a:r>
            <a:endParaRPr kumimoji="1" lang="en-US" altLang="zh-CN" sz="24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5353" name="Freeform 58"/>
          <p:cNvSpPr>
            <a:spLocks/>
          </p:cNvSpPr>
          <p:nvPr/>
        </p:nvSpPr>
        <p:spPr bwMode="auto">
          <a:xfrm>
            <a:off x="1193800" y="3132334"/>
            <a:ext cx="1473200" cy="896920"/>
          </a:xfrm>
          <a:custGeom>
            <a:avLst/>
            <a:gdLst>
              <a:gd name="T0" fmla="*/ 928 w 928"/>
              <a:gd name="T1" fmla="*/ 0 h 624"/>
              <a:gd name="T2" fmla="*/ 688 w 928"/>
              <a:gd name="T3" fmla="*/ 288 h 624"/>
              <a:gd name="T4" fmla="*/ 112 w 928"/>
              <a:gd name="T5" fmla="*/ 336 h 624"/>
              <a:gd name="T6" fmla="*/ 16 w 928"/>
              <a:gd name="T7" fmla="*/ 624 h 624"/>
              <a:gd name="T8" fmla="*/ 0 60000 65536"/>
              <a:gd name="T9" fmla="*/ 0 60000 65536"/>
              <a:gd name="T10" fmla="*/ 0 60000 65536"/>
              <a:gd name="T11" fmla="*/ 0 60000 65536"/>
              <a:gd name="T12" fmla="*/ 0 w 928"/>
              <a:gd name="T13" fmla="*/ 0 h 624"/>
              <a:gd name="T14" fmla="*/ 928 w 928"/>
              <a:gd name="T15" fmla="*/ 624 h 624"/>
            </a:gdLst>
            <a:ahLst/>
            <a:cxnLst>
              <a:cxn ang="T8">
                <a:pos x="T0" y="T1"/>
              </a:cxn>
              <a:cxn ang="T9">
                <a:pos x="T2" y="T3"/>
              </a:cxn>
              <a:cxn ang="T10">
                <a:pos x="T4" y="T5"/>
              </a:cxn>
              <a:cxn ang="T11">
                <a:pos x="T6" y="T7"/>
              </a:cxn>
            </a:cxnLst>
            <a:rect l="T12" t="T13" r="T14" b="T15"/>
            <a:pathLst>
              <a:path w="928" h="624">
                <a:moveTo>
                  <a:pt x="928" y="0"/>
                </a:moveTo>
                <a:cubicBezTo>
                  <a:pt x="876" y="116"/>
                  <a:pt x="824" y="232"/>
                  <a:pt x="688" y="288"/>
                </a:cubicBezTo>
                <a:cubicBezTo>
                  <a:pt x="552" y="344"/>
                  <a:pt x="224" y="280"/>
                  <a:pt x="112" y="336"/>
                </a:cubicBezTo>
                <a:cubicBezTo>
                  <a:pt x="0" y="392"/>
                  <a:pt x="8" y="508"/>
                  <a:pt x="16" y="624"/>
                </a:cubicBezTo>
              </a:path>
            </a:pathLst>
          </a:custGeom>
          <a:noFill/>
          <a:ln w="31750">
            <a:solidFill>
              <a:srgbClr val="008080"/>
            </a:solidFill>
            <a:round/>
            <a:headEnd/>
            <a:tailEnd type="stealth" w="med" len="lg"/>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54" name="Freeform 62"/>
          <p:cNvSpPr>
            <a:spLocks/>
          </p:cNvSpPr>
          <p:nvPr/>
        </p:nvSpPr>
        <p:spPr bwMode="auto">
          <a:xfrm>
            <a:off x="3886200" y="3132334"/>
            <a:ext cx="685800" cy="896920"/>
          </a:xfrm>
          <a:custGeom>
            <a:avLst/>
            <a:gdLst>
              <a:gd name="T0" fmla="*/ 0 w 432"/>
              <a:gd name="T1" fmla="*/ 0 h 624"/>
              <a:gd name="T2" fmla="*/ 96 w 432"/>
              <a:gd name="T3" fmla="*/ 288 h 624"/>
              <a:gd name="T4" fmla="*/ 336 w 432"/>
              <a:gd name="T5" fmla="*/ 384 h 624"/>
              <a:gd name="T6" fmla="*/ 432 w 432"/>
              <a:gd name="T7" fmla="*/ 624 h 624"/>
              <a:gd name="T8" fmla="*/ 0 60000 65536"/>
              <a:gd name="T9" fmla="*/ 0 60000 65536"/>
              <a:gd name="T10" fmla="*/ 0 60000 65536"/>
              <a:gd name="T11" fmla="*/ 0 60000 65536"/>
              <a:gd name="T12" fmla="*/ 0 w 432"/>
              <a:gd name="T13" fmla="*/ 0 h 624"/>
              <a:gd name="T14" fmla="*/ 432 w 432"/>
              <a:gd name="T15" fmla="*/ 624 h 624"/>
            </a:gdLst>
            <a:ahLst/>
            <a:cxnLst>
              <a:cxn ang="T8">
                <a:pos x="T0" y="T1"/>
              </a:cxn>
              <a:cxn ang="T9">
                <a:pos x="T2" y="T3"/>
              </a:cxn>
              <a:cxn ang="T10">
                <a:pos x="T4" y="T5"/>
              </a:cxn>
              <a:cxn ang="T11">
                <a:pos x="T6" y="T7"/>
              </a:cxn>
            </a:cxnLst>
            <a:rect l="T12" t="T13" r="T14" b="T15"/>
            <a:pathLst>
              <a:path w="432" h="624">
                <a:moveTo>
                  <a:pt x="0" y="0"/>
                </a:moveTo>
                <a:cubicBezTo>
                  <a:pt x="20" y="112"/>
                  <a:pt x="40" y="224"/>
                  <a:pt x="96" y="288"/>
                </a:cubicBezTo>
                <a:cubicBezTo>
                  <a:pt x="152" y="352"/>
                  <a:pt x="280" y="328"/>
                  <a:pt x="336" y="384"/>
                </a:cubicBezTo>
                <a:cubicBezTo>
                  <a:pt x="392" y="440"/>
                  <a:pt x="412" y="532"/>
                  <a:pt x="432" y="624"/>
                </a:cubicBezTo>
              </a:path>
            </a:pathLst>
          </a:custGeom>
          <a:noFill/>
          <a:ln w="31750">
            <a:solidFill>
              <a:srgbClr val="008080"/>
            </a:solidFill>
            <a:round/>
            <a:headEnd/>
            <a:tailEnd type="stealth" w="med" len="lg"/>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55" name="Freeform 64"/>
          <p:cNvSpPr>
            <a:spLocks/>
          </p:cNvSpPr>
          <p:nvPr/>
        </p:nvSpPr>
        <p:spPr bwMode="auto">
          <a:xfrm>
            <a:off x="5105400" y="3132334"/>
            <a:ext cx="2971800" cy="896920"/>
          </a:xfrm>
          <a:custGeom>
            <a:avLst/>
            <a:gdLst>
              <a:gd name="T0" fmla="*/ 0 w 1872"/>
              <a:gd name="T1" fmla="*/ 0 h 624"/>
              <a:gd name="T2" fmla="*/ 432 w 1872"/>
              <a:gd name="T3" fmla="*/ 288 h 624"/>
              <a:gd name="T4" fmla="*/ 1632 w 1872"/>
              <a:gd name="T5" fmla="*/ 336 h 624"/>
              <a:gd name="T6" fmla="*/ 1872 w 1872"/>
              <a:gd name="T7" fmla="*/ 624 h 624"/>
              <a:gd name="T8" fmla="*/ 0 60000 65536"/>
              <a:gd name="T9" fmla="*/ 0 60000 65536"/>
              <a:gd name="T10" fmla="*/ 0 60000 65536"/>
              <a:gd name="T11" fmla="*/ 0 60000 65536"/>
              <a:gd name="T12" fmla="*/ 0 w 1872"/>
              <a:gd name="T13" fmla="*/ 0 h 624"/>
              <a:gd name="T14" fmla="*/ 1872 w 1872"/>
              <a:gd name="T15" fmla="*/ 624 h 624"/>
            </a:gdLst>
            <a:ahLst/>
            <a:cxnLst>
              <a:cxn ang="T8">
                <a:pos x="T0" y="T1"/>
              </a:cxn>
              <a:cxn ang="T9">
                <a:pos x="T2" y="T3"/>
              </a:cxn>
              <a:cxn ang="T10">
                <a:pos x="T4" y="T5"/>
              </a:cxn>
              <a:cxn ang="T11">
                <a:pos x="T6" y="T7"/>
              </a:cxn>
            </a:cxnLst>
            <a:rect l="T12" t="T13" r="T14" b="T15"/>
            <a:pathLst>
              <a:path w="1872" h="624">
                <a:moveTo>
                  <a:pt x="0" y="0"/>
                </a:moveTo>
                <a:cubicBezTo>
                  <a:pt x="80" y="116"/>
                  <a:pt x="160" y="232"/>
                  <a:pt x="432" y="288"/>
                </a:cubicBezTo>
                <a:cubicBezTo>
                  <a:pt x="704" y="344"/>
                  <a:pt x="1392" y="280"/>
                  <a:pt x="1632" y="336"/>
                </a:cubicBezTo>
                <a:cubicBezTo>
                  <a:pt x="1872" y="392"/>
                  <a:pt x="1872" y="508"/>
                  <a:pt x="1872" y="624"/>
                </a:cubicBezTo>
              </a:path>
            </a:pathLst>
          </a:custGeom>
          <a:noFill/>
          <a:ln w="31750">
            <a:solidFill>
              <a:srgbClr val="008080"/>
            </a:solidFill>
            <a:round/>
            <a:headEnd/>
            <a:tailEnd type="stealth" w="med" len="lg"/>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56" name="Oval 65"/>
          <p:cNvSpPr>
            <a:spLocks noChangeArrowheads="1"/>
          </p:cNvSpPr>
          <p:nvPr/>
        </p:nvSpPr>
        <p:spPr bwMode="auto">
          <a:xfrm>
            <a:off x="76200" y="4719192"/>
            <a:ext cx="914400" cy="413963"/>
          </a:xfrm>
          <a:prstGeom prst="ellipse">
            <a:avLst/>
          </a:prstGeom>
          <a:solidFill>
            <a:srgbClr val="FFFF99"/>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000" b="1" i="0" u="none" strike="noStrike" kern="1200" cap="none" spc="0" normalizeH="0" baseline="0" noProof="0" dirty="0">
                <a:ln>
                  <a:noFill/>
                </a:ln>
                <a:solidFill>
                  <a:srgbClr val="FF3300"/>
                </a:solidFill>
                <a:effectLst/>
                <a:uLnTx/>
                <a:uFillTx/>
                <a:latin typeface="Times New Roman" charset="0"/>
                <a:ea typeface="宋体" charset="-122"/>
                <a:cs typeface="+mn-cs"/>
              </a:rPr>
              <a:t>HAD</a:t>
            </a:r>
            <a:endParaRPr kumimoji="1" lang="en-US" altLang="zh-CN" sz="2000" b="0" i="0" u="none" strike="noStrike" kern="1200" cap="none" spc="0" normalizeH="0" baseline="0" noProof="0" dirty="0">
              <a:ln>
                <a:noFill/>
              </a:ln>
              <a:solidFill>
                <a:prstClr val="black"/>
              </a:solidFill>
              <a:effectLst/>
              <a:uLnTx/>
              <a:uFillTx/>
              <a:latin typeface="Times New Roman" charset="0"/>
              <a:ea typeface="宋体" charset="-122"/>
              <a:cs typeface="+mn-cs"/>
            </a:endParaRPr>
          </a:p>
        </p:txBody>
      </p:sp>
      <p:sp>
        <p:nvSpPr>
          <p:cNvPr id="55357" name="Line 66"/>
          <p:cNvSpPr>
            <a:spLocks noChangeShapeType="1"/>
          </p:cNvSpPr>
          <p:nvPr/>
        </p:nvSpPr>
        <p:spPr bwMode="auto">
          <a:xfrm>
            <a:off x="533400" y="4236235"/>
            <a:ext cx="0" cy="482957"/>
          </a:xfrm>
          <a:prstGeom prst="line">
            <a:avLst/>
          </a:prstGeom>
          <a:noFill/>
          <a:ln w="31750">
            <a:solidFill>
              <a:srgbClr val="FF33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58" name="Oval 67"/>
          <p:cNvSpPr>
            <a:spLocks noChangeArrowheads="1"/>
          </p:cNvSpPr>
          <p:nvPr/>
        </p:nvSpPr>
        <p:spPr bwMode="auto">
          <a:xfrm>
            <a:off x="1371600" y="4719192"/>
            <a:ext cx="914400" cy="413963"/>
          </a:xfrm>
          <a:prstGeom prst="ellipse">
            <a:avLst/>
          </a:prstGeom>
          <a:solidFill>
            <a:srgbClr val="FFFF99"/>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000" b="1" i="0" u="none" strike="noStrike" kern="1200" cap="none" spc="0" normalizeH="0" baseline="0" noProof="0" dirty="0">
                <a:ln>
                  <a:noFill/>
                </a:ln>
                <a:solidFill>
                  <a:srgbClr val="FF3300"/>
                </a:solidFill>
                <a:effectLst/>
                <a:uLnTx/>
                <a:uFillTx/>
                <a:latin typeface="Times New Roman" charset="0"/>
                <a:ea typeface="宋体" charset="-122"/>
                <a:cs typeface="+mn-cs"/>
              </a:rPr>
              <a:t>HAS</a:t>
            </a:r>
            <a:endParaRPr kumimoji="1" lang="en-US" altLang="zh-CN" sz="2000" b="0" i="0" u="none" strike="noStrike" kern="1200" cap="none" spc="0" normalizeH="0" baseline="0" noProof="0" dirty="0">
              <a:ln>
                <a:noFill/>
              </a:ln>
              <a:solidFill>
                <a:prstClr val="black"/>
              </a:solidFill>
              <a:effectLst/>
              <a:uLnTx/>
              <a:uFillTx/>
              <a:latin typeface="Times New Roman" charset="0"/>
              <a:ea typeface="宋体" charset="-122"/>
              <a:cs typeface="+mn-cs"/>
            </a:endParaRPr>
          </a:p>
        </p:txBody>
      </p:sp>
      <p:sp>
        <p:nvSpPr>
          <p:cNvPr id="55359" name="Line 68"/>
          <p:cNvSpPr>
            <a:spLocks noChangeShapeType="1"/>
          </p:cNvSpPr>
          <p:nvPr/>
        </p:nvSpPr>
        <p:spPr bwMode="auto">
          <a:xfrm>
            <a:off x="1828800" y="4236235"/>
            <a:ext cx="0" cy="482957"/>
          </a:xfrm>
          <a:prstGeom prst="line">
            <a:avLst/>
          </a:prstGeom>
          <a:noFill/>
          <a:ln w="31750">
            <a:solidFill>
              <a:srgbClr val="FF33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60" name="Oval 69"/>
          <p:cNvSpPr>
            <a:spLocks noChangeArrowheads="1"/>
          </p:cNvSpPr>
          <p:nvPr/>
        </p:nvSpPr>
        <p:spPr bwMode="auto">
          <a:xfrm>
            <a:off x="2286000" y="4719192"/>
            <a:ext cx="1066800" cy="413963"/>
          </a:xfrm>
          <a:prstGeom prst="ellipse">
            <a:avLst/>
          </a:prstGeom>
          <a:solidFill>
            <a:srgbClr val="FFFF99"/>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000" b="1" i="0" u="none" strike="noStrike" kern="1200" cap="none" spc="0" normalizeH="0" baseline="0" noProof="0" dirty="0">
                <a:ln>
                  <a:noFill/>
                </a:ln>
                <a:solidFill>
                  <a:srgbClr val="FF3300"/>
                </a:solidFill>
                <a:effectLst/>
                <a:uLnTx/>
                <a:uFillTx/>
                <a:latin typeface="Times New Roman" charset="0"/>
                <a:ea typeface="宋体" charset="-122"/>
                <a:cs typeface="+mn-cs"/>
              </a:rPr>
              <a:t>HAV</a:t>
            </a:r>
            <a:endParaRPr kumimoji="1" lang="en-US" altLang="zh-CN" sz="2000" b="0" i="0" u="none" strike="noStrike" kern="1200" cap="none" spc="0" normalizeH="0" baseline="0" noProof="0" dirty="0">
              <a:ln>
                <a:noFill/>
              </a:ln>
              <a:solidFill>
                <a:prstClr val="black"/>
              </a:solidFill>
              <a:effectLst/>
              <a:uLnTx/>
              <a:uFillTx/>
              <a:latin typeface="Times New Roman" charset="0"/>
              <a:ea typeface="宋体" charset="-122"/>
              <a:cs typeface="+mn-cs"/>
            </a:endParaRPr>
          </a:p>
        </p:txBody>
      </p:sp>
      <p:sp>
        <p:nvSpPr>
          <p:cNvPr id="55361" name="Line 70"/>
          <p:cNvSpPr>
            <a:spLocks noChangeShapeType="1"/>
          </p:cNvSpPr>
          <p:nvPr/>
        </p:nvSpPr>
        <p:spPr bwMode="auto">
          <a:xfrm>
            <a:off x="2743200" y="4236235"/>
            <a:ext cx="0" cy="482957"/>
          </a:xfrm>
          <a:prstGeom prst="line">
            <a:avLst/>
          </a:prstGeom>
          <a:noFill/>
          <a:ln w="31750">
            <a:solidFill>
              <a:srgbClr val="FF33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62" name="Oval 71"/>
          <p:cNvSpPr>
            <a:spLocks noChangeArrowheads="1"/>
          </p:cNvSpPr>
          <p:nvPr/>
        </p:nvSpPr>
        <p:spPr bwMode="auto">
          <a:xfrm>
            <a:off x="3429000" y="4719192"/>
            <a:ext cx="609600" cy="413963"/>
          </a:xfrm>
          <a:prstGeom prst="ellipse">
            <a:avLst/>
          </a:prstGeom>
          <a:solidFill>
            <a:srgbClr val="FFFF99"/>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000" b="1" i="0" u="none" strike="noStrike" kern="1200" cap="none" spc="0" normalizeH="0" baseline="0" noProof="0" dirty="0">
                <a:ln>
                  <a:noFill/>
                </a:ln>
                <a:solidFill>
                  <a:srgbClr val="FF3300"/>
                </a:solidFill>
                <a:effectLst/>
                <a:uLnTx/>
                <a:uFillTx/>
                <a:latin typeface="Times New Roman" charset="0"/>
                <a:ea typeface="宋体" charset="-122"/>
                <a:cs typeface="+mn-cs"/>
              </a:rPr>
              <a:t>HE</a:t>
            </a:r>
            <a:endParaRPr kumimoji="1" lang="en-US" altLang="zh-CN" sz="2000" b="0" i="0" u="none" strike="noStrike" kern="1200" cap="none" spc="0" normalizeH="0" baseline="0" noProof="0" dirty="0">
              <a:ln>
                <a:noFill/>
              </a:ln>
              <a:solidFill>
                <a:prstClr val="black"/>
              </a:solidFill>
              <a:effectLst/>
              <a:uLnTx/>
              <a:uFillTx/>
              <a:latin typeface="Times New Roman" charset="0"/>
              <a:ea typeface="宋体" charset="-122"/>
              <a:cs typeface="+mn-cs"/>
            </a:endParaRPr>
          </a:p>
        </p:txBody>
      </p:sp>
      <p:sp>
        <p:nvSpPr>
          <p:cNvPr id="55363" name="Line 72"/>
          <p:cNvSpPr>
            <a:spLocks noChangeShapeType="1"/>
          </p:cNvSpPr>
          <p:nvPr/>
        </p:nvSpPr>
        <p:spPr bwMode="auto">
          <a:xfrm>
            <a:off x="3657600" y="4236235"/>
            <a:ext cx="0" cy="482957"/>
          </a:xfrm>
          <a:prstGeom prst="line">
            <a:avLst/>
          </a:prstGeom>
          <a:noFill/>
          <a:ln w="31750">
            <a:solidFill>
              <a:srgbClr val="FF33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64" name="Oval 73"/>
          <p:cNvSpPr>
            <a:spLocks noChangeArrowheads="1"/>
          </p:cNvSpPr>
          <p:nvPr/>
        </p:nvSpPr>
        <p:spPr bwMode="auto">
          <a:xfrm>
            <a:off x="4419600" y="5754099"/>
            <a:ext cx="914400" cy="344969"/>
          </a:xfrm>
          <a:prstGeom prst="ellipse">
            <a:avLst/>
          </a:prstGeom>
          <a:solidFill>
            <a:srgbClr val="FFFF99"/>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000" b="1" i="0" u="none" strike="noStrike" kern="1200" cap="none" spc="0" normalizeH="0" baseline="0" noProof="0" dirty="0">
                <a:ln>
                  <a:noFill/>
                </a:ln>
                <a:solidFill>
                  <a:srgbClr val="FF3300"/>
                </a:solidFill>
                <a:effectLst/>
                <a:uLnTx/>
                <a:uFillTx/>
                <a:latin typeface="Times New Roman" charset="0"/>
                <a:ea typeface="宋体" charset="-122"/>
                <a:cs typeface="+mn-cs"/>
              </a:rPr>
              <a:t>HER</a:t>
            </a:r>
            <a:endParaRPr kumimoji="1" lang="en-US" altLang="zh-CN" sz="2000" b="0" i="0" u="none" strike="noStrike" kern="1200" cap="none" spc="0" normalizeH="0" baseline="0" noProof="0" dirty="0">
              <a:ln>
                <a:noFill/>
              </a:ln>
              <a:solidFill>
                <a:prstClr val="black"/>
              </a:solidFill>
              <a:effectLst/>
              <a:uLnTx/>
              <a:uFillTx/>
              <a:latin typeface="Times New Roman" charset="0"/>
              <a:ea typeface="宋体" charset="-122"/>
              <a:cs typeface="+mn-cs"/>
            </a:endParaRPr>
          </a:p>
        </p:txBody>
      </p:sp>
      <p:sp>
        <p:nvSpPr>
          <p:cNvPr id="55365" name="Line 74"/>
          <p:cNvSpPr>
            <a:spLocks noChangeShapeType="1"/>
          </p:cNvSpPr>
          <p:nvPr/>
        </p:nvSpPr>
        <p:spPr bwMode="auto">
          <a:xfrm>
            <a:off x="4876800" y="5271142"/>
            <a:ext cx="0" cy="482957"/>
          </a:xfrm>
          <a:prstGeom prst="line">
            <a:avLst/>
          </a:prstGeom>
          <a:noFill/>
          <a:ln w="31750">
            <a:solidFill>
              <a:srgbClr val="FF33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66" name="Oval 75"/>
          <p:cNvSpPr>
            <a:spLocks noChangeArrowheads="1"/>
          </p:cNvSpPr>
          <p:nvPr/>
        </p:nvSpPr>
        <p:spPr bwMode="auto">
          <a:xfrm>
            <a:off x="5943600" y="5754099"/>
            <a:ext cx="1143000" cy="344969"/>
          </a:xfrm>
          <a:prstGeom prst="ellipse">
            <a:avLst/>
          </a:prstGeom>
          <a:solidFill>
            <a:srgbClr val="FFFF99"/>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000" b="1" i="0" u="none" strike="noStrike" kern="1200" cap="none" spc="0" normalizeH="0" baseline="0" noProof="0" dirty="0">
                <a:ln>
                  <a:noFill/>
                </a:ln>
                <a:solidFill>
                  <a:srgbClr val="FF3300"/>
                </a:solidFill>
                <a:effectLst/>
                <a:uLnTx/>
                <a:uFillTx/>
                <a:latin typeface="Times New Roman" charset="0"/>
                <a:ea typeface="宋体" charset="-122"/>
                <a:cs typeface="+mn-cs"/>
              </a:rPr>
              <a:t>HERE</a:t>
            </a:r>
            <a:endParaRPr kumimoji="1" lang="en-US" altLang="zh-CN" sz="2000" b="0" i="0" u="none" strike="noStrike" kern="1200" cap="none" spc="0" normalizeH="0" baseline="0" noProof="0" dirty="0">
              <a:ln>
                <a:noFill/>
              </a:ln>
              <a:solidFill>
                <a:prstClr val="black"/>
              </a:solidFill>
              <a:effectLst/>
              <a:uLnTx/>
              <a:uFillTx/>
              <a:latin typeface="Times New Roman" charset="0"/>
              <a:ea typeface="宋体" charset="-122"/>
              <a:cs typeface="+mn-cs"/>
            </a:endParaRPr>
          </a:p>
        </p:txBody>
      </p:sp>
      <p:sp>
        <p:nvSpPr>
          <p:cNvPr id="55367" name="Line 76"/>
          <p:cNvSpPr>
            <a:spLocks noChangeShapeType="1"/>
          </p:cNvSpPr>
          <p:nvPr/>
        </p:nvSpPr>
        <p:spPr bwMode="auto">
          <a:xfrm>
            <a:off x="6400800" y="5271142"/>
            <a:ext cx="0" cy="482957"/>
          </a:xfrm>
          <a:prstGeom prst="line">
            <a:avLst/>
          </a:prstGeom>
          <a:noFill/>
          <a:ln w="31750">
            <a:solidFill>
              <a:srgbClr val="FF33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68" name="Oval 77"/>
          <p:cNvSpPr>
            <a:spLocks noChangeArrowheads="1"/>
          </p:cNvSpPr>
          <p:nvPr/>
        </p:nvSpPr>
        <p:spPr bwMode="auto">
          <a:xfrm>
            <a:off x="7010400" y="4719192"/>
            <a:ext cx="1066800" cy="413963"/>
          </a:xfrm>
          <a:prstGeom prst="ellipse">
            <a:avLst/>
          </a:prstGeom>
          <a:solidFill>
            <a:srgbClr val="FFFF99"/>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000" b="1" i="0" u="none" strike="noStrike" kern="1200" cap="none" spc="0" normalizeH="0" baseline="0" noProof="0" dirty="0">
                <a:ln>
                  <a:noFill/>
                </a:ln>
                <a:solidFill>
                  <a:srgbClr val="FF3300"/>
                </a:solidFill>
                <a:effectLst/>
                <a:uLnTx/>
                <a:uFillTx/>
                <a:latin typeface="Times New Roman" charset="0"/>
                <a:ea typeface="宋体" charset="-122"/>
                <a:cs typeface="+mn-cs"/>
              </a:rPr>
              <a:t>HIGH</a:t>
            </a:r>
            <a:endParaRPr kumimoji="1" lang="en-US" altLang="zh-CN" sz="2000" b="0" i="0" u="none" strike="noStrike" kern="1200" cap="none" spc="0" normalizeH="0" baseline="0" noProof="0" dirty="0">
              <a:ln>
                <a:noFill/>
              </a:ln>
              <a:solidFill>
                <a:prstClr val="black"/>
              </a:solidFill>
              <a:effectLst/>
              <a:uLnTx/>
              <a:uFillTx/>
              <a:latin typeface="Times New Roman" charset="0"/>
              <a:ea typeface="宋体" charset="-122"/>
              <a:cs typeface="+mn-cs"/>
            </a:endParaRPr>
          </a:p>
        </p:txBody>
      </p:sp>
      <p:sp>
        <p:nvSpPr>
          <p:cNvPr id="55369" name="Line 78"/>
          <p:cNvSpPr>
            <a:spLocks noChangeShapeType="1"/>
          </p:cNvSpPr>
          <p:nvPr/>
        </p:nvSpPr>
        <p:spPr bwMode="auto">
          <a:xfrm>
            <a:off x="7467600" y="4236235"/>
            <a:ext cx="0" cy="482957"/>
          </a:xfrm>
          <a:prstGeom prst="line">
            <a:avLst/>
          </a:prstGeom>
          <a:noFill/>
          <a:ln w="31750">
            <a:solidFill>
              <a:srgbClr val="FF33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70" name="Oval 79"/>
          <p:cNvSpPr>
            <a:spLocks noChangeArrowheads="1"/>
          </p:cNvSpPr>
          <p:nvPr/>
        </p:nvSpPr>
        <p:spPr bwMode="auto">
          <a:xfrm>
            <a:off x="8229600" y="4719192"/>
            <a:ext cx="914400" cy="413963"/>
          </a:xfrm>
          <a:prstGeom prst="ellipse">
            <a:avLst/>
          </a:prstGeom>
          <a:solidFill>
            <a:srgbClr val="FFFF99"/>
          </a:solidFill>
          <a:ln w="25400">
            <a:solidFill>
              <a:srgbClr val="993300"/>
            </a:solidFill>
            <a:round/>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000" b="1" i="0" u="none" strike="noStrike" kern="1200" cap="none" spc="0" normalizeH="0" baseline="0" noProof="0" dirty="0">
                <a:ln>
                  <a:noFill/>
                </a:ln>
                <a:solidFill>
                  <a:srgbClr val="FF3300"/>
                </a:solidFill>
                <a:effectLst/>
                <a:uLnTx/>
                <a:uFillTx/>
                <a:latin typeface="Times New Roman" charset="0"/>
                <a:ea typeface="宋体" charset="-122"/>
                <a:cs typeface="+mn-cs"/>
              </a:rPr>
              <a:t>HIS</a:t>
            </a:r>
            <a:endParaRPr kumimoji="1" lang="en-US" altLang="zh-CN" sz="2000" b="0" i="0" u="none" strike="noStrike" kern="1200" cap="none" spc="0" normalizeH="0" baseline="0" noProof="0" dirty="0">
              <a:ln>
                <a:noFill/>
              </a:ln>
              <a:solidFill>
                <a:prstClr val="black"/>
              </a:solidFill>
              <a:effectLst/>
              <a:uLnTx/>
              <a:uFillTx/>
              <a:latin typeface="Times New Roman" charset="0"/>
              <a:ea typeface="宋体" charset="-122"/>
              <a:cs typeface="+mn-cs"/>
            </a:endParaRPr>
          </a:p>
        </p:txBody>
      </p:sp>
      <p:sp>
        <p:nvSpPr>
          <p:cNvPr id="55371" name="Line 80"/>
          <p:cNvSpPr>
            <a:spLocks noChangeShapeType="1"/>
          </p:cNvSpPr>
          <p:nvPr/>
        </p:nvSpPr>
        <p:spPr bwMode="auto">
          <a:xfrm>
            <a:off x="8686800" y="4236235"/>
            <a:ext cx="0" cy="482957"/>
          </a:xfrm>
          <a:prstGeom prst="line">
            <a:avLst/>
          </a:prstGeom>
          <a:noFill/>
          <a:ln w="31750">
            <a:solidFill>
              <a:srgbClr val="FF33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72" name="Text Box 81"/>
          <p:cNvSpPr txBox="1">
            <a:spLocks noChangeArrowheads="1"/>
          </p:cNvSpPr>
          <p:nvPr/>
        </p:nvSpPr>
        <p:spPr bwMode="auto">
          <a:xfrm>
            <a:off x="2192338" y="2925352"/>
            <a:ext cx="398462" cy="4700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800" b="0" i="0" u="none" strike="noStrike" kern="1200" cap="none" spc="0" normalizeH="0" baseline="0" noProof="0">
                <a:ln>
                  <a:noFill/>
                </a:ln>
                <a:solidFill>
                  <a:srgbClr val="006600"/>
                </a:solidFill>
                <a:effectLst/>
                <a:uLnTx/>
                <a:uFillTx/>
                <a:latin typeface="Times New Roman" charset="0"/>
                <a:ea typeface="宋体" charset="-122"/>
                <a:cs typeface="+mn-cs"/>
                <a:sym typeface="Symbol" pitchFamily="18" charset="2"/>
              </a:rPr>
              <a:t></a:t>
            </a:r>
            <a:endParaRPr kumimoji="1" lang="en-US" altLang="zh-CN" sz="24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5373" name="Text Box 82"/>
          <p:cNvSpPr txBox="1">
            <a:spLocks noChangeArrowheads="1"/>
          </p:cNvSpPr>
          <p:nvPr/>
        </p:nvSpPr>
        <p:spPr bwMode="auto">
          <a:xfrm>
            <a:off x="3411538" y="2925352"/>
            <a:ext cx="398462" cy="4700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800" b="0" i="0" u="none" strike="noStrike" kern="1200" cap="none" spc="0" normalizeH="0" baseline="0" noProof="0">
                <a:ln>
                  <a:noFill/>
                </a:ln>
                <a:solidFill>
                  <a:srgbClr val="006600"/>
                </a:solidFill>
                <a:effectLst/>
                <a:uLnTx/>
                <a:uFillTx/>
                <a:latin typeface="Times New Roman" charset="0"/>
                <a:ea typeface="宋体" charset="-122"/>
                <a:cs typeface="+mn-cs"/>
                <a:sym typeface="Symbol" pitchFamily="18" charset="2"/>
              </a:rPr>
              <a:t></a:t>
            </a:r>
            <a:endParaRPr kumimoji="1" lang="en-US" altLang="zh-CN" sz="24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5374" name="Text Box 83"/>
          <p:cNvSpPr txBox="1">
            <a:spLocks noChangeArrowheads="1"/>
          </p:cNvSpPr>
          <p:nvPr/>
        </p:nvSpPr>
        <p:spPr bwMode="auto">
          <a:xfrm>
            <a:off x="3106738" y="2925352"/>
            <a:ext cx="398462" cy="4700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800" b="0" i="0" u="none" strike="noStrike" kern="1200" cap="none" spc="0" normalizeH="0" baseline="0" noProof="0">
                <a:ln>
                  <a:noFill/>
                </a:ln>
                <a:solidFill>
                  <a:srgbClr val="006600"/>
                </a:solidFill>
                <a:effectLst/>
                <a:uLnTx/>
                <a:uFillTx/>
                <a:latin typeface="Times New Roman" charset="0"/>
                <a:ea typeface="宋体" charset="-122"/>
                <a:cs typeface="+mn-cs"/>
                <a:sym typeface="Symbol" pitchFamily="18" charset="2"/>
              </a:rPr>
              <a:t></a:t>
            </a:r>
            <a:endParaRPr kumimoji="1" lang="en-US" altLang="zh-CN" sz="24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5375" name="Text Box 84"/>
          <p:cNvSpPr txBox="1">
            <a:spLocks noChangeArrowheads="1"/>
          </p:cNvSpPr>
          <p:nvPr/>
        </p:nvSpPr>
        <p:spPr bwMode="auto">
          <a:xfrm>
            <a:off x="2801938" y="2925352"/>
            <a:ext cx="398462" cy="4700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800" b="0" i="0" u="none" strike="noStrike" kern="1200" cap="none" spc="0" normalizeH="0" baseline="0" noProof="0">
                <a:ln>
                  <a:noFill/>
                </a:ln>
                <a:solidFill>
                  <a:srgbClr val="006600"/>
                </a:solidFill>
                <a:effectLst/>
                <a:uLnTx/>
                <a:uFillTx/>
                <a:latin typeface="Times New Roman" charset="0"/>
                <a:ea typeface="宋体" charset="-122"/>
                <a:cs typeface="+mn-cs"/>
                <a:sym typeface="Symbol" pitchFamily="18" charset="2"/>
              </a:rPr>
              <a:t></a:t>
            </a:r>
            <a:endParaRPr kumimoji="1" lang="en-US" altLang="zh-CN" sz="24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5376" name="Text Box 85"/>
          <p:cNvSpPr txBox="1">
            <a:spLocks noChangeArrowheads="1"/>
          </p:cNvSpPr>
          <p:nvPr/>
        </p:nvSpPr>
        <p:spPr bwMode="auto">
          <a:xfrm>
            <a:off x="8059738" y="2925352"/>
            <a:ext cx="398462" cy="4700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800" b="0" i="0" u="none" strike="noStrike" kern="1200" cap="none" spc="0" normalizeH="0" baseline="0" noProof="0">
                <a:ln>
                  <a:noFill/>
                </a:ln>
                <a:solidFill>
                  <a:srgbClr val="006600"/>
                </a:solidFill>
                <a:effectLst/>
                <a:uLnTx/>
                <a:uFillTx/>
                <a:latin typeface="Times New Roman" charset="0"/>
                <a:ea typeface="宋体" charset="-122"/>
                <a:cs typeface="+mn-cs"/>
                <a:sym typeface="Symbol" pitchFamily="18" charset="2"/>
              </a:rPr>
              <a:t></a:t>
            </a:r>
            <a:endParaRPr kumimoji="1" lang="en-US" altLang="zh-CN" sz="24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5377" name="Text Box 86"/>
          <p:cNvSpPr txBox="1">
            <a:spLocks noChangeArrowheads="1"/>
          </p:cNvSpPr>
          <p:nvPr/>
        </p:nvSpPr>
        <p:spPr bwMode="auto">
          <a:xfrm>
            <a:off x="5240338" y="2925352"/>
            <a:ext cx="398462" cy="4700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800" b="0" i="0" u="none" strike="noStrike" kern="1200" cap="none" spc="0" normalizeH="0" baseline="0" noProof="0">
                <a:ln>
                  <a:noFill/>
                </a:ln>
                <a:solidFill>
                  <a:srgbClr val="006600"/>
                </a:solidFill>
                <a:effectLst/>
                <a:uLnTx/>
                <a:uFillTx/>
                <a:latin typeface="Times New Roman" charset="0"/>
                <a:ea typeface="宋体" charset="-122"/>
                <a:cs typeface="+mn-cs"/>
                <a:sym typeface="Symbol" pitchFamily="18" charset="2"/>
              </a:rPr>
              <a:t></a:t>
            </a:r>
            <a:endParaRPr kumimoji="1" lang="en-US" altLang="zh-CN" sz="24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5378" name="Text Box 87"/>
          <p:cNvSpPr txBox="1">
            <a:spLocks noChangeArrowheads="1"/>
          </p:cNvSpPr>
          <p:nvPr/>
        </p:nvSpPr>
        <p:spPr bwMode="auto">
          <a:xfrm>
            <a:off x="4630738" y="2925352"/>
            <a:ext cx="398462" cy="4700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800" b="0" i="0" u="none" strike="noStrike" kern="1200" cap="none" spc="0" normalizeH="0" baseline="0" noProof="0">
                <a:ln>
                  <a:noFill/>
                </a:ln>
                <a:solidFill>
                  <a:srgbClr val="006600"/>
                </a:solidFill>
                <a:effectLst/>
                <a:uLnTx/>
                <a:uFillTx/>
                <a:latin typeface="Times New Roman" charset="0"/>
                <a:ea typeface="宋体" charset="-122"/>
                <a:cs typeface="+mn-cs"/>
                <a:sym typeface="Symbol" pitchFamily="18" charset="2"/>
              </a:rPr>
              <a:t></a:t>
            </a:r>
            <a:endParaRPr kumimoji="1" lang="en-US" altLang="zh-CN" sz="24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5379" name="Text Box 88"/>
          <p:cNvSpPr txBox="1">
            <a:spLocks noChangeArrowheads="1"/>
          </p:cNvSpPr>
          <p:nvPr/>
        </p:nvSpPr>
        <p:spPr bwMode="auto">
          <a:xfrm>
            <a:off x="4325938" y="2925352"/>
            <a:ext cx="398462" cy="4700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800" b="0" i="0" u="none" strike="noStrike" kern="1200" cap="none" spc="0" normalizeH="0" baseline="0" noProof="0">
                <a:ln>
                  <a:noFill/>
                </a:ln>
                <a:solidFill>
                  <a:srgbClr val="006600"/>
                </a:solidFill>
                <a:effectLst/>
                <a:uLnTx/>
                <a:uFillTx/>
                <a:latin typeface="Times New Roman" charset="0"/>
                <a:ea typeface="宋体" charset="-122"/>
                <a:cs typeface="+mn-cs"/>
                <a:sym typeface="Symbol" pitchFamily="18" charset="2"/>
              </a:rPr>
              <a:t></a:t>
            </a:r>
            <a:endParaRPr kumimoji="1" lang="en-US" altLang="zh-CN" sz="24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5380" name="Text Box 89"/>
          <p:cNvSpPr txBox="1">
            <a:spLocks noChangeArrowheads="1"/>
          </p:cNvSpPr>
          <p:nvPr/>
        </p:nvSpPr>
        <p:spPr bwMode="auto">
          <a:xfrm>
            <a:off x="4021138" y="2925352"/>
            <a:ext cx="398462" cy="4700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800" b="0" i="0" u="none" strike="noStrike" kern="1200" cap="none" spc="0" normalizeH="0" baseline="0" noProof="0">
                <a:ln>
                  <a:noFill/>
                </a:ln>
                <a:solidFill>
                  <a:srgbClr val="006600"/>
                </a:solidFill>
                <a:effectLst/>
                <a:uLnTx/>
                <a:uFillTx/>
                <a:latin typeface="Times New Roman" charset="0"/>
                <a:ea typeface="宋体" charset="-122"/>
                <a:cs typeface="+mn-cs"/>
                <a:sym typeface="Symbol" pitchFamily="18" charset="2"/>
              </a:rPr>
              <a:t></a:t>
            </a:r>
            <a:endParaRPr kumimoji="1" lang="en-US" altLang="zh-CN" sz="2400" b="0" i="0" u="none" strike="noStrike" kern="1200" cap="none" spc="0" normalizeH="0" baseline="0" noProof="0">
              <a:ln>
                <a:noFill/>
              </a:ln>
              <a:solidFill>
                <a:prstClr val="black"/>
              </a:solidFill>
              <a:effectLst/>
              <a:uLnTx/>
              <a:uFillTx/>
              <a:latin typeface="Times New Roman" charset="0"/>
              <a:ea typeface="宋体" charset="-122"/>
              <a:cs typeface="+mn-cs"/>
            </a:endParaRPr>
          </a:p>
        </p:txBody>
      </p:sp>
      <p:sp>
        <p:nvSpPr>
          <p:cNvPr id="55381" name="Line 90"/>
          <p:cNvSpPr>
            <a:spLocks noChangeShapeType="1"/>
          </p:cNvSpPr>
          <p:nvPr/>
        </p:nvSpPr>
        <p:spPr bwMode="auto">
          <a:xfrm>
            <a:off x="533400" y="5064161"/>
            <a:ext cx="0" cy="689938"/>
          </a:xfrm>
          <a:prstGeom prst="line">
            <a:avLst/>
          </a:prstGeom>
          <a:noFill/>
          <a:ln w="38100">
            <a:solidFill>
              <a:srgbClr val="A5002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82" name="Line 91"/>
          <p:cNvSpPr>
            <a:spLocks noChangeShapeType="1"/>
          </p:cNvSpPr>
          <p:nvPr/>
        </p:nvSpPr>
        <p:spPr bwMode="auto">
          <a:xfrm>
            <a:off x="8686800" y="5064161"/>
            <a:ext cx="0" cy="689938"/>
          </a:xfrm>
          <a:prstGeom prst="line">
            <a:avLst/>
          </a:prstGeom>
          <a:noFill/>
          <a:ln w="38100">
            <a:solidFill>
              <a:srgbClr val="A5002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83" name="Line 92"/>
          <p:cNvSpPr>
            <a:spLocks noChangeShapeType="1"/>
          </p:cNvSpPr>
          <p:nvPr/>
        </p:nvSpPr>
        <p:spPr bwMode="auto">
          <a:xfrm>
            <a:off x="7543800" y="5064161"/>
            <a:ext cx="0" cy="689938"/>
          </a:xfrm>
          <a:prstGeom prst="line">
            <a:avLst/>
          </a:prstGeom>
          <a:noFill/>
          <a:ln w="38100">
            <a:solidFill>
              <a:srgbClr val="A5002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84" name="Line 93"/>
          <p:cNvSpPr>
            <a:spLocks noChangeShapeType="1"/>
          </p:cNvSpPr>
          <p:nvPr/>
        </p:nvSpPr>
        <p:spPr bwMode="auto">
          <a:xfrm>
            <a:off x="6553200" y="6030074"/>
            <a:ext cx="0" cy="689938"/>
          </a:xfrm>
          <a:prstGeom prst="line">
            <a:avLst/>
          </a:prstGeom>
          <a:noFill/>
          <a:ln w="38100">
            <a:solidFill>
              <a:srgbClr val="A5002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85" name="Line 94"/>
          <p:cNvSpPr>
            <a:spLocks noChangeShapeType="1"/>
          </p:cNvSpPr>
          <p:nvPr/>
        </p:nvSpPr>
        <p:spPr bwMode="auto">
          <a:xfrm>
            <a:off x="4876800" y="6030074"/>
            <a:ext cx="0" cy="689938"/>
          </a:xfrm>
          <a:prstGeom prst="line">
            <a:avLst/>
          </a:prstGeom>
          <a:noFill/>
          <a:ln w="38100">
            <a:solidFill>
              <a:srgbClr val="A5002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86" name="Line 95"/>
          <p:cNvSpPr>
            <a:spLocks noChangeShapeType="1"/>
          </p:cNvSpPr>
          <p:nvPr/>
        </p:nvSpPr>
        <p:spPr bwMode="auto">
          <a:xfrm>
            <a:off x="3733800" y="5064161"/>
            <a:ext cx="0" cy="689938"/>
          </a:xfrm>
          <a:prstGeom prst="line">
            <a:avLst/>
          </a:prstGeom>
          <a:noFill/>
          <a:ln w="38100">
            <a:solidFill>
              <a:srgbClr val="A5002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87" name="Line 96"/>
          <p:cNvSpPr>
            <a:spLocks noChangeShapeType="1"/>
          </p:cNvSpPr>
          <p:nvPr/>
        </p:nvSpPr>
        <p:spPr bwMode="auto">
          <a:xfrm>
            <a:off x="2819400" y="5064161"/>
            <a:ext cx="0" cy="689938"/>
          </a:xfrm>
          <a:prstGeom prst="line">
            <a:avLst/>
          </a:prstGeom>
          <a:noFill/>
          <a:ln w="38100">
            <a:solidFill>
              <a:srgbClr val="A5002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5388" name="Line 97"/>
          <p:cNvSpPr>
            <a:spLocks noChangeShapeType="1"/>
          </p:cNvSpPr>
          <p:nvPr/>
        </p:nvSpPr>
        <p:spPr bwMode="auto">
          <a:xfrm>
            <a:off x="1828800" y="5064161"/>
            <a:ext cx="0" cy="689938"/>
          </a:xfrm>
          <a:prstGeom prst="line">
            <a:avLst/>
          </a:prstGeom>
          <a:noFill/>
          <a:ln w="38100">
            <a:solidFill>
              <a:srgbClr val="A5002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24355" name="AutoShape 99"/>
          <p:cNvSpPr>
            <a:spLocks noChangeArrowheads="1"/>
          </p:cNvSpPr>
          <p:nvPr/>
        </p:nvSpPr>
        <p:spPr bwMode="auto">
          <a:xfrm>
            <a:off x="457200" y="6030074"/>
            <a:ext cx="1371600" cy="413963"/>
          </a:xfrm>
          <a:prstGeom prst="wedgeRoundRectCallout">
            <a:avLst>
              <a:gd name="adj1" fmla="val -18403"/>
              <a:gd name="adj2" fmla="val -271528"/>
              <a:gd name="adj3" fmla="val 16667"/>
            </a:avLst>
          </a:prstGeom>
          <a:solidFill>
            <a:schemeClr val="accent4">
              <a:lumMod val="40000"/>
              <a:lumOff val="60000"/>
              <a:alpha val="50195"/>
            </a:schemeClr>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400" b="1"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叶子结点</a:t>
            </a:r>
          </a:p>
        </p:txBody>
      </p:sp>
      <p:sp>
        <p:nvSpPr>
          <p:cNvPr id="224356" name="AutoShape 100"/>
          <p:cNvSpPr>
            <a:spLocks noChangeArrowheads="1"/>
          </p:cNvSpPr>
          <p:nvPr/>
        </p:nvSpPr>
        <p:spPr bwMode="auto">
          <a:xfrm>
            <a:off x="381000" y="2097426"/>
            <a:ext cx="1371600" cy="413963"/>
          </a:xfrm>
          <a:prstGeom prst="wedgeRoundRectCallout">
            <a:avLst>
              <a:gd name="adj1" fmla="val 78819"/>
              <a:gd name="adj2" fmla="val 182639"/>
              <a:gd name="adj3" fmla="val 16667"/>
            </a:avLst>
          </a:prstGeom>
          <a:solidFill>
            <a:schemeClr val="accent4">
              <a:lumMod val="40000"/>
              <a:lumOff val="60000"/>
              <a:alpha val="50195"/>
            </a:schemeClr>
          </a:solidFill>
          <a:ln w="9525">
            <a:solidFill>
              <a:srgbClr val="003300"/>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400" b="1"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分支结点</a:t>
            </a:r>
          </a:p>
        </p:txBody>
      </p:sp>
      <p:sp>
        <p:nvSpPr>
          <p:cNvPr id="224357" name="AutoShape 101"/>
          <p:cNvSpPr>
            <a:spLocks noChangeArrowheads="1"/>
          </p:cNvSpPr>
          <p:nvPr/>
        </p:nvSpPr>
        <p:spPr bwMode="auto">
          <a:xfrm>
            <a:off x="2438400" y="5841434"/>
            <a:ext cx="1371600" cy="827926"/>
          </a:xfrm>
          <a:prstGeom prst="wedgeRoundRectCallout">
            <a:avLst>
              <a:gd name="adj1" fmla="val 123264"/>
              <a:gd name="adj2" fmla="val 11269"/>
              <a:gd name="adj3" fmla="val 16667"/>
            </a:avLst>
          </a:prstGeom>
          <a:solidFill>
            <a:schemeClr val="accent4">
              <a:lumMod val="40000"/>
              <a:lumOff val="60000"/>
              <a:alpha val="50195"/>
            </a:schemeClr>
          </a:solidFill>
          <a:ln w="9525">
            <a:solidFill>
              <a:schemeClr val="tx1"/>
            </a:solidFill>
            <a:miter lim="800000"/>
            <a:headEnd/>
            <a:tailEnd/>
          </a:ln>
        </p:spPr>
        <p:txBody>
          <a:bodyPr wrap="none" anchor="ctr"/>
          <a:lstStyle>
            <a:lvl1pPr eaLnBrk="0" hangingPunct="0">
              <a:defRPr kumimoji="1" sz="2400">
                <a:solidFill>
                  <a:schemeClr val="tx1"/>
                </a:solidFill>
                <a:latin typeface="Times New Roman" charset="0"/>
                <a:ea typeface="宋体" charset="-122"/>
              </a:defRPr>
            </a:lvl1pPr>
            <a:lvl2pPr marL="742950" indent="-285750" eaLnBrk="0" hangingPunct="0">
              <a:defRPr kumimoji="1" sz="2400">
                <a:solidFill>
                  <a:schemeClr val="tx1"/>
                </a:solidFill>
                <a:latin typeface="Times New Roman" charset="0"/>
                <a:ea typeface="宋体" charset="-122"/>
              </a:defRPr>
            </a:lvl2pPr>
            <a:lvl3pPr marL="1143000" indent="-228600" eaLnBrk="0" hangingPunct="0">
              <a:defRPr kumimoji="1" sz="2400">
                <a:solidFill>
                  <a:schemeClr val="tx1"/>
                </a:solidFill>
                <a:latin typeface="Times New Roman" charset="0"/>
                <a:ea typeface="宋体" charset="-122"/>
              </a:defRPr>
            </a:lvl3pPr>
            <a:lvl4pPr marL="1600200" indent="-228600" eaLnBrk="0" hangingPunct="0">
              <a:defRPr kumimoji="1" sz="2400">
                <a:solidFill>
                  <a:schemeClr val="tx1"/>
                </a:solidFill>
                <a:latin typeface="Times New Roman" charset="0"/>
                <a:ea typeface="宋体" charset="-122"/>
              </a:defRPr>
            </a:lvl4pPr>
            <a:lvl5pPr marL="2057400" indent="-228600" eaLnBrk="0" hangingPunct="0">
              <a:defRPr kumimoji="1" sz="2400">
                <a:solidFill>
                  <a:schemeClr val="tx1"/>
                </a:solidFill>
                <a:latin typeface="Times New Roman"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charset="0"/>
                <a:ea typeface="宋体"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400" b="1"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指向记录</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400" b="1"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的指针</a:t>
            </a:r>
          </a:p>
        </p:txBody>
      </p:sp>
      <p:sp>
        <p:nvSpPr>
          <p:cNvPr id="5" name="标题 4"/>
          <p:cNvSpPr>
            <a:spLocks noGrp="1"/>
          </p:cNvSpPr>
          <p:nvPr>
            <p:ph type="title"/>
          </p:nvPr>
        </p:nvSpPr>
        <p:spPr>
          <a:xfrm>
            <a:off x="21566" y="30644"/>
            <a:ext cx="8229600" cy="936104"/>
          </a:xfrm>
        </p:spPr>
        <p:txBody>
          <a:bodyPr>
            <a:normAutofit/>
          </a:bodyPr>
          <a:lstStyle/>
          <a:p>
            <a:pPr algn="l"/>
            <a:r>
              <a:rPr lang="zh-CN" altLang="en-US" sz="3200" dirty="0">
                <a:latin typeface="华文新魏" panose="02010800040101010101" pitchFamily="2" charset="-122"/>
                <a:ea typeface="华文新魏" panose="02010800040101010101" pitchFamily="2" charset="-122"/>
              </a:rPr>
              <a:t>键树实例</a:t>
            </a:r>
            <a:r>
              <a:rPr lang="en-US" altLang="zh-CN" sz="3200" dirty="0">
                <a:latin typeface="华文新魏" panose="02010800040101010101" pitchFamily="2" charset="-122"/>
                <a:ea typeface="华文新魏" panose="02010800040101010101" pitchFamily="2" charset="-122"/>
              </a:rPr>
              <a:t>-</a:t>
            </a:r>
            <a:r>
              <a:rPr lang="en-US" altLang="zh-CN" sz="3200" dirty="0" err="1">
                <a:latin typeface="华文新魏" panose="02010800040101010101" pitchFamily="2" charset="-122"/>
                <a:ea typeface="华文新魏" panose="02010800040101010101" pitchFamily="2" charset="-122"/>
              </a:rPr>
              <a:t>Trie</a:t>
            </a:r>
            <a:r>
              <a:rPr lang="zh-CN" altLang="en-US" sz="3200" dirty="0">
                <a:latin typeface="华文新魏" panose="02010800040101010101" pitchFamily="2" charset="-122"/>
                <a:ea typeface="华文新魏" panose="02010800040101010101" pitchFamily="2" charset="-122"/>
              </a:rPr>
              <a:t>树表示</a:t>
            </a:r>
            <a:endParaRPr lang="en-US" sz="32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565927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43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43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43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355" grpId="0" animBg="1"/>
      <p:bldP spid="224356" grpId="0" animBg="1"/>
      <p:bldP spid="22435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764704"/>
          </a:xfrm>
        </p:spPr>
        <p:txBody>
          <a:bodyPr>
            <a:normAutofit/>
          </a:bodyPr>
          <a:lstStyle/>
          <a:p>
            <a:pPr algn="l"/>
            <a:r>
              <a:rPr lang="zh-CN" altLang="en-US" sz="3200" dirty="0">
                <a:latin typeface="华文新魏" panose="02010800040101010101" pitchFamily="2" charset="-122"/>
                <a:ea typeface="华文新魏" panose="02010800040101010101" pitchFamily="2" charset="-122"/>
              </a:rPr>
              <a:t>在 </a:t>
            </a:r>
            <a:r>
              <a:rPr lang="en-US" altLang="zh-CN" sz="3200" dirty="0" err="1">
                <a:latin typeface="华文新魏" panose="02010800040101010101" pitchFamily="2" charset="-122"/>
                <a:ea typeface="华文新魏" panose="02010800040101010101" pitchFamily="2" charset="-122"/>
              </a:rPr>
              <a:t>Trie</a:t>
            </a:r>
            <a:r>
              <a:rPr lang="en-US" altLang="zh-CN" sz="3200" dirty="0">
                <a:latin typeface="华文新魏" panose="02010800040101010101" pitchFamily="2" charset="-122"/>
                <a:ea typeface="华文新魏" panose="02010800040101010101" pitchFamily="2" charset="-122"/>
              </a:rPr>
              <a:t> </a:t>
            </a:r>
            <a:r>
              <a:rPr lang="zh-CN" altLang="en-US" sz="3200" dirty="0">
                <a:latin typeface="华文新魏" panose="02010800040101010101" pitchFamily="2" charset="-122"/>
                <a:ea typeface="华文新魏" panose="02010800040101010101" pitchFamily="2" charset="-122"/>
              </a:rPr>
              <a:t>树中查找记录</a:t>
            </a:r>
            <a:endParaRPr lang="en-US" sz="32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179512" y="836712"/>
            <a:ext cx="8496944" cy="5400600"/>
          </a:xfrm>
        </p:spPr>
        <p:txBody>
          <a:bodyPr>
            <a:normAutofit fontScale="92500"/>
          </a:bodyPr>
          <a:lstStyle/>
          <a:p>
            <a:r>
              <a:rPr lang="zh-CN" altLang="en-US" b="1" dirty="0">
                <a:latin typeface="华文楷体" panose="02010600040101010101" pitchFamily="2" charset="-122"/>
                <a:ea typeface="华文楷体" panose="02010600040101010101" pitchFamily="2" charset="-122"/>
              </a:rPr>
              <a:t>假设</a:t>
            </a:r>
            <a:r>
              <a:rPr lang="en-US" altLang="zh-CN" dirty="0">
                <a:latin typeface="华文楷体" panose="02010600040101010101" pitchFamily="2" charset="-122"/>
                <a:ea typeface="华文楷体" panose="02010600040101010101" pitchFamily="2" charset="-122"/>
              </a:rPr>
              <a:t>: </a:t>
            </a:r>
          </a:p>
          <a:p>
            <a:pPr marL="361950" indent="0">
              <a:buNone/>
            </a:pPr>
            <a:r>
              <a:rPr lang="en-US" altLang="zh-CN" dirty="0">
                <a:latin typeface="华文楷体" panose="02010600040101010101" pitchFamily="2" charset="-122"/>
                <a:ea typeface="华文楷体" panose="02010600040101010101" pitchFamily="2" charset="-122"/>
              </a:rPr>
              <a:t>T </a:t>
            </a:r>
            <a:r>
              <a:rPr lang="zh-CN" altLang="en-US" dirty="0">
                <a:latin typeface="华文楷体" panose="02010600040101010101" pitchFamily="2" charset="-122"/>
                <a:ea typeface="华文楷体" panose="02010600040101010101" pitchFamily="2" charset="-122"/>
              </a:rPr>
              <a:t>为指向 </a:t>
            </a:r>
            <a:r>
              <a:rPr lang="en-US" altLang="zh-CN" dirty="0" err="1">
                <a:latin typeface="华文楷体" panose="02010600040101010101" pitchFamily="2" charset="-122"/>
                <a:ea typeface="华文楷体" panose="02010600040101010101" pitchFamily="2" charset="-122"/>
              </a:rPr>
              <a:t>Trie</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树根结点的指针，</a:t>
            </a:r>
            <a:r>
              <a:rPr lang="en-US" altLang="zh-CN" dirty="0">
                <a:latin typeface="华文楷体" panose="02010600040101010101" pitchFamily="2" charset="-122"/>
                <a:ea typeface="华文楷体" panose="02010600040101010101" pitchFamily="2" charset="-122"/>
              </a:rPr>
              <a:t>K.ch</a:t>
            </a:r>
            <a:r>
              <a:rPr lang="zh-CN" altLang="en-US" dirty="0">
                <a:latin typeface="华文楷体" panose="02010600040101010101" pitchFamily="2" charset="-122"/>
                <a:ea typeface="华文楷体" panose="02010600040101010101" pitchFamily="2" charset="-122"/>
              </a:rPr>
              <a:t>为待查关键字（</a:t>
            </a:r>
            <a:r>
              <a:rPr lang="en-US" altLang="zh-CN" dirty="0">
                <a:latin typeface="华文楷体" panose="02010600040101010101" pitchFamily="2" charset="-122"/>
                <a:ea typeface="华文楷体" panose="02010600040101010101" pitchFamily="2" charset="-122"/>
              </a:rPr>
              <a:t>k.ch[0]..k.ch[num-2]</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k.ch[num-1]</a:t>
            </a:r>
            <a:r>
              <a:rPr lang="zh-CN" altLang="en-US" dirty="0">
                <a:latin typeface="华文楷体" panose="02010600040101010101" pitchFamily="2" charset="-122"/>
                <a:ea typeface="华文楷体" panose="02010600040101010101" pitchFamily="2" charset="-122"/>
              </a:rPr>
              <a:t>为</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r>
              <a:rPr lang="zh-CN" altLang="en-US" b="1" dirty="0">
                <a:latin typeface="华文楷体" panose="02010600040101010101" pitchFamily="2" charset="-122"/>
                <a:ea typeface="华文楷体" panose="02010600040101010101" pitchFamily="2" charset="-122"/>
              </a:rPr>
              <a:t>查找过程</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pPr marL="801688" indent="-352425">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从树根出发，搜索和对应字母相应的指针</a:t>
            </a:r>
            <a:r>
              <a:rPr lang="en-US" altLang="zh-CN" dirty="0">
                <a:latin typeface="华文楷体" panose="02010600040101010101" pitchFamily="2" charset="-122"/>
                <a:ea typeface="华文楷体" panose="02010600040101010101" pitchFamily="2" charset="-122"/>
              </a:rPr>
              <a:t>p:</a:t>
            </a:r>
          </a:p>
          <a:p>
            <a:pPr marL="801688" indent="-352425">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若</a:t>
            </a:r>
            <a:r>
              <a:rPr lang="en-US" altLang="zh-CN" dirty="0">
                <a:latin typeface="华文楷体" panose="02010600040101010101" pitchFamily="2" charset="-122"/>
                <a:ea typeface="华文楷体" panose="02010600040101010101" pitchFamily="2" charset="-122"/>
              </a:rPr>
              <a:t>p </a:t>
            </a:r>
            <a:r>
              <a:rPr lang="zh-CN" altLang="en-US" dirty="0">
                <a:latin typeface="华文楷体" panose="02010600040101010101" pitchFamily="2" charset="-122"/>
                <a:ea typeface="华文楷体" panose="02010600040101010101" pitchFamily="2" charset="-122"/>
              </a:rPr>
              <a:t>不空，且 </a:t>
            </a:r>
            <a:r>
              <a:rPr lang="en-US" altLang="zh-CN" dirty="0">
                <a:latin typeface="华文楷体" panose="02010600040101010101" pitchFamily="2" charset="-122"/>
                <a:ea typeface="华文楷体" panose="02010600040101010101" pitchFamily="2" charset="-122"/>
              </a:rPr>
              <a:t>p </a:t>
            </a:r>
            <a:r>
              <a:rPr lang="zh-CN" altLang="en-US" dirty="0">
                <a:latin typeface="华文楷体" panose="02010600040101010101" pitchFamily="2" charset="-122"/>
                <a:ea typeface="华文楷体" panose="02010600040101010101" pitchFamily="2" charset="-122"/>
              </a:rPr>
              <a:t>所指为分支结点，则</a:t>
            </a:r>
            <a:endParaRPr lang="en-US" altLang="zh-CN" dirty="0">
              <a:latin typeface="华文楷体" panose="02010600040101010101" pitchFamily="2" charset="-122"/>
              <a:ea typeface="华文楷体" panose="02010600040101010101" pitchFamily="2" charset="-122"/>
            </a:endParaRPr>
          </a:p>
          <a:p>
            <a:pPr marL="801688" indent="-352425">
              <a:buFont typeface="Wingdings" panose="05000000000000000000" pitchFamily="2" charset="2"/>
              <a:buChar char="Ø"/>
            </a:pPr>
            <a:r>
              <a:rPr lang="en-US" altLang="zh-CN" dirty="0">
                <a:latin typeface="华文楷体" panose="02010600040101010101" pitchFamily="2" charset="-122"/>
                <a:ea typeface="华文楷体" panose="02010600040101010101" pitchFamily="2" charset="-122"/>
              </a:rPr>
              <a:t>p= p-&gt;</a:t>
            </a:r>
            <a:r>
              <a:rPr lang="en-US" altLang="zh-CN" dirty="0" err="1">
                <a:latin typeface="华文楷体" panose="02010600040101010101" pitchFamily="2" charset="-122"/>
                <a:ea typeface="华文楷体" panose="02010600040101010101" pitchFamily="2" charset="-122"/>
              </a:rPr>
              <a:t>bh.Ptr</a:t>
            </a:r>
            <a:r>
              <a:rPr lang="en-US" altLang="zh-CN"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ord</a:t>
            </a:r>
            <a:r>
              <a:rPr lang="en-US" altLang="zh-CN"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K.Ch</a:t>
            </a:r>
            <a:r>
              <a:rPr lang="en-US" altLang="zh-CN"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i</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其中，</a:t>
            </a:r>
            <a:r>
              <a:rPr lang="en-US" altLang="zh-CN" dirty="0" err="1">
                <a:latin typeface="华文楷体" panose="02010600040101010101" pitchFamily="2" charset="-122"/>
                <a:ea typeface="华文楷体" panose="02010600040101010101" pitchFamily="2" charset="-122"/>
              </a:rPr>
              <a:t>ord</a:t>
            </a:r>
            <a:r>
              <a:rPr lang="zh-CN" altLang="en-US" dirty="0">
                <a:latin typeface="华文楷体" panose="02010600040101010101" pitchFamily="2" charset="-122"/>
                <a:ea typeface="华文楷体" panose="02010600040101010101" pitchFamily="2" charset="-122"/>
              </a:rPr>
              <a:t>给出字符在字母表中的序号，</a:t>
            </a:r>
            <a:r>
              <a:rPr lang="en-US" altLang="zh-CN" dirty="0">
                <a:latin typeface="华文楷体" panose="02010600040101010101" pitchFamily="2" charset="-122"/>
                <a:ea typeface="华文楷体" panose="02010600040101010101" pitchFamily="2" charset="-122"/>
              </a:rPr>
              <a:t>0 ≤ </a:t>
            </a:r>
            <a:r>
              <a:rPr lang="en-US" altLang="zh-CN" dirty="0" err="1">
                <a:latin typeface="华文楷体" panose="02010600040101010101" pitchFamily="2" charset="-122"/>
                <a:ea typeface="华文楷体" panose="02010600040101010101" pitchFamily="2" charset="-122"/>
              </a:rPr>
              <a:t>i</a:t>
            </a:r>
            <a:r>
              <a:rPr lang="en-US" altLang="zh-CN" dirty="0">
                <a:latin typeface="华文楷体" panose="02010600040101010101" pitchFamily="2" charset="-122"/>
                <a:ea typeface="华文楷体" panose="02010600040101010101" pitchFamily="2" charset="-122"/>
              </a:rPr>
              <a:t> ≤ K.num-1 )</a:t>
            </a:r>
          </a:p>
          <a:p>
            <a:pPr marL="801688" indent="-352425">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沿</a:t>
            </a:r>
            <a:r>
              <a:rPr lang="en-US" altLang="zh-CN" dirty="0">
                <a:latin typeface="华文楷体" panose="02010600040101010101" pitchFamily="2" charset="-122"/>
                <a:ea typeface="华文楷体" panose="02010600040101010101" pitchFamily="2" charset="-122"/>
              </a:rPr>
              <a:t>p</a:t>
            </a:r>
            <a:r>
              <a:rPr lang="zh-CN" altLang="en-US" dirty="0">
                <a:latin typeface="华文楷体" panose="02010600040101010101" pitchFamily="2" charset="-122"/>
                <a:ea typeface="华文楷体" panose="02010600040101010101" pitchFamily="2" charset="-122"/>
              </a:rPr>
              <a:t>指针比较下一个字符，直到叶子结点</a:t>
            </a:r>
            <a:endParaRPr lang="en-US" altLang="zh-CN" dirty="0">
              <a:latin typeface="华文楷体" panose="02010600040101010101" pitchFamily="2" charset="-122"/>
              <a:ea typeface="华文楷体" panose="02010600040101010101" pitchFamily="2" charset="-122"/>
            </a:endParaRPr>
          </a:p>
          <a:p>
            <a:pPr marL="801688" indent="-352425">
              <a:buFont typeface="Wingdings" panose="05000000000000000000" pitchFamily="2" charset="2"/>
              <a:buChar char="Ø"/>
            </a:pPr>
            <a:r>
              <a:rPr lang="zh-CN" altLang="en-US" dirty="0">
                <a:latin typeface="华文楷体" panose="02010600040101010101" pitchFamily="2" charset="-122"/>
                <a:ea typeface="华文楷体" panose="02010600040101010101" pitchFamily="2" charset="-122"/>
              </a:rPr>
              <a:t>若未找到</a:t>
            </a:r>
            <a:r>
              <a:rPr lang="en-US" altLang="zh-CN" dirty="0">
                <a:latin typeface="华文楷体" panose="02010600040101010101" pitchFamily="2" charset="-122"/>
                <a:ea typeface="华文楷体" panose="02010600040101010101" pitchFamily="2" charset="-122"/>
              </a:rPr>
              <a:t>p</a:t>
            </a:r>
            <a:r>
              <a:rPr lang="zh-CN" altLang="en-US" dirty="0">
                <a:latin typeface="华文楷体" panose="02010600040101010101" pitchFamily="2" charset="-122"/>
                <a:ea typeface="华文楷体" panose="02010600040101010101" pitchFamily="2" charset="-122"/>
              </a:rPr>
              <a:t>，则查找不成功</a:t>
            </a:r>
            <a:endParaRPr lang="en-US" altLang="zh-CN" dirty="0"/>
          </a:p>
          <a:p>
            <a:endParaRPr lang="zh-CN" altLang="en-US" dirty="0"/>
          </a:p>
          <a:p>
            <a:endParaRPr lang="en-US" dirty="0"/>
          </a:p>
        </p:txBody>
      </p:sp>
    </p:spTree>
    <p:extLst>
      <p:ext uri="{BB962C8B-B14F-4D97-AF65-F5344CB8AC3E}">
        <p14:creationId xmlns:p14="http://schemas.microsoft.com/office/powerpoint/2010/main" val="5325483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505"/>
            <a:ext cx="8229600" cy="694201"/>
          </a:xfrm>
        </p:spPr>
        <p:txBody>
          <a:bodyPr>
            <a:normAutofit/>
          </a:bodyPr>
          <a:lstStyle/>
          <a:p>
            <a:pPr algn="l"/>
            <a:r>
              <a:rPr lang="zh-CN" altLang="en-US" sz="3200" dirty="0">
                <a:latin typeface="华文新魏" panose="02010800040101010101" pitchFamily="2" charset="-122"/>
                <a:ea typeface="华文新魏" panose="02010800040101010101" pitchFamily="2" charset="-122"/>
              </a:rPr>
              <a:t>在键树</a:t>
            </a:r>
            <a:r>
              <a:rPr lang="en-US" sz="3200" dirty="0">
                <a:latin typeface="华文新魏" panose="02010800040101010101" pitchFamily="2" charset="-122"/>
                <a:ea typeface="华文新魏" panose="02010800040101010101" pitchFamily="2" charset="-122"/>
              </a:rPr>
              <a:t>T</a:t>
            </a:r>
            <a:r>
              <a:rPr lang="zh-CN" altLang="en-US" sz="3200" dirty="0">
                <a:latin typeface="华文新魏" panose="02010800040101010101" pitchFamily="2" charset="-122"/>
                <a:ea typeface="华文新魏" panose="02010800040101010101" pitchFamily="2" charset="-122"/>
              </a:rPr>
              <a:t>中查找关键字等于</a:t>
            </a:r>
            <a:r>
              <a:rPr lang="en-US" sz="3200" dirty="0">
                <a:latin typeface="华文新魏" panose="02010800040101010101" pitchFamily="2" charset="-122"/>
                <a:ea typeface="华文新魏" panose="02010800040101010101" pitchFamily="2" charset="-122"/>
              </a:rPr>
              <a:t>K</a:t>
            </a:r>
            <a:r>
              <a:rPr lang="zh-CN" altLang="en-US" sz="3200" dirty="0">
                <a:latin typeface="华文新魏" panose="02010800040101010101" pitchFamily="2" charset="-122"/>
                <a:ea typeface="华文新魏" panose="02010800040101010101" pitchFamily="2" charset="-122"/>
              </a:rPr>
              <a:t>的记录</a:t>
            </a:r>
            <a:endParaRPr lang="en-US" sz="3200"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0" y="856481"/>
            <a:ext cx="9108504" cy="5832648"/>
          </a:xfrm>
        </p:spPr>
        <p:txBody>
          <a:bodyPr>
            <a:normAutofit/>
          </a:bodyPr>
          <a:lstStyle/>
          <a:p>
            <a:pPr marL="0" indent="0">
              <a:buNone/>
            </a:pPr>
            <a:r>
              <a:rPr lang="en-US" sz="2200" dirty="0">
                <a:latin typeface="Times New Roman" panose="02020603050405020304" pitchFamily="18" charset="0"/>
                <a:ea typeface="华文楷体" panose="02010600040101010101" pitchFamily="2" charset="-122"/>
                <a:cs typeface="Times New Roman" panose="02020603050405020304" pitchFamily="18" charset="0"/>
              </a:rPr>
              <a:t>//</a:t>
            </a:r>
            <a:r>
              <a:rPr lang="en-US" sz="2200" dirty="0" err="1">
                <a:latin typeface="Times New Roman" panose="02020603050405020304" pitchFamily="18" charset="0"/>
                <a:ea typeface="华文楷体" panose="02010600040101010101" pitchFamily="2" charset="-122"/>
                <a:cs typeface="Times New Roman" panose="02020603050405020304" pitchFamily="18" charset="0"/>
              </a:rPr>
              <a:t>ord</a:t>
            </a:r>
            <a:r>
              <a:rPr lang="zh-CN" altLang="en-US" sz="2200" dirty="0">
                <a:latin typeface="Times New Roman" panose="02020603050405020304" pitchFamily="18" charset="0"/>
                <a:ea typeface="华文楷体" panose="02010600040101010101" pitchFamily="2" charset="-122"/>
                <a:cs typeface="Times New Roman" panose="02020603050405020304" pitchFamily="18" charset="0"/>
              </a:rPr>
              <a:t>求字符在字母表中序号</a:t>
            </a:r>
            <a:endParaRPr lang="en-US" altLang="zh-CN" sz="22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r>
              <a:rPr lang="en-US" sz="2800" dirty="0">
                <a:latin typeface="Times New Roman" panose="02020603050405020304" pitchFamily="18" charset="0"/>
                <a:ea typeface="华文楷体" panose="02010600040101010101" pitchFamily="2" charset="-122"/>
                <a:cs typeface="Times New Roman" panose="02020603050405020304" pitchFamily="18" charset="0"/>
              </a:rPr>
              <a:t>int </a:t>
            </a:r>
            <a:r>
              <a:rPr lang="en-US" sz="2800" dirty="0" err="1">
                <a:latin typeface="Times New Roman" panose="02020603050405020304" pitchFamily="18" charset="0"/>
                <a:ea typeface="华文楷体" panose="02010600040101010101" pitchFamily="2" charset="-122"/>
                <a:cs typeface="Times New Roman" panose="02020603050405020304" pitchFamily="18" charset="0"/>
              </a:rPr>
              <a:t>ord</a:t>
            </a:r>
            <a:r>
              <a:rPr lang="en-US" sz="2800" dirty="0">
                <a:latin typeface="Times New Roman" panose="02020603050405020304" pitchFamily="18" charset="0"/>
                <a:ea typeface="华文楷体" panose="02010600040101010101" pitchFamily="2" charset="-122"/>
                <a:cs typeface="Times New Roman" panose="02020603050405020304" pitchFamily="18" charset="0"/>
              </a:rPr>
              <a:t>(char c) { return c-‘@’; } </a:t>
            </a:r>
            <a:r>
              <a:rPr lang="en-US" sz="20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求字符在字母表中的序号</a:t>
            </a:r>
            <a:endParaRPr lang="en-US" sz="20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endParaRPr lang="en-US" sz="28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r>
              <a:rPr lang="en-US" sz="2400" dirty="0">
                <a:latin typeface="Times New Roman" panose="02020603050405020304" pitchFamily="18" charset="0"/>
                <a:ea typeface="华文楷体" panose="02010600040101010101" pitchFamily="2" charset="-122"/>
                <a:cs typeface="Times New Roman" panose="02020603050405020304" pitchFamily="18" charset="0"/>
              </a:rPr>
              <a:t>RECORD *</a:t>
            </a:r>
            <a:r>
              <a:rPr lang="en-US" sz="2400" b="1" dirty="0" err="1">
                <a:latin typeface="Times New Roman" panose="02020603050405020304" pitchFamily="18" charset="0"/>
                <a:ea typeface="华文楷体" panose="02010600040101010101" pitchFamily="2" charset="-122"/>
                <a:cs typeface="Times New Roman" panose="02020603050405020304" pitchFamily="18" charset="0"/>
              </a:rPr>
              <a:t>SearchTrie</a:t>
            </a:r>
            <a:r>
              <a:rPr lang="en-US"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sz="2400" dirty="0" err="1">
                <a:latin typeface="Times New Roman" panose="02020603050405020304" pitchFamily="18" charset="0"/>
                <a:ea typeface="华文楷体" panose="02010600040101010101" pitchFamily="2" charset="-122"/>
                <a:cs typeface="Times New Roman" panose="02020603050405020304" pitchFamily="18" charset="0"/>
              </a:rPr>
              <a:t>TrieTree</a:t>
            </a:r>
            <a:r>
              <a:rPr lang="en-US" sz="2400" dirty="0">
                <a:latin typeface="Times New Roman" panose="02020603050405020304" pitchFamily="18" charset="0"/>
                <a:ea typeface="华文楷体" panose="02010600040101010101" pitchFamily="2" charset="-122"/>
                <a:cs typeface="Times New Roman" panose="02020603050405020304" pitchFamily="18" charset="0"/>
              </a:rPr>
              <a:t> T, </a:t>
            </a:r>
            <a:r>
              <a:rPr lang="en-US" sz="2400" dirty="0" err="1">
                <a:latin typeface="Times New Roman" panose="02020603050405020304" pitchFamily="18" charset="0"/>
                <a:ea typeface="华文楷体" panose="02010600040101010101" pitchFamily="2" charset="-122"/>
                <a:cs typeface="Times New Roman" panose="02020603050405020304" pitchFamily="18" charset="0"/>
              </a:rPr>
              <a:t>KeysType</a:t>
            </a:r>
            <a:r>
              <a:rPr lang="en-US" sz="2400" dirty="0">
                <a:latin typeface="Times New Roman" panose="02020603050405020304" pitchFamily="18" charset="0"/>
                <a:ea typeface="华文楷体" panose="02010600040101010101" pitchFamily="2" charset="-122"/>
                <a:cs typeface="Times New Roman" panose="02020603050405020304" pitchFamily="18" charset="0"/>
              </a:rPr>
              <a:t> K) { </a:t>
            </a:r>
          </a:p>
          <a:p>
            <a:pPr marL="0" indent="0">
              <a:buNone/>
            </a:pPr>
            <a:r>
              <a:rPr lang="en-US" sz="2400" dirty="0" err="1">
                <a:latin typeface="Times New Roman" panose="02020603050405020304" pitchFamily="18" charset="0"/>
                <a:ea typeface="华文楷体" panose="02010600040101010101" pitchFamily="2" charset="-122"/>
                <a:cs typeface="Times New Roman" panose="02020603050405020304" pitchFamily="18" charset="0"/>
              </a:rPr>
              <a:t>TrieTree</a:t>
            </a:r>
            <a:r>
              <a:rPr lang="en-US" sz="2400" dirty="0">
                <a:latin typeface="Times New Roman" panose="02020603050405020304" pitchFamily="18" charset="0"/>
                <a:ea typeface="华文楷体" panose="02010600040101010101" pitchFamily="2" charset="-122"/>
                <a:cs typeface="Times New Roman" panose="02020603050405020304" pitchFamily="18" charset="0"/>
              </a:rPr>
              <a:t> p; int </a:t>
            </a:r>
            <a:r>
              <a:rPr lang="en-US"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sz="2400" dirty="0">
                <a:latin typeface="Times New Roman" panose="02020603050405020304" pitchFamily="18" charset="0"/>
                <a:ea typeface="华文楷体" panose="02010600040101010101" pitchFamily="2" charset="-122"/>
                <a:cs typeface="Times New Roman" panose="02020603050405020304" pitchFamily="18" charset="0"/>
              </a:rPr>
              <a:t>; </a:t>
            </a:r>
          </a:p>
          <a:p>
            <a:pPr marL="1793875" indent="-1163638">
              <a:buNone/>
            </a:pPr>
            <a:r>
              <a:rPr lang="en-US" sz="22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200" dirty="0">
                <a:latin typeface="Times New Roman" panose="02020603050405020304" pitchFamily="18" charset="0"/>
                <a:ea typeface="华文楷体" panose="02010600040101010101" pitchFamily="2" charset="-122"/>
                <a:cs typeface="Times New Roman" panose="02020603050405020304" pitchFamily="18" charset="0"/>
              </a:rPr>
              <a:t>对</a:t>
            </a:r>
            <a:r>
              <a:rPr lang="en-US" sz="2200" dirty="0">
                <a:latin typeface="Times New Roman" panose="02020603050405020304" pitchFamily="18" charset="0"/>
                <a:ea typeface="华文楷体" panose="02010600040101010101" pitchFamily="2" charset="-122"/>
                <a:cs typeface="Times New Roman" panose="02020603050405020304" pitchFamily="18" charset="0"/>
              </a:rPr>
              <a:t>K</a:t>
            </a:r>
            <a:r>
              <a:rPr lang="zh-CN" altLang="en-US" sz="2200" dirty="0">
                <a:latin typeface="Times New Roman" panose="02020603050405020304" pitchFamily="18" charset="0"/>
                <a:ea typeface="华文楷体" panose="02010600040101010101" pitchFamily="2" charset="-122"/>
                <a:cs typeface="Times New Roman" panose="02020603050405020304" pitchFamily="18" charset="0"/>
              </a:rPr>
              <a:t>的每个字符逐个查找，</a:t>
            </a:r>
            <a:r>
              <a:rPr lang="en-US" sz="2200" dirty="0">
                <a:latin typeface="Times New Roman" panose="02020603050405020304" pitchFamily="18" charset="0"/>
                <a:ea typeface="华文楷体" panose="02010600040101010101" pitchFamily="2" charset="-122"/>
                <a:cs typeface="Times New Roman" panose="02020603050405020304" pitchFamily="18" charset="0"/>
              </a:rPr>
              <a:t>*p</a:t>
            </a:r>
            <a:r>
              <a:rPr lang="zh-CN" altLang="en-US" sz="2200" dirty="0">
                <a:latin typeface="Times New Roman" panose="02020603050405020304" pitchFamily="18" charset="0"/>
                <a:ea typeface="华文楷体" panose="02010600040101010101" pitchFamily="2" charset="-122"/>
                <a:cs typeface="Times New Roman" panose="02020603050405020304" pitchFamily="18" charset="0"/>
              </a:rPr>
              <a:t>为分支结点</a:t>
            </a:r>
            <a:endParaRPr lang="en-US" altLang="zh-CN" sz="2200" dirty="0">
              <a:latin typeface="Times New Roman" panose="02020603050405020304" pitchFamily="18" charset="0"/>
              <a:ea typeface="华文楷体" panose="02010600040101010101" pitchFamily="2" charset="-122"/>
              <a:cs typeface="Times New Roman" panose="02020603050405020304" pitchFamily="18" charset="0"/>
            </a:endParaRPr>
          </a:p>
          <a:p>
            <a:pPr marL="1793875" indent="-1344613">
              <a:buNone/>
            </a:pPr>
            <a:r>
              <a:rPr lang="en-US" sz="2400" dirty="0">
                <a:latin typeface="Times New Roman" panose="02020603050405020304" pitchFamily="18" charset="0"/>
                <a:ea typeface="华文楷体" panose="02010600040101010101" pitchFamily="2" charset="-122"/>
                <a:cs typeface="Times New Roman" panose="02020603050405020304" pitchFamily="18" charset="0"/>
              </a:rPr>
              <a:t>for (p=T, </a:t>
            </a:r>
            <a:r>
              <a:rPr lang="en-US"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sz="2400" dirty="0">
                <a:latin typeface="Times New Roman" panose="02020603050405020304" pitchFamily="18" charset="0"/>
                <a:ea typeface="华文楷体" panose="02010600040101010101" pitchFamily="2" charset="-122"/>
                <a:cs typeface="Times New Roman" panose="02020603050405020304" pitchFamily="18" charset="0"/>
              </a:rPr>
              <a:t>=0; p &amp;&amp; p-&gt;kind==BRANCH &amp;&amp; </a:t>
            </a:r>
          </a:p>
          <a:p>
            <a:pPr marL="1793875" indent="1612900">
              <a:buNone/>
            </a:pPr>
            <a:r>
              <a:rPr lang="en-US"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sz="2400" dirty="0" err="1">
                <a:latin typeface="Times New Roman" panose="02020603050405020304" pitchFamily="18" charset="0"/>
                <a:ea typeface="华文楷体" panose="02010600040101010101" pitchFamily="2" charset="-122"/>
                <a:cs typeface="Times New Roman" panose="02020603050405020304" pitchFamily="18" charset="0"/>
              </a:rPr>
              <a:t>K.num</a:t>
            </a:r>
            <a:r>
              <a:rPr lang="en-US" sz="2400" dirty="0">
                <a:latin typeface="Times New Roman" panose="02020603050405020304" pitchFamily="18" charset="0"/>
                <a:ea typeface="华文楷体" panose="02010600040101010101" pitchFamily="2" charset="-122"/>
                <a:cs typeface="Times New Roman" panose="02020603050405020304" pitchFamily="18" charset="0"/>
              </a:rPr>
              <a:t>; p=p-&gt;</a:t>
            </a:r>
            <a:r>
              <a:rPr lang="en-US" sz="2400" dirty="0" err="1">
                <a:latin typeface="Times New Roman" panose="02020603050405020304" pitchFamily="18" charset="0"/>
                <a:ea typeface="华文楷体" panose="02010600040101010101" pitchFamily="2" charset="-122"/>
                <a:cs typeface="Times New Roman" panose="02020603050405020304" pitchFamily="18" charset="0"/>
              </a:rPr>
              <a:t>bh.ptr</a:t>
            </a:r>
            <a:r>
              <a:rPr lang="en-US"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sz="2400" dirty="0" err="1">
                <a:solidFill>
                  <a:srgbClr val="0070C0"/>
                </a:solidFill>
                <a:latin typeface="Times New Roman" panose="02020603050405020304" pitchFamily="18" charset="0"/>
                <a:ea typeface="华文楷体" panose="02010600040101010101" pitchFamily="2" charset="-122"/>
                <a:cs typeface="Times New Roman" panose="02020603050405020304" pitchFamily="18" charset="0"/>
              </a:rPr>
              <a:t>ord</a:t>
            </a:r>
            <a:r>
              <a:rPr lang="en-US" sz="2400" dirty="0">
                <a:solidFill>
                  <a:srgbClr val="0070C0"/>
                </a:solidFill>
                <a:latin typeface="Times New Roman" panose="02020603050405020304" pitchFamily="18" charset="0"/>
                <a:ea typeface="华文楷体" panose="02010600040101010101" pitchFamily="2" charset="-122"/>
                <a:cs typeface="Times New Roman" panose="02020603050405020304" pitchFamily="18" charset="0"/>
              </a:rPr>
              <a:t>(K.ch[</a:t>
            </a:r>
            <a:r>
              <a:rPr lang="en-US" sz="2400" dirty="0" err="1">
                <a:solidFill>
                  <a:srgbClr val="0070C0"/>
                </a:solidFill>
                <a:latin typeface="Times New Roman" panose="02020603050405020304" pitchFamily="18" charset="0"/>
                <a:ea typeface="华文楷体" panose="02010600040101010101" pitchFamily="2" charset="-122"/>
                <a:cs typeface="Times New Roman" panose="02020603050405020304" pitchFamily="18" charset="0"/>
              </a:rPr>
              <a:t>i</a:t>
            </a:r>
            <a:r>
              <a:rPr lang="en-US" sz="2400" dirty="0">
                <a:solidFill>
                  <a:srgbClr val="0070C0"/>
                </a:solidFill>
                <a:latin typeface="Times New Roman" panose="02020603050405020304" pitchFamily="18" charset="0"/>
                <a:ea typeface="华文楷体" panose="02010600040101010101" pitchFamily="2" charset="-122"/>
                <a:cs typeface="Times New Roman" panose="02020603050405020304" pitchFamily="18" charset="0"/>
              </a:rPr>
              <a:t>])</a:t>
            </a:r>
            <a:r>
              <a:rPr lang="en-US"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sz="2400" dirty="0" err="1">
                <a:latin typeface="Times New Roman" panose="02020603050405020304" pitchFamily="18" charset="0"/>
                <a:ea typeface="华文楷体" panose="02010600040101010101" pitchFamily="2" charset="-122"/>
                <a:cs typeface="Times New Roman" panose="02020603050405020304" pitchFamily="18" charset="0"/>
              </a:rPr>
              <a:t>i</a:t>
            </a:r>
            <a:r>
              <a:rPr lang="en-US" sz="2400" dirty="0">
                <a:latin typeface="Times New Roman" panose="02020603050405020304" pitchFamily="18" charset="0"/>
                <a:ea typeface="华文楷体" panose="02010600040101010101" pitchFamily="2" charset="-122"/>
                <a:cs typeface="Times New Roman" panose="02020603050405020304" pitchFamily="18" charset="0"/>
              </a:rPr>
              <a:t>++) ; </a:t>
            </a:r>
          </a:p>
          <a:p>
            <a:pPr marL="1793875" indent="-1344613">
              <a:buNone/>
            </a:pPr>
            <a:r>
              <a:rPr lang="en-US" sz="2400" dirty="0">
                <a:latin typeface="Times New Roman" panose="02020603050405020304" pitchFamily="18" charset="0"/>
                <a:ea typeface="华文楷体" panose="02010600040101010101" pitchFamily="2" charset="-122"/>
                <a:cs typeface="Times New Roman" panose="02020603050405020304" pitchFamily="18" charset="0"/>
              </a:rPr>
              <a:t>if (p &amp;&amp; p-&gt;kind==LEAF &amp;&amp;  </a:t>
            </a:r>
            <a:r>
              <a:rPr lang="en-US" sz="2400" dirty="0" err="1">
                <a:latin typeface="Times New Roman" panose="02020603050405020304" pitchFamily="18" charset="0"/>
                <a:ea typeface="华文楷体" panose="02010600040101010101" pitchFamily="2" charset="-122"/>
                <a:cs typeface="Times New Roman" panose="02020603050405020304" pitchFamily="18" charset="0"/>
              </a:rPr>
              <a:t>strcmp</a:t>
            </a:r>
            <a:r>
              <a:rPr lang="en-US" sz="2400" dirty="0">
                <a:latin typeface="Times New Roman" panose="02020603050405020304" pitchFamily="18" charset="0"/>
                <a:ea typeface="华文楷体" panose="02010600040101010101" pitchFamily="2" charset="-122"/>
                <a:cs typeface="Times New Roman" panose="02020603050405020304" pitchFamily="18" charset="0"/>
              </a:rPr>
              <a:t>(p-&gt;lf.K.ch, K.ch)==0) </a:t>
            </a:r>
          </a:p>
          <a:p>
            <a:pPr marL="1793875" indent="-534988">
              <a:buNone/>
            </a:pPr>
            <a:r>
              <a:rPr lang="en-US" sz="2400" dirty="0">
                <a:latin typeface="Times New Roman" panose="02020603050405020304" pitchFamily="18" charset="0"/>
                <a:ea typeface="华文楷体" panose="02010600040101010101" pitchFamily="2" charset="-122"/>
                <a:cs typeface="Times New Roman" panose="02020603050405020304" pitchFamily="18" charset="0"/>
              </a:rPr>
              <a:t>return p-&gt;</a:t>
            </a:r>
            <a:r>
              <a:rPr lang="en-US" sz="2400" dirty="0" err="1">
                <a:latin typeface="Times New Roman" panose="02020603050405020304" pitchFamily="18" charset="0"/>
                <a:ea typeface="华文楷体" panose="02010600040101010101" pitchFamily="2" charset="-122"/>
                <a:cs typeface="Times New Roman" panose="02020603050405020304" pitchFamily="18" charset="0"/>
              </a:rPr>
              <a:t>lf.infoptr</a:t>
            </a:r>
            <a:r>
              <a:rPr lang="en-US"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sz="22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200" dirty="0">
                <a:latin typeface="Times New Roman" panose="02020603050405020304" pitchFamily="18" charset="0"/>
                <a:ea typeface="华文楷体" panose="02010600040101010101" pitchFamily="2" charset="-122"/>
                <a:cs typeface="Times New Roman" panose="02020603050405020304" pitchFamily="18" charset="0"/>
              </a:rPr>
              <a:t>查找成功 </a:t>
            </a:r>
            <a:endParaRPr lang="en-US" altLang="zh-CN" sz="2200" dirty="0">
              <a:latin typeface="Times New Roman" panose="02020603050405020304" pitchFamily="18" charset="0"/>
              <a:ea typeface="华文楷体" panose="02010600040101010101" pitchFamily="2" charset="-122"/>
              <a:cs typeface="Times New Roman" panose="02020603050405020304" pitchFamily="18" charset="0"/>
            </a:endParaRPr>
          </a:p>
          <a:p>
            <a:pPr marL="1793875" indent="-1344613">
              <a:buNone/>
            </a:pPr>
            <a:r>
              <a:rPr lang="en-US" sz="2400" dirty="0">
                <a:latin typeface="Times New Roman" panose="02020603050405020304" pitchFamily="18" charset="0"/>
                <a:ea typeface="华文楷体" panose="02010600040101010101" pitchFamily="2" charset="-122"/>
                <a:cs typeface="Times New Roman" panose="02020603050405020304" pitchFamily="18" charset="0"/>
              </a:rPr>
              <a:t>else return NULL;     </a:t>
            </a:r>
            <a:r>
              <a:rPr lang="en-US" sz="22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200" dirty="0">
                <a:latin typeface="Times New Roman" panose="02020603050405020304" pitchFamily="18" charset="0"/>
                <a:ea typeface="华文楷体" panose="02010600040101010101" pitchFamily="2" charset="-122"/>
                <a:cs typeface="Times New Roman" panose="02020603050405020304" pitchFamily="18" charset="0"/>
              </a:rPr>
              <a:t>查找不成功</a:t>
            </a:r>
            <a:endParaRPr lang="en-US" altLang="zh-CN" sz="2200" dirty="0">
              <a:latin typeface="Times New Roman" panose="02020603050405020304" pitchFamily="18" charset="0"/>
              <a:ea typeface="华文楷体" panose="02010600040101010101" pitchFamily="2" charset="-122"/>
              <a:cs typeface="Times New Roman" panose="02020603050405020304" pitchFamily="18" charset="0"/>
            </a:endParaRPr>
          </a:p>
          <a:p>
            <a:pPr marL="0" indent="0">
              <a:buNone/>
            </a:pP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sz="2800" dirty="0" err="1">
                <a:latin typeface="Times New Roman" panose="02020603050405020304" pitchFamily="18" charset="0"/>
                <a:ea typeface="华文楷体" panose="02010600040101010101" pitchFamily="2" charset="-122"/>
                <a:cs typeface="Times New Roman" panose="02020603050405020304" pitchFamily="18" charset="0"/>
              </a:rPr>
              <a:t>SearchTrie</a:t>
            </a:r>
            <a:endParaRPr lang="en-US" sz="2800" dirty="0">
              <a:latin typeface="Times New Roman" panose="02020603050405020304" pitchFamily="18" charset="0"/>
              <a:ea typeface="华文楷体" panose="02010600040101010101" pitchFamily="2" charset="-122"/>
              <a:cs typeface="Times New Roman" panose="02020603050405020304" pitchFamily="18" charset="0"/>
            </a:endParaRPr>
          </a:p>
          <a:p>
            <a:endParaRPr lang="en-US"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流程图: 可选过程 4"/>
          <p:cNvSpPr/>
          <p:nvPr/>
        </p:nvSpPr>
        <p:spPr>
          <a:xfrm>
            <a:off x="8460432" y="0"/>
            <a:ext cx="683568" cy="332656"/>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9.16</a:t>
            </a:r>
          </a:p>
        </p:txBody>
      </p:sp>
      <p:sp>
        <p:nvSpPr>
          <p:cNvPr id="6" name="矩形 5">
            <a:extLst>
              <a:ext uri="{FF2B5EF4-FFF2-40B4-BE49-F238E27FC236}">
                <a16:creationId xmlns:a16="http://schemas.microsoft.com/office/drawing/2014/main" id="{6E57D852-3942-46FC-A5AF-8DE47D38090C}"/>
              </a:ext>
            </a:extLst>
          </p:cNvPr>
          <p:cNvSpPr/>
          <p:nvPr/>
        </p:nvSpPr>
        <p:spPr>
          <a:xfrm>
            <a:off x="72008" y="3639466"/>
            <a:ext cx="9036496" cy="792088"/>
          </a:xfrm>
          <a:prstGeom prst="rect">
            <a:avLst/>
          </a:prstGeom>
          <a:solidFill>
            <a:schemeClr val="accent1">
              <a:alpha val="2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矩形 6">
            <a:extLst>
              <a:ext uri="{FF2B5EF4-FFF2-40B4-BE49-F238E27FC236}">
                <a16:creationId xmlns:a16="http://schemas.microsoft.com/office/drawing/2014/main" id="{935D05CC-5EDB-4D9E-867F-45C914DD5FD8}"/>
              </a:ext>
            </a:extLst>
          </p:cNvPr>
          <p:cNvSpPr/>
          <p:nvPr/>
        </p:nvSpPr>
        <p:spPr>
          <a:xfrm>
            <a:off x="72008" y="4431554"/>
            <a:ext cx="9036496" cy="1373710"/>
          </a:xfrm>
          <a:prstGeom prst="rect">
            <a:avLst/>
          </a:prstGeom>
          <a:solidFill>
            <a:schemeClr val="accent3">
              <a:lumMod val="20000"/>
              <a:lumOff val="80000"/>
              <a:alpha val="2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16048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4"/>
          <p:cNvSpPr>
            <a:spLocks noGrp="1"/>
          </p:cNvSpPr>
          <p:nvPr>
            <p:ph type="sldNum" sz="quarter" idx="12"/>
          </p:nvPr>
        </p:nvSpPr>
        <p:spPr>
          <a:xfrm>
            <a:off x="8760703" y="6475865"/>
            <a:ext cx="395536"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7DFFA93-89C7-4DA4-AE2B-878581C63A60}" type="slidenum">
              <a:rPr lang="en-US" altLang="zh-CN" smtClean="0"/>
              <a:pPr/>
              <a:t>7</a:t>
            </a:fld>
            <a:endParaRPr lang="en-US" altLang="zh-CN"/>
          </a:p>
        </p:txBody>
      </p:sp>
      <p:sp>
        <p:nvSpPr>
          <p:cNvPr id="6" name="Oval 35">
            <a:extLst>
              <a:ext uri="{FF2B5EF4-FFF2-40B4-BE49-F238E27FC236}">
                <a16:creationId xmlns:a16="http://schemas.microsoft.com/office/drawing/2014/main" id="{7889774A-A56F-477C-9862-A34654A10502}"/>
              </a:ext>
            </a:extLst>
          </p:cNvPr>
          <p:cNvSpPr>
            <a:spLocks noChangeArrowheads="1"/>
          </p:cNvSpPr>
          <p:nvPr/>
        </p:nvSpPr>
        <p:spPr bwMode="auto">
          <a:xfrm>
            <a:off x="4049857" y="2330997"/>
            <a:ext cx="503238" cy="360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a:latin typeface="Times New Roman" pitchFamily="18" charset="0"/>
              </a:rPr>
              <a:t>p</a:t>
            </a:r>
          </a:p>
        </p:txBody>
      </p:sp>
      <p:sp>
        <p:nvSpPr>
          <p:cNvPr id="7" name="Oval 36">
            <a:extLst>
              <a:ext uri="{FF2B5EF4-FFF2-40B4-BE49-F238E27FC236}">
                <a16:creationId xmlns:a16="http://schemas.microsoft.com/office/drawing/2014/main" id="{57171C32-BEDC-462A-8423-D3E2BC03DF66}"/>
              </a:ext>
            </a:extLst>
          </p:cNvPr>
          <p:cNvSpPr>
            <a:spLocks noChangeArrowheads="1"/>
          </p:cNvSpPr>
          <p:nvPr/>
        </p:nvSpPr>
        <p:spPr bwMode="auto">
          <a:xfrm>
            <a:off x="4641965" y="2918908"/>
            <a:ext cx="503238" cy="360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dirty="0">
                <a:latin typeface="Times New Roman" pitchFamily="18" charset="0"/>
              </a:rPr>
              <a:t>v</a:t>
            </a:r>
          </a:p>
        </p:txBody>
      </p:sp>
      <p:cxnSp>
        <p:nvCxnSpPr>
          <p:cNvPr id="9" name="直接连接符 8">
            <a:extLst>
              <a:ext uri="{FF2B5EF4-FFF2-40B4-BE49-F238E27FC236}">
                <a16:creationId xmlns:a16="http://schemas.microsoft.com/office/drawing/2014/main" id="{8DED747D-1DD8-42ED-A5BA-85423CE7508D}"/>
              </a:ext>
            </a:extLst>
          </p:cNvPr>
          <p:cNvCxnSpPr/>
          <p:nvPr/>
        </p:nvCxnSpPr>
        <p:spPr>
          <a:xfrm>
            <a:off x="3773199" y="2561633"/>
            <a:ext cx="257175" cy="0"/>
          </a:xfrm>
          <a:prstGeom prst="line">
            <a:avLst/>
          </a:prstGeom>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5E344D18-F6B6-461A-AD32-78A3B985CB16}"/>
              </a:ext>
            </a:extLst>
          </p:cNvPr>
          <p:cNvCxnSpPr/>
          <p:nvPr/>
        </p:nvCxnSpPr>
        <p:spPr>
          <a:xfrm>
            <a:off x="3762360" y="2564321"/>
            <a:ext cx="10839" cy="414202"/>
          </a:xfrm>
          <a:prstGeom prst="line">
            <a:avLst/>
          </a:prstGeom>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5923D008-4164-4B73-BDF6-9422E83C9ADE}"/>
              </a:ext>
            </a:extLst>
          </p:cNvPr>
          <p:cNvSpPr/>
          <p:nvPr/>
        </p:nvSpPr>
        <p:spPr>
          <a:xfrm>
            <a:off x="5273790" y="3396034"/>
            <a:ext cx="249557" cy="642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a:extLst>
              <a:ext uri="{FF2B5EF4-FFF2-40B4-BE49-F238E27FC236}">
                <a16:creationId xmlns:a16="http://schemas.microsoft.com/office/drawing/2014/main" id="{C2B3FBC4-78D5-4B50-97B9-7D5C33061AC4}"/>
              </a:ext>
            </a:extLst>
          </p:cNvPr>
          <p:cNvCxnSpPr/>
          <p:nvPr/>
        </p:nvCxnSpPr>
        <p:spPr>
          <a:xfrm>
            <a:off x="5145203" y="3132315"/>
            <a:ext cx="2571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79C111B-6EB3-4490-B09D-635222E9FBDF}"/>
              </a:ext>
            </a:extLst>
          </p:cNvPr>
          <p:cNvCxnSpPr/>
          <p:nvPr/>
        </p:nvCxnSpPr>
        <p:spPr>
          <a:xfrm>
            <a:off x="4412162" y="3132315"/>
            <a:ext cx="238264" cy="0"/>
          </a:xfrm>
          <a:prstGeom prst="line">
            <a:avLst/>
          </a:prstGeom>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A08AE13C-1D11-40FD-8BED-273F26CA6E77}"/>
              </a:ext>
            </a:extLst>
          </p:cNvPr>
          <p:cNvCxnSpPr>
            <a:cxnSpLocks/>
          </p:cNvCxnSpPr>
          <p:nvPr/>
        </p:nvCxnSpPr>
        <p:spPr>
          <a:xfrm>
            <a:off x="4405723" y="3142629"/>
            <a:ext cx="10042" cy="595834"/>
          </a:xfrm>
          <a:prstGeom prst="line">
            <a:avLst/>
          </a:prstGeom>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D457205D-0699-424A-9F41-2EB31F45EE64}"/>
              </a:ext>
            </a:extLst>
          </p:cNvPr>
          <p:cNvCxnSpPr/>
          <p:nvPr/>
        </p:nvCxnSpPr>
        <p:spPr>
          <a:xfrm flipH="1" flipV="1">
            <a:off x="4580369" y="2530391"/>
            <a:ext cx="345281" cy="1"/>
          </a:xfrm>
          <a:prstGeom prst="line">
            <a:avLst/>
          </a:prstGeom>
          <a:scene3d>
            <a:camera prst="orthographicFront">
              <a:rot lat="298855" lon="10800000" rev="21573786"/>
            </a:camera>
            <a:lightRig rig="threePt" dir="t"/>
          </a:scene3d>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D0993104-0CD0-41EA-AB1C-DBFA1B087435}"/>
              </a:ext>
            </a:extLst>
          </p:cNvPr>
          <p:cNvCxnSpPr/>
          <p:nvPr/>
        </p:nvCxnSpPr>
        <p:spPr>
          <a:xfrm>
            <a:off x="4925650" y="2532865"/>
            <a:ext cx="0" cy="364332"/>
          </a:xfrm>
          <a:prstGeom prst="line">
            <a:avLst/>
          </a:prstGeom>
          <a:scene3d>
            <a:camera prst="orthographicFront">
              <a:rot lat="298855" lon="10800000" rev="21573786"/>
            </a:camera>
            <a:lightRig rig="threePt" dir="t"/>
          </a:scene3d>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25E7F79-31A8-403B-9B22-F8A67868FFC1}"/>
              </a:ext>
            </a:extLst>
          </p:cNvPr>
          <p:cNvCxnSpPr>
            <a:endCxn id="6" idx="0"/>
          </p:cNvCxnSpPr>
          <p:nvPr/>
        </p:nvCxnSpPr>
        <p:spPr>
          <a:xfrm>
            <a:off x="4301476" y="1898949"/>
            <a:ext cx="0" cy="432048"/>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F7D6E2FC-70F2-4C20-836D-746D03100308}"/>
              </a:ext>
            </a:extLst>
          </p:cNvPr>
          <p:cNvSpPr txBox="1"/>
          <p:nvPr/>
        </p:nvSpPr>
        <p:spPr>
          <a:xfrm>
            <a:off x="3609493" y="3104371"/>
            <a:ext cx="288032" cy="369332"/>
          </a:xfrm>
          <a:prstGeom prst="rect">
            <a:avLst/>
          </a:prstGeom>
          <a:noFill/>
        </p:spPr>
        <p:txBody>
          <a:bodyPr wrap="square" rtlCol="0">
            <a:spAutoFit/>
          </a:bodyPr>
          <a:lstStyle/>
          <a:p>
            <a:r>
              <a:rPr lang="en-US" altLang="zh-CN" dirty="0"/>
              <a:t>X</a:t>
            </a:r>
            <a:endParaRPr lang="zh-CN" altLang="en-US" dirty="0"/>
          </a:p>
        </p:txBody>
      </p:sp>
      <p:sp>
        <p:nvSpPr>
          <p:cNvPr id="17" name="文本框 16">
            <a:extLst>
              <a:ext uri="{FF2B5EF4-FFF2-40B4-BE49-F238E27FC236}">
                <a16:creationId xmlns:a16="http://schemas.microsoft.com/office/drawing/2014/main" id="{CBF15731-C214-4CAD-8DE7-DBDFF637B81E}"/>
              </a:ext>
            </a:extLst>
          </p:cNvPr>
          <p:cNvSpPr txBox="1"/>
          <p:nvPr/>
        </p:nvSpPr>
        <p:spPr>
          <a:xfrm>
            <a:off x="4240148" y="3408618"/>
            <a:ext cx="304620" cy="369332"/>
          </a:xfrm>
          <a:prstGeom prst="rect">
            <a:avLst/>
          </a:prstGeom>
          <a:noFill/>
        </p:spPr>
        <p:txBody>
          <a:bodyPr wrap="square" rtlCol="0">
            <a:spAutoFit/>
          </a:bodyPr>
          <a:lstStyle/>
          <a:p>
            <a:r>
              <a:rPr lang="en-US" altLang="zh-CN" dirty="0"/>
              <a:t>Y</a:t>
            </a:r>
            <a:endParaRPr lang="zh-CN" altLang="en-US" dirty="0"/>
          </a:p>
        </p:txBody>
      </p:sp>
      <p:cxnSp>
        <p:nvCxnSpPr>
          <p:cNvPr id="3" name="直接连接符 2">
            <a:extLst>
              <a:ext uri="{FF2B5EF4-FFF2-40B4-BE49-F238E27FC236}">
                <a16:creationId xmlns:a16="http://schemas.microsoft.com/office/drawing/2014/main" id="{99030ADD-B936-48F0-9DC1-B3F4B7DDE051}"/>
              </a:ext>
            </a:extLst>
          </p:cNvPr>
          <p:cNvCxnSpPr/>
          <p:nvPr/>
        </p:nvCxnSpPr>
        <p:spPr>
          <a:xfrm>
            <a:off x="3498298" y="1898949"/>
            <a:ext cx="803178"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Oval 35">
            <a:extLst>
              <a:ext uri="{FF2B5EF4-FFF2-40B4-BE49-F238E27FC236}">
                <a16:creationId xmlns:a16="http://schemas.microsoft.com/office/drawing/2014/main" id="{1B72420B-48DA-4E32-AA74-C219EABA733B}"/>
              </a:ext>
            </a:extLst>
          </p:cNvPr>
          <p:cNvSpPr>
            <a:spLocks noChangeArrowheads="1"/>
          </p:cNvSpPr>
          <p:nvPr/>
        </p:nvSpPr>
        <p:spPr bwMode="auto">
          <a:xfrm>
            <a:off x="2995059" y="1707810"/>
            <a:ext cx="503238" cy="360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a:latin typeface="Times New Roman" pitchFamily="18" charset="0"/>
              </a:rPr>
              <a:t>g</a:t>
            </a:r>
          </a:p>
        </p:txBody>
      </p:sp>
      <p:cxnSp>
        <p:nvCxnSpPr>
          <p:cNvPr id="46" name="直接连接符 45">
            <a:extLst>
              <a:ext uri="{FF2B5EF4-FFF2-40B4-BE49-F238E27FC236}">
                <a16:creationId xmlns:a16="http://schemas.microsoft.com/office/drawing/2014/main" id="{659A522A-3726-4465-A7E6-51105B6A4A0B}"/>
              </a:ext>
            </a:extLst>
          </p:cNvPr>
          <p:cNvCxnSpPr/>
          <p:nvPr/>
        </p:nvCxnSpPr>
        <p:spPr>
          <a:xfrm>
            <a:off x="2706365" y="1898949"/>
            <a:ext cx="2876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E347F955-BD72-4878-8FA4-68171E9499F7}"/>
              </a:ext>
            </a:extLst>
          </p:cNvPr>
          <p:cNvCxnSpPr>
            <a:cxnSpLocks/>
          </p:cNvCxnSpPr>
          <p:nvPr/>
        </p:nvCxnSpPr>
        <p:spPr>
          <a:xfrm>
            <a:off x="2728198" y="1905830"/>
            <a:ext cx="12122" cy="551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064" name="直接连接符 88063">
            <a:extLst>
              <a:ext uri="{FF2B5EF4-FFF2-40B4-BE49-F238E27FC236}">
                <a16:creationId xmlns:a16="http://schemas.microsoft.com/office/drawing/2014/main" id="{BB137C6A-684C-472E-909E-796C3ED92D46}"/>
              </a:ext>
            </a:extLst>
          </p:cNvPr>
          <p:cNvCxnSpPr>
            <a:cxnSpLocks/>
          </p:cNvCxnSpPr>
          <p:nvPr/>
        </p:nvCxnSpPr>
        <p:spPr>
          <a:xfrm flipV="1">
            <a:off x="-81137" y="3480847"/>
            <a:ext cx="9117633" cy="25227"/>
          </a:xfrm>
          <a:prstGeom prst="line">
            <a:avLst/>
          </a:prstGeom>
        </p:spPr>
        <p:style>
          <a:lnRef idx="1">
            <a:schemeClr val="accent1"/>
          </a:lnRef>
          <a:fillRef idx="0">
            <a:schemeClr val="accent1"/>
          </a:fillRef>
          <a:effectRef idx="0">
            <a:schemeClr val="accent1"/>
          </a:effectRef>
          <a:fontRef idx="minor">
            <a:schemeClr val="tx1"/>
          </a:fontRef>
        </p:style>
      </p:cxnSp>
      <p:sp>
        <p:nvSpPr>
          <p:cNvPr id="54" name="矩形 53">
            <a:extLst>
              <a:ext uri="{FF2B5EF4-FFF2-40B4-BE49-F238E27FC236}">
                <a16:creationId xmlns:a16="http://schemas.microsoft.com/office/drawing/2014/main" id="{9B254092-54F6-4342-9C1A-FFCBCB6E6045}"/>
              </a:ext>
            </a:extLst>
          </p:cNvPr>
          <p:cNvSpPr/>
          <p:nvPr/>
        </p:nvSpPr>
        <p:spPr>
          <a:xfrm>
            <a:off x="4259852" y="3396033"/>
            <a:ext cx="249557" cy="642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62A0CD10-BB84-4F71-89A1-F41A3EF8105E}"/>
              </a:ext>
            </a:extLst>
          </p:cNvPr>
          <p:cNvSpPr/>
          <p:nvPr/>
        </p:nvSpPr>
        <p:spPr>
          <a:xfrm>
            <a:off x="3628679" y="2996480"/>
            <a:ext cx="304620" cy="1023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200BBA18-85D3-476E-BA63-472CC0F5540D}"/>
              </a:ext>
            </a:extLst>
          </p:cNvPr>
          <p:cNvSpPr/>
          <p:nvPr/>
        </p:nvSpPr>
        <p:spPr>
          <a:xfrm>
            <a:off x="2607603" y="2464100"/>
            <a:ext cx="304620" cy="1023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a:extLst>
              <a:ext uri="{FF2B5EF4-FFF2-40B4-BE49-F238E27FC236}">
                <a16:creationId xmlns:a16="http://schemas.microsoft.com/office/drawing/2014/main" id="{FDFF5A4C-D797-4189-8CDC-544896307743}"/>
              </a:ext>
            </a:extLst>
          </p:cNvPr>
          <p:cNvSpPr txBox="1"/>
          <p:nvPr/>
        </p:nvSpPr>
        <p:spPr>
          <a:xfrm>
            <a:off x="3554969" y="3321407"/>
            <a:ext cx="452040" cy="369332"/>
          </a:xfrm>
          <a:prstGeom prst="rect">
            <a:avLst/>
          </a:prstGeom>
          <a:noFill/>
        </p:spPr>
        <p:txBody>
          <a:bodyPr wrap="square" rtlCol="0">
            <a:spAutoFit/>
          </a:bodyPr>
          <a:lstStyle/>
          <a:p>
            <a:r>
              <a:rPr lang="en-US" altLang="zh-CN" dirty="0"/>
              <a:t>T1</a:t>
            </a:r>
            <a:endParaRPr lang="zh-CN" altLang="en-US" dirty="0"/>
          </a:p>
        </p:txBody>
      </p:sp>
      <p:sp>
        <p:nvSpPr>
          <p:cNvPr id="58" name="文本框 57">
            <a:extLst>
              <a:ext uri="{FF2B5EF4-FFF2-40B4-BE49-F238E27FC236}">
                <a16:creationId xmlns:a16="http://schemas.microsoft.com/office/drawing/2014/main" id="{DA2BC4D3-79D9-4242-9EC8-F6BB16339C85}"/>
              </a:ext>
            </a:extLst>
          </p:cNvPr>
          <p:cNvSpPr txBox="1"/>
          <p:nvPr/>
        </p:nvSpPr>
        <p:spPr>
          <a:xfrm>
            <a:off x="5200080" y="3624642"/>
            <a:ext cx="452040" cy="369332"/>
          </a:xfrm>
          <a:prstGeom prst="rect">
            <a:avLst/>
          </a:prstGeom>
          <a:noFill/>
        </p:spPr>
        <p:txBody>
          <a:bodyPr wrap="square" rtlCol="0">
            <a:spAutoFit/>
          </a:bodyPr>
          <a:lstStyle/>
          <a:p>
            <a:r>
              <a:rPr lang="en-US" altLang="zh-CN" dirty="0"/>
              <a:t>T3</a:t>
            </a:r>
            <a:endParaRPr lang="zh-CN" altLang="en-US" dirty="0"/>
          </a:p>
        </p:txBody>
      </p:sp>
      <p:sp>
        <p:nvSpPr>
          <p:cNvPr id="59" name="文本框 58">
            <a:extLst>
              <a:ext uri="{FF2B5EF4-FFF2-40B4-BE49-F238E27FC236}">
                <a16:creationId xmlns:a16="http://schemas.microsoft.com/office/drawing/2014/main" id="{C34F8A5A-E7F7-46E8-94EC-EDB54D6F8407}"/>
              </a:ext>
            </a:extLst>
          </p:cNvPr>
          <p:cNvSpPr txBox="1"/>
          <p:nvPr/>
        </p:nvSpPr>
        <p:spPr>
          <a:xfrm>
            <a:off x="4186142" y="3652065"/>
            <a:ext cx="452040" cy="369332"/>
          </a:xfrm>
          <a:prstGeom prst="rect">
            <a:avLst/>
          </a:prstGeom>
          <a:noFill/>
        </p:spPr>
        <p:txBody>
          <a:bodyPr wrap="square" rtlCol="0">
            <a:spAutoFit/>
          </a:bodyPr>
          <a:lstStyle/>
          <a:p>
            <a:r>
              <a:rPr lang="en-US" altLang="zh-CN" dirty="0"/>
              <a:t>T2</a:t>
            </a:r>
            <a:endParaRPr lang="zh-CN" altLang="en-US" dirty="0"/>
          </a:p>
        </p:txBody>
      </p:sp>
      <p:sp>
        <p:nvSpPr>
          <p:cNvPr id="18" name="文本框 17">
            <a:extLst>
              <a:ext uri="{FF2B5EF4-FFF2-40B4-BE49-F238E27FC236}">
                <a16:creationId xmlns:a16="http://schemas.microsoft.com/office/drawing/2014/main" id="{5DB14069-3DD4-436C-9D94-769057DA2BB7}"/>
              </a:ext>
            </a:extLst>
          </p:cNvPr>
          <p:cNvSpPr txBox="1"/>
          <p:nvPr/>
        </p:nvSpPr>
        <p:spPr>
          <a:xfrm>
            <a:off x="2560180" y="2776855"/>
            <a:ext cx="433793" cy="369332"/>
          </a:xfrm>
          <a:prstGeom prst="rect">
            <a:avLst/>
          </a:prstGeom>
          <a:noFill/>
        </p:spPr>
        <p:txBody>
          <a:bodyPr wrap="square" rtlCol="0">
            <a:spAutoFit/>
          </a:bodyPr>
          <a:lstStyle/>
          <a:p>
            <a:r>
              <a:rPr lang="en-US" altLang="zh-CN" dirty="0"/>
              <a:t>T0</a:t>
            </a:r>
            <a:endParaRPr lang="zh-CN" altLang="en-US" dirty="0"/>
          </a:p>
        </p:txBody>
      </p:sp>
      <p:cxnSp>
        <p:nvCxnSpPr>
          <p:cNvPr id="60" name="直接连接符 59">
            <a:extLst>
              <a:ext uri="{FF2B5EF4-FFF2-40B4-BE49-F238E27FC236}">
                <a16:creationId xmlns:a16="http://schemas.microsoft.com/office/drawing/2014/main" id="{C53A90DA-65CE-4095-871D-867E8298A664}"/>
              </a:ext>
            </a:extLst>
          </p:cNvPr>
          <p:cNvCxnSpPr>
            <a:cxnSpLocks/>
          </p:cNvCxnSpPr>
          <p:nvPr/>
        </p:nvCxnSpPr>
        <p:spPr>
          <a:xfrm flipV="1">
            <a:off x="0" y="4015666"/>
            <a:ext cx="9089122" cy="22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FA4FFFD1-512B-4B61-B45B-2A4FF2790823}"/>
              </a:ext>
            </a:extLst>
          </p:cNvPr>
          <p:cNvCxnSpPr>
            <a:cxnSpLocks/>
          </p:cNvCxnSpPr>
          <p:nvPr/>
        </p:nvCxnSpPr>
        <p:spPr>
          <a:xfrm flipV="1">
            <a:off x="-22583" y="4544990"/>
            <a:ext cx="9166583" cy="41071"/>
          </a:xfrm>
          <a:prstGeom prst="line">
            <a:avLst/>
          </a:prstGeom>
        </p:spPr>
        <p:style>
          <a:lnRef idx="1">
            <a:schemeClr val="accent1"/>
          </a:lnRef>
          <a:fillRef idx="0">
            <a:schemeClr val="accent1"/>
          </a:fillRef>
          <a:effectRef idx="0">
            <a:schemeClr val="accent1"/>
          </a:effectRef>
          <a:fontRef idx="minor">
            <a:schemeClr val="tx1"/>
          </a:fontRef>
        </p:style>
      </p:cxnSp>
      <p:sp>
        <p:nvSpPr>
          <p:cNvPr id="88070" name="矩形 88069">
            <a:extLst>
              <a:ext uri="{FF2B5EF4-FFF2-40B4-BE49-F238E27FC236}">
                <a16:creationId xmlns:a16="http://schemas.microsoft.com/office/drawing/2014/main" id="{A1DE5F65-CEDD-4209-A2AE-1D2CBB8DA75C}"/>
              </a:ext>
            </a:extLst>
          </p:cNvPr>
          <p:cNvSpPr/>
          <p:nvPr/>
        </p:nvSpPr>
        <p:spPr>
          <a:xfrm>
            <a:off x="4232319" y="4066846"/>
            <a:ext cx="304621" cy="518357"/>
          </a:xfrm>
          <a:prstGeom prst="rect">
            <a:avLst/>
          </a:prstGeom>
          <a:solidFill>
            <a:schemeClr val="bg1">
              <a:lumMod val="7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8072" name="直接连接符 88071">
            <a:extLst>
              <a:ext uri="{FF2B5EF4-FFF2-40B4-BE49-F238E27FC236}">
                <a16:creationId xmlns:a16="http://schemas.microsoft.com/office/drawing/2014/main" id="{FF5AAF0B-962D-456A-BE9A-B523187E151D}"/>
              </a:ext>
            </a:extLst>
          </p:cNvPr>
          <p:cNvCxnSpPr>
            <a:endCxn id="42" idx="0"/>
          </p:cNvCxnSpPr>
          <p:nvPr/>
        </p:nvCxnSpPr>
        <p:spPr>
          <a:xfrm>
            <a:off x="3246678" y="1268760"/>
            <a:ext cx="0" cy="439050"/>
          </a:xfrm>
          <a:prstGeom prst="line">
            <a:avLst/>
          </a:prstGeom>
        </p:spPr>
        <p:style>
          <a:lnRef idx="1">
            <a:schemeClr val="accent1"/>
          </a:lnRef>
          <a:fillRef idx="0">
            <a:schemeClr val="accent1"/>
          </a:fillRef>
          <a:effectRef idx="0">
            <a:schemeClr val="accent1"/>
          </a:effectRef>
          <a:fontRef idx="minor">
            <a:schemeClr val="tx1"/>
          </a:fontRef>
        </p:style>
      </p:cxnSp>
      <p:sp>
        <p:nvSpPr>
          <p:cNvPr id="93" name="矩形 92">
            <a:extLst>
              <a:ext uri="{FF2B5EF4-FFF2-40B4-BE49-F238E27FC236}">
                <a16:creationId xmlns:a16="http://schemas.microsoft.com/office/drawing/2014/main" id="{0D1168FD-0A90-424F-AAB7-45AD793C654D}"/>
              </a:ext>
            </a:extLst>
          </p:cNvPr>
          <p:cNvSpPr/>
          <p:nvPr/>
        </p:nvSpPr>
        <p:spPr>
          <a:xfrm>
            <a:off x="5218726" y="4080272"/>
            <a:ext cx="304621" cy="518357"/>
          </a:xfrm>
          <a:prstGeom prst="rect">
            <a:avLst/>
          </a:prstGeom>
          <a:solidFill>
            <a:schemeClr val="bg1">
              <a:lumMod val="7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标题 4">
            <a:extLst>
              <a:ext uri="{FF2B5EF4-FFF2-40B4-BE49-F238E27FC236}">
                <a16:creationId xmlns:a16="http://schemas.microsoft.com/office/drawing/2014/main" id="{0345AE72-DE99-4C61-8EF4-9DEEA0397A56}"/>
              </a:ext>
            </a:extLst>
          </p:cNvPr>
          <p:cNvSpPr txBox="1">
            <a:spLocks/>
          </p:cNvSpPr>
          <p:nvPr/>
        </p:nvSpPr>
        <p:spPr>
          <a:xfrm>
            <a:off x="6626" y="0"/>
            <a:ext cx="8229600" cy="9361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kern="1200">
                <a:solidFill>
                  <a:schemeClr val="tx1"/>
                </a:solidFill>
                <a:latin typeface="+mj-lt"/>
                <a:ea typeface="+mj-ea"/>
                <a:cs typeface="+mj-cs"/>
              </a:defRPr>
            </a:lvl1pPr>
          </a:lstStyle>
          <a:p>
            <a:pPr algn="l"/>
            <a:r>
              <a:rPr lang="zh-CN" altLang="en-US" dirty="0">
                <a:latin typeface="华文新魏" panose="02010800040101010101" pitchFamily="2" charset="-122"/>
                <a:ea typeface="华文新魏" panose="02010800040101010101" pitchFamily="2" charset="-122"/>
              </a:rPr>
              <a:t>结点插入对平衡因子的影响</a:t>
            </a:r>
            <a:r>
              <a:rPr lang="en-US" altLang="zh-CN" dirty="0">
                <a:latin typeface="华文新魏" panose="02010800040101010101" pitchFamily="2" charset="-122"/>
                <a:ea typeface="华文新魏" panose="02010800040101010101" pitchFamily="2" charset="-122"/>
              </a:rPr>
              <a:t>(2)</a:t>
            </a:r>
            <a:endParaRPr lang="zh-CN" altLang="en-US" dirty="0">
              <a:latin typeface="华文新魏" panose="02010800040101010101" pitchFamily="2" charset="-122"/>
              <a:ea typeface="华文新魏" panose="02010800040101010101" pitchFamily="2" charset="-122"/>
            </a:endParaRPr>
          </a:p>
        </p:txBody>
      </p:sp>
      <p:cxnSp>
        <p:nvCxnSpPr>
          <p:cNvPr id="12" name="直接连接符 11">
            <a:extLst>
              <a:ext uri="{FF2B5EF4-FFF2-40B4-BE49-F238E27FC236}">
                <a16:creationId xmlns:a16="http://schemas.microsoft.com/office/drawing/2014/main" id="{AFA665A9-DBD9-4F32-A4C4-0A5722D60C5A}"/>
              </a:ext>
            </a:extLst>
          </p:cNvPr>
          <p:cNvCxnSpPr>
            <a:endCxn id="33" idx="0"/>
          </p:cNvCxnSpPr>
          <p:nvPr/>
        </p:nvCxnSpPr>
        <p:spPr>
          <a:xfrm>
            <a:off x="5398568" y="3137963"/>
            <a:ext cx="1" cy="258071"/>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3">
            <a:extLst>
              <a:ext uri="{FF2B5EF4-FFF2-40B4-BE49-F238E27FC236}">
                <a16:creationId xmlns:a16="http://schemas.microsoft.com/office/drawing/2014/main" id="{AAEDE378-9E02-4BAB-81D9-38EA4C24D4AE}"/>
              </a:ext>
            </a:extLst>
          </p:cNvPr>
          <p:cNvSpPr>
            <a:spLocks noGrp="1" noChangeArrowheads="1"/>
          </p:cNvSpPr>
          <p:nvPr>
            <p:ph idx="1"/>
          </p:nvPr>
        </p:nvSpPr>
        <p:spPr>
          <a:xfrm>
            <a:off x="79365" y="5037430"/>
            <a:ext cx="8885123" cy="1285264"/>
          </a:xfrm>
        </p:spPr>
        <p:txBody>
          <a:bodyPr>
            <a:noAutofit/>
          </a:bodyPr>
          <a:lstStyle/>
          <a:p>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如果在一棵平衡的二叉排序树中插入一个新结点后造成了当前子树的</a:t>
            </a:r>
            <a:r>
              <a:rPr lang="zh-CN" altLang="en-US" sz="2400" b="1" dirty="0">
                <a:solidFill>
                  <a:schemeClr val="accent6">
                    <a:lumMod val="75000"/>
                  </a:schemeClr>
                </a:solidFill>
                <a:latin typeface="Times New Roman" panose="02020603050405020304" pitchFamily="18" charset="0"/>
                <a:ea typeface="华文楷体" panose="02010600040101010101" pitchFamily="2" charset="-122"/>
                <a:cs typeface="Times New Roman" panose="02020603050405020304" pitchFamily="18" charset="0"/>
              </a:rPr>
              <a:t>高度变化</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，那么其父辈及祖先高度都可能发生变化，就可能造成</a:t>
            </a:r>
            <a:r>
              <a:rPr lang="zh-CN" altLang="en-US" sz="2400" b="1" dirty="0">
                <a:solidFill>
                  <a:schemeClr val="accent1"/>
                </a:solidFill>
                <a:latin typeface="Times New Roman" panose="02020603050405020304" pitchFamily="18" charset="0"/>
                <a:ea typeface="华文楷体" panose="02010600040101010101" pitchFamily="2" charset="-122"/>
                <a:cs typeface="Times New Roman" panose="02020603050405020304" pitchFamily="18" charset="0"/>
              </a:rPr>
              <a:t>失衡</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节点，甚至其所有父辈节点都可能失衡。</a:t>
            </a: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018712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8856984" y="6492875"/>
            <a:ext cx="395536" cy="365125"/>
          </a:xfrm>
        </p:spPr>
        <p:txBody>
          <a:bodyPr/>
          <a:lstStyle/>
          <a:p>
            <a:fld id="{0C913308-F349-4B6D-A68A-DD1791B4A57B}" type="slidenum">
              <a:rPr lang="zh-CN" altLang="en-US" smtClean="0"/>
              <a:pPr/>
              <a:t>8</a:t>
            </a:fld>
            <a:endParaRPr lang="zh-CN" altLang="en-US"/>
          </a:p>
        </p:txBody>
      </p:sp>
      <p:grpSp>
        <p:nvGrpSpPr>
          <p:cNvPr id="95" name="组合 94"/>
          <p:cNvGrpSpPr/>
          <p:nvPr/>
        </p:nvGrpSpPr>
        <p:grpSpPr>
          <a:xfrm>
            <a:off x="5199822" y="1484434"/>
            <a:ext cx="1882679" cy="2313354"/>
            <a:chOff x="5199822" y="2022961"/>
            <a:chExt cx="1882679" cy="2313354"/>
          </a:xfrm>
        </p:grpSpPr>
        <p:sp>
          <p:nvSpPr>
            <p:cNvPr id="220" name="Oval 35"/>
            <p:cNvSpPr>
              <a:spLocks noChangeArrowheads="1"/>
            </p:cNvSpPr>
            <p:nvPr/>
          </p:nvSpPr>
          <p:spPr bwMode="auto">
            <a:xfrm>
              <a:off x="5576494" y="2455009"/>
              <a:ext cx="503238" cy="360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a:latin typeface="Times New Roman" pitchFamily="18" charset="0"/>
                </a:rPr>
                <a:t>c</a:t>
              </a:r>
            </a:p>
          </p:txBody>
        </p:sp>
        <p:sp>
          <p:nvSpPr>
            <p:cNvPr id="221" name="Oval 36"/>
            <p:cNvSpPr>
              <a:spLocks noChangeArrowheads="1"/>
            </p:cNvSpPr>
            <p:nvPr/>
          </p:nvSpPr>
          <p:spPr bwMode="auto">
            <a:xfrm>
              <a:off x="6167233" y="3071880"/>
              <a:ext cx="503238" cy="360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dirty="0">
                  <a:latin typeface="Times New Roman" pitchFamily="18" charset="0"/>
                </a:rPr>
                <a:t>v</a:t>
              </a:r>
            </a:p>
          </p:txBody>
        </p:sp>
        <p:sp>
          <p:nvSpPr>
            <p:cNvPr id="218" name="矩形 217"/>
            <p:cNvSpPr/>
            <p:nvPr/>
          </p:nvSpPr>
          <p:spPr>
            <a:xfrm>
              <a:off x="5204058" y="3018676"/>
              <a:ext cx="262507" cy="1307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4" name="直接连接符 213"/>
            <p:cNvCxnSpPr>
              <a:cxnSpLocks/>
              <a:endCxn id="220" idx="2"/>
            </p:cNvCxnSpPr>
            <p:nvPr/>
          </p:nvCxnSpPr>
          <p:spPr>
            <a:xfrm>
              <a:off x="5298467" y="2631323"/>
              <a:ext cx="278027" cy="3868"/>
            </a:xfrm>
            <a:prstGeom prst="line">
              <a:avLst/>
            </a:prstGeom>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215" name="直接连接符 214"/>
            <p:cNvCxnSpPr>
              <a:cxnSpLocks/>
            </p:cNvCxnSpPr>
            <p:nvPr/>
          </p:nvCxnSpPr>
          <p:spPr>
            <a:xfrm flipH="1">
              <a:off x="5345828" y="2625954"/>
              <a:ext cx="11114" cy="544561"/>
            </a:xfrm>
            <a:prstGeom prst="line">
              <a:avLst/>
            </a:prstGeom>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grpSp>
          <p:nvGrpSpPr>
            <p:cNvPr id="188" name="组合 187"/>
            <p:cNvGrpSpPr/>
            <p:nvPr/>
          </p:nvGrpSpPr>
          <p:grpSpPr>
            <a:xfrm>
              <a:off x="6670471" y="3312221"/>
              <a:ext cx="412030" cy="1024094"/>
              <a:chOff x="2143746" y="1016893"/>
              <a:chExt cx="412030" cy="1024094"/>
            </a:xfrm>
          </p:grpSpPr>
          <p:grpSp>
            <p:nvGrpSpPr>
              <p:cNvPr id="204" name="组合 203"/>
              <p:cNvGrpSpPr/>
              <p:nvPr/>
            </p:nvGrpSpPr>
            <p:grpSpPr>
              <a:xfrm>
                <a:off x="2267744" y="1431094"/>
                <a:ext cx="288032" cy="609893"/>
                <a:chOff x="2267744" y="1431094"/>
                <a:chExt cx="288032" cy="609893"/>
              </a:xfrm>
            </p:grpSpPr>
            <p:sp>
              <p:nvSpPr>
                <p:cNvPr id="210" name="矩形 209"/>
                <p:cNvSpPr/>
                <p:nvPr/>
              </p:nvSpPr>
              <p:spPr>
                <a:xfrm>
                  <a:off x="2267744" y="1431094"/>
                  <a:ext cx="288032" cy="609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矩形 208"/>
                <p:cNvSpPr/>
                <p:nvPr/>
              </p:nvSpPr>
              <p:spPr>
                <a:xfrm>
                  <a:off x="2280270" y="1713670"/>
                  <a:ext cx="241302" cy="3032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5" name="组合 204"/>
              <p:cNvGrpSpPr/>
              <p:nvPr/>
            </p:nvGrpSpPr>
            <p:grpSpPr>
              <a:xfrm>
                <a:off x="2143746" y="1016893"/>
                <a:ext cx="268014" cy="414201"/>
                <a:chOff x="2143746" y="1016893"/>
                <a:chExt cx="268014" cy="414201"/>
              </a:xfrm>
            </p:grpSpPr>
            <p:cxnSp>
              <p:nvCxnSpPr>
                <p:cNvPr id="206" name="直接连接符 205"/>
                <p:cNvCxnSpPr/>
                <p:nvPr/>
              </p:nvCxnSpPr>
              <p:spPr>
                <a:xfrm>
                  <a:off x="2143746" y="1016893"/>
                  <a:ext cx="2571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7" name="直接连接符 206"/>
                <p:cNvCxnSpPr>
                  <a:cxnSpLocks/>
                  <a:endCxn id="210" idx="0"/>
                </p:cNvCxnSpPr>
                <p:nvPr/>
              </p:nvCxnSpPr>
              <p:spPr>
                <a:xfrm>
                  <a:off x="2400921" y="1016893"/>
                  <a:ext cx="10839" cy="414201"/>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189" name="组合 188"/>
            <p:cNvGrpSpPr/>
            <p:nvPr/>
          </p:nvGrpSpPr>
          <p:grpSpPr>
            <a:xfrm>
              <a:off x="5768909" y="3336340"/>
              <a:ext cx="412030" cy="974590"/>
              <a:chOff x="2143746" y="1016893"/>
              <a:chExt cx="412030" cy="974590"/>
            </a:xfrm>
            <a:scene3d>
              <a:camera prst="orthographicFront">
                <a:rot lat="0" lon="10800000" rev="0"/>
              </a:camera>
              <a:lightRig rig="threePt" dir="t"/>
            </a:scene3d>
          </p:grpSpPr>
          <p:sp>
            <p:nvSpPr>
              <p:cNvPr id="202" name="矩形 201"/>
              <p:cNvSpPr/>
              <p:nvPr/>
            </p:nvSpPr>
            <p:spPr>
              <a:xfrm>
                <a:off x="2267744" y="1431095"/>
                <a:ext cx="288032" cy="560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97" name="组合 196"/>
              <p:cNvGrpSpPr/>
              <p:nvPr/>
            </p:nvGrpSpPr>
            <p:grpSpPr>
              <a:xfrm>
                <a:off x="2143746" y="1016893"/>
                <a:ext cx="268014" cy="414202"/>
                <a:chOff x="2143746" y="1016893"/>
                <a:chExt cx="268014" cy="414202"/>
              </a:xfrm>
            </p:grpSpPr>
            <p:cxnSp>
              <p:nvCxnSpPr>
                <p:cNvPr id="198" name="直接连接符 197"/>
                <p:cNvCxnSpPr/>
                <p:nvPr/>
              </p:nvCxnSpPr>
              <p:spPr>
                <a:xfrm>
                  <a:off x="2143746" y="1016893"/>
                  <a:ext cx="2571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9" name="直接连接符 198"/>
                <p:cNvCxnSpPr>
                  <a:endCxn id="202" idx="0"/>
                </p:cNvCxnSpPr>
                <p:nvPr/>
              </p:nvCxnSpPr>
              <p:spPr>
                <a:xfrm>
                  <a:off x="2400921" y="1016893"/>
                  <a:ext cx="10839" cy="414202"/>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190" name="直接连接符 189"/>
            <p:cNvCxnSpPr/>
            <p:nvPr/>
          </p:nvCxnSpPr>
          <p:spPr>
            <a:xfrm flipH="1" flipV="1">
              <a:off x="6083907" y="2631621"/>
              <a:ext cx="345281" cy="1"/>
            </a:xfrm>
            <a:prstGeom prst="line">
              <a:avLst/>
            </a:prstGeom>
            <a:scene3d>
              <a:camera prst="orthographicFront">
                <a:rot lat="298855" lon="10800000" rev="21573786"/>
              </a:camera>
              <a:lightRig rig="threePt" dir="t"/>
            </a:scene3d>
          </p:spPr>
          <p:style>
            <a:lnRef idx="1">
              <a:schemeClr val="accent1"/>
            </a:lnRef>
            <a:fillRef idx="0">
              <a:schemeClr val="accent1"/>
            </a:fillRef>
            <a:effectRef idx="0">
              <a:schemeClr val="accent1"/>
            </a:effectRef>
            <a:fontRef idx="minor">
              <a:schemeClr val="tx1"/>
            </a:fontRef>
          </p:style>
        </p:cxnSp>
        <p:cxnSp>
          <p:nvCxnSpPr>
            <p:cNvPr id="191" name="直接连接符 190"/>
            <p:cNvCxnSpPr>
              <a:cxnSpLocks/>
            </p:cNvCxnSpPr>
            <p:nvPr/>
          </p:nvCxnSpPr>
          <p:spPr>
            <a:xfrm>
              <a:off x="6450918" y="2625954"/>
              <a:ext cx="0" cy="461310"/>
            </a:xfrm>
            <a:prstGeom prst="line">
              <a:avLst/>
            </a:prstGeom>
            <a:scene3d>
              <a:camera prst="orthographicFront">
                <a:rot lat="298855" lon="10800000" rev="21573786"/>
              </a:camera>
              <a:lightRig rig="threePt" dir="t"/>
            </a:scene3d>
          </p:spPr>
          <p:style>
            <a:lnRef idx="1">
              <a:schemeClr val="accent1"/>
            </a:lnRef>
            <a:fillRef idx="0">
              <a:schemeClr val="accent1"/>
            </a:fillRef>
            <a:effectRef idx="0">
              <a:schemeClr val="accent1"/>
            </a:effectRef>
            <a:fontRef idx="minor">
              <a:schemeClr val="tx1"/>
            </a:fontRef>
          </p:style>
        </p:cxnSp>
        <p:cxnSp>
          <p:nvCxnSpPr>
            <p:cNvPr id="192" name="直接连接符 191"/>
            <p:cNvCxnSpPr>
              <a:endCxn id="220" idx="0"/>
            </p:cNvCxnSpPr>
            <p:nvPr/>
          </p:nvCxnSpPr>
          <p:spPr>
            <a:xfrm>
              <a:off x="5828113" y="2022961"/>
              <a:ext cx="0" cy="432048"/>
            </a:xfrm>
            <a:prstGeom prst="line">
              <a:avLst/>
            </a:prstGeom>
          </p:spPr>
          <p:style>
            <a:lnRef idx="1">
              <a:schemeClr val="accent1"/>
            </a:lnRef>
            <a:fillRef idx="0">
              <a:schemeClr val="accent1"/>
            </a:fillRef>
            <a:effectRef idx="0">
              <a:schemeClr val="accent1"/>
            </a:effectRef>
            <a:fontRef idx="minor">
              <a:schemeClr val="tx1"/>
            </a:fontRef>
          </p:style>
        </p:cxnSp>
        <p:sp>
          <p:nvSpPr>
            <p:cNvPr id="193" name="文本框 192"/>
            <p:cNvSpPr txBox="1"/>
            <p:nvPr/>
          </p:nvSpPr>
          <p:spPr>
            <a:xfrm>
              <a:off x="5199822" y="3290992"/>
              <a:ext cx="288032" cy="369332"/>
            </a:xfrm>
            <a:prstGeom prst="rect">
              <a:avLst/>
            </a:prstGeom>
            <a:noFill/>
          </p:spPr>
          <p:txBody>
            <a:bodyPr wrap="square" rtlCol="0">
              <a:spAutoFit/>
            </a:bodyPr>
            <a:lstStyle/>
            <a:p>
              <a:r>
                <a:rPr lang="en-US" altLang="zh-CN" dirty="0"/>
                <a:t>X</a:t>
              </a:r>
              <a:endParaRPr lang="zh-CN" altLang="en-US" dirty="0"/>
            </a:p>
          </p:txBody>
        </p:sp>
        <p:sp>
          <p:nvSpPr>
            <p:cNvPr id="194" name="文本框 193"/>
            <p:cNvSpPr txBox="1"/>
            <p:nvPr/>
          </p:nvSpPr>
          <p:spPr>
            <a:xfrm>
              <a:off x="5791700" y="3886227"/>
              <a:ext cx="288032" cy="369332"/>
            </a:xfrm>
            <a:prstGeom prst="rect">
              <a:avLst/>
            </a:prstGeom>
            <a:noFill/>
          </p:spPr>
          <p:txBody>
            <a:bodyPr wrap="square" rtlCol="0">
              <a:spAutoFit/>
            </a:bodyPr>
            <a:lstStyle/>
            <a:p>
              <a:r>
                <a:rPr lang="en-US" altLang="zh-CN" dirty="0"/>
                <a:t>Y</a:t>
              </a:r>
              <a:endParaRPr lang="zh-CN" altLang="en-US" dirty="0"/>
            </a:p>
          </p:txBody>
        </p:sp>
        <p:sp>
          <p:nvSpPr>
            <p:cNvPr id="195" name="文本框 194"/>
            <p:cNvSpPr txBox="1"/>
            <p:nvPr/>
          </p:nvSpPr>
          <p:spPr>
            <a:xfrm>
              <a:off x="6785808" y="3917479"/>
              <a:ext cx="244003" cy="369332"/>
            </a:xfrm>
            <a:prstGeom prst="rect">
              <a:avLst/>
            </a:prstGeom>
            <a:noFill/>
          </p:spPr>
          <p:txBody>
            <a:bodyPr wrap="square" rtlCol="0">
              <a:spAutoFit/>
            </a:bodyPr>
            <a:lstStyle/>
            <a:p>
              <a:r>
                <a:rPr lang="en-US" altLang="zh-CN" dirty="0"/>
                <a:t>Z</a:t>
              </a:r>
              <a:endParaRPr lang="zh-CN" altLang="en-US" dirty="0"/>
            </a:p>
          </p:txBody>
        </p:sp>
      </p:grpSp>
      <p:sp>
        <p:nvSpPr>
          <p:cNvPr id="96" name="上弧形箭头 95"/>
          <p:cNvSpPr/>
          <p:nvPr/>
        </p:nvSpPr>
        <p:spPr>
          <a:xfrm>
            <a:off x="2478481" y="897107"/>
            <a:ext cx="2664296" cy="43204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2" name="上弧形箭头 221"/>
          <p:cNvSpPr/>
          <p:nvPr/>
        </p:nvSpPr>
        <p:spPr>
          <a:xfrm>
            <a:off x="2601692" y="4115045"/>
            <a:ext cx="2664296" cy="432048"/>
          </a:xfrm>
          <a:prstGeom prst="curvedDownArrow">
            <a:avLst/>
          </a:prstGeom>
          <a:scene3d>
            <a:camera prst="orthographicFront">
              <a:rot lat="0" lon="0"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文本框 2">
            <a:extLst>
              <a:ext uri="{FF2B5EF4-FFF2-40B4-BE49-F238E27FC236}">
                <a16:creationId xmlns:a16="http://schemas.microsoft.com/office/drawing/2014/main" id="{35194E12-A4D6-4509-B8BB-31B0FEDC6929}"/>
              </a:ext>
            </a:extLst>
          </p:cNvPr>
          <p:cNvSpPr txBox="1"/>
          <p:nvPr/>
        </p:nvSpPr>
        <p:spPr>
          <a:xfrm>
            <a:off x="1005324" y="4310749"/>
            <a:ext cx="1149261" cy="369332"/>
          </a:xfrm>
          <a:prstGeom prst="rect">
            <a:avLst/>
          </a:prstGeom>
          <a:noFill/>
        </p:spPr>
        <p:txBody>
          <a:bodyPr wrap="square" rtlCol="0">
            <a:spAutoFit/>
          </a:bodyPr>
          <a:lstStyle/>
          <a:p>
            <a:r>
              <a:rPr lang="en-US" altLang="zh-CN" dirty="0"/>
              <a:t>X  c  Y  v z</a:t>
            </a:r>
            <a:endParaRPr lang="zh-CN" altLang="en-US" dirty="0"/>
          </a:p>
        </p:txBody>
      </p:sp>
      <p:sp>
        <p:nvSpPr>
          <p:cNvPr id="77" name="文本框 76">
            <a:extLst>
              <a:ext uri="{FF2B5EF4-FFF2-40B4-BE49-F238E27FC236}">
                <a16:creationId xmlns:a16="http://schemas.microsoft.com/office/drawing/2014/main" id="{C47C20C4-82C3-42DA-9424-26B2D0190923}"/>
              </a:ext>
            </a:extLst>
          </p:cNvPr>
          <p:cNvSpPr txBox="1"/>
          <p:nvPr/>
        </p:nvSpPr>
        <p:spPr>
          <a:xfrm>
            <a:off x="5499761" y="4320523"/>
            <a:ext cx="1149261" cy="369332"/>
          </a:xfrm>
          <a:prstGeom prst="rect">
            <a:avLst/>
          </a:prstGeom>
          <a:noFill/>
        </p:spPr>
        <p:txBody>
          <a:bodyPr wrap="square" rtlCol="0">
            <a:spAutoFit/>
          </a:bodyPr>
          <a:lstStyle/>
          <a:p>
            <a:r>
              <a:rPr lang="en-US" altLang="zh-CN" dirty="0"/>
              <a:t>X  c  Y  v z</a:t>
            </a:r>
            <a:endParaRPr lang="zh-CN" altLang="en-US" dirty="0"/>
          </a:p>
        </p:txBody>
      </p:sp>
      <p:sp>
        <p:nvSpPr>
          <p:cNvPr id="4" name="文本框 3"/>
          <p:cNvSpPr txBox="1"/>
          <p:nvPr/>
        </p:nvSpPr>
        <p:spPr>
          <a:xfrm>
            <a:off x="35495" y="44624"/>
            <a:ext cx="4248465" cy="646331"/>
          </a:xfrm>
          <a:prstGeom prst="rect">
            <a:avLst/>
          </a:prstGeom>
          <a:noFill/>
        </p:spPr>
        <p:txBody>
          <a:bodyPr wrap="square" rtlCol="0">
            <a:spAutoFit/>
          </a:bodyPr>
          <a:lstStyle/>
          <a:p>
            <a:pPr>
              <a:spcBef>
                <a:spcPct val="0"/>
              </a:spcBef>
            </a:pPr>
            <a:r>
              <a:rPr lang="zh-CN" altLang="en-US" sz="3600" dirty="0">
                <a:latin typeface="华文新魏" panose="02010800040101010101" pitchFamily="2" charset="-122"/>
                <a:ea typeface="华文新魏" panose="02010800040101010101" pitchFamily="2" charset="-122"/>
                <a:cs typeface="+mj-cs"/>
              </a:rPr>
              <a:t>复衡：等价</a:t>
            </a:r>
            <a:r>
              <a:rPr lang="en-US" altLang="zh-CN" sz="3600" dirty="0">
                <a:latin typeface="华文新魏" panose="02010800040101010101" pitchFamily="2" charset="-122"/>
                <a:ea typeface="华文新魏" panose="02010800040101010101" pitchFamily="2" charset="-122"/>
                <a:cs typeface="+mj-cs"/>
              </a:rPr>
              <a:t>BST</a:t>
            </a:r>
            <a:endParaRPr lang="zh-CN" altLang="en-US" sz="3600" dirty="0">
              <a:latin typeface="华文新魏" panose="02010800040101010101" pitchFamily="2" charset="-122"/>
              <a:ea typeface="华文新魏" panose="02010800040101010101" pitchFamily="2" charset="-122"/>
              <a:cs typeface="+mj-cs"/>
            </a:endParaRPr>
          </a:p>
        </p:txBody>
      </p:sp>
      <p:cxnSp>
        <p:nvCxnSpPr>
          <p:cNvPr id="7" name="直接连接符 6">
            <a:extLst>
              <a:ext uri="{FF2B5EF4-FFF2-40B4-BE49-F238E27FC236}">
                <a16:creationId xmlns:a16="http://schemas.microsoft.com/office/drawing/2014/main" id="{25C10BB0-94B6-4791-B69B-C204DC4BB2C4}"/>
              </a:ext>
            </a:extLst>
          </p:cNvPr>
          <p:cNvCxnSpPr/>
          <p:nvPr/>
        </p:nvCxnSpPr>
        <p:spPr>
          <a:xfrm>
            <a:off x="10424" y="3725794"/>
            <a:ext cx="9227877" cy="7199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A0BF7B57-2E9F-4C70-8758-C83D09066451}"/>
              </a:ext>
            </a:extLst>
          </p:cNvPr>
          <p:cNvCxnSpPr/>
          <p:nvPr/>
        </p:nvCxnSpPr>
        <p:spPr>
          <a:xfrm>
            <a:off x="70110" y="3089057"/>
            <a:ext cx="9108504" cy="58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2D65D355-53FF-48C5-8F73-BFA320818857}"/>
              </a:ext>
            </a:extLst>
          </p:cNvPr>
          <p:cNvCxnSpPr/>
          <p:nvPr/>
        </p:nvCxnSpPr>
        <p:spPr>
          <a:xfrm>
            <a:off x="17748" y="2422428"/>
            <a:ext cx="9108504" cy="58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id="{C3B8B248-FDE9-4A08-A39F-DC31C9F393F9}"/>
              </a:ext>
            </a:extLst>
          </p:cNvPr>
          <p:cNvCxnSpPr/>
          <p:nvPr/>
        </p:nvCxnSpPr>
        <p:spPr>
          <a:xfrm>
            <a:off x="-27807" y="1837620"/>
            <a:ext cx="9108504" cy="58952"/>
          </a:xfrm>
          <a:prstGeom prst="line">
            <a:avLst/>
          </a:prstGeom>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47B795C1-E4C0-4CD9-95BC-770DD547652E}"/>
              </a:ext>
            </a:extLst>
          </p:cNvPr>
          <p:cNvSpPr txBox="1"/>
          <p:nvPr/>
        </p:nvSpPr>
        <p:spPr>
          <a:xfrm>
            <a:off x="8283297" y="3429000"/>
            <a:ext cx="362907"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n</a:t>
            </a:r>
            <a:endParaRPr lang="zh-CN" altLang="en-US" sz="2000" b="1" dirty="0">
              <a:latin typeface="Times New Roman" panose="02020603050405020304" pitchFamily="18" charset="0"/>
              <a:cs typeface="Times New Roman" panose="02020603050405020304" pitchFamily="18" charset="0"/>
            </a:endParaRPr>
          </a:p>
        </p:txBody>
      </p:sp>
      <p:sp>
        <p:nvSpPr>
          <p:cNvPr id="94" name="文本框 93">
            <a:extLst>
              <a:ext uri="{FF2B5EF4-FFF2-40B4-BE49-F238E27FC236}">
                <a16:creationId xmlns:a16="http://schemas.microsoft.com/office/drawing/2014/main" id="{32CD2AFE-3425-4855-A919-1820DFBD59D8}"/>
              </a:ext>
            </a:extLst>
          </p:cNvPr>
          <p:cNvSpPr txBox="1"/>
          <p:nvPr/>
        </p:nvSpPr>
        <p:spPr>
          <a:xfrm>
            <a:off x="8301849" y="2064879"/>
            <a:ext cx="685715"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n-2</a:t>
            </a:r>
            <a:endParaRPr lang="zh-CN" altLang="en-US" sz="2000" b="1" dirty="0">
              <a:latin typeface="Times New Roman" panose="02020603050405020304" pitchFamily="18" charset="0"/>
              <a:cs typeface="Times New Roman" panose="02020603050405020304" pitchFamily="18" charset="0"/>
            </a:endParaRPr>
          </a:p>
        </p:txBody>
      </p:sp>
      <p:sp>
        <p:nvSpPr>
          <p:cNvPr id="97" name="文本框 96">
            <a:extLst>
              <a:ext uri="{FF2B5EF4-FFF2-40B4-BE49-F238E27FC236}">
                <a16:creationId xmlns:a16="http://schemas.microsoft.com/office/drawing/2014/main" id="{A530E6CE-33E3-48F5-AEF9-804E94B86B2C}"/>
              </a:ext>
            </a:extLst>
          </p:cNvPr>
          <p:cNvSpPr txBox="1"/>
          <p:nvPr/>
        </p:nvSpPr>
        <p:spPr>
          <a:xfrm>
            <a:off x="8317262" y="2667084"/>
            <a:ext cx="670302"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n-1</a:t>
            </a:r>
            <a:endParaRPr lang="zh-CN" altLang="en-US" sz="2000" b="1" dirty="0">
              <a:latin typeface="Times New Roman" panose="02020603050405020304" pitchFamily="18" charset="0"/>
              <a:cs typeface="Times New Roman" panose="02020603050405020304" pitchFamily="18" charset="0"/>
            </a:endParaRPr>
          </a:p>
        </p:txBody>
      </p:sp>
      <p:grpSp>
        <p:nvGrpSpPr>
          <p:cNvPr id="33" name="组合 32">
            <a:extLst>
              <a:ext uri="{FF2B5EF4-FFF2-40B4-BE49-F238E27FC236}">
                <a16:creationId xmlns:a16="http://schemas.microsoft.com/office/drawing/2014/main" id="{E9D7BC98-7705-4905-B9F8-D0F328FC7CC0}"/>
              </a:ext>
            </a:extLst>
          </p:cNvPr>
          <p:cNvGrpSpPr/>
          <p:nvPr/>
        </p:nvGrpSpPr>
        <p:grpSpPr>
          <a:xfrm>
            <a:off x="665083" y="1466831"/>
            <a:ext cx="1876006" cy="2754256"/>
            <a:chOff x="665083" y="1466831"/>
            <a:chExt cx="1876006" cy="2754256"/>
          </a:xfrm>
        </p:grpSpPr>
        <p:grpSp>
          <p:nvGrpSpPr>
            <p:cNvPr id="50" name="Group 34"/>
            <p:cNvGrpSpPr>
              <a:grpSpLocks/>
            </p:cNvGrpSpPr>
            <p:nvPr/>
          </p:nvGrpSpPr>
          <p:grpSpPr bwMode="auto">
            <a:xfrm>
              <a:off x="1054447" y="1898879"/>
              <a:ext cx="1100138" cy="904875"/>
              <a:chOff x="296" y="0"/>
              <a:chExt cx="693" cy="570"/>
            </a:xfrm>
          </p:grpSpPr>
          <p:sp>
            <p:nvSpPr>
              <p:cNvPr id="52" name="Oval 35"/>
              <p:cNvSpPr>
                <a:spLocks noChangeArrowheads="1"/>
              </p:cNvSpPr>
              <p:nvPr/>
            </p:nvSpPr>
            <p:spPr bwMode="auto">
              <a:xfrm>
                <a:off x="672" y="0"/>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a:latin typeface="Times New Roman" pitchFamily="18" charset="0"/>
                  </a:rPr>
                  <a:t>v</a:t>
                </a:r>
              </a:p>
            </p:txBody>
          </p:sp>
          <p:sp>
            <p:nvSpPr>
              <p:cNvPr id="53" name="Oval 36"/>
              <p:cNvSpPr>
                <a:spLocks noChangeArrowheads="1"/>
              </p:cNvSpPr>
              <p:nvPr/>
            </p:nvSpPr>
            <p:spPr bwMode="auto">
              <a:xfrm>
                <a:off x="296" y="343"/>
                <a:ext cx="31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dirty="0">
                    <a:latin typeface="Times New Roman" pitchFamily="18" charset="0"/>
                  </a:rPr>
                  <a:t>c</a:t>
                </a:r>
              </a:p>
            </p:txBody>
          </p:sp>
        </p:grpSp>
        <p:grpSp>
          <p:nvGrpSpPr>
            <p:cNvPr id="26" name="组合 25"/>
            <p:cNvGrpSpPr/>
            <p:nvPr/>
          </p:nvGrpSpPr>
          <p:grpSpPr>
            <a:xfrm>
              <a:off x="2154585" y="2079060"/>
              <a:ext cx="386504" cy="1009992"/>
              <a:chOff x="2143746" y="1016893"/>
              <a:chExt cx="386504" cy="1009992"/>
            </a:xfrm>
          </p:grpSpPr>
          <p:sp>
            <p:nvSpPr>
              <p:cNvPr id="10" name="矩形 9"/>
              <p:cNvSpPr/>
              <p:nvPr/>
            </p:nvSpPr>
            <p:spPr>
              <a:xfrm>
                <a:off x="2267743" y="1379770"/>
                <a:ext cx="262507" cy="647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2143746" y="1016893"/>
                <a:ext cx="257175" cy="362877"/>
                <a:chOff x="2143746" y="1016893"/>
                <a:chExt cx="257175" cy="362877"/>
              </a:xfrm>
            </p:grpSpPr>
            <p:cxnSp>
              <p:nvCxnSpPr>
                <p:cNvPr id="18" name="直接连接符 17"/>
                <p:cNvCxnSpPr/>
                <p:nvPr/>
              </p:nvCxnSpPr>
              <p:spPr>
                <a:xfrm>
                  <a:off x="2143746" y="1016893"/>
                  <a:ext cx="2571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cxnSpLocks/>
                  <a:endCxn id="10" idx="0"/>
                </p:cNvCxnSpPr>
                <p:nvPr/>
              </p:nvCxnSpPr>
              <p:spPr>
                <a:xfrm flipH="1">
                  <a:off x="2398997" y="1016893"/>
                  <a:ext cx="1924" cy="362877"/>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106" name="组合 105"/>
            <p:cNvGrpSpPr/>
            <p:nvPr/>
          </p:nvGrpSpPr>
          <p:grpSpPr>
            <a:xfrm>
              <a:off x="1547446" y="2707852"/>
              <a:ext cx="386505" cy="1040432"/>
              <a:chOff x="2143746" y="1016893"/>
              <a:chExt cx="386505" cy="1040432"/>
            </a:xfrm>
          </p:grpSpPr>
          <p:grpSp>
            <p:nvGrpSpPr>
              <p:cNvPr id="107" name="组合 106"/>
              <p:cNvGrpSpPr/>
              <p:nvPr/>
            </p:nvGrpSpPr>
            <p:grpSpPr>
              <a:xfrm>
                <a:off x="2267744" y="1431095"/>
                <a:ext cx="262507" cy="626230"/>
                <a:chOff x="2267744" y="1431095"/>
                <a:chExt cx="262507" cy="626230"/>
              </a:xfrm>
            </p:grpSpPr>
            <p:sp>
              <p:nvSpPr>
                <p:cNvPr id="113" name="矩形 112"/>
                <p:cNvSpPr/>
                <p:nvPr/>
              </p:nvSpPr>
              <p:spPr>
                <a:xfrm>
                  <a:off x="2267744" y="1431095"/>
                  <a:ext cx="262507" cy="626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111"/>
                <p:cNvSpPr/>
                <p:nvPr/>
              </p:nvSpPr>
              <p:spPr>
                <a:xfrm>
                  <a:off x="2280270" y="1713670"/>
                  <a:ext cx="241302" cy="3032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8" name="组合 107"/>
              <p:cNvGrpSpPr/>
              <p:nvPr/>
            </p:nvGrpSpPr>
            <p:grpSpPr>
              <a:xfrm>
                <a:off x="2143746" y="1016893"/>
                <a:ext cx="257176" cy="414202"/>
                <a:chOff x="2143746" y="1016893"/>
                <a:chExt cx="257176" cy="414202"/>
              </a:xfrm>
            </p:grpSpPr>
            <p:cxnSp>
              <p:nvCxnSpPr>
                <p:cNvPr id="109" name="直接连接符 108"/>
                <p:cNvCxnSpPr/>
                <p:nvPr/>
              </p:nvCxnSpPr>
              <p:spPr>
                <a:xfrm>
                  <a:off x="2143746" y="1016893"/>
                  <a:ext cx="2571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直接连接符 109"/>
                <p:cNvCxnSpPr>
                  <a:cxnSpLocks/>
                  <a:endCxn id="113" idx="0"/>
                </p:cNvCxnSpPr>
                <p:nvPr/>
              </p:nvCxnSpPr>
              <p:spPr>
                <a:xfrm flipH="1">
                  <a:off x="2398998" y="1016893"/>
                  <a:ext cx="1924" cy="414202"/>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144" name="矩形 143"/>
            <p:cNvSpPr/>
            <p:nvPr/>
          </p:nvSpPr>
          <p:spPr>
            <a:xfrm>
              <a:off x="683569" y="3130582"/>
              <a:ext cx="288031" cy="1090505"/>
            </a:xfrm>
            <a:prstGeom prst="rect">
              <a:avLst/>
            </a:prstGeom>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40" name="直接连接符 139"/>
            <p:cNvCxnSpPr/>
            <p:nvPr/>
          </p:nvCxnSpPr>
          <p:spPr>
            <a:xfrm>
              <a:off x="797272" y="2613382"/>
              <a:ext cx="257175" cy="0"/>
            </a:xfrm>
            <a:prstGeom prst="line">
              <a:avLst/>
            </a:prstGeom>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52" idx="2"/>
            </p:cNvCxnSpPr>
            <p:nvPr/>
          </p:nvCxnSpPr>
          <p:spPr>
            <a:xfrm flipH="1" flipV="1">
              <a:off x="1306066" y="2079060"/>
              <a:ext cx="34528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endCxn id="53" idx="0"/>
            </p:cNvCxnSpPr>
            <p:nvPr/>
          </p:nvCxnSpPr>
          <p:spPr>
            <a:xfrm>
              <a:off x="1306066" y="2079060"/>
              <a:ext cx="0" cy="364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52" idx="0"/>
            </p:cNvCxnSpPr>
            <p:nvPr/>
          </p:nvCxnSpPr>
          <p:spPr>
            <a:xfrm>
              <a:off x="1902966" y="1466831"/>
              <a:ext cx="0" cy="432048"/>
            </a:xfrm>
            <a:prstGeom prst="line">
              <a:avLst/>
            </a:prstGeom>
          </p:spPr>
          <p:style>
            <a:lnRef idx="1">
              <a:schemeClr val="accent1"/>
            </a:lnRef>
            <a:fillRef idx="0">
              <a:schemeClr val="accent1"/>
            </a:fillRef>
            <a:effectRef idx="0">
              <a:schemeClr val="accent1"/>
            </a:effectRef>
            <a:fontRef idx="minor">
              <a:schemeClr val="tx1"/>
            </a:fontRef>
          </p:style>
        </p:cxnSp>
        <p:sp>
          <p:nvSpPr>
            <p:cNvPr id="92" name="文本框 91"/>
            <p:cNvSpPr txBox="1"/>
            <p:nvPr/>
          </p:nvSpPr>
          <p:spPr>
            <a:xfrm>
              <a:off x="665083" y="3418170"/>
              <a:ext cx="288032" cy="369332"/>
            </a:xfrm>
            <a:prstGeom prst="rect">
              <a:avLst/>
            </a:prstGeom>
            <a:noFill/>
          </p:spPr>
          <p:txBody>
            <a:bodyPr wrap="square" rtlCol="0">
              <a:spAutoFit/>
            </a:bodyPr>
            <a:lstStyle/>
            <a:p>
              <a:r>
                <a:rPr lang="en-US" altLang="zh-CN" dirty="0"/>
                <a:t>X</a:t>
              </a:r>
              <a:endParaRPr lang="zh-CN" altLang="en-US" dirty="0"/>
            </a:p>
          </p:txBody>
        </p:sp>
        <p:sp>
          <p:nvSpPr>
            <p:cNvPr id="146" name="文本框 145"/>
            <p:cNvSpPr txBox="1"/>
            <p:nvPr/>
          </p:nvSpPr>
          <p:spPr>
            <a:xfrm>
              <a:off x="1670262" y="3314454"/>
              <a:ext cx="288032" cy="369332"/>
            </a:xfrm>
            <a:prstGeom prst="rect">
              <a:avLst/>
            </a:prstGeom>
            <a:noFill/>
          </p:spPr>
          <p:txBody>
            <a:bodyPr wrap="square" rtlCol="0">
              <a:spAutoFit/>
            </a:bodyPr>
            <a:lstStyle/>
            <a:p>
              <a:r>
                <a:rPr lang="en-US" altLang="zh-CN" dirty="0"/>
                <a:t>Y</a:t>
              </a:r>
              <a:endParaRPr lang="zh-CN" altLang="en-US" dirty="0"/>
            </a:p>
          </p:txBody>
        </p:sp>
        <p:sp>
          <p:nvSpPr>
            <p:cNvPr id="147" name="文本框 146"/>
            <p:cNvSpPr txBox="1"/>
            <p:nvPr/>
          </p:nvSpPr>
          <p:spPr>
            <a:xfrm>
              <a:off x="2289758" y="2606925"/>
              <a:ext cx="244003" cy="369332"/>
            </a:xfrm>
            <a:prstGeom prst="rect">
              <a:avLst/>
            </a:prstGeom>
            <a:noFill/>
          </p:spPr>
          <p:txBody>
            <a:bodyPr wrap="square" rtlCol="0">
              <a:spAutoFit/>
            </a:bodyPr>
            <a:lstStyle/>
            <a:p>
              <a:r>
                <a:rPr lang="en-US" altLang="zh-CN" dirty="0"/>
                <a:t>Z</a:t>
              </a:r>
              <a:endParaRPr lang="zh-CN" altLang="en-US" dirty="0"/>
            </a:p>
          </p:txBody>
        </p:sp>
        <p:cxnSp>
          <p:nvCxnSpPr>
            <p:cNvPr id="27" name="直接连接符 26">
              <a:extLst>
                <a:ext uri="{FF2B5EF4-FFF2-40B4-BE49-F238E27FC236}">
                  <a16:creationId xmlns:a16="http://schemas.microsoft.com/office/drawing/2014/main" id="{126DFF29-7740-4038-95B6-B91BCD724BCE}"/>
                </a:ext>
              </a:extLst>
            </p:cNvPr>
            <p:cNvCxnSpPr/>
            <p:nvPr/>
          </p:nvCxnSpPr>
          <p:spPr>
            <a:xfrm>
              <a:off x="797272" y="2623573"/>
              <a:ext cx="0" cy="465484"/>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98" name="直接连接符 97">
            <a:extLst>
              <a:ext uri="{FF2B5EF4-FFF2-40B4-BE49-F238E27FC236}">
                <a16:creationId xmlns:a16="http://schemas.microsoft.com/office/drawing/2014/main" id="{9229EBF5-7A43-4D43-9C86-0FD77C77E9AC}"/>
              </a:ext>
            </a:extLst>
          </p:cNvPr>
          <p:cNvCxnSpPr/>
          <p:nvPr/>
        </p:nvCxnSpPr>
        <p:spPr>
          <a:xfrm>
            <a:off x="37631" y="4218266"/>
            <a:ext cx="9227877" cy="71994"/>
          </a:xfrm>
          <a:prstGeom prst="line">
            <a:avLst/>
          </a:prstGeom>
        </p:spPr>
        <p:style>
          <a:lnRef idx="1">
            <a:schemeClr val="accent1"/>
          </a:lnRef>
          <a:fillRef idx="0">
            <a:schemeClr val="accent1"/>
          </a:fillRef>
          <a:effectRef idx="0">
            <a:schemeClr val="accent1"/>
          </a:effectRef>
          <a:fontRef idx="minor">
            <a:schemeClr val="tx1"/>
          </a:fontRef>
        </p:style>
      </p:cxnSp>
      <p:sp>
        <p:nvSpPr>
          <p:cNvPr id="99" name="文本框 98">
            <a:extLst>
              <a:ext uri="{FF2B5EF4-FFF2-40B4-BE49-F238E27FC236}">
                <a16:creationId xmlns:a16="http://schemas.microsoft.com/office/drawing/2014/main" id="{154C275B-9D72-4C0F-92D9-FF2B7DA6320D}"/>
              </a:ext>
            </a:extLst>
          </p:cNvPr>
          <p:cNvSpPr txBox="1"/>
          <p:nvPr/>
        </p:nvSpPr>
        <p:spPr>
          <a:xfrm>
            <a:off x="8317261" y="3944576"/>
            <a:ext cx="789107" cy="400110"/>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n+1</a:t>
            </a:r>
            <a:endParaRPr lang="zh-CN" altLang="en-US" sz="2000" b="1" dirty="0">
              <a:latin typeface="Times New Roman" panose="02020603050405020304" pitchFamily="18" charset="0"/>
              <a:cs typeface="Times New Roman" panose="02020603050405020304" pitchFamily="18" charset="0"/>
            </a:endParaRPr>
          </a:p>
        </p:txBody>
      </p:sp>
      <p:sp>
        <p:nvSpPr>
          <p:cNvPr id="8" name="内容占位符 7">
            <a:extLst>
              <a:ext uri="{FF2B5EF4-FFF2-40B4-BE49-F238E27FC236}">
                <a16:creationId xmlns:a16="http://schemas.microsoft.com/office/drawing/2014/main" id="{B1C8AE26-1206-4F48-8CB9-970757538FB2}"/>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185581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a:xfrm>
            <a:off x="5709" y="67768"/>
            <a:ext cx="8229600" cy="641305"/>
          </a:xfrm>
        </p:spPr>
        <p:txBody>
          <a:bodyPr>
            <a:normAutofit fontScale="90000"/>
          </a:bodyPr>
          <a:lstStyle/>
          <a:p>
            <a:pPr algn="l"/>
            <a:r>
              <a:rPr lang="zh-CN" altLang="en-US" dirty="0">
                <a:latin typeface="华文新魏" panose="02010800040101010101" pitchFamily="2" charset="-122"/>
                <a:ea typeface="华文新魏" panose="02010800040101010101" pitchFamily="2" charset="-122"/>
              </a:rPr>
              <a:t>插入失衡</a:t>
            </a:r>
          </a:p>
        </p:txBody>
      </p:sp>
      <p:sp>
        <p:nvSpPr>
          <p:cNvPr id="88066" name="灯片编号占位符 4"/>
          <p:cNvSpPr>
            <a:spLocks noGrp="1"/>
          </p:cNvSpPr>
          <p:nvPr>
            <p:ph type="sldNum" sz="quarter" idx="12"/>
          </p:nvPr>
        </p:nvSpPr>
        <p:spPr>
          <a:xfrm>
            <a:off x="8760703" y="6475865"/>
            <a:ext cx="395536"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7DFFA93-89C7-4DA4-AE2B-878581C63A60}" type="slidenum">
              <a:rPr lang="en-US" altLang="zh-CN" smtClean="0"/>
              <a:pPr/>
              <a:t>9</a:t>
            </a:fld>
            <a:endParaRPr lang="en-US" altLang="zh-CN"/>
          </a:p>
        </p:txBody>
      </p:sp>
      <p:sp>
        <p:nvSpPr>
          <p:cNvPr id="6" name="Oval 35">
            <a:extLst>
              <a:ext uri="{FF2B5EF4-FFF2-40B4-BE49-F238E27FC236}">
                <a16:creationId xmlns:a16="http://schemas.microsoft.com/office/drawing/2014/main" id="{7889774A-A56F-477C-9862-A34654A10502}"/>
              </a:ext>
            </a:extLst>
          </p:cNvPr>
          <p:cNvSpPr>
            <a:spLocks noChangeArrowheads="1"/>
          </p:cNvSpPr>
          <p:nvPr/>
        </p:nvSpPr>
        <p:spPr bwMode="auto">
          <a:xfrm>
            <a:off x="4549509" y="2321033"/>
            <a:ext cx="503238" cy="360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a:latin typeface="Times New Roman" pitchFamily="18" charset="0"/>
              </a:rPr>
              <a:t>p</a:t>
            </a:r>
          </a:p>
        </p:txBody>
      </p:sp>
      <p:sp>
        <p:nvSpPr>
          <p:cNvPr id="7" name="Oval 36">
            <a:extLst>
              <a:ext uri="{FF2B5EF4-FFF2-40B4-BE49-F238E27FC236}">
                <a16:creationId xmlns:a16="http://schemas.microsoft.com/office/drawing/2014/main" id="{57171C32-BEDC-462A-8423-D3E2BC03DF66}"/>
              </a:ext>
            </a:extLst>
          </p:cNvPr>
          <p:cNvSpPr>
            <a:spLocks noChangeArrowheads="1"/>
          </p:cNvSpPr>
          <p:nvPr/>
        </p:nvSpPr>
        <p:spPr bwMode="auto">
          <a:xfrm>
            <a:off x="5141617" y="2908944"/>
            <a:ext cx="503238" cy="360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algn="ctr" eaLnBrk="1" hangingPunct="1">
              <a:spcBef>
                <a:spcPct val="0"/>
              </a:spcBef>
              <a:buClrTx/>
              <a:buSzTx/>
              <a:buFontTx/>
              <a:buNone/>
            </a:pPr>
            <a:r>
              <a:rPr lang="en-US" altLang="en-US" sz="2400" b="1" dirty="0">
                <a:latin typeface="Times New Roman" pitchFamily="18" charset="0"/>
              </a:rPr>
              <a:t>v</a:t>
            </a:r>
          </a:p>
        </p:txBody>
      </p:sp>
      <p:cxnSp>
        <p:nvCxnSpPr>
          <p:cNvPr id="9" name="直接连接符 8">
            <a:extLst>
              <a:ext uri="{FF2B5EF4-FFF2-40B4-BE49-F238E27FC236}">
                <a16:creationId xmlns:a16="http://schemas.microsoft.com/office/drawing/2014/main" id="{8DED747D-1DD8-42ED-A5BA-85423CE7508D}"/>
              </a:ext>
            </a:extLst>
          </p:cNvPr>
          <p:cNvCxnSpPr/>
          <p:nvPr/>
        </p:nvCxnSpPr>
        <p:spPr>
          <a:xfrm>
            <a:off x="4272851" y="2551669"/>
            <a:ext cx="257175" cy="0"/>
          </a:xfrm>
          <a:prstGeom prst="line">
            <a:avLst/>
          </a:prstGeom>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5E344D18-F6B6-461A-AD32-78A3B985CB16}"/>
              </a:ext>
            </a:extLst>
          </p:cNvPr>
          <p:cNvCxnSpPr/>
          <p:nvPr/>
        </p:nvCxnSpPr>
        <p:spPr>
          <a:xfrm>
            <a:off x="4262012" y="2554357"/>
            <a:ext cx="10839" cy="414202"/>
          </a:xfrm>
          <a:prstGeom prst="line">
            <a:avLst/>
          </a:prstGeom>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5923D008-4164-4B73-BDF6-9422E83C9ADE}"/>
              </a:ext>
            </a:extLst>
          </p:cNvPr>
          <p:cNvSpPr/>
          <p:nvPr/>
        </p:nvSpPr>
        <p:spPr>
          <a:xfrm>
            <a:off x="5773442" y="3386070"/>
            <a:ext cx="249557" cy="642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a:extLst>
              <a:ext uri="{FF2B5EF4-FFF2-40B4-BE49-F238E27FC236}">
                <a16:creationId xmlns:a16="http://schemas.microsoft.com/office/drawing/2014/main" id="{C2B3FBC4-78D5-4B50-97B9-7D5C33061AC4}"/>
              </a:ext>
            </a:extLst>
          </p:cNvPr>
          <p:cNvCxnSpPr/>
          <p:nvPr/>
        </p:nvCxnSpPr>
        <p:spPr>
          <a:xfrm>
            <a:off x="5644855" y="3122351"/>
            <a:ext cx="2571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78C88BF9-4339-4F2E-94C8-1A4445615BC8}"/>
              </a:ext>
            </a:extLst>
          </p:cNvPr>
          <p:cNvCxnSpPr>
            <a:cxnSpLocks/>
            <a:endCxn id="33" idx="0"/>
          </p:cNvCxnSpPr>
          <p:nvPr/>
        </p:nvCxnSpPr>
        <p:spPr>
          <a:xfrm flipH="1">
            <a:off x="5898221" y="3124438"/>
            <a:ext cx="3810" cy="261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79C111B-6EB3-4490-B09D-635222E9FBDF}"/>
              </a:ext>
            </a:extLst>
          </p:cNvPr>
          <p:cNvCxnSpPr/>
          <p:nvPr/>
        </p:nvCxnSpPr>
        <p:spPr>
          <a:xfrm>
            <a:off x="4911814" y="3122351"/>
            <a:ext cx="238264" cy="0"/>
          </a:xfrm>
          <a:prstGeom prst="line">
            <a:avLst/>
          </a:prstGeom>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A08AE13C-1D11-40FD-8BED-273F26CA6E77}"/>
              </a:ext>
            </a:extLst>
          </p:cNvPr>
          <p:cNvCxnSpPr>
            <a:cxnSpLocks/>
          </p:cNvCxnSpPr>
          <p:nvPr/>
        </p:nvCxnSpPr>
        <p:spPr>
          <a:xfrm>
            <a:off x="4905375" y="3132665"/>
            <a:ext cx="10042" cy="595834"/>
          </a:xfrm>
          <a:prstGeom prst="line">
            <a:avLst/>
          </a:prstGeom>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D457205D-0699-424A-9F41-2EB31F45EE64}"/>
              </a:ext>
            </a:extLst>
          </p:cNvPr>
          <p:cNvCxnSpPr/>
          <p:nvPr/>
        </p:nvCxnSpPr>
        <p:spPr>
          <a:xfrm flipH="1" flipV="1">
            <a:off x="5080021" y="2520427"/>
            <a:ext cx="345281" cy="1"/>
          </a:xfrm>
          <a:prstGeom prst="line">
            <a:avLst/>
          </a:prstGeom>
          <a:scene3d>
            <a:camera prst="orthographicFront">
              <a:rot lat="298855" lon="10800000" rev="21573786"/>
            </a:camera>
            <a:lightRig rig="threePt" dir="t"/>
          </a:scene3d>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D0993104-0CD0-41EA-AB1C-DBFA1B087435}"/>
              </a:ext>
            </a:extLst>
          </p:cNvPr>
          <p:cNvCxnSpPr/>
          <p:nvPr/>
        </p:nvCxnSpPr>
        <p:spPr>
          <a:xfrm>
            <a:off x="5425302" y="2522901"/>
            <a:ext cx="0" cy="364332"/>
          </a:xfrm>
          <a:prstGeom prst="line">
            <a:avLst/>
          </a:prstGeom>
          <a:scene3d>
            <a:camera prst="orthographicFront">
              <a:rot lat="298855" lon="10800000" rev="21573786"/>
            </a:camera>
            <a:lightRig rig="threePt" dir="t"/>
          </a:scene3d>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25E7F79-31A8-403B-9B22-F8A67868FFC1}"/>
              </a:ext>
            </a:extLst>
          </p:cNvPr>
          <p:cNvCxnSpPr>
            <a:endCxn id="6" idx="0"/>
          </p:cNvCxnSpPr>
          <p:nvPr/>
        </p:nvCxnSpPr>
        <p:spPr>
          <a:xfrm>
            <a:off x="4801128" y="1888985"/>
            <a:ext cx="0" cy="432048"/>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F7D6E2FC-70F2-4C20-836D-746D03100308}"/>
              </a:ext>
            </a:extLst>
          </p:cNvPr>
          <p:cNvSpPr txBox="1"/>
          <p:nvPr/>
        </p:nvSpPr>
        <p:spPr>
          <a:xfrm>
            <a:off x="4109145" y="3094407"/>
            <a:ext cx="288032" cy="369332"/>
          </a:xfrm>
          <a:prstGeom prst="rect">
            <a:avLst/>
          </a:prstGeom>
          <a:noFill/>
        </p:spPr>
        <p:txBody>
          <a:bodyPr wrap="square" rtlCol="0">
            <a:spAutoFit/>
          </a:bodyPr>
          <a:lstStyle/>
          <a:p>
            <a:r>
              <a:rPr lang="en-US" altLang="zh-CN" dirty="0"/>
              <a:t>X</a:t>
            </a:r>
            <a:endParaRPr lang="zh-CN" altLang="en-US" dirty="0"/>
          </a:p>
        </p:txBody>
      </p:sp>
      <p:sp>
        <p:nvSpPr>
          <p:cNvPr id="17" name="文本框 16">
            <a:extLst>
              <a:ext uri="{FF2B5EF4-FFF2-40B4-BE49-F238E27FC236}">
                <a16:creationId xmlns:a16="http://schemas.microsoft.com/office/drawing/2014/main" id="{CBF15731-C214-4CAD-8DE7-DBDFF637B81E}"/>
              </a:ext>
            </a:extLst>
          </p:cNvPr>
          <p:cNvSpPr txBox="1"/>
          <p:nvPr/>
        </p:nvSpPr>
        <p:spPr>
          <a:xfrm>
            <a:off x="4739800" y="3398654"/>
            <a:ext cx="304620" cy="369332"/>
          </a:xfrm>
          <a:prstGeom prst="rect">
            <a:avLst/>
          </a:prstGeom>
          <a:noFill/>
        </p:spPr>
        <p:txBody>
          <a:bodyPr wrap="square" rtlCol="0">
            <a:spAutoFit/>
          </a:bodyPr>
          <a:lstStyle/>
          <a:p>
            <a:r>
              <a:rPr lang="en-US" altLang="zh-CN" dirty="0"/>
              <a:t>Y</a:t>
            </a:r>
            <a:endParaRPr lang="zh-CN" altLang="en-US" dirty="0"/>
          </a:p>
        </p:txBody>
      </p:sp>
      <p:cxnSp>
        <p:nvCxnSpPr>
          <p:cNvPr id="3" name="直接连接符 2">
            <a:extLst>
              <a:ext uri="{FF2B5EF4-FFF2-40B4-BE49-F238E27FC236}">
                <a16:creationId xmlns:a16="http://schemas.microsoft.com/office/drawing/2014/main" id="{99030ADD-B936-48F0-9DC1-B3F4B7DDE051}"/>
              </a:ext>
            </a:extLst>
          </p:cNvPr>
          <p:cNvCxnSpPr/>
          <p:nvPr/>
        </p:nvCxnSpPr>
        <p:spPr>
          <a:xfrm>
            <a:off x="3997950" y="1888985"/>
            <a:ext cx="803178"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Oval 35">
            <a:extLst>
              <a:ext uri="{FF2B5EF4-FFF2-40B4-BE49-F238E27FC236}">
                <a16:creationId xmlns:a16="http://schemas.microsoft.com/office/drawing/2014/main" id="{1B72420B-48DA-4E32-AA74-C219EABA733B}"/>
              </a:ext>
            </a:extLst>
          </p:cNvPr>
          <p:cNvSpPr>
            <a:spLocks noChangeArrowheads="1"/>
          </p:cNvSpPr>
          <p:nvPr/>
        </p:nvSpPr>
        <p:spPr bwMode="auto">
          <a:xfrm>
            <a:off x="3494711" y="1697846"/>
            <a:ext cx="503238" cy="360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60000"/>
              <a:buFont typeface="Wingdings" pitchFamily="2" charset="2"/>
              <a:buChar char="n"/>
              <a:defRPr sz="3200">
                <a:solidFill>
                  <a:schemeClr val="tx1"/>
                </a:solidFill>
                <a:latin typeface="Verdana" pitchFamily="34" charset="0"/>
                <a:ea typeface="宋体" pitchFamily="2" charset="-122"/>
              </a:defRPr>
            </a:lvl1pPr>
            <a:lvl2pPr marL="742950" indent="-285750" eaLnBrk="0" hangingPunct="0">
              <a:spcBef>
                <a:spcPct val="20000"/>
              </a:spcBef>
              <a:buClr>
                <a:schemeClr val="tx1"/>
              </a:buClr>
              <a:buChar char="•"/>
              <a:defRPr sz="2800">
                <a:solidFill>
                  <a:schemeClr val="tx1"/>
                </a:solidFill>
                <a:latin typeface="Verdana" pitchFamily="34" charset="0"/>
                <a:ea typeface="宋体" pitchFamily="2" charset="-122"/>
              </a:defRPr>
            </a:lvl2pPr>
            <a:lvl3pPr marL="1143000" indent="-228600" eaLnBrk="0" hangingPunct="0">
              <a:spcBef>
                <a:spcPct val="20000"/>
              </a:spcBef>
              <a:buClr>
                <a:schemeClr val="accent2"/>
              </a:buClr>
              <a:buSzPct val="60000"/>
              <a:buFont typeface="Wingdings" pitchFamily="2" charset="2"/>
              <a:buChar char="n"/>
              <a:defRPr sz="2400">
                <a:solidFill>
                  <a:schemeClr val="tx1"/>
                </a:solidFill>
                <a:latin typeface="Verdana" pitchFamily="34" charset="0"/>
                <a:ea typeface="宋体" pitchFamily="2" charset="-122"/>
              </a:defRPr>
            </a:lvl3pPr>
            <a:lvl4pPr marL="1600200" indent="-228600" eaLnBrk="0" hangingPunct="0">
              <a:spcBef>
                <a:spcPct val="20000"/>
              </a:spcBef>
              <a:buClr>
                <a:schemeClr val="tx2"/>
              </a:buClr>
              <a:buChar char="•"/>
              <a:defRPr sz="2000">
                <a:solidFill>
                  <a:schemeClr val="tx1"/>
                </a:solidFill>
                <a:latin typeface="Verdana" pitchFamily="34" charset="0"/>
                <a:ea typeface="宋体" pitchFamily="2" charset="-122"/>
              </a:defRPr>
            </a:lvl4pPr>
            <a:lvl5pPr marL="2057400" indent="-228600" eaLnBrk="0" hangingPunct="0">
              <a:spcBef>
                <a:spcPct val="20000"/>
              </a:spcBef>
              <a:buClr>
                <a:schemeClr val="folHlink"/>
              </a:buClr>
              <a:buSzPct val="60000"/>
              <a:buFont typeface="Wingdings" pitchFamily="2" charset="2"/>
              <a:buChar char="n"/>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a:solidFill>
                  <a:schemeClr val="tx1"/>
                </a:solidFill>
                <a:latin typeface="Verdana" pitchFamily="34" charset="0"/>
                <a:ea typeface="宋体" pitchFamily="2" charset="-122"/>
              </a:defRPr>
            </a:lvl9pPr>
          </a:lstStyle>
          <a:p>
            <a:pPr eaLnBrk="1" hangingPunct="1">
              <a:spcBef>
                <a:spcPct val="0"/>
              </a:spcBef>
              <a:buClrTx/>
              <a:buSzTx/>
              <a:buFontTx/>
              <a:buNone/>
            </a:pPr>
            <a:r>
              <a:rPr lang="en-US" altLang="en-US" sz="2400" b="1" dirty="0">
                <a:latin typeface="Times New Roman" pitchFamily="18" charset="0"/>
              </a:rPr>
              <a:t>g</a:t>
            </a:r>
          </a:p>
        </p:txBody>
      </p:sp>
      <p:cxnSp>
        <p:nvCxnSpPr>
          <p:cNvPr id="46" name="直接连接符 45">
            <a:extLst>
              <a:ext uri="{FF2B5EF4-FFF2-40B4-BE49-F238E27FC236}">
                <a16:creationId xmlns:a16="http://schemas.microsoft.com/office/drawing/2014/main" id="{659A522A-3726-4465-A7E6-51105B6A4A0B}"/>
              </a:ext>
            </a:extLst>
          </p:cNvPr>
          <p:cNvCxnSpPr/>
          <p:nvPr/>
        </p:nvCxnSpPr>
        <p:spPr>
          <a:xfrm>
            <a:off x="3206017" y="1888985"/>
            <a:ext cx="2876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E347F955-BD72-4878-8FA4-68171E9499F7}"/>
              </a:ext>
            </a:extLst>
          </p:cNvPr>
          <p:cNvCxnSpPr>
            <a:cxnSpLocks/>
          </p:cNvCxnSpPr>
          <p:nvPr/>
        </p:nvCxnSpPr>
        <p:spPr>
          <a:xfrm>
            <a:off x="3227850" y="1895866"/>
            <a:ext cx="12122" cy="551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064" name="直接连接符 88063">
            <a:extLst>
              <a:ext uri="{FF2B5EF4-FFF2-40B4-BE49-F238E27FC236}">
                <a16:creationId xmlns:a16="http://schemas.microsoft.com/office/drawing/2014/main" id="{BB137C6A-684C-472E-909E-796C3ED92D46}"/>
              </a:ext>
            </a:extLst>
          </p:cNvPr>
          <p:cNvCxnSpPr>
            <a:cxnSpLocks/>
          </p:cNvCxnSpPr>
          <p:nvPr/>
        </p:nvCxnSpPr>
        <p:spPr>
          <a:xfrm flipV="1">
            <a:off x="-81137" y="3470883"/>
            <a:ext cx="9117633" cy="25227"/>
          </a:xfrm>
          <a:prstGeom prst="line">
            <a:avLst/>
          </a:prstGeom>
        </p:spPr>
        <p:style>
          <a:lnRef idx="1">
            <a:schemeClr val="accent1"/>
          </a:lnRef>
          <a:fillRef idx="0">
            <a:schemeClr val="accent1"/>
          </a:fillRef>
          <a:effectRef idx="0">
            <a:schemeClr val="accent1"/>
          </a:effectRef>
          <a:fontRef idx="minor">
            <a:schemeClr val="tx1"/>
          </a:fontRef>
        </p:style>
      </p:cxnSp>
      <p:sp>
        <p:nvSpPr>
          <p:cNvPr id="54" name="矩形 53">
            <a:extLst>
              <a:ext uri="{FF2B5EF4-FFF2-40B4-BE49-F238E27FC236}">
                <a16:creationId xmlns:a16="http://schemas.microsoft.com/office/drawing/2014/main" id="{9B254092-54F6-4342-9C1A-FFCBCB6E6045}"/>
              </a:ext>
            </a:extLst>
          </p:cNvPr>
          <p:cNvSpPr/>
          <p:nvPr/>
        </p:nvSpPr>
        <p:spPr>
          <a:xfrm>
            <a:off x="4759504" y="3386069"/>
            <a:ext cx="249557" cy="642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62A0CD10-BB84-4F71-89A1-F41A3EF8105E}"/>
              </a:ext>
            </a:extLst>
          </p:cNvPr>
          <p:cNvSpPr/>
          <p:nvPr/>
        </p:nvSpPr>
        <p:spPr>
          <a:xfrm>
            <a:off x="4128331" y="2986516"/>
            <a:ext cx="304620" cy="1023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200BBA18-85D3-476E-BA63-472CC0F5540D}"/>
              </a:ext>
            </a:extLst>
          </p:cNvPr>
          <p:cNvSpPr/>
          <p:nvPr/>
        </p:nvSpPr>
        <p:spPr>
          <a:xfrm>
            <a:off x="3107255" y="2454136"/>
            <a:ext cx="304620" cy="1023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a:extLst>
              <a:ext uri="{FF2B5EF4-FFF2-40B4-BE49-F238E27FC236}">
                <a16:creationId xmlns:a16="http://schemas.microsoft.com/office/drawing/2014/main" id="{FDFF5A4C-D797-4189-8CDC-544896307743}"/>
              </a:ext>
            </a:extLst>
          </p:cNvPr>
          <p:cNvSpPr txBox="1"/>
          <p:nvPr/>
        </p:nvSpPr>
        <p:spPr>
          <a:xfrm>
            <a:off x="4054621" y="3311443"/>
            <a:ext cx="452040" cy="369332"/>
          </a:xfrm>
          <a:prstGeom prst="rect">
            <a:avLst/>
          </a:prstGeom>
          <a:noFill/>
        </p:spPr>
        <p:txBody>
          <a:bodyPr wrap="square" rtlCol="0">
            <a:spAutoFit/>
          </a:bodyPr>
          <a:lstStyle/>
          <a:p>
            <a:r>
              <a:rPr lang="en-US" altLang="zh-CN" dirty="0"/>
              <a:t>T1</a:t>
            </a:r>
            <a:endParaRPr lang="zh-CN" altLang="en-US" dirty="0"/>
          </a:p>
        </p:txBody>
      </p:sp>
      <p:sp>
        <p:nvSpPr>
          <p:cNvPr id="58" name="文本框 57">
            <a:extLst>
              <a:ext uri="{FF2B5EF4-FFF2-40B4-BE49-F238E27FC236}">
                <a16:creationId xmlns:a16="http://schemas.microsoft.com/office/drawing/2014/main" id="{DA2BC4D3-79D9-4242-9EC8-F6BB16339C85}"/>
              </a:ext>
            </a:extLst>
          </p:cNvPr>
          <p:cNvSpPr txBox="1"/>
          <p:nvPr/>
        </p:nvSpPr>
        <p:spPr>
          <a:xfrm>
            <a:off x="5699732" y="3614678"/>
            <a:ext cx="452040" cy="369332"/>
          </a:xfrm>
          <a:prstGeom prst="rect">
            <a:avLst/>
          </a:prstGeom>
          <a:noFill/>
        </p:spPr>
        <p:txBody>
          <a:bodyPr wrap="square" rtlCol="0">
            <a:spAutoFit/>
          </a:bodyPr>
          <a:lstStyle/>
          <a:p>
            <a:r>
              <a:rPr lang="en-US" altLang="zh-CN" dirty="0"/>
              <a:t>T3</a:t>
            </a:r>
            <a:endParaRPr lang="zh-CN" altLang="en-US" dirty="0"/>
          </a:p>
        </p:txBody>
      </p:sp>
      <p:sp>
        <p:nvSpPr>
          <p:cNvPr id="59" name="文本框 58">
            <a:extLst>
              <a:ext uri="{FF2B5EF4-FFF2-40B4-BE49-F238E27FC236}">
                <a16:creationId xmlns:a16="http://schemas.microsoft.com/office/drawing/2014/main" id="{C34F8A5A-E7F7-46E8-94EC-EDB54D6F8407}"/>
              </a:ext>
            </a:extLst>
          </p:cNvPr>
          <p:cNvSpPr txBox="1"/>
          <p:nvPr/>
        </p:nvSpPr>
        <p:spPr>
          <a:xfrm>
            <a:off x="4685794" y="3642101"/>
            <a:ext cx="452040" cy="369332"/>
          </a:xfrm>
          <a:prstGeom prst="rect">
            <a:avLst/>
          </a:prstGeom>
          <a:noFill/>
        </p:spPr>
        <p:txBody>
          <a:bodyPr wrap="square" rtlCol="0">
            <a:spAutoFit/>
          </a:bodyPr>
          <a:lstStyle/>
          <a:p>
            <a:r>
              <a:rPr lang="en-US" altLang="zh-CN" dirty="0"/>
              <a:t>T2</a:t>
            </a:r>
            <a:endParaRPr lang="zh-CN" altLang="en-US" dirty="0"/>
          </a:p>
        </p:txBody>
      </p:sp>
      <p:sp>
        <p:nvSpPr>
          <p:cNvPr id="18" name="文本框 17">
            <a:extLst>
              <a:ext uri="{FF2B5EF4-FFF2-40B4-BE49-F238E27FC236}">
                <a16:creationId xmlns:a16="http://schemas.microsoft.com/office/drawing/2014/main" id="{5DB14069-3DD4-436C-9D94-769057DA2BB7}"/>
              </a:ext>
            </a:extLst>
          </p:cNvPr>
          <p:cNvSpPr txBox="1"/>
          <p:nvPr/>
        </p:nvSpPr>
        <p:spPr>
          <a:xfrm>
            <a:off x="3059832" y="2766891"/>
            <a:ext cx="433793" cy="369332"/>
          </a:xfrm>
          <a:prstGeom prst="rect">
            <a:avLst/>
          </a:prstGeom>
          <a:noFill/>
        </p:spPr>
        <p:txBody>
          <a:bodyPr wrap="square" rtlCol="0">
            <a:spAutoFit/>
          </a:bodyPr>
          <a:lstStyle/>
          <a:p>
            <a:r>
              <a:rPr lang="en-US" altLang="zh-CN" dirty="0"/>
              <a:t>T0</a:t>
            </a:r>
            <a:endParaRPr lang="zh-CN" altLang="en-US" dirty="0"/>
          </a:p>
        </p:txBody>
      </p:sp>
      <p:cxnSp>
        <p:nvCxnSpPr>
          <p:cNvPr id="60" name="直接连接符 59">
            <a:extLst>
              <a:ext uri="{FF2B5EF4-FFF2-40B4-BE49-F238E27FC236}">
                <a16:creationId xmlns:a16="http://schemas.microsoft.com/office/drawing/2014/main" id="{C53A90DA-65CE-4095-871D-867E8298A664}"/>
              </a:ext>
            </a:extLst>
          </p:cNvPr>
          <p:cNvCxnSpPr>
            <a:cxnSpLocks/>
          </p:cNvCxnSpPr>
          <p:nvPr/>
        </p:nvCxnSpPr>
        <p:spPr>
          <a:xfrm flipV="1">
            <a:off x="0" y="4005702"/>
            <a:ext cx="9089122" cy="22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FA4FFFD1-512B-4B61-B45B-2A4FF2790823}"/>
              </a:ext>
            </a:extLst>
          </p:cNvPr>
          <p:cNvCxnSpPr>
            <a:cxnSpLocks/>
          </p:cNvCxnSpPr>
          <p:nvPr/>
        </p:nvCxnSpPr>
        <p:spPr>
          <a:xfrm flipV="1">
            <a:off x="-22583" y="4535026"/>
            <a:ext cx="9166583" cy="41071"/>
          </a:xfrm>
          <a:prstGeom prst="line">
            <a:avLst/>
          </a:prstGeom>
        </p:spPr>
        <p:style>
          <a:lnRef idx="1">
            <a:schemeClr val="accent1"/>
          </a:lnRef>
          <a:fillRef idx="0">
            <a:schemeClr val="accent1"/>
          </a:fillRef>
          <a:effectRef idx="0">
            <a:schemeClr val="accent1"/>
          </a:effectRef>
          <a:fontRef idx="minor">
            <a:schemeClr val="tx1"/>
          </a:fontRef>
        </p:style>
      </p:cxnSp>
      <p:sp>
        <p:nvSpPr>
          <p:cNvPr id="88070" name="矩形 88069">
            <a:extLst>
              <a:ext uri="{FF2B5EF4-FFF2-40B4-BE49-F238E27FC236}">
                <a16:creationId xmlns:a16="http://schemas.microsoft.com/office/drawing/2014/main" id="{A1DE5F65-CEDD-4209-A2AE-1D2CBB8DA75C}"/>
              </a:ext>
            </a:extLst>
          </p:cNvPr>
          <p:cNvSpPr/>
          <p:nvPr/>
        </p:nvSpPr>
        <p:spPr>
          <a:xfrm>
            <a:off x="4731971" y="4056882"/>
            <a:ext cx="304621" cy="518357"/>
          </a:xfrm>
          <a:prstGeom prst="rect">
            <a:avLst/>
          </a:prstGeom>
          <a:solidFill>
            <a:schemeClr val="bg1">
              <a:lumMod val="7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8072" name="直接连接符 88071">
            <a:extLst>
              <a:ext uri="{FF2B5EF4-FFF2-40B4-BE49-F238E27FC236}">
                <a16:creationId xmlns:a16="http://schemas.microsoft.com/office/drawing/2014/main" id="{FF5AAF0B-962D-456A-BE9A-B523187E151D}"/>
              </a:ext>
            </a:extLst>
          </p:cNvPr>
          <p:cNvCxnSpPr>
            <a:endCxn id="42" idx="0"/>
          </p:cNvCxnSpPr>
          <p:nvPr/>
        </p:nvCxnSpPr>
        <p:spPr>
          <a:xfrm>
            <a:off x="3746330" y="1258796"/>
            <a:ext cx="0" cy="439050"/>
          </a:xfrm>
          <a:prstGeom prst="line">
            <a:avLst/>
          </a:prstGeom>
        </p:spPr>
        <p:style>
          <a:lnRef idx="1">
            <a:schemeClr val="accent1"/>
          </a:lnRef>
          <a:fillRef idx="0">
            <a:schemeClr val="accent1"/>
          </a:fillRef>
          <a:effectRef idx="0">
            <a:schemeClr val="accent1"/>
          </a:effectRef>
          <a:fontRef idx="minor">
            <a:schemeClr val="tx1"/>
          </a:fontRef>
        </p:style>
      </p:cxnSp>
      <p:sp>
        <p:nvSpPr>
          <p:cNvPr id="93" name="矩形 92">
            <a:extLst>
              <a:ext uri="{FF2B5EF4-FFF2-40B4-BE49-F238E27FC236}">
                <a16:creationId xmlns:a16="http://schemas.microsoft.com/office/drawing/2014/main" id="{0D1168FD-0A90-424F-AAB7-45AD793C654D}"/>
              </a:ext>
            </a:extLst>
          </p:cNvPr>
          <p:cNvSpPr/>
          <p:nvPr/>
        </p:nvSpPr>
        <p:spPr>
          <a:xfrm>
            <a:off x="5718378" y="4070308"/>
            <a:ext cx="304621" cy="518357"/>
          </a:xfrm>
          <a:prstGeom prst="rect">
            <a:avLst/>
          </a:prstGeom>
          <a:solidFill>
            <a:schemeClr val="bg1">
              <a:lumMod val="7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Rectangle 3">
            <a:extLst>
              <a:ext uri="{FF2B5EF4-FFF2-40B4-BE49-F238E27FC236}">
                <a16:creationId xmlns:a16="http://schemas.microsoft.com/office/drawing/2014/main" id="{EB7BED25-A66F-4800-98F7-66F2F60E7D85}"/>
              </a:ext>
            </a:extLst>
          </p:cNvPr>
          <p:cNvSpPr>
            <a:spLocks noGrp="1" noChangeArrowheads="1"/>
          </p:cNvSpPr>
          <p:nvPr>
            <p:ph idx="1"/>
          </p:nvPr>
        </p:nvSpPr>
        <p:spPr>
          <a:xfrm>
            <a:off x="152475" y="5111081"/>
            <a:ext cx="8863925" cy="1686049"/>
          </a:xfrm>
        </p:spPr>
        <p:txBody>
          <a:bodyPr>
            <a:noAutofit/>
          </a:bodyPr>
          <a:lstStyle/>
          <a:p>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如果在一棵平衡的二叉排序树中插入一个新结点，造成了不平衡。同时可有</a:t>
            </a:r>
            <a:r>
              <a:rPr lang="zh-CN" altLang="en-US" sz="2400" b="1" dirty="0">
                <a:solidFill>
                  <a:schemeClr val="accent1"/>
                </a:solidFill>
                <a:latin typeface="Times New Roman" panose="02020603050405020304" pitchFamily="18" charset="0"/>
                <a:ea typeface="华文楷体" panose="02010600040101010101" pitchFamily="2" charset="-122"/>
                <a:cs typeface="Times New Roman" panose="02020603050405020304" pitchFamily="18" charset="0"/>
              </a:rPr>
              <a:t>多个失衡</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节点，但最低者</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不低于</a:t>
            </a:r>
            <a:r>
              <a:rPr lang="en-US" altLang="zh-CN" sz="2400" b="1" dirty="0">
                <a:solidFill>
                  <a:schemeClr val="accent1"/>
                </a:solidFill>
                <a:latin typeface="Times New Roman" panose="02020603050405020304" pitchFamily="18" charset="0"/>
                <a:ea typeface="华文楷体" panose="02010600040101010101" pitchFamily="2" charset="-122"/>
                <a:cs typeface="Times New Roman" panose="02020603050405020304" pitchFamily="18" charset="0"/>
              </a:rPr>
              <a:t>x</a:t>
            </a:r>
            <a:r>
              <a:rPr lang="zh-CN" altLang="en-US" sz="2400" b="1" dirty="0">
                <a:solidFill>
                  <a:schemeClr val="accent1"/>
                </a:solidFill>
                <a:latin typeface="Times New Roman" panose="02020603050405020304" pitchFamily="18" charset="0"/>
                <a:ea typeface="华文楷体" panose="02010600040101010101" pitchFamily="2" charset="-122"/>
                <a:cs typeface="Times New Roman" panose="02020603050405020304" pitchFamily="18" charset="0"/>
              </a:rPr>
              <a:t>祖父</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经调整后复衡，子树</a:t>
            </a:r>
            <a:r>
              <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高度复原</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；更高祖父也必平衡，</a:t>
            </a:r>
            <a:r>
              <a:rPr lang="zh-CN" altLang="en-US" sz="2400" b="1" dirty="0">
                <a:solidFill>
                  <a:schemeClr val="accent6"/>
                </a:solidFill>
                <a:latin typeface="Times New Roman" panose="02020603050405020304" pitchFamily="18" charset="0"/>
                <a:ea typeface="华文楷体" panose="02010600040101010101" pitchFamily="2" charset="-122"/>
                <a:cs typeface="Times New Roman" panose="02020603050405020304" pitchFamily="18" charset="0"/>
              </a:rPr>
              <a:t>全树平衡</a:t>
            </a:r>
            <a:endParaRPr lang="en-US" altLang="zh-CN" sz="2400" b="1" dirty="0">
              <a:solidFill>
                <a:schemeClr val="accent6"/>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80793489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13595</TotalTime>
  <Words>6584</Words>
  <Application>Microsoft Office PowerPoint</Application>
  <PresentationFormat>全屏显示(4:3)</PresentationFormat>
  <Paragraphs>1343</Paragraphs>
  <Slides>68</Slides>
  <Notes>45</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68</vt:i4>
      </vt:variant>
    </vt:vector>
  </HeadingPairs>
  <TitlesOfParts>
    <vt:vector size="85" baseType="lpstr">
      <vt:lpstr>方正姚体</vt:lpstr>
      <vt:lpstr>华文琥珀</vt:lpstr>
      <vt:lpstr>华文楷体</vt:lpstr>
      <vt:lpstr>华文隶书</vt:lpstr>
      <vt:lpstr>华文新魏</vt:lpstr>
      <vt:lpstr>楷体_GB2312</vt:lpstr>
      <vt:lpstr>隶书</vt:lpstr>
      <vt:lpstr>宋体</vt:lpstr>
      <vt:lpstr>Arial</vt:lpstr>
      <vt:lpstr>Arial Narrow</vt:lpstr>
      <vt:lpstr>Calibri</vt:lpstr>
      <vt:lpstr>Cambria Math</vt:lpstr>
      <vt:lpstr>Courier New</vt:lpstr>
      <vt:lpstr>Symbol</vt:lpstr>
      <vt:lpstr>Times New Roman</vt:lpstr>
      <vt:lpstr>Wingdings</vt:lpstr>
      <vt:lpstr>Office 主题</vt:lpstr>
      <vt:lpstr>第9章查找</vt:lpstr>
      <vt:lpstr>平衡二叉排序树(Balanced Binary Sort Tree)</vt:lpstr>
      <vt:lpstr>PowerPoint 演示文稿</vt:lpstr>
      <vt:lpstr>平衡二叉排序树</vt:lpstr>
      <vt:lpstr>PowerPoint 演示文稿</vt:lpstr>
      <vt:lpstr>结点插入对平衡因子的影响(1)</vt:lpstr>
      <vt:lpstr>PowerPoint 演示文稿</vt:lpstr>
      <vt:lpstr>PowerPoint 演示文稿</vt:lpstr>
      <vt:lpstr>插入失衡</vt:lpstr>
      <vt:lpstr>再论插入：单旋-左单旋RotateLeft</vt:lpstr>
      <vt:lpstr>PowerPoint 演示文稿</vt:lpstr>
      <vt:lpstr>插入-双旋RotationRightLeft：</vt:lpstr>
      <vt:lpstr>插入-先左后右双旋转 RotationLeftRight：LR型</vt:lpstr>
      <vt:lpstr>AVL树的插入</vt:lpstr>
      <vt:lpstr>结点插入对平衡因子的影响</vt:lpstr>
      <vt:lpstr>PowerPoint 演示文稿</vt:lpstr>
      <vt:lpstr>PowerPoint 演示文稿</vt:lpstr>
      <vt:lpstr>AVL树的插入(1)</vt:lpstr>
      <vt:lpstr>AVL树的插入(2)</vt:lpstr>
      <vt:lpstr>AVL树的插入(3)</vt:lpstr>
      <vt:lpstr>PowerPoint 演示文稿</vt:lpstr>
      <vt:lpstr>AVL树的删除</vt:lpstr>
      <vt:lpstr>必须沿结点 x 通向根的路径反向追踪高度的变化对路径上各个父辈及祖辈节点的高度及平衡因子的影响</vt:lpstr>
      <vt:lpstr>PowerPoint 演示文稿</vt:lpstr>
      <vt:lpstr>PowerPoint 演示文稿</vt:lpstr>
      <vt:lpstr>PowerPoint 演示文稿</vt:lpstr>
      <vt:lpstr>PowerPoint 演示文稿</vt:lpstr>
      <vt:lpstr>AVL树删除示例</vt:lpstr>
      <vt:lpstr>PowerPoint 演示文稿</vt:lpstr>
      <vt:lpstr>PowerPoint 演示文稿</vt:lpstr>
      <vt:lpstr>PowerPoint 演示文稿</vt:lpstr>
      <vt:lpstr>PowerPoint 演示文稿</vt:lpstr>
      <vt:lpstr>AVL上的查找</vt:lpstr>
      <vt:lpstr>B树</vt:lpstr>
      <vt:lpstr>概念</vt:lpstr>
      <vt:lpstr>PowerPoint 演示文稿</vt:lpstr>
      <vt:lpstr>PowerPoint 演示文稿</vt:lpstr>
      <vt:lpstr>B树示例</vt:lpstr>
      <vt:lpstr>m阶B树定义</vt:lpstr>
      <vt:lpstr>B树的查找：类似二叉排序树</vt:lpstr>
      <vt:lpstr>B树的查找算法实现</vt:lpstr>
      <vt:lpstr>在m阶B树T上查找关键字K，返回结果(pt,i,tag)</vt:lpstr>
      <vt:lpstr>B树的查找</vt:lpstr>
      <vt:lpstr>最大树高</vt:lpstr>
      <vt:lpstr>最小树高</vt:lpstr>
      <vt:lpstr>B树的插入</vt:lpstr>
      <vt:lpstr>PowerPoint 演示文稿</vt:lpstr>
      <vt:lpstr>B树的节点删除</vt:lpstr>
      <vt:lpstr>PowerPoint 演示文稿</vt:lpstr>
      <vt:lpstr>PowerPoint 演示文稿</vt:lpstr>
      <vt:lpstr>PowerPoint 演示文稿</vt:lpstr>
      <vt:lpstr>B+树</vt:lpstr>
      <vt:lpstr>B+树实例</vt:lpstr>
      <vt:lpstr>B+树的查找</vt:lpstr>
      <vt:lpstr>B+树的插入、删除</vt:lpstr>
      <vt:lpstr>键树/数字查找树</vt:lpstr>
      <vt:lpstr>键树实例-结构示意</vt:lpstr>
      <vt:lpstr>键树/数字查找树：概念</vt:lpstr>
      <vt:lpstr>键树的存储结构：双链树</vt:lpstr>
      <vt:lpstr>键树的存储结构：双链树</vt:lpstr>
      <vt:lpstr>键树实例-双链树表示</vt:lpstr>
      <vt:lpstr>在双链树中查找记录</vt:lpstr>
      <vt:lpstr>在非空双链树T中查找关键字等于K的记录</vt:lpstr>
      <vt:lpstr>键树的存储结构：Trie树/单词查找树/字典树</vt:lpstr>
      <vt:lpstr>键树的存储结构：Trie树</vt:lpstr>
      <vt:lpstr>键树实例-Trie树表示</vt:lpstr>
      <vt:lpstr>在 Trie 树中查找记录</vt:lpstr>
      <vt:lpstr>在键树T中查找关键字等于K的记录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Beihong</dc:creator>
  <cp:lastModifiedBy>Liu Xuehui</cp:lastModifiedBy>
  <cp:revision>516</cp:revision>
  <cp:lastPrinted>2019-05-29T05:07:59Z</cp:lastPrinted>
  <dcterms:created xsi:type="dcterms:W3CDTF">2015-07-19T09:35:25Z</dcterms:created>
  <dcterms:modified xsi:type="dcterms:W3CDTF">2019-06-24T14:32:54Z</dcterms:modified>
</cp:coreProperties>
</file>