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99" r:id="rId3"/>
    <p:sldId id="455" r:id="rId4"/>
    <p:sldId id="430" r:id="rId5"/>
    <p:sldId id="456" r:id="rId6"/>
    <p:sldId id="401" r:id="rId7"/>
    <p:sldId id="457" r:id="rId8"/>
    <p:sldId id="463" r:id="rId9"/>
    <p:sldId id="458" r:id="rId10"/>
    <p:sldId id="459" r:id="rId11"/>
    <p:sldId id="404" r:id="rId12"/>
    <p:sldId id="405" r:id="rId13"/>
    <p:sldId id="406" r:id="rId14"/>
    <p:sldId id="408" r:id="rId15"/>
    <p:sldId id="461" r:id="rId16"/>
    <p:sldId id="460" r:id="rId17"/>
    <p:sldId id="410" r:id="rId18"/>
    <p:sldId id="412" r:id="rId19"/>
    <p:sldId id="415" r:id="rId20"/>
    <p:sldId id="462" r:id="rId21"/>
    <p:sldId id="416" r:id="rId22"/>
    <p:sldId id="420" r:id="rId23"/>
    <p:sldId id="450" r:id="rId24"/>
    <p:sldId id="421" r:id="rId25"/>
    <p:sldId id="431" r:id="rId26"/>
    <p:sldId id="424" r:id="rId27"/>
    <p:sldId id="425" r:id="rId28"/>
    <p:sldId id="454" r:id="rId29"/>
    <p:sldId id="464" r:id="rId30"/>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CCE9B10-E4B2-45DF-A6E6-E14731792CC1}">
          <p14:sldIdLst>
            <p14:sldId id="256"/>
            <p14:sldId id="399"/>
            <p14:sldId id="455"/>
            <p14:sldId id="430"/>
            <p14:sldId id="456"/>
            <p14:sldId id="401"/>
            <p14:sldId id="457"/>
            <p14:sldId id="463"/>
            <p14:sldId id="458"/>
            <p14:sldId id="459"/>
            <p14:sldId id="404"/>
            <p14:sldId id="405"/>
            <p14:sldId id="406"/>
            <p14:sldId id="408"/>
            <p14:sldId id="461"/>
          </p14:sldIdLst>
        </p14:section>
        <p14:section name="无标题节" id="{5940BB6F-24EB-4306-8E58-329674362396}">
          <p14:sldIdLst>
            <p14:sldId id="460"/>
            <p14:sldId id="410"/>
            <p14:sldId id="412"/>
            <p14:sldId id="415"/>
            <p14:sldId id="462"/>
            <p14:sldId id="416"/>
            <p14:sldId id="420"/>
            <p14:sldId id="450"/>
            <p14:sldId id="421"/>
            <p14:sldId id="431"/>
            <p14:sldId id="424"/>
            <p14:sldId id="425"/>
            <p14:sldId id="454"/>
            <p14:sldId id="4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8" autoAdjust="0"/>
    <p:restoredTop sz="70410" autoAdjust="0"/>
  </p:normalViewPr>
  <p:slideViewPr>
    <p:cSldViewPr>
      <p:cViewPr varScale="1">
        <p:scale>
          <a:sx n="93" d="100"/>
          <a:sy n="93" d="100"/>
        </p:scale>
        <p:origin x="39" y="318"/>
      </p:cViewPr>
      <p:guideLst>
        <p:guide orient="horz" pos="2160"/>
        <p:guide pos="2880"/>
      </p:guideLst>
    </p:cSldViewPr>
  </p:slideViewPr>
  <p:notesTextViewPr>
    <p:cViewPr>
      <p:scale>
        <a:sx n="100" d="100"/>
        <a:sy n="100" d="100"/>
      </p:scale>
      <p:origin x="0" y="0"/>
    </p:cViewPr>
  </p:notesTextViewPr>
  <p:sorterViewPr>
    <p:cViewPr>
      <p:scale>
        <a:sx n="81" d="100"/>
        <a:sy n="81" d="100"/>
      </p:scale>
      <p:origin x="0" y="-60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2"/>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777607" y="0"/>
            <a:ext cx="2889938" cy="496412"/>
          </a:xfrm>
          <a:prstGeom prst="rect">
            <a:avLst/>
          </a:prstGeom>
        </p:spPr>
        <p:txBody>
          <a:bodyPr vert="horz" lIns="91440" tIns="45720" rIns="91440" bIns="45720" rtlCol="0"/>
          <a:lstStyle>
            <a:lvl1pPr algn="r">
              <a:defRPr sz="1200"/>
            </a:lvl1pPr>
          </a:lstStyle>
          <a:p>
            <a:fld id="{3CFB2F0E-1649-4FDB-9622-A4547210FD41}" type="datetimeFigureOut">
              <a:rPr lang="en-US" smtClean="0"/>
              <a:t>6/12/2019</a:t>
            </a:fld>
            <a:endParaRPr lang="en-US"/>
          </a:p>
        </p:txBody>
      </p:sp>
      <p:sp>
        <p:nvSpPr>
          <p:cNvPr id="4" name="页脚占位符 3"/>
          <p:cNvSpPr>
            <a:spLocks noGrp="1"/>
          </p:cNvSpPr>
          <p:nvPr>
            <p:ph type="ftr" sz="quarter" idx="2"/>
          </p:nvPr>
        </p:nvSpPr>
        <p:spPr>
          <a:xfrm>
            <a:off x="0" y="9430091"/>
            <a:ext cx="2889938" cy="496412"/>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777607" y="9430091"/>
            <a:ext cx="2889938" cy="496412"/>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2"/>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777607" y="0"/>
            <a:ext cx="2889938" cy="496412"/>
          </a:xfrm>
          <a:prstGeom prst="rect">
            <a:avLst/>
          </a:prstGeom>
        </p:spPr>
        <p:txBody>
          <a:bodyPr vert="horz" lIns="91440" tIns="45720" rIns="91440" bIns="45720" rtlCol="0"/>
          <a:lstStyle>
            <a:lvl1pPr algn="r">
              <a:defRPr sz="1200"/>
            </a:lvl1pPr>
          </a:lstStyle>
          <a:p>
            <a:fld id="{2F349429-7AEC-40B9-B018-84F7C02F90AD}" type="datetimeFigureOut">
              <a:rPr lang="en-US" smtClean="0"/>
              <a:t>6/12/2019</a:t>
            </a:fld>
            <a:endParaRPr 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66909" y="4715907"/>
            <a:ext cx="5335270" cy="446770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9430091"/>
            <a:ext cx="2889938" cy="496412"/>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777607" y="9430091"/>
            <a:ext cx="2889938" cy="496412"/>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a:t>
            </a:fld>
            <a:endParaRPr lang="en-US"/>
          </a:p>
        </p:txBody>
      </p:sp>
    </p:spTree>
    <p:extLst>
      <p:ext uri="{BB962C8B-B14F-4D97-AF65-F5344CB8AC3E}">
        <p14:creationId xmlns:p14="http://schemas.microsoft.com/office/powerpoint/2010/main" val="1055353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3660799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4291120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38629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A2A1643A-76C6-4418-8C90-D4A34E557575}" type="slidenum">
              <a:rPr lang="en-US" smtClean="0"/>
              <a:t>16</a:t>
            </a:fld>
            <a:endParaRPr lang="en-US"/>
          </a:p>
        </p:txBody>
      </p:sp>
    </p:spTree>
    <p:extLst>
      <p:ext uri="{BB962C8B-B14F-4D97-AF65-F5344CB8AC3E}">
        <p14:creationId xmlns:p14="http://schemas.microsoft.com/office/powerpoint/2010/main" val="1962101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sz="3700" b="1" dirty="0" err="1">
                <a:solidFill>
                  <a:srgbClr val="7030A0"/>
                </a:solidFill>
                <a:ea typeface="宋体" panose="02010600030101010101" pitchFamily="2" charset="-122"/>
              </a:rPr>
              <a:t>探测过程终止的情况</a:t>
            </a:r>
            <a:r>
              <a:rPr lang="zh-CN" altLang="en-US" sz="3700" dirty="0">
                <a:ea typeface="+mn-ea"/>
              </a:rPr>
              <a:t>：</a:t>
            </a:r>
            <a:endParaRPr lang="en-US" altLang="en-US" sz="3700" dirty="0">
              <a:ea typeface="宋体" panose="02010600030101010101" pitchFamily="2" charset="-122"/>
            </a:endParaRPr>
          </a:p>
          <a:p>
            <a:pPr lvl="1"/>
            <a:r>
              <a:rPr lang="en-US" altLang="en-US" sz="3400" dirty="0" err="1">
                <a:ea typeface="宋体" panose="02010600030101010101" pitchFamily="2" charset="-122"/>
              </a:rPr>
              <a:t>探测到的地址为空</a:t>
            </a:r>
            <a:r>
              <a:rPr lang="en-US" altLang="en-US" sz="3400" dirty="0" err="1">
                <a:ea typeface="宋体" panose="02010600030101010101" pitchFamily="2" charset="-122"/>
                <a:sym typeface="Symbol" pitchFamily="18" charset="2"/>
              </a:rPr>
              <a:t>：表中没有记录</a:t>
            </a:r>
            <a:r>
              <a:rPr lang="en-US" altLang="en-US" sz="3400" dirty="0" err="1">
                <a:ea typeface="宋体" panose="02010600030101010101" pitchFamily="2" charset="-122"/>
              </a:rPr>
              <a:t>。若是查找则失败；若是插入则将记录写入到该地址</a:t>
            </a:r>
            <a:endParaRPr lang="en-US" altLang="en-US" sz="3400" dirty="0">
              <a:ea typeface="宋体" panose="02010600030101010101" pitchFamily="2" charset="-122"/>
            </a:endParaRPr>
          </a:p>
          <a:p>
            <a:pPr lvl="1"/>
            <a:r>
              <a:rPr lang="en-US" altLang="en-US" sz="3400" dirty="0" err="1">
                <a:ea typeface="宋体" panose="02010600030101010101" pitchFamily="2" charset="-122"/>
              </a:rPr>
              <a:t>探测到的地址有给定的关键字</a:t>
            </a:r>
            <a:r>
              <a:rPr lang="en-US" altLang="en-US" sz="3400" dirty="0" err="1">
                <a:ea typeface="宋体" panose="02010600030101010101" pitchFamily="2" charset="-122"/>
                <a:sym typeface="Symbol" pitchFamily="18" charset="2"/>
              </a:rPr>
              <a:t>：</a:t>
            </a:r>
            <a:r>
              <a:rPr lang="en-US" altLang="en-US" sz="3400" dirty="0" err="1">
                <a:ea typeface="宋体" panose="02010600030101010101" pitchFamily="2" charset="-122"/>
              </a:rPr>
              <a:t>若是查找则成功；若是插入则失败</a:t>
            </a:r>
            <a:endParaRPr lang="en-US" altLang="en-US" sz="3400" dirty="0">
              <a:ea typeface="宋体" panose="02010600030101010101" pitchFamily="2" charset="-122"/>
            </a:endParaRPr>
          </a:p>
          <a:p>
            <a:pPr lvl="1"/>
            <a:r>
              <a:rPr lang="zh-CN" altLang="en-US" sz="3400" dirty="0">
                <a:ea typeface="+mn-ea"/>
              </a:rPr>
              <a:t>直到</a:t>
            </a:r>
            <a:r>
              <a:rPr lang="en-US" altLang="en-US" sz="3400" dirty="0">
                <a:ea typeface="宋体" panose="02010600030101010101" pitchFamily="2" charset="-122"/>
                <a:sym typeface="Symbol" pitchFamily="18" charset="2"/>
              </a:rPr>
              <a:t>T[h]</a:t>
            </a:r>
            <a:r>
              <a:rPr lang="zh-CN" altLang="en-US" sz="3400" dirty="0">
                <a:ea typeface="+mn-ea"/>
                <a:sym typeface="Symbol" pitchFamily="18" charset="2"/>
              </a:rPr>
              <a:t>：仍未</a:t>
            </a:r>
            <a:r>
              <a:rPr lang="zh-CN" altLang="en-US" sz="3400" dirty="0">
                <a:ea typeface="+mn-ea"/>
              </a:rPr>
              <a:t>探测到空地址或给定的关键字</a:t>
            </a:r>
            <a:r>
              <a:rPr lang="zh-CN" altLang="en-US" sz="3400" dirty="0">
                <a:ea typeface="+mn-ea"/>
                <a:sym typeface="Symbol" pitchFamily="18" charset="2"/>
              </a:rPr>
              <a:t>，</a:t>
            </a:r>
            <a:r>
              <a:rPr lang="zh-CN" altLang="en-US" sz="3400" dirty="0">
                <a:ea typeface="+mn-ea"/>
              </a:rPr>
              <a:t>哈希表满</a:t>
            </a:r>
            <a:endParaRPr lang="en-US" altLang="zh-CN" sz="3400" dirty="0">
              <a:ea typeface="+mn-ea"/>
            </a:endParaRPr>
          </a:p>
          <a:p>
            <a:endParaRPr lang="en-US" altLang="en-US" sz="3700" b="1" dirty="0">
              <a:solidFill>
                <a:srgbClr val="7030A0"/>
              </a:solidFill>
              <a:ea typeface="宋体" panose="02010600030101010101" pitchFamily="2" charset="-122"/>
              <a:sym typeface="Symbol" pitchFamily="18" charset="2"/>
            </a:endParaRPr>
          </a:p>
          <a:p>
            <a:endParaRPr lang="en-US" altLang="en-US" sz="3700" b="1" dirty="0">
              <a:solidFill>
                <a:srgbClr val="7030A0"/>
              </a:solidFill>
              <a:ea typeface="宋体" panose="02010600030101010101" pitchFamily="2" charset="-122"/>
              <a:sym typeface="Symbol" pitchFamily="18" charset="2"/>
            </a:endParaRPr>
          </a:p>
          <a:p>
            <a:r>
              <a:rPr lang="en-US" altLang="en-US" sz="3700" b="1" dirty="0" err="1">
                <a:solidFill>
                  <a:srgbClr val="7030A0"/>
                </a:solidFill>
                <a:ea typeface="宋体" panose="02010600030101010101" pitchFamily="2" charset="-122"/>
                <a:sym typeface="Symbol" pitchFamily="18" charset="2"/>
              </a:rPr>
              <a:t>线性探测法的特点</a:t>
            </a:r>
            <a:r>
              <a:rPr lang="zh-CN" altLang="en-US" sz="3700" b="1" dirty="0">
                <a:solidFill>
                  <a:srgbClr val="7030A0"/>
                </a:solidFill>
                <a:ea typeface="+mn-ea"/>
                <a:sym typeface="Symbol" pitchFamily="18" charset="2"/>
              </a:rPr>
              <a:t>：</a:t>
            </a:r>
            <a:endParaRPr lang="en-US" altLang="zh-CN" sz="3700" b="1" dirty="0">
              <a:solidFill>
                <a:srgbClr val="7030A0"/>
              </a:solidFill>
              <a:ea typeface="+mn-ea"/>
              <a:sym typeface="Symbol" pitchFamily="18" charset="2"/>
            </a:endParaRPr>
          </a:p>
          <a:p>
            <a:pPr marL="984250" lvl="1" indent="-527050">
              <a:lnSpc>
                <a:spcPct val="120000"/>
              </a:lnSpc>
              <a:spcBef>
                <a:spcPts val="1800"/>
              </a:spcBef>
              <a:buFont typeface="Wingdings" panose="05000000000000000000" pitchFamily="2" charset="2"/>
              <a:buChar char="u"/>
            </a:pPr>
            <a:r>
              <a:rPr lang="en-US" altLang="en-US" sz="2600" b="1" dirty="0">
                <a:latin typeface="华文楷体" panose="02010600040101010101" pitchFamily="2" charset="-122"/>
                <a:ea typeface="华文楷体" panose="02010600040101010101" pitchFamily="2" charset="-122"/>
                <a:sym typeface="Symbol" pitchFamily="18" charset="2"/>
              </a:rPr>
              <a:t>将</a:t>
            </a:r>
            <a:r>
              <a:rPr lang="zh-CN" altLang="en-US" sz="2600" b="1" dirty="0">
                <a:latin typeface="华文楷体" panose="02010600040101010101" pitchFamily="2" charset="-122"/>
                <a:ea typeface="华文楷体" panose="02010600040101010101" pitchFamily="2" charset="-122"/>
                <a:sym typeface="Symbol" pitchFamily="18" charset="2"/>
              </a:rPr>
              <a:t>哈希</a:t>
            </a:r>
            <a:r>
              <a:rPr lang="en-US" altLang="en-US" sz="2600" b="1" dirty="0" err="1">
                <a:latin typeface="华文楷体" panose="02010600040101010101" pitchFamily="2" charset="-122"/>
                <a:ea typeface="华文楷体" panose="02010600040101010101" pitchFamily="2" charset="-122"/>
                <a:sym typeface="Symbol" pitchFamily="18" charset="2"/>
              </a:rPr>
              <a:t>表T</a:t>
            </a:r>
            <a:r>
              <a:rPr lang="en-US" altLang="en-US" sz="2600" b="1" dirty="0">
                <a:latin typeface="华文楷体" panose="02010600040101010101" pitchFamily="2" charset="-122"/>
                <a:ea typeface="华文楷体" panose="02010600040101010101" pitchFamily="2" charset="-122"/>
                <a:sym typeface="Symbol" pitchFamily="18" charset="2"/>
              </a:rPr>
              <a:t>[0 …m-1]</a:t>
            </a:r>
            <a:r>
              <a:rPr lang="zh-CN" altLang="en-US" sz="2600" b="1" dirty="0">
                <a:latin typeface="华文楷体" panose="02010600040101010101" pitchFamily="2" charset="-122"/>
                <a:ea typeface="华文楷体" panose="02010600040101010101" pitchFamily="2" charset="-122"/>
                <a:sym typeface="Symbol" pitchFamily="18" charset="2"/>
              </a:rPr>
              <a:t>看成循环向量，</a:t>
            </a:r>
            <a:r>
              <a:rPr lang="en-US" altLang="en-US" sz="2600" b="1" dirty="0" err="1">
                <a:latin typeface="华文楷体" panose="02010600040101010101" pitchFamily="2" charset="-122"/>
                <a:ea typeface="华文楷体" panose="02010600040101010101" pitchFamily="2" charset="-122"/>
                <a:sym typeface="Symbol" pitchFamily="18" charset="2"/>
              </a:rPr>
              <a:t>只要</a:t>
            </a:r>
            <a:r>
              <a:rPr lang="zh-CN" altLang="en-US" sz="2600" b="1" dirty="0">
                <a:latin typeface="华文楷体" panose="02010600040101010101" pitchFamily="2" charset="-122"/>
                <a:ea typeface="华文楷体" panose="02010600040101010101" pitchFamily="2" charset="-122"/>
                <a:sym typeface="Symbol" pitchFamily="18" charset="2"/>
              </a:rPr>
              <a:t>哈希</a:t>
            </a:r>
            <a:r>
              <a:rPr lang="en-US" altLang="en-US" sz="2600" b="1" dirty="0" err="1">
                <a:latin typeface="华文楷体" panose="02010600040101010101" pitchFamily="2" charset="-122"/>
                <a:ea typeface="华文楷体" panose="02010600040101010101" pitchFamily="2" charset="-122"/>
                <a:sym typeface="Symbol" pitchFamily="18" charset="2"/>
              </a:rPr>
              <a:t>表未满</a:t>
            </a:r>
            <a:r>
              <a:rPr lang="en-US" altLang="en-US" sz="2600" b="1" dirty="0" err="1">
                <a:latin typeface="华文楷体" panose="02010600040101010101" pitchFamily="2" charset="-122"/>
                <a:ea typeface="华文楷体" panose="02010600040101010101" pitchFamily="2" charset="-122"/>
              </a:rPr>
              <a:t>，</a:t>
            </a:r>
            <a:r>
              <a:rPr lang="en-US" altLang="en-US" sz="2600" b="1" dirty="0" err="1">
                <a:latin typeface="华文楷体" panose="02010600040101010101" pitchFamily="2" charset="-122"/>
                <a:ea typeface="华文楷体" panose="02010600040101010101" pitchFamily="2" charset="-122"/>
                <a:sym typeface="Symbol" pitchFamily="18" charset="2"/>
              </a:rPr>
              <a:t>总能找到一个不冲突的</a:t>
            </a:r>
            <a:r>
              <a:rPr lang="zh-CN" altLang="en-US" sz="2600" b="1" dirty="0">
                <a:latin typeface="华文楷体" panose="02010600040101010101" pitchFamily="2" charset="-122"/>
                <a:ea typeface="华文楷体" panose="02010600040101010101" pitchFamily="2" charset="-122"/>
                <a:sym typeface="Symbol" pitchFamily="18" charset="2"/>
              </a:rPr>
              <a:t>哈希</a:t>
            </a:r>
            <a:r>
              <a:rPr lang="en-US" altLang="en-US" sz="2600" b="1" dirty="0" err="1">
                <a:latin typeface="华文楷体" panose="02010600040101010101" pitchFamily="2" charset="-122"/>
                <a:ea typeface="华文楷体" panose="02010600040101010101" pitchFamily="2" charset="-122"/>
                <a:sym typeface="Symbol" pitchFamily="18" charset="2"/>
              </a:rPr>
              <a:t>地址</a:t>
            </a:r>
            <a:r>
              <a:rPr lang="zh-CN" altLang="en-US" sz="2600" b="1" dirty="0">
                <a:latin typeface="华文楷体" panose="02010600040101010101" pitchFamily="2" charset="-122"/>
                <a:ea typeface="华文楷体" panose="02010600040101010101" pitchFamily="2" charset="-122"/>
                <a:sym typeface="Symbol" pitchFamily="18" charset="2"/>
              </a:rPr>
              <a:t>；</a:t>
            </a:r>
            <a:endParaRPr lang="en-US" altLang="zh-CN" sz="2600" b="1" dirty="0">
              <a:latin typeface="华文楷体" panose="02010600040101010101" pitchFamily="2" charset="-122"/>
              <a:ea typeface="华文楷体" panose="02010600040101010101" pitchFamily="2" charset="-122"/>
            </a:endParaRPr>
          </a:p>
          <a:p>
            <a:pPr marL="984250" lvl="1" indent="-527050">
              <a:lnSpc>
                <a:spcPct val="120000"/>
              </a:lnSpc>
              <a:buFont typeface="Wingdings" panose="05000000000000000000" pitchFamily="2" charset="2"/>
              <a:buChar char="u"/>
            </a:pPr>
            <a:r>
              <a:rPr lang="zh-CN" altLang="en-US" sz="2600" b="1" dirty="0">
                <a:latin typeface="华文楷体" panose="02010600040101010101" pitchFamily="2" charset="-122"/>
                <a:ea typeface="华文楷体" panose="02010600040101010101" pitchFamily="2" charset="-122"/>
                <a:sym typeface="Symbol" pitchFamily="18" charset="2"/>
              </a:rPr>
              <a:t>探测序列地址就在原哈希地址的附近，具有局部性，</a:t>
            </a:r>
            <a:endParaRPr lang="en-US" altLang="en-US" sz="3700" b="1" dirty="0">
              <a:solidFill>
                <a:srgbClr val="7030A0"/>
              </a:solidFill>
              <a:ea typeface="+mn-ea"/>
              <a:sym typeface="Symbol" pitchFamily="18" charset="2"/>
            </a:endParaRPr>
          </a:p>
          <a:p>
            <a:r>
              <a:rPr lang="zh-CN" altLang="en-US" sz="3700" b="1" dirty="0">
                <a:solidFill>
                  <a:srgbClr val="7030A0"/>
                </a:solidFill>
                <a:ea typeface="宋体" panose="02010600030101010101" pitchFamily="2" charset="-122"/>
                <a:sym typeface="Symbol" pitchFamily="18" charset="2"/>
              </a:rPr>
              <a:t>但冲突增加</a:t>
            </a:r>
            <a:endParaRPr lang="en-US" altLang="zh-CN" sz="3700" b="1" dirty="0">
              <a:solidFill>
                <a:srgbClr val="7030A0"/>
              </a:solidFill>
              <a:ea typeface="宋体" panose="02010600030101010101" pitchFamily="2" charset="-122"/>
              <a:sym typeface="Symbol" pitchFamily="18" charset="2"/>
            </a:endParaRPr>
          </a:p>
          <a:p>
            <a:endParaRPr lang="en-US" altLang="en-US" sz="3700" b="1" dirty="0">
              <a:solidFill>
                <a:srgbClr val="7030A0"/>
              </a:solidFill>
              <a:ea typeface="宋体" panose="02010600030101010101" pitchFamily="2" charset="-122"/>
              <a:sym typeface="Symbol" pitchFamily="18" charset="2"/>
            </a:endParaRPr>
          </a:p>
          <a:p>
            <a:r>
              <a:rPr lang="zh-CN" altLang="en-US" dirty="0"/>
              <a:t>例：</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7  M= 7</a:t>
            </a:r>
            <a:r>
              <a:rPr lang="zh-CN" altLang="en-US" dirty="0"/>
              <a:t>， </a:t>
            </a:r>
            <a:r>
              <a:rPr lang="en-US" altLang="zh-CN" dirty="0"/>
              <a:t>H</a:t>
            </a:r>
            <a:r>
              <a:rPr lang="zh-CN" altLang="en-US" dirty="0"/>
              <a:t>（</a:t>
            </a:r>
            <a:r>
              <a:rPr lang="en-US" altLang="zh-CN" dirty="0"/>
              <a:t>key)=key %M</a:t>
            </a:r>
          </a:p>
          <a:p>
            <a:endParaRPr lang="en-US" altLang="zh-CN" dirty="0"/>
          </a:p>
          <a:p>
            <a:r>
              <a:rPr lang="en-US" altLang="zh-CN" dirty="0"/>
              <a:t>       7</a:t>
            </a:r>
            <a:r>
              <a:rPr lang="zh-CN" altLang="en-US" dirty="0"/>
              <a:t>， </a:t>
            </a:r>
            <a:r>
              <a:rPr lang="en-US" altLang="zh-CN" dirty="0"/>
              <a:t>0</a:t>
            </a:r>
            <a:r>
              <a:rPr lang="zh-CN" altLang="en-US" dirty="0"/>
              <a:t>， </a:t>
            </a:r>
            <a:r>
              <a:rPr lang="en-US" altLang="zh-CN" dirty="0"/>
              <a:t>1</a:t>
            </a:r>
            <a:r>
              <a:rPr lang="zh-CN" altLang="en-US" dirty="0"/>
              <a:t>， </a:t>
            </a:r>
            <a:r>
              <a:rPr lang="en-US" altLang="zh-CN" dirty="0"/>
              <a:t>2</a:t>
            </a:r>
            <a:r>
              <a:rPr lang="zh-CN" altLang="en-US" dirty="0"/>
              <a:t>， </a:t>
            </a:r>
            <a:r>
              <a:rPr lang="en-US" altLang="zh-CN" dirty="0"/>
              <a:t>3</a:t>
            </a:r>
            <a:r>
              <a:rPr lang="zh-CN" altLang="en-US" baseline="0" dirty="0"/>
              <a:t>  </a:t>
            </a:r>
            <a:r>
              <a:rPr lang="zh-CN" altLang="en-US" dirty="0"/>
              <a:t>从这个例子看，前面的冲突导致后面的所有数据都发生了冲突，对比原来的例子，我们看到了问题，</a:t>
            </a:r>
            <a:endParaRPr lang="en-US" altLang="zh-CN" dirty="0"/>
          </a:p>
          <a:p>
            <a:endParaRPr lang="en-US" altLang="zh-CN" dirty="0"/>
          </a:p>
          <a:p>
            <a:r>
              <a:rPr lang="zh-CN" altLang="en-US" dirty="0"/>
              <a:t>以线性探测法为代表的开放定址法策略在使用时若用支持删除操作，则需特别注意。按照开放定址策略，先后插入并相互冲突的词条，具有统一探测序列。而且从逻辑次序上看，他们将按照逻辑次序形成整个探测链的前缀，其中不会有任何的缝隙。因此，在做词条的删除时，需要额外的处理。为什么？</a:t>
            </a:r>
            <a:endParaRPr lang="en-US" altLang="zh-CN" dirty="0"/>
          </a:p>
          <a:p>
            <a:endParaRPr lang="en-US" altLang="zh-CN" dirty="0"/>
          </a:p>
          <a:p>
            <a:r>
              <a:rPr lang="zh-CN" altLang="en-US" dirty="0"/>
              <a:t>问题：探测链被切断了，后面的词条如果没有额外的处理，可能丢失</a:t>
            </a:r>
            <a:r>
              <a:rPr lang="en-US" altLang="zh-CN" dirty="0"/>
              <a:t>-</a:t>
            </a:r>
            <a:r>
              <a:rPr lang="zh-CN" altLang="en-US" dirty="0"/>
              <a:t>明明存在，却查找不到</a:t>
            </a:r>
            <a:endParaRPr lang="en-US" altLang="zh-CN" dirty="0"/>
          </a:p>
          <a:p>
            <a:endParaRPr lang="en-US" altLang="zh-CN" dirty="0"/>
          </a:p>
          <a:p>
            <a:endParaRPr lang="en-US" altLang="zh-CN" dirty="0"/>
          </a:p>
          <a:p>
            <a:r>
              <a:rPr lang="en-US" altLang="zh-CN" dirty="0"/>
              <a:t>-------------</a:t>
            </a:r>
            <a:r>
              <a:rPr lang="zh-CN" altLang="en-US" dirty="0"/>
              <a:t>元</a:t>
            </a:r>
            <a:r>
              <a:rPr lang="en-US" altLang="zh-CN" dirty="0" err="1"/>
              <a:t>ppt</a:t>
            </a:r>
            <a:endParaRPr lang="en-US" altLang="zh-CN" dirty="0"/>
          </a:p>
          <a:p>
            <a:pPr eaLnBrk="1" hangingPunct="1">
              <a:spcBef>
                <a:spcPts val="0"/>
              </a:spcBef>
              <a:buClrTx/>
              <a:buSzTx/>
              <a:buFontTx/>
              <a:buNone/>
            </a:pPr>
            <a:r>
              <a:rPr lang="zh-CN" altLang="en-US" sz="1200" dirty="0">
                <a:latin typeface="+mn-lt"/>
              </a:rPr>
              <a:t>设哈希表长为</a:t>
            </a:r>
            <a:r>
              <a:rPr lang="en-US" altLang="en-US" sz="1200" dirty="0">
                <a:latin typeface="+mn-lt"/>
              </a:rPr>
              <a:t>7</a:t>
            </a:r>
            <a:r>
              <a:rPr lang="zh-CN" altLang="en-US" sz="1200" dirty="0">
                <a:latin typeface="+mn-lt"/>
              </a:rPr>
              <a:t>，哈希函数：</a:t>
            </a:r>
            <a:r>
              <a:rPr lang="en-US" altLang="en-US" sz="1200" dirty="0">
                <a:latin typeface="+mn-lt"/>
              </a:rPr>
              <a:t>H(key)=key   MOD  7</a:t>
            </a:r>
            <a:r>
              <a:rPr lang="zh-CN" altLang="en-US" sz="1200" dirty="0">
                <a:latin typeface="+mn-lt"/>
              </a:rPr>
              <a:t>，冲突处理采用线性探测法。求：记录关键字为 </a:t>
            </a:r>
            <a:r>
              <a:rPr lang="en-US" altLang="en-US" sz="1200" dirty="0">
                <a:latin typeface="+mn-lt"/>
              </a:rPr>
              <a:t>15, 14, 28, 26, 56, 23</a:t>
            </a:r>
            <a:r>
              <a:rPr lang="zh-CN" altLang="en-US" sz="1200" dirty="0">
                <a:latin typeface="+mn-lt"/>
              </a:rPr>
              <a:t>的存储地址</a:t>
            </a:r>
          </a:p>
          <a:p>
            <a:pPr eaLnBrk="1" hangingPunct="1">
              <a:spcBef>
                <a:spcPts val="0"/>
              </a:spcBef>
              <a:buClrTx/>
              <a:buSzTx/>
              <a:buFontTx/>
              <a:buNone/>
            </a:pPr>
            <a:r>
              <a:rPr lang="en-US" altLang="en-US" sz="1200" dirty="0">
                <a:solidFill>
                  <a:schemeClr val="accent6">
                    <a:lumMod val="75000"/>
                  </a:schemeClr>
                </a:solidFill>
                <a:latin typeface="+mn-lt"/>
              </a:rPr>
              <a:t>  H(15)=15  MOD 7=1  </a:t>
            </a:r>
            <a:r>
              <a:rPr lang="en-US" altLang="en-US" sz="1200" dirty="0">
                <a:latin typeface="+mn-lt"/>
              </a:rPr>
              <a:t>      </a:t>
            </a:r>
          </a:p>
          <a:p>
            <a:pPr eaLnBrk="1" hangingPunct="1">
              <a:spcBef>
                <a:spcPts val="0"/>
              </a:spcBef>
              <a:buClrTx/>
              <a:buSzTx/>
              <a:buFontTx/>
              <a:buNone/>
            </a:pPr>
            <a:r>
              <a:rPr lang="en-US" altLang="en-US" sz="1200" dirty="0">
                <a:solidFill>
                  <a:schemeClr val="accent6">
                    <a:lumMod val="75000"/>
                  </a:schemeClr>
                </a:solidFill>
                <a:latin typeface="+mn-lt"/>
              </a:rPr>
              <a:t>  H(14)=14  MOD 7=0 </a:t>
            </a:r>
          </a:p>
          <a:p>
            <a:pPr eaLnBrk="1" hangingPunct="1">
              <a:spcBef>
                <a:spcPts val="0"/>
              </a:spcBef>
              <a:buClrTx/>
              <a:buSzTx/>
              <a:buFontTx/>
              <a:buNone/>
            </a:pPr>
            <a:r>
              <a:rPr lang="zh-CN" altLang="en-US" sz="1200" dirty="0">
                <a:solidFill>
                  <a:schemeClr val="accent6">
                    <a:lumMod val="75000"/>
                  </a:schemeClr>
                </a:solidFill>
                <a:latin typeface="+mn-lt"/>
              </a:rPr>
              <a:t>  </a:t>
            </a:r>
            <a:r>
              <a:rPr lang="en-US" altLang="en-US" sz="1200" dirty="0">
                <a:latin typeface="+mn-lt"/>
              </a:rPr>
              <a:t>H(28)=28  MOD 7=0  </a:t>
            </a:r>
            <a:r>
              <a:rPr lang="zh-CN" altLang="en-US" sz="1200" dirty="0">
                <a:solidFill>
                  <a:schemeClr val="hlink"/>
                </a:solidFill>
                <a:latin typeface="+mn-lt"/>
              </a:rPr>
              <a:t>冲突</a:t>
            </a:r>
            <a:r>
              <a:rPr lang="zh-CN" altLang="en-US" sz="1200" dirty="0">
                <a:latin typeface="+mn-lt"/>
              </a:rPr>
              <a:t>   </a:t>
            </a:r>
            <a:r>
              <a:rPr lang="en-US" altLang="en-US" sz="1200" dirty="0">
                <a:latin typeface="+mn-lt"/>
              </a:rPr>
              <a:t>H</a:t>
            </a:r>
            <a:r>
              <a:rPr lang="en-US" altLang="en-US" sz="1200" baseline="-20000" dirty="0">
                <a:latin typeface="+mn-lt"/>
              </a:rPr>
              <a:t>1</a:t>
            </a:r>
            <a:r>
              <a:rPr lang="en-US" altLang="en-US" sz="1200" dirty="0">
                <a:latin typeface="+mn-lt"/>
              </a:rPr>
              <a:t>(28)=1  </a:t>
            </a:r>
            <a:r>
              <a:rPr lang="zh-CN" altLang="en-US" sz="1200" dirty="0">
                <a:solidFill>
                  <a:schemeClr val="accent1"/>
                </a:solidFill>
                <a:latin typeface="+mn-lt"/>
              </a:rPr>
              <a:t>又冲突 </a:t>
            </a:r>
            <a:r>
              <a:rPr lang="en-US" altLang="en-US" sz="1200" dirty="0">
                <a:solidFill>
                  <a:schemeClr val="accent6">
                    <a:lumMod val="75000"/>
                  </a:schemeClr>
                </a:solidFill>
                <a:latin typeface="+mn-lt"/>
              </a:rPr>
              <a:t>H</a:t>
            </a:r>
            <a:r>
              <a:rPr lang="en-US" altLang="en-US" sz="1200" baseline="-20000" dirty="0">
                <a:solidFill>
                  <a:schemeClr val="accent6">
                    <a:lumMod val="75000"/>
                  </a:schemeClr>
                </a:solidFill>
                <a:latin typeface="+mn-lt"/>
              </a:rPr>
              <a:t>2</a:t>
            </a:r>
            <a:r>
              <a:rPr lang="en-US" altLang="en-US" sz="1200" dirty="0">
                <a:solidFill>
                  <a:schemeClr val="accent6">
                    <a:lumMod val="75000"/>
                  </a:schemeClr>
                </a:solidFill>
                <a:latin typeface="+mn-lt"/>
              </a:rPr>
              <a:t>(28)=2   </a:t>
            </a:r>
          </a:p>
          <a:p>
            <a:pPr eaLnBrk="1" hangingPunct="1">
              <a:spcBef>
                <a:spcPts val="0"/>
              </a:spcBef>
              <a:buClrTx/>
              <a:buSzTx/>
              <a:buFontTx/>
              <a:buNone/>
            </a:pPr>
            <a:r>
              <a:rPr lang="en-US" altLang="en-US" dirty="0">
                <a:solidFill>
                  <a:schemeClr val="accent6">
                    <a:lumMod val="75000"/>
                  </a:schemeClr>
                </a:solidFill>
                <a:latin typeface="+mn-lt"/>
              </a:rPr>
              <a:t>  </a:t>
            </a:r>
            <a:r>
              <a:rPr lang="en-US" altLang="en-US" sz="1200" dirty="0">
                <a:solidFill>
                  <a:schemeClr val="accent6">
                    <a:lumMod val="75000"/>
                  </a:schemeClr>
                </a:solidFill>
                <a:latin typeface="+mn-lt"/>
              </a:rPr>
              <a:t>H(26)=26  MOD 7=5</a:t>
            </a:r>
          </a:p>
          <a:p>
            <a:pPr eaLnBrk="1" hangingPunct="1">
              <a:spcBef>
                <a:spcPts val="0"/>
              </a:spcBef>
              <a:buClrTx/>
              <a:buSzTx/>
              <a:buFontTx/>
              <a:buNone/>
            </a:pPr>
            <a:r>
              <a:rPr lang="zh-CN" altLang="en-US" sz="1200" dirty="0">
                <a:solidFill>
                  <a:schemeClr val="accent6">
                    <a:lumMod val="75000"/>
                  </a:schemeClr>
                </a:solidFill>
                <a:latin typeface="+mn-lt"/>
              </a:rPr>
              <a:t>  </a:t>
            </a:r>
            <a:r>
              <a:rPr lang="en-US" altLang="en-US" sz="1200" dirty="0">
                <a:latin typeface="+mn-lt"/>
              </a:rPr>
              <a:t>H(56)=56  MOD 7=0     </a:t>
            </a:r>
            <a:r>
              <a:rPr lang="zh-CN" altLang="en-US" sz="1200" dirty="0">
                <a:solidFill>
                  <a:schemeClr val="hlink"/>
                </a:solidFill>
                <a:latin typeface="+mn-lt"/>
              </a:rPr>
              <a:t>冲突</a:t>
            </a:r>
            <a:r>
              <a:rPr lang="zh-CN" altLang="en-US" sz="1200" dirty="0">
                <a:latin typeface="+mn-lt"/>
              </a:rPr>
              <a:t>      </a:t>
            </a:r>
            <a:r>
              <a:rPr lang="en-US" altLang="en-US" sz="1200" dirty="0">
                <a:latin typeface="+mn-lt"/>
              </a:rPr>
              <a:t>H</a:t>
            </a:r>
            <a:r>
              <a:rPr lang="en-US" altLang="en-US" sz="1200" baseline="-20000" dirty="0">
                <a:latin typeface="+mn-lt"/>
              </a:rPr>
              <a:t>1</a:t>
            </a:r>
            <a:r>
              <a:rPr lang="en-US" altLang="en-US" sz="1200" dirty="0">
                <a:latin typeface="+mn-lt"/>
              </a:rPr>
              <a:t>(56)=1     </a:t>
            </a:r>
            <a:r>
              <a:rPr lang="zh-CN" altLang="en-US" sz="1200" dirty="0">
                <a:solidFill>
                  <a:schemeClr val="accent1"/>
                </a:solidFill>
                <a:latin typeface="+mn-lt"/>
              </a:rPr>
              <a:t>又冲突  </a:t>
            </a:r>
            <a:endParaRPr lang="en-US" altLang="zh-CN" sz="1200" dirty="0">
              <a:solidFill>
                <a:schemeClr val="accent1"/>
              </a:solidFill>
              <a:latin typeface="+mn-lt"/>
            </a:endParaRPr>
          </a:p>
          <a:p>
            <a:pPr eaLnBrk="1" hangingPunct="1">
              <a:spcBef>
                <a:spcPts val="0"/>
              </a:spcBef>
              <a:buClrTx/>
              <a:buSzTx/>
              <a:buFontTx/>
              <a:buNone/>
            </a:pPr>
            <a:r>
              <a:rPr lang="en-US" altLang="en-US" sz="1200" dirty="0">
                <a:solidFill>
                  <a:schemeClr val="accent1"/>
                </a:solidFill>
                <a:latin typeface="+mn-lt"/>
              </a:rPr>
              <a:t>  </a:t>
            </a:r>
            <a:r>
              <a:rPr lang="en-US" altLang="en-US" sz="1200" dirty="0">
                <a:latin typeface="+mn-lt"/>
              </a:rPr>
              <a:t>H</a:t>
            </a:r>
            <a:r>
              <a:rPr lang="en-US" altLang="en-US" sz="1200" baseline="-20000" dirty="0">
                <a:latin typeface="+mn-lt"/>
              </a:rPr>
              <a:t>2</a:t>
            </a:r>
            <a:r>
              <a:rPr lang="en-US" altLang="en-US" sz="1200" dirty="0">
                <a:latin typeface="+mn-lt"/>
              </a:rPr>
              <a:t>(56)=2   </a:t>
            </a:r>
            <a:r>
              <a:rPr lang="zh-CN" altLang="en-US" sz="1200" dirty="0">
                <a:solidFill>
                  <a:schemeClr val="folHlink"/>
                </a:solidFill>
                <a:latin typeface="+mn-lt"/>
              </a:rPr>
              <a:t>又冲突</a:t>
            </a:r>
            <a:r>
              <a:rPr lang="zh-CN" altLang="en-US" sz="1200" dirty="0">
                <a:solidFill>
                  <a:schemeClr val="hlink"/>
                </a:solidFill>
                <a:latin typeface="+mn-lt"/>
              </a:rPr>
              <a:t>    </a:t>
            </a:r>
            <a:r>
              <a:rPr lang="en-US" altLang="en-US" sz="1200" dirty="0">
                <a:solidFill>
                  <a:schemeClr val="accent6">
                    <a:lumMod val="75000"/>
                  </a:schemeClr>
                </a:solidFill>
                <a:latin typeface="+mn-lt"/>
              </a:rPr>
              <a:t>H</a:t>
            </a:r>
            <a:r>
              <a:rPr lang="en-US" altLang="en-US" sz="1200" baseline="-20000" dirty="0">
                <a:solidFill>
                  <a:schemeClr val="accent6">
                    <a:lumMod val="75000"/>
                  </a:schemeClr>
                </a:solidFill>
                <a:latin typeface="+mn-lt"/>
              </a:rPr>
              <a:t>3</a:t>
            </a:r>
            <a:r>
              <a:rPr lang="en-US" altLang="en-US" sz="1200" dirty="0">
                <a:solidFill>
                  <a:schemeClr val="accent6">
                    <a:lumMod val="75000"/>
                  </a:schemeClr>
                </a:solidFill>
                <a:latin typeface="+mn-lt"/>
              </a:rPr>
              <a:t>(56)=3 </a:t>
            </a:r>
          </a:p>
          <a:p>
            <a:pPr eaLnBrk="1" hangingPunct="1">
              <a:spcBef>
                <a:spcPts val="0"/>
              </a:spcBef>
              <a:buClrTx/>
              <a:buSzTx/>
              <a:buFontTx/>
              <a:buNone/>
            </a:pPr>
            <a:r>
              <a:rPr lang="en-US" altLang="en-US" sz="1200" dirty="0">
                <a:latin typeface="+mn-lt"/>
              </a:rPr>
              <a:t>  H(23)=23  MOD 7=2     </a:t>
            </a:r>
            <a:r>
              <a:rPr lang="zh-CN" altLang="en-US" sz="1200" dirty="0">
                <a:solidFill>
                  <a:schemeClr val="hlink"/>
                </a:solidFill>
                <a:latin typeface="+mn-lt"/>
              </a:rPr>
              <a:t>冲突</a:t>
            </a:r>
            <a:r>
              <a:rPr lang="zh-CN" altLang="en-US" sz="1200" dirty="0">
                <a:latin typeface="+mn-lt"/>
              </a:rPr>
              <a:t>      </a:t>
            </a:r>
            <a:r>
              <a:rPr lang="en-US" altLang="en-US" sz="1200" dirty="0">
                <a:latin typeface="+mn-lt"/>
              </a:rPr>
              <a:t>H</a:t>
            </a:r>
            <a:r>
              <a:rPr lang="en-US" altLang="en-US" sz="1200" baseline="-20000" dirty="0">
                <a:latin typeface="+mn-lt"/>
              </a:rPr>
              <a:t>1</a:t>
            </a:r>
            <a:r>
              <a:rPr lang="en-US" altLang="en-US" sz="1200" dirty="0">
                <a:latin typeface="+mn-lt"/>
              </a:rPr>
              <a:t>(23)=3     </a:t>
            </a:r>
            <a:r>
              <a:rPr lang="zh-CN" altLang="en-US" sz="1200" dirty="0">
                <a:solidFill>
                  <a:schemeClr val="accent1"/>
                </a:solidFill>
                <a:latin typeface="+mn-lt"/>
              </a:rPr>
              <a:t>又冲突   </a:t>
            </a:r>
            <a:endParaRPr lang="en-US" altLang="zh-CN" sz="1200" dirty="0">
              <a:solidFill>
                <a:schemeClr val="accent1"/>
              </a:solidFill>
              <a:latin typeface="+mn-lt"/>
            </a:endParaRPr>
          </a:p>
          <a:p>
            <a:pPr eaLnBrk="1" hangingPunct="1">
              <a:spcBef>
                <a:spcPts val="0"/>
              </a:spcBef>
              <a:buClrTx/>
              <a:buSzTx/>
              <a:buFontTx/>
              <a:buNone/>
            </a:pPr>
            <a:r>
              <a:rPr lang="en-US" altLang="en-US" sz="1200" dirty="0">
                <a:solidFill>
                  <a:schemeClr val="accent1"/>
                </a:solidFill>
                <a:latin typeface="+mn-lt"/>
              </a:rPr>
              <a:t>  </a:t>
            </a:r>
            <a:r>
              <a:rPr lang="en-US" altLang="en-US" sz="1200" dirty="0">
                <a:solidFill>
                  <a:schemeClr val="accent6">
                    <a:lumMod val="75000"/>
                  </a:schemeClr>
                </a:solidFill>
                <a:latin typeface="+mn-lt"/>
              </a:rPr>
              <a:t>H</a:t>
            </a:r>
            <a:r>
              <a:rPr lang="en-US" altLang="en-US" sz="1200" baseline="-20000" dirty="0">
                <a:solidFill>
                  <a:schemeClr val="accent6">
                    <a:lumMod val="75000"/>
                  </a:schemeClr>
                </a:solidFill>
                <a:latin typeface="+mn-lt"/>
              </a:rPr>
              <a:t>3</a:t>
            </a:r>
            <a:r>
              <a:rPr lang="en-US" altLang="en-US" sz="1200" dirty="0">
                <a:solidFill>
                  <a:schemeClr val="accent6">
                    <a:lumMod val="75000"/>
                  </a:schemeClr>
                </a:solidFill>
                <a:latin typeface="+mn-lt"/>
              </a:rPr>
              <a:t>(23)=4</a:t>
            </a:r>
          </a:p>
          <a:p>
            <a:endParaRPr lang="zh-CN" altLang="en-US" dirty="0"/>
          </a:p>
          <a:p>
            <a:endParaRPr lang="en-US" altLang="zh-CN" dirty="0"/>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98347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522383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19</a:t>
            </a:fld>
            <a:endParaRPr lang="en-US"/>
          </a:p>
        </p:txBody>
      </p:sp>
    </p:spTree>
    <p:extLst>
      <p:ext uri="{BB962C8B-B14F-4D97-AF65-F5344CB8AC3E}">
        <p14:creationId xmlns:p14="http://schemas.microsoft.com/office/powerpoint/2010/main" val="1520066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t>我们自然想到了我们原本的双向的平方探测。那么是否双向的平方探测就能遍历散列表所有地址呢？</a:t>
                </a:r>
                <a:endParaRPr lang="en-US" altLang="zh-CN" dirty="0"/>
              </a:p>
              <a:p>
                <a:endParaRPr lang="en-US" altLang="zh-CN" dirty="0"/>
              </a:p>
              <a:p>
                <a:r>
                  <a:rPr lang="zh-CN" altLang="en-US" dirty="0"/>
                  <a:t>我们看看这样的几个素数长度的散列表。比如：</a:t>
                </a:r>
                <a:r>
                  <a:rPr lang="en-US" altLang="zh-CN" dirty="0"/>
                  <a:t>11</a:t>
                </a:r>
              </a:p>
              <a:p>
                <a:endParaRPr lang="en-US" altLang="zh-CN" dirty="0"/>
              </a:p>
              <a:p>
                <a:r>
                  <a:rPr lang="zh-CN" altLang="en-US" dirty="0"/>
                  <a:t>我们知道双向平方探测是从冲突单元的前后位置双向平方依次交错进行探测的，在我们上面的正向平方探测讨论中我们已经证明，在正向的平方探测中，前</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1200" b="1" dirty="0">
                    <a:solidFill>
                      <a:srgbClr val="00B050"/>
                    </a:solidFill>
                    <a:latin typeface="华文楷体" panose="02010600040101010101" pitchFamily="2" charset="-122"/>
                    <a:ea typeface="华文楷体" panose="02010600040101010101" pitchFamily="2" charset="-122"/>
                  </a:rPr>
                  <a:t>M/2</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位置是互异的，而由对称性，逆向的平方探测链应该也有这样的性质。</a:t>
                </a:r>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r>
                  <a:rPr lang="zh-CN" altLang="en-US" sz="1200" b="1" dirty="0">
                    <a:latin typeface="华文楷体" panose="02010600040101010101" pitchFamily="2" charset="-122"/>
                    <a:ea typeface="华文楷体" panose="02010600040101010101" pitchFamily="2" charset="-122"/>
                    <a:sym typeface="Symbol" panose="05050102010706020507" pitchFamily="18" charset="2"/>
                  </a:rPr>
                  <a:t>除了</a:t>
                </a:r>
                <a:r>
                  <a:rPr lang="en-US" altLang="zh-CN" sz="1200" b="1" dirty="0">
                    <a:latin typeface="华文楷体" panose="02010600040101010101" pitchFamily="2" charset="-122"/>
                    <a:ea typeface="华文楷体" panose="02010600040101010101" pitchFamily="2" charset="-122"/>
                    <a:sym typeface="Symbol" panose="05050102010706020507" pitchFamily="18" charset="2"/>
                  </a:rPr>
                  <a:t>0</a:t>
                </a:r>
                <a:r>
                  <a:rPr lang="zh-CN" altLang="en-US" sz="1200" b="1" dirty="0">
                    <a:latin typeface="华文楷体" panose="02010600040101010101" pitchFamily="2" charset="-122"/>
                    <a:ea typeface="华文楷体" panose="02010600040101010101" pitchFamily="2" charset="-122"/>
                    <a:sym typeface="Symbol" panose="05050102010706020507" pitchFamily="18" charset="2"/>
                  </a:rPr>
                  <a:t>，这两个序列是否还有其它公共的</a:t>
                </a:r>
                <a:endParaRPr lang="en-US" altLang="zh-CN" sz="1200" b="1" dirty="0">
                  <a:latin typeface="华文楷体" panose="02010600040101010101" pitchFamily="2" charset="-122"/>
                  <a:ea typeface="华文楷体" panose="02010600040101010101" pitchFamily="2" charset="-122"/>
                  <a:sym typeface="Symbol" panose="05050102010706020507" pitchFamily="18" charset="2"/>
                </a:endParaRPr>
              </a:p>
              <a:p>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如果没有，那么他们的和就是</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M</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，即整个散列地址。我们刚刚看了</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11</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和</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7</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，确实是这样的，但我们发现，对</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5</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和</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13</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我们发现逆向的地址居然和正向的地址集合是相同的。以上这些实例告诉我们，双向的平方探测采用某些素数表长，可以行之有效。那么同样是素数，这两类的素数有什么区别呢？再实际应用中我们应该如何取舍呢？</a:t>
                </a:r>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除了</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2</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以往，所有的素数无非两类：取决于它们关于</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4</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的模余。有些素数关于</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4</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的模余为</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3</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，比如</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3</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自己，</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7</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11</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19</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23</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31…</a:t>
                </a:r>
              </a:p>
              <a:p>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那么余下的只能是模余为</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1</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，比如</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5</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13</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17</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29..</a:t>
                </a:r>
              </a:p>
              <a:p>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通过这样的两个例子，我们发下了什么？是的，我们发现我们上面的好的例子都是模</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4</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余为</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3</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，而不好的都是模</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4</a:t>
                </a:r>
                <a:r>
                  <a:rPr lang="zh-CN" altLang="en-US"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余为</a:t>
                </a:r>
                <a:r>
                  <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1</a:t>
                </a:r>
              </a:p>
              <a:p>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实际上我们的建议是：</a:t>
                </a: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表长取作素数</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M=4</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k+3</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，必然可以保证探测链的前</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项均互异。</a:t>
                </a: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证明：假定有</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-a^2b^2 mod M   </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其中</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和</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b&lt;p/2,</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且</a:t>
                </a:r>
                <a:r>
                  <a:rPr lang="zh-CN" altLang="en-US" sz="1200" b="1" i="0" kern="1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200" b="1" i="0" kern="1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endParaRPr lang="en-US" altLang="zh-CN" sz="1200" b="1" kern="12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(-a^2)^(p-1)/2b^2^(p-1)/2</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那么当</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p=4k+3</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p-1)/2=2k+1</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是一个奇数，所以上式必定为</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-a^(p-1) b^(p-1)</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有定理</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-a^(p-1) -1   b^(p-1)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那么我们必然还有疑问，素数</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M=4</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k+1</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的表长就</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必然不可使用吗？</a:t>
                </a: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对这一正一反的问题我们可以一并加以证明。这个精妙的定理出自费马之手。</a:t>
                </a:r>
                <a:endPar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pPr>
                  <a:spcBef>
                    <a:spcPts val="1200"/>
                  </a:spcBef>
                </a:pPr>
                <a:r>
                  <a:rPr lang="zh-CN" altLang="en-US" sz="12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？而素数</a:t>
                </a:r>
                <a:r>
                  <a:rPr lang="en-US" altLang="zh-CN" sz="12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M=4</a:t>
                </a:r>
                <a:r>
                  <a:rPr lang="zh-CN" altLang="en-US" sz="12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12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k+1</a:t>
                </a:r>
                <a:r>
                  <a:rPr lang="zh-CN" altLang="en-US" sz="12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的表长就</a:t>
                </a:r>
                <a:r>
                  <a:rPr lang="en-US" altLang="zh-CN" sz="12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sz="12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必然不可使用吗</a:t>
                </a:r>
                <a:endParaRPr lang="en-US" altLang="zh-CN" sz="12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342900" indent="-342900">
                  <a:spcBef>
                    <a:spcPts val="1200"/>
                  </a:spcBef>
                  <a:buFont typeface="Wingdings" panose="05000000000000000000" pitchFamily="2" charset="2"/>
                  <a:buChar char="u"/>
                </a:pP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双平方定理</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(two-square theorem of Fermat):</a:t>
                </a:r>
              </a:p>
              <a:p>
                <a:pPr>
                  <a:spcBef>
                    <a:spcPts val="1200"/>
                  </a:spcBef>
                </a:pP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任一素数</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a:t>
                </a:r>
                <a:r>
                  <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可表示为一对整数的平方和，当且仅当</a:t>
                </a:r>
                <a:r>
                  <a:rPr lang="en-US" altLang="zh-CN"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p%4=1</a:t>
                </a:r>
                <a:endParaRPr lang="zh-CN" altLang="en-US" sz="1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endParaRPr lang="en-US" altLang="zh-CN" sz="12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A2A1643A-76C6-4418-8C90-D4A34E557575}" type="slidenum">
              <a:rPr lang="en-US" smtClean="0"/>
              <a:t>20</a:t>
            </a:fld>
            <a:endParaRPr lang="en-US"/>
          </a:p>
        </p:txBody>
      </p:sp>
    </p:spTree>
    <p:extLst>
      <p:ext uri="{BB962C8B-B14F-4D97-AF65-F5344CB8AC3E}">
        <p14:creationId xmlns:p14="http://schemas.microsoft.com/office/powerpoint/2010/main" val="1363318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427239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10098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60927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a:t>
            </a:fld>
            <a:endParaRPr lang="en-US"/>
          </a:p>
        </p:txBody>
      </p:sp>
    </p:spTree>
    <p:extLst>
      <p:ext uri="{BB962C8B-B14F-4D97-AF65-F5344CB8AC3E}">
        <p14:creationId xmlns:p14="http://schemas.microsoft.com/office/powerpoint/2010/main" val="3953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147138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3064402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257233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1921812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290996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en-US" b="1" dirty="0">
                <a:latin typeface="楷体_GB2312" pitchFamily="49" charset="-122"/>
                <a:ea typeface="楷体_GB2312" pitchFamily="49" charset="-122"/>
              </a:rPr>
              <a:t>第</a:t>
            </a:r>
            <a:r>
              <a:rPr lang="en-US" altLang="zh-CN" b="1" dirty="0">
                <a:latin typeface="楷体_GB2312" pitchFamily="49" charset="-122"/>
                <a:ea typeface="楷体_GB2312" pitchFamily="49" charset="-122"/>
              </a:rPr>
              <a:t>9</a:t>
            </a:r>
            <a:r>
              <a:rPr lang="en-US" altLang="en-US" b="1" dirty="0">
                <a:latin typeface="楷体_GB2312" pitchFamily="49" charset="-122"/>
                <a:ea typeface="楷体_GB2312" pitchFamily="49" charset="-122"/>
              </a:rPr>
              <a:t>章</a:t>
            </a:r>
            <a:r>
              <a:rPr lang="zh-CN" altLang="en-US" b="1" dirty="0">
                <a:latin typeface="楷体_GB2312" pitchFamily="49" charset="-122"/>
                <a:ea typeface="楷体_GB2312" pitchFamily="49" charset="-122"/>
              </a:rPr>
              <a:t>查找</a:t>
            </a:r>
            <a:endParaRPr lang="en-US" dirty="0"/>
          </a:p>
        </p:txBody>
      </p:sp>
      <p:sp>
        <p:nvSpPr>
          <p:cNvPr id="3" name="副标题 2"/>
          <p:cNvSpPr>
            <a:spLocks noGrp="1"/>
          </p:cNvSpPr>
          <p:nvPr>
            <p:ph type="subTitle" idx="1"/>
          </p:nvPr>
        </p:nvSpPr>
        <p:spPr/>
        <p:txBody>
          <a:bodyPr/>
          <a:lstStyle/>
          <a:p>
            <a:r>
              <a:rPr lang="en-US" altLang="zh-CN" dirty="0"/>
              <a:t>Part III</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
        <p:nvSpPr>
          <p:cNvPr id="4" name="AutoShape 2" descr="http://img5.imgtn.bdimg.com/it/u=2187256033,186204783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3800062"/>
            <a:ext cx="1870538" cy="25092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462" y="3645024"/>
            <a:ext cx="2759227" cy="275922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766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45" presetClass="exit" presetSubtype="0" fill="hold" nodeType="afterEffect">
                                  <p:stCondLst>
                                    <p:cond delay="0"/>
                                  </p:stCondLst>
                                  <p:childTnLst>
                                    <p:animEffect transition="out" filter="fade">
                                      <p:cBhvr>
                                        <p:cTn id="10" dur="2000"/>
                                        <p:tgtEl>
                                          <p:spTgt spid="1028"/>
                                        </p:tgtEl>
                                      </p:cBhvr>
                                    </p:animEffect>
                                    <p:anim calcmode="lin" valueType="num">
                                      <p:cBhvr>
                                        <p:cTn id="11" dur="2000"/>
                                        <p:tgtEl>
                                          <p:spTgt spid="102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1028"/>
                                        </p:tgtEl>
                                        <p:attrNameLst>
                                          <p:attrName>ppt_h</p:attrName>
                                        </p:attrNameLst>
                                      </p:cBhvr>
                                      <p:tavLst>
                                        <p:tav tm="0">
                                          <p:val>
                                            <p:strVal val="ppt_h"/>
                                          </p:val>
                                        </p:tav>
                                        <p:tav tm="100000">
                                          <p:val>
                                            <p:strVal val="ppt_h"/>
                                          </p:val>
                                        </p:tav>
                                      </p:tavLst>
                                    </p:anim>
                                    <p:set>
                                      <p:cBhvr>
                                        <p:cTn id="13" dur="1" fill="hold">
                                          <p:stCondLst>
                                            <p:cond delay="1999"/>
                                          </p:stCondLst>
                                        </p:cTn>
                                        <p:tgtEl>
                                          <p:spTgt spid="102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5" name="Rectangle 2"/>
          <p:cNvSpPr txBox="1">
            <a:spLocks noChangeArrowheads="1"/>
          </p:cNvSpPr>
          <p:nvPr/>
        </p:nvSpPr>
        <p:spPr>
          <a:xfrm>
            <a:off x="269776" y="332656"/>
            <a:ext cx="8676456" cy="2232248"/>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r>
              <a:rPr lang="en-US" altLang="en-US" dirty="0" err="1">
                <a:latin typeface="华文隶书" panose="02010800040101010101" pitchFamily="2" charset="-122"/>
                <a:ea typeface="华文隶书" panose="02010800040101010101" pitchFamily="2" charset="-122"/>
              </a:rPr>
              <a:t>哈希函数的构造</a:t>
            </a:r>
            <a:r>
              <a:rPr lang="en-US" altLang="zh-CN" dirty="0">
                <a:latin typeface="华文隶书" panose="02010800040101010101" pitchFamily="2" charset="-122"/>
                <a:ea typeface="华文隶书" panose="02010800040101010101" pitchFamily="2" charset="-122"/>
              </a:rPr>
              <a:t>-</a:t>
            </a:r>
            <a:r>
              <a:rPr lang="en-US" altLang="en-US" b="1" dirty="0">
                <a:solidFill>
                  <a:srgbClr val="0000FF"/>
                </a:solidFill>
                <a:ea typeface="宋体" panose="02010600030101010101" pitchFamily="2" charset="-122"/>
              </a:rPr>
              <a:t> </a:t>
            </a:r>
            <a:r>
              <a:rPr lang="en-US"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MAD</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multiply-add-divide</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371475" algn="l">
              <a:spcBef>
                <a:spcPts val="1800"/>
              </a:spcBef>
              <a:buFont typeface="Arial" panose="020B0604020202020204" pitchFamily="34" charset="0"/>
              <a:buChar char="•"/>
            </a:pPr>
            <a:r>
              <a:rPr lang="en-US" altLang="en-US" sz="2800" b="1" dirty="0">
                <a:latin typeface="Times New Roman" panose="02020603050405020304" pitchFamily="18" charset="0"/>
                <a:ea typeface="华文隶书" panose="02010800040101010101" pitchFamily="2" charset="-122"/>
                <a:cs typeface="Times New Roman" panose="02020603050405020304" pitchFamily="18" charset="0"/>
              </a:rPr>
              <a:t>hash(key)=(a*</a:t>
            </a:r>
            <a:r>
              <a:rPr lang="en-US" altLang="en-US" sz="2800" b="1" dirty="0" err="1">
                <a:latin typeface="Times New Roman" panose="02020603050405020304" pitchFamily="18" charset="0"/>
                <a:ea typeface="华文隶书" panose="02010800040101010101" pitchFamily="2" charset="-122"/>
                <a:cs typeface="Times New Roman" panose="02020603050405020304" pitchFamily="18" charset="0"/>
              </a:rPr>
              <a:t>key+b</a:t>
            </a:r>
            <a:r>
              <a:rPr lang="en-US" altLang="en-US" sz="2800" b="1" dirty="0">
                <a:latin typeface="Times New Roman" panose="02020603050405020304" pitchFamily="18" charset="0"/>
                <a:ea typeface="华文隶书" panose="02010800040101010101" pitchFamily="2" charset="-122"/>
                <a:cs typeface="Times New Roman" panose="02020603050405020304" pitchFamily="18" charset="0"/>
              </a:rPr>
              <a:t>)%M</a:t>
            </a:r>
          </a:p>
          <a:p>
            <a:pPr indent="3140075" algn="l">
              <a:spcBef>
                <a:spcPts val="1800"/>
              </a:spcBef>
            </a:pPr>
            <a:r>
              <a:rPr lang="zh-CN" altLang="en-US" sz="31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3100" b="1"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3100" b="1" dirty="0">
                <a:latin typeface="Times New Roman" panose="02020603050405020304" pitchFamily="18" charset="0"/>
                <a:ea typeface="宋体" panose="02010600030101010101" pitchFamily="2" charset="-122"/>
                <a:cs typeface="Times New Roman" panose="02020603050405020304" pitchFamily="18" charset="0"/>
              </a:rPr>
              <a:t>取为素数，</a:t>
            </a:r>
            <a:r>
              <a:rPr lang="en-US" altLang="zh-CN" sz="3100" b="1" dirty="0">
                <a:latin typeface="Times New Roman" panose="02020603050405020304" pitchFamily="18" charset="0"/>
                <a:ea typeface="宋体" panose="02010600030101010101" pitchFamily="2" charset="-122"/>
                <a:cs typeface="Times New Roman" panose="02020603050405020304" pitchFamily="18" charset="0"/>
              </a:rPr>
              <a:t>a&gt;0, b&gt;0</a:t>
            </a:r>
          </a:p>
          <a:p>
            <a:pPr marL="428625" indent="-342900" algn="l">
              <a:spcBef>
                <a:spcPts val="1800"/>
              </a:spcBef>
              <a:buFont typeface="Wingdings" panose="05000000000000000000" pitchFamily="2" charset="2"/>
              <a:buChar char="u"/>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a</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实际上使得原本相邻的关键码不再相邻，而</a:t>
            </a: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b</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使得原点移动</a:t>
            </a:r>
            <a:endParaRPr lang="en-US" altLang="en-US" sz="2400" b="1"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7755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1922" name="Rectangle 2"/>
          <p:cNvSpPr>
            <a:spLocks noGrp="1" noChangeArrowheads="1"/>
          </p:cNvSpPr>
          <p:nvPr>
            <p:ph idx="1"/>
          </p:nvPr>
        </p:nvSpPr>
        <p:spPr>
          <a:xfrm>
            <a:off x="518864" y="1700808"/>
            <a:ext cx="8229600" cy="962104"/>
          </a:xfrm>
        </p:spPr>
        <p:txBody>
          <a:bodyPr>
            <a:normAutofit/>
          </a:bodyPr>
          <a:lstStyle/>
          <a:p>
            <a:pPr marL="808038" indent="-808038" eaLnBrk="1" hangingPunct="1">
              <a:lnSpc>
                <a:spcPct val="110000"/>
              </a:lnSpc>
              <a:buFont typeface="Wingdings" pitchFamily="2" charset="2"/>
              <a:buNone/>
              <a:defRPr/>
            </a:pPr>
            <a:r>
              <a:rPr lang="zh-CN" altLang="en-US" sz="2400" dirty="0">
                <a:ea typeface="宋体" panose="02010600030101010101" pitchFamily="2" charset="-122"/>
              </a:rPr>
              <a:t>例</a:t>
            </a:r>
            <a:r>
              <a:rPr lang="en-US" altLang="zh-CN" sz="2400" dirty="0">
                <a:ea typeface="宋体" panose="02010600030101010101" pitchFamily="2" charset="-122"/>
              </a:rPr>
              <a:t>1</a:t>
            </a:r>
            <a:r>
              <a:rPr lang="zh-CN" altLang="en-US" sz="2400" dirty="0">
                <a:ea typeface="宋体" panose="02010600030101010101" pitchFamily="2" charset="-122"/>
              </a:rPr>
              <a:t>：</a:t>
            </a:r>
            <a:r>
              <a:rPr lang="en-US" altLang="en-US" sz="2400" dirty="0">
                <a:ea typeface="宋体" panose="02010600030101010101" pitchFamily="2" charset="-122"/>
              </a:rPr>
              <a:t>设有80个记录，关键字为8位十进制数</a:t>
            </a:r>
            <a:r>
              <a:rPr lang="zh-CN" altLang="en-US" sz="2400" dirty="0">
                <a:ea typeface="宋体" panose="02010600030101010101" pitchFamily="2" charset="-122"/>
              </a:rPr>
              <a:t>设哈希表长为</a:t>
            </a:r>
            <a:r>
              <a:rPr lang="en-US" altLang="zh-CN" sz="2400" dirty="0">
                <a:ea typeface="宋体" panose="02010600030101010101" pitchFamily="2" charset="-122"/>
              </a:rPr>
              <a:t>100</a:t>
            </a:r>
            <a:r>
              <a:rPr lang="zh-CN" altLang="en-US" sz="2400" dirty="0">
                <a:ea typeface="宋体" panose="02010600030101010101" pitchFamily="2" charset="-122"/>
              </a:rPr>
              <a:t>，即</a:t>
            </a:r>
            <a:r>
              <a:rPr lang="en-US" altLang="en-US" sz="2400" dirty="0">
                <a:ea typeface="宋体" panose="02010600030101010101" pitchFamily="2" charset="-122"/>
              </a:rPr>
              <a:t>哈希地址为2位十进制数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11</a:t>
            </a:fld>
            <a:endParaRPr lang="zh-CN" altLang="en-US"/>
          </a:p>
        </p:txBody>
      </p:sp>
      <p:grpSp>
        <p:nvGrpSpPr>
          <p:cNvPr id="681987" name="Group 3"/>
          <p:cNvGrpSpPr>
            <a:grpSpLocks/>
          </p:cNvGrpSpPr>
          <p:nvPr/>
        </p:nvGrpSpPr>
        <p:grpSpPr bwMode="auto">
          <a:xfrm>
            <a:off x="899592" y="3123635"/>
            <a:ext cx="2595563" cy="3529012"/>
            <a:chOff x="0" y="0"/>
            <a:chExt cx="1635" cy="2223"/>
          </a:xfrm>
        </p:grpSpPr>
        <p:sp>
          <p:nvSpPr>
            <p:cNvPr id="681989" name="Text Box 4"/>
            <p:cNvSpPr txBox="1">
              <a:spLocks noChangeArrowheads="1"/>
            </p:cNvSpPr>
            <p:nvPr/>
          </p:nvSpPr>
          <p:spPr bwMode="auto">
            <a:xfrm>
              <a:off x="666" y="182"/>
              <a:ext cx="346" cy="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vert="eaVert"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a:latin typeface="Times New Roman" pitchFamily="18" charset="0"/>
                  <a:cs typeface="Times New Roman" pitchFamily="18" charset="0"/>
                </a:rPr>
                <a:t>┇</a:t>
              </a:r>
              <a:endParaRPr lang="zh-CN" altLang="en-US" sz="2400">
                <a:latin typeface="Times New Roman" pitchFamily="18" charset="0"/>
              </a:endParaRPr>
            </a:p>
          </p:txBody>
        </p:sp>
        <p:sp>
          <p:nvSpPr>
            <p:cNvPr id="681990" name="Text Box 5"/>
            <p:cNvSpPr txBox="1">
              <a:spLocks noChangeArrowheads="1"/>
            </p:cNvSpPr>
            <p:nvPr/>
          </p:nvSpPr>
          <p:spPr bwMode="auto">
            <a:xfrm>
              <a:off x="31" y="325"/>
              <a:ext cx="1604" cy="189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dirty="0">
                  <a:latin typeface="Times New Roman" pitchFamily="18" charset="0"/>
                </a:rPr>
                <a:t>8  1  3  4  6  5  3  2</a:t>
              </a:r>
            </a:p>
            <a:p>
              <a:pPr eaLnBrk="1" hangingPunct="1">
                <a:spcBef>
                  <a:spcPct val="0"/>
                </a:spcBef>
                <a:buClrTx/>
                <a:buSzTx/>
                <a:buFontTx/>
                <a:buNone/>
              </a:pPr>
              <a:r>
                <a:rPr lang="en-US" altLang="en-US" sz="2400" dirty="0">
                  <a:latin typeface="Times New Roman" pitchFamily="18" charset="0"/>
                </a:rPr>
                <a:t>8  1  3  7  2  2  4  2</a:t>
              </a:r>
            </a:p>
            <a:p>
              <a:pPr eaLnBrk="1" hangingPunct="1">
                <a:spcBef>
                  <a:spcPct val="0"/>
                </a:spcBef>
                <a:buClrTx/>
                <a:buSzTx/>
                <a:buFontTx/>
                <a:buNone/>
              </a:pPr>
              <a:r>
                <a:rPr lang="en-US" altLang="en-US" sz="2400" dirty="0">
                  <a:latin typeface="Times New Roman" pitchFamily="18" charset="0"/>
                </a:rPr>
                <a:t>8  1  3  8  7  4  2  2</a:t>
              </a:r>
            </a:p>
            <a:p>
              <a:pPr eaLnBrk="1" hangingPunct="1">
                <a:spcBef>
                  <a:spcPct val="0"/>
                </a:spcBef>
                <a:buClrTx/>
                <a:buSzTx/>
                <a:buFontTx/>
                <a:buNone/>
              </a:pPr>
              <a:r>
                <a:rPr lang="en-US" altLang="en-US" sz="2400" dirty="0">
                  <a:latin typeface="Times New Roman" pitchFamily="18" charset="0"/>
                </a:rPr>
                <a:t>8  1  3  0  1  3  6  7</a:t>
              </a:r>
            </a:p>
            <a:p>
              <a:pPr eaLnBrk="1" hangingPunct="1">
                <a:spcBef>
                  <a:spcPct val="0"/>
                </a:spcBef>
                <a:buClrTx/>
                <a:buSzTx/>
                <a:buFontTx/>
                <a:buNone/>
              </a:pPr>
              <a:r>
                <a:rPr lang="en-US" altLang="en-US" sz="2400" dirty="0">
                  <a:latin typeface="Times New Roman" pitchFamily="18" charset="0"/>
                </a:rPr>
                <a:t>8  1  3  2  2  8  1  7 </a:t>
              </a:r>
            </a:p>
            <a:p>
              <a:pPr eaLnBrk="1" hangingPunct="1">
                <a:spcBef>
                  <a:spcPct val="0"/>
                </a:spcBef>
                <a:buClrTx/>
                <a:buSzTx/>
                <a:buFontTx/>
                <a:buNone/>
              </a:pPr>
              <a:r>
                <a:rPr lang="en-US" altLang="en-US" sz="2400" dirty="0">
                  <a:latin typeface="Times New Roman" pitchFamily="18" charset="0"/>
                </a:rPr>
                <a:t>8  1  3  3  8  9  6  7</a:t>
              </a:r>
            </a:p>
            <a:p>
              <a:pPr eaLnBrk="1" hangingPunct="1">
                <a:spcBef>
                  <a:spcPct val="0"/>
                </a:spcBef>
                <a:buClrTx/>
                <a:buSzTx/>
                <a:buFontTx/>
                <a:buNone/>
              </a:pPr>
              <a:r>
                <a:rPr lang="en-US" altLang="en-US" sz="2400" dirty="0">
                  <a:latin typeface="Times New Roman" pitchFamily="18" charset="0"/>
                </a:rPr>
                <a:t>8  1  3  6  8  5  3  7</a:t>
              </a:r>
            </a:p>
            <a:p>
              <a:pPr eaLnBrk="1" hangingPunct="1">
                <a:spcBef>
                  <a:spcPct val="0"/>
                </a:spcBef>
                <a:buClrTx/>
                <a:buSzTx/>
                <a:buFontTx/>
                <a:buNone/>
              </a:pPr>
              <a:r>
                <a:rPr lang="en-US" altLang="en-US" sz="2400" dirty="0">
                  <a:latin typeface="Times New Roman" pitchFamily="18" charset="0"/>
                </a:rPr>
                <a:t>8  1  4  1  9  3  5  5</a:t>
              </a:r>
            </a:p>
          </p:txBody>
        </p:sp>
        <p:sp>
          <p:nvSpPr>
            <p:cNvPr id="681991" name="Text Box 6"/>
            <p:cNvSpPr txBox="1">
              <a:spLocks noChangeArrowheads="1"/>
            </p:cNvSpPr>
            <p:nvPr/>
          </p:nvSpPr>
          <p:spPr bwMode="auto">
            <a:xfrm>
              <a:off x="0" y="0"/>
              <a:ext cx="1628" cy="2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dirty="0">
                  <a:latin typeface="Times New Roman" pitchFamily="18" charset="0"/>
                  <a:sym typeface="Wingdings" pitchFamily="2" charset="2"/>
                </a:rPr>
                <a:t>   </a:t>
              </a:r>
              <a:endParaRPr lang="zh-CN" altLang="en-US" sz="2400" dirty="0">
                <a:latin typeface="Times New Roman" pitchFamily="18" charset="0"/>
              </a:endParaRPr>
            </a:p>
          </p:txBody>
        </p:sp>
        <p:sp>
          <p:nvSpPr>
            <p:cNvPr id="681992" name="Line 7"/>
            <p:cNvSpPr>
              <a:spLocks noChangeShapeType="1"/>
            </p:cNvSpPr>
            <p:nvPr/>
          </p:nvSpPr>
          <p:spPr bwMode="auto">
            <a:xfrm>
              <a:off x="628" y="338"/>
              <a:ext cx="0" cy="1814"/>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1993" name="Line 8"/>
            <p:cNvSpPr>
              <a:spLocks noChangeShapeType="1"/>
            </p:cNvSpPr>
            <p:nvPr/>
          </p:nvSpPr>
          <p:spPr bwMode="auto">
            <a:xfrm>
              <a:off x="1361" y="346"/>
              <a:ext cx="0" cy="1814"/>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21929" name="AutoShape 9"/>
          <p:cNvSpPr>
            <a:spLocks noChangeArrowheads="1"/>
          </p:cNvSpPr>
          <p:nvPr/>
        </p:nvSpPr>
        <p:spPr bwMode="auto">
          <a:xfrm>
            <a:off x="4267200" y="4435266"/>
            <a:ext cx="4876800" cy="2246769"/>
          </a:xfrm>
          <a:prstGeom prst="wedgeRectCallout">
            <a:avLst>
              <a:gd name="adj1" fmla="val -68947"/>
              <a:gd name="adj2" fmla="val 5064"/>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a:latin typeface="Times New Roman" pitchFamily="18" charset="0"/>
              </a:rPr>
              <a:t>分析： </a:t>
            </a:r>
            <a:r>
              <a:rPr lang="zh-CN" altLang="en-US" sz="2000" b="1" dirty="0">
                <a:latin typeface="Times New Roman" pitchFamily="18" charset="0"/>
                <a:sym typeface="Wingdings" pitchFamily="2" charset="2"/>
              </a:rPr>
              <a:t> 只取</a:t>
            </a:r>
            <a:r>
              <a:rPr lang="en-US" altLang="en-US" sz="2000" b="1" dirty="0">
                <a:latin typeface="Times New Roman" pitchFamily="18" charset="0"/>
                <a:sym typeface="Wingdings" pitchFamily="2" charset="2"/>
              </a:rPr>
              <a:t>8</a:t>
            </a:r>
          </a:p>
          <a:p>
            <a:pPr eaLnBrk="1" hangingPunct="1">
              <a:spcBef>
                <a:spcPct val="0"/>
              </a:spcBef>
              <a:buClrTx/>
              <a:buSzTx/>
              <a:buFontTx/>
              <a:buNone/>
            </a:pPr>
            <a:r>
              <a:rPr lang="en-US" altLang="en-US" sz="2000" b="1" dirty="0">
                <a:latin typeface="Times New Roman" pitchFamily="18" charset="0"/>
                <a:sym typeface="Wingdings" pitchFamily="2" charset="2"/>
              </a:rPr>
              <a:t>              </a:t>
            </a:r>
            <a:r>
              <a:rPr lang="zh-CN" altLang="en-US" sz="2000" b="1" dirty="0">
                <a:latin typeface="Times New Roman" pitchFamily="18" charset="0"/>
                <a:sym typeface="Wingdings" pitchFamily="2" charset="2"/>
              </a:rPr>
              <a:t>只取</a:t>
            </a:r>
            <a:r>
              <a:rPr lang="en-US" altLang="en-US" sz="2000" b="1" dirty="0">
                <a:latin typeface="Times New Roman" pitchFamily="18" charset="0"/>
                <a:sym typeface="Wingdings" pitchFamily="2" charset="2"/>
              </a:rPr>
              <a:t>1</a:t>
            </a:r>
          </a:p>
          <a:p>
            <a:pPr eaLnBrk="1" hangingPunct="1">
              <a:spcBef>
                <a:spcPct val="0"/>
              </a:spcBef>
              <a:buClrTx/>
              <a:buSzTx/>
              <a:buFontTx/>
              <a:buNone/>
            </a:pPr>
            <a:r>
              <a:rPr lang="en-US" altLang="en-US" sz="2000" b="1" dirty="0">
                <a:latin typeface="Times New Roman" pitchFamily="18" charset="0"/>
                <a:sym typeface="Wingdings" pitchFamily="2" charset="2"/>
              </a:rPr>
              <a:t>              </a:t>
            </a:r>
            <a:r>
              <a:rPr lang="zh-CN" altLang="en-US" sz="2000" b="1" dirty="0">
                <a:latin typeface="Times New Roman" pitchFamily="18" charset="0"/>
                <a:sym typeface="Wingdings" pitchFamily="2" charset="2"/>
              </a:rPr>
              <a:t>只取</a:t>
            </a:r>
            <a:r>
              <a:rPr lang="en-US" altLang="en-US" sz="2000" b="1" dirty="0">
                <a:latin typeface="Times New Roman" pitchFamily="18" charset="0"/>
                <a:sym typeface="Wingdings" pitchFamily="2" charset="2"/>
              </a:rPr>
              <a:t>3</a:t>
            </a:r>
            <a:r>
              <a:rPr lang="zh-CN" altLang="en-US" sz="2000" b="1" dirty="0">
                <a:latin typeface="Times New Roman" pitchFamily="18" charset="0"/>
                <a:sym typeface="Wingdings" pitchFamily="2" charset="2"/>
              </a:rPr>
              <a:t>、</a:t>
            </a:r>
            <a:r>
              <a:rPr lang="en-US" altLang="en-US" sz="2000" b="1" dirty="0">
                <a:latin typeface="Times New Roman" pitchFamily="18" charset="0"/>
                <a:sym typeface="Wingdings" pitchFamily="2" charset="2"/>
              </a:rPr>
              <a:t>4</a:t>
            </a:r>
          </a:p>
          <a:p>
            <a:pPr eaLnBrk="1" hangingPunct="1">
              <a:spcBef>
                <a:spcPct val="0"/>
              </a:spcBef>
              <a:buClrTx/>
              <a:buSzTx/>
              <a:buFontTx/>
              <a:buNone/>
            </a:pPr>
            <a:r>
              <a:rPr lang="en-US" altLang="en-US" sz="2000" b="1" dirty="0">
                <a:latin typeface="Times New Roman" pitchFamily="18" charset="0"/>
                <a:sym typeface="Wingdings" pitchFamily="2" charset="2"/>
              </a:rPr>
              <a:t>              </a:t>
            </a:r>
            <a:r>
              <a:rPr lang="zh-CN" altLang="en-US" sz="2000" b="1" dirty="0">
                <a:latin typeface="Times New Roman" pitchFamily="18" charset="0"/>
                <a:sym typeface="Wingdings" pitchFamily="2" charset="2"/>
              </a:rPr>
              <a:t>只取</a:t>
            </a:r>
            <a:r>
              <a:rPr lang="en-US" altLang="en-US" sz="2000" b="1" dirty="0">
                <a:latin typeface="Times New Roman" pitchFamily="18" charset="0"/>
                <a:sym typeface="Wingdings" pitchFamily="2" charset="2"/>
              </a:rPr>
              <a:t>2</a:t>
            </a:r>
            <a:r>
              <a:rPr lang="zh-CN" altLang="en-US" sz="2000" b="1" dirty="0">
                <a:latin typeface="Times New Roman" pitchFamily="18" charset="0"/>
                <a:sym typeface="Wingdings" pitchFamily="2" charset="2"/>
              </a:rPr>
              <a:t>、</a:t>
            </a:r>
            <a:r>
              <a:rPr lang="en-US" altLang="en-US" sz="2000" b="1" dirty="0">
                <a:latin typeface="Times New Roman" pitchFamily="18" charset="0"/>
                <a:sym typeface="Wingdings" pitchFamily="2" charset="2"/>
              </a:rPr>
              <a:t>7</a:t>
            </a:r>
            <a:r>
              <a:rPr lang="zh-CN" altLang="en-US" sz="2000" b="1" dirty="0">
                <a:latin typeface="Times New Roman" pitchFamily="18" charset="0"/>
                <a:sym typeface="Wingdings" pitchFamily="2" charset="2"/>
              </a:rPr>
              <a:t>、</a:t>
            </a:r>
            <a:r>
              <a:rPr lang="en-US" altLang="en-US" sz="2000" b="1" dirty="0">
                <a:latin typeface="Times New Roman" pitchFamily="18" charset="0"/>
                <a:sym typeface="Wingdings" pitchFamily="2" charset="2"/>
              </a:rPr>
              <a:t>5</a:t>
            </a:r>
          </a:p>
          <a:p>
            <a:pPr eaLnBrk="1" hangingPunct="1">
              <a:spcBef>
                <a:spcPct val="0"/>
              </a:spcBef>
              <a:buClrTx/>
              <a:buSzTx/>
              <a:buFontTx/>
              <a:buNone/>
            </a:pPr>
            <a:r>
              <a:rPr lang="en-US" altLang="en-US" sz="2000" b="1" dirty="0">
                <a:latin typeface="Times New Roman" pitchFamily="18" charset="0"/>
                <a:sym typeface="Wingdings" pitchFamily="2" charset="2"/>
              </a:rPr>
              <a:t>             </a:t>
            </a:r>
            <a:r>
              <a:rPr lang="zh-CN" altLang="en-US" sz="2000" b="1" dirty="0">
                <a:latin typeface="Times New Roman" pitchFamily="18" charset="0"/>
                <a:sym typeface="Wingdings" pitchFamily="2" charset="2"/>
              </a:rPr>
              <a:t>数字分布近乎随机</a:t>
            </a:r>
          </a:p>
          <a:p>
            <a:pPr eaLnBrk="1" hangingPunct="1">
              <a:spcBef>
                <a:spcPct val="0"/>
              </a:spcBef>
              <a:buClrTx/>
              <a:buSzTx/>
              <a:buFontTx/>
              <a:buNone/>
            </a:pPr>
            <a:r>
              <a:rPr lang="zh-CN" altLang="en-US" sz="2000" b="1" dirty="0">
                <a:latin typeface="Times New Roman" pitchFamily="18" charset="0"/>
                <a:sym typeface="Wingdings" pitchFamily="2" charset="2"/>
              </a:rPr>
              <a:t>所以：取任意两位或两位与另两位的叠加作哈希地址</a:t>
            </a:r>
          </a:p>
        </p:txBody>
      </p:sp>
      <p:sp>
        <p:nvSpPr>
          <p:cNvPr id="14" name="内容占位符 6"/>
          <p:cNvSpPr txBox="1">
            <a:spLocks/>
          </p:cNvSpPr>
          <p:nvPr/>
        </p:nvSpPr>
        <p:spPr>
          <a:xfrm>
            <a:off x="457200" y="908720"/>
            <a:ext cx="8229600"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600" b="1" dirty="0">
                <a:ea typeface="宋体" panose="02010600030101010101" pitchFamily="2" charset="-122"/>
              </a:rPr>
              <a:t>抽</a:t>
            </a:r>
            <a:r>
              <a:rPr lang="en-US" altLang="en-US" sz="2600" b="1" dirty="0" err="1">
                <a:ea typeface="宋体" panose="02010600030101010101" pitchFamily="2" charset="-122"/>
              </a:rPr>
              <a:t>取关键字的若干位或组合作为哈希地址</a:t>
            </a:r>
            <a:endParaRPr lang="en-US" altLang="en-US" sz="2600" b="1" dirty="0">
              <a:ea typeface="宋体" panose="02010600030101010101" pitchFamily="2" charset="-122"/>
            </a:endParaRPr>
          </a:p>
        </p:txBody>
      </p:sp>
      <p:sp>
        <p:nvSpPr>
          <p:cNvPr id="15" name="Rectangle 2"/>
          <p:cNvSpPr>
            <a:spLocks noGrp="1" noChangeArrowheads="1"/>
          </p:cNvSpPr>
          <p:nvPr>
            <p:ph type="title"/>
          </p:nvPr>
        </p:nvSpPr>
        <p:spPr>
          <a:xfrm>
            <a:off x="457200" y="-27384"/>
            <a:ext cx="8229600" cy="936104"/>
          </a:xfrm>
        </p:spPr>
        <p:txBody>
          <a:bodyPr/>
          <a:lstStyle/>
          <a:p>
            <a:pPr algn="l"/>
            <a:r>
              <a:rPr lang="en-US" altLang="en-US" dirty="0" err="1">
                <a:latin typeface="华文隶书" panose="02010800040101010101" pitchFamily="2" charset="-122"/>
                <a:ea typeface="华文隶书" panose="02010800040101010101" pitchFamily="2" charset="-122"/>
              </a:rPr>
              <a:t>哈希函数的构造</a:t>
            </a:r>
            <a:r>
              <a:rPr lang="en-US" altLang="zh-CN" dirty="0">
                <a:latin typeface="华文隶书" panose="02010800040101010101" pitchFamily="2" charset="-122"/>
                <a:ea typeface="华文隶书" panose="02010800040101010101" pitchFamily="2" charset="-122"/>
              </a:rPr>
              <a:t>-</a:t>
            </a:r>
            <a:r>
              <a:rPr lang="en-US" altLang="en-US" b="1" dirty="0">
                <a:solidFill>
                  <a:srgbClr val="0000FF"/>
                </a:solidFill>
                <a:ea typeface="宋体" panose="02010600030101010101" pitchFamily="2" charset="-122"/>
              </a:rPr>
              <a:t> </a:t>
            </a:r>
            <a:r>
              <a:rPr lang="en-US" altLang="en-US" sz="2800" b="1" dirty="0" err="1">
                <a:solidFill>
                  <a:srgbClr val="0000FF"/>
                </a:solidFill>
                <a:ea typeface="宋体" panose="02010600030101010101" pitchFamily="2" charset="-122"/>
              </a:rPr>
              <a:t>数字分析法</a:t>
            </a:r>
            <a:endParaRPr lang="en-US" altLang="en-US" sz="2800"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556914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21929"/>
                                        </p:tgtEl>
                                        <p:attrNameLst>
                                          <p:attrName>style.visibility</p:attrName>
                                        </p:attrNameLst>
                                      </p:cBhvr>
                                      <p:to>
                                        <p:strVal val="visible"/>
                                      </p:to>
                                    </p:set>
                                    <p:anim calcmode="lin" valueType="num">
                                      <p:cBhvr additive="base">
                                        <p:cTn id="7" dur="500" fill="hold"/>
                                        <p:tgtEl>
                                          <p:spTgt spid="721929"/>
                                        </p:tgtEl>
                                        <p:attrNameLst>
                                          <p:attrName>ppt_x</p:attrName>
                                        </p:attrNameLst>
                                      </p:cBhvr>
                                      <p:tavLst>
                                        <p:tav tm="0">
                                          <p:val>
                                            <p:strVal val="1+#ppt_w/2"/>
                                          </p:val>
                                        </p:tav>
                                        <p:tav tm="100000">
                                          <p:val>
                                            <p:strVal val="#ppt_x"/>
                                          </p:val>
                                        </p:tav>
                                      </p:tavLst>
                                    </p:anim>
                                    <p:anim calcmode="lin" valueType="num">
                                      <p:cBhvr additive="base">
                                        <p:cTn id="8" dur="500" fill="hold"/>
                                        <p:tgtEl>
                                          <p:spTgt spid="72192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192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192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2192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2192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192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19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84085" y="27353"/>
            <a:ext cx="8229600" cy="936104"/>
          </a:xfrm>
        </p:spPr>
        <p:txBody>
          <a:bodyPr/>
          <a:lstStyle/>
          <a:p>
            <a:pPr algn="l"/>
            <a:r>
              <a:rPr lang="en-US" altLang="en-US" dirty="0" err="1">
                <a:latin typeface="华文隶书" panose="02010800040101010101" pitchFamily="2" charset="-122"/>
                <a:ea typeface="华文隶书" panose="02010800040101010101" pitchFamily="2" charset="-122"/>
              </a:rPr>
              <a:t>哈希函数的构造</a:t>
            </a:r>
            <a:r>
              <a:rPr lang="en-US" altLang="zh-CN" dirty="0" err="1">
                <a:latin typeface="+mn-lt"/>
                <a:ea typeface="宋体" panose="02010600030101010101" pitchFamily="2" charset="-122"/>
              </a:rPr>
              <a:t>-</a:t>
            </a:r>
            <a:r>
              <a:rPr lang="en-US" altLang="en-US" sz="2800" b="1" dirty="0" err="1">
                <a:solidFill>
                  <a:srgbClr val="0000FF"/>
                </a:solidFill>
                <a:ea typeface="宋体" panose="02010600030101010101" pitchFamily="2" charset="-122"/>
              </a:rPr>
              <a:t>平方取中法</a:t>
            </a:r>
            <a:endParaRPr lang="en-US" sz="2800" b="1" dirty="0">
              <a:solidFill>
                <a:srgbClr val="0000FF"/>
              </a:solidFill>
              <a:ea typeface="宋体" panose="02010600030101010101" pitchFamily="2" charset="-122"/>
            </a:endParaRPr>
          </a:p>
        </p:txBody>
      </p:sp>
      <p:sp>
        <p:nvSpPr>
          <p:cNvPr id="722946" name="Rectangle 2"/>
          <p:cNvSpPr>
            <a:spLocks noGrp="1" noChangeArrowheads="1"/>
          </p:cNvSpPr>
          <p:nvPr>
            <p:ph idx="1"/>
          </p:nvPr>
        </p:nvSpPr>
        <p:spPr>
          <a:xfrm>
            <a:off x="179512" y="979733"/>
            <a:ext cx="8686800" cy="2662936"/>
          </a:xfrm>
        </p:spPr>
        <p:txBody>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取</a:t>
            </a:r>
            <a:r>
              <a:rPr lang="en-US" altLang="en-US" sz="2800" b="1" dirty="0">
                <a:latin typeface="Times New Roman" panose="02020603050405020304" pitchFamily="18" charset="0"/>
                <a:ea typeface="宋体" panose="02010600030101010101" pitchFamily="2" charset="-122"/>
                <a:cs typeface="Times New Roman" panose="02020603050405020304" pitchFamily="18" charset="0"/>
              </a:rPr>
              <a:t>key</a:t>
            </a:r>
            <a:r>
              <a:rPr lang="en-US" altLang="en-US" sz="2800" b="1" baseline="30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ea typeface="宋体" panose="02010600030101010101" pitchFamily="2" charset="-122"/>
              </a:rPr>
              <a:t>的</a:t>
            </a:r>
            <a:r>
              <a:rPr lang="en-US" altLang="en-US" sz="2800" b="1" dirty="0" err="1">
                <a:ea typeface="宋体" panose="02010600030101010101" pitchFamily="2" charset="-122"/>
              </a:rPr>
              <a:t>中间</a:t>
            </a:r>
            <a:r>
              <a:rPr lang="zh-CN" altLang="en-US" sz="2800" b="1" dirty="0">
                <a:ea typeface="宋体" panose="02010600030101010101" pitchFamily="2" charset="-122"/>
              </a:rPr>
              <a:t>若干位构成</a:t>
            </a:r>
            <a:r>
              <a:rPr lang="en-US" altLang="en-US" sz="2800" b="1" dirty="0" err="1">
                <a:ea typeface="宋体" panose="02010600030101010101" pitchFamily="2" charset="-122"/>
              </a:rPr>
              <a:t>哈希地址</a:t>
            </a:r>
            <a:endParaRPr lang="en-US" altLang="en-US" sz="2800" b="1" dirty="0">
              <a:ea typeface="宋体" panose="02010600030101010101" pitchFamily="2" charset="-122"/>
            </a:endParaRPr>
          </a:p>
          <a:p>
            <a:pPr marL="0" indent="0">
              <a:spcBef>
                <a:spcPts val="1200"/>
              </a:spcBef>
              <a:buNone/>
            </a:pPr>
            <a:r>
              <a:rPr lang="en-US" altLang="zh-CN" dirty="0"/>
              <a:t>        </a:t>
            </a:r>
            <a:r>
              <a:rPr lang="zh-CN" altLang="en-US" sz="2400" dirty="0"/>
              <a:t>例： </a:t>
            </a:r>
            <a:r>
              <a:rPr lang="en-US" altLang="zh-CN" sz="2400" dirty="0"/>
              <a:t>hash(123)=512</a:t>
            </a:r>
            <a:r>
              <a:rPr lang="en-US" altLang="zh-CN" sz="2400" baseline="30000" dirty="0"/>
              <a:t>2    </a:t>
            </a:r>
            <a:r>
              <a:rPr lang="en-US" altLang="zh-CN" sz="2400" dirty="0"/>
              <a:t>//123=15129               </a:t>
            </a:r>
          </a:p>
          <a:p>
            <a:pPr marL="0" indent="1438275">
              <a:buNone/>
            </a:pPr>
            <a:r>
              <a:rPr lang="en-US" altLang="zh-CN" sz="2400" dirty="0"/>
              <a:t>hash(1234567)=556   //1234567</a:t>
            </a:r>
            <a:r>
              <a:rPr lang="en-US" altLang="zh-CN" sz="2400" baseline="30000" dirty="0"/>
              <a:t>2</a:t>
            </a:r>
            <a:r>
              <a:rPr lang="en-US" altLang="zh-CN" sz="2400" dirty="0"/>
              <a:t>=1524155677489</a:t>
            </a:r>
          </a:p>
          <a:p>
            <a:pPr marL="0" indent="357188">
              <a:spcBef>
                <a:spcPts val="1800"/>
              </a:spcBef>
              <a:buNone/>
            </a:pPr>
            <a:r>
              <a:rPr lang="zh-CN" altLang="en-US" sz="2800" i="1" dirty="0">
                <a:solidFill>
                  <a:srgbClr val="FFC000"/>
                </a:solidFill>
              </a:rPr>
              <a:t>？</a:t>
            </a:r>
            <a:r>
              <a:rPr lang="zh-CN" altLang="en-US" sz="2800" dirty="0">
                <a:latin typeface="华文楷体" panose="02010600040101010101" pitchFamily="2" charset="-122"/>
                <a:ea typeface="华文楷体" panose="02010600040101010101" pitchFamily="2" charset="-122"/>
              </a:rPr>
              <a:t>为什么是“中间”</a:t>
            </a:r>
            <a:endParaRPr lang="en-US" altLang="zh-CN"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14" name="矩形 13"/>
          <p:cNvSpPr/>
          <p:nvPr/>
        </p:nvSpPr>
        <p:spPr>
          <a:xfrm>
            <a:off x="5796136" y="3861048"/>
            <a:ext cx="2232248" cy="259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328713" y="4933508"/>
            <a:ext cx="1475535" cy="369332"/>
          </a:xfrm>
          <a:prstGeom prst="rect">
            <a:avLst/>
          </a:prstGeom>
          <a:noFill/>
        </p:spPr>
        <p:txBody>
          <a:bodyPr wrap="square" rtlCol="0">
            <a:spAutoFit/>
          </a:bodyPr>
          <a:lstStyle/>
          <a:p>
            <a:r>
              <a:rPr lang="en-US" altLang="zh-CN" dirty="0"/>
              <a:t>…….</a:t>
            </a:r>
            <a:endParaRPr lang="zh-CN" altLang="en-US" dirty="0"/>
          </a:p>
        </p:txBody>
      </p:sp>
      <p:sp>
        <p:nvSpPr>
          <p:cNvPr id="19" name="矩形 18"/>
          <p:cNvSpPr/>
          <p:nvPr/>
        </p:nvSpPr>
        <p:spPr>
          <a:xfrm>
            <a:off x="3743908" y="5932032"/>
            <a:ext cx="4284476" cy="30528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20072" y="4267341"/>
            <a:ext cx="2232248" cy="259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749379" y="5487499"/>
            <a:ext cx="2232248" cy="25987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562944" y="4636666"/>
            <a:ext cx="2232248" cy="259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7187451" y="3435724"/>
            <a:ext cx="985028" cy="3153335"/>
          </a:xfrm>
          <a:custGeom>
            <a:avLst/>
            <a:gdLst>
              <a:gd name="connsiteX0" fmla="*/ 168090 w 985028"/>
              <a:gd name="connsiteY0" fmla="*/ 40341 h 3153335"/>
              <a:gd name="connsiteX1" fmla="*/ 168090 w 985028"/>
              <a:gd name="connsiteY1" fmla="*/ 40341 h 3153335"/>
              <a:gd name="connsiteX2" fmla="*/ 147920 w 985028"/>
              <a:gd name="connsiteY2" fmla="*/ 349623 h 3153335"/>
              <a:gd name="connsiteX3" fmla="*/ 121025 w 985028"/>
              <a:gd name="connsiteY3" fmla="*/ 497541 h 3153335"/>
              <a:gd name="connsiteX4" fmla="*/ 107578 w 985028"/>
              <a:gd name="connsiteY4" fmla="*/ 598394 h 3153335"/>
              <a:gd name="connsiteX5" fmla="*/ 100855 w 985028"/>
              <a:gd name="connsiteY5" fmla="*/ 665629 h 3153335"/>
              <a:gd name="connsiteX6" fmla="*/ 87408 w 985028"/>
              <a:gd name="connsiteY6" fmla="*/ 712694 h 3153335"/>
              <a:gd name="connsiteX7" fmla="*/ 60514 w 985028"/>
              <a:gd name="connsiteY7" fmla="*/ 793376 h 3153335"/>
              <a:gd name="connsiteX8" fmla="*/ 53790 w 985028"/>
              <a:gd name="connsiteY8" fmla="*/ 826994 h 3153335"/>
              <a:gd name="connsiteX9" fmla="*/ 47067 w 985028"/>
              <a:gd name="connsiteY9" fmla="*/ 874058 h 3153335"/>
              <a:gd name="connsiteX10" fmla="*/ 26896 w 985028"/>
              <a:gd name="connsiteY10" fmla="*/ 927847 h 3153335"/>
              <a:gd name="connsiteX11" fmla="*/ 13449 w 985028"/>
              <a:gd name="connsiteY11" fmla="*/ 974911 h 3153335"/>
              <a:gd name="connsiteX12" fmla="*/ 6725 w 985028"/>
              <a:gd name="connsiteY12" fmla="*/ 1129552 h 3153335"/>
              <a:gd name="connsiteX13" fmla="*/ 2 w 985028"/>
              <a:gd name="connsiteY13" fmla="*/ 1169894 h 3153335"/>
              <a:gd name="connsiteX14" fmla="*/ 20173 w 985028"/>
              <a:gd name="connsiteY14" fmla="*/ 2528047 h 3153335"/>
              <a:gd name="connsiteX15" fmla="*/ 33620 w 985028"/>
              <a:gd name="connsiteY15" fmla="*/ 2595282 h 3153335"/>
              <a:gd name="connsiteX16" fmla="*/ 60514 w 985028"/>
              <a:gd name="connsiteY16" fmla="*/ 2635623 h 3153335"/>
              <a:gd name="connsiteX17" fmla="*/ 73961 w 985028"/>
              <a:gd name="connsiteY17" fmla="*/ 2655794 h 3153335"/>
              <a:gd name="connsiteX18" fmla="*/ 80684 w 985028"/>
              <a:gd name="connsiteY18" fmla="*/ 2675964 h 3153335"/>
              <a:gd name="connsiteX19" fmla="*/ 87408 w 985028"/>
              <a:gd name="connsiteY19" fmla="*/ 2709582 h 3153335"/>
              <a:gd name="connsiteX20" fmla="*/ 121025 w 985028"/>
              <a:gd name="connsiteY20" fmla="*/ 2783541 h 3153335"/>
              <a:gd name="connsiteX21" fmla="*/ 147920 w 985028"/>
              <a:gd name="connsiteY21" fmla="*/ 2810435 h 3153335"/>
              <a:gd name="connsiteX22" fmla="*/ 168090 w 985028"/>
              <a:gd name="connsiteY22" fmla="*/ 2850776 h 3153335"/>
              <a:gd name="connsiteX23" fmla="*/ 174814 w 985028"/>
              <a:gd name="connsiteY23" fmla="*/ 2870947 h 3153335"/>
              <a:gd name="connsiteX24" fmla="*/ 194984 w 985028"/>
              <a:gd name="connsiteY24" fmla="*/ 2884394 h 3153335"/>
              <a:gd name="connsiteX25" fmla="*/ 228602 w 985028"/>
              <a:gd name="connsiteY25" fmla="*/ 2918011 h 3153335"/>
              <a:gd name="connsiteX26" fmla="*/ 262220 w 985028"/>
              <a:gd name="connsiteY26" fmla="*/ 2965076 h 3153335"/>
              <a:gd name="connsiteX27" fmla="*/ 282390 w 985028"/>
              <a:gd name="connsiteY27" fmla="*/ 2985247 h 3153335"/>
              <a:gd name="connsiteX28" fmla="*/ 295837 w 985028"/>
              <a:gd name="connsiteY28" fmla="*/ 3005417 h 3153335"/>
              <a:gd name="connsiteX29" fmla="*/ 316008 w 985028"/>
              <a:gd name="connsiteY29" fmla="*/ 3018864 h 3153335"/>
              <a:gd name="connsiteX30" fmla="*/ 342902 w 985028"/>
              <a:gd name="connsiteY30" fmla="*/ 3045758 h 3153335"/>
              <a:gd name="connsiteX31" fmla="*/ 396690 w 985028"/>
              <a:gd name="connsiteY31" fmla="*/ 3079376 h 3153335"/>
              <a:gd name="connsiteX32" fmla="*/ 443755 w 985028"/>
              <a:gd name="connsiteY32" fmla="*/ 3106270 h 3153335"/>
              <a:gd name="connsiteX33" fmla="*/ 463925 w 985028"/>
              <a:gd name="connsiteY33" fmla="*/ 3126441 h 3153335"/>
              <a:gd name="connsiteX34" fmla="*/ 484096 w 985028"/>
              <a:gd name="connsiteY34" fmla="*/ 3133164 h 3153335"/>
              <a:gd name="connsiteX35" fmla="*/ 517714 w 985028"/>
              <a:gd name="connsiteY35" fmla="*/ 3153335 h 3153335"/>
              <a:gd name="connsiteX36" fmla="*/ 605120 w 985028"/>
              <a:gd name="connsiteY36" fmla="*/ 3146611 h 3153335"/>
              <a:gd name="connsiteX37" fmla="*/ 679078 w 985028"/>
              <a:gd name="connsiteY37" fmla="*/ 3099547 h 3153335"/>
              <a:gd name="connsiteX38" fmla="*/ 712696 w 985028"/>
              <a:gd name="connsiteY38" fmla="*/ 3086100 h 3153335"/>
              <a:gd name="connsiteX39" fmla="*/ 719420 w 985028"/>
              <a:gd name="connsiteY39" fmla="*/ 3065929 h 3153335"/>
              <a:gd name="connsiteX40" fmla="*/ 746314 w 985028"/>
              <a:gd name="connsiteY40" fmla="*/ 3039035 h 3153335"/>
              <a:gd name="connsiteX41" fmla="*/ 759761 w 985028"/>
              <a:gd name="connsiteY41" fmla="*/ 3018864 h 3153335"/>
              <a:gd name="connsiteX42" fmla="*/ 766484 w 985028"/>
              <a:gd name="connsiteY42" fmla="*/ 2998694 h 3153335"/>
              <a:gd name="connsiteX43" fmla="*/ 773208 w 985028"/>
              <a:gd name="connsiteY43" fmla="*/ 2971800 h 3153335"/>
              <a:gd name="connsiteX44" fmla="*/ 793378 w 985028"/>
              <a:gd name="connsiteY44" fmla="*/ 2924735 h 3153335"/>
              <a:gd name="connsiteX45" fmla="*/ 813549 w 985028"/>
              <a:gd name="connsiteY45" fmla="*/ 2830605 h 3153335"/>
              <a:gd name="connsiteX46" fmla="*/ 826996 w 985028"/>
              <a:gd name="connsiteY46" fmla="*/ 2783541 h 3153335"/>
              <a:gd name="connsiteX47" fmla="*/ 840443 w 985028"/>
              <a:gd name="connsiteY47" fmla="*/ 2743200 h 3153335"/>
              <a:gd name="connsiteX48" fmla="*/ 847167 w 985028"/>
              <a:gd name="connsiteY48" fmla="*/ 2595282 h 3153335"/>
              <a:gd name="connsiteX49" fmla="*/ 860614 w 985028"/>
              <a:gd name="connsiteY49" fmla="*/ 2460811 h 3153335"/>
              <a:gd name="connsiteX50" fmla="*/ 880784 w 985028"/>
              <a:gd name="connsiteY50" fmla="*/ 2205317 h 3153335"/>
              <a:gd name="connsiteX51" fmla="*/ 887508 w 985028"/>
              <a:gd name="connsiteY51" fmla="*/ 2131358 h 3153335"/>
              <a:gd name="connsiteX52" fmla="*/ 894231 w 985028"/>
              <a:gd name="connsiteY52" fmla="*/ 2010335 h 3153335"/>
              <a:gd name="connsiteX53" fmla="*/ 927849 w 985028"/>
              <a:gd name="connsiteY53" fmla="*/ 1875864 h 3153335"/>
              <a:gd name="connsiteX54" fmla="*/ 934573 w 985028"/>
              <a:gd name="connsiteY54" fmla="*/ 1815352 h 3153335"/>
              <a:gd name="connsiteX55" fmla="*/ 948020 w 985028"/>
              <a:gd name="connsiteY55" fmla="*/ 1707776 h 3153335"/>
              <a:gd name="connsiteX56" fmla="*/ 954743 w 985028"/>
              <a:gd name="connsiteY56" fmla="*/ 1620370 h 3153335"/>
              <a:gd name="connsiteX57" fmla="*/ 968190 w 985028"/>
              <a:gd name="connsiteY57" fmla="*/ 1580029 h 3153335"/>
              <a:gd name="connsiteX58" fmla="*/ 974914 w 985028"/>
              <a:gd name="connsiteY58" fmla="*/ 1553135 h 3153335"/>
              <a:gd name="connsiteX59" fmla="*/ 968190 w 985028"/>
              <a:gd name="connsiteY59" fmla="*/ 1143000 h 3153335"/>
              <a:gd name="connsiteX60" fmla="*/ 961467 w 985028"/>
              <a:gd name="connsiteY60" fmla="*/ 1082488 h 3153335"/>
              <a:gd name="connsiteX61" fmla="*/ 954743 w 985028"/>
              <a:gd name="connsiteY61" fmla="*/ 981635 h 3153335"/>
              <a:gd name="connsiteX62" fmla="*/ 934573 w 985028"/>
              <a:gd name="connsiteY62" fmla="*/ 934570 h 3153335"/>
              <a:gd name="connsiteX63" fmla="*/ 927849 w 985028"/>
              <a:gd name="connsiteY63" fmla="*/ 853888 h 3153335"/>
              <a:gd name="connsiteX64" fmla="*/ 914402 w 985028"/>
              <a:gd name="connsiteY64" fmla="*/ 820270 h 3153335"/>
              <a:gd name="connsiteX65" fmla="*/ 907678 w 985028"/>
              <a:gd name="connsiteY65" fmla="*/ 793376 h 3153335"/>
              <a:gd name="connsiteX66" fmla="*/ 887508 w 985028"/>
              <a:gd name="connsiteY66" fmla="*/ 732864 h 3153335"/>
              <a:gd name="connsiteX67" fmla="*/ 880784 w 985028"/>
              <a:gd name="connsiteY67" fmla="*/ 712694 h 3153335"/>
              <a:gd name="connsiteX68" fmla="*/ 860614 w 985028"/>
              <a:gd name="connsiteY68" fmla="*/ 625288 h 3153335"/>
              <a:gd name="connsiteX69" fmla="*/ 840443 w 985028"/>
              <a:gd name="connsiteY69" fmla="*/ 578223 h 3153335"/>
              <a:gd name="connsiteX70" fmla="*/ 826996 w 985028"/>
              <a:gd name="connsiteY70" fmla="*/ 517711 h 3153335"/>
              <a:gd name="connsiteX71" fmla="*/ 806825 w 985028"/>
              <a:gd name="connsiteY71" fmla="*/ 457200 h 3153335"/>
              <a:gd name="connsiteX72" fmla="*/ 793378 w 985028"/>
              <a:gd name="connsiteY72" fmla="*/ 443752 h 3153335"/>
              <a:gd name="connsiteX73" fmla="*/ 786655 w 985028"/>
              <a:gd name="connsiteY73" fmla="*/ 416858 h 3153335"/>
              <a:gd name="connsiteX74" fmla="*/ 779931 w 985028"/>
              <a:gd name="connsiteY74" fmla="*/ 383241 h 3153335"/>
              <a:gd name="connsiteX75" fmla="*/ 759761 w 985028"/>
              <a:gd name="connsiteY75" fmla="*/ 369794 h 3153335"/>
              <a:gd name="connsiteX76" fmla="*/ 753037 w 985028"/>
              <a:gd name="connsiteY76" fmla="*/ 342900 h 3153335"/>
              <a:gd name="connsiteX77" fmla="*/ 719420 w 985028"/>
              <a:gd name="connsiteY77" fmla="*/ 289111 h 3153335"/>
              <a:gd name="connsiteX78" fmla="*/ 699249 w 985028"/>
              <a:gd name="connsiteY78" fmla="*/ 268941 h 3153335"/>
              <a:gd name="connsiteX79" fmla="*/ 679078 w 985028"/>
              <a:gd name="connsiteY79" fmla="*/ 242047 h 3153335"/>
              <a:gd name="connsiteX80" fmla="*/ 665631 w 985028"/>
              <a:gd name="connsiteY80" fmla="*/ 221876 h 3153335"/>
              <a:gd name="connsiteX81" fmla="*/ 645461 w 985028"/>
              <a:gd name="connsiteY81" fmla="*/ 208429 h 3153335"/>
              <a:gd name="connsiteX82" fmla="*/ 605120 w 985028"/>
              <a:gd name="connsiteY82" fmla="*/ 181535 h 3153335"/>
              <a:gd name="connsiteX83" fmla="*/ 584949 w 985028"/>
              <a:gd name="connsiteY83" fmla="*/ 168088 h 3153335"/>
              <a:gd name="connsiteX84" fmla="*/ 551331 w 985028"/>
              <a:gd name="connsiteY84" fmla="*/ 141194 h 3153335"/>
              <a:gd name="connsiteX85" fmla="*/ 504267 w 985028"/>
              <a:gd name="connsiteY85" fmla="*/ 127747 h 3153335"/>
              <a:gd name="connsiteX86" fmla="*/ 450478 w 985028"/>
              <a:gd name="connsiteY86" fmla="*/ 114300 h 3153335"/>
              <a:gd name="connsiteX87" fmla="*/ 423584 w 985028"/>
              <a:gd name="connsiteY87" fmla="*/ 94129 h 3153335"/>
              <a:gd name="connsiteX88" fmla="*/ 389967 w 985028"/>
              <a:gd name="connsiteY88" fmla="*/ 87405 h 3153335"/>
              <a:gd name="connsiteX89" fmla="*/ 295837 w 985028"/>
              <a:gd name="connsiteY89" fmla="*/ 73958 h 3153335"/>
              <a:gd name="connsiteX90" fmla="*/ 268943 w 985028"/>
              <a:gd name="connsiteY90" fmla="*/ 47064 h 3153335"/>
              <a:gd name="connsiteX91" fmla="*/ 255496 w 985028"/>
              <a:gd name="connsiteY91" fmla="*/ 26894 h 3153335"/>
              <a:gd name="connsiteX92" fmla="*/ 228602 w 985028"/>
              <a:gd name="connsiteY92" fmla="*/ 6723 h 3153335"/>
              <a:gd name="connsiteX93" fmla="*/ 221878 w 985028"/>
              <a:gd name="connsiteY93" fmla="*/ 0 h 3153335"/>
              <a:gd name="connsiteX94" fmla="*/ 168090 w 985028"/>
              <a:gd name="connsiteY94" fmla="*/ 40341 h 3153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985028" h="3153335">
                <a:moveTo>
                  <a:pt x="168090" y="40341"/>
                </a:moveTo>
                <a:lnTo>
                  <a:pt x="168090" y="40341"/>
                </a:lnTo>
                <a:cubicBezTo>
                  <a:pt x="135275" y="188008"/>
                  <a:pt x="160712" y="55397"/>
                  <a:pt x="147920" y="349623"/>
                </a:cubicBezTo>
                <a:cubicBezTo>
                  <a:pt x="144739" y="422785"/>
                  <a:pt x="135674" y="415507"/>
                  <a:pt x="121025" y="497541"/>
                </a:cubicBezTo>
                <a:cubicBezTo>
                  <a:pt x="115063" y="530928"/>
                  <a:pt x="111619" y="564720"/>
                  <a:pt x="107578" y="598394"/>
                </a:cubicBezTo>
                <a:cubicBezTo>
                  <a:pt x="104895" y="620757"/>
                  <a:pt x="104769" y="643448"/>
                  <a:pt x="100855" y="665629"/>
                </a:cubicBezTo>
                <a:cubicBezTo>
                  <a:pt x="98020" y="681697"/>
                  <a:pt x="91612" y="696929"/>
                  <a:pt x="87408" y="712694"/>
                </a:cubicBezTo>
                <a:cubicBezTo>
                  <a:pt x="69262" y="780742"/>
                  <a:pt x="83456" y="747492"/>
                  <a:pt x="60514" y="793376"/>
                </a:cubicBezTo>
                <a:cubicBezTo>
                  <a:pt x="58273" y="804582"/>
                  <a:pt x="55669" y="815722"/>
                  <a:pt x="53790" y="826994"/>
                </a:cubicBezTo>
                <a:cubicBezTo>
                  <a:pt x="51185" y="842626"/>
                  <a:pt x="51150" y="858746"/>
                  <a:pt x="47067" y="874058"/>
                </a:cubicBezTo>
                <a:cubicBezTo>
                  <a:pt x="42133" y="892560"/>
                  <a:pt x="32951" y="909681"/>
                  <a:pt x="26896" y="927847"/>
                </a:cubicBezTo>
                <a:cubicBezTo>
                  <a:pt x="21736" y="943325"/>
                  <a:pt x="17931" y="959223"/>
                  <a:pt x="13449" y="974911"/>
                </a:cubicBezTo>
                <a:cubicBezTo>
                  <a:pt x="11208" y="1026458"/>
                  <a:pt x="10275" y="1078079"/>
                  <a:pt x="6725" y="1129552"/>
                </a:cubicBezTo>
                <a:cubicBezTo>
                  <a:pt x="5787" y="1143152"/>
                  <a:pt x="-129" y="1156262"/>
                  <a:pt x="2" y="1169894"/>
                </a:cubicBezTo>
                <a:cubicBezTo>
                  <a:pt x="4356" y="1622641"/>
                  <a:pt x="11468" y="2075363"/>
                  <a:pt x="20173" y="2528047"/>
                </a:cubicBezTo>
                <a:cubicBezTo>
                  <a:pt x="20241" y="2531562"/>
                  <a:pt x="29130" y="2586303"/>
                  <a:pt x="33620" y="2595282"/>
                </a:cubicBezTo>
                <a:cubicBezTo>
                  <a:pt x="40848" y="2609737"/>
                  <a:pt x="51549" y="2622176"/>
                  <a:pt x="60514" y="2635623"/>
                </a:cubicBezTo>
                <a:lnTo>
                  <a:pt x="73961" y="2655794"/>
                </a:lnTo>
                <a:cubicBezTo>
                  <a:pt x="76202" y="2662517"/>
                  <a:pt x="78965" y="2669089"/>
                  <a:pt x="80684" y="2675964"/>
                </a:cubicBezTo>
                <a:cubicBezTo>
                  <a:pt x="83456" y="2687051"/>
                  <a:pt x="84124" y="2698636"/>
                  <a:pt x="87408" y="2709582"/>
                </a:cubicBezTo>
                <a:cubicBezTo>
                  <a:pt x="91955" y="2724738"/>
                  <a:pt x="113499" y="2772790"/>
                  <a:pt x="121025" y="2783541"/>
                </a:cubicBezTo>
                <a:cubicBezTo>
                  <a:pt x="128296" y="2793927"/>
                  <a:pt x="138955" y="2801470"/>
                  <a:pt x="147920" y="2810435"/>
                </a:cubicBezTo>
                <a:cubicBezTo>
                  <a:pt x="164817" y="2861128"/>
                  <a:pt x="142025" y="2798646"/>
                  <a:pt x="168090" y="2850776"/>
                </a:cubicBezTo>
                <a:cubicBezTo>
                  <a:pt x="171260" y="2857115"/>
                  <a:pt x="170387" y="2865413"/>
                  <a:pt x="174814" y="2870947"/>
                </a:cubicBezTo>
                <a:cubicBezTo>
                  <a:pt x="179862" y="2877257"/>
                  <a:pt x="188903" y="2879073"/>
                  <a:pt x="194984" y="2884394"/>
                </a:cubicBezTo>
                <a:cubicBezTo>
                  <a:pt x="206910" y="2894830"/>
                  <a:pt x="218073" y="2906167"/>
                  <a:pt x="228602" y="2918011"/>
                </a:cubicBezTo>
                <a:cubicBezTo>
                  <a:pt x="293148" y="2990623"/>
                  <a:pt x="214054" y="2907275"/>
                  <a:pt x="262220" y="2965076"/>
                </a:cubicBezTo>
                <a:cubicBezTo>
                  <a:pt x="268307" y="2972381"/>
                  <a:pt x="276303" y="2977942"/>
                  <a:pt x="282390" y="2985247"/>
                </a:cubicBezTo>
                <a:cubicBezTo>
                  <a:pt x="287563" y="2991455"/>
                  <a:pt x="290123" y="2999703"/>
                  <a:pt x="295837" y="3005417"/>
                </a:cubicBezTo>
                <a:cubicBezTo>
                  <a:pt x="301551" y="3011131"/>
                  <a:pt x="309873" y="3013605"/>
                  <a:pt x="316008" y="3018864"/>
                </a:cubicBezTo>
                <a:cubicBezTo>
                  <a:pt x="325634" y="3027115"/>
                  <a:pt x="333361" y="3037409"/>
                  <a:pt x="342902" y="3045758"/>
                </a:cubicBezTo>
                <a:cubicBezTo>
                  <a:pt x="373151" y="3072226"/>
                  <a:pt x="363944" y="3060664"/>
                  <a:pt x="396690" y="3079376"/>
                </a:cubicBezTo>
                <a:cubicBezTo>
                  <a:pt x="463214" y="3117389"/>
                  <a:pt x="362485" y="3065635"/>
                  <a:pt x="443755" y="3106270"/>
                </a:cubicBezTo>
                <a:cubicBezTo>
                  <a:pt x="450478" y="3112994"/>
                  <a:pt x="456013" y="3121167"/>
                  <a:pt x="463925" y="3126441"/>
                </a:cubicBezTo>
                <a:cubicBezTo>
                  <a:pt x="469822" y="3130372"/>
                  <a:pt x="477757" y="3129995"/>
                  <a:pt x="484096" y="3133164"/>
                </a:cubicBezTo>
                <a:cubicBezTo>
                  <a:pt x="495785" y="3139008"/>
                  <a:pt x="506508" y="3146611"/>
                  <a:pt x="517714" y="3153335"/>
                </a:cubicBezTo>
                <a:cubicBezTo>
                  <a:pt x="546849" y="3151094"/>
                  <a:pt x="576296" y="3151415"/>
                  <a:pt x="605120" y="3146611"/>
                </a:cubicBezTo>
                <a:cubicBezTo>
                  <a:pt x="644560" y="3140038"/>
                  <a:pt x="644591" y="3121493"/>
                  <a:pt x="679078" y="3099547"/>
                </a:cubicBezTo>
                <a:cubicBezTo>
                  <a:pt x="689260" y="3093067"/>
                  <a:pt x="701490" y="3090582"/>
                  <a:pt x="712696" y="3086100"/>
                </a:cubicBezTo>
                <a:cubicBezTo>
                  <a:pt x="714937" y="3079376"/>
                  <a:pt x="715301" y="3071696"/>
                  <a:pt x="719420" y="3065929"/>
                </a:cubicBezTo>
                <a:cubicBezTo>
                  <a:pt x="726789" y="3055613"/>
                  <a:pt x="738063" y="3048661"/>
                  <a:pt x="746314" y="3039035"/>
                </a:cubicBezTo>
                <a:cubicBezTo>
                  <a:pt x="751573" y="3032900"/>
                  <a:pt x="755279" y="3025588"/>
                  <a:pt x="759761" y="3018864"/>
                </a:cubicBezTo>
                <a:cubicBezTo>
                  <a:pt x="762002" y="3012141"/>
                  <a:pt x="764537" y="3005508"/>
                  <a:pt x="766484" y="2998694"/>
                </a:cubicBezTo>
                <a:cubicBezTo>
                  <a:pt x="769023" y="2989809"/>
                  <a:pt x="769963" y="2980452"/>
                  <a:pt x="773208" y="2971800"/>
                </a:cubicBezTo>
                <a:cubicBezTo>
                  <a:pt x="784420" y="2941901"/>
                  <a:pt x="787307" y="2952056"/>
                  <a:pt x="793378" y="2924735"/>
                </a:cubicBezTo>
                <a:cubicBezTo>
                  <a:pt x="811600" y="2842736"/>
                  <a:pt x="785327" y="2929380"/>
                  <a:pt x="813549" y="2830605"/>
                </a:cubicBezTo>
                <a:cubicBezTo>
                  <a:pt x="818031" y="2814917"/>
                  <a:pt x="822198" y="2799135"/>
                  <a:pt x="826996" y="2783541"/>
                </a:cubicBezTo>
                <a:cubicBezTo>
                  <a:pt x="831165" y="2769993"/>
                  <a:pt x="840443" y="2743200"/>
                  <a:pt x="840443" y="2743200"/>
                </a:cubicBezTo>
                <a:cubicBezTo>
                  <a:pt x="842684" y="2693894"/>
                  <a:pt x="843650" y="2644513"/>
                  <a:pt x="847167" y="2595282"/>
                </a:cubicBezTo>
                <a:cubicBezTo>
                  <a:pt x="850377" y="2550349"/>
                  <a:pt x="856745" y="2505692"/>
                  <a:pt x="860614" y="2460811"/>
                </a:cubicBezTo>
                <a:cubicBezTo>
                  <a:pt x="867951" y="2375697"/>
                  <a:pt x="873833" y="2290463"/>
                  <a:pt x="880784" y="2205317"/>
                </a:cubicBezTo>
                <a:cubicBezTo>
                  <a:pt x="882798" y="2180644"/>
                  <a:pt x="885805" y="2156054"/>
                  <a:pt x="887508" y="2131358"/>
                </a:cubicBezTo>
                <a:cubicBezTo>
                  <a:pt x="890288" y="2091051"/>
                  <a:pt x="887930" y="2050244"/>
                  <a:pt x="894231" y="2010335"/>
                </a:cubicBezTo>
                <a:cubicBezTo>
                  <a:pt x="901437" y="1964697"/>
                  <a:pt x="927849" y="1875864"/>
                  <a:pt x="927849" y="1875864"/>
                </a:cubicBezTo>
                <a:cubicBezTo>
                  <a:pt x="930090" y="1855693"/>
                  <a:pt x="932155" y="1835502"/>
                  <a:pt x="934573" y="1815352"/>
                </a:cubicBezTo>
                <a:cubicBezTo>
                  <a:pt x="938879" y="1779472"/>
                  <a:pt x="944302" y="1743722"/>
                  <a:pt x="948020" y="1707776"/>
                </a:cubicBezTo>
                <a:cubicBezTo>
                  <a:pt x="951027" y="1678710"/>
                  <a:pt x="950186" y="1649234"/>
                  <a:pt x="954743" y="1620370"/>
                </a:cubicBezTo>
                <a:cubicBezTo>
                  <a:pt x="956954" y="1606369"/>
                  <a:pt x="964117" y="1593606"/>
                  <a:pt x="968190" y="1580029"/>
                </a:cubicBezTo>
                <a:cubicBezTo>
                  <a:pt x="970845" y="1571178"/>
                  <a:pt x="972673" y="1562100"/>
                  <a:pt x="974914" y="1553135"/>
                </a:cubicBezTo>
                <a:cubicBezTo>
                  <a:pt x="992501" y="1377252"/>
                  <a:pt x="985146" y="1482137"/>
                  <a:pt x="968190" y="1143000"/>
                </a:cubicBezTo>
                <a:cubicBezTo>
                  <a:pt x="967177" y="1122731"/>
                  <a:pt x="963152" y="1102713"/>
                  <a:pt x="961467" y="1082488"/>
                </a:cubicBezTo>
                <a:cubicBezTo>
                  <a:pt x="958669" y="1048912"/>
                  <a:pt x="960770" y="1014784"/>
                  <a:pt x="954743" y="981635"/>
                </a:cubicBezTo>
                <a:cubicBezTo>
                  <a:pt x="951690" y="964842"/>
                  <a:pt x="941296" y="950258"/>
                  <a:pt x="934573" y="934570"/>
                </a:cubicBezTo>
                <a:cubicBezTo>
                  <a:pt x="932332" y="907676"/>
                  <a:pt x="932539" y="880465"/>
                  <a:pt x="927849" y="853888"/>
                </a:cubicBezTo>
                <a:cubicBezTo>
                  <a:pt x="925752" y="842002"/>
                  <a:pt x="918219" y="831720"/>
                  <a:pt x="914402" y="820270"/>
                </a:cubicBezTo>
                <a:cubicBezTo>
                  <a:pt x="911480" y="811504"/>
                  <a:pt x="910396" y="802208"/>
                  <a:pt x="907678" y="793376"/>
                </a:cubicBezTo>
                <a:cubicBezTo>
                  <a:pt x="901425" y="773055"/>
                  <a:pt x="894232" y="753035"/>
                  <a:pt x="887508" y="732864"/>
                </a:cubicBezTo>
                <a:lnTo>
                  <a:pt x="880784" y="712694"/>
                </a:lnTo>
                <a:cubicBezTo>
                  <a:pt x="874521" y="675111"/>
                  <a:pt x="874046" y="662898"/>
                  <a:pt x="860614" y="625288"/>
                </a:cubicBezTo>
                <a:cubicBezTo>
                  <a:pt x="854873" y="609214"/>
                  <a:pt x="847167" y="593911"/>
                  <a:pt x="840443" y="578223"/>
                </a:cubicBezTo>
                <a:cubicBezTo>
                  <a:pt x="828309" y="505413"/>
                  <a:pt x="840239" y="564061"/>
                  <a:pt x="826996" y="517711"/>
                </a:cubicBezTo>
                <a:cubicBezTo>
                  <a:pt x="820125" y="493662"/>
                  <a:pt x="820076" y="480388"/>
                  <a:pt x="806825" y="457200"/>
                </a:cubicBezTo>
                <a:cubicBezTo>
                  <a:pt x="803680" y="451696"/>
                  <a:pt x="797860" y="448235"/>
                  <a:pt x="793378" y="443752"/>
                </a:cubicBezTo>
                <a:cubicBezTo>
                  <a:pt x="791137" y="434787"/>
                  <a:pt x="788660" y="425878"/>
                  <a:pt x="786655" y="416858"/>
                </a:cubicBezTo>
                <a:cubicBezTo>
                  <a:pt x="784176" y="405703"/>
                  <a:pt x="785601" y="393163"/>
                  <a:pt x="779931" y="383241"/>
                </a:cubicBezTo>
                <a:cubicBezTo>
                  <a:pt x="775922" y="376225"/>
                  <a:pt x="766484" y="374276"/>
                  <a:pt x="759761" y="369794"/>
                </a:cubicBezTo>
                <a:cubicBezTo>
                  <a:pt x="757520" y="360829"/>
                  <a:pt x="756282" y="351552"/>
                  <a:pt x="753037" y="342900"/>
                </a:cubicBezTo>
                <a:cubicBezTo>
                  <a:pt x="745384" y="322493"/>
                  <a:pt x="733523" y="305565"/>
                  <a:pt x="719420" y="289111"/>
                </a:cubicBezTo>
                <a:cubicBezTo>
                  <a:pt x="713232" y="281892"/>
                  <a:pt x="705437" y="276160"/>
                  <a:pt x="699249" y="268941"/>
                </a:cubicBezTo>
                <a:cubicBezTo>
                  <a:pt x="691956" y="260433"/>
                  <a:pt x="685591" y="251166"/>
                  <a:pt x="679078" y="242047"/>
                </a:cubicBezTo>
                <a:cubicBezTo>
                  <a:pt x="674381" y="235471"/>
                  <a:pt x="671345" y="227590"/>
                  <a:pt x="665631" y="221876"/>
                </a:cubicBezTo>
                <a:cubicBezTo>
                  <a:pt x="659917" y="216162"/>
                  <a:pt x="651669" y="213602"/>
                  <a:pt x="645461" y="208429"/>
                </a:cubicBezTo>
                <a:cubicBezTo>
                  <a:pt x="611886" y="180449"/>
                  <a:pt x="640566" y="193350"/>
                  <a:pt x="605120" y="181535"/>
                </a:cubicBezTo>
                <a:cubicBezTo>
                  <a:pt x="598396" y="177053"/>
                  <a:pt x="591414" y="172936"/>
                  <a:pt x="584949" y="168088"/>
                </a:cubicBezTo>
                <a:cubicBezTo>
                  <a:pt x="573468" y="159478"/>
                  <a:pt x="564167" y="147612"/>
                  <a:pt x="551331" y="141194"/>
                </a:cubicBezTo>
                <a:cubicBezTo>
                  <a:pt x="536738" y="133897"/>
                  <a:pt x="520032" y="131951"/>
                  <a:pt x="504267" y="127747"/>
                </a:cubicBezTo>
                <a:cubicBezTo>
                  <a:pt x="486410" y="122985"/>
                  <a:pt x="450478" y="114300"/>
                  <a:pt x="450478" y="114300"/>
                </a:cubicBezTo>
                <a:cubicBezTo>
                  <a:pt x="441513" y="107576"/>
                  <a:pt x="433824" y="98680"/>
                  <a:pt x="423584" y="94129"/>
                </a:cubicBezTo>
                <a:cubicBezTo>
                  <a:pt x="413141" y="89488"/>
                  <a:pt x="401280" y="89021"/>
                  <a:pt x="389967" y="87405"/>
                </a:cubicBezTo>
                <a:cubicBezTo>
                  <a:pt x="278166" y="71433"/>
                  <a:pt x="371841" y="89160"/>
                  <a:pt x="295837" y="73958"/>
                </a:cubicBezTo>
                <a:cubicBezTo>
                  <a:pt x="286872" y="64993"/>
                  <a:pt x="277194" y="56690"/>
                  <a:pt x="268943" y="47064"/>
                </a:cubicBezTo>
                <a:cubicBezTo>
                  <a:pt x="263684" y="40929"/>
                  <a:pt x="261210" y="32608"/>
                  <a:pt x="255496" y="26894"/>
                </a:cubicBezTo>
                <a:cubicBezTo>
                  <a:pt x="247572" y="18970"/>
                  <a:pt x="237352" y="13723"/>
                  <a:pt x="228602" y="6723"/>
                </a:cubicBezTo>
                <a:cubicBezTo>
                  <a:pt x="226127" y="4743"/>
                  <a:pt x="224119" y="2241"/>
                  <a:pt x="221878" y="0"/>
                </a:cubicBezTo>
                <a:lnTo>
                  <a:pt x="168090" y="40341"/>
                </a:ln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570194" y="3523129"/>
            <a:ext cx="1129553" cy="2998695"/>
          </a:xfrm>
          <a:custGeom>
            <a:avLst/>
            <a:gdLst>
              <a:gd name="connsiteX0" fmla="*/ 228600 w 1129553"/>
              <a:gd name="connsiteY0" fmla="*/ 40342 h 2998695"/>
              <a:gd name="connsiteX1" fmla="*/ 228600 w 1129553"/>
              <a:gd name="connsiteY1" fmla="*/ 40342 h 2998695"/>
              <a:gd name="connsiteX2" fmla="*/ 121024 w 1129553"/>
              <a:gd name="connsiteY2" fmla="*/ 94130 h 2998695"/>
              <a:gd name="connsiteX3" fmla="*/ 94130 w 1129553"/>
              <a:gd name="connsiteY3" fmla="*/ 114300 h 2998695"/>
              <a:gd name="connsiteX4" fmla="*/ 47065 w 1129553"/>
              <a:gd name="connsiteY4" fmla="*/ 168089 h 2998695"/>
              <a:gd name="connsiteX5" fmla="*/ 40341 w 1129553"/>
              <a:gd name="connsiteY5" fmla="*/ 215153 h 2998695"/>
              <a:gd name="connsiteX6" fmla="*/ 26894 w 1129553"/>
              <a:gd name="connsiteY6" fmla="*/ 268942 h 2998695"/>
              <a:gd name="connsiteX7" fmla="*/ 20171 w 1129553"/>
              <a:gd name="connsiteY7" fmla="*/ 329453 h 2998695"/>
              <a:gd name="connsiteX8" fmla="*/ 0 w 1129553"/>
              <a:gd name="connsiteY8" fmla="*/ 430306 h 2998695"/>
              <a:gd name="connsiteX9" fmla="*/ 13447 w 1129553"/>
              <a:gd name="connsiteY9" fmla="*/ 1021977 h 2998695"/>
              <a:gd name="connsiteX10" fmla="*/ 20171 w 1129553"/>
              <a:gd name="connsiteY10" fmla="*/ 1082489 h 2998695"/>
              <a:gd name="connsiteX11" fmla="*/ 53788 w 1129553"/>
              <a:gd name="connsiteY11" fmla="*/ 1169895 h 2998695"/>
              <a:gd name="connsiteX12" fmla="*/ 73959 w 1129553"/>
              <a:gd name="connsiteY12" fmla="*/ 1364877 h 2998695"/>
              <a:gd name="connsiteX13" fmla="*/ 94130 w 1129553"/>
              <a:gd name="connsiteY13" fmla="*/ 1452283 h 2998695"/>
              <a:gd name="connsiteX14" fmla="*/ 87406 w 1129553"/>
              <a:gd name="connsiteY14" fmla="*/ 2017059 h 2998695"/>
              <a:gd name="connsiteX15" fmla="*/ 107577 w 1129553"/>
              <a:gd name="connsiteY15" fmla="*/ 2380130 h 2998695"/>
              <a:gd name="connsiteX16" fmla="*/ 114300 w 1129553"/>
              <a:gd name="connsiteY16" fmla="*/ 2622177 h 2998695"/>
              <a:gd name="connsiteX17" fmla="*/ 121024 w 1129553"/>
              <a:gd name="connsiteY17" fmla="*/ 2642347 h 2998695"/>
              <a:gd name="connsiteX18" fmla="*/ 141194 w 1129553"/>
              <a:gd name="connsiteY18" fmla="*/ 2675965 h 2998695"/>
              <a:gd name="connsiteX19" fmla="*/ 154641 w 1129553"/>
              <a:gd name="connsiteY19" fmla="*/ 2729753 h 2998695"/>
              <a:gd name="connsiteX20" fmla="*/ 174812 w 1129553"/>
              <a:gd name="connsiteY20" fmla="*/ 2749924 h 2998695"/>
              <a:gd name="connsiteX21" fmla="*/ 188259 w 1129553"/>
              <a:gd name="connsiteY21" fmla="*/ 2790265 h 2998695"/>
              <a:gd name="connsiteX22" fmla="*/ 194982 w 1129553"/>
              <a:gd name="connsiteY22" fmla="*/ 2817159 h 2998695"/>
              <a:gd name="connsiteX23" fmla="*/ 215153 w 1129553"/>
              <a:gd name="connsiteY23" fmla="*/ 2837330 h 2998695"/>
              <a:gd name="connsiteX24" fmla="*/ 228600 w 1129553"/>
              <a:gd name="connsiteY24" fmla="*/ 2857500 h 2998695"/>
              <a:gd name="connsiteX25" fmla="*/ 255494 w 1129553"/>
              <a:gd name="connsiteY25" fmla="*/ 2891118 h 2998695"/>
              <a:gd name="connsiteX26" fmla="*/ 295835 w 1129553"/>
              <a:gd name="connsiteY26" fmla="*/ 2931459 h 2998695"/>
              <a:gd name="connsiteX27" fmla="*/ 316006 w 1129553"/>
              <a:gd name="connsiteY27" fmla="*/ 2951630 h 2998695"/>
              <a:gd name="connsiteX28" fmla="*/ 437030 w 1129553"/>
              <a:gd name="connsiteY28" fmla="*/ 2978524 h 2998695"/>
              <a:gd name="connsiteX29" fmla="*/ 497541 w 1129553"/>
              <a:gd name="connsiteY29" fmla="*/ 2998695 h 2998695"/>
              <a:gd name="connsiteX30" fmla="*/ 551330 w 1129553"/>
              <a:gd name="connsiteY30" fmla="*/ 2991971 h 2998695"/>
              <a:gd name="connsiteX31" fmla="*/ 584947 w 1129553"/>
              <a:gd name="connsiteY31" fmla="*/ 2965077 h 2998695"/>
              <a:gd name="connsiteX32" fmla="*/ 645459 w 1129553"/>
              <a:gd name="connsiteY32" fmla="*/ 2918012 h 2998695"/>
              <a:gd name="connsiteX33" fmla="*/ 705971 w 1129553"/>
              <a:gd name="connsiteY33" fmla="*/ 2897842 h 2998695"/>
              <a:gd name="connsiteX34" fmla="*/ 732865 w 1129553"/>
              <a:gd name="connsiteY34" fmla="*/ 2850777 h 2998695"/>
              <a:gd name="connsiteX35" fmla="*/ 739588 w 1129553"/>
              <a:gd name="connsiteY35" fmla="*/ 2830606 h 2998695"/>
              <a:gd name="connsiteX36" fmla="*/ 759759 w 1129553"/>
              <a:gd name="connsiteY36" fmla="*/ 2796989 h 2998695"/>
              <a:gd name="connsiteX37" fmla="*/ 833718 w 1129553"/>
              <a:gd name="connsiteY37" fmla="*/ 2716306 h 2998695"/>
              <a:gd name="connsiteX38" fmla="*/ 853888 w 1129553"/>
              <a:gd name="connsiteY38" fmla="*/ 2702859 h 2998695"/>
              <a:gd name="connsiteX39" fmla="*/ 880782 w 1129553"/>
              <a:gd name="connsiteY39" fmla="*/ 2669242 h 2998695"/>
              <a:gd name="connsiteX40" fmla="*/ 894230 w 1129553"/>
              <a:gd name="connsiteY40" fmla="*/ 2635624 h 2998695"/>
              <a:gd name="connsiteX41" fmla="*/ 914400 w 1129553"/>
              <a:gd name="connsiteY41" fmla="*/ 2608730 h 2998695"/>
              <a:gd name="connsiteX42" fmla="*/ 941294 w 1129553"/>
              <a:gd name="connsiteY42" fmla="*/ 2561665 h 2998695"/>
              <a:gd name="connsiteX43" fmla="*/ 981635 w 1129553"/>
              <a:gd name="connsiteY43" fmla="*/ 2548218 h 2998695"/>
              <a:gd name="connsiteX44" fmla="*/ 1001806 w 1129553"/>
              <a:gd name="connsiteY44" fmla="*/ 2501153 h 2998695"/>
              <a:gd name="connsiteX45" fmla="*/ 1021977 w 1129553"/>
              <a:gd name="connsiteY45" fmla="*/ 2454089 h 2998695"/>
              <a:gd name="connsiteX46" fmla="*/ 1028700 w 1129553"/>
              <a:gd name="connsiteY46" fmla="*/ 2427195 h 2998695"/>
              <a:gd name="connsiteX47" fmla="*/ 1042147 w 1129553"/>
              <a:gd name="connsiteY47" fmla="*/ 2386853 h 2998695"/>
              <a:gd name="connsiteX48" fmla="*/ 1048871 w 1129553"/>
              <a:gd name="connsiteY48" fmla="*/ 2339789 h 2998695"/>
              <a:gd name="connsiteX49" fmla="*/ 1069041 w 1129553"/>
              <a:gd name="connsiteY49" fmla="*/ 2292724 h 2998695"/>
              <a:gd name="connsiteX50" fmla="*/ 1075765 w 1129553"/>
              <a:gd name="connsiteY50" fmla="*/ 2218765 h 2998695"/>
              <a:gd name="connsiteX51" fmla="*/ 1082488 w 1129553"/>
              <a:gd name="connsiteY51" fmla="*/ 2198595 h 2998695"/>
              <a:gd name="connsiteX52" fmla="*/ 1095935 w 1129553"/>
              <a:gd name="connsiteY52" fmla="*/ 2138083 h 2998695"/>
              <a:gd name="connsiteX53" fmla="*/ 1109382 w 1129553"/>
              <a:gd name="connsiteY53" fmla="*/ 1936377 h 2998695"/>
              <a:gd name="connsiteX54" fmla="*/ 1122830 w 1129553"/>
              <a:gd name="connsiteY54" fmla="*/ 1862418 h 2998695"/>
              <a:gd name="connsiteX55" fmla="*/ 1129553 w 1129553"/>
              <a:gd name="connsiteY55" fmla="*/ 1580030 h 2998695"/>
              <a:gd name="connsiteX56" fmla="*/ 1116106 w 1129553"/>
              <a:gd name="connsiteY56" fmla="*/ 1109383 h 2998695"/>
              <a:gd name="connsiteX57" fmla="*/ 1109382 w 1129553"/>
              <a:gd name="connsiteY57" fmla="*/ 1069042 h 2998695"/>
              <a:gd name="connsiteX58" fmla="*/ 1102659 w 1129553"/>
              <a:gd name="connsiteY58" fmla="*/ 968189 h 2998695"/>
              <a:gd name="connsiteX59" fmla="*/ 1075765 w 1129553"/>
              <a:gd name="connsiteY59" fmla="*/ 860612 h 2998695"/>
              <a:gd name="connsiteX60" fmla="*/ 1062318 w 1129553"/>
              <a:gd name="connsiteY60" fmla="*/ 779930 h 2998695"/>
              <a:gd name="connsiteX61" fmla="*/ 1048871 w 1129553"/>
              <a:gd name="connsiteY61" fmla="*/ 746312 h 2998695"/>
              <a:gd name="connsiteX62" fmla="*/ 1021977 w 1129553"/>
              <a:gd name="connsiteY62" fmla="*/ 692524 h 2998695"/>
              <a:gd name="connsiteX63" fmla="*/ 995082 w 1129553"/>
              <a:gd name="connsiteY63" fmla="*/ 638736 h 2998695"/>
              <a:gd name="connsiteX64" fmla="*/ 968188 w 1129553"/>
              <a:gd name="connsiteY64" fmla="*/ 584947 h 2998695"/>
              <a:gd name="connsiteX65" fmla="*/ 954741 w 1129553"/>
              <a:gd name="connsiteY65" fmla="*/ 564777 h 2998695"/>
              <a:gd name="connsiteX66" fmla="*/ 927847 w 1129553"/>
              <a:gd name="connsiteY66" fmla="*/ 510989 h 2998695"/>
              <a:gd name="connsiteX67" fmla="*/ 907677 w 1129553"/>
              <a:gd name="connsiteY67" fmla="*/ 437030 h 2998695"/>
              <a:gd name="connsiteX68" fmla="*/ 894230 w 1129553"/>
              <a:gd name="connsiteY68" fmla="*/ 410136 h 2998695"/>
              <a:gd name="connsiteX69" fmla="*/ 887506 w 1129553"/>
              <a:gd name="connsiteY69" fmla="*/ 376518 h 2998695"/>
              <a:gd name="connsiteX70" fmla="*/ 880782 w 1129553"/>
              <a:gd name="connsiteY70" fmla="*/ 349624 h 2998695"/>
              <a:gd name="connsiteX71" fmla="*/ 874059 w 1129553"/>
              <a:gd name="connsiteY71" fmla="*/ 309283 h 2998695"/>
              <a:gd name="connsiteX72" fmla="*/ 853888 w 1129553"/>
              <a:gd name="connsiteY72" fmla="*/ 289112 h 2998695"/>
              <a:gd name="connsiteX73" fmla="*/ 833718 w 1129553"/>
              <a:gd name="connsiteY73" fmla="*/ 235324 h 2998695"/>
              <a:gd name="connsiteX74" fmla="*/ 813547 w 1129553"/>
              <a:gd name="connsiteY74" fmla="*/ 221877 h 2998695"/>
              <a:gd name="connsiteX75" fmla="*/ 800100 w 1129553"/>
              <a:gd name="connsiteY75" fmla="*/ 194983 h 2998695"/>
              <a:gd name="connsiteX76" fmla="*/ 773206 w 1129553"/>
              <a:gd name="connsiteY76" fmla="*/ 174812 h 2998695"/>
              <a:gd name="connsiteX77" fmla="*/ 726141 w 1129553"/>
              <a:gd name="connsiteY77" fmla="*/ 141195 h 2998695"/>
              <a:gd name="connsiteX78" fmla="*/ 692524 w 1129553"/>
              <a:gd name="connsiteY78" fmla="*/ 107577 h 2998695"/>
              <a:gd name="connsiteX79" fmla="*/ 652182 w 1129553"/>
              <a:gd name="connsiteY79" fmla="*/ 87406 h 2998695"/>
              <a:gd name="connsiteX80" fmla="*/ 632012 w 1129553"/>
              <a:gd name="connsiteY80" fmla="*/ 73959 h 2998695"/>
              <a:gd name="connsiteX81" fmla="*/ 611841 w 1129553"/>
              <a:gd name="connsiteY81" fmla="*/ 67236 h 2998695"/>
              <a:gd name="connsiteX82" fmla="*/ 571500 w 1129553"/>
              <a:gd name="connsiteY82" fmla="*/ 47065 h 2998695"/>
              <a:gd name="connsiteX83" fmla="*/ 544606 w 1129553"/>
              <a:gd name="connsiteY83" fmla="*/ 40342 h 2998695"/>
              <a:gd name="connsiteX84" fmla="*/ 510988 w 1129553"/>
              <a:gd name="connsiteY84" fmla="*/ 26895 h 2998695"/>
              <a:gd name="connsiteX85" fmla="*/ 437030 w 1129553"/>
              <a:gd name="connsiteY85" fmla="*/ 13447 h 2998695"/>
              <a:gd name="connsiteX86" fmla="*/ 416859 w 1129553"/>
              <a:gd name="connsiteY86" fmla="*/ 6724 h 2998695"/>
              <a:gd name="connsiteX87" fmla="*/ 383241 w 1129553"/>
              <a:gd name="connsiteY87" fmla="*/ 0 h 2998695"/>
              <a:gd name="connsiteX88" fmla="*/ 228600 w 1129553"/>
              <a:gd name="connsiteY88" fmla="*/ 40342 h 299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29553" h="2998695">
                <a:moveTo>
                  <a:pt x="228600" y="40342"/>
                </a:moveTo>
                <a:lnTo>
                  <a:pt x="228600" y="40342"/>
                </a:lnTo>
                <a:cubicBezTo>
                  <a:pt x="141556" y="127384"/>
                  <a:pt x="227029" y="61513"/>
                  <a:pt x="121024" y="94130"/>
                </a:cubicBezTo>
                <a:cubicBezTo>
                  <a:pt x="110314" y="97425"/>
                  <a:pt x="102638" y="107007"/>
                  <a:pt x="94130" y="114300"/>
                </a:cubicBezTo>
                <a:cubicBezTo>
                  <a:pt x="74836" y="130837"/>
                  <a:pt x="63260" y="147845"/>
                  <a:pt x="47065" y="168089"/>
                </a:cubicBezTo>
                <a:cubicBezTo>
                  <a:pt x="44824" y="183777"/>
                  <a:pt x="43449" y="199613"/>
                  <a:pt x="40341" y="215153"/>
                </a:cubicBezTo>
                <a:cubicBezTo>
                  <a:pt x="36716" y="233276"/>
                  <a:pt x="30106" y="250742"/>
                  <a:pt x="26894" y="268942"/>
                </a:cubicBezTo>
                <a:cubicBezTo>
                  <a:pt x="23367" y="288928"/>
                  <a:pt x="23507" y="309435"/>
                  <a:pt x="20171" y="329453"/>
                </a:cubicBezTo>
                <a:cubicBezTo>
                  <a:pt x="14535" y="363270"/>
                  <a:pt x="6724" y="396688"/>
                  <a:pt x="0" y="430306"/>
                </a:cubicBezTo>
                <a:cubicBezTo>
                  <a:pt x="4482" y="627530"/>
                  <a:pt x="7349" y="824797"/>
                  <a:pt x="13447" y="1021977"/>
                </a:cubicBezTo>
                <a:cubicBezTo>
                  <a:pt x="14074" y="1042262"/>
                  <a:pt x="15768" y="1062677"/>
                  <a:pt x="20171" y="1082489"/>
                </a:cubicBezTo>
                <a:cubicBezTo>
                  <a:pt x="29507" y="1124500"/>
                  <a:pt x="37435" y="1137187"/>
                  <a:pt x="53788" y="1169895"/>
                </a:cubicBezTo>
                <a:cubicBezTo>
                  <a:pt x="59393" y="1253969"/>
                  <a:pt x="58783" y="1282928"/>
                  <a:pt x="73959" y="1364877"/>
                </a:cubicBezTo>
                <a:cubicBezTo>
                  <a:pt x="79404" y="1394278"/>
                  <a:pt x="87406" y="1423148"/>
                  <a:pt x="94130" y="1452283"/>
                </a:cubicBezTo>
                <a:cubicBezTo>
                  <a:pt x="91889" y="1640542"/>
                  <a:pt x="85935" y="1828793"/>
                  <a:pt x="87406" y="2017059"/>
                </a:cubicBezTo>
                <a:cubicBezTo>
                  <a:pt x="88877" y="2205422"/>
                  <a:pt x="93996" y="2244327"/>
                  <a:pt x="107577" y="2380130"/>
                </a:cubicBezTo>
                <a:cubicBezTo>
                  <a:pt x="109818" y="2460812"/>
                  <a:pt x="110166" y="2541569"/>
                  <a:pt x="114300" y="2622177"/>
                </a:cubicBezTo>
                <a:cubicBezTo>
                  <a:pt x="114663" y="2629255"/>
                  <a:pt x="117855" y="2636008"/>
                  <a:pt x="121024" y="2642347"/>
                </a:cubicBezTo>
                <a:cubicBezTo>
                  <a:pt x="126868" y="2654036"/>
                  <a:pt x="134471" y="2664759"/>
                  <a:pt x="141194" y="2675965"/>
                </a:cubicBezTo>
                <a:cubicBezTo>
                  <a:pt x="142163" y="2680810"/>
                  <a:pt x="148735" y="2720894"/>
                  <a:pt x="154641" y="2729753"/>
                </a:cubicBezTo>
                <a:cubicBezTo>
                  <a:pt x="159915" y="2737665"/>
                  <a:pt x="168088" y="2743200"/>
                  <a:pt x="174812" y="2749924"/>
                </a:cubicBezTo>
                <a:cubicBezTo>
                  <a:pt x="179294" y="2763371"/>
                  <a:pt x="184821" y="2776514"/>
                  <a:pt x="188259" y="2790265"/>
                </a:cubicBezTo>
                <a:cubicBezTo>
                  <a:pt x="190500" y="2799230"/>
                  <a:pt x="190397" y="2809136"/>
                  <a:pt x="194982" y="2817159"/>
                </a:cubicBezTo>
                <a:cubicBezTo>
                  <a:pt x="199700" y="2825415"/>
                  <a:pt x="209066" y="2830025"/>
                  <a:pt x="215153" y="2837330"/>
                </a:cubicBezTo>
                <a:cubicBezTo>
                  <a:pt x="220326" y="2843538"/>
                  <a:pt x="223752" y="2851036"/>
                  <a:pt x="228600" y="2857500"/>
                </a:cubicBezTo>
                <a:cubicBezTo>
                  <a:pt x="237210" y="2868980"/>
                  <a:pt x="247534" y="2879178"/>
                  <a:pt x="255494" y="2891118"/>
                </a:cubicBezTo>
                <a:cubicBezTo>
                  <a:pt x="294612" y="2949796"/>
                  <a:pt x="238788" y="2890711"/>
                  <a:pt x="295835" y="2931459"/>
                </a:cubicBezTo>
                <a:cubicBezTo>
                  <a:pt x="303573" y="2936986"/>
                  <a:pt x="307501" y="2947378"/>
                  <a:pt x="316006" y="2951630"/>
                </a:cubicBezTo>
                <a:cubicBezTo>
                  <a:pt x="361584" y="2974419"/>
                  <a:pt x="388019" y="2973078"/>
                  <a:pt x="437030" y="2978524"/>
                </a:cubicBezTo>
                <a:cubicBezTo>
                  <a:pt x="447714" y="2982798"/>
                  <a:pt x="483066" y="2998695"/>
                  <a:pt x="497541" y="2998695"/>
                </a:cubicBezTo>
                <a:cubicBezTo>
                  <a:pt x="515610" y="2998695"/>
                  <a:pt x="533400" y="2994212"/>
                  <a:pt x="551330" y="2991971"/>
                </a:cubicBezTo>
                <a:cubicBezTo>
                  <a:pt x="562536" y="2983006"/>
                  <a:pt x="574147" y="2974527"/>
                  <a:pt x="584947" y="2965077"/>
                </a:cubicBezTo>
                <a:cubicBezTo>
                  <a:pt x="606366" y="2946335"/>
                  <a:pt x="614508" y="2928329"/>
                  <a:pt x="645459" y="2918012"/>
                </a:cubicBezTo>
                <a:lnTo>
                  <a:pt x="705971" y="2897842"/>
                </a:lnTo>
                <a:cubicBezTo>
                  <a:pt x="720190" y="2840959"/>
                  <a:pt x="700819" y="2898846"/>
                  <a:pt x="732865" y="2850777"/>
                </a:cubicBezTo>
                <a:cubicBezTo>
                  <a:pt x="736796" y="2844880"/>
                  <a:pt x="736418" y="2836945"/>
                  <a:pt x="739588" y="2830606"/>
                </a:cubicBezTo>
                <a:cubicBezTo>
                  <a:pt x="745432" y="2818918"/>
                  <a:pt x="752510" y="2807862"/>
                  <a:pt x="759759" y="2796989"/>
                </a:cubicBezTo>
                <a:cubicBezTo>
                  <a:pt x="777157" y="2770893"/>
                  <a:pt x="812706" y="2730314"/>
                  <a:pt x="833718" y="2716306"/>
                </a:cubicBezTo>
                <a:lnTo>
                  <a:pt x="853888" y="2702859"/>
                </a:lnTo>
                <a:cubicBezTo>
                  <a:pt x="873648" y="2643586"/>
                  <a:pt x="842766" y="2722464"/>
                  <a:pt x="880782" y="2669242"/>
                </a:cubicBezTo>
                <a:cubicBezTo>
                  <a:pt x="887797" y="2659421"/>
                  <a:pt x="888369" y="2646174"/>
                  <a:pt x="894230" y="2635624"/>
                </a:cubicBezTo>
                <a:cubicBezTo>
                  <a:pt x="899672" y="2625828"/>
                  <a:pt x="907677" y="2617695"/>
                  <a:pt x="914400" y="2608730"/>
                </a:cubicBezTo>
                <a:cubicBezTo>
                  <a:pt x="920254" y="2591169"/>
                  <a:pt x="923850" y="2573294"/>
                  <a:pt x="941294" y="2561665"/>
                </a:cubicBezTo>
                <a:cubicBezTo>
                  <a:pt x="953088" y="2553802"/>
                  <a:pt x="968188" y="2552700"/>
                  <a:pt x="981635" y="2548218"/>
                </a:cubicBezTo>
                <a:cubicBezTo>
                  <a:pt x="1007802" y="2508967"/>
                  <a:pt x="984438" y="2548913"/>
                  <a:pt x="1001806" y="2501153"/>
                </a:cubicBezTo>
                <a:cubicBezTo>
                  <a:pt x="1007639" y="2485113"/>
                  <a:pt x="1016144" y="2470130"/>
                  <a:pt x="1021977" y="2454089"/>
                </a:cubicBezTo>
                <a:cubicBezTo>
                  <a:pt x="1025135" y="2445405"/>
                  <a:pt x="1026045" y="2436046"/>
                  <a:pt x="1028700" y="2427195"/>
                </a:cubicBezTo>
                <a:cubicBezTo>
                  <a:pt x="1032773" y="2413618"/>
                  <a:pt x="1037665" y="2400300"/>
                  <a:pt x="1042147" y="2386853"/>
                </a:cubicBezTo>
                <a:cubicBezTo>
                  <a:pt x="1044388" y="2371165"/>
                  <a:pt x="1044517" y="2355027"/>
                  <a:pt x="1048871" y="2339789"/>
                </a:cubicBezTo>
                <a:cubicBezTo>
                  <a:pt x="1053560" y="2323377"/>
                  <a:pt x="1065338" y="2309386"/>
                  <a:pt x="1069041" y="2292724"/>
                </a:cubicBezTo>
                <a:cubicBezTo>
                  <a:pt x="1074411" y="2268559"/>
                  <a:pt x="1072264" y="2243271"/>
                  <a:pt x="1075765" y="2218765"/>
                </a:cubicBezTo>
                <a:cubicBezTo>
                  <a:pt x="1076767" y="2211749"/>
                  <a:pt x="1080769" y="2205470"/>
                  <a:pt x="1082488" y="2198595"/>
                </a:cubicBezTo>
                <a:cubicBezTo>
                  <a:pt x="1087499" y="2178549"/>
                  <a:pt x="1091453" y="2158254"/>
                  <a:pt x="1095935" y="2138083"/>
                </a:cubicBezTo>
                <a:cubicBezTo>
                  <a:pt x="1100417" y="2070848"/>
                  <a:pt x="1102839" y="2003443"/>
                  <a:pt x="1109382" y="1936377"/>
                </a:cubicBezTo>
                <a:cubicBezTo>
                  <a:pt x="1111815" y="1911438"/>
                  <a:pt x="1121414" y="1887435"/>
                  <a:pt x="1122830" y="1862418"/>
                </a:cubicBezTo>
                <a:cubicBezTo>
                  <a:pt x="1128151" y="1768412"/>
                  <a:pt x="1127312" y="1674159"/>
                  <a:pt x="1129553" y="1580030"/>
                </a:cubicBezTo>
                <a:cubicBezTo>
                  <a:pt x="1125071" y="1423148"/>
                  <a:pt x="1122297" y="1266207"/>
                  <a:pt x="1116106" y="1109383"/>
                </a:cubicBezTo>
                <a:cubicBezTo>
                  <a:pt x="1115568" y="1095761"/>
                  <a:pt x="1110674" y="1082613"/>
                  <a:pt x="1109382" y="1069042"/>
                </a:cubicBezTo>
                <a:cubicBezTo>
                  <a:pt x="1106188" y="1035501"/>
                  <a:pt x="1106011" y="1001714"/>
                  <a:pt x="1102659" y="968189"/>
                </a:cubicBezTo>
                <a:cubicBezTo>
                  <a:pt x="1099999" y="941590"/>
                  <a:pt x="1078648" y="873874"/>
                  <a:pt x="1075765" y="860612"/>
                </a:cubicBezTo>
                <a:cubicBezTo>
                  <a:pt x="1069973" y="833969"/>
                  <a:pt x="1072444" y="805245"/>
                  <a:pt x="1062318" y="779930"/>
                </a:cubicBezTo>
                <a:cubicBezTo>
                  <a:pt x="1057836" y="768724"/>
                  <a:pt x="1052339" y="757872"/>
                  <a:pt x="1048871" y="746312"/>
                </a:cubicBezTo>
                <a:cubicBezTo>
                  <a:pt x="1034148" y="697237"/>
                  <a:pt x="1055331" y="725880"/>
                  <a:pt x="1021977" y="692524"/>
                </a:cubicBezTo>
                <a:cubicBezTo>
                  <a:pt x="1008967" y="653495"/>
                  <a:pt x="1022871" y="690344"/>
                  <a:pt x="995082" y="638736"/>
                </a:cubicBezTo>
                <a:cubicBezTo>
                  <a:pt x="985578" y="621086"/>
                  <a:pt x="979308" y="601626"/>
                  <a:pt x="968188" y="584947"/>
                </a:cubicBezTo>
                <a:cubicBezTo>
                  <a:pt x="963706" y="578224"/>
                  <a:pt x="958610" y="571871"/>
                  <a:pt x="954741" y="564777"/>
                </a:cubicBezTo>
                <a:cubicBezTo>
                  <a:pt x="945142" y="547179"/>
                  <a:pt x="927847" y="510989"/>
                  <a:pt x="927847" y="510989"/>
                </a:cubicBezTo>
                <a:cubicBezTo>
                  <a:pt x="925792" y="502769"/>
                  <a:pt x="915217" y="454622"/>
                  <a:pt x="907677" y="437030"/>
                </a:cubicBezTo>
                <a:cubicBezTo>
                  <a:pt x="903729" y="427818"/>
                  <a:pt x="898712" y="419101"/>
                  <a:pt x="894230" y="410136"/>
                </a:cubicBezTo>
                <a:cubicBezTo>
                  <a:pt x="891989" y="398930"/>
                  <a:pt x="889985" y="387674"/>
                  <a:pt x="887506" y="376518"/>
                </a:cubicBezTo>
                <a:cubicBezTo>
                  <a:pt x="885501" y="367497"/>
                  <a:pt x="882594" y="358685"/>
                  <a:pt x="880782" y="349624"/>
                </a:cubicBezTo>
                <a:cubicBezTo>
                  <a:pt x="878108" y="336256"/>
                  <a:pt x="879596" y="321741"/>
                  <a:pt x="874059" y="309283"/>
                </a:cubicBezTo>
                <a:cubicBezTo>
                  <a:pt x="870197" y="300594"/>
                  <a:pt x="860612" y="295836"/>
                  <a:pt x="853888" y="289112"/>
                </a:cubicBezTo>
                <a:cubicBezTo>
                  <a:pt x="849365" y="271017"/>
                  <a:pt x="846275" y="250392"/>
                  <a:pt x="833718" y="235324"/>
                </a:cubicBezTo>
                <a:cubicBezTo>
                  <a:pt x="828545" y="229116"/>
                  <a:pt x="820271" y="226359"/>
                  <a:pt x="813547" y="221877"/>
                </a:cubicBezTo>
                <a:cubicBezTo>
                  <a:pt x="809065" y="212912"/>
                  <a:pt x="806623" y="202593"/>
                  <a:pt x="800100" y="194983"/>
                </a:cubicBezTo>
                <a:cubicBezTo>
                  <a:pt x="792807" y="186475"/>
                  <a:pt x="782325" y="181325"/>
                  <a:pt x="773206" y="174812"/>
                </a:cubicBezTo>
                <a:cubicBezTo>
                  <a:pt x="754803" y="161667"/>
                  <a:pt x="744119" y="157176"/>
                  <a:pt x="726141" y="141195"/>
                </a:cubicBezTo>
                <a:cubicBezTo>
                  <a:pt x="714297" y="130666"/>
                  <a:pt x="706698" y="114664"/>
                  <a:pt x="692524" y="107577"/>
                </a:cubicBezTo>
                <a:cubicBezTo>
                  <a:pt x="679077" y="100853"/>
                  <a:pt x="665325" y="94707"/>
                  <a:pt x="652182" y="87406"/>
                </a:cubicBezTo>
                <a:cubicBezTo>
                  <a:pt x="645118" y="83482"/>
                  <a:pt x="639239" y="77573"/>
                  <a:pt x="632012" y="73959"/>
                </a:cubicBezTo>
                <a:cubicBezTo>
                  <a:pt x="625673" y="70790"/>
                  <a:pt x="618317" y="70114"/>
                  <a:pt x="611841" y="67236"/>
                </a:cubicBezTo>
                <a:cubicBezTo>
                  <a:pt x="598102" y="61130"/>
                  <a:pt x="585459" y="52649"/>
                  <a:pt x="571500" y="47065"/>
                </a:cubicBezTo>
                <a:cubicBezTo>
                  <a:pt x="562920" y="43633"/>
                  <a:pt x="553372" y="43264"/>
                  <a:pt x="544606" y="40342"/>
                </a:cubicBezTo>
                <a:cubicBezTo>
                  <a:pt x="533156" y="36525"/>
                  <a:pt x="522697" y="29822"/>
                  <a:pt x="510988" y="26895"/>
                </a:cubicBezTo>
                <a:cubicBezTo>
                  <a:pt x="486679" y="20818"/>
                  <a:pt x="461531" y="18697"/>
                  <a:pt x="437030" y="13447"/>
                </a:cubicBezTo>
                <a:cubicBezTo>
                  <a:pt x="430100" y="11962"/>
                  <a:pt x="423735" y="8443"/>
                  <a:pt x="416859" y="6724"/>
                </a:cubicBezTo>
                <a:cubicBezTo>
                  <a:pt x="405772" y="3952"/>
                  <a:pt x="394447" y="2241"/>
                  <a:pt x="383241" y="0"/>
                </a:cubicBezTo>
                <a:lnTo>
                  <a:pt x="228600" y="40342"/>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5266876" y="3522679"/>
            <a:ext cx="1163600" cy="3127603"/>
          </a:xfrm>
          <a:custGeom>
            <a:avLst/>
            <a:gdLst>
              <a:gd name="connsiteX0" fmla="*/ 569148 w 1163600"/>
              <a:gd name="connsiteY0" fmla="*/ 7174 h 3127603"/>
              <a:gd name="connsiteX1" fmla="*/ 569148 w 1163600"/>
              <a:gd name="connsiteY1" fmla="*/ 7174 h 3127603"/>
              <a:gd name="connsiteX2" fmla="*/ 508636 w 1163600"/>
              <a:gd name="connsiteY2" fmla="*/ 450 h 3127603"/>
              <a:gd name="connsiteX3" fmla="*/ 407783 w 1163600"/>
              <a:gd name="connsiteY3" fmla="*/ 40792 h 3127603"/>
              <a:gd name="connsiteX4" fmla="*/ 387612 w 1163600"/>
              <a:gd name="connsiteY4" fmla="*/ 47515 h 3127603"/>
              <a:gd name="connsiteX5" fmla="*/ 380889 w 1163600"/>
              <a:gd name="connsiteY5" fmla="*/ 67686 h 3127603"/>
              <a:gd name="connsiteX6" fmla="*/ 360718 w 1163600"/>
              <a:gd name="connsiteY6" fmla="*/ 81133 h 3127603"/>
              <a:gd name="connsiteX7" fmla="*/ 333824 w 1163600"/>
              <a:gd name="connsiteY7" fmla="*/ 148368 h 3127603"/>
              <a:gd name="connsiteX8" fmla="*/ 320377 w 1163600"/>
              <a:gd name="connsiteY8" fmla="*/ 168539 h 3127603"/>
              <a:gd name="connsiteX9" fmla="*/ 313653 w 1163600"/>
              <a:gd name="connsiteY9" fmla="*/ 195433 h 3127603"/>
              <a:gd name="connsiteX10" fmla="*/ 300206 w 1163600"/>
              <a:gd name="connsiteY10" fmla="*/ 229050 h 3127603"/>
              <a:gd name="connsiteX11" fmla="*/ 273312 w 1163600"/>
              <a:gd name="connsiteY11" fmla="*/ 296286 h 3127603"/>
              <a:gd name="connsiteX12" fmla="*/ 253142 w 1163600"/>
              <a:gd name="connsiteY12" fmla="*/ 437480 h 3127603"/>
              <a:gd name="connsiteX13" fmla="*/ 246418 w 1163600"/>
              <a:gd name="connsiteY13" fmla="*/ 484545 h 3127603"/>
              <a:gd name="connsiteX14" fmla="*/ 219524 w 1163600"/>
              <a:gd name="connsiteY14" fmla="*/ 558503 h 3127603"/>
              <a:gd name="connsiteX15" fmla="*/ 206077 w 1163600"/>
              <a:gd name="connsiteY15" fmla="*/ 605568 h 3127603"/>
              <a:gd name="connsiteX16" fmla="*/ 199353 w 1163600"/>
              <a:gd name="connsiteY16" fmla="*/ 639186 h 3127603"/>
              <a:gd name="connsiteX17" fmla="*/ 165736 w 1163600"/>
              <a:gd name="connsiteY17" fmla="*/ 726592 h 3127603"/>
              <a:gd name="connsiteX18" fmla="*/ 179183 w 1163600"/>
              <a:gd name="connsiteY18" fmla="*/ 2642797 h 3127603"/>
              <a:gd name="connsiteX19" fmla="*/ 185906 w 1163600"/>
              <a:gd name="connsiteY19" fmla="*/ 2676415 h 3127603"/>
              <a:gd name="connsiteX20" fmla="*/ 192630 w 1163600"/>
              <a:gd name="connsiteY20" fmla="*/ 2696586 h 3127603"/>
              <a:gd name="connsiteX21" fmla="*/ 199353 w 1163600"/>
              <a:gd name="connsiteY21" fmla="*/ 2750374 h 3127603"/>
              <a:gd name="connsiteX22" fmla="*/ 219524 w 1163600"/>
              <a:gd name="connsiteY22" fmla="*/ 2763821 h 3127603"/>
              <a:gd name="connsiteX23" fmla="*/ 239695 w 1163600"/>
              <a:gd name="connsiteY23" fmla="*/ 2851227 h 3127603"/>
              <a:gd name="connsiteX24" fmla="*/ 253142 w 1163600"/>
              <a:gd name="connsiteY24" fmla="*/ 2871397 h 3127603"/>
              <a:gd name="connsiteX25" fmla="*/ 280036 w 1163600"/>
              <a:gd name="connsiteY25" fmla="*/ 2905015 h 3127603"/>
              <a:gd name="connsiteX26" fmla="*/ 313653 w 1163600"/>
              <a:gd name="connsiteY26" fmla="*/ 2965527 h 3127603"/>
              <a:gd name="connsiteX27" fmla="*/ 347271 w 1163600"/>
              <a:gd name="connsiteY27" fmla="*/ 2999145 h 3127603"/>
              <a:gd name="connsiteX28" fmla="*/ 387612 w 1163600"/>
              <a:gd name="connsiteY28" fmla="*/ 3046209 h 3127603"/>
              <a:gd name="connsiteX29" fmla="*/ 427953 w 1163600"/>
              <a:gd name="connsiteY29" fmla="*/ 3073103 h 3127603"/>
              <a:gd name="connsiteX30" fmla="*/ 448124 w 1163600"/>
              <a:gd name="connsiteY30" fmla="*/ 3086550 h 3127603"/>
              <a:gd name="connsiteX31" fmla="*/ 501912 w 1163600"/>
              <a:gd name="connsiteY31" fmla="*/ 3099997 h 3127603"/>
              <a:gd name="connsiteX32" fmla="*/ 535530 w 1163600"/>
              <a:gd name="connsiteY32" fmla="*/ 3113445 h 3127603"/>
              <a:gd name="connsiteX33" fmla="*/ 750683 w 1163600"/>
              <a:gd name="connsiteY33" fmla="*/ 3120168 h 3127603"/>
              <a:gd name="connsiteX34" fmla="*/ 784300 w 1163600"/>
              <a:gd name="connsiteY34" fmla="*/ 3079827 h 3127603"/>
              <a:gd name="connsiteX35" fmla="*/ 797748 w 1163600"/>
              <a:gd name="connsiteY35" fmla="*/ 3052933 h 3127603"/>
              <a:gd name="connsiteX36" fmla="*/ 864983 w 1163600"/>
              <a:gd name="connsiteY36" fmla="*/ 2978974 h 3127603"/>
              <a:gd name="connsiteX37" fmla="*/ 885153 w 1163600"/>
              <a:gd name="connsiteY37" fmla="*/ 2931909 h 3127603"/>
              <a:gd name="connsiteX38" fmla="*/ 905324 w 1163600"/>
              <a:gd name="connsiteY38" fmla="*/ 2911739 h 3127603"/>
              <a:gd name="connsiteX39" fmla="*/ 932218 w 1163600"/>
              <a:gd name="connsiteY39" fmla="*/ 2878121 h 3127603"/>
              <a:gd name="connsiteX40" fmla="*/ 938942 w 1163600"/>
              <a:gd name="connsiteY40" fmla="*/ 2857950 h 3127603"/>
              <a:gd name="connsiteX41" fmla="*/ 979283 w 1163600"/>
              <a:gd name="connsiteY41" fmla="*/ 2831056 h 3127603"/>
              <a:gd name="connsiteX42" fmla="*/ 1006177 w 1163600"/>
              <a:gd name="connsiteY42" fmla="*/ 2790715 h 3127603"/>
              <a:gd name="connsiteX43" fmla="*/ 1019624 w 1163600"/>
              <a:gd name="connsiteY43" fmla="*/ 2770545 h 3127603"/>
              <a:gd name="connsiteX44" fmla="*/ 1026348 w 1163600"/>
              <a:gd name="connsiteY44" fmla="*/ 2743650 h 3127603"/>
              <a:gd name="connsiteX45" fmla="*/ 1059965 w 1163600"/>
              <a:gd name="connsiteY45" fmla="*/ 2703309 h 3127603"/>
              <a:gd name="connsiteX46" fmla="*/ 1080136 w 1163600"/>
              <a:gd name="connsiteY46" fmla="*/ 2649521 h 3127603"/>
              <a:gd name="connsiteX47" fmla="*/ 1113753 w 1163600"/>
              <a:gd name="connsiteY47" fmla="*/ 2602456 h 3127603"/>
              <a:gd name="connsiteX48" fmla="*/ 1140648 w 1163600"/>
              <a:gd name="connsiteY48" fmla="*/ 2548668 h 3127603"/>
              <a:gd name="connsiteX49" fmla="*/ 1133924 w 1163600"/>
              <a:gd name="connsiteY49" fmla="*/ 1540139 h 3127603"/>
              <a:gd name="connsiteX50" fmla="*/ 1127200 w 1163600"/>
              <a:gd name="connsiteY50" fmla="*/ 1479627 h 3127603"/>
              <a:gd name="connsiteX51" fmla="*/ 1120477 w 1163600"/>
              <a:gd name="connsiteY51" fmla="*/ 1398945 h 3127603"/>
              <a:gd name="connsiteX52" fmla="*/ 1093583 w 1163600"/>
              <a:gd name="connsiteY52" fmla="*/ 1277921 h 3127603"/>
              <a:gd name="connsiteX53" fmla="*/ 1073412 w 1163600"/>
              <a:gd name="connsiteY53" fmla="*/ 1076215 h 3127603"/>
              <a:gd name="connsiteX54" fmla="*/ 1059965 w 1163600"/>
              <a:gd name="connsiteY54" fmla="*/ 961915 h 3127603"/>
              <a:gd name="connsiteX55" fmla="*/ 1033071 w 1163600"/>
              <a:gd name="connsiteY55" fmla="*/ 874509 h 3127603"/>
              <a:gd name="connsiteX56" fmla="*/ 1019624 w 1163600"/>
              <a:gd name="connsiteY56" fmla="*/ 813997 h 3127603"/>
              <a:gd name="connsiteX57" fmla="*/ 1006177 w 1163600"/>
              <a:gd name="connsiteY57" fmla="*/ 753486 h 3127603"/>
              <a:gd name="connsiteX58" fmla="*/ 992730 w 1163600"/>
              <a:gd name="connsiteY58" fmla="*/ 713145 h 3127603"/>
              <a:gd name="connsiteX59" fmla="*/ 986006 w 1163600"/>
              <a:gd name="connsiteY59" fmla="*/ 692974 h 3127603"/>
              <a:gd name="connsiteX60" fmla="*/ 979283 w 1163600"/>
              <a:gd name="connsiteY60" fmla="*/ 612292 h 3127603"/>
              <a:gd name="connsiteX61" fmla="*/ 959112 w 1163600"/>
              <a:gd name="connsiteY61" fmla="*/ 578674 h 3127603"/>
              <a:gd name="connsiteX62" fmla="*/ 952389 w 1163600"/>
              <a:gd name="connsiteY62" fmla="*/ 558503 h 3127603"/>
              <a:gd name="connsiteX63" fmla="*/ 925495 w 1163600"/>
              <a:gd name="connsiteY63" fmla="*/ 484545 h 3127603"/>
              <a:gd name="connsiteX64" fmla="*/ 918771 w 1163600"/>
              <a:gd name="connsiteY64" fmla="*/ 457650 h 3127603"/>
              <a:gd name="connsiteX65" fmla="*/ 912048 w 1163600"/>
              <a:gd name="connsiteY65" fmla="*/ 424033 h 3127603"/>
              <a:gd name="connsiteX66" fmla="*/ 898600 w 1163600"/>
              <a:gd name="connsiteY66" fmla="*/ 403862 h 3127603"/>
              <a:gd name="connsiteX67" fmla="*/ 891877 w 1163600"/>
              <a:gd name="connsiteY67" fmla="*/ 383692 h 3127603"/>
              <a:gd name="connsiteX68" fmla="*/ 864983 w 1163600"/>
              <a:gd name="connsiteY68" fmla="*/ 343350 h 3127603"/>
              <a:gd name="connsiteX69" fmla="*/ 844812 w 1163600"/>
              <a:gd name="connsiteY69" fmla="*/ 235774 h 3127603"/>
              <a:gd name="connsiteX70" fmla="*/ 838089 w 1163600"/>
              <a:gd name="connsiteY70" fmla="*/ 215603 h 3127603"/>
              <a:gd name="connsiteX71" fmla="*/ 817918 w 1163600"/>
              <a:gd name="connsiteY71" fmla="*/ 168539 h 3127603"/>
              <a:gd name="connsiteX72" fmla="*/ 811195 w 1163600"/>
              <a:gd name="connsiteY72" fmla="*/ 134921 h 3127603"/>
              <a:gd name="connsiteX73" fmla="*/ 797748 w 1163600"/>
              <a:gd name="connsiteY73" fmla="*/ 108027 h 3127603"/>
              <a:gd name="connsiteX74" fmla="*/ 757406 w 1163600"/>
              <a:gd name="connsiteY74" fmla="*/ 81133 h 3127603"/>
              <a:gd name="connsiteX75" fmla="*/ 737236 w 1163600"/>
              <a:gd name="connsiteY75" fmla="*/ 54239 h 3127603"/>
              <a:gd name="connsiteX76" fmla="*/ 676724 w 1163600"/>
              <a:gd name="connsiteY76" fmla="*/ 34068 h 3127603"/>
              <a:gd name="connsiteX77" fmla="*/ 656553 w 1163600"/>
              <a:gd name="connsiteY77" fmla="*/ 27345 h 3127603"/>
              <a:gd name="connsiteX78" fmla="*/ 569148 w 1163600"/>
              <a:gd name="connsiteY78" fmla="*/ 7174 h 312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163600" h="3127603">
                <a:moveTo>
                  <a:pt x="569148" y="7174"/>
                </a:moveTo>
                <a:lnTo>
                  <a:pt x="569148" y="7174"/>
                </a:lnTo>
                <a:cubicBezTo>
                  <a:pt x="548977" y="4933"/>
                  <a:pt x="528807" y="-1791"/>
                  <a:pt x="508636" y="450"/>
                </a:cubicBezTo>
                <a:cubicBezTo>
                  <a:pt x="469718" y="4774"/>
                  <a:pt x="441787" y="25679"/>
                  <a:pt x="407783" y="40792"/>
                </a:cubicBezTo>
                <a:cubicBezTo>
                  <a:pt x="401307" y="43670"/>
                  <a:pt x="394336" y="45274"/>
                  <a:pt x="387612" y="47515"/>
                </a:cubicBezTo>
                <a:cubicBezTo>
                  <a:pt x="385371" y="54239"/>
                  <a:pt x="385316" y="62152"/>
                  <a:pt x="380889" y="67686"/>
                </a:cubicBezTo>
                <a:cubicBezTo>
                  <a:pt x="375841" y="73996"/>
                  <a:pt x="364790" y="74153"/>
                  <a:pt x="360718" y="81133"/>
                </a:cubicBezTo>
                <a:cubicBezTo>
                  <a:pt x="348555" y="101983"/>
                  <a:pt x="347213" y="128284"/>
                  <a:pt x="333824" y="148368"/>
                </a:cubicBezTo>
                <a:lnTo>
                  <a:pt x="320377" y="168539"/>
                </a:lnTo>
                <a:cubicBezTo>
                  <a:pt x="318136" y="177504"/>
                  <a:pt x="316575" y="186667"/>
                  <a:pt x="313653" y="195433"/>
                </a:cubicBezTo>
                <a:cubicBezTo>
                  <a:pt x="309836" y="206883"/>
                  <a:pt x="303674" y="217490"/>
                  <a:pt x="300206" y="229050"/>
                </a:cubicBezTo>
                <a:cubicBezTo>
                  <a:pt x="281633" y="290961"/>
                  <a:pt x="309983" y="235168"/>
                  <a:pt x="273312" y="296286"/>
                </a:cubicBezTo>
                <a:cubicBezTo>
                  <a:pt x="262133" y="408082"/>
                  <a:pt x="272802" y="319525"/>
                  <a:pt x="253142" y="437480"/>
                </a:cubicBezTo>
                <a:cubicBezTo>
                  <a:pt x="250537" y="453112"/>
                  <a:pt x="249982" y="469103"/>
                  <a:pt x="246418" y="484545"/>
                </a:cubicBezTo>
                <a:cubicBezTo>
                  <a:pt x="238176" y="520260"/>
                  <a:pt x="230554" y="525414"/>
                  <a:pt x="219524" y="558503"/>
                </a:cubicBezTo>
                <a:cubicBezTo>
                  <a:pt x="214364" y="573982"/>
                  <a:pt x="210034" y="589739"/>
                  <a:pt x="206077" y="605568"/>
                </a:cubicBezTo>
                <a:cubicBezTo>
                  <a:pt x="203305" y="616655"/>
                  <a:pt x="203258" y="628446"/>
                  <a:pt x="199353" y="639186"/>
                </a:cubicBezTo>
                <a:cubicBezTo>
                  <a:pt x="144422" y="790249"/>
                  <a:pt x="213120" y="560747"/>
                  <a:pt x="165736" y="726592"/>
                </a:cubicBezTo>
                <a:cubicBezTo>
                  <a:pt x="95503" y="1358641"/>
                  <a:pt x="-176725" y="2108949"/>
                  <a:pt x="179183" y="2642797"/>
                </a:cubicBezTo>
                <a:cubicBezTo>
                  <a:pt x="181424" y="2654003"/>
                  <a:pt x="183134" y="2665328"/>
                  <a:pt x="185906" y="2676415"/>
                </a:cubicBezTo>
                <a:cubicBezTo>
                  <a:pt x="187625" y="2683291"/>
                  <a:pt x="191362" y="2689613"/>
                  <a:pt x="192630" y="2696586"/>
                </a:cubicBezTo>
                <a:cubicBezTo>
                  <a:pt x="195862" y="2714363"/>
                  <a:pt x="192642" y="2733598"/>
                  <a:pt x="199353" y="2750374"/>
                </a:cubicBezTo>
                <a:cubicBezTo>
                  <a:pt x="202354" y="2757877"/>
                  <a:pt x="212800" y="2759339"/>
                  <a:pt x="219524" y="2763821"/>
                </a:cubicBezTo>
                <a:cubicBezTo>
                  <a:pt x="222708" y="2779742"/>
                  <a:pt x="235062" y="2844278"/>
                  <a:pt x="239695" y="2851227"/>
                </a:cubicBezTo>
                <a:cubicBezTo>
                  <a:pt x="244177" y="2857950"/>
                  <a:pt x="248094" y="2865087"/>
                  <a:pt x="253142" y="2871397"/>
                </a:cubicBezTo>
                <a:cubicBezTo>
                  <a:pt x="275226" y="2899003"/>
                  <a:pt x="259346" y="2868807"/>
                  <a:pt x="280036" y="2905015"/>
                </a:cubicBezTo>
                <a:cubicBezTo>
                  <a:pt x="292784" y="2927324"/>
                  <a:pt x="296858" y="2944532"/>
                  <a:pt x="313653" y="2965527"/>
                </a:cubicBezTo>
                <a:cubicBezTo>
                  <a:pt x="323553" y="2977902"/>
                  <a:pt x="338480" y="2985959"/>
                  <a:pt x="347271" y="2999145"/>
                </a:cubicBezTo>
                <a:cubicBezTo>
                  <a:pt x="361812" y="3020956"/>
                  <a:pt x="364321" y="3027576"/>
                  <a:pt x="387612" y="3046209"/>
                </a:cubicBezTo>
                <a:cubicBezTo>
                  <a:pt x="400232" y="3056305"/>
                  <a:pt x="414506" y="3064138"/>
                  <a:pt x="427953" y="3073103"/>
                </a:cubicBezTo>
                <a:cubicBezTo>
                  <a:pt x="434677" y="3077585"/>
                  <a:pt x="440458" y="3083995"/>
                  <a:pt x="448124" y="3086550"/>
                </a:cubicBezTo>
                <a:cubicBezTo>
                  <a:pt x="479136" y="3096888"/>
                  <a:pt x="461345" y="3091884"/>
                  <a:pt x="501912" y="3099997"/>
                </a:cubicBezTo>
                <a:cubicBezTo>
                  <a:pt x="513118" y="3104480"/>
                  <a:pt x="523821" y="3110518"/>
                  <a:pt x="535530" y="3113445"/>
                </a:cubicBezTo>
                <a:cubicBezTo>
                  <a:pt x="628281" y="3136633"/>
                  <a:pt x="636296" y="3125615"/>
                  <a:pt x="750683" y="3120168"/>
                </a:cubicBezTo>
                <a:cubicBezTo>
                  <a:pt x="791316" y="3038901"/>
                  <a:pt x="736786" y="3136843"/>
                  <a:pt x="784300" y="3079827"/>
                </a:cubicBezTo>
                <a:cubicBezTo>
                  <a:pt x="790717" y="3072127"/>
                  <a:pt x="791331" y="3060633"/>
                  <a:pt x="797748" y="3052933"/>
                </a:cubicBezTo>
                <a:cubicBezTo>
                  <a:pt x="896907" y="2933944"/>
                  <a:pt x="824833" y="3039201"/>
                  <a:pt x="864983" y="2978974"/>
                </a:cubicBezTo>
                <a:cubicBezTo>
                  <a:pt x="870470" y="2962512"/>
                  <a:pt x="874767" y="2946449"/>
                  <a:pt x="885153" y="2931909"/>
                </a:cubicBezTo>
                <a:cubicBezTo>
                  <a:pt x="890680" y="2924172"/>
                  <a:pt x="899063" y="2918895"/>
                  <a:pt x="905324" y="2911739"/>
                </a:cubicBezTo>
                <a:cubicBezTo>
                  <a:pt x="914774" y="2900939"/>
                  <a:pt x="923253" y="2889327"/>
                  <a:pt x="932218" y="2878121"/>
                </a:cubicBezTo>
                <a:cubicBezTo>
                  <a:pt x="934459" y="2871397"/>
                  <a:pt x="933930" y="2862962"/>
                  <a:pt x="938942" y="2857950"/>
                </a:cubicBezTo>
                <a:cubicBezTo>
                  <a:pt x="950370" y="2846522"/>
                  <a:pt x="979283" y="2831056"/>
                  <a:pt x="979283" y="2831056"/>
                </a:cubicBezTo>
                <a:lnTo>
                  <a:pt x="1006177" y="2790715"/>
                </a:lnTo>
                <a:lnTo>
                  <a:pt x="1019624" y="2770545"/>
                </a:lnTo>
                <a:cubicBezTo>
                  <a:pt x="1021865" y="2761580"/>
                  <a:pt x="1022708" y="2752144"/>
                  <a:pt x="1026348" y="2743650"/>
                </a:cubicBezTo>
                <a:cubicBezTo>
                  <a:pt x="1037780" y="2716976"/>
                  <a:pt x="1042659" y="2727538"/>
                  <a:pt x="1059965" y="2703309"/>
                </a:cubicBezTo>
                <a:cubicBezTo>
                  <a:pt x="1083974" y="2669696"/>
                  <a:pt x="1065053" y="2684713"/>
                  <a:pt x="1080136" y="2649521"/>
                </a:cubicBezTo>
                <a:cubicBezTo>
                  <a:pt x="1084863" y="2638492"/>
                  <a:pt x="1109447" y="2610207"/>
                  <a:pt x="1113753" y="2602456"/>
                </a:cubicBezTo>
                <a:cubicBezTo>
                  <a:pt x="1168567" y="2503791"/>
                  <a:pt x="1094817" y="2617411"/>
                  <a:pt x="1140648" y="2548668"/>
                </a:cubicBezTo>
                <a:cubicBezTo>
                  <a:pt x="1186570" y="2181264"/>
                  <a:pt x="1152480" y="2474108"/>
                  <a:pt x="1133924" y="1540139"/>
                </a:cubicBezTo>
                <a:cubicBezTo>
                  <a:pt x="1133521" y="1519848"/>
                  <a:pt x="1129124" y="1499830"/>
                  <a:pt x="1127200" y="1479627"/>
                </a:cubicBezTo>
                <a:cubicBezTo>
                  <a:pt x="1124641" y="1452761"/>
                  <a:pt x="1123967" y="1425706"/>
                  <a:pt x="1120477" y="1398945"/>
                </a:cubicBezTo>
                <a:cubicBezTo>
                  <a:pt x="1112622" y="1338720"/>
                  <a:pt x="1108372" y="1329683"/>
                  <a:pt x="1093583" y="1277921"/>
                </a:cubicBezTo>
                <a:cubicBezTo>
                  <a:pt x="1065661" y="956819"/>
                  <a:pt x="1091467" y="1220650"/>
                  <a:pt x="1073412" y="1076215"/>
                </a:cubicBezTo>
                <a:cubicBezTo>
                  <a:pt x="1068654" y="1038148"/>
                  <a:pt x="1066026" y="999796"/>
                  <a:pt x="1059965" y="961915"/>
                </a:cubicBezTo>
                <a:cubicBezTo>
                  <a:pt x="1053415" y="920980"/>
                  <a:pt x="1046966" y="909246"/>
                  <a:pt x="1033071" y="874509"/>
                </a:cubicBezTo>
                <a:cubicBezTo>
                  <a:pt x="1018667" y="802483"/>
                  <a:pt x="1033866" y="875710"/>
                  <a:pt x="1019624" y="813997"/>
                </a:cubicBezTo>
                <a:cubicBezTo>
                  <a:pt x="1014978" y="793864"/>
                  <a:pt x="1011501" y="773451"/>
                  <a:pt x="1006177" y="753486"/>
                </a:cubicBezTo>
                <a:cubicBezTo>
                  <a:pt x="1002525" y="739790"/>
                  <a:pt x="997212" y="726592"/>
                  <a:pt x="992730" y="713145"/>
                </a:cubicBezTo>
                <a:lnTo>
                  <a:pt x="986006" y="692974"/>
                </a:lnTo>
                <a:cubicBezTo>
                  <a:pt x="983765" y="666080"/>
                  <a:pt x="985464" y="638562"/>
                  <a:pt x="979283" y="612292"/>
                </a:cubicBezTo>
                <a:cubicBezTo>
                  <a:pt x="976290" y="599571"/>
                  <a:pt x="964956" y="590363"/>
                  <a:pt x="959112" y="578674"/>
                </a:cubicBezTo>
                <a:cubicBezTo>
                  <a:pt x="955943" y="572335"/>
                  <a:pt x="954254" y="565341"/>
                  <a:pt x="952389" y="558503"/>
                </a:cubicBezTo>
                <a:cubicBezTo>
                  <a:pt x="934613" y="493322"/>
                  <a:pt x="950230" y="521646"/>
                  <a:pt x="925495" y="484545"/>
                </a:cubicBezTo>
                <a:cubicBezTo>
                  <a:pt x="923254" y="475580"/>
                  <a:pt x="920776" y="466671"/>
                  <a:pt x="918771" y="457650"/>
                </a:cubicBezTo>
                <a:cubicBezTo>
                  <a:pt x="916292" y="446495"/>
                  <a:pt x="916061" y="434733"/>
                  <a:pt x="912048" y="424033"/>
                </a:cubicBezTo>
                <a:cubicBezTo>
                  <a:pt x="909211" y="416467"/>
                  <a:pt x="903083" y="410586"/>
                  <a:pt x="898600" y="403862"/>
                </a:cubicBezTo>
                <a:cubicBezTo>
                  <a:pt x="896359" y="397139"/>
                  <a:pt x="895319" y="389887"/>
                  <a:pt x="891877" y="383692"/>
                </a:cubicBezTo>
                <a:cubicBezTo>
                  <a:pt x="884028" y="369564"/>
                  <a:pt x="864983" y="343350"/>
                  <a:pt x="864983" y="343350"/>
                </a:cubicBezTo>
                <a:cubicBezTo>
                  <a:pt x="857882" y="300745"/>
                  <a:pt x="855483" y="273125"/>
                  <a:pt x="844812" y="235774"/>
                </a:cubicBezTo>
                <a:cubicBezTo>
                  <a:pt x="842865" y="228959"/>
                  <a:pt x="840881" y="222117"/>
                  <a:pt x="838089" y="215603"/>
                </a:cubicBezTo>
                <a:cubicBezTo>
                  <a:pt x="826546" y="188669"/>
                  <a:pt x="824224" y="193763"/>
                  <a:pt x="817918" y="168539"/>
                </a:cubicBezTo>
                <a:cubicBezTo>
                  <a:pt x="815146" y="157452"/>
                  <a:pt x="814809" y="145762"/>
                  <a:pt x="811195" y="134921"/>
                </a:cubicBezTo>
                <a:cubicBezTo>
                  <a:pt x="808026" y="125413"/>
                  <a:pt x="804835" y="115114"/>
                  <a:pt x="797748" y="108027"/>
                </a:cubicBezTo>
                <a:cubicBezTo>
                  <a:pt x="786320" y="96599"/>
                  <a:pt x="757406" y="81133"/>
                  <a:pt x="757406" y="81133"/>
                </a:cubicBezTo>
                <a:cubicBezTo>
                  <a:pt x="750683" y="72168"/>
                  <a:pt x="746915" y="59885"/>
                  <a:pt x="737236" y="54239"/>
                </a:cubicBezTo>
                <a:cubicBezTo>
                  <a:pt x="718871" y="43526"/>
                  <a:pt x="696895" y="40791"/>
                  <a:pt x="676724" y="34068"/>
                </a:cubicBezTo>
                <a:cubicBezTo>
                  <a:pt x="670000" y="31827"/>
                  <a:pt x="663569" y="28347"/>
                  <a:pt x="656553" y="27345"/>
                </a:cubicBezTo>
                <a:cubicBezTo>
                  <a:pt x="607270" y="20304"/>
                  <a:pt x="583715" y="10536"/>
                  <a:pt x="569148" y="7174"/>
                </a:cubicBezTo>
                <a:close/>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659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9"/>
                                        </p:tgtEl>
                                        <p:attrNameLst>
                                          <p:attrName>style.color</p:attrName>
                                        </p:attrNameLst>
                                      </p:cBhvr>
                                      <p:by>
                                        <p:hsl h="7200000" s="0" l="0"/>
                                      </p:by>
                                    </p:animClr>
                                    <p:animClr clrSpc="hsl" dir="cw">
                                      <p:cBhvr>
                                        <p:cTn id="7" dur="500" fill="hold"/>
                                        <p:tgtEl>
                                          <p:spTgt spid="19"/>
                                        </p:tgtEl>
                                        <p:attrNameLst>
                                          <p:attrName>fillcolor</p:attrName>
                                        </p:attrNameLst>
                                      </p:cBhvr>
                                      <p:by>
                                        <p:hsl h="7200000" s="0" l="0"/>
                                      </p:by>
                                    </p:animClr>
                                    <p:animClr clrSpc="hsl" dir="cw">
                                      <p:cBhvr>
                                        <p:cTn id="8" dur="500" fill="hold"/>
                                        <p:tgtEl>
                                          <p:spTgt spid="19"/>
                                        </p:tgtEl>
                                        <p:attrNameLst>
                                          <p:attrName>stroke.color</p:attrName>
                                        </p:attrNameLst>
                                      </p:cBhvr>
                                      <p:by>
                                        <p:hsl h="7200000" s="0" l="0"/>
                                      </p:by>
                                    </p:animClr>
                                    <p:set>
                                      <p:cBhvr>
                                        <p:cTn id="9" dur="500" fill="hold"/>
                                        <p:tgtEl>
                                          <p:spTgt spid="1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circle(in)">
                                      <p:cBhvr>
                                        <p:cTn id="24"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3" grpId="0" animBg="1"/>
      <p:bldP spid="24"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5"/>
          <p:cNvSpPr>
            <a:spLocks noGrp="1"/>
          </p:cNvSpPr>
          <p:nvPr>
            <p:ph type="title"/>
          </p:nvPr>
        </p:nvSpPr>
        <p:spPr>
          <a:xfrm>
            <a:off x="107504" y="116632"/>
            <a:ext cx="8229600" cy="936104"/>
          </a:xfrm>
        </p:spPr>
        <p:txBody>
          <a:bodyPr/>
          <a:lstStyle/>
          <a:p>
            <a:pPr algn="l"/>
            <a:r>
              <a:rPr lang="en-US" altLang="en-US" dirty="0" err="1">
                <a:latin typeface="华文隶书" panose="02010800040101010101" pitchFamily="2" charset="-122"/>
                <a:ea typeface="华文隶书" panose="02010800040101010101" pitchFamily="2" charset="-122"/>
              </a:rPr>
              <a:t>哈希函数的构造</a:t>
            </a:r>
            <a:r>
              <a:rPr lang="en-US" altLang="zh-CN" dirty="0" err="1">
                <a:latin typeface="+mn-lt"/>
                <a:ea typeface="宋体" panose="02010600030101010101" pitchFamily="2" charset="-122"/>
              </a:rPr>
              <a:t>-</a:t>
            </a:r>
            <a:r>
              <a:rPr lang="en-US" altLang="en-US" sz="2800" b="1" dirty="0" err="1">
                <a:solidFill>
                  <a:srgbClr val="0000FF"/>
                </a:solidFill>
                <a:ea typeface="宋体" panose="02010600030101010101" pitchFamily="2" charset="-122"/>
              </a:rPr>
              <a:t>折叠法</a:t>
            </a:r>
            <a:endParaRPr lang="en-US" sz="2800" b="1" dirty="0">
              <a:solidFill>
                <a:srgbClr val="0000FF"/>
              </a:solidFill>
              <a:ea typeface="宋体" panose="02010600030101010101" pitchFamily="2" charset="-122"/>
            </a:endParaRPr>
          </a:p>
        </p:txBody>
      </p:sp>
      <p:sp>
        <p:nvSpPr>
          <p:cNvPr id="723970" name="Rectangle 2"/>
          <p:cNvSpPr>
            <a:spLocks noGrp="1" noChangeArrowheads="1"/>
          </p:cNvSpPr>
          <p:nvPr>
            <p:ph idx="1"/>
          </p:nvPr>
        </p:nvSpPr>
        <p:spPr>
          <a:xfrm>
            <a:off x="162372" y="1025352"/>
            <a:ext cx="8802116" cy="5832648"/>
          </a:xfrm>
        </p:spPr>
        <p:txBody>
          <a:bodyPr>
            <a:normAutofit/>
          </a:bodyPr>
          <a:lstStyle/>
          <a:p>
            <a:pPr>
              <a:lnSpc>
                <a:spcPts val="3800"/>
              </a:lnSpc>
            </a:pPr>
            <a:r>
              <a:rPr lang="en-US" altLang="en-US" sz="2400" b="1" dirty="0" err="1">
                <a:ea typeface="宋体" panose="02010600030101010101" pitchFamily="2" charset="-122"/>
              </a:rPr>
              <a:t>将关键字</a:t>
            </a:r>
            <a:r>
              <a:rPr lang="en-US" altLang="en-US" sz="2400" b="1" dirty="0" err="1">
                <a:solidFill>
                  <a:srgbClr val="0000FF"/>
                </a:solidFill>
                <a:ea typeface="宋体" panose="02010600030101010101" pitchFamily="2" charset="-122"/>
              </a:rPr>
              <a:t>分割</a:t>
            </a:r>
            <a:r>
              <a:rPr lang="en-US" altLang="en-US" sz="2400" b="1" dirty="0" err="1">
                <a:ea typeface="宋体" panose="02010600030101010101" pitchFamily="2" charset="-122"/>
              </a:rPr>
              <a:t>成位数相同的几部分</a:t>
            </a:r>
            <a:r>
              <a:rPr lang="en-US" altLang="en-US" sz="2400" b="1" dirty="0">
                <a:ea typeface="宋体" panose="02010600030101010101" pitchFamily="2" charset="-122"/>
              </a:rPr>
              <a:t>(</a:t>
            </a:r>
            <a:r>
              <a:rPr lang="en-US" altLang="en-US" sz="2400" b="1" dirty="0" err="1">
                <a:ea typeface="宋体" panose="02010600030101010101" pitchFamily="2" charset="-122"/>
              </a:rPr>
              <a:t>最后一部分可以不同</a:t>
            </a:r>
            <a:r>
              <a:rPr lang="en-US" altLang="en-US" sz="2400" b="1" dirty="0">
                <a:ea typeface="宋体" panose="02010600030101010101" pitchFamily="2" charset="-122"/>
              </a:rPr>
              <a:t>)，</a:t>
            </a:r>
            <a:r>
              <a:rPr lang="en-US" altLang="en-US" sz="2400" b="1" dirty="0" err="1">
                <a:ea typeface="宋体" panose="02010600030101010101" pitchFamily="2" charset="-122"/>
              </a:rPr>
              <a:t>然后取这几部分的</a:t>
            </a:r>
            <a:r>
              <a:rPr lang="en-US" altLang="en-US" sz="2400" b="1" dirty="0" err="1">
                <a:solidFill>
                  <a:srgbClr val="0000FF"/>
                </a:solidFill>
                <a:ea typeface="宋体" panose="02010600030101010101" pitchFamily="2" charset="-122"/>
              </a:rPr>
              <a:t>叠加和</a:t>
            </a:r>
            <a:r>
              <a:rPr lang="en-US" altLang="en-US" sz="2400" b="1" dirty="0" err="1">
                <a:ea typeface="宋体" panose="02010600030101010101" pitchFamily="2" charset="-122"/>
              </a:rPr>
              <a:t>作为哈希地址</a:t>
            </a:r>
            <a:endParaRPr lang="en-US" altLang="en-US" sz="2400" b="1" dirty="0">
              <a:ea typeface="宋体" panose="02010600030101010101" pitchFamily="2" charset="-122"/>
            </a:endParaRPr>
          </a:p>
          <a:p>
            <a:pPr lvl="1" defTabSz="2243138">
              <a:spcBef>
                <a:spcPts val="1200"/>
              </a:spcBef>
            </a:pPr>
            <a:r>
              <a:rPr lang="en-US" altLang="en-US" sz="2400" b="1" dirty="0" err="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移位叠加</a:t>
            </a:r>
            <a:r>
              <a:rPr lang="en-US" altLang="en-US" sz="2400" dirty="0" err="1">
                <a:latin typeface="华文楷体" panose="02010600040101010101" pitchFamily="2" charset="-122"/>
                <a:ea typeface="华文楷体" panose="02010600040101010101" pitchFamily="2" charset="-122"/>
                <a:cs typeface="Times New Roman" panose="02020603050405020304" pitchFamily="18" charset="0"/>
              </a:rPr>
              <a:t>：将分割后的几部分低位对齐相加</a:t>
            </a:r>
            <a:endParaRPr lang="en-US"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lvl="1" defTabSz="2243138"/>
            <a:r>
              <a:rPr lang="en-US" altLang="en-US" sz="2400" b="1" dirty="0" err="1">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间界叠加</a:t>
            </a:r>
            <a:r>
              <a:rPr lang="en-US" altLang="en-US" sz="2400" dirty="0" err="1">
                <a:latin typeface="华文楷体" panose="02010600040101010101" pitchFamily="2" charset="-122"/>
                <a:ea typeface="华文楷体" panose="02010600040101010101" pitchFamily="2" charset="-122"/>
                <a:cs typeface="Times New Roman" panose="02020603050405020304" pitchFamily="18" charset="0"/>
              </a:rPr>
              <a:t>：从一端到另一端沿分割界来回折迭，然后对齐相加</a:t>
            </a:r>
            <a:endParaRPr lang="en-US"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400" dirty="0"/>
          </a:p>
          <a:p>
            <a:pPr marL="0" indent="450850">
              <a:buNone/>
            </a:pPr>
            <a:r>
              <a:rPr lang="zh-CN" altLang="en-US" sz="2400" dirty="0">
                <a:latin typeface="华文楷体" panose="02010600040101010101" pitchFamily="2" charset="-122"/>
                <a:ea typeface="华文楷体" panose="02010600040101010101" pitchFamily="2" charset="-122"/>
              </a:rPr>
              <a:t>例：</a:t>
            </a:r>
            <a:r>
              <a:rPr lang="en-US" altLang="zh-CN" sz="2400" dirty="0"/>
              <a:t>hash(</a:t>
            </a:r>
            <a:r>
              <a:rPr lang="en-US" altLang="zh-CN" sz="2400" u="sng" dirty="0"/>
              <a:t>123</a:t>
            </a:r>
            <a:r>
              <a:rPr lang="en-US" altLang="zh-CN" sz="2400" u="sng" dirty="0">
                <a:solidFill>
                  <a:srgbClr val="FFC000"/>
                </a:solidFill>
              </a:rPr>
              <a:t>456</a:t>
            </a:r>
            <a:r>
              <a:rPr lang="en-US" altLang="zh-CN" sz="2400" u="sng" dirty="0">
                <a:solidFill>
                  <a:srgbClr val="92D050"/>
                </a:solidFill>
              </a:rPr>
              <a:t>789</a:t>
            </a:r>
            <a:r>
              <a:rPr lang="en-US" altLang="zh-CN" sz="2400" dirty="0"/>
              <a:t>)=123+</a:t>
            </a:r>
            <a:r>
              <a:rPr lang="en-US" altLang="zh-CN" sz="2400" dirty="0">
                <a:solidFill>
                  <a:schemeClr val="accent6"/>
                </a:solidFill>
              </a:rPr>
              <a:t>456</a:t>
            </a:r>
            <a:r>
              <a:rPr lang="en-US" altLang="zh-CN" sz="2400" dirty="0"/>
              <a:t>+</a:t>
            </a:r>
            <a:r>
              <a:rPr lang="en-US" altLang="zh-CN" sz="2400" dirty="0">
                <a:solidFill>
                  <a:schemeClr val="accent3"/>
                </a:solidFill>
              </a:rPr>
              <a:t>789</a:t>
            </a:r>
            <a:r>
              <a:rPr lang="en-US" altLang="zh-CN" sz="2400" dirty="0"/>
              <a:t>=1368  //</a:t>
            </a:r>
            <a:r>
              <a:rPr lang="en-US" altLang="en-US" sz="2400" dirty="0">
                <a:ea typeface="宋体" panose="02010600030101010101" pitchFamily="2" charset="-122"/>
              </a:rPr>
              <a:t> </a:t>
            </a:r>
            <a:r>
              <a:rPr lang="en-US" altLang="en-US" sz="2400" dirty="0" err="1">
                <a:ea typeface="宋体" panose="02010600030101010101" pitchFamily="2" charset="-122"/>
              </a:rPr>
              <a:t>移位叠加</a:t>
            </a:r>
            <a:endParaRPr lang="en-US" altLang="zh-CN" sz="2400" dirty="0"/>
          </a:p>
          <a:p>
            <a:pPr marL="0" indent="0">
              <a:buNone/>
            </a:pPr>
            <a:r>
              <a:rPr lang="en-US" altLang="en-US" sz="2400" dirty="0"/>
              <a:t>                </a:t>
            </a:r>
            <a:r>
              <a:rPr lang="en-US" altLang="zh-CN" sz="2400" dirty="0"/>
              <a:t>hash(</a:t>
            </a:r>
            <a:r>
              <a:rPr lang="en-US" altLang="zh-CN" sz="2400" u="sng" dirty="0"/>
              <a:t>123</a:t>
            </a:r>
            <a:r>
              <a:rPr lang="en-US" altLang="zh-CN" sz="2400" u="sng" dirty="0">
                <a:solidFill>
                  <a:srgbClr val="FFC000"/>
                </a:solidFill>
              </a:rPr>
              <a:t>456</a:t>
            </a:r>
            <a:r>
              <a:rPr lang="en-US" altLang="zh-CN" sz="2400" u="sng" dirty="0">
                <a:solidFill>
                  <a:srgbClr val="92D050"/>
                </a:solidFill>
              </a:rPr>
              <a:t>789</a:t>
            </a:r>
            <a:r>
              <a:rPr lang="en-US" altLang="zh-CN" sz="2400" dirty="0"/>
              <a:t>)=123+</a:t>
            </a:r>
            <a:r>
              <a:rPr lang="en-US" altLang="zh-CN" sz="2400" dirty="0">
                <a:solidFill>
                  <a:schemeClr val="accent6"/>
                </a:solidFill>
              </a:rPr>
              <a:t>654</a:t>
            </a:r>
            <a:r>
              <a:rPr lang="en-US" altLang="zh-CN" sz="2400" dirty="0"/>
              <a:t>+</a:t>
            </a:r>
            <a:r>
              <a:rPr lang="en-US" altLang="zh-CN" sz="2400" dirty="0">
                <a:solidFill>
                  <a:schemeClr val="accent3"/>
                </a:solidFill>
              </a:rPr>
              <a:t>789</a:t>
            </a:r>
            <a:r>
              <a:rPr lang="en-US" altLang="zh-CN" sz="2400" dirty="0"/>
              <a:t>=1566 //</a:t>
            </a:r>
            <a:r>
              <a:rPr lang="en-US" altLang="en-US" sz="2400" dirty="0">
                <a:ea typeface="宋体" panose="02010600030101010101" pitchFamily="2" charset="-122"/>
              </a:rPr>
              <a:t> </a:t>
            </a:r>
            <a:r>
              <a:rPr lang="en-US" altLang="en-US" sz="2400" dirty="0" err="1">
                <a:ea typeface="宋体" panose="02010600030101010101" pitchFamily="2" charset="-122"/>
              </a:rPr>
              <a:t>间界叠加</a:t>
            </a:r>
            <a:r>
              <a:rPr lang="en-US" altLang="en-US" sz="2400" dirty="0">
                <a:ea typeface="宋体" panose="02010600030101010101" pitchFamily="2" charset="-122"/>
              </a:rPr>
              <a:t> </a:t>
            </a:r>
          </a:p>
          <a:p>
            <a:pPr marL="0" indent="0">
              <a:buNone/>
            </a:pPr>
            <a:endParaRPr lang="en-US" altLang="en-US" sz="2400" dirty="0">
              <a:ea typeface="宋体" panose="02010600030101010101" pitchFamily="2" charset="-122"/>
            </a:endParaRPr>
          </a:p>
          <a:p>
            <a:pPr lvl="1">
              <a:spcBef>
                <a:spcPts val="1200"/>
              </a:spcBef>
            </a:pPr>
            <a:r>
              <a:rPr lang="en-US" altLang="en-US" sz="2400" b="1" dirty="0" err="1">
                <a:solidFill>
                  <a:srgbClr val="0000FF"/>
                </a:solidFill>
                <a:latin typeface="华文楷体" panose="02010600040101010101" pitchFamily="2" charset="-122"/>
                <a:ea typeface="华文楷体" panose="02010600040101010101" pitchFamily="2" charset="-122"/>
              </a:rPr>
              <a:t>叠加和</a:t>
            </a:r>
            <a:r>
              <a:rPr lang="zh-CN" altLang="en-US" sz="2400" dirty="0">
                <a:latin typeface="华文楷体" panose="02010600040101010101" pitchFamily="2" charset="-122"/>
                <a:ea typeface="华文楷体" panose="02010600040101010101" pitchFamily="2" charset="-122"/>
              </a:rPr>
              <a:t>还可以采取其他的方法，比如对二进制数采用</a:t>
            </a:r>
            <a:r>
              <a:rPr lang="zh-CN" altLang="en-US" sz="2400" b="1" dirty="0">
                <a:solidFill>
                  <a:srgbClr val="FF0000"/>
                </a:solidFill>
                <a:latin typeface="华文楷体" panose="02010600040101010101" pitchFamily="2" charset="-122"/>
                <a:ea typeface="华文楷体" panose="02010600040101010101" pitchFamily="2" charset="-122"/>
              </a:rPr>
              <a:t>位异或</a:t>
            </a:r>
            <a:endParaRPr lang="en-US" altLang="zh-CN" sz="2400" b="1" dirty="0">
              <a:solidFill>
                <a:srgbClr val="FF0000"/>
              </a:solidFill>
              <a:latin typeface="华文楷体" panose="02010600040101010101" pitchFamily="2" charset="-122"/>
              <a:ea typeface="华文楷体" panose="02010600040101010101" pitchFamily="2" charset="-122"/>
            </a:endParaRPr>
          </a:p>
          <a:p>
            <a:pPr marL="457200" lvl="1" indent="0">
              <a:spcBef>
                <a:spcPts val="1200"/>
              </a:spcBef>
              <a:buNone/>
            </a:pPr>
            <a:r>
              <a:rPr lang="zh-CN" altLang="en-US" sz="2400" dirty="0">
                <a:latin typeface="华文楷体" panose="02010600040101010101" pitchFamily="2" charset="-122"/>
                <a:ea typeface="华文楷体" panose="02010600040101010101" pitchFamily="2" charset="-122"/>
              </a:rPr>
              <a:t>例：</a:t>
            </a:r>
            <a:r>
              <a:rPr lang="en-US" altLang="zh-CN" dirty="0"/>
              <a:t>hash(</a:t>
            </a:r>
            <a:r>
              <a:rPr lang="en-US" altLang="zh-CN" u="sng" dirty="0"/>
              <a:t>110</a:t>
            </a:r>
            <a:r>
              <a:rPr lang="en-US" altLang="zh-CN" u="sng" dirty="0">
                <a:solidFill>
                  <a:srgbClr val="FFC000"/>
                </a:solidFill>
              </a:rPr>
              <a:t>011</a:t>
            </a:r>
            <a:r>
              <a:rPr lang="en-US" altLang="zh-CN" u="sng" dirty="0">
                <a:solidFill>
                  <a:srgbClr val="92D050"/>
                </a:solidFill>
              </a:rPr>
              <a:t>011</a:t>
            </a:r>
            <a:r>
              <a:rPr lang="en-US" altLang="zh-CN" dirty="0"/>
              <a:t>)=110</a:t>
            </a:r>
            <a:r>
              <a:rPr lang="en-US" altLang="zh-CN" dirty="0">
                <a:latin typeface="Algerian" panose="04020705040A02060702" pitchFamily="82" charset="0"/>
              </a:rPr>
              <a:t>^</a:t>
            </a:r>
            <a:r>
              <a:rPr lang="en-US" altLang="zh-CN" dirty="0">
                <a:solidFill>
                  <a:schemeClr val="accent6"/>
                </a:solidFill>
              </a:rPr>
              <a:t>011</a:t>
            </a:r>
            <a:r>
              <a:rPr lang="en-US" altLang="zh-CN" dirty="0">
                <a:latin typeface="Algerian" panose="04020705040A02060702" pitchFamily="82" charset="0"/>
              </a:rPr>
              <a:t>^</a:t>
            </a:r>
            <a:r>
              <a:rPr lang="en-US" altLang="zh-CN" dirty="0">
                <a:solidFill>
                  <a:schemeClr val="accent3"/>
                </a:solidFill>
              </a:rPr>
              <a:t>011</a:t>
            </a:r>
            <a:r>
              <a:rPr lang="en-US" altLang="zh-CN" dirty="0"/>
              <a:t>=110</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177288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6018" name="Rectangle 2"/>
          <p:cNvSpPr>
            <a:spLocks noGrp="1" noChangeArrowheads="1"/>
          </p:cNvSpPr>
          <p:nvPr>
            <p:ph idx="1"/>
          </p:nvPr>
        </p:nvSpPr>
        <p:spPr>
          <a:xfrm>
            <a:off x="251520" y="980728"/>
            <a:ext cx="8435280" cy="1872208"/>
          </a:xfrm>
        </p:spPr>
        <p:txBody>
          <a:bodyPr>
            <a:normAutofit lnSpcReduction="10000"/>
          </a:bodyPr>
          <a:lstStyle/>
          <a:p>
            <a:r>
              <a:rPr lang="en-US" altLang="en-US" sz="2800" b="1" dirty="0" err="1">
                <a:latin typeface="华文楷体" panose="02010600040101010101" pitchFamily="2" charset="-122"/>
                <a:ea typeface="华文楷体" panose="02010600040101010101" pitchFamily="2" charset="-122"/>
              </a:rPr>
              <a:t>取关键字的随机函数值作哈希地址，即H</a:t>
            </a:r>
            <a:r>
              <a:rPr lang="en-US" altLang="en-US" sz="2800" b="1" dirty="0">
                <a:latin typeface="华文楷体" panose="02010600040101010101" pitchFamily="2" charset="-122"/>
                <a:ea typeface="华文楷体" panose="02010600040101010101" pitchFamily="2" charset="-122"/>
              </a:rPr>
              <a:t>(key)=random(key)</a:t>
            </a:r>
          </a:p>
          <a:p>
            <a:pPr marL="804863" indent="-536575">
              <a:spcBef>
                <a:spcPts val="1800"/>
              </a:spcBef>
              <a:buFont typeface="Wingdings" panose="05000000000000000000" pitchFamily="2" charset="2"/>
              <a:buChar char="u"/>
            </a:pPr>
            <a:r>
              <a:rPr lang="zh-CN" altLang="en-US" sz="2400" dirty="0">
                <a:latin typeface="华文楷体" panose="02010600040101010101" pitchFamily="2" charset="-122"/>
                <a:ea typeface="华文楷体" panose="02010600040101010101" pitchFamily="2" charset="-122"/>
              </a:rPr>
              <a:t>（伪）随机数发生器的实现，因具体平台、不同历史版本而异。创建的散列表可移植性差</a:t>
            </a:r>
            <a:endParaRPr lang="en-US" altLang="en-US"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5" name="标题 5"/>
          <p:cNvSpPr txBox="1">
            <a:spLocks/>
          </p:cNvSpPr>
          <p:nvPr/>
        </p:nvSpPr>
        <p:spPr>
          <a:xfrm>
            <a:off x="107504" y="-2738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r>
              <a:rPr lang="en-US" altLang="en-US" dirty="0" err="1">
                <a:latin typeface="华文隶书" panose="02010800040101010101" pitchFamily="2" charset="-122"/>
                <a:ea typeface="华文隶书" panose="02010800040101010101" pitchFamily="2" charset="-122"/>
              </a:rPr>
              <a:t>哈希函数的构造</a:t>
            </a:r>
            <a:r>
              <a:rPr lang="en-US" altLang="zh-CN" dirty="0" err="1">
                <a:latin typeface="+mn-lt"/>
                <a:ea typeface="宋体" panose="02010600030101010101" pitchFamily="2" charset="-122"/>
              </a:rPr>
              <a:t>-</a:t>
            </a:r>
            <a:r>
              <a:rPr lang="en-US" altLang="en-US" sz="2800" b="1" dirty="0" err="1">
                <a:solidFill>
                  <a:srgbClr val="0000FF"/>
                </a:solidFill>
                <a:ea typeface="宋体" panose="02010600030101010101" pitchFamily="2" charset="-122"/>
              </a:rPr>
              <a:t>随机数法</a:t>
            </a:r>
            <a:endParaRPr lang="en-US" sz="2800" b="1" dirty="0">
              <a:solidFill>
                <a:srgbClr val="0000FF"/>
              </a:solidFill>
              <a:ea typeface="宋体" panose="02010600030101010101" pitchFamily="2" charset="-122"/>
            </a:endParaRPr>
          </a:p>
        </p:txBody>
      </p:sp>
    </p:spTree>
    <p:extLst>
      <p:ext uri="{BB962C8B-B14F-4D97-AF65-F5344CB8AC3E}">
        <p14:creationId xmlns:p14="http://schemas.microsoft.com/office/powerpoint/2010/main" val="153842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5"/>
          <p:cNvSpPr>
            <a:spLocks noGrp="1"/>
          </p:cNvSpPr>
          <p:nvPr>
            <p:ph type="title"/>
          </p:nvPr>
        </p:nvSpPr>
        <p:spPr>
          <a:xfrm>
            <a:off x="179512" y="35608"/>
            <a:ext cx="8229600" cy="936104"/>
          </a:xfrm>
        </p:spPr>
        <p:txBody>
          <a:bodyPr/>
          <a:lstStyle/>
          <a:p>
            <a:pPr algn="l"/>
            <a:r>
              <a:rPr lang="en-US" altLang="en-US" dirty="0" err="1">
                <a:latin typeface="华文隶书" panose="02010800040101010101" pitchFamily="2" charset="-122"/>
                <a:ea typeface="华文隶书" panose="02010800040101010101" pitchFamily="2" charset="-122"/>
              </a:rPr>
              <a:t>冲突处理的方法</a:t>
            </a:r>
            <a:r>
              <a:rPr lang="en-US" altLang="en-US" dirty="0">
                <a:latin typeface="华文隶书" panose="02010800040101010101" pitchFamily="2" charset="-122"/>
                <a:ea typeface="华文隶书" panose="02010800040101010101" pitchFamily="2" charset="-122"/>
              </a:rPr>
              <a:t> </a:t>
            </a:r>
            <a:r>
              <a:rPr lang="en-US" altLang="zh-CN" sz="3600" b="1" dirty="0">
                <a:solidFill>
                  <a:srgbClr val="0070C0"/>
                </a:solidFill>
                <a:latin typeface="华文楷体" panose="02010600040101010101" pitchFamily="2" charset="-122"/>
                <a:ea typeface="华文楷体" panose="02010600040101010101" pitchFamily="2" charset="-122"/>
              </a:rPr>
              <a:t>-</a:t>
            </a:r>
            <a:r>
              <a:rPr lang="en-US" altLang="en-US" sz="3600" b="1" dirty="0" err="1">
                <a:solidFill>
                  <a:srgbClr val="0070C0"/>
                </a:solidFill>
                <a:latin typeface="华文楷体" panose="02010600040101010101" pitchFamily="2" charset="-122"/>
                <a:ea typeface="华文楷体" panose="02010600040101010101" pitchFamily="2" charset="-122"/>
              </a:rPr>
              <a:t>链地址法</a:t>
            </a:r>
            <a:endParaRPr lang="en-US" sz="3600" b="1" dirty="0">
              <a:solidFill>
                <a:srgbClr val="0070C0"/>
              </a:solidFill>
              <a:latin typeface="华文楷体" panose="02010600040101010101" pitchFamily="2" charset="-122"/>
              <a:ea typeface="华文楷体" panose="02010600040101010101" pitchFamily="2" charset="-122"/>
            </a:endParaRPr>
          </a:p>
        </p:txBody>
      </p:sp>
      <p:sp>
        <p:nvSpPr>
          <p:cNvPr id="735234" name="Rectangle 2"/>
          <p:cNvSpPr>
            <a:spLocks noGrp="1" noChangeArrowheads="1"/>
          </p:cNvSpPr>
          <p:nvPr>
            <p:ph idx="1"/>
          </p:nvPr>
        </p:nvSpPr>
        <p:spPr>
          <a:xfrm>
            <a:off x="251520" y="908720"/>
            <a:ext cx="8568952" cy="5832648"/>
          </a:xfrm>
        </p:spPr>
        <p:txBody>
          <a:bodyPr>
            <a:normAutofit/>
          </a:bodyPr>
          <a:lstStyle/>
          <a:p>
            <a:r>
              <a:rPr lang="en-US" altLang="en-US" sz="2800" b="1" dirty="0" err="1">
                <a:latin typeface="华文楷体" panose="02010600040101010101" pitchFamily="2" charset="-122"/>
                <a:ea typeface="华文楷体" panose="02010600040101010101" pitchFamily="2" charset="-122"/>
              </a:rPr>
              <a:t>将所有关键字为同义词</a:t>
            </a:r>
            <a:r>
              <a:rPr lang="en-US" altLang="en-US"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哈希</a:t>
            </a:r>
            <a:r>
              <a:rPr lang="en-US" altLang="en-US" sz="2800" b="1" dirty="0" err="1">
                <a:latin typeface="华文楷体" panose="02010600040101010101" pitchFamily="2" charset="-122"/>
                <a:ea typeface="华文楷体" panose="02010600040101010101" pitchFamily="2" charset="-122"/>
              </a:rPr>
              <a:t>地址相同</a:t>
            </a:r>
            <a:r>
              <a:rPr lang="en-US" altLang="en-US" sz="2800" b="1" dirty="0">
                <a:latin typeface="华文楷体" panose="02010600040101010101" pitchFamily="2" charset="-122"/>
                <a:ea typeface="华文楷体" panose="02010600040101010101" pitchFamily="2" charset="-122"/>
              </a:rPr>
              <a:t>)</a:t>
            </a:r>
            <a:r>
              <a:rPr lang="en-US" altLang="en-US" sz="2800" b="1" dirty="0" err="1">
                <a:latin typeface="华文楷体" panose="02010600040101010101" pitchFamily="2" charset="-122"/>
                <a:ea typeface="华文楷体" panose="02010600040101010101" pitchFamily="2" charset="-122"/>
              </a:rPr>
              <a:t>的记录存储在一个单链表中，并用一维数组存放链表的头指针</a:t>
            </a:r>
            <a:endParaRPr lang="en-US" altLang="en-US" sz="28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a:xfrm>
            <a:off x="8732316" y="6483687"/>
            <a:ext cx="395536" cy="365125"/>
          </a:xfrm>
        </p:spPr>
        <p:txBody>
          <a:bodyPr/>
          <a:lstStyle/>
          <a:p>
            <a:fld id="{0C913308-F349-4B6D-A68A-DD1791B4A57B}" type="slidenum">
              <a:rPr lang="zh-CN" altLang="en-US" smtClean="0"/>
              <a:pPr/>
              <a:t>15</a:t>
            </a:fld>
            <a:endParaRPr lang="zh-CN" altLang="en-US"/>
          </a:p>
        </p:txBody>
      </p:sp>
      <p:sp>
        <p:nvSpPr>
          <p:cNvPr id="170" name="内容占位符 6"/>
          <p:cNvSpPr txBox="1">
            <a:spLocks/>
          </p:cNvSpPr>
          <p:nvPr/>
        </p:nvSpPr>
        <p:spPr>
          <a:xfrm>
            <a:off x="426559" y="2987263"/>
            <a:ext cx="3459850" cy="186529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9263" indent="-449263">
              <a:buFont typeface="Arial" pitchFamily="34" charset="0"/>
              <a:buNone/>
            </a:pPr>
            <a:r>
              <a:rPr lang="zh-CN" altLang="en-US" sz="2400" b="1" dirty="0">
                <a:latin typeface="华文楷体" panose="02010600040101010101" pitchFamily="2" charset="-122"/>
                <a:ea typeface="华文楷体" panose="02010600040101010101" pitchFamily="2" charset="-122"/>
              </a:rPr>
              <a:t>例：</a:t>
            </a:r>
            <a:r>
              <a:rPr lang="en-US" altLang="en-US" sz="2400" b="1" dirty="0" err="1">
                <a:latin typeface="华文楷体" panose="02010600040101010101" pitchFamily="2" charset="-122"/>
                <a:ea typeface="华文楷体" panose="02010600040101010101" pitchFamily="2" charset="-122"/>
              </a:rPr>
              <a:t>哈希函数为H</a:t>
            </a:r>
            <a:r>
              <a:rPr lang="en-US" altLang="en-US" sz="2400" b="1" dirty="0">
                <a:latin typeface="华文楷体" panose="02010600040101010101" pitchFamily="2" charset="-122"/>
                <a:ea typeface="华文楷体" panose="02010600040101010101" pitchFamily="2" charset="-122"/>
              </a:rPr>
              <a:t>(key)=key MOD 13</a:t>
            </a:r>
            <a:endParaRPr lang="en-US" altLang="zh-CN" sz="2400" b="1" dirty="0">
              <a:latin typeface="华文楷体" panose="02010600040101010101" pitchFamily="2" charset="-122"/>
              <a:ea typeface="华文楷体" panose="02010600040101010101" pitchFamily="2" charset="-122"/>
            </a:endParaRPr>
          </a:p>
          <a:p>
            <a:pPr marL="449263" indent="-449263">
              <a:buFont typeface="Arial" pitchFamily="34" charset="0"/>
              <a:buNone/>
            </a:pPr>
            <a:endParaRPr lang="en-US" altLang="en-US" sz="2400" b="1" dirty="0">
              <a:latin typeface="华文楷体" panose="02010600040101010101" pitchFamily="2" charset="-122"/>
              <a:ea typeface="华文楷体" panose="02010600040101010101" pitchFamily="2" charset="-122"/>
            </a:endParaRPr>
          </a:p>
          <a:p>
            <a:pPr marL="449263" indent="-449263">
              <a:buFont typeface="Arial" pitchFamily="34" charset="0"/>
              <a:buNone/>
            </a:pPr>
            <a:r>
              <a:rPr lang="en-US" altLang="en-US" sz="2400" b="1" dirty="0">
                <a:latin typeface="华文楷体" panose="02010600040101010101" pitchFamily="2" charset="-122"/>
                <a:ea typeface="华文楷体" panose="02010600040101010101" pitchFamily="2" charset="-122"/>
              </a:rPr>
              <a:t>(19, 14, 23, </a:t>
            </a:r>
            <a:r>
              <a:rPr lang="en-US" altLang="en-US" sz="2400" b="1" dirty="0">
                <a:solidFill>
                  <a:schemeClr val="accent6">
                    <a:lumMod val="75000"/>
                  </a:schemeClr>
                </a:solidFill>
                <a:latin typeface="华文楷体" panose="02010600040101010101" pitchFamily="2" charset="-122"/>
                <a:ea typeface="华文楷体" panose="02010600040101010101" pitchFamily="2" charset="-122"/>
              </a:rPr>
              <a:t>1</a:t>
            </a:r>
            <a:r>
              <a:rPr lang="en-US" altLang="en-US" sz="2400" b="1" dirty="0">
                <a:latin typeface="华文楷体" panose="02010600040101010101" pitchFamily="2" charset="-122"/>
                <a:ea typeface="华文楷体" panose="02010600040101010101" pitchFamily="2" charset="-122"/>
              </a:rPr>
              <a:t>, 68, 20, </a:t>
            </a:r>
            <a:r>
              <a:rPr lang="en-US" altLang="en-US" sz="2400" b="1" dirty="0">
                <a:solidFill>
                  <a:schemeClr val="accent6">
                    <a:lumMod val="75000"/>
                  </a:schemeClr>
                </a:solidFill>
                <a:latin typeface="华文楷体" panose="02010600040101010101" pitchFamily="2" charset="-122"/>
                <a:ea typeface="华文楷体" panose="02010600040101010101" pitchFamily="2" charset="-122"/>
              </a:rPr>
              <a:t>84</a:t>
            </a:r>
            <a:r>
              <a:rPr lang="en-US" altLang="en-US" sz="2400" b="1" dirty="0">
                <a:latin typeface="华文楷体" panose="02010600040101010101" pitchFamily="2" charset="-122"/>
                <a:ea typeface="华文楷体" panose="02010600040101010101" pitchFamily="2" charset="-122"/>
              </a:rPr>
              <a:t>, </a:t>
            </a:r>
            <a:r>
              <a:rPr lang="en-US" altLang="en-US" sz="2400" b="1" dirty="0">
                <a:solidFill>
                  <a:schemeClr val="accent6">
                    <a:lumMod val="75000"/>
                  </a:schemeClr>
                </a:solidFill>
                <a:latin typeface="华文楷体" panose="02010600040101010101" pitchFamily="2" charset="-122"/>
                <a:ea typeface="华文楷体" panose="02010600040101010101" pitchFamily="2" charset="-122"/>
              </a:rPr>
              <a:t>27, 55</a:t>
            </a:r>
            <a:r>
              <a:rPr lang="en-US" altLang="en-US" sz="2400" b="1" dirty="0">
                <a:latin typeface="华文楷体" panose="02010600040101010101" pitchFamily="2" charset="-122"/>
                <a:ea typeface="华文楷体" panose="02010600040101010101" pitchFamily="2" charset="-122"/>
              </a:rPr>
              <a:t>, 11, </a:t>
            </a:r>
            <a:r>
              <a:rPr lang="en-US" altLang="en-US" sz="2400" b="1" dirty="0">
                <a:solidFill>
                  <a:schemeClr val="accent6">
                    <a:lumMod val="75000"/>
                  </a:schemeClr>
                </a:solidFill>
                <a:latin typeface="华文楷体" panose="02010600040101010101" pitchFamily="2" charset="-122"/>
                <a:ea typeface="华文楷体" panose="02010600040101010101" pitchFamily="2" charset="-122"/>
              </a:rPr>
              <a:t>10, 79</a:t>
            </a:r>
            <a:r>
              <a:rPr lang="en-US" altLang="en-US" sz="2400" b="1" dirty="0">
                <a:latin typeface="华文楷体" panose="02010600040101010101" pitchFamily="2" charset="-122"/>
                <a:ea typeface="华文楷体" panose="02010600040101010101" pitchFamily="2" charset="-122"/>
              </a:rPr>
              <a:t>)</a:t>
            </a:r>
            <a:endParaRPr lang="en-US" sz="2400" b="1" dirty="0">
              <a:latin typeface="华文楷体" panose="02010600040101010101" pitchFamily="2" charset="-122"/>
              <a:ea typeface="华文楷体" panose="02010600040101010101" pitchFamily="2" charset="-122"/>
            </a:endParaRPr>
          </a:p>
        </p:txBody>
      </p:sp>
      <p:graphicFrame>
        <p:nvGraphicFramePr>
          <p:cNvPr id="735232" name="表格 735231"/>
          <p:cNvGraphicFramePr>
            <a:graphicFrameLocks noGrp="1"/>
          </p:cNvGraphicFramePr>
          <p:nvPr>
            <p:extLst>
              <p:ext uri="{D42A27DB-BD31-4B8C-83A1-F6EECF244321}">
                <p14:modId xmlns:p14="http://schemas.microsoft.com/office/powerpoint/2010/main" val="826305094"/>
              </p:ext>
            </p:extLst>
          </p:nvPr>
        </p:nvGraphicFramePr>
        <p:xfrm>
          <a:off x="4258655" y="2959244"/>
          <a:ext cx="1098474" cy="3830320"/>
        </p:xfrm>
        <a:graphic>
          <a:graphicData uri="http://schemas.openxmlformats.org/drawingml/2006/table">
            <a:tbl>
              <a:tblPr firstRow="1" bandRow="1">
                <a:tableStyleId>{5C22544A-7EE6-4342-B048-85BDC9FD1C3A}</a:tableStyleId>
              </a:tblPr>
              <a:tblGrid>
                <a:gridCol w="549237">
                  <a:extLst>
                    <a:ext uri="{9D8B030D-6E8A-4147-A177-3AD203B41FA5}">
                      <a16:colId xmlns="" xmlns:a16="http://schemas.microsoft.com/office/drawing/2014/main" val="20000"/>
                    </a:ext>
                  </a:extLst>
                </a:gridCol>
                <a:gridCol w="549237">
                  <a:extLst>
                    <a:ext uri="{9D8B030D-6E8A-4147-A177-3AD203B41FA5}">
                      <a16:colId xmlns="" xmlns:a16="http://schemas.microsoft.com/office/drawing/2014/main" val="20001"/>
                    </a:ext>
                  </a:extLst>
                </a:gridCol>
              </a:tblGrid>
              <a:tr h="174705">
                <a:tc>
                  <a:txBody>
                    <a:bodyPr/>
                    <a:lstStyle/>
                    <a:p>
                      <a:pPr marL="0" indent="0" algn="r">
                        <a:lnSpc>
                          <a:spcPts val="1600"/>
                        </a:lnSpc>
                        <a:buFont typeface="+mj-lt"/>
                        <a:buNone/>
                      </a:pPr>
                      <a:r>
                        <a:rPr lang="en-US" altLang="zh-CN" sz="1600" b="1">
                          <a:solidFill>
                            <a:schemeClr val="tx1"/>
                          </a:solidFill>
                        </a:rPr>
                        <a:t>0</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ts val="1600"/>
                        </a:lnSpc>
                        <a:buFont typeface="+mj-lt"/>
                        <a:buNone/>
                      </a:pPr>
                      <a:r>
                        <a:rPr lang="en-US" altLang="en-US" sz="1600" b="1" dirty="0">
                          <a:solidFill>
                            <a:schemeClr val="tx1"/>
                          </a:solidFill>
                          <a:latin typeface="Times New Roman" pitchFamily="18" charset="0"/>
                        </a:rPr>
                        <a:t>⋀</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91650">
                <a:tc>
                  <a:txBody>
                    <a:bodyPr/>
                    <a:lstStyle/>
                    <a:p>
                      <a:pPr marL="0" indent="0" algn="r">
                        <a:lnSpc>
                          <a:spcPts val="1600"/>
                        </a:lnSpc>
                        <a:buFont typeface="+mj-lt"/>
                        <a:buNone/>
                      </a:pPr>
                      <a:r>
                        <a:rPr lang="en-US" altLang="zh-CN" sz="1600" b="1" dirty="0">
                          <a:solidFill>
                            <a:schemeClr val="tx1"/>
                          </a:solidFill>
                        </a:rPr>
                        <a:t>1</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lnSpc>
                          <a:spcPts val="1600"/>
                        </a:lnSpc>
                        <a:buFont typeface="+mj-lt"/>
                        <a:buAutoNum type="arabicPeriod"/>
                      </a:pP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91650">
                <a:tc>
                  <a:txBody>
                    <a:bodyPr/>
                    <a:lstStyle/>
                    <a:p>
                      <a:pPr marL="0" indent="0" algn="r">
                        <a:lnSpc>
                          <a:spcPts val="1600"/>
                        </a:lnSpc>
                        <a:buFont typeface="+mj-lt"/>
                        <a:buNone/>
                      </a:pPr>
                      <a:r>
                        <a:rPr lang="en-US" altLang="zh-CN" sz="1600" b="1" dirty="0">
                          <a:solidFill>
                            <a:schemeClr val="tx1"/>
                          </a:solidFill>
                        </a:rPr>
                        <a:t>2</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ts val="1600"/>
                        </a:lnSpc>
                        <a:buFont typeface="+mj-lt"/>
                        <a:buNone/>
                      </a:pPr>
                      <a:r>
                        <a:rPr lang="en-US" altLang="en-US" sz="1600" b="1" dirty="0">
                          <a:latin typeface="Times New Roman" pitchFamily="18" charset="0"/>
                        </a:rPr>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91650">
                <a:tc>
                  <a:txBody>
                    <a:bodyPr/>
                    <a:lstStyle/>
                    <a:p>
                      <a:pPr marL="0" indent="0" algn="r">
                        <a:lnSpc>
                          <a:spcPts val="1600"/>
                        </a:lnSpc>
                        <a:buFont typeface="+mj-lt"/>
                        <a:buNone/>
                      </a:pPr>
                      <a:r>
                        <a:rPr lang="en-US" altLang="zh-CN" sz="1600" b="1" dirty="0">
                          <a:solidFill>
                            <a:schemeClr val="tx1"/>
                          </a:solidFill>
                        </a:rPr>
                        <a:t>3</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lnSpc>
                          <a:spcPts val="1600"/>
                        </a:lnSpc>
                        <a:buFont typeface="+mj-lt"/>
                        <a:buAutoNum type="arabicPeriod"/>
                      </a:pP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91650">
                <a:tc>
                  <a:txBody>
                    <a:bodyPr/>
                    <a:lstStyle/>
                    <a:p>
                      <a:pPr marL="0" indent="0" algn="r">
                        <a:lnSpc>
                          <a:spcPts val="1600"/>
                        </a:lnSpc>
                        <a:buFont typeface="+mj-lt"/>
                        <a:buNone/>
                      </a:pPr>
                      <a:r>
                        <a:rPr lang="en-US" altLang="zh-CN" sz="1600" b="1" dirty="0">
                          <a:solidFill>
                            <a:schemeClr val="tx1"/>
                          </a:solidFill>
                        </a:rPr>
                        <a:t>4</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ts val="1600"/>
                        </a:lnSpc>
                        <a:buFont typeface="+mj-lt"/>
                        <a:buNone/>
                      </a:pPr>
                      <a:r>
                        <a:rPr lang="en-US" altLang="en-US" sz="1600" b="1" dirty="0">
                          <a:latin typeface="Times New Roman" pitchFamily="18" charset="0"/>
                        </a:rPr>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291650">
                <a:tc>
                  <a:txBody>
                    <a:bodyPr/>
                    <a:lstStyle/>
                    <a:p>
                      <a:pPr marL="0" indent="0" algn="r">
                        <a:lnSpc>
                          <a:spcPts val="1600"/>
                        </a:lnSpc>
                        <a:buFont typeface="+mj-lt"/>
                        <a:buNone/>
                      </a:pPr>
                      <a:r>
                        <a:rPr lang="en-US" altLang="zh-CN" sz="1600" b="1" dirty="0">
                          <a:solidFill>
                            <a:schemeClr val="tx1"/>
                          </a:solidFill>
                        </a:rPr>
                        <a:t>5</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ts val="1600"/>
                        </a:lnSpc>
                        <a:buFont typeface="+mj-lt"/>
                        <a:buNone/>
                      </a:pPr>
                      <a:r>
                        <a:rPr lang="en-US" altLang="en-US" sz="1600" b="1" dirty="0">
                          <a:latin typeface="Times New Roman" pitchFamily="18" charset="0"/>
                        </a:rPr>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91650">
                <a:tc>
                  <a:txBody>
                    <a:bodyPr/>
                    <a:lstStyle/>
                    <a:p>
                      <a:pPr marL="0" indent="0" algn="r">
                        <a:lnSpc>
                          <a:spcPts val="1600"/>
                        </a:lnSpc>
                        <a:buFont typeface="+mj-lt"/>
                        <a:buNone/>
                      </a:pPr>
                      <a:r>
                        <a:rPr lang="en-US" altLang="zh-CN" sz="1600" b="1" dirty="0">
                          <a:solidFill>
                            <a:schemeClr val="tx1"/>
                          </a:solidFill>
                        </a:rPr>
                        <a:t>6</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lnSpc>
                          <a:spcPts val="1600"/>
                        </a:lnSpc>
                        <a:buFont typeface="+mj-lt"/>
                        <a:buAutoNum type="arabicPeriod"/>
                      </a:pP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291650">
                <a:tc>
                  <a:txBody>
                    <a:bodyPr/>
                    <a:lstStyle/>
                    <a:p>
                      <a:pPr marL="0" indent="0" algn="r">
                        <a:lnSpc>
                          <a:spcPts val="1600"/>
                        </a:lnSpc>
                        <a:buFont typeface="+mj-lt"/>
                        <a:buNone/>
                      </a:pPr>
                      <a:r>
                        <a:rPr lang="en-US" altLang="zh-CN" sz="1600" b="1" dirty="0">
                          <a:solidFill>
                            <a:schemeClr val="tx1"/>
                          </a:solidFill>
                        </a:rPr>
                        <a:t>7</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lnSpc>
                          <a:spcPts val="1600"/>
                        </a:lnSpc>
                        <a:buFont typeface="+mj-lt"/>
                        <a:buAutoNum type="arabicPeriod"/>
                      </a:pP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291650">
                <a:tc>
                  <a:txBody>
                    <a:bodyPr/>
                    <a:lstStyle/>
                    <a:p>
                      <a:pPr marL="0" indent="0" algn="r">
                        <a:lnSpc>
                          <a:spcPts val="1600"/>
                        </a:lnSpc>
                        <a:buFont typeface="+mj-lt"/>
                        <a:buNone/>
                      </a:pPr>
                      <a:r>
                        <a:rPr lang="en-US" altLang="zh-CN" sz="1600" b="1" dirty="0">
                          <a:solidFill>
                            <a:schemeClr val="tx1"/>
                          </a:solidFill>
                        </a:rPr>
                        <a:t>8</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ts val="1600"/>
                        </a:lnSpc>
                        <a:buFont typeface="+mj-lt"/>
                        <a:buNone/>
                      </a:pPr>
                      <a:r>
                        <a:rPr lang="en-US" altLang="en-US" sz="1600" b="1" dirty="0">
                          <a:latin typeface="Times New Roman" pitchFamily="18" charset="0"/>
                        </a:rPr>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291650">
                <a:tc>
                  <a:txBody>
                    <a:bodyPr/>
                    <a:lstStyle/>
                    <a:p>
                      <a:pPr marL="0" indent="0" algn="r">
                        <a:lnSpc>
                          <a:spcPts val="1600"/>
                        </a:lnSpc>
                        <a:buFont typeface="+mj-lt"/>
                        <a:buNone/>
                      </a:pPr>
                      <a:r>
                        <a:rPr lang="en-US" altLang="zh-CN" sz="1600" b="1">
                          <a:solidFill>
                            <a:schemeClr val="tx1"/>
                          </a:solidFill>
                        </a:rPr>
                        <a:t>9</a:t>
                      </a:r>
                      <a:endParaRPr lang="zh-CN" altLang="en-US" sz="1600"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lnSpc>
                          <a:spcPts val="1600"/>
                        </a:lnSpc>
                        <a:buFont typeface="+mj-lt"/>
                        <a:buAutoNum type="arabicPeriod"/>
                      </a:pP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291650">
                <a:tc>
                  <a:txBody>
                    <a:bodyPr/>
                    <a:lstStyle/>
                    <a:p>
                      <a:pPr marL="0" indent="0" algn="r">
                        <a:lnSpc>
                          <a:spcPts val="1600"/>
                        </a:lnSpc>
                        <a:buFont typeface="+mj-lt"/>
                        <a:buNone/>
                      </a:pPr>
                      <a:r>
                        <a:rPr lang="en-US" altLang="zh-CN" sz="1600" b="1" dirty="0">
                          <a:solidFill>
                            <a:schemeClr val="tx1"/>
                          </a:solidFill>
                        </a:rPr>
                        <a:t>10</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ts val="1600"/>
                        </a:lnSpc>
                        <a:buFont typeface="+mj-lt"/>
                        <a:buNone/>
                      </a:pPr>
                      <a:r>
                        <a:rPr lang="en-US" altLang="en-US" sz="1600" b="1" dirty="0">
                          <a:latin typeface="Times New Roman" pitchFamily="18" charset="0"/>
                        </a:rPr>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r h="291650">
                <a:tc>
                  <a:txBody>
                    <a:bodyPr/>
                    <a:lstStyle/>
                    <a:p>
                      <a:pPr marL="0" indent="0" algn="r">
                        <a:lnSpc>
                          <a:spcPts val="1600"/>
                        </a:lnSpc>
                        <a:buFont typeface="+mj-lt"/>
                        <a:buNone/>
                      </a:pPr>
                      <a:r>
                        <a:rPr lang="en-US" altLang="zh-CN" sz="1600" b="1" dirty="0">
                          <a:solidFill>
                            <a:schemeClr val="tx1"/>
                          </a:solidFill>
                        </a:rPr>
                        <a:t>11</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lnSpc>
                          <a:spcPts val="1600"/>
                        </a:lnSpc>
                        <a:buFont typeface="+mj-lt"/>
                        <a:buAutoNum type="arabicPeriod"/>
                      </a:pP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1"/>
                  </a:ext>
                </a:extLst>
              </a:tr>
              <a:tr h="291650">
                <a:tc>
                  <a:txBody>
                    <a:bodyPr/>
                    <a:lstStyle/>
                    <a:p>
                      <a:pPr marL="0" indent="0" algn="r">
                        <a:lnSpc>
                          <a:spcPts val="1600"/>
                        </a:lnSpc>
                        <a:buFont typeface="+mj-lt"/>
                        <a:buNone/>
                      </a:pPr>
                      <a:r>
                        <a:rPr lang="en-US" altLang="zh-CN" sz="1600" b="1" dirty="0">
                          <a:solidFill>
                            <a:schemeClr val="tx1"/>
                          </a:solidFill>
                        </a:rPr>
                        <a:t>12</a:t>
                      </a:r>
                      <a:endParaRPr lang="zh-CN" altLang="en-US" sz="1600" b="1"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ts val="1600"/>
                        </a:lnSpc>
                        <a:buFont typeface="+mj-lt"/>
                        <a:buNone/>
                      </a:pPr>
                      <a:r>
                        <a:rPr lang="en-US" altLang="en-US" sz="1600" b="1" dirty="0">
                          <a:latin typeface="Times New Roman" pitchFamily="18" charset="0"/>
                        </a:rPr>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12"/>
                  </a:ext>
                </a:extLst>
              </a:tr>
            </a:tbl>
          </a:graphicData>
        </a:graphic>
      </p:graphicFrame>
      <p:grpSp>
        <p:nvGrpSpPr>
          <p:cNvPr id="735233" name="组合 735232"/>
          <p:cNvGrpSpPr/>
          <p:nvPr/>
        </p:nvGrpSpPr>
        <p:grpSpPr>
          <a:xfrm>
            <a:off x="4731270" y="2959244"/>
            <a:ext cx="3945186" cy="3576908"/>
            <a:chOff x="539552" y="2787844"/>
            <a:chExt cx="3945186" cy="3576908"/>
          </a:xfrm>
        </p:grpSpPr>
        <p:grpSp>
          <p:nvGrpSpPr>
            <p:cNvPr id="90" name="Group 5"/>
            <p:cNvGrpSpPr>
              <a:grpSpLocks/>
            </p:cNvGrpSpPr>
            <p:nvPr/>
          </p:nvGrpSpPr>
          <p:grpSpPr bwMode="auto">
            <a:xfrm>
              <a:off x="1052079" y="3114511"/>
              <a:ext cx="3432659" cy="259275"/>
              <a:chOff x="0" y="-19"/>
              <a:chExt cx="3101" cy="240"/>
            </a:xfrm>
          </p:grpSpPr>
          <p:grpSp>
            <p:nvGrpSpPr>
              <p:cNvPr id="150" name="Group 6"/>
              <p:cNvGrpSpPr>
                <a:grpSpLocks/>
              </p:cNvGrpSpPr>
              <p:nvPr/>
            </p:nvGrpSpPr>
            <p:grpSpPr bwMode="auto">
              <a:xfrm>
                <a:off x="2154" y="-19"/>
                <a:ext cx="947" cy="237"/>
                <a:chOff x="0" y="-19"/>
                <a:chExt cx="947" cy="237"/>
              </a:xfrm>
            </p:grpSpPr>
            <p:grpSp>
              <p:nvGrpSpPr>
                <p:cNvPr id="166" name="Group 7"/>
                <p:cNvGrpSpPr>
                  <a:grpSpLocks/>
                </p:cNvGrpSpPr>
                <p:nvPr/>
              </p:nvGrpSpPr>
              <p:grpSpPr bwMode="auto">
                <a:xfrm>
                  <a:off x="258" y="-19"/>
                  <a:ext cx="689" cy="237"/>
                  <a:chOff x="0" y="-19"/>
                  <a:chExt cx="689" cy="237"/>
                </a:xfrm>
              </p:grpSpPr>
              <p:sp>
                <p:nvSpPr>
                  <p:cNvPr id="168" name="Rectangle 8"/>
                  <p:cNvSpPr>
                    <a:spLocks noChangeArrowheads="1"/>
                  </p:cNvSpPr>
                  <p:nvPr/>
                </p:nvSpPr>
                <p:spPr bwMode="auto">
                  <a:xfrm>
                    <a:off x="0" y="-19"/>
                    <a:ext cx="689" cy="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solidFill>
                          <a:schemeClr val="accent6"/>
                        </a:solidFill>
                        <a:latin typeface="Times New Roman" pitchFamily="18" charset="0"/>
                      </a:rPr>
                      <a:t>79</a:t>
                    </a:r>
                    <a:r>
                      <a:rPr lang="en-US" altLang="en-US" sz="1600" b="1" dirty="0">
                        <a:latin typeface="Times New Roman" pitchFamily="18" charset="0"/>
                      </a:rPr>
                      <a:t>     ⋀</a:t>
                    </a:r>
                    <a:r>
                      <a:rPr lang="en-US" altLang="en-US" sz="2400" b="1" dirty="0">
                        <a:latin typeface="Times New Roman" pitchFamily="18" charset="0"/>
                      </a:rPr>
                      <a:t>  </a:t>
                    </a:r>
                    <a:r>
                      <a:rPr lang="en-US" altLang="en-US" sz="2000" dirty="0">
                        <a:latin typeface="Times New Roman" pitchFamily="18" charset="0"/>
                      </a:rPr>
                      <a:t> </a:t>
                    </a:r>
                  </a:p>
                </p:txBody>
              </p:sp>
              <p:sp>
                <p:nvSpPr>
                  <p:cNvPr id="169" name="Line 9"/>
                  <p:cNvSpPr>
                    <a:spLocks noChangeShapeType="1"/>
                  </p:cNvSpPr>
                  <p:nvPr/>
                </p:nvSpPr>
                <p:spPr bwMode="auto">
                  <a:xfrm>
                    <a:off x="39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67" name="Line 10"/>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1" name="Group 11"/>
              <p:cNvGrpSpPr>
                <a:grpSpLocks/>
              </p:cNvGrpSpPr>
              <p:nvPr/>
            </p:nvGrpSpPr>
            <p:grpSpPr bwMode="auto">
              <a:xfrm>
                <a:off x="0" y="0"/>
                <a:ext cx="802" cy="221"/>
                <a:chOff x="0" y="0"/>
                <a:chExt cx="802" cy="221"/>
              </a:xfrm>
            </p:grpSpPr>
            <p:grpSp>
              <p:nvGrpSpPr>
                <p:cNvPr id="162" name="Group 12"/>
                <p:cNvGrpSpPr>
                  <a:grpSpLocks/>
                </p:cNvGrpSpPr>
                <p:nvPr/>
              </p:nvGrpSpPr>
              <p:grpSpPr bwMode="auto">
                <a:xfrm>
                  <a:off x="258" y="0"/>
                  <a:ext cx="544" cy="221"/>
                  <a:chOff x="0" y="0"/>
                  <a:chExt cx="544" cy="221"/>
                </a:xfrm>
              </p:grpSpPr>
              <p:sp>
                <p:nvSpPr>
                  <p:cNvPr id="164" name="Rectangle 13"/>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latin typeface="Times New Roman" pitchFamily="18" charset="0"/>
                      </a:rPr>
                      <a:t>14</a:t>
                    </a:r>
                    <a:endParaRPr lang="en-US" altLang="en-US" sz="1600" dirty="0">
                      <a:latin typeface="Times New Roman" pitchFamily="18" charset="0"/>
                    </a:endParaRPr>
                  </a:p>
                </p:txBody>
              </p:sp>
              <p:sp>
                <p:nvSpPr>
                  <p:cNvPr id="165" name="Line 14"/>
                  <p:cNvSpPr>
                    <a:spLocks noChangeShapeType="1"/>
                  </p:cNvSpPr>
                  <p:nvPr/>
                </p:nvSpPr>
                <p:spPr bwMode="auto">
                  <a:xfrm>
                    <a:off x="377" y="3"/>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63" name="Line 15"/>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2" name="Group 16"/>
              <p:cNvGrpSpPr>
                <a:grpSpLocks/>
              </p:cNvGrpSpPr>
              <p:nvPr/>
            </p:nvGrpSpPr>
            <p:grpSpPr bwMode="auto">
              <a:xfrm>
                <a:off x="726" y="0"/>
                <a:ext cx="802" cy="218"/>
                <a:chOff x="0" y="0"/>
                <a:chExt cx="802" cy="218"/>
              </a:xfrm>
            </p:grpSpPr>
            <p:grpSp>
              <p:nvGrpSpPr>
                <p:cNvPr id="158" name="Group 17"/>
                <p:cNvGrpSpPr>
                  <a:grpSpLocks/>
                </p:cNvGrpSpPr>
                <p:nvPr/>
              </p:nvGrpSpPr>
              <p:grpSpPr bwMode="auto">
                <a:xfrm>
                  <a:off x="258" y="0"/>
                  <a:ext cx="544" cy="218"/>
                  <a:chOff x="0" y="0"/>
                  <a:chExt cx="544" cy="218"/>
                </a:xfrm>
              </p:grpSpPr>
              <p:sp>
                <p:nvSpPr>
                  <p:cNvPr id="160" name="Rectangle 18"/>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1600" b="1" dirty="0">
                        <a:latin typeface="Times New Roman" pitchFamily="18" charset="0"/>
                      </a:rPr>
                      <a:t> </a:t>
                    </a:r>
                    <a:r>
                      <a:rPr lang="en-US" altLang="en-US" sz="1600" b="1" dirty="0">
                        <a:solidFill>
                          <a:schemeClr val="accent6"/>
                        </a:solidFill>
                        <a:latin typeface="Times New Roman" pitchFamily="18" charset="0"/>
                      </a:rPr>
                      <a:t>1</a:t>
                    </a:r>
                    <a:endParaRPr lang="en-US" altLang="en-US" sz="1600" dirty="0">
                      <a:solidFill>
                        <a:schemeClr val="accent6"/>
                      </a:solidFill>
                      <a:latin typeface="Times New Roman" pitchFamily="18" charset="0"/>
                    </a:endParaRPr>
                  </a:p>
                </p:txBody>
              </p:sp>
              <p:sp>
                <p:nvSpPr>
                  <p:cNvPr id="161" name="Line 19"/>
                  <p:cNvSpPr>
                    <a:spLocks noChangeShapeType="1"/>
                  </p:cNvSpPr>
                  <p:nvPr/>
                </p:nvSpPr>
                <p:spPr bwMode="auto">
                  <a:xfrm>
                    <a:off x="376"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9" name="Line 20"/>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53" name="Group 21"/>
              <p:cNvGrpSpPr>
                <a:grpSpLocks/>
              </p:cNvGrpSpPr>
              <p:nvPr/>
            </p:nvGrpSpPr>
            <p:grpSpPr bwMode="auto">
              <a:xfrm>
                <a:off x="1452" y="0"/>
                <a:ext cx="792" cy="221"/>
                <a:chOff x="0" y="0"/>
                <a:chExt cx="792" cy="221"/>
              </a:xfrm>
            </p:grpSpPr>
            <p:grpSp>
              <p:nvGrpSpPr>
                <p:cNvPr id="154" name="Group 22"/>
                <p:cNvGrpSpPr>
                  <a:grpSpLocks/>
                </p:cNvGrpSpPr>
                <p:nvPr/>
              </p:nvGrpSpPr>
              <p:grpSpPr bwMode="auto">
                <a:xfrm>
                  <a:off x="248" y="0"/>
                  <a:ext cx="544" cy="221"/>
                  <a:chOff x="-10" y="0"/>
                  <a:chExt cx="544" cy="221"/>
                </a:xfrm>
              </p:grpSpPr>
              <p:sp>
                <p:nvSpPr>
                  <p:cNvPr id="156" name="Rectangle 23"/>
                  <p:cNvSpPr>
                    <a:spLocks noChangeArrowheads="1"/>
                  </p:cNvSpPr>
                  <p:nvPr/>
                </p:nvSpPr>
                <p:spPr bwMode="auto">
                  <a:xfrm>
                    <a:off x="-1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solidFill>
                          <a:schemeClr val="accent6"/>
                        </a:solidFill>
                        <a:latin typeface="Times New Roman" pitchFamily="18" charset="0"/>
                      </a:rPr>
                      <a:t>27</a:t>
                    </a:r>
                    <a:endParaRPr lang="en-US" altLang="en-US" sz="1600" dirty="0">
                      <a:solidFill>
                        <a:schemeClr val="accent6"/>
                      </a:solidFill>
                      <a:latin typeface="Times New Roman" pitchFamily="18" charset="0"/>
                    </a:endParaRPr>
                  </a:p>
                </p:txBody>
              </p:sp>
              <p:sp>
                <p:nvSpPr>
                  <p:cNvPr id="157" name="Line 24"/>
                  <p:cNvSpPr>
                    <a:spLocks noChangeShapeType="1"/>
                  </p:cNvSpPr>
                  <p:nvPr/>
                </p:nvSpPr>
                <p:spPr bwMode="auto">
                  <a:xfrm>
                    <a:off x="376" y="3"/>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5" name="Line 25"/>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91" name="Group 26"/>
            <p:cNvGrpSpPr>
              <a:grpSpLocks/>
            </p:cNvGrpSpPr>
            <p:nvPr/>
          </p:nvGrpSpPr>
          <p:grpSpPr bwMode="auto">
            <a:xfrm>
              <a:off x="1110748" y="3720439"/>
              <a:ext cx="1691423" cy="236588"/>
              <a:chOff x="0" y="0"/>
              <a:chExt cx="1528" cy="219"/>
            </a:xfrm>
          </p:grpSpPr>
          <p:grpSp>
            <p:nvGrpSpPr>
              <p:cNvPr id="140" name="Group 27"/>
              <p:cNvGrpSpPr>
                <a:grpSpLocks/>
              </p:cNvGrpSpPr>
              <p:nvPr/>
            </p:nvGrpSpPr>
            <p:grpSpPr bwMode="auto">
              <a:xfrm>
                <a:off x="726" y="1"/>
                <a:ext cx="802" cy="218"/>
                <a:chOff x="0" y="0"/>
                <a:chExt cx="802" cy="218"/>
              </a:xfrm>
            </p:grpSpPr>
            <p:grpSp>
              <p:nvGrpSpPr>
                <p:cNvPr id="146" name="Group 28"/>
                <p:cNvGrpSpPr>
                  <a:grpSpLocks/>
                </p:cNvGrpSpPr>
                <p:nvPr/>
              </p:nvGrpSpPr>
              <p:grpSpPr bwMode="auto">
                <a:xfrm>
                  <a:off x="258" y="0"/>
                  <a:ext cx="544" cy="218"/>
                  <a:chOff x="0" y="0"/>
                  <a:chExt cx="544" cy="218"/>
                </a:xfrm>
              </p:grpSpPr>
              <p:sp>
                <p:nvSpPr>
                  <p:cNvPr id="148" name="Rectangle 29"/>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solidFill>
                          <a:schemeClr val="accent6"/>
                        </a:solidFill>
                        <a:latin typeface="Times New Roman" pitchFamily="18" charset="0"/>
                      </a:rPr>
                      <a:t>55</a:t>
                    </a:r>
                    <a:r>
                      <a:rPr lang="en-US" altLang="en-US" sz="1800" b="1" dirty="0">
                        <a:latin typeface="Times New Roman" pitchFamily="18" charset="0"/>
                      </a:rPr>
                      <a:t>  </a:t>
                    </a:r>
                    <a:r>
                      <a:rPr lang="en-US" altLang="en-US" sz="1600" b="1" dirty="0">
                        <a:latin typeface="Times New Roman" pitchFamily="18" charset="0"/>
                      </a:rPr>
                      <a:t>⋀</a:t>
                    </a:r>
                    <a:r>
                      <a:rPr lang="en-US" altLang="en-US" sz="1600" dirty="0">
                        <a:latin typeface="Times New Roman" pitchFamily="18" charset="0"/>
                      </a:rPr>
                      <a:t> </a:t>
                    </a:r>
                  </a:p>
                </p:txBody>
              </p:sp>
              <p:sp>
                <p:nvSpPr>
                  <p:cNvPr id="149" name="Line 30"/>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7" name="Line 31"/>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41" name="Group 32"/>
              <p:cNvGrpSpPr>
                <a:grpSpLocks/>
              </p:cNvGrpSpPr>
              <p:nvPr/>
            </p:nvGrpSpPr>
            <p:grpSpPr bwMode="auto">
              <a:xfrm>
                <a:off x="0" y="0"/>
                <a:ext cx="802" cy="218"/>
                <a:chOff x="0" y="0"/>
                <a:chExt cx="802" cy="218"/>
              </a:xfrm>
            </p:grpSpPr>
            <p:grpSp>
              <p:nvGrpSpPr>
                <p:cNvPr id="142" name="Group 33"/>
                <p:cNvGrpSpPr>
                  <a:grpSpLocks/>
                </p:cNvGrpSpPr>
                <p:nvPr/>
              </p:nvGrpSpPr>
              <p:grpSpPr bwMode="auto">
                <a:xfrm>
                  <a:off x="258" y="0"/>
                  <a:ext cx="544" cy="218"/>
                  <a:chOff x="0" y="0"/>
                  <a:chExt cx="544" cy="218"/>
                </a:xfrm>
              </p:grpSpPr>
              <p:sp>
                <p:nvSpPr>
                  <p:cNvPr id="144" name="Rectangle 34"/>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latin typeface="Times New Roman" pitchFamily="18" charset="0"/>
                      </a:rPr>
                      <a:t>68</a:t>
                    </a:r>
                    <a:endParaRPr lang="en-US" altLang="en-US" sz="1600" dirty="0">
                      <a:latin typeface="Times New Roman" pitchFamily="18" charset="0"/>
                    </a:endParaRPr>
                  </a:p>
                </p:txBody>
              </p:sp>
              <p:sp>
                <p:nvSpPr>
                  <p:cNvPr id="145" name="Line 35"/>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43" name="Line 36"/>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92" name="Group 37"/>
            <p:cNvGrpSpPr>
              <a:grpSpLocks/>
            </p:cNvGrpSpPr>
            <p:nvPr/>
          </p:nvGrpSpPr>
          <p:grpSpPr bwMode="auto">
            <a:xfrm>
              <a:off x="1068683" y="5502688"/>
              <a:ext cx="1691423" cy="236588"/>
              <a:chOff x="0" y="0"/>
              <a:chExt cx="1528" cy="219"/>
            </a:xfrm>
          </p:grpSpPr>
          <p:grpSp>
            <p:nvGrpSpPr>
              <p:cNvPr id="130" name="Group 38"/>
              <p:cNvGrpSpPr>
                <a:grpSpLocks/>
              </p:cNvGrpSpPr>
              <p:nvPr/>
            </p:nvGrpSpPr>
            <p:grpSpPr bwMode="auto">
              <a:xfrm>
                <a:off x="726" y="1"/>
                <a:ext cx="802" cy="218"/>
                <a:chOff x="0" y="0"/>
                <a:chExt cx="802" cy="218"/>
              </a:xfrm>
            </p:grpSpPr>
            <p:grpSp>
              <p:nvGrpSpPr>
                <p:cNvPr id="136" name="Group 39"/>
                <p:cNvGrpSpPr>
                  <a:grpSpLocks/>
                </p:cNvGrpSpPr>
                <p:nvPr/>
              </p:nvGrpSpPr>
              <p:grpSpPr bwMode="auto">
                <a:xfrm>
                  <a:off x="258" y="0"/>
                  <a:ext cx="544" cy="218"/>
                  <a:chOff x="0" y="0"/>
                  <a:chExt cx="544" cy="218"/>
                </a:xfrm>
              </p:grpSpPr>
              <p:sp>
                <p:nvSpPr>
                  <p:cNvPr id="138" name="Rectangle 40"/>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solidFill>
                          <a:schemeClr val="accent6"/>
                        </a:solidFill>
                        <a:latin typeface="Times New Roman" pitchFamily="18" charset="0"/>
                      </a:rPr>
                      <a:t>10</a:t>
                    </a:r>
                    <a:r>
                      <a:rPr lang="en-US" altLang="en-US" sz="1600" b="1" dirty="0">
                        <a:latin typeface="Times New Roman" pitchFamily="18" charset="0"/>
                      </a:rPr>
                      <a:t>  ⋀</a:t>
                    </a:r>
                    <a:r>
                      <a:rPr lang="en-US" altLang="en-US" sz="1600" dirty="0">
                        <a:latin typeface="Times New Roman" pitchFamily="18" charset="0"/>
                      </a:rPr>
                      <a:t> </a:t>
                    </a:r>
                  </a:p>
                </p:txBody>
              </p:sp>
              <p:sp>
                <p:nvSpPr>
                  <p:cNvPr id="139" name="Line 41"/>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7" name="Line 42"/>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31" name="Group 43"/>
              <p:cNvGrpSpPr>
                <a:grpSpLocks/>
              </p:cNvGrpSpPr>
              <p:nvPr/>
            </p:nvGrpSpPr>
            <p:grpSpPr bwMode="auto">
              <a:xfrm>
                <a:off x="0" y="0"/>
                <a:ext cx="802" cy="218"/>
                <a:chOff x="0" y="0"/>
                <a:chExt cx="802" cy="218"/>
              </a:xfrm>
            </p:grpSpPr>
            <p:grpSp>
              <p:nvGrpSpPr>
                <p:cNvPr id="132" name="Group 44"/>
                <p:cNvGrpSpPr>
                  <a:grpSpLocks/>
                </p:cNvGrpSpPr>
                <p:nvPr/>
              </p:nvGrpSpPr>
              <p:grpSpPr bwMode="auto">
                <a:xfrm>
                  <a:off x="258" y="0"/>
                  <a:ext cx="544" cy="218"/>
                  <a:chOff x="0" y="0"/>
                  <a:chExt cx="544" cy="218"/>
                </a:xfrm>
              </p:grpSpPr>
              <p:sp>
                <p:nvSpPr>
                  <p:cNvPr id="134" name="Rectangle 45"/>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latin typeface="Times New Roman" pitchFamily="18" charset="0"/>
                      </a:rPr>
                      <a:t>23</a:t>
                    </a:r>
                    <a:endParaRPr lang="en-US" altLang="en-US" sz="1600" dirty="0">
                      <a:latin typeface="Times New Roman" pitchFamily="18" charset="0"/>
                    </a:endParaRPr>
                  </a:p>
                </p:txBody>
              </p:sp>
              <p:sp>
                <p:nvSpPr>
                  <p:cNvPr id="135" name="Line 46"/>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33" name="Line 47"/>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grpSp>
          <p:nvGrpSpPr>
            <p:cNvPr id="93" name="Group 48"/>
            <p:cNvGrpSpPr>
              <a:grpSpLocks/>
            </p:cNvGrpSpPr>
            <p:nvPr/>
          </p:nvGrpSpPr>
          <p:grpSpPr bwMode="auto">
            <a:xfrm>
              <a:off x="1078862" y="4900463"/>
              <a:ext cx="883348" cy="247391"/>
              <a:chOff x="0" y="-11"/>
              <a:chExt cx="798" cy="229"/>
            </a:xfrm>
          </p:grpSpPr>
          <p:grpSp>
            <p:nvGrpSpPr>
              <p:cNvPr id="126" name="Group 49"/>
              <p:cNvGrpSpPr>
                <a:grpSpLocks/>
              </p:cNvGrpSpPr>
              <p:nvPr/>
            </p:nvGrpSpPr>
            <p:grpSpPr bwMode="auto">
              <a:xfrm>
                <a:off x="254" y="-11"/>
                <a:ext cx="544" cy="229"/>
                <a:chOff x="-4" y="-11"/>
                <a:chExt cx="544" cy="229"/>
              </a:xfrm>
            </p:grpSpPr>
            <p:sp>
              <p:nvSpPr>
                <p:cNvPr id="129" name="Line 51"/>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8" name="Rectangle 50"/>
                <p:cNvSpPr>
                  <a:spLocks noChangeArrowheads="1"/>
                </p:cNvSpPr>
                <p:nvPr/>
              </p:nvSpPr>
              <p:spPr bwMode="auto">
                <a:xfrm>
                  <a:off x="-4" y="-11"/>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latin typeface="Times New Roman" pitchFamily="18" charset="0"/>
                    </a:rPr>
                    <a:t>20</a:t>
                  </a:r>
                  <a:r>
                    <a:rPr lang="en-US" altLang="en-US" sz="2400" b="1" dirty="0">
                      <a:latin typeface="Times New Roman" pitchFamily="18" charset="0"/>
                    </a:rPr>
                    <a:t> </a:t>
                  </a:r>
                  <a:r>
                    <a:rPr lang="en-US" altLang="en-US" sz="1600" b="1" dirty="0">
                      <a:latin typeface="Times New Roman" pitchFamily="18" charset="0"/>
                    </a:rPr>
                    <a:t>⋀</a:t>
                  </a:r>
                  <a:r>
                    <a:rPr lang="en-US" altLang="en-US" sz="1600" dirty="0">
                      <a:latin typeface="Times New Roman" pitchFamily="18" charset="0"/>
                    </a:rPr>
                    <a:t> </a:t>
                  </a:r>
                </a:p>
              </p:txBody>
            </p:sp>
          </p:grpSp>
          <p:sp>
            <p:nvSpPr>
              <p:cNvPr id="127" name="Line 52"/>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4" name="Group 53"/>
            <p:cNvGrpSpPr>
              <a:grpSpLocks/>
            </p:cNvGrpSpPr>
            <p:nvPr/>
          </p:nvGrpSpPr>
          <p:grpSpPr bwMode="auto">
            <a:xfrm>
              <a:off x="1082330" y="6088089"/>
              <a:ext cx="887776" cy="235508"/>
              <a:chOff x="0" y="0"/>
              <a:chExt cx="802" cy="218"/>
            </a:xfrm>
          </p:grpSpPr>
          <p:grpSp>
            <p:nvGrpSpPr>
              <p:cNvPr id="122" name="Group 54"/>
              <p:cNvGrpSpPr>
                <a:grpSpLocks/>
              </p:cNvGrpSpPr>
              <p:nvPr/>
            </p:nvGrpSpPr>
            <p:grpSpPr bwMode="auto">
              <a:xfrm>
                <a:off x="258" y="0"/>
                <a:ext cx="544" cy="218"/>
                <a:chOff x="0" y="0"/>
                <a:chExt cx="544" cy="218"/>
              </a:xfrm>
            </p:grpSpPr>
            <p:sp>
              <p:nvSpPr>
                <p:cNvPr id="124" name="Rectangle 55"/>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latin typeface="Times New Roman" pitchFamily="18" charset="0"/>
                    </a:rPr>
                    <a:t>11  ⋀</a:t>
                  </a:r>
                  <a:r>
                    <a:rPr lang="en-US" altLang="en-US" sz="1600" dirty="0">
                      <a:latin typeface="Times New Roman" pitchFamily="18" charset="0"/>
                    </a:rPr>
                    <a:t> </a:t>
                  </a:r>
                </a:p>
              </p:txBody>
            </p:sp>
            <p:sp>
              <p:nvSpPr>
                <p:cNvPr id="125" name="Line 56"/>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23" name="Line 57"/>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95" name="Group 58"/>
            <p:cNvGrpSpPr>
              <a:grpSpLocks/>
            </p:cNvGrpSpPr>
            <p:nvPr/>
          </p:nvGrpSpPr>
          <p:grpSpPr bwMode="auto">
            <a:xfrm>
              <a:off x="1099040" y="4594267"/>
              <a:ext cx="1691423" cy="236588"/>
              <a:chOff x="0" y="0"/>
              <a:chExt cx="1528" cy="219"/>
            </a:xfrm>
          </p:grpSpPr>
          <p:grpSp>
            <p:nvGrpSpPr>
              <p:cNvPr id="112" name="Group 59"/>
              <p:cNvGrpSpPr>
                <a:grpSpLocks/>
              </p:cNvGrpSpPr>
              <p:nvPr/>
            </p:nvGrpSpPr>
            <p:grpSpPr bwMode="auto">
              <a:xfrm>
                <a:off x="726" y="1"/>
                <a:ext cx="802" cy="218"/>
                <a:chOff x="0" y="0"/>
                <a:chExt cx="802" cy="218"/>
              </a:xfrm>
            </p:grpSpPr>
            <p:grpSp>
              <p:nvGrpSpPr>
                <p:cNvPr id="118" name="Group 60"/>
                <p:cNvGrpSpPr>
                  <a:grpSpLocks/>
                </p:cNvGrpSpPr>
                <p:nvPr/>
              </p:nvGrpSpPr>
              <p:grpSpPr bwMode="auto">
                <a:xfrm>
                  <a:off x="258" y="0"/>
                  <a:ext cx="544" cy="218"/>
                  <a:chOff x="0" y="0"/>
                  <a:chExt cx="544" cy="218"/>
                </a:xfrm>
              </p:grpSpPr>
              <p:sp>
                <p:nvSpPr>
                  <p:cNvPr id="120" name="Rectangle 61"/>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solidFill>
                          <a:schemeClr val="accent6"/>
                        </a:solidFill>
                        <a:latin typeface="Times New Roman" pitchFamily="18" charset="0"/>
                      </a:rPr>
                      <a:t>84</a:t>
                    </a:r>
                    <a:r>
                      <a:rPr lang="en-US" altLang="en-US" sz="1600" b="1" dirty="0">
                        <a:latin typeface="Times New Roman" pitchFamily="18" charset="0"/>
                      </a:rPr>
                      <a:t> </a:t>
                    </a:r>
                    <a:r>
                      <a:rPr lang="en-US" altLang="en-US" sz="2400" b="1" dirty="0">
                        <a:latin typeface="Times New Roman" pitchFamily="18" charset="0"/>
                      </a:rPr>
                      <a:t> </a:t>
                    </a:r>
                    <a:r>
                      <a:rPr lang="en-US" altLang="en-US" sz="1600" b="1" dirty="0">
                        <a:latin typeface="Times New Roman" pitchFamily="18" charset="0"/>
                      </a:rPr>
                      <a:t>⋀</a:t>
                    </a:r>
                    <a:r>
                      <a:rPr lang="en-US" altLang="en-US" sz="1600" dirty="0">
                        <a:latin typeface="Times New Roman" pitchFamily="18" charset="0"/>
                      </a:rPr>
                      <a:t> </a:t>
                    </a:r>
                  </a:p>
                </p:txBody>
              </p:sp>
              <p:sp>
                <p:nvSpPr>
                  <p:cNvPr id="121" name="Line 62"/>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9" name="Line 63"/>
                <p:cNvSpPr>
                  <a:spLocks noChangeShapeType="1"/>
                </p:cNvSpPr>
                <p:nvPr/>
              </p:nvSpPr>
              <p:spPr bwMode="auto">
                <a:xfrm>
                  <a:off x="0" y="114"/>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13" name="Group 64"/>
              <p:cNvGrpSpPr>
                <a:grpSpLocks/>
              </p:cNvGrpSpPr>
              <p:nvPr/>
            </p:nvGrpSpPr>
            <p:grpSpPr bwMode="auto">
              <a:xfrm>
                <a:off x="0" y="0"/>
                <a:ext cx="802" cy="218"/>
                <a:chOff x="0" y="0"/>
                <a:chExt cx="802" cy="218"/>
              </a:xfrm>
            </p:grpSpPr>
            <p:grpSp>
              <p:nvGrpSpPr>
                <p:cNvPr id="114" name="Group 65"/>
                <p:cNvGrpSpPr>
                  <a:grpSpLocks/>
                </p:cNvGrpSpPr>
                <p:nvPr/>
              </p:nvGrpSpPr>
              <p:grpSpPr bwMode="auto">
                <a:xfrm>
                  <a:off x="258" y="0"/>
                  <a:ext cx="544" cy="218"/>
                  <a:chOff x="0" y="0"/>
                  <a:chExt cx="544" cy="218"/>
                </a:xfrm>
              </p:grpSpPr>
              <p:sp>
                <p:nvSpPr>
                  <p:cNvPr id="116" name="Rectangle 66"/>
                  <p:cNvSpPr>
                    <a:spLocks noChangeArrowheads="1"/>
                  </p:cNvSpPr>
                  <p:nvPr/>
                </p:nvSpPr>
                <p:spPr bwMode="auto">
                  <a:xfrm>
                    <a:off x="0" y="0"/>
                    <a:ext cx="544" cy="21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1600" b="1" dirty="0">
                        <a:latin typeface="Times New Roman" pitchFamily="18" charset="0"/>
                      </a:rPr>
                      <a:t>19</a:t>
                    </a:r>
                    <a:endParaRPr lang="en-US" altLang="en-US" sz="1600" dirty="0">
                      <a:latin typeface="Times New Roman" pitchFamily="18" charset="0"/>
                    </a:endParaRPr>
                  </a:p>
                </p:txBody>
              </p:sp>
              <p:sp>
                <p:nvSpPr>
                  <p:cNvPr id="117" name="Line 67"/>
                  <p:cNvSpPr>
                    <a:spLocks noChangeShapeType="1"/>
                  </p:cNvSpPr>
                  <p:nvPr/>
                </p:nvSpPr>
                <p:spPr bwMode="auto">
                  <a:xfrm>
                    <a:off x="309" y="0"/>
                    <a:ext cx="0" cy="21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5" name="Line 68"/>
                <p:cNvSpPr>
                  <a:spLocks noChangeShapeType="1"/>
                </p:cNvSpPr>
                <p:nvPr/>
              </p:nvSpPr>
              <p:spPr bwMode="auto">
                <a:xfrm>
                  <a:off x="0" y="112"/>
                  <a:ext cx="25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97" name="Rectangle 70"/>
            <p:cNvSpPr>
              <a:spLocks noChangeArrowheads="1"/>
            </p:cNvSpPr>
            <p:nvPr/>
          </p:nvSpPr>
          <p:spPr bwMode="auto">
            <a:xfrm>
              <a:off x="539552" y="2787844"/>
              <a:ext cx="251278" cy="3576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lnSpc>
                  <a:spcPts val="1900"/>
                </a:lnSpc>
                <a:spcBef>
                  <a:spcPct val="0"/>
                </a:spcBef>
                <a:buClrTx/>
                <a:buSzTx/>
                <a:buFontTx/>
                <a:buNone/>
              </a:pPr>
              <a:endParaRPr lang="en-US" altLang="en-US" sz="1800" b="1" dirty="0">
                <a:latin typeface="Times New Roman" pitchFamily="18" charset="0"/>
              </a:endParaRPr>
            </a:p>
          </p:txBody>
        </p:sp>
      </p:grpSp>
      <p:sp>
        <p:nvSpPr>
          <p:cNvPr id="735235" name="文本框 735234"/>
          <p:cNvSpPr txBox="1"/>
          <p:nvPr/>
        </p:nvSpPr>
        <p:spPr>
          <a:xfrm>
            <a:off x="971600" y="1911072"/>
            <a:ext cx="6440319" cy="830997"/>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b="1" dirty="0">
                <a:solidFill>
                  <a:schemeClr val="accent1"/>
                </a:solidFill>
                <a:latin typeface="华文楷体" panose="02010600040101010101" pitchFamily="2" charset="-122"/>
                <a:ea typeface="华文楷体" panose="02010600040101010101" pitchFamily="2" charset="-122"/>
                <a:cs typeface="Times New Roman" panose="02020603050405020304" pitchFamily="18" charset="0"/>
              </a:rPr>
              <a:t>每个词条属于哪个地址都是事先注定的</a:t>
            </a:r>
            <a:r>
              <a:rPr lang="en-US" altLang="zh-CN" sz="2400" b="1" dirty="0">
                <a:solidFill>
                  <a:schemeClr val="accent1"/>
                </a:solidFill>
                <a:latin typeface="华文楷体" panose="02010600040101010101" pitchFamily="2" charset="-122"/>
                <a:ea typeface="华文楷体" panose="02010600040101010101" pitchFamily="2" charset="-122"/>
                <a:cs typeface="Times New Roman" panose="02020603050405020304" pitchFamily="18" charset="0"/>
              </a:rPr>
              <a:t>;</a:t>
            </a:r>
          </a:p>
          <a:p>
            <a:pPr marL="285750" indent="-285750">
              <a:buFont typeface="Wingdings" panose="05000000000000000000" pitchFamily="2" charset="2"/>
              <a:buChar char="u"/>
            </a:pPr>
            <a:r>
              <a:rPr lang="en-US" altLang="en-US" sz="2400" b="1" dirty="0" err="1">
                <a:solidFill>
                  <a:schemeClr val="accent1"/>
                </a:solidFill>
                <a:latin typeface="华文楷体" panose="02010600040101010101" pitchFamily="2" charset="-122"/>
                <a:ea typeface="华文楷体" panose="02010600040101010101" pitchFamily="2" charset="-122"/>
                <a:cs typeface="Times New Roman" panose="02020603050405020304" pitchFamily="18" charset="0"/>
              </a:rPr>
              <a:t>不易产生冲突的聚集；删除记录也很简单</a:t>
            </a:r>
            <a:r>
              <a:rPr lang="en-US" altLang="en-US" sz="2400" b="1" dirty="0">
                <a:solidFill>
                  <a:schemeClr val="accent1"/>
                </a:solidFill>
                <a:latin typeface="华文楷体" panose="02010600040101010101" pitchFamily="2" charset="-122"/>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46005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5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151703" y="0"/>
            <a:ext cx="8229600" cy="936104"/>
          </a:xfrm>
        </p:spPr>
        <p:txBody>
          <a:bodyPr/>
          <a:lstStyle/>
          <a:p>
            <a:pPr algn="l"/>
            <a:r>
              <a:rPr lang="en-US" altLang="en-US" dirty="0" err="1">
                <a:latin typeface="华文隶书" panose="02010800040101010101" pitchFamily="2" charset="-122"/>
                <a:ea typeface="华文隶书" panose="02010800040101010101" pitchFamily="2" charset="-122"/>
              </a:rPr>
              <a:t>冲突处理的方法</a:t>
            </a:r>
            <a:r>
              <a:rPr lang="en-US" altLang="zh-CN" sz="3600" b="1" dirty="0" err="1">
                <a:solidFill>
                  <a:srgbClr val="0070C0"/>
                </a:solidFill>
                <a:latin typeface="华文楷体" panose="02010600040101010101" pitchFamily="2" charset="-122"/>
                <a:ea typeface="华文楷体" panose="02010600040101010101" pitchFamily="2" charset="-122"/>
              </a:rPr>
              <a:t>-</a:t>
            </a:r>
            <a:r>
              <a:rPr lang="en-US" altLang="en-US" sz="3600" b="1" dirty="0" err="1">
                <a:solidFill>
                  <a:srgbClr val="0070C0"/>
                </a:solidFill>
                <a:latin typeface="华文楷体" panose="02010600040101010101" pitchFamily="2" charset="-122"/>
                <a:ea typeface="华文楷体" panose="02010600040101010101" pitchFamily="2" charset="-122"/>
              </a:rPr>
              <a:t>开放定址法</a:t>
            </a:r>
            <a:endParaRPr lang="en-US" altLang="en-US" sz="3600" b="1" dirty="0">
              <a:solidFill>
                <a:srgbClr val="0070C0"/>
              </a:solidFill>
              <a:latin typeface="华文楷体" panose="02010600040101010101" pitchFamily="2" charset="-122"/>
              <a:ea typeface="华文楷体" panose="02010600040101010101" pitchFamily="2" charset="-122"/>
            </a:endParaRPr>
          </a:p>
        </p:txBody>
      </p:sp>
      <p:sp>
        <p:nvSpPr>
          <p:cNvPr id="727043" name="Rectangle 3"/>
          <p:cNvSpPr>
            <a:spLocks noGrp="1" noChangeArrowheads="1"/>
          </p:cNvSpPr>
          <p:nvPr>
            <p:ph idx="1"/>
          </p:nvPr>
        </p:nvSpPr>
        <p:spPr>
          <a:xfrm>
            <a:off x="179512" y="908720"/>
            <a:ext cx="8640960" cy="4176464"/>
          </a:xfrm>
        </p:spPr>
        <p:txBody>
          <a:bodyPr>
            <a:normAutofit/>
          </a:bodyPr>
          <a:lstStyle/>
          <a:p>
            <a:pPr>
              <a:lnSpc>
                <a:spcPct val="120000"/>
              </a:lnSpc>
              <a:spcBef>
                <a:spcPts val="0"/>
              </a:spcBef>
            </a:pPr>
            <a:r>
              <a:rPr lang="en-US" altLang="en-US" sz="2400" b="1" dirty="0" err="1">
                <a:latin typeface="华文楷体" panose="02010600040101010101" pitchFamily="2" charset="-122"/>
                <a:ea typeface="华文楷体" panose="02010600040101010101" pitchFamily="2" charset="-122"/>
              </a:rPr>
              <a:t>当冲突发生时，形成某个</a:t>
            </a:r>
            <a:r>
              <a:rPr lang="en-US" altLang="en-US" sz="2400" b="1" u="sng" dirty="0" err="1">
                <a:latin typeface="华文楷体" panose="02010600040101010101" pitchFamily="2" charset="-122"/>
                <a:ea typeface="华文楷体" panose="02010600040101010101" pitchFamily="2" charset="-122"/>
              </a:rPr>
              <a:t>探测序列</a:t>
            </a:r>
            <a:r>
              <a:rPr lang="en-US" altLang="en-US" sz="2400" b="1" dirty="0" err="1">
                <a:latin typeface="华文楷体" panose="02010600040101010101" pitchFamily="2" charset="-122"/>
                <a:ea typeface="华文楷体" panose="02010600040101010101" pitchFamily="2" charset="-122"/>
              </a:rPr>
              <a:t>；按此序列</a:t>
            </a:r>
            <a:r>
              <a:rPr lang="en-US" altLang="en-US" sz="2400" b="1" dirty="0" err="1">
                <a:solidFill>
                  <a:srgbClr val="7030A0"/>
                </a:solidFill>
                <a:latin typeface="华文楷体" panose="02010600040101010101" pitchFamily="2" charset="-122"/>
                <a:ea typeface="华文楷体" panose="02010600040101010101" pitchFamily="2" charset="-122"/>
              </a:rPr>
              <a:t>逐个探测</a:t>
            </a:r>
            <a:r>
              <a:rPr lang="zh-CN" altLang="en-US" sz="2400" b="1" dirty="0">
                <a:solidFill>
                  <a:srgbClr val="7030A0"/>
                </a:solidFill>
                <a:latin typeface="华文楷体" panose="02010600040101010101" pitchFamily="2" charset="-122"/>
                <a:ea typeface="华文楷体" panose="02010600040101010101" pitchFamily="2" charset="-122"/>
              </a:rPr>
              <a:t>哈希</a:t>
            </a:r>
            <a:r>
              <a:rPr lang="en-US" altLang="en-US" sz="2400" b="1" dirty="0" err="1">
                <a:solidFill>
                  <a:srgbClr val="7030A0"/>
                </a:solidFill>
                <a:latin typeface="华文楷体" panose="02010600040101010101" pitchFamily="2" charset="-122"/>
                <a:ea typeface="华文楷体" panose="02010600040101010101" pitchFamily="2" charset="-122"/>
              </a:rPr>
              <a:t>表中的其他地址</a:t>
            </a:r>
            <a:r>
              <a:rPr lang="en-US" altLang="en-US" sz="2400" b="1" dirty="0" err="1">
                <a:latin typeface="华文楷体" panose="02010600040101010101" pitchFamily="2" charset="-122"/>
                <a:ea typeface="华文楷体" panose="02010600040101010101" pitchFamily="2" charset="-122"/>
              </a:rPr>
              <a:t>，直到找到给定的关键字或一个空地址</a:t>
            </a:r>
            <a:r>
              <a:rPr lang="en-US"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open address</a:t>
            </a:r>
            <a:r>
              <a:rPr lang="en-US" altLang="en-US" sz="2400" b="1" dirty="0">
                <a:latin typeface="华文楷体" panose="02010600040101010101" pitchFamily="2" charset="-122"/>
                <a:ea typeface="华文楷体" panose="02010600040101010101" pitchFamily="2" charset="-122"/>
              </a:rPr>
              <a:t>)</a:t>
            </a:r>
            <a:r>
              <a:rPr lang="en-US" altLang="en-US" sz="2400" b="1" dirty="0" err="1">
                <a:latin typeface="华文楷体" panose="02010600040101010101" pitchFamily="2" charset="-122"/>
                <a:ea typeface="华文楷体" panose="02010600040101010101" pitchFamily="2" charset="-122"/>
              </a:rPr>
              <a:t>为止，将发生冲突的记录放到该地址中</a:t>
            </a:r>
            <a:r>
              <a:rPr lang="zh-CN" altLang="en-US" sz="2400" b="1"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806450" lvl="1" indent="-349250">
              <a:spcBef>
                <a:spcPts val="1200"/>
              </a:spcBef>
              <a:buFont typeface="Wingdings" panose="05000000000000000000" pitchFamily="2" charset="2"/>
              <a:buChar char="u"/>
            </a:pPr>
            <a:r>
              <a:rPr lang="zh-CN" altLang="en-US" sz="2400" b="1" dirty="0">
                <a:latin typeface="华文楷体" panose="02010600040101010101" pitchFamily="2" charset="-122"/>
                <a:ea typeface="华文楷体" panose="02010600040101010101" pitchFamily="2" charset="-122"/>
              </a:rPr>
              <a:t>哈希表中的所有地址对所有可能的词条是</a:t>
            </a:r>
            <a:r>
              <a:rPr lang="zh-CN" altLang="en-US" sz="2400" b="1" dirty="0">
                <a:solidFill>
                  <a:schemeClr val="accent1"/>
                </a:solidFill>
                <a:latin typeface="华文楷体" panose="02010600040101010101" pitchFamily="2" charset="-122"/>
                <a:ea typeface="华文楷体" panose="02010600040101010101" pitchFamily="2" charset="-122"/>
              </a:rPr>
              <a:t>开放</a:t>
            </a:r>
            <a:r>
              <a:rPr lang="zh-CN" altLang="en-US" sz="2400" b="1" dirty="0">
                <a:latin typeface="华文楷体" panose="02010600040101010101" pitchFamily="2" charset="-122"/>
                <a:ea typeface="华文楷体" panose="02010600040101010101" pitchFamily="2" charset="-122"/>
              </a:rPr>
              <a:t>的，也就是说在特定的情况下，每一个特定词条有可能存放在任一地址上，而任一地址也不再只属于一特定词条。</a:t>
            </a:r>
            <a:endParaRPr lang="en-US" altLang="en-US" sz="2400" b="1" dirty="0">
              <a:sym typeface="Symbol" pitchFamily="18" charset="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331608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0" y="-99392"/>
            <a:ext cx="8229600" cy="936104"/>
          </a:xfrm>
        </p:spPr>
        <p:txBody>
          <a:bodyPr/>
          <a:lstStyle/>
          <a:p>
            <a:pPr algn="l"/>
            <a:r>
              <a:rPr lang="en-US" altLang="en-US" dirty="0">
                <a:sym typeface="Symbol" pitchFamily="18" charset="2"/>
              </a:rPr>
              <a:t> </a:t>
            </a:r>
            <a:r>
              <a:rPr lang="en-US" altLang="en-US" sz="3600" b="1" dirty="0" err="1">
                <a:solidFill>
                  <a:srgbClr val="0070C0"/>
                </a:solidFill>
                <a:latin typeface="华文楷体" panose="02010600040101010101" pitchFamily="2" charset="-122"/>
                <a:ea typeface="华文楷体" panose="02010600040101010101" pitchFamily="2" charset="-122"/>
              </a:rPr>
              <a:t>开放定址法</a:t>
            </a:r>
            <a:r>
              <a:rPr lang="en-US" altLang="zh-CN" sz="3600" b="1" dirty="0" err="1">
                <a:solidFill>
                  <a:srgbClr val="0070C0"/>
                </a:solidFill>
                <a:latin typeface="华文楷体" panose="02010600040101010101" pitchFamily="2" charset="-122"/>
                <a:ea typeface="华文楷体" panose="02010600040101010101" pitchFamily="2" charset="-122"/>
              </a:rPr>
              <a:t>-</a:t>
            </a:r>
            <a:r>
              <a:rPr lang="en-US" altLang="en-US" sz="3600" b="1" dirty="0" err="1">
                <a:solidFill>
                  <a:srgbClr val="0070C0"/>
                </a:solidFill>
                <a:latin typeface="华文楷体" panose="02010600040101010101" pitchFamily="2" charset="-122"/>
                <a:ea typeface="华文楷体" panose="02010600040101010101" pitchFamily="2" charset="-122"/>
                <a:sym typeface="Symbol" pitchFamily="18" charset="2"/>
              </a:rPr>
              <a:t>线性探测法</a:t>
            </a:r>
            <a:endParaRPr lang="en-US" sz="3600" b="1" dirty="0">
              <a:solidFill>
                <a:srgbClr val="0070C0"/>
              </a:solidFill>
              <a:latin typeface="华文楷体" panose="02010600040101010101" pitchFamily="2" charset="-122"/>
              <a:ea typeface="华文楷体" panose="02010600040101010101" pitchFamily="2" charset="-122"/>
            </a:endParaRPr>
          </a:p>
        </p:txBody>
      </p:sp>
      <p:sp>
        <p:nvSpPr>
          <p:cNvPr id="728066" name="Rectangle 2"/>
          <p:cNvSpPr>
            <a:spLocks noGrp="1" noChangeArrowheads="1"/>
          </p:cNvSpPr>
          <p:nvPr>
            <p:ph idx="1"/>
          </p:nvPr>
        </p:nvSpPr>
        <p:spPr>
          <a:xfrm>
            <a:off x="251520" y="836712"/>
            <a:ext cx="8856984" cy="5112568"/>
          </a:xfrm>
        </p:spPr>
        <p:txBody>
          <a:bodyPr>
            <a:normAutofit fontScale="85000" lnSpcReduction="20000"/>
          </a:bodyPr>
          <a:lstStyle/>
          <a:p>
            <a:pPr marL="268288" indent="-268288"/>
            <a:r>
              <a:rPr lang="zh-CN" altLang="en-US" sz="3100" b="1" dirty="0">
                <a:latin typeface="华文楷体" panose="02010600040101010101" pitchFamily="2" charset="-122"/>
                <a:ea typeface="华文楷体" panose="02010600040101010101" pitchFamily="2" charset="-122"/>
                <a:sym typeface="Symbol" pitchFamily="18" charset="2"/>
              </a:rPr>
              <a:t>当发生冲突</a:t>
            </a:r>
            <a:r>
              <a:rPr lang="zh-CN" altLang="en-US" sz="3100" b="1" dirty="0">
                <a:latin typeface="华文楷体" panose="02010600040101010101" pitchFamily="2" charset="-122"/>
                <a:ea typeface="华文楷体" panose="02010600040101010101" pitchFamily="2" charset="-122"/>
              </a:rPr>
              <a:t>，</a:t>
            </a:r>
            <a:r>
              <a:rPr lang="zh-CN" altLang="en-US" sz="3100" b="1" dirty="0">
                <a:latin typeface="华文楷体" panose="02010600040101010101" pitchFamily="2" charset="-122"/>
                <a:ea typeface="华文楷体" panose="02010600040101010101" pitchFamily="2" charset="-122"/>
                <a:sym typeface="Symbol" pitchFamily="18" charset="2"/>
              </a:rPr>
              <a:t>从初次发生冲突的位置依次向后探测紧邻的地址，即：</a:t>
            </a:r>
            <a:endParaRPr lang="en-US" altLang="zh-CN" sz="3100" b="1" dirty="0">
              <a:latin typeface="华文楷体" panose="02010600040101010101" pitchFamily="2" charset="-122"/>
              <a:ea typeface="华文楷体" panose="02010600040101010101" pitchFamily="2" charset="-122"/>
              <a:sym typeface="Symbol" pitchFamily="18" charset="2"/>
            </a:endParaRPr>
          </a:p>
          <a:p>
            <a:pPr marL="0" indent="446088">
              <a:lnSpc>
                <a:spcPct val="120000"/>
              </a:lnSpc>
              <a:buNone/>
            </a:pPr>
            <a:r>
              <a:rPr lang="en-US" altLang="zh-CN" sz="3100" b="1" dirty="0">
                <a:solidFill>
                  <a:srgbClr val="7030A0"/>
                </a:solidFill>
                <a:latin typeface="Times New Roman" panose="02020603050405020304" pitchFamily="18" charset="0"/>
                <a:cs typeface="Times New Roman" panose="02020603050405020304" pitchFamily="18" charset="0"/>
              </a:rPr>
              <a:t>H</a:t>
            </a:r>
            <a:r>
              <a:rPr lang="en-US" altLang="zh-CN" sz="3100" b="1" baseline="-25000" dirty="0">
                <a:solidFill>
                  <a:srgbClr val="7030A0"/>
                </a:solidFill>
                <a:latin typeface="Times New Roman" panose="02020603050405020304" pitchFamily="18" charset="0"/>
                <a:cs typeface="Times New Roman" panose="02020603050405020304" pitchFamily="18" charset="0"/>
              </a:rPr>
              <a:t>0</a:t>
            </a:r>
            <a:r>
              <a:rPr lang="en-US" altLang="zh-CN" sz="3100" b="1" dirty="0">
                <a:solidFill>
                  <a:srgbClr val="7030A0"/>
                </a:solidFill>
                <a:latin typeface="Times New Roman" panose="02020603050405020304" pitchFamily="18" charset="0"/>
                <a:cs typeface="Times New Roman" panose="02020603050405020304" pitchFamily="18" charset="0"/>
              </a:rPr>
              <a:t>=H(key)</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p>
          <a:p>
            <a:pPr marL="457200" lvl="1" indent="0">
              <a:lnSpc>
                <a:spcPct val="120000"/>
              </a:lnSpc>
              <a:buNone/>
            </a:pP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en-US" sz="3100" b="1" baseline="-25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(key)=(H(key)+1)  </a:t>
            </a:r>
            <a:r>
              <a:rPr lang="en-US" altLang="zh-CN"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M</a:t>
            </a:r>
          </a:p>
          <a:p>
            <a:pPr marL="457200" lvl="1" indent="0">
              <a:lnSpc>
                <a:spcPct val="120000"/>
              </a:lnSpc>
              <a:buNone/>
            </a:pP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en-US" sz="3100" b="1" baseline="-25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(key)=(H(key)+3)  </a:t>
            </a:r>
            <a:r>
              <a:rPr lang="en-US" altLang="zh-CN" sz="3100" b="1" dirty="0">
                <a:solidFill>
                  <a:srgbClr val="7030A0"/>
                </a:solidFill>
                <a:latin typeface="Times New Roman" panose="02020603050405020304" pitchFamily="18" charset="0"/>
                <a:cs typeface="Times New Roman" panose="02020603050405020304" pitchFamily="18" charset="0"/>
              </a:rPr>
              <a:t>%</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M</a:t>
            </a:r>
          </a:p>
          <a:p>
            <a:pPr marL="457200" lvl="1" indent="0">
              <a:lnSpc>
                <a:spcPct val="120000"/>
              </a:lnSpc>
              <a:buNone/>
            </a:pPr>
            <a:r>
              <a:rPr lang="en-US" altLang="en-US" sz="3100" dirty="0">
                <a:ea typeface="宋体" panose="02010600030101010101" pitchFamily="2" charset="-122"/>
                <a:sym typeface="Symbol" pitchFamily="18" charset="2"/>
              </a:rPr>
              <a:t>…….</a:t>
            </a:r>
          </a:p>
          <a:p>
            <a:pPr marL="457200" lvl="1" indent="0">
              <a:lnSpc>
                <a:spcPct val="120000"/>
              </a:lnSpc>
              <a:buNone/>
            </a:pPr>
            <a:r>
              <a:rPr lang="zh-CN" altLang="en-US" sz="3100" b="1" dirty="0">
                <a:latin typeface="华文楷体" panose="02010600040101010101" pitchFamily="2" charset="-122"/>
                <a:ea typeface="华文楷体" panose="02010600040101010101" pitchFamily="2" charset="-122"/>
                <a:sym typeface="Symbol" pitchFamily="18" charset="2"/>
              </a:rPr>
              <a:t>直至命中成功，或者达到一个空的地址</a:t>
            </a:r>
            <a:endParaRPr lang="en-US" altLang="en-US" sz="4000" dirty="0">
              <a:ea typeface="宋体" panose="02010600030101010101" pitchFamily="2" charset="-122"/>
              <a:sym typeface="Symbol" pitchFamily="18" charset="2"/>
            </a:endParaRPr>
          </a:p>
          <a:p>
            <a:pPr marL="984250" lvl="1" indent="-527050">
              <a:lnSpc>
                <a:spcPct val="120000"/>
              </a:lnSpc>
              <a:spcBef>
                <a:spcPts val="1800"/>
              </a:spcBef>
              <a:buFont typeface="Wingdings" panose="05000000000000000000" pitchFamily="2" charset="2"/>
              <a:buChar char="u"/>
            </a:pPr>
            <a:r>
              <a:rPr lang="en-US" altLang="en-US" sz="2600" b="1" dirty="0">
                <a:latin typeface="华文楷体" panose="02010600040101010101" pitchFamily="2" charset="-122"/>
                <a:ea typeface="华文楷体" panose="02010600040101010101" pitchFamily="2" charset="-122"/>
                <a:sym typeface="Symbol" pitchFamily="18" charset="2"/>
              </a:rPr>
              <a:t>将</a:t>
            </a:r>
            <a:r>
              <a:rPr lang="zh-CN" altLang="en-US" sz="2600" b="1" dirty="0">
                <a:latin typeface="华文楷体" panose="02010600040101010101" pitchFamily="2" charset="-122"/>
                <a:ea typeface="华文楷体" panose="02010600040101010101" pitchFamily="2" charset="-122"/>
                <a:sym typeface="Symbol" pitchFamily="18" charset="2"/>
              </a:rPr>
              <a:t>哈希</a:t>
            </a:r>
            <a:r>
              <a:rPr lang="en-US" altLang="en-US" sz="2600" b="1" dirty="0" err="1">
                <a:latin typeface="华文楷体" panose="02010600040101010101" pitchFamily="2" charset="-122"/>
                <a:ea typeface="华文楷体" panose="02010600040101010101" pitchFamily="2" charset="-122"/>
                <a:sym typeface="Symbol" pitchFamily="18" charset="2"/>
              </a:rPr>
              <a:t>表T</a:t>
            </a:r>
            <a:r>
              <a:rPr lang="en-US" altLang="en-US" sz="2600" b="1" dirty="0">
                <a:latin typeface="华文楷体" panose="02010600040101010101" pitchFamily="2" charset="-122"/>
                <a:ea typeface="华文楷体" panose="02010600040101010101" pitchFamily="2" charset="-122"/>
                <a:sym typeface="Symbol" pitchFamily="18" charset="2"/>
              </a:rPr>
              <a:t>[0 …m-1]</a:t>
            </a:r>
            <a:r>
              <a:rPr lang="zh-CN" altLang="en-US" sz="2600" b="1" dirty="0">
                <a:latin typeface="华文楷体" panose="02010600040101010101" pitchFamily="2" charset="-122"/>
                <a:ea typeface="华文楷体" panose="02010600040101010101" pitchFamily="2" charset="-122"/>
                <a:sym typeface="Symbol" pitchFamily="18" charset="2"/>
              </a:rPr>
              <a:t>看成循环向量，</a:t>
            </a:r>
            <a:r>
              <a:rPr lang="en-US" altLang="en-US" sz="2600" b="1" dirty="0" err="1">
                <a:latin typeface="华文楷体" panose="02010600040101010101" pitchFamily="2" charset="-122"/>
                <a:ea typeface="华文楷体" panose="02010600040101010101" pitchFamily="2" charset="-122"/>
                <a:sym typeface="Symbol" pitchFamily="18" charset="2"/>
              </a:rPr>
              <a:t>只要</a:t>
            </a:r>
            <a:r>
              <a:rPr lang="zh-CN" altLang="en-US" sz="2600" b="1" dirty="0">
                <a:latin typeface="华文楷体" panose="02010600040101010101" pitchFamily="2" charset="-122"/>
                <a:ea typeface="华文楷体" panose="02010600040101010101" pitchFamily="2" charset="-122"/>
                <a:sym typeface="Symbol" pitchFamily="18" charset="2"/>
              </a:rPr>
              <a:t>哈希</a:t>
            </a:r>
            <a:r>
              <a:rPr lang="en-US" altLang="en-US" sz="2600" b="1" dirty="0" err="1">
                <a:latin typeface="华文楷体" panose="02010600040101010101" pitchFamily="2" charset="-122"/>
                <a:ea typeface="华文楷体" panose="02010600040101010101" pitchFamily="2" charset="-122"/>
                <a:sym typeface="Symbol" pitchFamily="18" charset="2"/>
              </a:rPr>
              <a:t>表未满</a:t>
            </a:r>
            <a:r>
              <a:rPr lang="en-US" altLang="en-US" sz="2600" b="1" dirty="0" err="1">
                <a:latin typeface="华文楷体" panose="02010600040101010101" pitchFamily="2" charset="-122"/>
                <a:ea typeface="华文楷体" panose="02010600040101010101" pitchFamily="2" charset="-122"/>
              </a:rPr>
              <a:t>，</a:t>
            </a:r>
            <a:r>
              <a:rPr lang="en-US" altLang="en-US" sz="2600" b="1" dirty="0" err="1">
                <a:latin typeface="华文楷体" panose="02010600040101010101" pitchFamily="2" charset="-122"/>
                <a:ea typeface="华文楷体" panose="02010600040101010101" pitchFamily="2" charset="-122"/>
                <a:sym typeface="Symbol" pitchFamily="18" charset="2"/>
              </a:rPr>
              <a:t>总能找到一个不冲突的</a:t>
            </a:r>
            <a:r>
              <a:rPr lang="zh-CN" altLang="en-US" sz="2600" b="1" dirty="0">
                <a:latin typeface="华文楷体" panose="02010600040101010101" pitchFamily="2" charset="-122"/>
                <a:ea typeface="华文楷体" panose="02010600040101010101" pitchFamily="2" charset="-122"/>
                <a:sym typeface="Symbol" pitchFamily="18" charset="2"/>
              </a:rPr>
              <a:t>哈希</a:t>
            </a:r>
            <a:r>
              <a:rPr lang="en-US" altLang="en-US" sz="2600" b="1" dirty="0" err="1">
                <a:latin typeface="华文楷体" panose="02010600040101010101" pitchFamily="2" charset="-122"/>
                <a:ea typeface="华文楷体" panose="02010600040101010101" pitchFamily="2" charset="-122"/>
                <a:sym typeface="Symbol" pitchFamily="18" charset="2"/>
              </a:rPr>
              <a:t>地址</a:t>
            </a:r>
            <a:r>
              <a:rPr lang="zh-CN" altLang="en-US" sz="2600" b="1" dirty="0">
                <a:latin typeface="华文楷体" panose="02010600040101010101" pitchFamily="2" charset="-122"/>
                <a:ea typeface="华文楷体" panose="02010600040101010101" pitchFamily="2" charset="-122"/>
                <a:sym typeface="Symbol" pitchFamily="18" charset="2"/>
              </a:rPr>
              <a:t>；</a:t>
            </a:r>
            <a:endParaRPr lang="en-US" altLang="zh-CN" sz="2600" b="1" dirty="0">
              <a:latin typeface="华文楷体" panose="02010600040101010101" pitchFamily="2" charset="-122"/>
              <a:ea typeface="华文楷体" panose="02010600040101010101" pitchFamily="2" charset="-122"/>
            </a:endParaRPr>
          </a:p>
          <a:p>
            <a:pPr marL="984250" lvl="1" indent="-527050">
              <a:lnSpc>
                <a:spcPct val="120000"/>
              </a:lnSpc>
              <a:buFont typeface="Wingdings" panose="05000000000000000000" pitchFamily="2" charset="2"/>
              <a:buChar char="u"/>
            </a:pPr>
            <a:r>
              <a:rPr lang="zh-CN" altLang="en-US" sz="2600" b="1" dirty="0">
                <a:latin typeface="华文楷体" panose="02010600040101010101" pitchFamily="2" charset="-122"/>
                <a:ea typeface="华文楷体" panose="02010600040101010101" pitchFamily="2" charset="-122"/>
                <a:sym typeface="Symbol" pitchFamily="18" charset="2"/>
              </a:rPr>
              <a:t>探测序列具有局部性，可以充分利用系统缓存，有效减少</a:t>
            </a:r>
            <a:r>
              <a:rPr lang="en-US" altLang="zh-CN" sz="2600" b="1" dirty="0">
                <a:latin typeface="华文楷体" panose="02010600040101010101" pitchFamily="2" charset="-122"/>
                <a:ea typeface="华文楷体" panose="02010600040101010101" pitchFamily="2" charset="-122"/>
                <a:sym typeface="Symbol" pitchFamily="18" charset="2"/>
              </a:rPr>
              <a:t>I/O;</a:t>
            </a:r>
          </a:p>
          <a:p>
            <a:pPr marL="984250" lvl="1" indent="-527050">
              <a:lnSpc>
                <a:spcPct val="120000"/>
              </a:lnSpc>
              <a:buFont typeface="Wingdings" panose="05000000000000000000" pitchFamily="2" charset="2"/>
              <a:buChar char="u"/>
            </a:pPr>
            <a:r>
              <a:rPr lang="zh-CN" altLang="en-US" sz="2600" b="1" dirty="0">
                <a:solidFill>
                  <a:srgbClr val="FF0000"/>
                </a:solidFill>
                <a:latin typeface="华文楷体" panose="02010600040101010101" pitchFamily="2" charset="-122"/>
                <a:ea typeface="华文楷体" panose="02010600040101010101" pitchFamily="2" charset="-122"/>
                <a:sym typeface="Symbol" pitchFamily="18" charset="2"/>
              </a:rPr>
              <a:t>冲突增加</a:t>
            </a:r>
            <a:r>
              <a:rPr lang="en-US" altLang="zh-CN" sz="2600" b="1" dirty="0">
                <a:latin typeface="华文楷体" panose="02010600040101010101" pitchFamily="2" charset="-122"/>
                <a:ea typeface="华文楷体" panose="02010600040101010101" pitchFamily="2" charset="-122"/>
                <a:sym typeface="Symbol" pitchFamily="18" charset="2"/>
              </a:rPr>
              <a:t>－</a:t>
            </a:r>
            <a:r>
              <a:rPr lang="zh-CN" altLang="en-US" sz="2600" b="1" dirty="0">
                <a:latin typeface="华文楷体" panose="02010600040101010101" pitchFamily="2" charset="-122"/>
                <a:ea typeface="华文楷体" panose="02010600040101010101" pitchFamily="2" charset="-122"/>
                <a:sym typeface="Symbol" pitchFamily="18" charset="2"/>
              </a:rPr>
              <a:t>以往的冲突会导致后续的冲突</a:t>
            </a:r>
            <a:endParaRPr lang="en-US" altLang="en-US" sz="2600" b="1" dirty="0">
              <a:latin typeface="华文楷体" panose="02010600040101010101" pitchFamily="2" charset="-122"/>
              <a:ea typeface="华文楷体" panose="02010600040101010101" pitchFamily="2" charset="-122"/>
            </a:endParaRPr>
          </a:p>
          <a:p>
            <a:pPr marL="457200" lvl="1" indent="0">
              <a:lnSpc>
                <a:spcPct val="120000"/>
              </a:lnSpc>
              <a:buNone/>
            </a:pPr>
            <a:endParaRPr lang="en-US" altLang="en-US" sz="2600" b="1" dirty="0">
              <a:latin typeface="华文楷体" panose="02010600040101010101" pitchFamily="2" charset="-122"/>
              <a:ea typeface="华文楷体" panose="02010600040101010101" pitchFamily="2" charset="-122"/>
              <a:sym typeface="Symbol" pitchFamily="18" charset="2"/>
            </a:endParaRPr>
          </a:p>
          <a:p>
            <a:pPr marL="0" indent="0">
              <a:buNone/>
            </a:pPr>
            <a:endParaRPr lang="en-US" altLang="en-US" sz="3700" dirty="0">
              <a:ea typeface="宋体" panose="02010600030101010101" pitchFamily="2" charset="-122"/>
            </a:endParaRPr>
          </a:p>
          <a:p>
            <a:pPr lvl="1"/>
            <a:endParaRPr lang="zh-CN" altLang="en-US" dirty="0"/>
          </a:p>
          <a:p>
            <a:pPr lvl="1"/>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81327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21208" y="-99392"/>
            <a:ext cx="8229600" cy="864096"/>
          </a:xfrm>
        </p:spPr>
        <p:txBody>
          <a:bodyPr/>
          <a:lstStyle/>
          <a:p>
            <a:pPr algn="l"/>
            <a:r>
              <a:rPr lang="en-US" altLang="en-US" b="1" dirty="0" err="1">
                <a:solidFill>
                  <a:srgbClr val="0070C0"/>
                </a:solidFill>
                <a:latin typeface="华文楷体" panose="02010600040101010101" pitchFamily="2" charset="-122"/>
                <a:ea typeface="华文楷体" panose="02010600040101010101" pitchFamily="2" charset="-122"/>
              </a:rPr>
              <a:t>开放定址法</a:t>
            </a:r>
            <a:r>
              <a:rPr lang="en-US" altLang="zh-CN" b="1" dirty="0" err="1">
                <a:solidFill>
                  <a:srgbClr val="0070C0"/>
                </a:solidFill>
                <a:latin typeface="华文楷体" panose="02010600040101010101" pitchFamily="2" charset="-122"/>
                <a:ea typeface="华文楷体" panose="02010600040101010101" pitchFamily="2" charset="-122"/>
              </a:rPr>
              <a:t>-</a:t>
            </a:r>
            <a:r>
              <a:rPr lang="en-US" altLang="en-US" b="1" dirty="0" err="1">
                <a:solidFill>
                  <a:srgbClr val="0070C0"/>
                </a:solidFill>
                <a:latin typeface="华文楷体" panose="02010600040101010101" pitchFamily="2" charset="-122"/>
                <a:ea typeface="华文楷体" panose="02010600040101010101" pitchFamily="2" charset="-122"/>
                <a:sym typeface="Symbol" pitchFamily="18" charset="2"/>
              </a:rPr>
              <a:t>二次</a:t>
            </a:r>
            <a:r>
              <a:rPr lang="zh-CN" altLang="en-US" b="1" dirty="0">
                <a:solidFill>
                  <a:srgbClr val="0070C0"/>
                </a:solidFill>
                <a:latin typeface="华文楷体" panose="02010600040101010101" pitchFamily="2" charset="-122"/>
                <a:ea typeface="华文楷体" panose="02010600040101010101" pitchFamily="2" charset="-122"/>
                <a:sym typeface="Symbol" pitchFamily="18" charset="2"/>
              </a:rPr>
              <a:t>（平方）</a:t>
            </a:r>
            <a:r>
              <a:rPr lang="en-US" altLang="en-US" b="1" dirty="0" err="1">
                <a:solidFill>
                  <a:srgbClr val="0070C0"/>
                </a:solidFill>
                <a:latin typeface="华文楷体" panose="02010600040101010101" pitchFamily="2" charset="-122"/>
                <a:ea typeface="华文楷体" panose="02010600040101010101" pitchFamily="2" charset="-122"/>
                <a:sym typeface="Symbol" pitchFamily="18" charset="2"/>
              </a:rPr>
              <a:t>探测法</a:t>
            </a:r>
            <a:endParaRPr lang="en-US" b="1" dirty="0">
              <a:solidFill>
                <a:srgbClr val="0070C0"/>
              </a:solidFill>
              <a:latin typeface="华文楷体" panose="02010600040101010101" pitchFamily="2" charset="-122"/>
              <a:ea typeface="华文楷体" panose="02010600040101010101" pitchFamily="2" charset="-122"/>
            </a:endParaRPr>
          </a:p>
        </p:txBody>
      </p:sp>
      <p:sp>
        <p:nvSpPr>
          <p:cNvPr id="730114" name="Rectangle 2"/>
          <p:cNvSpPr>
            <a:spLocks noGrp="1" noChangeArrowheads="1"/>
          </p:cNvSpPr>
          <p:nvPr>
            <p:ph idx="1"/>
          </p:nvPr>
        </p:nvSpPr>
        <p:spPr>
          <a:xfrm>
            <a:off x="51060" y="872546"/>
            <a:ext cx="4860032" cy="4896544"/>
          </a:xfrm>
        </p:spPr>
        <p:txBody>
          <a:bodyPr>
            <a:normAutofit fontScale="77500" lnSpcReduction="20000"/>
          </a:bodyPr>
          <a:lstStyle/>
          <a:p>
            <a:pPr marL="268288" indent="-268288">
              <a:lnSpc>
                <a:spcPct val="120000"/>
              </a:lnSpc>
            </a:pPr>
            <a:r>
              <a:rPr lang="zh-CN" altLang="en-US" sz="3100" b="1" dirty="0">
                <a:latin typeface="华文楷体" panose="02010600040101010101" pitchFamily="2" charset="-122"/>
                <a:ea typeface="华文楷体" panose="02010600040101010101" pitchFamily="2" charset="-122"/>
                <a:sym typeface="Symbol" pitchFamily="18" charset="2"/>
              </a:rPr>
              <a:t>当发生冲突</a:t>
            </a:r>
            <a:r>
              <a:rPr lang="zh-CN" altLang="en-US" sz="3100" b="1" dirty="0">
                <a:latin typeface="华文楷体" panose="02010600040101010101" pitchFamily="2" charset="-122"/>
                <a:ea typeface="华文楷体" panose="02010600040101010101" pitchFamily="2" charset="-122"/>
              </a:rPr>
              <a:t>，</a:t>
            </a:r>
            <a:r>
              <a:rPr lang="zh-CN" altLang="en-US" sz="3100" b="1" dirty="0">
                <a:latin typeface="华文楷体" panose="02010600040101010101" pitchFamily="2" charset="-122"/>
                <a:ea typeface="华文楷体" panose="02010600040101010101" pitchFamily="2" charset="-122"/>
                <a:sym typeface="Symbol" pitchFamily="18" charset="2"/>
              </a:rPr>
              <a:t>从初次发生冲突的位置依次向后探测紧邻的地址，即：</a:t>
            </a:r>
            <a:endParaRPr lang="en-US" altLang="zh-CN" sz="3100" b="1" dirty="0">
              <a:solidFill>
                <a:srgbClr val="7030A0"/>
              </a:solidFill>
              <a:latin typeface="Times New Roman" panose="02020603050405020304" pitchFamily="18" charset="0"/>
              <a:cs typeface="Times New Roman" panose="02020603050405020304" pitchFamily="18" charset="0"/>
            </a:endParaRPr>
          </a:p>
          <a:p>
            <a:pPr marL="0" indent="446088">
              <a:lnSpc>
                <a:spcPct val="120000"/>
              </a:lnSpc>
              <a:buNone/>
            </a:pPr>
            <a:r>
              <a:rPr lang="en-US" altLang="zh-CN" sz="3100" b="1" dirty="0">
                <a:solidFill>
                  <a:srgbClr val="7030A0"/>
                </a:solidFill>
                <a:latin typeface="Times New Roman" panose="02020603050405020304" pitchFamily="18" charset="0"/>
                <a:cs typeface="Times New Roman" panose="02020603050405020304" pitchFamily="18" charset="0"/>
              </a:rPr>
              <a:t>H</a:t>
            </a:r>
            <a:r>
              <a:rPr lang="en-US" altLang="zh-CN" sz="3100" b="1" baseline="-25000" dirty="0">
                <a:solidFill>
                  <a:srgbClr val="7030A0"/>
                </a:solidFill>
                <a:latin typeface="Times New Roman" panose="02020603050405020304" pitchFamily="18" charset="0"/>
                <a:cs typeface="Times New Roman" panose="02020603050405020304" pitchFamily="18" charset="0"/>
              </a:rPr>
              <a:t>0 </a:t>
            </a:r>
            <a:r>
              <a:rPr lang="en-US" altLang="zh-CN" sz="3100" b="1" dirty="0">
                <a:solidFill>
                  <a:srgbClr val="7030A0"/>
                </a:solidFill>
                <a:latin typeface="Times New Roman" panose="02020603050405020304" pitchFamily="18" charset="0"/>
                <a:cs typeface="Times New Roman" panose="02020603050405020304" pitchFamily="18" charset="0"/>
              </a:rPr>
              <a:t>= H(key)</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p>
          <a:p>
            <a:pPr marL="457200" lvl="1" indent="0">
              <a:lnSpc>
                <a:spcPct val="120000"/>
              </a:lnSpc>
              <a:buNone/>
            </a:pP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en-US" sz="3100" b="1" baseline="-25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(key) = (H(key)+</a:t>
            </a:r>
            <a:r>
              <a:rPr lang="en-US" altLang="en-US" sz="3200" b="1" dirty="0">
                <a:solidFill>
                  <a:srgbClr val="0000FF"/>
                </a:solidFill>
                <a:ea typeface="宋体" panose="02010600030101010101" pitchFamily="2" charset="-122"/>
                <a:sym typeface="Symbol" pitchFamily="18" charset="2"/>
              </a:rPr>
              <a:t>1²</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M</a:t>
            </a:r>
          </a:p>
          <a:p>
            <a:pPr marL="457200" lvl="1" indent="0">
              <a:lnSpc>
                <a:spcPct val="120000"/>
              </a:lnSpc>
              <a:buNone/>
            </a:pP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en-US" sz="3100" b="1" baseline="-25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(key) = (H(key)</a:t>
            </a:r>
            <a:r>
              <a:rPr lang="en-US" altLang="zh-CN"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en-US" sz="3200" b="1" dirty="0">
                <a:solidFill>
                  <a:srgbClr val="0000FF"/>
                </a:solidFill>
                <a:ea typeface="宋体" panose="02010600030101010101" pitchFamily="2" charset="-122"/>
                <a:sym typeface="Symbol" pitchFamily="18" charset="2"/>
              </a:rPr>
              <a:t>1²</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M</a:t>
            </a:r>
          </a:p>
          <a:p>
            <a:pPr marL="457200" lvl="1" indent="0">
              <a:lnSpc>
                <a:spcPct val="120000"/>
              </a:lnSpc>
              <a:buNone/>
            </a:pP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en-US" sz="3100" b="1" baseline="-25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(key) = (H(key)+</a:t>
            </a:r>
            <a:r>
              <a:rPr lang="en-US" altLang="en-US" sz="3200" b="1" dirty="0">
                <a:solidFill>
                  <a:srgbClr val="0000FF"/>
                </a:solidFill>
                <a:ea typeface="宋体" panose="02010600030101010101" pitchFamily="2" charset="-122"/>
                <a:sym typeface="Symbol" pitchFamily="18" charset="2"/>
              </a:rPr>
              <a:t>2²</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M</a:t>
            </a:r>
          </a:p>
          <a:p>
            <a:pPr marL="457200" lvl="1" indent="0">
              <a:lnSpc>
                <a:spcPct val="120000"/>
              </a:lnSpc>
              <a:buNone/>
            </a:pP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a:t>
            </a:r>
            <a:r>
              <a:rPr lang="en-US" altLang="en-US" sz="3100" b="1" baseline="-250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4</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(key) = (H(key)</a:t>
            </a:r>
            <a:r>
              <a:rPr lang="en-US" altLang="zh-CN"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t>
            </a:r>
            <a:r>
              <a:rPr lang="en-US" altLang="en-US" sz="3200" b="1" dirty="0">
                <a:solidFill>
                  <a:srgbClr val="0000FF"/>
                </a:solidFill>
                <a:ea typeface="宋体" panose="02010600030101010101" pitchFamily="2" charset="-122"/>
                <a:sym typeface="Symbol" pitchFamily="18" charset="2"/>
              </a:rPr>
              <a:t>2²</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a:t>
            </a:r>
            <a:r>
              <a:rPr lang="en-US" altLang="en-US" sz="31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100" b="1" dirty="0">
                <a:solidFill>
                  <a:srgbClr val="7030A0"/>
                </a:solidFill>
                <a:latin typeface="Times New Roman" panose="02020603050405020304" pitchFamily="18" charset="0"/>
                <a:cs typeface="Times New Roman" panose="02020603050405020304" pitchFamily="18" charset="0"/>
              </a:rPr>
              <a:t>M</a:t>
            </a:r>
          </a:p>
          <a:p>
            <a:pPr marL="457200" lvl="1" indent="0">
              <a:lnSpc>
                <a:spcPct val="120000"/>
              </a:lnSpc>
              <a:buNone/>
            </a:pPr>
            <a:r>
              <a:rPr lang="en-US" altLang="en-US" sz="3100" dirty="0">
                <a:ea typeface="宋体" panose="02010600030101010101" pitchFamily="2" charset="-122"/>
                <a:sym typeface="Symbol" pitchFamily="18" charset="2"/>
              </a:rPr>
              <a:t>…….</a:t>
            </a:r>
          </a:p>
          <a:p>
            <a:pPr marL="457200" lvl="1" indent="0">
              <a:lnSpc>
                <a:spcPct val="120000"/>
              </a:lnSpc>
              <a:buNone/>
            </a:pPr>
            <a:r>
              <a:rPr lang="zh-CN" altLang="en-US" sz="3100" b="1" dirty="0">
                <a:latin typeface="华文楷体" panose="02010600040101010101" pitchFamily="2" charset="-122"/>
                <a:ea typeface="华文楷体" panose="02010600040101010101" pitchFamily="2" charset="-122"/>
                <a:sym typeface="Symbol" pitchFamily="18" charset="2"/>
              </a:rPr>
              <a:t>直至命中成功，或者达到一个空的地址</a:t>
            </a:r>
            <a:endParaRPr lang="en-US" altLang="en-US" sz="4000" dirty="0">
              <a:ea typeface="宋体" panose="02010600030101010101" pitchFamily="2" charset="-122"/>
              <a:sym typeface="Symbol" pitchFamily="18" charset="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143159290"/>
              </p:ext>
            </p:extLst>
          </p:nvPr>
        </p:nvGraphicFramePr>
        <p:xfrm>
          <a:off x="8250808" y="73156"/>
          <a:ext cx="383994" cy="6754302"/>
        </p:xfrm>
        <a:graphic>
          <a:graphicData uri="http://schemas.openxmlformats.org/drawingml/2006/table">
            <a:tbl>
              <a:tblPr firstRow="1" bandRow="1">
                <a:tableStyleId>{5C22544A-7EE6-4342-B048-85BDC9FD1C3A}</a:tableStyleId>
              </a:tblPr>
              <a:tblGrid>
                <a:gridCol w="383994">
                  <a:extLst>
                    <a:ext uri="{9D8B030D-6E8A-4147-A177-3AD203B41FA5}">
                      <a16:colId xmlns="" xmlns:a16="http://schemas.microsoft.com/office/drawing/2014/main" val="1417403875"/>
                    </a:ext>
                  </a:extLst>
                </a:gridCol>
              </a:tblGrid>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1067743401"/>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1308355342"/>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3285451127"/>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1497543171"/>
                  </a:ext>
                </a:extLst>
              </a:tr>
              <a:tr h="375239">
                <a:tc>
                  <a:txBody>
                    <a:bodyPr/>
                    <a:lstStyle/>
                    <a:p>
                      <a:r>
                        <a:rPr lang="en-US" altLang="zh-CN" dirty="0"/>
                        <a:t>-4</a:t>
                      </a:r>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4029914389"/>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752526184"/>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544660126"/>
                  </a:ext>
                </a:extLst>
              </a:tr>
              <a:tr h="375239">
                <a:tc>
                  <a:txBody>
                    <a:bodyPr/>
                    <a:lstStyle/>
                    <a:p>
                      <a:r>
                        <a:rPr lang="en-US" altLang="zh-CN" dirty="0"/>
                        <a:t>-1</a:t>
                      </a:r>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2168540449"/>
                  </a:ext>
                </a:extLst>
              </a:tr>
              <a:tr h="375239">
                <a:tc>
                  <a:txBody>
                    <a:bodyPr/>
                    <a:lstStyle/>
                    <a:p>
                      <a:r>
                        <a:rPr lang="en-US" altLang="zh-CN" dirty="0"/>
                        <a:t>0</a:t>
                      </a:r>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1674739836"/>
                  </a:ext>
                </a:extLst>
              </a:tr>
              <a:tr h="375239">
                <a:tc>
                  <a:txBody>
                    <a:bodyPr/>
                    <a:lstStyle/>
                    <a:p>
                      <a:r>
                        <a:rPr lang="en-US" altLang="zh-CN" dirty="0"/>
                        <a:t>1</a:t>
                      </a:r>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1757410260"/>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2431590818"/>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1302075772"/>
                  </a:ext>
                </a:extLst>
              </a:tr>
              <a:tr h="375239">
                <a:tc>
                  <a:txBody>
                    <a:bodyPr/>
                    <a:lstStyle/>
                    <a:p>
                      <a:r>
                        <a:rPr lang="en-US" altLang="zh-CN" dirty="0"/>
                        <a:t>4</a:t>
                      </a:r>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2800415761"/>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4348412"/>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2692550858"/>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1124602902"/>
                  </a:ext>
                </a:extLst>
              </a:tr>
              <a:tr h="375239">
                <a:tc>
                  <a:txBody>
                    <a:bodyPr/>
                    <a:lstStyle/>
                    <a:p>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860697302"/>
                  </a:ext>
                </a:extLst>
              </a:tr>
              <a:tr h="375239">
                <a:tc>
                  <a:txBody>
                    <a:bodyPr/>
                    <a:lstStyle/>
                    <a:p>
                      <a:r>
                        <a:rPr lang="en-US" altLang="zh-CN" dirty="0"/>
                        <a:t>9</a:t>
                      </a:r>
                      <a:endParaRPr lang="zh-CN" altLang="en-US" dirty="0"/>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 xmlns:a16="http://schemas.microsoft.com/office/drawing/2014/main" val="3011157148"/>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25671003"/>
              </p:ext>
            </p:extLst>
          </p:nvPr>
        </p:nvGraphicFramePr>
        <p:xfrm>
          <a:off x="5682693" y="3088205"/>
          <a:ext cx="2252709" cy="370840"/>
        </p:xfrm>
        <a:graphic>
          <a:graphicData uri="http://schemas.openxmlformats.org/drawingml/2006/table">
            <a:tbl>
              <a:tblPr firstRow="1" bandRow="1">
                <a:tableStyleId>{5C22544A-7EE6-4342-B048-85BDC9FD1C3A}</a:tableStyleId>
              </a:tblPr>
              <a:tblGrid>
                <a:gridCol w="250301">
                  <a:extLst>
                    <a:ext uri="{9D8B030D-6E8A-4147-A177-3AD203B41FA5}">
                      <a16:colId xmlns="" xmlns:a16="http://schemas.microsoft.com/office/drawing/2014/main" val="3485768950"/>
                    </a:ext>
                  </a:extLst>
                </a:gridCol>
                <a:gridCol w="250301">
                  <a:extLst>
                    <a:ext uri="{9D8B030D-6E8A-4147-A177-3AD203B41FA5}">
                      <a16:colId xmlns="" xmlns:a16="http://schemas.microsoft.com/office/drawing/2014/main" val="321152529"/>
                    </a:ext>
                  </a:extLst>
                </a:gridCol>
                <a:gridCol w="250301">
                  <a:extLst>
                    <a:ext uri="{9D8B030D-6E8A-4147-A177-3AD203B41FA5}">
                      <a16:colId xmlns="" xmlns:a16="http://schemas.microsoft.com/office/drawing/2014/main" val="851418833"/>
                    </a:ext>
                  </a:extLst>
                </a:gridCol>
                <a:gridCol w="250301">
                  <a:extLst>
                    <a:ext uri="{9D8B030D-6E8A-4147-A177-3AD203B41FA5}">
                      <a16:colId xmlns="" xmlns:a16="http://schemas.microsoft.com/office/drawing/2014/main" val="831183572"/>
                    </a:ext>
                  </a:extLst>
                </a:gridCol>
                <a:gridCol w="250301">
                  <a:extLst>
                    <a:ext uri="{9D8B030D-6E8A-4147-A177-3AD203B41FA5}">
                      <a16:colId xmlns="" xmlns:a16="http://schemas.microsoft.com/office/drawing/2014/main" val="1789062905"/>
                    </a:ext>
                  </a:extLst>
                </a:gridCol>
                <a:gridCol w="250301">
                  <a:extLst>
                    <a:ext uri="{9D8B030D-6E8A-4147-A177-3AD203B41FA5}">
                      <a16:colId xmlns="" xmlns:a16="http://schemas.microsoft.com/office/drawing/2014/main" val="3107845954"/>
                    </a:ext>
                  </a:extLst>
                </a:gridCol>
                <a:gridCol w="250301">
                  <a:extLst>
                    <a:ext uri="{9D8B030D-6E8A-4147-A177-3AD203B41FA5}">
                      <a16:colId xmlns="" xmlns:a16="http://schemas.microsoft.com/office/drawing/2014/main" val="526486011"/>
                    </a:ext>
                  </a:extLst>
                </a:gridCol>
                <a:gridCol w="250301">
                  <a:extLst>
                    <a:ext uri="{9D8B030D-6E8A-4147-A177-3AD203B41FA5}">
                      <a16:colId xmlns="" xmlns:a16="http://schemas.microsoft.com/office/drawing/2014/main" val="231756914"/>
                    </a:ext>
                  </a:extLst>
                </a:gridCol>
                <a:gridCol w="250301">
                  <a:extLst>
                    <a:ext uri="{9D8B030D-6E8A-4147-A177-3AD203B41FA5}">
                      <a16:colId xmlns="" xmlns:a16="http://schemas.microsoft.com/office/drawing/2014/main" val="2684013671"/>
                    </a:ext>
                  </a:extLst>
                </a:gridCol>
              </a:tblGrid>
              <a:tr h="370840">
                <a:tc>
                  <a:txBody>
                    <a:bodyPr/>
                    <a:lstStyle/>
                    <a:p>
                      <a:r>
                        <a:rPr lang="en-US" altLang="zh-CN" dirty="0">
                          <a:solidFill>
                            <a:schemeClr val="tx1"/>
                          </a:solidFill>
                        </a:rPr>
                        <a:t>5</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4</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3</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2</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r>
                        <a:rPr lang="en-US" altLang="zh-CN" dirty="0">
                          <a:solidFill>
                            <a:schemeClr val="tx1"/>
                          </a:solidFill>
                        </a:rPr>
                        <a:t>1</a:t>
                      </a:r>
                      <a:endParaRPr lang="zh-CN"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762783685"/>
                  </a:ext>
                </a:extLst>
              </a:tr>
            </a:tbl>
          </a:graphicData>
        </a:graphic>
      </p:graphicFrame>
      <p:cxnSp>
        <p:nvCxnSpPr>
          <p:cNvPr id="14" name="肘形连接符 13"/>
          <p:cNvCxnSpPr/>
          <p:nvPr/>
        </p:nvCxnSpPr>
        <p:spPr>
          <a:xfrm>
            <a:off x="7812360" y="3335579"/>
            <a:ext cx="438448" cy="409985"/>
          </a:xfrm>
          <a:prstGeom prst="bentConnector3">
            <a:avLst>
              <a:gd name="adj1" fmla="val 70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9"/>
          <p:cNvCxnSpPr/>
          <p:nvPr/>
        </p:nvCxnSpPr>
        <p:spPr>
          <a:xfrm flipV="1">
            <a:off x="7308304" y="2827312"/>
            <a:ext cx="942504" cy="363767"/>
          </a:xfrm>
          <a:prstGeom prst="bentConnector3">
            <a:avLst>
              <a:gd name="adj1" fmla="val 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a:off x="6809049" y="3334340"/>
            <a:ext cx="1441758" cy="1390803"/>
          </a:xfrm>
          <a:prstGeom prst="bentConnector3">
            <a:avLst>
              <a:gd name="adj1" fmla="val 383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flipV="1">
            <a:off x="6372200" y="1700810"/>
            <a:ext cx="1878608" cy="1490269"/>
          </a:xfrm>
          <a:prstGeom prst="bentConnector3">
            <a:avLst>
              <a:gd name="adj1" fmla="val -15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6200000" flipH="1">
            <a:off x="5402240" y="3748784"/>
            <a:ext cx="3276535" cy="2420603"/>
          </a:xfrm>
          <a:prstGeom prst="bentConnector3">
            <a:avLst>
              <a:gd name="adj1" fmla="val 10027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00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14"/>
                                        </p:tgtEl>
                                        <p:attrNameLst>
                                          <p:attrName>style.color</p:attrName>
                                        </p:attrNameLst>
                                      </p:cBhvr>
                                      <p:by>
                                        <p:hsl h="0" s="-12549" l="-25098"/>
                                      </p:by>
                                    </p:animClr>
                                    <p:animClr clrSpc="hsl" dir="cw">
                                      <p:cBhvr>
                                        <p:cTn id="7" dur="500" fill="hold"/>
                                        <p:tgtEl>
                                          <p:spTgt spid="14"/>
                                        </p:tgtEl>
                                        <p:attrNameLst>
                                          <p:attrName>fillcolor</p:attrName>
                                        </p:attrNameLst>
                                      </p:cBhvr>
                                      <p:by>
                                        <p:hsl h="0" s="-12549" l="-25098"/>
                                      </p:by>
                                    </p:animClr>
                                    <p:animClr clrSpc="hsl" dir="cw">
                                      <p:cBhvr>
                                        <p:cTn id="8" dur="500" fill="hold"/>
                                        <p:tgtEl>
                                          <p:spTgt spid="14"/>
                                        </p:tgtEl>
                                        <p:attrNameLst>
                                          <p:attrName>stroke.color</p:attrName>
                                        </p:attrNameLst>
                                      </p:cBhvr>
                                      <p:by>
                                        <p:hsl h="0" s="-12549" l="-25098"/>
                                      </p:by>
                                    </p:animClr>
                                    <p:set>
                                      <p:cBhvr>
                                        <p:cTn id="9" dur="500" fill="hold"/>
                                        <p:tgtEl>
                                          <p:spTgt spid="1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nodeType="clickEffect">
                                  <p:stCondLst>
                                    <p:cond delay="0"/>
                                  </p:stCondLst>
                                  <p:childTnLst>
                                    <p:animClr clrSpc="hsl" dir="cw">
                                      <p:cBhvr override="childStyle">
                                        <p:cTn id="13" dur="500" fill="hold"/>
                                        <p:tgtEl>
                                          <p:spTgt spid="10"/>
                                        </p:tgtEl>
                                        <p:attrNameLst>
                                          <p:attrName>style.color</p:attrName>
                                        </p:attrNameLst>
                                      </p:cBhvr>
                                      <p:by>
                                        <p:hsl h="0" s="-12549" l="-25098"/>
                                      </p:by>
                                    </p:animClr>
                                    <p:animClr clrSpc="hsl" dir="cw">
                                      <p:cBhvr>
                                        <p:cTn id="14" dur="500" fill="hold"/>
                                        <p:tgtEl>
                                          <p:spTgt spid="10"/>
                                        </p:tgtEl>
                                        <p:attrNameLst>
                                          <p:attrName>fillcolor</p:attrName>
                                        </p:attrNameLst>
                                      </p:cBhvr>
                                      <p:by>
                                        <p:hsl h="0" s="-12549" l="-25098"/>
                                      </p:by>
                                    </p:animClr>
                                    <p:animClr clrSpc="hsl" dir="cw">
                                      <p:cBhvr>
                                        <p:cTn id="15" dur="500" fill="hold"/>
                                        <p:tgtEl>
                                          <p:spTgt spid="10"/>
                                        </p:tgtEl>
                                        <p:attrNameLst>
                                          <p:attrName>stroke.color</p:attrName>
                                        </p:attrNameLst>
                                      </p:cBhvr>
                                      <p:by>
                                        <p:hsl h="0" s="-12549" l="-25098"/>
                                      </p:by>
                                    </p:animClr>
                                    <p:set>
                                      <p:cBhvr>
                                        <p:cTn id="16" dur="500" fill="hold"/>
                                        <p:tgtEl>
                                          <p:spTgt spid="10"/>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4" presetClass="emph" presetSubtype="0" fill="hold" nodeType="clickEffect">
                                  <p:stCondLst>
                                    <p:cond delay="0"/>
                                  </p:stCondLst>
                                  <p:childTnLst>
                                    <p:animClr clrSpc="hsl" dir="cw">
                                      <p:cBhvr override="childStyle">
                                        <p:cTn id="20" dur="500" fill="hold"/>
                                        <p:tgtEl>
                                          <p:spTgt spid="21"/>
                                        </p:tgtEl>
                                        <p:attrNameLst>
                                          <p:attrName>style.color</p:attrName>
                                        </p:attrNameLst>
                                      </p:cBhvr>
                                      <p:by>
                                        <p:hsl h="0" s="-12549" l="-25098"/>
                                      </p:by>
                                    </p:animClr>
                                    <p:animClr clrSpc="hsl" dir="cw">
                                      <p:cBhvr>
                                        <p:cTn id="21" dur="500" fill="hold"/>
                                        <p:tgtEl>
                                          <p:spTgt spid="21"/>
                                        </p:tgtEl>
                                        <p:attrNameLst>
                                          <p:attrName>fillcolor</p:attrName>
                                        </p:attrNameLst>
                                      </p:cBhvr>
                                      <p:by>
                                        <p:hsl h="0" s="-12549" l="-25098"/>
                                      </p:by>
                                    </p:animClr>
                                    <p:animClr clrSpc="hsl" dir="cw">
                                      <p:cBhvr>
                                        <p:cTn id="22" dur="500" fill="hold"/>
                                        <p:tgtEl>
                                          <p:spTgt spid="21"/>
                                        </p:tgtEl>
                                        <p:attrNameLst>
                                          <p:attrName>stroke.color</p:attrName>
                                        </p:attrNameLst>
                                      </p:cBhvr>
                                      <p:by>
                                        <p:hsl h="0" s="-12549" l="-25098"/>
                                      </p:by>
                                    </p:animClr>
                                    <p:set>
                                      <p:cBhvr>
                                        <p:cTn id="23" dur="500" fill="hold"/>
                                        <p:tgtEl>
                                          <p:spTgt spid="21"/>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4" presetClass="emph" presetSubtype="0" fill="hold" nodeType="clickEffect">
                                  <p:stCondLst>
                                    <p:cond delay="0"/>
                                  </p:stCondLst>
                                  <p:childTnLst>
                                    <p:animClr clrSpc="hsl" dir="cw">
                                      <p:cBhvr override="childStyle">
                                        <p:cTn id="27" dur="500" fill="hold"/>
                                        <p:tgtEl>
                                          <p:spTgt spid="25"/>
                                        </p:tgtEl>
                                        <p:attrNameLst>
                                          <p:attrName>style.color</p:attrName>
                                        </p:attrNameLst>
                                      </p:cBhvr>
                                      <p:by>
                                        <p:hsl h="0" s="-12549" l="-25098"/>
                                      </p:by>
                                    </p:animClr>
                                    <p:animClr clrSpc="hsl" dir="cw">
                                      <p:cBhvr>
                                        <p:cTn id="28" dur="500" fill="hold"/>
                                        <p:tgtEl>
                                          <p:spTgt spid="25"/>
                                        </p:tgtEl>
                                        <p:attrNameLst>
                                          <p:attrName>fillcolor</p:attrName>
                                        </p:attrNameLst>
                                      </p:cBhvr>
                                      <p:by>
                                        <p:hsl h="0" s="-12549" l="-25098"/>
                                      </p:by>
                                    </p:animClr>
                                    <p:animClr clrSpc="hsl" dir="cw">
                                      <p:cBhvr>
                                        <p:cTn id="29" dur="500" fill="hold"/>
                                        <p:tgtEl>
                                          <p:spTgt spid="25"/>
                                        </p:tgtEl>
                                        <p:attrNameLst>
                                          <p:attrName>stroke.color</p:attrName>
                                        </p:attrNameLst>
                                      </p:cBhvr>
                                      <p:by>
                                        <p:hsl h="0" s="-12549" l="-25098"/>
                                      </p:by>
                                    </p:animClr>
                                    <p:set>
                                      <p:cBhvr>
                                        <p:cTn id="30" dur="500" fill="hold"/>
                                        <p:tgtEl>
                                          <p:spTgt spid="25"/>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4" presetClass="emph" presetSubtype="0" fill="hold" nodeType="clickEffect">
                                  <p:stCondLst>
                                    <p:cond delay="0"/>
                                  </p:stCondLst>
                                  <p:childTnLst>
                                    <p:animClr clrSpc="hsl" dir="cw">
                                      <p:cBhvr override="childStyle">
                                        <p:cTn id="34" dur="500" fill="hold"/>
                                        <p:tgtEl>
                                          <p:spTgt spid="33"/>
                                        </p:tgtEl>
                                        <p:attrNameLst>
                                          <p:attrName>style.color</p:attrName>
                                        </p:attrNameLst>
                                      </p:cBhvr>
                                      <p:by>
                                        <p:hsl h="0" s="-12549" l="-25098"/>
                                      </p:by>
                                    </p:animClr>
                                    <p:animClr clrSpc="hsl" dir="cw">
                                      <p:cBhvr>
                                        <p:cTn id="35" dur="500" fill="hold"/>
                                        <p:tgtEl>
                                          <p:spTgt spid="33"/>
                                        </p:tgtEl>
                                        <p:attrNameLst>
                                          <p:attrName>fillcolor</p:attrName>
                                        </p:attrNameLst>
                                      </p:cBhvr>
                                      <p:by>
                                        <p:hsl h="0" s="-12549" l="-25098"/>
                                      </p:by>
                                    </p:animClr>
                                    <p:animClr clrSpc="hsl" dir="cw">
                                      <p:cBhvr>
                                        <p:cTn id="36" dur="500" fill="hold"/>
                                        <p:tgtEl>
                                          <p:spTgt spid="33"/>
                                        </p:tgtEl>
                                        <p:attrNameLst>
                                          <p:attrName>stroke.color</p:attrName>
                                        </p:attrNameLst>
                                      </p:cBhvr>
                                      <p:by>
                                        <p:hsl h="0" s="-12549" l="-25098"/>
                                      </p:by>
                                    </p:animClr>
                                    <p:set>
                                      <p:cBhvr>
                                        <p:cTn id="37" dur="500" fill="hold"/>
                                        <p:tgtEl>
                                          <p:spTgt spid="3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748464" y="6880299"/>
            <a:ext cx="395536" cy="365125"/>
          </a:xfrm>
        </p:spPr>
        <p:txBody>
          <a:bodyPr/>
          <a:lstStyle/>
          <a:p>
            <a:fld id="{0C913308-F349-4B6D-A68A-DD1791B4A57B}" type="slidenum">
              <a:rPr lang="zh-CN" altLang="en-US" smtClean="0"/>
              <a:pPr/>
              <a:t>19</a:t>
            </a:fld>
            <a:endParaRPr lang="zh-CN" altLang="en-US"/>
          </a:p>
        </p:txBody>
      </p:sp>
      <p:sp>
        <p:nvSpPr>
          <p:cNvPr id="29" name="标题 2"/>
          <p:cNvSpPr>
            <a:spLocks noGrp="1"/>
          </p:cNvSpPr>
          <p:nvPr>
            <p:ph type="title"/>
          </p:nvPr>
        </p:nvSpPr>
        <p:spPr>
          <a:xfrm>
            <a:off x="21208" y="-99392"/>
            <a:ext cx="8229600" cy="864096"/>
          </a:xfrm>
        </p:spPr>
        <p:txBody>
          <a:bodyPr/>
          <a:lstStyle/>
          <a:p>
            <a:pPr algn="l"/>
            <a:r>
              <a:rPr lang="en-US" altLang="en-US" b="1" dirty="0" err="1">
                <a:solidFill>
                  <a:srgbClr val="0070C0"/>
                </a:solidFill>
                <a:latin typeface="华文楷体" panose="02010600040101010101" pitchFamily="2" charset="-122"/>
                <a:ea typeface="华文楷体" panose="02010600040101010101" pitchFamily="2" charset="-122"/>
              </a:rPr>
              <a:t>开放定址法</a:t>
            </a:r>
            <a:r>
              <a:rPr lang="en-US" altLang="zh-CN" b="1" dirty="0">
                <a:solidFill>
                  <a:srgbClr val="0070C0"/>
                </a:solidFill>
                <a:latin typeface="华文楷体" panose="02010600040101010101" pitchFamily="2" charset="-122"/>
                <a:ea typeface="华文楷体" panose="02010600040101010101" pitchFamily="2" charset="-122"/>
              </a:rPr>
              <a:t>-</a:t>
            </a:r>
            <a:r>
              <a:rPr lang="zh-CN" altLang="en-US" b="1" dirty="0">
                <a:solidFill>
                  <a:srgbClr val="0070C0"/>
                </a:solidFill>
                <a:latin typeface="华文楷体" panose="02010600040101010101" pitchFamily="2" charset="-122"/>
                <a:ea typeface="华文楷体" panose="02010600040101010101" pitchFamily="2" charset="-122"/>
              </a:rPr>
              <a:t>正向平方</a:t>
            </a:r>
            <a:r>
              <a:rPr lang="en-US" altLang="en-US" b="1" dirty="0" err="1">
                <a:solidFill>
                  <a:srgbClr val="0070C0"/>
                </a:solidFill>
                <a:latin typeface="华文楷体" panose="02010600040101010101" pitchFamily="2" charset="-122"/>
                <a:ea typeface="华文楷体" panose="02010600040101010101" pitchFamily="2" charset="-122"/>
                <a:sym typeface="Symbol" pitchFamily="18" charset="2"/>
              </a:rPr>
              <a:t>探测法</a:t>
            </a:r>
            <a:r>
              <a:rPr lang="en-US" altLang="en-US" b="1" dirty="0">
                <a:solidFill>
                  <a:srgbClr val="0070C0"/>
                </a:solidFill>
                <a:latin typeface="华文楷体" panose="02010600040101010101" pitchFamily="2" charset="-122"/>
                <a:ea typeface="华文楷体" panose="02010600040101010101" pitchFamily="2" charset="-122"/>
                <a:sym typeface="Symbol" pitchFamily="18" charset="2"/>
              </a:rPr>
              <a:t>(1)</a:t>
            </a:r>
            <a:endParaRPr lang="en-US" b="1" dirty="0">
              <a:solidFill>
                <a:srgbClr val="0070C0"/>
              </a:solidFill>
              <a:latin typeface="华文楷体" panose="02010600040101010101" pitchFamily="2" charset="-122"/>
              <a:ea typeface="华文楷体" panose="02010600040101010101" pitchFamily="2" charset="-122"/>
            </a:endParaRPr>
          </a:p>
        </p:txBody>
      </p:sp>
      <p:sp>
        <p:nvSpPr>
          <p:cNvPr id="10" name="文本框 9"/>
          <p:cNvSpPr txBox="1"/>
          <p:nvPr/>
        </p:nvSpPr>
        <p:spPr>
          <a:xfrm>
            <a:off x="679285" y="3493381"/>
            <a:ext cx="7997171" cy="467059"/>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400" b="1" dirty="0">
                <a:solidFill>
                  <a:srgbClr val="00B050"/>
                </a:solidFill>
                <a:latin typeface="华文楷体" panose="02010600040101010101" pitchFamily="2" charset="-122"/>
                <a:ea typeface="华文楷体" panose="02010600040101010101" pitchFamily="2" charset="-122"/>
              </a:rPr>
              <a:t>M</a:t>
            </a:r>
            <a:r>
              <a:rPr lang="zh-CN" altLang="en-US" sz="2400" b="1" dirty="0">
                <a:solidFill>
                  <a:srgbClr val="00B050"/>
                </a:solidFill>
                <a:latin typeface="华文楷体" panose="02010600040101010101" pitchFamily="2" charset="-122"/>
                <a:ea typeface="华文楷体" panose="02010600040101010101" pitchFamily="2" charset="-122"/>
              </a:rPr>
              <a:t>若为合数：</a:t>
            </a:r>
            <a:r>
              <a:rPr lang="en-US" altLang="zh-CN" sz="2400" b="1" dirty="0">
                <a:solidFill>
                  <a:srgbClr val="00B050"/>
                </a:solidFill>
                <a:latin typeface="华文楷体" panose="02010600040101010101" pitchFamily="2" charset="-122"/>
                <a:ea typeface="华文楷体" panose="02010600040101010101" pitchFamily="2" charset="-122"/>
              </a:rPr>
              <a:t>n</a:t>
            </a:r>
            <a:r>
              <a:rPr lang="en-US" altLang="zh-CN" sz="2400" b="1" baseline="30000" dirty="0">
                <a:solidFill>
                  <a:srgbClr val="00B050"/>
                </a:solidFill>
                <a:latin typeface="华文楷体" panose="02010600040101010101" pitchFamily="2" charset="-122"/>
                <a:ea typeface="华文楷体" panose="02010600040101010101" pitchFamily="2" charset="-122"/>
              </a:rPr>
              <a:t>2</a:t>
            </a:r>
            <a:r>
              <a:rPr lang="en-US" altLang="zh-CN" sz="2400" b="1" dirty="0">
                <a:solidFill>
                  <a:srgbClr val="00B050"/>
                </a:solidFill>
                <a:latin typeface="华文楷体" panose="02010600040101010101" pitchFamily="2" charset="-122"/>
                <a:ea typeface="华文楷体" panose="02010600040101010101" pitchFamily="2" charset="-122"/>
              </a:rPr>
              <a:t> % M</a:t>
            </a:r>
            <a:r>
              <a:rPr lang="zh-CN" altLang="en-US" sz="2400" b="1" dirty="0">
                <a:solidFill>
                  <a:srgbClr val="00B050"/>
                </a:solidFill>
                <a:latin typeface="华文楷体" panose="02010600040101010101" pitchFamily="2" charset="-122"/>
                <a:ea typeface="华文楷体" panose="02010600040101010101" pitchFamily="2" charset="-122"/>
              </a:rPr>
              <a:t>可能的取值必然少于</a:t>
            </a:r>
            <a:r>
              <a:rPr lang="zh-CN" altLang="en-US" sz="24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rgbClr val="00B050"/>
                </a:solidFill>
                <a:latin typeface="华文楷体" panose="02010600040101010101" pitchFamily="2" charset="-122"/>
                <a:ea typeface="华文楷体" panose="02010600040101010101" pitchFamily="2" charset="-122"/>
              </a:rPr>
              <a:t>M/2</a:t>
            </a:r>
            <a:r>
              <a:rPr lang="zh-CN" altLang="en-US" sz="24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solidFill>
                  <a:srgbClr val="00B050"/>
                </a:solidFill>
                <a:latin typeface="华文楷体" panose="02010600040101010101" pitchFamily="2" charset="-122"/>
                <a:ea typeface="华文楷体" panose="02010600040101010101" pitchFamily="2" charset="-122"/>
              </a:rPr>
              <a:t>种。</a:t>
            </a:r>
            <a:endParaRPr lang="en-US" altLang="zh-CN" sz="2400" b="1" dirty="0">
              <a:solidFill>
                <a:srgbClr val="00B050"/>
              </a:solidFill>
              <a:latin typeface="华文楷体" panose="02010600040101010101" pitchFamily="2" charset="-122"/>
              <a:ea typeface="华文楷体" panose="02010600040101010101" pitchFamily="2" charset="-122"/>
            </a:endParaRPr>
          </a:p>
        </p:txBody>
      </p:sp>
      <p:sp>
        <p:nvSpPr>
          <p:cNvPr id="11" name="文本框 10"/>
          <p:cNvSpPr txBox="1"/>
          <p:nvPr/>
        </p:nvSpPr>
        <p:spPr>
          <a:xfrm>
            <a:off x="683568" y="2492896"/>
            <a:ext cx="7272808" cy="984885"/>
          </a:xfrm>
          <a:prstGeom prst="rect">
            <a:avLst/>
          </a:prstGeom>
          <a:noFill/>
        </p:spPr>
        <p:txBody>
          <a:bodyPr wrap="square" rtlCol="0">
            <a:spAutoFit/>
          </a:bodyPr>
          <a:lstStyle/>
          <a:p>
            <a:r>
              <a:rPr lang="zh-CN" altLang="en-US" sz="2400" b="1" u="sng" dirty="0">
                <a:latin typeface="华文楷体" panose="02010600040101010101" pitchFamily="2" charset="-122"/>
                <a:ea typeface="华文楷体" panose="02010600040101010101" pitchFamily="2" charset="-122"/>
              </a:rPr>
              <a:t>我们首先从一个方向考虑：</a:t>
            </a:r>
            <a:endParaRPr lang="en-US" altLang="zh-CN" sz="2400" b="1" u="sng" dirty="0">
              <a:latin typeface="华文楷体" panose="02010600040101010101" pitchFamily="2" charset="-122"/>
              <a:ea typeface="华文楷体" panose="02010600040101010101" pitchFamily="2" charset="-122"/>
            </a:endParaRPr>
          </a:p>
          <a:p>
            <a:pPr>
              <a:spcBef>
                <a:spcPts val="1200"/>
              </a:spcBef>
            </a:pPr>
            <a:r>
              <a:rPr lang="zh-CN" altLang="en-US" sz="2400" b="1" dirty="0">
                <a:latin typeface="华文楷体" panose="02010600040101010101" pitchFamily="2" charset="-122"/>
                <a:ea typeface="华文楷体" panose="02010600040101010101" pitchFamily="2" charset="-122"/>
              </a:rPr>
              <a:t>例： </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a:t>
            </a:r>
            <a:r>
              <a:rPr lang="en-US" altLang="zh-CN" sz="2400" b="1" baseline="30000" dirty="0">
                <a:latin typeface="华文楷体" panose="02010600040101010101" pitchFamily="2" charset="-122"/>
                <a:ea typeface="华文楷体" panose="02010600040101010101" pitchFamily="2" charset="-122"/>
              </a:rPr>
              <a:t>2  </a:t>
            </a:r>
            <a:r>
              <a:rPr lang="en-US" altLang="zh-CN" sz="2400" b="1" dirty="0">
                <a:latin typeface="华文楷体" panose="02010600040101010101" pitchFamily="2" charset="-122"/>
                <a:ea typeface="华文楷体" panose="02010600040101010101" pitchFamily="2" charset="-122"/>
              </a:rPr>
              <a:t>% </a:t>
            </a:r>
            <a:r>
              <a:rPr lang="en-US" altLang="zh-CN" sz="2400" b="1" dirty="0">
                <a:solidFill>
                  <a:srgbClr val="C00000"/>
                </a:solidFill>
                <a:latin typeface="华文楷体" panose="02010600040101010101" pitchFamily="2" charset="-122"/>
                <a:ea typeface="华文楷体" panose="02010600040101010101" pitchFamily="2" charset="-122"/>
              </a:rPr>
              <a:t>12 </a:t>
            </a:r>
            <a:r>
              <a:rPr lang="en-US" altLang="zh-CN" sz="2400" b="1" dirty="0">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 </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{0</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1</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4</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9}</a:t>
            </a:r>
            <a:endParaRPr lang="zh-CN" altLang="en-US" sz="2400" b="1" dirty="0">
              <a:solidFill>
                <a:schemeClr val="tx2">
                  <a:lumMod val="50000"/>
                </a:schemeClr>
              </a:solidFill>
              <a:latin typeface="华文楷体" panose="02010600040101010101" pitchFamily="2" charset="-122"/>
              <a:ea typeface="华文楷体" panose="02010600040101010101" pitchFamily="2" charset="-122"/>
            </a:endParaRPr>
          </a:p>
        </p:txBody>
      </p:sp>
      <p:sp>
        <p:nvSpPr>
          <p:cNvPr id="32" name="文本框 31"/>
          <p:cNvSpPr txBox="1"/>
          <p:nvPr/>
        </p:nvSpPr>
        <p:spPr>
          <a:xfrm>
            <a:off x="251520" y="919407"/>
            <a:ext cx="8608900" cy="1354217"/>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b="1" dirty="0">
                <a:latin typeface="华文楷体" panose="02010600040101010101" pitchFamily="2" charset="-122"/>
                <a:ea typeface="华文楷体" panose="02010600040101010101" pitchFamily="2" charset="-122"/>
              </a:rPr>
              <a:t>相对于线性探测，二次探测法可以很大程度上缓解数据聚集的现象。</a:t>
            </a:r>
            <a:endParaRPr lang="en-US" altLang="zh-CN" sz="2400" b="1" dirty="0">
              <a:latin typeface="华文楷体" panose="02010600040101010101" pitchFamily="2" charset="-122"/>
              <a:ea typeface="华文楷体" panose="02010600040101010101" pitchFamily="2" charset="-122"/>
            </a:endParaRPr>
          </a:p>
          <a:p>
            <a:pPr>
              <a:spcBef>
                <a:spcPts val="1200"/>
              </a:spcBef>
            </a:pPr>
            <a:r>
              <a:rPr lang="en-US" altLang="zh-CN" sz="2400" b="1" dirty="0">
                <a:latin typeface="华文楷体" panose="02010600040101010101" pitchFamily="2" charset="-122"/>
                <a:ea typeface="华文楷体" panose="02010600040101010101" pitchFamily="2" charset="-122"/>
              </a:rPr>
              <a:t> ? </a:t>
            </a:r>
            <a:r>
              <a:rPr lang="zh-CN" altLang="en-US" sz="2400" b="1" dirty="0">
                <a:latin typeface="华文楷体" panose="02010600040101010101" pitchFamily="2" charset="-122"/>
                <a:ea typeface="华文楷体" panose="02010600040101010101" pitchFamily="2" charset="-122"/>
              </a:rPr>
              <a:t>如果存在空地址，我们是否一定能按二次探测法找到吗？</a:t>
            </a:r>
            <a:endParaRPr lang="en-US" altLang="zh-CN" sz="2400" b="1" dirty="0">
              <a:latin typeface="华文楷体" panose="02010600040101010101" pitchFamily="2" charset="-122"/>
              <a:ea typeface="华文楷体" panose="02010600040101010101" pitchFamily="2" charset="-122"/>
            </a:endParaRPr>
          </a:p>
        </p:txBody>
      </p:sp>
      <p:sp>
        <p:nvSpPr>
          <p:cNvPr id="33" name="文本框 32"/>
          <p:cNvSpPr txBox="1"/>
          <p:nvPr/>
        </p:nvSpPr>
        <p:spPr>
          <a:xfrm>
            <a:off x="679285" y="4110663"/>
            <a:ext cx="8464715" cy="461665"/>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例： </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a:t>
            </a:r>
            <a:r>
              <a:rPr lang="en-US" altLang="zh-CN" sz="2400" b="1" baseline="30000" dirty="0">
                <a:latin typeface="华文楷体" panose="02010600040101010101" pitchFamily="2" charset="-122"/>
                <a:ea typeface="华文楷体" panose="02010600040101010101" pitchFamily="2" charset="-122"/>
              </a:rPr>
              <a:t>2  </a:t>
            </a:r>
            <a:r>
              <a:rPr lang="en-US" altLang="zh-CN" sz="2400" b="1" dirty="0">
                <a:latin typeface="华文楷体" panose="02010600040101010101" pitchFamily="2" charset="-122"/>
                <a:ea typeface="华文楷体" panose="02010600040101010101" pitchFamily="2" charset="-122"/>
              </a:rPr>
              <a:t>% </a:t>
            </a:r>
            <a:r>
              <a:rPr lang="en-US" altLang="zh-CN" sz="2400" b="1" dirty="0">
                <a:solidFill>
                  <a:srgbClr val="C00000"/>
                </a:solidFill>
                <a:latin typeface="华文楷体" panose="02010600040101010101" pitchFamily="2" charset="-122"/>
                <a:ea typeface="华文楷体" panose="02010600040101010101" pitchFamily="2" charset="-122"/>
              </a:rPr>
              <a:t>11 </a:t>
            </a:r>
            <a:r>
              <a:rPr lang="en-US" altLang="zh-CN" sz="2400" b="1" dirty="0">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 </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{0</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1</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4</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9</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5</a:t>
            </a:r>
            <a:r>
              <a:rPr lang="zh-CN" altLang="en-US" sz="2400" b="1" dirty="0">
                <a:solidFill>
                  <a:schemeClr val="tx2">
                    <a:lumMod val="50000"/>
                  </a:schemeClr>
                </a:solidFill>
                <a:latin typeface="华文楷体" panose="02010600040101010101" pitchFamily="2" charset="-122"/>
                <a:ea typeface="华文楷体" panose="02010600040101010101" pitchFamily="2" charset="-122"/>
              </a:rPr>
              <a:t>，</a:t>
            </a:r>
            <a:r>
              <a:rPr lang="en-US" altLang="zh-CN" sz="2400" b="1" dirty="0">
                <a:solidFill>
                  <a:schemeClr val="tx2">
                    <a:lumMod val="50000"/>
                  </a:schemeClr>
                </a:solidFill>
                <a:latin typeface="华文楷体" panose="02010600040101010101" pitchFamily="2" charset="-122"/>
                <a:ea typeface="华文楷体" panose="02010600040101010101" pitchFamily="2" charset="-122"/>
              </a:rPr>
              <a:t>3}</a:t>
            </a:r>
            <a:endParaRPr lang="zh-CN" altLang="en-US" sz="2400" b="1" dirty="0">
              <a:solidFill>
                <a:schemeClr val="tx2">
                  <a:lumMod val="50000"/>
                </a:schemeClr>
              </a:solidFill>
              <a:latin typeface="华文楷体" panose="02010600040101010101" pitchFamily="2" charset="-122"/>
              <a:ea typeface="华文楷体" panose="02010600040101010101" pitchFamily="2" charset="-122"/>
            </a:endParaRPr>
          </a:p>
        </p:txBody>
      </p:sp>
      <p:sp>
        <p:nvSpPr>
          <p:cNvPr id="34" name="文本框 33"/>
          <p:cNvSpPr txBox="1"/>
          <p:nvPr/>
        </p:nvSpPr>
        <p:spPr>
          <a:xfrm>
            <a:off x="721822" y="4837931"/>
            <a:ext cx="7997171" cy="830997"/>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400" b="1" dirty="0">
                <a:solidFill>
                  <a:srgbClr val="00B050"/>
                </a:solidFill>
                <a:latin typeface="华文楷体" panose="02010600040101010101" pitchFamily="2" charset="-122"/>
                <a:ea typeface="华文楷体" panose="02010600040101010101" pitchFamily="2" charset="-122"/>
              </a:rPr>
              <a:t>M</a:t>
            </a:r>
            <a:r>
              <a:rPr lang="zh-CN" altLang="en-US" sz="2400" b="1" dirty="0">
                <a:solidFill>
                  <a:srgbClr val="00B050"/>
                </a:solidFill>
                <a:latin typeface="华文楷体" panose="02010600040101010101" pitchFamily="2" charset="-122"/>
                <a:ea typeface="华文楷体" panose="02010600040101010101" pitchFamily="2" charset="-122"/>
              </a:rPr>
              <a:t>若为素数：</a:t>
            </a:r>
            <a:r>
              <a:rPr lang="en-US" altLang="zh-CN" sz="2400" b="1" dirty="0">
                <a:solidFill>
                  <a:srgbClr val="00B050"/>
                </a:solidFill>
                <a:latin typeface="华文楷体" panose="02010600040101010101" pitchFamily="2" charset="-122"/>
                <a:ea typeface="华文楷体" panose="02010600040101010101" pitchFamily="2" charset="-122"/>
              </a:rPr>
              <a:t>n</a:t>
            </a:r>
            <a:r>
              <a:rPr lang="en-US" altLang="zh-CN" sz="2400" b="1" baseline="30000" dirty="0">
                <a:solidFill>
                  <a:srgbClr val="00B050"/>
                </a:solidFill>
                <a:latin typeface="华文楷体" panose="02010600040101010101" pitchFamily="2" charset="-122"/>
                <a:ea typeface="华文楷体" panose="02010600040101010101" pitchFamily="2" charset="-122"/>
              </a:rPr>
              <a:t>2</a:t>
            </a:r>
            <a:r>
              <a:rPr lang="en-US" altLang="zh-CN" sz="2400" b="1" dirty="0">
                <a:solidFill>
                  <a:srgbClr val="00B050"/>
                </a:solidFill>
                <a:latin typeface="华文楷体" panose="02010600040101010101" pitchFamily="2" charset="-122"/>
                <a:ea typeface="华文楷体" panose="02010600040101010101" pitchFamily="2" charset="-122"/>
              </a:rPr>
              <a:t> % M</a:t>
            </a:r>
            <a:r>
              <a:rPr lang="zh-CN" altLang="en-US" sz="2400" b="1" dirty="0">
                <a:solidFill>
                  <a:srgbClr val="00B050"/>
                </a:solidFill>
                <a:latin typeface="华文楷体" panose="02010600040101010101" pitchFamily="2" charset="-122"/>
                <a:ea typeface="华文楷体" panose="02010600040101010101" pitchFamily="2" charset="-122"/>
              </a:rPr>
              <a:t>可能的取值恰好会有</a:t>
            </a:r>
            <a:r>
              <a:rPr lang="zh-CN" altLang="en-US" sz="24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rgbClr val="00B050"/>
                </a:solidFill>
                <a:latin typeface="华文楷体" panose="02010600040101010101" pitchFamily="2" charset="-122"/>
                <a:ea typeface="华文楷体" panose="02010600040101010101" pitchFamily="2" charset="-122"/>
              </a:rPr>
              <a:t>M/2</a:t>
            </a:r>
            <a:r>
              <a:rPr lang="zh-CN" altLang="en-US" sz="24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solidFill>
                  <a:srgbClr val="00B050"/>
                </a:solidFill>
                <a:latin typeface="华文楷体" panose="02010600040101010101" pitchFamily="2" charset="-122"/>
                <a:ea typeface="华文楷体" panose="02010600040101010101" pitchFamily="2" charset="-122"/>
              </a:rPr>
              <a:t>种</a:t>
            </a:r>
            <a:endParaRPr lang="en-US" altLang="zh-CN" sz="2400" b="1" dirty="0">
              <a:solidFill>
                <a:srgbClr val="00B050"/>
              </a:solidFill>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                               </a:t>
            </a:r>
            <a:r>
              <a:rPr lang="en-US" altLang="zh-CN" sz="2400" b="1" dirty="0">
                <a:solidFill>
                  <a:schemeClr val="accent1"/>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solidFill>
                  <a:schemeClr val="accent1"/>
                </a:solidFill>
                <a:latin typeface="华文楷体" panose="02010600040101010101" pitchFamily="2" charset="-122"/>
                <a:ea typeface="华文楷体" panose="02010600040101010101" pitchFamily="2" charset="-122"/>
                <a:sym typeface="Symbol" panose="05050102010706020507" pitchFamily="18" charset="2"/>
              </a:rPr>
              <a:t>此时，恰由探测链的前</a:t>
            </a:r>
            <a:r>
              <a:rPr lang="en-US" altLang="zh-CN" sz="2400" b="1" dirty="0">
                <a:solidFill>
                  <a:schemeClr val="accent1"/>
                </a:solidFill>
                <a:latin typeface="华文楷体" panose="02010600040101010101" pitchFamily="2" charset="-122"/>
                <a:ea typeface="华文楷体" panose="02010600040101010101" pitchFamily="2" charset="-122"/>
              </a:rPr>
              <a:t>M/2</a:t>
            </a:r>
            <a:r>
              <a:rPr lang="zh-CN" altLang="en-US" sz="2400" b="1" dirty="0">
                <a:solidFill>
                  <a:schemeClr val="accent1"/>
                </a:solidFill>
                <a:latin typeface="华文楷体" panose="02010600040101010101" pitchFamily="2" charset="-122"/>
                <a:ea typeface="华文楷体" panose="02010600040101010101" pitchFamily="2" charset="-122"/>
                <a:sym typeface="Symbol" panose="05050102010706020507" pitchFamily="18" charset="2"/>
              </a:rPr>
              <a:t>项取遍</a:t>
            </a:r>
            <a:endParaRPr lang="en-US" altLang="zh-CN" sz="2400" b="1" dirty="0">
              <a:solidFill>
                <a:schemeClr val="accent1"/>
              </a:solidFill>
              <a:latin typeface="华文楷体" panose="02010600040101010101" pitchFamily="2" charset="-122"/>
              <a:ea typeface="华文楷体" panose="02010600040101010101" pitchFamily="2" charset="-122"/>
            </a:endParaRPr>
          </a:p>
        </p:txBody>
      </p:sp>
      <p:sp>
        <p:nvSpPr>
          <p:cNvPr id="35" name="文本框 34"/>
          <p:cNvSpPr txBox="1"/>
          <p:nvPr/>
        </p:nvSpPr>
        <p:spPr>
          <a:xfrm>
            <a:off x="710534" y="5934531"/>
            <a:ext cx="8253954" cy="830997"/>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定理：若</a:t>
            </a:r>
            <a:r>
              <a:rPr lang="en-US" altLang="zh-CN" sz="2400" b="1" dirty="0">
                <a:solidFill>
                  <a:schemeClr val="accent6">
                    <a:lumMod val="75000"/>
                  </a:schemeClr>
                </a:solidFill>
                <a:latin typeface="华文楷体" panose="02010600040101010101" pitchFamily="2" charset="-122"/>
                <a:ea typeface="华文楷体" panose="02010600040101010101" pitchFamily="2" charset="-122"/>
              </a:rPr>
              <a:t>M</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是素数，且装填因子</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chemeClr val="accent6">
                    <a:lumMod val="75000"/>
                  </a:schemeClr>
                </a:solidFill>
                <a:latin typeface="华文楷体" panose="02010600040101010101" pitchFamily="2" charset="-122"/>
                <a:ea typeface="华文楷体" panose="02010600040101010101" pitchFamily="2" charset="-122"/>
                <a:sym typeface="Symbol" panose="05050102010706020507" pitchFamily="18" charset="2"/>
              </a:rPr>
              <a:t>0.5</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sym typeface="Symbol" panose="05050102010706020507" pitchFamily="18" charset="2"/>
              </a:rPr>
              <a:t>，就一定能够找出；否者，不见得。</a:t>
            </a:r>
            <a:endParaRPr lang="en-US" altLang="zh-CN" sz="2400" b="1" dirty="0">
              <a:solidFill>
                <a:schemeClr val="accent6">
                  <a:lumMod val="75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3521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3.05556E-6 4.81481E-6 L -3.05556E-6 -0.07223 " pathEditMode="relative" rAng="0" ptsTypes="AA">
                                      <p:cBhvr>
                                        <p:cTn id="6" dur="250" accel="50000" decel="50000" autoRev="1" fill="hold">
                                          <p:stCondLst>
                                            <p:cond delay="0"/>
                                          </p:stCondLst>
                                        </p:cTn>
                                        <p:tgtEl>
                                          <p:spTgt spid="32">
                                            <p:txEl>
                                              <p:pRg st="1" end="1"/>
                                            </p:txEl>
                                          </p:spTgt>
                                        </p:tgtEl>
                                        <p:attrNameLst>
                                          <p:attrName>ppt_x</p:attrName>
                                          <p:attrName>ppt_y</p:attrName>
                                        </p:attrNameLst>
                                      </p:cBhvr>
                                      <p:rCtr x="0" y="-3611"/>
                                    </p:animMotion>
                                    <p:animRot by="1500000">
                                      <p:cBhvr>
                                        <p:cTn id="7" dur="125" fill="hold">
                                          <p:stCondLst>
                                            <p:cond delay="0"/>
                                          </p:stCondLst>
                                        </p:cTn>
                                        <p:tgtEl>
                                          <p:spTgt spid="32">
                                            <p:txEl>
                                              <p:pRg st="1" end="1"/>
                                            </p:txEl>
                                          </p:spTgt>
                                        </p:tgtEl>
                                        <p:attrNameLst>
                                          <p:attrName>r</p:attrName>
                                        </p:attrNameLst>
                                      </p:cBhvr>
                                    </p:animRot>
                                    <p:animRot by="-1500000">
                                      <p:cBhvr>
                                        <p:cTn id="8" dur="125" fill="hold">
                                          <p:stCondLst>
                                            <p:cond delay="125"/>
                                          </p:stCondLst>
                                        </p:cTn>
                                        <p:tgtEl>
                                          <p:spTgt spid="32">
                                            <p:txEl>
                                              <p:pRg st="1" end="1"/>
                                            </p:txEl>
                                          </p:spTgt>
                                        </p:tgtEl>
                                        <p:attrNameLst>
                                          <p:attrName>r</p:attrName>
                                        </p:attrNameLst>
                                      </p:cBhvr>
                                    </p:animRot>
                                    <p:animRot by="-1500000">
                                      <p:cBhvr>
                                        <p:cTn id="9" dur="125" fill="hold">
                                          <p:stCondLst>
                                            <p:cond delay="250"/>
                                          </p:stCondLst>
                                        </p:cTn>
                                        <p:tgtEl>
                                          <p:spTgt spid="32">
                                            <p:txEl>
                                              <p:pRg st="1" end="1"/>
                                            </p:txEl>
                                          </p:spTgt>
                                        </p:tgtEl>
                                        <p:attrNameLst>
                                          <p:attrName>r</p:attrName>
                                        </p:attrNameLst>
                                      </p:cBhvr>
                                    </p:animRot>
                                    <p:animRot by="1500000">
                                      <p:cBhvr>
                                        <p:cTn id="10" dur="125" fill="hold">
                                          <p:stCondLst>
                                            <p:cond delay="375"/>
                                          </p:stCondLst>
                                        </p:cTn>
                                        <p:tgtEl>
                                          <p:spTgt spid="32">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7" presetClass="emph" presetSubtype="0" fill="remove" grpId="0" nodeType="clickEffect">
                                  <p:stCondLst>
                                    <p:cond delay="0"/>
                                  </p:stCondLst>
                                  <p:childTnLst>
                                    <p:animClr clrSpc="rgb" dir="cw">
                                      <p:cBhvr override="childStyle">
                                        <p:cTn id="14" dur="250" autoRev="1" fill="remove"/>
                                        <p:tgtEl>
                                          <p:spTgt spid="33"/>
                                        </p:tgtEl>
                                        <p:attrNameLst>
                                          <p:attrName>style.color</p:attrName>
                                        </p:attrNameLst>
                                      </p:cBhvr>
                                      <p:to>
                                        <a:schemeClr val="bg1"/>
                                      </p:to>
                                    </p:animClr>
                                    <p:animClr clrSpc="rgb" dir="cw">
                                      <p:cBhvr>
                                        <p:cTn id="15" dur="250" autoRev="1" fill="remove"/>
                                        <p:tgtEl>
                                          <p:spTgt spid="33"/>
                                        </p:tgtEl>
                                        <p:attrNameLst>
                                          <p:attrName>fillcolor</p:attrName>
                                        </p:attrNameLst>
                                      </p:cBhvr>
                                      <p:to>
                                        <a:schemeClr val="bg1"/>
                                      </p:to>
                                    </p:animClr>
                                    <p:set>
                                      <p:cBhvr>
                                        <p:cTn id="16" dur="250" autoRev="1" fill="remove"/>
                                        <p:tgtEl>
                                          <p:spTgt spid="33"/>
                                        </p:tgtEl>
                                        <p:attrNameLst>
                                          <p:attrName>fill.type</p:attrName>
                                        </p:attrNameLst>
                                      </p:cBhvr>
                                      <p:to>
                                        <p:strVal val="solid"/>
                                      </p:to>
                                    </p:set>
                                    <p:set>
                                      <p:cBhvr>
                                        <p:cTn id="17" dur="250" autoRev="1" fill="remove"/>
                                        <p:tgtEl>
                                          <p:spTgt spid="33"/>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323528" y="188640"/>
            <a:ext cx="8229600" cy="936104"/>
          </a:xfrm>
        </p:spPr>
        <p:txBody>
          <a:bodyPr/>
          <a:lstStyle/>
          <a:p>
            <a:pPr algn="l"/>
            <a:r>
              <a:rPr lang="en-US" altLang="zh-CN" dirty="0">
                <a:latin typeface="华文琥珀" panose="02010800040101010101" pitchFamily="2" charset="-122"/>
                <a:ea typeface="华文琥珀" panose="02010800040101010101" pitchFamily="2" charset="-122"/>
              </a:rPr>
              <a:t>4  </a:t>
            </a:r>
            <a:r>
              <a:rPr lang="zh-CN" altLang="en-US" dirty="0">
                <a:latin typeface="华文琥珀" panose="02010800040101010101" pitchFamily="2" charset="-122"/>
                <a:ea typeface="华文琥珀" panose="02010800040101010101" pitchFamily="2" charset="-122"/>
              </a:rPr>
              <a:t>哈希表</a:t>
            </a:r>
            <a:endParaRPr lang="en-US" altLang="en-US" dirty="0">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312719" y="1268760"/>
            <a:ext cx="8229600" cy="5040560"/>
          </a:xfrm>
        </p:spPr>
        <p:txBody>
          <a:bodyPr>
            <a:normAutofit/>
          </a:bodyPr>
          <a:lstStyle/>
          <a:p>
            <a:pPr marL="0" indent="0">
              <a:buNone/>
            </a:pPr>
            <a:r>
              <a:rPr lang="zh-CN" altLang="en-US" sz="2400" b="1" u="sng" dirty="0">
                <a:ea typeface="宋体" panose="02010600030101010101" pitchFamily="2" charset="-122"/>
              </a:rPr>
              <a:t>已有的查找方法建立在指定值与数据元素关键字的比较基础上</a:t>
            </a:r>
            <a:endParaRPr lang="en-US" altLang="zh-CN" sz="2400" b="1" u="sng" dirty="0">
              <a:ea typeface="宋体" panose="02010600030101010101" pitchFamily="2" charset="-122"/>
            </a:endParaRPr>
          </a:p>
          <a:p>
            <a:pPr lvl="1">
              <a:spcBef>
                <a:spcPts val="600"/>
              </a:spcBef>
            </a:pPr>
            <a:r>
              <a:rPr lang="zh-CN" altLang="en-US" sz="2400" b="1" dirty="0">
                <a:latin typeface="华文楷体" panose="02010600040101010101" pitchFamily="2" charset="-122"/>
                <a:ea typeface="华文楷体" panose="02010600040101010101" pitchFamily="2" charset="-122"/>
              </a:rPr>
              <a:t>不同的查找其差别在于关键字和给定值进行比较的顺序不同</a:t>
            </a:r>
            <a:endParaRPr lang="en-US" altLang="zh-CN" sz="2400" b="1" dirty="0">
              <a:latin typeface="华文楷体" panose="02010600040101010101" pitchFamily="2" charset="-122"/>
              <a:ea typeface="华文楷体" panose="02010600040101010101" pitchFamily="2" charset="-122"/>
            </a:endParaRPr>
          </a:p>
          <a:p>
            <a:pPr lvl="1">
              <a:spcBef>
                <a:spcPts val="600"/>
              </a:spcBef>
            </a:pPr>
            <a:r>
              <a:rPr lang="zh-CN" altLang="en-US" sz="2400" b="1" dirty="0">
                <a:latin typeface="华文楷体" panose="02010600040101010101" pitchFamily="2" charset="-122"/>
                <a:ea typeface="华文楷体" panose="02010600040101010101" pitchFamily="2" charset="-122"/>
              </a:rPr>
              <a:t>查找的效率取决于和给定值进行比较的关键字的个数</a:t>
            </a:r>
            <a:endParaRPr lang="en-US" altLang="zh-CN" sz="2400" b="1" dirty="0">
              <a:latin typeface="华文楷体" panose="02010600040101010101" pitchFamily="2" charset="-122"/>
              <a:ea typeface="华文楷体" panose="02010600040101010101" pitchFamily="2" charset="-122"/>
            </a:endParaRPr>
          </a:p>
          <a:p>
            <a:pPr lvl="1">
              <a:spcBef>
                <a:spcPts val="600"/>
              </a:spcBef>
            </a:pPr>
            <a:r>
              <a:rPr lang="zh-CN" altLang="en-US" sz="2400" b="1" dirty="0">
                <a:solidFill>
                  <a:srgbClr val="92D050"/>
                </a:solidFill>
                <a:latin typeface="华文楷体" panose="02010600040101010101" pitchFamily="2" charset="-122"/>
                <a:ea typeface="华文楷体" panose="02010600040101010101" pitchFamily="2" charset="-122"/>
              </a:rPr>
              <a:t>原因：数据元素的关键字和数据元素的存储位置之间没有确定的关系</a:t>
            </a:r>
            <a:endParaRPr lang="en-US" altLang="zh-CN" sz="2400" b="1" dirty="0">
              <a:solidFill>
                <a:srgbClr val="92D050"/>
              </a:solidFill>
              <a:latin typeface="华文楷体" panose="02010600040101010101" pitchFamily="2" charset="-122"/>
              <a:ea typeface="华文楷体" panose="02010600040101010101" pitchFamily="2" charset="-122"/>
            </a:endParaRPr>
          </a:p>
          <a:p>
            <a:pPr marL="457200" lvl="1" indent="0">
              <a:buNone/>
            </a:pPr>
            <a:endParaRPr lang="en-US" altLang="zh-CN" b="1" dirty="0">
              <a:ea typeface="宋体" panose="02010600030101010101" pitchFamily="2" charset="-122"/>
            </a:endParaRPr>
          </a:p>
          <a:p>
            <a:pPr marL="1433513" indent="-1433513">
              <a:lnSpc>
                <a:spcPct val="120000"/>
              </a:lnSpc>
              <a:spcBef>
                <a:spcPts val="0"/>
              </a:spcBef>
              <a:buNone/>
            </a:pPr>
            <a:r>
              <a:rPr lang="en-US" altLang="zh-CN" b="1" dirty="0">
                <a:solidFill>
                  <a:schemeClr val="accent1">
                    <a:lumMod val="75000"/>
                  </a:schemeClr>
                </a:solidFill>
                <a:latin typeface="华文行楷" panose="02010800040101010101" pitchFamily="2" charset="-122"/>
                <a:ea typeface="华文行楷" panose="02010800040101010101" pitchFamily="2" charset="-122"/>
              </a:rPr>
              <a:t>Problem</a:t>
            </a:r>
            <a:r>
              <a:rPr lang="zh-CN" altLang="en-US" b="1" dirty="0">
                <a:solidFill>
                  <a:schemeClr val="accent1">
                    <a:lumMod val="75000"/>
                  </a:schemeClr>
                </a:solidFill>
                <a:latin typeface="华文行楷" panose="02010800040101010101" pitchFamily="2" charset="-122"/>
                <a:ea typeface="华文行楷" panose="02010800040101010101" pitchFamily="2" charset="-122"/>
              </a:rPr>
              <a:t>：不经过比较，直接得到所查记录在连续地址存储数组的存储位置？</a:t>
            </a:r>
            <a:endParaRPr lang="en-US" altLang="zh-CN" dirty="0">
              <a:solidFill>
                <a:schemeClr val="accent1">
                  <a:lumMod val="75000"/>
                </a:schemeClr>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51547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1988397627"/>
              </p:ext>
            </p:extLst>
          </p:nvPr>
        </p:nvGraphicFramePr>
        <p:xfrm>
          <a:off x="121223" y="2548261"/>
          <a:ext cx="8856983" cy="1828800"/>
        </p:xfrm>
        <a:graphic>
          <a:graphicData uri="http://schemas.openxmlformats.org/drawingml/2006/table">
            <a:tbl>
              <a:tblPr firstRow="1" bandRow="1">
                <a:tableStyleId>{5C22544A-7EE6-4342-B048-85BDC9FD1C3A}</a:tableStyleId>
              </a:tblPr>
              <a:tblGrid>
                <a:gridCol w="520999">
                  <a:extLst>
                    <a:ext uri="{9D8B030D-6E8A-4147-A177-3AD203B41FA5}">
                      <a16:colId xmlns="" xmlns:a16="http://schemas.microsoft.com/office/drawing/2014/main" val="1596526822"/>
                    </a:ext>
                  </a:extLst>
                </a:gridCol>
                <a:gridCol w="520999">
                  <a:extLst>
                    <a:ext uri="{9D8B030D-6E8A-4147-A177-3AD203B41FA5}">
                      <a16:colId xmlns="" xmlns:a16="http://schemas.microsoft.com/office/drawing/2014/main" val="844106271"/>
                    </a:ext>
                  </a:extLst>
                </a:gridCol>
                <a:gridCol w="520999">
                  <a:extLst>
                    <a:ext uri="{9D8B030D-6E8A-4147-A177-3AD203B41FA5}">
                      <a16:colId xmlns="" xmlns:a16="http://schemas.microsoft.com/office/drawing/2014/main" val="338158052"/>
                    </a:ext>
                  </a:extLst>
                </a:gridCol>
                <a:gridCol w="520999">
                  <a:extLst>
                    <a:ext uri="{9D8B030D-6E8A-4147-A177-3AD203B41FA5}">
                      <a16:colId xmlns="" xmlns:a16="http://schemas.microsoft.com/office/drawing/2014/main" val="2393831515"/>
                    </a:ext>
                  </a:extLst>
                </a:gridCol>
                <a:gridCol w="520999">
                  <a:extLst>
                    <a:ext uri="{9D8B030D-6E8A-4147-A177-3AD203B41FA5}">
                      <a16:colId xmlns="" xmlns:a16="http://schemas.microsoft.com/office/drawing/2014/main" val="1984539657"/>
                    </a:ext>
                  </a:extLst>
                </a:gridCol>
                <a:gridCol w="520999">
                  <a:extLst>
                    <a:ext uri="{9D8B030D-6E8A-4147-A177-3AD203B41FA5}">
                      <a16:colId xmlns="" xmlns:a16="http://schemas.microsoft.com/office/drawing/2014/main" val="1630738280"/>
                    </a:ext>
                  </a:extLst>
                </a:gridCol>
                <a:gridCol w="520999">
                  <a:extLst>
                    <a:ext uri="{9D8B030D-6E8A-4147-A177-3AD203B41FA5}">
                      <a16:colId xmlns="" xmlns:a16="http://schemas.microsoft.com/office/drawing/2014/main" val="3399591931"/>
                    </a:ext>
                  </a:extLst>
                </a:gridCol>
                <a:gridCol w="520999">
                  <a:extLst>
                    <a:ext uri="{9D8B030D-6E8A-4147-A177-3AD203B41FA5}">
                      <a16:colId xmlns="" xmlns:a16="http://schemas.microsoft.com/office/drawing/2014/main" val="275497971"/>
                    </a:ext>
                  </a:extLst>
                </a:gridCol>
                <a:gridCol w="520999">
                  <a:extLst>
                    <a:ext uri="{9D8B030D-6E8A-4147-A177-3AD203B41FA5}">
                      <a16:colId xmlns="" xmlns:a16="http://schemas.microsoft.com/office/drawing/2014/main" val="3050667068"/>
                    </a:ext>
                  </a:extLst>
                </a:gridCol>
                <a:gridCol w="520999">
                  <a:extLst>
                    <a:ext uri="{9D8B030D-6E8A-4147-A177-3AD203B41FA5}">
                      <a16:colId xmlns="" xmlns:a16="http://schemas.microsoft.com/office/drawing/2014/main" val="2446876613"/>
                    </a:ext>
                  </a:extLst>
                </a:gridCol>
                <a:gridCol w="520999">
                  <a:extLst>
                    <a:ext uri="{9D8B030D-6E8A-4147-A177-3AD203B41FA5}">
                      <a16:colId xmlns="" xmlns:a16="http://schemas.microsoft.com/office/drawing/2014/main" val="1785894238"/>
                    </a:ext>
                  </a:extLst>
                </a:gridCol>
                <a:gridCol w="520999">
                  <a:extLst>
                    <a:ext uri="{9D8B030D-6E8A-4147-A177-3AD203B41FA5}">
                      <a16:colId xmlns="" xmlns:a16="http://schemas.microsoft.com/office/drawing/2014/main" val="3426237182"/>
                    </a:ext>
                  </a:extLst>
                </a:gridCol>
                <a:gridCol w="520999">
                  <a:extLst>
                    <a:ext uri="{9D8B030D-6E8A-4147-A177-3AD203B41FA5}">
                      <a16:colId xmlns="" xmlns:a16="http://schemas.microsoft.com/office/drawing/2014/main" val="2040752749"/>
                    </a:ext>
                  </a:extLst>
                </a:gridCol>
                <a:gridCol w="520999">
                  <a:extLst>
                    <a:ext uri="{9D8B030D-6E8A-4147-A177-3AD203B41FA5}">
                      <a16:colId xmlns="" xmlns:a16="http://schemas.microsoft.com/office/drawing/2014/main" val="2305430866"/>
                    </a:ext>
                  </a:extLst>
                </a:gridCol>
                <a:gridCol w="520999">
                  <a:extLst>
                    <a:ext uri="{9D8B030D-6E8A-4147-A177-3AD203B41FA5}">
                      <a16:colId xmlns="" xmlns:a16="http://schemas.microsoft.com/office/drawing/2014/main" val="2032007980"/>
                    </a:ext>
                  </a:extLst>
                </a:gridCol>
                <a:gridCol w="520999">
                  <a:extLst>
                    <a:ext uri="{9D8B030D-6E8A-4147-A177-3AD203B41FA5}">
                      <a16:colId xmlns="" xmlns:a16="http://schemas.microsoft.com/office/drawing/2014/main" val="673903347"/>
                    </a:ext>
                  </a:extLst>
                </a:gridCol>
                <a:gridCol w="520999">
                  <a:extLst>
                    <a:ext uri="{9D8B030D-6E8A-4147-A177-3AD203B41FA5}">
                      <a16:colId xmlns="" xmlns:a16="http://schemas.microsoft.com/office/drawing/2014/main" val="3918701826"/>
                    </a:ext>
                  </a:extLst>
                </a:gridCol>
              </a:tblGrid>
              <a:tr h="331237">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i</a:t>
                      </a:r>
                      <a:r>
                        <a:rPr lang="en-US" altLang="zh-CN" baseline="30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2</a:t>
                      </a:r>
                      <a:endParaRPr lang="zh-CN" altLang="en-US" baseline="30000" dirty="0">
                        <a:solidFill>
                          <a:schemeClr val="tx1"/>
                        </a:solidFill>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tc>
                  <a:txBody>
                    <a:bodyPr/>
                    <a:lstStyle/>
                    <a:p>
                      <a:r>
                        <a:rPr lang="en-US" altLang="zh-CN" dirty="0"/>
                        <a:t>….</a:t>
                      </a:r>
                      <a:endParaRPr lang="zh-CN" altLang="en-US" dirty="0"/>
                    </a:p>
                  </a:txBody>
                  <a:tcPr/>
                </a:tc>
                <a:tc>
                  <a:txBody>
                    <a:bodyPr/>
                    <a:lstStyle/>
                    <a:p>
                      <a:pPr algn="ctr"/>
                      <a:r>
                        <a:rPr lang="en-US" altLang="zh-CN" dirty="0">
                          <a:solidFill>
                            <a:schemeClr val="tx1"/>
                          </a:solidFill>
                        </a:rPr>
                        <a:t>-36</a:t>
                      </a:r>
                      <a:endParaRPr lang="zh-CN" altLang="en-US" dirty="0">
                        <a:solidFill>
                          <a:schemeClr val="tx1"/>
                        </a:solidFill>
                      </a:endParaRPr>
                    </a:p>
                  </a:txBody>
                  <a:tcPr/>
                </a:tc>
                <a:tc>
                  <a:txBody>
                    <a:bodyPr/>
                    <a:lstStyle/>
                    <a:p>
                      <a:pPr algn="ctr"/>
                      <a:r>
                        <a:rPr lang="en-US" altLang="zh-CN" dirty="0">
                          <a:solidFill>
                            <a:schemeClr val="tx1"/>
                          </a:solidFill>
                        </a:rPr>
                        <a:t>-25</a:t>
                      </a:r>
                      <a:endParaRPr lang="zh-CN" altLang="en-US" dirty="0">
                        <a:solidFill>
                          <a:schemeClr val="tx1"/>
                        </a:solidFill>
                      </a:endParaRPr>
                    </a:p>
                  </a:txBody>
                  <a:tcPr/>
                </a:tc>
                <a:tc>
                  <a:txBody>
                    <a:bodyPr/>
                    <a:lstStyle/>
                    <a:p>
                      <a:pPr algn="ctr"/>
                      <a:r>
                        <a:rPr lang="en-US" altLang="zh-CN" dirty="0">
                          <a:solidFill>
                            <a:schemeClr val="tx1"/>
                          </a:solidFill>
                        </a:rPr>
                        <a:t>-16</a:t>
                      </a:r>
                      <a:endParaRPr lang="zh-CN" altLang="en-US" dirty="0">
                        <a:solidFill>
                          <a:schemeClr val="tx1"/>
                        </a:solidFill>
                      </a:endParaRPr>
                    </a:p>
                  </a:txBody>
                  <a:tcPr/>
                </a:tc>
                <a:tc>
                  <a:txBody>
                    <a:bodyPr/>
                    <a:lstStyle/>
                    <a:p>
                      <a:pPr algn="ctr"/>
                      <a:r>
                        <a:rPr lang="en-US" altLang="zh-CN" dirty="0">
                          <a:solidFill>
                            <a:schemeClr val="tx1"/>
                          </a:solidFill>
                        </a:rPr>
                        <a:t>-9</a:t>
                      </a:r>
                      <a:endParaRPr lang="zh-CN" altLang="en-US" dirty="0">
                        <a:solidFill>
                          <a:schemeClr val="tx1"/>
                        </a:solidFill>
                      </a:endParaRPr>
                    </a:p>
                  </a:txBody>
                  <a:tcPr/>
                </a:tc>
                <a:tc>
                  <a:txBody>
                    <a:bodyPr/>
                    <a:lstStyle/>
                    <a:p>
                      <a:pPr algn="ctr"/>
                      <a:r>
                        <a:rPr lang="en-US" altLang="zh-CN" dirty="0">
                          <a:solidFill>
                            <a:schemeClr val="tx1"/>
                          </a:solidFill>
                        </a:rPr>
                        <a:t>-4</a:t>
                      </a:r>
                      <a:endParaRPr lang="zh-CN" altLang="en-US" dirty="0">
                        <a:solidFill>
                          <a:schemeClr val="tx1"/>
                        </a:solidFill>
                      </a:endParaRPr>
                    </a:p>
                  </a:txBody>
                  <a:tcPr/>
                </a:tc>
                <a:tc>
                  <a:txBody>
                    <a:bodyPr/>
                    <a:lstStyle/>
                    <a:p>
                      <a:pPr algn="ctr"/>
                      <a:r>
                        <a:rPr lang="en-US" altLang="zh-CN" dirty="0">
                          <a:solidFill>
                            <a:schemeClr val="tx1"/>
                          </a:solidFill>
                        </a:rPr>
                        <a:t>-1</a:t>
                      </a:r>
                      <a:endParaRPr lang="zh-CN" altLang="en-US" dirty="0">
                        <a:solidFill>
                          <a:schemeClr val="tx1"/>
                        </a:solidFill>
                      </a:endParaRPr>
                    </a:p>
                  </a:txBody>
                  <a:tcPr/>
                </a:tc>
                <a:tc>
                  <a:txBody>
                    <a:bodyPr/>
                    <a:lstStyle/>
                    <a:p>
                      <a:pPr algn="ctr"/>
                      <a:r>
                        <a:rPr lang="en-US" altLang="zh-CN" dirty="0">
                          <a:solidFill>
                            <a:schemeClr val="tx1"/>
                          </a:solidFill>
                        </a:rPr>
                        <a:t>0</a:t>
                      </a:r>
                      <a:endParaRPr lang="zh-CN" altLang="en-US" dirty="0">
                        <a:solidFill>
                          <a:schemeClr val="tx1"/>
                        </a:solidFill>
                      </a:endParaRPr>
                    </a:p>
                  </a:txBody>
                  <a:tcPr/>
                </a:tc>
                <a:tc>
                  <a:txBody>
                    <a:bodyPr/>
                    <a:lstStyle/>
                    <a:p>
                      <a:pPr algn="ctr"/>
                      <a:r>
                        <a:rPr lang="en-US" altLang="zh-CN" dirty="0">
                          <a:solidFill>
                            <a:schemeClr val="tx1"/>
                          </a:solidFill>
                        </a:rPr>
                        <a:t>1</a:t>
                      </a:r>
                      <a:endParaRPr lang="zh-CN" altLang="en-US" dirty="0">
                        <a:solidFill>
                          <a:schemeClr val="tx1"/>
                        </a:solidFill>
                      </a:endParaRPr>
                    </a:p>
                  </a:txBody>
                  <a:tcPr/>
                </a:tc>
                <a:tc>
                  <a:txBody>
                    <a:bodyPr/>
                    <a:lstStyle/>
                    <a:p>
                      <a:pPr algn="ctr"/>
                      <a:r>
                        <a:rPr lang="en-US" altLang="zh-CN" dirty="0">
                          <a:solidFill>
                            <a:schemeClr val="tx1"/>
                          </a:solidFill>
                        </a:rPr>
                        <a:t>4</a:t>
                      </a:r>
                      <a:endParaRPr lang="zh-CN" altLang="en-US" dirty="0">
                        <a:solidFill>
                          <a:schemeClr val="tx1"/>
                        </a:solidFill>
                      </a:endParaRPr>
                    </a:p>
                  </a:txBody>
                  <a:tcPr/>
                </a:tc>
                <a:tc>
                  <a:txBody>
                    <a:bodyPr/>
                    <a:lstStyle/>
                    <a:p>
                      <a:pPr algn="ctr"/>
                      <a:r>
                        <a:rPr lang="en-US" altLang="zh-CN" dirty="0">
                          <a:solidFill>
                            <a:schemeClr val="tx1"/>
                          </a:solidFill>
                        </a:rPr>
                        <a:t>9</a:t>
                      </a:r>
                      <a:endParaRPr lang="zh-CN" altLang="en-US" dirty="0">
                        <a:solidFill>
                          <a:schemeClr val="tx1"/>
                        </a:solidFill>
                      </a:endParaRPr>
                    </a:p>
                  </a:txBody>
                  <a:tcPr/>
                </a:tc>
                <a:tc>
                  <a:txBody>
                    <a:bodyPr/>
                    <a:lstStyle/>
                    <a:p>
                      <a:pPr algn="ctr"/>
                      <a:r>
                        <a:rPr lang="en-US" altLang="zh-CN" dirty="0">
                          <a:solidFill>
                            <a:schemeClr val="tx1"/>
                          </a:solidFill>
                        </a:rPr>
                        <a:t>16</a:t>
                      </a:r>
                      <a:endParaRPr lang="zh-CN" altLang="en-US" dirty="0">
                        <a:solidFill>
                          <a:schemeClr val="tx1"/>
                        </a:solidFill>
                      </a:endParaRPr>
                    </a:p>
                  </a:txBody>
                  <a:tcPr/>
                </a:tc>
                <a:tc>
                  <a:txBody>
                    <a:bodyPr/>
                    <a:lstStyle/>
                    <a:p>
                      <a:pPr algn="ctr"/>
                      <a:r>
                        <a:rPr lang="en-US" altLang="zh-CN" dirty="0">
                          <a:solidFill>
                            <a:schemeClr val="tx1"/>
                          </a:solidFill>
                        </a:rPr>
                        <a:t>25</a:t>
                      </a:r>
                      <a:endParaRPr lang="zh-CN" altLang="en-US" dirty="0">
                        <a:solidFill>
                          <a:schemeClr val="tx1"/>
                        </a:solidFill>
                      </a:endParaRPr>
                    </a:p>
                  </a:txBody>
                  <a:tcPr/>
                </a:tc>
                <a:tc>
                  <a:txBody>
                    <a:bodyPr/>
                    <a:lstStyle/>
                    <a:p>
                      <a:pPr algn="ctr"/>
                      <a:r>
                        <a:rPr lang="en-US" altLang="zh-CN" dirty="0">
                          <a:solidFill>
                            <a:schemeClr val="tx1"/>
                          </a:solidFill>
                        </a:rPr>
                        <a:t>36</a:t>
                      </a:r>
                      <a:endParaRPr lang="zh-CN" altLang="en-US" dirty="0">
                        <a:solidFill>
                          <a:schemeClr val="tx1"/>
                        </a:solidFill>
                      </a:endParaRPr>
                    </a:p>
                  </a:txBody>
                  <a:tcPr/>
                </a:tc>
                <a:tc>
                  <a:txBody>
                    <a:bodyPr/>
                    <a:lstStyle/>
                    <a:p>
                      <a:r>
                        <a:rPr lang="en-US" altLang="zh-CN" dirty="0"/>
                        <a:t>….</a:t>
                      </a:r>
                      <a:endParaRPr lang="zh-CN" altLang="en-US" dirty="0"/>
                    </a:p>
                  </a:txBody>
                  <a:tcPr/>
                </a:tc>
                <a:extLst>
                  <a:ext uri="{0D108BD9-81ED-4DB2-BD59-A6C34878D82A}">
                    <a16:rowId xmlns="" xmlns:a16="http://schemas.microsoft.com/office/drawing/2014/main" val="3442718562"/>
                  </a:ext>
                </a:extLst>
              </a:tr>
              <a:tr h="331237">
                <a:tc rowSpan="4">
                  <a:txBody>
                    <a:bodyPr/>
                    <a:lstStyle/>
                    <a:p>
                      <a:pPr algn="ctr">
                        <a:spcBef>
                          <a:spcPts val="0"/>
                        </a:spcBef>
                      </a:pPr>
                      <a:r>
                        <a:rPr lang="en-US" altLang="zh-CN" dirty="0">
                          <a:latin typeface="Times New Roman" panose="02020603050405020304" pitchFamily="18" charset="0"/>
                          <a:cs typeface="Times New Roman" panose="02020603050405020304" pitchFamily="18" charset="0"/>
                        </a:rPr>
                        <a:t>M</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t>5</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pPr algn="ctr"/>
                      <a:r>
                        <a:rPr lang="en-US" altLang="zh-CN" dirty="0">
                          <a:solidFill>
                            <a:schemeClr val="tx1"/>
                          </a:solidFill>
                        </a:rPr>
                        <a:t>4</a:t>
                      </a:r>
                      <a:endParaRPr lang="zh-CN" altLang="en-US" dirty="0">
                        <a:solidFill>
                          <a:schemeClr val="tx1"/>
                        </a:solidFill>
                      </a:endParaRPr>
                    </a:p>
                  </a:txBody>
                  <a:tcPr>
                    <a:solidFill>
                      <a:schemeClr val="accent2">
                        <a:lumMod val="20000"/>
                        <a:lumOff val="80000"/>
                      </a:schemeClr>
                    </a:solidFill>
                  </a:tcPr>
                </a:tc>
                <a:tc>
                  <a:txBody>
                    <a:bodyPr/>
                    <a:lstStyle/>
                    <a:p>
                      <a:pPr algn="ctr"/>
                      <a:r>
                        <a:rPr lang="en-US" altLang="zh-CN" dirty="0">
                          <a:solidFill>
                            <a:schemeClr val="tx1"/>
                          </a:solidFill>
                        </a:rPr>
                        <a:t>1</a:t>
                      </a:r>
                      <a:endParaRPr lang="zh-CN" altLang="en-US" dirty="0">
                        <a:solidFill>
                          <a:schemeClr val="tx1"/>
                        </a:solidFill>
                      </a:endParaRPr>
                    </a:p>
                  </a:txBody>
                  <a:tcPr>
                    <a:solidFill>
                      <a:schemeClr val="accent2">
                        <a:lumMod val="20000"/>
                        <a:lumOff val="80000"/>
                      </a:schemeClr>
                    </a:solidFill>
                  </a:tcPr>
                </a:tc>
                <a:tc>
                  <a:txBody>
                    <a:bodyPr/>
                    <a:lstStyle/>
                    <a:p>
                      <a:pPr algn="ctr"/>
                      <a:r>
                        <a:rPr lang="en-US" altLang="zh-CN" dirty="0">
                          <a:solidFill>
                            <a:schemeClr val="tx1"/>
                          </a:solidFill>
                        </a:rPr>
                        <a:t>0</a:t>
                      </a:r>
                      <a:endParaRPr lang="zh-CN" altLang="en-US" dirty="0">
                        <a:solidFill>
                          <a:schemeClr val="tx1"/>
                        </a:solidFill>
                      </a:endParaRPr>
                    </a:p>
                  </a:txBody>
                  <a:tcPr>
                    <a:solidFill>
                      <a:schemeClr val="accent2">
                        <a:lumMod val="20000"/>
                        <a:lumOff val="80000"/>
                      </a:schemeClr>
                    </a:solidFill>
                  </a:tcPr>
                </a:tc>
                <a:tc>
                  <a:txBody>
                    <a:bodyPr/>
                    <a:lstStyle/>
                    <a:p>
                      <a:pPr algn="ctr"/>
                      <a:r>
                        <a:rPr lang="en-US" altLang="zh-CN" dirty="0">
                          <a:solidFill>
                            <a:schemeClr val="tx1"/>
                          </a:solidFill>
                        </a:rPr>
                        <a:t>1</a:t>
                      </a:r>
                      <a:endParaRPr lang="zh-CN" altLang="en-US" dirty="0">
                        <a:solidFill>
                          <a:schemeClr val="tx1"/>
                        </a:solidFill>
                      </a:endParaRPr>
                    </a:p>
                  </a:txBody>
                  <a:tcPr>
                    <a:solidFill>
                      <a:schemeClr val="accent2">
                        <a:lumMod val="20000"/>
                        <a:lumOff val="80000"/>
                      </a:schemeClr>
                    </a:solidFill>
                  </a:tcPr>
                </a:tc>
                <a:tc>
                  <a:txBody>
                    <a:bodyPr/>
                    <a:lstStyle/>
                    <a:p>
                      <a:pPr algn="ctr"/>
                      <a:r>
                        <a:rPr lang="en-US" altLang="zh-CN" dirty="0">
                          <a:solidFill>
                            <a:schemeClr val="tx1"/>
                          </a:solidFill>
                        </a:rPr>
                        <a:t>4</a:t>
                      </a:r>
                      <a:endParaRPr lang="zh-CN" altLang="en-US" dirty="0">
                        <a:solidFill>
                          <a:schemeClr val="tx1"/>
                        </a:solidFill>
                      </a:endParaRPr>
                    </a:p>
                  </a:txBody>
                  <a:tcPr>
                    <a:solidFill>
                      <a:schemeClr val="accent2">
                        <a:lumMod val="20000"/>
                        <a:lumOff val="80000"/>
                      </a:schemeClr>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 xmlns:a16="http://schemas.microsoft.com/office/drawing/2014/main" val="4200971037"/>
                  </a:ext>
                </a:extLst>
              </a:tr>
              <a:tr h="331237">
                <a:tc vMerge="1">
                  <a:txBody>
                    <a:bodyPr/>
                    <a:lstStyle/>
                    <a:p>
                      <a:endParaRPr lang="zh-CN" altLang="en-US" dirty="0"/>
                    </a:p>
                  </a:txBody>
                  <a:tcPr/>
                </a:tc>
                <a:tc>
                  <a:txBody>
                    <a:bodyPr/>
                    <a:lstStyle/>
                    <a:p>
                      <a:pPr algn="ctr"/>
                      <a:r>
                        <a:rPr lang="en-US" altLang="zh-CN" dirty="0"/>
                        <a:t>7</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pPr algn="ctr"/>
                      <a:r>
                        <a:rPr lang="en-US" altLang="zh-CN" dirty="0"/>
                        <a:t>5</a:t>
                      </a:r>
                      <a:endParaRPr lang="zh-CN" altLang="en-US" dirty="0"/>
                    </a:p>
                  </a:txBody>
                  <a:tcPr>
                    <a:solidFill>
                      <a:schemeClr val="accent3">
                        <a:lumMod val="20000"/>
                        <a:lumOff val="80000"/>
                      </a:schemeClr>
                    </a:solidFill>
                  </a:tcPr>
                </a:tc>
                <a:tc>
                  <a:txBody>
                    <a:bodyPr/>
                    <a:lstStyle/>
                    <a:p>
                      <a:pPr algn="ctr"/>
                      <a:r>
                        <a:rPr lang="en-US" altLang="zh-CN" dirty="0"/>
                        <a:t>3</a:t>
                      </a:r>
                      <a:endParaRPr lang="zh-CN" altLang="en-US" dirty="0"/>
                    </a:p>
                  </a:txBody>
                  <a:tcPr>
                    <a:solidFill>
                      <a:schemeClr val="accent3">
                        <a:lumMod val="20000"/>
                        <a:lumOff val="80000"/>
                      </a:schemeClr>
                    </a:solidFill>
                  </a:tcPr>
                </a:tc>
                <a:tc>
                  <a:txBody>
                    <a:bodyPr/>
                    <a:lstStyle/>
                    <a:p>
                      <a:pPr algn="ctr"/>
                      <a:r>
                        <a:rPr lang="en-US" altLang="zh-CN" dirty="0"/>
                        <a:t>6</a:t>
                      </a:r>
                      <a:endParaRPr lang="zh-CN" altLang="en-US" dirty="0"/>
                    </a:p>
                  </a:txBody>
                  <a:tcPr>
                    <a:solidFill>
                      <a:schemeClr val="accent3">
                        <a:lumMod val="20000"/>
                        <a:lumOff val="80000"/>
                      </a:schemeClr>
                    </a:solidFill>
                  </a:tcPr>
                </a:tc>
                <a:tc>
                  <a:txBody>
                    <a:bodyPr/>
                    <a:lstStyle/>
                    <a:p>
                      <a:pPr algn="ctr"/>
                      <a:r>
                        <a:rPr lang="en-US" altLang="zh-CN" dirty="0"/>
                        <a:t>0</a:t>
                      </a:r>
                      <a:endParaRPr lang="zh-CN" altLang="en-US" dirty="0"/>
                    </a:p>
                  </a:txBody>
                  <a:tcPr>
                    <a:solidFill>
                      <a:schemeClr val="accent3">
                        <a:lumMod val="20000"/>
                        <a:lumOff val="80000"/>
                      </a:schemeClr>
                    </a:solidFill>
                  </a:tcPr>
                </a:tc>
                <a:tc>
                  <a:txBody>
                    <a:bodyPr/>
                    <a:lstStyle/>
                    <a:p>
                      <a:pPr algn="ctr"/>
                      <a:r>
                        <a:rPr lang="en-US" altLang="zh-CN" dirty="0"/>
                        <a:t>1</a:t>
                      </a:r>
                      <a:endParaRPr lang="zh-CN" altLang="en-US" dirty="0"/>
                    </a:p>
                  </a:txBody>
                  <a:tcPr>
                    <a:solidFill>
                      <a:schemeClr val="accent3">
                        <a:lumMod val="20000"/>
                        <a:lumOff val="80000"/>
                      </a:schemeClr>
                    </a:solidFill>
                  </a:tcPr>
                </a:tc>
                <a:tc>
                  <a:txBody>
                    <a:bodyPr/>
                    <a:lstStyle/>
                    <a:p>
                      <a:pPr algn="ctr"/>
                      <a:r>
                        <a:rPr lang="en-US" altLang="zh-CN" dirty="0"/>
                        <a:t>4</a:t>
                      </a:r>
                      <a:endParaRPr lang="zh-CN" altLang="en-US" dirty="0"/>
                    </a:p>
                  </a:txBody>
                  <a:tcPr>
                    <a:solidFill>
                      <a:schemeClr val="accent3">
                        <a:lumMod val="20000"/>
                        <a:lumOff val="80000"/>
                      </a:schemeClr>
                    </a:solidFill>
                  </a:tcPr>
                </a:tc>
                <a:tc>
                  <a:txBody>
                    <a:bodyPr/>
                    <a:lstStyle/>
                    <a:p>
                      <a:pPr algn="ctr"/>
                      <a:r>
                        <a:rPr lang="en-US" altLang="zh-CN" dirty="0"/>
                        <a:t>2</a:t>
                      </a:r>
                      <a:endParaRPr lang="zh-CN" altLang="en-US" dirty="0"/>
                    </a:p>
                  </a:txBody>
                  <a:tcPr>
                    <a:solidFill>
                      <a:schemeClr val="accent3">
                        <a:lumMod val="20000"/>
                        <a:lumOff val="80000"/>
                      </a:schemeClr>
                    </a:solidFill>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 xmlns:a16="http://schemas.microsoft.com/office/drawing/2014/main" val="2802858272"/>
                  </a:ext>
                </a:extLst>
              </a:tr>
              <a:tr h="331237">
                <a:tc vMerge="1">
                  <a:txBody>
                    <a:bodyPr/>
                    <a:lstStyle/>
                    <a:p>
                      <a:endParaRPr lang="zh-CN" altLang="en-US" dirty="0"/>
                    </a:p>
                  </a:txBody>
                  <a:tcPr/>
                </a:tc>
                <a:tc>
                  <a:txBody>
                    <a:bodyPr/>
                    <a:lstStyle/>
                    <a:p>
                      <a:pPr algn="ctr"/>
                      <a:r>
                        <a:rPr lang="en-US" altLang="zh-CN" dirty="0"/>
                        <a:t>11</a:t>
                      </a:r>
                      <a:endParaRPr lang="zh-CN" altLang="en-US" dirty="0"/>
                    </a:p>
                  </a:txBody>
                  <a:tcPr/>
                </a:tc>
                <a:tc>
                  <a:txBody>
                    <a:bodyPr/>
                    <a:lstStyle/>
                    <a:p>
                      <a:endParaRPr lang="zh-CN" altLang="en-US"/>
                    </a:p>
                  </a:txBody>
                  <a:tcPr/>
                </a:tc>
                <a:tc>
                  <a:txBody>
                    <a:bodyPr/>
                    <a:lstStyle/>
                    <a:p>
                      <a:endParaRPr lang="zh-CN" altLang="en-US"/>
                    </a:p>
                  </a:txBody>
                  <a:tcPr/>
                </a:tc>
                <a:tc>
                  <a:txBody>
                    <a:bodyPr/>
                    <a:lstStyle/>
                    <a:p>
                      <a:pPr algn="ctr"/>
                      <a:r>
                        <a:rPr lang="en-US" altLang="zh-CN" dirty="0"/>
                        <a:t>8</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 xmlns:a16="http://schemas.microsoft.com/office/drawing/2014/main" val="3199284955"/>
                  </a:ext>
                </a:extLst>
              </a:tr>
              <a:tr h="331237">
                <a:tc vMerge="1">
                  <a:txBody>
                    <a:bodyPr/>
                    <a:lstStyle/>
                    <a:p>
                      <a:endParaRPr lang="zh-CN" altLang="en-US" dirty="0"/>
                    </a:p>
                  </a:txBody>
                  <a:tcPr/>
                </a:tc>
                <a:tc>
                  <a:txBody>
                    <a:bodyPr/>
                    <a:lstStyle/>
                    <a:p>
                      <a:pPr algn="ctr"/>
                      <a:r>
                        <a:rPr lang="en-US" altLang="zh-CN" dirty="0"/>
                        <a:t>13</a:t>
                      </a:r>
                      <a:endParaRPr lang="zh-CN" altLang="en-US" dirty="0"/>
                    </a:p>
                  </a:txBody>
                  <a:tcPr/>
                </a:tc>
                <a:tc>
                  <a:txBody>
                    <a:bodyPr/>
                    <a:lstStyle/>
                    <a:p>
                      <a:endParaRPr lang="zh-CN" altLang="en-US"/>
                    </a:p>
                  </a:txBody>
                  <a:tcPr/>
                </a:tc>
                <a:tc>
                  <a:txBody>
                    <a:bodyPr/>
                    <a:lstStyle/>
                    <a:p>
                      <a:pPr algn="ctr"/>
                      <a:r>
                        <a:rPr lang="en-US" altLang="zh-CN" dirty="0"/>
                        <a:t>3</a:t>
                      </a:r>
                      <a:endParaRPr lang="zh-CN" altLang="en-US" dirty="0"/>
                    </a:p>
                  </a:txBody>
                  <a:tcPr>
                    <a:solidFill>
                      <a:schemeClr val="accent6">
                        <a:lumMod val="20000"/>
                        <a:lumOff val="80000"/>
                      </a:schemeClr>
                    </a:solidFill>
                  </a:tcPr>
                </a:tc>
                <a:tc>
                  <a:txBody>
                    <a:bodyPr/>
                    <a:lstStyle/>
                    <a:p>
                      <a:pPr algn="ctr"/>
                      <a:r>
                        <a:rPr lang="en-US" altLang="zh-CN" dirty="0"/>
                        <a:t>1</a:t>
                      </a:r>
                      <a:endParaRPr lang="zh-CN" altLang="en-US" dirty="0"/>
                    </a:p>
                  </a:txBody>
                  <a:tcPr>
                    <a:solidFill>
                      <a:schemeClr val="accent6">
                        <a:lumMod val="20000"/>
                        <a:lumOff val="80000"/>
                      </a:schemeClr>
                    </a:solidFill>
                  </a:tcPr>
                </a:tc>
                <a:tc>
                  <a:txBody>
                    <a:bodyPr/>
                    <a:lstStyle/>
                    <a:p>
                      <a:pPr algn="ctr"/>
                      <a:r>
                        <a:rPr lang="en-US" altLang="zh-CN" dirty="0"/>
                        <a:t>10</a:t>
                      </a:r>
                      <a:endParaRPr lang="zh-CN" altLang="en-US" dirty="0"/>
                    </a:p>
                  </a:txBody>
                  <a:tcPr>
                    <a:solidFill>
                      <a:schemeClr val="accent6">
                        <a:lumMod val="20000"/>
                        <a:lumOff val="80000"/>
                      </a:schemeClr>
                    </a:solidFill>
                  </a:tcPr>
                </a:tc>
                <a:tc>
                  <a:txBody>
                    <a:bodyPr/>
                    <a:lstStyle/>
                    <a:p>
                      <a:pPr algn="ctr"/>
                      <a:r>
                        <a:rPr lang="en-US" altLang="zh-CN" dirty="0"/>
                        <a:t>4</a:t>
                      </a:r>
                      <a:endParaRPr lang="zh-CN" altLang="en-US" dirty="0"/>
                    </a:p>
                  </a:txBody>
                  <a:tcPr>
                    <a:solidFill>
                      <a:schemeClr val="accent6">
                        <a:lumMod val="20000"/>
                        <a:lumOff val="80000"/>
                      </a:schemeClr>
                    </a:solidFill>
                  </a:tcPr>
                </a:tc>
                <a:tc>
                  <a:txBody>
                    <a:bodyPr/>
                    <a:lstStyle/>
                    <a:p>
                      <a:pPr algn="ctr"/>
                      <a:r>
                        <a:rPr lang="en-US" altLang="zh-CN" dirty="0"/>
                        <a:t>9</a:t>
                      </a:r>
                      <a:endParaRPr lang="zh-CN" altLang="en-US" dirty="0"/>
                    </a:p>
                  </a:txBody>
                  <a:tcPr>
                    <a:solidFill>
                      <a:schemeClr val="accent6">
                        <a:lumMod val="20000"/>
                        <a:lumOff val="80000"/>
                      </a:schemeClr>
                    </a:solidFill>
                  </a:tcPr>
                </a:tc>
                <a:tc>
                  <a:txBody>
                    <a:bodyPr/>
                    <a:lstStyle/>
                    <a:p>
                      <a:pPr algn="ctr"/>
                      <a:r>
                        <a:rPr lang="en-US" altLang="zh-CN" dirty="0"/>
                        <a:t>12</a:t>
                      </a:r>
                      <a:endParaRPr lang="zh-CN" altLang="en-US" dirty="0"/>
                    </a:p>
                  </a:txBody>
                  <a:tcPr>
                    <a:solidFill>
                      <a:schemeClr val="accent6">
                        <a:lumMod val="20000"/>
                        <a:lumOff val="80000"/>
                      </a:schemeClr>
                    </a:solidFill>
                  </a:tcPr>
                </a:tc>
                <a:tc>
                  <a:txBody>
                    <a:bodyPr/>
                    <a:lstStyle/>
                    <a:p>
                      <a:pPr algn="ctr"/>
                      <a:r>
                        <a:rPr lang="en-US" altLang="zh-CN" dirty="0"/>
                        <a:t>0</a:t>
                      </a:r>
                      <a:endParaRPr lang="zh-CN" altLang="en-US" dirty="0"/>
                    </a:p>
                  </a:txBody>
                  <a:tcPr>
                    <a:solidFill>
                      <a:schemeClr val="accent6">
                        <a:lumMod val="20000"/>
                        <a:lumOff val="80000"/>
                      </a:schemeClr>
                    </a:solidFill>
                  </a:tcPr>
                </a:tc>
                <a:tc>
                  <a:txBody>
                    <a:bodyPr/>
                    <a:lstStyle/>
                    <a:p>
                      <a:pPr algn="ctr"/>
                      <a:r>
                        <a:rPr lang="en-US" altLang="zh-CN" dirty="0"/>
                        <a:t>1</a:t>
                      </a:r>
                      <a:endParaRPr lang="zh-CN" altLang="en-US" dirty="0"/>
                    </a:p>
                  </a:txBody>
                  <a:tcPr>
                    <a:solidFill>
                      <a:schemeClr val="accent6">
                        <a:lumMod val="20000"/>
                        <a:lumOff val="80000"/>
                      </a:schemeClr>
                    </a:solidFill>
                  </a:tcPr>
                </a:tc>
                <a:tc>
                  <a:txBody>
                    <a:bodyPr/>
                    <a:lstStyle/>
                    <a:p>
                      <a:pPr algn="ctr"/>
                      <a:r>
                        <a:rPr lang="en-US" altLang="zh-CN" dirty="0"/>
                        <a:t>4</a:t>
                      </a:r>
                      <a:endParaRPr lang="zh-CN" altLang="en-US" dirty="0"/>
                    </a:p>
                  </a:txBody>
                  <a:tcPr>
                    <a:solidFill>
                      <a:schemeClr val="accent6">
                        <a:lumMod val="20000"/>
                        <a:lumOff val="80000"/>
                      </a:schemeClr>
                    </a:solidFill>
                  </a:tcPr>
                </a:tc>
                <a:tc>
                  <a:txBody>
                    <a:bodyPr/>
                    <a:lstStyle/>
                    <a:p>
                      <a:pPr algn="ctr"/>
                      <a:r>
                        <a:rPr lang="en-US" altLang="zh-CN" dirty="0"/>
                        <a:t>9</a:t>
                      </a:r>
                      <a:endParaRPr lang="zh-CN" altLang="en-US" dirty="0"/>
                    </a:p>
                  </a:txBody>
                  <a:tcPr>
                    <a:solidFill>
                      <a:schemeClr val="accent6">
                        <a:lumMod val="20000"/>
                        <a:lumOff val="80000"/>
                      </a:schemeClr>
                    </a:solidFill>
                  </a:tcPr>
                </a:tc>
                <a:tc>
                  <a:txBody>
                    <a:bodyPr/>
                    <a:lstStyle/>
                    <a:p>
                      <a:pPr algn="ctr"/>
                      <a:r>
                        <a:rPr lang="en-US" altLang="zh-CN" dirty="0"/>
                        <a:t>3</a:t>
                      </a:r>
                      <a:endParaRPr lang="zh-CN" altLang="en-US" dirty="0"/>
                    </a:p>
                  </a:txBody>
                  <a:tcPr>
                    <a:solidFill>
                      <a:schemeClr val="accent6">
                        <a:lumMod val="20000"/>
                        <a:lumOff val="80000"/>
                      </a:schemeClr>
                    </a:solidFill>
                  </a:tcPr>
                </a:tc>
                <a:tc>
                  <a:txBody>
                    <a:bodyPr/>
                    <a:lstStyle/>
                    <a:p>
                      <a:pPr algn="ctr"/>
                      <a:r>
                        <a:rPr lang="en-US" altLang="zh-CN" dirty="0"/>
                        <a:t>12</a:t>
                      </a:r>
                      <a:endParaRPr lang="zh-CN" altLang="en-US" dirty="0"/>
                    </a:p>
                  </a:txBody>
                  <a:tcPr>
                    <a:solidFill>
                      <a:schemeClr val="accent6">
                        <a:lumMod val="20000"/>
                        <a:lumOff val="80000"/>
                      </a:schemeClr>
                    </a:solidFill>
                  </a:tcPr>
                </a:tc>
                <a:tc>
                  <a:txBody>
                    <a:bodyPr/>
                    <a:lstStyle/>
                    <a:p>
                      <a:pPr algn="ctr"/>
                      <a:r>
                        <a:rPr lang="en-US" altLang="zh-CN" dirty="0"/>
                        <a:t>10</a:t>
                      </a:r>
                      <a:endParaRPr lang="zh-CN" altLang="en-US" dirty="0"/>
                    </a:p>
                  </a:txBody>
                  <a:tcPr>
                    <a:solidFill>
                      <a:schemeClr val="accent6">
                        <a:lumMod val="20000"/>
                        <a:lumOff val="80000"/>
                      </a:schemeClr>
                    </a:solidFill>
                  </a:tcPr>
                </a:tc>
                <a:tc>
                  <a:txBody>
                    <a:bodyPr/>
                    <a:lstStyle/>
                    <a:p>
                      <a:endParaRPr lang="zh-CN" altLang="en-US" dirty="0"/>
                    </a:p>
                  </a:txBody>
                  <a:tcPr/>
                </a:tc>
                <a:extLst>
                  <a:ext uri="{0D108BD9-81ED-4DB2-BD59-A6C34878D82A}">
                    <a16:rowId xmlns="" xmlns:a16="http://schemas.microsoft.com/office/drawing/2014/main" val="2907240081"/>
                  </a:ext>
                </a:extLst>
              </a:tr>
            </a:tbl>
          </a:graphicData>
        </a:graphic>
      </p:graphicFrame>
      <p:sp>
        <p:nvSpPr>
          <p:cNvPr id="29" name="标题 2"/>
          <p:cNvSpPr>
            <a:spLocks noGrp="1"/>
          </p:cNvSpPr>
          <p:nvPr>
            <p:ph type="title"/>
          </p:nvPr>
        </p:nvSpPr>
        <p:spPr>
          <a:xfrm>
            <a:off x="21208" y="-99392"/>
            <a:ext cx="8229600" cy="864096"/>
          </a:xfrm>
        </p:spPr>
        <p:txBody>
          <a:bodyPr/>
          <a:lstStyle/>
          <a:p>
            <a:pPr algn="l"/>
            <a:r>
              <a:rPr lang="en-US" altLang="en-US" b="1" dirty="0" err="1">
                <a:solidFill>
                  <a:srgbClr val="0070C0"/>
                </a:solidFill>
                <a:latin typeface="华文楷体" panose="02010600040101010101" pitchFamily="2" charset="-122"/>
                <a:ea typeface="华文楷体" panose="02010600040101010101" pitchFamily="2" charset="-122"/>
              </a:rPr>
              <a:t>开放定址法</a:t>
            </a:r>
            <a:r>
              <a:rPr lang="en-US" altLang="zh-CN" b="1" dirty="0">
                <a:solidFill>
                  <a:srgbClr val="0070C0"/>
                </a:solidFill>
                <a:latin typeface="华文楷体" panose="02010600040101010101" pitchFamily="2" charset="-122"/>
                <a:ea typeface="华文楷体" panose="02010600040101010101" pitchFamily="2" charset="-122"/>
              </a:rPr>
              <a:t>-</a:t>
            </a:r>
            <a:r>
              <a:rPr lang="zh-CN" altLang="en-US" b="1" dirty="0">
                <a:solidFill>
                  <a:srgbClr val="0070C0"/>
                </a:solidFill>
                <a:latin typeface="华文楷体" panose="02010600040101010101" pitchFamily="2" charset="-122"/>
                <a:ea typeface="华文楷体" panose="02010600040101010101" pitchFamily="2" charset="-122"/>
              </a:rPr>
              <a:t>双向平方</a:t>
            </a:r>
            <a:r>
              <a:rPr lang="en-US" altLang="en-US" b="1" dirty="0" err="1">
                <a:solidFill>
                  <a:srgbClr val="0070C0"/>
                </a:solidFill>
                <a:latin typeface="华文楷体" panose="02010600040101010101" pitchFamily="2" charset="-122"/>
                <a:ea typeface="华文楷体" panose="02010600040101010101" pitchFamily="2" charset="-122"/>
                <a:sym typeface="Symbol" pitchFamily="18" charset="2"/>
              </a:rPr>
              <a:t>探测法</a:t>
            </a:r>
            <a:r>
              <a:rPr lang="en-US" altLang="en-US" b="1" dirty="0">
                <a:solidFill>
                  <a:srgbClr val="0070C0"/>
                </a:solidFill>
                <a:latin typeface="华文楷体" panose="02010600040101010101" pitchFamily="2" charset="-122"/>
                <a:ea typeface="华文楷体" panose="02010600040101010101" pitchFamily="2" charset="-122"/>
                <a:sym typeface="Symbol" pitchFamily="18" charset="2"/>
              </a:rPr>
              <a:t>(</a:t>
            </a:r>
            <a:r>
              <a:rPr lang="en-US" altLang="zh-CN" b="1" dirty="0">
                <a:solidFill>
                  <a:srgbClr val="0070C0"/>
                </a:solidFill>
                <a:latin typeface="华文楷体" panose="02010600040101010101" pitchFamily="2" charset="-122"/>
                <a:ea typeface="华文楷体" panose="02010600040101010101" pitchFamily="2" charset="-122"/>
                <a:sym typeface="Symbol" pitchFamily="18" charset="2"/>
              </a:rPr>
              <a:t>2</a:t>
            </a:r>
            <a:r>
              <a:rPr lang="en-US" altLang="en-US" b="1" dirty="0">
                <a:solidFill>
                  <a:srgbClr val="0070C0"/>
                </a:solidFill>
                <a:latin typeface="华文楷体" panose="02010600040101010101" pitchFamily="2" charset="-122"/>
                <a:ea typeface="华文楷体" panose="02010600040101010101" pitchFamily="2" charset="-122"/>
                <a:sym typeface="Symbol" pitchFamily="18" charset="2"/>
              </a:rPr>
              <a:t>)</a:t>
            </a:r>
            <a:endParaRPr lang="en-US" b="1" dirty="0">
              <a:solidFill>
                <a:srgbClr val="0070C0"/>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62934" y="1196752"/>
            <a:ext cx="8973560" cy="4124206"/>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b="1" dirty="0">
                <a:latin typeface="华文楷体" panose="02010600040101010101" pitchFamily="2" charset="-122"/>
                <a:ea typeface="华文楷体" panose="02010600040101010101" pitchFamily="2" charset="-122"/>
              </a:rPr>
              <a:t>正向和逆向的子探测链，各包含</a:t>
            </a:r>
            <a:r>
              <a:rPr lang="zh-CN" altLang="en-US" sz="24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rgbClr val="00B050"/>
                </a:solidFill>
                <a:latin typeface="华文楷体" panose="02010600040101010101" pitchFamily="2" charset="-122"/>
                <a:ea typeface="华文楷体" panose="02010600040101010101" pitchFamily="2" charset="-122"/>
              </a:rPr>
              <a:t>M/2</a:t>
            </a:r>
            <a:r>
              <a:rPr lang="zh-CN" altLang="en-US" sz="2400" b="1" dirty="0">
                <a:solidFill>
                  <a:srgbClr val="00B050"/>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个互异的地址</a:t>
            </a: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a:spcBef>
                <a:spcPts val="1200"/>
              </a:spcBef>
            </a:pPr>
            <a:r>
              <a:rPr lang="zh-CN" altLang="en-US" sz="2400" b="1" i="1" dirty="0">
                <a:solidFill>
                  <a:srgbClr val="FF0000"/>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除了</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0</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，这两个序列是否还有其它公共的</a:t>
            </a: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a:spcBef>
                <a:spcPts val="1200"/>
              </a:spcBef>
            </a:pP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a:spcBef>
                <a:spcPts val="1200"/>
              </a:spcBef>
            </a:pP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a:spcBef>
                <a:spcPts val="1200"/>
              </a:spcBef>
            </a:pP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a:spcBef>
                <a:spcPts val="1200"/>
              </a:spcBef>
            </a:pP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a:spcBef>
                <a:spcPts val="1200"/>
              </a:spcBef>
            </a:pP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marL="342900" indent="-342900">
              <a:spcBef>
                <a:spcPts val="1200"/>
              </a:spcBef>
              <a:buFont typeface="Wingdings" panose="05000000000000000000" pitchFamily="2" charset="2"/>
              <a:buChar char="u"/>
            </a:pPr>
            <a:r>
              <a:rPr lang="zh-CN" altLang="en-US"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表长取作素数</a:t>
            </a:r>
            <a:r>
              <a:rPr lang="en-US" altLang="zh-CN"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M=4</a:t>
            </a:r>
            <a:r>
              <a:rPr lang="zh-CN" altLang="en-US"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k+3</a:t>
            </a:r>
            <a:r>
              <a:rPr lang="zh-CN" altLang="en-US"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，必然可以保证探测链的前</a:t>
            </a:r>
            <a:r>
              <a:rPr lang="en-US" altLang="zh-CN"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lang="zh-CN" altLang="en-US"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项均互异。</a:t>
            </a:r>
            <a:endParaRPr lang="en-US" altLang="zh-CN"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38713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45840" y="9402"/>
            <a:ext cx="8229600" cy="936104"/>
          </a:xfrm>
        </p:spPr>
        <p:txBody>
          <a:bodyPr>
            <a:normAutofit/>
          </a:bodyPr>
          <a:lstStyle/>
          <a:p>
            <a:pPr algn="l"/>
            <a:r>
              <a:rPr lang="en-US" altLang="en-US" dirty="0" err="1">
                <a:latin typeface="华文隶书" panose="02010800040101010101" pitchFamily="2" charset="-122"/>
                <a:ea typeface="华文隶书" panose="02010800040101010101" pitchFamily="2" charset="-122"/>
              </a:rPr>
              <a:t>冲突处理的方法</a:t>
            </a:r>
            <a:r>
              <a:rPr lang="en-US" altLang="zh-CN" b="1" dirty="0" err="1">
                <a:solidFill>
                  <a:srgbClr val="0070C0"/>
                </a:solidFill>
                <a:latin typeface="华文楷体" panose="02010600040101010101" pitchFamily="2" charset="-122"/>
                <a:ea typeface="华文楷体" panose="02010600040101010101" pitchFamily="2" charset="-122"/>
              </a:rPr>
              <a:t>-</a:t>
            </a:r>
            <a:r>
              <a:rPr lang="en-US" altLang="en-US" b="1" dirty="0" err="1">
                <a:solidFill>
                  <a:srgbClr val="0070C0"/>
                </a:solidFill>
                <a:latin typeface="华文楷体" panose="02010600040101010101" pitchFamily="2" charset="-122"/>
                <a:ea typeface="华文楷体" panose="02010600040101010101" pitchFamily="2" charset="-122"/>
              </a:rPr>
              <a:t>再哈希法</a:t>
            </a:r>
            <a:endParaRPr lang="en-US" altLang="en-US" b="1" dirty="0">
              <a:solidFill>
                <a:srgbClr val="0070C0"/>
              </a:solidFill>
              <a:latin typeface="华文楷体" panose="02010600040101010101" pitchFamily="2" charset="-122"/>
              <a:ea typeface="华文楷体" panose="02010600040101010101" pitchFamily="2" charset="-122"/>
            </a:endParaRPr>
          </a:p>
        </p:txBody>
      </p:sp>
      <p:sp>
        <p:nvSpPr>
          <p:cNvPr id="734210" name="Rectangle 2"/>
          <p:cNvSpPr>
            <a:spLocks noGrp="1" noChangeArrowheads="1"/>
          </p:cNvSpPr>
          <p:nvPr>
            <p:ph idx="1"/>
          </p:nvPr>
        </p:nvSpPr>
        <p:spPr>
          <a:xfrm>
            <a:off x="251520" y="908720"/>
            <a:ext cx="8686800" cy="3168352"/>
          </a:xfrm>
        </p:spPr>
        <p:txBody>
          <a:bodyPr>
            <a:normAutofit/>
          </a:bodyPr>
          <a:lstStyle/>
          <a:p>
            <a:r>
              <a:rPr lang="en-US" altLang="en-US" sz="2800" dirty="0" err="1">
                <a:latin typeface="华文楷体" panose="02010600040101010101" pitchFamily="2" charset="-122"/>
                <a:ea typeface="华文楷体" panose="02010600040101010101" pitchFamily="2" charset="-122"/>
              </a:rPr>
              <a:t>构造若干个哈希函数，当发生冲突时，利用不同的哈希函数再计算下一个新哈希地址，直到不发生冲突为止</a:t>
            </a:r>
            <a:r>
              <a:rPr lang="zh-CN" altLang="en-US" sz="2800" dirty="0">
                <a:latin typeface="华文楷体" panose="02010600040101010101" pitchFamily="2" charset="-122"/>
                <a:ea typeface="华文楷体" panose="02010600040101010101" pitchFamily="2" charset="-122"/>
              </a:rPr>
              <a:t>，</a:t>
            </a:r>
            <a:r>
              <a:rPr lang="en-US" altLang="en-US" sz="2800" dirty="0" err="1">
                <a:latin typeface="华文楷体" panose="02010600040101010101" pitchFamily="2" charset="-122"/>
                <a:ea typeface="华文楷体" panose="02010600040101010101" pitchFamily="2" charset="-122"/>
              </a:rPr>
              <a:t>即：H</a:t>
            </a:r>
            <a:r>
              <a:rPr lang="en-US" altLang="en-US" sz="2800" baseline="-25000" dirty="0" err="1">
                <a:latin typeface="华文楷体" panose="02010600040101010101" pitchFamily="2" charset="-122"/>
                <a:ea typeface="华文楷体" panose="02010600040101010101" pitchFamily="2" charset="-122"/>
              </a:rPr>
              <a:t>i</a:t>
            </a:r>
            <a:r>
              <a:rPr lang="en-US" altLang="en-US" sz="2800" dirty="0">
                <a:latin typeface="华文楷体" panose="02010600040101010101" pitchFamily="2" charset="-122"/>
                <a:ea typeface="华文楷体" panose="02010600040101010101" pitchFamily="2" charset="-122"/>
              </a:rPr>
              <a:t>=</a:t>
            </a:r>
            <a:r>
              <a:rPr lang="en-US" altLang="en-US" sz="2800" dirty="0" err="1">
                <a:latin typeface="华文楷体" panose="02010600040101010101" pitchFamily="2" charset="-122"/>
                <a:ea typeface="华文楷体" panose="02010600040101010101" pitchFamily="2" charset="-122"/>
              </a:rPr>
              <a:t>RH</a:t>
            </a:r>
            <a:r>
              <a:rPr lang="en-US" altLang="en-US" sz="2800" baseline="-25000" dirty="0" err="1">
                <a:latin typeface="华文楷体" panose="02010600040101010101" pitchFamily="2" charset="-122"/>
                <a:ea typeface="华文楷体" panose="02010600040101010101" pitchFamily="2" charset="-122"/>
              </a:rPr>
              <a:t>i</a:t>
            </a:r>
            <a:r>
              <a:rPr lang="en-US" altLang="en-US" sz="2800" dirty="0">
                <a:latin typeface="华文楷体" panose="02010600040101010101" pitchFamily="2" charset="-122"/>
                <a:ea typeface="华文楷体" panose="02010600040101010101" pitchFamily="2" charset="-122"/>
              </a:rPr>
              <a:t>(key)     </a:t>
            </a:r>
            <a:r>
              <a:rPr lang="en-US" altLang="en-US" sz="2800" dirty="0" err="1">
                <a:latin typeface="华文楷体" panose="02010600040101010101" pitchFamily="2" charset="-122"/>
                <a:ea typeface="华文楷体" panose="02010600040101010101" pitchFamily="2" charset="-122"/>
              </a:rPr>
              <a:t>i</a:t>
            </a:r>
            <a:r>
              <a:rPr lang="en-US" altLang="en-US" sz="2800" dirty="0">
                <a:latin typeface="华文楷体" panose="02010600040101010101" pitchFamily="2" charset="-122"/>
                <a:ea typeface="华文楷体" panose="02010600040101010101" pitchFamily="2" charset="-122"/>
              </a:rPr>
              <a:t>=1, 2, …, k</a:t>
            </a:r>
          </a:p>
          <a:p>
            <a:pPr marL="803275" indent="0">
              <a:buNone/>
            </a:pPr>
            <a:r>
              <a:rPr lang="zh-CN" altLang="en-US" sz="2800" dirty="0">
                <a:latin typeface="华文楷体" panose="02010600040101010101" pitchFamily="2" charset="-122"/>
                <a:ea typeface="华文楷体" panose="02010600040101010101" pitchFamily="2" charset="-122"/>
              </a:rPr>
              <a:t>其中，</a:t>
            </a:r>
            <a:r>
              <a:rPr lang="en-US" altLang="en-US" sz="2800" dirty="0" err="1">
                <a:latin typeface="华文楷体" panose="02010600040101010101" pitchFamily="2" charset="-122"/>
                <a:ea typeface="华文楷体" panose="02010600040101010101" pitchFamily="2" charset="-122"/>
              </a:rPr>
              <a:t>RH</a:t>
            </a:r>
            <a:r>
              <a:rPr lang="en-US" altLang="en-US" sz="2800" baseline="-25000" dirty="0" err="1">
                <a:latin typeface="华文楷体" panose="02010600040101010101" pitchFamily="2" charset="-122"/>
                <a:ea typeface="华文楷体" panose="02010600040101010101" pitchFamily="2" charset="-122"/>
              </a:rPr>
              <a:t>i</a:t>
            </a:r>
            <a:r>
              <a:rPr lang="en-US" altLang="en-US"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为</a:t>
            </a:r>
            <a:r>
              <a:rPr lang="en-US" altLang="en-US" sz="2800" dirty="0">
                <a:latin typeface="华文楷体" panose="02010600040101010101" pitchFamily="2" charset="-122"/>
                <a:ea typeface="华文楷体" panose="02010600040101010101" pitchFamily="2" charset="-122"/>
                <a:sym typeface="Symbol" pitchFamily="18" charset="2"/>
              </a:rPr>
              <a:t>一组</a:t>
            </a:r>
            <a:r>
              <a:rPr lang="en-US" altLang="en-US" sz="2800" dirty="0">
                <a:latin typeface="华文楷体" panose="02010600040101010101" pitchFamily="2" charset="-122"/>
                <a:ea typeface="华文楷体" panose="02010600040101010101" pitchFamily="2" charset="-122"/>
              </a:rPr>
              <a:t>不同的哈希函数。第一次发生冲突时，用RH</a:t>
            </a:r>
            <a:r>
              <a:rPr lang="en-US" altLang="en-US" sz="2800" baseline="-25000" dirty="0">
                <a:latin typeface="华文楷体" panose="02010600040101010101" pitchFamily="2" charset="-122"/>
                <a:ea typeface="华文楷体" panose="02010600040101010101" pitchFamily="2" charset="-122"/>
              </a:rPr>
              <a:t>1</a:t>
            </a:r>
            <a:r>
              <a:rPr lang="en-US" altLang="en-US" sz="2800" dirty="0">
                <a:latin typeface="华文楷体" panose="02010600040101010101" pitchFamily="2" charset="-122"/>
                <a:ea typeface="华文楷体" panose="02010600040101010101" pitchFamily="2" charset="-122"/>
              </a:rPr>
              <a:t>计算，第二次发生冲突时，用RH</a:t>
            </a:r>
            <a:r>
              <a:rPr lang="en-US" altLang="en-US" sz="2800" baseline="-25000" dirty="0">
                <a:latin typeface="华文楷体" panose="02010600040101010101" pitchFamily="2" charset="-122"/>
                <a:ea typeface="华文楷体" panose="02010600040101010101" pitchFamily="2" charset="-122"/>
              </a:rPr>
              <a:t>2</a:t>
            </a:r>
            <a:r>
              <a:rPr lang="en-US" altLang="en-US" sz="2800" dirty="0">
                <a:latin typeface="华文楷体" panose="02010600040101010101" pitchFamily="2" charset="-122"/>
                <a:ea typeface="华文楷体" panose="02010600040101010101" pitchFamily="2" charset="-122"/>
              </a:rPr>
              <a:t>计算…</a:t>
            </a:r>
            <a:r>
              <a:rPr lang="en-US" altLang="en-US" sz="2800" dirty="0" err="1">
                <a:latin typeface="华文楷体" panose="02010600040101010101" pitchFamily="2" charset="-122"/>
                <a:ea typeface="华文楷体" panose="02010600040101010101" pitchFamily="2" charset="-122"/>
              </a:rPr>
              <a:t>依此类推</a:t>
            </a:r>
            <a:r>
              <a:rPr lang="zh-CN" altLang="en-US" sz="2800" dirty="0">
                <a:latin typeface="华文楷体" panose="02010600040101010101" pitchFamily="2" charset="-122"/>
                <a:ea typeface="华文楷体" panose="02010600040101010101" pitchFamily="2" charset="-122"/>
              </a:rPr>
              <a:t>直到</a:t>
            </a:r>
            <a:r>
              <a:rPr lang="en-US" altLang="en-US" sz="2800" dirty="0" err="1">
                <a:latin typeface="华文楷体" panose="02010600040101010101" pitchFamily="2" charset="-122"/>
                <a:ea typeface="华文楷体" panose="02010600040101010101" pitchFamily="2" charset="-122"/>
              </a:rPr>
              <a:t>到某个Hi不再冲突为止</a:t>
            </a:r>
            <a:endParaRPr lang="en-US" altLang="en-US"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1144695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152400" y="160481"/>
            <a:ext cx="7848600" cy="762000"/>
          </a:xfrm>
        </p:spPr>
        <p:txBody>
          <a:bodyPr/>
          <a:lstStyle/>
          <a:p>
            <a:pPr algn="l" eaLnBrk="1" hangingPunct="1">
              <a:defRPr/>
            </a:pPr>
            <a:r>
              <a:rPr lang="en-US" altLang="en-US" dirty="0" err="1">
                <a:latin typeface="华文隶书" panose="02010800040101010101" pitchFamily="2" charset="-122"/>
                <a:ea typeface="华文隶书" panose="02010800040101010101" pitchFamily="2" charset="-122"/>
              </a:rPr>
              <a:t>哈希查找过程</a:t>
            </a:r>
            <a:endParaRPr lang="en-US" altLang="en-US" dirty="0">
              <a:latin typeface="华文隶书" panose="02010800040101010101" pitchFamily="2" charset="-122"/>
              <a:ea typeface="华文隶书" panose="02010800040101010101" pitchFamily="2" charset="-122"/>
            </a:endParaRPr>
          </a:p>
        </p:txBody>
      </p:sp>
      <p:sp>
        <p:nvSpPr>
          <p:cNvPr id="738307" name="Rectangle 3"/>
          <p:cNvSpPr>
            <a:spLocks noGrp="1" noChangeArrowheads="1"/>
          </p:cNvSpPr>
          <p:nvPr>
            <p:ph type="body" idx="1"/>
          </p:nvPr>
        </p:nvSpPr>
        <p:spPr>
          <a:xfrm>
            <a:off x="152400" y="1055689"/>
            <a:ext cx="4491038" cy="4065588"/>
          </a:xfrm>
        </p:spPr>
        <p:txBody>
          <a:bodyPr/>
          <a:lstStyle/>
          <a:p>
            <a:pPr>
              <a:lnSpc>
                <a:spcPct val="110000"/>
              </a:lnSpc>
              <a:spcBef>
                <a:spcPct val="10000"/>
              </a:spcBef>
              <a:spcAft>
                <a:spcPct val="10000"/>
              </a:spcAft>
              <a:defRPr/>
            </a:pPr>
            <a:r>
              <a:rPr lang="en-US" altLang="en-US" sz="2800" dirty="0" err="1">
                <a:latin typeface="华文楷体" panose="02010600040101010101" pitchFamily="2" charset="-122"/>
                <a:ea typeface="华文楷体" panose="02010600040101010101" pitchFamily="2" charset="-122"/>
              </a:rPr>
              <a:t>哈希表的主要目的是用于快速查找，且插入和删除操作都要用到查找</a:t>
            </a:r>
            <a:endParaRPr lang="en-US" altLang="en-US" sz="2800" dirty="0">
              <a:latin typeface="华文楷体" panose="02010600040101010101" pitchFamily="2" charset="-122"/>
              <a:ea typeface="华文楷体" panose="02010600040101010101" pitchFamily="2" charset="-122"/>
            </a:endParaRPr>
          </a:p>
          <a:p>
            <a:pPr>
              <a:lnSpc>
                <a:spcPct val="110000"/>
              </a:lnSpc>
              <a:spcBef>
                <a:spcPct val="10000"/>
              </a:spcBef>
              <a:defRPr/>
            </a:pPr>
            <a:r>
              <a:rPr lang="en-US" altLang="en-US" sz="2800" dirty="0">
                <a:latin typeface="华文楷体" panose="02010600040101010101" pitchFamily="2" charset="-122"/>
                <a:ea typeface="华文楷体" panose="02010600040101010101" pitchFamily="2" charset="-122"/>
              </a:rPr>
              <a:t>设</a:t>
            </a:r>
            <a:r>
              <a:rPr lang="zh-CN" altLang="en-US" sz="2800" dirty="0">
                <a:latin typeface="华文楷体" panose="02010600040101010101" pitchFamily="2" charset="-122"/>
                <a:ea typeface="华文楷体" panose="02010600040101010101" pitchFamily="2" charset="-122"/>
              </a:rPr>
              <a:t>哈希表</a:t>
            </a:r>
            <a:r>
              <a:rPr lang="en-US" altLang="en-US" sz="2800" dirty="0" err="1">
                <a:latin typeface="华文楷体" panose="02010600040101010101" pitchFamily="2" charset="-122"/>
                <a:ea typeface="华文楷体" panose="02010600040101010101" pitchFamily="2" charset="-122"/>
              </a:rPr>
              <a:t>为HT</a:t>
            </a:r>
            <a:r>
              <a:rPr lang="en-US" altLang="en-US" sz="2800" dirty="0">
                <a:latin typeface="华文楷体" panose="02010600040101010101" pitchFamily="2" charset="-122"/>
                <a:ea typeface="华文楷体" panose="02010600040101010101" pitchFamily="2" charset="-122"/>
              </a:rPr>
              <a:t>[0…m-1]，</a:t>
            </a:r>
            <a:r>
              <a:rPr lang="zh-CN" altLang="en-US" sz="2800" dirty="0">
                <a:latin typeface="华文楷体" panose="02010600040101010101" pitchFamily="2" charset="-122"/>
                <a:ea typeface="华文楷体" panose="02010600040101010101" pitchFamily="2" charset="-122"/>
              </a:rPr>
              <a:t>哈希</a:t>
            </a:r>
            <a:r>
              <a:rPr lang="en-US" altLang="en-US" sz="2800" dirty="0" err="1">
                <a:latin typeface="华文楷体" panose="02010600040101010101" pitchFamily="2" charset="-122"/>
                <a:ea typeface="华文楷体" panose="02010600040101010101" pitchFamily="2" charset="-122"/>
              </a:rPr>
              <a:t>函数为H</a:t>
            </a:r>
            <a:r>
              <a:rPr lang="en-US" altLang="en-US" sz="2800" dirty="0">
                <a:latin typeface="华文楷体" panose="02010600040101010101" pitchFamily="2" charset="-122"/>
                <a:ea typeface="华文楷体" panose="02010600040101010101" pitchFamily="2" charset="-122"/>
              </a:rPr>
              <a:t>(key)，</a:t>
            </a:r>
            <a:r>
              <a:rPr lang="en-US" altLang="en-US" sz="2800" dirty="0" err="1">
                <a:latin typeface="华文楷体" panose="02010600040101010101" pitchFamily="2" charset="-122"/>
                <a:ea typeface="华文楷体" panose="02010600040101010101" pitchFamily="2" charset="-122"/>
              </a:rPr>
              <a:t>解决冲突的方法为R</a:t>
            </a:r>
            <a:r>
              <a:rPr lang="en-US" altLang="en-US" sz="2800" dirty="0">
                <a:latin typeface="华文楷体" panose="02010600040101010101" pitchFamily="2" charset="-122"/>
                <a:ea typeface="华文楷体" panose="02010600040101010101" pitchFamily="2" charset="-122"/>
              </a:rPr>
              <a:t>(x, </a:t>
            </a:r>
            <a:r>
              <a:rPr lang="en-US" altLang="en-US" sz="2800" dirty="0" err="1">
                <a:latin typeface="华文楷体" panose="02010600040101010101" pitchFamily="2" charset="-122"/>
                <a:ea typeface="华文楷体" panose="02010600040101010101" pitchFamily="2" charset="-122"/>
              </a:rPr>
              <a:t>i</a:t>
            </a:r>
            <a:r>
              <a:rPr lang="en-US" altLang="en-US" sz="2800" dirty="0">
                <a:latin typeface="华文楷体" panose="02010600040101010101" pitchFamily="2" charset="-122"/>
                <a:ea typeface="华文楷体" panose="02010600040101010101" pitchFamily="2" charset="-122"/>
              </a:rPr>
              <a:t>) ，</a:t>
            </a:r>
            <a:r>
              <a:rPr lang="en-US" altLang="en-US" sz="2800" dirty="0" err="1">
                <a:latin typeface="华文楷体" panose="02010600040101010101" pitchFamily="2" charset="-122"/>
                <a:ea typeface="华文楷体" panose="02010600040101010101" pitchFamily="2" charset="-122"/>
              </a:rPr>
              <a:t>则在</a:t>
            </a:r>
            <a:r>
              <a:rPr lang="zh-CN" altLang="en-US" sz="2800" dirty="0">
                <a:latin typeface="华文楷体" panose="02010600040101010101" pitchFamily="2" charset="-122"/>
                <a:ea typeface="华文楷体" panose="02010600040101010101" pitchFamily="2" charset="-122"/>
              </a:rPr>
              <a:t>哈希</a:t>
            </a:r>
            <a:r>
              <a:rPr lang="en-US" altLang="en-US" sz="2800" dirty="0" err="1">
                <a:latin typeface="华文楷体" panose="02010600040101010101" pitchFamily="2" charset="-122"/>
                <a:ea typeface="华文楷体" panose="02010600040101010101" pitchFamily="2" charset="-122"/>
              </a:rPr>
              <a:t>表上查找定值为K的记录的过程如</a:t>
            </a:r>
            <a:r>
              <a:rPr lang="zh-CN" altLang="en-US" sz="2800" dirty="0">
                <a:latin typeface="华文楷体" panose="02010600040101010101" pitchFamily="2" charset="-122"/>
                <a:ea typeface="华文楷体" panose="02010600040101010101" pitchFamily="2" charset="-122"/>
              </a:rPr>
              <a:t>右</a:t>
            </a:r>
            <a:r>
              <a:rPr lang="en-US" altLang="en-US" sz="2800" dirty="0" err="1">
                <a:latin typeface="华文楷体" panose="02010600040101010101" pitchFamily="2" charset="-122"/>
                <a:ea typeface="华文楷体" panose="02010600040101010101" pitchFamily="2" charset="-122"/>
              </a:rPr>
              <a:t>图所示</a:t>
            </a:r>
            <a:r>
              <a:rPr lang="zh-CN" altLang="en-US" sz="2800" dirty="0">
                <a:latin typeface="华文楷体" panose="02010600040101010101" pitchFamily="2" charset="-122"/>
                <a:ea typeface="华文楷体" panose="02010600040101010101" pitchFamily="2" charset="-122"/>
              </a:rPr>
              <a:t>：</a:t>
            </a:r>
            <a:endParaRPr lang="en-US" altLang="en-US" sz="2800" dirty="0">
              <a:latin typeface="华文楷体" panose="02010600040101010101" pitchFamily="2" charset="-122"/>
              <a:ea typeface="华文楷体" panose="02010600040101010101" pitchFamily="2" charset="-122"/>
            </a:endParaRPr>
          </a:p>
        </p:txBody>
      </p:sp>
      <p:grpSp>
        <p:nvGrpSpPr>
          <p:cNvPr id="698372" name="Group 4"/>
          <p:cNvGrpSpPr>
            <a:grpSpLocks/>
          </p:cNvGrpSpPr>
          <p:nvPr/>
        </p:nvGrpSpPr>
        <p:grpSpPr bwMode="auto">
          <a:xfrm>
            <a:off x="4687888" y="1239838"/>
            <a:ext cx="4227512" cy="5429250"/>
            <a:chOff x="0" y="0"/>
            <a:chExt cx="2663" cy="3420"/>
          </a:xfrm>
        </p:grpSpPr>
        <p:grpSp>
          <p:nvGrpSpPr>
            <p:cNvPr id="698373" name="Group 5"/>
            <p:cNvGrpSpPr>
              <a:grpSpLocks/>
            </p:cNvGrpSpPr>
            <p:nvPr/>
          </p:nvGrpSpPr>
          <p:grpSpPr bwMode="auto">
            <a:xfrm>
              <a:off x="0" y="0"/>
              <a:ext cx="2663" cy="3086"/>
              <a:chOff x="0" y="0"/>
              <a:chExt cx="2663" cy="3086"/>
            </a:xfrm>
          </p:grpSpPr>
          <p:sp>
            <p:nvSpPr>
              <p:cNvPr id="698375" name="AutoShape 6"/>
              <p:cNvSpPr>
                <a:spLocks noChangeArrowheads="1"/>
              </p:cNvSpPr>
              <p:nvPr/>
            </p:nvSpPr>
            <p:spPr bwMode="auto">
              <a:xfrm>
                <a:off x="1172" y="207"/>
                <a:ext cx="807" cy="238"/>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给定</a:t>
                </a:r>
                <a:r>
                  <a:rPr lang="en-US" altLang="en-US" sz="2000" b="1" dirty="0">
                    <a:latin typeface="华文楷体" panose="02010600040101010101" pitchFamily="2" charset="-122"/>
                    <a:ea typeface="华文楷体" panose="02010600040101010101" pitchFamily="2" charset="-122"/>
                  </a:rPr>
                  <a:t>k</a:t>
                </a:r>
                <a:r>
                  <a:rPr lang="zh-CN" altLang="en-US" sz="2000" b="1" dirty="0">
                    <a:latin typeface="华文楷体" panose="02010600040101010101" pitchFamily="2" charset="-122"/>
                    <a:ea typeface="华文楷体" panose="02010600040101010101" pitchFamily="2" charset="-122"/>
                  </a:rPr>
                  <a:t>值</a:t>
                </a:r>
              </a:p>
            </p:txBody>
          </p:sp>
          <p:sp>
            <p:nvSpPr>
              <p:cNvPr id="698376" name="AutoShape 7"/>
              <p:cNvSpPr>
                <a:spLocks noChangeArrowheads="1"/>
              </p:cNvSpPr>
              <p:nvPr/>
            </p:nvSpPr>
            <p:spPr bwMode="auto">
              <a:xfrm>
                <a:off x="1185" y="644"/>
                <a:ext cx="807" cy="238"/>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计算</a:t>
                </a:r>
                <a:r>
                  <a:rPr lang="en-US" altLang="en-US" sz="2000" b="1" dirty="0">
                    <a:latin typeface="华文楷体" panose="02010600040101010101" pitchFamily="2" charset="-122"/>
                    <a:ea typeface="华文楷体" panose="02010600040101010101" pitchFamily="2" charset="-122"/>
                  </a:rPr>
                  <a:t>H(k)</a:t>
                </a:r>
              </a:p>
            </p:txBody>
          </p:sp>
          <p:sp>
            <p:nvSpPr>
              <p:cNvPr id="698377" name="AutoShape 8"/>
              <p:cNvSpPr>
                <a:spLocks noChangeArrowheads="1"/>
              </p:cNvSpPr>
              <p:nvPr/>
            </p:nvSpPr>
            <p:spPr bwMode="auto">
              <a:xfrm>
                <a:off x="831" y="1103"/>
                <a:ext cx="1542" cy="476"/>
              </a:xfrm>
              <a:prstGeom prst="flowChartDecision">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此地址为空</a:t>
                </a:r>
                <a:r>
                  <a:rPr lang="en-US" altLang="en-US" sz="2400" b="1" dirty="0">
                    <a:latin typeface="Times New Roman" pitchFamily="18" charset="0"/>
                  </a:rPr>
                  <a:t>?</a:t>
                </a:r>
              </a:p>
            </p:txBody>
          </p:sp>
          <p:sp>
            <p:nvSpPr>
              <p:cNvPr id="698378" name="AutoShape 9"/>
              <p:cNvSpPr>
                <a:spLocks noChangeArrowheads="1"/>
              </p:cNvSpPr>
              <p:nvPr/>
            </p:nvSpPr>
            <p:spPr bwMode="auto">
              <a:xfrm>
                <a:off x="821" y="1765"/>
                <a:ext cx="1542" cy="476"/>
              </a:xfrm>
              <a:prstGeom prst="flowChartDecision">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关键字</a:t>
                </a:r>
                <a:r>
                  <a:rPr lang="en-US" altLang="en-US" sz="2000" b="1" dirty="0">
                    <a:latin typeface="华文楷体" panose="02010600040101010101" pitchFamily="2" charset="-122"/>
                    <a:ea typeface="华文楷体" panose="02010600040101010101" pitchFamily="2" charset="-122"/>
                  </a:rPr>
                  <a:t>==k?</a:t>
                </a:r>
              </a:p>
            </p:txBody>
          </p:sp>
          <p:sp>
            <p:nvSpPr>
              <p:cNvPr id="698379" name="AutoShape 10"/>
              <p:cNvSpPr>
                <a:spLocks noChangeArrowheads="1"/>
              </p:cNvSpPr>
              <p:nvPr/>
            </p:nvSpPr>
            <p:spPr bwMode="auto">
              <a:xfrm>
                <a:off x="6" y="1527"/>
                <a:ext cx="807" cy="238"/>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查找失败</a:t>
                </a:r>
              </a:p>
            </p:txBody>
          </p:sp>
          <p:sp>
            <p:nvSpPr>
              <p:cNvPr id="698380" name="AutoShape 11"/>
              <p:cNvSpPr>
                <a:spLocks noChangeArrowheads="1"/>
              </p:cNvSpPr>
              <p:nvPr/>
            </p:nvSpPr>
            <p:spPr bwMode="auto">
              <a:xfrm>
                <a:off x="0" y="2183"/>
                <a:ext cx="807" cy="238"/>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查找成功</a:t>
                </a:r>
              </a:p>
            </p:txBody>
          </p:sp>
          <p:sp>
            <p:nvSpPr>
              <p:cNvPr id="698381" name="AutoShape 12"/>
              <p:cNvSpPr>
                <a:spLocks noChangeArrowheads="1"/>
              </p:cNvSpPr>
              <p:nvPr/>
            </p:nvSpPr>
            <p:spPr bwMode="auto">
              <a:xfrm>
                <a:off x="1129" y="2486"/>
                <a:ext cx="924" cy="446"/>
              </a:xfrm>
              <a:prstGeom prst="flowChartProcess">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按处理冲突</a:t>
                </a:r>
              </a:p>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方法计算</a:t>
                </a:r>
                <a:r>
                  <a:rPr lang="en-US" altLang="en-US" sz="2000" b="1" dirty="0">
                    <a:latin typeface="华文楷体" panose="02010600040101010101" pitchFamily="2" charset="-122"/>
                    <a:ea typeface="华文楷体" panose="02010600040101010101" pitchFamily="2" charset="-122"/>
                  </a:rPr>
                  <a:t>H</a:t>
                </a:r>
                <a:r>
                  <a:rPr lang="en-US" altLang="en-US" sz="2000" b="1" baseline="-20000" dirty="0">
                    <a:latin typeface="华文楷体" panose="02010600040101010101" pitchFamily="2" charset="-122"/>
                    <a:ea typeface="华文楷体" panose="02010600040101010101" pitchFamily="2" charset="-122"/>
                  </a:rPr>
                  <a:t>i</a:t>
                </a:r>
              </a:p>
            </p:txBody>
          </p:sp>
          <p:sp>
            <p:nvSpPr>
              <p:cNvPr id="698382" name="Line 13"/>
              <p:cNvSpPr>
                <a:spLocks noChangeShapeType="1"/>
              </p:cNvSpPr>
              <p:nvPr/>
            </p:nvSpPr>
            <p:spPr bwMode="auto">
              <a:xfrm>
                <a:off x="1555" y="0"/>
                <a:ext cx="0" cy="207"/>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8383" name="Line 14"/>
              <p:cNvSpPr>
                <a:spLocks noChangeShapeType="1"/>
              </p:cNvSpPr>
              <p:nvPr/>
            </p:nvSpPr>
            <p:spPr bwMode="auto">
              <a:xfrm>
                <a:off x="1575" y="445"/>
                <a:ext cx="0" cy="196"/>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8384" name="Line 15"/>
              <p:cNvSpPr>
                <a:spLocks noChangeShapeType="1"/>
              </p:cNvSpPr>
              <p:nvPr/>
            </p:nvSpPr>
            <p:spPr bwMode="auto">
              <a:xfrm>
                <a:off x="1586" y="895"/>
                <a:ext cx="0" cy="196"/>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98385" name="Group 16"/>
              <p:cNvGrpSpPr>
                <a:grpSpLocks/>
              </p:cNvGrpSpPr>
              <p:nvPr/>
            </p:nvGrpSpPr>
            <p:grpSpPr bwMode="auto">
              <a:xfrm>
                <a:off x="1590" y="1571"/>
                <a:ext cx="217" cy="204"/>
                <a:chOff x="0" y="0"/>
                <a:chExt cx="217" cy="204"/>
              </a:xfrm>
            </p:grpSpPr>
            <p:sp>
              <p:nvSpPr>
                <p:cNvPr id="698404" name="Rectangle 17"/>
                <p:cNvSpPr>
                  <a:spLocks noChangeArrowheads="1"/>
                </p:cNvSpPr>
                <p:nvPr/>
              </p:nvSpPr>
              <p:spPr bwMode="auto">
                <a:xfrm>
                  <a:off x="25" y="2"/>
                  <a:ext cx="19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N</a:t>
                  </a:r>
                </a:p>
              </p:txBody>
            </p:sp>
            <p:sp>
              <p:nvSpPr>
                <p:cNvPr id="698405" name="Line 18"/>
                <p:cNvSpPr>
                  <a:spLocks noChangeShapeType="1"/>
                </p:cNvSpPr>
                <p:nvPr/>
              </p:nvSpPr>
              <p:spPr bwMode="auto">
                <a:xfrm>
                  <a:off x="0" y="0"/>
                  <a:ext cx="0" cy="204"/>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8386" name="Group 19"/>
              <p:cNvGrpSpPr>
                <a:grpSpLocks/>
              </p:cNvGrpSpPr>
              <p:nvPr/>
            </p:nvGrpSpPr>
            <p:grpSpPr bwMode="auto">
              <a:xfrm>
                <a:off x="1588" y="955"/>
                <a:ext cx="1075" cy="2131"/>
                <a:chOff x="0" y="0"/>
                <a:chExt cx="1075" cy="2131"/>
              </a:xfrm>
            </p:grpSpPr>
            <p:sp>
              <p:nvSpPr>
                <p:cNvPr id="698400" name="Line 20"/>
                <p:cNvSpPr>
                  <a:spLocks noChangeShapeType="1"/>
                </p:cNvSpPr>
                <p:nvPr/>
              </p:nvSpPr>
              <p:spPr bwMode="auto">
                <a:xfrm>
                  <a:off x="36" y="2017"/>
                  <a:ext cx="0" cy="113"/>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8401" name="Line 21"/>
                <p:cNvSpPr>
                  <a:spLocks noChangeShapeType="1"/>
                </p:cNvSpPr>
                <p:nvPr/>
              </p:nvSpPr>
              <p:spPr bwMode="auto">
                <a:xfrm>
                  <a:off x="31" y="2130"/>
                  <a:ext cx="1044"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8402" name="Line 22"/>
                <p:cNvSpPr>
                  <a:spLocks noChangeShapeType="1"/>
                </p:cNvSpPr>
                <p:nvPr/>
              </p:nvSpPr>
              <p:spPr bwMode="auto">
                <a:xfrm flipV="1">
                  <a:off x="1075" y="0"/>
                  <a:ext cx="0" cy="2131"/>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8403" name="Line 23"/>
                <p:cNvSpPr>
                  <a:spLocks noChangeShapeType="1"/>
                </p:cNvSpPr>
                <p:nvPr/>
              </p:nvSpPr>
              <p:spPr bwMode="auto">
                <a:xfrm flipH="1">
                  <a:off x="0" y="0"/>
                  <a:ext cx="1075" cy="0"/>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98387" name="Group 24"/>
              <p:cNvGrpSpPr>
                <a:grpSpLocks/>
              </p:cNvGrpSpPr>
              <p:nvPr/>
            </p:nvGrpSpPr>
            <p:grpSpPr bwMode="auto">
              <a:xfrm>
                <a:off x="407" y="1165"/>
                <a:ext cx="439" cy="344"/>
                <a:chOff x="0" y="0"/>
                <a:chExt cx="439" cy="344"/>
              </a:xfrm>
            </p:grpSpPr>
            <p:grpSp>
              <p:nvGrpSpPr>
                <p:cNvPr id="698396" name="Group 25"/>
                <p:cNvGrpSpPr>
                  <a:grpSpLocks/>
                </p:cNvGrpSpPr>
                <p:nvPr/>
              </p:nvGrpSpPr>
              <p:grpSpPr bwMode="auto">
                <a:xfrm>
                  <a:off x="0" y="176"/>
                  <a:ext cx="439" cy="168"/>
                  <a:chOff x="0" y="0"/>
                  <a:chExt cx="439" cy="168"/>
                </a:xfrm>
              </p:grpSpPr>
              <p:sp>
                <p:nvSpPr>
                  <p:cNvPr id="698398" name="Line 26"/>
                  <p:cNvSpPr>
                    <a:spLocks noChangeShapeType="1"/>
                  </p:cNvSpPr>
                  <p:nvPr/>
                </p:nvSpPr>
                <p:spPr bwMode="auto">
                  <a:xfrm flipH="1">
                    <a:off x="8" y="0"/>
                    <a:ext cx="431"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8399" name="Line 27"/>
                  <p:cNvSpPr>
                    <a:spLocks noChangeShapeType="1"/>
                  </p:cNvSpPr>
                  <p:nvPr/>
                </p:nvSpPr>
                <p:spPr bwMode="auto">
                  <a:xfrm>
                    <a:off x="0" y="3"/>
                    <a:ext cx="0" cy="165"/>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8397" name="Rectangle 28"/>
                <p:cNvSpPr>
                  <a:spLocks noChangeArrowheads="1"/>
                </p:cNvSpPr>
                <p:nvPr/>
              </p:nvSpPr>
              <p:spPr bwMode="auto">
                <a:xfrm>
                  <a:off x="112" y="0"/>
                  <a:ext cx="19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Y</a:t>
                  </a:r>
                </a:p>
              </p:txBody>
            </p:sp>
          </p:grpSp>
          <p:grpSp>
            <p:nvGrpSpPr>
              <p:cNvPr id="698388" name="Group 29"/>
              <p:cNvGrpSpPr>
                <a:grpSpLocks/>
              </p:cNvGrpSpPr>
              <p:nvPr/>
            </p:nvGrpSpPr>
            <p:grpSpPr bwMode="auto">
              <a:xfrm>
                <a:off x="407" y="1829"/>
                <a:ext cx="439" cy="344"/>
                <a:chOff x="0" y="0"/>
                <a:chExt cx="439" cy="344"/>
              </a:xfrm>
            </p:grpSpPr>
            <p:grpSp>
              <p:nvGrpSpPr>
                <p:cNvPr id="698392" name="Group 30"/>
                <p:cNvGrpSpPr>
                  <a:grpSpLocks/>
                </p:cNvGrpSpPr>
                <p:nvPr/>
              </p:nvGrpSpPr>
              <p:grpSpPr bwMode="auto">
                <a:xfrm>
                  <a:off x="0" y="176"/>
                  <a:ext cx="439" cy="168"/>
                  <a:chOff x="0" y="0"/>
                  <a:chExt cx="439" cy="168"/>
                </a:xfrm>
              </p:grpSpPr>
              <p:sp>
                <p:nvSpPr>
                  <p:cNvPr id="698394" name="Line 31"/>
                  <p:cNvSpPr>
                    <a:spLocks noChangeShapeType="1"/>
                  </p:cNvSpPr>
                  <p:nvPr/>
                </p:nvSpPr>
                <p:spPr bwMode="auto">
                  <a:xfrm flipH="1">
                    <a:off x="8" y="0"/>
                    <a:ext cx="431"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8395" name="Line 32"/>
                  <p:cNvSpPr>
                    <a:spLocks noChangeShapeType="1"/>
                  </p:cNvSpPr>
                  <p:nvPr/>
                </p:nvSpPr>
                <p:spPr bwMode="auto">
                  <a:xfrm>
                    <a:off x="0" y="3"/>
                    <a:ext cx="0" cy="165"/>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98393" name="Rectangle 33"/>
                <p:cNvSpPr>
                  <a:spLocks noChangeArrowheads="1"/>
                </p:cNvSpPr>
                <p:nvPr/>
              </p:nvSpPr>
              <p:spPr bwMode="auto">
                <a:xfrm>
                  <a:off x="112" y="0"/>
                  <a:ext cx="19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Y</a:t>
                  </a:r>
                </a:p>
              </p:txBody>
            </p:sp>
          </p:grpSp>
          <p:grpSp>
            <p:nvGrpSpPr>
              <p:cNvPr id="698389" name="Group 34"/>
              <p:cNvGrpSpPr>
                <a:grpSpLocks/>
              </p:cNvGrpSpPr>
              <p:nvPr/>
            </p:nvGrpSpPr>
            <p:grpSpPr bwMode="auto">
              <a:xfrm>
                <a:off x="1591" y="2241"/>
                <a:ext cx="217" cy="204"/>
                <a:chOff x="0" y="0"/>
                <a:chExt cx="217" cy="204"/>
              </a:xfrm>
            </p:grpSpPr>
            <p:sp>
              <p:nvSpPr>
                <p:cNvPr id="698390" name="Rectangle 35"/>
                <p:cNvSpPr>
                  <a:spLocks noChangeArrowheads="1"/>
                </p:cNvSpPr>
                <p:nvPr/>
              </p:nvSpPr>
              <p:spPr bwMode="auto">
                <a:xfrm>
                  <a:off x="25" y="2"/>
                  <a:ext cx="192"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N</a:t>
                  </a:r>
                </a:p>
              </p:txBody>
            </p:sp>
            <p:sp>
              <p:nvSpPr>
                <p:cNvPr id="698391" name="Line 36"/>
                <p:cNvSpPr>
                  <a:spLocks noChangeShapeType="1"/>
                </p:cNvSpPr>
                <p:nvPr/>
              </p:nvSpPr>
              <p:spPr bwMode="auto">
                <a:xfrm>
                  <a:off x="0" y="0"/>
                  <a:ext cx="0" cy="204"/>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698374" name="Rectangle 37"/>
            <p:cNvSpPr>
              <a:spLocks noChangeArrowheads="1"/>
            </p:cNvSpPr>
            <p:nvPr/>
          </p:nvSpPr>
          <p:spPr bwMode="auto">
            <a:xfrm>
              <a:off x="375" y="3216"/>
              <a:ext cx="1952" cy="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a:latin typeface="Times New Roman" pitchFamily="18" charset="0"/>
                </a:rPr>
                <a:t>哈希表</a:t>
              </a:r>
              <a:r>
                <a:rPr lang="zh-CN" altLang="en-US" sz="2000" b="1" dirty="0">
                  <a:latin typeface="Times New Roman" pitchFamily="18" charset="0"/>
                </a:rPr>
                <a:t>的查找过程</a:t>
              </a: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08202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8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17253"/>
            <a:ext cx="8229600" cy="819459"/>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开放定址哈希表的结构</a:t>
            </a:r>
            <a:endParaRPr lang="en-US" sz="32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79512" y="944724"/>
            <a:ext cx="8229600" cy="4968552"/>
          </a:xfrm>
        </p:spPr>
        <p:txBody>
          <a:bodyPr>
            <a:normAutofit/>
          </a:bodyPr>
          <a:lstStyle/>
          <a:p>
            <a:pPr marL="0" indent="0">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hashsize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 997, ... };  </a:t>
            </a:r>
          </a:p>
          <a:p>
            <a:pPr marL="0" indent="0">
              <a:buNone/>
            </a:pP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typedef struct {</a:t>
            </a:r>
          </a:p>
          <a:p>
            <a:pPr marL="0" indent="449263">
              <a:buNone/>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449263">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count;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当前数据元素个数</a:t>
            </a:r>
          </a:p>
          <a:p>
            <a:pPr marL="0" indent="449263">
              <a:buNone/>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sizeindex</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hashsize</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sizeindex</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为当前容量</a:t>
            </a:r>
          </a:p>
          <a:p>
            <a:pPr marL="0" indent="0">
              <a:buNone/>
              <a:tabLst>
                <a:tab pos="5737225" algn="l"/>
              </a:tabLst>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HashTable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buNone/>
            </a:pP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#define  SUCCESS  1</a:t>
            </a: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#define  UNSUCCESS  0</a:t>
            </a: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#define  DUPLICATE  -1</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887319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5152" y="-27384"/>
            <a:ext cx="8229600" cy="936104"/>
          </a:xfrm>
        </p:spPr>
        <p:txBody>
          <a:bodyPr>
            <a:normAutofit/>
          </a:bodyPr>
          <a:lstStyle/>
          <a:p>
            <a:pPr algn="l"/>
            <a:r>
              <a:rPr lang="zh-CN" altLang="en-US" sz="3200" dirty="0">
                <a:latin typeface="华文楷体" panose="02010600040101010101" pitchFamily="2" charset="-122"/>
                <a:ea typeface="华文楷体" panose="02010600040101010101" pitchFamily="2" charset="-122"/>
              </a:rPr>
              <a:t>在哈希表</a:t>
            </a:r>
            <a:r>
              <a:rPr lang="en-US" sz="3200" dirty="0">
                <a:latin typeface="华文楷体" panose="02010600040101010101" pitchFamily="2" charset="-122"/>
                <a:ea typeface="华文楷体" panose="02010600040101010101" pitchFamily="2" charset="-122"/>
              </a:rPr>
              <a:t>H</a:t>
            </a:r>
            <a:r>
              <a:rPr lang="zh-CN" altLang="en-US" sz="3200" dirty="0">
                <a:latin typeface="华文楷体" panose="02010600040101010101" pitchFamily="2" charset="-122"/>
                <a:ea typeface="华文楷体" panose="02010600040101010101" pitchFamily="2" charset="-122"/>
              </a:rPr>
              <a:t>中查找关键码为</a:t>
            </a:r>
            <a:r>
              <a:rPr lang="en-US" sz="3200" dirty="0">
                <a:latin typeface="华文楷体" panose="02010600040101010101" pitchFamily="2" charset="-122"/>
                <a:ea typeface="华文楷体" panose="02010600040101010101" pitchFamily="2" charset="-122"/>
              </a:rPr>
              <a:t>K</a:t>
            </a:r>
            <a:r>
              <a:rPr lang="zh-CN" altLang="en-US" sz="3200" dirty="0">
                <a:latin typeface="华文楷体" panose="02010600040101010101" pitchFamily="2" charset="-122"/>
                <a:ea typeface="华文楷体" panose="02010600040101010101" pitchFamily="2" charset="-122"/>
              </a:rPr>
              <a:t>的元素</a:t>
            </a:r>
            <a:endParaRPr lang="en-US" sz="3200" dirty="0">
              <a:latin typeface="华文楷体" panose="02010600040101010101" pitchFamily="2" charset="-122"/>
              <a:ea typeface="华文楷体" panose="02010600040101010101" pitchFamily="2" charset="-122"/>
            </a:endParaRPr>
          </a:p>
        </p:txBody>
      </p:sp>
      <p:sp>
        <p:nvSpPr>
          <p:cNvPr id="739330" name="Rectangle 2"/>
          <p:cNvSpPr>
            <a:spLocks noGrp="1" noChangeArrowheads="1"/>
          </p:cNvSpPr>
          <p:nvPr>
            <p:ph idx="1"/>
          </p:nvPr>
        </p:nvSpPr>
        <p:spPr>
          <a:xfrm>
            <a:off x="122763" y="871615"/>
            <a:ext cx="8686800" cy="5221681"/>
          </a:xfrm>
        </p:spPr>
        <p:txBody>
          <a:bodyPr>
            <a:noAutofit/>
          </a:bodyPr>
          <a:lstStyle/>
          <a:p>
            <a:pPr marL="0" indent="0">
              <a:buNone/>
            </a:pPr>
            <a:r>
              <a:rPr lang="en-US" sz="2400" dirty="0">
                <a:latin typeface="华文楷体" panose="02010600040101010101" pitchFamily="2" charset="-122"/>
                <a:ea typeface="华文楷体" panose="02010600040101010101" pitchFamily="2" charset="-122"/>
              </a:rPr>
              <a:t>Status </a:t>
            </a:r>
            <a:r>
              <a:rPr lang="en-US" sz="2400" b="1" dirty="0" err="1">
                <a:solidFill>
                  <a:srgbClr val="0000FF"/>
                </a:solidFill>
                <a:latin typeface="华文楷体" panose="02010600040101010101" pitchFamily="2" charset="-122"/>
                <a:ea typeface="华文楷体" panose="02010600040101010101" pitchFamily="2" charset="-122"/>
              </a:rPr>
              <a:t>SearchHash</a:t>
            </a:r>
            <a:r>
              <a:rPr lang="en-US" sz="2400" b="1" dirty="0">
                <a:latin typeface="华文楷体" panose="02010600040101010101" pitchFamily="2" charset="-122"/>
                <a:ea typeface="华文楷体" panose="02010600040101010101" pitchFamily="2" charset="-122"/>
              </a:rPr>
              <a:t>(</a:t>
            </a:r>
            <a:r>
              <a:rPr lang="en-US" sz="2400" b="1" dirty="0" err="1">
                <a:latin typeface="华文楷体" panose="02010600040101010101" pitchFamily="2" charset="-122"/>
                <a:ea typeface="华文楷体" panose="02010600040101010101" pitchFamily="2" charset="-122"/>
              </a:rPr>
              <a:t>HashTable</a:t>
            </a:r>
            <a:r>
              <a:rPr lang="en-US" sz="2400" b="1" dirty="0">
                <a:latin typeface="华文楷体" panose="02010600040101010101" pitchFamily="2" charset="-122"/>
                <a:ea typeface="华文楷体" panose="02010600040101010101" pitchFamily="2" charset="-122"/>
              </a:rPr>
              <a:t> H, </a:t>
            </a:r>
            <a:r>
              <a:rPr lang="en-US" sz="2400" b="1" dirty="0" err="1">
                <a:latin typeface="华文楷体" panose="02010600040101010101" pitchFamily="2" charset="-122"/>
                <a:ea typeface="华文楷体" panose="02010600040101010101" pitchFamily="2" charset="-122"/>
              </a:rPr>
              <a:t>HKeyType</a:t>
            </a:r>
            <a:r>
              <a:rPr lang="en-US" sz="2400" b="1" dirty="0">
                <a:latin typeface="华文楷体" panose="02010600040101010101" pitchFamily="2" charset="-122"/>
                <a:ea typeface="华文楷体" panose="02010600040101010101" pitchFamily="2" charset="-122"/>
              </a:rPr>
              <a:t> K, </a:t>
            </a:r>
            <a:r>
              <a:rPr lang="en-US" sz="2400" b="1" dirty="0" err="1">
                <a:latin typeface="华文楷体" panose="02010600040101010101" pitchFamily="2" charset="-122"/>
                <a:ea typeface="华文楷体" panose="02010600040101010101" pitchFamily="2" charset="-122"/>
              </a:rPr>
              <a:t>int</a:t>
            </a:r>
            <a:r>
              <a:rPr lang="en-US" sz="2400" b="1" dirty="0">
                <a:latin typeface="华文楷体" panose="02010600040101010101" pitchFamily="2" charset="-122"/>
                <a:ea typeface="华文楷体" panose="02010600040101010101" pitchFamily="2" charset="-122"/>
              </a:rPr>
              <a:t> &amp;p, </a:t>
            </a:r>
            <a:r>
              <a:rPr lang="en-US" sz="2400" b="1" dirty="0" err="1">
                <a:latin typeface="华文楷体" panose="02010600040101010101" pitchFamily="2" charset="-122"/>
                <a:ea typeface="华文楷体" panose="02010600040101010101" pitchFamily="2" charset="-122"/>
              </a:rPr>
              <a:t>int</a:t>
            </a:r>
            <a:r>
              <a:rPr lang="en-US" sz="2400" b="1" dirty="0">
                <a:latin typeface="华文楷体" panose="02010600040101010101" pitchFamily="2" charset="-122"/>
                <a:ea typeface="华文楷体" panose="02010600040101010101" pitchFamily="2" charset="-122"/>
              </a:rPr>
              <a:t> &amp;c) </a:t>
            </a:r>
            <a:r>
              <a:rPr lang="en-US" sz="2400" dirty="0">
                <a:latin typeface="华文楷体" panose="02010600040101010101" pitchFamily="2" charset="-122"/>
                <a:ea typeface="华文楷体" panose="02010600040101010101" pitchFamily="2" charset="-122"/>
              </a:rPr>
              <a:t>{ </a:t>
            </a:r>
          </a:p>
          <a:p>
            <a:pPr marL="0" indent="0">
              <a:buNone/>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若查找成功，以</a:t>
            </a:r>
            <a:r>
              <a:rPr lang="en-US"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指示待查数据元素在表中位置，并返回</a:t>
            </a:r>
            <a:endParaRPr lang="en-US" altLang="zh-CN" sz="2000" dirty="0">
              <a:latin typeface="华文楷体" panose="02010600040101010101" pitchFamily="2" charset="-122"/>
              <a:ea typeface="华文楷体" panose="02010600040101010101" pitchFamily="2" charset="-122"/>
            </a:endParaRPr>
          </a:p>
          <a:p>
            <a:pPr marL="0" indent="0">
              <a:buNone/>
            </a:pPr>
            <a:r>
              <a:rPr lang="en-US" sz="2000" dirty="0">
                <a:latin typeface="华文楷体" panose="02010600040101010101" pitchFamily="2" charset="-122"/>
                <a:ea typeface="华文楷体" panose="02010600040101010101" pitchFamily="2" charset="-122"/>
              </a:rPr>
              <a:t>//SUCCESS</a:t>
            </a:r>
            <a:r>
              <a:rPr lang="zh-CN" altLang="en-US" sz="2000" dirty="0">
                <a:latin typeface="华文楷体" panose="02010600040101010101" pitchFamily="2" charset="-122"/>
                <a:ea typeface="华文楷体" panose="02010600040101010101" pitchFamily="2" charset="-122"/>
              </a:rPr>
              <a:t>，否则，以</a:t>
            </a:r>
            <a:r>
              <a:rPr lang="en-US"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指示插入位置，并返回</a:t>
            </a:r>
            <a:r>
              <a:rPr lang="en-US" sz="2000" dirty="0">
                <a:latin typeface="华文楷体" panose="02010600040101010101" pitchFamily="2" charset="-122"/>
                <a:ea typeface="华文楷体" panose="02010600040101010101" pitchFamily="2" charset="-122"/>
              </a:rPr>
              <a:t>UNSUCCESS, </a:t>
            </a:r>
          </a:p>
          <a:p>
            <a:pPr marL="0" indent="0">
              <a:buNone/>
            </a:pPr>
            <a:r>
              <a:rPr lang="en-US"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用以计冲突次数，其初值置零，供建表插入时参考 </a:t>
            </a:r>
            <a:endParaRPr lang="en-US" altLang="zh-CN" sz="2000" dirty="0">
              <a:latin typeface="华文楷体" panose="02010600040101010101" pitchFamily="2" charset="-122"/>
              <a:ea typeface="华文楷体" panose="02010600040101010101" pitchFamily="2" charset="-122"/>
            </a:endParaRPr>
          </a:p>
          <a:p>
            <a:pPr marL="0" indent="449263">
              <a:buNone/>
            </a:pPr>
            <a:r>
              <a:rPr lang="en-US" sz="2400" dirty="0">
                <a:latin typeface="华文楷体" panose="02010600040101010101" pitchFamily="2" charset="-122"/>
                <a:ea typeface="华文楷体" panose="02010600040101010101" pitchFamily="2" charset="-122"/>
              </a:rPr>
              <a:t>p = Hash(K); </a:t>
            </a:r>
            <a:r>
              <a:rPr 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求得哈希地址 </a:t>
            </a:r>
            <a:endParaRPr lang="en-US" altLang="zh-CN" sz="2000" dirty="0">
              <a:latin typeface="华文楷体" panose="02010600040101010101" pitchFamily="2" charset="-122"/>
              <a:ea typeface="华文楷体" panose="02010600040101010101" pitchFamily="2" charset="-122"/>
            </a:endParaRPr>
          </a:p>
          <a:p>
            <a:pPr marL="0" indent="449263">
              <a:buNone/>
            </a:pPr>
            <a:r>
              <a:rPr lang="en-US" sz="2400" dirty="0">
                <a:latin typeface="华文楷体" panose="02010600040101010101" pitchFamily="2" charset="-122"/>
                <a:ea typeface="华文楷体" panose="02010600040101010101" pitchFamily="2" charset="-122"/>
              </a:rPr>
              <a:t>while (</a:t>
            </a:r>
            <a:r>
              <a:rPr lang="en-US" sz="2400" b="1" dirty="0">
                <a:latin typeface="华文楷体" panose="02010600040101010101" pitchFamily="2" charset="-122"/>
                <a:ea typeface="华文楷体" panose="02010600040101010101" pitchFamily="2" charset="-122"/>
              </a:rPr>
              <a:t>(</a:t>
            </a:r>
            <a:r>
              <a:rPr lang="en-US" sz="2400" b="1" dirty="0" err="1">
                <a:latin typeface="华文楷体" panose="02010600040101010101" pitchFamily="2" charset="-122"/>
                <a:ea typeface="华文楷体" panose="02010600040101010101" pitchFamily="2" charset="-122"/>
              </a:rPr>
              <a:t>H.elem</a:t>
            </a:r>
            <a:r>
              <a:rPr lang="en-US" sz="2400" b="1" dirty="0">
                <a:latin typeface="华文楷体" panose="02010600040101010101" pitchFamily="2" charset="-122"/>
                <a:ea typeface="华文楷体" panose="02010600040101010101" pitchFamily="2" charset="-122"/>
              </a:rPr>
              <a:t>[p].key != NULLKEY)</a:t>
            </a:r>
            <a:r>
              <a:rPr lang="en-US" sz="2400" dirty="0">
                <a:latin typeface="华文楷体" panose="02010600040101010101" pitchFamily="2" charset="-122"/>
                <a:ea typeface="华文楷体" panose="02010600040101010101" pitchFamily="2" charset="-122"/>
              </a:rPr>
              <a:t> </a:t>
            </a:r>
            <a:r>
              <a:rPr lang="en-US"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该位置中填有记录</a:t>
            </a:r>
            <a:endParaRPr lang="en-US" altLang="zh-CN" sz="2000" dirty="0">
              <a:latin typeface="华文楷体" panose="02010600040101010101" pitchFamily="2" charset="-122"/>
              <a:ea typeface="华文楷体" panose="02010600040101010101" pitchFamily="2" charset="-122"/>
            </a:endParaRPr>
          </a:p>
          <a:p>
            <a:pPr marL="0" indent="1793875">
              <a:buNone/>
            </a:pPr>
            <a:r>
              <a:rPr lang="en-US" altLang="zh-CN" sz="2400" b="1" dirty="0">
                <a:latin typeface="华文楷体" panose="02010600040101010101" pitchFamily="2" charset="-122"/>
                <a:ea typeface="华文楷体" panose="02010600040101010101" pitchFamily="2" charset="-122"/>
              </a:rPr>
              <a:t>&amp;&amp; !</a:t>
            </a:r>
            <a:r>
              <a:rPr lang="en-US" sz="2400" b="1" dirty="0">
                <a:latin typeface="华文楷体" panose="02010600040101010101" pitchFamily="2" charset="-122"/>
                <a:ea typeface="华文楷体" panose="02010600040101010101" pitchFamily="2" charset="-122"/>
              </a:rPr>
              <a:t>equal(K, (</a:t>
            </a:r>
            <a:r>
              <a:rPr lang="en-US" sz="2400" b="1" dirty="0" err="1">
                <a:latin typeface="华文楷体" panose="02010600040101010101" pitchFamily="2" charset="-122"/>
                <a:ea typeface="华文楷体" panose="02010600040101010101" pitchFamily="2" charset="-122"/>
              </a:rPr>
              <a:t>H.elem</a:t>
            </a:r>
            <a:r>
              <a:rPr lang="en-US" sz="2400" b="1" dirty="0">
                <a:latin typeface="华文楷体" panose="02010600040101010101" pitchFamily="2" charset="-122"/>
                <a:ea typeface="华文楷体" panose="02010600040101010101" pitchFamily="2" charset="-122"/>
              </a:rPr>
              <a:t>[p].key))</a:t>
            </a:r>
            <a:r>
              <a:rPr lang="en-US" sz="2400" dirty="0">
                <a:latin typeface="华文楷体" panose="02010600040101010101" pitchFamily="2" charset="-122"/>
                <a:ea typeface="华文楷体" panose="02010600040101010101" pitchFamily="2" charset="-122"/>
              </a:rPr>
              <a:t>) </a:t>
            </a:r>
            <a:r>
              <a:rPr lang="en-US"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并且关键字不相等 </a:t>
            </a:r>
            <a:endParaRPr lang="en-US" altLang="zh-CN" sz="2000" dirty="0">
              <a:latin typeface="华文楷体" panose="02010600040101010101" pitchFamily="2" charset="-122"/>
              <a:ea typeface="华文楷体" panose="02010600040101010101" pitchFamily="2" charset="-122"/>
            </a:endParaRPr>
          </a:p>
          <a:p>
            <a:pPr marL="0" indent="1346200">
              <a:buNone/>
            </a:pPr>
            <a:r>
              <a:rPr lang="en-US" sz="2400" b="1" dirty="0">
                <a:solidFill>
                  <a:srgbClr val="7030A0"/>
                </a:solidFill>
                <a:latin typeface="华文楷体" panose="02010600040101010101" pitchFamily="2" charset="-122"/>
                <a:ea typeface="华文楷体" panose="02010600040101010101" pitchFamily="2" charset="-122"/>
              </a:rPr>
              <a:t>collision(p, ++c)</a:t>
            </a:r>
            <a:r>
              <a:rPr lang="en-US" sz="2400" dirty="0">
                <a:latin typeface="华文楷体" panose="02010600040101010101" pitchFamily="2" charset="-122"/>
                <a:ea typeface="华文楷体" panose="02010600040101010101" pitchFamily="2" charset="-122"/>
              </a:rPr>
              <a:t>;     </a:t>
            </a:r>
            <a:r>
              <a:rPr 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求得下一探查地址</a:t>
            </a:r>
            <a:r>
              <a:rPr lang="en-US" sz="2000" dirty="0">
                <a:latin typeface="华文楷体" panose="02010600040101010101" pitchFamily="2" charset="-122"/>
                <a:ea typeface="华文楷体" panose="02010600040101010101" pitchFamily="2" charset="-122"/>
              </a:rPr>
              <a:t>p </a:t>
            </a:r>
          </a:p>
          <a:p>
            <a:pPr marL="0" indent="449263">
              <a:buNone/>
            </a:pPr>
            <a:r>
              <a:rPr lang="en-US" sz="2400" dirty="0">
                <a:latin typeface="华文楷体" panose="02010600040101010101" pitchFamily="2" charset="-122"/>
                <a:ea typeface="华文楷体" panose="02010600040101010101" pitchFamily="2" charset="-122"/>
              </a:rPr>
              <a:t>if (equal(K, (</a:t>
            </a:r>
            <a:r>
              <a:rPr lang="en-US" sz="2400" dirty="0" err="1">
                <a:latin typeface="华文楷体" panose="02010600040101010101" pitchFamily="2" charset="-122"/>
                <a:ea typeface="华文楷体" panose="02010600040101010101" pitchFamily="2" charset="-122"/>
              </a:rPr>
              <a:t>H.elem</a:t>
            </a:r>
            <a:r>
              <a:rPr lang="en-US" sz="2400" dirty="0">
                <a:latin typeface="华文楷体" panose="02010600040101010101" pitchFamily="2" charset="-122"/>
                <a:ea typeface="华文楷体" panose="02010600040101010101" pitchFamily="2" charset="-122"/>
              </a:rPr>
              <a:t>[p].key))) </a:t>
            </a:r>
          </a:p>
          <a:p>
            <a:pPr marL="0" indent="0">
              <a:buNone/>
            </a:pPr>
            <a:r>
              <a:rPr lang="en-US" sz="2400" dirty="0">
                <a:latin typeface="华文楷体" panose="02010600040101010101" pitchFamily="2" charset="-122"/>
                <a:ea typeface="华文楷体" panose="02010600040101010101" pitchFamily="2" charset="-122"/>
              </a:rPr>
              <a:t>	return SUCCESS;        </a:t>
            </a:r>
            <a:r>
              <a:rPr 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查找成功，</a:t>
            </a:r>
            <a:r>
              <a:rPr lang="en-US"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返回待查数据元素位置 </a:t>
            </a:r>
            <a:endParaRPr lang="en-US" altLang="zh-CN" sz="2000" dirty="0">
              <a:latin typeface="华文楷体" panose="02010600040101010101" pitchFamily="2" charset="-122"/>
              <a:ea typeface="华文楷体" panose="02010600040101010101" pitchFamily="2" charset="-122"/>
            </a:endParaRPr>
          </a:p>
          <a:p>
            <a:pPr marL="0" indent="449263">
              <a:buNone/>
            </a:pPr>
            <a:r>
              <a:rPr lang="en-US" sz="2400" dirty="0">
                <a:latin typeface="华文楷体" panose="02010600040101010101" pitchFamily="2" charset="-122"/>
                <a:ea typeface="华文楷体" panose="02010600040101010101" pitchFamily="2" charset="-122"/>
              </a:rPr>
              <a:t>else return UNSUCCESS;  </a:t>
            </a:r>
            <a:r>
              <a:rPr lang="en-US"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查找不成功，</a:t>
            </a:r>
            <a:r>
              <a:rPr lang="en-US"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返回的是插入位置</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 </a:t>
            </a:r>
            <a:r>
              <a:rPr lang="en-US" sz="2000" dirty="0" err="1">
                <a:latin typeface="华文楷体" panose="02010600040101010101" pitchFamily="2" charset="-122"/>
                <a:ea typeface="华文楷体" panose="02010600040101010101" pitchFamily="2" charset="-122"/>
              </a:rPr>
              <a:t>SearchHash</a:t>
            </a:r>
            <a:endParaRPr lang="en-US" altLang="en-US" sz="20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8" name="流程图: 可选过程 7"/>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9.17</a:t>
            </a:r>
          </a:p>
        </p:txBody>
      </p:sp>
    </p:spTree>
    <p:extLst>
      <p:ext uri="{BB962C8B-B14F-4D97-AF65-F5344CB8AC3E}">
        <p14:creationId xmlns:p14="http://schemas.microsoft.com/office/powerpoint/2010/main" val="386688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0159" y="454964"/>
            <a:ext cx="576064" cy="549552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哈希表插入算法</a:t>
            </a:r>
            <a:endParaRPr lang="en-US" sz="32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07504" y="197994"/>
            <a:ext cx="8229600" cy="6615382"/>
          </a:xfrm>
        </p:spPr>
        <p:txBody>
          <a:bodyPr>
            <a:noAutofit/>
          </a:bodyPr>
          <a:lstStyle/>
          <a:p>
            <a:pPr marL="0" indent="0">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Status </a:t>
            </a:r>
            <a:r>
              <a:rPr lang="en-US" sz="2400" b="1"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InsertHash</a:t>
            </a:r>
            <a:r>
              <a:rPr 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sz="2400" b="1" dirty="0" err="1">
                <a:latin typeface="Times New Roman" panose="02020603050405020304" pitchFamily="18" charset="0"/>
                <a:ea typeface="华文楷体" panose="02010600040101010101" pitchFamily="2" charset="-122"/>
                <a:cs typeface="Times New Roman" panose="02020603050405020304" pitchFamily="18" charset="0"/>
              </a:rPr>
              <a:t>HashTable</a:t>
            </a:r>
            <a:r>
              <a:rPr lang="en-US" sz="2400" b="1" dirty="0">
                <a:latin typeface="Times New Roman" panose="02020603050405020304" pitchFamily="18" charset="0"/>
                <a:ea typeface="华文楷体" panose="02010600040101010101" pitchFamily="2" charset="-122"/>
                <a:cs typeface="Times New Roman" panose="02020603050405020304" pitchFamily="18" charset="0"/>
              </a:rPr>
              <a:t> &amp;H, </a:t>
            </a:r>
            <a:r>
              <a:rPr lang="en-US" sz="2400" b="1" dirty="0" err="1">
                <a:latin typeface="Times New Roman" panose="02020603050405020304" pitchFamily="18" charset="0"/>
                <a:ea typeface="华文楷体" panose="02010600040101010101" pitchFamily="2" charset="-122"/>
                <a:cs typeface="Times New Roman" panose="02020603050405020304" pitchFamily="18" charset="0"/>
              </a:rPr>
              <a:t>HElemType</a:t>
            </a:r>
            <a:r>
              <a:rPr lang="en-US" sz="2400" b="1" dirty="0">
                <a:latin typeface="Times New Roman" panose="02020603050405020304" pitchFamily="18" charset="0"/>
                <a:ea typeface="华文楷体" panose="02010600040101010101" pitchFamily="2" charset="-122"/>
                <a:cs typeface="Times New Roman" panose="02020603050405020304" pitchFamily="18" charset="0"/>
              </a:rPr>
              <a:t> e) </a:t>
            </a:r>
            <a:r>
              <a:rPr 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查找不成功时插入数据元素</a:t>
            </a:r>
            <a:r>
              <a:rPr lang="en-US" sz="20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到开放定址哈希表</a:t>
            </a:r>
            <a:r>
              <a:rPr lang="en-US" sz="20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中，</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并返回</a:t>
            </a:r>
            <a:r>
              <a:rPr lang="en-US" sz="2000" dirty="0">
                <a:latin typeface="Times New Roman" panose="02020603050405020304" pitchFamily="18" charset="0"/>
                <a:ea typeface="华文楷体" panose="02010600040101010101" pitchFamily="2" charset="-122"/>
                <a:cs typeface="Times New Roman" panose="02020603050405020304" pitchFamily="18" charset="0"/>
              </a:rPr>
              <a:t>OK；</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若冲突次数过大，则重建哈希表</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534988">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int c = 0; int p = 0; </a:t>
            </a:r>
          </a:p>
          <a:p>
            <a:pPr marL="0" indent="534988">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sz="2400" b="1" dirty="0" err="1">
                <a:latin typeface="Times New Roman" panose="02020603050405020304" pitchFamily="18" charset="0"/>
                <a:ea typeface="华文楷体" panose="02010600040101010101" pitchFamily="2" charset="-122"/>
                <a:cs typeface="Times New Roman" panose="02020603050405020304" pitchFamily="18" charset="0"/>
              </a:rPr>
              <a:t>SearchHash</a:t>
            </a:r>
            <a:r>
              <a:rPr lang="en-US" sz="2400" b="1" dirty="0">
                <a:latin typeface="Times New Roman" panose="02020603050405020304" pitchFamily="18" charset="0"/>
                <a:ea typeface="华文楷体" panose="02010600040101010101" pitchFamily="2" charset="-122"/>
                <a:cs typeface="Times New Roman" panose="02020603050405020304" pitchFamily="18" charset="0"/>
              </a:rPr>
              <a:t>(H, </a:t>
            </a:r>
            <a:r>
              <a:rPr lang="en-US" sz="2400" b="1" dirty="0" err="1">
                <a:latin typeface="Times New Roman" panose="02020603050405020304" pitchFamily="18" charset="0"/>
                <a:ea typeface="华文楷体" panose="02010600040101010101" pitchFamily="2" charset="-122"/>
                <a:cs typeface="Times New Roman" panose="02020603050405020304" pitchFamily="18" charset="0"/>
              </a:rPr>
              <a:t>e.key</a:t>
            </a:r>
            <a:r>
              <a:rPr lang="en-US" sz="2400" b="1" dirty="0">
                <a:latin typeface="Times New Roman" panose="02020603050405020304" pitchFamily="18" charset="0"/>
                <a:ea typeface="华文楷体" panose="02010600040101010101" pitchFamily="2" charset="-122"/>
                <a:cs typeface="Times New Roman" panose="02020603050405020304" pitchFamily="18" charset="0"/>
              </a:rPr>
              <a:t>, p, c)</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 SUCCESS ) </a:t>
            </a:r>
          </a:p>
          <a:p>
            <a:pPr marL="0" indent="0">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	return DUPLICATE;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表中已有与</a:t>
            </a:r>
            <a:r>
              <a:rPr lang="en-US" sz="20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有相同关键字的元素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534988">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else if (c &lt;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H.cursize</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冲突次数</a:t>
            </a:r>
            <a:r>
              <a:rPr lang="en-US" sz="20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未达到上限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阀值</a:t>
            </a:r>
            <a:r>
              <a:rPr lang="en-US" sz="2000" dirty="0">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可调</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1431925">
              <a:buNone/>
            </a:pP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H.elem</a:t>
            </a:r>
            <a:r>
              <a:rPr lang="en-US" sz="2400" dirty="0">
                <a:latin typeface="Times New Roman" panose="02020603050405020304" pitchFamily="18" charset="0"/>
                <a:ea typeface="华文楷体" panose="02010600040101010101" pitchFamily="2" charset="-122"/>
                <a:cs typeface="Times New Roman" panose="02020603050405020304" pitchFamily="18" charset="0"/>
              </a:rPr>
              <a:t>[p] = e;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H.count</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1431925">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return SUCCESS;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插入</a:t>
            </a:r>
            <a:r>
              <a:rPr lang="en-US" sz="2400" dirty="0">
                <a:latin typeface="Times New Roman" panose="02020603050405020304" pitchFamily="18" charset="0"/>
                <a:ea typeface="华文楷体" panose="02010600040101010101" pitchFamily="2" charset="-122"/>
                <a:cs typeface="Times New Roman" panose="02020603050405020304" pitchFamily="18" charset="0"/>
              </a:rPr>
              <a:t>e </a:t>
            </a:r>
          </a:p>
          <a:p>
            <a:pPr marL="0" indent="1077913">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1077913">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else { </a:t>
            </a:r>
          </a:p>
          <a:p>
            <a:pPr marL="0" indent="1793875">
              <a:buNone/>
            </a:pPr>
            <a:r>
              <a:rPr lang="en-US" sz="2400" b="1" dirty="0" err="1">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RecreateHashTable</a:t>
            </a:r>
            <a:r>
              <a:rPr lang="en-US" sz="24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(H)</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重建哈希表 </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		return UNSUCCESS; </a:t>
            </a:r>
          </a:p>
          <a:p>
            <a:pPr marL="0" indent="1698625">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0">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InsertHash</a:t>
            </a:r>
            <a:endParaRPr 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9.18</a:t>
            </a:r>
          </a:p>
        </p:txBody>
      </p:sp>
    </p:spTree>
    <p:extLst>
      <p:ext uri="{BB962C8B-B14F-4D97-AF65-F5344CB8AC3E}">
        <p14:creationId xmlns:p14="http://schemas.microsoft.com/office/powerpoint/2010/main" val="21878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5818" y="0"/>
            <a:ext cx="8229600" cy="620688"/>
          </a:xfrm>
        </p:spPr>
        <p:txBody>
          <a:bodyPr>
            <a:normAutofit/>
          </a:bodyPr>
          <a:lstStyle/>
          <a:p>
            <a:pPr algn="l"/>
            <a:r>
              <a:rPr lang="en-US" altLang="en-US" sz="3200" dirty="0" err="1">
                <a:latin typeface="华文新魏" panose="02010800040101010101" pitchFamily="2" charset="-122"/>
                <a:ea typeface="华文新魏" panose="02010800040101010101" pitchFamily="2" charset="-122"/>
              </a:rPr>
              <a:t>哈希查找</a:t>
            </a:r>
            <a:r>
              <a:rPr lang="zh-CN" altLang="en-US" sz="3200" dirty="0">
                <a:latin typeface="华文新魏" panose="02010800040101010101" pitchFamily="2" charset="-122"/>
                <a:ea typeface="华文新魏" panose="02010800040101010101" pitchFamily="2" charset="-122"/>
              </a:rPr>
              <a:t>的性能</a:t>
            </a:r>
            <a:r>
              <a:rPr lang="en-US" altLang="en-US" sz="3200" dirty="0" err="1">
                <a:latin typeface="华文新魏" panose="02010800040101010101" pitchFamily="2" charset="-122"/>
                <a:ea typeface="华文新魏" panose="02010800040101010101" pitchFamily="2" charset="-122"/>
              </a:rPr>
              <a:t>分析</a:t>
            </a:r>
            <a:endParaRPr lang="en-US" sz="3200" dirty="0">
              <a:latin typeface="华文新魏" panose="02010800040101010101" pitchFamily="2" charset="-122"/>
              <a:ea typeface="华文新魏" panose="02010800040101010101" pitchFamily="2" charset="-122"/>
            </a:endParaRPr>
          </a:p>
        </p:txBody>
      </p:sp>
      <p:sp>
        <p:nvSpPr>
          <p:cNvPr id="742402" name="Rectangle 2"/>
          <p:cNvSpPr>
            <a:spLocks noGrp="1" noChangeArrowheads="1"/>
          </p:cNvSpPr>
          <p:nvPr>
            <p:ph idx="1"/>
          </p:nvPr>
        </p:nvSpPr>
        <p:spPr>
          <a:xfrm>
            <a:off x="457200" y="908720"/>
            <a:ext cx="8229600" cy="5832648"/>
          </a:xfrm>
        </p:spPr>
        <p:txBody>
          <a:bodyPr>
            <a:normAutofit/>
          </a:bodyPr>
          <a:lstStyle/>
          <a:p>
            <a:r>
              <a:rPr lang="en-US" altLang="en-US" sz="2400" dirty="0" err="1">
                <a:latin typeface="华文楷体" panose="02010600040101010101" pitchFamily="2" charset="-122"/>
                <a:ea typeface="华文楷体" panose="02010600040101010101" pitchFamily="2" charset="-122"/>
              </a:rPr>
              <a:t>从哈希查找过程可见</a:t>
            </a:r>
            <a:r>
              <a:rPr lang="zh-CN"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尽管</a:t>
            </a:r>
            <a:r>
              <a:rPr lang="zh-CN" altLang="en-US" sz="2400" dirty="0">
                <a:latin typeface="华文楷体" panose="02010600040101010101" pitchFamily="2" charset="-122"/>
                <a:ea typeface="华文楷体" panose="02010600040101010101" pitchFamily="2" charset="-122"/>
              </a:rPr>
              <a:t>哈希</a:t>
            </a:r>
            <a:r>
              <a:rPr lang="en-US" altLang="en-US" sz="2400" dirty="0" err="1">
                <a:latin typeface="华文楷体" panose="02010600040101010101" pitchFamily="2" charset="-122"/>
                <a:ea typeface="华文楷体" panose="02010600040101010101" pitchFamily="2" charset="-122"/>
              </a:rPr>
              <a:t>表在关键字与记录的存储地址之间建立了直接映象，但由于</a:t>
            </a:r>
            <a:r>
              <a:rPr lang="zh-CN" altLang="en-US" sz="2400" dirty="0">
                <a:latin typeface="华文楷体" panose="02010600040101010101" pitchFamily="2" charset="-122"/>
                <a:ea typeface="华文楷体" panose="02010600040101010101" pitchFamily="2" charset="-122"/>
              </a:rPr>
              <a:t>存在</a:t>
            </a:r>
            <a:r>
              <a:rPr lang="en-US" altLang="en-US" sz="2400" dirty="0" err="1">
                <a:latin typeface="华文楷体" panose="02010600040101010101" pitchFamily="2" charset="-122"/>
                <a:ea typeface="华文楷体" panose="02010600040101010101" pitchFamily="2" charset="-122"/>
              </a:rPr>
              <a:t>冲突，查找过程仍是一个给定值与关键字进行比较的过程，评价哈希查找效率仍要用ASL</a:t>
            </a:r>
            <a:endParaRPr lang="en-US" altLang="en-US" sz="2400" dirty="0">
              <a:latin typeface="华文楷体" panose="02010600040101010101" pitchFamily="2" charset="-122"/>
              <a:ea typeface="华文楷体" panose="02010600040101010101" pitchFamily="2" charset="-122"/>
            </a:endParaRPr>
          </a:p>
          <a:p>
            <a:r>
              <a:rPr lang="en-US" altLang="en-US" sz="2400" dirty="0" err="1">
                <a:latin typeface="华文楷体" panose="02010600040101010101" pitchFamily="2" charset="-122"/>
                <a:ea typeface="华文楷体" panose="02010600040101010101" pitchFamily="2" charset="-122"/>
              </a:rPr>
              <a:t>哈希查找时</a:t>
            </a:r>
            <a:r>
              <a:rPr lang="zh-CN"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关键字与给定值比较的次数取决于</a:t>
            </a:r>
            <a:r>
              <a:rPr lang="en-US" altLang="en-US" sz="2400" dirty="0">
                <a:latin typeface="华文楷体" panose="02010600040101010101" pitchFamily="2" charset="-122"/>
                <a:ea typeface="华文楷体" panose="02010600040101010101" pitchFamily="2" charset="-122"/>
              </a:rPr>
              <a:t>：</a:t>
            </a:r>
          </a:p>
          <a:p>
            <a:pPr lvl="1"/>
            <a:r>
              <a:rPr lang="en-US" altLang="en-US" sz="2400" dirty="0" err="1">
                <a:latin typeface="华文楷体" panose="02010600040101010101" pitchFamily="2" charset="-122"/>
                <a:ea typeface="华文楷体" panose="02010600040101010101" pitchFamily="2" charset="-122"/>
              </a:rPr>
              <a:t>哈希函数</a:t>
            </a:r>
            <a:endParaRPr lang="en-US" altLang="en-US" sz="2400" dirty="0">
              <a:latin typeface="华文楷体" panose="02010600040101010101" pitchFamily="2" charset="-122"/>
              <a:ea typeface="华文楷体" panose="02010600040101010101" pitchFamily="2" charset="-122"/>
            </a:endParaRPr>
          </a:p>
          <a:p>
            <a:pPr lvl="1"/>
            <a:r>
              <a:rPr lang="en-US" altLang="en-US" sz="2400" dirty="0" err="1">
                <a:latin typeface="华文楷体" panose="02010600040101010101" pitchFamily="2" charset="-122"/>
                <a:ea typeface="华文楷体" panose="02010600040101010101" pitchFamily="2" charset="-122"/>
              </a:rPr>
              <a:t>处理冲突的方法</a:t>
            </a:r>
            <a:endParaRPr lang="en-US" altLang="en-US" sz="2400" dirty="0">
              <a:latin typeface="华文楷体" panose="02010600040101010101" pitchFamily="2" charset="-122"/>
              <a:ea typeface="华文楷体" panose="02010600040101010101" pitchFamily="2" charset="-122"/>
            </a:endParaRPr>
          </a:p>
          <a:p>
            <a:pPr lvl="1"/>
            <a:r>
              <a:rPr lang="en-US" altLang="en-US" sz="2400" dirty="0" err="1">
                <a:latin typeface="华文楷体" panose="02010600040101010101" pitchFamily="2" charset="-122"/>
                <a:ea typeface="华文楷体" panose="02010600040101010101" pitchFamily="2" charset="-122"/>
              </a:rPr>
              <a:t>哈希表的填满因子</a:t>
            </a:r>
            <a:r>
              <a:rPr lang="en-US" altLang="en-US" sz="2400" dirty="0">
                <a:latin typeface="华文楷体" panose="02010600040101010101" pitchFamily="2" charset="-122"/>
                <a:ea typeface="华文楷体" panose="02010600040101010101" pitchFamily="2" charset="-122"/>
                <a:sym typeface="Symbol" pitchFamily="18" charset="2"/>
              </a:rPr>
              <a:t></a:t>
            </a:r>
          </a:p>
          <a:p>
            <a:pPr lvl="1"/>
            <a:r>
              <a:rPr lang="en-US" altLang="zh-CN" sz="2400" dirty="0">
                <a:latin typeface="华文楷体" panose="02010600040101010101" pitchFamily="2" charset="-122"/>
                <a:ea typeface="华文楷体" panose="02010600040101010101" pitchFamily="2" charset="-122"/>
              </a:rPr>
              <a:t> </a:t>
            </a:r>
            <a:r>
              <a:rPr lang="zh-CN" altLang="en-US" sz="2400" b="1" dirty="0">
                <a:solidFill>
                  <a:srgbClr val="7030A0"/>
                </a:solidFill>
                <a:latin typeface="华文楷体" panose="02010600040101010101" pitchFamily="2" charset="-122"/>
                <a:ea typeface="华文楷体" panose="02010600040101010101" pitchFamily="2" charset="-122"/>
              </a:rPr>
              <a:t>一般情况下，可以认为选用的哈希函数是均匀的，则在讨论</a:t>
            </a:r>
            <a:r>
              <a:rPr lang="en-US" altLang="zh-CN" sz="2400" b="1" dirty="0">
                <a:solidFill>
                  <a:srgbClr val="7030A0"/>
                </a:solidFill>
                <a:latin typeface="华文楷体" panose="02010600040101010101" pitchFamily="2" charset="-122"/>
                <a:ea typeface="华文楷体" panose="02010600040101010101" pitchFamily="2" charset="-122"/>
              </a:rPr>
              <a:t>ASL</a:t>
            </a:r>
            <a:r>
              <a:rPr lang="zh-CN" altLang="en-US" sz="2400" b="1" dirty="0">
                <a:solidFill>
                  <a:srgbClr val="7030A0"/>
                </a:solidFill>
                <a:latin typeface="华文楷体" panose="02010600040101010101" pitchFamily="2" charset="-122"/>
                <a:ea typeface="华文楷体" panose="02010600040101010101" pitchFamily="2" charset="-122"/>
              </a:rPr>
              <a:t>时，可以不考虑它的因素</a:t>
            </a:r>
            <a:endParaRPr lang="en-US" altLang="en-US" sz="2400" b="1" dirty="0">
              <a:solidFill>
                <a:srgbClr val="7030A0"/>
              </a:solidFill>
              <a:latin typeface="华文楷体" panose="02010600040101010101" pitchFamily="2" charset="-122"/>
              <a:ea typeface="华文楷体" panose="02010600040101010101" pitchFamily="2" charset="-122"/>
              <a:sym typeface="Symbol" pitchFamily="18" charset="2"/>
            </a:endParaRPr>
          </a:p>
          <a:p>
            <a:pPr lvl="1"/>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26</a:t>
            </a:fld>
            <a:endParaRPr lang="zh-CN" altLang="en-US"/>
          </a:p>
        </p:txBody>
      </p:sp>
      <p:grpSp>
        <p:nvGrpSpPr>
          <p:cNvPr id="702467" name="Group 3"/>
          <p:cNvGrpSpPr>
            <a:grpSpLocks/>
          </p:cNvGrpSpPr>
          <p:nvPr/>
        </p:nvGrpSpPr>
        <p:grpSpPr bwMode="auto">
          <a:xfrm>
            <a:off x="4716016" y="3284984"/>
            <a:ext cx="3721100" cy="863600"/>
            <a:chOff x="0" y="0"/>
            <a:chExt cx="2344" cy="544"/>
          </a:xfrm>
        </p:grpSpPr>
        <p:sp>
          <p:nvSpPr>
            <p:cNvPr id="702468" name="Rectangle 4"/>
            <p:cNvSpPr>
              <a:spLocks noChangeArrowheads="1"/>
            </p:cNvSpPr>
            <p:nvPr/>
          </p:nvSpPr>
          <p:spPr bwMode="auto">
            <a:xfrm>
              <a:off x="376" y="0"/>
              <a:ext cx="1859"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华文楷体" panose="02010600040101010101" pitchFamily="2" charset="-122"/>
                  <a:ea typeface="华文楷体" panose="02010600040101010101" pitchFamily="2" charset="-122"/>
                  <a:sym typeface="Symbol" pitchFamily="18" charset="2"/>
                </a:rPr>
                <a:t>表中填入的记录数</a:t>
              </a:r>
            </a:p>
          </p:txBody>
        </p:sp>
        <p:sp>
          <p:nvSpPr>
            <p:cNvPr id="702469" name="Rectangle 5"/>
            <p:cNvSpPr>
              <a:spLocks noChangeArrowheads="1"/>
            </p:cNvSpPr>
            <p:nvPr/>
          </p:nvSpPr>
          <p:spPr bwMode="auto">
            <a:xfrm>
              <a:off x="712" y="295"/>
              <a:ext cx="1200"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华文楷体" panose="02010600040101010101" pitchFamily="2" charset="-122"/>
                  <a:ea typeface="华文楷体" panose="02010600040101010101" pitchFamily="2" charset="-122"/>
                  <a:sym typeface="Symbol" pitchFamily="18" charset="2"/>
                </a:rPr>
                <a:t>哈希表长度</a:t>
              </a:r>
            </a:p>
          </p:txBody>
        </p:sp>
        <p:sp>
          <p:nvSpPr>
            <p:cNvPr id="702470" name="Line 6"/>
            <p:cNvSpPr>
              <a:spLocks noChangeShapeType="1"/>
            </p:cNvSpPr>
            <p:nvPr/>
          </p:nvSpPr>
          <p:spPr bwMode="auto">
            <a:xfrm>
              <a:off x="372" y="288"/>
              <a:ext cx="1972"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2471" name="Rectangle 7"/>
            <p:cNvSpPr>
              <a:spLocks noChangeArrowheads="1"/>
            </p:cNvSpPr>
            <p:nvPr/>
          </p:nvSpPr>
          <p:spPr bwMode="auto">
            <a:xfrm>
              <a:off x="0" y="160"/>
              <a:ext cx="384"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800" b="1">
                  <a:latin typeface="Times New Roman" pitchFamily="18" charset="0"/>
                  <a:sym typeface="Symbol" pitchFamily="18" charset="2"/>
                </a:rPr>
                <a:t></a:t>
              </a:r>
              <a:r>
                <a:rPr lang="en-US" altLang="en-US" sz="2800" b="1">
                  <a:latin typeface="Times New Roman" pitchFamily="18" charset="0"/>
                  <a:sym typeface="Symbol" pitchFamily="18" charset="2"/>
                </a:rPr>
                <a:t>=</a:t>
              </a:r>
            </a:p>
          </p:txBody>
        </p:sp>
      </p:grpSp>
    </p:spTree>
    <p:extLst>
      <p:ext uri="{BB962C8B-B14F-4D97-AF65-F5344CB8AC3E}">
        <p14:creationId xmlns:p14="http://schemas.microsoft.com/office/powerpoint/2010/main" val="1149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24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97630" y="-10110"/>
            <a:ext cx="8229600" cy="76397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哈希</a:t>
            </a:r>
            <a:r>
              <a:rPr lang="en-US" altLang="en-US" sz="3200" dirty="0" err="1">
                <a:latin typeface="华文新魏" panose="02010800040101010101" pitchFamily="2" charset="-122"/>
                <a:ea typeface="华文新魏" panose="02010800040101010101" pitchFamily="2" charset="-122"/>
              </a:rPr>
              <a:t>表的ASL</a:t>
            </a:r>
            <a:endParaRPr lang="en-US" sz="3200" dirty="0">
              <a:latin typeface="华文新魏" panose="02010800040101010101" pitchFamily="2" charset="-122"/>
              <a:ea typeface="华文新魏" panose="02010800040101010101" pitchFamily="2" charset="-122"/>
            </a:endParaRPr>
          </a:p>
        </p:txBody>
      </p:sp>
      <p:sp>
        <p:nvSpPr>
          <p:cNvPr id="743426" name="Rectangle 2"/>
          <p:cNvSpPr>
            <a:spLocks noGrp="1" noChangeArrowheads="1"/>
          </p:cNvSpPr>
          <p:nvPr>
            <p:ph idx="1"/>
          </p:nvPr>
        </p:nvSpPr>
        <p:spPr>
          <a:xfrm>
            <a:off x="533400" y="765672"/>
            <a:ext cx="8229600" cy="5832648"/>
          </a:xfrm>
        </p:spPr>
        <p:txBody>
          <a:bodyPr/>
          <a:lstStyle/>
          <a:p>
            <a:r>
              <a:rPr lang="en-US" altLang="en-US" sz="2400" dirty="0" err="1">
                <a:latin typeface="华文楷体" panose="02010600040101010101" pitchFamily="2" charset="-122"/>
                <a:ea typeface="华文楷体" panose="02010600040101010101" pitchFamily="2" charset="-122"/>
              </a:rPr>
              <a:t>线性探测法的平均查找长度是</a:t>
            </a:r>
            <a:r>
              <a:rPr lang="en-US" altLang="en-US" sz="2400" dirty="0">
                <a:latin typeface="华文楷体" panose="02010600040101010101" pitchFamily="2" charset="-122"/>
                <a:ea typeface="华文楷体" panose="02010600040101010101" pitchFamily="2" charset="-122"/>
              </a:rPr>
              <a:t>：</a:t>
            </a:r>
          </a:p>
          <a:p>
            <a:endParaRPr lang="en-US" altLang="en-US" sz="2400" dirty="0">
              <a:latin typeface="华文楷体" panose="02010600040101010101" pitchFamily="2" charset="-122"/>
              <a:ea typeface="华文楷体" panose="02010600040101010101" pitchFamily="2" charset="-122"/>
            </a:endParaRPr>
          </a:p>
          <a:p>
            <a:endParaRPr lang="en-US" altLang="en-US" sz="2400" dirty="0">
              <a:latin typeface="华文楷体" panose="02010600040101010101" pitchFamily="2" charset="-122"/>
              <a:ea typeface="华文楷体" panose="02010600040101010101" pitchFamily="2" charset="-122"/>
            </a:endParaRPr>
          </a:p>
          <a:p>
            <a:endParaRPr lang="en-US" altLang="en-US" sz="2400" dirty="0">
              <a:latin typeface="华文楷体" panose="02010600040101010101" pitchFamily="2" charset="-122"/>
              <a:ea typeface="华文楷体" panose="02010600040101010101" pitchFamily="2" charset="-122"/>
            </a:endParaRPr>
          </a:p>
          <a:p>
            <a:endParaRPr lang="en-US"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二次探测、</a:t>
            </a:r>
            <a:r>
              <a:rPr lang="zh-CN" altLang="en-US" sz="2400" dirty="0">
                <a:latin typeface="华文楷体" panose="02010600040101010101" pitchFamily="2" charset="-122"/>
                <a:ea typeface="华文楷体" panose="02010600040101010101" pitchFamily="2" charset="-122"/>
                <a:sym typeface="Symbol" pitchFamily="18" charset="2"/>
              </a:rPr>
              <a:t>伪随机探测、</a:t>
            </a:r>
            <a:r>
              <a:rPr lang="zh-CN" altLang="en-US" sz="2400" dirty="0">
                <a:latin typeface="华文楷体" panose="02010600040101010101" pitchFamily="2" charset="-122"/>
                <a:ea typeface="华文楷体" panose="02010600040101010101" pitchFamily="2" charset="-122"/>
              </a:rPr>
              <a:t>再哈希法的平均查找长度是：</a:t>
            </a:r>
            <a:endParaRPr lang="en-US" altLang="zh-CN" sz="2400" dirty="0">
              <a:latin typeface="华文楷体" panose="02010600040101010101" pitchFamily="2" charset="-122"/>
              <a:ea typeface="华文楷体" panose="02010600040101010101" pitchFamily="2" charset="-122"/>
            </a:endParaRPr>
          </a:p>
          <a:p>
            <a:endParaRPr lang="en-US" altLang="en-US" sz="2400" dirty="0">
              <a:latin typeface="华文楷体" panose="02010600040101010101" pitchFamily="2" charset="-122"/>
              <a:ea typeface="华文楷体" panose="02010600040101010101" pitchFamily="2" charset="-122"/>
            </a:endParaRPr>
          </a:p>
          <a:p>
            <a:endParaRPr lang="en-US" altLang="en-US" sz="2400" dirty="0">
              <a:latin typeface="华文楷体" panose="02010600040101010101" pitchFamily="2" charset="-122"/>
              <a:ea typeface="华文楷体" panose="02010600040101010101" pitchFamily="2" charset="-122"/>
            </a:endParaRPr>
          </a:p>
          <a:p>
            <a:endParaRPr lang="en-US" altLang="en-US" sz="2400" dirty="0">
              <a:latin typeface="华文楷体" panose="02010600040101010101" pitchFamily="2" charset="-122"/>
              <a:ea typeface="华文楷体" panose="02010600040101010101" pitchFamily="2" charset="-122"/>
            </a:endParaRPr>
          </a:p>
          <a:p>
            <a:endParaRPr lang="en-US"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用链地址法解决冲突的平均查找长度是：</a:t>
            </a:r>
          </a:p>
          <a:p>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a:p>
        </p:txBody>
      </p:sp>
      <p:grpSp>
        <p:nvGrpSpPr>
          <p:cNvPr id="703491" name="Group 3"/>
          <p:cNvGrpSpPr>
            <a:grpSpLocks/>
          </p:cNvGrpSpPr>
          <p:nvPr/>
        </p:nvGrpSpPr>
        <p:grpSpPr bwMode="auto">
          <a:xfrm>
            <a:off x="1215367" y="1241816"/>
            <a:ext cx="3263900" cy="1498600"/>
            <a:chOff x="0" y="0"/>
            <a:chExt cx="2056" cy="960"/>
          </a:xfrm>
        </p:grpSpPr>
        <p:grpSp>
          <p:nvGrpSpPr>
            <p:cNvPr id="703517" name="Group 4"/>
            <p:cNvGrpSpPr>
              <a:grpSpLocks/>
            </p:cNvGrpSpPr>
            <p:nvPr/>
          </p:nvGrpSpPr>
          <p:grpSpPr bwMode="auto">
            <a:xfrm>
              <a:off x="0" y="0"/>
              <a:ext cx="1928" cy="472"/>
              <a:chOff x="0" y="0"/>
              <a:chExt cx="1928" cy="472"/>
            </a:xfrm>
          </p:grpSpPr>
          <p:grpSp>
            <p:nvGrpSpPr>
              <p:cNvPr id="703530" name="Group 5"/>
              <p:cNvGrpSpPr>
                <a:grpSpLocks/>
              </p:cNvGrpSpPr>
              <p:nvPr/>
            </p:nvGrpSpPr>
            <p:grpSpPr bwMode="auto">
              <a:xfrm>
                <a:off x="704" y="16"/>
                <a:ext cx="192" cy="456"/>
                <a:chOff x="0" y="0"/>
                <a:chExt cx="192" cy="456"/>
              </a:xfrm>
            </p:grpSpPr>
            <p:sp>
              <p:nvSpPr>
                <p:cNvPr id="703538" name="Rectangle 6"/>
                <p:cNvSpPr>
                  <a:spLocks noChangeArrowheads="1"/>
                </p:cNvSpPr>
                <p:nvPr/>
              </p:nvSpPr>
              <p:spPr bwMode="auto">
                <a:xfrm>
                  <a:off x="0" y="0"/>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39" name="Rectangle 7"/>
                <p:cNvSpPr>
                  <a:spLocks noChangeArrowheads="1"/>
                </p:cNvSpPr>
                <p:nvPr/>
              </p:nvSpPr>
              <p:spPr bwMode="auto">
                <a:xfrm>
                  <a:off x="0" y="216"/>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2</a:t>
                  </a:r>
                </a:p>
              </p:txBody>
            </p:sp>
            <p:sp>
              <p:nvSpPr>
                <p:cNvPr id="703540" name="Line 8"/>
                <p:cNvSpPr>
                  <a:spLocks noChangeShapeType="1"/>
                </p:cNvSpPr>
                <p:nvPr/>
              </p:nvSpPr>
              <p:spPr bwMode="auto">
                <a:xfrm>
                  <a:off x="0" y="224"/>
                  <a:ext cx="15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531" name="Rectangle 9"/>
              <p:cNvSpPr>
                <a:spLocks noChangeArrowheads="1"/>
              </p:cNvSpPr>
              <p:nvPr/>
            </p:nvSpPr>
            <p:spPr bwMode="auto">
              <a:xfrm>
                <a:off x="1792" y="72"/>
                <a:ext cx="136"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a:t>
                </a:r>
              </a:p>
            </p:txBody>
          </p:sp>
          <p:grpSp>
            <p:nvGrpSpPr>
              <p:cNvPr id="703532" name="Group 10"/>
              <p:cNvGrpSpPr>
                <a:grpSpLocks/>
              </p:cNvGrpSpPr>
              <p:nvPr/>
            </p:nvGrpSpPr>
            <p:grpSpPr bwMode="auto">
              <a:xfrm>
                <a:off x="1352" y="0"/>
                <a:ext cx="453" cy="417"/>
                <a:chOff x="0" y="0"/>
                <a:chExt cx="453" cy="417"/>
              </a:xfrm>
            </p:grpSpPr>
            <p:sp>
              <p:nvSpPr>
                <p:cNvPr id="703535" name="Rectangle 11"/>
                <p:cNvSpPr>
                  <a:spLocks noChangeArrowheads="1"/>
                </p:cNvSpPr>
                <p:nvPr/>
              </p:nvSpPr>
              <p:spPr bwMode="auto">
                <a:xfrm>
                  <a:off x="16" y="168"/>
                  <a:ext cx="432"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1- </a:t>
                  </a:r>
                  <a:r>
                    <a:rPr lang="en-US" altLang="en-US" sz="2400" b="1" dirty="0">
                      <a:latin typeface="Times New Roman" pitchFamily="18" charset="0"/>
                      <a:sym typeface="Symbol" pitchFamily="18" charset="2"/>
                    </a:rPr>
                    <a:t></a:t>
                  </a:r>
                </a:p>
              </p:txBody>
            </p:sp>
            <p:sp>
              <p:nvSpPr>
                <p:cNvPr id="703536" name="Rectangle 12"/>
                <p:cNvSpPr>
                  <a:spLocks noChangeArrowheads="1"/>
                </p:cNvSpPr>
                <p:nvPr/>
              </p:nvSpPr>
              <p:spPr bwMode="auto">
                <a:xfrm>
                  <a:off x="160" y="0"/>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37" name="Line 13"/>
                <p:cNvSpPr>
                  <a:spLocks noChangeShapeType="1"/>
                </p:cNvSpPr>
                <p:nvPr/>
              </p:nvSpPr>
              <p:spPr bwMode="auto">
                <a:xfrm>
                  <a:off x="0" y="216"/>
                  <a:ext cx="453"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533" name="Rectangle 14"/>
              <p:cNvSpPr>
                <a:spLocks noChangeArrowheads="1"/>
              </p:cNvSpPr>
              <p:nvPr/>
            </p:nvSpPr>
            <p:spPr bwMode="auto">
              <a:xfrm>
                <a:off x="872" y="96"/>
                <a:ext cx="476"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sym typeface="Symbol" pitchFamily="18" charset="2"/>
                  </a:rPr>
                  <a:t></a:t>
                </a:r>
                <a:r>
                  <a:rPr lang="en-US" altLang="en-US" sz="2400" b="1">
                    <a:latin typeface="Times New Roman" pitchFamily="18" charset="0"/>
                    <a:sym typeface="Symbol" pitchFamily="18" charset="2"/>
                  </a:rPr>
                  <a:t>(1+</a:t>
                </a:r>
              </a:p>
            </p:txBody>
          </p:sp>
          <p:sp>
            <p:nvSpPr>
              <p:cNvPr id="703534" name="Rectangle 15"/>
              <p:cNvSpPr>
                <a:spLocks noChangeArrowheads="1"/>
              </p:cNvSpPr>
              <p:nvPr/>
            </p:nvSpPr>
            <p:spPr bwMode="auto">
              <a:xfrm>
                <a:off x="0" y="104"/>
                <a:ext cx="703" cy="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err="1">
                    <a:latin typeface="Times New Roman" panose="02020603050405020304" pitchFamily="18" charset="0"/>
                    <a:ea typeface="华文楷体" panose="02010600040101010101" pitchFamily="2" charset="-122"/>
                    <a:cs typeface="Times New Roman" panose="02020603050405020304" pitchFamily="18" charset="0"/>
                  </a:rPr>
                  <a:t>S</a:t>
                </a:r>
                <a:r>
                  <a:rPr lang="en-US" altLang="en-US" sz="2400" b="1" baseline="-20000" dirty="0" err="1">
                    <a:latin typeface="Times New Roman" panose="02020603050405020304" pitchFamily="18" charset="0"/>
                    <a:ea typeface="华文楷体" panose="02010600040101010101" pitchFamily="2" charset="-122"/>
                    <a:cs typeface="Times New Roman" panose="02020603050405020304" pitchFamily="18" charset="0"/>
                  </a:rPr>
                  <a:t>nl</a:t>
                </a:r>
                <a:r>
                  <a:rPr lang="zh-CN" altLang="en-US" sz="2400" b="1" baseline="-20000" dirty="0">
                    <a:latin typeface="Times New Roman" panose="02020603050405020304" pitchFamily="18" charset="0"/>
                    <a:ea typeface="华文楷体" panose="02010600040101010101" pitchFamily="2" charset="-122"/>
                    <a:cs typeface="Times New Roman" panose="02020603050405020304" pitchFamily="18" charset="0"/>
                  </a:rPr>
                  <a:t>成功</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703518" name="Group 16"/>
            <p:cNvGrpSpPr>
              <a:grpSpLocks/>
            </p:cNvGrpSpPr>
            <p:nvPr/>
          </p:nvGrpSpPr>
          <p:grpSpPr bwMode="auto">
            <a:xfrm>
              <a:off x="0" y="480"/>
              <a:ext cx="2056" cy="480"/>
              <a:chOff x="0" y="0"/>
              <a:chExt cx="2056" cy="480"/>
            </a:xfrm>
          </p:grpSpPr>
          <p:grpSp>
            <p:nvGrpSpPr>
              <p:cNvPr id="703519" name="Group 17"/>
              <p:cNvGrpSpPr>
                <a:grpSpLocks/>
              </p:cNvGrpSpPr>
              <p:nvPr/>
            </p:nvGrpSpPr>
            <p:grpSpPr bwMode="auto">
              <a:xfrm>
                <a:off x="696" y="24"/>
                <a:ext cx="192" cy="456"/>
                <a:chOff x="0" y="0"/>
                <a:chExt cx="192" cy="456"/>
              </a:xfrm>
            </p:grpSpPr>
            <p:sp>
              <p:nvSpPr>
                <p:cNvPr id="703527" name="Rectangle 18"/>
                <p:cNvSpPr>
                  <a:spLocks noChangeArrowheads="1"/>
                </p:cNvSpPr>
                <p:nvPr/>
              </p:nvSpPr>
              <p:spPr bwMode="auto">
                <a:xfrm>
                  <a:off x="0" y="0"/>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28" name="Rectangle 19"/>
                <p:cNvSpPr>
                  <a:spLocks noChangeArrowheads="1"/>
                </p:cNvSpPr>
                <p:nvPr/>
              </p:nvSpPr>
              <p:spPr bwMode="auto">
                <a:xfrm>
                  <a:off x="0" y="216"/>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2</a:t>
                  </a:r>
                </a:p>
              </p:txBody>
            </p:sp>
            <p:sp>
              <p:nvSpPr>
                <p:cNvPr id="703529" name="Line 20"/>
                <p:cNvSpPr>
                  <a:spLocks noChangeShapeType="1"/>
                </p:cNvSpPr>
                <p:nvPr/>
              </p:nvSpPr>
              <p:spPr bwMode="auto">
                <a:xfrm>
                  <a:off x="0" y="224"/>
                  <a:ext cx="15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703520" name="Group 21"/>
              <p:cNvGrpSpPr>
                <a:grpSpLocks/>
              </p:cNvGrpSpPr>
              <p:nvPr/>
            </p:nvGrpSpPr>
            <p:grpSpPr bwMode="auto">
              <a:xfrm>
                <a:off x="1296" y="0"/>
                <a:ext cx="657" cy="449"/>
                <a:chOff x="0" y="0"/>
                <a:chExt cx="657" cy="449"/>
              </a:xfrm>
            </p:grpSpPr>
            <p:sp>
              <p:nvSpPr>
                <p:cNvPr id="703524" name="Rectangle 22"/>
                <p:cNvSpPr>
                  <a:spLocks noChangeArrowheads="1"/>
                </p:cNvSpPr>
                <p:nvPr/>
              </p:nvSpPr>
              <p:spPr bwMode="auto">
                <a:xfrm>
                  <a:off x="32" y="200"/>
                  <a:ext cx="589"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(1- </a:t>
                  </a:r>
                  <a:r>
                    <a:rPr lang="en-US" altLang="en-US" sz="2400" b="1" dirty="0">
                      <a:latin typeface="Times New Roman" pitchFamily="18" charset="0"/>
                      <a:sym typeface="Symbol" pitchFamily="18" charset="2"/>
                    </a:rPr>
                    <a:t>)</a:t>
                  </a:r>
                  <a:r>
                    <a:rPr lang="en-US" altLang="en-US" sz="2400" b="1" baseline="26000" dirty="0">
                      <a:latin typeface="Times New Roman" pitchFamily="18" charset="0"/>
                      <a:sym typeface="Symbol" pitchFamily="18" charset="2"/>
                    </a:rPr>
                    <a:t>2</a:t>
                  </a:r>
                </a:p>
              </p:txBody>
            </p:sp>
            <p:sp>
              <p:nvSpPr>
                <p:cNvPr id="703525" name="Line 23"/>
                <p:cNvSpPr>
                  <a:spLocks noChangeShapeType="1"/>
                </p:cNvSpPr>
                <p:nvPr/>
              </p:nvSpPr>
              <p:spPr bwMode="auto">
                <a:xfrm>
                  <a:off x="0" y="224"/>
                  <a:ext cx="657"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03526" name="Rectangle 24"/>
                <p:cNvSpPr>
                  <a:spLocks noChangeArrowheads="1"/>
                </p:cNvSpPr>
                <p:nvPr/>
              </p:nvSpPr>
              <p:spPr bwMode="auto">
                <a:xfrm>
                  <a:off x="264" y="0"/>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grpSp>
          <p:sp>
            <p:nvSpPr>
              <p:cNvPr id="703521" name="Rectangle 25"/>
              <p:cNvSpPr>
                <a:spLocks noChangeArrowheads="1"/>
              </p:cNvSpPr>
              <p:nvPr/>
            </p:nvSpPr>
            <p:spPr bwMode="auto">
              <a:xfrm>
                <a:off x="1920" y="80"/>
                <a:ext cx="136"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a:t>
                </a:r>
              </a:p>
            </p:txBody>
          </p:sp>
          <p:sp>
            <p:nvSpPr>
              <p:cNvPr id="703522" name="Rectangle 26"/>
              <p:cNvSpPr>
                <a:spLocks noChangeArrowheads="1"/>
              </p:cNvSpPr>
              <p:nvPr/>
            </p:nvSpPr>
            <p:spPr bwMode="auto">
              <a:xfrm>
                <a:off x="832" y="104"/>
                <a:ext cx="476"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sym typeface="Symbol" pitchFamily="18" charset="2"/>
                  </a:rPr>
                  <a:t></a:t>
                </a:r>
                <a:r>
                  <a:rPr lang="en-US" altLang="en-US" sz="2400" b="1">
                    <a:latin typeface="Times New Roman" pitchFamily="18" charset="0"/>
                    <a:sym typeface="Symbol" pitchFamily="18" charset="2"/>
                  </a:rPr>
                  <a:t>(1+</a:t>
                </a:r>
              </a:p>
            </p:txBody>
          </p:sp>
          <p:sp>
            <p:nvSpPr>
              <p:cNvPr id="703523" name="Rectangle 27"/>
              <p:cNvSpPr>
                <a:spLocks noChangeArrowheads="1"/>
              </p:cNvSpPr>
              <p:nvPr/>
            </p:nvSpPr>
            <p:spPr bwMode="auto">
              <a:xfrm>
                <a:off x="0" y="112"/>
                <a:ext cx="703" cy="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err="1">
                    <a:latin typeface="Times New Roman" panose="02020603050405020304" pitchFamily="18" charset="0"/>
                    <a:ea typeface="华文楷体" panose="02010600040101010101" pitchFamily="2" charset="-122"/>
                    <a:cs typeface="Times New Roman" panose="02020603050405020304" pitchFamily="18" charset="0"/>
                  </a:rPr>
                  <a:t>S</a:t>
                </a:r>
                <a:r>
                  <a:rPr lang="en-US" altLang="en-US" sz="2400" b="1" baseline="-20000" dirty="0" err="1">
                    <a:latin typeface="Times New Roman" panose="02020603050405020304" pitchFamily="18" charset="0"/>
                    <a:ea typeface="华文楷体" panose="02010600040101010101" pitchFamily="2" charset="-122"/>
                    <a:cs typeface="Times New Roman" panose="02020603050405020304" pitchFamily="18" charset="0"/>
                  </a:rPr>
                  <a:t>nl</a:t>
                </a:r>
                <a:r>
                  <a:rPr lang="zh-CN" altLang="en-US" sz="2400" b="1" baseline="-20000" dirty="0">
                    <a:latin typeface="Times New Roman" panose="02020603050405020304" pitchFamily="18" charset="0"/>
                    <a:ea typeface="华文楷体" panose="02010600040101010101" pitchFamily="2" charset="-122"/>
                    <a:cs typeface="Times New Roman" panose="02020603050405020304" pitchFamily="18" charset="0"/>
                  </a:rPr>
                  <a:t>失败</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grpSp>
        <p:nvGrpSpPr>
          <p:cNvPr id="703493" name="Group 29"/>
          <p:cNvGrpSpPr>
            <a:grpSpLocks/>
          </p:cNvGrpSpPr>
          <p:nvPr/>
        </p:nvGrpSpPr>
        <p:grpSpPr bwMode="auto">
          <a:xfrm>
            <a:off x="1152871" y="3508276"/>
            <a:ext cx="2786063" cy="1346200"/>
            <a:chOff x="0" y="0"/>
            <a:chExt cx="1755" cy="912"/>
          </a:xfrm>
        </p:grpSpPr>
        <p:grpSp>
          <p:nvGrpSpPr>
            <p:cNvPr id="703504" name="Group 30"/>
            <p:cNvGrpSpPr>
              <a:grpSpLocks/>
            </p:cNvGrpSpPr>
            <p:nvPr/>
          </p:nvGrpSpPr>
          <p:grpSpPr bwMode="auto">
            <a:xfrm>
              <a:off x="8" y="447"/>
              <a:ext cx="1152" cy="465"/>
              <a:chOff x="-40" y="0"/>
              <a:chExt cx="1152" cy="465"/>
            </a:xfrm>
          </p:grpSpPr>
          <p:grpSp>
            <p:nvGrpSpPr>
              <p:cNvPr id="703512" name="Group 31"/>
              <p:cNvGrpSpPr>
                <a:grpSpLocks/>
              </p:cNvGrpSpPr>
              <p:nvPr/>
            </p:nvGrpSpPr>
            <p:grpSpPr bwMode="auto">
              <a:xfrm>
                <a:off x="704" y="0"/>
                <a:ext cx="408" cy="465"/>
                <a:chOff x="0" y="0"/>
                <a:chExt cx="408" cy="465"/>
              </a:xfrm>
            </p:grpSpPr>
            <p:sp>
              <p:nvSpPr>
                <p:cNvPr id="703514" name="Rectangle 32"/>
                <p:cNvSpPr>
                  <a:spLocks noChangeArrowheads="1"/>
                </p:cNvSpPr>
                <p:nvPr/>
              </p:nvSpPr>
              <p:spPr bwMode="auto">
                <a:xfrm>
                  <a:off x="112" y="0"/>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15" name="Rectangle 33"/>
                <p:cNvSpPr>
                  <a:spLocks noChangeArrowheads="1"/>
                </p:cNvSpPr>
                <p:nvPr/>
              </p:nvSpPr>
              <p:spPr bwMode="auto">
                <a:xfrm>
                  <a:off x="16" y="216"/>
                  <a:ext cx="363"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sym typeface="Symbol" pitchFamily="18" charset="2"/>
                    </a:rPr>
                    <a:t>1-</a:t>
                  </a:r>
                </a:p>
              </p:txBody>
            </p:sp>
            <p:sp>
              <p:nvSpPr>
                <p:cNvPr id="703516" name="Line 34"/>
                <p:cNvSpPr>
                  <a:spLocks noChangeShapeType="1"/>
                </p:cNvSpPr>
                <p:nvPr/>
              </p:nvSpPr>
              <p:spPr bwMode="auto">
                <a:xfrm>
                  <a:off x="0" y="224"/>
                  <a:ext cx="408"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513" name="Rectangle 35"/>
              <p:cNvSpPr>
                <a:spLocks noChangeArrowheads="1"/>
              </p:cNvSpPr>
              <p:nvPr/>
            </p:nvSpPr>
            <p:spPr bwMode="auto">
              <a:xfrm>
                <a:off x="-40" y="77"/>
                <a:ext cx="703" cy="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err="1">
                    <a:latin typeface="Times New Roman" panose="02020603050405020304" pitchFamily="18" charset="0"/>
                    <a:ea typeface="华文楷体" panose="02010600040101010101" pitchFamily="2" charset="-122"/>
                    <a:cs typeface="Times New Roman" panose="02020603050405020304" pitchFamily="18" charset="0"/>
                  </a:rPr>
                  <a:t>S</a:t>
                </a:r>
                <a:r>
                  <a:rPr lang="en-US" altLang="en-US" sz="2400" b="1" baseline="-20000" dirty="0" err="1">
                    <a:latin typeface="Times New Roman" panose="02020603050405020304" pitchFamily="18" charset="0"/>
                    <a:ea typeface="华文楷体" panose="02010600040101010101" pitchFamily="2" charset="-122"/>
                    <a:cs typeface="Times New Roman" panose="02020603050405020304" pitchFamily="18" charset="0"/>
                  </a:rPr>
                  <a:t>nl</a:t>
                </a:r>
                <a:r>
                  <a:rPr lang="zh-CN" altLang="en-US" sz="2400" b="1" baseline="-20000" dirty="0">
                    <a:latin typeface="Times New Roman" panose="02020603050405020304" pitchFamily="18" charset="0"/>
                    <a:ea typeface="华文楷体" panose="02010600040101010101" pitchFamily="2" charset="-122"/>
                    <a:cs typeface="Times New Roman" panose="02020603050405020304" pitchFamily="18" charset="0"/>
                  </a:rPr>
                  <a:t>失败</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703505" name="Group 36"/>
            <p:cNvGrpSpPr>
              <a:grpSpLocks/>
            </p:cNvGrpSpPr>
            <p:nvPr/>
          </p:nvGrpSpPr>
          <p:grpSpPr bwMode="auto">
            <a:xfrm>
              <a:off x="0" y="0"/>
              <a:ext cx="1755" cy="425"/>
              <a:chOff x="0" y="0"/>
              <a:chExt cx="1755" cy="425"/>
            </a:xfrm>
          </p:grpSpPr>
          <p:sp>
            <p:nvSpPr>
              <p:cNvPr id="703506" name="Rectangle 37"/>
              <p:cNvSpPr>
                <a:spLocks noChangeArrowheads="1"/>
              </p:cNvSpPr>
              <p:nvPr/>
            </p:nvSpPr>
            <p:spPr bwMode="auto">
              <a:xfrm>
                <a:off x="984" y="80"/>
                <a:ext cx="771"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sym typeface="Symbol" pitchFamily="18" charset="2"/>
                  </a:rPr>
                  <a:t></a:t>
                </a:r>
                <a:r>
                  <a:rPr lang="zh-CN" altLang="en-US" sz="2400" b="1" dirty="0">
                    <a:latin typeface="Times New Roman" pitchFamily="18" charset="0"/>
                    <a:cs typeface="Times New Roman" pitchFamily="18" charset="0"/>
                    <a:sym typeface="Symbol" pitchFamily="18" charset="2"/>
                  </a:rPr>
                  <a:t>㏑</a:t>
                </a:r>
                <a:r>
                  <a:rPr lang="en-US" altLang="en-US" sz="2400" b="1" dirty="0">
                    <a:latin typeface="Times New Roman" pitchFamily="18" charset="0"/>
                    <a:sym typeface="Symbol" pitchFamily="18" charset="2"/>
                  </a:rPr>
                  <a:t>(1-)</a:t>
                </a:r>
              </a:p>
            </p:txBody>
          </p:sp>
          <p:grpSp>
            <p:nvGrpSpPr>
              <p:cNvPr id="703507" name="Group 38"/>
              <p:cNvGrpSpPr>
                <a:grpSpLocks/>
              </p:cNvGrpSpPr>
              <p:nvPr/>
            </p:nvGrpSpPr>
            <p:grpSpPr bwMode="auto">
              <a:xfrm>
                <a:off x="784" y="0"/>
                <a:ext cx="232" cy="425"/>
                <a:chOff x="0" y="0"/>
                <a:chExt cx="232" cy="425"/>
              </a:xfrm>
            </p:grpSpPr>
            <p:sp>
              <p:nvSpPr>
                <p:cNvPr id="703509" name="Rectangle 39"/>
                <p:cNvSpPr>
                  <a:spLocks noChangeArrowheads="1"/>
                </p:cNvSpPr>
                <p:nvPr/>
              </p:nvSpPr>
              <p:spPr bwMode="auto">
                <a:xfrm>
                  <a:off x="40" y="0"/>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1</a:t>
                  </a:r>
                </a:p>
              </p:txBody>
            </p:sp>
            <p:sp>
              <p:nvSpPr>
                <p:cNvPr id="703510" name="Rectangle 40"/>
                <p:cNvSpPr>
                  <a:spLocks noChangeArrowheads="1"/>
                </p:cNvSpPr>
                <p:nvPr/>
              </p:nvSpPr>
              <p:spPr bwMode="auto">
                <a:xfrm>
                  <a:off x="0" y="176"/>
                  <a:ext cx="227"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a:latin typeface="Times New Roman" pitchFamily="18" charset="0"/>
                      <a:sym typeface="Symbol" pitchFamily="18" charset="2"/>
                    </a:rPr>
                    <a:t></a:t>
                  </a:r>
                </a:p>
              </p:txBody>
            </p:sp>
            <p:sp>
              <p:nvSpPr>
                <p:cNvPr id="703511" name="Line 41"/>
                <p:cNvSpPr>
                  <a:spLocks noChangeShapeType="1"/>
                </p:cNvSpPr>
                <p:nvPr/>
              </p:nvSpPr>
              <p:spPr bwMode="auto">
                <a:xfrm>
                  <a:off x="0" y="232"/>
                  <a:ext cx="227"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508" name="Rectangle 42"/>
              <p:cNvSpPr>
                <a:spLocks noChangeArrowheads="1"/>
              </p:cNvSpPr>
              <p:nvPr/>
            </p:nvSpPr>
            <p:spPr bwMode="auto">
              <a:xfrm>
                <a:off x="0" y="64"/>
                <a:ext cx="771" cy="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err="1">
                    <a:latin typeface="Times New Roman" panose="02020603050405020304" pitchFamily="18" charset="0"/>
                    <a:ea typeface="华文楷体" panose="02010600040101010101" pitchFamily="2" charset="-122"/>
                    <a:cs typeface="Times New Roman" panose="02020603050405020304" pitchFamily="18" charset="0"/>
                  </a:rPr>
                  <a:t>S</a:t>
                </a:r>
                <a:r>
                  <a:rPr lang="en-US" altLang="en-US" sz="2400" b="1" baseline="-20000" dirty="0" err="1">
                    <a:latin typeface="Times New Roman" panose="02020603050405020304" pitchFamily="18" charset="0"/>
                    <a:ea typeface="华文楷体" panose="02010600040101010101" pitchFamily="2" charset="-122"/>
                    <a:cs typeface="Times New Roman" panose="02020603050405020304" pitchFamily="18" charset="0"/>
                  </a:rPr>
                  <a:t>nl</a:t>
                </a:r>
                <a:r>
                  <a:rPr lang="zh-CN" altLang="en-US" sz="2400" b="1" baseline="-20000" dirty="0">
                    <a:latin typeface="Times New Roman" panose="02020603050405020304" pitchFamily="18" charset="0"/>
                    <a:ea typeface="华文楷体" panose="02010600040101010101" pitchFamily="2" charset="-122"/>
                    <a:cs typeface="Times New Roman" panose="02020603050405020304" pitchFamily="18" charset="0"/>
                  </a:rPr>
                  <a:t>成功</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grpSp>
        <p:nvGrpSpPr>
          <p:cNvPr id="703495" name="Group 44"/>
          <p:cNvGrpSpPr>
            <a:grpSpLocks/>
          </p:cNvGrpSpPr>
          <p:nvPr/>
        </p:nvGrpSpPr>
        <p:grpSpPr bwMode="auto">
          <a:xfrm>
            <a:off x="1112043" y="5598808"/>
            <a:ext cx="1905000" cy="1117600"/>
            <a:chOff x="0" y="0"/>
            <a:chExt cx="1200" cy="704"/>
          </a:xfrm>
        </p:grpSpPr>
        <p:sp>
          <p:nvSpPr>
            <p:cNvPr id="703496" name="Rectangle 45"/>
            <p:cNvSpPr>
              <a:spLocks noChangeArrowheads="1"/>
            </p:cNvSpPr>
            <p:nvPr/>
          </p:nvSpPr>
          <p:spPr bwMode="auto">
            <a:xfrm>
              <a:off x="0" y="432"/>
              <a:ext cx="1200" cy="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err="1">
                  <a:latin typeface="Times New Roman" panose="02020603050405020304" pitchFamily="18" charset="0"/>
                  <a:ea typeface="华文楷体" panose="02010600040101010101" pitchFamily="2" charset="-122"/>
                  <a:cs typeface="Times New Roman" panose="02020603050405020304" pitchFamily="18" charset="0"/>
                </a:rPr>
                <a:t>S</a:t>
              </a:r>
              <a:r>
                <a:rPr lang="en-US" altLang="en-US" sz="2400" b="1" baseline="-20000" dirty="0" err="1">
                  <a:latin typeface="Times New Roman" panose="02020603050405020304" pitchFamily="18" charset="0"/>
                  <a:ea typeface="华文楷体" panose="02010600040101010101" pitchFamily="2" charset="-122"/>
                  <a:cs typeface="Times New Roman" panose="02020603050405020304" pitchFamily="18" charset="0"/>
                </a:rPr>
                <a:t>nl</a:t>
              </a:r>
              <a:r>
                <a:rPr lang="zh-CN" altLang="en-US" sz="2400" b="1" baseline="-20000" dirty="0">
                  <a:latin typeface="Times New Roman" panose="02020603050405020304" pitchFamily="18" charset="0"/>
                  <a:ea typeface="华文楷体" panose="02010600040101010101" pitchFamily="2" charset="-122"/>
                  <a:cs typeface="Times New Roman" panose="02020603050405020304" pitchFamily="18" charset="0"/>
                </a:rPr>
                <a:t>失败</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a:t>
              </a:r>
              <a:r>
                <a:rPr lang="en-US" altLang="en-US" sz="2400" b="1" dirty="0">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+e</a:t>
              </a:r>
              <a:r>
                <a:rPr lang="en-US" altLang="en-US" sz="2400" b="1" baseline="30000" dirty="0">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a:t>
              </a:r>
            </a:p>
          </p:txBody>
        </p:sp>
        <p:grpSp>
          <p:nvGrpSpPr>
            <p:cNvPr id="703497" name="Group 46"/>
            <p:cNvGrpSpPr>
              <a:grpSpLocks/>
            </p:cNvGrpSpPr>
            <p:nvPr/>
          </p:nvGrpSpPr>
          <p:grpSpPr bwMode="auto">
            <a:xfrm>
              <a:off x="0" y="0"/>
              <a:ext cx="1104" cy="456"/>
              <a:chOff x="0" y="0"/>
              <a:chExt cx="1104" cy="456"/>
            </a:xfrm>
          </p:grpSpPr>
          <p:grpSp>
            <p:nvGrpSpPr>
              <p:cNvPr id="703498" name="Group 47"/>
              <p:cNvGrpSpPr>
                <a:grpSpLocks/>
              </p:cNvGrpSpPr>
              <p:nvPr/>
            </p:nvGrpSpPr>
            <p:grpSpPr bwMode="auto">
              <a:xfrm>
                <a:off x="912" y="0"/>
                <a:ext cx="192" cy="456"/>
                <a:chOff x="0" y="0"/>
                <a:chExt cx="192" cy="456"/>
              </a:xfrm>
            </p:grpSpPr>
            <p:sp>
              <p:nvSpPr>
                <p:cNvPr id="703501" name="Rectangle 48"/>
                <p:cNvSpPr>
                  <a:spLocks noChangeArrowheads="1"/>
                </p:cNvSpPr>
                <p:nvPr/>
              </p:nvSpPr>
              <p:spPr bwMode="auto">
                <a:xfrm>
                  <a:off x="0" y="0"/>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400" b="1" dirty="0">
                      <a:latin typeface="Times New Roman" pitchFamily="18" charset="0"/>
                      <a:sym typeface="Symbol" pitchFamily="18" charset="2"/>
                    </a:rPr>
                    <a:t></a:t>
                  </a:r>
                </a:p>
              </p:txBody>
            </p:sp>
            <p:sp>
              <p:nvSpPr>
                <p:cNvPr id="703502" name="Rectangle 49"/>
                <p:cNvSpPr>
                  <a:spLocks noChangeArrowheads="1"/>
                </p:cNvSpPr>
                <p:nvPr/>
              </p:nvSpPr>
              <p:spPr bwMode="auto">
                <a:xfrm>
                  <a:off x="0" y="216"/>
                  <a:ext cx="192" cy="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2</a:t>
                  </a:r>
                </a:p>
              </p:txBody>
            </p:sp>
            <p:sp>
              <p:nvSpPr>
                <p:cNvPr id="703503" name="Line 50"/>
                <p:cNvSpPr>
                  <a:spLocks noChangeShapeType="1"/>
                </p:cNvSpPr>
                <p:nvPr/>
              </p:nvSpPr>
              <p:spPr bwMode="auto">
                <a:xfrm>
                  <a:off x="0" y="224"/>
                  <a:ext cx="159"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703499" name="Rectangle 51"/>
              <p:cNvSpPr>
                <a:spLocks noChangeArrowheads="1"/>
              </p:cNvSpPr>
              <p:nvPr/>
            </p:nvSpPr>
            <p:spPr bwMode="auto">
              <a:xfrm>
                <a:off x="624" y="104"/>
                <a:ext cx="288" cy="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sym typeface="Symbol" pitchFamily="18" charset="2"/>
                  </a:rPr>
                  <a:t>1+</a:t>
                </a:r>
              </a:p>
            </p:txBody>
          </p:sp>
          <p:sp>
            <p:nvSpPr>
              <p:cNvPr id="703500" name="Rectangle 52"/>
              <p:cNvSpPr>
                <a:spLocks noChangeArrowheads="1"/>
              </p:cNvSpPr>
              <p:nvPr/>
            </p:nvSpPr>
            <p:spPr bwMode="auto">
              <a:xfrm>
                <a:off x="0" y="80"/>
                <a:ext cx="703" cy="2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err="1">
                    <a:latin typeface="Times New Roman" panose="02020603050405020304" pitchFamily="18" charset="0"/>
                    <a:ea typeface="华文楷体" panose="02010600040101010101" pitchFamily="2" charset="-122"/>
                    <a:cs typeface="Times New Roman" panose="02020603050405020304" pitchFamily="18" charset="0"/>
                  </a:rPr>
                  <a:t>S</a:t>
                </a:r>
                <a:r>
                  <a:rPr lang="en-US" altLang="en-US" sz="2400" b="1" baseline="-20000" dirty="0" err="1">
                    <a:latin typeface="Times New Roman" panose="02020603050405020304" pitchFamily="18" charset="0"/>
                    <a:ea typeface="华文楷体" panose="02010600040101010101" pitchFamily="2" charset="-122"/>
                    <a:cs typeface="Times New Roman" panose="02020603050405020304" pitchFamily="18" charset="0"/>
                  </a:rPr>
                  <a:t>nl</a:t>
                </a:r>
                <a:r>
                  <a:rPr lang="zh-CN" altLang="en-US" sz="2400" b="1" baseline="-20000" dirty="0">
                    <a:latin typeface="Times New Roman" panose="02020603050405020304" pitchFamily="18" charset="0"/>
                    <a:ea typeface="华文楷体" panose="02010600040101010101" pitchFamily="2" charset="-122"/>
                    <a:cs typeface="Times New Roman" panose="02020603050405020304" pitchFamily="18" charset="0"/>
                  </a:rPr>
                  <a:t>成功</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sp>
        <p:nvSpPr>
          <p:cNvPr id="11" name="TextBox 10"/>
          <p:cNvSpPr txBox="1"/>
          <p:nvPr/>
        </p:nvSpPr>
        <p:spPr>
          <a:xfrm>
            <a:off x="5217168" y="1503497"/>
            <a:ext cx="3791985" cy="830997"/>
          </a:xfrm>
          <a:prstGeom prst="rect">
            <a:avLst/>
          </a:prstGeom>
          <a:noFill/>
        </p:spPr>
        <p:txBody>
          <a:bodyPr wrap="square" rtlCol="0">
            <a:spAutoFit/>
          </a:bodyPr>
          <a:lstStyle/>
          <a:p>
            <a:r>
              <a:rPr lang="zh-CN" altLang="en-US" sz="24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哈希表的</a:t>
            </a:r>
            <a:r>
              <a:rPr lang="en-US" altLang="zh-CN" sz="24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ASL</a:t>
            </a:r>
            <a:r>
              <a:rPr lang="zh-CN" altLang="en-US" sz="24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是 </a:t>
            </a:r>
            <a:r>
              <a:rPr lang="zh-CN" altLang="en-US" sz="24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 的函数</a:t>
            </a:r>
            <a:r>
              <a:rPr lang="zh-CN" altLang="en-US" sz="24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，而不是 </a:t>
            </a:r>
            <a:r>
              <a:rPr lang="en-US" altLang="zh-CN" sz="2400" i="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的函数</a:t>
            </a:r>
            <a:endParaRPr lang="en-US" sz="2400"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TextBox 11"/>
          <p:cNvSpPr txBox="1"/>
          <p:nvPr/>
        </p:nvSpPr>
        <p:spPr>
          <a:xfrm>
            <a:off x="4369347" y="3558764"/>
            <a:ext cx="4824066" cy="1200329"/>
          </a:xfrm>
          <a:prstGeom prst="rect">
            <a:avLst/>
          </a:prstGeom>
          <a:noFill/>
        </p:spPr>
        <p:txBody>
          <a:bodyPr wrap="square" rtlCol="0">
            <a:spAutoFit/>
          </a:bodyPr>
          <a:lstStyle/>
          <a:p>
            <a:r>
              <a:rPr lang="zh-CN" altLang="en-US" sz="2400" dirty="0">
                <a:solidFill>
                  <a:srgbClr val="A50021"/>
                </a:solidFill>
                <a:latin typeface="华文楷体" panose="02010600040101010101" pitchFamily="2" charset="-122"/>
                <a:ea typeface="华文楷体" panose="02010600040101010101" pitchFamily="2" charset="-122"/>
              </a:rPr>
              <a:t>用哈希表构造查找表时，可以选择一个适当的装填因子 </a:t>
            </a:r>
            <a:r>
              <a:rPr lang="zh-CN" altLang="en-US" sz="2400" dirty="0">
                <a:solidFill>
                  <a:srgbClr val="A50021"/>
                </a:solidFill>
                <a:latin typeface="华文楷体" panose="02010600040101010101" pitchFamily="2" charset="-122"/>
                <a:ea typeface="华文楷体" panose="02010600040101010101" pitchFamily="2" charset="-122"/>
                <a:sym typeface="Symbol" pitchFamily="18" charset="2"/>
              </a:rPr>
              <a:t> ，使得</a:t>
            </a:r>
            <a:r>
              <a:rPr lang="en-US" altLang="zh-CN" sz="2400" dirty="0">
                <a:solidFill>
                  <a:srgbClr val="A50021"/>
                </a:solidFill>
                <a:latin typeface="华文楷体" panose="02010600040101010101" pitchFamily="2" charset="-122"/>
                <a:ea typeface="华文楷体" panose="02010600040101010101" pitchFamily="2" charset="-122"/>
                <a:sym typeface="Symbol" pitchFamily="18" charset="2"/>
              </a:rPr>
              <a:t>ASL</a:t>
            </a:r>
            <a:r>
              <a:rPr lang="zh-CN" altLang="en-US" sz="2400" b="1" dirty="0">
                <a:solidFill>
                  <a:srgbClr val="FF0000"/>
                </a:solidFill>
                <a:latin typeface="华文楷体" panose="02010600040101010101" pitchFamily="2" charset="-122"/>
                <a:ea typeface="华文楷体" panose="02010600040101010101" pitchFamily="2" charset="-122"/>
              </a:rPr>
              <a:t>限定在某个范围内</a:t>
            </a:r>
            <a:endParaRPr 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418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 xmlns:a16="http://schemas.microsoft.com/office/drawing/2014/main" id="{FA9C0CA1-768D-48A4-A521-86AA4E07B614}"/>
                  </a:ext>
                </a:extLst>
              </p:cNvPr>
              <p:cNvSpPr>
                <a:spLocks noGrp="1"/>
              </p:cNvSpPr>
              <p:nvPr>
                <p:ph idx="1"/>
              </p:nvPr>
            </p:nvSpPr>
            <p:spPr>
              <a:xfrm>
                <a:off x="97630" y="660226"/>
                <a:ext cx="9046370" cy="6153149"/>
              </a:xfrm>
            </p:spPr>
            <p:txBody>
              <a:bodyPr>
                <a:normAutofit/>
              </a:bodyPr>
              <a:lstStyle/>
              <a:p>
                <a:pPr marL="452438" indent="-452438">
                  <a:buNone/>
                </a:pPr>
                <a:r>
                  <a:rPr lang="zh-CN" altLang="en-US" b="1" i="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长度为</a:t>
                </a:r>
                <a:r>
                  <a:rPr lang="en-US" altLang="zh-CN" sz="2400" dirty="0">
                    <a:latin typeface="华文楷体" panose="02010600040101010101" pitchFamily="2" charset="-122"/>
                    <a:ea typeface="华文楷体" panose="02010600040101010101" pitchFamily="2" charset="-122"/>
                  </a:rPr>
                  <a:t>m</a:t>
                </a:r>
                <a:r>
                  <a:rPr lang="zh-CN" altLang="en-US" sz="2400" dirty="0">
                    <a:latin typeface="华文楷体" panose="02010600040101010101" pitchFamily="2" charset="-122"/>
                    <a:ea typeface="华文楷体" panose="02010600040101010101" pitchFamily="2" charset="-122"/>
                  </a:rPr>
                  <a:t>的哈希表中已装填有</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个记录时查找不成功的平均查找长度</a:t>
                </a:r>
                <a:endParaRPr lang="en-US" altLang="zh-CN" sz="2400" dirty="0">
                  <a:latin typeface="华文楷体" panose="02010600040101010101" pitchFamily="2" charset="-122"/>
                  <a:ea typeface="华文楷体" panose="02010600040101010101" pitchFamily="2" charset="-122"/>
                </a:endParaRPr>
              </a:p>
              <a:p>
                <a:pPr marL="0" indent="265113">
                  <a:buNone/>
                </a:pPr>
                <a:r>
                  <a:rPr lang="zh-CN" altLang="en-US" sz="2400" dirty="0">
                    <a:latin typeface="华文楷体" panose="02010600040101010101" pitchFamily="2" charset="-122"/>
                    <a:ea typeface="华文楷体" panose="02010600040101010101" pitchFamily="2" charset="-122"/>
                  </a:rPr>
                  <a:t>假定</a:t>
                </a:r>
                <a:r>
                  <a:rPr lang="zh-CN" altLang="en-US" sz="2400" dirty="0">
                    <a:latin typeface="华文楷体" panose="02010600040101010101" pitchFamily="2" charset="-122"/>
                    <a:ea typeface="华文楷体" panose="02010600040101010101" pitchFamily="2" charset="-122"/>
                    <a:sym typeface="Wingdings" panose="05000000000000000000" pitchFamily="2" charset="2"/>
                  </a:rPr>
                  <a:t>：</a:t>
                </a:r>
                <a:r>
                  <a:rPr lang="en-US" altLang="zh-CN" sz="2400" dirty="0">
                    <a:latin typeface="华文楷体" panose="02010600040101010101" pitchFamily="2" charset="-122"/>
                    <a:ea typeface="华文楷体" panose="02010600040101010101" pitchFamily="2" charset="-122"/>
                    <a:sym typeface="Wingdings" panose="05000000000000000000" pitchFamily="2" charset="2"/>
                  </a:rPr>
                  <a:t>(1)</a:t>
                </a:r>
                <a:r>
                  <a:rPr lang="zh-CN" altLang="en-US" sz="2400" dirty="0">
                    <a:latin typeface="华文楷体" panose="02010600040101010101" pitchFamily="2" charset="-122"/>
                    <a:ea typeface="华文楷体" panose="02010600040101010101" pitchFamily="2" charset="-122"/>
                    <a:sym typeface="Wingdings" panose="05000000000000000000" pitchFamily="2" charset="2"/>
                  </a:rPr>
                  <a:t>哈希函数是均匀的   </a:t>
                </a:r>
                <a:r>
                  <a:rPr lang="en-US" altLang="zh-CN" sz="2400" dirty="0">
                    <a:latin typeface="华文楷体" panose="02010600040101010101" pitchFamily="2" charset="-122"/>
                    <a:ea typeface="华文楷体" panose="02010600040101010101" pitchFamily="2" charset="-122"/>
                    <a:sym typeface="Wingdings" panose="05000000000000000000" pitchFamily="2" charset="2"/>
                  </a:rPr>
                  <a:t>(2)</a:t>
                </a:r>
                <a:r>
                  <a:rPr lang="zh-CN" altLang="en-US" sz="2400" dirty="0">
                    <a:latin typeface="华文楷体" panose="02010600040101010101" pitchFamily="2" charset="-122"/>
                    <a:ea typeface="华文楷体" panose="02010600040101010101" pitchFamily="2" charset="-122"/>
                    <a:sym typeface="Wingdings" panose="05000000000000000000" pitchFamily="2" charset="2"/>
                  </a:rPr>
                  <a:t>处理冲突后产生的地址是随机的</a:t>
                </a:r>
                <a:endParaRPr lang="en-US" altLang="zh-CN" sz="2400" dirty="0">
                  <a:latin typeface="华文楷体" panose="02010600040101010101" pitchFamily="2" charset="-122"/>
                  <a:ea typeface="华文楷体" panose="02010600040101010101" pitchFamily="2" charset="-122"/>
                  <a:sym typeface="Wingdings" panose="05000000000000000000" pitchFamily="2" charset="2"/>
                </a:endParaRPr>
              </a:p>
              <a:p>
                <a:pPr marL="0" indent="265113">
                  <a:buNone/>
                </a:pPr>
                <a:r>
                  <a:rPr lang="zh-CN" altLang="en-US" sz="2400" dirty="0">
                    <a:latin typeface="华文楷体" panose="02010600040101010101" pitchFamily="2" charset="-122"/>
                    <a:ea typeface="华文楷体" panose="02010600040101010101" pitchFamily="2" charset="-122"/>
                  </a:rPr>
                  <a:t>设：</a:t>
                </a:r>
                <a:r>
                  <a:rPr lang="en-US" altLang="zh-CN" sz="2400" dirty="0">
                    <a:latin typeface="华文楷体" panose="02010600040101010101" pitchFamily="2" charset="-122"/>
                    <a:ea typeface="华文楷体" panose="02010600040101010101" pitchFamily="2" charset="-122"/>
                  </a:rPr>
                  <a:t>pi  </a:t>
                </a:r>
                <a:r>
                  <a:rPr lang="zh-CN" altLang="en-US" sz="2400" dirty="0">
                    <a:latin typeface="华文楷体" panose="02010600040101010101" pitchFamily="2" charset="-122"/>
                    <a:ea typeface="华文楷体" panose="02010600040101010101" pitchFamily="2" charset="-122"/>
                  </a:rPr>
                  <a:t>前</a:t>
                </a:r>
                <a:r>
                  <a:rPr lang="en-US" altLang="zh-CN" sz="2400" dirty="0" err="1">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个哈希地址均发生冲突的概率</a:t>
                </a: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qi  </a:t>
                </a:r>
                <a:r>
                  <a:rPr lang="zh-CN" altLang="en-US" sz="2400" dirty="0">
                    <a:latin typeface="华文楷体" panose="02010600040101010101" pitchFamily="2" charset="-122"/>
                    <a:ea typeface="华文楷体" panose="02010600040101010101" pitchFamily="2" charset="-122"/>
                  </a:rPr>
                  <a:t>第</a:t>
                </a:r>
                <a:r>
                  <a:rPr lang="en-US" altLang="zh-CN" sz="2400" dirty="0" err="1">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次才找到“空位”的概率</a:t>
                </a: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p</a:t>
                </a:r>
                <a:r>
                  <a:rPr lang="en-US" altLang="zh-CN" sz="2400" baseline="-25000" dirty="0">
                    <a:latin typeface="华文楷体" panose="02010600040101010101" pitchFamily="2" charset="-122"/>
                    <a:ea typeface="华文楷体" panose="02010600040101010101" pitchFamily="2" charset="-122"/>
                  </a:rPr>
                  <a:t>1</a:t>
                </a:r>
                <a:r>
                  <a:rPr lang="en-US" altLang="zh-CN" sz="2400" dirty="0">
                    <a:latin typeface="华文楷体" panose="02010600040101010101" pitchFamily="2" charset="-122"/>
                    <a:ea typeface="华文楷体" panose="02010600040101010101" pitchFamily="2" charset="-122"/>
                  </a:rPr>
                  <a:t>= </a:t>
                </a:r>
                <a14:m>
                  <m:oMath xmlns:m="http://schemas.openxmlformats.org/officeDocument/2006/math">
                    <m:f>
                      <m:fPr>
                        <m:ctrlPr>
                          <a:rPr lang="en-US" altLang="zh-CN" sz="2400" i="1" dirty="0" smtClean="0">
                            <a:latin typeface="Cambria Math" panose="02040503050406030204" pitchFamily="18" charset="0"/>
                            <a:ea typeface="华文楷体" panose="02010600040101010101" pitchFamily="2" charset="-122"/>
                          </a:rPr>
                        </m:ctrlPr>
                      </m:fPr>
                      <m:num>
                        <m:r>
                          <a:rPr lang="en-US" altLang="zh-CN" sz="2400" b="0" i="1" dirty="0" smtClean="0">
                            <a:latin typeface="Cambria Math" panose="02040503050406030204" pitchFamily="18" charset="0"/>
                            <a:ea typeface="华文楷体" panose="02010600040101010101" pitchFamily="2" charset="-122"/>
                          </a:rPr>
                          <m:t>𝑛</m:t>
                        </m:r>
                      </m:num>
                      <m:den>
                        <m:r>
                          <a:rPr lang="en-US" altLang="zh-CN" sz="2400" b="0" i="1" dirty="0" smtClean="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rPr>
                  <a:t>                                         q</a:t>
                </a:r>
                <a:r>
                  <a:rPr lang="en-US" altLang="zh-CN" sz="2400" baseline="-25000" dirty="0">
                    <a:latin typeface="华文楷体" panose="02010600040101010101" pitchFamily="2" charset="-122"/>
                    <a:ea typeface="华文楷体" panose="02010600040101010101" pitchFamily="2" charset="-122"/>
                  </a:rPr>
                  <a:t>1</a:t>
                </a:r>
                <a:r>
                  <a:rPr lang="en-US" altLang="zh-CN" sz="2400" dirty="0">
                    <a:latin typeface="华文楷体" panose="02010600040101010101" pitchFamily="2" charset="-122"/>
                    <a:ea typeface="华文楷体" panose="02010600040101010101" pitchFamily="2" charset="-122"/>
                  </a:rPr>
                  <a:t> = 1-</a:t>
                </a:r>
                <a:r>
                  <a:rPr lang="en-US" altLang="zh-CN" sz="2400" dirty="0">
                    <a:ea typeface="华文楷体" panose="02010600040101010101" pitchFamily="2" charset="-12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𝑛</m:t>
                        </m:r>
                      </m:num>
                      <m:den>
                        <m:r>
                          <a:rPr lang="en-US" altLang="zh-CN" sz="2400" i="1" dirty="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rPr>
                  <a:t> </a:t>
                </a:r>
              </a:p>
              <a:p>
                <a:pPr marL="0" indent="0">
                  <a:buNone/>
                </a:pPr>
                <a:r>
                  <a:rPr lang="en-US" altLang="zh-CN" sz="2400" dirty="0">
                    <a:latin typeface="华文楷体" panose="02010600040101010101" pitchFamily="2" charset="-122"/>
                    <a:ea typeface="华文楷体" panose="02010600040101010101" pitchFamily="2" charset="-122"/>
                  </a:rPr>
                  <a:t>       p</a:t>
                </a:r>
                <a:r>
                  <a:rPr lang="en-US" altLang="zh-CN" sz="2400" baseline="-25000" dirty="0">
                    <a:latin typeface="华文楷体" panose="02010600040101010101" pitchFamily="2" charset="-122"/>
                    <a:ea typeface="华文楷体" panose="02010600040101010101" pitchFamily="2" charset="-122"/>
                  </a:rPr>
                  <a:t>2</a:t>
                </a:r>
                <a:r>
                  <a:rPr lang="en-US" altLang="zh-CN" sz="2400" dirty="0">
                    <a:latin typeface="华文楷体" panose="02010600040101010101" pitchFamily="2" charset="-122"/>
                    <a:ea typeface="华文楷体" panose="02010600040101010101" pitchFamily="2" charset="-12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𝑛</m:t>
                        </m:r>
                      </m:num>
                      <m:den>
                        <m:r>
                          <a:rPr lang="en-US" altLang="zh-CN" sz="2400" i="1" dirty="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smtClean="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n</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den>
                    </m:f>
                  </m:oMath>
                </a14:m>
                <a:r>
                  <a:rPr lang="en-US" altLang="zh-CN"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q</a:t>
                </a:r>
                <a:r>
                  <a:rPr lang="en-US" altLang="zh-CN" sz="2400" baseline="-25000" dirty="0">
                    <a:latin typeface="华文楷体" panose="02010600040101010101" pitchFamily="2" charset="-122"/>
                    <a:ea typeface="华文楷体" panose="02010600040101010101" pitchFamily="2" charset="-122"/>
                    <a:sym typeface="Symbol" panose="05050102010706020507" pitchFamily="18" charset="2"/>
                  </a:rPr>
                  <a:t>2</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 =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𝑛</m:t>
                        </m:r>
                      </m:num>
                      <m:den>
                        <m:r>
                          <a:rPr lang="en-US" altLang="zh-CN" sz="2400" i="1" dirty="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14:m>
                  <m:oMath xmlns:m="http://schemas.openxmlformats.org/officeDocument/2006/math">
                    <m:d>
                      <m:dPr>
                        <m:ctrlPr>
                          <a:rPr lang="en-US" altLang="zh-CN" sz="2400" i="1" dirty="0" smtClean="0">
                            <a:latin typeface="Cambria Math" panose="02040503050406030204" pitchFamily="18" charset="0"/>
                            <a:ea typeface="华文楷体" panose="02010600040101010101" pitchFamily="2" charset="-122"/>
                            <a:sym typeface="Symbol" panose="05050102010706020507" pitchFamily="18" charset="2"/>
                          </a:rPr>
                        </m:ctrlPr>
                      </m:dPr>
                      <m:e>
                        <m: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t>1−</m:t>
                        </m:r>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n</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den>
                        </m:f>
                      </m:e>
                    </m:d>
                  </m:oMath>
                </a14:m>
                <a:endParaRPr lang="en-US" altLang="zh-CN" sz="2400" dirty="0">
                  <a:latin typeface="华文楷体" panose="02010600040101010101" pitchFamily="2" charset="-122"/>
                  <a:ea typeface="华文楷体" panose="02010600040101010101" pitchFamily="2" charset="-122"/>
                  <a:sym typeface="Symbol" panose="05050102010706020507" pitchFamily="18" charset="2"/>
                </a:endParaRPr>
              </a:p>
              <a:p>
                <a:pPr marL="0" indent="0">
                  <a:buNone/>
                </a:pPr>
                <a:r>
                  <a:rPr lang="en-US" altLang="zh-CN" sz="2400" dirty="0">
                    <a:latin typeface="华文楷体" panose="02010600040101010101" pitchFamily="2" charset="-122"/>
                    <a:ea typeface="华文楷体" panose="02010600040101010101" pitchFamily="2" charset="-122"/>
                    <a:sym typeface="Symbol" panose="05050102010706020507" pitchFamily="18" charset="2"/>
                  </a:rPr>
                  <a:t>       p</a:t>
                </a:r>
                <a:r>
                  <a:rPr lang="en-US" altLang="zh-CN" sz="2400" baseline="-25000" dirty="0">
                    <a:latin typeface="华文楷体" panose="02010600040101010101" pitchFamily="2" charset="-122"/>
                    <a:ea typeface="华文楷体" panose="02010600040101010101" pitchFamily="2" charset="-122"/>
                    <a:sym typeface="Symbol" panose="05050102010706020507" pitchFamily="18" charset="2"/>
                  </a:rPr>
                  <a:t>3</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𝑛</m:t>
                        </m:r>
                      </m:num>
                      <m:den>
                        <m:r>
                          <a:rPr lang="en-US" altLang="zh-CN" sz="2400" i="1" dirty="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n</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den>
                    </m:f>
                    <m: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t>∗</m:t>
                    </m:r>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n</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−2</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t>
                        </m:r>
                        <m: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t>2</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q</a:t>
                </a:r>
                <a:r>
                  <a:rPr lang="en-US" altLang="zh-CN" sz="2400" baseline="-25000" dirty="0">
                    <a:latin typeface="华文楷体" panose="02010600040101010101" pitchFamily="2" charset="-122"/>
                    <a:ea typeface="华文楷体" panose="02010600040101010101" pitchFamily="2" charset="-122"/>
                    <a:sym typeface="Symbol" panose="05050102010706020507" pitchFamily="18" charset="2"/>
                  </a:rPr>
                  <a:t>3</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 =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𝑛</m:t>
                        </m:r>
                      </m:num>
                      <m:den>
                        <m:r>
                          <a:rPr lang="en-US" altLang="zh-CN" sz="2400" i="1" dirty="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n</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dirty="0">
                    <a:ea typeface="华文楷体" panose="02010600040101010101" pitchFamily="2" charset="-122"/>
                    <a:sym typeface="Symbol" panose="05050102010706020507" pitchFamily="18" charset="2"/>
                  </a:rPr>
                  <a:t> </a:t>
                </a:r>
                <a14:m>
                  <m:oMath xmlns:m="http://schemas.openxmlformats.org/officeDocument/2006/math">
                    <m:d>
                      <m:d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dPr>
                      <m:e>
                        <m:r>
                          <a:rPr lang="en-US" altLang="zh-CN" sz="2400" i="1" dirty="0">
                            <a:latin typeface="Cambria Math" panose="02040503050406030204" pitchFamily="18" charset="0"/>
                            <a:ea typeface="华文楷体" panose="02010600040101010101" pitchFamily="2" charset="-122"/>
                            <a:sym typeface="Symbol" panose="05050102010706020507" pitchFamily="18" charset="2"/>
                          </a:rPr>
                          <m:t>1−</m:t>
                        </m:r>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n</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2</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2</m:t>
                            </m:r>
                          </m:den>
                        </m:f>
                      </m:e>
                    </m:d>
                  </m:oMath>
                </a14:m>
                <a:endParaRPr lang="en-US" altLang="zh-CN" sz="2400" dirty="0">
                  <a:latin typeface="华文楷体" panose="02010600040101010101" pitchFamily="2" charset="-122"/>
                  <a:ea typeface="华文楷体" panose="02010600040101010101" pitchFamily="2" charset="-122"/>
                </a:endParaRPr>
              </a:p>
              <a:p>
                <a:pPr marL="0" indent="541338">
                  <a:buNone/>
                </a:pPr>
                <a:r>
                  <a:rPr lang="en-US" altLang="zh-CN" sz="2400" dirty="0">
                    <a:latin typeface="华文楷体" panose="02010600040101010101" pitchFamily="2" charset="-122"/>
                    <a:ea typeface="华文楷体" panose="02010600040101010101" pitchFamily="2" charset="-122"/>
                  </a:rPr>
                  <a:t>…</a:t>
                </a:r>
              </a:p>
              <a:p>
                <a:pPr marL="0" indent="541338">
                  <a:buNone/>
                </a:pPr>
                <a:r>
                  <a:rPr lang="en-US" altLang="zh-CN" sz="2400" dirty="0" err="1">
                    <a:latin typeface="华文楷体" panose="02010600040101010101" pitchFamily="2" charset="-122"/>
                    <a:ea typeface="华文楷体" panose="02010600040101010101" pitchFamily="2" charset="-122"/>
                  </a:rPr>
                  <a:t>p</a:t>
                </a:r>
                <a:r>
                  <a:rPr lang="en-US" altLang="zh-CN" sz="2400" baseline="-25000" dirty="0" err="1">
                    <a:latin typeface="华文楷体" panose="02010600040101010101" pitchFamily="2" charset="-122"/>
                    <a:ea typeface="华文楷体" panose="02010600040101010101" pitchFamily="2" charset="-122"/>
                  </a:rPr>
                  <a:t>n</a:t>
                </a:r>
                <a:r>
                  <a:rPr lang="en-US" altLang="zh-CN" sz="2400" dirty="0">
                    <a:latin typeface="华文楷体" panose="02010600040101010101" pitchFamily="2" charset="-122"/>
                    <a:ea typeface="华文楷体" panose="02010600040101010101" pitchFamily="2" charset="-122"/>
                  </a:rPr>
                  <a:t>=</a:t>
                </a:r>
                <a:r>
                  <a:rPr lang="en-US" altLang="zh-CN" sz="2400" dirty="0">
                    <a:ea typeface="华文楷体" panose="02010600040101010101" pitchFamily="2" charset="-12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𝑛</m:t>
                        </m:r>
                      </m:num>
                      <m:den>
                        <m:r>
                          <a:rPr lang="en-US" altLang="zh-CN" sz="2400" i="1" dirty="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n</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 </a:t>
                </a:r>
                <a:r>
                  <a:rPr lang="en-US"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dirty="0">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b="0" i="0" dirty="0" smtClean="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t>
                        </m:r>
                        <m: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t>𝑛</m:t>
                        </m:r>
                        <m: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t>+1</m:t>
                        </m:r>
                      </m:den>
                    </m:f>
                  </m:oMath>
                </a14:m>
                <a:r>
                  <a:rPr lang="en-US" altLang="zh-CN" sz="2400" dirty="0">
                    <a:latin typeface="华文楷体" panose="02010600040101010101" pitchFamily="2" charset="-122"/>
                    <a:ea typeface="华文楷体" panose="02010600040101010101" pitchFamily="2" charset="-122"/>
                  </a:rPr>
                  <a:t>       q</a:t>
                </a:r>
                <a:r>
                  <a:rPr lang="en-US" altLang="zh-CN" sz="2400" baseline="-25000" dirty="0">
                    <a:latin typeface="华文楷体" panose="02010600040101010101" pitchFamily="2" charset="-122"/>
                    <a:ea typeface="华文楷体" panose="02010600040101010101" pitchFamily="2" charset="-122"/>
                  </a:rPr>
                  <a:t>n</a:t>
                </a:r>
                <a:r>
                  <a:rPr lang="en-US" altLang="zh-CN" sz="2400" dirty="0">
                    <a:latin typeface="华文楷体" panose="02010600040101010101" pitchFamily="2" charset="-122"/>
                    <a:ea typeface="华文楷体" panose="02010600040101010101" pitchFamily="2" charset="-122"/>
                  </a:rPr>
                  <a:t>=</a:t>
                </a:r>
                <a:r>
                  <a:rPr lang="en-US" altLang="zh-CN" sz="2400" dirty="0">
                    <a:ea typeface="华文楷体" panose="02010600040101010101" pitchFamily="2" charset="-12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𝑛</m:t>
                        </m:r>
                      </m:num>
                      <m:den>
                        <m:r>
                          <a:rPr lang="en-US" altLang="zh-CN" sz="2400" i="1" dirty="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dirty="0">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b="0" i="0" dirty="0" smtClean="0">
                            <a:latin typeface="华文楷体" panose="02010600040101010101" pitchFamily="2" charset="-122"/>
                            <a:ea typeface="华文楷体" panose="02010600040101010101" pitchFamily="2" charset="-122"/>
                            <a:sym typeface="Symbol" panose="05050102010706020507" pitchFamily="18" charset="2"/>
                          </a:rPr>
                          <m:t>2</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𝑛</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+2</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dirty="0">
                    <a:latin typeface="华文楷体" panose="02010600040101010101" pitchFamily="2" charset="-122"/>
                    <a:ea typeface="华文楷体" panose="02010600040101010101" pitchFamily="2" charset="-122"/>
                  </a:rPr>
                  <a:t>(1-</a:t>
                </a:r>
                <a:r>
                  <a:rPr lang="en-US" altLang="zh-CN" sz="2400" dirty="0">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𝑛</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+1</m:t>
                        </m:r>
                      </m:den>
                    </m:f>
                  </m:oMath>
                </a14:m>
                <a:r>
                  <a:rPr lang="en-US" altLang="zh-CN" sz="2400" dirty="0">
                    <a:latin typeface="华文楷体" panose="02010600040101010101" pitchFamily="2" charset="-122"/>
                    <a:ea typeface="华文楷体" panose="02010600040101010101" pitchFamily="2" charset="-122"/>
                  </a:rPr>
                  <a:t>)</a:t>
                </a:r>
              </a:p>
              <a:p>
                <a:pPr marL="0" indent="541338">
                  <a:buNone/>
                </a:pPr>
                <a:r>
                  <a:rPr lang="en-US" altLang="zh-CN" sz="2400" dirty="0">
                    <a:latin typeface="华文楷体" panose="02010600040101010101" pitchFamily="2" charset="-122"/>
                    <a:ea typeface="华文楷体" panose="02010600040101010101" pitchFamily="2" charset="-122"/>
                  </a:rPr>
                  <a:t>p</a:t>
                </a:r>
                <a:r>
                  <a:rPr lang="en-US" altLang="zh-CN" sz="2400" baseline="-25000" dirty="0">
                    <a:latin typeface="华文楷体" panose="02010600040101010101" pitchFamily="2" charset="-122"/>
                    <a:ea typeface="华文楷体" panose="02010600040101010101" pitchFamily="2" charset="-122"/>
                  </a:rPr>
                  <a:t>n+1</a:t>
                </a:r>
                <a:r>
                  <a:rPr lang="en-US" altLang="zh-CN" sz="2400" dirty="0">
                    <a:latin typeface="华文楷体" panose="02010600040101010101" pitchFamily="2" charset="-122"/>
                    <a:ea typeface="华文楷体" panose="02010600040101010101" pitchFamily="2" charset="-122"/>
                  </a:rPr>
                  <a:t>=0                                        q</a:t>
                </a:r>
                <a:r>
                  <a:rPr lang="en-US" altLang="zh-CN" sz="2400" baseline="-25000" dirty="0">
                    <a:latin typeface="华文楷体" panose="02010600040101010101" pitchFamily="2" charset="-122"/>
                    <a:ea typeface="华文楷体" panose="02010600040101010101" pitchFamily="2" charset="-122"/>
                  </a:rPr>
                  <a:t>n+1</a:t>
                </a:r>
                <a:r>
                  <a:rPr lang="en-US" altLang="zh-CN" sz="2400" dirty="0">
                    <a:latin typeface="华文楷体" panose="02010600040101010101" pitchFamily="2" charset="-122"/>
                    <a:ea typeface="华文楷体" panose="02010600040101010101" pitchFamily="2" charset="-122"/>
                  </a:rPr>
                  <a:t>=</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𝑛</m:t>
                        </m:r>
                      </m:num>
                      <m:den>
                        <m:r>
                          <a:rPr lang="en-US" altLang="zh-CN" sz="2400" i="1" dirty="0">
                            <a:latin typeface="Cambria Math" panose="02040503050406030204" pitchFamily="18" charset="0"/>
                            <a:ea typeface="华文楷体" panose="02010600040101010101" pitchFamily="2" charset="-122"/>
                          </a:rPr>
                          <m:t>𝑚</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dirty="0">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2</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𝑛</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+2</m:t>
                        </m:r>
                      </m:den>
                    </m:f>
                  </m:oMath>
                </a14:m>
                <a:r>
                  <a:rPr lang="en-US" altLang="zh-CN" sz="2400" dirty="0">
                    <a:latin typeface="华文楷体" panose="02010600040101010101" pitchFamily="2" charset="-122"/>
                    <a:ea typeface="华文楷体" panose="02010600040101010101" pitchFamily="2" charset="-122"/>
                    <a:sym typeface="Symbol" panose="05050102010706020507" pitchFamily="18" charset="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m:t>
                        </m:r>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𝑛</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+1</m:t>
                        </m:r>
                      </m:den>
                    </m:f>
                  </m:oMath>
                </a14:m>
                <a:endParaRPr lang="en-US" altLang="zh-CN" sz="2400" dirty="0">
                  <a:latin typeface="华文楷体" panose="02010600040101010101" pitchFamily="2" charset="-122"/>
                  <a:ea typeface="华文楷体" panose="02010600040101010101" pitchFamily="2" charset="-122"/>
                </a:endParaRPr>
              </a:p>
              <a:p>
                <a:pPr marL="0" indent="541338">
                  <a:buNone/>
                </a:pPr>
                <a:endParaRPr lang="en-US" altLang="zh-CN" sz="2400" dirty="0">
                  <a:latin typeface="华文楷体" panose="02010600040101010101" pitchFamily="2" charset="-122"/>
                  <a:ea typeface="华文楷体" panose="02010600040101010101" pitchFamily="2" charset="-122"/>
                </a:endParaRPr>
              </a:p>
              <a:p>
                <a:pPr marL="0" indent="541338">
                  <a:buNone/>
                </a:pPr>
                <a:endParaRPr lang="zh-CN" altLang="en-US" sz="2400" dirty="0">
                  <a:latin typeface="华文楷体" panose="02010600040101010101" pitchFamily="2" charset="-122"/>
                  <a:ea typeface="华文楷体" panose="02010600040101010101" pitchFamily="2" charset="-122"/>
                </a:endParaRPr>
              </a:p>
            </p:txBody>
          </p:sp>
        </mc:Choice>
        <mc:Fallback xmlns="">
          <p:sp>
            <p:nvSpPr>
              <p:cNvPr id="2" name="内容占位符 1">
                <a:extLst>
                  <a:ext uri="{FF2B5EF4-FFF2-40B4-BE49-F238E27FC236}">
                    <a16:creationId xmlns:a16="http://schemas.microsoft.com/office/drawing/2014/main" id="{FA9C0CA1-768D-48A4-A521-86AA4E07B614}"/>
                  </a:ext>
                </a:extLst>
              </p:cNvPr>
              <p:cNvSpPr>
                <a:spLocks noGrp="1" noRot="1" noChangeAspect="1" noMove="1" noResize="1" noEditPoints="1" noAdjustHandles="1" noChangeArrowheads="1" noChangeShapeType="1" noTextEdit="1"/>
              </p:cNvSpPr>
              <p:nvPr>
                <p:ph idx="1"/>
              </p:nvPr>
            </p:nvSpPr>
            <p:spPr>
              <a:xfrm>
                <a:off x="97630" y="660226"/>
                <a:ext cx="9046370" cy="6153149"/>
              </a:xfrm>
              <a:blipFill>
                <a:blip r:embed="rId2"/>
                <a:stretch>
                  <a:fillRect l="-1819" t="-1485" b="-594"/>
                </a:stretch>
              </a:blipFill>
            </p:spPr>
            <p:txBody>
              <a:bodyPr/>
              <a:lstStyle/>
              <a:p>
                <a:r>
                  <a:rPr lang="zh-CN" altLang="en-US">
                    <a:noFill/>
                  </a:rPr>
                  <a:t> </a:t>
                </a:r>
              </a:p>
            </p:txBody>
          </p:sp>
        </mc:Fallback>
      </mc:AlternateContent>
      <p:sp>
        <p:nvSpPr>
          <p:cNvPr id="5" name="标题 2">
            <a:extLst>
              <a:ext uri="{FF2B5EF4-FFF2-40B4-BE49-F238E27FC236}">
                <a16:creationId xmlns="" xmlns:a16="http://schemas.microsoft.com/office/drawing/2014/main" id="{0BAB9C6B-B5B6-49A9-8CCC-3D6B3C968B65}"/>
              </a:ext>
            </a:extLst>
          </p:cNvPr>
          <p:cNvSpPr>
            <a:spLocks noGrp="1"/>
          </p:cNvSpPr>
          <p:nvPr>
            <p:ph type="title"/>
          </p:nvPr>
        </p:nvSpPr>
        <p:spPr>
          <a:xfrm>
            <a:off x="97630" y="-10110"/>
            <a:ext cx="8229600" cy="76397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哈希</a:t>
            </a:r>
            <a:r>
              <a:rPr lang="en-US" altLang="en-US" sz="3200" dirty="0" err="1">
                <a:latin typeface="华文新魏" panose="02010800040101010101" pitchFamily="2" charset="-122"/>
                <a:ea typeface="华文新魏" panose="02010800040101010101" pitchFamily="2" charset="-122"/>
              </a:rPr>
              <a:t>表的ASL</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随机探测</a:t>
            </a:r>
            <a:endParaRPr 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47234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mc:AlternateContent xmlns:mc="http://schemas.openxmlformats.org/markup-compatibility/2006" xmlns:a14="http://schemas.microsoft.com/office/drawing/2010/main">
        <mc:Choice Requires="a14">
          <p:sp>
            <p:nvSpPr>
              <p:cNvPr id="2" name="内容占位符 1">
                <a:extLst>
                  <a:ext uri="{FF2B5EF4-FFF2-40B4-BE49-F238E27FC236}">
                    <a16:creationId xmlns="" xmlns:a16="http://schemas.microsoft.com/office/drawing/2014/main" id="{FA9C0CA1-768D-48A4-A521-86AA4E07B614}"/>
                  </a:ext>
                </a:extLst>
              </p:cNvPr>
              <p:cNvSpPr>
                <a:spLocks noGrp="1"/>
              </p:cNvSpPr>
              <p:nvPr>
                <p:ph idx="1"/>
              </p:nvPr>
            </p:nvSpPr>
            <p:spPr>
              <a:xfrm>
                <a:off x="97630" y="660226"/>
                <a:ext cx="9046370" cy="6153149"/>
              </a:xfrm>
            </p:spPr>
            <p:txBody>
              <a:bodyPr>
                <a:normAutofit lnSpcReduction="10000"/>
              </a:bodyPr>
              <a:lstStyle/>
              <a:p>
                <a:pPr marL="0" indent="541338">
                  <a:buNone/>
                </a:pPr>
                <a:r>
                  <a:rPr lang="zh-CN" altLang="en-US" sz="2400" dirty="0">
                    <a:latin typeface="华文楷体" panose="02010600040101010101" pitchFamily="2" charset="-122"/>
                    <a:ea typeface="华文楷体" panose="02010600040101010101" pitchFamily="2" charset="-122"/>
                  </a:rPr>
                  <a:t>可以看到  </a:t>
                </a:r>
                <a:r>
                  <a:rPr lang="en-US" altLang="zh-CN" sz="2400" dirty="0">
                    <a:latin typeface="华文楷体" panose="02010600040101010101" pitchFamily="2" charset="-122"/>
                    <a:ea typeface="华文楷体" panose="02010600040101010101" pitchFamily="2" charset="-122"/>
                  </a:rPr>
                  <a:t>q</a:t>
                </a:r>
                <a:r>
                  <a:rPr lang="en-US" altLang="zh-CN" sz="2400" baseline="-25000" dirty="0">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=p</a:t>
                </a:r>
                <a:r>
                  <a:rPr lang="en-US" altLang="zh-CN" sz="2400" baseline="-25000" dirty="0">
                    <a:latin typeface="华文楷体" panose="02010600040101010101" pitchFamily="2" charset="-122"/>
                    <a:ea typeface="华文楷体" panose="02010600040101010101" pitchFamily="2" charset="-122"/>
                  </a:rPr>
                  <a:t>i-1</a:t>
                </a:r>
                <a:r>
                  <a:rPr lang="en-US" altLang="zh-CN" sz="2400" dirty="0">
                    <a:latin typeface="华文楷体" panose="02010600040101010101" pitchFamily="2" charset="-122"/>
                    <a:ea typeface="华文楷体" panose="02010600040101010101" pitchFamily="2" charset="-122"/>
                  </a:rPr>
                  <a:t>-p</a:t>
                </a:r>
                <a:r>
                  <a:rPr lang="en-US" altLang="zh-CN" sz="2400" baseline="-25000" dirty="0">
                    <a:latin typeface="华文楷体" panose="02010600040101010101" pitchFamily="2" charset="-122"/>
                    <a:ea typeface="华文楷体" panose="02010600040101010101" pitchFamily="2" charset="-122"/>
                  </a:rPr>
                  <a:t>i</a:t>
                </a:r>
              </a:p>
              <a:p>
                <a:pPr marL="0" indent="541338">
                  <a:buNone/>
                </a:pPr>
                <a:r>
                  <a:rPr lang="zh-CN" altLang="en-US" sz="2400" dirty="0">
                    <a:latin typeface="华文楷体" panose="02010600040101010101" pitchFamily="2" charset="-122"/>
                    <a:ea typeface="华文楷体" panose="02010600040101010101" pitchFamily="2" charset="-122"/>
                  </a:rPr>
                  <a:t>所以当长度为</a:t>
                </a:r>
                <a:r>
                  <a:rPr lang="en-US" altLang="zh-CN" sz="2400" dirty="0">
                    <a:latin typeface="华文楷体" panose="02010600040101010101" pitchFamily="2" charset="-122"/>
                    <a:ea typeface="华文楷体" panose="02010600040101010101" pitchFamily="2" charset="-122"/>
                  </a:rPr>
                  <a:t>m</a:t>
                </a:r>
                <a:r>
                  <a:rPr lang="zh-CN" altLang="en-US" sz="2400" dirty="0">
                    <a:latin typeface="华文楷体" panose="02010600040101010101" pitchFamily="2" charset="-122"/>
                    <a:ea typeface="华文楷体" panose="02010600040101010101" pitchFamily="2" charset="-122"/>
                  </a:rPr>
                  <a:t>的哈希表中已填有</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个记录时，查找不成功的平均查找长度为</a:t>
                </a:r>
                <a:endParaRPr lang="en-US" altLang="zh-CN" sz="2400" dirty="0">
                  <a:latin typeface="华文楷体" panose="02010600040101010101" pitchFamily="2" charset="-122"/>
                  <a:ea typeface="华文楷体" panose="02010600040101010101" pitchFamily="2" charset="-122"/>
                </a:endParaRPr>
              </a:p>
              <a:p>
                <a:pPr marL="0" indent="541338">
                  <a:buNone/>
                </a:pPr>
                <a:r>
                  <a:rPr lang="en-US" altLang="zh-CN" sz="2400" baseline="-25000" dirty="0">
                    <a:latin typeface="华文楷体" panose="02010600040101010101" pitchFamily="2" charset="-122"/>
                    <a:ea typeface="华文楷体" panose="02010600040101010101" pitchFamily="2" charset="-122"/>
                  </a:rPr>
                  <a:t>        </a:t>
                </a:r>
                <a14:m>
                  <m:oMath xmlns:m="http://schemas.openxmlformats.org/officeDocument/2006/math">
                    <m:sSub>
                      <m:sSubPr>
                        <m:ctrlPr>
                          <a:rPr lang="en-US" altLang="zh-CN" sz="2400" i="1" dirty="0" smtClean="0">
                            <a:latin typeface="Cambria Math" panose="02040503050406030204" pitchFamily="18" charset="0"/>
                            <a:ea typeface="华文楷体" panose="02010600040101010101" pitchFamily="2" charset="-122"/>
                          </a:rPr>
                        </m:ctrlPr>
                      </m:sSubPr>
                      <m:e>
                        <m:r>
                          <a:rPr lang="en-US" altLang="zh-CN" sz="2400" b="0" i="1" dirty="0" smtClean="0">
                            <a:latin typeface="Cambria Math" panose="02040503050406030204" pitchFamily="18" charset="0"/>
                            <a:ea typeface="华文楷体" panose="02010600040101010101" pitchFamily="2" charset="-122"/>
                          </a:rPr>
                          <m:t>𝑈</m:t>
                        </m:r>
                      </m:e>
                      <m:sub>
                        <m:r>
                          <a:rPr lang="en-US" altLang="zh-CN" sz="2400" b="0" i="1" dirty="0" smtClean="0">
                            <a:latin typeface="Cambria Math" panose="02040503050406030204" pitchFamily="18" charset="0"/>
                            <a:ea typeface="华文楷体" panose="02010600040101010101" pitchFamily="2" charset="-122"/>
                          </a:rPr>
                          <m:t>𝑛</m:t>
                        </m:r>
                      </m:sub>
                    </m:sSub>
                  </m:oMath>
                </a14:m>
                <a:r>
                  <a:rPr lang="en-US" altLang="zh-CN" sz="2400" dirty="0">
                    <a:latin typeface="华文楷体" panose="02010600040101010101" pitchFamily="2" charset="-122"/>
                    <a:ea typeface="华文楷体" panose="02010600040101010101" pitchFamily="2" charset="-122"/>
                  </a:rPr>
                  <a:t>=</a:t>
                </a:r>
                <a14:m>
                  <m:oMath xmlns:m="http://schemas.openxmlformats.org/officeDocument/2006/math">
                    <m:nary>
                      <m:naryPr>
                        <m:chr m:val="∑"/>
                        <m:ctrlPr>
                          <a:rPr lang="en-US" altLang="zh-CN" sz="2400" i="1" smtClean="0">
                            <a:latin typeface="Cambria Math" panose="02040503050406030204" pitchFamily="18" charset="0"/>
                            <a:ea typeface="华文楷体" panose="02010600040101010101" pitchFamily="2" charset="-122"/>
                          </a:rPr>
                        </m:ctrlPr>
                      </m:naryPr>
                      <m:sub>
                        <m:r>
                          <m:rPr>
                            <m:brk m:alnAt="23"/>
                          </m:rPr>
                          <a:rPr lang="en-US" altLang="zh-CN" sz="2400" b="0" i="1" smtClean="0">
                            <a:latin typeface="Cambria Math" panose="02040503050406030204" pitchFamily="18" charset="0"/>
                            <a:ea typeface="华文楷体" panose="02010600040101010101" pitchFamily="2" charset="-122"/>
                          </a:rPr>
                          <m:t>𝑖</m:t>
                        </m:r>
                        <m:r>
                          <a:rPr lang="en-US" altLang="zh-CN" sz="2400" b="0" i="1" smtClean="0">
                            <a:latin typeface="Cambria Math" panose="02040503050406030204" pitchFamily="18" charset="0"/>
                            <a:ea typeface="华文楷体" panose="02010600040101010101" pitchFamily="2" charset="-122"/>
                          </a:rPr>
                          <m:t>=1</m:t>
                        </m:r>
                      </m:sub>
                      <m:sup>
                        <m:r>
                          <a:rPr lang="en-US" altLang="zh-CN" sz="2400" b="0" i="1" smtClean="0">
                            <a:latin typeface="Cambria Math" panose="02040503050406030204" pitchFamily="18" charset="0"/>
                            <a:ea typeface="华文楷体" panose="02010600040101010101" pitchFamily="2" charset="-122"/>
                          </a:rPr>
                          <m:t>𝑛</m:t>
                        </m:r>
                        <m:r>
                          <a:rPr lang="en-US" altLang="zh-CN" sz="2400" b="0" i="1" smtClean="0">
                            <a:latin typeface="Cambria Math" panose="02040503050406030204" pitchFamily="18" charset="0"/>
                            <a:ea typeface="华文楷体" panose="02010600040101010101" pitchFamily="2" charset="-122"/>
                          </a:rPr>
                          <m:t>+1</m:t>
                        </m:r>
                      </m:sup>
                      <m:e>
                        <m:sSub>
                          <m:sSubPr>
                            <m:ctrlPr>
                              <a:rPr lang="en-US" altLang="zh-CN" sz="240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𝑞</m:t>
                            </m:r>
                          </m:e>
                          <m:sub>
                            <m:r>
                              <a:rPr lang="en-US" altLang="zh-CN" sz="2400" b="0" i="1" smtClean="0">
                                <a:latin typeface="Cambria Math" panose="02040503050406030204" pitchFamily="18" charset="0"/>
                                <a:ea typeface="华文楷体" panose="02010600040101010101" pitchFamily="2" charset="-122"/>
                              </a:rPr>
                              <m:t>𝑖</m:t>
                            </m:r>
                          </m:sub>
                        </m:sSub>
                      </m:e>
                    </m:nary>
                    <m:sSub>
                      <m:sSubPr>
                        <m:ctrlPr>
                          <a:rPr lang="en-US" altLang="zh-CN" sz="240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𝐶</m:t>
                        </m:r>
                      </m:e>
                      <m:sub>
                        <m:r>
                          <a:rPr lang="en-US" altLang="zh-CN" sz="2400" b="0" i="1" smtClean="0">
                            <a:latin typeface="Cambria Math" panose="02040503050406030204" pitchFamily="18" charset="0"/>
                            <a:ea typeface="华文楷体" panose="02010600040101010101" pitchFamily="2" charset="-122"/>
                          </a:rPr>
                          <m:t>𝑖</m:t>
                        </m:r>
                      </m:sub>
                    </m:sSub>
                  </m:oMath>
                </a14:m>
                <a:r>
                  <a:rPr lang="en-US" altLang="zh-CN" sz="2400" dirty="0">
                    <a:latin typeface="华文楷体" panose="02010600040101010101" pitchFamily="2" charset="-122"/>
                    <a:ea typeface="华文楷体" panose="02010600040101010101" pitchFamily="2" charset="-122"/>
                  </a:rPr>
                  <a:t>=</a:t>
                </a:r>
                <a:r>
                  <a:rPr lang="en-US" altLang="zh-CN" sz="2400" dirty="0">
                    <a:ea typeface="华文楷体" panose="02010600040101010101" pitchFamily="2" charset="-122"/>
                  </a:rPr>
                  <a:t> </a:t>
                </a:r>
                <a14:m>
                  <m:oMath xmlns:m="http://schemas.openxmlformats.org/officeDocument/2006/math">
                    <m:nary>
                      <m:naryPr>
                        <m:chr m:val="∑"/>
                        <m:ctrlPr>
                          <a:rPr lang="en-US" altLang="zh-CN" sz="2400" i="1">
                            <a:latin typeface="Cambria Math" panose="02040503050406030204" pitchFamily="18" charset="0"/>
                            <a:ea typeface="华文楷体" panose="02010600040101010101" pitchFamily="2" charset="-122"/>
                          </a:rPr>
                        </m:ctrlPr>
                      </m:naryPr>
                      <m:sub>
                        <m:r>
                          <m:rPr>
                            <m:brk m:alnAt="23"/>
                          </m:rPr>
                          <a:rPr lang="en-US" altLang="zh-CN" sz="2400" i="1">
                            <a:latin typeface="Cambria Math" panose="02040503050406030204" pitchFamily="18" charset="0"/>
                            <a:ea typeface="华文楷体" panose="02010600040101010101" pitchFamily="2" charset="-122"/>
                          </a:rPr>
                          <m:t>𝑖</m:t>
                        </m:r>
                        <m:r>
                          <a:rPr lang="en-US" altLang="zh-CN" sz="2400" i="1">
                            <a:latin typeface="Cambria Math" panose="02040503050406030204" pitchFamily="18" charset="0"/>
                            <a:ea typeface="华文楷体" panose="02010600040101010101" pitchFamily="2" charset="-122"/>
                          </a:rPr>
                          <m:t>=1</m:t>
                        </m:r>
                      </m:sub>
                      <m:sup>
                        <m:r>
                          <a:rPr lang="en-US" altLang="zh-CN" sz="2400" i="1">
                            <a:latin typeface="Cambria Math" panose="02040503050406030204" pitchFamily="18" charset="0"/>
                            <a:ea typeface="华文楷体" panose="02010600040101010101" pitchFamily="2" charset="-122"/>
                          </a:rPr>
                          <m:t>𝑛</m:t>
                        </m:r>
                        <m:r>
                          <a:rPr lang="en-US" altLang="zh-CN" sz="2400" i="1">
                            <a:latin typeface="Cambria Math" panose="02040503050406030204" pitchFamily="18" charset="0"/>
                            <a:ea typeface="华文楷体" panose="02010600040101010101" pitchFamily="2" charset="-122"/>
                          </a:rPr>
                          <m:t>+1</m:t>
                        </m:r>
                      </m:sup>
                      <m:e>
                        <m:sSub>
                          <m:sSubPr>
                            <m:ctrlPr>
                              <a:rPr lang="en-US" altLang="zh-CN" sz="240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m:t>
                            </m:r>
                            <m:sSub>
                              <m:sSubPr>
                                <m:ctrlPr>
                                  <a:rPr lang="en-US" altLang="zh-CN" sz="2400" i="1">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𝑝</m:t>
                                </m:r>
                              </m:e>
                              <m:sub>
                                <m:r>
                                  <a:rPr lang="en-US" altLang="zh-CN" sz="2400" i="1">
                                    <a:latin typeface="Cambria Math" panose="02040503050406030204" pitchFamily="18" charset="0"/>
                                    <a:ea typeface="华文楷体" panose="02010600040101010101" pitchFamily="2" charset="-122"/>
                                  </a:rPr>
                                  <m:t>𝑖</m:t>
                                </m:r>
                                <m:r>
                                  <a:rPr lang="en-US" altLang="zh-CN" sz="2400" b="0" i="1" smtClean="0">
                                    <a:latin typeface="Cambria Math" panose="02040503050406030204" pitchFamily="18" charset="0"/>
                                    <a:ea typeface="华文楷体" panose="02010600040101010101" pitchFamily="2" charset="-122"/>
                                  </a:rPr>
                                  <m:t>−1</m:t>
                                </m:r>
                              </m:sub>
                            </m:sSub>
                            <m:r>
                              <a:rPr lang="en-US" altLang="zh-CN" sz="2400" b="0" i="1" smtClean="0">
                                <a:latin typeface="Cambria Math" panose="02040503050406030204" pitchFamily="18" charset="0"/>
                                <a:ea typeface="华文楷体" panose="02010600040101010101" pitchFamily="2" charset="-122"/>
                              </a:rPr>
                              <m:t>−</m:t>
                            </m:r>
                            <m:r>
                              <a:rPr lang="en-US" altLang="zh-CN" sz="2400" b="0" i="1" smtClean="0">
                                <a:latin typeface="Cambria Math" panose="02040503050406030204" pitchFamily="18" charset="0"/>
                                <a:ea typeface="华文楷体" panose="02010600040101010101" pitchFamily="2" charset="-122"/>
                              </a:rPr>
                              <m:t>𝑝</m:t>
                            </m:r>
                          </m:e>
                          <m:sub>
                            <m:r>
                              <a:rPr lang="en-US" altLang="zh-CN" sz="2400" i="1">
                                <a:latin typeface="Cambria Math" panose="02040503050406030204" pitchFamily="18" charset="0"/>
                                <a:ea typeface="华文楷体" panose="02010600040101010101" pitchFamily="2" charset="-122"/>
                              </a:rPr>
                              <m:t>𝑖</m:t>
                            </m:r>
                          </m:sub>
                        </m:sSub>
                        <m:r>
                          <a:rPr lang="en-US" altLang="zh-CN" sz="2400" b="0" i="1" smtClean="0">
                            <a:latin typeface="Cambria Math" panose="02040503050406030204" pitchFamily="18" charset="0"/>
                            <a:ea typeface="华文楷体" panose="02010600040101010101" pitchFamily="2" charset="-122"/>
                          </a:rPr>
                          <m:t>)</m:t>
                        </m:r>
                      </m:e>
                    </m:nary>
                  </m:oMath>
                </a14:m>
                <a:r>
                  <a:rPr lang="en-US" altLang="zh-CN" sz="2400" dirty="0">
                    <a:latin typeface="华文楷体" panose="02010600040101010101" pitchFamily="2" charset="-122"/>
                    <a:ea typeface="华文楷体" panose="02010600040101010101" pitchFamily="2" charset="-122"/>
                  </a:rPr>
                  <a:t>i</a:t>
                </a:r>
              </a:p>
              <a:p>
                <a:pPr marL="0" indent="541338">
                  <a:buNone/>
                </a:pPr>
                <a:r>
                  <a:rPr lang="en-US" altLang="zh-CN" sz="2400" dirty="0">
                    <a:latin typeface="华文楷体" panose="02010600040101010101" pitchFamily="2" charset="-122"/>
                    <a:ea typeface="华文楷体" panose="02010600040101010101" pitchFamily="2" charset="-122"/>
                  </a:rPr>
                  <a:t>          =1+</a:t>
                </a:r>
                <a:r>
                  <a:rPr lang="en-US" altLang="zh-CN" sz="2400" dirty="0">
                    <a:ea typeface="华文楷体" panose="02010600040101010101" pitchFamily="2" charset="-122"/>
                  </a:rPr>
                  <a:t> </a:t>
                </a:r>
                <a14:m>
                  <m:oMath xmlns:m="http://schemas.openxmlformats.org/officeDocument/2006/math">
                    <m:sSub>
                      <m:sSubPr>
                        <m:ctrlPr>
                          <a:rPr lang="en-US" altLang="zh-CN" sz="2400" i="1">
                            <a:latin typeface="Cambria Math" panose="02040503050406030204" pitchFamily="18" charset="0"/>
                            <a:ea typeface="华文楷体" panose="02010600040101010101" pitchFamily="2" charset="-122"/>
                          </a:rPr>
                        </m:ctrlPr>
                      </m:sSubPr>
                      <m:e>
                        <m:sSub>
                          <m:sSubPr>
                            <m:ctrlPr>
                              <a:rPr lang="en-US" altLang="zh-CN" sz="2400" i="1">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𝑝</m:t>
                            </m:r>
                          </m:e>
                          <m:sub>
                            <m:r>
                              <a:rPr lang="en-US" altLang="zh-CN" sz="2400" i="1">
                                <a:latin typeface="Cambria Math" panose="02040503050406030204" pitchFamily="18" charset="0"/>
                                <a:ea typeface="华文楷体" panose="02010600040101010101" pitchFamily="2" charset="-122"/>
                              </a:rPr>
                              <m:t>1</m:t>
                            </m:r>
                          </m:sub>
                        </m:sSub>
                        <m:r>
                          <a:rPr lang="en-US" altLang="zh-CN" sz="2400" b="0" i="1" smtClean="0">
                            <a:latin typeface="Cambria Math" panose="02040503050406030204" pitchFamily="18" charset="0"/>
                            <a:ea typeface="华文楷体" panose="02010600040101010101" pitchFamily="2" charset="-122"/>
                          </a:rPr>
                          <m:t>+</m:t>
                        </m:r>
                        <m:sSub>
                          <m:sSubPr>
                            <m:ctrlPr>
                              <a:rPr lang="en-US" altLang="zh-CN" sz="2400" i="1">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𝑝</m:t>
                            </m:r>
                          </m:e>
                          <m:sub>
                            <m:r>
                              <a:rPr lang="en-US" altLang="zh-CN" sz="2400" b="0" i="1" smtClean="0">
                                <a:latin typeface="Cambria Math" panose="02040503050406030204" pitchFamily="18" charset="0"/>
                                <a:ea typeface="华文楷体" panose="02010600040101010101" pitchFamily="2" charset="-122"/>
                              </a:rPr>
                              <m:t>2</m:t>
                            </m:r>
                          </m:sub>
                        </m:sSub>
                        <m:r>
                          <a:rPr lang="en-US" altLang="zh-CN" sz="2400" b="0" i="1" smtClean="0">
                            <a:latin typeface="Cambria Math" panose="02040503050406030204" pitchFamily="18" charset="0"/>
                            <a:ea typeface="华文楷体" panose="02010600040101010101" pitchFamily="2" charset="-122"/>
                          </a:rPr>
                          <m:t>+…+</m:t>
                        </m:r>
                        <m:sSub>
                          <m:sSubPr>
                            <m:ctrlPr>
                              <a:rPr lang="en-US" altLang="zh-CN" sz="2400" i="1">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𝑝</m:t>
                            </m:r>
                          </m:e>
                          <m:sub>
                            <m:r>
                              <a:rPr lang="en-US" altLang="zh-CN" sz="2400" b="0" i="1" smtClean="0">
                                <a:latin typeface="Cambria Math" panose="02040503050406030204" pitchFamily="18" charset="0"/>
                                <a:ea typeface="华文楷体" panose="02010600040101010101" pitchFamily="2" charset="-122"/>
                              </a:rPr>
                              <m:t>𝑛</m:t>
                            </m:r>
                          </m:sub>
                        </m:sSub>
                        <m:r>
                          <a:rPr lang="en-US" altLang="zh-CN" sz="2400" i="1">
                            <a:latin typeface="Cambria Math" panose="02040503050406030204" pitchFamily="18" charset="0"/>
                            <a:ea typeface="华文楷体" panose="02010600040101010101" pitchFamily="2" charset="-122"/>
                          </a:rPr>
                          <m:t>−</m:t>
                        </m:r>
                        <m:r>
                          <a:rPr lang="en-US" altLang="zh-CN" sz="2400" b="0" i="1" smtClean="0">
                            <a:latin typeface="Cambria Math" panose="02040503050406030204" pitchFamily="18" charset="0"/>
                            <a:ea typeface="华文楷体" panose="02010600040101010101" pitchFamily="2" charset="-122"/>
                          </a:rPr>
                          <m:t>(</m:t>
                        </m:r>
                        <m:r>
                          <a:rPr lang="en-US" altLang="zh-CN" sz="2400" b="0" i="1" smtClean="0">
                            <a:latin typeface="Cambria Math" panose="02040503050406030204" pitchFamily="18" charset="0"/>
                            <a:ea typeface="华文楷体" panose="02010600040101010101" pitchFamily="2" charset="-122"/>
                          </a:rPr>
                          <m:t>𝑛</m:t>
                        </m:r>
                        <m:r>
                          <a:rPr lang="en-US" altLang="zh-CN" sz="2400" b="0" i="1" smtClean="0">
                            <a:latin typeface="Cambria Math" panose="02040503050406030204" pitchFamily="18" charset="0"/>
                            <a:ea typeface="华文楷体" panose="02010600040101010101" pitchFamily="2" charset="-122"/>
                          </a:rPr>
                          <m:t>+1)</m:t>
                        </m:r>
                        <m:r>
                          <a:rPr lang="en-US" altLang="zh-CN" sz="2400" i="1">
                            <a:latin typeface="Cambria Math" panose="02040503050406030204" pitchFamily="18" charset="0"/>
                            <a:ea typeface="华文楷体" panose="02010600040101010101" pitchFamily="2" charset="-122"/>
                          </a:rPr>
                          <m:t>𝑝</m:t>
                        </m:r>
                      </m:e>
                      <m:sub>
                        <m:r>
                          <a:rPr lang="en-US" altLang="zh-CN" sz="2400" b="0" i="1" smtClean="0">
                            <a:latin typeface="Cambria Math" panose="02040503050406030204" pitchFamily="18" charset="0"/>
                            <a:ea typeface="华文楷体" panose="02010600040101010101" pitchFamily="2" charset="-122"/>
                          </a:rPr>
                          <m:t>𝑛</m:t>
                        </m:r>
                        <m:r>
                          <a:rPr lang="en-US" altLang="zh-CN" sz="2400" b="0" i="1" smtClean="0">
                            <a:latin typeface="Cambria Math" panose="02040503050406030204" pitchFamily="18" charset="0"/>
                            <a:ea typeface="华文楷体" panose="02010600040101010101" pitchFamily="2" charset="-122"/>
                          </a:rPr>
                          <m:t>+1</m:t>
                        </m:r>
                      </m:sub>
                    </m:sSub>
                  </m:oMath>
                </a14:m>
                <a:endParaRPr lang="en-US" altLang="zh-CN" sz="2400" dirty="0">
                  <a:latin typeface="华文楷体" panose="02010600040101010101" pitchFamily="2" charset="-122"/>
                  <a:ea typeface="华文楷体" panose="02010600040101010101" pitchFamily="2" charset="-122"/>
                </a:endParaRPr>
              </a:p>
              <a:p>
                <a:pPr marL="0" indent="541338">
                  <a:buNone/>
                </a:pPr>
                <a:r>
                  <a:rPr lang="en-US" altLang="zh-CN" sz="2400" dirty="0">
                    <a:latin typeface="华文楷体" panose="02010600040101010101" pitchFamily="2" charset="-122"/>
                    <a:ea typeface="华文楷体" panose="02010600040101010101" pitchFamily="2" charset="-122"/>
                  </a:rPr>
                  <a:t>          =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r>
                          <m:rPr>
                            <m:nor/>
                          </m:rPr>
                          <a:rPr lang="en-US" altLang="zh-CN" sz="2400" b="0" i="0" dirty="0" smtClean="0">
                            <a:latin typeface="华文楷体" panose="02010600040101010101" pitchFamily="2" charset="-122"/>
                            <a:ea typeface="华文楷体" panose="02010600040101010101" pitchFamily="2" charset="-122"/>
                            <a:sym typeface="Symbol" panose="05050102010706020507" pitchFamily="18" charset="2"/>
                          </a:rPr>
                          <m:t>−</m:t>
                        </m:r>
                        <m:f>
                          <m:fPr>
                            <m:ctrlP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ctrlPr>
                          </m:fPr>
                          <m:num>
                            <m: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t>𝑛</m:t>
                            </m:r>
                          </m:num>
                          <m:den>
                            <m: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t>𝑚</m:t>
                            </m:r>
                            <m:r>
                              <a:rPr lang="en-US" altLang="zh-CN" sz="2400" b="0" i="1" dirty="0" smtClean="0">
                                <a:latin typeface="Cambria Math" panose="02040503050406030204" pitchFamily="18" charset="0"/>
                                <a:ea typeface="华文楷体" panose="02010600040101010101" pitchFamily="2" charset="-122"/>
                                <a:sym typeface="Symbol" panose="05050102010706020507" pitchFamily="18" charset="2"/>
                              </a:rPr>
                              <m:t>+1</m:t>
                            </m:r>
                          </m:den>
                        </m:f>
                      </m:den>
                    </m:f>
                    <m:r>
                      <a:rPr lang="en-US" altLang="zh-CN" sz="2400" i="1" dirty="0">
                        <a:latin typeface="Cambria Math" panose="02040503050406030204" pitchFamily="18" charset="0"/>
                        <a:ea typeface="华文楷体" panose="02010600040101010101" pitchFamily="2" charset="-122"/>
                        <a:sym typeface="Symbol" panose="05050102010706020507" pitchFamily="18" charset="2"/>
                      </a:rPr>
                      <m:t> </m:t>
                    </m:r>
                  </m:oMath>
                </a14:m>
                <a:r>
                  <a:rPr lang="en-US" altLang="zh-CN" sz="2400" dirty="0">
                    <a:latin typeface="华文楷体" panose="02010600040101010101" pitchFamily="2" charset="-122"/>
                    <a:ea typeface="华文楷体" panose="02010600040101010101" pitchFamily="2" charset="-122"/>
                  </a:rPr>
                  <a:t>≈</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r>
                          <a:rPr lang="en-US" altLang="zh-CN" sz="2400" i="1" dirty="0" smtClean="0">
                            <a:latin typeface="Cambria Math" panose="02040503050406030204" pitchFamily="18" charset="0"/>
                            <a:ea typeface="华文楷体" panose="02010600040101010101" pitchFamily="2" charset="-122"/>
                            <a:sym typeface="Symbol" panose="05050102010706020507" pitchFamily="18" charset="2"/>
                          </a:rPr>
                          <m:t></m:t>
                        </m:r>
                      </m:den>
                    </m:f>
                  </m:oMath>
                </a14:m>
                <a:endParaRPr lang="en-US" altLang="zh-CN" sz="2400" dirty="0">
                  <a:latin typeface="华文楷体" panose="02010600040101010101" pitchFamily="2" charset="-122"/>
                  <a:ea typeface="华文楷体" panose="02010600040101010101" pitchFamily="2" charset="-122"/>
                </a:endParaRPr>
              </a:p>
              <a:p>
                <a:pPr marL="0" indent="541338">
                  <a:buNone/>
                </a:pPr>
                <a:r>
                  <a:rPr lang="zh-CN" altLang="en-US" sz="2400" dirty="0">
                    <a:latin typeface="华文楷体" panose="02010600040101010101" pitchFamily="2" charset="-122"/>
                    <a:ea typeface="华文楷体" panose="02010600040101010101" pitchFamily="2" charset="-122"/>
                  </a:rPr>
                  <a:t>那么对表长为</a:t>
                </a:r>
                <a:r>
                  <a:rPr lang="en-US" altLang="zh-CN" sz="2400" dirty="0">
                    <a:latin typeface="华文楷体" panose="02010600040101010101" pitchFamily="2" charset="-122"/>
                    <a:ea typeface="华文楷体" panose="02010600040101010101" pitchFamily="2" charset="-122"/>
                  </a:rPr>
                  <a:t>m</a:t>
                </a:r>
                <a:r>
                  <a:rPr lang="zh-CN" altLang="en-US" sz="2400" dirty="0">
                    <a:latin typeface="华文楷体" panose="02010600040101010101" pitchFamily="2" charset="-122"/>
                    <a:ea typeface="华文楷体" panose="02010600040101010101" pitchFamily="2" charset="-122"/>
                  </a:rPr>
                  <a:t>、记录数为</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的哈希表，查找成功的平均长度为</a:t>
                </a:r>
                <a:endParaRPr lang="en-US" altLang="zh-CN" sz="2400" dirty="0">
                  <a:latin typeface="华文楷体" panose="02010600040101010101" pitchFamily="2" charset="-122"/>
                  <a:ea typeface="华文楷体" panose="02010600040101010101" pitchFamily="2" charset="-122"/>
                </a:endParaRPr>
              </a:p>
              <a:p>
                <a:pPr marL="0" indent="982663">
                  <a:buNone/>
                </a:pPr>
                <a14:m>
                  <m:oMath xmlns:m="http://schemas.openxmlformats.org/officeDocument/2006/math">
                    <m:sSub>
                      <m:sSubPr>
                        <m:ctrlPr>
                          <a:rPr lang="en-US" altLang="zh-CN" sz="2400" i="1" dirty="0">
                            <a:latin typeface="Cambria Math" panose="02040503050406030204" pitchFamily="18" charset="0"/>
                            <a:ea typeface="华文楷体" panose="02010600040101010101" pitchFamily="2" charset="-122"/>
                          </a:rPr>
                        </m:ctrlPr>
                      </m:sSubPr>
                      <m:e>
                        <m:r>
                          <m:rPr>
                            <m:sty m:val="p"/>
                          </m:rPr>
                          <a:rPr lang="en-US" altLang="zh-CN" sz="2400" i="1" dirty="0" smtClean="0">
                            <a:latin typeface="Cambria Math" panose="02040503050406030204" pitchFamily="18" charset="0"/>
                            <a:ea typeface="华文楷体" panose="02010600040101010101" pitchFamily="2" charset="-122"/>
                          </a:rPr>
                          <m:t>S</m:t>
                        </m:r>
                      </m:e>
                      <m:sub>
                        <m:r>
                          <a:rPr lang="en-US" altLang="zh-CN" sz="2400" i="1" dirty="0">
                            <a:latin typeface="Cambria Math" panose="02040503050406030204" pitchFamily="18" charset="0"/>
                            <a:ea typeface="华文楷体" panose="02010600040101010101" pitchFamily="2" charset="-122"/>
                          </a:rPr>
                          <m:t>𝑛</m:t>
                        </m:r>
                      </m:sub>
                    </m:sSub>
                    <m:r>
                      <a:rPr lang="en-US" altLang="zh-CN" sz="2400" i="1" dirty="0">
                        <a:latin typeface="Cambria Math" panose="02040503050406030204" pitchFamily="18" charset="0"/>
                        <a:ea typeface="华文楷体" panose="02010600040101010101" pitchFamily="2" charset="-122"/>
                      </a:rPr>
                      <m:t> </m:t>
                    </m:r>
                  </m:oMath>
                </a14:m>
                <a:r>
                  <a:rPr lang="en-US" altLang="zh-CN" sz="2400" dirty="0">
                    <a:latin typeface="华文楷体" panose="02010600040101010101" pitchFamily="2" charset="-122"/>
                    <a:ea typeface="华文楷体" panose="02010600040101010101" pitchFamily="2" charset="-122"/>
                  </a:rPr>
                  <a:t>=</a:t>
                </a:r>
                <a14:m>
                  <m:oMath xmlns:m="http://schemas.openxmlformats.org/officeDocument/2006/math">
                    <m:nary>
                      <m:naryPr>
                        <m:chr m:val="∑"/>
                        <m:ctrlPr>
                          <a:rPr lang="en-US" altLang="zh-CN" sz="2400" i="1" smtClean="0">
                            <a:latin typeface="Cambria Math" panose="02040503050406030204" pitchFamily="18" charset="0"/>
                            <a:ea typeface="华文楷体" panose="02010600040101010101" pitchFamily="2" charset="-122"/>
                          </a:rPr>
                        </m:ctrlPr>
                      </m:naryPr>
                      <m:sub>
                        <m:r>
                          <m:rPr>
                            <m:brk m:alnAt="23"/>
                          </m:rPr>
                          <a:rPr lang="en-US" altLang="zh-CN" sz="2400" b="0" i="1" smtClean="0">
                            <a:latin typeface="Cambria Math" panose="02040503050406030204" pitchFamily="18" charset="0"/>
                            <a:ea typeface="华文楷体" panose="02010600040101010101" pitchFamily="2" charset="-122"/>
                          </a:rPr>
                          <m:t>𝑖</m:t>
                        </m:r>
                        <m:r>
                          <a:rPr lang="en-US" altLang="zh-CN" sz="2400" b="0" i="1" smtClean="0">
                            <a:latin typeface="Cambria Math" panose="02040503050406030204" pitchFamily="18" charset="0"/>
                            <a:ea typeface="华文楷体" panose="02010600040101010101" pitchFamily="2" charset="-122"/>
                          </a:rPr>
                          <m:t>=1</m:t>
                        </m:r>
                      </m:sub>
                      <m:sup>
                        <m:r>
                          <m:rPr>
                            <m:sty m:val="p"/>
                          </m:rPr>
                          <a:rPr lang="en-US" altLang="zh-CN" sz="2400" i="1">
                            <a:latin typeface="Cambria Math" panose="02040503050406030204" pitchFamily="18" charset="0"/>
                            <a:ea typeface="华文楷体" panose="02010600040101010101" pitchFamily="2" charset="-122"/>
                          </a:rPr>
                          <m:t>n</m:t>
                        </m:r>
                        <m:r>
                          <a:rPr lang="en-US" altLang="zh-CN" sz="2400" i="1">
                            <a:latin typeface="Cambria Math" panose="02040503050406030204" pitchFamily="18" charset="0"/>
                            <a:ea typeface="华文楷体" panose="02010600040101010101" pitchFamily="2" charset="-122"/>
                          </a:rPr>
                          <m:t>−1</m:t>
                        </m:r>
                      </m:sup>
                      <m:e>
                        <m:sSub>
                          <m:sSubPr>
                            <m:ctrlPr>
                              <a:rPr lang="en-US" altLang="zh-CN" sz="240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𝑝</m:t>
                            </m:r>
                          </m:e>
                          <m:sub>
                            <m:r>
                              <a:rPr lang="en-US" altLang="zh-CN" sz="2400" b="0" i="1" smtClean="0">
                                <a:latin typeface="Cambria Math" panose="02040503050406030204" pitchFamily="18" charset="0"/>
                                <a:ea typeface="华文楷体" panose="02010600040101010101" pitchFamily="2" charset="-122"/>
                              </a:rPr>
                              <m:t>𝑖</m:t>
                            </m:r>
                          </m:sub>
                        </m:sSub>
                        <m:sSub>
                          <m:sSubPr>
                            <m:ctrlPr>
                              <a:rPr lang="en-US" altLang="zh-CN" sz="240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𝐶</m:t>
                            </m:r>
                          </m:e>
                          <m:sub>
                            <m:r>
                              <a:rPr lang="en-US" altLang="zh-CN" sz="2400" b="0" i="1" smtClean="0">
                                <a:latin typeface="Cambria Math" panose="02040503050406030204" pitchFamily="18" charset="0"/>
                                <a:ea typeface="华文楷体" panose="02010600040101010101" pitchFamily="2" charset="-122"/>
                              </a:rPr>
                              <m:t>𝑖</m:t>
                            </m:r>
                          </m:sub>
                        </m:sSub>
                      </m:e>
                    </m:nary>
                  </m:oMath>
                </a14:m>
                <a:r>
                  <a:rPr lang="en-US" altLang="zh-CN" sz="2400" dirty="0">
                    <a:latin typeface="华文楷体" panose="02010600040101010101" pitchFamily="2" charset="-122"/>
                    <a:ea typeface="华文楷体" panose="02010600040101010101" pitchFamily="2" charset="-122"/>
                  </a:rPr>
                  <a:t>=</a:t>
                </a:r>
                <a:r>
                  <a:rPr lang="en-US" altLang="zh-CN" sz="2400" dirty="0">
                    <a:ea typeface="华文楷体" panose="02010600040101010101" pitchFamily="2" charset="-122"/>
                  </a:rPr>
                  <a:t> </a:t>
                </a:r>
                <a14:m>
                  <m:oMath xmlns:m="http://schemas.openxmlformats.org/officeDocument/2006/math">
                    <m:nary>
                      <m:naryPr>
                        <m:chr m:val="∑"/>
                        <m:ctrlPr>
                          <a:rPr lang="en-US" altLang="zh-CN" sz="2400" i="1">
                            <a:latin typeface="Cambria Math" panose="02040503050406030204" pitchFamily="18" charset="0"/>
                            <a:ea typeface="华文楷体" panose="02010600040101010101" pitchFamily="2" charset="-122"/>
                          </a:rPr>
                        </m:ctrlPr>
                      </m:naryPr>
                      <m:sub>
                        <m:r>
                          <m:rPr>
                            <m:brk m:alnAt="23"/>
                          </m:rPr>
                          <a:rPr lang="en-US" altLang="zh-CN" sz="2400" i="1">
                            <a:latin typeface="Cambria Math" panose="02040503050406030204" pitchFamily="18" charset="0"/>
                            <a:ea typeface="华文楷体" panose="02010600040101010101" pitchFamily="2" charset="-122"/>
                          </a:rPr>
                          <m:t>𝑖</m:t>
                        </m:r>
                        <m:r>
                          <a:rPr lang="en-US" altLang="zh-CN" sz="2400" i="1">
                            <a:latin typeface="Cambria Math" panose="02040503050406030204" pitchFamily="18" charset="0"/>
                            <a:ea typeface="华文楷体" panose="02010600040101010101" pitchFamily="2" charset="-122"/>
                          </a:rPr>
                          <m:t>=</m:t>
                        </m:r>
                        <m:r>
                          <a:rPr lang="en-US" altLang="zh-CN" sz="2400" b="0" i="1" smtClean="0">
                            <a:latin typeface="Cambria Math" panose="02040503050406030204" pitchFamily="18" charset="0"/>
                            <a:ea typeface="华文楷体" panose="02010600040101010101" pitchFamily="2" charset="-122"/>
                          </a:rPr>
                          <m:t>0</m:t>
                        </m:r>
                      </m:sub>
                      <m:sup>
                        <m:r>
                          <m:rPr>
                            <m:sty m:val="p"/>
                          </m:rPr>
                          <a:rPr lang="en-US" altLang="zh-CN" sz="2400" i="1">
                            <a:latin typeface="Cambria Math" panose="02040503050406030204" pitchFamily="18" charset="0"/>
                            <a:ea typeface="华文楷体" panose="02010600040101010101" pitchFamily="2" charset="-122"/>
                          </a:rPr>
                          <m:t>n</m:t>
                        </m:r>
                        <m:r>
                          <a:rPr lang="en-US" altLang="zh-CN" sz="2400" i="1">
                            <a:latin typeface="Cambria Math" panose="02040503050406030204" pitchFamily="18" charset="0"/>
                            <a:ea typeface="华文楷体" panose="02010600040101010101" pitchFamily="2" charset="-122"/>
                          </a:rPr>
                          <m:t>−1</m:t>
                        </m:r>
                      </m:sup>
                      <m:e>
                        <m:sSub>
                          <m:sSubPr>
                            <m:ctrlPr>
                              <a:rPr lang="en-US" altLang="zh-CN" sz="2400" i="1">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𝑝</m:t>
                            </m:r>
                          </m:e>
                          <m:sub>
                            <m:r>
                              <a:rPr lang="en-US" altLang="zh-CN" sz="2400" i="1">
                                <a:latin typeface="Cambria Math" panose="02040503050406030204" pitchFamily="18" charset="0"/>
                                <a:ea typeface="华文楷体" panose="02010600040101010101" pitchFamily="2" charset="-122"/>
                              </a:rPr>
                              <m:t>𝑖</m:t>
                            </m:r>
                          </m:sub>
                        </m:sSub>
                        <m:sSub>
                          <m:sSubPr>
                            <m:ctrlPr>
                              <a:rPr lang="en-US" altLang="zh-CN" sz="240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𝑈</m:t>
                            </m:r>
                          </m:e>
                          <m:sub>
                            <m:r>
                              <a:rPr lang="en-US" altLang="zh-CN" sz="2400" i="1">
                                <a:latin typeface="Cambria Math" panose="02040503050406030204" pitchFamily="18" charset="0"/>
                                <a:ea typeface="华文楷体" panose="02010600040101010101" pitchFamily="2" charset="-122"/>
                              </a:rPr>
                              <m:t>𝑖</m:t>
                            </m:r>
                          </m:sub>
                        </m:sSub>
                      </m:e>
                    </m:nary>
                  </m:oMath>
                </a14:m>
                <a:r>
                  <a:rPr lang="en-US" altLang="zh-CN" sz="2400" dirty="0">
                    <a:latin typeface="华文楷体" panose="02010600040101010101" pitchFamily="2" charset="-122"/>
                    <a:ea typeface="华文楷体" panose="02010600040101010101" pitchFamily="2" charset="-122"/>
                  </a:rPr>
                  <a:t>  </a:t>
                </a:r>
              </a:p>
              <a:p>
                <a:pPr marL="0" indent="982663">
                  <a:buNone/>
                </a:pPr>
                <a:r>
                  <a:rPr lang="zh-CN" altLang="en-US" sz="2400" dirty="0">
                    <a:latin typeface="华文楷体" panose="02010600040101010101" pitchFamily="2" charset="-122"/>
                    <a:ea typeface="华文楷体" panose="02010600040101010101" pitchFamily="2" charset="-122"/>
                  </a:rPr>
                  <a:t>设对</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个记录的查找概率相同，即</a:t>
                </a:r>
                <a14:m>
                  <m:oMath xmlns:m="http://schemas.openxmlformats.org/officeDocument/2006/math">
                    <m:sSub>
                      <m:sSubPr>
                        <m:ctrlPr>
                          <a:rPr lang="en-US" altLang="zh-CN" sz="2400" i="1">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𝑝</m:t>
                        </m:r>
                      </m:e>
                      <m:sub>
                        <m:r>
                          <a:rPr lang="en-US" altLang="zh-CN" sz="2400" i="1">
                            <a:latin typeface="Cambria Math" panose="02040503050406030204" pitchFamily="18" charset="0"/>
                            <a:ea typeface="华文楷体" panose="02010600040101010101" pitchFamily="2" charset="-122"/>
                          </a:rPr>
                          <m:t>𝑖</m:t>
                        </m:r>
                      </m:sub>
                    </m:sSub>
                  </m:oMath>
                </a14:m>
                <a:r>
                  <a:rPr lang="en-US" altLang="zh-CN" sz="2400" dirty="0">
                    <a:latin typeface="华文楷体" panose="02010600040101010101" pitchFamily="2" charset="-122"/>
                    <a:ea typeface="华文楷体" panose="02010600040101010101" pitchFamily="2" charset="-122"/>
                  </a:rPr>
                  <a:t>=</a:t>
                </a:r>
                <a14:m>
                  <m:oMath xmlns:m="http://schemas.openxmlformats.org/officeDocument/2006/math">
                    <m:f>
                      <m:fPr>
                        <m:ctrlPr>
                          <a:rPr lang="en-US" altLang="zh-CN" sz="2400" i="1" dirty="0" smtClean="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1</m:t>
                        </m:r>
                      </m:num>
                      <m:den>
                        <m:r>
                          <m:rPr>
                            <m:sty m:val="p"/>
                          </m:rPr>
                          <a:rPr lang="en-US" altLang="zh-CN" sz="2400" i="1" dirty="0">
                            <a:latin typeface="Cambria Math" panose="02040503050406030204" pitchFamily="18" charset="0"/>
                            <a:ea typeface="华文楷体" panose="02010600040101010101" pitchFamily="2" charset="-122"/>
                          </a:rPr>
                          <m:t>n</m:t>
                        </m:r>
                      </m:den>
                    </m:f>
                  </m:oMath>
                </a14:m>
                <a:r>
                  <a:rPr lang="zh-CN" altLang="en-US" sz="2400" dirty="0">
                    <a:latin typeface="华文楷体" panose="02010600040101010101" pitchFamily="2" charset="-122"/>
                    <a:ea typeface="华文楷体" panose="02010600040101010101" pitchFamily="2" charset="-122"/>
                  </a:rPr>
                  <a:t>，则</a:t>
                </a:r>
                <a:endParaRPr lang="en-US" altLang="zh-CN" sz="2400" dirty="0">
                  <a:latin typeface="华文楷体" panose="02010600040101010101" pitchFamily="2" charset="-122"/>
                  <a:ea typeface="华文楷体" panose="02010600040101010101" pitchFamily="2" charset="-122"/>
                </a:endParaRPr>
              </a:p>
              <a:p>
                <a:pPr marL="0" indent="982663">
                  <a:buNone/>
                </a:pPr>
                <a14:m>
                  <m:oMath xmlns:m="http://schemas.openxmlformats.org/officeDocument/2006/math">
                    <m:sSub>
                      <m:sSubPr>
                        <m:ctrlPr>
                          <a:rPr lang="en-US" altLang="zh-CN" sz="2400" i="1" dirty="0">
                            <a:latin typeface="Cambria Math" panose="02040503050406030204" pitchFamily="18" charset="0"/>
                            <a:ea typeface="华文楷体" panose="02010600040101010101" pitchFamily="2" charset="-122"/>
                          </a:rPr>
                        </m:ctrlPr>
                      </m:sSubPr>
                      <m:e>
                        <m:r>
                          <m:rPr>
                            <m:sty m:val="p"/>
                          </m:rPr>
                          <a:rPr lang="en-US" altLang="zh-CN" sz="2400" i="1" dirty="0">
                            <a:latin typeface="Cambria Math" panose="02040503050406030204" pitchFamily="18" charset="0"/>
                            <a:ea typeface="华文楷体" panose="02010600040101010101" pitchFamily="2" charset="-122"/>
                          </a:rPr>
                          <m:t>S</m:t>
                        </m:r>
                      </m:e>
                      <m:sub>
                        <m:r>
                          <a:rPr lang="en-US" altLang="zh-CN" sz="2400" i="1" dirty="0">
                            <a:latin typeface="Cambria Math" panose="02040503050406030204" pitchFamily="18" charset="0"/>
                            <a:ea typeface="华文楷体" panose="02010600040101010101" pitchFamily="2" charset="-122"/>
                          </a:rPr>
                          <m:t>𝑛</m:t>
                        </m:r>
                      </m:sub>
                    </m:sSub>
                    <m:r>
                      <a:rPr lang="en-US" altLang="zh-CN" sz="2400" i="1" dirty="0">
                        <a:latin typeface="Cambria Math" panose="02040503050406030204" pitchFamily="18" charset="0"/>
                        <a:ea typeface="华文楷体" panose="02010600040101010101" pitchFamily="2" charset="-122"/>
                      </a:rPr>
                      <m:t> </m:t>
                    </m:r>
                  </m:oMath>
                </a14:m>
                <a:r>
                  <a:rPr lang="en-US" altLang="zh-CN" sz="2400" dirty="0">
                    <a:latin typeface="华文楷体" panose="02010600040101010101" pitchFamily="2" charset="-122"/>
                    <a:ea typeface="华文楷体" panose="02010600040101010101" pitchFamily="2" charset="-122"/>
                  </a:rPr>
                  <a:t>=</a:t>
                </a:r>
                <a:r>
                  <a:rPr lang="en-US" altLang="zh-CN" sz="2400" dirty="0">
                    <a:ea typeface="华文楷体" panose="02010600040101010101" pitchFamily="2" charset="-12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1</m:t>
                        </m:r>
                      </m:num>
                      <m:den>
                        <m:r>
                          <m:rPr>
                            <m:sty m:val="p"/>
                          </m:rPr>
                          <a:rPr lang="en-US" altLang="zh-CN" sz="2400" i="1" dirty="0">
                            <a:latin typeface="Cambria Math" panose="02040503050406030204" pitchFamily="18" charset="0"/>
                            <a:ea typeface="华文楷体" panose="02010600040101010101" pitchFamily="2" charset="-122"/>
                          </a:rPr>
                          <m:t>n</m:t>
                        </m:r>
                      </m:den>
                    </m:f>
                    <m:r>
                      <a:rPr lang="en-US" altLang="zh-CN" sz="2400" i="1" dirty="0">
                        <a:latin typeface="Cambria Math" panose="02040503050406030204" pitchFamily="18" charset="0"/>
                        <a:ea typeface="华文楷体" panose="02010600040101010101" pitchFamily="2" charset="-122"/>
                      </a:rPr>
                      <m:t> </m:t>
                    </m:r>
                    <m:nary>
                      <m:naryPr>
                        <m:chr m:val="∑"/>
                        <m:ctrlPr>
                          <a:rPr lang="en-US" altLang="zh-CN" sz="2400" i="1">
                            <a:latin typeface="Cambria Math" panose="02040503050406030204" pitchFamily="18" charset="0"/>
                            <a:ea typeface="华文楷体" panose="02010600040101010101" pitchFamily="2" charset="-122"/>
                          </a:rPr>
                        </m:ctrlPr>
                      </m:naryPr>
                      <m:sub>
                        <m:r>
                          <m:rPr>
                            <m:brk m:alnAt="23"/>
                          </m:rPr>
                          <a:rPr lang="en-US" altLang="zh-CN" sz="2400" i="1">
                            <a:latin typeface="Cambria Math" panose="02040503050406030204" pitchFamily="18" charset="0"/>
                            <a:ea typeface="华文楷体" panose="02010600040101010101" pitchFamily="2" charset="-122"/>
                          </a:rPr>
                          <m:t>𝑖</m:t>
                        </m:r>
                        <m:r>
                          <a:rPr lang="en-US" altLang="zh-CN" sz="2400" i="1">
                            <a:latin typeface="Cambria Math" panose="02040503050406030204" pitchFamily="18" charset="0"/>
                            <a:ea typeface="华文楷体" panose="02010600040101010101" pitchFamily="2" charset="-122"/>
                          </a:rPr>
                          <m:t>=0</m:t>
                        </m:r>
                      </m:sub>
                      <m:sup>
                        <m:r>
                          <m:rPr>
                            <m:sty m:val="p"/>
                          </m:rPr>
                          <a:rPr lang="en-US" altLang="zh-CN" sz="2400" i="1">
                            <a:latin typeface="Cambria Math" panose="02040503050406030204" pitchFamily="18" charset="0"/>
                            <a:ea typeface="华文楷体" panose="02010600040101010101" pitchFamily="2" charset="-122"/>
                          </a:rPr>
                          <m:t>n</m:t>
                        </m:r>
                        <m:r>
                          <a:rPr lang="en-US" altLang="zh-CN" sz="2400" i="1">
                            <a:latin typeface="Cambria Math" panose="02040503050406030204" pitchFamily="18" charset="0"/>
                            <a:ea typeface="华文楷体" panose="02010600040101010101" pitchFamily="2" charset="-122"/>
                          </a:rPr>
                          <m:t>−1</m:t>
                        </m:r>
                      </m:sup>
                      <m:e>
                        <m:sSub>
                          <m:sSubPr>
                            <m:ctrlPr>
                              <a:rPr lang="en-US" altLang="zh-CN" sz="2400" i="1" smtClean="0">
                                <a:latin typeface="Cambria Math" panose="02040503050406030204" pitchFamily="18" charset="0"/>
                                <a:ea typeface="华文楷体" panose="02010600040101010101" pitchFamily="2" charset="-122"/>
                              </a:rPr>
                            </m:ctrlPr>
                          </m:sSubPr>
                          <m:e>
                            <m:r>
                              <a:rPr lang="en-US" altLang="zh-CN" sz="2400" i="1">
                                <a:latin typeface="Cambria Math" panose="02040503050406030204" pitchFamily="18" charset="0"/>
                                <a:ea typeface="华文楷体" panose="02010600040101010101" pitchFamily="2" charset="-122"/>
                              </a:rPr>
                              <m:t>𝑈</m:t>
                            </m:r>
                          </m:e>
                          <m:sub>
                            <m:r>
                              <a:rPr lang="en-US" altLang="zh-CN" sz="2400" i="1">
                                <a:latin typeface="Cambria Math" panose="02040503050406030204" pitchFamily="18" charset="0"/>
                                <a:ea typeface="华文楷体" panose="02010600040101010101" pitchFamily="2" charset="-122"/>
                              </a:rPr>
                              <m:t>𝑖</m:t>
                            </m:r>
                          </m:sub>
                        </m:sSub>
                      </m:e>
                    </m:nary>
                  </m:oMath>
                </a14:m>
                <a:r>
                  <a:rPr lang="en-US" altLang="zh-CN" sz="2400" dirty="0">
                    <a:latin typeface="华文楷体" panose="02010600040101010101" pitchFamily="2" charset="-122"/>
                    <a:ea typeface="华文楷体" panose="02010600040101010101" pitchFamily="2" charset="-122"/>
                  </a:rPr>
                  <a:t>=</a:t>
                </a:r>
                <a:r>
                  <a:rPr lang="en-US" altLang="zh-CN" sz="2400" dirty="0">
                    <a:ea typeface="华文楷体" panose="02010600040101010101" pitchFamily="2" charset="-12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i="1" dirty="0">
                            <a:latin typeface="Cambria Math" panose="02040503050406030204" pitchFamily="18" charset="0"/>
                            <a:ea typeface="华文楷体" panose="02010600040101010101" pitchFamily="2" charset="-122"/>
                          </a:rPr>
                          <m:t>1</m:t>
                        </m:r>
                      </m:num>
                      <m:den>
                        <m:r>
                          <m:rPr>
                            <m:sty m:val="p"/>
                          </m:rPr>
                          <a:rPr lang="en-US" altLang="zh-CN" sz="2400" i="1" dirty="0">
                            <a:latin typeface="Cambria Math" panose="02040503050406030204" pitchFamily="18" charset="0"/>
                            <a:ea typeface="华文楷体" panose="02010600040101010101" pitchFamily="2" charset="-122"/>
                          </a:rPr>
                          <m:t>n</m:t>
                        </m:r>
                      </m:den>
                    </m:f>
                    <m:r>
                      <a:rPr lang="en-US" altLang="zh-CN" sz="2400" i="1" dirty="0">
                        <a:latin typeface="Cambria Math" panose="02040503050406030204" pitchFamily="18" charset="0"/>
                        <a:ea typeface="华文楷体" panose="02010600040101010101" pitchFamily="2" charset="-122"/>
                      </a:rPr>
                      <m:t> </m:t>
                    </m:r>
                    <m:nary>
                      <m:naryPr>
                        <m:chr m:val="∑"/>
                        <m:ctrlPr>
                          <a:rPr lang="en-US" altLang="zh-CN" sz="2400" i="1">
                            <a:latin typeface="Cambria Math" panose="02040503050406030204" pitchFamily="18" charset="0"/>
                            <a:ea typeface="华文楷体" panose="02010600040101010101" pitchFamily="2" charset="-122"/>
                          </a:rPr>
                        </m:ctrlPr>
                      </m:naryPr>
                      <m:sub>
                        <m:r>
                          <m:rPr>
                            <m:brk m:alnAt="23"/>
                          </m:rPr>
                          <a:rPr lang="en-US" altLang="zh-CN" sz="2400" i="1">
                            <a:latin typeface="Cambria Math" panose="02040503050406030204" pitchFamily="18" charset="0"/>
                            <a:ea typeface="华文楷体" panose="02010600040101010101" pitchFamily="2" charset="-122"/>
                          </a:rPr>
                          <m:t>𝑖</m:t>
                        </m:r>
                        <m:r>
                          <a:rPr lang="en-US" altLang="zh-CN" sz="2400" i="1">
                            <a:latin typeface="Cambria Math" panose="02040503050406030204" pitchFamily="18" charset="0"/>
                            <a:ea typeface="华文楷体" panose="02010600040101010101" pitchFamily="2" charset="-122"/>
                          </a:rPr>
                          <m:t>=0</m:t>
                        </m:r>
                      </m:sub>
                      <m:sup>
                        <m:r>
                          <m:rPr>
                            <m:sty m:val="p"/>
                          </m:rPr>
                          <a:rPr lang="en-US" altLang="zh-CN" sz="2400" i="1">
                            <a:latin typeface="Cambria Math" panose="02040503050406030204" pitchFamily="18" charset="0"/>
                            <a:ea typeface="华文楷体" panose="02010600040101010101" pitchFamily="2" charset="-122"/>
                          </a:rPr>
                          <m:t>n</m:t>
                        </m:r>
                        <m:r>
                          <a:rPr lang="en-US" altLang="zh-CN" sz="2400" i="1">
                            <a:latin typeface="Cambria Math" panose="02040503050406030204" pitchFamily="18" charset="0"/>
                            <a:ea typeface="华文楷体" panose="02010600040101010101" pitchFamily="2" charset="-122"/>
                          </a:rPr>
                          <m:t>−1</m:t>
                        </m:r>
                      </m:sup>
                      <m:e>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num>
                          <m:den>
                            <m:r>
                              <m:rPr>
                                <m:nor/>
                              </m:rPr>
                              <a:rPr lang="en-US" altLang="zh-CN" sz="2400" dirty="0">
                                <a:latin typeface="华文楷体" panose="02010600040101010101" pitchFamily="2" charset="-122"/>
                                <a:ea typeface="华文楷体" panose="02010600040101010101" pitchFamily="2" charset="-122"/>
                                <a:sym typeface="Symbol" panose="05050102010706020507" pitchFamily="18" charset="2"/>
                              </a:rPr>
                              <m:t>1−</m:t>
                            </m:r>
                            <m:f>
                              <m:fPr>
                                <m:ctrlPr>
                                  <a:rPr lang="en-US" altLang="zh-CN" sz="2400" i="1" dirty="0">
                                    <a:latin typeface="Cambria Math" panose="02040503050406030204" pitchFamily="18" charset="0"/>
                                    <a:ea typeface="华文楷体" panose="02010600040101010101" pitchFamily="2" charset="-122"/>
                                    <a:sym typeface="Symbol" panose="05050102010706020507" pitchFamily="18" charset="2"/>
                                  </a:rPr>
                                </m:ctrlPr>
                              </m:fPr>
                              <m:num>
                                <m:r>
                                  <a:rPr lang="en-US" altLang="zh-CN" sz="2400" i="1" dirty="0">
                                    <a:latin typeface="Cambria Math" panose="02040503050406030204" pitchFamily="18" charset="0"/>
                                    <a:ea typeface="华文楷体" panose="02010600040101010101" pitchFamily="2" charset="-122"/>
                                    <a:sym typeface="Symbol" panose="05050102010706020507" pitchFamily="18" charset="2"/>
                                  </a:rPr>
                                  <m:t>𝑛</m:t>
                                </m:r>
                              </m:num>
                              <m:den>
                                <m:r>
                                  <a:rPr lang="en-US" altLang="zh-CN" sz="2400" i="1" dirty="0">
                                    <a:latin typeface="Cambria Math" panose="02040503050406030204" pitchFamily="18" charset="0"/>
                                    <a:ea typeface="华文楷体" panose="02010600040101010101" pitchFamily="2" charset="-122"/>
                                    <a:sym typeface="Symbol" panose="05050102010706020507" pitchFamily="18" charset="2"/>
                                  </a:rPr>
                                  <m:t>𝑚</m:t>
                                </m:r>
                                <m:r>
                                  <a:rPr lang="en-US" altLang="zh-CN" sz="2400" i="1" dirty="0">
                                    <a:latin typeface="Cambria Math" panose="02040503050406030204" pitchFamily="18" charset="0"/>
                                    <a:ea typeface="华文楷体" panose="02010600040101010101" pitchFamily="2" charset="-122"/>
                                    <a:sym typeface="Symbol" panose="05050102010706020507" pitchFamily="18" charset="2"/>
                                  </a:rPr>
                                  <m:t>+1</m:t>
                                </m:r>
                              </m:den>
                            </m:f>
                          </m:den>
                        </m:f>
                      </m:e>
                    </m:nary>
                  </m:oMath>
                </a14:m>
                <a:r>
                  <a:rPr lang="en-US" altLang="zh-CN" sz="2400" dirty="0">
                    <a:latin typeface="华文楷体" panose="02010600040101010101" pitchFamily="2" charset="-122"/>
                    <a:ea typeface="华文楷体" panose="02010600040101010101" pitchFamily="2" charset="-122"/>
                  </a:rPr>
                  <a:t> ≈</a:t>
                </a:r>
                <a14:m>
                  <m:oMath xmlns:m="http://schemas.openxmlformats.org/officeDocument/2006/math">
                    <m:f>
                      <m:fPr>
                        <m:ctrlPr>
                          <a:rPr lang="en-US" altLang="zh-CN" sz="2400" i="1" dirty="0">
                            <a:latin typeface="Cambria Math" panose="02040503050406030204" pitchFamily="18" charset="0"/>
                            <a:ea typeface="华文楷体" panose="02010600040101010101" pitchFamily="2" charset="-122"/>
                          </a:rPr>
                        </m:ctrlPr>
                      </m:fPr>
                      <m:num>
                        <m:r>
                          <a:rPr lang="en-US" altLang="zh-CN" sz="2400" b="0" i="1" dirty="0" smtClean="0">
                            <a:latin typeface="Cambria Math" panose="02040503050406030204" pitchFamily="18" charset="0"/>
                            <a:ea typeface="华文楷体" panose="02010600040101010101" pitchFamily="2" charset="-122"/>
                          </a:rPr>
                          <m:t>𝑚</m:t>
                        </m:r>
                      </m:num>
                      <m:den>
                        <m:r>
                          <a:rPr lang="en-US" altLang="zh-CN" sz="2400" b="0" i="1" dirty="0" smtClean="0">
                            <a:latin typeface="Cambria Math" panose="02040503050406030204" pitchFamily="18" charset="0"/>
                            <a:ea typeface="华文楷体" panose="02010600040101010101" pitchFamily="2" charset="-122"/>
                          </a:rPr>
                          <m:t>𝑛</m:t>
                        </m:r>
                      </m:den>
                    </m:f>
                    <m:nary>
                      <m:naryPr>
                        <m:ctrlPr>
                          <a:rPr lang="en-US" altLang="zh-CN" sz="2400" i="1" dirty="0" smtClean="0">
                            <a:latin typeface="Cambria Math" panose="02040503050406030204" pitchFamily="18" charset="0"/>
                            <a:ea typeface="华文楷体" panose="02010600040101010101" pitchFamily="2" charset="-122"/>
                          </a:rPr>
                        </m:ctrlPr>
                      </m:naryPr>
                      <m:sub>
                        <m:r>
                          <m:rPr>
                            <m:brk m:alnAt="23"/>
                          </m:rPr>
                          <a:rPr lang="en-US" altLang="zh-CN" sz="2400" i="1" dirty="0">
                            <a:latin typeface="Cambria Math" panose="02040503050406030204" pitchFamily="18" charset="0"/>
                            <a:ea typeface="华文楷体" panose="02010600040101010101" pitchFamily="2" charset="-122"/>
                          </a:rPr>
                          <m:t>0</m:t>
                        </m:r>
                      </m:sub>
                      <m:sup>
                        <m:r>
                          <a:rPr lang="en-US" altLang="zh-CN" sz="2400" i="1" dirty="0" smtClean="0">
                            <a:solidFill>
                              <a:prstClr val="black"/>
                            </a:solidFill>
                            <a:latin typeface="Cambria Math" panose="02040503050406030204" pitchFamily="18" charset="0"/>
                            <a:ea typeface="华文楷体" panose="02010600040101010101" pitchFamily="2" charset="-122"/>
                            <a:sym typeface="Symbol" panose="05050102010706020507" pitchFamily="18" charset="2"/>
                          </a:rPr>
                          <m:t></m:t>
                        </m:r>
                      </m:sup>
                      <m:e>
                        <m:f>
                          <m:fPr>
                            <m:ctrlPr>
                              <a:rPr lang="en-US" altLang="zh-CN" sz="2400" i="1" dirty="0" smtClean="0">
                                <a:latin typeface="Cambria Math" panose="02040503050406030204" pitchFamily="18" charset="0"/>
                                <a:ea typeface="华文楷体" panose="02010600040101010101" pitchFamily="2" charset="-122"/>
                              </a:rPr>
                            </m:ctrlPr>
                          </m:fPr>
                          <m:num>
                            <m:r>
                              <a:rPr lang="en-US" altLang="zh-CN" sz="2400" b="0" i="1" dirty="0" smtClean="0">
                                <a:latin typeface="Cambria Math" panose="02040503050406030204" pitchFamily="18" charset="0"/>
                                <a:ea typeface="华文楷体" panose="02010600040101010101" pitchFamily="2" charset="-122"/>
                              </a:rPr>
                              <m:t>𝑑𝑥</m:t>
                            </m:r>
                          </m:num>
                          <m:den>
                            <m:r>
                              <a:rPr lang="en-US" altLang="zh-CN" sz="2400" i="1" dirty="0">
                                <a:latin typeface="Cambria Math" panose="02040503050406030204" pitchFamily="18" charset="0"/>
                                <a:ea typeface="华文楷体" panose="02010600040101010101" pitchFamily="2" charset="-122"/>
                              </a:rPr>
                              <m:t>1</m:t>
                            </m:r>
                            <m:r>
                              <a:rPr lang="en-US" altLang="zh-CN" sz="2400" i="1" dirty="0" smtClean="0">
                                <a:latin typeface="Cambria Math" panose="02040503050406030204" pitchFamily="18" charset="0"/>
                                <a:ea typeface="华文楷体" panose="02010600040101010101" pitchFamily="2" charset="-122"/>
                              </a:rPr>
                              <m:t>−</m:t>
                            </m:r>
                            <m:r>
                              <m:rPr>
                                <m:sty m:val="p"/>
                              </m:rPr>
                              <a:rPr lang="en-US" altLang="zh-CN" sz="2400" i="1" dirty="0">
                                <a:latin typeface="Cambria Math" panose="02040503050406030204" pitchFamily="18" charset="0"/>
                                <a:ea typeface="华文楷体" panose="02010600040101010101" pitchFamily="2" charset="-122"/>
                              </a:rPr>
                              <m:t>x</m:t>
                            </m:r>
                          </m:den>
                        </m:f>
                      </m:e>
                    </m:nary>
                  </m:oMath>
                </a14:m>
                <a:r>
                  <a:rPr lang="en-US" altLang="zh-CN" sz="2400" dirty="0">
                    <a:latin typeface="华文楷体" panose="02010600040101010101" pitchFamily="2" charset="-122"/>
                    <a:ea typeface="华文楷体" panose="02010600040101010101" pitchFamily="2" charset="-122"/>
                  </a:rPr>
                  <a:t> ≈−</a:t>
                </a:r>
                <a14:m>
                  <m:oMath xmlns:m="http://schemas.openxmlformats.org/officeDocument/2006/math">
                    <m:f>
                      <m:fPr>
                        <m:ctrlPr>
                          <a:rPr lang="en-US" altLang="zh-CN" sz="2400" i="1" smtClean="0">
                            <a:latin typeface="Cambria Math" panose="02040503050406030204" pitchFamily="18" charset="0"/>
                            <a:ea typeface="华文楷体" panose="02010600040101010101" pitchFamily="2" charset="-122"/>
                          </a:rPr>
                        </m:ctrlPr>
                      </m:fPr>
                      <m:num>
                        <m:r>
                          <a:rPr lang="en-US" altLang="zh-CN" sz="2400" b="0" i="1" smtClean="0">
                            <a:latin typeface="Cambria Math" panose="02040503050406030204" pitchFamily="18" charset="0"/>
                            <a:ea typeface="华文楷体" panose="02010600040101010101" pitchFamily="2" charset="-122"/>
                          </a:rPr>
                          <m:t>1</m:t>
                        </m:r>
                      </m:num>
                      <m:den>
                        <m:r>
                          <a:rPr lang="en-US" altLang="zh-CN" sz="2400" i="1" smtClean="0">
                            <a:latin typeface="Cambria Math" panose="02040503050406030204" pitchFamily="18" charset="0"/>
                            <a:ea typeface="华文楷体" panose="02010600040101010101" pitchFamily="2" charset="-122"/>
                            <a:sym typeface="Symbol" panose="05050102010706020507" pitchFamily="18" charset="2"/>
                          </a:rPr>
                          <m:t></m:t>
                        </m:r>
                      </m:den>
                    </m:f>
                  </m:oMath>
                </a14:m>
                <a:r>
                  <a:rPr lang="en-US" altLang="zh-CN" sz="2400" dirty="0">
                    <a:latin typeface="华文楷体" panose="02010600040101010101" pitchFamily="2" charset="-122"/>
                    <a:ea typeface="华文楷体" panose="02010600040101010101" pitchFamily="2" charset="-122"/>
                  </a:rPr>
                  <a:t>ln(1-</a:t>
                </a:r>
                <a:r>
                  <a:rPr lang="en-US" altLang="zh-CN" sz="2400" dirty="0">
                    <a:ea typeface="华文楷体" panose="02010600040101010101" pitchFamily="2" charset="-122"/>
                    <a:sym typeface="Symbol" panose="05050102010706020507" pitchFamily="18" charset="2"/>
                  </a:rPr>
                  <a:t> </a:t>
                </a:r>
                <a14:m>
                  <m:oMath xmlns:m="http://schemas.openxmlformats.org/officeDocument/2006/math">
                    <m:r>
                      <a:rPr lang="en-US" altLang="zh-CN" sz="2400" i="1">
                        <a:latin typeface="Cambria Math" panose="02040503050406030204" pitchFamily="18" charset="0"/>
                        <a:ea typeface="华文楷体" panose="02010600040101010101" pitchFamily="2" charset="-122"/>
                        <a:sym typeface="Symbol" panose="05050102010706020507" pitchFamily="18" charset="2"/>
                      </a:rPr>
                      <m:t></m:t>
                    </m:r>
                  </m:oMath>
                </a14:m>
                <a:r>
                  <a:rPr lang="en-US" altLang="zh-CN" sz="2400" dirty="0">
                    <a:latin typeface="华文楷体" panose="02010600040101010101" pitchFamily="2" charset="-122"/>
                    <a:ea typeface="华文楷体" panose="02010600040101010101" pitchFamily="2" charset="-122"/>
                  </a:rPr>
                  <a:t>)</a:t>
                </a:r>
              </a:p>
              <a:p>
                <a:pPr marL="0" indent="0">
                  <a:spcBef>
                    <a:spcPts val="1800"/>
                  </a:spcBef>
                  <a:buNone/>
                </a:pP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哈希表的平均查找长度是装填因子的函数，并不是</a:t>
                </a:r>
                <a:r>
                  <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rPr>
                  <a:t>n</a:t>
                </a: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的函数。由此，不管</a:t>
                </a:r>
                <a:r>
                  <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rPr>
                  <a:t>n</a:t>
                </a: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多大，我们总可以选择一个合适的装填因子以便将平均查找长度限定在一个范围内。</a:t>
                </a:r>
                <a:endPar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endParaRPr>
              </a:p>
            </p:txBody>
          </p:sp>
        </mc:Choice>
        <mc:Fallback xmlns="">
          <p:sp>
            <p:nvSpPr>
              <p:cNvPr id="2" name="内容占位符 1">
                <a:extLst>
                  <a:ext uri="{FF2B5EF4-FFF2-40B4-BE49-F238E27FC236}">
                    <a16:creationId xmlns:a16="http://schemas.microsoft.com/office/drawing/2014/main" id="{FA9C0CA1-768D-48A4-A521-86AA4E07B614}"/>
                  </a:ext>
                </a:extLst>
              </p:cNvPr>
              <p:cNvSpPr>
                <a:spLocks noGrp="1" noRot="1" noChangeAspect="1" noMove="1" noResize="1" noEditPoints="1" noAdjustHandles="1" noChangeArrowheads="1" noChangeShapeType="1" noTextEdit="1"/>
              </p:cNvSpPr>
              <p:nvPr>
                <p:ph idx="1"/>
              </p:nvPr>
            </p:nvSpPr>
            <p:spPr>
              <a:xfrm>
                <a:off x="97630" y="660226"/>
                <a:ext cx="9046370" cy="6153149"/>
              </a:xfrm>
              <a:blipFill>
                <a:blip r:embed="rId2"/>
                <a:stretch>
                  <a:fillRect l="-1011" t="-1287" r="-2561" b="-1881"/>
                </a:stretch>
              </a:blipFill>
            </p:spPr>
            <p:txBody>
              <a:bodyPr/>
              <a:lstStyle/>
              <a:p>
                <a:r>
                  <a:rPr lang="zh-CN" altLang="en-US">
                    <a:noFill/>
                  </a:rPr>
                  <a:t> </a:t>
                </a:r>
              </a:p>
            </p:txBody>
          </p:sp>
        </mc:Fallback>
      </mc:AlternateContent>
      <p:sp>
        <p:nvSpPr>
          <p:cNvPr id="5" name="标题 2">
            <a:extLst>
              <a:ext uri="{FF2B5EF4-FFF2-40B4-BE49-F238E27FC236}">
                <a16:creationId xmlns="" xmlns:a16="http://schemas.microsoft.com/office/drawing/2014/main" id="{0BAB9C6B-B5B6-49A9-8CCC-3D6B3C968B65}"/>
              </a:ext>
            </a:extLst>
          </p:cNvPr>
          <p:cNvSpPr>
            <a:spLocks noGrp="1"/>
          </p:cNvSpPr>
          <p:nvPr>
            <p:ph type="title"/>
          </p:nvPr>
        </p:nvSpPr>
        <p:spPr>
          <a:xfrm>
            <a:off x="97630" y="-10110"/>
            <a:ext cx="8229600" cy="76397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哈希</a:t>
            </a:r>
            <a:r>
              <a:rPr lang="en-US" altLang="en-US" sz="3200" dirty="0" err="1">
                <a:latin typeface="华文新魏" panose="02010800040101010101" pitchFamily="2" charset="-122"/>
                <a:ea typeface="华文新魏" panose="02010800040101010101" pitchFamily="2" charset="-122"/>
              </a:rPr>
              <a:t>表的ASL</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随机探测</a:t>
            </a:r>
            <a:r>
              <a:rPr lang="en-US" altLang="zh-CN" sz="3200" dirty="0">
                <a:latin typeface="华文新魏" panose="02010800040101010101" pitchFamily="2" charset="-122"/>
                <a:ea typeface="华文新魏" panose="02010800040101010101" pitchFamily="2" charset="-122"/>
              </a:rPr>
              <a:t>(2)</a:t>
            </a:r>
            <a:endParaRPr 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2215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251520" y="-27384"/>
            <a:ext cx="8435280" cy="936104"/>
          </a:xfrm>
        </p:spPr>
        <p:txBody>
          <a:bodyPr/>
          <a:lstStyle/>
          <a:p>
            <a:pPr algn="l"/>
            <a:r>
              <a:rPr lang="en-US" altLang="zh-CN" dirty="0"/>
              <a:t> </a:t>
            </a:r>
            <a:r>
              <a:rPr lang="zh-CN" altLang="en-US" dirty="0">
                <a:latin typeface="华文隶书" panose="02010800040101010101" pitchFamily="2" charset="-122"/>
                <a:ea typeface="华文隶书" panose="02010800040101010101" pitchFamily="2" charset="-122"/>
              </a:rPr>
              <a:t>哈希表：基本思想</a:t>
            </a:r>
            <a:endParaRPr lang="en-US" altLang="en-US" dirty="0">
              <a:latin typeface="华文隶书" panose="02010800040101010101" pitchFamily="2" charset="-122"/>
              <a:ea typeface="华文隶书" panose="02010800040101010101" pitchFamily="2" charset="-122"/>
            </a:endParaRPr>
          </a:p>
        </p:txBody>
      </p:sp>
      <p:sp>
        <p:nvSpPr>
          <p:cNvPr id="3" name="内容占位符 2"/>
          <p:cNvSpPr>
            <a:spLocks noGrp="1"/>
          </p:cNvSpPr>
          <p:nvPr>
            <p:ph idx="1"/>
          </p:nvPr>
        </p:nvSpPr>
        <p:spPr>
          <a:xfrm>
            <a:off x="323528" y="1052736"/>
            <a:ext cx="8496944" cy="4032448"/>
          </a:xfrm>
        </p:spPr>
        <p:txBody>
          <a:bodyPr>
            <a:normAutofit/>
          </a:bodyPr>
          <a:lstStyle/>
          <a:p>
            <a:pPr marL="0" indent="0">
              <a:lnSpc>
                <a:spcPct val="105000"/>
              </a:lnSpc>
              <a:spcBef>
                <a:spcPct val="10000"/>
              </a:spcBef>
              <a:buClr>
                <a:srgbClr val="800080"/>
              </a:buClr>
              <a:buSzPct val="50000"/>
              <a:buNone/>
            </a:pPr>
            <a:r>
              <a:rPr lang="zh-CN" altLang="en-US" sz="2400" b="1" dirty="0">
                <a:latin typeface="Times New Roman" panose="02020603050405020304" pitchFamily="18" charset="0"/>
                <a:ea typeface="仿宋_GB2312" pitchFamily="49" charset="-122"/>
              </a:rPr>
              <a:t>在元素存储位置</a:t>
            </a:r>
            <a:r>
              <a:rPr lang="en-US" altLang="zh-CN" sz="2400" b="1" dirty="0">
                <a:solidFill>
                  <a:schemeClr val="tx2"/>
                </a:solidFill>
                <a:latin typeface="Times New Roman" panose="02020603050405020304" pitchFamily="18" charset="0"/>
                <a:ea typeface="仿宋_GB2312" pitchFamily="49" charset="-122"/>
              </a:rPr>
              <a:t>Address</a:t>
            </a:r>
            <a:r>
              <a:rPr lang="zh-CN" altLang="en-US" sz="2400" b="1" dirty="0">
                <a:latin typeface="Times New Roman" panose="02020603050405020304" pitchFamily="18" charset="0"/>
                <a:ea typeface="仿宋_GB2312" pitchFamily="49" charset="-122"/>
              </a:rPr>
              <a:t>与其关键码</a:t>
            </a:r>
            <a:r>
              <a:rPr lang="en-US" altLang="zh-CN" sz="2400" b="1" dirty="0">
                <a:solidFill>
                  <a:schemeClr val="tx2"/>
                </a:solidFill>
                <a:latin typeface="Times New Roman" panose="02020603050405020304" pitchFamily="18" charset="0"/>
                <a:ea typeface="仿宋_GB2312" pitchFamily="49" charset="-122"/>
              </a:rPr>
              <a:t>key</a:t>
            </a:r>
            <a:r>
              <a:rPr lang="zh-CN" altLang="en-US" sz="2400" b="1" dirty="0">
                <a:latin typeface="Times New Roman" panose="02020603050405020304" pitchFamily="18" charset="0"/>
                <a:ea typeface="仿宋_GB2312" pitchFamily="49" charset="-122"/>
              </a:rPr>
              <a:t>之间建立一个确定的对应函数关系</a:t>
            </a:r>
            <a:r>
              <a:rPr lang="en-US" altLang="zh-CN" sz="2400" b="1" i="1" dirty="0">
                <a:solidFill>
                  <a:schemeClr val="accent1">
                    <a:lumMod val="75000"/>
                  </a:schemeClr>
                </a:solidFill>
                <a:latin typeface="Times New Roman" panose="02020603050405020304" pitchFamily="18" charset="0"/>
                <a:ea typeface="仿宋_GB2312" pitchFamily="49" charset="-122"/>
              </a:rPr>
              <a:t>f</a:t>
            </a:r>
            <a:r>
              <a:rPr lang="zh-CN" altLang="en-US" sz="2400" b="1" dirty="0">
                <a:latin typeface="Times New Roman" panose="02020603050405020304" pitchFamily="18" charset="0"/>
                <a:ea typeface="仿宋_GB2312" pitchFamily="49" charset="-122"/>
              </a:rPr>
              <a:t>， 使得每个关键码与结构中一个唯一的存储位置相对应：</a:t>
            </a:r>
          </a:p>
          <a:p>
            <a:pPr>
              <a:lnSpc>
                <a:spcPct val="105000"/>
              </a:lnSpc>
              <a:spcBef>
                <a:spcPct val="10000"/>
              </a:spcBef>
              <a:buClr>
                <a:srgbClr val="800080"/>
              </a:buClr>
              <a:buSzPct val="50000"/>
              <a:buNone/>
            </a:pPr>
            <a:r>
              <a:rPr lang="zh-CN" altLang="en-US" sz="2400" b="1" dirty="0">
                <a:latin typeface="Times New Roman" panose="02020603050405020304" pitchFamily="18" charset="0"/>
                <a:ea typeface="仿宋_GB2312" pitchFamily="49" charset="-122"/>
              </a:rPr>
              <a:t>		         </a:t>
            </a:r>
            <a:r>
              <a:rPr lang="en-US" altLang="zh-CN" sz="2400" b="1" dirty="0">
                <a:solidFill>
                  <a:schemeClr val="tx2"/>
                </a:solidFill>
                <a:latin typeface="Times New Roman" panose="02020603050405020304" pitchFamily="18" charset="0"/>
                <a:ea typeface="仿宋_GB2312" pitchFamily="49" charset="-122"/>
              </a:rPr>
              <a:t>Address </a:t>
            </a:r>
            <a:r>
              <a:rPr lang="zh-CN" altLang="en-US" sz="2400" b="1" dirty="0">
                <a:solidFill>
                  <a:schemeClr val="tx2"/>
                </a:solidFill>
                <a:latin typeface="Times New Roman" panose="02020603050405020304" pitchFamily="18" charset="0"/>
                <a:ea typeface="仿宋_GB2312" pitchFamily="49" charset="-122"/>
              </a:rPr>
              <a:t>＝ </a:t>
            </a:r>
            <a:r>
              <a:rPr lang="en-US" altLang="zh-CN" sz="2400" b="1" i="1" dirty="0">
                <a:solidFill>
                  <a:schemeClr val="accent1">
                    <a:lumMod val="75000"/>
                  </a:schemeClr>
                </a:solidFill>
                <a:latin typeface="Times New Roman" panose="02020603050405020304" pitchFamily="18" charset="0"/>
                <a:ea typeface="仿宋_GB2312" pitchFamily="49" charset="-122"/>
              </a:rPr>
              <a:t>f</a:t>
            </a:r>
            <a:r>
              <a:rPr lang="en-US" altLang="zh-CN" sz="2400" b="1" dirty="0">
                <a:solidFill>
                  <a:schemeClr val="accent1">
                    <a:lumMod val="75000"/>
                  </a:schemeClr>
                </a:solidFill>
                <a:latin typeface="Times New Roman" panose="02020603050405020304" pitchFamily="18" charset="0"/>
                <a:ea typeface="仿宋_GB2312" pitchFamily="49" charset="-122"/>
              </a:rPr>
              <a:t>(</a:t>
            </a:r>
            <a:r>
              <a:rPr lang="en-US" altLang="zh-CN" sz="2400" b="1" dirty="0">
                <a:solidFill>
                  <a:schemeClr val="tx2"/>
                </a:solidFill>
                <a:latin typeface="Times New Roman" panose="02020603050405020304" pitchFamily="18" charset="0"/>
                <a:ea typeface="仿宋_GB2312" pitchFamily="49" charset="-122"/>
              </a:rPr>
              <a:t>key)	</a:t>
            </a:r>
          </a:p>
          <a:p>
            <a:pPr marL="457200" lvl="1" indent="0">
              <a:buNone/>
            </a:pPr>
            <a:r>
              <a:rPr lang="en-US" altLang="zh-CN" sz="2400" b="1" i="1" dirty="0">
                <a:solidFill>
                  <a:schemeClr val="accent1">
                    <a:lumMod val="75000"/>
                  </a:schemeClr>
                </a:solidFill>
                <a:latin typeface="Times New Roman" panose="02020603050405020304" pitchFamily="18" charset="0"/>
                <a:ea typeface="仿宋_GB2312" pitchFamily="49" charset="-122"/>
              </a:rPr>
              <a:t>                  f</a:t>
            </a:r>
            <a:r>
              <a:rPr lang="en-US" altLang="zh-CN" sz="2400" b="1" dirty="0">
                <a:solidFill>
                  <a:schemeClr val="accent1">
                    <a:lumMod val="75000"/>
                  </a:schemeClr>
                </a:solidFill>
                <a:latin typeface="Times New Roman" panose="02020603050405020304" pitchFamily="18" charset="0"/>
                <a:ea typeface="仿宋_GB2312" pitchFamily="49" charset="-122"/>
              </a:rPr>
              <a:t>( )</a:t>
            </a:r>
            <a:r>
              <a:rPr lang="zh-CN" altLang="en-US" sz="2400" b="1" i="1" dirty="0">
                <a:solidFill>
                  <a:schemeClr val="accent1">
                    <a:lumMod val="75000"/>
                  </a:schemeClr>
                </a:solidFill>
                <a:latin typeface="Times New Roman" panose="02020603050405020304" pitchFamily="18" charset="0"/>
                <a:ea typeface="仿宋_GB2312" pitchFamily="49" charset="-122"/>
              </a:rPr>
              <a:t>：</a:t>
            </a:r>
            <a:r>
              <a:rPr lang="en-US" altLang="zh-CN" sz="2400" b="1" i="1" dirty="0">
                <a:solidFill>
                  <a:schemeClr val="accent1">
                    <a:lumMod val="75000"/>
                  </a:schemeClr>
                </a:solidFill>
                <a:latin typeface="Times New Roman" panose="02020603050405020304" pitchFamily="18" charset="0"/>
                <a:ea typeface="仿宋_GB2312" pitchFamily="49" charset="-122"/>
              </a:rPr>
              <a:t>K</a:t>
            </a:r>
            <a:r>
              <a:rPr lang="zh-CN" altLang="en-US" sz="2400" b="1" i="1" dirty="0">
                <a:solidFill>
                  <a:schemeClr val="accent1">
                    <a:lumMod val="75000"/>
                  </a:schemeClr>
                </a:solidFill>
                <a:latin typeface="Times New Roman" panose="02020603050405020304" pitchFamily="18" charset="0"/>
                <a:ea typeface="仿宋_GB2312" pitchFamily="49" charset="-122"/>
              </a:rPr>
              <a:t>－</a:t>
            </a:r>
            <a:r>
              <a:rPr lang="en-US" altLang="zh-CN" sz="2400" b="1" i="1" dirty="0">
                <a:solidFill>
                  <a:schemeClr val="accent1">
                    <a:lumMod val="75000"/>
                  </a:schemeClr>
                </a:solidFill>
                <a:latin typeface="Times New Roman" panose="02020603050405020304" pitchFamily="18" charset="0"/>
                <a:ea typeface="仿宋_GB2312" pitchFamily="49" charset="-122"/>
              </a:rPr>
              <a:t>&gt;A </a:t>
            </a:r>
            <a:r>
              <a:rPr lang="en-US" altLang="zh-CN" sz="2400" b="1" dirty="0"/>
              <a:t>,</a:t>
            </a:r>
            <a:r>
              <a:rPr lang="zh-CN" altLang="en-US" sz="2400" b="1" dirty="0"/>
              <a:t>其中</a:t>
            </a:r>
            <a:r>
              <a:rPr lang="en-US" altLang="zh-CN" sz="2400" b="1" i="1" dirty="0">
                <a:solidFill>
                  <a:schemeClr val="accent1">
                    <a:lumMod val="75000"/>
                  </a:schemeClr>
                </a:solidFill>
                <a:latin typeface="Times New Roman" panose="02020603050405020304" pitchFamily="18" charset="0"/>
                <a:ea typeface="仿宋_GB2312" pitchFamily="49" charset="-122"/>
              </a:rPr>
              <a:t>|K|=</a:t>
            </a:r>
            <a:r>
              <a:rPr lang="zh-CN" altLang="en-US" sz="2400" b="1" dirty="0"/>
              <a:t>关键字空间， </a:t>
            </a:r>
            <a:endParaRPr lang="en-US" altLang="zh-CN" sz="2400" b="1" dirty="0"/>
          </a:p>
          <a:p>
            <a:pPr marL="457200" lvl="1" indent="0">
              <a:buNone/>
            </a:pPr>
            <a:r>
              <a:rPr lang="en-US" altLang="zh-CN" sz="2400" b="1" dirty="0"/>
              <a:t>                                                      </a:t>
            </a:r>
            <a:r>
              <a:rPr lang="en-US" altLang="zh-CN" sz="2400" b="1" i="1" dirty="0">
                <a:solidFill>
                  <a:schemeClr val="accent1">
                    <a:lumMod val="75000"/>
                  </a:schemeClr>
                </a:solidFill>
                <a:latin typeface="Times New Roman" panose="02020603050405020304" pitchFamily="18" charset="0"/>
                <a:ea typeface="仿宋_GB2312" pitchFamily="49" charset="-122"/>
              </a:rPr>
              <a:t>|A|=</a:t>
            </a:r>
            <a:r>
              <a:rPr lang="zh-CN" altLang="en-US" sz="2400" b="1" dirty="0"/>
              <a:t>地址空间</a:t>
            </a:r>
          </a:p>
          <a:p>
            <a:pPr>
              <a:lnSpc>
                <a:spcPct val="105000"/>
              </a:lnSpc>
              <a:spcBef>
                <a:spcPct val="10000"/>
              </a:spcBef>
              <a:buClr>
                <a:srgbClr val="800080"/>
              </a:buClr>
              <a:buSzPct val="50000"/>
              <a:buNone/>
            </a:pPr>
            <a:endParaRPr lang="en-US" altLang="zh-CN" sz="2400" b="1" dirty="0">
              <a:solidFill>
                <a:schemeClr val="tx2"/>
              </a:solidFill>
              <a:latin typeface="Times New Roman" panose="02020603050405020304" pitchFamily="18" charset="0"/>
              <a:ea typeface="仿宋_GB2312" pitchFamily="49" charset="-122"/>
            </a:endParaRPr>
          </a:p>
          <a:p>
            <a:pPr lvl="1"/>
            <a:r>
              <a:rPr lang="zh-CN" altLang="en-US" sz="2400" b="1" dirty="0">
                <a:ea typeface="宋体" panose="02010600030101010101" pitchFamily="2" charset="-122"/>
              </a:rPr>
              <a:t>哈希</a:t>
            </a:r>
            <a:r>
              <a:rPr lang="en-US" altLang="zh-CN" sz="2400" b="1" i="1" dirty="0">
                <a:solidFill>
                  <a:schemeClr val="accent1">
                    <a:lumMod val="75000"/>
                  </a:schemeClr>
                </a:solidFill>
                <a:latin typeface="Times New Roman" panose="02020603050405020304" pitchFamily="18" charset="0"/>
                <a:ea typeface="仿宋_GB2312" pitchFamily="49" charset="-122"/>
              </a:rPr>
              <a:t>Hash</a:t>
            </a:r>
            <a:r>
              <a:rPr lang="zh-CN" altLang="en-US" sz="2400" b="1" dirty="0">
                <a:ea typeface="宋体" panose="02010600030101010101" pitchFamily="2" charset="-122"/>
              </a:rPr>
              <a:t>函数</a:t>
            </a:r>
            <a:r>
              <a:rPr lang="en-US" altLang="zh-CN" sz="2400" b="1" dirty="0">
                <a:ea typeface="宋体" panose="02010600030101010101" pitchFamily="2" charset="-122"/>
              </a:rPr>
              <a:t>(</a:t>
            </a:r>
            <a:r>
              <a:rPr lang="zh-CN" altLang="en-US" sz="2400" b="1" dirty="0">
                <a:ea typeface="宋体" panose="02010600030101010101" pitchFamily="2" charset="-122"/>
              </a:rPr>
              <a:t>散列函数</a:t>
            </a:r>
            <a:r>
              <a:rPr lang="en-US" altLang="zh-CN" sz="2400" b="1" dirty="0">
                <a:ea typeface="宋体" panose="02010600030101010101" pitchFamily="2" charset="-122"/>
              </a:rPr>
              <a:t>)</a:t>
            </a:r>
          </a:p>
          <a:p>
            <a:pPr marL="457200" lvl="1" indent="0">
              <a:buNone/>
            </a:pPr>
            <a:r>
              <a:rPr lang="en-US" altLang="zh-CN" sz="2400" b="1" i="1" dirty="0">
                <a:solidFill>
                  <a:schemeClr val="accent1">
                    <a:lumMod val="75000"/>
                  </a:schemeClr>
                </a:solidFill>
                <a:latin typeface="Times New Roman" panose="02020603050405020304" pitchFamily="18" charset="0"/>
                <a:ea typeface="仿宋_GB2312" pitchFamily="49" charset="-122"/>
              </a:rPr>
              <a:t>    </a:t>
            </a:r>
            <a:endParaRPr lang="zh-CN" altLang="en-US" sz="2400" b="1" dirty="0">
              <a:ea typeface="宋体" panose="02010600030101010101" pitchFamily="2" charset="-122"/>
            </a:endParaRPr>
          </a:p>
        </p:txBody>
      </p:sp>
    </p:spTree>
    <p:extLst>
      <p:ext uri="{BB962C8B-B14F-4D97-AF65-F5344CB8AC3E}">
        <p14:creationId xmlns:p14="http://schemas.microsoft.com/office/powerpoint/2010/main" val="417758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txBox="1">
            <a:spLocks/>
          </p:cNvSpPr>
          <p:nvPr/>
        </p:nvSpPr>
        <p:spPr>
          <a:xfrm>
            <a:off x="8748464" y="6413827"/>
            <a:ext cx="39553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4</a:t>
            </a:fld>
            <a:endParaRPr lang="zh-CN" altLang="en-US"/>
          </a:p>
        </p:txBody>
      </p:sp>
      <p:sp>
        <p:nvSpPr>
          <p:cNvPr id="6" name="Text Box 4"/>
          <p:cNvSpPr txBox="1">
            <a:spLocks noChangeArrowheads="1"/>
          </p:cNvSpPr>
          <p:nvPr/>
        </p:nvSpPr>
        <p:spPr bwMode="auto">
          <a:xfrm>
            <a:off x="99307" y="188640"/>
            <a:ext cx="7641045" cy="8309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例</a:t>
            </a:r>
            <a:r>
              <a:rPr lang="en-US" altLang="zh-CN" sz="2400" b="1" dirty="0">
                <a:latin typeface="Times New Roman" pitchFamily="18" charset="0"/>
              </a:rPr>
              <a:t>: </a:t>
            </a:r>
            <a:r>
              <a:rPr lang="en-US" altLang="en-US" sz="2400" b="1" dirty="0">
                <a:latin typeface="Times New Roman" pitchFamily="18" charset="0"/>
              </a:rPr>
              <a:t>28</a:t>
            </a:r>
            <a:r>
              <a:rPr lang="zh-CN" altLang="en-US" sz="2400" b="1" dirty="0">
                <a:latin typeface="Times New Roman" pitchFamily="18" charset="0"/>
              </a:rPr>
              <a:t>个地区的各民族人口统计表：</a:t>
            </a:r>
            <a:endParaRPr lang="en-US" altLang="zh-CN" sz="2400" b="1" dirty="0">
              <a:latin typeface="Times New Roman" pitchFamily="18" charset="0"/>
            </a:endParaRPr>
          </a:p>
          <a:p>
            <a:pPr eaLnBrk="1" hangingPunct="1">
              <a:spcBef>
                <a:spcPct val="0"/>
              </a:spcBef>
              <a:buClrTx/>
              <a:buSzTx/>
              <a:buNone/>
            </a:pPr>
            <a:r>
              <a:rPr lang="zh-CN" altLang="en-US" sz="2400" b="1" dirty="0">
                <a:latin typeface="Times New Roman" pitchFamily="18" charset="0"/>
              </a:rPr>
              <a:t>                                         一维数组</a:t>
            </a:r>
            <a:r>
              <a:rPr lang="en-US" altLang="zh-CN" sz="2400" b="1" dirty="0">
                <a:latin typeface="Times New Roman" pitchFamily="18" charset="0"/>
              </a:rPr>
              <a:t>C[1</a:t>
            </a:r>
            <a:r>
              <a:rPr lang="zh-CN" altLang="en-US" sz="2400" b="1" dirty="0">
                <a:latin typeface="Times New Roman" pitchFamily="18" charset="0"/>
              </a:rPr>
              <a:t>：</a:t>
            </a:r>
            <a:r>
              <a:rPr lang="en-US" altLang="zh-CN" sz="2400" b="1" dirty="0">
                <a:latin typeface="Times New Roman" pitchFamily="18" charset="0"/>
              </a:rPr>
              <a:t>30]</a:t>
            </a:r>
            <a:r>
              <a:rPr lang="zh-CN" altLang="en-US" sz="2400" b="1" dirty="0">
                <a:latin typeface="Times New Roman" pitchFamily="18" charset="0"/>
              </a:rPr>
              <a:t>存放</a:t>
            </a:r>
          </a:p>
        </p:txBody>
      </p:sp>
      <p:sp>
        <p:nvSpPr>
          <p:cNvPr id="7" name="AutoShape 5"/>
          <p:cNvSpPr>
            <a:spLocks noChangeArrowheads="1"/>
          </p:cNvSpPr>
          <p:nvPr/>
        </p:nvSpPr>
        <p:spPr bwMode="auto">
          <a:xfrm>
            <a:off x="179512" y="5157192"/>
            <a:ext cx="2987824" cy="1015663"/>
          </a:xfrm>
          <a:prstGeom prst="wedgeRectCallout">
            <a:avLst>
              <a:gd name="adj1" fmla="val -13060"/>
              <a:gd name="adj2" fmla="val -145204"/>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以编号作关键字，构造哈希函数：</a:t>
            </a:r>
            <a:r>
              <a:rPr lang="en-US" altLang="en-US" sz="2000" b="1" dirty="0">
                <a:latin typeface="Times New Roman" panose="02020603050405020304" pitchFamily="18" charset="0"/>
                <a:ea typeface="华文楷体" panose="02010600040101010101" pitchFamily="2" charset="-122"/>
                <a:cs typeface="Times New Roman" panose="02020603050405020304" pitchFamily="18" charset="0"/>
              </a:rPr>
              <a:t>H(key)=key</a:t>
            </a:r>
          </a:p>
          <a:p>
            <a:pPr eaLnBrk="1" hangingPunct="1">
              <a:spcBef>
                <a:spcPct val="0"/>
              </a:spcBef>
              <a:buClrTx/>
              <a:buSzTx/>
              <a:buFontTx/>
              <a:buNone/>
            </a:pPr>
            <a:r>
              <a:rPr lang="en-US" altLang="en-US" sz="2000" b="1" dirty="0">
                <a:latin typeface="Times New Roman" panose="02020603050405020304" pitchFamily="18" charset="0"/>
                <a:ea typeface="华文楷体" panose="02010600040101010101" pitchFamily="2" charset="-122"/>
                <a:cs typeface="Times New Roman" panose="02020603050405020304" pitchFamily="18" charset="0"/>
              </a:rPr>
              <a:t>H(1)=1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sz="2000" b="1" dirty="0">
                <a:latin typeface="Times New Roman" panose="02020603050405020304" pitchFamily="18" charset="0"/>
                <a:ea typeface="华文楷体" panose="02010600040101010101" pitchFamily="2" charset="-122"/>
                <a:cs typeface="Times New Roman" panose="02020603050405020304" pitchFamily="18" charset="0"/>
              </a:rPr>
              <a:t>H(2)=2</a:t>
            </a:r>
          </a:p>
        </p:txBody>
      </p:sp>
      <p:sp>
        <p:nvSpPr>
          <p:cNvPr id="8" name="AutoShape 6"/>
          <p:cNvSpPr>
            <a:spLocks noChangeArrowheads="1"/>
          </p:cNvSpPr>
          <p:nvPr/>
        </p:nvSpPr>
        <p:spPr bwMode="auto">
          <a:xfrm>
            <a:off x="3923928" y="4439142"/>
            <a:ext cx="5184576" cy="1938992"/>
          </a:xfrm>
          <a:prstGeom prst="wedgeRectCallout">
            <a:avLst>
              <a:gd name="adj1" fmla="val -65577"/>
              <a:gd name="adj2" fmla="val -61982"/>
            </a:avLst>
          </a:prstGeom>
          <a:noFill/>
          <a:ln w="952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marL="539750" indent="-539750" defTabSz="539750" eaLnBrk="1" hangingPunct="1">
              <a:spcBef>
                <a:spcPct val="0"/>
              </a:spcBef>
              <a:buClrTx/>
              <a:buSzTx/>
              <a:buNone/>
              <a:tabLst>
                <a:tab pos="539750" algn="l"/>
              </a:tabLst>
            </a:pPr>
            <a:r>
              <a:rPr lang="en-US" altLang="en-US" sz="2000" i="1" dirty="0">
                <a:latin typeface="Times New Roman" panose="02020603050405020304" pitchFamily="18" charset="0"/>
                <a:ea typeface="华文楷体" panose="02010600040101010101" pitchFamily="2" charset="-122"/>
                <a:cs typeface="Times New Roman" panose="02020603050405020304" pitchFamily="18" charset="0"/>
              </a:rPr>
              <a:t>f</a:t>
            </a:r>
            <a:r>
              <a:rPr lang="en-US" altLang="en-US" sz="2000" i="1"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取地区名称第一个拼音字母的字母序号；</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449263" indent="-449263" defTabSz="449263" eaLnBrk="1" hangingPunct="1">
              <a:spcBef>
                <a:spcPct val="0"/>
              </a:spcBef>
              <a:buClrTx/>
              <a:buSzTx/>
              <a:buNone/>
            </a:pPr>
            <a:r>
              <a:rPr lang="en-US" altLang="en-US" sz="2000" i="1" dirty="0">
                <a:latin typeface="Times New Roman" panose="02020603050405020304" pitchFamily="18" charset="0"/>
                <a:ea typeface="华文楷体" panose="02010600040101010101" pitchFamily="2" charset="-122"/>
                <a:cs typeface="Times New Roman" panose="02020603050405020304" pitchFamily="18" charset="0"/>
              </a:rPr>
              <a:t>f</a:t>
            </a:r>
            <a:r>
              <a:rPr lang="en-US" altLang="en-US" sz="2000" i="1"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取地区名称第一个拼音字母和最后一个拼音字母的字母序号之和对</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30</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取模；</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449263" indent="-449263" defTabSz="449263" eaLnBrk="1" hangingPunct="1">
              <a:spcBef>
                <a:spcPct val="0"/>
              </a:spcBef>
              <a:buClrTx/>
              <a:buSzTx/>
              <a:buNone/>
            </a:pPr>
            <a:r>
              <a:rPr lang="en-US" altLang="en-US" sz="2000" i="1" dirty="0">
                <a:latin typeface="Times New Roman" panose="02020603050405020304" pitchFamily="18" charset="0"/>
                <a:ea typeface="华文楷体" panose="02010600040101010101" pitchFamily="2" charset="-122"/>
                <a:cs typeface="Times New Roman" panose="02020603050405020304" pitchFamily="18" charset="0"/>
              </a:rPr>
              <a:t>f</a:t>
            </a:r>
            <a:r>
              <a:rPr lang="en-US" altLang="en-US" sz="2000" i="1"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取各汉字的第一个拼音字母的</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ASCII</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码之和的八进制形式，将该八进制数看作十进制再取对</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30</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取模。</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9" name="Group 7"/>
          <p:cNvGraphicFramePr>
            <a:graphicFrameLocks noGrp="1"/>
          </p:cNvGraphicFramePr>
          <p:nvPr>
            <p:extLst>
              <p:ext uri="{D42A27DB-BD31-4B8C-83A1-F6EECF244321}">
                <p14:modId xmlns:p14="http://schemas.microsoft.com/office/powerpoint/2010/main" val="1821878762"/>
              </p:ext>
            </p:extLst>
          </p:nvPr>
        </p:nvGraphicFramePr>
        <p:xfrm>
          <a:off x="683568" y="1988840"/>
          <a:ext cx="6934200" cy="2194368"/>
        </p:xfrm>
        <a:graphic>
          <a:graphicData uri="http://schemas.openxmlformats.org/drawingml/2006/table">
            <a:tbl>
              <a:tblPr/>
              <a:tblGrid>
                <a:gridCol w="946150">
                  <a:extLst>
                    <a:ext uri="{9D8B030D-6E8A-4147-A177-3AD203B41FA5}">
                      <a16:colId xmlns="" xmlns:a16="http://schemas.microsoft.com/office/drawing/2014/main" val="20000"/>
                    </a:ext>
                  </a:extLst>
                </a:gridCol>
                <a:gridCol w="1890713">
                  <a:extLst>
                    <a:ext uri="{9D8B030D-6E8A-4147-A177-3AD203B41FA5}">
                      <a16:colId xmlns="" xmlns:a16="http://schemas.microsoft.com/office/drawing/2014/main" val="20001"/>
                    </a:ext>
                  </a:extLst>
                </a:gridCol>
                <a:gridCol w="1339850">
                  <a:extLst>
                    <a:ext uri="{9D8B030D-6E8A-4147-A177-3AD203B41FA5}">
                      <a16:colId xmlns="" xmlns:a16="http://schemas.microsoft.com/office/drawing/2014/main" val="20002"/>
                    </a:ext>
                  </a:extLst>
                </a:gridCol>
                <a:gridCol w="944562">
                  <a:extLst>
                    <a:ext uri="{9D8B030D-6E8A-4147-A177-3AD203B41FA5}">
                      <a16:colId xmlns="" xmlns:a16="http://schemas.microsoft.com/office/drawing/2014/main" val="20003"/>
                    </a:ext>
                  </a:extLst>
                </a:gridCol>
                <a:gridCol w="1103313">
                  <a:extLst>
                    <a:ext uri="{9D8B030D-6E8A-4147-A177-3AD203B41FA5}">
                      <a16:colId xmlns="" xmlns:a16="http://schemas.microsoft.com/office/drawing/2014/main" val="20004"/>
                    </a:ext>
                  </a:extLst>
                </a:gridCol>
                <a:gridCol w="709612">
                  <a:extLst>
                    <a:ext uri="{9D8B030D-6E8A-4147-A177-3AD203B41FA5}">
                      <a16:colId xmlns="" xmlns:a16="http://schemas.microsoft.com/office/drawing/2014/main" val="20005"/>
                    </a:ext>
                  </a:extLst>
                </a:gridCol>
              </a:tblGrid>
              <a:tr h="822735">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Verdana" pitchFamily="34" charset="0"/>
                          <a:ea typeface="宋体" pitchFamily="2" charset="-122"/>
                        </a:rPr>
                        <a:t>编号</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Verdana" pitchFamily="34" charset="0"/>
                          <a:ea typeface="宋体" pitchFamily="2" charset="-122"/>
                        </a:rPr>
                        <a:t>省、市(区)</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Verdana" pitchFamily="34" charset="0"/>
                          <a:ea typeface="宋体" pitchFamily="2" charset="-122"/>
                        </a:rPr>
                        <a:t>总人口</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汉族</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回族</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dirty="0">
                          <a:ln>
                            <a:noFill/>
                          </a:ln>
                          <a:solidFill>
                            <a:schemeClr val="tx1"/>
                          </a:solidFill>
                          <a:effectLst/>
                          <a:latin typeface="Arial"/>
                          <a:ea typeface="宋体" pitchFamily="2" charset="-122"/>
                        </a:rPr>
                        <a:t>……</a:t>
                      </a:r>
                      <a:endParaRPr kumimoji="0" lang="en-US" altLang="en-US" sz="24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706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Verdana" pitchFamily="34" charset="0"/>
                          <a:ea typeface="宋体" pitchFamily="2" charset="-122"/>
                        </a:rPr>
                        <a:t>1</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北京</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706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Verdana" pitchFamily="34" charset="0"/>
                          <a:ea typeface="宋体" pitchFamily="2" charset="-122"/>
                        </a:rPr>
                        <a:t>2</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上海</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7063">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Arial"/>
                          <a:ea typeface="宋体" pitchFamily="2" charset="-122"/>
                        </a:rPr>
                        <a:t>…</a:t>
                      </a:r>
                      <a:r>
                        <a:rPr kumimoji="0" lang="en-US" altLang="en-US" sz="2400" b="1" i="0" u="none" strike="noStrike" cap="none" normalizeH="0" baseline="0">
                          <a:ln>
                            <a:noFill/>
                          </a:ln>
                          <a:solidFill>
                            <a:schemeClr val="tx1"/>
                          </a:solidFill>
                          <a:effectLst/>
                          <a:latin typeface="Verdana" pitchFamily="34" charset="0"/>
                          <a:ea typeface="宋体" pitchFamily="2" charset="-122"/>
                        </a:rPr>
                        <a:t>...</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1" i="0" u="none" strike="noStrike" cap="none" normalizeH="0" baseline="0">
                          <a:ln>
                            <a:noFill/>
                          </a:ln>
                          <a:solidFill>
                            <a:schemeClr val="tx1"/>
                          </a:solidFill>
                          <a:effectLst/>
                          <a:latin typeface="Arial"/>
                          <a:ea typeface="宋体" pitchFamily="2" charset="-122"/>
                        </a:rPr>
                        <a:t>…</a:t>
                      </a:r>
                      <a:r>
                        <a:rPr kumimoji="0" lang="en-US" altLang="en-US" sz="2400" b="1" i="0" u="none" strike="noStrike" cap="none" normalizeH="0" baseline="0">
                          <a:ln>
                            <a:noFill/>
                          </a:ln>
                          <a:solidFill>
                            <a:schemeClr val="tx1"/>
                          </a:solidFill>
                          <a:effectLst/>
                          <a:latin typeface="Verdana" pitchFamily="34" charset="0"/>
                          <a:ea typeface="宋体" pitchFamily="2" charset="-122"/>
                        </a:rPr>
                        <a:t>...</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24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04816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6">
                                            <p:txEl>
                                              <p:pRg st="1" end="1"/>
                                            </p:txEl>
                                          </p:spTgt>
                                        </p:tgtEl>
                                        <p:attrNameLst>
                                          <p:attrName>style.color</p:attrName>
                                        </p:attrNameLst>
                                      </p:cBhvr>
                                      <p:to>
                                        <a:schemeClr val="bg1"/>
                                      </p:to>
                                    </p:animClr>
                                    <p:animClr clrSpc="rgb" dir="cw">
                                      <p:cBhvr>
                                        <p:cTn id="7" dur="250" autoRev="1" fill="remove"/>
                                        <p:tgtEl>
                                          <p:spTgt spid="6">
                                            <p:txEl>
                                              <p:pRg st="1" end="1"/>
                                            </p:txEl>
                                          </p:spTgt>
                                        </p:tgtEl>
                                        <p:attrNameLst>
                                          <p:attrName>fillcolor</p:attrName>
                                        </p:attrNameLst>
                                      </p:cBhvr>
                                      <p:to>
                                        <a:schemeClr val="bg1"/>
                                      </p:to>
                                    </p:animClr>
                                    <p:set>
                                      <p:cBhvr>
                                        <p:cTn id="8" dur="250" autoRev="1" fill="remove"/>
                                        <p:tgtEl>
                                          <p:spTgt spid="6">
                                            <p:txEl>
                                              <p:pRg st="1" end="1"/>
                                            </p:txEl>
                                          </p:spTgt>
                                        </p:tgtEl>
                                        <p:attrNameLst>
                                          <p:attrName>fill.type</p:attrName>
                                        </p:attrNameLst>
                                      </p:cBhvr>
                                      <p:to>
                                        <p:strVal val="solid"/>
                                      </p:to>
                                    </p:set>
                                    <p:set>
                                      <p:cBhvr>
                                        <p:cTn id="9" dur="250" autoRev="1" fill="remove"/>
                                        <p:tgtEl>
                                          <p:spTgt spid="6">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3" name="WHOOSH.WAV"/>
                                        </p:tgtEl>
                                      </p:cMediaNode>
                                    </p:audio>
                                  </p:sub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txBox="1">
            <a:spLocks/>
          </p:cNvSpPr>
          <p:nvPr/>
        </p:nvSpPr>
        <p:spPr>
          <a:xfrm>
            <a:off x="8748464" y="6413827"/>
            <a:ext cx="39553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5</a:t>
            </a:fld>
            <a:endParaRPr lang="zh-CN" altLang="en-US"/>
          </a:p>
        </p:txBody>
      </p:sp>
      <p:sp>
        <p:nvSpPr>
          <p:cNvPr id="6" name="Text Box 4"/>
          <p:cNvSpPr txBox="1">
            <a:spLocks noChangeArrowheads="1"/>
          </p:cNvSpPr>
          <p:nvPr/>
        </p:nvSpPr>
        <p:spPr bwMode="auto">
          <a:xfrm>
            <a:off x="99307" y="188640"/>
            <a:ext cx="4796506"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Times New Roman" pitchFamily="18" charset="0"/>
              </a:rPr>
              <a:t>例</a:t>
            </a:r>
            <a:r>
              <a:rPr lang="en-US" altLang="zh-CN" sz="2400" b="1" dirty="0">
                <a:latin typeface="Times New Roman" pitchFamily="18" charset="0"/>
              </a:rPr>
              <a:t>: </a:t>
            </a:r>
            <a:r>
              <a:rPr lang="en-US" altLang="en-US" sz="2400" b="1" dirty="0">
                <a:latin typeface="Times New Roman" pitchFamily="18" charset="0"/>
              </a:rPr>
              <a:t>28</a:t>
            </a:r>
            <a:r>
              <a:rPr lang="zh-CN" altLang="en-US" sz="2400" b="1" dirty="0">
                <a:latin typeface="Times New Roman" pitchFamily="18" charset="0"/>
              </a:rPr>
              <a:t>个地区的各民族人口统计表</a:t>
            </a:r>
            <a:endParaRPr lang="en-US" altLang="zh-CN" sz="2400" b="1" dirty="0">
              <a:latin typeface="Times New Roman" pitchFamily="18" charset="0"/>
            </a:endParaRPr>
          </a:p>
        </p:txBody>
      </p:sp>
      <p:graphicFrame>
        <p:nvGraphicFramePr>
          <p:cNvPr id="9" name="Group 7"/>
          <p:cNvGraphicFramePr>
            <a:graphicFrameLocks noGrp="1"/>
          </p:cNvGraphicFramePr>
          <p:nvPr>
            <p:extLst>
              <p:ext uri="{D42A27DB-BD31-4B8C-83A1-F6EECF244321}">
                <p14:modId xmlns:p14="http://schemas.microsoft.com/office/powerpoint/2010/main" val="3587723763"/>
              </p:ext>
            </p:extLst>
          </p:nvPr>
        </p:nvGraphicFramePr>
        <p:xfrm>
          <a:off x="251520" y="1268760"/>
          <a:ext cx="8640960" cy="2153436"/>
        </p:xfrm>
        <a:graphic>
          <a:graphicData uri="http://schemas.openxmlformats.org/drawingml/2006/table">
            <a:tbl>
              <a:tblPr/>
              <a:tblGrid>
                <a:gridCol w="720080">
                  <a:extLst>
                    <a:ext uri="{9D8B030D-6E8A-4147-A177-3AD203B41FA5}">
                      <a16:colId xmlns="" xmlns:a16="http://schemas.microsoft.com/office/drawing/2014/main" val="20000"/>
                    </a:ext>
                  </a:extLst>
                </a:gridCol>
                <a:gridCol w="1152128">
                  <a:extLst>
                    <a:ext uri="{9D8B030D-6E8A-4147-A177-3AD203B41FA5}">
                      <a16:colId xmlns="" xmlns:a16="http://schemas.microsoft.com/office/drawing/2014/main" val="20001"/>
                    </a:ext>
                  </a:extLst>
                </a:gridCol>
                <a:gridCol w="936104">
                  <a:extLst>
                    <a:ext uri="{9D8B030D-6E8A-4147-A177-3AD203B41FA5}">
                      <a16:colId xmlns="" xmlns:a16="http://schemas.microsoft.com/office/drawing/2014/main" val="20002"/>
                    </a:ext>
                  </a:extLst>
                </a:gridCol>
                <a:gridCol w="792088">
                  <a:extLst>
                    <a:ext uri="{9D8B030D-6E8A-4147-A177-3AD203B41FA5}">
                      <a16:colId xmlns="" xmlns:a16="http://schemas.microsoft.com/office/drawing/2014/main" val="20003"/>
                    </a:ext>
                  </a:extLst>
                </a:gridCol>
                <a:gridCol w="864096">
                  <a:extLst>
                    <a:ext uri="{9D8B030D-6E8A-4147-A177-3AD203B41FA5}">
                      <a16:colId xmlns="" xmlns:a16="http://schemas.microsoft.com/office/drawing/2014/main" val="20004"/>
                    </a:ext>
                  </a:extLst>
                </a:gridCol>
                <a:gridCol w="1080120">
                  <a:extLst>
                    <a:ext uri="{9D8B030D-6E8A-4147-A177-3AD203B41FA5}">
                      <a16:colId xmlns="" xmlns:a16="http://schemas.microsoft.com/office/drawing/2014/main" val="20005"/>
                    </a:ext>
                  </a:extLst>
                </a:gridCol>
                <a:gridCol w="1224136">
                  <a:extLst>
                    <a:ext uri="{9D8B030D-6E8A-4147-A177-3AD203B41FA5}">
                      <a16:colId xmlns="" xmlns:a16="http://schemas.microsoft.com/office/drawing/2014/main" val="20006"/>
                    </a:ext>
                  </a:extLst>
                </a:gridCol>
                <a:gridCol w="864096">
                  <a:extLst>
                    <a:ext uri="{9D8B030D-6E8A-4147-A177-3AD203B41FA5}">
                      <a16:colId xmlns="" xmlns:a16="http://schemas.microsoft.com/office/drawing/2014/main" val="20007"/>
                    </a:ext>
                  </a:extLst>
                </a:gridCol>
                <a:gridCol w="1008112">
                  <a:extLst>
                    <a:ext uri="{9D8B030D-6E8A-4147-A177-3AD203B41FA5}">
                      <a16:colId xmlns="" xmlns:a16="http://schemas.microsoft.com/office/drawing/2014/main" val="20008"/>
                    </a:ext>
                  </a:extLst>
                </a:gridCol>
              </a:tblGrid>
              <a:tr h="648072">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宋体" pitchFamily="2" charset="-122"/>
                        </a:rPr>
                        <a:t>key</a:t>
                      </a:r>
                      <a:endParaRPr kumimoji="0" lang="zh-CN" altLang="en-US" sz="12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宋体" pitchFamily="2" charset="-122"/>
                        </a:rPr>
                        <a:t>BEIJING</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zh-CN" altLang="en-US" sz="1200" b="1" i="0" u="none" strike="noStrike" cap="none" normalizeH="0" baseline="0" dirty="0">
                          <a:ln>
                            <a:noFill/>
                          </a:ln>
                          <a:solidFill>
                            <a:schemeClr val="tx1"/>
                          </a:solidFill>
                          <a:effectLst/>
                          <a:latin typeface="Verdana" pitchFamily="34" charset="0"/>
                          <a:ea typeface="宋体" pitchFamily="2" charset="-122"/>
                        </a:rPr>
                        <a:t>（北京）</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en-US" altLang="zh-CN" sz="1200" b="1" i="0" u="none" strike="noStrike" cap="none" normalizeH="0" baseline="0" dirty="0">
                          <a:ln>
                            <a:noFill/>
                          </a:ln>
                          <a:solidFill>
                            <a:schemeClr val="tx1"/>
                          </a:solidFill>
                          <a:effectLst/>
                          <a:latin typeface="Verdana" pitchFamily="34" charset="0"/>
                          <a:ea typeface="宋体" pitchFamily="2" charset="-122"/>
                        </a:rPr>
                        <a:t>TIANJIN</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zh-CN" altLang="en-US" sz="1200" b="1" i="0" u="none" strike="noStrike" kern="1200" cap="none" normalizeH="0" baseline="0" dirty="0">
                          <a:ln>
                            <a:noFill/>
                          </a:ln>
                          <a:solidFill>
                            <a:schemeClr val="tx1"/>
                          </a:solidFill>
                          <a:effectLst/>
                          <a:latin typeface="Verdana" pitchFamily="34" charset="0"/>
                          <a:ea typeface="宋体" pitchFamily="2" charset="-122"/>
                          <a:cs typeface="+mn-cs"/>
                        </a:rPr>
                        <a:t>（天津）</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12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宋体" pitchFamily="2" charset="-122"/>
                        </a:rPr>
                        <a:t>HEBEI</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zh-CN" altLang="en-US" sz="1200" b="1" i="0" u="none" strike="noStrike" cap="none" normalizeH="0" baseline="0" dirty="0">
                          <a:ln>
                            <a:noFill/>
                          </a:ln>
                          <a:solidFill>
                            <a:schemeClr val="tx1"/>
                          </a:solidFill>
                          <a:effectLst/>
                          <a:latin typeface="Verdana" pitchFamily="34" charset="0"/>
                          <a:ea typeface="宋体" pitchFamily="2" charset="-122"/>
                        </a:rPr>
                        <a:t>（河北）</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12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200" b="1" i="0" u="none" strike="noStrike" cap="none" normalizeH="0" baseline="0" dirty="0">
                          <a:ln>
                            <a:noFill/>
                          </a:ln>
                          <a:solidFill>
                            <a:schemeClr val="tx1"/>
                          </a:solidFill>
                          <a:effectLst/>
                          <a:latin typeface="Verdana" pitchFamily="34" charset="0"/>
                          <a:ea typeface="宋体" pitchFamily="2" charset="-122"/>
                        </a:rPr>
                        <a:t>SHANXI</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zh-CN" altLang="en-US" sz="1200" b="1" i="0" u="none" strike="noStrike" cap="none" normalizeH="0" baseline="0" dirty="0">
                          <a:ln>
                            <a:noFill/>
                          </a:ln>
                          <a:solidFill>
                            <a:schemeClr val="tx1"/>
                          </a:solidFill>
                          <a:effectLst/>
                          <a:latin typeface="Verdana" pitchFamily="34" charset="0"/>
                          <a:ea typeface="宋体" pitchFamily="2" charset="-122"/>
                        </a:rPr>
                        <a:t>（山西）</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zh-CN" altLang="en-US" sz="12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1200" b="1" i="0" u="none" strike="noStrike" cap="none" normalizeH="0" baseline="0" dirty="0">
                          <a:ln>
                            <a:noFill/>
                          </a:ln>
                          <a:solidFill>
                            <a:schemeClr val="tx1"/>
                          </a:solidFill>
                          <a:effectLst/>
                          <a:latin typeface="Arial"/>
                          <a:ea typeface="宋体" pitchFamily="2" charset="-122"/>
                        </a:rPr>
                        <a:t>SHANGHAI</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zh-CN" altLang="en-US" sz="1200" b="1" i="0" u="none" strike="noStrike" cap="none" normalizeH="0" baseline="0" dirty="0">
                          <a:ln>
                            <a:noFill/>
                          </a:ln>
                          <a:solidFill>
                            <a:schemeClr val="tx1"/>
                          </a:solidFill>
                          <a:effectLst/>
                          <a:latin typeface="Verdana" pitchFamily="34" charset="0"/>
                          <a:ea typeface="宋体" pitchFamily="2" charset="-122"/>
                        </a:rPr>
                        <a:t>（上海）</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altLang="en-US" sz="12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1200" b="1" i="0" u="none" strike="noStrike" cap="none" normalizeH="0" baseline="0" dirty="0">
                          <a:ln>
                            <a:noFill/>
                          </a:ln>
                          <a:solidFill>
                            <a:schemeClr val="tx1"/>
                          </a:solidFill>
                          <a:effectLst/>
                          <a:latin typeface="Verdana" pitchFamily="34" charset="0"/>
                          <a:ea typeface="宋体" pitchFamily="2" charset="-122"/>
                        </a:rPr>
                        <a:t>SHANDONG</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zh-CN" altLang="en-US" sz="1200" b="1" i="0" u="none" strike="noStrike" cap="none" normalizeH="0" baseline="0" dirty="0">
                          <a:ln>
                            <a:noFill/>
                          </a:ln>
                          <a:solidFill>
                            <a:schemeClr val="tx1"/>
                          </a:solidFill>
                          <a:effectLst/>
                          <a:latin typeface="Verdana" pitchFamily="34" charset="0"/>
                          <a:ea typeface="+mn-ea"/>
                        </a:rPr>
                        <a:t>（山东）</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altLang="en-US" sz="12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1200" b="1" i="0" u="none" strike="noStrike" cap="none" normalizeH="0" baseline="0" dirty="0">
                          <a:ln>
                            <a:noFill/>
                          </a:ln>
                          <a:solidFill>
                            <a:schemeClr val="tx1"/>
                          </a:solidFill>
                          <a:effectLst/>
                          <a:latin typeface="Verdana" pitchFamily="34" charset="0"/>
                          <a:ea typeface="宋体" pitchFamily="2" charset="-122"/>
                        </a:rPr>
                        <a:t>HENAN</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zh-CN" altLang="en-US" sz="1200" b="1" i="0" u="none" strike="noStrike" cap="none" normalizeH="0" baseline="0" dirty="0">
                          <a:ln>
                            <a:noFill/>
                          </a:ln>
                          <a:solidFill>
                            <a:schemeClr val="tx1"/>
                          </a:solidFill>
                          <a:effectLst/>
                          <a:latin typeface="Verdana" pitchFamily="34" charset="0"/>
                          <a:ea typeface="+mn-ea"/>
                        </a:rPr>
                        <a:t>（河南）</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altLang="en-US" sz="12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en-US" altLang="en-US" sz="1200" b="1" i="0" u="none" strike="noStrike" cap="none" normalizeH="0" baseline="0" dirty="0">
                          <a:ln>
                            <a:noFill/>
                          </a:ln>
                          <a:solidFill>
                            <a:schemeClr val="tx1"/>
                          </a:solidFill>
                          <a:effectLst/>
                          <a:latin typeface="Verdana" pitchFamily="34" charset="0"/>
                          <a:ea typeface="宋体" pitchFamily="2" charset="-122"/>
                        </a:rPr>
                        <a:t>SICHUAN</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defRPr/>
                      </a:pPr>
                      <a:r>
                        <a:rPr kumimoji="0" lang="zh-CN" altLang="en-US" sz="1200" b="1" i="0" u="none" strike="noStrike" cap="none" normalizeH="0" baseline="0" dirty="0">
                          <a:ln>
                            <a:noFill/>
                          </a:ln>
                          <a:solidFill>
                            <a:schemeClr val="tx1"/>
                          </a:solidFill>
                          <a:effectLst/>
                          <a:latin typeface="Verdana" pitchFamily="34" charset="0"/>
                          <a:ea typeface="+mn-ea"/>
                        </a:rPr>
                        <a:t>（四川）</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altLang="en-US" sz="1200" b="1" i="0" u="none" strike="noStrike" cap="none" normalizeH="0" baseline="0" dirty="0">
                        <a:ln>
                          <a:noFill/>
                        </a:ln>
                        <a:solidFill>
                          <a:schemeClr val="tx1"/>
                        </a:solidFill>
                        <a:effectLst/>
                        <a:latin typeface="Verdana" pitchFamily="34" charset="0"/>
                        <a:ea typeface="宋体" pitchFamily="2" charset="-122"/>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80084">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0" i="1"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f</a:t>
                      </a:r>
                      <a:r>
                        <a:rPr kumimoji="0" lang="en-US" altLang="en-US" sz="2400" b="0" i="1" u="none" strike="noStrike" cap="none" normalizeH="0" baseline="-2500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02</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20</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08</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19</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19</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19</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08</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19</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0084">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0" i="1"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f</a:t>
                      </a:r>
                      <a:r>
                        <a:rPr kumimoji="0" lang="en-US" altLang="en-US" sz="2400" b="0" i="1" u="none" strike="noStrike" cap="none" normalizeH="0" baseline="-2500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altLang="zh-CN" sz="1600" dirty="0">
                          <a:latin typeface="Times New Roman" panose="02020603050405020304" pitchFamily="18" charset="0"/>
                          <a:cs typeface="Times New Roman" panose="02020603050405020304" pitchFamily="18" charset="0"/>
                        </a:rPr>
                        <a:t>09</a:t>
                      </a:r>
                      <a:endParaRPr lang="zh-CN" altLang="en-US" sz="1600" dirty="0">
                        <a:latin typeface="Times New Roman" panose="02020603050405020304" pitchFamily="18" charset="0"/>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04</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17</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28</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28</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26</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22</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03</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0084">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en-US" sz="2400" b="0" i="1"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f</a:t>
                      </a:r>
                      <a:r>
                        <a:rPr kumimoji="0" lang="en-US" altLang="en-US" sz="2400" b="0" i="1" u="none" strike="noStrike" cap="none" normalizeH="0" baseline="-2500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altLang="zh-CN" sz="1600" dirty="0">
                          <a:latin typeface="Times New Roman" panose="02020603050405020304" pitchFamily="18" charset="0"/>
                          <a:cs typeface="Times New Roman" panose="02020603050405020304" pitchFamily="18" charset="0"/>
                        </a:rPr>
                        <a:t>04</a:t>
                      </a:r>
                      <a:endParaRPr lang="zh-CN" altLang="en-US" sz="1600" dirty="0">
                        <a:latin typeface="Times New Roman" panose="02020603050405020304" pitchFamily="18" charset="0"/>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26</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02</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13</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60000"/>
                        <a:buFont typeface="Wingdings" pitchFamily="2" charset="2"/>
                        <a:defRPr sz="2800">
                          <a:solidFill>
                            <a:schemeClr val="tx1"/>
                          </a:solidFill>
                          <a:effectLst>
                            <a:outerShdw blurRad="38100" dist="38100" dir="2700000" algn="tl">
                              <a:srgbClr val="000000"/>
                            </a:outerShdw>
                          </a:effectLst>
                          <a:latin typeface="Verdana" pitchFamily="34" charset="0"/>
                          <a:ea typeface="宋体" pitchFamily="2" charset="-122"/>
                        </a:defRPr>
                      </a:lvl1pPr>
                      <a:lvl2pPr>
                        <a:spcBef>
                          <a:spcPct val="20000"/>
                        </a:spcBef>
                        <a:buClr>
                          <a:schemeClr val="tx1"/>
                        </a:buClr>
                        <a:defRPr sz="2400">
                          <a:solidFill>
                            <a:schemeClr val="tx1"/>
                          </a:solidFill>
                          <a:effectLst>
                            <a:outerShdw blurRad="38100" dist="38100" dir="2700000" algn="tl">
                              <a:srgbClr val="000000"/>
                            </a:outerShdw>
                          </a:effectLst>
                          <a:latin typeface="Verdana" pitchFamily="34" charset="0"/>
                          <a:ea typeface="宋体" pitchFamily="2" charset="-122"/>
                        </a:defRPr>
                      </a:lvl2pPr>
                      <a:lvl3pPr>
                        <a:spcBef>
                          <a:spcPct val="20000"/>
                        </a:spcBef>
                        <a:buClr>
                          <a:schemeClr val="accent2"/>
                        </a:buClr>
                        <a:buSzPct val="60000"/>
                        <a:buFont typeface="Wingdings" pitchFamily="2" charset="2"/>
                        <a:defRPr sz="2000">
                          <a:solidFill>
                            <a:schemeClr val="tx1"/>
                          </a:solidFill>
                          <a:effectLst>
                            <a:outerShdw blurRad="38100" dist="38100" dir="2700000" algn="tl">
                              <a:srgbClr val="000000"/>
                            </a:outerShdw>
                          </a:effectLst>
                          <a:latin typeface="Verdana" pitchFamily="34" charset="0"/>
                          <a:ea typeface="宋体" pitchFamily="2" charset="-122"/>
                        </a:defRPr>
                      </a:lvl3pPr>
                      <a:lvl4pPr>
                        <a:spcBef>
                          <a:spcPct val="20000"/>
                        </a:spcBef>
                        <a:buClr>
                          <a:schemeClr val="tx2"/>
                        </a:buClr>
                        <a:defRPr>
                          <a:solidFill>
                            <a:schemeClr val="tx1"/>
                          </a:solidFill>
                          <a:effectLst>
                            <a:outerShdw blurRad="38100" dist="38100" dir="2700000" algn="tl">
                              <a:srgbClr val="000000"/>
                            </a:outerShdw>
                          </a:effectLst>
                          <a:latin typeface="Verdana" pitchFamily="34" charset="0"/>
                          <a:ea typeface="宋体" pitchFamily="2" charset="-122"/>
                        </a:defRPr>
                      </a:lvl4pPr>
                      <a:lvl5pPr>
                        <a:spcBef>
                          <a:spcPct val="20000"/>
                        </a:spcBef>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5pPr>
                      <a:lvl6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6pPr>
                      <a:lvl7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7pPr>
                      <a:lvl8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8pPr>
                      <a:lvl9pPr fontAlgn="base">
                        <a:spcBef>
                          <a:spcPct val="20000"/>
                        </a:spcBef>
                        <a:spcAft>
                          <a:spcPct val="0"/>
                        </a:spcAft>
                        <a:buClr>
                          <a:schemeClr val="folHlink"/>
                        </a:buClr>
                        <a:buSzPct val="60000"/>
                        <a:buFont typeface="Wingdings" pitchFamily="2" charset="2"/>
                        <a:defRPr>
                          <a:solidFill>
                            <a:schemeClr val="tx1"/>
                          </a:solidFill>
                          <a:effectLst>
                            <a:outerShdw blurRad="38100" dist="38100" dir="2700000" algn="tl">
                              <a:srgbClr val="000000"/>
                            </a:outerShdw>
                          </a:effectLst>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23</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17</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16</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16</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2" name="文本框 1"/>
          <p:cNvSpPr txBox="1"/>
          <p:nvPr/>
        </p:nvSpPr>
        <p:spPr>
          <a:xfrm>
            <a:off x="179512" y="3861048"/>
            <a:ext cx="8856984" cy="1977464"/>
          </a:xfrm>
          <a:prstGeom prst="rect">
            <a:avLst/>
          </a:prstGeom>
          <a:noFill/>
        </p:spPr>
        <p:txBody>
          <a:bodyPr wrap="square" rtlCol="0">
            <a:spAutoFit/>
          </a:bodyPr>
          <a:lstStyle/>
          <a:p>
            <a:pPr marL="285750" indent="-285750">
              <a:spcAft>
                <a:spcPts val="900"/>
              </a:spcAft>
              <a:buFont typeface="Arial" panose="020B0604020202020204" pitchFamily="34" charset="0"/>
              <a:buChar char="•"/>
            </a:pPr>
            <a:r>
              <a:rPr lang="en-US" altLang="zh-CN" sz="2000" b="1" i="1" dirty="0">
                <a:solidFill>
                  <a:schemeClr val="accent1">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|K|&gt;&gt;|A|</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，即关键码集合空间比散列表地址集合空间大得多；</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spcAft>
                <a:spcPts val="900"/>
              </a:spcAft>
              <a:buFont typeface="Arial" panose="020B0604020202020204" pitchFamily="34" charset="0"/>
              <a:buChar char="•"/>
            </a:pPr>
            <a:r>
              <a:rPr lang="zh-CN" altLang="en-US" sz="2000" b="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哈希</a:t>
            </a:r>
            <a:r>
              <a:rPr lang="en-US" altLang="zh-CN" sz="2000" b="1" i="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Hash</a:t>
            </a:r>
            <a:r>
              <a:rPr lang="zh-CN" altLang="en-US" sz="2000" b="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函数不可能是单设的，是一个压缩映象函数</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。因此有可能经过散列函数的计算，把不同的关键码映射到同一个散列地址上，这就产生了</a:t>
            </a:r>
            <a:r>
              <a:rPr lang="zh-CN" altLang="en-US" sz="2000" b="1" u="sng" dirty="0">
                <a:latin typeface="Times New Roman" panose="02020603050405020304" pitchFamily="18" charset="0"/>
                <a:ea typeface="华文楷体" panose="02010600040101010101" pitchFamily="2" charset="-122"/>
                <a:cs typeface="Times New Roman" panose="02020603050405020304" pitchFamily="18" charset="0"/>
              </a:rPr>
              <a:t>冲突</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285750" indent="-285750">
              <a:spcAft>
                <a:spcPts val="900"/>
              </a:spcAft>
              <a:buFont typeface="Arial" panose="020B0604020202020204" pitchFamily="34" charset="0"/>
              <a:buChar char="•"/>
            </a:pPr>
            <a:r>
              <a:rPr lang="en-US" altLang="en-US" sz="2000" b="1" dirty="0" err="1">
                <a:solidFill>
                  <a:schemeClr val="accent6"/>
                </a:solidFill>
                <a:latin typeface="Times New Roman" panose="02020603050405020304" pitchFamily="18" charset="0"/>
                <a:ea typeface="华文楷体" panose="02010600040101010101" pitchFamily="2" charset="-122"/>
                <a:cs typeface="Times New Roman" panose="02020603050405020304" pitchFamily="18" charset="0"/>
              </a:rPr>
              <a:t>冲突</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rPr>
              <a:t>：对于关键字</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ki</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rPr>
              <a:t>、</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kj</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rPr>
              <a:t>，</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若kikj，但H</a:t>
            </a:r>
            <a:r>
              <a:rPr lang="en-US" altLang="en-US" sz="2000" b="1" dirty="0">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ki</a:t>
            </a:r>
            <a:r>
              <a:rPr lang="en-US" altLang="en-US" sz="2000" b="1" dirty="0">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)=H(</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kj</a:t>
            </a:r>
            <a:r>
              <a:rPr lang="en-US" altLang="en-US" sz="2000" b="1" dirty="0">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rPr>
              <a:t>的现象叫冲突</a:t>
            </a:r>
            <a:r>
              <a:rPr lang="en-US" altLang="en-US" sz="2000" b="1" dirty="0">
                <a:latin typeface="Times New Roman" panose="02020603050405020304" pitchFamily="18" charset="0"/>
                <a:ea typeface="华文楷体" panose="02010600040101010101" pitchFamily="2" charset="-122"/>
                <a:cs typeface="Times New Roman" panose="02020603050405020304" pitchFamily="18" charset="0"/>
              </a:rPr>
              <a:t>(collision)</a:t>
            </a:r>
          </a:p>
          <a:p>
            <a:pPr marL="285750" indent="-285750">
              <a:spcAft>
                <a:spcPts val="900"/>
              </a:spcAft>
              <a:buFont typeface="Arial" panose="020B0604020202020204" pitchFamily="34" charset="0"/>
              <a:buChar char="•"/>
            </a:pPr>
            <a:r>
              <a:rPr lang="en-US" altLang="en-US" sz="2000" b="1" dirty="0" err="1">
                <a:solidFill>
                  <a:schemeClr val="accent6"/>
                </a:solidFill>
                <a:latin typeface="Times New Roman" panose="02020603050405020304" pitchFamily="18" charset="0"/>
                <a:ea typeface="华文楷体" panose="02010600040101010101" pitchFamily="2" charset="-122"/>
                <a:cs typeface="Times New Roman" panose="02020603050405020304" pitchFamily="18" charset="0"/>
              </a:rPr>
              <a:t>同义词</a:t>
            </a:r>
            <a:r>
              <a:rPr lang="en-US" altLang="en-US" sz="2000" b="1" dirty="0" err="1">
                <a:latin typeface="Times New Roman" panose="02020603050405020304" pitchFamily="18" charset="0"/>
                <a:ea typeface="华文楷体" panose="02010600040101010101" pitchFamily="2" charset="-122"/>
                <a:cs typeface="Times New Roman" panose="02020603050405020304" pitchFamily="18" charset="0"/>
              </a:rPr>
              <a:t>：具有相同函数值的两个不同的关键字，称为该哈希函数的同义词</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4070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a:latin typeface="华文隶书" panose="02010800040101010101" pitchFamily="2" charset="-122"/>
                <a:ea typeface="华文隶书" panose="02010800040101010101" pitchFamily="2" charset="-122"/>
              </a:rPr>
              <a:t>哈希表</a:t>
            </a:r>
            <a:r>
              <a:rPr lang="en-US" altLang="zh-CN" dirty="0">
                <a:latin typeface="华文隶书" panose="02010800040101010101" pitchFamily="2" charset="-122"/>
                <a:ea typeface="华文隶书" panose="02010800040101010101" pitchFamily="2" charset="-122"/>
              </a:rPr>
              <a:t>:</a:t>
            </a:r>
            <a:r>
              <a:rPr lang="zh-CN" altLang="en-US" dirty="0">
                <a:latin typeface="华文隶书" panose="02010800040101010101" pitchFamily="2" charset="-122"/>
                <a:ea typeface="华文隶书" panose="02010800040101010101" pitchFamily="2" charset="-122"/>
              </a:rPr>
              <a:t>设计要素</a:t>
            </a:r>
            <a:endParaRPr lang="en-US" dirty="0">
              <a:latin typeface="华文隶书" panose="02010800040101010101" pitchFamily="2" charset="-122"/>
              <a:ea typeface="华文隶书" panose="02010800040101010101" pitchFamily="2" charset="-122"/>
            </a:endParaRPr>
          </a:p>
        </p:txBody>
      </p:sp>
      <p:sp>
        <p:nvSpPr>
          <p:cNvPr id="718850" name="Rectangle 2"/>
          <p:cNvSpPr>
            <a:spLocks noGrp="1" noChangeArrowheads="1"/>
          </p:cNvSpPr>
          <p:nvPr>
            <p:ph idx="1"/>
          </p:nvPr>
        </p:nvSpPr>
        <p:spPr>
          <a:xfrm>
            <a:off x="438944" y="1124744"/>
            <a:ext cx="8507288" cy="4968552"/>
          </a:xfrm>
        </p:spPr>
        <p:txBody>
          <a:bodyPr>
            <a:normAutofit/>
          </a:bodyPr>
          <a:lstStyle/>
          <a:p>
            <a:r>
              <a:rPr lang="en-US" altLang="en-US" sz="2400" b="1" dirty="0" err="1">
                <a:latin typeface="华文楷体" panose="02010600040101010101" pitchFamily="2" charset="-122"/>
                <a:ea typeface="华文楷体" panose="02010600040101010101" pitchFamily="2" charset="-122"/>
              </a:rPr>
              <a:t>确定</a:t>
            </a:r>
            <a:r>
              <a:rPr lang="zh-CN" altLang="en-US" sz="2400" b="1" dirty="0">
                <a:latin typeface="华文楷体" panose="02010600040101010101" pitchFamily="2" charset="-122"/>
                <a:ea typeface="华文楷体" panose="02010600040101010101" pitchFamily="2" charset="-122"/>
              </a:rPr>
              <a:t>哈希</a:t>
            </a:r>
            <a:r>
              <a:rPr lang="en-US" altLang="en-US" sz="2400" b="1" dirty="0" err="1">
                <a:latin typeface="华文楷体" panose="02010600040101010101" pitchFamily="2" charset="-122"/>
                <a:ea typeface="华文楷体" panose="02010600040101010101" pitchFamily="2" charset="-122"/>
              </a:rPr>
              <a:t>函数的</a:t>
            </a:r>
            <a:r>
              <a:rPr lang="zh-CN" altLang="en-US" sz="2400" b="1" dirty="0">
                <a:latin typeface="华文楷体" panose="02010600040101010101" pitchFamily="2" charset="-122"/>
                <a:ea typeface="华文楷体" panose="02010600040101010101" pitchFamily="2" charset="-122"/>
              </a:rPr>
              <a:t>定义域</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所有关键字</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和</a:t>
            </a:r>
            <a:r>
              <a:rPr lang="en-US" altLang="en-US" sz="2400" b="1" dirty="0" err="1">
                <a:latin typeface="华文楷体" panose="02010600040101010101" pitchFamily="2" charset="-122"/>
                <a:ea typeface="华文楷体" panose="02010600040101010101" pitchFamily="2" charset="-122"/>
              </a:rPr>
              <a:t>值域</a:t>
            </a:r>
            <a:r>
              <a:rPr lang="en-US" altLang="en-US" sz="2400" b="1" dirty="0">
                <a:latin typeface="华文楷体" panose="02010600040101010101" pitchFamily="2" charset="-122"/>
                <a:ea typeface="华文楷体" panose="02010600040101010101" pitchFamily="2" charset="-122"/>
              </a:rPr>
              <a:t>(0… m-1)</a:t>
            </a:r>
          </a:p>
          <a:p>
            <a:r>
              <a:rPr lang="en-US" altLang="en-US" sz="2400" b="1" dirty="0" err="1">
                <a:latin typeface="华文楷体" panose="02010600040101010101" pitchFamily="2" charset="-122"/>
                <a:ea typeface="华文楷体" panose="02010600040101010101" pitchFamily="2" charset="-122"/>
              </a:rPr>
              <a:t>构造合适的</a:t>
            </a:r>
            <a:r>
              <a:rPr lang="zh-CN" altLang="en-US" sz="2400" b="1" dirty="0">
                <a:latin typeface="华文楷体" panose="02010600040101010101" pitchFamily="2" charset="-122"/>
                <a:ea typeface="华文楷体" panose="02010600040101010101" pitchFamily="2" charset="-122"/>
              </a:rPr>
              <a:t>哈希</a:t>
            </a:r>
            <a:r>
              <a:rPr lang="en-US" altLang="en-US" sz="2400" b="1" dirty="0" err="1">
                <a:latin typeface="华文楷体" panose="02010600040101010101" pitchFamily="2" charset="-122"/>
                <a:ea typeface="华文楷体" panose="02010600040101010101" pitchFamily="2" charset="-122"/>
              </a:rPr>
              <a:t>函数</a:t>
            </a:r>
            <a:endParaRPr lang="en-US" altLang="en-US" sz="2400" b="1" dirty="0">
              <a:latin typeface="华文楷体" panose="02010600040101010101" pitchFamily="2" charset="-122"/>
              <a:ea typeface="华文楷体" panose="02010600040101010101" pitchFamily="2" charset="-122"/>
            </a:endParaRPr>
          </a:p>
          <a:p>
            <a:pPr marL="2062163" lvl="1" indent="-1163638">
              <a:buNone/>
            </a:pPr>
            <a:r>
              <a:rPr lang="zh-CN" altLang="en-US" sz="2400" b="1" dirty="0">
                <a:solidFill>
                  <a:schemeClr val="accent6"/>
                </a:solidFill>
                <a:latin typeface="华文楷体" panose="02010600040101010101" pitchFamily="2" charset="-122"/>
                <a:ea typeface="华文楷体" panose="02010600040101010101" pitchFamily="2" charset="-122"/>
              </a:rPr>
              <a:t>确定性</a:t>
            </a:r>
            <a:r>
              <a:rPr lang="zh-CN" altLang="en-US" sz="2400" dirty="0">
                <a:latin typeface="华文楷体" panose="02010600040101010101" pitchFamily="2" charset="-122"/>
                <a:ea typeface="华文楷体" panose="02010600040101010101" pitchFamily="2" charset="-122"/>
              </a:rPr>
              <a:t>：使得同一关键字总被映射到同一地址</a:t>
            </a:r>
            <a:endParaRPr lang="en-US" altLang="en-US" sz="2400" dirty="0">
              <a:latin typeface="华文楷体" panose="02010600040101010101" pitchFamily="2" charset="-122"/>
              <a:ea typeface="华文楷体" panose="02010600040101010101" pitchFamily="2" charset="-122"/>
            </a:endParaRPr>
          </a:p>
          <a:p>
            <a:pPr marL="2062163" lvl="1" indent="-1163638">
              <a:buNone/>
            </a:pPr>
            <a:r>
              <a:rPr lang="zh-CN" altLang="en-US" sz="2400" b="1" dirty="0">
                <a:solidFill>
                  <a:schemeClr val="accent6"/>
                </a:solidFill>
                <a:latin typeface="华文楷体" panose="02010600040101010101" pitchFamily="2" charset="-122"/>
                <a:ea typeface="华文楷体" panose="02010600040101010101" pitchFamily="2" charset="-122"/>
              </a:rPr>
              <a:t>满射性</a:t>
            </a:r>
            <a:r>
              <a:rPr lang="zh-CN"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使得对于所有可能的元素</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记录的关键字</a:t>
            </a:r>
            <a:r>
              <a:rPr lang="en-US" alt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其</a:t>
            </a:r>
            <a:r>
              <a:rPr lang="en-US" altLang="en-US" sz="2400" dirty="0" err="1">
                <a:latin typeface="华文楷体" panose="02010600040101010101" pitchFamily="2" charset="-122"/>
                <a:ea typeface="华文楷体" panose="02010600040101010101" pitchFamily="2" charset="-122"/>
              </a:rPr>
              <a:t>函数值能</a:t>
            </a:r>
            <a:r>
              <a:rPr lang="zh-CN" altLang="en-US" sz="2400" dirty="0">
                <a:latin typeface="华文楷体" panose="02010600040101010101" pitchFamily="2" charset="-122"/>
                <a:ea typeface="华文楷体" panose="02010600040101010101" pitchFamily="2" charset="-122"/>
              </a:rPr>
              <a:t>尽可能</a:t>
            </a:r>
            <a:r>
              <a:rPr lang="zh-CN" altLang="en-US" sz="2400" b="1" dirty="0">
                <a:solidFill>
                  <a:srgbClr val="0000FF"/>
                </a:solidFill>
                <a:latin typeface="华文楷体" panose="02010600040101010101" pitchFamily="2" charset="-122"/>
                <a:ea typeface="华文楷体" panose="02010600040101010101" pitchFamily="2" charset="-122"/>
              </a:rPr>
              <a:t>覆盖</a:t>
            </a:r>
            <a:r>
              <a:rPr lang="zh-CN" altLang="en-US" sz="2400" dirty="0">
                <a:latin typeface="华文楷体" panose="02010600040101010101" pitchFamily="2" charset="-122"/>
                <a:ea typeface="华文楷体" panose="02010600040101010101" pitchFamily="2" charset="-122"/>
              </a:rPr>
              <a:t>整个地址空间</a:t>
            </a:r>
            <a:endParaRPr lang="en-US" altLang="zh-CN" sz="2400" dirty="0">
              <a:latin typeface="华文楷体" panose="02010600040101010101" pitchFamily="2" charset="-122"/>
              <a:ea typeface="华文楷体" panose="02010600040101010101" pitchFamily="2" charset="-122"/>
            </a:endParaRPr>
          </a:p>
          <a:p>
            <a:pPr marL="2062163" lvl="1" indent="-1163638">
              <a:buNone/>
            </a:pPr>
            <a:r>
              <a:rPr lang="en-US" altLang="en-US" sz="2400" b="1" dirty="0" err="1">
                <a:solidFill>
                  <a:schemeClr val="accent6"/>
                </a:solidFill>
                <a:latin typeface="华文楷体" panose="02010600040101010101" pitchFamily="2" charset="-122"/>
                <a:ea typeface="华文楷体" panose="02010600040101010101" pitchFamily="2" charset="-122"/>
              </a:rPr>
              <a:t>均匀</a:t>
            </a:r>
            <a:r>
              <a:rPr lang="en-US" altLang="en-US" sz="2400" b="1" dirty="0">
                <a:solidFill>
                  <a:schemeClr val="accent6"/>
                </a:solidFill>
                <a:latin typeface="华文楷体" panose="02010600040101010101" pitchFamily="2" charset="-122"/>
                <a:ea typeface="华文楷体" panose="02010600040101010101" pitchFamily="2" charset="-122"/>
              </a:rPr>
              <a:t>(uniform)</a:t>
            </a:r>
            <a:r>
              <a:rPr lang="zh-CN" altLang="en-US" sz="2400" b="1" dirty="0">
                <a:solidFill>
                  <a:schemeClr val="accent6"/>
                </a:solidFill>
                <a:latin typeface="华文楷体" panose="02010600040101010101" pitchFamily="2" charset="-122"/>
                <a:ea typeface="华文楷体" panose="02010600040101010101" pitchFamily="2" charset="-122"/>
              </a:rPr>
              <a:t>性</a:t>
            </a:r>
            <a:r>
              <a:rPr lang="zh-CN"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是指</a:t>
            </a:r>
            <a:r>
              <a:rPr lang="zh-CN" altLang="en-US" sz="2400" dirty="0">
                <a:latin typeface="华文楷体" panose="02010600040101010101" pitchFamily="2" charset="-122"/>
                <a:ea typeface="华文楷体" panose="02010600040101010101" pitchFamily="2" charset="-122"/>
              </a:rPr>
              <a:t>从一个关键字映射到地址集合中任何一个地址的概率是相等的，即</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使得</a:t>
            </a:r>
            <a:r>
              <a:rPr lang="en-US" altLang="en-US" sz="2400" b="1" dirty="0" err="1">
                <a:solidFill>
                  <a:schemeClr val="accent6">
                    <a:lumMod val="50000"/>
                  </a:schemeClr>
                </a:solidFill>
                <a:latin typeface="华文楷体" panose="02010600040101010101" pitchFamily="2" charset="-122"/>
                <a:ea typeface="华文楷体" panose="02010600040101010101" pitchFamily="2" charset="-122"/>
              </a:rPr>
              <a:t>发生冲突的可能性</a:t>
            </a:r>
            <a:r>
              <a:rPr lang="en-US" altLang="en-US" sz="2400" dirty="0" err="1">
                <a:latin typeface="华文楷体" panose="02010600040101010101" pitchFamily="2" charset="-122"/>
                <a:ea typeface="华文楷体" panose="02010600040101010101" pitchFamily="2" charset="-122"/>
              </a:rPr>
              <a:t>尽可能最少</a:t>
            </a:r>
            <a:endParaRPr lang="en-US" altLang="en-US" sz="2400" dirty="0">
              <a:latin typeface="华文楷体" panose="02010600040101010101" pitchFamily="2" charset="-122"/>
              <a:ea typeface="华文楷体" panose="02010600040101010101" pitchFamily="2" charset="-122"/>
            </a:endParaRPr>
          </a:p>
          <a:p>
            <a:pPr marL="2062163" lvl="1" indent="-1163638">
              <a:buNone/>
            </a:pPr>
            <a:r>
              <a:rPr lang="zh-CN" altLang="en-US" sz="2400" b="1" dirty="0">
                <a:solidFill>
                  <a:schemeClr val="accent6"/>
                </a:solidFill>
                <a:latin typeface="华文楷体" panose="02010600040101010101" pitchFamily="2" charset="-122"/>
                <a:ea typeface="华文楷体" panose="02010600040101010101" pitchFamily="2" charset="-122"/>
              </a:rPr>
              <a:t>快速性</a:t>
            </a:r>
            <a:r>
              <a:rPr lang="zh-CN" altLang="en-US" sz="2400" dirty="0">
                <a:latin typeface="华文楷体" panose="02010600040101010101" pitchFamily="2" charset="-122"/>
                <a:ea typeface="华文楷体" panose="02010600040101010101" pitchFamily="2" charset="-122"/>
              </a:rPr>
              <a:t>：哈希</a:t>
            </a:r>
            <a:r>
              <a:rPr lang="en-US" altLang="en-US" sz="2400" dirty="0" err="1">
                <a:latin typeface="华文楷体" panose="02010600040101010101" pitchFamily="2" charset="-122"/>
                <a:ea typeface="华文楷体" panose="02010600040101010101" pitchFamily="2" charset="-122"/>
              </a:rPr>
              <a:t>函数的构造简单</a:t>
            </a:r>
            <a:r>
              <a:rPr lang="zh-CN" altLang="en-US" sz="2400" dirty="0">
                <a:latin typeface="华文楷体" panose="02010600040101010101" pitchFamily="2" charset="-122"/>
                <a:ea typeface="华文楷体" panose="02010600040101010101" pitchFamily="2" charset="-122"/>
              </a:rPr>
              <a:t>，能在较短的时间内计算出来；</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给出</a:t>
            </a:r>
            <a:r>
              <a:rPr lang="en-US" altLang="en-US" sz="2400" b="1" dirty="0" err="1">
                <a:latin typeface="华文楷体" panose="02010600040101010101" pitchFamily="2" charset="-122"/>
                <a:ea typeface="华文楷体" panose="02010600040101010101" pitchFamily="2" charset="-122"/>
              </a:rPr>
              <a:t>处理冲突的方法</a:t>
            </a:r>
            <a:r>
              <a:rPr lang="zh-CN"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即当冲突出现时如何为冲突元素找到另一个存储位置</a:t>
            </a:r>
            <a:endParaRPr lang="en-US" altLang="en-US"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6" name="左大括号 5"/>
          <p:cNvSpPr/>
          <p:nvPr/>
        </p:nvSpPr>
        <p:spPr>
          <a:xfrm>
            <a:off x="1043608" y="2132856"/>
            <a:ext cx="288032" cy="266429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72595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r>
              <a:rPr lang="zh-CN" altLang="en-US" dirty="0">
                <a:latin typeface="华文隶书" panose="02010800040101010101" pitchFamily="2" charset="-122"/>
                <a:ea typeface="华文隶书" panose="02010800040101010101" pitchFamily="2" charset="-122"/>
              </a:rPr>
              <a:t>哈希表</a:t>
            </a:r>
            <a:r>
              <a:rPr lang="en-US" altLang="zh-CN" dirty="0">
                <a:latin typeface="华文隶书" panose="02010800040101010101" pitchFamily="2" charset="-122"/>
                <a:ea typeface="华文隶书" panose="02010800040101010101" pitchFamily="2" charset="-122"/>
              </a:rPr>
              <a:t>:</a:t>
            </a:r>
            <a:r>
              <a:rPr lang="zh-CN" altLang="en-US" dirty="0">
                <a:latin typeface="华文隶书" panose="02010800040101010101" pitchFamily="2" charset="-122"/>
                <a:ea typeface="华文隶书" panose="02010800040101010101" pitchFamily="2" charset="-122"/>
              </a:rPr>
              <a:t>定义</a:t>
            </a:r>
            <a:endParaRPr lang="en-US" dirty="0">
              <a:latin typeface="华文隶书" panose="02010800040101010101" pitchFamily="2" charset="-122"/>
              <a:ea typeface="华文隶书" panose="02010800040101010101" pitchFamily="2" charset="-122"/>
            </a:endParaRPr>
          </a:p>
        </p:txBody>
      </p:sp>
      <p:sp>
        <p:nvSpPr>
          <p:cNvPr id="718850" name="Rectangle 2"/>
          <p:cNvSpPr>
            <a:spLocks noGrp="1" noChangeArrowheads="1"/>
          </p:cNvSpPr>
          <p:nvPr>
            <p:ph idx="1"/>
          </p:nvPr>
        </p:nvSpPr>
        <p:spPr>
          <a:xfrm>
            <a:off x="454536" y="1412776"/>
            <a:ext cx="8507288" cy="1944216"/>
          </a:xfrm>
        </p:spPr>
        <p:txBody>
          <a:bodyPr>
            <a:normAutofit/>
          </a:bodyPr>
          <a:lstStyle/>
          <a:p>
            <a:pPr marL="0" indent="0">
              <a:buNone/>
            </a:pPr>
            <a:r>
              <a:rPr lang="zh-CN" altLang="en-US" sz="2400" b="1" dirty="0">
                <a:latin typeface="华文楷体" panose="02010600040101010101" pitchFamily="2" charset="-122"/>
                <a:ea typeface="华文楷体" panose="02010600040101010101" pitchFamily="2" charset="-122"/>
              </a:rPr>
              <a:t>根据设定的哈希函数</a:t>
            </a:r>
            <a:r>
              <a:rPr lang="en-US" altLang="zh-CN" sz="2400" b="1" dirty="0">
                <a:latin typeface="华文楷体" panose="02010600040101010101" pitchFamily="2" charset="-122"/>
                <a:ea typeface="华文楷体" panose="02010600040101010101" pitchFamily="2" charset="-122"/>
              </a:rPr>
              <a:t>H(key)</a:t>
            </a:r>
            <a:r>
              <a:rPr lang="zh-CN" altLang="en-US" sz="2400" b="1" dirty="0">
                <a:latin typeface="华文楷体" panose="02010600040101010101" pitchFamily="2" charset="-122"/>
                <a:ea typeface="华文楷体" panose="02010600040101010101" pitchFamily="2" charset="-122"/>
              </a:rPr>
              <a:t>和处理冲突的方法将一组关键字映射到一个有限的连续的地址集（区间）上，并以关键字在地址集中的“像”作为记录在表中的存储位置，这种表称为</a:t>
            </a:r>
            <a:r>
              <a:rPr lang="zh-CN" altLang="en-US" sz="2400" b="1" dirty="0">
                <a:solidFill>
                  <a:schemeClr val="accent6"/>
                </a:solidFill>
                <a:latin typeface="华文楷体" panose="02010600040101010101" pitchFamily="2" charset="-122"/>
                <a:ea typeface="华文楷体" panose="02010600040101010101" pitchFamily="2" charset="-122"/>
              </a:rPr>
              <a:t>哈希表</a:t>
            </a:r>
            <a:r>
              <a:rPr lang="zh-CN" altLang="en-US" sz="2400" b="1" dirty="0">
                <a:latin typeface="华文楷体" panose="02010600040101010101" pitchFamily="2" charset="-122"/>
                <a:ea typeface="华文楷体" panose="02010600040101010101" pitchFamily="2" charset="-122"/>
              </a:rPr>
              <a:t>，这个映射过程称为</a:t>
            </a:r>
            <a:r>
              <a:rPr lang="zh-CN" altLang="en-US" sz="2400" b="1" dirty="0">
                <a:solidFill>
                  <a:schemeClr val="accent6"/>
                </a:solidFill>
                <a:latin typeface="华文楷体" panose="02010600040101010101" pitchFamily="2" charset="-122"/>
                <a:ea typeface="华文楷体" panose="02010600040101010101" pitchFamily="2" charset="-122"/>
              </a:rPr>
              <a:t>哈希造表或散列</a:t>
            </a:r>
            <a:r>
              <a:rPr lang="zh-CN" altLang="en-US" sz="2400" b="1" dirty="0">
                <a:latin typeface="华文楷体" panose="02010600040101010101" pitchFamily="2" charset="-122"/>
                <a:ea typeface="华文楷体" panose="02010600040101010101" pitchFamily="2" charset="-122"/>
              </a:rPr>
              <a:t>，所得存储位置称为</a:t>
            </a:r>
            <a:r>
              <a:rPr lang="zh-CN" altLang="en-US" sz="2400" b="1" dirty="0">
                <a:solidFill>
                  <a:schemeClr val="accent6"/>
                </a:solidFill>
                <a:latin typeface="华文楷体" panose="02010600040101010101" pitchFamily="2" charset="-122"/>
                <a:ea typeface="华文楷体" panose="02010600040101010101" pitchFamily="2" charset="-122"/>
              </a:rPr>
              <a:t>哈希地址或散列地址</a:t>
            </a:r>
            <a:r>
              <a:rPr lang="zh-CN" altLang="en-US" sz="2400" b="1" dirty="0">
                <a:latin typeface="华文楷体" panose="02010600040101010101" pitchFamily="2" charset="-122"/>
                <a:ea typeface="华文楷体" panose="02010600040101010101" pitchFamily="2" charset="-122"/>
              </a:rPr>
              <a:t>。</a:t>
            </a:r>
            <a:endParaRPr lang="en-US" altLang="en-US" sz="24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val="348932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75807" y="69602"/>
            <a:ext cx="8229600" cy="936104"/>
          </a:xfrm>
        </p:spPr>
        <p:txBody>
          <a:bodyPr/>
          <a:lstStyle/>
          <a:p>
            <a:pPr algn="l"/>
            <a:r>
              <a:rPr lang="en-US" altLang="en-US" dirty="0" err="1">
                <a:latin typeface="华文隶书" panose="02010800040101010101" pitchFamily="2" charset="-122"/>
                <a:ea typeface="华文隶书" panose="02010800040101010101" pitchFamily="2" charset="-122"/>
              </a:rPr>
              <a:t>哈希函数的构造</a:t>
            </a:r>
            <a:r>
              <a:rPr lang="en-US" altLang="zh-CN" dirty="0">
                <a:latin typeface="华文隶书" panose="02010800040101010101" pitchFamily="2" charset="-122"/>
                <a:ea typeface="华文隶书" panose="02010800040101010101" pitchFamily="2" charset="-122"/>
              </a:rPr>
              <a:t>-</a:t>
            </a:r>
            <a:r>
              <a:rPr lang="en-US" altLang="en-US" b="1" dirty="0">
                <a:solidFill>
                  <a:srgbClr val="0000FF"/>
                </a:solidFill>
                <a:ea typeface="宋体" panose="02010600030101010101" pitchFamily="2" charset="-122"/>
              </a:rPr>
              <a:t> </a:t>
            </a:r>
            <a:r>
              <a:rPr lang="zh-CN" altLang="en-US" sz="2800" b="1" dirty="0">
                <a:solidFill>
                  <a:srgbClr val="0000FF"/>
                </a:solidFill>
                <a:ea typeface="宋体" panose="02010600030101010101" pitchFamily="2" charset="-122"/>
              </a:rPr>
              <a:t>除留余数法</a:t>
            </a:r>
            <a:endParaRPr lang="en-US" altLang="en-US" sz="2800" b="1" dirty="0">
              <a:solidFill>
                <a:srgbClr val="0000FF"/>
              </a:solidFill>
              <a:ea typeface="宋体" panose="02010600030101010101" pitchFamily="2" charset="-122"/>
            </a:endParaRPr>
          </a:p>
        </p:txBody>
      </p:sp>
      <p:sp>
        <p:nvSpPr>
          <p:cNvPr id="7" name="内容占位符 6"/>
          <p:cNvSpPr>
            <a:spLocks noGrp="1"/>
          </p:cNvSpPr>
          <p:nvPr>
            <p:ph idx="1"/>
          </p:nvPr>
        </p:nvSpPr>
        <p:spPr>
          <a:xfrm>
            <a:off x="107504" y="1013839"/>
            <a:ext cx="9217024" cy="5760640"/>
          </a:xfrm>
        </p:spPr>
        <p:txBody>
          <a:bodyPr>
            <a:normAutofit lnSpcReduction="10000"/>
          </a:bodyPr>
          <a:lstStyle/>
          <a:p>
            <a:pPr marL="269875" indent="-269875" defTabSz="269875">
              <a:lnSpc>
                <a:spcPct val="120000"/>
              </a:lnSpc>
              <a:spcBef>
                <a:spcPts val="0"/>
              </a:spcBef>
            </a:pPr>
            <a:r>
              <a:rPr lang="en-US" altLang="en-US" sz="2400" b="1" dirty="0" err="1">
                <a:ea typeface="宋体" panose="02010600030101010101" pitchFamily="2" charset="-122"/>
              </a:rPr>
              <a:t>取关键字或关键字</a:t>
            </a:r>
            <a:r>
              <a:rPr lang="zh-CN" altLang="en-US" sz="2400" b="1" dirty="0">
                <a:ea typeface="宋体" panose="02010600030101010101" pitchFamily="2" charset="-122"/>
              </a:rPr>
              <a:t>对存储大小</a:t>
            </a:r>
            <a:r>
              <a:rPr lang="en-US" altLang="en-US" sz="2400" b="1" dirty="0">
                <a:ea typeface="宋体" panose="02010600030101010101" pitchFamily="2" charset="-122"/>
              </a:rPr>
              <a:t>作</a:t>
            </a:r>
            <a:r>
              <a:rPr lang="zh-CN" altLang="en-US" sz="2400" b="1" dirty="0">
                <a:ea typeface="宋体" panose="02010600030101010101" pitchFamily="2" charset="-122"/>
              </a:rPr>
              <a:t>除余作为哈希地址</a:t>
            </a:r>
            <a:r>
              <a:rPr lang="en-US" altLang="en-US" sz="2400" b="1" dirty="0">
                <a:ea typeface="宋体" panose="02010600030101010101" pitchFamily="2" charset="-122"/>
              </a:rPr>
              <a:t>，即</a:t>
            </a:r>
            <a:r>
              <a:rPr lang="zh-CN" altLang="en-US" sz="2400" b="1" dirty="0">
                <a:ea typeface="宋体" panose="02010600030101010101" pitchFamily="2" charset="-122"/>
              </a:rPr>
              <a:t>：</a:t>
            </a:r>
            <a:endParaRPr lang="en-US" altLang="en-US" sz="2400" b="1" dirty="0">
              <a:ea typeface="宋体" panose="02010600030101010101" pitchFamily="2" charset="-122"/>
            </a:endParaRPr>
          </a:p>
          <a:p>
            <a:pPr marL="0" indent="1616075">
              <a:spcBef>
                <a:spcPts val="1200"/>
              </a:spcBef>
              <a:buNone/>
            </a:pPr>
            <a:r>
              <a:rPr lang="en-US" altLang="en-US" sz="2400" b="1" dirty="0">
                <a:latin typeface="Times New Roman" panose="02020603050405020304" pitchFamily="18" charset="0"/>
                <a:ea typeface="宋体" panose="02010600030101010101" pitchFamily="2" charset="-122"/>
                <a:cs typeface="Times New Roman" panose="02020603050405020304" pitchFamily="18" charset="0"/>
              </a:rPr>
              <a:t>hash(key)=key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为存储数组大小</a:t>
            </a:r>
            <a:endParaRPr lang="en-US"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898525" indent="-628650">
              <a:spcBef>
                <a:spcPts val="1800"/>
              </a:spcBef>
              <a:buNone/>
            </a:pPr>
            <a:r>
              <a:rPr lang="zh-CN" altLang="en-US" sz="2400" b="1" i="1" dirty="0">
                <a:solidFill>
                  <a:schemeClr val="accent6"/>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是否是合适的哈希函数  </a:t>
            </a:r>
            <a:r>
              <a:rPr lang="zh-CN" altLang="en-US" sz="2400" b="1" i="1" dirty="0">
                <a:solidFill>
                  <a:schemeClr val="accent6"/>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M</a:t>
            </a:r>
            <a:r>
              <a:rPr lang="zh-CN" altLang="en-US" sz="2400" b="1" dirty="0">
                <a:latin typeface="华文楷体" panose="02010600040101010101" pitchFamily="2" charset="-122"/>
                <a:ea typeface="华文楷体" panose="02010600040101010101" pitchFamily="2" charset="-122"/>
              </a:rPr>
              <a:t>取值是否随意</a:t>
            </a:r>
            <a:endParaRPr lang="en-US" altLang="zh-CN" sz="2400" b="1" dirty="0">
              <a:latin typeface="华文楷体" panose="02010600040101010101" pitchFamily="2" charset="-122"/>
              <a:ea typeface="华文楷体" panose="02010600040101010101" pitchFamily="2" charset="-122"/>
            </a:endParaRPr>
          </a:p>
          <a:p>
            <a:pPr marL="269875" indent="0">
              <a:spcBef>
                <a:spcPts val="1200"/>
              </a:spcBef>
              <a:buNone/>
            </a:pPr>
            <a:r>
              <a:rPr lang="zh-CN" altLang="en-US"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M=2</a:t>
            </a:r>
            <a:r>
              <a:rPr lang="en-US" altLang="zh-CN" sz="2400" b="1" baseline="30000" dirty="0">
                <a:latin typeface="Times New Roman" panose="02020603050405020304" pitchFamily="18" charset="0"/>
                <a:cs typeface="Times New Roman" panose="02020603050405020304" pitchFamily="18" charset="0"/>
              </a:rPr>
              <a:t>K</a:t>
            </a:r>
            <a:r>
              <a:rPr lang="en-US" altLang="zh-CN" sz="2400" b="1" dirty="0">
                <a:latin typeface="Times New Roman" panose="02020603050405020304" pitchFamily="18" charset="0"/>
                <a:cs typeface="Times New Roman" panose="02020603050405020304" pitchFamily="18" charset="0"/>
              </a:rPr>
              <a:t> </a:t>
            </a:r>
          </a:p>
          <a:p>
            <a:pPr marL="719138" indent="-449263">
              <a:spcBef>
                <a:spcPts val="1200"/>
              </a:spcBef>
              <a:buNone/>
              <a:tabLst>
                <a:tab pos="719138" algn="l"/>
              </a:tabLst>
            </a:pPr>
            <a:r>
              <a:rPr lang="en-US" altLang="zh-CN" sz="2400" b="1" dirty="0">
                <a:latin typeface="Algerian" panose="04020705040A02060702" pitchFamily="82"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hash(key) = </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key%M</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key&amp;(M-1)</a:t>
            </a:r>
          </a:p>
          <a:p>
            <a:pPr marL="719138" indent="-449263">
              <a:spcBef>
                <a:spcPts val="1200"/>
              </a:spcBef>
              <a:buNone/>
              <a:tabLst>
                <a:tab pos="719138" algn="l"/>
              </a:tabLst>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M-1 = </a:t>
            </a:r>
          </a:p>
          <a:p>
            <a:pPr marL="719138" indent="-449263">
              <a:spcBef>
                <a:spcPts val="1200"/>
              </a:spcBef>
              <a:buNone/>
              <a:tabLst>
                <a:tab pos="719138" algn="l"/>
              </a:tabLst>
            </a:pP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推论：发生冲突</a:t>
            </a:r>
            <a:r>
              <a:rPr lang="en-US" altLang="zh-CN" sz="2400" b="1" dirty="0" err="1">
                <a:solidFill>
                  <a:schemeClr val="tx2">
                    <a:lumMod val="60000"/>
                    <a:lumOff val="40000"/>
                  </a:schemeClr>
                </a:solidFill>
                <a:latin typeface="华文楷体" panose="02010600040101010101" pitchFamily="2" charset="-122"/>
                <a:ea typeface="华文楷体" panose="02010600040101010101" pitchFamily="2" charset="-122"/>
              </a:rPr>
              <a:t>iff</a:t>
            </a: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最后</a:t>
            </a:r>
            <a:r>
              <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rPr>
              <a:t>K</a:t>
            </a: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位相同  </a:t>
            </a:r>
            <a:r>
              <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rPr>
              <a:t>//</a:t>
            </a: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发生冲突的概率很大</a:t>
            </a:r>
            <a:endPar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898525" indent="-628650">
              <a:spcBef>
                <a:spcPts val="1800"/>
              </a:spcBef>
              <a:buNone/>
            </a:pPr>
            <a:r>
              <a:rPr lang="zh-CN" altLang="en-US" sz="2400" b="1" dirty="0">
                <a:latin typeface="Times New Roman" panose="02020603050405020304" pitchFamily="18" charset="0"/>
                <a:cs typeface="Times New Roman" panose="02020603050405020304" pitchFamily="18" charset="0"/>
              </a:rPr>
              <a:t>例</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M=pf</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p</a:t>
            </a:r>
            <a:r>
              <a:rPr lang="zh-CN" altLang="en-US" sz="2400" b="1" dirty="0">
                <a:latin typeface="华文楷体" panose="02010600040101010101" pitchFamily="2" charset="-122"/>
                <a:ea typeface="华文楷体" panose="02010600040101010101" pitchFamily="2" charset="-122"/>
              </a:rPr>
              <a:t>和</a:t>
            </a:r>
            <a:r>
              <a:rPr lang="en-US" altLang="zh-CN" sz="2400" b="1" dirty="0">
                <a:latin typeface="Times New Roman" panose="02020603050405020304" pitchFamily="18" charset="0"/>
                <a:cs typeface="Times New Roman" panose="02020603050405020304" pitchFamily="18" charset="0"/>
              </a:rPr>
              <a:t>f</a:t>
            </a:r>
            <a:r>
              <a:rPr lang="zh-CN" altLang="en-US" sz="2400" b="1" dirty="0">
                <a:latin typeface="华文楷体" panose="02010600040101010101" pitchFamily="2" charset="-122"/>
                <a:ea typeface="华文楷体" panose="02010600040101010101" pitchFamily="2" charset="-122"/>
              </a:rPr>
              <a:t>都为</a:t>
            </a:r>
            <a:r>
              <a:rPr lang="en-US" altLang="zh-CN" sz="2400" b="1" dirty="0">
                <a:latin typeface="华文楷体" panose="02010600040101010101" pitchFamily="2" charset="-122"/>
                <a:ea typeface="华文楷体" panose="02010600040101010101" pitchFamily="2" charset="-122"/>
              </a:rPr>
              <a:t>M</a:t>
            </a:r>
            <a:r>
              <a:rPr lang="zh-CN" altLang="en-US" sz="2400" b="1" dirty="0">
                <a:latin typeface="华文楷体" panose="02010600040101010101" pitchFamily="2" charset="-122"/>
                <a:ea typeface="华文楷体" panose="02010600040101010101" pitchFamily="2" charset="-122"/>
              </a:rPr>
              <a:t>的质因子</a:t>
            </a:r>
            <a:endParaRPr lang="en-US" altLang="zh-CN" sz="2400" b="1" dirty="0">
              <a:latin typeface="华文楷体" panose="02010600040101010101" pitchFamily="2" charset="-122"/>
              <a:ea typeface="华文楷体" panose="02010600040101010101" pitchFamily="2" charset="-122"/>
            </a:endParaRPr>
          </a:p>
          <a:p>
            <a:pPr marL="898525" indent="-628650">
              <a:spcBef>
                <a:spcPts val="1200"/>
              </a:spcBef>
              <a:buNone/>
            </a:pPr>
            <a:r>
              <a:rPr lang="zh-CN" altLang="en-US" sz="2400" b="1" dirty="0">
                <a:latin typeface="华文楷体" panose="02010600040101010101" pitchFamily="2" charset="-122"/>
                <a:ea typeface="华文楷体" panose="02010600040101010101" pitchFamily="2" charset="-122"/>
              </a:rPr>
              <a:t>      例</a:t>
            </a:r>
            <a:r>
              <a:rPr lang="en-US" altLang="zh-CN" sz="2400" b="1" dirty="0">
                <a:latin typeface="华文楷体" panose="02010600040101010101" pitchFamily="2" charset="-122"/>
                <a:ea typeface="华文楷体" panose="02010600040101010101" pitchFamily="2" charset="-122"/>
              </a:rPr>
              <a:t>M = 21=3</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7</a:t>
            </a:r>
          </a:p>
          <a:p>
            <a:pPr marL="898525" indent="-628650">
              <a:spcBef>
                <a:spcPts val="1200"/>
              </a:spcBef>
              <a:buNone/>
            </a:pPr>
            <a:endPar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898525" indent="-628650">
              <a:spcBef>
                <a:spcPts val="1200"/>
              </a:spcBef>
              <a:buNone/>
            </a:pP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推论：</a:t>
            </a:r>
            <a:r>
              <a:rPr lang="en-US" altLang="en-US" sz="2400" dirty="0">
                <a:solidFill>
                  <a:schemeClr val="tx2">
                    <a:lumMod val="60000"/>
                    <a:lumOff val="40000"/>
                  </a:schemeClr>
                </a:solidFill>
                <a:ea typeface="宋体" panose="02010600030101010101" pitchFamily="2" charset="-122"/>
              </a:rPr>
              <a:t> </a:t>
            </a:r>
            <a:r>
              <a:rPr lang="en-US" altLang="en-US" sz="2400" b="1" dirty="0" err="1">
                <a:solidFill>
                  <a:schemeClr val="tx2">
                    <a:lumMod val="60000"/>
                    <a:lumOff val="40000"/>
                  </a:schemeClr>
                </a:solidFill>
                <a:latin typeface="华文楷体" panose="02010600040101010101" pitchFamily="2" charset="-122"/>
                <a:ea typeface="华文楷体" panose="02010600040101010101" pitchFamily="2" charset="-122"/>
              </a:rPr>
              <a:t>则所有含有q或f因子的关键字的</a:t>
            </a: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哈希</a:t>
            </a:r>
            <a:r>
              <a:rPr lang="en-US" altLang="en-US" sz="2400" b="1" dirty="0" err="1">
                <a:solidFill>
                  <a:schemeClr val="tx2">
                    <a:lumMod val="60000"/>
                    <a:lumOff val="40000"/>
                  </a:schemeClr>
                </a:solidFill>
                <a:latin typeface="华文楷体" panose="02010600040101010101" pitchFamily="2" charset="-122"/>
                <a:ea typeface="华文楷体" panose="02010600040101010101" pitchFamily="2" charset="-122"/>
              </a:rPr>
              <a:t>地址均是q或f的倍数</a:t>
            </a:r>
            <a:endParaRPr lang="en-US" altLang="en-US" sz="2400" b="1" dirty="0">
              <a:solidFill>
                <a:schemeClr val="tx2">
                  <a:lumMod val="60000"/>
                  <a:lumOff val="40000"/>
                </a:schemeClr>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944714902"/>
              </p:ext>
            </p:extLst>
          </p:nvPr>
        </p:nvGraphicFramePr>
        <p:xfrm>
          <a:off x="2123728" y="3573016"/>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r>
                        <a:rPr lang="en-US" altLang="zh-CN" dirty="0">
                          <a:solidFill>
                            <a:schemeClr val="tx1"/>
                          </a:solidFill>
                        </a:rPr>
                        <a:t>0     0         0  .</a:t>
                      </a:r>
                      <a:r>
                        <a:rPr lang="en-US" altLang="zh-CN" baseline="0" dirty="0">
                          <a:solidFill>
                            <a:schemeClr val="tx1"/>
                          </a:solidFill>
                        </a:rPr>
                        <a:t>     .       .     .        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1      1       1       .</a:t>
                      </a:r>
                      <a:r>
                        <a:rPr lang="en-US" altLang="zh-CN" baseline="0" dirty="0">
                          <a:solidFill>
                            <a:schemeClr val="tx1"/>
                          </a:solidFill>
                        </a:rPr>
                        <a:t>     .      .     .     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bl>
          </a:graphicData>
        </a:graphic>
      </p:graphicFrame>
      <p:sp>
        <p:nvSpPr>
          <p:cNvPr id="4" name="左大括号 3"/>
          <p:cNvSpPr/>
          <p:nvPr/>
        </p:nvSpPr>
        <p:spPr>
          <a:xfrm>
            <a:off x="6516216" y="1933676"/>
            <a:ext cx="360040" cy="2736304"/>
          </a:xfrm>
          <a:prstGeom prst="leftBrace">
            <a:avLst/>
          </a:prstGeom>
          <a:scene3d>
            <a:camera prst="orthographicFront">
              <a:rot lat="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883940161"/>
              </p:ext>
            </p:extLst>
          </p:nvPr>
        </p:nvGraphicFramePr>
        <p:xfrm>
          <a:off x="3131840" y="5235244"/>
          <a:ext cx="5400600" cy="741680"/>
        </p:xfrm>
        <a:graphic>
          <a:graphicData uri="http://schemas.openxmlformats.org/drawingml/2006/table">
            <a:tbl>
              <a:tblPr firstRow="1" bandRow="1">
                <a:tableStyleId>{5C22544A-7EE6-4342-B048-85BDC9FD1C3A}</a:tableStyleId>
              </a:tblPr>
              <a:tblGrid>
                <a:gridCol w="1224136">
                  <a:extLst>
                    <a:ext uri="{9D8B030D-6E8A-4147-A177-3AD203B41FA5}">
                      <a16:colId xmlns="" xmlns:a16="http://schemas.microsoft.com/office/drawing/2014/main" val="20000"/>
                    </a:ext>
                  </a:extLst>
                </a:gridCol>
                <a:gridCol w="792088">
                  <a:extLst>
                    <a:ext uri="{9D8B030D-6E8A-4147-A177-3AD203B41FA5}">
                      <a16:colId xmlns="" xmlns:a16="http://schemas.microsoft.com/office/drawing/2014/main" val="20001"/>
                    </a:ext>
                  </a:extLst>
                </a:gridCol>
                <a:gridCol w="864096">
                  <a:extLst>
                    <a:ext uri="{9D8B030D-6E8A-4147-A177-3AD203B41FA5}">
                      <a16:colId xmlns="" xmlns:a16="http://schemas.microsoft.com/office/drawing/2014/main" val="20002"/>
                    </a:ext>
                  </a:extLst>
                </a:gridCol>
                <a:gridCol w="792088">
                  <a:extLst>
                    <a:ext uri="{9D8B030D-6E8A-4147-A177-3AD203B41FA5}">
                      <a16:colId xmlns="" xmlns:a16="http://schemas.microsoft.com/office/drawing/2014/main" val="20003"/>
                    </a:ext>
                  </a:extLst>
                </a:gridCol>
                <a:gridCol w="864096">
                  <a:extLst>
                    <a:ext uri="{9D8B030D-6E8A-4147-A177-3AD203B41FA5}">
                      <a16:colId xmlns="" xmlns:a16="http://schemas.microsoft.com/office/drawing/2014/main" val="20004"/>
                    </a:ext>
                  </a:extLst>
                </a:gridCol>
                <a:gridCol w="864096">
                  <a:extLst>
                    <a:ext uri="{9D8B030D-6E8A-4147-A177-3AD203B41FA5}">
                      <a16:colId xmlns="" xmlns:a16="http://schemas.microsoft.com/office/drawing/2014/main" val="20005"/>
                    </a:ext>
                  </a:extLst>
                </a:gridCol>
              </a:tblGrid>
              <a:tr h="370840">
                <a:tc>
                  <a:txBody>
                    <a:bodyPr/>
                    <a:lstStyle/>
                    <a:p>
                      <a:r>
                        <a:rPr lang="zh-CN" altLang="en-US" dirty="0">
                          <a:latin typeface="华文楷体" panose="02010600040101010101" pitchFamily="2" charset="-122"/>
                          <a:ea typeface="华文楷体" panose="02010600040101010101" pitchFamily="2" charset="-122"/>
                        </a:rPr>
                        <a:t>关键字</a:t>
                      </a:r>
                    </a:p>
                  </a:txBody>
                  <a:tcPr/>
                </a:tc>
                <a:tc>
                  <a:txBody>
                    <a:bodyPr/>
                    <a:lstStyle/>
                    <a:p>
                      <a:pPr algn="ctr"/>
                      <a:r>
                        <a:rPr lang="en-US" altLang="zh-CN" dirty="0">
                          <a:latin typeface="Times New Roman" panose="02020603050405020304" pitchFamily="18" charset="0"/>
                          <a:cs typeface="Times New Roman" panose="02020603050405020304" pitchFamily="18" charset="0"/>
                        </a:rPr>
                        <a:t>28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35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63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77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105</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r>
                        <a:rPr lang="zh-CN" altLang="en-US" dirty="0">
                          <a:latin typeface="华文楷体" panose="02010600040101010101" pitchFamily="2" charset="-122"/>
                          <a:ea typeface="华文楷体" panose="02010600040101010101" pitchFamily="2" charset="-122"/>
                        </a:rPr>
                        <a:t>哈希地址</a:t>
                      </a:r>
                    </a:p>
                  </a:txBody>
                  <a:tcPr/>
                </a:tc>
                <a:tc>
                  <a:txBody>
                    <a:bodyPr/>
                    <a:lstStyle/>
                    <a:p>
                      <a:pPr algn="ctr"/>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14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6147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107504" y="14657"/>
            <a:ext cx="8229600" cy="936104"/>
          </a:xfrm>
        </p:spPr>
        <p:txBody>
          <a:bodyPr/>
          <a:lstStyle/>
          <a:p>
            <a:pPr algn="l"/>
            <a:r>
              <a:rPr lang="en-US" altLang="en-US" dirty="0" err="1">
                <a:latin typeface="华文隶书" panose="02010800040101010101" pitchFamily="2" charset="-122"/>
                <a:ea typeface="华文隶书" panose="02010800040101010101" pitchFamily="2" charset="-122"/>
              </a:rPr>
              <a:t>哈希函数的构造</a:t>
            </a:r>
            <a:r>
              <a:rPr lang="en-US" altLang="zh-CN" dirty="0">
                <a:latin typeface="华文隶书" panose="02010800040101010101" pitchFamily="2" charset="-122"/>
                <a:ea typeface="华文隶书" panose="02010800040101010101" pitchFamily="2" charset="-122"/>
              </a:rPr>
              <a:t>-</a:t>
            </a:r>
            <a:r>
              <a:rPr lang="en-US" altLang="en-US" b="1" dirty="0">
                <a:solidFill>
                  <a:srgbClr val="0000FF"/>
                </a:solidFill>
                <a:ea typeface="宋体" panose="02010600030101010101" pitchFamily="2" charset="-122"/>
              </a:rPr>
              <a:t> </a:t>
            </a:r>
            <a:r>
              <a:rPr lang="zh-CN" altLang="en-US" sz="2800" b="1" dirty="0">
                <a:solidFill>
                  <a:srgbClr val="0000FF"/>
                </a:solidFill>
                <a:ea typeface="宋体" panose="02010600030101010101" pitchFamily="2" charset="-122"/>
              </a:rPr>
              <a:t>除留余数法（</a:t>
            </a:r>
            <a:r>
              <a:rPr lang="en-US" altLang="zh-CN" sz="2800" b="1" dirty="0">
                <a:solidFill>
                  <a:srgbClr val="0000FF"/>
                </a:solidFill>
                <a:ea typeface="宋体" panose="02010600030101010101" pitchFamily="2" charset="-122"/>
              </a:rPr>
              <a:t>1</a:t>
            </a:r>
            <a:r>
              <a:rPr lang="zh-CN" altLang="en-US" sz="2800" b="1" dirty="0">
                <a:solidFill>
                  <a:srgbClr val="0000FF"/>
                </a:solidFill>
                <a:ea typeface="宋体" panose="02010600030101010101" pitchFamily="2" charset="-122"/>
              </a:rPr>
              <a:t>）</a:t>
            </a:r>
            <a:endParaRPr lang="en-US" altLang="en-US" sz="2800" b="1" dirty="0">
              <a:solidFill>
                <a:srgbClr val="0000FF"/>
              </a:solidFill>
              <a:ea typeface="宋体" panose="02010600030101010101" pitchFamily="2" charset="-122"/>
            </a:endParaRPr>
          </a:p>
        </p:txBody>
      </p:sp>
      <p:sp>
        <p:nvSpPr>
          <p:cNvPr id="7" name="内容占位符 6"/>
          <p:cNvSpPr>
            <a:spLocks noGrp="1"/>
          </p:cNvSpPr>
          <p:nvPr>
            <p:ph idx="1"/>
          </p:nvPr>
        </p:nvSpPr>
        <p:spPr>
          <a:xfrm>
            <a:off x="68183" y="950761"/>
            <a:ext cx="8882257" cy="2622255"/>
          </a:xfrm>
        </p:spPr>
        <p:txBody>
          <a:bodyPr>
            <a:normAutofit lnSpcReduction="10000"/>
          </a:bodyPr>
          <a:lstStyle/>
          <a:p>
            <a:pPr marL="719138" indent="-449263">
              <a:spcBef>
                <a:spcPts val="2400"/>
              </a:spcBef>
              <a:buFont typeface="Wingdings" panose="05000000000000000000" pitchFamily="2" charset="2"/>
              <a:buChar char="u"/>
            </a:pPr>
            <a:r>
              <a:rPr lang="en-US" altLang="zh-CN" sz="2400" b="1" dirty="0">
                <a:solidFill>
                  <a:schemeClr val="accent5"/>
                </a:solidFill>
                <a:latin typeface="华文楷体" panose="02010600040101010101" pitchFamily="2" charset="-122"/>
                <a:ea typeface="华文楷体" panose="02010600040101010101" pitchFamily="2" charset="-122"/>
              </a:rPr>
              <a:t>M</a:t>
            </a:r>
            <a:r>
              <a:rPr lang="zh-CN" altLang="en-US" sz="2400" b="1" dirty="0">
                <a:solidFill>
                  <a:schemeClr val="accent5"/>
                </a:solidFill>
                <a:latin typeface="华文楷体" panose="02010600040101010101" pitchFamily="2" charset="-122"/>
                <a:ea typeface="华文楷体" panose="02010600040101010101" pitchFamily="2" charset="-122"/>
              </a:rPr>
              <a:t>为素数时，数据对散列表的覆盖最充分</a:t>
            </a:r>
            <a:endParaRPr lang="en-US" altLang="zh-CN" sz="2400" b="1" dirty="0">
              <a:solidFill>
                <a:schemeClr val="accent5"/>
              </a:solidFill>
              <a:latin typeface="华文楷体" panose="02010600040101010101" pitchFamily="2" charset="-122"/>
              <a:ea typeface="华文楷体" panose="02010600040101010101" pitchFamily="2" charset="-122"/>
            </a:endParaRPr>
          </a:p>
          <a:p>
            <a:pPr marL="898525" indent="-628650">
              <a:spcBef>
                <a:spcPts val="3600"/>
              </a:spcBef>
              <a:buNone/>
            </a:pPr>
            <a:r>
              <a:rPr lang="zh-CN" altLang="en-US" sz="2400" b="1" i="1" dirty="0">
                <a:solidFill>
                  <a:schemeClr val="accent6"/>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是否这样就完美均匀了呢？</a:t>
            </a:r>
            <a:endParaRPr lang="en-US" altLang="zh-CN" sz="2400" b="1" dirty="0">
              <a:latin typeface="华文楷体" panose="02010600040101010101" pitchFamily="2" charset="-122"/>
              <a:ea typeface="华文楷体" panose="02010600040101010101" pitchFamily="2" charset="-122"/>
            </a:endParaRPr>
          </a:p>
          <a:p>
            <a:pPr marL="987425" lvl="0" indent="-450850">
              <a:spcBef>
                <a:spcPts val="1800"/>
              </a:spcBef>
              <a:buNone/>
              <a:defRPr/>
            </a:pPr>
            <a:r>
              <a:rPr lang="en-US" altLang="zh-CN" sz="2400" b="1" dirty="0">
                <a:solidFill>
                  <a:schemeClr val="accent5"/>
                </a:solidFill>
                <a:latin typeface="华文楷体" panose="02010600040101010101" pitchFamily="2" charset="-122"/>
                <a:ea typeface="华文楷体" panose="02010600040101010101" pitchFamily="2" charset="-122"/>
              </a:rPr>
              <a:t>1</a:t>
            </a:r>
            <a:r>
              <a:rPr lang="zh-CN" altLang="en-US" sz="2400" b="1" dirty="0">
                <a:solidFill>
                  <a:schemeClr val="accent5"/>
                </a:solidFill>
                <a:latin typeface="华文楷体" panose="02010600040101010101" pitchFamily="2" charset="-122"/>
                <a:ea typeface="华文楷体" panose="02010600040101010101" pitchFamily="2" charset="-122"/>
              </a:rPr>
              <a:t>）无论</a:t>
            </a:r>
            <a:r>
              <a:rPr lang="en-US" altLang="zh-CN" sz="2400" b="1" dirty="0">
                <a:solidFill>
                  <a:schemeClr val="accent5"/>
                </a:solidFill>
                <a:latin typeface="华文楷体" panose="02010600040101010101" pitchFamily="2" charset="-122"/>
                <a:ea typeface="华文楷体" panose="02010600040101010101" pitchFamily="2" charset="-122"/>
              </a:rPr>
              <a:t>M</a:t>
            </a:r>
            <a:r>
              <a:rPr lang="zh-CN" altLang="en-US" sz="2400" b="1" dirty="0">
                <a:solidFill>
                  <a:schemeClr val="accent5"/>
                </a:solidFill>
                <a:latin typeface="华文楷体" panose="02010600040101010101" pitchFamily="2" charset="-122"/>
                <a:ea typeface="华文楷体" panose="02010600040101010101" pitchFamily="2" charset="-122"/>
              </a:rPr>
              <a:t>取多少，总有</a:t>
            </a:r>
            <a:r>
              <a:rPr lang="en-US" altLang="zh-CN" sz="2400" b="1" dirty="0">
                <a:solidFill>
                  <a:schemeClr val="accent5"/>
                </a:solidFill>
                <a:latin typeface="华文楷体" panose="02010600040101010101" pitchFamily="2" charset="-122"/>
                <a:ea typeface="华文楷体" panose="02010600040101010101" pitchFamily="2" charset="-122"/>
              </a:rPr>
              <a:t>hash(0)=0  -</a:t>
            </a:r>
            <a:r>
              <a:rPr lang="zh-CN" altLang="en-US" sz="2400" b="1" dirty="0">
                <a:solidFill>
                  <a:schemeClr val="accent5"/>
                </a:solidFill>
                <a:latin typeface="华文楷体" panose="02010600040101010101" pitchFamily="2" charset="-122"/>
                <a:ea typeface="华文楷体" panose="02010600040101010101" pitchFamily="2" charset="-122"/>
              </a:rPr>
              <a:t>不动点问题</a:t>
            </a:r>
            <a:endParaRPr lang="en-US" altLang="zh-CN" sz="2400" b="1" dirty="0">
              <a:solidFill>
                <a:schemeClr val="accent5"/>
              </a:solidFill>
              <a:latin typeface="华文楷体" panose="02010600040101010101" pitchFamily="2" charset="-122"/>
              <a:ea typeface="华文楷体" panose="02010600040101010101" pitchFamily="2" charset="-122"/>
            </a:endParaRPr>
          </a:p>
          <a:p>
            <a:pPr marL="987425" lvl="0" indent="-450850">
              <a:spcBef>
                <a:spcPts val="1200"/>
              </a:spcBef>
              <a:buNone/>
              <a:defRPr/>
            </a:pPr>
            <a:r>
              <a:rPr lang="en-US" altLang="zh-CN" sz="2400" b="1" dirty="0">
                <a:solidFill>
                  <a:schemeClr val="accent5"/>
                </a:solidFill>
                <a:latin typeface="华文楷体" panose="02010600040101010101" pitchFamily="2" charset="-122"/>
                <a:ea typeface="华文楷体" panose="02010600040101010101" pitchFamily="2" charset="-122"/>
              </a:rPr>
              <a:t>2</a:t>
            </a:r>
            <a:r>
              <a:rPr lang="zh-CN" altLang="en-US" sz="2400" b="1" dirty="0">
                <a:solidFill>
                  <a:schemeClr val="accent5"/>
                </a:solidFill>
                <a:latin typeface="华文楷体" panose="02010600040101010101" pitchFamily="2" charset="-122"/>
                <a:ea typeface="华文楷体" panose="02010600040101010101" pitchFamily="2" charset="-122"/>
              </a:rPr>
              <a:t>）</a:t>
            </a:r>
            <a:r>
              <a:rPr lang="en-US" altLang="zh-CN" sz="2400" b="1" dirty="0">
                <a:solidFill>
                  <a:schemeClr val="accent5"/>
                </a:solidFill>
                <a:latin typeface="华文楷体" panose="02010600040101010101" pitchFamily="2" charset="-122"/>
                <a:ea typeface="华文楷体" panose="02010600040101010101" pitchFamily="2" charset="-122"/>
              </a:rPr>
              <a:t>[0</a:t>
            </a:r>
            <a:r>
              <a:rPr lang="zh-CN" altLang="en-US" sz="2400" b="1" dirty="0">
                <a:solidFill>
                  <a:schemeClr val="accent5"/>
                </a:solidFill>
                <a:latin typeface="华文楷体" panose="02010600040101010101" pitchFamily="2" charset="-122"/>
                <a:ea typeface="华文楷体" panose="02010600040101010101" pitchFamily="2" charset="-122"/>
              </a:rPr>
              <a:t>，</a:t>
            </a:r>
            <a:r>
              <a:rPr lang="en-US" altLang="zh-CN" sz="2400" b="1" dirty="0">
                <a:solidFill>
                  <a:schemeClr val="accent5"/>
                </a:solidFill>
                <a:latin typeface="华文楷体" panose="02010600040101010101" pitchFamily="2" charset="-122"/>
                <a:ea typeface="华文楷体" panose="02010600040101010101" pitchFamily="2" charset="-122"/>
              </a:rPr>
              <a:t>M</a:t>
            </a:r>
            <a:r>
              <a:rPr lang="zh-CN" altLang="en-US" sz="2400" b="1" dirty="0">
                <a:solidFill>
                  <a:schemeClr val="accent5"/>
                </a:solidFill>
                <a:latin typeface="华文楷体" panose="02010600040101010101" pitchFamily="2" charset="-122"/>
                <a:ea typeface="华文楷体" panose="02010600040101010101" pitchFamily="2" charset="-122"/>
              </a:rPr>
              <a:t>）的关键码均匀分配到</a:t>
            </a:r>
            <a:r>
              <a:rPr lang="en-US" altLang="zh-CN" sz="2400" b="1" dirty="0">
                <a:solidFill>
                  <a:schemeClr val="accent5"/>
                </a:solidFill>
                <a:latin typeface="华文楷体" panose="02010600040101010101" pitchFamily="2" charset="-122"/>
                <a:ea typeface="华文楷体" panose="02010600040101010101" pitchFamily="2" charset="-122"/>
              </a:rPr>
              <a:t>M</a:t>
            </a:r>
            <a:r>
              <a:rPr lang="zh-CN" altLang="en-US" sz="2400" b="1" dirty="0">
                <a:solidFill>
                  <a:schemeClr val="accent5"/>
                </a:solidFill>
                <a:latin typeface="华文楷体" panose="02010600040101010101" pitchFamily="2" charset="-122"/>
                <a:ea typeface="华文楷体" panose="02010600040101010101" pitchFamily="2" charset="-122"/>
              </a:rPr>
              <a:t>个地址中；但相邻的关键码的散列地址也必相邻</a:t>
            </a:r>
            <a:r>
              <a:rPr lang="en-US" altLang="zh-CN" sz="2400" b="1" dirty="0">
                <a:solidFill>
                  <a:schemeClr val="accent5"/>
                </a:solidFill>
                <a:latin typeface="华文楷体" panose="02010600040101010101" pitchFamily="2" charset="-122"/>
                <a:ea typeface="华文楷体" panose="02010600040101010101" pitchFamily="2" charset="-122"/>
              </a:rPr>
              <a:t>-</a:t>
            </a:r>
            <a:r>
              <a:rPr lang="zh-CN" altLang="en-US" sz="2400" b="1" dirty="0">
                <a:solidFill>
                  <a:schemeClr val="accent5"/>
                </a:solidFill>
                <a:latin typeface="华文楷体" panose="02010600040101010101" pitchFamily="2" charset="-122"/>
                <a:ea typeface="华文楷体" panose="02010600040101010101" pitchFamily="2" charset="-122"/>
              </a:rPr>
              <a:t>这实际上是一个零阶均匀</a:t>
            </a:r>
            <a:endParaRPr lang="en-US" altLang="zh-CN" sz="2400" b="1" dirty="0">
              <a:solidFill>
                <a:schemeClr val="accent5"/>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30757323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8994</TotalTime>
  <Words>2786</Words>
  <Application>Microsoft Office PowerPoint</Application>
  <PresentationFormat>全屏显示(4:3)</PresentationFormat>
  <Paragraphs>527</Paragraphs>
  <Slides>29</Slides>
  <Notes>18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仿宋_GB2312</vt:lpstr>
      <vt:lpstr>华文行楷</vt:lpstr>
      <vt:lpstr>华文琥珀</vt:lpstr>
      <vt:lpstr>华文楷体</vt:lpstr>
      <vt:lpstr>华文隶书</vt:lpstr>
      <vt:lpstr>华文新魏</vt:lpstr>
      <vt:lpstr>楷体_GB2312</vt:lpstr>
      <vt:lpstr>宋体</vt:lpstr>
      <vt:lpstr>Algerian</vt:lpstr>
      <vt:lpstr>Arial</vt:lpstr>
      <vt:lpstr>Calibri</vt:lpstr>
      <vt:lpstr>Cambria Math</vt:lpstr>
      <vt:lpstr>Symbol</vt:lpstr>
      <vt:lpstr>Times New Roman</vt:lpstr>
      <vt:lpstr>Verdana</vt:lpstr>
      <vt:lpstr>Wingdings</vt:lpstr>
      <vt:lpstr>Office 主题</vt:lpstr>
      <vt:lpstr>第9章查找</vt:lpstr>
      <vt:lpstr>4  哈希表</vt:lpstr>
      <vt:lpstr> 哈希表：基本思想</vt:lpstr>
      <vt:lpstr>PowerPoint 演示文稿</vt:lpstr>
      <vt:lpstr>PowerPoint 演示文稿</vt:lpstr>
      <vt:lpstr>哈希表:设计要素</vt:lpstr>
      <vt:lpstr>哈希表:定义</vt:lpstr>
      <vt:lpstr>哈希函数的构造- 除留余数法</vt:lpstr>
      <vt:lpstr>哈希函数的构造- 除留余数法（1）</vt:lpstr>
      <vt:lpstr>PowerPoint 演示文稿</vt:lpstr>
      <vt:lpstr>哈希函数的构造- 数字分析法</vt:lpstr>
      <vt:lpstr>哈希函数的构造-平方取中法</vt:lpstr>
      <vt:lpstr>哈希函数的构造-折叠法</vt:lpstr>
      <vt:lpstr>PowerPoint 演示文稿</vt:lpstr>
      <vt:lpstr>冲突处理的方法 -链地址法</vt:lpstr>
      <vt:lpstr>冲突处理的方法-开放定址法</vt:lpstr>
      <vt:lpstr> 开放定址法-线性探测法</vt:lpstr>
      <vt:lpstr>开放定址法-二次（平方）探测法</vt:lpstr>
      <vt:lpstr>开放定址法-正向平方探测法(1)</vt:lpstr>
      <vt:lpstr>开放定址法-双向平方探测法(2)</vt:lpstr>
      <vt:lpstr>冲突处理的方法-再哈希法</vt:lpstr>
      <vt:lpstr>哈希查找过程</vt:lpstr>
      <vt:lpstr>开放定址哈希表的结构</vt:lpstr>
      <vt:lpstr>在哈希表H中查找关键码为K的元素</vt:lpstr>
      <vt:lpstr>哈希表插入算法</vt:lpstr>
      <vt:lpstr>哈希查找的性能分析</vt:lpstr>
      <vt:lpstr>哈希表的ASL</vt:lpstr>
      <vt:lpstr>哈希表的ASL-随机探测</vt:lpstr>
      <vt:lpstr>哈希表的ASL-随机探测(2)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Windows 用户</cp:lastModifiedBy>
  <cp:revision>478</cp:revision>
  <cp:lastPrinted>2017-05-22T14:47:42Z</cp:lastPrinted>
  <dcterms:created xsi:type="dcterms:W3CDTF">2015-07-19T09:35:25Z</dcterms:created>
  <dcterms:modified xsi:type="dcterms:W3CDTF">2019-06-12T01:47:28Z</dcterms:modified>
</cp:coreProperties>
</file>