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0"/>
  </p:notesMasterIdLst>
  <p:handoutMasterIdLst>
    <p:handoutMasterId r:id="rId51"/>
  </p:handoutMasterIdLst>
  <p:sldIdLst>
    <p:sldId id="259" r:id="rId2"/>
    <p:sldId id="444" r:id="rId3"/>
    <p:sldId id="260" r:id="rId4"/>
    <p:sldId id="445" r:id="rId5"/>
    <p:sldId id="503" r:id="rId6"/>
    <p:sldId id="261" r:id="rId7"/>
    <p:sldId id="447" r:id="rId8"/>
    <p:sldId id="504" r:id="rId9"/>
    <p:sldId id="506" r:id="rId10"/>
    <p:sldId id="265" r:id="rId11"/>
    <p:sldId id="266" r:id="rId12"/>
    <p:sldId id="267" r:id="rId13"/>
    <p:sldId id="268" r:id="rId14"/>
    <p:sldId id="568" r:id="rId15"/>
    <p:sldId id="269" r:id="rId16"/>
    <p:sldId id="270" r:id="rId17"/>
    <p:sldId id="507" r:id="rId18"/>
    <p:sldId id="271" r:id="rId19"/>
    <p:sldId id="451" r:id="rId20"/>
    <p:sldId id="512" r:id="rId21"/>
    <p:sldId id="452" r:id="rId22"/>
    <p:sldId id="508" r:id="rId23"/>
    <p:sldId id="509" r:id="rId24"/>
    <p:sldId id="510" r:id="rId25"/>
    <p:sldId id="511" r:id="rId26"/>
    <p:sldId id="458" r:id="rId27"/>
    <p:sldId id="274" r:id="rId28"/>
    <p:sldId id="301" r:id="rId29"/>
    <p:sldId id="513" r:id="rId30"/>
    <p:sldId id="299" r:id="rId31"/>
    <p:sldId id="303" r:id="rId32"/>
    <p:sldId id="315" r:id="rId33"/>
    <p:sldId id="316" r:id="rId34"/>
    <p:sldId id="317" r:id="rId35"/>
    <p:sldId id="569" r:id="rId36"/>
    <p:sldId id="571" r:id="rId37"/>
    <p:sldId id="334" r:id="rId38"/>
    <p:sldId id="470" r:id="rId39"/>
    <p:sldId id="471" r:id="rId40"/>
    <p:sldId id="554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006600"/>
    <a:srgbClr val="009900"/>
    <a:srgbClr val="800080"/>
    <a:srgbClr val="FFFF99"/>
    <a:srgbClr val="66FFFF"/>
    <a:srgbClr val="CC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3" autoAdjust="0"/>
  </p:normalViewPr>
  <p:slideViewPr>
    <p:cSldViewPr>
      <p:cViewPr varScale="1">
        <p:scale>
          <a:sx n="50" d="100"/>
          <a:sy n="50" d="100"/>
        </p:scale>
        <p:origin x="-36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6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C6DD-BC1C-4C05-9643-0BB5981B4EDF}" type="datetimeFigureOut">
              <a:rPr lang="zh-CN" altLang="en-US" smtClean="0"/>
              <a:pPr/>
              <a:t>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75DAD-92B6-40D2-B69B-8CC829D3EF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B1D9AA-D00F-4446-B361-110B31980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212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画出如图</a:t>
            </a:r>
            <a:r>
              <a:rPr lang="en-US" altLang="zh-CN" dirty="0" smtClean="0"/>
              <a:t>6.10</a:t>
            </a:r>
            <a:r>
              <a:rPr lang="zh-CN" altLang="en-US" dirty="0" smtClean="0"/>
              <a:t>的遍历过程示意图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B1D9AA-D00F-4446-B361-110B31980A7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InOrderTraverse</a:t>
            </a:r>
            <a:r>
              <a:rPr lang="zh-CN" altLang="en-US" dirty="0" smtClean="0"/>
              <a:t>（。。。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If (T){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InOrderTraverse</a:t>
            </a:r>
            <a:r>
              <a:rPr lang="en-US" altLang="zh-CN" dirty="0" smtClean="0"/>
              <a:t>(t-&gt;</a:t>
            </a:r>
            <a:r>
              <a:rPr lang="en-US" altLang="zh-CN" dirty="0" err="1" smtClean="0"/>
              <a:t>lchild</a:t>
            </a:r>
            <a:r>
              <a:rPr lang="en-US" altLang="zh-CN" dirty="0" smtClean="0"/>
              <a:t>, …)</a:t>
            </a:r>
          </a:p>
          <a:p>
            <a:r>
              <a:rPr lang="en-US" altLang="zh-CN" dirty="0" smtClean="0"/>
              <a:t>    Visit(T);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InOrderTraverse</a:t>
            </a:r>
            <a:r>
              <a:rPr lang="en-US" altLang="zh-CN" dirty="0" smtClean="0"/>
              <a:t>(T-&gt;</a:t>
            </a:r>
            <a:r>
              <a:rPr lang="en-US" altLang="zh-CN" dirty="0" err="1" smtClean="0"/>
              <a:t>rchild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….);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B1D9AA-D00F-4446-B361-110B31980A7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找到最左边的结点并将所经过的结点压入栈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B1D9AA-D00F-4446-B361-110B31980A7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zh-CN" altLang="en-US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有两个线索处于悬空状态，一个是树中中序下的第一个结点</a:t>
            </a:r>
            <a:r>
              <a:rPr lang="en-US" altLang="zh-CN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的前驱线索，一个是树中中序下的最后一个结点</a:t>
            </a:r>
            <a:r>
              <a:rPr lang="en-US" altLang="zh-CN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的前驱线索。</a:t>
            </a:r>
            <a:endParaRPr lang="en-US" altLang="zh-CN" sz="1200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zh-CN" altLang="en-US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在线索二叉树中不是所有结点都能直接找到其后继的，如</a:t>
            </a:r>
            <a:r>
              <a:rPr lang="en-US" altLang="zh-CN" sz="12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zh-CN" altLang="en-US" sz="1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中是右子女指针，需要通过一定的运算才能找到它的后继。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B1D9AA-D00F-4446-B361-110B31980A7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5F6E4BD-19A7-4191-AAC5-67AD75200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DA1AF-D5A7-4C19-89EF-8AF222DCA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36D76-815E-4F7E-A507-7F6C5640E6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9EE9D-6204-4DBA-A774-71A51022F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E189-6B37-446E-A284-29E741555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6370C-75F8-4543-8654-8E2597A5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E818-FA81-480C-8BD2-5B334F3B8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4BE77-CAC9-4C64-8743-8458261B0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79EDE-8EB6-4032-A7BD-39E92FA76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4DCE1-2955-4D64-A450-25B441189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9472-3094-490E-A9BF-4E80F91E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20A-7B91-4106-B517-6E0573AC6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84E2319B-DC02-426A-B464-764B5E947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6.xml"/><Relationship Id="rId5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>
                <a:latin typeface="华文新魏" pitchFamily="2" charset="-122"/>
                <a:ea typeface="华文新魏" pitchFamily="2" charset="-122"/>
              </a:rPr>
              <a:t>第六章 树与二叉树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17763" y="1530350"/>
            <a:ext cx="6726237" cy="47529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树的定义和基本术语 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2" action="ppaction://hlinksldjump"/>
              </a:rPr>
              <a:t>二叉树 </a:t>
            </a:r>
            <a:endParaRPr kumimoji="1" lang="zh-CN" altLang="en-US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  <a:hlinkClick r:id="rId3" action="ppaction://hlinksldjump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2" action="ppaction://hlinksldjump"/>
              </a:rPr>
              <a:t>遍历二叉树和线索二叉树 </a:t>
            </a: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树与森林</a:t>
            </a:r>
            <a:endParaRPr kumimoji="1" lang="zh-CN" altLang="en-US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树与等价问题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  <a:hlinkClick r:id="rId5" action="ppaction://hlinksldjump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en-US" altLang="zh-CN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Huffman</a:t>
            </a: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树</a:t>
            </a: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及其应用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回溯法与树 的遍历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树 的计数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7543800" y="4876800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5486400" y="4876800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6705600" y="4876800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352800" y="4876800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1371600" y="54864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kumimoji="1" lang="zh-CN" altLang="en-US" sz="32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>
            <a:off x="1143000" y="4343400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H="1">
            <a:off x="1143000" y="4343400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Oval 12"/>
          <p:cNvSpPr>
            <a:spLocks noChangeArrowheads="1"/>
          </p:cNvSpPr>
          <p:nvPr/>
        </p:nvSpPr>
        <p:spPr bwMode="auto">
          <a:xfrm>
            <a:off x="2286000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Oval 13"/>
          <p:cNvSpPr>
            <a:spLocks noChangeArrowheads="1"/>
          </p:cNvSpPr>
          <p:nvPr/>
        </p:nvSpPr>
        <p:spPr bwMode="auto">
          <a:xfrm>
            <a:off x="3810000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7162800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3352800" y="4876800"/>
            <a:ext cx="4206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6705600" y="4876800"/>
            <a:ext cx="4206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5476875" y="4876800"/>
            <a:ext cx="4413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7543800" y="4876800"/>
            <a:ext cx="4413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474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440668"/>
            <a:ext cx="8229600" cy="1008063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6.2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二叉树 </a:t>
            </a:r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(Binary Tree)</a:t>
            </a:r>
          </a:p>
        </p:txBody>
      </p:sp>
      <p:sp>
        <p:nvSpPr>
          <p:cNvPr id="1947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47700" y="1377951"/>
            <a:ext cx="7956550" cy="2087054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kumimoji="1" lang="zh-CN" altLang="en-US" b="1" u="sng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二叉树的定义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</a:rPr>
              <a:t>	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是一种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树型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结构，它的特点是每个节点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至多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只有两棵子树，并且，二叉树的子树有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左右之分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，其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次序不能任意颠倒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kumimoji="1" lang="zh-CN" altLang="en-US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-36512" y="457200"/>
            <a:ext cx="8229600" cy="992188"/>
          </a:xfrm>
        </p:spPr>
        <p:txBody>
          <a:bodyPr/>
          <a:lstStyle/>
          <a:p>
            <a:pPr eaLnBrk="1" hangingPunct="1"/>
            <a:r>
              <a:rPr kumimoji="1"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二叉树的性质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8276" y="1447800"/>
            <a:ext cx="8050212" cy="48609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性质</a:t>
            </a:r>
            <a:r>
              <a:rPr kumimoji="1"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1</a:t>
            </a:r>
            <a:r>
              <a:rPr kumimoji="1" lang="en-US" altLang="zh-CN" sz="3000" b="1" dirty="0" smtClean="0">
                <a:solidFill>
                  <a:srgbClr val="008000"/>
                </a:solidFill>
                <a:latin typeface="Times New Roman" pitchFamily="18" charset="0"/>
                <a:ea typeface="仿宋_GB2312" charset="-122"/>
              </a:rPr>
              <a:t>  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若二叉树结点的层次从 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开始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则在二叉树的第 </a:t>
            </a:r>
            <a:r>
              <a:rPr kumimoji="1" lang="en-US" altLang="zh-CN" sz="3000" b="1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层最多有</a:t>
            </a:r>
            <a:r>
              <a:rPr kumimoji="1"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3000" b="1" i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kumimoji="1" lang="en-US" altLang="zh-CN" sz="3000" b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3000" b="1" i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个结点。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30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≥1)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        [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证明用数学归纳法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]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kumimoji="1" lang="en-US" altLang="zh-CN" sz="2400" b="1" dirty="0" smtClean="0">
              <a:solidFill>
                <a:srgbClr val="0066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kumimoji="1" lang="en-US" altLang="zh-CN" sz="900" b="1" dirty="0" smtClean="0">
              <a:solidFill>
                <a:srgbClr val="006600"/>
              </a:solidFill>
              <a:latin typeface="Times New Roman" pitchFamily="18" charset="0"/>
              <a:ea typeface="仿宋_GB231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性质</a:t>
            </a:r>
            <a:r>
              <a:rPr kumimoji="1"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2</a:t>
            </a:r>
            <a:r>
              <a:rPr kumimoji="1"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   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深度为 </a:t>
            </a:r>
            <a:r>
              <a:rPr kumimoji="1" lang="en-US" altLang="zh-CN" sz="3000" b="1" i="1" dirty="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en-US" altLang="zh-CN" sz="3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的二叉树最少有 </a:t>
            </a:r>
            <a:r>
              <a:rPr kumimoji="1" lang="en-US" altLang="zh-CN" sz="3000" b="1" i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en-US" altLang="zh-CN" sz="3000" b="1" i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个结点，最多有 </a:t>
            </a:r>
            <a:r>
              <a:rPr kumimoji="1" lang="en-US" altLang="zh-CN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3000" b="1" i="1" baseline="30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en-US" altLang="zh-CN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-1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个结点。</a:t>
            </a:r>
            <a:r>
              <a:rPr kumimoji="1" lang="en-US" altLang="zh-CN" sz="3000" b="1" dirty="0" smtClean="0">
                <a:latin typeface="华文楷体" pitchFamily="2" charset="-122"/>
                <a:ea typeface="华文楷体" pitchFamily="2" charset="-122"/>
              </a:rPr>
              <a:t>( </a:t>
            </a:r>
            <a:r>
              <a:rPr kumimoji="1" lang="en-US" altLang="zh-CN" sz="3000" b="1" i="1" dirty="0" smtClean="0"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en-US" altLang="zh-CN" sz="3000" b="1" dirty="0" smtClean="0">
                <a:latin typeface="华文楷体" pitchFamily="2" charset="-122"/>
                <a:ea typeface="华文楷体" pitchFamily="2" charset="-122"/>
              </a:rPr>
              <a:t>≥1 )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en-US" altLang="zh-CN" sz="2600" b="1" dirty="0" smtClean="0">
                <a:solidFill>
                  <a:srgbClr val="008000"/>
                </a:solidFill>
                <a:latin typeface="Times New Roman" pitchFamily="18" charset="0"/>
                <a:ea typeface="仿宋_GB2312" charset="-122"/>
              </a:rPr>
              <a:t>    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因为每一层最少要有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个结点，因此，最少结点数为 </a:t>
            </a:r>
            <a:r>
              <a:rPr kumimoji="1" lang="en-US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。最多结点个数借助性质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：用求等比级数前</a:t>
            </a:r>
            <a:r>
              <a:rPr kumimoji="1" lang="en-US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项和的公式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D60093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400" b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+2</a:t>
            </a:r>
            <a:r>
              <a:rPr kumimoji="1" lang="en-US" altLang="zh-CN" sz="2400" b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+2</a:t>
            </a:r>
            <a:r>
              <a:rPr kumimoji="1" lang="en-US" altLang="zh-CN" sz="2400" b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…+2</a:t>
            </a:r>
            <a:r>
              <a:rPr kumimoji="1" lang="en-US" altLang="zh-CN" sz="2400" b="1" i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400" b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-1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2</a:t>
            </a:r>
            <a:r>
              <a:rPr kumimoji="1" lang="en-US" altLang="zh-CN" sz="2400" b="1" i="1" baseline="30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4828" y="873125"/>
            <a:ext cx="8229600" cy="464410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性质</a:t>
            </a:r>
            <a:r>
              <a:rPr kumimoji="1" lang="en-US" altLang="zh-CN" sz="3000" b="1" u="sng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en-US" altLang="zh-CN" sz="3000" b="1" dirty="0" smtClean="0">
                <a:solidFill>
                  <a:srgbClr val="008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对任何一棵二叉树，如果其叶结点有 </a:t>
            </a:r>
            <a:r>
              <a:rPr kumimoji="1" lang="en-US" altLang="zh-CN" sz="3000" b="1" i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3000" b="1" baseline="-25000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度为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的非叶结点有 </a:t>
            </a:r>
            <a:r>
              <a:rPr kumimoji="1" lang="en-US" altLang="zh-CN" sz="3000" b="1" i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3000" b="1" baseline="-25000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zh-CN" altLang="en-US" sz="3000" b="1" dirty="0" smtClean="0">
                <a:solidFill>
                  <a:srgbClr val="008000"/>
                </a:solidFill>
                <a:latin typeface="Times New Roman" pitchFamily="18" charset="0"/>
                <a:ea typeface="仿宋_GB2312" charset="-122"/>
              </a:rPr>
              <a:t>                      </a:t>
            </a:r>
            <a:r>
              <a:rPr kumimoji="1" lang="en-US" altLang="zh-CN" sz="3000" b="1" i="1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n</a:t>
            </a:r>
            <a:r>
              <a:rPr kumimoji="1" lang="en-US" altLang="zh-CN" sz="3000" b="1" baseline="-25000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0</a:t>
            </a:r>
            <a:r>
              <a:rPr kumimoji="1" lang="zh-CN" altLang="en-US" sz="3000" b="1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＝</a:t>
            </a:r>
            <a:r>
              <a:rPr kumimoji="1" lang="en-US" altLang="zh-CN" sz="3000" b="1" i="1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n</a:t>
            </a:r>
            <a:r>
              <a:rPr kumimoji="1" lang="en-US" altLang="zh-CN" sz="3000" b="1" baseline="-25000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2</a:t>
            </a:r>
            <a:r>
              <a:rPr kumimoji="1" lang="zh-CN" altLang="en-US" sz="3000" b="1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＋</a:t>
            </a:r>
            <a:r>
              <a:rPr kumimoji="1" lang="en-US" altLang="zh-CN" sz="3000" b="1" dirty="0" smtClean="0">
                <a:solidFill>
                  <a:srgbClr val="FF3300"/>
                </a:solidFill>
                <a:latin typeface="Times New Roman" pitchFamily="18" charset="0"/>
                <a:ea typeface="仿宋_GB2312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endParaRPr kumimoji="1" lang="en-US" altLang="zh-CN" sz="800" b="1" dirty="0" smtClean="0">
              <a:solidFill>
                <a:srgbClr val="000099"/>
              </a:solidFill>
              <a:latin typeface="Times New Roman" pitchFamily="18" charset="0"/>
              <a:ea typeface="仿宋_GB231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	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若设度为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的结点有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个，总结点数为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	  总分支数为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，则根据二叉树的定义，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kumimoji="1"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n-1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2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kumimoji="1" lang="en-US" altLang="zh-CN" sz="2800" b="1" dirty="0" smtClean="0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	 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因此，有  </a:t>
            </a:r>
            <a:r>
              <a:rPr kumimoji="1" lang="en-US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-1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     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-1        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</a:t>
            </a:r>
            <a:r>
              <a:rPr kumimoji="1" lang="en-US" altLang="zh-CN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 baseline="-250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+1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0" y="224644"/>
            <a:ext cx="8820472" cy="1224136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满二叉树</a:t>
            </a:r>
            <a:r>
              <a:rPr kumimoji="1" lang="zh-CN" altLang="en-US" b="1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 </a:t>
            </a:r>
            <a:r>
              <a:rPr kumimoji="1" lang="en-US" altLang="zh-CN" b="1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(Full Binary Tree)</a:t>
            </a:r>
            <a:r>
              <a:rPr kumimoji="1" lang="en-US" altLang="zh-CN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 </a:t>
            </a:r>
          </a:p>
          <a:p>
            <a:pPr eaLnBrk="1" hangingPunct="1">
              <a:buClr>
                <a:srgbClr val="800080"/>
              </a:buClr>
              <a:buSzPct val="50000"/>
              <a:buNone/>
            </a:pPr>
            <a:r>
              <a:rPr kumimoji="1" lang="en-US" altLang="zh-CN" sz="3000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        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一棵 深度为</a:t>
            </a:r>
            <a:r>
              <a:rPr kumimoji="1" lang="en-US" altLang="zh-CN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且有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2800" b="1" i="1" baseline="30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-1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个结点的二叉树</a:t>
            </a:r>
            <a:endParaRPr kumimoji="1" lang="en-US" altLang="zh-CN" sz="2800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4689140"/>
            <a:ext cx="8820472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满二叉树的节点编号</a:t>
            </a:r>
            <a:r>
              <a:rPr lang="zh-CN" altLang="zh-CN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kumimoji="1" lang="zh-CN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层第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kumimoji="1" lang="zh-CN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个节点</a:t>
            </a:r>
            <a:endParaRPr kumimoji="1" lang="en-US" altLang="zh-CN" sz="3200" b="1" dirty="0" smtClean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800080"/>
              </a:buClr>
              <a:buSzPct val="50000"/>
            </a:pPr>
            <a:r>
              <a:rPr kumimoji="1" lang="zh-CN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200" b="1" i="1" dirty="0">
                <a:solidFill>
                  <a:schemeClr val="accent5">
                    <a:lumMod val="25000"/>
                  </a:schemeClr>
                </a:solidFill>
              </a:rPr>
              <a:t>≤</a:t>
            </a:r>
            <a:r>
              <a:rPr lang="en-US" altLang="zh-CN" sz="3200" b="1" i="1" dirty="0">
                <a:solidFill>
                  <a:schemeClr val="tx2"/>
                </a:solidFill>
              </a:rPr>
              <a:t>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 </a:t>
            </a:r>
            <a:r>
              <a:rPr lang="en-US" altLang="zh-CN" sz="3200" b="1" i="1" dirty="0">
                <a:solidFill>
                  <a:srgbClr val="007800"/>
                </a:solidFill>
              </a:rPr>
              <a:t>≤ </a:t>
            </a:r>
            <a:r>
              <a:rPr lang="en-US" altLang="en-US" sz="3200" b="1" i="1" dirty="0">
                <a:solidFill>
                  <a:srgbClr val="007800"/>
                </a:solidFill>
                <a:ea typeface="楷体_GB2312" pitchFamily="49" charset="-122"/>
              </a:rPr>
              <a:t>2</a:t>
            </a:r>
            <a:r>
              <a:rPr lang="en-US" altLang="zh-CN" sz="3200" b="1" i="1" baseline="30000" dirty="0">
                <a:solidFill>
                  <a:srgbClr val="007800"/>
                </a:solidFill>
                <a:ea typeface="楷体_GB2312" pitchFamily="49" charset="-122"/>
              </a:rPr>
              <a:t>k-1</a:t>
            </a:r>
            <a:r>
              <a:rPr lang="en-US" altLang="zh-CN" sz="3200" b="1" i="1" dirty="0">
                <a:solidFill>
                  <a:srgbClr val="007800"/>
                </a:solidFill>
              </a:rPr>
              <a:t> 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）</a:t>
            </a:r>
            <a:r>
              <a:rPr kumimoji="1" lang="zh-CN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的编号 </a:t>
            </a:r>
            <a:r>
              <a:rPr kumimoji="1" lang="en-US" altLang="zh-CN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C(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k, j)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</a:t>
            </a:r>
            <a:r>
              <a:rPr kumimoji="1" lang="en-US" altLang="zh-CN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</a:p>
          <a:p>
            <a:pPr>
              <a:spcBef>
                <a:spcPct val="20000"/>
              </a:spcBef>
              <a:buClr>
                <a:srgbClr val="800080"/>
              </a:buClr>
              <a:buSzPct val="50000"/>
            </a:pPr>
            <a:r>
              <a:rPr kumimoji="1" lang="en-US" altLang="en-US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en-US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32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C(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k, j)=</a:t>
            </a:r>
            <a:r>
              <a:rPr lang="en-US" altLang="en-US" sz="3200" b="1" i="1" dirty="0">
                <a:solidFill>
                  <a:srgbClr val="007800"/>
                </a:solidFill>
                <a:ea typeface="楷体_GB2312" pitchFamily="49" charset="-122"/>
              </a:rPr>
              <a:t>2</a:t>
            </a:r>
            <a:r>
              <a:rPr lang="en-US" altLang="zh-CN" sz="3200" b="1" i="1" baseline="30000" dirty="0">
                <a:solidFill>
                  <a:srgbClr val="007800"/>
                </a:solidFill>
                <a:ea typeface="楷体_GB2312" pitchFamily="49" charset="-122"/>
              </a:rPr>
              <a:t>k-1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(j-1)</a:t>
            </a:r>
          </a:p>
          <a:p>
            <a:pPr>
              <a:spcBef>
                <a:spcPct val="20000"/>
              </a:spcBef>
              <a:buClr>
                <a:srgbClr val="800080"/>
              </a:buClr>
              <a:buSzPct val="50000"/>
            </a:pPr>
            <a:endParaRPr kumimoji="1" lang="en-US" altLang="zh-CN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1835696" y="1700808"/>
            <a:ext cx="4724400" cy="2667000"/>
            <a:chOff x="2784" y="240"/>
            <a:chExt cx="2976" cy="1680"/>
          </a:xfrm>
        </p:grpSpPr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28" y="24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55" name="Oval 9"/>
            <p:cNvSpPr>
              <a:spLocks noChangeArrowheads="1"/>
            </p:cNvSpPr>
            <p:nvPr/>
          </p:nvSpPr>
          <p:spPr bwMode="auto">
            <a:xfrm>
              <a:off x="3360" y="72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896" y="72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990000"/>
                  </a:solidFill>
                </a:rPr>
                <a:t>3</a:t>
              </a:r>
              <a:endParaRPr lang="en-US" altLang="zh-CN" sz="2400" dirty="0"/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2976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744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4512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6</a:t>
              </a:r>
              <a:endParaRPr lang="en-US" altLang="zh-CN" sz="2400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5280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7</a:t>
              </a:r>
              <a:endParaRPr lang="en-US" altLang="zh-CN" sz="2400"/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auto">
            <a:xfrm>
              <a:off x="2784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8</a:t>
              </a:r>
              <a:endParaRPr lang="en-US" altLang="zh-CN" sz="2400"/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3168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9</a:t>
              </a:r>
              <a:endParaRPr lang="en-US" altLang="zh-CN" sz="2400"/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3552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10</a:t>
              </a:r>
              <a:endParaRPr lang="en-US" altLang="zh-CN" sz="2400"/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3936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990000"/>
                  </a:solidFill>
                </a:rPr>
                <a:t>11</a:t>
              </a:r>
              <a:endParaRPr lang="en-US" altLang="zh-CN" sz="2400" dirty="0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4320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12</a:t>
              </a:r>
              <a:endParaRPr lang="en-US" altLang="zh-CN" sz="2400"/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4704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13</a:t>
              </a:r>
              <a:endParaRPr lang="en-US" altLang="zh-CN" sz="2400"/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5088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5472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15</a:t>
              </a:r>
              <a:endParaRPr lang="en-US" altLang="zh-CN" sz="2400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H="1">
              <a:off x="3504" y="384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4416" y="384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3120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3648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 flipH="1">
              <a:off x="4656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>
              <a:off x="5184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H="1">
              <a:off x="2928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>
              <a:off x="3264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1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>
              <a:off x="4032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 flipH="1">
              <a:off x="4464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4800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 flipH="1">
              <a:off x="5232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5568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0" y="224644"/>
            <a:ext cx="8820472" cy="1224136"/>
          </a:xfrm>
        </p:spPr>
        <p:txBody>
          <a:bodyPr/>
          <a:lstStyle/>
          <a:p>
            <a:pPr marL="0" indent="0" eaLnBrk="1" hangingPunct="1">
              <a:buClr>
                <a:srgbClr val="800080"/>
              </a:buClr>
              <a:buSzPct val="50000"/>
              <a:buNone/>
            </a:pPr>
            <a:endParaRPr kumimoji="1" lang="en-US" altLang="zh-CN" dirty="0" smtClean="0">
              <a:solidFill>
                <a:srgbClr val="000099"/>
              </a:solidFill>
              <a:latin typeface="Times New Roman" pitchFamily="18" charset="0"/>
              <a:ea typeface="仿宋_GB231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484784"/>
            <a:ext cx="8820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完全二叉树 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仿宋_GB2312" charset="-122"/>
              </a:rPr>
              <a:t>(Complete Binary Tree)</a:t>
            </a:r>
          </a:p>
          <a:p>
            <a:pPr lvl="1" eaLnBrk="1" hangingPunct="1">
              <a:buClr>
                <a:srgbClr val="800080"/>
              </a:buClr>
              <a:buSzPct val="50000"/>
              <a:buNone/>
            </a:pP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树中所含的 </a:t>
            </a:r>
            <a:r>
              <a:rPr kumimoji="1" lang="en-US" altLang="zh-CN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个结点和满二叉树中编号为 </a:t>
            </a:r>
            <a:r>
              <a:rPr kumimoji="1" lang="en-US" altLang="zh-CN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 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至 </a:t>
            </a:r>
            <a:r>
              <a:rPr kumimoji="1" lang="en-US" altLang="zh-CN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1" lang="zh-CN" altLang="en-US" sz="280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的结点一一对应。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107941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8229600" cy="55070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性质</a:t>
            </a:r>
            <a:r>
              <a:rPr kumimoji="1"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4</a:t>
            </a:r>
            <a:r>
              <a:rPr kumimoji="1" lang="en-US" altLang="zh-CN" sz="3000" dirty="0" smtClean="0">
                <a:latin typeface="Times New Roman" pitchFamily="18" charset="0"/>
                <a:ea typeface="仿宋_GB2312" charset="-122"/>
              </a:rPr>
              <a:t>   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具有 </a:t>
            </a:r>
            <a:r>
              <a:rPr kumimoji="1" lang="en-US" altLang="zh-CN" sz="30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30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≥0) </a:t>
            </a:r>
            <a:r>
              <a:rPr kumimoji="1"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个结点的完全二叉树的深度为 </a:t>
            </a:r>
            <a:r>
              <a:rPr kumimoji="1" lang="en-US" altLang="zh-CN" sz="2800" b="1" dirty="0" smtClean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800" b="1" dirty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log</a:t>
            </a:r>
            <a:r>
              <a:rPr kumimoji="1" lang="en-US" altLang="zh-CN" sz="2800" b="1" baseline="-25000" dirty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n</a:t>
            </a:r>
            <a:r>
              <a:rPr kumimoji="1" lang="en-US" altLang="zh-CN" sz="2800" b="1" dirty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+ </a:t>
            </a:r>
            <a:r>
              <a:rPr kumimoji="1" lang="en-US" altLang="zh-CN" sz="2800" b="1" dirty="0" smtClean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3000" b="1" dirty="0" smtClean="0">
                <a:solidFill>
                  <a:srgbClr val="FF4747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kumimoji="1" lang="en-US" altLang="zh-CN" sz="3000" b="1" dirty="0" smtClean="0">
                <a:latin typeface="Times New Roman" pitchFamily="18" charset="0"/>
                <a:ea typeface="仿宋_GB2312" charset="-122"/>
              </a:rPr>
              <a:t>	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设完全二叉树的深度为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，则根据第二条性质得  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kumimoji="1" lang="en-US" altLang="en-US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en-US" altLang="en-US" sz="2800" b="1" i="1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b="1" i="1" baseline="30000" dirty="0">
                <a:solidFill>
                  <a:schemeClr val="tx2"/>
                </a:solidFill>
                <a:ea typeface="楷体_GB2312" pitchFamily="49" charset="-122"/>
              </a:rPr>
              <a:t>k-1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-1 </a:t>
            </a:r>
            <a:r>
              <a:rPr lang="en-US" altLang="zh-CN" sz="2800" b="1" i="1" dirty="0">
                <a:solidFill>
                  <a:schemeClr val="tx2"/>
                </a:solidFill>
              </a:rPr>
              <a:t>&lt; 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n </a:t>
            </a:r>
            <a:r>
              <a:rPr lang="en-US" altLang="zh-CN" sz="2800" b="1" i="1" dirty="0">
                <a:solidFill>
                  <a:schemeClr val="tx2"/>
                </a:solidFill>
              </a:rPr>
              <a:t>≤ 2</a:t>
            </a:r>
            <a:r>
              <a:rPr lang="en-US" altLang="zh-CN" sz="2800" b="1" i="1" baseline="30000" dirty="0">
                <a:solidFill>
                  <a:schemeClr val="tx2"/>
                </a:solidFill>
              </a:rPr>
              <a:t>k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-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kumimoji="1" lang="en-US" altLang="en-US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so     </a:t>
            </a:r>
            <a:r>
              <a:rPr lang="en-US" altLang="en-US" sz="2800" b="1" i="1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b="1" i="1" baseline="30000" dirty="0" smtClean="0">
                <a:solidFill>
                  <a:schemeClr val="tx2"/>
                </a:solidFill>
                <a:ea typeface="楷体_GB2312" pitchFamily="49" charset="-122"/>
              </a:rPr>
              <a:t>k-1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≤  n &lt; 2</a:t>
            </a:r>
            <a:r>
              <a:rPr lang="en-US" altLang="zh-CN" sz="2800" b="1" i="1" baseline="30000" dirty="0" smtClean="0">
                <a:solidFill>
                  <a:schemeClr val="tx2"/>
                </a:solidFill>
              </a:rPr>
              <a:t>k  </a:t>
            </a:r>
            <a:endParaRPr lang="en-US" altLang="zh-CN" sz="2800" b="1" i="1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即  </a:t>
            </a:r>
            <a:r>
              <a:rPr kumimoji="1" lang="en-US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k-1 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≤  log</a:t>
            </a:r>
            <a:r>
              <a:rPr lang="en-US" altLang="zh-CN" sz="2800" b="1" i="1" baseline="-25000" dirty="0" smtClean="0">
                <a:solidFill>
                  <a:schemeClr val="tx2"/>
                </a:solidFill>
              </a:rPr>
              <a:t>2 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n &lt; k</a:t>
            </a: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因为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只能是整数，</a:t>
            </a:r>
            <a:endParaRPr kumimoji="1" lang="en-US" altLang="zh-CN" sz="2800" b="1" dirty="0" smtClean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因此， 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=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log</a:t>
            </a:r>
            <a:r>
              <a:rPr kumimoji="1" lang="en-US" altLang="zh-CN" sz="2800" b="1" baseline="-250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+ 1</a:t>
            </a:r>
          </a:p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endParaRPr lang="en-US" altLang="zh-CN" sz="2800" b="1" i="1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3556" name="Line 2"/>
          <p:cNvSpPr>
            <a:spLocks noChangeShapeType="1"/>
          </p:cNvSpPr>
          <p:nvPr/>
        </p:nvSpPr>
        <p:spPr bwMode="auto">
          <a:xfrm>
            <a:off x="80010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 flipH="1">
            <a:off x="7696200" y="5334000"/>
            <a:ext cx="2286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71628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 flipH="1">
            <a:off x="6781800" y="5334000"/>
            <a:ext cx="3048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66294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70866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75438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Oval 9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61722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H="1">
            <a:off x="71628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57912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H="1">
            <a:off x="52578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6781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 flipH="1">
            <a:off x="57912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Oval 22"/>
          <p:cNvSpPr>
            <a:spLocks noChangeArrowheads="1"/>
          </p:cNvSpPr>
          <p:nvPr/>
        </p:nvSpPr>
        <p:spPr bwMode="auto">
          <a:xfrm>
            <a:off x="64770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 flipH="1">
            <a:off x="58674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53340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 flipH="1">
            <a:off x="49530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Oval 26"/>
          <p:cNvSpPr>
            <a:spLocks noChangeArrowheads="1"/>
          </p:cNvSpPr>
          <p:nvPr/>
        </p:nvSpPr>
        <p:spPr bwMode="auto">
          <a:xfrm>
            <a:off x="4800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Oval 27"/>
          <p:cNvSpPr>
            <a:spLocks noChangeArrowheads="1"/>
          </p:cNvSpPr>
          <p:nvPr/>
        </p:nvSpPr>
        <p:spPr bwMode="auto">
          <a:xfrm>
            <a:off x="5257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Oval 28"/>
          <p:cNvSpPr>
            <a:spLocks noChangeArrowheads="1"/>
          </p:cNvSpPr>
          <p:nvPr/>
        </p:nvSpPr>
        <p:spPr bwMode="auto">
          <a:xfrm>
            <a:off x="5715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2" name="Oval 29"/>
          <p:cNvSpPr>
            <a:spLocks noChangeArrowheads="1"/>
          </p:cNvSpPr>
          <p:nvPr/>
        </p:nvSpPr>
        <p:spPr bwMode="auto">
          <a:xfrm>
            <a:off x="5105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Oval 30"/>
          <p:cNvSpPr>
            <a:spLocks noChangeArrowheads="1"/>
          </p:cNvSpPr>
          <p:nvPr/>
        </p:nvSpPr>
        <p:spPr bwMode="auto">
          <a:xfrm>
            <a:off x="5943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4" name="Oval 31"/>
          <p:cNvSpPr>
            <a:spLocks noChangeArrowheads="1"/>
          </p:cNvSpPr>
          <p:nvPr/>
        </p:nvSpPr>
        <p:spPr bwMode="auto">
          <a:xfrm>
            <a:off x="6934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Oval 32"/>
          <p:cNvSpPr>
            <a:spLocks noChangeArrowheads="1"/>
          </p:cNvSpPr>
          <p:nvPr/>
        </p:nvSpPr>
        <p:spPr bwMode="auto">
          <a:xfrm>
            <a:off x="7772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Oval 33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7" name="Oval 34"/>
          <p:cNvSpPr>
            <a:spLocks noChangeArrowheads="1"/>
          </p:cNvSpPr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Oval 35"/>
          <p:cNvSpPr>
            <a:spLocks noChangeArrowheads="1"/>
          </p:cNvSpPr>
          <p:nvPr/>
        </p:nvSpPr>
        <p:spPr bwMode="auto">
          <a:xfrm>
            <a:off x="61722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9" name="Line 36"/>
          <p:cNvSpPr>
            <a:spLocks noChangeShapeType="1"/>
          </p:cNvSpPr>
          <p:nvPr/>
        </p:nvSpPr>
        <p:spPr bwMode="auto">
          <a:xfrm>
            <a:off x="83820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Line 37"/>
          <p:cNvSpPr>
            <a:spLocks noChangeShapeType="1"/>
          </p:cNvSpPr>
          <p:nvPr/>
        </p:nvSpPr>
        <p:spPr bwMode="auto">
          <a:xfrm>
            <a:off x="86106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Line 38"/>
          <p:cNvSpPr>
            <a:spLocks noChangeShapeType="1"/>
          </p:cNvSpPr>
          <p:nvPr/>
        </p:nvSpPr>
        <p:spPr bwMode="auto">
          <a:xfrm>
            <a:off x="8382000" y="54864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Line 39"/>
          <p:cNvSpPr>
            <a:spLocks noChangeShapeType="1"/>
          </p:cNvSpPr>
          <p:nvPr/>
        </p:nvSpPr>
        <p:spPr bwMode="auto">
          <a:xfrm>
            <a:off x="8458200" y="4876800"/>
            <a:ext cx="0" cy="609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3" name="Line 40"/>
          <p:cNvSpPr>
            <a:spLocks noChangeShapeType="1"/>
          </p:cNvSpPr>
          <p:nvPr/>
        </p:nvSpPr>
        <p:spPr bwMode="auto">
          <a:xfrm>
            <a:off x="8610600" y="60960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4" name="Line 41"/>
          <p:cNvSpPr>
            <a:spLocks noChangeShapeType="1"/>
          </p:cNvSpPr>
          <p:nvPr/>
        </p:nvSpPr>
        <p:spPr bwMode="auto">
          <a:xfrm>
            <a:off x="8686800" y="5257800"/>
            <a:ext cx="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5" name="Line 42"/>
          <p:cNvSpPr>
            <a:spLocks noChangeShapeType="1"/>
          </p:cNvSpPr>
          <p:nvPr/>
        </p:nvSpPr>
        <p:spPr bwMode="auto">
          <a:xfrm flipV="1">
            <a:off x="8458200" y="4038600"/>
            <a:ext cx="0" cy="533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6" name="Text Box 43"/>
          <p:cNvSpPr txBox="1">
            <a:spLocks noChangeArrowheads="1"/>
          </p:cNvSpPr>
          <p:nvPr/>
        </p:nvSpPr>
        <p:spPr bwMode="auto">
          <a:xfrm>
            <a:off x="8077200" y="4495800"/>
            <a:ext cx="638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tx2"/>
                </a:solidFill>
                <a:latin typeface="Arial Narrow" pitchFamily="34" charset="0"/>
              </a:rPr>
              <a:t>2</a:t>
            </a:r>
            <a:r>
              <a:rPr kumimoji="1" lang="en-US" altLang="zh-CN" sz="2400" b="1" baseline="30000">
                <a:solidFill>
                  <a:schemeClr val="tx2"/>
                </a:solidFill>
                <a:latin typeface="Arial Narrow" pitchFamily="34" charset="0"/>
              </a:rPr>
              <a:t>3</a:t>
            </a:r>
            <a:r>
              <a:rPr kumimoji="1" lang="en-US" altLang="zh-CN" sz="2400">
                <a:solidFill>
                  <a:schemeClr val="tx2"/>
                </a:solidFill>
                <a:latin typeface="Arial Narrow" pitchFamily="34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597" name="Text Box 44"/>
          <p:cNvSpPr txBox="1">
            <a:spLocks noChangeArrowheads="1"/>
          </p:cNvSpPr>
          <p:nvPr/>
        </p:nvSpPr>
        <p:spPr bwMode="auto">
          <a:xfrm>
            <a:off x="8429625" y="4876800"/>
            <a:ext cx="6381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tx2"/>
                </a:solidFill>
                <a:latin typeface="Arial Narrow" pitchFamily="34" charset="0"/>
              </a:rPr>
              <a:t>2</a:t>
            </a:r>
            <a:r>
              <a:rPr kumimoji="1" lang="en-US" altLang="zh-CN" sz="2400" b="1" baseline="30000">
                <a:solidFill>
                  <a:schemeClr val="tx2"/>
                </a:solidFill>
                <a:latin typeface="Arial Narrow" pitchFamily="34" charset="0"/>
              </a:rPr>
              <a:t>4</a:t>
            </a:r>
            <a:r>
              <a:rPr kumimoji="1" lang="en-US" altLang="zh-CN" sz="2400">
                <a:solidFill>
                  <a:schemeClr val="tx2"/>
                </a:solidFill>
                <a:latin typeface="Arial Narrow" pitchFamily="34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598" name="Line 45"/>
          <p:cNvSpPr>
            <a:spLocks noChangeShapeType="1"/>
          </p:cNvSpPr>
          <p:nvPr/>
        </p:nvSpPr>
        <p:spPr bwMode="auto">
          <a:xfrm flipV="1">
            <a:off x="8686800" y="4038600"/>
            <a:ext cx="0" cy="914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8892480" cy="56499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性质</a:t>
            </a:r>
            <a:r>
              <a:rPr kumimoji="1"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5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若对含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个结点的完全二叉树从上到下且从左至右进行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的编号，则对完全二叉树中任意一个编号为 </a:t>
            </a:r>
            <a:r>
              <a:rPr kumimoji="1" lang="en-US" altLang="zh-CN" sz="3000" b="1" dirty="0" err="1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的结点：</a:t>
            </a:r>
            <a:endParaRPr kumimoji="1" lang="en-US" altLang="zh-CN" sz="3000" b="1" dirty="0" smtClean="0">
              <a:solidFill>
                <a:srgbClr val="000099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1228725" indent="-514350">
              <a:lnSpc>
                <a:spcPct val="125000"/>
              </a:lnSpc>
              <a:buFont typeface="+mj-lt"/>
              <a:buAutoNum type="arabicPeriod"/>
            </a:pP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kumimoji="1" lang="en-US" altLang="zh-CN" sz="3000" b="1" dirty="0" err="1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=1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，则该结点是二叉树的根，无双亲；否则，编号为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3000" b="1" dirty="0" err="1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/2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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的结点为其双亲结点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 marL="1228725" indent="-514350">
              <a:lnSpc>
                <a:spcPct val="125000"/>
              </a:lnSpc>
              <a:buFont typeface="+mj-lt"/>
              <a:buAutoNum type="arabicPeriod"/>
            </a:pP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2i&gt;n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，则该结点无左孩子，否则，编号为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2i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的结点为其左孩子结点；</a:t>
            </a:r>
            <a:endParaRPr kumimoji="1" lang="en-US" altLang="zh-CN" sz="3000" b="1" dirty="0" smtClean="0">
              <a:solidFill>
                <a:srgbClr val="000099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1228725" indent="-514350">
              <a:lnSpc>
                <a:spcPct val="125000"/>
              </a:lnSpc>
              <a:buFont typeface="+mj-lt"/>
              <a:buAutoNum type="arabicPeriod"/>
            </a:pP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2i+1&gt;n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，则该结点无右孩子结点，否则，编号为</a:t>
            </a:r>
            <a:r>
              <a:rPr kumimoji="1"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2i+1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的结点为其右孩子结点。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763688" y="872716"/>
            <a:ext cx="3352800" cy="2271713"/>
            <a:chOff x="3120" y="2496"/>
            <a:chExt cx="2112" cy="1431"/>
          </a:xfrm>
        </p:grpSpPr>
        <p:sp>
          <p:nvSpPr>
            <p:cNvPr id="24581" name="Line 3"/>
            <p:cNvSpPr>
              <a:spLocks noChangeShapeType="1"/>
            </p:cNvSpPr>
            <p:nvPr/>
          </p:nvSpPr>
          <p:spPr bwMode="auto">
            <a:xfrm>
              <a:off x="4896" y="307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Line 4"/>
            <p:cNvSpPr>
              <a:spLocks noChangeShapeType="1"/>
            </p:cNvSpPr>
            <p:nvPr/>
          </p:nvSpPr>
          <p:spPr bwMode="auto">
            <a:xfrm flipH="1">
              <a:off x="4608" y="3024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3744" y="3024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 flipH="1">
              <a:off x="3408" y="307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4368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H="1">
              <a:off x="3744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41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456" y="345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H="1">
              <a:off x="3243" y="3408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Oval 13"/>
            <p:cNvSpPr>
              <a:spLocks noChangeArrowheads="1"/>
            </p:cNvSpPr>
            <p:nvPr/>
          </p:nvSpPr>
          <p:spPr bwMode="auto">
            <a:xfrm>
              <a:off x="312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Oval 14"/>
            <p:cNvSpPr>
              <a:spLocks noChangeArrowheads="1"/>
            </p:cNvSpPr>
            <p:nvPr/>
          </p:nvSpPr>
          <p:spPr bwMode="auto">
            <a:xfrm>
              <a:off x="340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Oval 15"/>
            <p:cNvSpPr>
              <a:spLocks noChangeArrowheads="1"/>
            </p:cNvSpPr>
            <p:nvPr/>
          </p:nvSpPr>
          <p:spPr bwMode="auto">
            <a:xfrm>
              <a:off x="369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Oval 16"/>
            <p:cNvSpPr>
              <a:spLocks noChangeArrowheads="1"/>
            </p:cNvSpPr>
            <p:nvPr/>
          </p:nvSpPr>
          <p:spPr bwMode="auto">
            <a:xfrm>
              <a:off x="33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Oval 17"/>
            <p:cNvSpPr>
              <a:spLocks noChangeArrowheads="1"/>
            </p:cNvSpPr>
            <p:nvPr/>
          </p:nvSpPr>
          <p:spPr bwMode="auto">
            <a:xfrm>
              <a:off x="38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Oval 18"/>
            <p:cNvSpPr>
              <a:spLocks noChangeArrowheads="1"/>
            </p:cNvSpPr>
            <p:nvPr/>
          </p:nvSpPr>
          <p:spPr bwMode="auto">
            <a:xfrm>
              <a:off x="446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Oval 19"/>
            <p:cNvSpPr>
              <a:spLocks noChangeArrowheads="1"/>
            </p:cNvSpPr>
            <p:nvPr/>
          </p:nvSpPr>
          <p:spPr bwMode="auto">
            <a:xfrm>
              <a:off x="499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Oval 20"/>
            <p:cNvSpPr>
              <a:spLocks noChangeArrowheads="1"/>
            </p:cNvSpPr>
            <p:nvPr/>
          </p:nvSpPr>
          <p:spPr bwMode="auto">
            <a:xfrm>
              <a:off x="360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Oval 21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Text Box 22"/>
            <p:cNvSpPr txBox="1">
              <a:spLocks noChangeArrowheads="1"/>
            </p:cNvSpPr>
            <p:nvPr/>
          </p:nvSpPr>
          <p:spPr bwMode="auto">
            <a:xfrm>
              <a:off x="4176" y="249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1" name="Text Box 23"/>
            <p:cNvSpPr txBox="1">
              <a:spLocks noChangeArrowheads="1"/>
            </p:cNvSpPr>
            <p:nvPr/>
          </p:nvSpPr>
          <p:spPr bwMode="auto">
            <a:xfrm>
              <a:off x="3600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2" name="Text Box 24"/>
            <p:cNvSpPr txBox="1">
              <a:spLocks noChangeArrowheads="1"/>
            </p:cNvSpPr>
            <p:nvPr/>
          </p:nvSpPr>
          <p:spPr bwMode="auto">
            <a:xfrm>
              <a:off x="4752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3" name="Text Box 25"/>
            <p:cNvSpPr txBox="1">
              <a:spLocks noChangeArrowheads="1"/>
            </p:cNvSpPr>
            <p:nvPr/>
          </p:nvSpPr>
          <p:spPr bwMode="auto">
            <a:xfrm>
              <a:off x="331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4" name="Text Box 26"/>
            <p:cNvSpPr txBox="1">
              <a:spLocks noChangeArrowheads="1"/>
            </p:cNvSpPr>
            <p:nvPr/>
          </p:nvSpPr>
          <p:spPr bwMode="auto">
            <a:xfrm>
              <a:off x="3120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5" name="Text Box 27"/>
            <p:cNvSpPr txBox="1">
              <a:spLocks noChangeArrowheads="1"/>
            </p:cNvSpPr>
            <p:nvPr/>
          </p:nvSpPr>
          <p:spPr bwMode="auto">
            <a:xfrm>
              <a:off x="3840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6" name="Text Box 28"/>
            <p:cNvSpPr txBox="1">
              <a:spLocks noChangeArrowheads="1"/>
            </p:cNvSpPr>
            <p:nvPr/>
          </p:nvSpPr>
          <p:spPr bwMode="auto">
            <a:xfrm>
              <a:off x="4464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7" name="Text Box 29"/>
            <p:cNvSpPr txBox="1">
              <a:spLocks noChangeArrowheads="1"/>
            </p:cNvSpPr>
            <p:nvPr/>
          </p:nvSpPr>
          <p:spPr bwMode="auto">
            <a:xfrm>
              <a:off x="499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8" name="Text Box 30"/>
            <p:cNvSpPr txBox="1">
              <a:spLocks noChangeArrowheads="1"/>
            </p:cNvSpPr>
            <p:nvPr/>
          </p:nvSpPr>
          <p:spPr bwMode="auto">
            <a:xfrm>
              <a:off x="3408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609" name="Text Box 31"/>
            <p:cNvSpPr txBox="1">
              <a:spLocks noChangeArrowheads="1"/>
            </p:cNvSpPr>
            <p:nvPr/>
          </p:nvSpPr>
          <p:spPr bwMode="auto">
            <a:xfrm>
              <a:off x="3656" y="361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3" name="Rectangle 47"/>
          <p:cNvSpPr txBox="1">
            <a:spLocks noChangeArrowheads="1"/>
          </p:cNvSpPr>
          <p:nvPr/>
        </p:nvSpPr>
        <p:spPr bwMode="auto">
          <a:xfrm>
            <a:off x="251520" y="3284984"/>
            <a:ext cx="8229600" cy="284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设编号为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的节点是第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层第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个节点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=C(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k,j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))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，则其左右孩（如果存在）分别是第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＋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层第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2j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－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个和第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2j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个节点。由编号公式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左孩的编号是</a:t>
            </a:r>
            <a:endParaRPr kumimoji="1" lang="en-US" altLang="zh-CN" sz="3000" b="1" dirty="0" smtClean="0">
              <a:latin typeface="Times New Roman" pitchFamily="18" charset="0"/>
              <a:ea typeface="仿宋_GB231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C(k+1,2j-1) =</a:t>
            </a:r>
            <a:r>
              <a:rPr lang="en-US" altLang="en-US" sz="2800" b="1" i="1" dirty="0" smtClean="0">
                <a:solidFill>
                  <a:srgbClr val="007800"/>
                </a:solidFill>
                <a:ea typeface="楷体_GB2312" pitchFamily="49" charset="-122"/>
              </a:rPr>
              <a:t>2</a:t>
            </a:r>
            <a:r>
              <a:rPr lang="en-US" altLang="zh-CN" sz="2800" b="1" i="1" baseline="30000" dirty="0" smtClean="0">
                <a:solidFill>
                  <a:srgbClr val="007800"/>
                </a:solidFill>
                <a:ea typeface="楷体_GB2312" pitchFamily="49" charset="-122"/>
              </a:rPr>
              <a:t>k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+(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2j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－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)=2C(</a:t>
            </a:r>
            <a:r>
              <a:rPr kumimoji="1" lang="en-US" altLang="zh-CN" sz="3000" b="1" dirty="0" err="1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k,j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)=2i</a:t>
            </a:r>
            <a:endParaRPr kumimoji="1" lang="en-US" altLang="zh-CN" sz="2800" b="1" dirty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右孩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的编号是</a:t>
            </a:r>
            <a:endParaRPr kumimoji="1" lang="en-US" altLang="zh-CN" sz="3600" b="1" dirty="0">
              <a:latin typeface="Times New Roman" pitchFamily="18" charset="0"/>
              <a:ea typeface="仿宋_GB2312" charset="-122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r>
              <a:rPr kumimoji="1" lang="en-US" altLang="zh-CN" sz="3000" b="1" dirty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C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(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k+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1,2j) 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=</a:t>
            </a:r>
            <a:r>
              <a:rPr lang="en-US" altLang="en-US" sz="2800" b="1" i="1" dirty="0">
                <a:solidFill>
                  <a:srgbClr val="007800"/>
                </a:solidFill>
                <a:ea typeface="楷体_GB2312" pitchFamily="49" charset="-122"/>
              </a:rPr>
              <a:t>2</a:t>
            </a:r>
            <a:r>
              <a:rPr lang="en-US" altLang="zh-CN" sz="2800" b="1" i="1" baseline="30000" dirty="0">
                <a:solidFill>
                  <a:srgbClr val="007800"/>
                </a:solidFill>
                <a:ea typeface="楷体_GB2312" pitchFamily="49" charset="-122"/>
              </a:rPr>
              <a:t>k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+(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2j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－</a:t>
            </a:r>
            <a:r>
              <a:rPr kumimoji="1" lang="zh-CN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)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=</a:t>
            </a:r>
            <a:r>
              <a:rPr kumimoji="1"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2C(</a:t>
            </a:r>
            <a:r>
              <a:rPr kumimoji="1" lang="en-US" altLang="zh-CN" sz="3000" b="1" dirty="0" err="1" smtClean="0">
                <a:solidFill>
                  <a:srgbClr val="006600"/>
                </a:solidFill>
                <a:latin typeface="Times New Roman" pitchFamily="18" charset="0"/>
                <a:ea typeface="仿宋_GB2312" charset="-122"/>
                <a:cs typeface="Times New Roman" pitchFamily="18" charset="0"/>
              </a:rPr>
              <a:t>k,j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＋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1=2i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＋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kumimoji="1" lang="en-US" altLang="zh-CN" sz="2800" b="1" dirty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endParaRPr kumimoji="1" lang="en-US" altLang="zh-CN" sz="2800" b="1" dirty="0" smtClean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en-US" sz="2800" b="1" i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r>
              <a:rPr kumimoji="1" lang="en-US" altLang="en-US" sz="2800" b="1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endParaRPr kumimoji="1" lang="en-US" altLang="zh-CN" sz="2800" b="1" dirty="0" smtClean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endParaRPr kumimoji="1" lang="en-US" altLang="zh-CN" sz="2800" b="1" dirty="0" smtClean="0">
              <a:solidFill>
                <a:srgbClr val="0066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 i="1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368660"/>
            <a:ext cx="4288353" cy="7833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二叉树的存储结构</a:t>
            </a:r>
          </a:p>
        </p:txBody>
      </p:sp>
      <p:sp>
        <p:nvSpPr>
          <p:cNvPr id="8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3645024"/>
            <a:ext cx="8352420" cy="7892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二、二叉树的</a:t>
            </a:r>
            <a:r>
              <a:rPr lang="zh-CN" altLang="en-US" b="1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链式存储结构</a:t>
            </a:r>
            <a:endParaRPr lang="zh-CN" altLang="en-US" sz="5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47564" y="1304764"/>
            <a:ext cx="7848872" cy="7892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一、 二叉树的</a:t>
            </a:r>
            <a:r>
              <a:rPr lang="zh-CN" altLang="en-US" b="1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顺序存储结构</a:t>
            </a:r>
            <a:endParaRPr lang="zh-CN" altLang="en-US" sz="24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2015716" y="2420888"/>
            <a:ext cx="6696744" cy="31947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#define</a:t>
            </a: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MAX_TREE_SIZE  100     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// 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二叉树的最大结点数</a:t>
            </a:r>
            <a:endParaRPr lang="zh-CN" altLang="en-US" sz="2800" b="1" dirty="0">
              <a:solidFill>
                <a:srgbClr val="8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TElemType</a:t>
            </a: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</a:t>
            </a:r>
            <a:r>
              <a:rPr lang="en-US" altLang="zh-CN" sz="28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SqBiTree</a:t>
            </a: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[MAX_TREE_SIZE];  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// 0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号单元存储根结点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SqBiTree</a:t>
            </a: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bt</a:t>
            </a:r>
            <a:r>
              <a:rPr lang="en-US" altLang="zh-CN" sz="28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  <a:endParaRPr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8" grpId="1"/>
      <p:bldP spid="9" grpId="0" autoUpdateAnimBg="0"/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719572" y="4018384"/>
            <a:ext cx="781286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latin typeface="隶书" pitchFamily="49" charset="-122"/>
                <a:ea typeface="隶书" pitchFamily="49" charset="-122"/>
              </a:rPr>
              <a:t>完全二叉树           一般二叉树</a:t>
            </a:r>
          </a:p>
          <a:p>
            <a:r>
              <a:rPr kumimoji="1" lang="zh-CN" altLang="en-US" sz="3200" dirty="0">
                <a:latin typeface="隶书" pitchFamily="49" charset="-122"/>
                <a:ea typeface="隶书" pitchFamily="49" charset="-122"/>
              </a:rPr>
              <a:t>的顺序表示           的顺序表示</a:t>
            </a:r>
            <a:endParaRPr kumimoji="1" lang="zh-CN" altLang="en-US" sz="3200" dirty="0">
              <a:latin typeface="仿宋_GB2312" charset="-122"/>
              <a:ea typeface="仿宋_GB2312" charset="-122"/>
            </a:endParaRPr>
          </a:p>
        </p:txBody>
      </p:sp>
      <p:grpSp>
        <p:nvGrpSpPr>
          <p:cNvPr id="46" name="Group 117"/>
          <p:cNvGrpSpPr>
            <a:grpSpLocks/>
          </p:cNvGrpSpPr>
          <p:nvPr/>
        </p:nvGrpSpPr>
        <p:grpSpPr bwMode="auto">
          <a:xfrm>
            <a:off x="503548" y="742020"/>
            <a:ext cx="8083550" cy="3271838"/>
            <a:chOff x="332" y="1017"/>
            <a:chExt cx="5092" cy="2061"/>
          </a:xfrm>
        </p:grpSpPr>
        <p:sp>
          <p:nvSpPr>
            <p:cNvPr id="47" name="Line 2"/>
            <p:cNvSpPr>
              <a:spLocks noChangeShapeType="1"/>
            </p:cNvSpPr>
            <p:nvPr/>
          </p:nvSpPr>
          <p:spPr bwMode="auto">
            <a:xfrm>
              <a:off x="3552" y="1632"/>
              <a:ext cx="144" cy="24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2280" y="1611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1992" y="1584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1128" y="1563"/>
              <a:ext cx="216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792" y="1611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1752" y="1227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128" y="1227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15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H="1">
              <a:off x="1281" y="1947"/>
              <a:ext cx="111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840" y="1995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 flipH="1">
              <a:off x="627" y="1947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1563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336" y="2755"/>
              <a:ext cx="1977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5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32" y="2707"/>
              <a:ext cx="209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>
              <a:off x="7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>
              <a:off x="9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11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29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148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168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187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206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V="1">
              <a:off x="5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 flipV="1">
              <a:off x="7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V="1">
              <a:off x="9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V="1">
              <a:off x="11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 flipV="1">
              <a:off x="129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 flipV="1">
              <a:off x="148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3"/>
            <p:cNvSpPr>
              <a:spLocks noChangeShapeType="1"/>
            </p:cNvSpPr>
            <p:nvPr/>
          </p:nvSpPr>
          <p:spPr bwMode="auto">
            <a:xfrm flipV="1">
              <a:off x="168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 flipV="1">
              <a:off x="187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 flipV="1">
              <a:off x="206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>
              <a:off x="4656" y="163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 flipH="1">
              <a:off x="4368" y="1605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H="1">
              <a:off x="2928" y="1968"/>
              <a:ext cx="192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flipH="1">
              <a:off x="3168" y="163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4128" y="1248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flipH="1">
              <a:off x="3504" y="124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H="1">
              <a:off x="4224" y="1968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3216" y="2016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 flipH="1">
              <a:off x="4752" y="201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45"/>
            <p:cNvSpPr>
              <a:spLocks noChangeArrowheads="1"/>
            </p:cNvSpPr>
            <p:nvPr/>
          </p:nvSpPr>
          <p:spPr bwMode="auto">
            <a:xfrm>
              <a:off x="4600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4564" y="219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2592" y="2755"/>
              <a:ext cx="2832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>
              <a:off x="278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49"/>
            <p:cNvSpPr txBox="1">
              <a:spLocks noChangeArrowheads="1"/>
            </p:cNvSpPr>
            <p:nvPr/>
          </p:nvSpPr>
          <p:spPr bwMode="auto">
            <a:xfrm>
              <a:off x="2588" y="2636"/>
              <a:ext cx="28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297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51"/>
            <p:cNvSpPr>
              <a:spLocks noChangeShapeType="1"/>
            </p:cNvSpPr>
            <p:nvPr/>
          </p:nvSpPr>
          <p:spPr bwMode="auto">
            <a:xfrm>
              <a:off x="316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52"/>
            <p:cNvSpPr>
              <a:spLocks noChangeShapeType="1"/>
            </p:cNvSpPr>
            <p:nvPr/>
          </p:nvSpPr>
          <p:spPr bwMode="auto">
            <a:xfrm>
              <a:off x="336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53"/>
            <p:cNvSpPr>
              <a:spLocks noChangeShapeType="1"/>
            </p:cNvSpPr>
            <p:nvPr/>
          </p:nvSpPr>
          <p:spPr bwMode="auto">
            <a:xfrm>
              <a:off x="355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54"/>
            <p:cNvSpPr>
              <a:spLocks noChangeShapeType="1"/>
            </p:cNvSpPr>
            <p:nvPr/>
          </p:nvSpPr>
          <p:spPr bwMode="auto">
            <a:xfrm>
              <a:off x="37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5"/>
            <p:cNvSpPr>
              <a:spLocks noChangeShapeType="1"/>
            </p:cNvSpPr>
            <p:nvPr/>
          </p:nvSpPr>
          <p:spPr bwMode="auto">
            <a:xfrm>
              <a:off x="39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56"/>
            <p:cNvSpPr>
              <a:spLocks noChangeShapeType="1"/>
            </p:cNvSpPr>
            <p:nvPr/>
          </p:nvSpPr>
          <p:spPr bwMode="auto">
            <a:xfrm>
              <a:off x="41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57"/>
            <p:cNvSpPr>
              <a:spLocks noChangeShapeType="1"/>
            </p:cNvSpPr>
            <p:nvPr/>
          </p:nvSpPr>
          <p:spPr bwMode="auto">
            <a:xfrm>
              <a:off x="43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58"/>
            <p:cNvSpPr>
              <a:spLocks noChangeShapeType="1"/>
            </p:cNvSpPr>
            <p:nvPr/>
          </p:nvSpPr>
          <p:spPr bwMode="auto">
            <a:xfrm flipV="1">
              <a:off x="278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59"/>
            <p:cNvSpPr>
              <a:spLocks noChangeShapeType="1"/>
            </p:cNvSpPr>
            <p:nvPr/>
          </p:nvSpPr>
          <p:spPr bwMode="auto">
            <a:xfrm flipV="1">
              <a:off x="297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60"/>
            <p:cNvSpPr>
              <a:spLocks noChangeShapeType="1"/>
            </p:cNvSpPr>
            <p:nvPr/>
          </p:nvSpPr>
          <p:spPr bwMode="auto">
            <a:xfrm flipV="1">
              <a:off x="316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61"/>
            <p:cNvSpPr>
              <a:spLocks noChangeShapeType="1"/>
            </p:cNvSpPr>
            <p:nvPr/>
          </p:nvSpPr>
          <p:spPr bwMode="auto">
            <a:xfrm flipV="1">
              <a:off x="336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62"/>
            <p:cNvSpPr>
              <a:spLocks noChangeShapeType="1"/>
            </p:cNvSpPr>
            <p:nvPr/>
          </p:nvSpPr>
          <p:spPr bwMode="auto">
            <a:xfrm flipV="1">
              <a:off x="355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63"/>
            <p:cNvSpPr>
              <a:spLocks noChangeShapeType="1"/>
            </p:cNvSpPr>
            <p:nvPr/>
          </p:nvSpPr>
          <p:spPr bwMode="auto">
            <a:xfrm flipV="1">
              <a:off x="37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64"/>
            <p:cNvSpPr>
              <a:spLocks noChangeShapeType="1"/>
            </p:cNvSpPr>
            <p:nvPr/>
          </p:nvSpPr>
          <p:spPr bwMode="auto">
            <a:xfrm flipV="1">
              <a:off x="39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65"/>
            <p:cNvSpPr>
              <a:spLocks noChangeShapeType="1"/>
            </p:cNvSpPr>
            <p:nvPr/>
          </p:nvSpPr>
          <p:spPr bwMode="auto">
            <a:xfrm flipV="1">
              <a:off x="41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66"/>
            <p:cNvSpPr>
              <a:spLocks noChangeShapeType="1"/>
            </p:cNvSpPr>
            <p:nvPr/>
          </p:nvSpPr>
          <p:spPr bwMode="auto">
            <a:xfrm flipV="1">
              <a:off x="43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67"/>
            <p:cNvSpPr>
              <a:spLocks noChangeShapeType="1"/>
            </p:cNvSpPr>
            <p:nvPr/>
          </p:nvSpPr>
          <p:spPr bwMode="auto">
            <a:xfrm>
              <a:off x="45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68"/>
            <p:cNvSpPr>
              <a:spLocks noChangeShapeType="1"/>
            </p:cNvSpPr>
            <p:nvPr/>
          </p:nvSpPr>
          <p:spPr bwMode="auto">
            <a:xfrm flipV="1">
              <a:off x="45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69"/>
            <p:cNvSpPr>
              <a:spLocks noChangeShapeType="1"/>
            </p:cNvSpPr>
            <p:nvPr/>
          </p:nvSpPr>
          <p:spPr bwMode="auto">
            <a:xfrm>
              <a:off x="47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70"/>
            <p:cNvSpPr>
              <a:spLocks noChangeShapeType="1"/>
            </p:cNvSpPr>
            <p:nvPr/>
          </p:nvSpPr>
          <p:spPr bwMode="auto">
            <a:xfrm flipV="1">
              <a:off x="47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71"/>
            <p:cNvSpPr>
              <a:spLocks noChangeShapeType="1"/>
            </p:cNvSpPr>
            <p:nvPr/>
          </p:nvSpPr>
          <p:spPr bwMode="auto">
            <a:xfrm>
              <a:off x="49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72"/>
            <p:cNvSpPr>
              <a:spLocks noChangeShapeType="1"/>
            </p:cNvSpPr>
            <p:nvPr/>
          </p:nvSpPr>
          <p:spPr bwMode="auto">
            <a:xfrm flipV="1">
              <a:off x="49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73"/>
            <p:cNvSpPr>
              <a:spLocks noChangeShapeType="1"/>
            </p:cNvSpPr>
            <p:nvPr/>
          </p:nvSpPr>
          <p:spPr bwMode="auto">
            <a:xfrm>
              <a:off x="51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4"/>
            <p:cNvSpPr>
              <a:spLocks noChangeShapeType="1"/>
            </p:cNvSpPr>
            <p:nvPr/>
          </p:nvSpPr>
          <p:spPr bwMode="auto">
            <a:xfrm flipV="1">
              <a:off x="51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Oval 75"/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76"/>
            <p:cNvSpPr>
              <a:spLocks noChangeArrowheads="1"/>
            </p:cNvSpPr>
            <p:nvPr/>
          </p:nvSpPr>
          <p:spPr bwMode="auto">
            <a:xfrm>
              <a:off x="67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77"/>
            <p:cNvSpPr>
              <a:spLocks noChangeArrowheads="1"/>
            </p:cNvSpPr>
            <p:nvPr/>
          </p:nvSpPr>
          <p:spPr bwMode="auto">
            <a:xfrm>
              <a:off x="431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78"/>
            <p:cNvSpPr>
              <a:spLocks noChangeArrowheads="1"/>
            </p:cNvSpPr>
            <p:nvPr/>
          </p:nvSpPr>
          <p:spPr bwMode="auto">
            <a:xfrm>
              <a:off x="7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79"/>
            <p:cNvSpPr>
              <a:spLocks noChangeArrowheads="1"/>
            </p:cNvSpPr>
            <p:nvPr/>
          </p:nvSpPr>
          <p:spPr bwMode="auto">
            <a:xfrm>
              <a:off x="110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80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Text Box 81"/>
            <p:cNvSpPr txBox="1">
              <a:spLocks noChangeArrowheads="1"/>
            </p:cNvSpPr>
            <p:nvPr/>
          </p:nvSpPr>
          <p:spPr bwMode="auto">
            <a:xfrm>
              <a:off x="996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5" name="Text Box 82"/>
            <p:cNvSpPr txBox="1">
              <a:spLocks noChangeArrowheads="1"/>
            </p:cNvSpPr>
            <p:nvPr/>
          </p:nvSpPr>
          <p:spPr bwMode="auto">
            <a:xfrm>
              <a:off x="702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6" name="Text Box 83"/>
            <p:cNvSpPr txBox="1">
              <a:spLocks noChangeArrowheads="1"/>
            </p:cNvSpPr>
            <p:nvPr/>
          </p:nvSpPr>
          <p:spPr bwMode="auto">
            <a:xfrm>
              <a:off x="453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792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8" name="Text Box 85"/>
            <p:cNvSpPr txBox="1">
              <a:spLocks noChangeArrowheads="1"/>
            </p:cNvSpPr>
            <p:nvPr/>
          </p:nvSpPr>
          <p:spPr bwMode="auto">
            <a:xfrm>
              <a:off x="1098" y="221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9" name="Text Box 86"/>
            <p:cNvSpPr txBox="1">
              <a:spLocks noChangeArrowheads="1"/>
            </p:cNvSpPr>
            <p:nvPr/>
          </p:nvSpPr>
          <p:spPr bwMode="auto">
            <a:xfrm>
              <a:off x="127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0" name="Oval 87"/>
            <p:cNvSpPr>
              <a:spLocks noChangeArrowheads="1"/>
            </p:cNvSpPr>
            <p:nvPr/>
          </p:nvSpPr>
          <p:spPr bwMode="auto">
            <a:xfrm>
              <a:off x="18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Oval 88"/>
            <p:cNvSpPr>
              <a:spLocks noChangeArrowheads="1"/>
            </p:cNvSpPr>
            <p:nvPr/>
          </p:nvSpPr>
          <p:spPr bwMode="auto">
            <a:xfrm>
              <a:off x="2112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Oval 89"/>
            <p:cNvSpPr>
              <a:spLocks noChangeArrowheads="1"/>
            </p:cNvSpPr>
            <p:nvPr/>
          </p:nvSpPr>
          <p:spPr bwMode="auto">
            <a:xfrm>
              <a:off x="23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 Box 90"/>
            <p:cNvSpPr txBox="1">
              <a:spLocks noChangeArrowheads="1"/>
            </p:cNvSpPr>
            <p:nvPr/>
          </p:nvSpPr>
          <p:spPr bwMode="auto">
            <a:xfrm>
              <a:off x="1858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2364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" name="Text Box 92"/>
            <p:cNvSpPr txBox="1">
              <a:spLocks noChangeArrowheads="1"/>
            </p:cNvSpPr>
            <p:nvPr/>
          </p:nvSpPr>
          <p:spPr bwMode="auto">
            <a:xfrm>
              <a:off x="2153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6" name="Oval 93"/>
            <p:cNvSpPr>
              <a:spLocks noChangeArrowheads="1"/>
            </p:cNvSpPr>
            <p:nvPr/>
          </p:nvSpPr>
          <p:spPr bwMode="auto">
            <a:xfrm>
              <a:off x="39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94"/>
            <p:cNvSpPr>
              <a:spLocks noChangeArrowheads="1"/>
            </p:cNvSpPr>
            <p:nvPr/>
          </p:nvSpPr>
          <p:spPr bwMode="auto">
            <a:xfrm>
              <a:off x="33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95"/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96"/>
            <p:cNvSpPr txBox="1">
              <a:spLocks noChangeArrowheads="1"/>
            </p:cNvSpPr>
            <p:nvPr/>
          </p:nvSpPr>
          <p:spPr bwMode="auto">
            <a:xfrm>
              <a:off x="3969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0" name="Text Box 97"/>
            <p:cNvSpPr txBox="1">
              <a:spLocks noChangeArrowheads="1"/>
            </p:cNvSpPr>
            <p:nvPr/>
          </p:nvSpPr>
          <p:spPr bwMode="auto">
            <a:xfrm>
              <a:off x="340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1" name="Text Box 98"/>
            <p:cNvSpPr txBox="1">
              <a:spLocks noChangeArrowheads="1"/>
            </p:cNvSpPr>
            <p:nvPr/>
          </p:nvSpPr>
          <p:spPr bwMode="auto">
            <a:xfrm>
              <a:off x="449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2" name="Oval 99"/>
            <p:cNvSpPr>
              <a:spLocks noChangeArrowheads="1"/>
            </p:cNvSpPr>
            <p:nvPr/>
          </p:nvSpPr>
          <p:spPr bwMode="auto">
            <a:xfrm>
              <a:off x="42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100"/>
            <p:cNvSpPr>
              <a:spLocks noChangeArrowheads="1"/>
            </p:cNvSpPr>
            <p:nvPr/>
          </p:nvSpPr>
          <p:spPr bwMode="auto">
            <a:xfrm>
              <a:off x="47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01"/>
            <p:cNvSpPr txBox="1">
              <a:spLocks noChangeArrowheads="1"/>
            </p:cNvSpPr>
            <p:nvPr/>
          </p:nvSpPr>
          <p:spPr bwMode="auto">
            <a:xfrm>
              <a:off x="4785" y="175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5" name="Text Box 102"/>
            <p:cNvSpPr txBox="1">
              <a:spLocks noChangeArrowheads="1"/>
            </p:cNvSpPr>
            <p:nvPr/>
          </p:nvSpPr>
          <p:spPr bwMode="auto">
            <a:xfrm>
              <a:off x="424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6" name="Oval 103"/>
            <p:cNvSpPr>
              <a:spLocks noChangeArrowheads="1"/>
            </p:cNvSpPr>
            <p:nvPr/>
          </p:nvSpPr>
          <p:spPr bwMode="auto">
            <a:xfrm>
              <a:off x="30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Text Box 104"/>
            <p:cNvSpPr txBox="1">
              <a:spLocks noChangeArrowheads="1"/>
            </p:cNvSpPr>
            <p:nvPr/>
          </p:nvSpPr>
          <p:spPr bwMode="auto">
            <a:xfrm>
              <a:off x="306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8" name="Oval 105"/>
            <p:cNvSpPr>
              <a:spLocks noChangeArrowheads="1"/>
            </p:cNvSpPr>
            <p:nvPr/>
          </p:nvSpPr>
          <p:spPr bwMode="auto">
            <a:xfrm>
              <a:off x="278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Text Box 106"/>
            <p:cNvSpPr txBox="1">
              <a:spLocks noChangeArrowheads="1"/>
            </p:cNvSpPr>
            <p:nvPr/>
          </p:nvSpPr>
          <p:spPr bwMode="auto">
            <a:xfrm>
              <a:off x="2811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0" name="Oval 107"/>
            <p:cNvSpPr>
              <a:spLocks noChangeArrowheads="1"/>
            </p:cNvSpPr>
            <p:nvPr/>
          </p:nvSpPr>
          <p:spPr bwMode="auto">
            <a:xfrm>
              <a:off x="31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108"/>
            <p:cNvSpPr txBox="1">
              <a:spLocks noChangeArrowheads="1"/>
            </p:cNvSpPr>
            <p:nvPr/>
          </p:nvSpPr>
          <p:spPr bwMode="auto">
            <a:xfrm>
              <a:off x="3196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2" name="Oval 109"/>
            <p:cNvSpPr>
              <a:spLocks noChangeArrowheads="1"/>
            </p:cNvSpPr>
            <p:nvPr/>
          </p:nvSpPr>
          <p:spPr bwMode="auto">
            <a:xfrm>
              <a:off x="402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Text Box 110"/>
            <p:cNvSpPr txBox="1">
              <a:spLocks noChangeArrowheads="1"/>
            </p:cNvSpPr>
            <p:nvPr/>
          </p:nvSpPr>
          <p:spPr bwMode="auto">
            <a:xfrm>
              <a:off x="4008" y="218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54" name="Text Box 111"/>
            <p:cNvSpPr txBox="1">
              <a:spLocks noChangeArrowheads="1"/>
            </p:cNvSpPr>
            <p:nvPr/>
          </p:nvSpPr>
          <p:spPr bwMode="auto">
            <a:xfrm>
              <a:off x="3612" y="178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112"/>
            <p:cNvSpPr txBox="1">
              <a:spLocks noChangeArrowheads="1"/>
            </p:cNvSpPr>
            <p:nvPr/>
          </p:nvSpPr>
          <p:spPr bwMode="auto">
            <a:xfrm>
              <a:off x="3430" y="2178"/>
              <a:ext cx="58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</a:p>
          </p:txBody>
        </p:sp>
        <p:sp>
          <p:nvSpPr>
            <p:cNvPr id="156" name="Text Box 113"/>
            <p:cNvSpPr txBox="1">
              <a:spLocks noChangeArrowheads="1"/>
            </p:cNvSpPr>
            <p:nvPr/>
          </p:nvSpPr>
          <p:spPr bwMode="auto">
            <a:xfrm>
              <a:off x="4302" y="219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kumimoji="1" lang="en-US" altLang="zh-CN" sz="2600" b="1">
                <a:latin typeface="Times New Roman" pitchFamily="18" charset="0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/>
          </p:nvSpPr>
          <p:spPr bwMode="auto">
            <a:xfrm flipH="1">
              <a:off x="3648" y="2064"/>
              <a:ext cx="48" cy="144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5"/>
            <p:cNvSpPr>
              <a:spLocks noChangeShapeType="1"/>
            </p:cNvSpPr>
            <p:nvPr/>
          </p:nvSpPr>
          <p:spPr bwMode="auto">
            <a:xfrm>
              <a:off x="3792" y="2064"/>
              <a:ext cx="96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6"/>
            <p:cNvSpPr>
              <a:spLocks noChangeShapeType="1"/>
            </p:cNvSpPr>
            <p:nvPr/>
          </p:nvSpPr>
          <p:spPr bwMode="auto">
            <a:xfrm>
              <a:off x="4416" y="2064"/>
              <a:ext cx="48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7772400" cy="8477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6.1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树的概念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532" y="1664804"/>
            <a:ext cx="8566769" cy="42780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树</a:t>
            </a:r>
            <a:r>
              <a:rPr lang="en-US" altLang="zh-CN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(tree)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是一个</a:t>
            </a:r>
            <a:r>
              <a:rPr lang="en-US" altLang="zh-CN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n(n&gt;=0)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个结点的有限集。</a:t>
            </a:r>
            <a:endParaRPr lang="en-US" altLang="zh-CN" sz="36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在一棵非空树中，</a:t>
            </a:r>
            <a:endParaRPr lang="en-US" altLang="zh-CN" sz="36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(1) 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有且仅有 一个的称为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根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root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的结点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n&gt;1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时，其余结点可分为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m (m&gt;0)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个互</a:t>
            </a:r>
          </a:p>
          <a:p>
            <a:pPr>
              <a:lnSpc>
                <a:spcPct val="125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不相交的有限集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en-US" altLang="zh-CN" sz="3200" b="1" baseline="-25000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, T</a:t>
            </a:r>
            <a:r>
              <a:rPr lang="en-US" altLang="zh-CN" sz="3200" b="1" baseline="-25000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, …, T</a:t>
            </a:r>
            <a:r>
              <a:rPr lang="en-US" altLang="zh-CN" sz="3200" b="1" baseline="-25000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其中每一</a:t>
            </a:r>
          </a:p>
          <a:p>
            <a:pPr>
              <a:lnSpc>
                <a:spcPct val="125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个子集本身又是一棵符合本定义的树，</a:t>
            </a:r>
          </a:p>
          <a:p>
            <a:pPr>
              <a:lnSpc>
                <a:spcPct val="125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并称为根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root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的子树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3200" b="1" dirty="0" err="1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SubTree</a:t>
            </a:r>
            <a:r>
              <a:rPr lang="en-US" altLang="zh-CN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8" y="3570225"/>
            <a:ext cx="439544" cy="5086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楷体_GB2312" pitchFamily="49" charset="-122"/>
              </a:rPr>
              <a:t>   </a:t>
            </a:r>
            <a:endParaRPr lang="zh-CN" alt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83"/>
          <p:cNvGrpSpPr>
            <a:grpSpLocks/>
          </p:cNvGrpSpPr>
          <p:nvPr/>
        </p:nvGrpSpPr>
        <p:grpSpPr bwMode="auto">
          <a:xfrm>
            <a:off x="4487863" y="1592263"/>
            <a:ext cx="3036887" cy="2881312"/>
            <a:chOff x="2532" y="768"/>
            <a:chExt cx="1913" cy="1815"/>
          </a:xfrm>
        </p:grpSpPr>
        <p:sp>
          <p:nvSpPr>
            <p:cNvPr id="161" name="Line 3"/>
            <p:cNvSpPr>
              <a:spLocks noChangeShapeType="1"/>
            </p:cNvSpPr>
            <p:nvPr/>
          </p:nvSpPr>
          <p:spPr bwMode="auto">
            <a:xfrm>
              <a:off x="2736" y="1008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Oval 6"/>
            <p:cNvSpPr>
              <a:spLocks noChangeArrowheads="1"/>
            </p:cNvSpPr>
            <p:nvPr/>
          </p:nvSpPr>
          <p:spPr bwMode="auto">
            <a:xfrm>
              <a:off x="2532" y="80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7"/>
            <p:cNvSpPr>
              <a:spLocks noChangeArrowheads="1"/>
            </p:cNvSpPr>
            <p:nvPr/>
          </p:nvSpPr>
          <p:spPr bwMode="auto">
            <a:xfrm>
              <a:off x="2928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"/>
            <p:cNvSpPr txBox="1">
              <a:spLocks noChangeArrowheads="1"/>
            </p:cNvSpPr>
            <p:nvPr/>
          </p:nvSpPr>
          <p:spPr bwMode="auto">
            <a:xfrm>
              <a:off x="2561" y="76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5" name="Text Box 9"/>
            <p:cNvSpPr txBox="1">
              <a:spLocks noChangeArrowheads="1"/>
            </p:cNvSpPr>
            <p:nvPr/>
          </p:nvSpPr>
          <p:spPr bwMode="auto">
            <a:xfrm>
              <a:off x="2970" y="11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6" name="Oval 10"/>
            <p:cNvSpPr>
              <a:spLocks noChangeArrowheads="1"/>
            </p:cNvSpPr>
            <p:nvPr/>
          </p:nvSpPr>
          <p:spPr bwMode="auto">
            <a:xfrm>
              <a:off x="3744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Oval 11"/>
            <p:cNvSpPr>
              <a:spLocks noChangeArrowheads="1"/>
            </p:cNvSpPr>
            <p:nvPr/>
          </p:nvSpPr>
          <p:spPr bwMode="auto">
            <a:xfrm>
              <a:off x="3312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12"/>
            <p:cNvSpPr txBox="1">
              <a:spLocks noChangeArrowheads="1"/>
            </p:cNvSpPr>
            <p:nvPr/>
          </p:nvSpPr>
          <p:spPr bwMode="auto">
            <a:xfrm>
              <a:off x="3332" y="150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9" name="Text Box 13"/>
            <p:cNvSpPr txBox="1">
              <a:spLocks noChangeArrowheads="1"/>
            </p:cNvSpPr>
            <p:nvPr/>
          </p:nvSpPr>
          <p:spPr bwMode="auto">
            <a:xfrm>
              <a:off x="3719" y="1897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70" name="Oval 67"/>
            <p:cNvSpPr>
              <a:spLocks noChangeArrowheads="1"/>
            </p:cNvSpPr>
            <p:nvPr/>
          </p:nvSpPr>
          <p:spPr bwMode="auto">
            <a:xfrm>
              <a:off x="4128" y="229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Text Box 68"/>
            <p:cNvSpPr txBox="1">
              <a:spLocks noChangeArrowheads="1"/>
            </p:cNvSpPr>
            <p:nvPr/>
          </p:nvSpPr>
          <p:spPr bwMode="auto">
            <a:xfrm>
              <a:off x="4121" y="227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172" name="Text Box 69"/>
          <p:cNvSpPr txBox="1">
            <a:spLocks noChangeArrowheads="1"/>
          </p:cNvSpPr>
          <p:nvPr/>
        </p:nvSpPr>
        <p:spPr bwMode="auto">
          <a:xfrm>
            <a:off x="539552" y="656692"/>
            <a:ext cx="641508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极端情形</a:t>
            </a:r>
            <a:r>
              <a:rPr kumimoji="1" lang="en-US" altLang="zh-CN" sz="36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kumimoji="1" lang="zh-CN" altLang="en-US" sz="36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只有右单支的二叉树</a:t>
            </a:r>
            <a:endParaRPr kumimoji="1"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73" name="Group 84"/>
          <p:cNvGrpSpPr>
            <a:grpSpLocks/>
          </p:cNvGrpSpPr>
          <p:nvPr/>
        </p:nvGrpSpPr>
        <p:grpSpPr bwMode="auto">
          <a:xfrm>
            <a:off x="287524" y="4257092"/>
            <a:ext cx="7452828" cy="1600200"/>
            <a:chOff x="228" y="2832"/>
            <a:chExt cx="4428" cy="1008"/>
          </a:xfrm>
        </p:grpSpPr>
        <p:sp>
          <p:nvSpPr>
            <p:cNvPr id="174" name="Rectangle 2"/>
            <p:cNvSpPr>
              <a:spLocks noChangeArrowheads="1"/>
            </p:cNvSpPr>
            <p:nvPr/>
          </p:nvSpPr>
          <p:spPr bwMode="auto">
            <a:xfrm>
              <a:off x="1488" y="3552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44" y="2928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6" name="Text Box 5"/>
            <p:cNvSpPr txBox="1">
              <a:spLocks noChangeArrowheads="1"/>
            </p:cNvSpPr>
            <p:nvPr/>
          </p:nvSpPr>
          <p:spPr bwMode="auto">
            <a:xfrm>
              <a:off x="228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7" name="Line 14"/>
            <p:cNvSpPr>
              <a:spLocks noChangeShapeType="1"/>
            </p:cNvSpPr>
            <p:nvPr/>
          </p:nvSpPr>
          <p:spPr bwMode="auto">
            <a:xfrm>
              <a:off x="43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15"/>
            <p:cNvSpPr>
              <a:spLocks noChangeShapeType="1"/>
            </p:cNvSpPr>
            <p:nvPr/>
          </p:nvSpPr>
          <p:spPr bwMode="auto">
            <a:xfrm flipV="1">
              <a:off x="43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>
              <a:off x="62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17"/>
            <p:cNvSpPr>
              <a:spLocks noChangeShapeType="1"/>
            </p:cNvSpPr>
            <p:nvPr/>
          </p:nvSpPr>
          <p:spPr bwMode="auto">
            <a:xfrm flipV="1">
              <a:off x="62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8"/>
            <p:cNvSpPr>
              <a:spLocks noChangeShapeType="1"/>
            </p:cNvSpPr>
            <p:nvPr/>
          </p:nvSpPr>
          <p:spPr bwMode="auto">
            <a:xfrm>
              <a:off x="81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19"/>
            <p:cNvSpPr>
              <a:spLocks noChangeShapeType="1"/>
            </p:cNvSpPr>
            <p:nvPr/>
          </p:nvSpPr>
          <p:spPr bwMode="auto">
            <a:xfrm flipV="1">
              <a:off x="81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20"/>
            <p:cNvSpPr>
              <a:spLocks noChangeShapeType="1"/>
            </p:cNvSpPr>
            <p:nvPr/>
          </p:nvSpPr>
          <p:spPr bwMode="auto">
            <a:xfrm>
              <a:off x="100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21"/>
            <p:cNvSpPr>
              <a:spLocks noChangeShapeType="1"/>
            </p:cNvSpPr>
            <p:nvPr/>
          </p:nvSpPr>
          <p:spPr bwMode="auto">
            <a:xfrm flipV="1">
              <a:off x="100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23"/>
            <p:cNvSpPr>
              <a:spLocks noChangeShapeType="1"/>
            </p:cNvSpPr>
            <p:nvPr/>
          </p:nvSpPr>
          <p:spPr bwMode="auto">
            <a:xfrm flipV="1">
              <a:off x="120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24"/>
            <p:cNvSpPr>
              <a:spLocks noChangeShapeType="1"/>
            </p:cNvSpPr>
            <p:nvPr/>
          </p:nvSpPr>
          <p:spPr bwMode="auto">
            <a:xfrm>
              <a:off x="139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25"/>
            <p:cNvSpPr>
              <a:spLocks noChangeShapeType="1"/>
            </p:cNvSpPr>
            <p:nvPr/>
          </p:nvSpPr>
          <p:spPr bwMode="auto">
            <a:xfrm flipV="1">
              <a:off x="139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26"/>
            <p:cNvSpPr>
              <a:spLocks noChangeShapeType="1"/>
            </p:cNvSpPr>
            <p:nvPr/>
          </p:nvSpPr>
          <p:spPr bwMode="auto">
            <a:xfrm>
              <a:off x="158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7"/>
            <p:cNvSpPr>
              <a:spLocks noChangeShapeType="1"/>
            </p:cNvSpPr>
            <p:nvPr/>
          </p:nvSpPr>
          <p:spPr bwMode="auto">
            <a:xfrm flipV="1">
              <a:off x="158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Line 28"/>
            <p:cNvSpPr>
              <a:spLocks noChangeShapeType="1"/>
            </p:cNvSpPr>
            <p:nvPr/>
          </p:nvSpPr>
          <p:spPr bwMode="auto">
            <a:xfrm>
              <a:off x="177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29"/>
            <p:cNvSpPr>
              <a:spLocks noChangeShapeType="1"/>
            </p:cNvSpPr>
            <p:nvPr/>
          </p:nvSpPr>
          <p:spPr bwMode="auto">
            <a:xfrm flipV="1">
              <a:off x="177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30"/>
            <p:cNvSpPr>
              <a:spLocks noChangeShapeType="1"/>
            </p:cNvSpPr>
            <p:nvPr/>
          </p:nvSpPr>
          <p:spPr bwMode="auto">
            <a:xfrm>
              <a:off x="196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31"/>
            <p:cNvSpPr>
              <a:spLocks noChangeShapeType="1"/>
            </p:cNvSpPr>
            <p:nvPr/>
          </p:nvSpPr>
          <p:spPr bwMode="auto">
            <a:xfrm flipV="1">
              <a:off x="196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32"/>
            <p:cNvSpPr>
              <a:spLocks noChangeShapeType="1"/>
            </p:cNvSpPr>
            <p:nvPr/>
          </p:nvSpPr>
          <p:spPr bwMode="auto">
            <a:xfrm>
              <a:off x="216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33"/>
            <p:cNvSpPr>
              <a:spLocks noChangeShapeType="1"/>
            </p:cNvSpPr>
            <p:nvPr/>
          </p:nvSpPr>
          <p:spPr bwMode="auto">
            <a:xfrm flipV="1">
              <a:off x="216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34"/>
            <p:cNvSpPr>
              <a:spLocks noChangeShapeType="1"/>
            </p:cNvSpPr>
            <p:nvPr/>
          </p:nvSpPr>
          <p:spPr bwMode="auto">
            <a:xfrm>
              <a:off x="2352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Line 35"/>
            <p:cNvSpPr>
              <a:spLocks noChangeShapeType="1"/>
            </p:cNvSpPr>
            <p:nvPr/>
          </p:nvSpPr>
          <p:spPr bwMode="auto">
            <a:xfrm flipV="1">
              <a:off x="2352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36"/>
            <p:cNvSpPr>
              <a:spLocks noChangeShapeType="1"/>
            </p:cNvSpPr>
            <p:nvPr/>
          </p:nvSpPr>
          <p:spPr bwMode="auto">
            <a:xfrm>
              <a:off x="2544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37"/>
            <p:cNvSpPr>
              <a:spLocks noChangeShapeType="1"/>
            </p:cNvSpPr>
            <p:nvPr/>
          </p:nvSpPr>
          <p:spPr bwMode="auto">
            <a:xfrm flipV="1">
              <a:off x="2544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38"/>
            <p:cNvSpPr>
              <a:spLocks noChangeShapeType="1"/>
            </p:cNvSpPr>
            <p:nvPr/>
          </p:nvSpPr>
          <p:spPr bwMode="auto">
            <a:xfrm>
              <a:off x="2736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39"/>
            <p:cNvSpPr>
              <a:spLocks noChangeShapeType="1"/>
            </p:cNvSpPr>
            <p:nvPr/>
          </p:nvSpPr>
          <p:spPr bwMode="auto">
            <a:xfrm flipV="1">
              <a:off x="2736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40"/>
            <p:cNvSpPr>
              <a:spLocks noChangeShapeType="1"/>
            </p:cNvSpPr>
            <p:nvPr/>
          </p:nvSpPr>
          <p:spPr bwMode="auto">
            <a:xfrm>
              <a:off x="2928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41"/>
            <p:cNvSpPr>
              <a:spLocks noChangeShapeType="1"/>
            </p:cNvSpPr>
            <p:nvPr/>
          </p:nvSpPr>
          <p:spPr bwMode="auto">
            <a:xfrm flipV="1">
              <a:off x="2928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42"/>
            <p:cNvSpPr>
              <a:spLocks noChangeShapeType="1"/>
            </p:cNvSpPr>
            <p:nvPr/>
          </p:nvSpPr>
          <p:spPr bwMode="auto">
            <a:xfrm>
              <a:off x="3120" y="2928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Line 43"/>
            <p:cNvSpPr>
              <a:spLocks noChangeShapeType="1"/>
            </p:cNvSpPr>
            <p:nvPr/>
          </p:nvSpPr>
          <p:spPr bwMode="auto">
            <a:xfrm flipV="1">
              <a:off x="3120" y="28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Text Box 44"/>
            <p:cNvSpPr txBox="1">
              <a:spLocks noChangeArrowheads="1"/>
            </p:cNvSpPr>
            <p:nvPr/>
          </p:nvSpPr>
          <p:spPr bwMode="auto">
            <a:xfrm>
              <a:off x="624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08" name="Text Box 45"/>
            <p:cNvSpPr txBox="1">
              <a:spLocks noChangeArrowheads="1"/>
            </p:cNvSpPr>
            <p:nvPr/>
          </p:nvSpPr>
          <p:spPr bwMode="auto">
            <a:xfrm>
              <a:off x="1366" y="289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2874" y="2898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210" name="Line 47"/>
            <p:cNvSpPr>
              <a:spLocks noChangeShapeType="1"/>
            </p:cNvSpPr>
            <p:nvPr/>
          </p:nvSpPr>
          <p:spPr bwMode="auto">
            <a:xfrm>
              <a:off x="168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Line 48"/>
            <p:cNvSpPr>
              <a:spLocks noChangeShapeType="1"/>
            </p:cNvSpPr>
            <p:nvPr/>
          </p:nvSpPr>
          <p:spPr bwMode="auto">
            <a:xfrm flipV="1">
              <a:off x="168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50"/>
            <p:cNvSpPr>
              <a:spLocks noChangeShapeType="1"/>
            </p:cNvSpPr>
            <p:nvPr/>
          </p:nvSpPr>
          <p:spPr bwMode="auto">
            <a:xfrm flipV="1">
              <a:off x="187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51"/>
            <p:cNvSpPr>
              <a:spLocks noChangeShapeType="1"/>
            </p:cNvSpPr>
            <p:nvPr/>
          </p:nvSpPr>
          <p:spPr bwMode="auto">
            <a:xfrm>
              <a:off x="206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Line 52"/>
            <p:cNvSpPr>
              <a:spLocks noChangeShapeType="1"/>
            </p:cNvSpPr>
            <p:nvPr/>
          </p:nvSpPr>
          <p:spPr bwMode="auto">
            <a:xfrm flipV="1">
              <a:off x="206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Line 53"/>
            <p:cNvSpPr>
              <a:spLocks noChangeShapeType="1"/>
            </p:cNvSpPr>
            <p:nvPr/>
          </p:nvSpPr>
          <p:spPr bwMode="auto">
            <a:xfrm>
              <a:off x="225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Line 54"/>
            <p:cNvSpPr>
              <a:spLocks noChangeShapeType="1"/>
            </p:cNvSpPr>
            <p:nvPr/>
          </p:nvSpPr>
          <p:spPr bwMode="auto">
            <a:xfrm flipV="1">
              <a:off x="225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55"/>
            <p:cNvSpPr>
              <a:spLocks noChangeShapeType="1"/>
            </p:cNvSpPr>
            <p:nvPr/>
          </p:nvSpPr>
          <p:spPr bwMode="auto">
            <a:xfrm>
              <a:off x="244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56"/>
            <p:cNvSpPr>
              <a:spLocks noChangeShapeType="1"/>
            </p:cNvSpPr>
            <p:nvPr/>
          </p:nvSpPr>
          <p:spPr bwMode="auto">
            <a:xfrm flipV="1">
              <a:off x="244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57"/>
            <p:cNvSpPr>
              <a:spLocks noChangeShapeType="1"/>
            </p:cNvSpPr>
            <p:nvPr/>
          </p:nvSpPr>
          <p:spPr bwMode="auto">
            <a:xfrm>
              <a:off x="264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58"/>
            <p:cNvSpPr>
              <a:spLocks noChangeShapeType="1"/>
            </p:cNvSpPr>
            <p:nvPr/>
          </p:nvSpPr>
          <p:spPr bwMode="auto">
            <a:xfrm flipV="1">
              <a:off x="264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59"/>
            <p:cNvSpPr>
              <a:spLocks noChangeShapeType="1"/>
            </p:cNvSpPr>
            <p:nvPr/>
          </p:nvSpPr>
          <p:spPr bwMode="auto">
            <a:xfrm flipV="1">
              <a:off x="283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Line 60"/>
            <p:cNvSpPr>
              <a:spLocks noChangeShapeType="1"/>
            </p:cNvSpPr>
            <p:nvPr/>
          </p:nvSpPr>
          <p:spPr bwMode="auto">
            <a:xfrm>
              <a:off x="302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Line 61"/>
            <p:cNvSpPr>
              <a:spLocks noChangeShapeType="1"/>
            </p:cNvSpPr>
            <p:nvPr/>
          </p:nvSpPr>
          <p:spPr bwMode="auto">
            <a:xfrm flipV="1">
              <a:off x="302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62"/>
            <p:cNvSpPr>
              <a:spLocks noChangeShapeType="1"/>
            </p:cNvSpPr>
            <p:nvPr/>
          </p:nvSpPr>
          <p:spPr bwMode="auto">
            <a:xfrm>
              <a:off x="321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Line 63"/>
            <p:cNvSpPr>
              <a:spLocks noChangeShapeType="1"/>
            </p:cNvSpPr>
            <p:nvPr/>
          </p:nvSpPr>
          <p:spPr bwMode="auto">
            <a:xfrm flipV="1">
              <a:off x="321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Line 64"/>
            <p:cNvSpPr>
              <a:spLocks noChangeShapeType="1"/>
            </p:cNvSpPr>
            <p:nvPr/>
          </p:nvSpPr>
          <p:spPr bwMode="auto">
            <a:xfrm>
              <a:off x="340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65"/>
            <p:cNvSpPr>
              <a:spLocks noChangeShapeType="1"/>
            </p:cNvSpPr>
            <p:nvPr/>
          </p:nvSpPr>
          <p:spPr bwMode="auto">
            <a:xfrm flipV="1"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66"/>
            <p:cNvSpPr>
              <a:spLocks noChangeShapeType="1"/>
            </p:cNvSpPr>
            <p:nvPr/>
          </p:nvSpPr>
          <p:spPr bwMode="auto">
            <a:xfrm>
              <a:off x="4292" y="3081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360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 flipV="1">
              <a:off x="360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3792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 flipV="1">
              <a:off x="3792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3984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V="1">
              <a:off x="3984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76"/>
            <p:cNvSpPr>
              <a:spLocks noChangeShapeType="1"/>
            </p:cNvSpPr>
            <p:nvPr/>
          </p:nvSpPr>
          <p:spPr bwMode="auto">
            <a:xfrm>
              <a:off x="4176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77"/>
            <p:cNvSpPr>
              <a:spLocks noChangeShapeType="1"/>
            </p:cNvSpPr>
            <p:nvPr/>
          </p:nvSpPr>
          <p:spPr bwMode="auto">
            <a:xfrm flipV="1">
              <a:off x="4176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78"/>
            <p:cNvSpPr>
              <a:spLocks noChangeShapeType="1"/>
            </p:cNvSpPr>
            <p:nvPr/>
          </p:nvSpPr>
          <p:spPr bwMode="auto">
            <a:xfrm>
              <a:off x="4368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79"/>
            <p:cNvSpPr>
              <a:spLocks noChangeShapeType="1"/>
            </p:cNvSpPr>
            <p:nvPr/>
          </p:nvSpPr>
          <p:spPr bwMode="auto">
            <a:xfrm flipV="1">
              <a:off x="436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80"/>
            <p:cNvSpPr>
              <a:spLocks noChangeShapeType="1"/>
            </p:cNvSpPr>
            <p:nvPr/>
          </p:nvSpPr>
          <p:spPr bwMode="auto">
            <a:xfrm>
              <a:off x="4560" y="3552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81"/>
            <p:cNvSpPr>
              <a:spLocks noChangeShapeType="1"/>
            </p:cNvSpPr>
            <p:nvPr/>
          </p:nvSpPr>
          <p:spPr bwMode="auto">
            <a:xfrm flipV="1">
              <a:off x="4560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Text Box 82"/>
            <p:cNvSpPr txBox="1">
              <a:spLocks noChangeArrowheads="1"/>
            </p:cNvSpPr>
            <p:nvPr/>
          </p:nvSpPr>
          <p:spPr bwMode="auto">
            <a:xfrm>
              <a:off x="4325" y="352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0" y="728700"/>
            <a:ext cx="6340197" cy="7892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二、二叉树的链式存储表示</a:t>
            </a:r>
          </a:p>
        </p:txBody>
      </p:sp>
      <p:sp>
        <p:nvSpPr>
          <p:cNvPr id="6" name="Text Box 102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92490" y="2636912"/>
            <a:ext cx="22108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32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二叉链表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 Box 102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17878" y="3869432"/>
            <a:ext cx="242887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．三叉链表</a:t>
            </a: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5400092" y="3392996"/>
            <a:ext cx="242887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dirty="0" smtClean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．</a:t>
            </a:r>
            <a:r>
              <a:rPr lang="zh-CN" altLang="en-US" sz="32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线索链表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62000" y="2346325"/>
            <a:ext cx="7391400" cy="3978275"/>
            <a:chOff x="480" y="1478"/>
            <a:chExt cx="4656" cy="2506"/>
          </a:xfrm>
        </p:grpSpPr>
        <p:sp>
          <p:nvSpPr>
            <p:cNvPr id="176132" name="Rectangle 4"/>
            <p:cNvSpPr>
              <a:spLocks noChangeArrowheads="1"/>
            </p:cNvSpPr>
            <p:nvPr/>
          </p:nvSpPr>
          <p:spPr bwMode="auto">
            <a:xfrm>
              <a:off x="1728" y="147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005400"/>
                  </a:solidFill>
                </a:rPr>
                <a:t>A</a:t>
              </a:r>
              <a:endParaRPr lang="en-US" altLang="zh-CN" sz="2800" dirty="0"/>
            </a:p>
          </p:txBody>
        </p:sp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968" y="147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4" name="Line 6"/>
            <p:cNvSpPr>
              <a:spLocks noChangeShapeType="1"/>
            </p:cNvSpPr>
            <p:nvPr/>
          </p:nvSpPr>
          <p:spPr bwMode="auto">
            <a:xfrm>
              <a:off x="2448" y="147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6" name="Rectangle 8"/>
            <p:cNvSpPr>
              <a:spLocks noChangeArrowheads="1"/>
            </p:cNvSpPr>
            <p:nvPr/>
          </p:nvSpPr>
          <p:spPr bwMode="auto">
            <a:xfrm>
              <a:off x="2928" y="219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>
              <a:off x="316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364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9" name="Rectangle 11"/>
            <p:cNvSpPr>
              <a:spLocks noChangeArrowheads="1"/>
            </p:cNvSpPr>
            <p:nvPr/>
          </p:nvSpPr>
          <p:spPr bwMode="auto">
            <a:xfrm>
              <a:off x="4128" y="291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4368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4848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2" name="Rectangle 14"/>
            <p:cNvSpPr>
              <a:spLocks noChangeArrowheads="1"/>
            </p:cNvSpPr>
            <p:nvPr/>
          </p:nvSpPr>
          <p:spPr bwMode="auto">
            <a:xfrm>
              <a:off x="528" y="219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76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124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1104" y="291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>
              <a:off x="1344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>
              <a:off x="1824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3552" y="363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>
              <a:off x="3792" y="363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>
              <a:off x="4272" y="363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1" name="Text Box 23"/>
            <p:cNvSpPr txBox="1">
              <a:spLocks noChangeArrowheads="1"/>
            </p:cNvSpPr>
            <p:nvPr/>
          </p:nvSpPr>
          <p:spPr bwMode="auto">
            <a:xfrm>
              <a:off x="3531" y="354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2" name="Text Box 24"/>
            <p:cNvSpPr txBox="1">
              <a:spLocks noChangeArrowheads="1"/>
            </p:cNvSpPr>
            <p:nvPr/>
          </p:nvSpPr>
          <p:spPr bwMode="auto">
            <a:xfrm>
              <a:off x="4251" y="354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3" name="Text Box 25"/>
            <p:cNvSpPr txBox="1">
              <a:spLocks noChangeArrowheads="1"/>
            </p:cNvSpPr>
            <p:nvPr/>
          </p:nvSpPr>
          <p:spPr bwMode="auto">
            <a:xfrm>
              <a:off x="4827" y="282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4" name="Text Box 26"/>
            <p:cNvSpPr txBox="1">
              <a:spLocks noChangeArrowheads="1"/>
            </p:cNvSpPr>
            <p:nvPr/>
          </p:nvSpPr>
          <p:spPr bwMode="auto">
            <a:xfrm>
              <a:off x="2880" y="210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5" name="Text Box 27"/>
            <p:cNvSpPr txBox="1">
              <a:spLocks noChangeArrowheads="1"/>
            </p:cNvSpPr>
            <p:nvPr/>
          </p:nvSpPr>
          <p:spPr bwMode="auto">
            <a:xfrm>
              <a:off x="1056" y="281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6" name="Text Box 28"/>
            <p:cNvSpPr txBox="1">
              <a:spLocks noChangeArrowheads="1"/>
            </p:cNvSpPr>
            <p:nvPr/>
          </p:nvSpPr>
          <p:spPr bwMode="auto">
            <a:xfrm>
              <a:off x="1803" y="282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7" name="Text Box 29"/>
            <p:cNvSpPr txBox="1">
              <a:spLocks noChangeArrowheads="1"/>
            </p:cNvSpPr>
            <p:nvPr/>
          </p:nvSpPr>
          <p:spPr bwMode="auto">
            <a:xfrm>
              <a:off x="480" y="2102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H="1">
              <a:off x="1008" y="1622"/>
              <a:ext cx="816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2544" y="1622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1344" y="2342"/>
              <a:ext cx="240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>
              <a:off x="3744" y="2342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4032" y="3062"/>
              <a:ext cx="192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63" name="Freeform 35"/>
          <p:cNvSpPr>
            <a:spLocks/>
          </p:cNvSpPr>
          <p:nvPr/>
        </p:nvSpPr>
        <p:spPr bwMode="auto">
          <a:xfrm>
            <a:off x="1676400" y="1524000"/>
            <a:ext cx="1828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8"/>
              </a:cxn>
              <a:cxn ang="0">
                <a:pos x="336" y="240"/>
              </a:cxn>
              <a:cxn ang="0">
                <a:pos x="720" y="528"/>
              </a:cxn>
            </a:cxnLst>
            <a:rect l="0" t="0" r="r" b="b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1066800" y="898525"/>
            <a:ext cx="108743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</a:rPr>
              <a:t>root</a:t>
            </a:r>
            <a:endParaRPr lang="en-US" altLang="zh-CN" sz="2400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181601" y="1143000"/>
            <a:ext cx="3703638" cy="609600"/>
            <a:chOff x="3264" y="720"/>
            <a:chExt cx="2333" cy="384"/>
          </a:xfrm>
        </p:grpSpPr>
        <p:sp>
          <p:nvSpPr>
            <p:cNvPr id="176166" name="Text Box 38"/>
            <p:cNvSpPr txBox="1">
              <a:spLocks noChangeArrowheads="1"/>
            </p:cNvSpPr>
            <p:nvPr/>
          </p:nvSpPr>
          <p:spPr bwMode="auto">
            <a:xfrm>
              <a:off x="3312" y="720"/>
              <a:ext cx="2285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err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zh-CN" sz="3200" dirty="0" err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child</a:t>
              </a:r>
              <a:r>
                <a:rPr lang="en-US" altLang="zh-CN" sz="3200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  data   </a:t>
              </a:r>
              <a:r>
                <a:rPr lang="en-US" altLang="zh-CN" sz="3200" b="1" dirty="0" err="1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3200" dirty="0" err="1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child</a:t>
              </a:r>
              <a:endParaRPr lang="en-US" altLang="zh-C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167" name="Rectangle 39"/>
            <p:cNvSpPr>
              <a:spLocks noChangeArrowheads="1"/>
            </p:cNvSpPr>
            <p:nvPr/>
          </p:nvSpPr>
          <p:spPr bwMode="auto">
            <a:xfrm>
              <a:off x="3264" y="768"/>
              <a:ext cx="225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176168" name="Line 40"/>
            <p:cNvSpPr>
              <a:spLocks noChangeShapeType="1"/>
            </p:cNvSpPr>
            <p:nvPr/>
          </p:nvSpPr>
          <p:spPr bwMode="auto">
            <a:xfrm>
              <a:off x="4080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9" name="Line 41"/>
            <p:cNvSpPr>
              <a:spLocks noChangeShapeType="1"/>
            </p:cNvSpPr>
            <p:nvPr/>
          </p:nvSpPr>
          <p:spPr bwMode="auto">
            <a:xfrm>
              <a:off x="4704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5772150" y="457200"/>
            <a:ext cx="174759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381000" y="95250"/>
            <a:ext cx="2464136" cy="7195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36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二叉链表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3" grpId="0" animBg="1"/>
      <p:bldP spid="176164" grpId="0" autoUpdateAnimBg="0"/>
      <p:bldP spid="1761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/>
          <p:cNvSpPr txBox="1">
            <a:spLocks noChangeArrowheads="1"/>
          </p:cNvSpPr>
          <p:nvPr/>
        </p:nvSpPr>
        <p:spPr bwMode="auto">
          <a:xfrm>
            <a:off x="304800" y="1049338"/>
            <a:ext cx="9199748" cy="24560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//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结点结构</a:t>
            </a:r>
            <a:endParaRPr lang="zh-CN" altLang="en-US" sz="3200" b="1" dirty="0">
              <a:solidFill>
                <a:srgbClr val="8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TElemType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data;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</a:t>
            </a:r>
            <a:r>
              <a:rPr lang="en-US" altLang="zh-CN" sz="3200" dirty="0" smtClean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左右孩子指针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BiTree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764160" y="5094610"/>
            <a:ext cx="3581400" cy="609600"/>
            <a:chOff x="1968" y="3436"/>
            <a:chExt cx="2256" cy="384"/>
          </a:xfrm>
        </p:grpSpPr>
        <p:sp>
          <p:nvSpPr>
            <p:cNvPr id="89092" name="Text Box 1028"/>
            <p:cNvSpPr txBox="1">
              <a:spLocks noChangeArrowheads="1"/>
            </p:cNvSpPr>
            <p:nvPr/>
          </p:nvSpPr>
          <p:spPr bwMode="auto">
            <a:xfrm>
              <a:off x="2016" y="3436"/>
              <a:ext cx="215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err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zh-CN" sz="3200" dirty="0" err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child</a:t>
              </a:r>
              <a:r>
                <a:rPr lang="en-US" altLang="zh-CN" sz="3200" dirty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3200" dirty="0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data   </a:t>
              </a:r>
              <a:r>
                <a:rPr lang="en-US" altLang="zh-CN" sz="3200" b="1" dirty="0" err="1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3200" dirty="0" err="1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child</a:t>
              </a:r>
              <a:endParaRPr lang="en-US" altLang="zh-C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093" name="Rectangle 1029"/>
            <p:cNvSpPr>
              <a:spLocks noChangeArrowheads="1"/>
            </p:cNvSpPr>
            <p:nvPr/>
          </p:nvSpPr>
          <p:spPr bwMode="auto">
            <a:xfrm>
              <a:off x="1968" y="3484"/>
              <a:ext cx="225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/>
            </a:p>
          </p:txBody>
        </p:sp>
        <p:sp>
          <p:nvSpPr>
            <p:cNvPr id="89096" name="Line 1032"/>
            <p:cNvSpPr>
              <a:spLocks noChangeShapeType="1"/>
            </p:cNvSpPr>
            <p:nvPr/>
          </p:nvSpPr>
          <p:spPr bwMode="auto">
            <a:xfrm>
              <a:off x="2784" y="34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Line 1033"/>
            <p:cNvSpPr>
              <a:spLocks noChangeShapeType="1"/>
            </p:cNvSpPr>
            <p:nvPr/>
          </p:nvSpPr>
          <p:spPr bwMode="auto">
            <a:xfrm>
              <a:off x="3408" y="34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431540" y="4221088"/>
            <a:ext cx="213231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3600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9100" name="Text Box 1036"/>
          <p:cNvSpPr txBox="1">
            <a:spLocks noChangeArrowheads="1"/>
          </p:cNvSpPr>
          <p:nvPr/>
        </p:nvSpPr>
        <p:spPr bwMode="auto">
          <a:xfrm>
            <a:off x="288925" y="196850"/>
            <a:ext cx="433163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C </a:t>
            </a:r>
            <a:r>
              <a:rPr lang="zh-CN" altLang="zh-CN" sz="3200" b="1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语言的类型描述如下:</a:t>
            </a:r>
            <a:endParaRPr lang="en-US" altLang="zh-CN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4" name="Freeform 1056"/>
          <p:cNvSpPr>
            <a:spLocks/>
          </p:cNvSpPr>
          <p:nvPr/>
        </p:nvSpPr>
        <p:spPr bwMode="auto">
          <a:xfrm>
            <a:off x="1752600" y="1660525"/>
            <a:ext cx="1828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8"/>
              </a:cxn>
              <a:cxn ang="0">
                <a:pos x="336" y="240"/>
              </a:cxn>
              <a:cxn ang="0">
                <a:pos x="720" y="528"/>
              </a:cxn>
            </a:cxnLst>
            <a:rect l="0" t="0" r="r" b="b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5" name="Text Box 1057"/>
          <p:cNvSpPr txBox="1">
            <a:spLocks noChangeArrowheads="1"/>
          </p:cNvSpPr>
          <p:nvPr/>
        </p:nvSpPr>
        <p:spPr bwMode="auto">
          <a:xfrm>
            <a:off x="1143000" y="1050925"/>
            <a:ext cx="108743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</a:rPr>
              <a:t>root</a:t>
            </a:r>
            <a:endParaRPr lang="en-US" altLang="zh-CN" sz="2400"/>
          </a:p>
        </p:txBody>
      </p:sp>
      <p:sp>
        <p:nvSpPr>
          <p:cNvPr id="177186" name="Rectangle 1058"/>
          <p:cNvSpPr>
            <a:spLocks noChangeArrowheads="1"/>
          </p:cNvSpPr>
          <p:nvPr/>
        </p:nvSpPr>
        <p:spPr bwMode="auto">
          <a:xfrm>
            <a:off x="2438400" y="2498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89"/>
          <p:cNvGrpSpPr>
            <a:grpSpLocks/>
          </p:cNvGrpSpPr>
          <p:nvPr/>
        </p:nvGrpSpPr>
        <p:grpSpPr bwMode="auto">
          <a:xfrm>
            <a:off x="838200" y="2498725"/>
            <a:ext cx="7391400" cy="3978275"/>
            <a:chOff x="528" y="1574"/>
            <a:chExt cx="4656" cy="2506"/>
          </a:xfrm>
        </p:grpSpPr>
        <p:sp>
          <p:nvSpPr>
            <p:cNvPr id="177154" name="Rectangle 1026"/>
            <p:cNvSpPr>
              <a:spLocks noChangeArrowheads="1"/>
            </p:cNvSpPr>
            <p:nvPr/>
          </p:nvSpPr>
          <p:spPr bwMode="auto">
            <a:xfrm>
              <a:off x="1776" y="157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77155" name="Line 1027"/>
            <p:cNvSpPr>
              <a:spLocks noChangeShapeType="1"/>
            </p:cNvSpPr>
            <p:nvPr/>
          </p:nvSpPr>
          <p:spPr bwMode="auto">
            <a:xfrm>
              <a:off x="201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56" name="Line 1028"/>
            <p:cNvSpPr>
              <a:spLocks noChangeShapeType="1"/>
            </p:cNvSpPr>
            <p:nvPr/>
          </p:nvSpPr>
          <p:spPr bwMode="auto">
            <a:xfrm>
              <a:off x="249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57" name="Rectangle 1029"/>
            <p:cNvSpPr>
              <a:spLocks noChangeArrowheads="1"/>
            </p:cNvSpPr>
            <p:nvPr/>
          </p:nvSpPr>
          <p:spPr bwMode="auto">
            <a:xfrm>
              <a:off x="2976" y="229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77158" name="Line 1030"/>
            <p:cNvSpPr>
              <a:spLocks noChangeShapeType="1"/>
            </p:cNvSpPr>
            <p:nvPr/>
          </p:nvSpPr>
          <p:spPr bwMode="auto">
            <a:xfrm>
              <a:off x="32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59" name="Line 1031"/>
            <p:cNvSpPr>
              <a:spLocks noChangeShapeType="1"/>
            </p:cNvSpPr>
            <p:nvPr/>
          </p:nvSpPr>
          <p:spPr bwMode="auto">
            <a:xfrm>
              <a:off x="36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0" name="Rectangle 1032"/>
            <p:cNvSpPr>
              <a:spLocks noChangeArrowheads="1"/>
            </p:cNvSpPr>
            <p:nvPr/>
          </p:nvSpPr>
          <p:spPr bwMode="auto">
            <a:xfrm>
              <a:off x="4176" y="301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77161" name="Line 1033"/>
            <p:cNvSpPr>
              <a:spLocks noChangeShapeType="1"/>
            </p:cNvSpPr>
            <p:nvPr/>
          </p:nvSpPr>
          <p:spPr bwMode="auto">
            <a:xfrm>
              <a:off x="441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2" name="Line 1034"/>
            <p:cNvSpPr>
              <a:spLocks noChangeShapeType="1"/>
            </p:cNvSpPr>
            <p:nvPr/>
          </p:nvSpPr>
          <p:spPr bwMode="auto">
            <a:xfrm>
              <a:off x="489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3" name="Rectangle 1035"/>
            <p:cNvSpPr>
              <a:spLocks noChangeArrowheads="1"/>
            </p:cNvSpPr>
            <p:nvPr/>
          </p:nvSpPr>
          <p:spPr bwMode="auto">
            <a:xfrm>
              <a:off x="576" y="229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77164" name="Line 1036"/>
            <p:cNvSpPr>
              <a:spLocks noChangeShapeType="1"/>
            </p:cNvSpPr>
            <p:nvPr/>
          </p:nvSpPr>
          <p:spPr bwMode="auto">
            <a:xfrm>
              <a:off x="8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5" name="Line 1037"/>
            <p:cNvSpPr>
              <a:spLocks noChangeShapeType="1"/>
            </p:cNvSpPr>
            <p:nvPr/>
          </p:nvSpPr>
          <p:spPr bwMode="auto">
            <a:xfrm>
              <a:off x="12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6" name="Rectangle 1038"/>
            <p:cNvSpPr>
              <a:spLocks noChangeArrowheads="1"/>
            </p:cNvSpPr>
            <p:nvPr/>
          </p:nvSpPr>
          <p:spPr bwMode="auto">
            <a:xfrm>
              <a:off x="1152" y="301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77167" name="Line 1039"/>
            <p:cNvSpPr>
              <a:spLocks noChangeShapeType="1"/>
            </p:cNvSpPr>
            <p:nvPr/>
          </p:nvSpPr>
          <p:spPr bwMode="auto">
            <a:xfrm>
              <a:off x="139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Line 1040"/>
            <p:cNvSpPr>
              <a:spLocks noChangeShapeType="1"/>
            </p:cNvSpPr>
            <p:nvPr/>
          </p:nvSpPr>
          <p:spPr bwMode="auto">
            <a:xfrm>
              <a:off x="187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9" name="Rectangle 1041"/>
            <p:cNvSpPr>
              <a:spLocks noChangeArrowheads="1"/>
            </p:cNvSpPr>
            <p:nvPr/>
          </p:nvSpPr>
          <p:spPr bwMode="auto">
            <a:xfrm>
              <a:off x="3600" y="3734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77170" name="Line 1042"/>
            <p:cNvSpPr>
              <a:spLocks noChangeShapeType="1"/>
            </p:cNvSpPr>
            <p:nvPr/>
          </p:nvSpPr>
          <p:spPr bwMode="auto">
            <a:xfrm>
              <a:off x="384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1" name="Line 1043"/>
            <p:cNvSpPr>
              <a:spLocks noChangeShapeType="1"/>
            </p:cNvSpPr>
            <p:nvPr/>
          </p:nvSpPr>
          <p:spPr bwMode="auto">
            <a:xfrm>
              <a:off x="432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2" name="Text Box 1044"/>
            <p:cNvSpPr txBox="1">
              <a:spLocks noChangeArrowheads="1"/>
            </p:cNvSpPr>
            <p:nvPr/>
          </p:nvSpPr>
          <p:spPr bwMode="auto">
            <a:xfrm>
              <a:off x="3579" y="363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3" name="Text Box 1045"/>
            <p:cNvSpPr txBox="1">
              <a:spLocks noChangeArrowheads="1"/>
            </p:cNvSpPr>
            <p:nvPr/>
          </p:nvSpPr>
          <p:spPr bwMode="auto">
            <a:xfrm>
              <a:off x="4299" y="363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4" name="Text Box 1046"/>
            <p:cNvSpPr txBox="1">
              <a:spLocks noChangeArrowheads="1"/>
            </p:cNvSpPr>
            <p:nvPr/>
          </p:nvSpPr>
          <p:spPr bwMode="auto">
            <a:xfrm>
              <a:off x="4875" y="291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5" name="Text Box 1047"/>
            <p:cNvSpPr txBox="1">
              <a:spLocks noChangeArrowheads="1"/>
            </p:cNvSpPr>
            <p:nvPr/>
          </p:nvSpPr>
          <p:spPr bwMode="auto">
            <a:xfrm>
              <a:off x="2928" y="219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6" name="Text Box 1048"/>
            <p:cNvSpPr txBox="1">
              <a:spLocks noChangeArrowheads="1"/>
            </p:cNvSpPr>
            <p:nvPr/>
          </p:nvSpPr>
          <p:spPr bwMode="auto">
            <a:xfrm>
              <a:off x="1104" y="290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7" name="Text Box 1049"/>
            <p:cNvSpPr txBox="1">
              <a:spLocks noChangeArrowheads="1"/>
            </p:cNvSpPr>
            <p:nvPr/>
          </p:nvSpPr>
          <p:spPr bwMode="auto">
            <a:xfrm>
              <a:off x="1851" y="291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78" name="Text Box 1050"/>
            <p:cNvSpPr txBox="1">
              <a:spLocks noChangeArrowheads="1"/>
            </p:cNvSpPr>
            <p:nvPr/>
          </p:nvSpPr>
          <p:spPr bwMode="auto">
            <a:xfrm>
              <a:off x="528" y="2198"/>
              <a:ext cx="30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400"/>
            </a:p>
          </p:txBody>
        </p:sp>
        <p:sp>
          <p:nvSpPr>
            <p:cNvPr id="177180" name="Line 1052"/>
            <p:cNvSpPr>
              <a:spLocks noChangeShapeType="1"/>
            </p:cNvSpPr>
            <p:nvPr/>
          </p:nvSpPr>
          <p:spPr bwMode="auto">
            <a:xfrm>
              <a:off x="2592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1" name="Line 1053"/>
            <p:cNvSpPr>
              <a:spLocks noChangeShapeType="1"/>
            </p:cNvSpPr>
            <p:nvPr/>
          </p:nvSpPr>
          <p:spPr bwMode="auto">
            <a:xfrm>
              <a:off x="1392" y="2438"/>
              <a:ext cx="240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2" name="Line 1054"/>
            <p:cNvSpPr>
              <a:spLocks noChangeShapeType="1"/>
            </p:cNvSpPr>
            <p:nvPr/>
          </p:nvSpPr>
          <p:spPr bwMode="auto">
            <a:xfrm>
              <a:off x="3792" y="2438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3" name="Line 1055"/>
            <p:cNvSpPr>
              <a:spLocks noChangeShapeType="1"/>
            </p:cNvSpPr>
            <p:nvPr/>
          </p:nvSpPr>
          <p:spPr bwMode="auto">
            <a:xfrm flipH="1">
              <a:off x="4080" y="3158"/>
              <a:ext cx="192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7" name="Line 1059"/>
            <p:cNvSpPr>
              <a:spLocks noChangeShapeType="1"/>
            </p:cNvSpPr>
            <p:nvPr/>
          </p:nvSpPr>
          <p:spPr bwMode="auto">
            <a:xfrm flipH="1">
              <a:off x="1056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188" name="Rectangle 1060"/>
          <p:cNvSpPr>
            <a:spLocks noChangeArrowheads="1"/>
          </p:cNvSpPr>
          <p:nvPr/>
        </p:nvSpPr>
        <p:spPr bwMode="auto">
          <a:xfrm>
            <a:off x="533400" y="3641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9" name="Rectangle 1061"/>
          <p:cNvSpPr>
            <a:spLocks noChangeArrowheads="1"/>
          </p:cNvSpPr>
          <p:nvPr/>
        </p:nvSpPr>
        <p:spPr bwMode="auto">
          <a:xfrm>
            <a:off x="4343400" y="3641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90" name="Rectangle 1062"/>
          <p:cNvSpPr>
            <a:spLocks noChangeArrowheads="1"/>
          </p:cNvSpPr>
          <p:nvPr/>
        </p:nvSpPr>
        <p:spPr bwMode="auto">
          <a:xfrm>
            <a:off x="1447800" y="4784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91" name="Rectangle 1063"/>
          <p:cNvSpPr>
            <a:spLocks noChangeArrowheads="1"/>
          </p:cNvSpPr>
          <p:nvPr/>
        </p:nvSpPr>
        <p:spPr bwMode="auto">
          <a:xfrm>
            <a:off x="6248400" y="4784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92" name="Rectangle 1064"/>
          <p:cNvSpPr>
            <a:spLocks noChangeArrowheads="1"/>
          </p:cNvSpPr>
          <p:nvPr/>
        </p:nvSpPr>
        <p:spPr bwMode="auto">
          <a:xfrm>
            <a:off x="5334000" y="5927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93" name="Text Box 1065"/>
          <p:cNvSpPr txBox="1">
            <a:spLocks noChangeArrowheads="1"/>
          </p:cNvSpPr>
          <p:nvPr/>
        </p:nvSpPr>
        <p:spPr bwMode="auto">
          <a:xfrm>
            <a:off x="2362200" y="2346325"/>
            <a:ext cx="49053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99"/>
                </a:solidFill>
                <a:sym typeface="Symbol" pitchFamily="18" charset="2"/>
              </a:rPr>
              <a:t></a:t>
            </a:r>
            <a:endParaRPr lang="en-US" altLang="zh-CN" sz="2400"/>
          </a:p>
        </p:txBody>
      </p:sp>
      <p:sp>
        <p:nvSpPr>
          <p:cNvPr id="177196" name="Freeform 1068"/>
          <p:cNvSpPr>
            <a:spLocks/>
          </p:cNvSpPr>
          <p:nvPr/>
        </p:nvSpPr>
        <p:spPr bwMode="auto">
          <a:xfrm>
            <a:off x="723900" y="2822575"/>
            <a:ext cx="169545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72" y="492"/>
              </a:cxn>
              <a:cxn ang="0">
                <a:pos x="96" y="456"/>
              </a:cxn>
              <a:cxn ang="0">
                <a:pos x="168" y="360"/>
              </a:cxn>
              <a:cxn ang="0">
                <a:pos x="216" y="300"/>
              </a:cxn>
              <a:cxn ang="0">
                <a:pos x="360" y="192"/>
              </a:cxn>
              <a:cxn ang="0">
                <a:pos x="468" y="132"/>
              </a:cxn>
              <a:cxn ang="0">
                <a:pos x="720" y="60"/>
              </a:cxn>
              <a:cxn ang="0">
                <a:pos x="840" y="24"/>
              </a:cxn>
              <a:cxn ang="0">
                <a:pos x="1008" y="12"/>
              </a:cxn>
              <a:cxn ang="0">
                <a:pos x="1068" y="0"/>
              </a:cxn>
            </a:cxnLst>
            <a:rect l="0" t="0" r="r" b="b"/>
            <a:pathLst>
              <a:path w="1068" h="720">
                <a:moveTo>
                  <a:pt x="0" y="720"/>
                </a:moveTo>
                <a:cubicBezTo>
                  <a:pt x="19" y="662"/>
                  <a:pt x="44" y="534"/>
                  <a:pt x="72" y="492"/>
                </a:cubicBezTo>
                <a:cubicBezTo>
                  <a:pt x="80" y="480"/>
                  <a:pt x="90" y="469"/>
                  <a:pt x="96" y="456"/>
                </a:cubicBezTo>
                <a:cubicBezTo>
                  <a:pt x="119" y="410"/>
                  <a:pt x="123" y="390"/>
                  <a:pt x="168" y="360"/>
                </a:cubicBezTo>
                <a:cubicBezTo>
                  <a:pt x="189" y="297"/>
                  <a:pt x="165" y="346"/>
                  <a:pt x="216" y="300"/>
                </a:cubicBezTo>
                <a:cubicBezTo>
                  <a:pt x="303" y="223"/>
                  <a:pt x="271" y="237"/>
                  <a:pt x="360" y="192"/>
                </a:cubicBezTo>
                <a:cubicBezTo>
                  <a:pt x="396" y="174"/>
                  <a:pt x="431" y="148"/>
                  <a:pt x="468" y="132"/>
                </a:cubicBezTo>
                <a:cubicBezTo>
                  <a:pt x="546" y="97"/>
                  <a:pt x="637" y="78"/>
                  <a:pt x="720" y="60"/>
                </a:cubicBezTo>
                <a:cubicBezTo>
                  <a:pt x="761" y="51"/>
                  <a:pt x="798" y="27"/>
                  <a:pt x="840" y="24"/>
                </a:cubicBezTo>
                <a:cubicBezTo>
                  <a:pt x="896" y="20"/>
                  <a:pt x="952" y="16"/>
                  <a:pt x="1008" y="12"/>
                </a:cubicBezTo>
                <a:cubicBezTo>
                  <a:pt x="1028" y="8"/>
                  <a:pt x="1068" y="0"/>
                  <a:pt x="1068" y="0"/>
                </a:cubicBezTo>
              </a:path>
            </a:pathLst>
          </a:custGeom>
          <a:noFill/>
          <a:ln w="38100" cap="sq" cmpd="sng">
            <a:solidFill>
              <a:srgbClr val="333399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2" name="Line 1074"/>
          <p:cNvSpPr>
            <a:spLocks noChangeShapeType="1"/>
          </p:cNvSpPr>
          <p:nvPr/>
        </p:nvSpPr>
        <p:spPr bwMode="auto">
          <a:xfrm flipH="1">
            <a:off x="1600200" y="4175125"/>
            <a:ext cx="76200" cy="8382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triangle" w="med" len="lg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4" name="Freeform 1076"/>
          <p:cNvSpPr>
            <a:spLocks/>
          </p:cNvSpPr>
          <p:nvPr/>
        </p:nvSpPr>
        <p:spPr bwMode="auto">
          <a:xfrm>
            <a:off x="3600450" y="3032125"/>
            <a:ext cx="89535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84"/>
              </a:cxn>
              <a:cxn ang="0">
                <a:pos x="216" y="432"/>
              </a:cxn>
              <a:cxn ang="0">
                <a:pos x="252" y="468"/>
              </a:cxn>
              <a:cxn ang="0">
                <a:pos x="336" y="552"/>
              </a:cxn>
              <a:cxn ang="0">
                <a:pos x="444" y="624"/>
              </a:cxn>
              <a:cxn ang="0">
                <a:pos x="516" y="648"/>
              </a:cxn>
              <a:cxn ang="0">
                <a:pos x="564" y="660"/>
              </a:cxn>
            </a:cxnLst>
            <a:rect l="0" t="0" r="r" b="b"/>
            <a:pathLst>
              <a:path w="564" h="660">
                <a:moveTo>
                  <a:pt x="0" y="0"/>
                </a:moveTo>
                <a:cubicBezTo>
                  <a:pt x="35" y="140"/>
                  <a:pt x="117" y="263"/>
                  <a:pt x="192" y="384"/>
                </a:cubicBezTo>
                <a:cubicBezTo>
                  <a:pt x="201" y="399"/>
                  <a:pt x="206" y="417"/>
                  <a:pt x="216" y="432"/>
                </a:cubicBezTo>
                <a:cubicBezTo>
                  <a:pt x="226" y="446"/>
                  <a:pt x="242" y="455"/>
                  <a:pt x="252" y="468"/>
                </a:cubicBezTo>
                <a:cubicBezTo>
                  <a:pt x="319" y="555"/>
                  <a:pt x="267" y="529"/>
                  <a:pt x="336" y="552"/>
                </a:cubicBezTo>
                <a:cubicBezTo>
                  <a:pt x="368" y="584"/>
                  <a:pt x="403" y="606"/>
                  <a:pt x="444" y="624"/>
                </a:cubicBezTo>
                <a:cubicBezTo>
                  <a:pt x="467" y="634"/>
                  <a:pt x="491" y="642"/>
                  <a:pt x="516" y="648"/>
                </a:cubicBezTo>
                <a:cubicBezTo>
                  <a:pt x="532" y="652"/>
                  <a:pt x="564" y="660"/>
                  <a:pt x="564" y="660"/>
                </a:cubicBezTo>
              </a:path>
            </a:pathLst>
          </a:custGeom>
          <a:noFill/>
          <a:ln w="38100" cap="sq" cmpd="sng">
            <a:solidFill>
              <a:srgbClr val="333399"/>
            </a:solidFill>
            <a:prstDash val="solid"/>
            <a:round/>
            <a:headEnd type="triangle" w="med" len="lg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5" name="Freeform 1077"/>
          <p:cNvSpPr>
            <a:spLocks/>
          </p:cNvSpPr>
          <p:nvPr/>
        </p:nvSpPr>
        <p:spPr bwMode="auto">
          <a:xfrm>
            <a:off x="5467350" y="4194175"/>
            <a:ext cx="933450" cy="895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96"/>
              </a:cxn>
              <a:cxn ang="0">
                <a:pos x="156" y="192"/>
              </a:cxn>
              <a:cxn ang="0">
                <a:pos x="204" y="252"/>
              </a:cxn>
              <a:cxn ang="0">
                <a:pos x="300" y="336"/>
              </a:cxn>
              <a:cxn ang="0">
                <a:pos x="348" y="384"/>
              </a:cxn>
              <a:cxn ang="0">
                <a:pos x="408" y="432"/>
              </a:cxn>
              <a:cxn ang="0">
                <a:pos x="588" y="480"/>
              </a:cxn>
            </a:cxnLst>
            <a:rect l="0" t="0" r="r" b="b"/>
            <a:pathLst>
              <a:path w="588" h="494">
                <a:moveTo>
                  <a:pt x="0" y="0"/>
                </a:moveTo>
                <a:cubicBezTo>
                  <a:pt x="16" y="48"/>
                  <a:pt x="30" y="68"/>
                  <a:pt x="72" y="96"/>
                </a:cubicBezTo>
                <a:cubicBezTo>
                  <a:pt x="89" y="146"/>
                  <a:pt x="105" y="175"/>
                  <a:pt x="156" y="192"/>
                </a:cubicBezTo>
                <a:cubicBezTo>
                  <a:pt x="179" y="262"/>
                  <a:pt x="150" y="198"/>
                  <a:pt x="204" y="252"/>
                </a:cubicBezTo>
                <a:cubicBezTo>
                  <a:pt x="244" y="292"/>
                  <a:pt x="239" y="316"/>
                  <a:pt x="300" y="336"/>
                </a:cubicBezTo>
                <a:cubicBezTo>
                  <a:pt x="326" y="415"/>
                  <a:pt x="290" y="337"/>
                  <a:pt x="348" y="384"/>
                </a:cubicBezTo>
                <a:cubicBezTo>
                  <a:pt x="426" y="446"/>
                  <a:pt x="318" y="402"/>
                  <a:pt x="408" y="432"/>
                </a:cubicBezTo>
                <a:cubicBezTo>
                  <a:pt x="470" y="494"/>
                  <a:pt x="490" y="480"/>
                  <a:pt x="588" y="480"/>
                </a:cubicBezTo>
              </a:path>
            </a:pathLst>
          </a:custGeom>
          <a:noFill/>
          <a:ln w="38100" cap="sq" cmpd="sng">
            <a:solidFill>
              <a:srgbClr val="333399"/>
            </a:solidFill>
            <a:prstDash val="solid"/>
            <a:round/>
            <a:headEnd type="triangle" w="med" len="lg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7" name="Freeform 1079"/>
          <p:cNvSpPr>
            <a:spLocks/>
          </p:cNvSpPr>
          <p:nvPr/>
        </p:nvSpPr>
        <p:spPr bwMode="auto">
          <a:xfrm>
            <a:off x="5486400" y="5241925"/>
            <a:ext cx="952500" cy="914400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516" y="84"/>
              </a:cxn>
              <a:cxn ang="0">
                <a:pos x="192" y="324"/>
              </a:cxn>
              <a:cxn ang="0">
                <a:pos x="120" y="360"/>
              </a:cxn>
              <a:cxn ang="0">
                <a:pos x="84" y="396"/>
              </a:cxn>
              <a:cxn ang="0">
                <a:pos x="48" y="420"/>
              </a:cxn>
              <a:cxn ang="0">
                <a:pos x="36" y="456"/>
              </a:cxn>
              <a:cxn ang="0">
                <a:pos x="0" y="504"/>
              </a:cxn>
            </a:cxnLst>
            <a:rect l="0" t="0" r="r" b="b"/>
            <a:pathLst>
              <a:path w="600" h="504">
                <a:moveTo>
                  <a:pt x="600" y="0"/>
                </a:moveTo>
                <a:cubicBezTo>
                  <a:pt x="545" y="83"/>
                  <a:pt x="579" y="63"/>
                  <a:pt x="516" y="84"/>
                </a:cubicBezTo>
                <a:cubicBezTo>
                  <a:pt x="474" y="209"/>
                  <a:pt x="310" y="285"/>
                  <a:pt x="192" y="324"/>
                </a:cubicBezTo>
                <a:cubicBezTo>
                  <a:pt x="167" y="332"/>
                  <a:pt x="145" y="352"/>
                  <a:pt x="120" y="360"/>
                </a:cubicBezTo>
                <a:cubicBezTo>
                  <a:pt x="108" y="372"/>
                  <a:pt x="97" y="385"/>
                  <a:pt x="84" y="396"/>
                </a:cubicBezTo>
                <a:cubicBezTo>
                  <a:pt x="73" y="405"/>
                  <a:pt x="57" y="409"/>
                  <a:pt x="48" y="420"/>
                </a:cubicBezTo>
                <a:cubicBezTo>
                  <a:pt x="40" y="430"/>
                  <a:pt x="42" y="445"/>
                  <a:pt x="36" y="456"/>
                </a:cubicBezTo>
                <a:cubicBezTo>
                  <a:pt x="22" y="483"/>
                  <a:pt x="17" y="487"/>
                  <a:pt x="0" y="504"/>
                </a:cubicBezTo>
              </a:path>
            </a:pathLst>
          </a:custGeom>
          <a:noFill/>
          <a:ln w="38100" cap="sq" cmpd="sng">
            <a:solidFill>
              <a:srgbClr val="333399"/>
            </a:solidFill>
            <a:prstDash val="solid"/>
            <a:round/>
            <a:headEnd type="triangle" w="med" len="lg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9" name="Text Box 1081"/>
          <p:cNvSpPr txBox="1">
            <a:spLocks noChangeArrowheads="1"/>
          </p:cNvSpPr>
          <p:nvPr/>
        </p:nvSpPr>
        <p:spPr bwMode="auto">
          <a:xfrm>
            <a:off x="304800" y="152400"/>
            <a:ext cx="2709396" cy="7195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6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．三叉链表</a:t>
            </a:r>
          </a:p>
        </p:txBody>
      </p:sp>
      <p:grpSp>
        <p:nvGrpSpPr>
          <p:cNvPr id="3" name="Group 1088"/>
          <p:cNvGrpSpPr>
            <a:grpSpLocks/>
          </p:cNvGrpSpPr>
          <p:nvPr/>
        </p:nvGrpSpPr>
        <p:grpSpPr bwMode="auto">
          <a:xfrm>
            <a:off x="3733800" y="1173163"/>
            <a:ext cx="5335588" cy="579437"/>
            <a:chOff x="2352" y="739"/>
            <a:chExt cx="3361" cy="365"/>
          </a:xfrm>
        </p:grpSpPr>
        <p:sp>
          <p:nvSpPr>
            <p:cNvPr id="177210" name="Text Box 1082"/>
            <p:cNvSpPr txBox="1">
              <a:spLocks noChangeArrowheads="1"/>
            </p:cNvSpPr>
            <p:nvPr/>
          </p:nvSpPr>
          <p:spPr bwMode="auto">
            <a:xfrm>
              <a:off x="2400" y="739"/>
              <a:ext cx="33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zh-CN" sz="2800" b="1" dirty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lchild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     data    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rchild</a:t>
              </a:r>
              <a:endPara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211" name="Rectangle 1083"/>
            <p:cNvSpPr>
              <a:spLocks noChangeArrowheads="1"/>
            </p:cNvSpPr>
            <p:nvPr/>
          </p:nvSpPr>
          <p:spPr bwMode="auto">
            <a:xfrm>
              <a:off x="2352" y="768"/>
              <a:ext cx="336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12" name="Line 1084"/>
            <p:cNvSpPr>
              <a:spLocks noChangeShapeType="1"/>
            </p:cNvSpPr>
            <p:nvPr/>
          </p:nvSpPr>
          <p:spPr bwMode="auto">
            <a:xfrm>
              <a:off x="3264" y="768"/>
              <a:ext cx="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13" name="Line 1085"/>
            <p:cNvSpPr>
              <a:spLocks noChangeShapeType="1"/>
            </p:cNvSpPr>
            <p:nvPr/>
          </p:nvSpPr>
          <p:spPr bwMode="auto">
            <a:xfrm>
              <a:off x="4080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14" name="Line 1086"/>
            <p:cNvSpPr>
              <a:spLocks noChangeShapeType="1"/>
            </p:cNvSpPr>
            <p:nvPr/>
          </p:nvSpPr>
          <p:spPr bwMode="auto">
            <a:xfrm>
              <a:off x="4848" y="768"/>
              <a:ext cx="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215" name="Text Box 1087"/>
          <p:cNvSpPr txBox="1">
            <a:spLocks noChangeArrowheads="1"/>
          </p:cNvSpPr>
          <p:nvPr/>
        </p:nvSpPr>
        <p:spPr bwMode="auto">
          <a:xfrm>
            <a:off x="6172200" y="349250"/>
            <a:ext cx="169950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4" grpId="0" animBg="1"/>
      <p:bldP spid="177185" grpId="0" autoUpdateAnimBg="0"/>
      <p:bldP spid="177186" grpId="0" animBg="1"/>
      <p:bldP spid="177188" grpId="0" animBg="1"/>
      <p:bldP spid="177189" grpId="0" animBg="1"/>
      <p:bldP spid="177190" grpId="0" animBg="1"/>
      <p:bldP spid="177191" grpId="0" animBg="1"/>
      <p:bldP spid="177192" grpId="0" animBg="1"/>
      <p:bldP spid="177193" grpId="0" autoUpdateAnimBg="0"/>
      <p:bldP spid="177196" grpId="0" animBg="1"/>
      <p:bldP spid="177202" grpId="0" animBg="1"/>
      <p:bldP spid="177204" grpId="0" animBg="1"/>
      <p:bldP spid="177205" grpId="0" animBg="1"/>
      <p:bldP spid="177207" grpId="0" animBg="1"/>
      <p:bldP spid="1772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026"/>
          <p:cNvSpPr txBox="1">
            <a:spLocks noChangeArrowheads="1"/>
          </p:cNvSpPr>
          <p:nvPr/>
        </p:nvSpPr>
        <p:spPr bwMode="auto">
          <a:xfrm>
            <a:off x="76200" y="1127125"/>
            <a:ext cx="9314345" cy="25545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 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结点结构</a:t>
            </a:r>
            <a:endParaRPr lang="zh-CN" altLang="en-US" sz="3200" dirty="0">
              <a:solidFill>
                <a:srgbClr val="8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TElemType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data;</a:t>
            </a:r>
          </a:p>
          <a:p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</a:t>
            </a:r>
            <a:r>
              <a:rPr lang="en-US" altLang="zh-CN" sz="3200" dirty="0" smtClean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3200" dirty="0" smtClean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左右</a:t>
            </a:r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孩子指针</a:t>
            </a:r>
          </a:p>
          <a:p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r>
              <a:rPr lang="en-US" altLang="zh-CN" sz="3200" b="1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TriTNode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*parent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//</a:t>
            </a:r>
            <a:r>
              <a:rPr lang="zh-CN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双亲指针</a:t>
            </a:r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  <a:p>
            <a:r>
              <a:rPr lang="zh-CN" altLang="en-US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TriTNode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3200" dirty="0" err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TriTree</a:t>
            </a:r>
            <a:r>
              <a:rPr lang="en-US" altLang="zh-CN" sz="3200" dirty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1763688" y="4761148"/>
            <a:ext cx="5791200" cy="609600"/>
            <a:chOff x="1728" y="3504"/>
            <a:chExt cx="3648" cy="384"/>
          </a:xfrm>
        </p:grpSpPr>
        <p:sp>
          <p:nvSpPr>
            <p:cNvPr id="88069" name="Text Box 1029"/>
            <p:cNvSpPr txBox="1">
              <a:spLocks noChangeArrowheads="1"/>
            </p:cNvSpPr>
            <p:nvPr/>
          </p:nvSpPr>
          <p:spPr bwMode="auto">
            <a:xfrm>
              <a:off x="1728" y="3504"/>
              <a:ext cx="348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  parent</a:t>
              </a:r>
              <a:r>
                <a:rPr lang="en-US" altLang="zh-CN" sz="2400" b="1" dirty="0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lang="en-US" altLang="zh-CN" sz="2400" b="1" dirty="0" err="1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lchild</a:t>
              </a:r>
              <a:r>
                <a:rPr lang="en-US" altLang="zh-CN" sz="2400" b="1" dirty="0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        data         </a:t>
              </a:r>
              <a:r>
                <a:rPr lang="en-US" altLang="zh-CN" sz="2400" b="1" dirty="0" err="1" smtClean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rchild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070" name="Rectangle 1030"/>
            <p:cNvSpPr>
              <a:spLocks noChangeArrowheads="1"/>
            </p:cNvSpPr>
            <p:nvPr/>
          </p:nvSpPr>
          <p:spPr bwMode="auto">
            <a:xfrm>
              <a:off x="1728" y="3504"/>
              <a:ext cx="3648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1" name="Line 1031"/>
            <p:cNvSpPr>
              <a:spLocks noChangeShapeType="1"/>
            </p:cNvSpPr>
            <p:nvPr/>
          </p:nvSpPr>
          <p:spPr bwMode="auto">
            <a:xfrm>
              <a:off x="2688" y="3504"/>
              <a:ext cx="1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2" name="Line 1032"/>
            <p:cNvSpPr>
              <a:spLocks noChangeShapeType="1"/>
            </p:cNvSpPr>
            <p:nvPr/>
          </p:nvSpPr>
          <p:spPr bwMode="auto">
            <a:xfrm>
              <a:off x="3552" y="350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" name="Line 1033"/>
            <p:cNvSpPr>
              <a:spLocks noChangeShapeType="1"/>
            </p:cNvSpPr>
            <p:nvPr/>
          </p:nvSpPr>
          <p:spPr bwMode="auto">
            <a:xfrm>
              <a:off x="4416" y="350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074" name="Text Box 1034"/>
          <p:cNvSpPr txBox="1">
            <a:spLocks noChangeArrowheads="1"/>
          </p:cNvSpPr>
          <p:nvPr/>
        </p:nvSpPr>
        <p:spPr bwMode="auto">
          <a:xfrm>
            <a:off x="395536" y="3897052"/>
            <a:ext cx="213231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3600" b="1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88076" name="Text Box 1036"/>
          <p:cNvSpPr txBox="1">
            <a:spLocks noChangeArrowheads="1"/>
          </p:cNvSpPr>
          <p:nvPr/>
        </p:nvSpPr>
        <p:spPr bwMode="auto">
          <a:xfrm>
            <a:off x="288925" y="273050"/>
            <a:ext cx="449995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C </a:t>
            </a:r>
            <a:r>
              <a:rPr lang="zh-CN" altLang="zh-CN" sz="32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语言的类型描述如下</a:t>
            </a:r>
            <a:r>
              <a:rPr lang="zh-CN" altLang="zh-CN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516" y="5625244"/>
            <a:ext cx="8928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在实际应用中采用何种存储结构，除根据二叉树的形态外，还应考虑需进行何种操作。</a:t>
            </a:r>
            <a:endParaRPr lang="zh-CN" altLang="en-US" sz="3200" u="sng" dirty="0">
              <a:solidFill>
                <a:srgbClr val="0066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9"/>
            <a:ext cx="8229600" cy="79208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6.3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二叉树遍历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088740"/>
            <a:ext cx="8229600" cy="5516562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二叉树的遍历</a:t>
            </a:r>
            <a:r>
              <a:rPr lang="zh-CN" altLang="en-US" sz="2800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顺着某一条搜索路径</a:t>
            </a:r>
            <a:r>
              <a:rPr lang="zh-CN" altLang="en-US" sz="2800" b="1" dirty="0" smtClean="0">
                <a:solidFill>
                  <a:srgbClr val="6600FF"/>
                </a:solidFill>
                <a:latin typeface="华文楷体" pitchFamily="2" charset="-122"/>
                <a:ea typeface="华文楷体" pitchFamily="2" charset="-122"/>
              </a:rPr>
              <a:t>巡访</a:t>
            </a:r>
            <a:r>
              <a:rPr lang="zh-CN" altLang="en-US" sz="2800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二叉树中的结点，使得每个结点</a:t>
            </a:r>
            <a:r>
              <a:rPr lang="zh-CN" altLang="en-US" sz="2800" b="1" dirty="0" smtClean="0">
                <a:solidFill>
                  <a:srgbClr val="6600FF"/>
                </a:solidFill>
                <a:latin typeface="华文楷体" pitchFamily="2" charset="-122"/>
                <a:ea typeface="华文楷体" pitchFamily="2" charset="-122"/>
              </a:rPr>
              <a:t>均被访问一次</a:t>
            </a:r>
            <a:r>
              <a:rPr lang="zh-CN" altLang="en-US" sz="2800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，而且</a:t>
            </a:r>
            <a:r>
              <a:rPr lang="zh-CN" altLang="en-US" sz="2800" b="1" dirty="0" smtClean="0">
                <a:solidFill>
                  <a:srgbClr val="6600FF"/>
                </a:solidFill>
                <a:latin typeface="华文楷体" pitchFamily="2" charset="-122"/>
                <a:ea typeface="华文楷体" pitchFamily="2" charset="-122"/>
              </a:rPr>
              <a:t>仅被访问一次</a:t>
            </a:r>
            <a:r>
              <a:rPr lang="zh-CN" altLang="en-US" sz="2800" dirty="0" smtClean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None/>
            </a:pPr>
            <a:endParaRPr lang="zh-CN" altLang="en-US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记作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 	    </a:t>
            </a:r>
            <a:r>
              <a:rPr lang="zh-CN" altLang="en-US" sz="30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记作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L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记作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endParaRPr lang="en-US" altLang="zh-CN" sz="30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则可能的遍历次序有</a:t>
            </a:r>
            <a:endParaRPr lang="zh-CN" altLang="en-US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先序  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DLR</a:t>
            </a:r>
            <a:r>
              <a:rPr lang="en-US" altLang="zh-CN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镜像    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DRL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LDR</a:t>
            </a:r>
            <a:r>
              <a:rPr lang="en-US" altLang="zh-CN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镜像    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RDL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LRD</a:t>
            </a:r>
            <a:r>
              <a:rPr lang="en-US" altLang="zh-CN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30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镜像     </a:t>
            </a:r>
            <a:r>
              <a:rPr lang="en-US" altLang="zh-CN" sz="30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RLD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043"/>
          <p:cNvGrpSpPr>
            <a:grpSpLocks/>
          </p:cNvGrpSpPr>
          <p:nvPr/>
        </p:nvGrpSpPr>
        <p:grpSpPr bwMode="auto">
          <a:xfrm>
            <a:off x="381000" y="1295400"/>
            <a:ext cx="3657600" cy="4343400"/>
            <a:chOff x="192" y="816"/>
            <a:chExt cx="2304" cy="2736"/>
          </a:xfrm>
        </p:grpSpPr>
        <p:sp>
          <p:nvSpPr>
            <p:cNvPr id="120" name="Oval 1026"/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21" name="Oval 1027"/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22" name="Oval 1028"/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23" name="Oval 1029"/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24" name="Oval 1030"/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25" name="Oval 1031"/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26" name="Oval 1032"/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27" name="Oval 1033"/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28" name="Oval 1034"/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K</a:t>
              </a:r>
              <a:endParaRPr lang="en-US" altLang="zh-CN" sz="2400" dirty="0"/>
            </a:p>
          </p:txBody>
        </p:sp>
        <p:sp>
          <p:nvSpPr>
            <p:cNvPr id="129" name="Line 1035"/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036"/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37"/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38"/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039"/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040"/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041"/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042"/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" name="Text Box 1044"/>
          <p:cNvSpPr txBox="1">
            <a:spLocks noChangeArrowheads="1"/>
          </p:cNvSpPr>
          <p:nvPr/>
        </p:nvSpPr>
        <p:spPr bwMode="auto">
          <a:xfrm>
            <a:off x="304800" y="304800"/>
            <a:ext cx="15240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例如：</a:t>
            </a:r>
          </a:p>
        </p:txBody>
      </p:sp>
      <p:sp>
        <p:nvSpPr>
          <p:cNvPr id="138" name="Text Box 1045"/>
          <p:cNvSpPr txBox="1">
            <a:spLocks noChangeArrowheads="1"/>
          </p:cNvSpPr>
          <p:nvPr/>
        </p:nvSpPr>
        <p:spPr bwMode="auto">
          <a:xfrm>
            <a:off x="4572000" y="381000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a typeface="隶书" pitchFamily="49" charset="-122"/>
              </a:rPr>
              <a:t>先序序列：</a:t>
            </a:r>
          </a:p>
        </p:txBody>
      </p:sp>
      <p:sp>
        <p:nvSpPr>
          <p:cNvPr id="139" name="Text Box 1046"/>
          <p:cNvSpPr txBox="1">
            <a:spLocks noChangeArrowheads="1"/>
          </p:cNvSpPr>
          <p:nvPr/>
        </p:nvSpPr>
        <p:spPr bwMode="auto">
          <a:xfrm>
            <a:off x="4572000" y="2286000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隶书" pitchFamily="49" charset="-122"/>
              </a:rPr>
              <a:t>中序序列：</a:t>
            </a:r>
          </a:p>
        </p:txBody>
      </p:sp>
      <p:sp>
        <p:nvSpPr>
          <p:cNvPr id="140" name="Text Box 1047"/>
          <p:cNvSpPr txBox="1">
            <a:spLocks noChangeArrowheads="1"/>
          </p:cNvSpPr>
          <p:nvPr/>
        </p:nvSpPr>
        <p:spPr bwMode="auto">
          <a:xfrm>
            <a:off x="4572000" y="4191000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333399"/>
                </a:solidFill>
                <a:ea typeface="隶书" pitchFamily="49" charset="-122"/>
              </a:rPr>
              <a:t>后序序列：</a:t>
            </a:r>
          </a:p>
        </p:txBody>
      </p:sp>
      <p:sp>
        <p:nvSpPr>
          <p:cNvPr id="141" name="Text Box 1048"/>
          <p:cNvSpPr txBox="1">
            <a:spLocks noChangeArrowheads="1"/>
          </p:cNvSpPr>
          <p:nvPr/>
        </p:nvSpPr>
        <p:spPr bwMode="auto">
          <a:xfrm>
            <a:off x="4572000" y="1143000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B C D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</a:rPr>
              <a:t>E F G H K</a:t>
            </a:r>
          </a:p>
        </p:txBody>
      </p:sp>
      <p:sp>
        <p:nvSpPr>
          <p:cNvPr id="142" name="Text Box 1049"/>
          <p:cNvSpPr txBox="1">
            <a:spLocks noChangeArrowheads="1"/>
          </p:cNvSpPr>
          <p:nvPr/>
        </p:nvSpPr>
        <p:spPr bwMode="auto">
          <a:xfrm>
            <a:off x="4572000" y="3048000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 D 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 H G K F</a:t>
            </a:r>
          </a:p>
        </p:txBody>
      </p:sp>
      <p:sp>
        <p:nvSpPr>
          <p:cNvPr id="143" name="Text Box 1050"/>
          <p:cNvSpPr txBox="1">
            <a:spLocks noChangeArrowheads="1"/>
          </p:cNvSpPr>
          <p:nvPr/>
        </p:nvSpPr>
        <p:spPr bwMode="auto">
          <a:xfrm>
            <a:off x="4572000" y="4953000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D C B</a:t>
            </a:r>
            <a:r>
              <a:rPr lang="en-US" altLang="zh-CN" sz="2800" b="1" dirty="0">
                <a:solidFill>
                  <a:srgbClr val="333399"/>
                </a:solidFill>
              </a:rPr>
              <a:t> H K G F E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utoUpdateAnimBg="0"/>
      <p:bldP spid="139" grpId="0" autoUpdateAnimBg="0"/>
      <p:bldP spid="140" grpId="0" autoUpdateAnimBg="0"/>
      <p:bldP spid="141" grpId="0" animBg="1" autoUpdateAnimBg="0"/>
      <p:bldP spid="142" grpId="0" animBg="1" autoUpdateAnimBg="0"/>
      <p:bldP spid="14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12AC45-2046-4EBD-8DC3-7901329126A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916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96913" y="1450975"/>
            <a:ext cx="5638800" cy="352619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先序遍历二叉树算法的框架是：</a:t>
            </a:r>
            <a:endParaRPr lang="zh-CN" altLang="en-US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若二叉树为空，则空操作；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否则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先序遍历左子树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先序遍历右子树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49166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7413625" cy="1296988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先序遍历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(Preorder Traversal)</a:t>
            </a:r>
            <a:endParaRPr lang="en-US" altLang="zh-CN" sz="36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12AC45-2046-4EBD-8DC3-7901329126A4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6" name="Text Box 3">
            <a:hlinkClick r:id="" action="ppaction://noaction"/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33164" y="512676"/>
            <a:ext cx="8759316" cy="54938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Status 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PreorderTraverse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BiTree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 T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,  Status( *Visit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)(</a:t>
            </a:r>
            <a:r>
              <a:rPr lang="en-US" altLang="zh-CN" sz="2400" dirty="0" err="1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TElemType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 &amp; 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){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先序遍历二叉树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if (T) {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if (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Visit(T-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&gt;data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           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400" dirty="0">
                <a:solidFill>
                  <a:srgbClr val="333399"/>
                </a:solidFill>
                <a:latin typeface="华文楷体" pitchFamily="2" charset="-122"/>
                <a:ea typeface="华文楷体" pitchFamily="2" charset="-122"/>
              </a:rPr>
              <a:t>访问结点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if (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PreorderTraverse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(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T-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&gt;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lchild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Visit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遍历左子树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if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PreorderTraverse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(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T-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&gt;</a:t>
            </a:r>
            <a:r>
              <a:rPr lang="en-US" altLang="zh-CN" sz="2400" dirty="0" err="1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rchild</a:t>
            </a:r>
            <a:r>
              <a:rPr lang="en-US" altLang="zh-CN" sz="2400" dirty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400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Visit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 smtClean="0">
                <a:solidFill>
                  <a:srgbClr val="2929FF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遍历右子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树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                  return OK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   return ERROR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}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else  return OK;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026"/>
          <p:cNvSpPr>
            <a:spLocks noChangeArrowheads="1"/>
          </p:cNvSpPr>
          <p:nvPr/>
        </p:nvSpPr>
        <p:spPr bwMode="auto">
          <a:xfrm>
            <a:off x="4038600" y="304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endParaRPr lang="en-US" altLang="zh-CN" sz="2000" dirty="0"/>
          </a:p>
        </p:txBody>
      </p:sp>
      <p:sp>
        <p:nvSpPr>
          <p:cNvPr id="8" name="Oval 1028"/>
          <p:cNvSpPr>
            <a:spLocks noChangeArrowheads="1"/>
          </p:cNvSpPr>
          <p:nvPr/>
        </p:nvSpPr>
        <p:spPr bwMode="auto">
          <a:xfrm>
            <a:off x="1600200" y="15240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9C4E00"/>
                </a:solidFill>
              </a:rPr>
              <a:t>B</a:t>
            </a:r>
            <a:endParaRPr lang="en-US" altLang="zh-CN" sz="2000" dirty="0"/>
          </a:p>
        </p:txBody>
      </p:sp>
      <p:sp>
        <p:nvSpPr>
          <p:cNvPr id="9" name="Oval 1029"/>
          <p:cNvSpPr>
            <a:spLocks noChangeArrowheads="1"/>
          </p:cNvSpPr>
          <p:nvPr/>
        </p:nvSpPr>
        <p:spPr bwMode="auto">
          <a:xfrm>
            <a:off x="4038600" y="1447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6600CC"/>
                </a:solidFill>
              </a:rPr>
              <a:t>C</a:t>
            </a:r>
            <a:endParaRPr lang="en-US" altLang="zh-CN" sz="20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6477000" y="1447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endParaRPr lang="en-US" altLang="zh-CN" sz="2000" dirty="0"/>
          </a:p>
        </p:txBody>
      </p:sp>
      <p:sp>
        <p:nvSpPr>
          <p:cNvPr id="11" name="Oval 1031"/>
          <p:cNvSpPr>
            <a:spLocks noChangeArrowheads="1"/>
          </p:cNvSpPr>
          <p:nvPr/>
        </p:nvSpPr>
        <p:spPr bwMode="auto">
          <a:xfrm>
            <a:off x="6096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9C4E00"/>
                </a:solidFill>
              </a:rPr>
              <a:t>E</a:t>
            </a:r>
            <a:endParaRPr lang="en-US" altLang="zh-CN" sz="2000" dirty="0"/>
          </a:p>
        </p:txBody>
      </p:sp>
      <p:sp>
        <p:nvSpPr>
          <p:cNvPr id="12" name="Oval 1032"/>
          <p:cNvSpPr>
            <a:spLocks noChangeArrowheads="1"/>
          </p:cNvSpPr>
          <p:nvPr/>
        </p:nvSpPr>
        <p:spPr bwMode="auto">
          <a:xfrm>
            <a:off x="25908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9C4E00"/>
                </a:solidFill>
              </a:rPr>
              <a:t>F</a:t>
            </a:r>
            <a:endParaRPr lang="en-US" altLang="zh-CN" sz="2000" dirty="0"/>
          </a:p>
        </p:txBody>
      </p:sp>
      <p:sp>
        <p:nvSpPr>
          <p:cNvPr id="13" name="Oval 1033"/>
          <p:cNvSpPr>
            <a:spLocks noChangeArrowheads="1"/>
          </p:cNvSpPr>
          <p:nvPr/>
        </p:nvSpPr>
        <p:spPr bwMode="auto">
          <a:xfrm>
            <a:off x="40386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6600CC"/>
                </a:solidFill>
              </a:rPr>
              <a:t>G</a:t>
            </a:r>
            <a:endParaRPr lang="en-US" altLang="zh-CN" sz="2000" dirty="0"/>
          </a:p>
        </p:txBody>
      </p:sp>
      <p:sp>
        <p:nvSpPr>
          <p:cNvPr id="14" name="Oval 1034"/>
          <p:cNvSpPr>
            <a:spLocks noChangeArrowheads="1"/>
          </p:cNvSpPr>
          <p:nvPr/>
        </p:nvSpPr>
        <p:spPr bwMode="auto">
          <a:xfrm>
            <a:off x="52578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</a:rPr>
              <a:t>H</a:t>
            </a:r>
            <a:endParaRPr lang="en-US" altLang="zh-CN" sz="2000" dirty="0"/>
          </a:p>
        </p:txBody>
      </p:sp>
      <p:sp>
        <p:nvSpPr>
          <p:cNvPr id="15" name="Oval 1035"/>
          <p:cNvSpPr>
            <a:spLocks noChangeArrowheads="1"/>
          </p:cNvSpPr>
          <p:nvPr/>
        </p:nvSpPr>
        <p:spPr bwMode="auto">
          <a:xfrm>
            <a:off x="6480212" y="2564904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</a:rPr>
              <a:t>I</a:t>
            </a:r>
            <a:endParaRPr lang="en-US" altLang="zh-CN" sz="2000" dirty="0"/>
          </a:p>
        </p:txBody>
      </p:sp>
      <p:sp>
        <p:nvSpPr>
          <p:cNvPr id="16" name="Oval 1036"/>
          <p:cNvSpPr>
            <a:spLocks noChangeArrowheads="1"/>
          </p:cNvSpPr>
          <p:nvPr/>
        </p:nvSpPr>
        <p:spPr bwMode="auto">
          <a:xfrm>
            <a:off x="76962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</a:rPr>
              <a:t>J</a:t>
            </a:r>
            <a:endParaRPr lang="en-US" altLang="zh-CN" sz="2000" dirty="0"/>
          </a:p>
        </p:txBody>
      </p:sp>
      <p:sp>
        <p:nvSpPr>
          <p:cNvPr id="17" name="Oval 1037"/>
          <p:cNvSpPr>
            <a:spLocks noChangeArrowheads="1"/>
          </p:cNvSpPr>
          <p:nvPr/>
        </p:nvSpPr>
        <p:spPr bwMode="auto">
          <a:xfrm>
            <a:off x="76962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2"/>
                </a:solidFill>
              </a:rPr>
              <a:t>M</a:t>
            </a:r>
            <a:endParaRPr lang="en-US" altLang="zh-CN" sz="2000" dirty="0"/>
          </a:p>
        </p:txBody>
      </p:sp>
      <p:sp>
        <p:nvSpPr>
          <p:cNvPr id="18" name="Oval 1038"/>
          <p:cNvSpPr>
            <a:spLocks noChangeArrowheads="1"/>
          </p:cNvSpPr>
          <p:nvPr/>
        </p:nvSpPr>
        <p:spPr bwMode="auto">
          <a:xfrm>
            <a:off x="17526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9C4E00"/>
                </a:solidFill>
              </a:rPr>
              <a:t>K</a:t>
            </a:r>
            <a:endParaRPr lang="en-US" altLang="zh-CN" sz="2000" dirty="0"/>
          </a:p>
        </p:txBody>
      </p:sp>
      <p:sp>
        <p:nvSpPr>
          <p:cNvPr id="19" name="Oval 1039"/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9C4E00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20" name="Line 1040"/>
          <p:cNvSpPr>
            <a:spLocks noChangeShapeType="1"/>
          </p:cNvSpPr>
          <p:nvPr/>
        </p:nvSpPr>
        <p:spPr bwMode="auto">
          <a:xfrm>
            <a:off x="4343400" y="914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041"/>
          <p:cNvSpPr>
            <a:spLocks noChangeShapeType="1"/>
          </p:cNvSpPr>
          <p:nvPr/>
        </p:nvSpPr>
        <p:spPr bwMode="auto">
          <a:xfrm>
            <a:off x="4343400" y="2057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42"/>
          <p:cNvSpPr>
            <a:spLocks noChangeShapeType="1"/>
          </p:cNvSpPr>
          <p:nvPr/>
        </p:nvSpPr>
        <p:spPr bwMode="auto">
          <a:xfrm>
            <a:off x="6781800" y="2057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43"/>
          <p:cNvSpPr>
            <a:spLocks noChangeShapeType="1"/>
          </p:cNvSpPr>
          <p:nvPr/>
        </p:nvSpPr>
        <p:spPr bwMode="auto">
          <a:xfrm>
            <a:off x="8001000" y="3200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044"/>
          <p:cNvSpPr>
            <a:spLocks noChangeShapeType="1"/>
          </p:cNvSpPr>
          <p:nvPr/>
        </p:nvSpPr>
        <p:spPr bwMode="auto">
          <a:xfrm flipH="1">
            <a:off x="5562600" y="1752600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45"/>
          <p:cNvSpPr>
            <a:spLocks noChangeShapeType="1"/>
          </p:cNvSpPr>
          <p:nvPr/>
        </p:nvSpPr>
        <p:spPr bwMode="auto">
          <a:xfrm>
            <a:off x="7086600" y="1752600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46"/>
          <p:cNvSpPr>
            <a:spLocks noChangeShapeType="1"/>
          </p:cNvSpPr>
          <p:nvPr/>
        </p:nvSpPr>
        <p:spPr bwMode="auto">
          <a:xfrm>
            <a:off x="4648200" y="609600"/>
            <a:ext cx="21336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 flipH="1">
            <a:off x="914400" y="1828800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50"/>
          <p:cNvSpPr>
            <a:spLocks noChangeShapeType="1"/>
          </p:cNvSpPr>
          <p:nvPr/>
        </p:nvSpPr>
        <p:spPr bwMode="auto">
          <a:xfrm>
            <a:off x="2209800" y="1828800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051"/>
          <p:cNvSpPr>
            <a:spLocks noChangeShapeType="1"/>
          </p:cNvSpPr>
          <p:nvPr/>
        </p:nvSpPr>
        <p:spPr bwMode="auto">
          <a:xfrm flipH="1">
            <a:off x="2057400" y="2895600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052"/>
          <p:cNvSpPr>
            <a:spLocks noChangeShapeType="1"/>
          </p:cNvSpPr>
          <p:nvPr/>
        </p:nvSpPr>
        <p:spPr bwMode="auto">
          <a:xfrm>
            <a:off x="3200400" y="2895600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053"/>
          <p:cNvSpPr>
            <a:spLocks noChangeShapeType="1"/>
          </p:cNvSpPr>
          <p:nvPr/>
        </p:nvSpPr>
        <p:spPr bwMode="auto">
          <a:xfrm flipH="1">
            <a:off x="1905000" y="609600"/>
            <a:ext cx="21336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64"/>
          <p:cNvSpPr txBox="1">
            <a:spLocks noChangeArrowheads="1"/>
          </p:cNvSpPr>
          <p:nvPr/>
        </p:nvSpPr>
        <p:spPr bwMode="auto">
          <a:xfrm>
            <a:off x="287524" y="584684"/>
            <a:ext cx="1322798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9C4E00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en-US" altLang="zh-CN" sz="4000" b="1" dirty="0">
                <a:solidFill>
                  <a:srgbClr val="9C4E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 Box 1054"/>
          <p:cNvSpPr txBox="1">
            <a:spLocks noChangeArrowheads="1"/>
          </p:cNvSpPr>
          <p:nvPr/>
        </p:nvSpPr>
        <p:spPr bwMode="auto">
          <a:xfrm>
            <a:off x="1491916" y="4833156"/>
            <a:ext cx="6320444" cy="465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A(         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)</a:t>
            </a:r>
            <a:endParaRPr lang="en-US" altLang="zh-CN" sz="2400" dirty="0"/>
          </a:p>
        </p:txBody>
      </p:sp>
      <p:grpSp>
        <p:nvGrpSpPr>
          <p:cNvPr id="49" name="Group 1068"/>
          <p:cNvGrpSpPr>
            <a:grpSpLocks/>
          </p:cNvGrpSpPr>
          <p:nvPr/>
        </p:nvGrpSpPr>
        <p:grpSpPr bwMode="auto">
          <a:xfrm>
            <a:off x="2002397" y="5337212"/>
            <a:ext cx="1813520" cy="710529"/>
            <a:chOff x="763" y="3370"/>
            <a:chExt cx="1777" cy="685"/>
          </a:xfrm>
        </p:grpSpPr>
        <p:sp>
          <p:nvSpPr>
            <p:cNvPr id="50" name="AutoShape 1056"/>
            <p:cNvSpPr>
              <a:spLocks/>
            </p:cNvSpPr>
            <p:nvPr/>
          </p:nvSpPr>
          <p:spPr bwMode="auto">
            <a:xfrm rot="16153499">
              <a:off x="1504" y="2629"/>
              <a:ext cx="296" cy="1777"/>
            </a:xfrm>
            <a:prstGeom prst="leftBrace">
              <a:avLst>
                <a:gd name="adj1" fmla="val 50028"/>
                <a:gd name="adj2" fmla="val 50000"/>
              </a:avLst>
            </a:prstGeom>
            <a:noFill/>
            <a:ln w="38100" cap="sq">
              <a:solidFill>
                <a:srgbClr val="8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1059"/>
            <p:cNvSpPr txBox="1">
              <a:spLocks noChangeArrowheads="1"/>
            </p:cNvSpPr>
            <p:nvPr/>
          </p:nvSpPr>
          <p:spPr bwMode="auto">
            <a:xfrm>
              <a:off x="1497" y="3610"/>
              <a:ext cx="514" cy="44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9C4E00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9C4E00"/>
                  </a:solidFill>
                </a:rPr>
                <a:t>1</a:t>
              </a:r>
              <a:endParaRPr lang="en-US" altLang="zh-CN" sz="2400" dirty="0"/>
            </a:p>
          </p:txBody>
        </p:sp>
      </p:grpSp>
      <p:grpSp>
        <p:nvGrpSpPr>
          <p:cNvPr id="52" name="Group 1070"/>
          <p:cNvGrpSpPr>
            <a:grpSpLocks/>
          </p:cNvGrpSpPr>
          <p:nvPr/>
        </p:nvGrpSpPr>
        <p:grpSpPr bwMode="auto">
          <a:xfrm>
            <a:off x="5436097" y="5307598"/>
            <a:ext cx="1728192" cy="740986"/>
            <a:chOff x="3595" y="3370"/>
            <a:chExt cx="1777" cy="638"/>
          </a:xfrm>
        </p:grpSpPr>
        <p:sp>
          <p:nvSpPr>
            <p:cNvPr id="53" name="AutoShape 1057"/>
            <p:cNvSpPr>
              <a:spLocks/>
            </p:cNvSpPr>
            <p:nvPr/>
          </p:nvSpPr>
          <p:spPr bwMode="auto">
            <a:xfrm rot="16153499">
              <a:off x="4336" y="2629"/>
              <a:ext cx="296" cy="1777"/>
            </a:xfrm>
            <a:prstGeom prst="leftBrace">
              <a:avLst>
                <a:gd name="adj1" fmla="val 50028"/>
                <a:gd name="adj2" fmla="val 50000"/>
              </a:avLst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060"/>
            <p:cNvSpPr txBox="1">
              <a:spLocks noChangeArrowheads="1"/>
            </p:cNvSpPr>
            <p:nvPr/>
          </p:nvSpPr>
          <p:spPr bwMode="auto">
            <a:xfrm>
              <a:off x="4363" y="3610"/>
              <a:ext cx="514" cy="3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chemeClr val="bg2"/>
                  </a:solidFill>
                </a:rPr>
                <a:t>3</a:t>
              </a:r>
              <a:endParaRPr lang="en-US" altLang="zh-CN" sz="2400" dirty="0"/>
            </a:p>
          </p:txBody>
        </p:sp>
      </p:grpSp>
      <p:grpSp>
        <p:nvGrpSpPr>
          <p:cNvPr id="55" name="Group 1069"/>
          <p:cNvGrpSpPr>
            <a:grpSpLocks/>
          </p:cNvGrpSpPr>
          <p:nvPr/>
        </p:nvGrpSpPr>
        <p:grpSpPr bwMode="auto">
          <a:xfrm>
            <a:off x="4283969" y="5307598"/>
            <a:ext cx="864096" cy="740986"/>
            <a:chOff x="2778" y="3370"/>
            <a:chExt cx="755" cy="638"/>
          </a:xfrm>
        </p:grpSpPr>
        <p:sp>
          <p:nvSpPr>
            <p:cNvPr id="56" name="AutoShape 1058"/>
            <p:cNvSpPr>
              <a:spLocks/>
            </p:cNvSpPr>
            <p:nvPr/>
          </p:nvSpPr>
          <p:spPr bwMode="auto">
            <a:xfrm rot="16153499">
              <a:off x="2991" y="3157"/>
              <a:ext cx="296" cy="721"/>
            </a:xfrm>
            <a:prstGeom prst="leftBrace">
              <a:avLst>
                <a:gd name="adj1" fmla="val 20298"/>
                <a:gd name="adj2" fmla="val 50000"/>
              </a:avLst>
            </a:prstGeom>
            <a:noFill/>
            <a:ln w="38100" cap="sq">
              <a:solidFill>
                <a:srgbClr val="66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061"/>
            <p:cNvSpPr txBox="1">
              <a:spLocks noChangeArrowheads="1"/>
            </p:cNvSpPr>
            <p:nvPr/>
          </p:nvSpPr>
          <p:spPr bwMode="auto">
            <a:xfrm>
              <a:off x="3019" y="3610"/>
              <a:ext cx="514" cy="3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6600CC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6600CC"/>
                  </a:solidFill>
                </a:rPr>
                <a:t>2</a:t>
              </a:r>
              <a:endParaRPr lang="en-US" altLang="zh-CN" sz="2400" dirty="0"/>
            </a:p>
          </p:txBody>
        </p:sp>
      </p:grpSp>
      <p:sp>
        <p:nvSpPr>
          <p:cNvPr id="58" name="Line 1062"/>
          <p:cNvSpPr>
            <a:spLocks noChangeShapeType="1"/>
          </p:cNvSpPr>
          <p:nvPr/>
        </p:nvSpPr>
        <p:spPr bwMode="auto">
          <a:xfrm>
            <a:off x="1545196" y="5392266"/>
            <a:ext cx="0" cy="5334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063"/>
          <p:cNvSpPr txBox="1">
            <a:spLocks noChangeArrowheads="1"/>
          </p:cNvSpPr>
          <p:nvPr/>
        </p:nvSpPr>
        <p:spPr bwMode="auto">
          <a:xfrm>
            <a:off x="1115616" y="5811651"/>
            <a:ext cx="80021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</a:rPr>
              <a:t>树根</a:t>
            </a:r>
            <a:endParaRPr lang="zh-CN" altLang="en-US" sz="2400" dirty="0"/>
          </a:p>
        </p:txBody>
      </p:sp>
      <p:sp>
        <p:nvSpPr>
          <p:cNvPr id="60" name="Rectangle 1065"/>
          <p:cNvSpPr>
            <a:spLocks noChangeArrowheads="1"/>
          </p:cNvSpPr>
          <p:nvPr/>
        </p:nvSpPr>
        <p:spPr bwMode="auto">
          <a:xfrm>
            <a:off x="1979712" y="4839543"/>
            <a:ext cx="2027895" cy="4646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C4E00"/>
                </a:solidFill>
              </a:rPr>
              <a:t>B(E, F(K, L)),</a:t>
            </a:r>
            <a:r>
              <a:rPr lang="en-US" altLang="zh-CN" sz="2400" b="1" dirty="0"/>
              <a:t> 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61" name="Rectangle 1066"/>
          <p:cNvSpPr>
            <a:spLocks noChangeArrowheads="1"/>
          </p:cNvSpPr>
          <p:nvPr/>
        </p:nvSpPr>
        <p:spPr bwMode="auto">
          <a:xfrm>
            <a:off x="4247964" y="4839543"/>
            <a:ext cx="102143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6600CC"/>
                </a:solidFill>
              </a:rPr>
              <a:t>C(G),</a:t>
            </a:r>
            <a:r>
              <a:rPr lang="en-US" altLang="zh-CN" sz="2400" b="1" dirty="0"/>
              <a:t> 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62" name="Rectangle 1067"/>
          <p:cNvSpPr>
            <a:spLocks noChangeArrowheads="1"/>
          </p:cNvSpPr>
          <p:nvPr/>
        </p:nvSpPr>
        <p:spPr bwMode="auto">
          <a:xfrm>
            <a:off x="5364088" y="4833156"/>
            <a:ext cx="18934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</a:rPr>
              <a:t>D(H, I, J(M))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612" y="1484784"/>
            <a:ext cx="5638800" cy="34806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中序遍历二叉树算法的框架是：</a:t>
            </a:r>
            <a:endParaRPr lang="zh-CN" altLang="en-US" sz="3000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eaLnBrk="1" hangingPunct="1">
              <a:buClr>
                <a:srgbClr val="009900"/>
              </a:buClr>
              <a:buSzPct val="50000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若二叉树为空，则空操作；</a:t>
            </a:r>
          </a:p>
          <a:p>
            <a:pPr eaLnBrk="1" hangingPunct="1">
              <a:buClr>
                <a:srgbClr val="009900"/>
              </a:buClr>
              <a:buSzPct val="50000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否则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中序遍历左子树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中序遍历右子树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7118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440668"/>
            <a:ext cx="7156450" cy="960438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Traversal)</a:t>
            </a:r>
            <a:endParaRPr lang="en-US" altLang="zh-CN" sz="36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5638800" cy="349756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后序遍历二叉树算法的框架是：</a:t>
            </a:r>
            <a:endParaRPr lang="zh-CN" altLang="en-US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Clr>
                <a:srgbClr val="00990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若二叉树为空，则空操作；</a:t>
            </a:r>
          </a:p>
          <a:p>
            <a:pPr eaLnBrk="1" hangingPunct="1">
              <a:buClr>
                <a:srgbClr val="009900"/>
              </a:buClr>
              <a:buSzPct val="50000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否则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(V);</a:t>
            </a:r>
            <a:endParaRPr lang="zh-CN" altLang="en-US" sz="3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214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7416800" cy="762000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后序遍历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Postorder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Traversal)</a:t>
            </a:r>
            <a:endParaRPr lang="en-US" altLang="zh-CN" sz="3600" dirty="0" smtClean="0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4343400" y="18451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2" name="Text Box 13"/>
          <p:cNvSpPr txBox="1">
            <a:spLocks noChangeArrowheads="1"/>
          </p:cNvSpPr>
          <p:nvPr/>
        </p:nvSpPr>
        <p:spPr bwMode="auto">
          <a:xfrm>
            <a:off x="1504950" y="1722958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493" name="Text Box 15"/>
          <p:cNvSpPr txBox="1">
            <a:spLocks noChangeArrowheads="1"/>
          </p:cNvSpPr>
          <p:nvPr/>
        </p:nvSpPr>
        <p:spPr bwMode="auto">
          <a:xfrm>
            <a:off x="2282825" y="2484958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494" name="Text Box 16"/>
          <p:cNvSpPr txBox="1">
            <a:spLocks noChangeArrowheads="1"/>
          </p:cNvSpPr>
          <p:nvPr/>
        </p:nvSpPr>
        <p:spPr bwMode="auto">
          <a:xfrm>
            <a:off x="1200150" y="3521596"/>
            <a:ext cx="38100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1885950" y="3475558"/>
            <a:ext cx="2286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3352800" y="18451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7" name="Line 19"/>
          <p:cNvSpPr>
            <a:spLocks noChangeShapeType="1"/>
          </p:cNvSpPr>
          <p:nvPr/>
        </p:nvSpPr>
        <p:spPr bwMode="auto">
          <a:xfrm>
            <a:off x="3352800" y="2881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Text Box 21"/>
          <p:cNvSpPr txBox="1">
            <a:spLocks noChangeArrowheads="1"/>
          </p:cNvSpPr>
          <p:nvPr/>
        </p:nvSpPr>
        <p:spPr bwMode="auto">
          <a:xfrm>
            <a:off x="3482975" y="2392883"/>
            <a:ext cx="36195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63499" name="Line 29"/>
          <p:cNvSpPr>
            <a:spLocks noChangeShapeType="1"/>
          </p:cNvSpPr>
          <p:nvPr/>
        </p:nvSpPr>
        <p:spPr bwMode="auto">
          <a:xfrm>
            <a:off x="33528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30"/>
          <p:cNvSpPr>
            <a:spLocks noChangeShapeType="1"/>
          </p:cNvSpPr>
          <p:nvPr/>
        </p:nvSpPr>
        <p:spPr bwMode="auto">
          <a:xfrm>
            <a:off x="39624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Line 31"/>
          <p:cNvSpPr>
            <a:spLocks noChangeShapeType="1"/>
          </p:cNvSpPr>
          <p:nvPr/>
        </p:nvSpPr>
        <p:spPr bwMode="auto">
          <a:xfrm>
            <a:off x="3352800" y="33390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32"/>
          <p:cNvSpPr>
            <a:spLocks noChangeShapeType="1"/>
          </p:cNvSpPr>
          <p:nvPr/>
        </p:nvSpPr>
        <p:spPr bwMode="auto">
          <a:xfrm>
            <a:off x="4343400" y="2881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Text Box 33"/>
          <p:cNvSpPr txBox="1">
            <a:spLocks noChangeArrowheads="1"/>
          </p:cNvSpPr>
          <p:nvPr/>
        </p:nvSpPr>
        <p:spPr bwMode="auto">
          <a:xfrm>
            <a:off x="4460875" y="2805633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04" name="Line 34"/>
          <p:cNvSpPr>
            <a:spLocks noChangeShapeType="1"/>
          </p:cNvSpPr>
          <p:nvPr/>
        </p:nvSpPr>
        <p:spPr bwMode="auto">
          <a:xfrm>
            <a:off x="43434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35"/>
          <p:cNvSpPr>
            <a:spLocks noChangeShapeType="1"/>
          </p:cNvSpPr>
          <p:nvPr/>
        </p:nvSpPr>
        <p:spPr bwMode="auto">
          <a:xfrm>
            <a:off x="49530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36"/>
          <p:cNvSpPr>
            <a:spLocks noChangeShapeType="1"/>
          </p:cNvSpPr>
          <p:nvPr/>
        </p:nvSpPr>
        <p:spPr bwMode="auto">
          <a:xfrm>
            <a:off x="4343400" y="33390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37"/>
          <p:cNvSpPr>
            <a:spLocks noChangeShapeType="1"/>
          </p:cNvSpPr>
          <p:nvPr/>
        </p:nvSpPr>
        <p:spPr bwMode="auto">
          <a:xfrm>
            <a:off x="4343400" y="2424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5334000" y="18451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09" name="Line 39"/>
          <p:cNvSpPr>
            <a:spLocks noChangeShapeType="1"/>
          </p:cNvSpPr>
          <p:nvPr/>
        </p:nvSpPr>
        <p:spPr bwMode="auto">
          <a:xfrm>
            <a:off x="5334000" y="2881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Text Box 40"/>
          <p:cNvSpPr txBox="1">
            <a:spLocks noChangeArrowheads="1"/>
          </p:cNvSpPr>
          <p:nvPr/>
        </p:nvSpPr>
        <p:spPr bwMode="auto">
          <a:xfrm>
            <a:off x="5451475" y="2348433"/>
            <a:ext cx="38735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11" name="Line 41"/>
          <p:cNvSpPr>
            <a:spLocks noChangeShapeType="1"/>
          </p:cNvSpPr>
          <p:nvPr/>
        </p:nvSpPr>
        <p:spPr bwMode="auto">
          <a:xfrm>
            <a:off x="53340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Line 42"/>
          <p:cNvSpPr>
            <a:spLocks noChangeShapeType="1"/>
          </p:cNvSpPr>
          <p:nvPr/>
        </p:nvSpPr>
        <p:spPr bwMode="auto">
          <a:xfrm>
            <a:off x="59436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Line 43"/>
          <p:cNvSpPr>
            <a:spLocks noChangeShapeType="1"/>
          </p:cNvSpPr>
          <p:nvPr/>
        </p:nvSpPr>
        <p:spPr bwMode="auto">
          <a:xfrm>
            <a:off x="5334000" y="33390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324600" y="18451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15" name="Line 45"/>
          <p:cNvSpPr>
            <a:spLocks noChangeShapeType="1"/>
          </p:cNvSpPr>
          <p:nvPr/>
        </p:nvSpPr>
        <p:spPr bwMode="auto">
          <a:xfrm>
            <a:off x="6324600" y="2881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Line 46"/>
          <p:cNvSpPr>
            <a:spLocks noChangeShapeType="1"/>
          </p:cNvSpPr>
          <p:nvPr/>
        </p:nvSpPr>
        <p:spPr bwMode="auto">
          <a:xfrm>
            <a:off x="63246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7" name="Line 47"/>
          <p:cNvSpPr>
            <a:spLocks noChangeShapeType="1"/>
          </p:cNvSpPr>
          <p:nvPr/>
        </p:nvSpPr>
        <p:spPr bwMode="auto">
          <a:xfrm>
            <a:off x="69342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8" name="Line 48"/>
          <p:cNvSpPr>
            <a:spLocks noChangeShapeType="1"/>
          </p:cNvSpPr>
          <p:nvPr/>
        </p:nvSpPr>
        <p:spPr bwMode="auto">
          <a:xfrm>
            <a:off x="6324600" y="33390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7315200" y="18451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20" name="Line 50"/>
          <p:cNvSpPr>
            <a:spLocks noChangeShapeType="1"/>
          </p:cNvSpPr>
          <p:nvPr/>
        </p:nvSpPr>
        <p:spPr bwMode="auto">
          <a:xfrm>
            <a:off x="7315200" y="2881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1" name="Line 51"/>
          <p:cNvSpPr>
            <a:spLocks noChangeShapeType="1"/>
          </p:cNvSpPr>
          <p:nvPr/>
        </p:nvSpPr>
        <p:spPr bwMode="auto">
          <a:xfrm>
            <a:off x="73152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2" name="Line 52"/>
          <p:cNvSpPr>
            <a:spLocks noChangeShapeType="1"/>
          </p:cNvSpPr>
          <p:nvPr/>
        </p:nvSpPr>
        <p:spPr bwMode="auto">
          <a:xfrm>
            <a:off x="7924800" y="18150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3" name="Line 53"/>
          <p:cNvSpPr>
            <a:spLocks noChangeShapeType="1"/>
          </p:cNvSpPr>
          <p:nvPr/>
        </p:nvSpPr>
        <p:spPr bwMode="auto">
          <a:xfrm>
            <a:off x="7315200" y="33390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Line 54"/>
          <p:cNvSpPr>
            <a:spLocks noChangeShapeType="1"/>
          </p:cNvSpPr>
          <p:nvPr/>
        </p:nvSpPr>
        <p:spPr bwMode="auto">
          <a:xfrm>
            <a:off x="3352800" y="2424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5" name="Line 55"/>
          <p:cNvSpPr>
            <a:spLocks noChangeShapeType="1"/>
          </p:cNvSpPr>
          <p:nvPr/>
        </p:nvSpPr>
        <p:spPr bwMode="auto">
          <a:xfrm>
            <a:off x="5334000" y="2424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6" name="Text Box 56"/>
          <p:cNvSpPr txBox="1">
            <a:spLocks noChangeArrowheads="1"/>
          </p:cNvSpPr>
          <p:nvPr/>
        </p:nvSpPr>
        <p:spPr bwMode="auto">
          <a:xfrm>
            <a:off x="6470650" y="2805633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27" name="Text Box 57"/>
          <p:cNvSpPr txBox="1">
            <a:spLocks noChangeArrowheads="1"/>
          </p:cNvSpPr>
          <p:nvPr/>
        </p:nvSpPr>
        <p:spPr bwMode="auto">
          <a:xfrm>
            <a:off x="3249413" y="3489022"/>
            <a:ext cx="82907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空</a:t>
            </a:r>
            <a:endParaRPr kumimoji="1"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528" name="Text Box 58"/>
          <p:cNvSpPr txBox="1">
            <a:spLocks noChangeArrowheads="1"/>
          </p:cNvSpPr>
          <p:nvPr/>
        </p:nvSpPr>
        <p:spPr bwMode="auto">
          <a:xfrm>
            <a:off x="4240014" y="3534364"/>
            <a:ext cx="829074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529" name="Text Box 59"/>
          <p:cNvSpPr txBox="1">
            <a:spLocks noChangeArrowheads="1"/>
          </p:cNvSpPr>
          <p:nvPr/>
        </p:nvSpPr>
        <p:spPr bwMode="auto">
          <a:xfrm>
            <a:off x="5232216" y="3489022"/>
            <a:ext cx="82586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空</a:t>
            </a:r>
          </a:p>
        </p:txBody>
      </p:sp>
      <p:sp>
        <p:nvSpPr>
          <p:cNvPr id="63530" name="Text Box 60"/>
          <p:cNvSpPr txBox="1">
            <a:spLocks noChangeArrowheads="1"/>
          </p:cNvSpPr>
          <p:nvPr/>
        </p:nvSpPr>
        <p:spPr bwMode="auto">
          <a:xfrm>
            <a:off x="6222817" y="3534364"/>
            <a:ext cx="82586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531" name="Text Box 61"/>
          <p:cNvSpPr txBox="1">
            <a:spLocks noChangeArrowheads="1"/>
          </p:cNvSpPr>
          <p:nvPr/>
        </p:nvSpPr>
        <p:spPr bwMode="auto">
          <a:xfrm>
            <a:off x="7225439" y="3534364"/>
            <a:ext cx="801823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3118" name="Rectangle 62"/>
          <p:cNvSpPr>
            <a:spLocks noChangeArrowheads="1"/>
          </p:cNvSpPr>
          <p:nvPr/>
        </p:nvSpPr>
        <p:spPr bwMode="auto">
          <a:xfrm>
            <a:off x="914400" y="44359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33" name="Line 63"/>
          <p:cNvSpPr>
            <a:spLocks noChangeShapeType="1"/>
          </p:cNvSpPr>
          <p:nvPr/>
        </p:nvSpPr>
        <p:spPr bwMode="auto">
          <a:xfrm>
            <a:off x="914400" y="5472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4" name="Line 64"/>
          <p:cNvSpPr>
            <a:spLocks noChangeShapeType="1"/>
          </p:cNvSpPr>
          <p:nvPr/>
        </p:nvSpPr>
        <p:spPr bwMode="auto">
          <a:xfrm>
            <a:off x="9144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5" name="Line 65"/>
          <p:cNvSpPr>
            <a:spLocks noChangeShapeType="1"/>
          </p:cNvSpPr>
          <p:nvPr/>
        </p:nvSpPr>
        <p:spPr bwMode="auto">
          <a:xfrm>
            <a:off x="15240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6" name="Line 66"/>
          <p:cNvSpPr>
            <a:spLocks noChangeShapeType="1"/>
          </p:cNvSpPr>
          <p:nvPr/>
        </p:nvSpPr>
        <p:spPr bwMode="auto">
          <a:xfrm>
            <a:off x="914400" y="5929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7" name="Text Box 67"/>
          <p:cNvSpPr txBox="1">
            <a:spLocks noChangeArrowheads="1"/>
          </p:cNvSpPr>
          <p:nvPr/>
        </p:nvSpPr>
        <p:spPr bwMode="auto">
          <a:xfrm>
            <a:off x="810335" y="6079822"/>
            <a:ext cx="805029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空</a:t>
            </a:r>
          </a:p>
        </p:txBody>
      </p:sp>
      <p:sp>
        <p:nvSpPr>
          <p:cNvPr id="63538" name="Text Box 68"/>
          <p:cNvSpPr txBox="1">
            <a:spLocks noChangeArrowheads="1"/>
          </p:cNvSpPr>
          <p:nvPr/>
        </p:nvSpPr>
        <p:spPr bwMode="auto">
          <a:xfrm>
            <a:off x="1066800" y="4939233"/>
            <a:ext cx="365125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39" name="Line 69"/>
          <p:cNvSpPr>
            <a:spLocks noChangeShapeType="1"/>
          </p:cNvSpPr>
          <p:nvPr/>
        </p:nvSpPr>
        <p:spPr bwMode="auto">
          <a:xfrm>
            <a:off x="914400" y="50154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26" name="Rectangle 70"/>
          <p:cNvSpPr>
            <a:spLocks noChangeArrowheads="1"/>
          </p:cNvSpPr>
          <p:nvPr/>
        </p:nvSpPr>
        <p:spPr bwMode="auto">
          <a:xfrm>
            <a:off x="2209800" y="44359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41" name="Line 71"/>
          <p:cNvSpPr>
            <a:spLocks noChangeShapeType="1"/>
          </p:cNvSpPr>
          <p:nvPr/>
        </p:nvSpPr>
        <p:spPr bwMode="auto">
          <a:xfrm>
            <a:off x="2209800" y="5472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2" name="Line 72"/>
          <p:cNvSpPr>
            <a:spLocks noChangeShapeType="1"/>
          </p:cNvSpPr>
          <p:nvPr/>
        </p:nvSpPr>
        <p:spPr bwMode="auto">
          <a:xfrm>
            <a:off x="22098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3" name="Line 73"/>
          <p:cNvSpPr>
            <a:spLocks noChangeShapeType="1"/>
          </p:cNvSpPr>
          <p:nvPr/>
        </p:nvSpPr>
        <p:spPr bwMode="auto">
          <a:xfrm>
            <a:off x="28194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4" name="Line 74"/>
          <p:cNvSpPr>
            <a:spLocks noChangeShapeType="1"/>
          </p:cNvSpPr>
          <p:nvPr/>
        </p:nvSpPr>
        <p:spPr bwMode="auto">
          <a:xfrm>
            <a:off x="2209800" y="5929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1" name="Rectangle 75"/>
          <p:cNvSpPr>
            <a:spLocks noChangeArrowheads="1"/>
          </p:cNvSpPr>
          <p:nvPr/>
        </p:nvSpPr>
        <p:spPr bwMode="auto">
          <a:xfrm>
            <a:off x="3505200" y="44359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46" name="Line 76"/>
          <p:cNvSpPr>
            <a:spLocks noChangeShapeType="1"/>
          </p:cNvSpPr>
          <p:nvPr/>
        </p:nvSpPr>
        <p:spPr bwMode="auto">
          <a:xfrm>
            <a:off x="3505200" y="5472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7" name="Line 77"/>
          <p:cNvSpPr>
            <a:spLocks noChangeShapeType="1"/>
          </p:cNvSpPr>
          <p:nvPr/>
        </p:nvSpPr>
        <p:spPr bwMode="auto">
          <a:xfrm>
            <a:off x="35052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8" name="Line 78"/>
          <p:cNvSpPr>
            <a:spLocks noChangeShapeType="1"/>
          </p:cNvSpPr>
          <p:nvPr/>
        </p:nvSpPr>
        <p:spPr bwMode="auto">
          <a:xfrm>
            <a:off x="41148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9" name="Line 79"/>
          <p:cNvSpPr>
            <a:spLocks noChangeShapeType="1"/>
          </p:cNvSpPr>
          <p:nvPr/>
        </p:nvSpPr>
        <p:spPr bwMode="auto">
          <a:xfrm>
            <a:off x="3505200" y="5929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6" name="Rectangle 80"/>
          <p:cNvSpPr>
            <a:spLocks noChangeArrowheads="1"/>
          </p:cNvSpPr>
          <p:nvPr/>
        </p:nvSpPr>
        <p:spPr bwMode="auto">
          <a:xfrm>
            <a:off x="4800600" y="44359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51" name="Line 81"/>
          <p:cNvSpPr>
            <a:spLocks noChangeShapeType="1"/>
          </p:cNvSpPr>
          <p:nvPr/>
        </p:nvSpPr>
        <p:spPr bwMode="auto">
          <a:xfrm>
            <a:off x="4800600" y="5472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2" name="Line 82"/>
          <p:cNvSpPr>
            <a:spLocks noChangeShapeType="1"/>
          </p:cNvSpPr>
          <p:nvPr/>
        </p:nvSpPr>
        <p:spPr bwMode="auto">
          <a:xfrm>
            <a:off x="48006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3" name="Line 83"/>
          <p:cNvSpPr>
            <a:spLocks noChangeShapeType="1"/>
          </p:cNvSpPr>
          <p:nvPr/>
        </p:nvSpPr>
        <p:spPr bwMode="auto">
          <a:xfrm>
            <a:off x="54102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4" name="Line 84"/>
          <p:cNvSpPr>
            <a:spLocks noChangeShapeType="1"/>
          </p:cNvSpPr>
          <p:nvPr/>
        </p:nvSpPr>
        <p:spPr bwMode="auto">
          <a:xfrm>
            <a:off x="4800600" y="59298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5" name="Text Box 85"/>
          <p:cNvSpPr txBox="1">
            <a:spLocks noChangeArrowheads="1"/>
          </p:cNvSpPr>
          <p:nvPr/>
        </p:nvSpPr>
        <p:spPr bwMode="auto">
          <a:xfrm>
            <a:off x="1600200" y="6079822"/>
            <a:ext cx="181610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3556" name="Text Box 86"/>
          <p:cNvSpPr txBox="1">
            <a:spLocks noChangeArrowheads="1"/>
          </p:cNvSpPr>
          <p:nvPr/>
        </p:nvSpPr>
        <p:spPr bwMode="auto">
          <a:xfrm>
            <a:off x="2362200" y="5396433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57" name="Text Box 87"/>
          <p:cNvSpPr txBox="1">
            <a:spLocks noChangeArrowheads="1"/>
          </p:cNvSpPr>
          <p:nvPr/>
        </p:nvSpPr>
        <p:spPr bwMode="auto">
          <a:xfrm>
            <a:off x="3657600" y="5396433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558" name="Text Box 88"/>
          <p:cNvSpPr txBox="1">
            <a:spLocks noChangeArrowheads="1"/>
          </p:cNvSpPr>
          <p:nvPr/>
        </p:nvSpPr>
        <p:spPr bwMode="auto">
          <a:xfrm>
            <a:off x="3467536" y="6079822"/>
            <a:ext cx="69762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右空</a:t>
            </a:r>
          </a:p>
        </p:txBody>
      </p:sp>
      <p:sp>
        <p:nvSpPr>
          <p:cNvPr id="63559" name="Text Box 89"/>
          <p:cNvSpPr txBox="1">
            <a:spLocks noChangeArrowheads="1"/>
          </p:cNvSpPr>
          <p:nvPr/>
        </p:nvSpPr>
        <p:spPr bwMode="auto">
          <a:xfrm>
            <a:off x="4114800" y="6079822"/>
            <a:ext cx="379730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退栈访问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         栈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空结束</a:t>
            </a:r>
          </a:p>
        </p:txBody>
      </p:sp>
      <p:sp>
        <p:nvSpPr>
          <p:cNvPr id="173146" name="Rectangle 90"/>
          <p:cNvSpPr>
            <a:spLocks noChangeArrowheads="1"/>
          </p:cNvSpPr>
          <p:nvPr/>
        </p:nvSpPr>
        <p:spPr bwMode="auto">
          <a:xfrm>
            <a:off x="6553200" y="4435996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61" name="Line 91"/>
          <p:cNvSpPr>
            <a:spLocks noChangeShapeType="1"/>
          </p:cNvSpPr>
          <p:nvPr/>
        </p:nvSpPr>
        <p:spPr bwMode="auto">
          <a:xfrm>
            <a:off x="6553200" y="547263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62" name="Line 92"/>
          <p:cNvSpPr>
            <a:spLocks noChangeShapeType="1"/>
          </p:cNvSpPr>
          <p:nvPr/>
        </p:nvSpPr>
        <p:spPr bwMode="auto">
          <a:xfrm>
            <a:off x="65532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63" name="Line 93"/>
          <p:cNvSpPr>
            <a:spLocks noChangeShapeType="1"/>
          </p:cNvSpPr>
          <p:nvPr/>
        </p:nvSpPr>
        <p:spPr bwMode="auto">
          <a:xfrm>
            <a:off x="7162800" y="4405833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64" name="Group 94"/>
          <p:cNvGrpSpPr>
            <a:grpSpLocks/>
          </p:cNvGrpSpPr>
          <p:nvPr/>
        </p:nvGrpSpPr>
        <p:grpSpPr bwMode="auto">
          <a:xfrm>
            <a:off x="792163" y="1710258"/>
            <a:ext cx="2160587" cy="2378075"/>
            <a:chOff x="430" y="1002"/>
            <a:chExt cx="1361" cy="1498"/>
          </a:xfrm>
        </p:grpSpPr>
        <p:sp>
          <p:nvSpPr>
            <p:cNvPr id="63566" name="Line 95"/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7" name="Line 96"/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8" name="Line 97"/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9" name="Line 98"/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55" name="Oval 99"/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3156" name="Oval 100"/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158" name="Oval 102"/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159" name="Oval 103"/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75" name="Text Box 104"/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76" name="Text Box 105"/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77" name="Text Box 106"/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78" name="Text Box 107"/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79" name="Text Box 108"/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80" name="Line 109"/>
            <p:cNvSpPr>
              <a:spLocks noChangeShapeType="1"/>
            </p:cNvSpPr>
            <p:nvPr/>
          </p:nvSpPr>
          <p:spPr bwMode="auto">
            <a:xfrm flipH="1">
              <a:off x="657" y="1275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1" name="Line 110"/>
            <p:cNvSpPr>
              <a:spLocks noChangeShapeType="1"/>
            </p:cNvSpPr>
            <p:nvPr/>
          </p:nvSpPr>
          <p:spPr bwMode="auto">
            <a:xfrm>
              <a:off x="567" y="1888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2" name="Line 111"/>
            <p:cNvSpPr>
              <a:spLocks noChangeShapeType="1"/>
            </p:cNvSpPr>
            <p:nvPr/>
          </p:nvSpPr>
          <p:spPr bwMode="auto">
            <a:xfrm>
              <a:off x="748" y="1865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3" name="Line 112"/>
            <p:cNvSpPr>
              <a:spLocks noChangeShapeType="1"/>
            </p:cNvSpPr>
            <p:nvPr/>
          </p:nvSpPr>
          <p:spPr bwMode="auto">
            <a:xfrm flipH="1">
              <a:off x="766" y="1412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4" name="Line 113"/>
            <p:cNvSpPr>
              <a:spLocks noChangeShapeType="1"/>
            </p:cNvSpPr>
            <p:nvPr/>
          </p:nvSpPr>
          <p:spPr bwMode="auto">
            <a:xfrm>
              <a:off x="1225" y="1435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5" name="Line 114"/>
            <p:cNvSpPr>
              <a:spLocks noChangeShapeType="1"/>
            </p:cNvSpPr>
            <p:nvPr/>
          </p:nvSpPr>
          <p:spPr bwMode="auto">
            <a:xfrm flipH="1">
              <a:off x="1338" y="1842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6" name="Line 115"/>
            <p:cNvSpPr>
              <a:spLocks noChangeShapeType="1"/>
            </p:cNvSpPr>
            <p:nvPr/>
          </p:nvSpPr>
          <p:spPr bwMode="auto">
            <a:xfrm flipH="1">
              <a:off x="1497" y="1933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7" name="Line 116"/>
            <p:cNvSpPr>
              <a:spLocks noChangeShapeType="1"/>
            </p:cNvSpPr>
            <p:nvPr/>
          </p:nvSpPr>
          <p:spPr bwMode="auto">
            <a:xfrm>
              <a:off x="1338" y="1275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1" y="201995"/>
            <a:ext cx="5004047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遍历算法的非递归描述</a:t>
            </a:r>
            <a:endParaRPr lang="en-US" altLang="zh-CN" sz="3600" b="1" dirty="0" smtClean="0">
              <a:solidFill>
                <a:schemeClr val="tx2"/>
              </a:solidFill>
              <a:latin typeface="+mj-lt"/>
              <a:ea typeface="华文新魏" pitchFamily="2" charset="-122"/>
              <a:cs typeface="+mj-cs"/>
            </a:endParaRPr>
          </a:p>
          <a:p>
            <a:r>
              <a:rPr lang="zh-CN" altLang="en-US" sz="2800" b="1" dirty="0" smtClean="0">
                <a:solidFill>
                  <a:srgbClr val="006600"/>
                </a:solidFill>
                <a:ea typeface="华文新魏" pitchFamily="2" charset="-122"/>
              </a:rPr>
              <a:t>利用栈的中序遍历非递归算法</a:t>
            </a:r>
            <a:endParaRPr lang="zh-CN" altLang="en-US" sz="2800" b="1" dirty="0" smtClean="0">
              <a:solidFill>
                <a:srgbClr val="006600"/>
              </a:solidFill>
              <a:latin typeface="+mj-lt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800708"/>
            <a:ext cx="8964798" cy="532859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void InOrder_iter1(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BiTree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T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Status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</a:rPr>
              <a:t>（*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Visit)(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TElemType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e)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//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采用二叉链表存储结构，中序遍历二叉树的非递归算法 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400" b="1" dirty="0" err="1" smtClean="0">
                <a:latin typeface="Times New Roman" pitchFamily="18" charset="0"/>
                <a:ea typeface="隶书" pitchFamily="49" charset="-122"/>
              </a:rPr>
              <a:t>IniStack</a:t>
            </a: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）；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p = T</a:t>
            </a: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；</a:t>
            </a:r>
            <a:endParaRPr lang="en-US" altLang="zh-CN" sz="2400" b="1" dirty="0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while (p || ! </a:t>
            </a:r>
            <a:r>
              <a:rPr lang="en-US" altLang="zh-CN" sz="2400" b="1" dirty="0" err="1" smtClean="0">
                <a:latin typeface="Times New Roman" pitchFamily="18" charset="0"/>
                <a:ea typeface="隶书" pitchFamily="49" charset="-122"/>
              </a:rPr>
              <a:t>StackEmpty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(S)){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 if (p) {Push (S, p)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 p= p-&gt;</a:t>
            </a:r>
            <a:r>
              <a:rPr lang="en-US" altLang="zh-CN" sz="2400" b="1" dirty="0" err="1" smtClean="0">
                <a:latin typeface="Times New Roman" pitchFamily="18" charset="0"/>
                <a:ea typeface="隶书" pitchFamily="49" charset="-122"/>
              </a:rPr>
              <a:t>lchild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;}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该子树沿途结点进栈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     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else{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      Pop (S, p)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     if ( !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Visit (p-&gt;data)) return ERROR)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	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退栈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访问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              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p = 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rchild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	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遍历指针进到右子女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} //while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return OK;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201995"/>
            <a:ext cx="505298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6600"/>
                </a:solidFill>
                <a:ea typeface="华文新魏" pitchFamily="2" charset="-122"/>
              </a:rPr>
              <a:t>利用栈的中序遍历非递归算法</a:t>
            </a:r>
            <a:r>
              <a:rPr lang="en-US" altLang="zh-CN" sz="2800" b="1" dirty="0" smtClean="0">
                <a:solidFill>
                  <a:srgbClr val="006600"/>
                </a:solidFill>
                <a:ea typeface="华文新魏" pitchFamily="2" charset="-122"/>
              </a:rPr>
              <a:t>1</a:t>
            </a:r>
            <a:endParaRPr lang="zh-CN" altLang="en-US" sz="2800" b="1" dirty="0" smtClean="0">
              <a:solidFill>
                <a:srgbClr val="006600"/>
              </a:solidFill>
              <a:latin typeface="+mj-lt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9202" y="908720"/>
            <a:ext cx="874928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void InOrder_iter2(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BiTree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Status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（*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Visit)(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TElemType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e)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采用二叉链表存储结构，中序</a:t>
            </a:r>
            <a:r>
              <a:rPr lang="zh-CN" altLang="en-US" sz="2400" kern="0" dirty="0" smtClean="0">
                <a:latin typeface="华文楷体" pitchFamily="2" charset="-122"/>
                <a:ea typeface="华文楷体" pitchFamily="2" charset="-122"/>
              </a:rPr>
              <a:t>遍历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二叉树的非递归算法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IniStack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）；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push(S,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T)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while (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!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StackEmpty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(S) 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while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GetTop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(S, p) &amp;&amp; p) 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ush (S, p-&gt;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lchild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         Pop(S, p);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lvl="0" indent="-342900">
              <a:lnSpc>
                <a:spcPct val="105000"/>
              </a:lnSpc>
              <a:buClr>
                <a:schemeClr val="bg2"/>
              </a:buClr>
              <a:buSzPct val="75000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if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(</a:t>
            </a:r>
            <a:r>
              <a:rPr lang="en-US" altLang="zh-CN" sz="2400" b="1" kern="0" dirty="0" smtClean="0">
                <a:latin typeface="Times New Roman" pitchFamily="18" charset="0"/>
                <a:ea typeface="隶书" pitchFamily="49" charset="-122"/>
              </a:rPr>
              <a:t>! </a:t>
            </a:r>
            <a:r>
              <a:rPr lang="en-US" altLang="zh-CN" sz="2400" b="1" kern="0" dirty="0" err="1" smtClean="0">
                <a:latin typeface="Times New Roman" pitchFamily="18" charset="0"/>
                <a:ea typeface="隶书" pitchFamily="49" charset="-122"/>
              </a:rPr>
              <a:t>StackEmpty</a:t>
            </a:r>
            <a:r>
              <a:rPr lang="en-US" altLang="zh-CN" sz="2400" b="1" kern="0" dirty="0" smtClean="0">
                <a:latin typeface="Times New Roman" pitchFamily="18" charset="0"/>
                <a:ea typeface="隶书" pitchFamily="49" charset="-122"/>
              </a:rPr>
              <a:t>(S) ){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     Pop (S, p)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     if ( !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Visit (p-&gt;data)) return ERROR)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退栈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访问</a:t>
            </a:r>
          </a:p>
          <a:p>
            <a:pPr marL="342900" lvl="0" indent="-342900">
              <a:lnSpc>
                <a:spcPct val="105000"/>
              </a:lnSpc>
              <a:buClr>
                <a:schemeClr val="bg2"/>
              </a:buClr>
              <a:buSzPct val="75000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     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Push(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r</a:t>
            </a:r>
            <a:r>
              <a:rPr lang="en-US" altLang="zh-CN" sz="2400" kern="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hild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遍历右子</a:t>
            </a:r>
            <a:r>
              <a:rPr lang="zh-CN" altLang="en-US" sz="2400" kern="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树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} //while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return OK;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};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201995"/>
            <a:ext cx="505298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6600"/>
                </a:solidFill>
                <a:ea typeface="华文新魏" pitchFamily="2" charset="-122"/>
              </a:rPr>
              <a:t>利用栈的中序遍历非递归算法</a:t>
            </a:r>
            <a:r>
              <a:rPr lang="en-US" altLang="zh-CN" sz="2800" b="1" dirty="0" smtClean="0">
                <a:solidFill>
                  <a:srgbClr val="006600"/>
                </a:solidFill>
                <a:ea typeface="华文新魏" pitchFamily="2" charset="-122"/>
              </a:rPr>
              <a:t>2</a:t>
            </a:r>
            <a:endParaRPr lang="zh-CN" altLang="en-US" sz="2800" b="1" dirty="0" smtClean="0">
              <a:solidFill>
                <a:srgbClr val="006600"/>
              </a:solidFill>
              <a:latin typeface="+mj-lt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160748"/>
            <a:ext cx="8532948" cy="47066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smtClean="0"/>
              <a:t>Status </a:t>
            </a:r>
            <a:r>
              <a:rPr kumimoji="1" lang="en-US" altLang="zh-CN" sz="2000" dirty="0" err="1" smtClean="0"/>
              <a:t>CreateBiTree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BiTree</a:t>
            </a:r>
            <a:r>
              <a:rPr kumimoji="1" lang="en-US" altLang="zh-CN" sz="2000" dirty="0" smtClean="0"/>
              <a:t> &amp;T){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  //</a:t>
            </a:r>
            <a:r>
              <a:rPr kumimoji="1" lang="zh-CN" altLang="en-US" sz="2000" dirty="0" smtClean="0"/>
              <a:t>按先序输入二叉树中的节点值（字符</a:t>
            </a:r>
            <a:r>
              <a:rPr kumimoji="1" lang="en-US" altLang="zh-CN" sz="2000" dirty="0" smtClean="0"/>
              <a:t>, </a:t>
            </a:r>
            <a:r>
              <a:rPr kumimoji="1" lang="zh-CN" altLang="en-US" sz="2000" dirty="0" smtClean="0"/>
              <a:t>空格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//</a:t>
            </a:r>
            <a:r>
              <a:rPr kumimoji="1" lang="zh-CN" altLang="en-US" sz="2000" dirty="0" smtClean="0"/>
              <a:t>表示空树），构造二叉链表表示的二叉树</a:t>
            </a:r>
            <a:r>
              <a:rPr kumimoji="1" lang="en-US" altLang="zh-CN" sz="2000" dirty="0" smtClean="0"/>
              <a:t>T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scanf</a:t>
            </a:r>
            <a:r>
              <a:rPr kumimoji="1" lang="en-US" altLang="zh-CN" sz="2000" dirty="0" smtClean="0"/>
              <a:t>(&amp;</a:t>
            </a:r>
            <a:r>
              <a:rPr kumimoji="1" lang="en-US" altLang="zh-CN" sz="2000" dirty="0" err="1" smtClean="0"/>
              <a:t>ch</a:t>
            </a:r>
            <a:r>
              <a:rPr kumimoji="1" lang="en-US" altLang="zh-CN" sz="2000" dirty="0" smtClean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if (</a:t>
            </a:r>
            <a:r>
              <a:rPr kumimoji="1" lang="en-US" altLang="zh-CN" sz="2000" dirty="0" err="1" smtClean="0"/>
              <a:t>ch</a:t>
            </a:r>
            <a:r>
              <a:rPr kumimoji="1" lang="en-US" altLang="zh-CN" sz="2000" dirty="0" smtClean="0"/>
              <a:t>==‘ ’) T = NULL;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else {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if (!(T=(</a:t>
            </a:r>
            <a:r>
              <a:rPr kumimoji="1" lang="en-US" altLang="zh-CN" sz="2000" dirty="0" err="1" smtClean="0"/>
              <a:t>BiTNode</a:t>
            </a:r>
            <a:r>
              <a:rPr kumimoji="1" lang="en-US" altLang="zh-CN" sz="2000" dirty="0" smtClean="0"/>
              <a:t> *)</a:t>
            </a:r>
            <a:r>
              <a:rPr kumimoji="1" lang="en-US" altLang="zh-CN" sz="2000" dirty="0" err="1" smtClean="0"/>
              <a:t>malloc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sizeof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BiTNode</a:t>
            </a:r>
            <a:r>
              <a:rPr kumimoji="1" lang="en-US" altLang="zh-CN" sz="2000" dirty="0" smtClean="0"/>
              <a:t>))))exit(OVERFLOW);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T-&gt;data = </a:t>
            </a:r>
            <a:r>
              <a:rPr kumimoji="1" lang="en-US" altLang="zh-CN" sz="2000" dirty="0" err="1" smtClean="0"/>
              <a:t>ch</a:t>
            </a:r>
            <a:r>
              <a:rPr kumimoji="1" lang="en-US" altLang="zh-CN" sz="2000" dirty="0" smtClean="0"/>
              <a:t>;                   //</a:t>
            </a:r>
            <a:r>
              <a:rPr kumimoji="1" lang="zh-CN" altLang="en-US" sz="2000" dirty="0" smtClean="0"/>
              <a:t>生成根节点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</a:t>
            </a:r>
            <a:r>
              <a:rPr kumimoji="1" lang="en-US" altLang="zh-CN" sz="2000" dirty="0" err="1" smtClean="0"/>
              <a:t>CreateBiTree</a:t>
            </a:r>
            <a:r>
              <a:rPr kumimoji="1" lang="en-US" altLang="zh-CN" sz="2000" dirty="0" smtClean="0"/>
              <a:t>(T-&gt;</a:t>
            </a:r>
            <a:r>
              <a:rPr kumimoji="1" lang="en-US" altLang="zh-CN" sz="2000" dirty="0" err="1" smtClean="0"/>
              <a:t>lchild</a:t>
            </a:r>
            <a:r>
              <a:rPr kumimoji="1" lang="en-US" altLang="zh-CN" sz="2000" dirty="0" smtClean="0"/>
              <a:t>);  //</a:t>
            </a:r>
            <a:r>
              <a:rPr kumimoji="1" lang="zh-CN" altLang="en-US" sz="2000" dirty="0" smtClean="0"/>
              <a:t>构造左子树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</a:t>
            </a:r>
            <a:r>
              <a:rPr kumimoji="1" lang="en-US" altLang="zh-CN" sz="2000" dirty="0" err="1" smtClean="0"/>
              <a:t>CreateBiTree</a:t>
            </a:r>
            <a:r>
              <a:rPr kumimoji="1" lang="en-US" altLang="zh-CN" sz="2000" dirty="0" smtClean="0"/>
              <a:t>(T-&gt;</a:t>
            </a:r>
            <a:r>
              <a:rPr kumimoji="1" lang="en-US" altLang="zh-CN" sz="2000" dirty="0" err="1" smtClean="0"/>
              <a:t>rchild</a:t>
            </a:r>
            <a:r>
              <a:rPr kumimoji="1" lang="en-US" altLang="zh-CN" sz="2000" dirty="0" smtClean="0"/>
              <a:t>);  //</a:t>
            </a:r>
            <a:r>
              <a:rPr kumimoji="1" lang="zh-CN" altLang="en-US" sz="2000" dirty="0" smtClean="0"/>
              <a:t>构造右子树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｝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return OK;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}// </a:t>
            </a:r>
            <a:r>
              <a:rPr kumimoji="1" lang="en-US" altLang="zh-CN" sz="2000" dirty="0" err="1" smtClean="0"/>
              <a:t>CreateBiTree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lang="en-US" altLang="zh-CN" sz="2000" b="1" dirty="0">
              <a:solidFill>
                <a:srgbClr val="333399"/>
              </a:solidFill>
            </a:endParaRPr>
          </a:p>
          <a:p>
            <a:pPr marL="0" indent="0">
              <a:buNone/>
            </a:pP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181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043"/>
          <p:cNvGrpSpPr>
            <a:grpSpLocks/>
          </p:cNvGrpSpPr>
          <p:nvPr/>
        </p:nvGrpSpPr>
        <p:grpSpPr bwMode="auto">
          <a:xfrm>
            <a:off x="381000" y="1295400"/>
            <a:ext cx="3657600" cy="4343400"/>
            <a:chOff x="192" y="816"/>
            <a:chExt cx="2304" cy="2736"/>
          </a:xfrm>
        </p:grpSpPr>
        <p:sp>
          <p:nvSpPr>
            <p:cNvPr id="120" name="Oval 1026"/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2929FF"/>
                  </a:solidFill>
                </a:rPr>
                <a:t>A</a:t>
              </a:r>
              <a:endParaRPr lang="en-US" altLang="zh-CN" sz="2400" dirty="0">
                <a:solidFill>
                  <a:srgbClr val="2929FF"/>
                </a:solidFill>
              </a:endParaRPr>
            </a:p>
          </p:txBody>
        </p:sp>
        <p:sp>
          <p:nvSpPr>
            <p:cNvPr id="121" name="Oval 1027"/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22" name="Oval 1028"/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23" name="Oval 1029"/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2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24" name="Oval 1030"/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25" name="Oval 1031"/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26" name="Oval 1032"/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27" name="Oval 1033"/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28" name="Oval 1034"/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99"/>
                  </a:solidFill>
                </a:rPr>
                <a:t>K</a:t>
              </a:r>
              <a:endParaRPr lang="en-US" altLang="zh-CN" sz="2400" dirty="0"/>
            </a:p>
          </p:txBody>
        </p:sp>
        <p:sp>
          <p:nvSpPr>
            <p:cNvPr id="129" name="Line 1035"/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036"/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37"/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38"/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039"/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040"/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041"/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042"/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" name="Text Box 1044"/>
          <p:cNvSpPr txBox="1">
            <a:spLocks noChangeArrowheads="1"/>
          </p:cNvSpPr>
          <p:nvPr/>
        </p:nvSpPr>
        <p:spPr bwMode="auto">
          <a:xfrm>
            <a:off x="304800" y="304800"/>
            <a:ext cx="15240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例如：</a:t>
            </a:r>
          </a:p>
        </p:txBody>
      </p:sp>
      <p:sp>
        <p:nvSpPr>
          <p:cNvPr id="138" name="Text Box 1045"/>
          <p:cNvSpPr txBox="1">
            <a:spLocks noChangeArrowheads="1"/>
          </p:cNvSpPr>
          <p:nvPr/>
        </p:nvSpPr>
        <p:spPr bwMode="auto">
          <a:xfrm>
            <a:off x="4572000" y="381000"/>
            <a:ext cx="3312368" cy="5847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2"/>
                </a:solidFill>
                <a:ea typeface="隶书" pitchFamily="49" charset="-122"/>
              </a:rPr>
              <a:t>先序次序输入：</a:t>
            </a:r>
            <a:endParaRPr lang="zh-CN" altLang="en-US" sz="3200" b="1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141" name="Text Box 1048"/>
          <p:cNvSpPr txBox="1">
            <a:spLocks noChangeArrowheads="1"/>
          </p:cNvSpPr>
          <p:nvPr/>
        </p:nvSpPr>
        <p:spPr bwMode="auto">
          <a:xfrm>
            <a:off x="4572000" y="1143000"/>
            <a:ext cx="4114800" cy="954107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2929FF"/>
                </a:solidFill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CD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ΦΦΦ</a:t>
            </a:r>
            <a:r>
              <a:rPr lang="en-US" altLang="zh-CN" sz="2800" b="1" dirty="0" smtClean="0">
                <a:solidFill>
                  <a:srgbClr val="333399"/>
                </a:solidFill>
              </a:rPr>
              <a:t>E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</a:t>
            </a:r>
            <a:r>
              <a:rPr lang="en-US" altLang="zh-CN" sz="2800" b="1" dirty="0" smtClean="0">
                <a:solidFill>
                  <a:srgbClr val="333399"/>
                </a:solidFill>
              </a:rPr>
              <a:t>FGH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ΦΦ</a:t>
            </a:r>
            <a:r>
              <a:rPr lang="en-US" altLang="zh-CN" sz="2800" b="1" dirty="0" smtClean="0">
                <a:solidFill>
                  <a:srgbClr val="333399"/>
                </a:solidFill>
              </a:rPr>
              <a:t>K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ΦΦ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Φ</a:t>
            </a:r>
            <a:endParaRPr lang="en-US" altLang="zh-CN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utoUpdateAnimBg="0"/>
      <p:bldP spid="14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仿宋_GB2312" charset="-122"/>
              </a:rPr>
              <a:t>层次序遍历二叉树就是从根结点开始，按层次逐层遍历，如图：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遍历顺序</a:t>
            </a:r>
            <a:endParaRPr kumimoji="1" lang="zh-CN" altLang="en-US" sz="3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9637" name="Group 50"/>
          <p:cNvGrpSpPr>
            <a:grpSpLocks/>
          </p:cNvGrpSpPr>
          <p:nvPr/>
        </p:nvGrpSpPr>
        <p:grpSpPr bwMode="auto">
          <a:xfrm>
            <a:off x="2268538" y="2470150"/>
            <a:ext cx="4624387" cy="3514725"/>
            <a:chOff x="2580" y="1546"/>
            <a:chExt cx="2913" cy="2214"/>
          </a:xfrm>
        </p:grpSpPr>
        <p:grpSp>
          <p:nvGrpSpPr>
            <p:cNvPr id="69639" name="Group 5"/>
            <p:cNvGrpSpPr>
              <a:grpSpLocks/>
            </p:cNvGrpSpPr>
            <p:nvPr/>
          </p:nvGrpSpPr>
          <p:grpSpPr bwMode="auto">
            <a:xfrm>
              <a:off x="2757" y="1546"/>
              <a:ext cx="2598" cy="2214"/>
              <a:chOff x="2757" y="1546"/>
              <a:chExt cx="2598" cy="2214"/>
            </a:xfrm>
          </p:grpSpPr>
          <p:grpSp>
            <p:nvGrpSpPr>
              <p:cNvPr id="69651" name="Group 6"/>
              <p:cNvGrpSpPr>
                <a:grpSpLocks/>
              </p:cNvGrpSpPr>
              <p:nvPr/>
            </p:nvGrpSpPr>
            <p:grpSpPr bwMode="auto">
              <a:xfrm>
                <a:off x="2757" y="1583"/>
                <a:ext cx="2598" cy="2168"/>
                <a:chOff x="2730" y="1638"/>
                <a:chExt cx="2598" cy="2168"/>
              </a:xfrm>
            </p:grpSpPr>
            <p:sp>
              <p:nvSpPr>
                <p:cNvPr id="6966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419" y="1811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953" y="2286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5" name="Line 9"/>
                <p:cNvSpPr>
                  <a:spLocks noChangeShapeType="1"/>
                </p:cNvSpPr>
                <p:nvPr/>
              </p:nvSpPr>
              <p:spPr bwMode="auto">
                <a:xfrm>
                  <a:off x="3429" y="2295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429" y="2807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849" y="3273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398" y="2304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9" name="Line 13"/>
                <p:cNvSpPr>
                  <a:spLocks noChangeShapeType="1"/>
                </p:cNvSpPr>
                <p:nvPr/>
              </p:nvSpPr>
              <p:spPr bwMode="auto">
                <a:xfrm>
                  <a:off x="4133" y="1838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0" name="Line 14"/>
                <p:cNvSpPr>
                  <a:spLocks noChangeShapeType="1"/>
                </p:cNvSpPr>
                <p:nvPr/>
              </p:nvSpPr>
              <p:spPr bwMode="auto">
                <a:xfrm>
                  <a:off x="4809" y="2295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527" name="Oval 15"/>
                <p:cNvSpPr>
                  <a:spLocks noChangeArrowheads="1"/>
                </p:cNvSpPr>
                <p:nvPr/>
              </p:nvSpPr>
              <p:spPr bwMode="auto">
                <a:xfrm>
                  <a:off x="3904" y="163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9672" name="Oval 16"/>
                <p:cNvSpPr>
                  <a:spLocks noChangeArrowheads="1"/>
                </p:cNvSpPr>
                <p:nvPr/>
              </p:nvSpPr>
              <p:spPr bwMode="auto">
                <a:xfrm>
                  <a:off x="2730" y="2546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3" name="Oval 17"/>
                <p:cNvSpPr>
                  <a:spLocks noChangeArrowheads="1"/>
                </p:cNvSpPr>
                <p:nvPr/>
              </p:nvSpPr>
              <p:spPr bwMode="auto">
                <a:xfrm>
                  <a:off x="3201" y="301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4" name="Oval 18"/>
                <p:cNvSpPr>
                  <a:spLocks noChangeArrowheads="1"/>
                </p:cNvSpPr>
                <p:nvPr/>
              </p:nvSpPr>
              <p:spPr bwMode="auto">
                <a:xfrm>
                  <a:off x="3672" y="3496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5" name="Oval 19"/>
                <p:cNvSpPr>
                  <a:spLocks noChangeArrowheads="1"/>
                </p:cNvSpPr>
                <p:nvPr/>
              </p:nvSpPr>
              <p:spPr bwMode="auto">
                <a:xfrm>
                  <a:off x="4490" y="351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6" name="Oval 20"/>
                <p:cNvSpPr>
                  <a:spLocks noChangeArrowheads="1"/>
                </p:cNvSpPr>
                <p:nvPr/>
              </p:nvSpPr>
              <p:spPr bwMode="auto">
                <a:xfrm>
                  <a:off x="5034" y="2582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7" name="Oval 21"/>
                <p:cNvSpPr>
                  <a:spLocks noChangeArrowheads="1"/>
                </p:cNvSpPr>
                <p:nvPr/>
              </p:nvSpPr>
              <p:spPr bwMode="auto">
                <a:xfrm>
                  <a:off x="4206" y="257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534" name="Oval 22"/>
                <p:cNvSpPr>
                  <a:spLocks noChangeArrowheads="1"/>
                </p:cNvSpPr>
                <p:nvPr/>
              </p:nvSpPr>
              <p:spPr bwMode="auto">
                <a:xfrm>
                  <a:off x="3205" y="205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2535" name="Oval 23"/>
                <p:cNvSpPr>
                  <a:spLocks noChangeArrowheads="1"/>
                </p:cNvSpPr>
                <p:nvPr/>
              </p:nvSpPr>
              <p:spPr bwMode="auto">
                <a:xfrm>
                  <a:off x="4078" y="30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2536" name="Oval 24"/>
                <p:cNvSpPr>
                  <a:spLocks noChangeArrowheads="1"/>
                </p:cNvSpPr>
                <p:nvPr/>
              </p:nvSpPr>
              <p:spPr bwMode="auto">
                <a:xfrm>
                  <a:off x="3670" y="2583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2537" name="Oval 25"/>
                <p:cNvSpPr>
                  <a:spLocks noChangeArrowheads="1"/>
                </p:cNvSpPr>
                <p:nvPr/>
              </p:nvSpPr>
              <p:spPr bwMode="auto">
                <a:xfrm>
                  <a:off x="4590" y="207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9652" name="Text Box 26"/>
              <p:cNvSpPr txBox="1">
                <a:spLocks noChangeArrowheads="1"/>
              </p:cNvSpPr>
              <p:nvPr/>
            </p:nvSpPr>
            <p:spPr bwMode="auto">
              <a:xfrm>
                <a:off x="2786" y="2451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9653" name="Text Box 27"/>
              <p:cNvSpPr txBox="1">
                <a:spLocks noChangeArrowheads="1"/>
              </p:cNvSpPr>
              <p:nvPr/>
            </p:nvSpPr>
            <p:spPr bwMode="auto">
              <a:xfrm>
                <a:off x="3266" y="2950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69654" name="Text Box 28"/>
              <p:cNvSpPr txBox="1">
                <a:spLocks noChangeArrowheads="1"/>
              </p:cNvSpPr>
              <p:nvPr/>
            </p:nvSpPr>
            <p:spPr bwMode="auto">
              <a:xfrm>
                <a:off x="3732" y="3407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9655" name="Text Box 29"/>
              <p:cNvSpPr txBox="1">
                <a:spLocks noChangeArrowheads="1"/>
              </p:cNvSpPr>
              <p:nvPr/>
            </p:nvSpPr>
            <p:spPr bwMode="auto">
              <a:xfrm>
                <a:off x="4537" y="3433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9656" name="Text Box 30"/>
              <p:cNvSpPr txBox="1">
                <a:spLocks noChangeArrowheads="1"/>
              </p:cNvSpPr>
              <p:nvPr/>
            </p:nvSpPr>
            <p:spPr bwMode="auto">
              <a:xfrm>
                <a:off x="4263" y="2483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69657" name="Text Box 31"/>
              <p:cNvSpPr txBox="1">
                <a:spLocks noChangeArrowheads="1"/>
              </p:cNvSpPr>
              <p:nvPr/>
            </p:nvSpPr>
            <p:spPr bwMode="auto">
              <a:xfrm>
                <a:off x="5113" y="2502"/>
                <a:ext cx="191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92544" name="Text Box 32"/>
              <p:cNvSpPr txBox="1">
                <a:spLocks noChangeArrowheads="1"/>
              </p:cNvSpPr>
              <p:nvPr/>
            </p:nvSpPr>
            <p:spPr bwMode="auto">
              <a:xfrm>
                <a:off x="3960" y="1546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192545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968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192546" name="Text Box 34"/>
              <p:cNvSpPr txBox="1">
                <a:spLocks noChangeArrowheads="1"/>
              </p:cNvSpPr>
              <p:nvPr/>
            </p:nvSpPr>
            <p:spPr bwMode="auto">
              <a:xfrm>
                <a:off x="3260" y="198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</a:p>
            </p:txBody>
          </p:sp>
          <p:sp>
            <p:nvSpPr>
              <p:cNvPr id="192547" name="Text Box 35"/>
              <p:cNvSpPr txBox="1">
                <a:spLocks noChangeArrowheads="1"/>
              </p:cNvSpPr>
              <p:nvPr/>
            </p:nvSpPr>
            <p:spPr bwMode="auto">
              <a:xfrm>
                <a:off x="4650" y="1999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</a:p>
            </p:txBody>
          </p:sp>
          <p:sp>
            <p:nvSpPr>
              <p:cNvPr id="192548" name="Text Box 36"/>
              <p:cNvSpPr txBox="1">
                <a:spLocks noChangeArrowheads="1"/>
              </p:cNvSpPr>
              <p:nvPr/>
            </p:nvSpPr>
            <p:spPr bwMode="auto">
              <a:xfrm>
                <a:off x="3726" y="251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</a:p>
            </p:txBody>
          </p:sp>
        </p:grpSp>
        <p:sp>
          <p:nvSpPr>
            <p:cNvPr id="69640" name="Line 37"/>
            <p:cNvSpPr>
              <a:spLocks noChangeShapeType="1"/>
            </p:cNvSpPr>
            <p:nvPr/>
          </p:nvSpPr>
          <p:spPr bwMode="auto">
            <a:xfrm flipH="1">
              <a:off x="3502" y="1746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Line 38"/>
            <p:cNvSpPr>
              <a:spLocks noChangeShapeType="1"/>
            </p:cNvSpPr>
            <p:nvPr/>
          </p:nvSpPr>
          <p:spPr bwMode="auto">
            <a:xfrm>
              <a:off x="3579" y="2181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Line 39"/>
            <p:cNvSpPr>
              <a:spLocks noChangeShapeType="1"/>
            </p:cNvSpPr>
            <p:nvPr/>
          </p:nvSpPr>
          <p:spPr bwMode="auto">
            <a:xfrm flipV="1">
              <a:off x="3071" y="2642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Line 40"/>
            <p:cNvSpPr>
              <a:spLocks noChangeShapeType="1"/>
            </p:cNvSpPr>
            <p:nvPr/>
          </p:nvSpPr>
          <p:spPr bwMode="auto">
            <a:xfrm flipV="1">
              <a:off x="3999" y="2656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41"/>
            <p:cNvSpPr>
              <a:spLocks noChangeShapeType="1"/>
            </p:cNvSpPr>
            <p:nvPr/>
          </p:nvSpPr>
          <p:spPr bwMode="auto">
            <a:xfrm>
              <a:off x="4530" y="2666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42"/>
            <p:cNvSpPr>
              <a:spLocks noChangeShapeType="1"/>
            </p:cNvSpPr>
            <p:nvPr/>
          </p:nvSpPr>
          <p:spPr bwMode="auto">
            <a:xfrm flipV="1">
              <a:off x="3524" y="3149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43"/>
            <p:cNvSpPr>
              <a:spLocks noChangeShapeType="1"/>
            </p:cNvSpPr>
            <p:nvPr/>
          </p:nvSpPr>
          <p:spPr bwMode="auto">
            <a:xfrm>
              <a:off x="4017" y="3598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Line 44"/>
            <p:cNvSpPr>
              <a:spLocks noChangeShapeType="1"/>
            </p:cNvSpPr>
            <p:nvPr/>
          </p:nvSpPr>
          <p:spPr bwMode="auto">
            <a:xfrm>
              <a:off x="4828" y="3593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Freeform 45"/>
            <p:cNvSpPr>
              <a:spLocks/>
            </p:cNvSpPr>
            <p:nvPr/>
          </p:nvSpPr>
          <p:spPr bwMode="auto">
            <a:xfrm>
              <a:off x="2580" y="2168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Freeform 46"/>
            <p:cNvSpPr>
              <a:spLocks/>
            </p:cNvSpPr>
            <p:nvPr/>
          </p:nvSpPr>
          <p:spPr bwMode="auto">
            <a:xfrm>
              <a:off x="2879" y="2670"/>
              <a:ext cx="2614" cy="429"/>
            </a:xfrm>
            <a:custGeom>
              <a:avLst/>
              <a:gdLst>
                <a:gd name="T0" fmla="*/ 2455 w 2632"/>
                <a:gd name="T1" fmla="*/ 0 h 429"/>
                <a:gd name="T2" fmla="*/ 2535 w 2632"/>
                <a:gd name="T3" fmla="*/ 18 h 429"/>
                <a:gd name="T4" fmla="*/ 2571 w 2632"/>
                <a:gd name="T5" fmla="*/ 109 h 429"/>
                <a:gd name="T6" fmla="*/ 2535 w 2632"/>
                <a:gd name="T7" fmla="*/ 219 h 429"/>
                <a:gd name="T8" fmla="*/ 2312 w 2632"/>
                <a:gd name="T9" fmla="*/ 247 h 429"/>
                <a:gd name="T10" fmla="*/ 1936 w 2632"/>
                <a:gd name="T11" fmla="*/ 247 h 429"/>
                <a:gd name="T12" fmla="*/ 306 w 2632"/>
                <a:gd name="T13" fmla="*/ 247 h 429"/>
                <a:gd name="T14" fmla="*/ 98 w 2632"/>
                <a:gd name="T15" fmla="*/ 347 h 429"/>
                <a:gd name="T16" fmla="*/ 333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Freeform 47"/>
            <p:cNvSpPr>
              <a:spLocks/>
            </p:cNvSpPr>
            <p:nvPr/>
          </p:nvSpPr>
          <p:spPr bwMode="auto">
            <a:xfrm>
              <a:off x="3502" y="3145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8" name="Rectangle 4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层次序遍历二叉树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2676"/>
            <a:ext cx="8229600" cy="811559"/>
          </a:xfrm>
        </p:spPr>
        <p:txBody>
          <a:bodyPr/>
          <a:lstStyle/>
          <a:p>
            <a:pPr eaLnBrk="1" hangingPunct="1"/>
            <a:r>
              <a:rPr lang="zh-CN" altLang="en-US" sz="3600" b="1" kern="1200" dirty="0" smtClean="0">
                <a:solidFill>
                  <a:schemeClr val="tx2"/>
                </a:solidFill>
                <a:ea typeface="华文新魏" pitchFamily="2" charset="-122"/>
              </a:rPr>
              <a:t>线索化二叉树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(Threaded Binary Tree)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564" y="1556792"/>
            <a:ext cx="7992888" cy="3276364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二叉树的遍历实际将二叉树的非线性结构线性化，任一数据都有它的</a:t>
            </a: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前驱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后继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预处理，将某种遍历顺序下的前驱、后继关系（</a:t>
            </a: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线索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）记在树的存储结构中，实现</a:t>
            </a: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二叉树的线索化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。而加上线索的二叉树称为</a:t>
            </a: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线索二叉树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0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68660"/>
            <a:ext cx="8085138" cy="5940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个结点的二叉链表必定存在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n+1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个空链域。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以这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n+1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leftChild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 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rightChild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的空闲指针用作 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pred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指针和 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succ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指针，并增设两个标志 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 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，指明指针是指示子女还是前驱／后继线索。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endParaRPr lang="en-US" altLang="zh-CN" sz="1200" b="1" dirty="0" smtClean="0">
              <a:latin typeface="Times New Roman" pitchFamily="18" charset="0"/>
              <a:ea typeface="华文楷体" pitchFamily="2" charset="-122"/>
            </a:endParaRPr>
          </a:p>
          <a:p>
            <a:pPr marL="3852863" indent="-3230563"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endParaRPr lang="en-US" altLang="zh-CN" sz="3000" b="1" dirty="0" smtClean="0">
              <a:latin typeface="华文楷体" pitchFamily="2" charset="-122"/>
              <a:ea typeface="华文楷体" pitchFamily="2" charset="-122"/>
            </a:endParaRPr>
          </a:p>
          <a:p>
            <a:pPr marL="3852863" indent="-3230563"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= 0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，表示相应指针指示左子女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或右子女结点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endParaRPr lang="en-US" altLang="zh-CN" sz="3000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3852863" indent="-3230563"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  <a:r>
              <a:rPr lang="en-US" altLang="zh-CN" sz="3000" b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= 1</a:t>
            </a: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表示相应指针为前驱</a:t>
            </a: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或后继</a:t>
            </a: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线索。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1079612" y="3429000"/>
            <a:ext cx="6589712" cy="504825"/>
            <a:chOff x="589" y="913"/>
            <a:chExt cx="4151" cy="318"/>
          </a:xfrm>
        </p:grpSpPr>
        <p:sp>
          <p:nvSpPr>
            <p:cNvPr id="371717" name="Rectangle 5"/>
            <p:cNvSpPr>
              <a:spLocks noChangeArrowheads="1"/>
            </p:cNvSpPr>
            <p:nvPr/>
          </p:nvSpPr>
          <p:spPr bwMode="auto">
            <a:xfrm>
              <a:off x="589" y="913"/>
              <a:ext cx="4151" cy="31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63" y="913"/>
              <a:ext cx="40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 dirty="0" err="1">
                  <a:latin typeface="Times New Roman" pitchFamily="18" charset="0"/>
                </a:rPr>
                <a:t>leftChild</a:t>
              </a:r>
              <a:r>
                <a:rPr lang="en-US" altLang="zh-CN" sz="2600" b="1" dirty="0">
                  <a:latin typeface="Times New Roman" pitchFamily="18" charset="0"/>
                </a:rPr>
                <a:t>     </a:t>
              </a:r>
              <a:r>
                <a:rPr lang="en-US" altLang="zh-CN" sz="2600" b="1" dirty="0" err="1">
                  <a:latin typeface="Times New Roman" pitchFamily="18" charset="0"/>
                </a:rPr>
                <a:t>ltag</a:t>
              </a:r>
              <a:r>
                <a:rPr lang="en-US" altLang="zh-CN" sz="2600" b="1" dirty="0">
                  <a:latin typeface="Times New Roman" pitchFamily="18" charset="0"/>
                </a:rPr>
                <a:t>       data      </a:t>
              </a:r>
              <a:r>
                <a:rPr lang="en-US" altLang="zh-CN" sz="2600" b="1" dirty="0" err="1">
                  <a:latin typeface="Times New Roman" pitchFamily="18" charset="0"/>
                </a:rPr>
                <a:t>rtag</a:t>
              </a:r>
              <a:r>
                <a:rPr lang="en-US" altLang="zh-CN" sz="2600" b="1" dirty="0">
                  <a:latin typeface="Times New Roman" pitchFamily="18" charset="0"/>
                </a:rPr>
                <a:t>   </a:t>
              </a:r>
              <a:r>
                <a:rPr lang="en-US" altLang="zh-CN" sz="2600" b="1" dirty="0" err="1">
                  <a:latin typeface="Times New Roman" pitchFamily="18" charset="0"/>
                </a:rPr>
                <a:t>rightChild</a:t>
              </a:r>
              <a:r>
                <a:rPr lang="en-US" altLang="zh-CN" sz="1800" dirty="0"/>
                <a:t> </a:t>
              </a:r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610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45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3016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3628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-23936" y="0"/>
            <a:ext cx="9167936" cy="68941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ADT Tree{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 数据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对象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是具有相同特性的数据元素的集合。</a:t>
            </a:r>
            <a:endParaRPr lang="zh-CN" altLang="en-US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数据关系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为空集，则称为空树；</a:t>
            </a:r>
          </a:p>
          <a:p>
            <a:pPr marL="714375" indent="-2651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仅含一个 数据元素，则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 空集 ，否者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R={H},</a:t>
            </a:r>
          </a:p>
          <a:p>
            <a:pPr marL="714375" indent="-265113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为如下二元关系 ：</a:t>
            </a:r>
            <a:endParaRPr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14375" indent="-265113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(1)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中存在唯一称为根的数据元素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root,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它在关系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下无前驱 ；</a:t>
            </a:r>
            <a:endParaRPr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14375" indent="-265113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(2)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若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D-{root}&lt;&gt;</a:t>
            </a:r>
            <a:r>
              <a:rPr lang="el-GR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Φ </a:t>
            </a:r>
            <a:r>
              <a:rPr lang="zh-CN" altLang="en-US" sz="2400" b="1" dirty="0" smtClean="0">
                <a:solidFill>
                  <a:srgbClr val="000000"/>
                </a:solidFill>
                <a:latin typeface="Arabic Typesetting"/>
                <a:ea typeface="华文楷体" pitchFamily="2" charset="-122"/>
                <a:cs typeface="Arabic Typesetting"/>
              </a:rPr>
              <a:t>，则存在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D-{root}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的一个划分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 D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 …, D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∩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</a:t>
            </a:r>
            <a:r>
              <a:rPr lang="el-GR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Φ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，且对任意的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(1&lt;=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&lt;=m)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，唯一存在数据元素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∈D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，有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&lt;root, 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&gt; ∈H;</a:t>
            </a:r>
            <a:endParaRPr lang="zh-CN" altLang="en-US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14375" indent="-265113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(3) 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对应于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D-{root}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的划分，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H-{&lt;root, 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&gt;,…, &lt;root,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&gt; }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有 唯一的划分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 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 …, </a:t>
            </a:r>
            <a:r>
              <a:rPr lang="en-US" altLang="zh-CN" sz="2400" b="1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，对任意的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j&lt;&gt;k(1&lt;=j, k&lt;=m)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，有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∩ </a:t>
            </a:r>
            <a:r>
              <a:rPr lang="en-US" altLang="zh-CN" sz="2400" b="1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</a:t>
            </a:r>
            <a:r>
              <a:rPr lang="el-GR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Φ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，且对任意的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(1&lt;=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&lt;=m)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上 的二元关系，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(D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,{H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})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是一棵符合本定义的树 ，称为 根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root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的子树。</a:t>
            </a:r>
            <a:endParaRPr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14375" indent="-714375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基本操作：</a:t>
            </a:r>
            <a:endParaRPr lang="en-US" altLang="zh-CN" sz="2400" b="1" dirty="0" smtClean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  <a:p>
            <a:pPr marL="714375" indent="-714375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}ADT Tree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636" y="980728"/>
            <a:ext cx="6589712" cy="504825"/>
            <a:chOff x="589" y="913"/>
            <a:chExt cx="4151" cy="318"/>
          </a:xfrm>
        </p:grpSpPr>
        <p:sp>
          <p:nvSpPr>
            <p:cNvPr id="371717" name="Rectangle 5"/>
            <p:cNvSpPr>
              <a:spLocks noChangeArrowheads="1"/>
            </p:cNvSpPr>
            <p:nvPr/>
          </p:nvSpPr>
          <p:spPr bwMode="auto">
            <a:xfrm>
              <a:off x="589" y="913"/>
              <a:ext cx="4151" cy="31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63" y="913"/>
              <a:ext cx="40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 dirty="0" err="1">
                  <a:latin typeface="Times New Roman" pitchFamily="18" charset="0"/>
                </a:rPr>
                <a:t>leftChild</a:t>
              </a:r>
              <a:r>
                <a:rPr lang="en-US" altLang="zh-CN" sz="2600" b="1" dirty="0">
                  <a:latin typeface="Times New Roman" pitchFamily="18" charset="0"/>
                </a:rPr>
                <a:t>     </a:t>
              </a:r>
              <a:r>
                <a:rPr lang="en-US" altLang="zh-CN" sz="2600" b="1" dirty="0" err="1">
                  <a:latin typeface="Times New Roman" pitchFamily="18" charset="0"/>
                </a:rPr>
                <a:t>ltag</a:t>
              </a:r>
              <a:r>
                <a:rPr lang="en-US" altLang="zh-CN" sz="2600" b="1" dirty="0">
                  <a:latin typeface="Times New Roman" pitchFamily="18" charset="0"/>
                </a:rPr>
                <a:t>       data      </a:t>
              </a:r>
              <a:r>
                <a:rPr lang="en-US" altLang="zh-CN" sz="2600" b="1" dirty="0" err="1">
                  <a:latin typeface="Times New Roman" pitchFamily="18" charset="0"/>
                </a:rPr>
                <a:t>rtag</a:t>
              </a:r>
              <a:r>
                <a:rPr lang="en-US" altLang="zh-CN" sz="2600" b="1" dirty="0">
                  <a:latin typeface="Times New Roman" pitchFamily="18" charset="0"/>
                </a:rPr>
                <a:t>   </a:t>
              </a:r>
              <a:r>
                <a:rPr lang="en-US" altLang="zh-CN" sz="2600" b="1" dirty="0" err="1">
                  <a:latin typeface="Times New Roman" pitchFamily="18" charset="0"/>
                </a:rPr>
                <a:t>rightChild</a:t>
              </a:r>
              <a:r>
                <a:rPr lang="en-US" altLang="zh-CN" sz="1800" dirty="0"/>
                <a:t> </a:t>
              </a:r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610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45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3016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3628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21321" y="1736812"/>
            <a:ext cx="7451079" cy="41426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CC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enum</a:t>
            </a:r>
            <a:r>
              <a:rPr lang="en-US" altLang="zh-CN" sz="2800" dirty="0" smtClean="0">
                <a:solidFill>
                  <a:srgbClr val="CC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Link, Thread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PointerThr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// Link==0: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指针，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Thread==1: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线索</a:t>
            </a:r>
          </a:p>
          <a:p>
            <a:endParaRPr lang="en-US" altLang="zh-CN" sz="2800" b="1" dirty="0" smtClean="0">
              <a:solidFill>
                <a:srgbClr val="000099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800" b="1" dirty="0">
                <a:solidFill>
                  <a:srgbClr val="CC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CC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BiThrNod</a:t>
            </a:r>
            <a:r>
              <a:rPr lang="en-US" altLang="zh-CN" sz="2800" dirty="0">
                <a:solidFill>
                  <a:srgbClr val="CC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TElemType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data;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BiThrNode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</a:t>
            </a: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左右指针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PointerThr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dirty="0" err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2800" dirty="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  </a:t>
            </a: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左右标志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BiThrNode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480131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线索链表</a:t>
            </a:r>
            <a:r>
              <a:rPr lang="zh-CN" altLang="en-US" sz="36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的类型描述：</a:t>
            </a:r>
            <a:endParaRPr lang="zh-CN" altLang="en-US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0" y="1143000"/>
            <a:ext cx="470000" cy="7630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/>
              <a:t>  </a:t>
            </a:r>
            <a:endParaRPr lang="zh-CN" altLang="en-US" sz="4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2" name="Group 12"/>
          <p:cNvGrpSpPr>
            <a:grpSpLocks/>
          </p:cNvGrpSpPr>
          <p:nvPr/>
        </p:nvGrpSpPr>
        <p:grpSpPr bwMode="auto">
          <a:xfrm>
            <a:off x="179388" y="1855688"/>
            <a:ext cx="3457575" cy="2438400"/>
            <a:chOff x="-23" y="1569"/>
            <a:chExt cx="2178" cy="1536"/>
          </a:xfrm>
        </p:grpSpPr>
        <p:sp>
          <p:nvSpPr>
            <p:cNvPr id="84039" name="Line 13"/>
            <p:cNvSpPr>
              <a:spLocks noChangeShapeType="1"/>
            </p:cNvSpPr>
            <p:nvPr/>
          </p:nvSpPr>
          <p:spPr bwMode="auto">
            <a:xfrm flipH="1">
              <a:off x="1372" y="2319"/>
              <a:ext cx="261" cy="499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0" name="Line 14"/>
            <p:cNvSpPr>
              <a:spLocks noChangeShapeType="1"/>
            </p:cNvSpPr>
            <p:nvPr/>
          </p:nvSpPr>
          <p:spPr bwMode="auto">
            <a:xfrm>
              <a:off x="577" y="2366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1" name="Line 15"/>
            <p:cNvSpPr>
              <a:spLocks noChangeShapeType="1"/>
            </p:cNvSpPr>
            <p:nvPr/>
          </p:nvSpPr>
          <p:spPr bwMode="auto">
            <a:xfrm>
              <a:off x="1179" y="1865"/>
              <a:ext cx="408" cy="363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2" name="Line 16"/>
            <p:cNvSpPr>
              <a:spLocks noChangeShapeType="1"/>
            </p:cNvSpPr>
            <p:nvPr/>
          </p:nvSpPr>
          <p:spPr bwMode="auto">
            <a:xfrm flipH="1">
              <a:off x="577" y="1842"/>
              <a:ext cx="444" cy="38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5" name="Oval 17"/>
            <p:cNvSpPr>
              <a:spLocks noChangeArrowheads="1"/>
            </p:cNvSpPr>
            <p:nvPr/>
          </p:nvSpPr>
          <p:spPr bwMode="auto">
            <a:xfrm>
              <a:off x="937" y="164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06866" name="Oval 18"/>
            <p:cNvSpPr>
              <a:spLocks noChangeArrowheads="1"/>
            </p:cNvSpPr>
            <p:nvPr/>
          </p:nvSpPr>
          <p:spPr bwMode="auto">
            <a:xfrm>
              <a:off x="385" y="212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867" name="Oval 19"/>
            <p:cNvSpPr>
              <a:spLocks noChangeArrowheads="1"/>
            </p:cNvSpPr>
            <p:nvPr/>
          </p:nvSpPr>
          <p:spPr bwMode="auto">
            <a:xfrm>
              <a:off x="1209" y="27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868" name="Oval 20"/>
            <p:cNvSpPr>
              <a:spLocks noChangeArrowheads="1"/>
            </p:cNvSpPr>
            <p:nvPr/>
          </p:nvSpPr>
          <p:spPr bwMode="auto">
            <a:xfrm>
              <a:off x="1519" y="21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869" name="Oval 21"/>
            <p:cNvSpPr>
              <a:spLocks noChangeArrowheads="1"/>
            </p:cNvSpPr>
            <p:nvPr/>
          </p:nvSpPr>
          <p:spPr bwMode="auto">
            <a:xfrm>
              <a:off x="673" y="275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48" name="Text Box 22"/>
            <p:cNvSpPr txBox="1">
              <a:spLocks noChangeArrowheads="1"/>
            </p:cNvSpPr>
            <p:nvPr/>
          </p:nvSpPr>
          <p:spPr bwMode="auto">
            <a:xfrm>
              <a:off x="937" y="1569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049" name="Text Box 23"/>
            <p:cNvSpPr txBox="1">
              <a:spLocks noChangeArrowheads="1"/>
            </p:cNvSpPr>
            <p:nvPr/>
          </p:nvSpPr>
          <p:spPr bwMode="auto">
            <a:xfrm>
              <a:off x="385" y="2078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050" name="Text Box 24"/>
            <p:cNvSpPr txBox="1">
              <a:spLocks noChangeArrowheads="1"/>
            </p:cNvSpPr>
            <p:nvPr/>
          </p:nvSpPr>
          <p:spPr bwMode="auto">
            <a:xfrm>
              <a:off x="1539" y="2067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051" name="Text Box 25"/>
            <p:cNvSpPr txBox="1">
              <a:spLocks noChangeArrowheads="1"/>
            </p:cNvSpPr>
            <p:nvPr/>
          </p:nvSpPr>
          <p:spPr bwMode="auto">
            <a:xfrm>
              <a:off x="673" y="2702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052" name="Text Box 26"/>
            <p:cNvSpPr txBox="1">
              <a:spLocks noChangeArrowheads="1"/>
            </p:cNvSpPr>
            <p:nvPr/>
          </p:nvSpPr>
          <p:spPr bwMode="auto">
            <a:xfrm>
              <a:off x="1224" y="2682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053" name="Freeform 27"/>
            <p:cNvSpPr>
              <a:spLocks/>
            </p:cNvSpPr>
            <p:nvPr/>
          </p:nvSpPr>
          <p:spPr bwMode="auto">
            <a:xfrm>
              <a:off x="862" y="1911"/>
              <a:ext cx="169" cy="1194"/>
            </a:xfrm>
            <a:custGeom>
              <a:avLst/>
              <a:gdLst>
                <a:gd name="T0" fmla="*/ 0 w 169"/>
                <a:gd name="T1" fmla="*/ 1111 h 1194"/>
                <a:gd name="T2" fmla="*/ 45 w 169"/>
                <a:gd name="T3" fmla="*/ 1179 h 1194"/>
                <a:gd name="T4" fmla="*/ 113 w 169"/>
                <a:gd name="T5" fmla="*/ 1179 h 1194"/>
                <a:gd name="T6" fmla="*/ 158 w 169"/>
                <a:gd name="T7" fmla="*/ 1088 h 1194"/>
                <a:gd name="T8" fmla="*/ 158 w 169"/>
                <a:gd name="T9" fmla="*/ 839 h 1194"/>
                <a:gd name="T10" fmla="*/ 90 w 169"/>
                <a:gd name="T11" fmla="*/ 567 h 1194"/>
                <a:gd name="T12" fmla="*/ 113 w 169"/>
                <a:gd name="T13" fmla="*/ 181 h 1194"/>
                <a:gd name="T14" fmla="*/ 158 w 169"/>
                <a:gd name="T15" fmla="*/ 0 h 11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194"/>
                <a:gd name="T26" fmla="*/ 169 w 169"/>
                <a:gd name="T27" fmla="*/ 1194 h 11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194">
                  <a:moveTo>
                    <a:pt x="0" y="1111"/>
                  </a:moveTo>
                  <a:cubicBezTo>
                    <a:pt x="13" y="1139"/>
                    <a:pt x="26" y="1168"/>
                    <a:pt x="45" y="1179"/>
                  </a:cubicBezTo>
                  <a:cubicBezTo>
                    <a:pt x="64" y="1190"/>
                    <a:pt x="94" y="1194"/>
                    <a:pt x="113" y="1179"/>
                  </a:cubicBezTo>
                  <a:cubicBezTo>
                    <a:pt x="132" y="1164"/>
                    <a:pt x="151" y="1145"/>
                    <a:pt x="158" y="1088"/>
                  </a:cubicBezTo>
                  <a:cubicBezTo>
                    <a:pt x="165" y="1031"/>
                    <a:pt x="169" y="926"/>
                    <a:pt x="158" y="839"/>
                  </a:cubicBezTo>
                  <a:cubicBezTo>
                    <a:pt x="147" y="752"/>
                    <a:pt x="97" y="677"/>
                    <a:pt x="90" y="567"/>
                  </a:cubicBezTo>
                  <a:cubicBezTo>
                    <a:pt x="83" y="457"/>
                    <a:pt x="102" y="275"/>
                    <a:pt x="113" y="181"/>
                  </a:cubicBezTo>
                  <a:cubicBezTo>
                    <a:pt x="124" y="87"/>
                    <a:pt x="151" y="30"/>
                    <a:pt x="158" y="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4" name="Freeform 28"/>
            <p:cNvSpPr>
              <a:spLocks/>
            </p:cNvSpPr>
            <p:nvPr/>
          </p:nvSpPr>
          <p:spPr bwMode="auto">
            <a:xfrm flipH="1">
              <a:off x="1123" y="1911"/>
              <a:ext cx="169" cy="1194"/>
            </a:xfrm>
            <a:custGeom>
              <a:avLst/>
              <a:gdLst>
                <a:gd name="T0" fmla="*/ 0 w 169"/>
                <a:gd name="T1" fmla="*/ 1111 h 1194"/>
                <a:gd name="T2" fmla="*/ 45 w 169"/>
                <a:gd name="T3" fmla="*/ 1179 h 1194"/>
                <a:gd name="T4" fmla="*/ 113 w 169"/>
                <a:gd name="T5" fmla="*/ 1179 h 1194"/>
                <a:gd name="T6" fmla="*/ 158 w 169"/>
                <a:gd name="T7" fmla="*/ 1088 h 1194"/>
                <a:gd name="T8" fmla="*/ 158 w 169"/>
                <a:gd name="T9" fmla="*/ 839 h 1194"/>
                <a:gd name="T10" fmla="*/ 90 w 169"/>
                <a:gd name="T11" fmla="*/ 567 h 1194"/>
                <a:gd name="T12" fmla="*/ 113 w 169"/>
                <a:gd name="T13" fmla="*/ 181 h 1194"/>
                <a:gd name="T14" fmla="*/ 158 w 169"/>
                <a:gd name="T15" fmla="*/ 0 h 11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194"/>
                <a:gd name="T26" fmla="*/ 169 w 169"/>
                <a:gd name="T27" fmla="*/ 1194 h 11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194">
                  <a:moveTo>
                    <a:pt x="0" y="1111"/>
                  </a:moveTo>
                  <a:cubicBezTo>
                    <a:pt x="13" y="1139"/>
                    <a:pt x="26" y="1168"/>
                    <a:pt x="45" y="1179"/>
                  </a:cubicBezTo>
                  <a:cubicBezTo>
                    <a:pt x="64" y="1190"/>
                    <a:pt x="94" y="1194"/>
                    <a:pt x="113" y="1179"/>
                  </a:cubicBezTo>
                  <a:cubicBezTo>
                    <a:pt x="132" y="1164"/>
                    <a:pt x="151" y="1145"/>
                    <a:pt x="158" y="1088"/>
                  </a:cubicBezTo>
                  <a:cubicBezTo>
                    <a:pt x="165" y="1031"/>
                    <a:pt x="169" y="926"/>
                    <a:pt x="158" y="839"/>
                  </a:cubicBezTo>
                  <a:cubicBezTo>
                    <a:pt x="147" y="752"/>
                    <a:pt x="97" y="677"/>
                    <a:pt x="90" y="567"/>
                  </a:cubicBezTo>
                  <a:cubicBezTo>
                    <a:pt x="83" y="457"/>
                    <a:pt x="102" y="275"/>
                    <a:pt x="113" y="181"/>
                  </a:cubicBezTo>
                  <a:cubicBezTo>
                    <a:pt x="124" y="87"/>
                    <a:pt x="151" y="30"/>
                    <a:pt x="158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5" name="Freeform 29"/>
            <p:cNvSpPr>
              <a:spLocks/>
            </p:cNvSpPr>
            <p:nvPr/>
          </p:nvSpPr>
          <p:spPr bwMode="auto">
            <a:xfrm>
              <a:off x="517" y="2409"/>
              <a:ext cx="231" cy="673"/>
            </a:xfrm>
            <a:custGeom>
              <a:avLst/>
              <a:gdLst>
                <a:gd name="T0" fmla="*/ 231 w 231"/>
                <a:gd name="T1" fmla="*/ 613 h 673"/>
                <a:gd name="T2" fmla="*/ 186 w 231"/>
                <a:gd name="T3" fmla="*/ 658 h 673"/>
                <a:gd name="T4" fmla="*/ 118 w 231"/>
                <a:gd name="T5" fmla="*/ 658 h 673"/>
                <a:gd name="T6" fmla="*/ 27 w 231"/>
                <a:gd name="T7" fmla="*/ 567 h 673"/>
                <a:gd name="T8" fmla="*/ 4 w 231"/>
                <a:gd name="T9" fmla="*/ 159 h 673"/>
                <a:gd name="T10" fmla="*/ 4 w 231"/>
                <a:gd name="T11" fmla="*/ 0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"/>
                <a:gd name="T19" fmla="*/ 0 h 673"/>
                <a:gd name="T20" fmla="*/ 231 w 231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" h="673">
                  <a:moveTo>
                    <a:pt x="231" y="613"/>
                  </a:moveTo>
                  <a:cubicBezTo>
                    <a:pt x="218" y="632"/>
                    <a:pt x="205" y="651"/>
                    <a:pt x="186" y="658"/>
                  </a:cubicBezTo>
                  <a:cubicBezTo>
                    <a:pt x="167" y="665"/>
                    <a:pt x="144" y="673"/>
                    <a:pt x="118" y="658"/>
                  </a:cubicBezTo>
                  <a:cubicBezTo>
                    <a:pt x="92" y="643"/>
                    <a:pt x="46" y="650"/>
                    <a:pt x="27" y="567"/>
                  </a:cubicBezTo>
                  <a:cubicBezTo>
                    <a:pt x="8" y="484"/>
                    <a:pt x="8" y="253"/>
                    <a:pt x="4" y="159"/>
                  </a:cubicBezTo>
                  <a:cubicBezTo>
                    <a:pt x="0" y="65"/>
                    <a:pt x="4" y="26"/>
                    <a:pt x="4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6" name="Freeform 30"/>
            <p:cNvSpPr>
              <a:spLocks/>
            </p:cNvSpPr>
            <p:nvPr/>
          </p:nvSpPr>
          <p:spPr bwMode="auto">
            <a:xfrm>
              <a:off x="204" y="2387"/>
              <a:ext cx="249" cy="95"/>
            </a:xfrm>
            <a:custGeom>
              <a:avLst/>
              <a:gdLst>
                <a:gd name="T0" fmla="*/ 249 w 249"/>
                <a:gd name="T1" fmla="*/ 0 h 95"/>
                <a:gd name="T2" fmla="*/ 204 w 249"/>
                <a:gd name="T3" fmla="*/ 69 h 95"/>
                <a:gd name="T4" fmla="*/ 68 w 249"/>
                <a:gd name="T5" fmla="*/ 91 h 95"/>
                <a:gd name="T6" fmla="*/ 0 w 249"/>
                <a:gd name="T7" fmla="*/ 9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95"/>
                <a:gd name="T14" fmla="*/ 249 w 2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95">
                  <a:moveTo>
                    <a:pt x="249" y="0"/>
                  </a:moveTo>
                  <a:cubicBezTo>
                    <a:pt x="241" y="27"/>
                    <a:pt x="234" y="54"/>
                    <a:pt x="204" y="69"/>
                  </a:cubicBezTo>
                  <a:cubicBezTo>
                    <a:pt x="174" y="84"/>
                    <a:pt x="102" y="87"/>
                    <a:pt x="68" y="91"/>
                  </a:cubicBezTo>
                  <a:cubicBezTo>
                    <a:pt x="34" y="95"/>
                    <a:pt x="11" y="91"/>
                    <a:pt x="0" y="91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7" name="Freeform 31"/>
            <p:cNvSpPr>
              <a:spLocks/>
            </p:cNvSpPr>
            <p:nvPr/>
          </p:nvSpPr>
          <p:spPr bwMode="auto">
            <a:xfrm flipH="1">
              <a:off x="1406" y="2417"/>
              <a:ext cx="249" cy="673"/>
            </a:xfrm>
            <a:custGeom>
              <a:avLst/>
              <a:gdLst>
                <a:gd name="T0" fmla="*/ 289 w 231"/>
                <a:gd name="T1" fmla="*/ 613 h 673"/>
                <a:gd name="T2" fmla="*/ 233 w 231"/>
                <a:gd name="T3" fmla="*/ 658 h 673"/>
                <a:gd name="T4" fmla="*/ 148 w 231"/>
                <a:gd name="T5" fmla="*/ 658 h 673"/>
                <a:gd name="T6" fmla="*/ 33 w 231"/>
                <a:gd name="T7" fmla="*/ 567 h 673"/>
                <a:gd name="T8" fmla="*/ 4 w 231"/>
                <a:gd name="T9" fmla="*/ 159 h 673"/>
                <a:gd name="T10" fmla="*/ 4 w 231"/>
                <a:gd name="T11" fmla="*/ 0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"/>
                <a:gd name="T19" fmla="*/ 0 h 673"/>
                <a:gd name="T20" fmla="*/ 231 w 231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" h="673">
                  <a:moveTo>
                    <a:pt x="231" y="613"/>
                  </a:moveTo>
                  <a:cubicBezTo>
                    <a:pt x="218" y="632"/>
                    <a:pt x="205" y="651"/>
                    <a:pt x="186" y="658"/>
                  </a:cubicBezTo>
                  <a:cubicBezTo>
                    <a:pt x="167" y="665"/>
                    <a:pt x="144" y="673"/>
                    <a:pt x="118" y="658"/>
                  </a:cubicBezTo>
                  <a:cubicBezTo>
                    <a:pt x="92" y="643"/>
                    <a:pt x="46" y="650"/>
                    <a:pt x="27" y="567"/>
                  </a:cubicBezTo>
                  <a:cubicBezTo>
                    <a:pt x="8" y="484"/>
                    <a:pt x="8" y="253"/>
                    <a:pt x="4" y="159"/>
                  </a:cubicBezTo>
                  <a:cubicBezTo>
                    <a:pt x="0" y="65"/>
                    <a:pt x="4" y="26"/>
                    <a:pt x="4" y="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8" name="Freeform 32"/>
            <p:cNvSpPr>
              <a:spLocks/>
            </p:cNvSpPr>
            <p:nvPr/>
          </p:nvSpPr>
          <p:spPr bwMode="auto">
            <a:xfrm flipH="1">
              <a:off x="1723" y="2409"/>
              <a:ext cx="249" cy="95"/>
            </a:xfrm>
            <a:custGeom>
              <a:avLst/>
              <a:gdLst>
                <a:gd name="T0" fmla="*/ 249 w 249"/>
                <a:gd name="T1" fmla="*/ 0 h 95"/>
                <a:gd name="T2" fmla="*/ 204 w 249"/>
                <a:gd name="T3" fmla="*/ 69 h 95"/>
                <a:gd name="T4" fmla="*/ 68 w 249"/>
                <a:gd name="T5" fmla="*/ 91 h 95"/>
                <a:gd name="T6" fmla="*/ 0 w 249"/>
                <a:gd name="T7" fmla="*/ 9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95"/>
                <a:gd name="T14" fmla="*/ 249 w 2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95">
                  <a:moveTo>
                    <a:pt x="249" y="0"/>
                  </a:moveTo>
                  <a:cubicBezTo>
                    <a:pt x="241" y="27"/>
                    <a:pt x="234" y="54"/>
                    <a:pt x="204" y="69"/>
                  </a:cubicBezTo>
                  <a:cubicBezTo>
                    <a:pt x="174" y="84"/>
                    <a:pt x="102" y="87"/>
                    <a:pt x="68" y="91"/>
                  </a:cubicBezTo>
                  <a:cubicBezTo>
                    <a:pt x="34" y="95"/>
                    <a:pt x="11" y="91"/>
                    <a:pt x="0" y="91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9" name="Text Box 33"/>
            <p:cNvSpPr txBox="1">
              <a:spLocks noChangeArrowheads="1"/>
            </p:cNvSpPr>
            <p:nvPr/>
          </p:nvSpPr>
          <p:spPr bwMode="auto">
            <a:xfrm>
              <a:off x="-23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84060" name="Text Box 34"/>
            <p:cNvSpPr txBox="1">
              <a:spLocks noChangeArrowheads="1"/>
            </p:cNvSpPr>
            <p:nvPr/>
          </p:nvSpPr>
          <p:spPr bwMode="auto">
            <a:xfrm>
              <a:off x="136" y="279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84061" name="Text Box 35"/>
            <p:cNvSpPr txBox="1">
              <a:spLocks noChangeArrowheads="1"/>
            </p:cNvSpPr>
            <p:nvPr/>
          </p:nvSpPr>
          <p:spPr bwMode="auto">
            <a:xfrm>
              <a:off x="1065" y="211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84062" name="Text Box 36"/>
            <p:cNvSpPr txBox="1">
              <a:spLocks noChangeArrowheads="1"/>
            </p:cNvSpPr>
            <p:nvPr/>
          </p:nvSpPr>
          <p:spPr bwMode="auto">
            <a:xfrm>
              <a:off x="657" y="225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84063" name="Text Box 37"/>
            <p:cNvSpPr txBox="1">
              <a:spLocks noChangeArrowheads="1"/>
            </p:cNvSpPr>
            <p:nvPr/>
          </p:nvSpPr>
          <p:spPr bwMode="auto">
            <a:xfrm>
              <a:off x="1746" y="245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84064" name="Text Box 38"/>
            <p:cNvSpPr txBox="1">
              <a:spLocks noChangeArrowheads="1"/>
            </p:cNvSpPr>
            <p:nvPr/>
          </p:nvSpPr>
          <p:spPr bwMode="auto">
            <a:xfrm>
              <a:off x="1610" y="2772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succ</a:t>
              </a:r>
            </a:p>
          </p:txBody>
        </p:sp>
      </p:grpSp>
      <p:grpSp>
        <p:nvGrpSpPr>
          <p:cNvPr id="83973" name="Group 123"/>
          <p:cNvGrpSpPr>
            <a:grpSpLocks/>
          </p:cNvGrpSpPr>
          <p:nvPr/>
        </p:nvGrpSpPr>
        <p:grpSpPr bwMode="auto">
          <a:xfrm>
            <a:off x="3552825" y="1412776"/>
            <a:ext cx="5232400" cy="2962275"/>
            <a:chOff x="2238" y="1412"/>
            <a:chExt cx="3296" cy="1866"/>
          </a:xfrm>
        </p:grpSpPr>
        <p:grpSp>
          <p:nvGrpSpPr>
            <p:cNvPr id="83975" name="Group 41"/>
            <p:cNvGrpSpPr>
              <a:grpSpLocks/>
            </p:cNvGrpSpPr>
            <p:nvPr/>
          </p:nvGrpSpPr>
          <p:grpSpPr bwMode="auto">
            <a:xfrm>
              <a:off x="2691" y="2992"/>
              <a:ext cx="1044" cy="274"/>
              <a:chOff x="3696" y="3452"/>
              <a:chExt cx="1044" cy="274"/>
            </a:xfrm>
          </p:grpSpPr>
          <p:sp>
            <p:nvSpPr>
              <p:cNvPr id="206890" name="Rectangle 42"/>
              <p:cNvSpPr>
                <a:spLocks noChangeArrowheads="1"/>
              </p:cNvSpPr>
              <p:nvPr/>
            </p:nvSpPr>
            <p:spPr bwMode="auto">
              <a:xfrm>
                <a:off x="3696" y="3453"/>
                <a:ext cx="1044" cy="2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035" name="Line 43"/>
              <p:cNvSpPr>
                <a:spLocks noChangeShapeType="1"/>
              </p:cNvSpPr>
              <p:nvPr/>
            </p:nvSpPr>
            <p:spPr bwMode="auto">
              <a:xfrm>
                <a:off x="3901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6" name="Line 44"/>
              <p:cNvSpPr>
                <a:spLocks noChangeShapeType="1"/>
              </p:cNvSpPr>
              <p:nvPr/>
            </p:nvSpPr>
            <p:spPr bwMode="auto">
              <a:xfrm>
                <a:off x="4105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7" name="Line 45"/>
              <p:cNvSpPr>
                <a:spLocks noChangeShapeType="1"/>
              </p:cNvSpPr>
              <p:nvPr/>
            </p:nvSpPr>
            <p:spPr bwMode="auto">
              <a:xfrm>
                <a:off x="4309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8" name="Line 46"/>
              <p:cNvSpPr>
                <a:spLocks noChangeShapeType="1"/>
              </p:cNvSpPr>
              <p:nvPr/>
            </p:nvSpPr>
            <p:spPr bwMode="auto">
              <a:xfrm>
                <a:off x="4536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76" name="Text Box 47"/>
            <p:cNvSpPr txBox="1">
              <a:spLocks noChangeArrowheads="1"/>
            </p:cNvSpPr>
            <p:nvPr/>
          </p:nvSpPr>
          <p:spPr bwMode="auto">
            <a:xfrm>
              <a:off x="3088" y="2970"/>
              <a:ext cx="23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solidFill>
                    <a:srgbClr val="000066"/>
                  </a:solidFill>
                  <a:latin typeface="Arial Narrow" pitchFamily="34" charset="0"/>
                </a:rPr>
                <a:t>D</a:t>
              </a:r>
            </a:p>
          </p:txBody>
        </p:sp>
        <p:grpSp>
          <p:nvGrpSpPr>
            <p:cNvPr id="83977" name="Group 50"/>
            <p:cNvGrpSpPr>
              <a:grpSpLocks/>
            </p:cNvGrpSpPr>
            <p:nvPr/>
          </p:nvGrpSpPr>
          <p:grpSpPr bwMode="auto">
            <a:xfrm>
              <a:off x="3372" y="1723"/>
              <a:ext cx="1044" cy="308"/>
              <a:chOff x="4377" y="1820"/>
              <a:chExt cx="1044" cy="308"/>
            </a:xfrm>
          </p:grpSpPr>
          <p:grpSp>
            <p:nvGrpSpPr>
              <p:cNvPr id="84027" name="Group 51"/>
              <p:cNvGrpSpPr>
                <a:grpSpLocks/>
              </p:cNvGrpSpPr>
              <p:nvPr/>
            </p:nvGrpSpPr>
            <p:grpSpPr bwMode="auto">
              <a:xfrm>
                <a:off x="4377" y="1842"/>
                <a:ext cx="1044" cy="274"/>
                <a:chOff x="3696" y="3452"/>
                <a:chExt cx="1044" cy="274"/>
              </a:xfrm>
            </p:grpSpPr>
            <p:sp>
              <p:nvSpPr>
                <p:cNvPr id="206900" name="Rectangle 52"/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30" name="Line 53"/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1" name="Line 54"/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2" name="Line 55"/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3" name="Line 56"/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28" name="Text Box 57"/>
              <p:cNvSpPr txBox="1">
                <a:spLocks noChangeArrowheads="1"/>
              </p:cNvSpPr>
              <p:nvPr/>
            </p:nvSpPr>
            <p:spPr bwMode="auto">
              <a:xfrm>
                <a:off x="4774" y="1820"/>
                <a:ext cx="23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solidFill>
                      <a:srgbClr val="000066"/>
                    </a:solidFill>
                    <a:latin typeface="Arial Narrow" pitchFamily="34" charset="0"/>
                  </a:rPr>
                  <a:t>A</a:t>
                </a:r>
              </a:p>
            </p:txBody>
          </p:sp>
        </p:grpSp>
        <p:grpSp>
          <p:nvGrpSpPr>
            <p:cNvPr id="83978" name="Group 59"/>
            <p:cNvGrpSpPr>
              <a:grpSpLocks/>
            </p:cNvGrpSpPr>
            <p:nvPr/>
          </p:nvGrpSpPr>
          <p:grpSpPr bwMode="auto">
            <a:xfrm>
              <a:off x="4097" y="2992"/>
              <a:ext cx="1044" cy="274"/>
              <a:chOff x="3696" y="3452"/>
              <a:chExt cx="1044" cy="274"/>
            </a:xfrm>
          </p:grpSpPr>
          <p:sp>
            <p:nvSpPr>
              <p:cNvPr id="206908" name="Rectangle 60"/>
              <p:cNvSpPr>
                <a:spLocks noChangeArrowheads="1"/>
              </p:cNvSpPr>
              <p:nvPr/>
            </p:nvSpPr>
            <p:spPr bwMode="auto">
              <a:xfrm>
                <a:off x="3696" y="3453"/>
                <a:ext cx="1044" cy="2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023" name="Line 61"/>
              <p:cNvSpPr>
                <a:spLocks noChangeShapeType="1"/>
              </p:cNvSpPr>
              <p:nvPr/>
            </p:nvSpPr>
            <p:spPr bwMode="auto">
              <a:xfrm>
                <a:off x="3901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4" name="Line 62"/>
              <p:cNvSpPr>
                <a:spLocks noChangeShapeType="1"/>
              </p:cNvSpPr>
              <p:nvPr/>
            </p:nvSpPr>
            <p:spPr bwMode="auto">
              <a:xfrm>
                <a:off x="4105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5" name="Line 63"/>
              <p:cNvSpPr>
                <a:spLocks noChangeShapeType="1"/>
              </p:cNvSpPr>
              <p:nvPr/>
            </p:nvSpPr>
            <p:spPr bwMode="auto">
              <a:xfrm>
                <a:off x="4309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6" name="Line 64"/>
              <p:cNvSpPr>
                <a:spLocks noChangeShapeType="1"/>
              </p:cNvSpPr>
              <p:nvPr/>
            </p:nvSpPr>
            <p:spPr bwMode="auto">
              <a:xfrm>
                <a:off x="4536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79" name="Text Box 65"/>
            <p:cNvSpPr txBox="1">
              <a:spLocks noChangeArrowheads="1"/>
            </p:cNvSpPr>
            <p:nvPr/>
          </p:nvSpPr>
          <p:spPr bwMode="auto">
            <a:xfrm>
              <a:off x="4494" y="2970"/>
              <a:ext cx="23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0066"/>
                  </a:solidFill>
                  <a:latin typeface="Arial Narrow" pitchFamily="34" charset="0"/>
                </a:rPr>
                <a:t>E</a:t>
              </a:r>
            </a:p>
          </p:txBody>
        </p:sp>
        <p:grpSp>
          <p:nvGrpSpPr>
            <p:cNvPr id="83980" name="Group 118"/>
            <p:cNvGrpSpPr>
              <a:grpSpLocks/>
            </p:cNvGrpSpPr>
            <p:nvPr/>
          </p:nvGrpSpPr>
          <p:grpSpPr bwMode="auto">
            <a:xfrm>
              <a:off x="2329" y="2335"/>
              <a:ext cx="1088" cy="308"/>
              <a:chOff x="2329" y="2335"/>
              <a:chExt cx="1088" cy="308"/>
            </a:xfrm>
          </p:grpSpPr>
          <p:grpSp>
            <p:nvGrpSpPr>
              <p:cNvPr id="84014" name="Group 69"/>
              <p:cNvGrpSpPr>
                <a:grpSpLocks/>
              </p:cNvGrpSpPr>
              <p:nvPr/>
            </p:nvGrpSpPr>
            <p:grpSpPr bwMode="auto">
              <a:xfrm>
                <a:off x="2373" y="2357"/>
                <a:ext cx="1044" cy="274"/>
                <a:chOff x="3696" y="3452"/>
                <a:chExt cx="1044" cy="274"/>
              </a:xfrm>
            </p:grpSpPr>
            <p:sp>
              <p:nvSpPr>
                <p:cNvPr id="206918" name="Rectangle 70"/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18" name="Line 71"/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9" name="Line 72"/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0" name="Line 73"/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1" name="Line 74"/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15" name="Text Box 75"/>
              <p:cNvSpPr txBox="1">
                <a:spLocks noChangeArrowheads="1"/>
              </p:cNvSpPr>
              <p:nvPr/>
            </p:nvSpPr>
            <p:spPr bwMode="auto">
              <a:xfrm>
                <a:off x="2770" y="2335"/>
                <a:ext cx="23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solidFill>
                      <a:srgbClr val="000066"/>
                    </a:solidFill>
                    <a:latin typeface="Arial Narrow" pitchFamily="34" charset="0"/>
                  </a:rPr>
                  <a:t>B</a:t>
                </a:r>
              </a:p>
            </p:txBody>
          </p:sp>
          <p:sp>
            <p:nvSpPr>
              <p:cNvPr id="84016" name="Text Box 77"/>
              <p:cNvSpPr txBox="1">
                <a:spLocks noChangeArrowheads="1"/>
              </p:cNvSpPr>
              <p:nvPr/>
            </p:nvSpPr>
            <p:spPr bwMode="auto">
              <a:xfrm>
                <a:off x="2329" y="2338"/>
                <a:ext cx="2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200">
                    <a:solidFill>
                      <a:srgbClr val="000066"/>
                    </a:solidFill>
                  </a:rPr>
                  <a:t>∧</a:t>
                </a:r>
              </a:p>
            </p:txBody>
          </p:sp>
        </p:grpSp>
        <p:grpSp>
          <p:nvGrpSpPr>
            <p:cNvPr id="83981" name="Group 115"/>
            <p:cNvGrpSpPr>
              <a:grpSpLocks/>
            </p:cNvGrpSpPr>
            <p:nvPr/>
          </p:nvGrpSpPr>
          <p:grpSpPr bwMode="auto">
            <a:xfrm>
              <a:off x="4369" y="2335"/>
              <a:ext cx="1089" cy="308"/>
              <a:chOff x="4369" y="2335"/>
              <a:chExt cx="1089" cy="308"/>
            </a:xfrm>
          </p:grpSpPr>
          <p:grpSp>
            <p:nvGrpSpPr>
              <p:cNvPr id="84006" name="Group 79"/>
              <p:cNvGrpSpPr>
                <a:grpSpLocks/>
              </p:cNvGrpSpPr>
              <p:nvPr/>
            </p:nvGrpSpPr>
            <p:grpSpPr bwMode="auto">
              <a:xfrm>
                <a:off x="4369" y="2357"/>
                <a:ext cx="1044" cy="274"/>
                <a:chOff x="3696" y="3452"/>
                <a:chExt cx="1044" cy="274"/>
              </a:xfrm>
            </p:grpSpPr>
            <p:sp>
              <p:nvSpPr>
                <p:cNvPr id="206928" name="Rectangle 80"/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10" name="Line 81"/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1" name="Line 82"/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2" name="Line 83"/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3" name="Line 84"/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07" name="Text Box 85"/>
              <p:cNvSpPr txBox="1">
                <a:spLocks noChangeArrowheads="1"/>
              </p:cNvSpPr>
              <p:nvPr/>
            </p:nvSpPr>
            <p:spPr bwMode="auto">
              <a:xfrm>
                <a:off x="4766" y="2335"/>
                <a:ext cx="23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solidFill>
                      <a:srgbClr val="000066"/>
                    </a:solidFill>
                    <a:latin typeface="Arial Narrow" pitchFamily="34" charset="0"/>
                  </a:rPr>
                  <a:t>C</a:t>
                </a:r>
              </a:p>
            </p:txBody>
          </p:sp>
          <p:sp>
            <p:nvSpPr>
              <p:cNvPr id="84008" name="Text Box 86"/>
              <p:cNvSpPr txBox="1">
                <a:spLocks noChangeArrowheads="1"/>
              </p:cNvSpPr>
              <p:nvPr/>
            </p:nvSpPr>
            <p:spPr bwMode="auto">
              <a:xfrm>
                <a:off x="5165" y="2338"/>
                <a:ext cx="2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200">
                    <a:solidFill>
                      <a:srgbClr val="000066"/>
                    </a:solidFill>
                  </a:rPr>
                  <a:t>∧</a:t>
                </a:r>
              </a:p>
            </p:txBody>
          </p:sp>
        </p:grpSp>
        <p:sp>
          <p:nvSpPr>
            <p:cNvPr id="83982" name="Line 88"/>
            <p:cNvSpPr>
              <a:spLocks noChangeShapeType="1"/>
            </p:cNvSpPr>
            <p:nvPr/>
          </p:nvSpPr>
          <p:spPr bwMode="auto">
            <a:xfrm flipH="1">
              <a:off x="3016" y="1904"/>
              <a:ext cx="476" cy="45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89"/>
            <p:cNvSpPr>
              <a:spLocks noChangeShapeType="1"/>
            </p:cNvSpPr>
            <p:nvPr/>
          </p:nvSpPr>
          <p:spPr bwMode="auto">
            <a:xfrm>
              <a:off x="4332" y="1904"/>
              <a:ext cx="476" cy="45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90"/>
            <p:cNvSpPr>
              <a:spLocks noChangeShapeType="1"/>
            </p:cNvSpPr>
            <p:nvPr/>
          </p:nvSpPr>
          <p:spPr bwMode="auto">
            <a:xfrm flipH="1">
              <a:off x="4332" y="2494"/>
              <a:ext cx="158" cy="505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Line 91"/>
            <p:cNvSpPr>
              <a:spLocks noChangeShapeType="1"/>
            </p:cNvSpPr>
            <p:nvPr/>
          </p:nvSpPr>
          <p:spPr bwMode="auto">
            <a:xfrm>
              <a:off x="3311" y="2500"/>
              <a:ext cx="136" cy="47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Freeform 92"/>
            <p:cNvSpPr>
              <a:spLocks/>
            </p:cNvSpPr>
            <p:nvPr/>
          </p:nvSpPr>
          <p:spPr bwMode="auto">
            <a:xfrm>
              <a:off x="3893" y="1586"/>
              <a:ext cx="273" cy="137"/>
            </a:xfrm>
            <a:custGeom>
              <a:avLst/>
              <a:gdLst>
                <a:gd name="T0" fmla="*/ 273 w 273"/>
                <a:gd name="T1" fmla="*/ 1 h 137"/>
                <a:gd name="T2" fmla="*/ 137 w 273"/>
                <a:gd name="T3" fmla="*/ 23 h 137"/>
                <a:gd name="T4" fmla="*/ 0 w 273"/>
                <a:gd name="T5" fmla="*/ 137 h 137"/>
                <a:gd name="T6" fmla="*/ 0 60000 65536"/>
                <a:gd name="T7" fmla="*/ 0 60000 65536"/>
                <a:gd name="T8" fmla="*/ 0 60000 65536"/>
                <a:gd name="T9" fmla="*/ 0 w 273"/>
                <a:gd name="T10" fmla="*/ 0 h 137"/>
                <a:gd name="T11" fmla="*/ 273 w 27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37">
                  <a:moveTo>
                    <a:pt x="273" y="1"/>
                  </a:moveTo>
                  <a:cubicBezTo>
                    <a:pt x="227" y="0"/>
                    <a:pt x="182" y="0"/>
                    <a:pt x="137" y="23"/>
                  </a:cubicBezTo>
                  <a:cubicBezTo>
                    <a:pt x="92" y="46"/>
                    <a:pt x="23" y="118"/>
                    <a:pt x="0" y="137"/>
                  </a:cubicBezTo>
                </a:path>
              </a:pathLst>
            </a:cu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Text Box 93"/>
            <p:cNvSpPr txBox="1">
              <a:spLocks noChangeArrowheads="1"/>
            </p:cNvSpPr>
            <p:nvPr/>
          </p:nvSpPr>
          <p:spPr bwMode="auto">
            <a:xfrm>
              <a:off x="4143" y="141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66"/>
                  </a:solidFill>
                </a:rPr>
                <a:t>root</a:t>
              </a:r>
            </a:p>
          </p:txBody>
        </p:sp>
        <p:sp>
          <p:nvSpPr>
            <p:cNvPr id="83988" name="Freeform 98"/>
            <p:cNvSpPr>
              <a:spLocks/>
            </p:cNvSpPr>
            <p:nvPr/>
          </p:nvSpPr>
          <p:spPr bwMode="auto">
            <a:xfrm>
              <a:off x="2487" y="2630"/>
              <a:ext cx="314" cy="499"/>
            </a:xfrm>
            <a:custGeom>
              <a:avLst/>
              <a:gdLst>
                <a:gd name="T0" fmla="*/ 295 w 314"/>
                <a:gd name="T1" fmla="*/ 548 h 476"/>
                <a:gd name="T2" fmla="*/ 295 w 314"/>
                <a:gd name="T3" fmla="*/ 418 h 476"/>
                <a:gd name="T4" fmla="*/ 182 w 314"/>
                <a:gd name="T5" fmla="*/ 235 h 476"/>
                <a:gd name="T6" fmla="*/ 46 w 314"/>
                <a:gd name="T7" fmla="*/ 130 h 476"/>
                <a:gd name="T8" fmla="*/ 0 w 314"/>
                <a:gd name="T9" fmla="*/ 0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4"/>
                <a:gd name="T16" fmla="*/ 0 h 476"/>
                <a:gd name="T17" fmla="*/ 314 w 314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4" h="476">
                  <a:moveTo>
                    <a:pt x="295" y="476"/>
                  </a:moveTo>
                  <a:cubicBezTo>
                    <a:pt x="304" y="442"/>
                    <a:pt x="314" y="408"/>
                    <a:pt x="295" y="363"/>
                  </a:cubicBezTo>
                  <a:cubicBezTo>
                    <a:pt x="276" y="318"/>
                    <a:pt x="223" y="246"/>
                    <a:pt x="182" y="204"/>
                  </a:cubicBezTo>
                  <a:cubicBezTo>
                    <a:pt x="141" y="162"/>
                    <a:pt x="76" y="147"/>
                    <a:pt x="46" y="113"/>
                  </a:cubicBezTo>
                  <a:cubicBezTo>
                    <a:pt x="16" y="79"/>
                    <a:pt x="8" y="19"/>
                    <a:pt x="0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Freeform 99"/>
            <p:cNvSpPr>
              <a:spLocks/>
            </p:cNvSpPr>
            <p:nvPr/>
          </p:nvSpPr>
          <p:spPr bwMode="auto">
            <a:xfrm flipH="1">
              <a:off x="5027" y="2630"/>
              <a:ext cx="269" cy="499"/>
            </a:xfrm>
            <a:custGeom>
              <a:avLst/>
              <a:gdLst>
                <a:gd name="T0" fmla="*/ 186 w 314"/>
                <a:gd name="T1" fmla="*/ 548 h 476"/>
                <a:gd name="T2" fmla="*/ 186 w 314"/>
                <a:gd name="T3" fmla="*/ 418 h 476"/>
                <a:gd name="T4" fmla="*/ 115 w 314"/>
                <a:gd name="T5" fmla="*/ 235 h 476"/>
                <a:gd name="T6" fmla="*/ 28 w 314"/>
                <a:gd name="T7" fmla="*/ 130 h 476"/>
                <a:gd name="T8" fmla="*/ 0 w 314"/>
                <a:gd name="T9" fmla="*/ 0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4"/>
                <a:gd name="T16" fmla="*/ 0 h 476"/>
                <a:gd name="T17" fmla="*/ 314 w 314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4" h="476">
                  <a:moveTo>
                    <a:pt x="295" y="476"/>
                  </a:moveTo>
                  <a:cubicBezTo>
                    <a:pt x="304" y="442"/>
                    <a:pt x="314" y="408"/>
                    <a:pt x="295" y="363"/>
                  </a:cubicBezTo>
                  <a:cubicBezTo>
                    <a:pt x="276" y="318"/>
                    <a:pt x="223" y="246"/>
                    <a:pt x="182" y="204"/>
                  </a:cubicBezTo>
                  <a:cubicBezTo>
                    <a:pt x="141" y="162"/>
                    <a:pt x="76" y="147"/>
                    <a:pt x="46" y="113"/>
                  </a:cubicBezTo>
                  <a:cubicBezTo>
                    <a:pt x="16" y="79"/>
                    <a:pt x="8" y="19"/>
                    <a:pt x="0" y="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Freeform 100"/>
            <p:cNvSpPr>
              <a:spLocks/>
            </p:cNvSpPr>
            <p:nvPr/>
          </p:nvSpPr>
          <p:spPr bwMode="auto">
            <a:xfrm>
              <a:off x="3984" y="2018"/>
              <a:ext cx="227" cy="1111"/>
            </a:xfrm>
            <a:custGeom>
              <a:avLst/>
              <a:gdLst>
                <a:gd name="T0" fmla="*/ 271 w 208"/>
                <a:gd name="T1" fmla="*/ 1156 h 1089"/>
                <a:gd name="T2" fmla="*/ 153 w 208"/>
                <a:gd name="T3" fmla="*/ 1060 h 1089"/>
                <a:gd name="T4" fmla="*/ 63 w 208"/>
                <a:gd name="T5" fmla="*/ 819 h 1089"/>
                <a:gd name="T6" fmla="*/ 35 w 208"/>
                <a:gd name="T7" fmla="*/ 651 h 1089"/>
                <a:gd name="T8" fmla="*/ 4 w 208"/>
                <a:gd name="T9" fmla="*/ 145 h 1089"/>
                <a:gd name="T10" fmla="*/ 4 w 208"/>
                <a:gd name="T11" fmla="*/ 0 h 10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1089"/>
                <a:gd name="T20" fmla="*/ 208 w 208"/>
                <a:gd name="T21" fmla="*/ 1089 h 10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1089">
                  <a:moveTo>
                    <a:pt x="208" y="1089"/>
                  </a:moveTo>
                  <a:cubicBezTo>
                    <a:pt x="176" y="1070"/>
                    <a:pt x="144" y="1051"/>
                    <a:pt x="117" y="998"/>
                  </a:cubicBezTo>
                  <a:cubicBezTo>
                    <a:pt x="90" y="945"/>
                    <a:pt x="64" y="835"/>
                    <a:pt x="49" y="771"/>
                  </a:cubicBezTo>
                  <a:cubicBezTo>
                    <a:pt x="34" y="707"/>
                    <a:pt x="34" y="719"/>
                    <a:pt x="27" y="613"/>
                  </a:cubicBezTo>
                  <a:cubicBezTo>
                    <a:pt x="20" y="507"/>
                    <a:pt x="8" y="238"/>
                    <a:pt x="4" y="136"/>
                  </a:cubicBezTo>
                  <a:cubicBezTo>
                    <a:pt x="0" y="34"/>
                    <a:pt x="4" y="23"/>
                    <a:pt x="4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Freeform 101"/>
            <p:cNvSpPr>
              <a:spLocks/>
            </p:cNvSpPr>
            <p:nvPr/>
          </p:nvSpPr>
          <p:spPr bwMode="auto">
            <a:xfrm flipH="1">
              <a:off x="3644" y="2018"/>
              <a:ext cx="159" cy="1111"/>
            </a:xfrm>
            <a:custGeom>
              <a:avLst/>
              <a:gdLst>
                <a:gd name="T0" fmla="*/ 93 w 208"/>
                <a:gd name="T1" fmla="*/ 1156 h 1089"/>
                <a:gd name="T2" fmla="*/ 52 w 208"/>
                <a:gd name="T3" fmla="*/ 1060 h 1089"/>
                <a:gd name="T4" fmla="*/ 21 w 208"/>
                <a:gd name="T5" fmla="*/ 819 h 1089"/>
                <a:gd name="T6" fmla="*/ 12 w 208"/>
                <a:gd name="T7" fmla="*/ 651 h 1089"/>
                <a:gd name="T8" fmla="*/ 2 w 208"/>
                <a:gd name="T9" fmla="*/ 145 h 1089"/>
                <a:gd name="T10" fmla="*/ 2 w 208"/>
                <a:gd name="T11" fmla="*/ 0 h 10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1089"/>
                <a:gd name="T20" fmla="*/ 208 w 208"/>
                <a:gd name="T21" fmla="*/ 1089 h 10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1089">
                  <a:moveTo>
                    <a:pt x="208" y="1089"/>
                  </a:moveTo>
                  <a:cubicBezTo>
                    <a:pt x="176" y="1070"/>
                    <a:pt x="144" y="1051"/>
                    <a:pt x="117" y="998"/>
                  </a:cubicBezTo>
                  <a:cubicBezTo>
                    <a:pt x="90" y="945"/>
                    <a:pt x="64" y="835"/>
                    <a:pt x="49" y="771"/>
                  </a:cubicBezTo>
                  <a:cubicBezTo>
                    <a:pt x="34" y="707"/>
                    <a:pt x="34" y="719"/>
                    <a:pt x="27" y="613"/>
                  </a:cubicBezTo>
                  <a:cubicBezTo>
                    <a:pt x="20" y="507"/>
                    <a:pt x="8" y="238"/>
                    <a:pt x="4" y="136"/>
                  </a:cubicBezTo>
                  <a:cubicBezTo>
                    <a:pt x="0" y="34"/>
                    <a:pt x="4" y="23"/>
                    <a:pt x="4" y="0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Text Box 102"/>
            <p:cNvSpPr txBox="1">
              <a:spLocks noChangeArrowheads="1"/>
            </p:cNvSpPr>
            <p:nvPr/>
          </p:nvSpPr>
          <p:spPr bwMode="auto">
            <a:xfrm>
              <a:off x="2238" y="2766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83993" name="Text Box 104"/>
            <p:cNvSpPr txBox="1">
              <a:spLocks noChangeArrowheads="1"/>
            </p:cNvSpPr>
            <p:nvPr/>
          </p:nvSpPr>
          <p:spPr bwMode="auto">
            <a:xfrm>
              <a:off x="3757" y="2701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83994" name="Text Box 107"/>
            <p:cNvSpPr txBox="1">
              <a:spLocks noChangeArrowheads="1"/>
            </p:cNvSpPr>
            <p:nvPr/>
          </p:nvSpPr>
          <p:spPr bwMode="auto">
            <a:xfrm>
              <a:off x="3614" y="2449"/>
              <a:ext cx="4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bg2"/>
                  </a:solidFill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83995" name="Text Box 109"/>
            <p:cNvSpPr txBox="1">
              <a:spLocks noChangeArrowheads="1"/>
            </p:cNvSpPr>
            <p:nvPr/>
          </p:nvSpPr>
          <p:spPr bwMode="auto">
            <a:xfrm>
              <a:off x="5096" y="2747"/>
              <a:ext cx="4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bg2"/>
                  </a:solidFill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83996" name="Text Box 110"/>
            <p:cNvSpPr txBox="1">
              <a:spLocks noChangeArrowheads="1"/>
            </p:cNvSpPr>
            <p:nvPr/>
          </p:nvSpPr>
          <p:spPr bwMode="auto">
            <a:xfrm>
              <a:off x="3575" y="1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3997" name="Text Box 111"/>
            <p:cNvSpPr txBox="1">
              <a:spLocks noChangeArrowheads="1"/>
            </p:cNvSpPr>
            <p:nvPr/>
          </p:nvSpPr>
          <p:spPr bwMode="auto">
            <a:xfrm>
              <a:off x="3991" y="1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3998" name="Text Box 112"/>
            <p:cNvSpPr txBox="1">
              <a:spLocks noChangeArrowheads="1"/>
            </p:cNvSpPr>
            <p:nvPr/>
          </p:nvSpPr>
          <p:spPr bwMode="auto">
            <a:xfrm>
              <a:off x="2986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3999" name="Text Box 113"/>
            <p:cNvSpPr txBox="1">
              <a:spLocks noChangeArrowheads="1"/>
            </p:cNvSpPr>
            <p:nvPr/>
          </p:nvSpPr>
          <p:spPr bwMode="auto">
            <a:xfrm>
              <a:off x="4573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4000" name="Text Box 114"/>
            <p:cNvSpPr txBox="1">
              <a:spLocks noChangeArrowheads="1"/>
            </p:cNvSpPr>
            <p:nvPr/>
          </p:nvSpPr>
          <p:spPr bwMode="auto">
            <a:xfrm>
              <a:off x="4981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01" name="Text Box 117"/>
            <p:cNvSpPr txBox="1">
              <a:spLocks noChangeArrowheads="1"/>
            </p:cNvSpPr>
            <p:nvPr/>
          </p:nvSpPr>
          <p:spPr bwMode="auto">
            <a:xfrm>
              <a:off x="2562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02" name="Text Box 119"/>
            <p:cNvSpPr txBox="1">
              <a:spLocks noChangeArrowheads="1"/>
            </p:cNvSpPr>
            <p:nvPr/>
          </p:nvSpPr>
          <p:spPr bwMode="auto">
            <a:xfrm>
              <a:off x="288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03" name="Text Box 120"/>
            <p:cNvSpPr txBox="1">
              <a:spLocks noChangeArrowheads="1"/>
            </p:cNvSpPr>
            <p:nvPr/>
          </p:nvSpPr>
          <p:spPr bwMode="auto">
            <a:xfrm>
              <a:off x="3311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04" name="Text Box 121"/>
            <p:cNvSpPr txBox="1">
              <a:spLocks noChangeArrowheads="1"/>
            </p:cNvSpPr>
            <p:nvPr/>
          </p:nvSpPr>
          <p:spPr bwMode="auto">
            <a:xfrm>
              <a:off x="4309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005" name="Text Box 122"/>
            <p:cNvSpPr txBox="1">
              <a:spLocks noChangeArrowheads="1"/>
            </p:cNvSpPr>
            <p:nvPr/>
          </p:nvSpPr>
          <p:spPr bwMode="auto">
            <a:xfrm>
              <a:off x="4717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83974" name="Rectangle 124"/>
          <p:cNvSpPr>
            <a:spLocks noGrp="1" noChangeArrowheads="1"/>
          </p:cNvSpPr>
          <p:nvPr>
            <p:ph type="title"/>
          </p:nvPr>
        </p:nvSpPr>
        <p:spPr>
          <a:xfrm>
            <a:off x="0" y="368661"/>
            <a:ext cx="8748464" cy="46805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2"/>
                </a:solidFill>
                <a:ea typeface="华文新魏" pitchFamily="2" charset="-122"/>
              </a:rPr>
              <a:t>以中序遍历二叉树，看二叉树的线索表示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4191929" y="5013176"/>
            <a:ext cx="1657350" cy="1335323"/>
            <a:chOff x="4191929" y="4509120"/>
            <a:chExt cx="1657350" cy="1335323"/>
          </a:xfrm>
        </p:grpSpPr>
        <p:grpSp>
          <p:nvGrpSpPr>
            <p:cNvPr id="99" name="Group 50"/>
            <p:cNvGrpSpPr>
              <a:grpSpLocks/>
            </p:cNvGrpSpPr>
            <p:nvPr/>
          </p:nvGrpSpPr>
          <p:grpSpPr bwMode="auto">
            <a:xfrm>
              <a:off x="4191929" y="5352318"/>
              <a:ext cx="1657350" cy="492125"/>
              <a:chOff x="4377" y="1820"/>
              <a:chExt cx="1044" cy="310"/>
            </a:xfrm>
          </p:grpSpPr>
          <p:grpSp>
            <p:nvGrpSpPr>
              <p:cNvPr id="150" name="Group 51"/>
              <p:cNvGrpSpPr>
                <a:grpSpLocks/>
              </p:cNvGrpSpPr>
              <p:nvPr/>
            </p:nvGrpSpPr>
            <p:grpSpPr bwMode="auto">
              <a:xfrm>
                <a:off x="4377" y="1842"/>
                <a:ext cx="1044" cy="274"/>
                <a:chOff x="3696" y="3452"/>
                <a:chExt cx="1044" cy="274"/>
              </a:xfrm>
            </p:grpSpPr>
            <p:sp>
              <p:nvSpPr>
                <p:cNvPr id="152" name="Rectangle 52"/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3" name="Line 53"/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54"/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55"/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56"/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" name="Text Box 57"/>
              <p:cNvSpPr txBox="1">
                <a:spLocks noChangeArrowheads="1"/>
              </p:cNvSpPr>
              <p:nvPr/>
            </p:nvSpPr>
            <p:spPr bwMode="auto">
              <a:xfrm>
                <a:off x="4774" y="1820"/>
                <a:ext cx="11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2600" dirty="0">
                  <a:solidFill>
                    <a:srgbClr val="000066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5019017" y="4905164"/>
              <a:ext cx="129047" cy="447154"/>
            </a:xfrm>
            <a:custGeom>
              <a:avLst/>
              <a:gdLst>
                <a:gd name="T0" fmla="*/ 273 w 273"/>
                <a:gd name="T1" fmla="*/ 1 h 137"/>
                <a:gd name="T2" fmla="*/ 137 w 273"/>
                <a:gd name="T3" fmla="*/ 23 h 137"/>
                <a:gd name="T4" fmla="*/ 0 w 273"/>
                <a:gd name="T5" fmla="*/ 137 h 137"/>
                <a:gd name="T6" fmla="*/ 0 60000 65536"/>
                <a:gd name="T7" fmla="*/ 0 60000 65536"/>
                <a:gd name="T8" fmla="*/ 0 60000 65536"/>
                <a:gd name="T9" fmla="*/ 0 w 273"/>
                <a:gd name="T10" fmla="*/ 0 h 137"/>
                <a:gd name="T11" fmla="*/ 273 w 27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37">
                  <a:moveTo>
                    <a:pt x="273" y="1"/>
                  </a:moveTo>
                  <a:cubicBezTo>
                    <a:pt x="227" y="0"/>
                    <a:pt x="182" y="0"/>
                    <a:pt x="137" y="23"/>
                  </a:cubicBezTo>
                  <a:cubicBezTo>
                    <a:pt x="92" y="46"/>
                    <a:pt x="23" y="118"/>
                    <a:pt x="0" y="137"/>
                  </a:cubicBezTo>
                </a:path>
              </a:pathLst>
            </a:cu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93"/>
            <p:cNvSpPr txBox="1">
              <a:spLocks noChangeArrowheads="1"/>
            </p:cNvSpPr>
            <p:nvPr/>
          </p:nvSpPr>
          <p:spPr bwMode="auto">
            <a:xfrm>
              <a:off x="4499992" y="4509120"/>
              <a:ext cx="11128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66"/>
                  </a:solidFill>
                  <a:latin typeface="华文楷体" pitchFamily="2" charset="-122"/>
                  <a:ea typeface="华文楷体" pitchFamily="2" charset="-122"/>
                </a:rPr>
                <a:t>头结点</a:t>
              </a:r>
              <a:endParaRPr lang="en-US" altLang="zh-CN" sz="2400" b="1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19" name="Text Box 110"/>
            <p:cNvSpPr txBox="1">
              <a:spLocks noChangeArrowheads="1"/>
            </p:cNvSpPr>
            <p:nvPr/>
          </p:nvSpPr>
          <p:spPr bwMode="auto">
            <a:xfrm>
              <a:off x="4514192" y="537295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endParaRPr lang="en-US" altLang="zh-CN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20" name="Text Box 111"/>
            <p:cNvSpPr txBox="1">
              <a:spLocks noChangeArrowheads="1"/>
            </p:cNvSpPr>
            <p:nvPr/>
          </p:nvSpPr>
          <p:spPr bwMode="auto">
            <a:xfrm>
              <a:off x="5174592" y="537295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183" name="曲线连接符 182"/>
          <p:cNvCxnSpPr/>
          <p:nvPr/>
        </p:nvCxnSpPr>
        <p:spPr>
          <a:xfrm rot="16200000" flipH="1">
            <a:off x="3005827" y="3987062"/>
            <a:ext cx="2772307" cy="1008112"/>
          </a:xfrm>
          <a:prstGeom prst="curvedConnector3">
            <a:avLst>
              <a:gd name="adj1" fmla="val 80176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曲线连接符 194"/>
          <p:cNvCxnSpPr/>
          <p:nvPr/>
        </p:nvCxnSpPr>
        <p:spPr>
          <a:xfrm rot="10800000" flipV="1">
            <a:off x="5544108" y="3212976"/>
            <a:ext cx="2952328" cy="2664296"/>
          </a:xfrm>
          <a:prstGeom prst="curvedConnector3">
            <a:avLst>
              <a:gd name="adj1" fmla="val -83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曲线连接符 198"/>
          <p:cNvCxnSpPr>
            <a:endCxn id="84007" idx="0"/>
          </p:cNvCxnSpPr>
          <p:nvPr/>
        </p:nvCxnSpPr>
        <p:spPr>
          <a:xfrm rot="5400000" flipH="1" flipV="1">
            <a:off x="5096298" y="3505870"/>
            <a:ext cx="3287265" cy="2031605"/>
          </a:xfrm>
          <a:prstGeom prst="curvedConnector3">
            <a:avLst>
              <a:gd name="adj1" fmla="val 11021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曲线连接符 211"/>
          <p:cNvCxnSpPr>
            <a:endCxn id="83996" idx="0"/>
          </p:cNvCxnSpPr>
          <p:nvPr/>
        </p:nvCxnSpPr>
        <p:spPr>
          <a:xfrm rot="5400000" flipH="1" flipV="1">
            <a:off x="2998695" y="3284407"/>
            <a:ext cx="4202174" cy="1487612"/>
          </a:xfrm>
          <a:prstGeom prst="curvedConnector3">
            <a:avLst>
              <a:gd name="adj1" fmla="val 108218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34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262389"/>
            <a:ext cx="387798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中序线索二叉树的基本操作</a:t>
            </a:r>
            <a:endParaRPr lang="en-US" altLang="zh-CN" sz="2400" b="1" dirty="0" smtClean="0">
              <a:solidFill>
                <a:srgbClr val="8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239" y="908720"/>
            <a:ext cx="785343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寻找中序遍历下非空树的第一个结点</a:t>
            </a:r>
            <a:endParaRPr lang="zh-CN" altLang="en-US" sz="3600" dirty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9532" y="1592796"/>
            <a:ext cx="8388932" cy="6093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左子树上处于“最左下”（没有左子树）的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结点。</a:t>
            </a:r>
            <a:endParaRPr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7074346" y="3057277"/>
            <a:ext cx="304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7596634" y="3897065"/>
            <a:ext cx="239712" cy="45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8141146" y="4809877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H="1">
            <a:off x="7607746" y="4886077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7607746" y="5648077"/>
            <a:ext cx="228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6159946" y="2996952"/>
            <a:ext cx="608013" cy="51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083746" y="3895477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6159946" y="4809877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6159946" y="5648077"/>
            <a:ext cx="284163" cy="481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36046" y="3895477"/>
            <a:ext cx="342900" cy="433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75556" y="3032956"/>
            <a:ext cx="4464496" cy="245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if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(current-&gt;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rtag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==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1) 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后继为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current-&gt;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rightChild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else   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//current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-&gt;</a:t>
            </a:r>
            <a:r>
              <a:rPr kumimoji="1" lang="en-US" altLang="zh-CN" sz="2800" dirty="0" err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rtag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== 0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后继为当前结点右子树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中序遍历下的第一个结点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   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2132856"/>
            <a:ext cx="7920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寻找当前结点在中序下的后继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660232" y="2535560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A</a:t>
            </a:r>
            <a:endParaRPr kumimoji="1" lang="en-US" altLang="zh-CN" sz="2400" dirty="0">
              <a:ea typeface="黑体" pitchFamily="2" charset="-122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5702746" y="34382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kumimoji="1" lang="en-US" altLang="zh-CN" sz="24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076056" y="422025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D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6312346" y="43526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E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7226746" y="34382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C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7683946" y="43526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F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7226746" y="51908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H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8217346" y="51908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I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7683946" y="61052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K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5778946" y="51908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G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6294884" y="6105277"/>
            <a:ext cx="533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J</a:t>
            </a:r>
            <a:endParaRPr kumimoji="1" lang="en-US" altLang="zh-CN" sz="2400">
              <a:ea typeface="黑体" pitchFamily="2" charset="-122"/>
            </a:endParaRPr>
          </a:p>
        </p:txBody>
      </p:sp>
      <p:sp>
        <p:nvSpPr>
          <p:cNvPr id="38" name="Freeform 33"/>
          <p:cNvSpPr>
            <a:spLocks/>
          </p:cNvSpPr>
          <p:nvPr/>
        </p:nvSpPr>
        <p:spPr bwMode="auto">
          <a:xfrm>
            <a:off x="5399534" y="3968502"/>
            <a:ext cx="539750" cy="942975"/>
          </a:xfrm>
          <a:custGeom>
            <a:avLst/>
            <a:gdLst>
              <a:gd name="T0" fmla="*/ 0 w 302"/>
              <a:gd name="T1" fmla="*/ 2147483647 h 594"/>
              <a:gd name="T2" fmla="*/ 2147483647 w 302"/>
              <a:gd name="T3" fmla="*/ 2147483647 h 594"/>
              <a:gd name="T4" fmla="*/ 2147483647 w 302"/>
              <a:gd name="T5" fmla="*/ 2147483647 h 594"/>
              <a:gd name="T6" fmla="*/ 2147483647 w 302"/>
              <a:gd name="T7" fmla="*/ 2147483647 h 594"/>
              <a:gd name="T8" fmla="*/ 2147483647 w 302"/>
              <a:gd name="T9" fmla="*/ 2147483647 h 594"/>
              <a:gd name="T10" fmla="*/ 2147483647 w 302"/>
              <a:gd name="T11" fmla="*/ 0 h 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2"/>
              <a:gd name="T19" fmla="*/ 0 h 594"/>
              <a:gd name="T20" fmla="*/ 302 w 302"/>
              <a:gd name="T21" fmla="*/ 594 h 5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2" h="594">
                <a:moveTo>
                  <a:pt x="0" y="522"/>
                </a:moveTo>
                <a:cubicBezTo>
                  <a:pt x="36" y="558"/>
                  <a:pt x="72" y="594"/>
                  <a:pt x="114" y="590"/>
                </a:cubicBezTo>
                <a:cubicBezTo>
                  <a:pt x="156" y="586"/>
                  <a:pt x="220" y="559"/>
                  <a:pt x="250" y="499"/>
                </a:cubicBezTo>
                <a:cubicBezTo>
                  <a:pt x="280" y="439"/>
                  <a:pt x="288" y="299"/>
                  <a:pt x="295" y="227"/>
                </a:cubicBezTo>
                <a:cubicBezTo>
                  <a:pt x="302" y="155"/>
                  <a:pt x="295" y="106"/>
                  <a:pt x="295" y="68"/>
                </a:cubicBezTo>
                <a:cubicBezTo>
                  <a:pt x="295" y="30"/>
                  <a:pt x="295" y="11"/>
                  <a:pt x="295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6767959" y="3141415"/>
            <a:ext cx="414337" cy="1835150"/>
          </a:xfrm>
          <a:custGeom>
            <a:avLst/>
            <a:gdLst>
              <a:gd name="T0" fmla="*/ 0 w 261"/>
              <a:gd name="T1" fmla="*/ 2147483647 h 1156"/>
              <a:gd name="T2" fmla="*/ 2147483647 w 261"/>
              <a:gd name="T3" fmla="*/ 2147483647 h 1156"/>
              <a:gd name="T4" fmla="*/ 2147483647 w 261"/>
              <a:gd name="T5" fmla="*/ 2147483647 h 1156"/>
              <a:gd name="T6" fmla="*/ 2147483647 w 261"/>
              <a:gd name="T7" fmla="*/ 2147483647 h 1156"/>
              <a:gd name="T8" fmla="*/ 2147483647 w 261"/>
              <a:gd name="T9" fmla="*/ 2147483647 h 1156"/>
              <a:gd name="T10" fmla="*/ 2147483647 w 261"/>
              <a:gd name="T11" fmla="*/ 2147483647 h 1156"/>
              <a:gd name="T12" fmla="*/ 2147483647 w 261"/>
              <a:gd name="T13" fmla="*/ 0 h 1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1156"/>
              <a:gd name="T23" fmla="*/ 261 w 261"/>
              <a:gd name="T24" fmla="*/ 1156 h 1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1156">
                <a:moveTo>
                  <a:pt x="0" y="1088"/>
                </a:moveTo>
                <a:cubicBezTo>
                  <a:pt x="37" y="1122"/>
                  <a:pt x="75" y="1156"/>
                  <a:pt x="113" y="1156"/>
                </a:cubicBezTo>
                <a:cubicBezTo>
                  <a:pt x="151" y="1156"/>
                  <a:pt x="204" y="1137"/>
                  <a:pt x="227" y="1088"/>
                </a:cubicBezTo>
                <a:cubicBezTo>
                  <a:pt x="250" y="1039"/>
                  <a:pt x="261" y="937"/>
                  <a:pt x="250" y="862"/>
                </a:cubicBezTo>
                <a:cubicBezTo>
                  <a:pt x="239" y="787"/>
                  <a:pt x="182" y="722"/>
                  <a:pt x="159" y="635"/>
                </a:cubicBezTo>
                <a:cubicBezTo>
                  <a:pt x="136" y="548"/>
                  <a:pt x="121" y="446"/>
                  <a:pt x="113" y="340"/>
                </a:cubicBezTo>
                <a:cubicBezTo>
                  <a:pt x="105" y="234"/>
                  <a:pt x="113" y="57"/>
                  <a:pt x="113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6696236" y="4906069"/>
            <a:ext cx="541337" cy="1843088"/>
          </a:xfrm>
          <a:custGeom>
            <a:avLst/>
            <a:gdLst>
              <a:gd name="T0" fmla="*/ 2147483647 w 341"/>
              <a:gd name="T1" fmla="*/ 2147483647 h 1161"/>
              <a:gd name="T2" fmla="*/ 2147483647 w 341"/>
              <a:gd name="T3" fmla="*/ 2147483647 h 1161"/>
              <a:gd name="T4" fmla="*/ 2147483647 w 341"/>
              <a:gd name="T5" fmla="*/ 2147483647 h 1161"/>
              <a:gd name="T6" fmla="*/ 2147483647 w 341"/>
              <a:gd name="T7" fmla="*/ 2147483647 h 1161"/>
              <a:gd name="T8" fmla="*/ 2147483647 w 341"/>
              <a:gd name="T9" fmla="*/ 2147483647 h 1161"/>
              <a:gd name="T10" fmla="*/ 2147483647 w 341"/>
              <a:gd name="T11" fmla="*/ 2147483647 h 1161"/>
              <a:gd name="T12" fmla="*/ 0 w 341"/>
              <a:gd name="T13" fmla="*/ 0 h 1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1"/>
              <a:gd name="T22" fmla="*/ 0 h 1161"/>
              <a:gd name="T23" fmla="*/ 341 w 341"/>
              <a:gd name="T24" fmla="*/ 1161 h 11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1" h="1161">
                <a:moveTo>
                  <a:pt x="91" y="1089"/>
                </a:moveTo>
                <a:cubicBezTo>
                  <a:pt x="121" y="1121"/>
                  <a:pt x="151" y="1153"/>
                  <a:pt x="181" y="1157"/>
                </a:cubicBezTo>
                <a:cubicBezTo>
                  <a:pt x="211" y="1161"/>
                  <a:pt x="249" y="1156"/>
                  <a:pt x="272" y="1111"/>
                </a:cubicBezTo>
                <a:cubicBezTo>
                  <a:pt x="295" y="1066"/>
                  <a:pt x="341" y="976"/>
                  <a:pt x="318" y="885"/>
                </a:cubicBezTo>
                <a:cubicBezTo>
                  <a:pt x="295" y="794"/>
                  <a:pt x="185" y="662"/>
                  <a:pt x="136" y="567"/>
                </a:cubicBezTo>
                <a:cubicBezTo>
                  <a:pt x="87" y="472"/>
                  <a:pt x="46" y="412"/>
                  <a:pt x="23" y="318"/>
                </a:cubicBezTo>
                <a:cubicBezTo>
                  <a:pt x="0" y="224"/>
                  <a:pt x="4" y="53"/>
                  <a:pt x="0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7937946" y="4905127"/>
            <a:ext cx="558800" cy="1793875"/>
          </a:xfrm>
          <a:custGeom>
            <a:avLst/>
            <a:gdLst>
              <a:gd name="T0" fmla="*/ 2147483647 w 306"/>
              <a:gd name="T1" fmla="*/ 2147483647 h 1153"/>
              <a:gd name="T2" fmla="*/ 2147483647 w 306"/>
              <a:gd name="T3" fmla="*/ 2147483647 h 1153"/>
              <a:gd name="T4" fmla="*/ 2147483647 w 306"/>
              <a:gd name="T5" fmla="*/ 2147483647 h 1153"/>
              <a:gd name="T6" fmla="*/ 2147483647 w 306"/>
              <a:gd name="T7" fmla="*/ 2147483647 h 1153"/>
              <a:gd name="T8" fmla="*/ 2147483647 w 306"/>
              <a:gd name="T9" fmla="*/ 2147483647 h 1153"/>
              <a:gd name="T10" fmla="*/ 2147483647 w 306"/>
              <a:gd name="T11" fmla="*/ 2147483647 h 1153"/>
              <a:gd name="T12" fmla="*/ 2147483647 w 306"/>
              <a:gd name="T13" fmla="*/ 0 h 1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153"/>
              <a:gd name="T23" fmla="*/ 306 w 306"/>
              <a:gd name="T24" fmla="*/ 1153 h 11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153">
                <a:moveTo>
                  <a:pt x="102" y="1111"/>
                </a:moveTo>
                <a:cubicBezTo>
                  <a:pt x="141" y="1132"/>
                  <a:pt x="181" y="1153"/>
                  <a:pt x="215" y="1134"/>
                </a:cubicBezTo>
                <a:cubicBezTo>
                  <a:pt x="249" y="1115"/>
                  <a:pt x="306" y="1058"/>
                  <a:pt x="306" y="998"/>
                </a:cubicBezTo>
                <a:cubicBezTo>
                  <a:pt x="306" y="938"/>
                  <a:pt x="253" y="835"/>
                  <a:pt x="215" y="771"/>
                </a:cubicBezTo>
                <a:cubicBezTo>
                  <a:pt x="177" y="707"/>
                  <a:pt x="113" y="688"/>
                  <a:pt x="79" y="612"/>
                </a:cubicBezTo>
                <a:cubicBezTo>
                  <a:pt x="45" y="536"/>
                  <a:pt x="22" y="420"/>
                  <a:pt x="11" y="318"/>
                </a:cubicBezTo>
                <a:cubicBezTo>
                  <a:pt x="0" y="216"/>
                  <a:pt x="11" y="53"/>
                  <a:pt x="11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8676134" y="5697290"/>
            <a:ext cx="360362" cy="144462"/>
          </a:xfrm>
          <a:custGeom>
            <a:avLst/>
            <a:gdLst>
              <a:gd name="T0" fmla="*/ 0 w 227"/>
              <a:gd name="T1" fmla="*/ 0 h 91"/>
              <a:gd name="T2" fmla="*/ 2147483647 w 227"/>
              <a:gd name="T3" fmla="*/ 2147483647 h 91"/>
              <a:gd name="T4" fmla="*/ 2147483647 w 227"/>
              <a:gd name="T5" fmla="*/ 2147483647 h 91"/>
              <a:gd name="T6" fmla="*/ 0 60000 65536"/>
              <a:gd name="T7" fmla="*/ 0 60000 65536"/>
              <a:gd name="T8" fmla="*/ 0 60000 65536"/>
              <a:gd name="T9" fmla="*/ 0 w 227"/>
              <a:gd name="T10" fmla="*/ 0 h 91"/>
              <a:gd name="T11" fmla="*/ 227 w 22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91">
                <a:moveTo>
                  <a:pt x="0" y="0"/>
                </a:moveTo>
                <a:cubicBezTo>
                  <a:pt x="15" y="26"/>
                  <a:pt x="30" y="53"/>
                  <a:pt x="68" y="68"/>
                </a:cubicBezTo>
                <a:cubicBezTo>
                  <a:pt x="106" y="83"/>
                  <a:pt x="201" y="87"/>
                  <a:pt x="227" y="91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64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296652"/>
            <a:ext cx="7020272" cy="756084"/>
          </a:xfrm>
        </p:spPr>
        <p:txBody>
          <a:bodyPr/>
          <a:lstStyle/>
          <a:p>
            <a:pPr marL="449263" indent="-449263" eaLnBrk="1" hangingPunct="1">
              <a:buFont typeface="Arial" pitchFamily="34" charset="0"/>
              <a:buChar char="•"/>
            </a:pPr>
            <a:r>
              <a:rPr lang="zh-CN" altLang="en-US" sz="3600" b="1" kern="1200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  <a:cs typeface="+mn-cs"/>
              </a:rPr>
              <a:t>寻找当前结点在中序下的前驱</a:t>
            </a:r>
          </a:p>
        </p:txBody>
      </p:sp>
      <p:sp>
        <p:nvSpPr>
          <p:cNvPr id="99332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247964" y="1556792"/>
            <a:ext cx="4860540" cy="4824536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</a:rPr>
              <a:t>if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</a:rPr>
              <a:t> (current-&gt;</a:t>
            </a:r>
            <a:r>
              <a:rPr kumimoji="1" lang="en-US" altLang="zh-CN" sz="28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ltag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== 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前驱为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current-&gt;</a:t>
            </a:r>
            <a:r>
              <a:rPr kumimoji="1" lang="en-US" altLang="zh-CN" sz="28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leftChild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else   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//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current-&gt;</a:t>
            </a:r>
            <a:r>
              <a:rPr kumimoji="1" lang="en-US" altLang="zh-CN" sz="2800" dirty="0" err="1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ltag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==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前驱为当前结点左子树</a:t>
            </a:r>
            <a:endParaRPr kumimoji="1" lang="zh-CN" altLang="en-US" sz="2800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zh-CN" altLang="en-US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中序下的最后一个结点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endParaRPr kumimoji="1" lang="en-US" altLang="zh-CN" sz="2800" b="1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None/>
            </a:pPr>
            <a:endParaRPr lang="en-US" altLang="zh-CN" sz="2800" b="1" dirty="0" smtClean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寻找中序遍历下非空树的最后一个结点</a:t>
            </a:r>
            <a:endParaRPr lang="en-US" altLang="zh-CN" sz="3600" b="1" dirty="0" smtClean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右子树上处于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最右下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”（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没有右子树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）的结点。</a:t>
            </a:r>
          </a:p>
          <a:p>
            <a:pPr eaLnBrk="1" hangingPunct="1">
              <a:spcBef>
                <a:spcPct val="5000"/>
              </a:spcBef>
              <a:buNone/>
            </a:pPr>
            <a:endParaRPr kumimoji="1" lang="en-US" altLang="zh-CN" sz="36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800" b="1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15900" y="1299170"/>
            <a:ext cx="3924300" cy="5010150"/>
            <a:chOff x="113" y="803"/>
            <a:chExt cx="2472" cy="3156"/>
          </a:xfrm>
        </p:grpSpPr>
        <p:sp>
          <p:nvSpPr>
            <p:cNvPr id="99334" name="Line 2"/>
            <p:cNvSpPr>
              <a:spLocks noChangeShapeType="1"/>
            </p:cNvSpPr>
            <p:nvPr/>
          </p:nvSpPr>
          <p:spPr bwMode="auto">
            <a:xfrm>
              <a:off x="1529" y="1097"/>
              <a:ext cx="192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5" name="Line 3"/>
            <p:cNvSpPr>
              <a:spLocks noChangeShapeType="1"/>
            </p:cNvSpPr>
            <p:nvPr/>
          </p:nvSpPr>
          <p:spPr bwMode="auto">
            <a:xfrm>
              <a:off x="1865" y="1625"/>
              <a:ext cx="14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6" name="Line 4"/>
            <p:cNvSpPr>
              <a:spLocks noChangeShapeType="1"/>
            </p:cNvSpPr>
            <p:nvPr/>
          </p:nvSpPr>
          <p:spPr bwMode="auto">
            <a:xfrm>
              <a:off x="2201" y="2201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7" name="Line 5"/>
            <p:cNvSpPr>
              <a:spLocks noChangeShapeType="1"/>
            </p:cNvSpPr>
            <p:nvPr/>
          </p:nvSpPr>
          <p:spPr bwMode="auto">
            <a:xfrm flipH="1">
              <a:off x="1865" y="2249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8" name="Line 6"/>
            <p:cNvSpPr>
              <a:spLocks noChangeShapeType="1"/>
            </p:cNvSpPr>
            <p:nvPr/>
          </p:nvSpPr>
          <p:spPr bwMode="auto">
            <a:xfrm>
              <a:off x="1865" y="2729"/>
              <a:ext cx="144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9" name="Line 7"/>
            <p:cNvSpPr>
              <a:spLocks noChangeShapeType="1"/>
            </p:cNvSpPr>
            <p:nvPr/>
          </p:nvSpPr>
          <p:spPr bwMode="auto">
            <a:xfrm>
              <a:off x="905" y="1625"/>
              <a:ext cx="24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Line 8"/>
            <p:cNvSpPr>
              <a:spLocks noChangeShapeType="1"/>
            </p:cNvSpPr>
            <p:nvPr/>
          </p:nvSpPr>
          <p:spPr bwMode="auto">
            <a:xfrm flipH="1">
              <a:off x="953" y="2201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Line 9"/>
            <p:cNvSpPr>
              <a:spLocks noChangeShapeType="1"/>
            </p:cNvSpPr>
            <p:nvPr/>
          </p:nvSpPr>
          <p:spPr bwMode="auto">
            <a:xfrm>
              <a:off x="953" y="2729"/>
              <a:ext cx="192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10"/>
            <p:cNvSpPr>
              <a:spLocks noChangeShapeType="1"/>
            </p:cNvSpPr>
            <p:nvPr/>
          </p:nvSpPr>
          <p:spPr bwMode="auto">
            <a:xfrm flipH="1">
              <a:off x="473" y="1625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11"/>
            <p:cNvSpPr>
              <a:spLocks noChangeShapeType="1"/>
            </p:cNvSpPr>
            <p:nvPr/>
          </p:nvSpPr>
          <p:spPr bwMode="auto">
            <a:xfrm flipH="1">
              <a:off x="1865" y="3353"/>
              <a:ext cx="14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Oval 20"/>
            <p:cNvSpPr>
              <a:spLocks noChangeArrowheads="1"/>
            </p:cNvSpPr>
            <p:nvPr/>
          </p:nvSpPr>
          <p:spPr bwMode="auto">
            <a:xfrm>
              <a:off x="1289" y="80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29" name="Oval 21"/>
            <p:cNvSpPr>
              <a:spLocks noChangeArrowheads="1"/>
            </p:cNvSpPr>
            <p:nvPr/>
          </p:nvSpPr>
          <p:spPr bwMode="auto">
            <a:xfrm>
              <a:off x="665" y="133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endParaRPr kumimoji="1" lang="en-US" altLang="zh-CN" sz="240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22230" name="Oval 22"/>
            <p:cNvSpPr>
              <a:spLocks noChangeArrowheads="1"/>
            </p:cNvSpPr>
            <p:nvPr/>
          </p:nvSpPr>
          <p:spPr bwMode="auto">
            <a:xfrm>
              <a:off x="233" y="1865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D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1" name="Oval 23"/>
            <p:cNvSpPr>
              <a:spLocks noChangeArrowheads="1"/>
            </p:cNvSpPr>
            <p:nvPr/>
          </p:nvSpPr>
          <p:spPr bwMode="auto">
            <a:xfrm>
              <a:off x="1049" y="191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2" name="Oval 24"/>
            <p:cNvSpPr>
              <a:spLocks noChangeArrowheads="1"/>
            </p:cNvSpPr>
            <p:nvPr/>
          </p:nvSpPr>
          <p:spPr bwMode="auto">
            <a:xfrm>
              <a:off x="1625" y="133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3" name="Oval 25"/>
            <p:cNvSpPr>
              <a:spLocks noChangeArrowheads="1"/>
            </p:cNvSpPr>
            <p:nvPr/>
          </p:nvSpPr>
          <p:spPr bwMode="auto">
            <a:xfrm>
              <a:off x="1913" y="191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F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4" name="Oval 26"/>
            <p:cNvSpPr>
              <a:spLocks noChangeArrowheads="1"/>
            </p:cNvSpPr>
            <p:nvPr/>
          </p:nvSpPr>
          <p:spPr bwMode="auto">
            <a:xfrm>
              <a:off x="1625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5" name="Oval 27"/>
            <p:cNvSpPr>
              <a:spLocks noChangeArrowheads="1"/>
            </p:cNvSpPr>
            <p:nvPr/>
          </p:nvSpPr>
          <p:spPr bwMode="auto">
            <a:xfrm>
              <a:off x="2249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6" name="Oval 28"/>
            <p:cNvSpPr>
              <a:spLocks noChangeArrowheads="1"/>
            </p:cNvSpPr>
            <p:nvPr/>
          </p:nvSpPr>
          <p:spPr bwMode="auto">
            <a:xfrm>
              <a:off x="1913" y="301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K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7" name="Oval 29"/>
            <p:cNvSpPr>
              <a:spLocks noChangeArrowheads="1"/>
            </p:cNvSpPr>
            <p:nvPr/>
          </p:nvSpPr>
          <p:spPr bwMode="auto">
            <a:xfrm>
              <a:off x="713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2238" name="Oval 30"/>
            <p:cNvSpPr>
              <a:spLocks noChangeArrowheads="1"/>
            </p:cNvSpPr>
            <p:nvPr/>
          </p:nvSpPr>
          <p:spPr bwMode="auto">
            <a:xfrm>
              <a:off x="1049" y="301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J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99355" name="Line 31"/>
            <p:cNvSpPr>
              <a:spLocks noChangeShapeType="1"/>
            </p:cNvSpPr>
            <p:nvPr/>
          </p:nvSpPr>
          <p:spPr bwMode="auto">
            <a:xfrm flipH="1">
              <a:off x="953" y="1097"/>
              <a:ext cx="38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0" name="Oval 32"/>
            <p:cNvSpPr>
              <a:spLocks noChangeArrowheads="1"/>
            </p:cNvSpPr>
            <p:nvPr/>
          </p:nvSpPr>
          <p:spPr bwMode="auto">
            <a:xfrm>
              <a:off x="1625" y="359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L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99357" name="Freeform 37"/>
            <p:cNvSpPr>
              <a:spLocks/>
            </p:cNvSpPr>
            <p:nvPr/>
          </p:nvSpPr>
          <p:spPr bwMode="auto">
            <a:xfrm>
              <a:off x="2121" y="2251"/>
              <a:ext cx="215" cy="571"/>
            </a:xfrm>
            <a:custGeom>
              <a:avLst/>
              <a:gdLst>
                <a:gd name="T0" fmla="*/ 215 w 215"/>
                <a:gd name="T1" fmla="*/ 562 h 549"/>
                <a:gd name="T2" fmla="*/ 147 w 215"/>
                <a:gd name="T3" fmla="*/ 614 h 549"/>
                <a:gd name="T4" fmla="*/ 79 w 215"/>
                <a:gd name="T5" fmla="*/ 588 h 549"/>
                <a:gd name="T6" fmla="*/ 11 w 215"/>
                <a:gd name="T7" fmla="*/ 460 h 549"/>
                <a:gd name="T8" fmla="*/ 11 w 215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549"/>
                <a:gd name="T17" fmla="*/ 215 w 215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549">
                  <a:moveTo>
                    <a:pt x="215" y="499"/>
                  </a:moveTo>
                  <a:cubicBezTo>
                    <a:pt x="192" y="520"/>
                    <a:pt x="170" y="541"/>
                    <a:pt x="147" y="545"/>
                  </a:cubicBezTo>
                  <a:cubicBezTo>
                    <a:pt x="124" y="549"/>
                    <a:pt x="102" y="545"/>
                    <a:pt x="79" y="522"/>
                  </a:cubicBezTo>
                  <a:cubicBezTo>
                    <a:pt x="56" y="499"/>
                    <a:pt x="22" y="496"/>
                    <a:pt x="11" y="409"/>
                  </a:cubicBezTo>
                  <a:cubicBezTo>
                    <a:pt x="0" y="322"/>
                    <a:pt x="11" y="68"/>
                    <a:pt x="11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Freeform 38"/>
            <p:cNvSpPr>
              <a:spLocks/>
            </p:cNvSpPr>
            <p:nvPr/>
          </p:nvSpPr>
          <p:spPr bwMode="auto">
            <a:xfrm>
              <a:off x="1451" y="2795"/>
              <a:ext cx="363" cy="1164"/>
            </a:xfrm>
            <a:custGeom>
              <a:avLst/>
              <a:gdLst>
                <a:gd name="T0" fmla="*/ 205 w 389"/>
                <a:gd name="T1" fmla="*/ 1089 h 1164"/>
                <a:gd name="T2" fmla="*/ 150 w 389"/>
                <a:gd name="T3" fmla="*/ 1157 h 1164"/>
                <a:gd name="T4" fmla="*/ 40 w 389"/>
                <a:gd name="T5" fmla="*/ 1134 h 1164"/>
                <a:gd name="T6" fmla="*/ 4 w 389"/>
                <a:gd name="T7" fmla="*/ 975 h 1164"/>
                <a:gd name="T8" fmla="*/ 59 w 389"/>
                <a:gd name="T9" fmla="*/ 794 h 1164"/>
                <a:gd name="T10" fmla="*/ 205 w 389"/>
                <a:gd name="T11" fmla="*/ 612 h 1164"/>
                <a:gd name="T12" fmla="*/ 280 w 389"/>
                <a:gd name="T13" fmla="*/ 340 h 1164"/>
                <a:gd name="T14" fmla="*/ 316 w 389"/>
                <a:gd name="T15" fmla="*/ 0 h 11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9"/>
                <a:gd name="T25" fmla="*/ 0 h 1164"/>
                <a:gd name="T26" fmla="*/ 389 w 389"/>
                <a:gd name="T27" fmla="*/ 1164 h 11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9" h="1164">
                  <a:moveTo>
                    <a:pt x="253" y="1089"/>
                  </a:moveTo>
                  <a:cubicBezTo>
                    <a:pt x="236" y="1119"/>
                    <a:pt x="219" y="1150"/>
                    <a:pt x="185" y="1157"/>
                  </a:cubicBezTo>
                  <a:cubicBezTo>
                    <a:pt x="151" y="1164"/>
                    <a:pt x="79" y="1164"/>
                    <a:pt x="49" y="1134"/>
                  </a:cubicBezTo>
                  <a:cubicBezTo>
                    <a:pt x="19" y="1104"/>
                    <a:pt x="0" y="1032"/>
                    <a:pt x="4" y="975"/>
                  </a:cubicBezTo>
                  <a:cubicBezTo>
                    <a:pt x="8" y="918"/>
                    <a:pt x="31" y="854"/>
                    <a:pt x="72" y="794"/>
                  </a:cubicBezTo>
                  <a:cubicBezTo>
                    <a:pt x="113" y="734"/>
                    <a:pt x="208" y="688"/>
                    <a:pt x="253" y="612"/>
                  </a:cubicBezTo>
                  <a:cubicBezTo>
                    <a:pt x="298" y="536"/>
                    <a:pt x="321" y="442"/>
                    <a:pt x="344" y="340"/>
                  </a:cubicBezTo>
                  <a:cubicBezTo>
                    <a:pt x="367" y="238"/>
                    <a:pt x="382" y="57"/>
                    <a:pt x="389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9" name="Freeform 39"/>
            <p:cNvSpPr>
              <a:spLocks/>
            </p:cNvSpPr>
            <p:nvPr/>
          </p:nvSpPr>
          <p:spPr bwMode="auto">
            <a:xfrm>
              <a:off x="1466" y="1684"/>
              <a:ext cx="348" cy="1164"/>
            </a:xfrm>
            <a:custGeom>
              <a:avLst/>
              <a:gdLst>
                <a:gd name="T0" fmla="*/ 235 w 348"/>
                <a:gd name="T1" fmla="*/ 1088 h 1164"/>
                <a:gd name="T2" fmla="*/ 167 w 348"/>
                <a:gd name="T3" fmla="*/ 1156 h 1164"/>
                <a:gd name="T4" fmla="*/ 53 w 348"/>
                <a:gd name="T5" fmla="*/ 1134 h 1164"/>
                <a:gd name="T6" fmla="*/ 8 w 348"/>
                <a:gd name="T7" fmla="*/ 998 h 1164"/>
                <a:gd name="T8" fmla="*/ 99 w 348"/>
                <a:gd name="T9" fmla="*/ 725 h 1164"/>
                <a:gd name="T10" fmla="*/ 303 w 348"/>
                <a:gd name="T11" fmla="*/ 476 h 1164"/>
                <a:gd name="T12" fmla="*/ 348 w 348"/>
                <a:gd name="T13" fmla="*/ 0 h 11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8"/>
                <a:gd name="T22" fmla="*/ 0 h 1164"/>
                <a:gd name="T23" fmla="*/ 348 w 348"/>
                <a:gd name="T24" fmla="*/ 1164 h 11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8" h="1164">
                  <a:moveTo>
                    <a:pt x="235" y="1088"/>
                  </a:moveTo>
                  <a:cubicBezTo>
                    <a:pt x="216" y="1118"/>
                    <a:pt x="197" y="1148"/>
                    <a:pt x="167" y="1156"/>
                  </a:cubicBezTo>
                  <a:cubicBezTo>
                    <a:pt x="137" y="1164"/>
                    <a:pt x="80" y="1160"/>
                    <a:pt x="53" y="1134"/>
                  </a:cubicBezTo>
                  <a:cubicBezTo>
                    <a:pt x="26" y="1108"/>
                    <a:pt x="0" y="1066"/>
                    <a:pt x="8" y="998"/>
                  </a:cubicBezTo>
                  <a:cubicBezTo>
                    <a:pt x="16" y="930"/>
                    <a:pt x="50" y="812"/>
                    <a:pt x="99" y="725"/>
                  </a:cubicBezTo>
                  <a:cubicBezTo>
                    <a:pt x="148" y="638"/>
                    <a:pt x="262" y="597"/>
                    <a:pt x="303" y="476"/>
                  </a:cubicBezTo>
                  <a:cubicBezTo>
                    <a:pt x="344" y="355"/>
                    <a:pt x="340" y="79"/>
                    <a:pt x="34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0" name="Freeform 40"/>
            <p:cNvSpPr>
              <a:spLocks/>
            </p:cNvSpPr>
            <p:nvPr/>
          </p:nvSpPr>
          <p:spPr bwMode="auto">
            <a:xfrm>
              <a:off x="1421" y="1162"/>
              <a:ext cx="280" cy="578"/>
            </a:xfrm>
            <a:custGeom>
              <a:avLst/>
              <a:gdLst>
                <a:gd name="T0" fmla="*/ 280 w 280"/>
                <a:gd name="T1" fmla="*/ 499 h 578"/>
                <a:gd name="T2" fmla="*/ 212 w 280"/>
                <a:gd name="T3" fmla="*/ 567 h 578"/>
                <a:gd name="T4" fmla="*/ 76 w 280"/>
                <a:gd name="T5" fmla="*/ 544 h 578"/>
                <a:gd name="T6" fmla="*/ 8 w 280"/>
                <a:gd name="T7" fmla="*/ 363 h 578"/>
                <a:gd name="T8" fmla="*/ 30 w 280"/>
                <a:gd name="T9" fmla="*/ 0 h 5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578"/>
                <a:gd name="T17" fmla="*/ 280 w 280"/>
                <a:gd name="T18" fmla="*/ 578 h 5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578">
                  <a:moveTo>
                    <a:pt x="280" y="499"/>
                  </a:moveTo>
                  <a:cubicBezTo>
                    <a:pt x="263" y="529"/>
                    <a:pt x="246" y="560"/>
                    <a:pt x="212" y="567"/>
                  </a:cubicBezTo>
                  <a:cubicBezTo>
                    <a:pt x="178" y="574"/>
                    <a:pt x="110" y="578"/>
                    <a:pt x="76" y="544"/>
                  </a:cubicBezTo>
                  <a:cubicBezTo>
                    <a:pt x="42" y="510"/>
                    <a:pt x="16" y="454"/>
                    <a:pt x="8" y="363"/>
                  </a:cubicBezTo>
                  <a:cubicBezTo>
                    <a:pt x="0" y="272"/>
                    <a:pt x="26" y="60"/>
                    <a:pt x="30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1" name="Freeform 41"/>
            <p:cNvSpPr>
              <a:spLocks/>
            </p:cNvSpPr>
            <p:nvPr/>
          </p:nvSpPr>
          <p:spPr bwMode="auto">
            <a:xfrm>
              <a:off x="858" y="2795"/>
              <a:ext cx="276" cy="594"/>
            </a:xfrm>
            <a:custGeom>
              <a:avLst/>
              <a:gdLst>
                <a:gd name="T0" fmla="*/ 276 w 276"/>
                <a:gd name="T1" fmla="*/ 522 h 594"/>
                <a:gd name="T2" fmla="*/ 162 w 276"/>
                <a:gd name="T3" fmla="*/ 590 h 594"/>
                <a:gd name="T4" fmla="*/ 49 w 276"/>
                <a:gd name="T5" fmla="*/ 544 h 594"/>
                <a:gd name="T6" fmla="*/ 4 w 276"/>
                <a:gd name="T7" fmla="*/ 295 h 594"/>
                <a:gd name="T8" fmla="*/ 26 w 276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594"/>
                <a:gd name="T17" fmla="*/ 276 w 276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594">
                  <a:moveTo>
                    <a:pt x="276" y="522"/>
                  </a:moveTo>
                  <a:cubicBezTo>
                    <a:pt x="238" y="554"/>
                    <a:pt x="200" y="586"/>
                    <a:pt x="162" y="590"/>
                  </a:cubicBezTo>
                  <a:cubicBezTo>
                    <a:pt x="124" y="594"/>
                    <a:pt x="75" y="593"/>
                    <a:pt x="49" y="544"/>
                  </a:cubicBezTo>
                  <a:cubicBezTo>
                    <a:pt x="23" y="495"/>
                    <a:pt x="8" y="386"/>
                    <a:pt x="4" y="295"/>
                  </a:cubicBezTo>
                  <a:cubicBezTo>
                    <a:pt x="0" y="204"/>
                    <a:pt x="22" y="49"/>
                    <a:pt x="26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2" name="Freeform 42"/>
            <p:cNvSpPr>
              <a:spLocks/>
            </p:cNvSpPr>
            <p:nvPr/>
          </p:nvSpPr>
          <p:spPr bwMode="auto">
            <a:xfrm>
              <a:off x="498" y="1684"/>
              <a:ext cx="318" cy="1111"/>
            </a:xfrm>
            <a:custGeom>
              <a:avLst/>
              <a:gdLst>
                <a:gd name="T0" fmla="*/ 273 w 318"/>
                <a:gd name="T1" fmla="*/ 1084 h 1089"/>
                <a:gd name="T2" fmla="*/ 159 w 318"/>
                <a:gd name="T3" fmla="*/ 1156 h 1089"/>
                <a:gd name="T4" fmla="*/ 46 w 318"/>
                <a:gd name="T5" fmla="*/ 1084 h 1089"/>
                <a:gd name="T6" fmla="*/ 23 w 318"/>
                <a:gd name="T7" fmla="*/ 843 h 1089"/>
                <a:gd name="T8" fmla="*/ 182 w 318"/>
                <a:gd name="T9" fmla="*/ 626 h 1089"/>
                <a:gd name="T10" fmla="*/ 295 w 318"/>
                <a:gd name="T11" fmla="*/ 265 h 1089"/>
                <a:gd name="T12" fmla="*/ 318 w 318"/>
                <a:gd name="T13" fmla="*/ 0 h 10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8"/>
                <a:gd name="T22" fmla="*/ 0 h 1089"/>
                <a:gd name="T23" fmla="*/ 318 w 318"/>
                <a:gd name="T24" fmla="*/ 1089 h 10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8" h="1089">
                  <a:moveTo>
                    <a:pt x="273" y="1021"/>
                  </a:moveTo>
                  <a:cubicBezTo>
                    <a:pt x="235" y="1055"/>
                    <a:pt x="197" y="1089"/>
                    <a:pt x="159" y="1089"/>
                  </a:cubicBezTo>
                  <a:cubicBezTo>
                    <a:pt x="121" y="1089"/>
                    <a:pt x="69" y="1070"/>
                    <a:pt x="46" y="1021"/>
                  </a:cubicBezTo>
                  <a:cubicBezTo>
                    <a:pt x="23" y="972"/>
                    <a:pt x="0" y="866"/>
                    <a:pt x="23" y="794"/>
                  </a:cubicBezTo>
                  <a:cubicBezTo>
                    <a:pt x="46" y="722"/>
                    <a:pt x="137" y="681"/>
                    <a:pt x="182" y="590"/>
                  </a:cubicBezTo>
                  <a:cubicBezTo>
                    <a:pt x="227" y="499"/>
                    <a:pt x="272" y="348"/>
                    <a:pt x="295" y="250"/>
                  </a:cubicBezTo>
                  <a:cubicBezTo>
                    <a:pt x="318" y="152"/>
                    <a:pt x="314" y="42"/>
                    <a:pt x="3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3" name="Freeform 43"/>
            <p:cNvSpPr>
              <a:spLocks/>
            </p:cNvSpPr>
            <p:nvPr/>
          </p:nvSpPr>
          <p:spPr bwMode="auto">
            <a:xfrm>
              <a:off x="113" y="2160"/>
              <a:ext cx="182" cy="136"/>
            </a:xfrm>
            <a:custGeom>
              <a:avLst/>
              <a:gdLst>
                <a:gd name="T0" fmla="*/ 182 w 182"/>
                <a:gd name="T1" fmla="*/ 0 h 136"/>
                <a:gd name="T2" fmla="*/ 136 w 182"/>
                <a:gd name="T3" fmla="*/ 90 h 136"/>
                <a:gd name="T4" fmla="*/ 0 w 182"/>
                <a:gd name="T5" fmla="*/ 136 h 136"/>
                <a:gd name="T6" fmla="*/ 0 60000 65536"/>
                <a:gd name="T7" fmla="*/ 0 60000 65536"/>
                <a:gd name="T8" fmla="*/ 0 60000 65536"/>
                <a:gd name="T9" fmla="*/ 0 w 182"/>
                <a:gd name="T10" fmla="*/ 0 h 136"/>
                <a:gd name="T11" fmla="*/ 182 w 18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36">
                  <a:moveTo>
                    <a:pt x="182" y="0"/>
                  </a:moveTo>
                  <a:cubicBezTo>
                    <a:pt x="174" y="33"/>
                    <a:pt x="166" y="67"/>
                    <a:pt x="136" y="90"/>
                  </a:cubicBezTo>
                  <a:cubicBezTo>
                    <a:pt x="106" y="113"/>
                    <a:pt x="23" y="128"/>
                    <a:pt x="0" y="136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286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262389"/>
            <a:ext cx="387798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800000"/>
                </a:solidFill>
                <a:latin typeface="华文楷体" pitchFamily="2" charset="-122"/>
                <a:ea typeface="华文楷体" pitchFamily="2" charset="-122"/>
              </a:rPr>
              <a:t>后序线索二叉树的基本操作</a:t>
            </a:r>
            <a:endParaRPr lang="en-US" altLang="zh-CN" sz="2400" b="1" dirty="0" smtClean="0">
              <a:solidFill>
                <a:srgbClr val="8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239" y="908720"/>
            <a:ext cx="7853432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寻找后序遍历下非空树的第一个结点</a:t>
            </a:r>
            <a:endParaRPr lang="en-US" altLang="zh-CN" sz="3600" b="1" dirty="0" smtClean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kumimoji="1" lang="en-US" altLang="zh-CN" sz="36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36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最左分支的叶节点</a:t>
            </a:r>
            <a:endParaRPr lang="zh-CN" altLang="en-US" sz="2800" dirty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75556" y="3032956"/>
            <a:ext cx="6984776" cy="340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</a:rPr>
              <a:t>if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(current-&gt;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rtag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==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1) 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后继为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current-&gt;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  <a:sym typeface="Symbol" pitchFamily="18" charset="2"/>
              </a:rPr>
              <a:t>rightChild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else   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//current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-&gt;</a:t>
            </a:r>
            <a:r>
              <a:rPr kumimoji="1" lang="en-US" altLang="zh-CN" sz="2800" dirty="0" err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rtag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== 0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若当前节点为根节点则无后继</a:t>
            </a:r>
            <a:endParaRPr kumimoji="1"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若当前节点无右兄弟则后继为其</a:t>
            </a: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parent</a:t>
            </a:r>
            <a:endParaRPr kumimoji="1" lang="zh-CN" altLang="en-US" sz="2800" b="1" dirty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若当前节点有右兄弟则其后继为右兄弟按后序遍历出的第一个结点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   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2132856"/>
            <a:ext cx="7920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寻找当前结点在后序遍历下的后继</a:t>
            </a:r>
          </a:p>
        </p:txBody>
      </p:sp>
    </p:spTree>
    <p:extLst>
      <p:ext uri="{BB962C8B-B14F-4D97-AF65-F5344CB8AC3E}">
        <p14:creationId xmlns:p14="http://schemas.microsoft.com/office/powerpoint/2010/main" val="1692900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296652"/>
            <a:ext cx="7020272" cy="756084"/>
          </a:xfrm>
        </p:spPr>
        <p:txBody>
          <a:bodyPr/>
          <a:lstStyle/>
          <a:p>
            <a:pPr marL="449263" indent="-449263" eaLnBrk="1" hangingPunct="1">
              <a:buFont typeface="Arial" pitchFamily="34" charset="0"/>
              <a:buChar char="•"/>
            </a:pPr>
            <a:r>
              <a:rPr lang="zh-CN" altLang="en-US" sz="3600" b="1" kern="1200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  <a:cs typeface="+mn-cs"/>
              </a:rPr>
              <a:t>寻找当前结点在后序下的前驱</a:t>
            </a:r>
          </a:p>
        </p:txBody>
      </p:sp>
      <p:sp>
        <p:nvSpPr>
          <p:cNvPr id="99332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47564" y="1088740"/>
            <a:ext cx="8460940" cy="529258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</a:rPr>
              <a:t>if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</a:rPr>
              <a:t> (current-&gt;</a:t>
            </a:r>
            <a:r>
              <a:rPr kumimoji="1" lang="en-US" altLang="zh-CN" sz="28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ltag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== 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1)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前驱为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current-&gt;</a:t>
            </a:r>
            <a:r>
              <a:rPr kumimoji="1" lang="en-US" altLang="zh-CN" sz="2800" dirty="0" err="1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leftChild</a:t>
            </a:r>
            <a:r>
              <a:rPr kumimoji="1" lang="en-US" altLang="zh-CN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else   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//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current-&gt;</a:t>
            </a:r>
            <a:r>
              <a:rPr kumimoji="1" lang="en-US" altLang="zh-CN" sz="2800" dirty="0" err="1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ltag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i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==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0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若当前结点有右孩则前驱为其右孩，否则</a:t>
            </a:r>
            <a:endParaRPr kumimoji="1" lang="zh-CN" altLang="en-US" sz="2800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zh-CN" altLang="en-US" sz="28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若当前结点有左孩则前驱为其左孩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，否则</a:t>
            </a:r>
            <a:endParaRPr kumimoji="1"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若存在有左孩的祖先则前驱为最近的那个有左</a:t>
            </a:r>
            <a:endParaRPr kumimoji="1"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孩的祖先的左孩，否则</a:t>
            </a:r>
            <a:endParaRPr kumimoji="1"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    </a:t>
            </a:r>
            <a:r>
              <a:rPr kumimoji="1" lang="zh-CN" altLang="en-US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无前驱</a:t>
            </a:r>
            <a:endParaRPr kumimoji="1" lang="en-US" altLang="zh-CN" sz="2800" b="1" dirty="0" smtClean="0"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None/>
            </a:pPr>
            <a:endParaRPr lang="en-US" altLang="zh-CN" sz="2800" b="1" dirty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b="1" dirty="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寻找后序遍历下非空树的最后一个结点</a:t>
            </a:r>
            <a:endParaRPr lang="en-US" altLang="zh-CN" sz="3600" b="1" dirty="0" smtClean="0">
              <a:solidFill>
                <a:srgbClr val="008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根结点！</a:t>
            </a:r>
            <a:endParaRPr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5000"/>
              </a:spcBef>
              <a:buNone/>
            </a:pPr>
            <a:endParaRPr kumimoji="1" lang="en-US" altLang="zh-CN" sz="36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800" b="1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Symbol" pitchFamily="18" charset="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4804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" y="117693"/>
            <a:ext cx="9067800" cy="67403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InOrderTraverse_Thr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T,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Visit)(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TElemType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e))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指向头结点。中序遍历二叉树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的非递归算法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p = T-&gt;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p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指向根结点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p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!=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 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//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空树或遍历结束时，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p==T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while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==Link)  p = 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第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一个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if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 Visit(p-&gt;data) ) return  ERROR;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==Thread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&amp;&amp;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=T)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无右子树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p = 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Visit(p-&gt;data);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访问后继结点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p = p-&gt;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p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进至其右子树根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InOrderTraverse_Thr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59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7810635" cy="3284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 b="1" dirty="0">
                <a:solidFill>
                  <a:srgbClr val="800000"/>
                </a:solidFill>
                <a:ea typeface="楷体_GB2312" pitchFamily="49" charset="-122"/>
              </a:rPr>
              <a:t>    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在中序遍历过程中修改结点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的左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、右指针域，以保存当前访问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结点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的“前驱”和“后继”信息。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遍历过程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中，附设指针</a:t>
            </a:r>
            <a:r>
              <a:rPr lang="en-US" altLang="zh-CN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pre,  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并始终保持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指针</a:t>
            </a:r>
            <a:r>
              <a:rPr lang="en-US" altLang="zh-CN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pre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指向当前访问的、指针</a:t>
            </a:r>
            <a:r>
              <a:rPr lang="en-US" altLang="zh-CN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所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指结点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的前驱。</a:t>
            </a:r>
            <a:endParaRPr lang="zh-CN" altLang="en-US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76672"/>
            <a:ext cx="5262979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如何建立线索化二叉树？</a:t>
            </a:r>
          </a:p>
        </p:txBody>
      </p:sp>
    </p:spTree>
    <p:extLst>
      <p:ext uri="{BB962C8B-B14F-4D97-AF65-F5344CB8AC3E}">
        <p14:creationId xmlns:p14="http://schemas.microsoft.com/office/powerpoint/2010/main" val="4153551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152400" y="76200"/>
            <a:ext cx="8763000" cy="69926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Status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InOrderThreading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 </a:t>
            </a:r>
            <a:r>
              <a:rPr lang="en-US" altLang="zh-CN" sz="2400" dirty="0" err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&amp;</a:t>
            </a:r>
            <a:r>
              <a:rPr lang="en-US" altLang="zh-CN" sz="2400" dirty="0" err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T )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if (!(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)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malloc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sizeof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BiThrNode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)))</a:t>
            </a:r>
            <a:r>
              <a:rPr lang="en-US" altLang="zh-CN" sz="24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   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exit</a:t>
            </a:r>
            <a:r>
              <a:rPr lang="en-US" altLang="zh-CN" sz="24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(overflow)</a:t>
            </a:r>
            <a:endParaRPr lang="en-US" altLang="zh-CN" sz="240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 LINK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 Thread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if (!T)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else {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T; pre =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r>
              <a:rPr lang="en-US" altLang="zh-CN" sz="24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(T);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pre-&gt;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; pre-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Thread;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Thrt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pre;                                  }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return OK;</a:t>
            </a:r>
            <a:endParaRPr lang="en-US" altLang="zh-CN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} //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endParaRPr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BiThrTree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p){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if (p){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(p-&gt;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    if  (!p-&gt;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 { p-&gt;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LTag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Thread;  p-&gt;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lchild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pre;}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    if  (!pre-&gt;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 { pre-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Rtag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Thread; pre-&gt;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= p;}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    pre = p;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   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(p-&gt;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rchild</a:t>
            </a: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);    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}//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INThreading</a:t>
            </a:r>
            <a:endParaRPr lang="en-US" altLang="zh-CN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11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286970"/>
            <a:ext cx="8712460" cy="65710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solidFill>
                  <a:srgbClr val="CC6600"/>
                </a:solidFill>
                <a:ea typeface="楷体_GB2312" pitchFamily="49" charset="-122"/>
              </a:rPr>
              <a:t>   </a:t>
            </a:r>
            <a:r>
              <a:rPr lang="zh-CN" altLang="en-US" sz="20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查  找  类</a:t>
            </a:r>
            <a:endParaRPr lang="en-US" altLang="zh-CN" sz="2000" b="1" dirty="0" smtClean="0">
              <a:solidFill>
                <a:srgbClr val="CC66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723900"/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Root(T)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求树的根结点</a:t>
            </a:r>
            <a:endParaRPr lang="en-US" altLang="zh-CN" sz="2000" b="1" dirty="0" smtClean="0">
              <a:solidFill>
                <a:srgbClr val="804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23900"/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Value(T,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cur_e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求当前结点的元素值 </a:t>
            </a:r>
          </a:p>
          <a:p>
            <a:pPr indent="723900"/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Parent(T,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cur_e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求当前结点的双亲结点</a:t>
            </a: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LeftChild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cur_e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求当前结点的最左孩子 </a:t>
            </a: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RightSibling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cur_e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求当前结点的右兄弟</a:t>
            </a: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TreeEmpty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(T)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判定树是否为空树 </a:t>
            </a:r>
            <a:endParaRPr lang="en-US" altLang="zh-CN" sz="2000" b="1" dirty="0" smtClean="0">
              <a:solidFill>
                <a:srgbClr val="804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TreeDepth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(T)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求树的深度</a:t>
            </a: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TraverseTree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T, Visit() )  // </a:t>
            </a:r>
            <a:r>
              <a:rPr lang="zh-CN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遍历</a:t>
            </a:r>
            <a:endParaRPr lang="zh-CN" altLang="en-US" sz="2000" b="1" dirty="0" smtClean="0">
              <a:solidFill>
                <a:schemeClr val="bg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插  入  类</a:t>
            </a:r>
            <a:endParaRPr lang="en-US" altLang="zh-CN" sz="2000" b="1" dirty="0" smtClean="0">
              <a:solidFill>
                <a:srgbClr val="CC66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723900"/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InitTree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(&amp;T)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初始化置空树  </a:t>
            </a: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CreateTree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(&amp;T, definition) 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按定义构造树</a:t>
            </a:r>
          </a:p>
          <a:p>
            <a:pPr indent="723900"/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Assign(T,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cur_e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value) 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给当前结点赋值</a:t>
            </a:r>
            <a:endParaRPr lang="en-US" altLang="zh-CN" sz="2000" b="1" dirty="0" smtClean="0">
              <a:solidFill>
                <a:srgbClr val="804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23900"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InsertChild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(&amp;T, &amp;p,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c) 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将以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为根的树插入为结点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的第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棵子树</a:t>
            </a:r>
            <a:endParaRPr lang="zh-CN" altLang="en-US" sz="2800" b="1" dirty="0" smtClean="0">
              <a:solidFill>
                <a:srgbClr val="804000"/>
              </a:solidFill>
              <a:ea typeface="楷体_GB2312" pitchFamily="49" charset="-122"/>
            </a:endParaRPr>
          </a:p>
          <a:p>
            <a:r>
              <a:rPr lang="zh-CN" altLang="en-US" sz="28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CC6600"/>
                </a:solidFill>
                <a:latin typeface="华文楷体" pitchFamily="2" charset="-122"/>
                <a:ea typeface="华文楷体" pitchFamily="2" charset="-122"/>
              </a:rPr>
              <a:t>删  除  类</a:t>
            </a:r>
            <a:endParaRPr lang="en-US" altLang="zh-CN" sz="2000" b="1" dirty="0" smtClean="0">
              <a:solidFill>
                <a:srgbClr val="CC66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ClearTree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(&amp;T)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将树清空</a:t>
            </a:r>
            <a:endParaRPr lang="en-US" altLang="zh-CN" sz="2000" b="1" dirty="0" smtClean="0">
              <a:solidFill>
                <a:srgbClr val="804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23900"/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DestroyTree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(&amp;T)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销毁树的结构</a:t>
            </a:r>
            <a:endParaRPr lang="en-US" altLang="zh-CN" sz="2000" b="1" dirty="0" smtClean="0">
              <a:solidFill>
                <a:srgbClr val="804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23900">
              <a:lnSpc>
                <a:spcPct val="125000"/>
              </a:lnSpc>
            </a:pP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DeleteChild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(&amp;T, &amp;p, 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     // 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删除结点</a:t>
            </a:r>
            <a:r>
              <a:rPr lang="en-US" altLang="zh-CN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的第</a:t>
            </a:r>
            <a:r>
              <a:rPr lang="en-US" altLang="zh-CN" sz="2000" b="1" dirty="0" err="1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804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棵子树</a:t>
            </a:r>
            <a:endParaRPr lang="zh-CN" altLang="en-US" sz="1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7772400" cy="973138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树的基本术语</a:t>
            </a:r>
            <a:endParaRPr lang="zh-CN" altLang="en-US" dirty="0" smtClean="0">
              <a:solidFill>
                <a:srgbClr val="000000"/>
              </a:solidFill>
              <a:ea typeface="华文新魏" pitchFamily="2" charset="-122"/>
            </a:endParaRPr>
          </a:p>
        </p:txBody>
      </p:sp>
      <p:sp>
        <p:nvSpPr>
          <p:cNvPr id="1229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536" y="1304925"/>
            <a:ext cx="8424936" cy="47163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结点：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数据元素</a:t>
            </a:r>
            <a:r>
              <a:rPr lang="en-US" altLang="zh-CN" sz="2800" b="1" dirty="0" smtClean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若干指向子树的分支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结点的度：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结点拥有 的子树个数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树的度：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树中所有结点的度的最大值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叶子结点：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度为零的结点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分支结点：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度大于零的结点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孩子：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若结点的子树非空，结点子树的根即为该结点的子女。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双亲：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若结点有子女，该结点是子女双亲。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兄弟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：同一结点的子女互称为兄弟。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540" y="584684"/>
            <a:ext cx="8424936" cy="5653174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祖先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：结点的祖先是从根到该结点所经路径上的所有结点。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子孙：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以某结点为根的子树种任一结点都是该结点的子孙。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结点的层次：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规定根结点为第一层，其子女结点的层次等于它的层次加一。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深度：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树中结点的最大 层次称为树的深度。</a:t>
            </a:r>
            <a:endParaRPr lang="en-US" altLang="zh-CN" sz="30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有序树：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树中结点的各棵子树 </a:t>
            </a:r>
            <a:r>
              <a:rPr lang="en-US" altLang="zh-CN" sz="3000" b="1" dirty="0" smtClean="0">
                <a:latin typeface="华文楷体" pitchFamily="2" charset="-122"/>
                <a:ea typeface="华文楷体" pitchFamily="2" charset="-122"/>
              </a:rPr>
              <a:t>T0, T1, …</a:t>
            </a: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是有次序的，即为有序树。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无序树：</a:t>
            </a:r>
            <a:endParaRPr lang="en-US" altLang="zh-CN" sz="3000" b="1" dirty="0" smtClean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森林：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森林是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m≥0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）棵树的集合。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8988" y="1160748"/>
            <a:ext cx="7996237" cy="3078162"/>
            <a:chOff x="816" y="1594"/>
            <a:chExt cx="5037" cy="1939"/>
          </a:xfrm>
        </p:grpSpPr>
        <p:sp>
          <p:nvSpPr>
            <p:cNvPr id="14341" name="Line 4"/>
            <p:cNvSpPr>
              <a:spLocks noChangeShapeType="1"/>
            </p:cNvSpPr>
            <p:nvPr/>
          </p:nvSpPr>
          <p:spPr bwMode="auto">
            <a:xfrm>
              <a:off x="3129" y="2432"/>
              <a:ext cx="288" cy="33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 flipH="1">
              <a:off x="2653" y="2448"/>
              <a:ext cx="275" cy="30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>
              <a:off x="3039" y="249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2608" y="297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2304" y="1872"/>
              <a:ext cx="672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H="1">
              <a:off x="1488" y="1872"/>
              <a:ext cx="576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2177" y="1920"/>
              <a:ext cx="0" cy="105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1519" y="2432"/>
              <a:ext cx="161" cy="3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1296" y="2976"/>
              <a:ext cx="144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>
              <a:off x="930" y="2409"/>
              <a:ext cx="499" cy="9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2736" y="1776"/>
              <a:ext cx="13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3360" y="2304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>
              <a:off x="3696" y="2832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2928" y="3360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4080" y="1594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4080" y="2112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4060" y="3168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4080" y="2640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4558" y="2386"/>
              <a:ext cx="665" cy="4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depth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= 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4762" y="1680"/>
              <a:ext cx="19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 flipV="1">
              <a:off x="4858" y="1680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>
              <a:off x="4770" y="3504"/>
              <a:ext cx="18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 flipV="1">
              <a:off x="4858" y="2832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880" y="2169"/>
              <a:ext cx="313" cy="327"/>
              <a:chOff x="2903" y="2169"/>
              <a:chExt cx="313" cy="327"/>
            </a:xfrm>
          </p:grpSpPr>
          <p:sp>
            <p:nvSpPr>
              <p:cNvPr id="14406" name="Oval 28"/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7" name="Text Box 29"/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041" y="1616"/>
              <a:ext cx="313" cy="349"/>
              <a:chOff x="2041" y="1616"/>
              <a:chExt cx="313" cy="349"/>
            </a:xfrm>
          </p:grpSpPr>
          <p:sp>
            <p:nvSpPr>
              <p:cNvPr id="14404" name="Oval 31"/>
              <p:cNvSpPr>
                <a:spLocks noChangeArrowheads="1"/>
              </p:cNvSpPr>
              <p:nvPr/>
            </p:nvSpPr>
            <p:spPr bwMode="auto">
              <a:xfrm>
                <a:off x="2041" y="1652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5" name="Text Box 32"/>
              <p:cNvSpPr txBox="1">
                <a:spLocks noChangeArrowheads="1"/>
              </p:cNvSpPr>
              <p:nvPr/>
            </p:nvSpPr>
            <p:spPr bwMode="auto">
              <a:xfrm>
                <a:off x="2066" y="1616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2023" y="2173"/>
              <a:ext cx="313" cy="327"/>
              <a:chOff x="2903" y="2169"/>
              <a:chExt cx="313" cy="327"/>
            </a:xfrm>
          </p:grpSpPr>
          <p:sp>
            <p:nvSpPr>
              <p:cNvPr id="14402" name="Oval 34"/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3" name="Text Box 35"/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315" y="2173"/>
              <a:ext cx="313" cy="327"/>
              <a:chOff x="1315" y="2173"/>
              <a:chExt cx="313" cy="327"/>
            </a:xfrm>
          </p:grpSpPr>
          <p:sp>
            <p:nvSpPr>
              <p:cNvPr id="14400" name="Oval 37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1" name="Text Box 38"/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885" y="2682"/>
              <a:ext cx="313" cy="327"/>
              <a:chOff x="1315" y="2173"/>
              <a:chExt cx="313" cy="327"/>
            </a:xfrm>
          </p:grpSpPr>
          <p:sp>
            <p:nvSpPr>
              <p:cNvPr id="14398" name="Oval 40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9" name="Text Box 41"/>
              <p:cNvSpPr txBox="1">
                <a:spLocks noChangeArrowheads="1"/>
              </p:cNvSpPr>
              <p:nvPr/>
            </p:nvSpPr>
            <p:spPr bwMode="auto">
              <a:xfrm>
                <a:off x="1369" y="2173"/>
                <a:ext cx="20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315" y="2682"/>
              <a:ext cx="313" cy="327"/>
              <a:chOff x="1315" y="2173"/>
              <a:chExt cx="313" cy="327"/>
            </a:xfrm>
          </p:grpSpPr>
          <p:sp>
            <p:nvSpPr>
              <p:cNvPr id="14396" name="Oval 43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" name="Text Box 44"/>
              <p:cNvSpPr txBox="1">
                <a:spLocks noChangeArrowheads="1"/>
              </p:cNvSpPr>
              <p:nvPr/>
            </p:nvSpPr>
            <p:spPr bwMode="auto">
              <a:xfrm>
                <a:off x="1357" y="2173"/>
                <a:ext cx="22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J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2454" y="2682"/>
              <a:ext cx="313" cy="327"/>
              <a:chOff x="1315" y="2173"/>
              <a:chExt cx="313" cy="327"/>
            </a:xfrm>
          </p:grpSpPr>
          <p:sp>
            <p:nvSpPr>
              <p:cNvPr id="14394" name="Oval 46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5" name="Text Box 47"/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H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023" y="2672"/>
              <a:ext cx="313" cy="337"/>
              <a:chOff x="2023" y="2672"/>
              <a:chExt cx="313" cy="337"/>
            </a:xfrm>
          </p:grpSpPr>
          <p:sp>
            <p:nvSpPr>
              <p:cNvPr id="14392" name="Oval 49"/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3" name="Text Box 50"/>
              <p:cNvSpPr txBox="1">
                <a:spLocks noChangeArrowheads="1"/>
              </p:cNvSpPr>
              <p:nvPr/>
            </p:nvSpPr>
            <p:spPr bwMode="auto">
              <a:xfrm>
                <a:off x="2034" y="2672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G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1546" y="2662"/>
              <a:ext cx="313" cy="337"/>
              <a:chOff x="2023" y="2672"/>
              <a:chExt cx="313" cy="337"/>
            </a:xfrm>
          </p:grpSpPr>
          <p:sp>
            <p:nvSpPr>
              <p:cNvPr id="14390" name="Oval 52"/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1" name="Text Box 53"/>
              <p:cNvSpPr txBox="1">
                <a:spLocks noChangeArrowheads="1"/>
              </p:cNvSpPr>
              <p:nvPr/>
            </p:nvSpPr>
            <p:spPr bwMode="auto">
              <a:xfrm>
                <a:off x="2052" y="2672"/>
                <a:ext cx="25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1066" y="2659"/>
              <a:ext cx="313" cy="337"/>
              <a:chOff x="1066" y="2659"/>
              <a:chExt cx="313" cy="337"/>
            </a:xfrm>
          </p:grpSpPr>
          <p:sp>
            <p:nvSpPr>
              <p:cNvPr id="14388" name="Oval 55"/>
              <p:cNvSpPr>
                <a:spLocks noChangeArrowheads="1"/>
              </p:cNvSpPr>
              <p:nvPr/>
            </p:nvSpPr>
            <p:spPr bwMode="auto">
              <a:xfrm>
                <a:off x="1066" y="26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Text Box 56"/>
              <p:cNvSpPr txBox="1">
                <a:spLocks noChangeArrowheads="1"/>
              </p:cNvSpPr>
              <p:nvPr/>
            </p:nvSpPr>
            <p:spPr bwMode="auto">
              <a:xfrm>
                <a:off x="1095" y="2659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447" y="3203"/>
              <a:ext cx="327" cy="327"/>
              <a:chOff x="1308" y="2173"/>
              <a:chExt cx="327" cy="327"/>
            </a:xfrm>
          </p:grpSpPr>
          <p:sp>
            <p:nvSpPr>
              <p:cNvPr id="14386" name="Oval 58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7" name="Text Box 59"/>
              <p:cNvSpPr txBox="1">
                <a:spLocks noChangeArrowheads="1"/>
              </p:cNvSpPr>
              <p:nvPr/>
            </p:nvSpPr>
            <p:spPr bwMode="auto">
              <a:xfrm>
                <a:off x="1308" y="2173"/>
                <a:ext cx="327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M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1315" y="3203"/>
              <a:ext cx="313" cy="327"/>
              <a:chOff x="1315" y="2173"/>
              <a:chExt cx="313" cy="327"/>
            </a:xfrm>
          </p:grpSpPr>
          <p:sp>
            <p:nvSpPr>
              <p:cNvPr id="14384" name="Oval 61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5" name="Text Box 62"/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L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816" y="3194"/>
              <a:ext cx="313" cy="327"/>
              <a:chOff x="1315" y="2173"/>
              <a:chExt cx="313" cy="327"/>
            </a:xfrm>
          </p:grpSpPr>
          <p:sp>
            <p:nvSpPr>
              <p:cNvPr id="14382" name="Oval 64"/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Text Box 65"/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K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77" name="Line 66"/>
            <p:cNvSpPr>
              <a:spLocks noChangeShapeType="1"/>
            </p:cNvSpPr>
            <p:nvPr/>
          </p:nvSpPr>
          <p:spPr bwMode="auto">
            <a:xfrm>
              <a:off x="5455" y="1674"/>
              <a:ext cx="19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Line 67"/>
            <p:cNvSpPr>
              <a:spLocks noChangeShapeType="1"/>
            </p:cNvSpPr>
            <p:nvPr/>
          </p:nvSpPr>
          <p:spPr bwMode="auto">
            <a:xfrm flipV="1">
              <a:off x="5551" y="1674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68"/>
            <p:cNvSpPr>
              <a:spLocks noChangeShapeType="1"/>
            </p:cNvSpPr>
            <p:nvPr/>
          </p:nvSpPr>
          <p:spPr bwMode="auto">
            <a:xfrm>
              <a:off x="5463" y="3498"/>
              <a:ext cx="18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69"/>
            <p:cNvSpPr>
              <a:spLocks noChangeShapeType="1"/>
            </p:cNvSpPr>
            <p:nvPr/>
          </p:nvSpPr>
          <p:spPr bwMode="auto">
            <a:xfrm flipV="1">
              <a:off x="5551" y="2826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Text Box 70"/>
            <p:cNvSpPr txBox="1">
              <a:spLocks noChangeArrowheads="1"/>
            </p:cNvSpPr>
            <p:nvPr/>
          </p:nvSpPr>
          <p:spPr bwMode="auto">
            <a:xfrm>
              <a:off x="5139" y="2375"/>
              <a:ext cx="714" cy="4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height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= 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WordArt 1026"/>
          <p:cNvSpPr>
            <a:spLocks noChangeArrowheads="1" noChangeShapeType="1" noTextEdit="1"/>
          </p:cNvSpPr>
          <p:nvPr/>
        </p:nvSpPr>
        <p:spPr bwMode="auto">
          <a:xfrm rot="5400000">
            <a:off x="1600200" y="3124200"/>
            <a:ext cx="5943600" cy="457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9" lon="20699999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kern="10" spc="-360">
                <a:ln w="9525" cap="sq"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宋体"/>
                <a:ea typeface="宋体"/>
              </a:rPr>
              <a:t>~~~~~~~~~~~~~~~~~~~~~~~~~~~~~~</a:t>
            </a:r>
            <a:endParaRPr lang="zh-CN" altLang="en-US" kern="10" spc="-360">
              <a:ln w="9525" cap="sq">
                <a:round/>
                <a:headEnd type="none" w="sm" len="sm"/>
                <a:tailEnd type="none" w="sm" len="sm"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graphicFrame>
        <p:nvGraphicFramePr>
          <p:cNvPr id="73" name="Object 1024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5105400" y="6096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剪辑" r:id="rId4" imgW="1578600" imgH="2901240" progId="">
                  <p:embed/>
                </p:oleObj>
              </mc:Choice>
              <mc:Fallback>
                <p:oleObj name="剪辑" r:id="rId4" imgW="1578600" imgH="2901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028"/>
          <p:cNvSpPr txBox="1">
            <a:spLocks noChangeArrowheads="1"/>
          </p:cNvSpPr>
          <p:nvPr/>
        </p:nvSpPr>
        <p:spPr bwMode="auto">
          <a:xfrm>
            <a:off x="965200" y="115888"/>
            <a:ext cx="2235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线性结构</a:t>
            </a:r>
          </a:p>
        </p:txBody>
      </p:sp>
      <p:sp>
        <p:nvSpPr>
          <p:cNvPr id="75" name="Rectangle 1029"/>
          <p:cNvSpPr>
            <a:spLocks noChangeArrowheads="1"/>
          </p:cNvSpPr>
          <p:nvPr/>
        </p:nvSpPr>
        <p:spPr bwMode="auto">
          <a:xfrm>
            <a:off x="5867400" y="76200"/>
            <a:ext cx="2235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5400"/>
                </a:solidFill>
                <a:ea typeface="隶书" pitchFamily="49" charset="-122"/>
              </a:rPr>
              <a:t>树型结构</a:t>
            </a:r>
            <a:endParaRPr lang="zh-CN" altLang="en-US" sz="4000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76" name="Text Box 1031"/>
          <p:cNvSpPr txBox="1">
            <a:spLocks noChangeArrowheads="1"/>
          </p:cNvSpPr>
          <p:nvPr/>
        </p:nvSpPr>
        <p:spPr bwMode="auto">
          <a:xfrm>
            <a:off x="365125" y="974725"/>
            <a:ext cx="3702819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第一个数据元素</a:t>
            </a:r>
          </a:p>
          <a:p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无前驱</a:t>
            </a:r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solidFill>
                <a:srgbClr val="99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7" name="Text Box 1032"/>
          <p:cNvSpPr txBox="1">
            <a:spLocks noChangeArrowheads="1"/>
          </p:cNvSpPr>
          <p:nvPr/>
        </p:nvSpPr>
        <p:spPr bwMode="auto">
          <a:xfrm>
            <a:off x="5022850" y="914400"/>
            <a:ext cx="2012089" cy="11387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根结点</a:t>
            </a:r>
          </a:p>
          <a:p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无前驱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solidFill>
                <a:srgbClr val="99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Text Box 1033"/>
          <p:cNvSpPr txBox="1">
            <a:spLocks noChangeArrowheads="1"/>
          </p:cNvSpPr>
          <p:nvPr/>
        </p:nvSpPr>
        <p:spPr bwMode="auto">
          <a:xfrm>
            <a:off x="152400" y="2667000"/>
            <a:ext cx="305724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最后一个数据元素</a:t>
            </a:r>
          </a:p>
          <a:p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              </a:t>
            </a:r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无后继</a:t>
            </a:r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9" name="Text Box 1034"/>
          <p:cNvSpPr txBox="1">
            <a:spLocks noChangeArrowheads="1"/>
          </p:cNvSpPr>
          <p:nvPr/>
        </p:nvSpPr>
        <p:spPr bwMode="auto">
          <a:xfrm>
            <a:off x="5256076" y="2564904"/>
            <a:ext cx="233910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多个叶子结点</a:t>
            </a:r>
          </a:p>
          <a:p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无后继</a:t>
            </a:r>
            <a:r>
              <a:rPr lang="en-US" altLang="zh-CN" sz="2800" b="1" dirty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80" name="Text Box 1035"/>
          <p:cNvSpPr txBox="1">
            <a:spLocks noChangeArrowheads="1"/>
          </p:cNvSpPr>
          <p:nvPr/>
        </p:nvSpPr>
        <p:spPr bwMode="auto">
          <a:xfrm>
            <a:off x="288924" y="4403725"/>
            <a:ext cx="349098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其它数据元素</a:t>
            </a:r>
          </a:p>
          <a:p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一个前驱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、一</a:t>
            </a:r>
            <a:r>
              <a:rPr lang="zh-CN" altLang="en-US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个后继</a:t>
            </a:r>
            <a:r>
              <a:rPr lang="en-US" altLang="zh-CN" sz="28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solidFill>
                <a:srgbClr val="99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" name="Text Box 1036"/>
          <p:cNvSpPr txBox="1">
            <a:spLocks noChangeArrowheads="1"/>
          </p:cNvSpPr>
          <p:nvPr/>
        </p:nvSpPr>
        <p:spPr bwMode="auto">
          <a:xfrm>
            <a:off x="5232400" y="4419600"/>
            <a:ext cx="3627916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其它数据元素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一个前驱</a:t>
            </a:r>
            <a:r>
              <a:rPr lang="zh-CN" altLang="en-US" sz="28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、多个</a:t>
            </a:r>
            <a:r>
              <a:rPr lang="zh-CN" altLang="en-US" sz="28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后继</a:t>
            </a:r>
            <a:r>
              <a:rPr lang="en-US" altLang="zh-CN" sz="2800" b="1" dirty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800" dirty="0">
              <a:solidFill>
                <a:srgbClr val="99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9512</TotalTime>
  <Words>3103</Words>
  <Application>Microsoft Macintosh PowerPoint</Application>
  <PresentationFormat>全屏显示(4:3)</PresentationFormat>
  <Paragraphs>636</Paragraphs>
  <Slides>48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Pixel</vt:lpstr>
      <vt:lpstr>剪辑</vt:lpstr>
      <vt:lpstr>第六章 树与二叉树</vt:lpstr>
      <vt:lpstr>6.1 树的概念</vt:lpstr>
      <vt:lpstr>PowerPoint 演示文稿</vt:lpstr>
      <vt:lpstr>PowerPoint 演示文稿</vt:lpstr>
      <vt:lpstr>PowerPoint 演示文稿</vt:lpstr>
      <vt:lpstr>树的基本术语</vt:lpstr>
      <vt:lpstr>PowerPoint 演示文稿</vt:lpstr>
      <vt:lpstr>PowerPoint 演示文稿</vt:lpstr>
      <vt:lpstr>PowerPoint 演示文稿</vt:lpstr>
      <vt:lpstr>6.2 二叉树 (Binary Tree)</vt:lpstr>
      <vt:lpstr>二叉树的性质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二叉树遍历</vt:lpstr>
      <vt:lpstr>PowerPoint 演示文稿</vt:lpstr>
      <vt:lpstr>先序遍历 (Preorder Traversal)</vt:lpstr>
      <vt:lpstr>PowerPoint 演示文稿</vt:lpstr>
      <vt:lpstr>中序遍历 (Inorder Traversal)</vt:lpstr>
      <vt:lpstr>后序遍历 (Postorder Traversal)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层次序遍历二叉树</vt:lpstr>
      <vt:lpstr>线索化二叉树 (Threaded Binary Tree)</vt:lpstr>
      <vt:lpstr>PowerPoint 演示文稿</vt:lpstr>
      <vt:lpstr>PowerPoint 演示文稿</vt:lpstr>
      <vt:lpstr>以中序遍历二叉树，看二叉树的线索表示</vt:lpstr>
      <vt:lpstr>PowerPoint 演示文稿</vt:lpstr>
      <vt:lpstr>寻找当前结点在中序下的前驱</vt:lpstr>
      <vt:lpstr>PowerPoint 演示文稿</vt:lpstr>
      <vt:lpstr>寻找当前结点在后序下的前驱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树与二叉树</dc:title>
  <dc:creator>xuehui</dc:creator>
  <cp:lastModifiedBy>apple sd</cp:lastModifiedBy>
  <cp:revision>109</cp:revision>
  <dcterms:created xsi:type="dcterms:W3CDTF">2006-02-16T14:22:17Z</dcterms:created>
  <dcterms:modified xsi:type="dcterms:W3CDTF">2019-04-12T08:32:21Z</dcterms:modified>
</cp:coreProperties>
</file>