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Microsoft___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4"/>
  </p:notesMasterIdLst>
  <p:handoutMasterIdLst>
    <p:handoutMasterId r:id="rId35"/>
  </p:handoutMasterIdLst>
  <p:sldIdLst>
    <p:sldId id="576" r:id="rId2"/>
    <p:sldId id="388" r:id="rId3"/>
    <p:sldId id="389" r:id="rId4"/>
    <p:sldId id="514" r:id="rId5"/>
    <p:sldId id="475" r:id="rId6"/>
    <p:sldId id="515" r:id="rId7"/>
    <p:sldId id="476" r:id="rId8"/>
    <p:sldId id="477" r:id="rId9"/>
    <p:sldId id="390" r:id="rId10"/>
    <p:sldId id="391" r:id="rId11"/>
    <p:sldId id="516" r:id="rId12"/>
    <p:sldId id="518" r:id="rId13"/>
    <p:sldId id="405" r:id="rId14"/>
    <p:sldId id="406" r:id="rId15"/>
    <p:sldId id="407" r:id="rId16"/>
    <p:sldId id="547" r:id="rId17"/>
    <p:sldId id="548" r:id="rId18"/>
    <p:sldId id="562" r:id="rId19"/>
    <p:sldId id="549" r:id="rId20"/>
    <p:sldId id="550" r:id="rId21"/>
    <p:sldId id="551" r:id="rId22"/>
    <p:sldId id="577" r:id="rId23"/>
    <p:sldId id="578" r:id="rId24"/>
    <p:sldId id="579" r:id="rId25"/>
    <p:sldId id="580" r:id="rId26"/>
    <p:sldId id="581" r:id="rId27"/>
    <p:sldId id="582" r:id="rId28"/>
    <p:sldId id="583" r:id="rId29"/>
    <p:sldId id="584" r:id="rId30"/>
    <p:sldId id="585" r:id="rId31"/>
    <p:sldId id="586" r:id="rId32"/>
    <p:sldId id="587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66"/>
    <a:srgbClr val="000000"/>
    <a:srgbClr val="006600"/>
    <a:srgbClr val="009900"/>
    <a:srgbClr val="800080"/>
    <a:srgbClr val="FFFF99"/>
    <a:srgbClr val="66FFFF"/>
    <a:srgbClr val="CCFF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23" autoAdjust="0"/>
  </p:normalViewPr>
  <p:slideViewPr>
    <p:cSldViewPr>
      <p:cViewPr varScale="1">
        <p:scale>
          <a:sx n="63" d="100"/>
          <a:sy n="63" d="100"/>
        </p:scale>
        <p:origin x="-3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63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1C6DD-BC1C-4C05-9643-0BB5981B4EDF}" type="datetimeFigureOut">
              <a:rPr lang="zh-CN" altLang="en-US" smtClean="0"/>
              <a:pPr/>
              <a:t>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75DAD-92B6-40D2-B69B-8CC829D3EF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B1D9AA-D00F-4446-B361-110B31980A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212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97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7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200" b="0"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C5F6E4BD-19A7-4191-AAC5-67AD752006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DA1AF-D5A7-4C19-89EF-8AF222DCA2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36D76-815E-4F7E-A507-7F6C5640E6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9EE9D-6204-4DBA-A774-71A51022F9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DE189-6B37-446E-A284-29E741555E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6370C-75F8-4543-8654-8E2597A52F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EE818-FA81-480C-8BD2-5B334F3B87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4BE77-CAC9-4C64-8743-8458261B04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79EDE-8EB6-4032-A7BD-39E92FA76F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4DCE1-2955-4D64-A450-25B441189E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B9472-3094-490E-A9BF-4E80F91EF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EE20A-7B91-4106-B517-6E0573AC6D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 b="1"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fld id="{84E2319B-DC02-426A-B464-764B5E9474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</a:endParaRPr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</a:endParaRPr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6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89" name="Line 17"/>
          <p:cNvSpPr>
            <a:spLocks noChangeShapeType="1"/>
          </p:cNvSpPr>
          <p:nvPr userDrawn="1"/>
        </p:nvSpPr>
        <p:spPr bwMode="auto">
          <a:xfrm>
            <a:off x="0" y="6453188"/>
            <a:ext cx="7775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ransition xmlns:p14="http://schemas.microsoft.com/office/powerpoint/2010/main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Microsoft___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aike.baidu.com/view/1099373.htm" TargetMode="External"/><Relationship Id="rId3" Type="http://schemas.openxmlformats.org/officeDocument/2006/relationships/hyperlink" Target="http://baike.baidu.com/view/1009692.ht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__2.doc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pPr algn="ctr" eaLnBrk="1" hangingPunct="1"/>
            <a:r>
              <a:rPr lang="zh-CN" altLang="en-US" sz="5400" b="1" dirty="0">
                <a:latin typeface="华文新魏" pitchFamily="2" charset="-122"/>
                <a:ea typeface="华文新魏" pitchFamily="2" charset="-122"/>
              </a:rPr>
              <a:t>第六章 树与二叉树</a:t>
            </a:r>
            <a:r>
              <a:rPr lang="en-US" altLang="zh-CN" sz="54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5400" b="1" dirty="0">
                <a:latin typeface="华文新魏" pitchFamily="2" charset="-122"/>
                <a:ea typeface="华文新魏" pitchFamily="2" charset="-122"/>
              </a:rPr>
              <a:t>续</a:t>
            </a:r>
            <a:r>
              <a:rPr lang="en-US" altLang="zh-CN" sz="5400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5400" b="1" dirty="0"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sz="5400" b="1" dirty="0">
                <a:latin typeface="华文新魏" pitchFamily="2" charset="-122"/>
                <a:ea typeface="华文新魏" pitchFamily="2" charset="-122"/>
              </a:rPr>
            </a:br>
            <a:endParaRPr lang="zh-CN" altLang="en-US" sz="5400" b="1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417763" y="1530350"/>
            <a:ext cx="6726237" cy="4752975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Clr>
                <a:srgbClr val="800080"/>
              </a:buClr>
              <a:buSzPct val="50000"/>
              <a:buNone/>
              <a:defRPr/>
            </a:pPr>
            <a:r>
              <a:rPr kumimoji="1" lang="zh-CN" altLang="en-US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hlinkClick r:id="rId2" action="ppaction://hlinksldjump"/>
              </a:rPr>
              <a:t> </a:t>
            </a:r>
            <a:endParaRPr kumimoji="1" lang="zh-CN" altLang="en-US" b="1" dirty="0" smtClean="0">
              <a:solidFill>
                <a:schemeClr val="tx1">
                  <a:lumMod val="75000"/>
                </a:schemeClr>
              </a:solidFill>
              <a:latin typeface="华文楷体" pitchFamily="2" charset="-122"/>
              <a:ea typeface="华文楷体" pitchFamily="2" charset="-122"/>
              <a:hlinkClick r:id="rId2" action="ppaction://hlinksldjump"/>
            </a:endParaRPr>
          </a:p>
          <a:p>
            <a:pPr eaLnBrk="1" hangingPunct="1">
              <a:spcBef>
                <a:spcPct val="10000"/>
              </a:spcBef>
              <a:buClr>
                <a:srgbClr val="800080"/>
              </a:buClr>
              <a:buSzPct val="50000"/>
              <a:buNone/>
              <a:defRPr/>
            </a:pPr>
            <a:r>
              <a:rPr kumimoji="1" lang="zh-CN" altLang="en-US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hlinkClick r:id="rId3" action="ppaction://hlinksldjump"/>
              </a:rPr>
              <a:t>树与森林</a:t>
            </a:r>
            <a:endParaRPr kumimoji="1" lang="zh-CN" altLang="en-US" b="1" dirty="0" smtClean="0">
              <a:solidFill>
                <a:schemeClr val="tx1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spcBef>
                <a:spcPct val="10000"/>
              </a:spcBef>
              <a:buClr>
                <a:srgbClr val="800080"/>
              </a:buClr>
              <a:buSzPct val="50000"/>
              <a:buNone/>
              <a:defRPr/>
            </a:pPr>
            <a:r>
              <a:rPr kumimoji="1" lang="zh-CN" altLang="en-US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hlinkClick r:id="" action="ppaction://noaction"/>
              </a:rPr>
              <a:t>树与等价问题</a:t>
            </a:r>
            <a:endParaRPr kumimoji="1" lang="en-US" altLang="zh-CN" b="1" dirty="0" smtClean="0">
              <a:solidFill>
                <a:schemeClr val="tx1">
                  <a:lumMod val="75000"/>
                </a:schemeClr>
              </a:solidFill>
              <a:latin typeface="华文楷体" pitchFamily="2" charset="-122"/>
              <a:ea typeface="华文楷体" pitchFamily="2" charset="-122"/>
              <a:hlinkClick r:id="" action="ppaction://noaction"/>
            </a:endParaRPr>
          </a:p>
          <a:p>
            <a:pPr eaLnBrk="1" hangingPunct="1">
              <a:spcBef>
                <a:spcPct val="10000"/>
              </a:spcBef>
              <a:buClr>
                <a:srgbClr val="800080"/>
              </a:buClr>
              <a:buSzPct val="50000"/>
              <a:buNone/>
              <a:defRPr/>
            </a:pPr>
            <a:r>
              <a:rPr kumimoji="1" lang="en-US" altLang="zh-CN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hlinkClick r:id="" action="ppaction://noaction"/>
              </a:rPr>
              <a:t>Huffman</a:t>
            </a:r>
            <a:r>
              <a:rPr kumimoji="1" lang="zh-CN" altLang="en-US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  <a:hlinkClick r:id="" action="ppaction://noaction"/>
              </a:rPr>
              <a:t>树</a:t>
            </a:r>
            <a:r>
              <a:rPr kumimoji="1" lang="zh-CN" altLang="en-US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及其应用</a:t>
            </a:r>
            <a:endParaRPr kumimoji="1" lang="en-US" altLang="zh-CN" b="1" dirty="0" smtClean="0">
              <a:solidFill>
                <a:schemeClr val="tx1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spcBef>
                <a:spcPct val="10000"/>
              </a:spcBef>
              <a:buClr>
                <a:srgbClr val="800080"/>
              </a:buClr>
              <a:buSzPct val="50000"/>
              <a:buNone/>
              <a:defRPr/>
            </a:pPr>
            <a:r>
              <a:rPr kumimoji="1" lang="zh-CN" altLang="en-US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回溯法与树 的遍历</a:t>
            </a:r>
            <a:endParaRPr kumimoji="1" lang="en-US" altLang="zh-CN" b="1" dirty="0" smtClean="0">
              <a:solidFill>
                <a:schemeClr val="tx1">
                  <a:lumMod val="7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spcBef>
                <a:spcPct val="10000"/>
              </a:spcBef>
              <a:buClr>
                <a:srgbClr val="800080"/>
              </a:buClr>
              <a:buSzPct val="50000"/>
              <a:buNone/>
              <a:defRPr/>
            </a:pPr>
            <a:r>
              <a:rPr kumimoji="1" lang="zh-CN" altLang="en-US" b="1" dirty="0" smtClean="0">
                <a:solidFill>
                  <a:schemeClr val="tx1">
                    <a:lumMod val="75000"/>
                  </a:schemeClr>
                </a:solidFill>
                <a:latin typeface="华文楷体" pitchFamily="2" charset="-122"/>
                <a:ea typeface="华文楷体" pitchFamily="2" charset="-122"/>
              </a:rPr>
              <a:t>树 的计数</a:t>
            </a:r>
          </a:p>
        </p:txBody>
      </p:sp>
    </p:spTree>
    <p:extLst>
      <p:ext uri="{BB962C8B-B14F-4D97-AF65-F5344CB8AC3E}">
        <p14:creationId xmlns:p14="http://schemas.microsoft.com/office/powerpoint/2010/main" val="29611354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95536" y="1016732"/>
            <a:ext cx="8194675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lang="zh-CN" altLang="en-US" sz="2800" b="1" kern="0" dirty="0" smtClean="0">
                <a:latin typeface="华文楷体" pitchFamily="2" charset="-122"/>
                <a:ea typeface="华文楷体" pitchFamily="2" charset="-122"/>
              </a:rPr>
              <a:t>由于二叉树和树都可以用二叉链表作为存储结构，则以二叉链表作为媒介可导出树与二叉树之间的一个对应。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给定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一棵树，可以找到唯一的一棵二叉树与之对应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。从物理上看，他们的二叉链表是相同的，只是解释不同。</a:t>
            </a:r>
          </a:p>
          <a:p>
            <a:pPr marL="342900" indent="-342900">
              <a:spcBef>
                <a:spcPct val="20000"/>
              </a:spcBef>
              <a:buClr>
                <a:srgbClr val="800080"/>
              </a:buClr>
              <a:buSzPct val="50000"/>
              <a:buFont typeface="Wingdings" pitchFamily="2" charset="2"/>
              <a:buChar char="n"/>
            </a:pPr>
            <a:r>
              <a:rPr lang="zh-CN" altLang="en-US" sz="2800" b="1" kern="0" dirty="0" smtClean="0">
                <a:latin typeface="华文楷体" pitchFamily="2" charset="-122"/>
                <a:ea typeface="华文楷体" pitchFamily="2" charset="-122"/>
              </a:rPr>
              <a:t>从树的二叉链表表示的定义可知，</a:t>
            </a:r>
            <a:r>
              <a:rPr lang="zh-CN" altLang="en-US" sz="2800" b="1" kern="0" dirty="0" smtClean="0">
                <a:solidFill>
                  <a:srgbClr val="009900"/>
                </a:solidFill>
                <a:latin typeface="华文楷体" pitchFamily="2" charset="-122"/>
                <a:ea typeface="华文楷体" pitchFamily="2" charset="-122"/>
              </a:rPr>
              <a:t>任何一棵和树 对应的二叉树，其右子树必空 </a:t>
            </a:r>
            <a:r>
              <a:rPr lang="zh-CN" altLang="en-US" sz="2800" b="1" kern="0" dirty="0" smtClean="0">
                <a:latin typeface="华文楷体" pitchFamily="2" charset="-122"/>
                <a:ea typeface="华文楷体" pitchFamily="2" charset="-122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lang="zh-CN" altLang="en-US" sz="2800" b="1" kern="0" dirty="0" smtClean="0">
                <a:latin typeface="华文楷体" pitchFamily="2" charset="-122"/>
                <a:ea typeface="华文楷体" pitchFamily="2" charset="-122"/>
              </a:rPr>
              <a:t>若把森林中第二棵树的根结点看作是第一棵树的根结点的兄弟，则同样可以导出二叉树的对应关系。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5496" y="116632"/>
            <a:ext cx="5445722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由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森林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F={T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, T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, …T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}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转换成</a:t>
            </a:r>
            <a:endParaRPr lang="en-US" altLang="zh-CN" sz="24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二叉树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B=(root, LB, RB)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转换规则为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74340" y="800708"/>
            <a:ext cx="6874024" cy="211404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 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= Φ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，则 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 = Φ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否则，由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ROOT( B) = ROOT(T1 )</a:t>
            </a:r>
            <a:endParaRPr lang="en-US" altLang="zh-CN" sz="2400" b="1" dirty="0" smtClean="0">
              <a:solidFill>
                <a:schemeClr val="tx2"/>
              </a:solidFill>
              <a:ea typeface="楷体_GB2312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由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11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12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…, 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1m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) 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对应得到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LB;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由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3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,…,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) 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对应得到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RB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15616" y="4107593"/>
            <a:ext cx="7620597" cy="204363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 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 = Φ, 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则 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= Φ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否则，由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ROOT( T</a:t>
            </a:r>
            <a:r>
              <a:rPr lang="en-US" altLang="zh-CN" sz="2400" b="1" baseline="-25000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)=ROOT(B);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由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LB 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对应得到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 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11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12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…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1m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);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由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RB 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对应得到 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T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3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…, 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3327" y="3356992"/>
            <a:ext cx="5594801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由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二叉树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=(root, LB, RB)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转换为</a:t>
            </a:r>
            <a:endParaRPr lang="en-US" altLang="zh-CN" sz="2400" b="1" dirty="0" smtClean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森林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F={T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, T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, …T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</a:t>
            </a:r>
            <a:r>
              <a:rPr lang="en-US" altLang="zh-CN" sz="24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}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转换规则为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1000" y="548680"/>
            <a:ext cx="8382000" cy="12407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由此</a:t>
            </a:r>
            <a:r>
              <a:rPr lang="zh-CN" altLang="en-US" sz="32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，树和森林的各种操作均可与二叉树的各种操作相对应。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17525" y="1808820"/>
            <a:ext cx="8626475" cy="12798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 smtClean="0">
                <a:solidFill>
                  <a:srgbClr val="990033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应当</a:t>
            </a:r>
            <a:r>
              <a:rPr lang="zh-CN" altLang="en-US" sz="3200" b="1" dirty="0">
                <a:solidFill>
                  <a:srgbClr val="990033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注意的是，</a:t>
            </a:r>
            <a:r>
              <a:rPr lang="zh-CN" altLang="en-US" sz="32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和树对应的二叉树，其左、右子树的</a:t>
            </a:r>
            <a:r>
              <a:rPr lang="zh-CN" altLang="en-US" sz="3200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概念已</a:t>
            </a:r>
            <a:r>
              <a:rPr lang="zh-CN" altLang="en-US" sz="3200" dirty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改变为</a:t>
            </a:r>
            <a:r>
              <a:rPr lang="zh-CN" altLang="en-US" sz="3200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：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左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是孩子，右是兄弟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10"/>
          <p:cNvSpPr txBox="1">
            <a:spLocks noChangeArrowheads="1"/>
          </p:cNvSpPr>
          <p:nvPr/>
        </p:nvSpPr>
        <p:spPr bwMode="auto">
          <a:xfrm>
            <a:off x="4967288" y="2057400"/>
            <a:ext cx="312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6666"/>
                </a:solidFill>
                <a:latin typeface="Times New Roman" pitchFamily="18" charset="0"/>
                <a:ea typeface="隶书" pitchFamily="49" charset="-122"/>
              </a:rPr>
              <a:t>树的二叉树表示</a:t>
            </a:r>
            <a:endParaRPr kumimoji="1" lang="zh-CN" altLang="en-US" sz="2000">
              <a:solidFill>
                <a:srgbClr val="006666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0836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332656"/>
            <a:ext cx="8229600" cy="847725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chemeClr val="tx2"/>
                </a:solidFill>
                <a:ea typeface="华文新魏" pitchFamily="2" charset="-122"/>
              </a:rPr>
              <a:t>树和森林的遍历</a:t>
            </a:r>
            <a:endParaRPr lang="zh-CN" altLang="en-US" sz="6000" b="1" dirty="0" smtClean="0">
              <a:solidFill>
                <a:schemeClr val="tx2"/>
              </a:solidFill>
              <a:ea typeface="华文新魏" pitchFamily="2" charset="-122"/>
            </a:endParaRPr>
          </a:p>
        </p:txBody>
      </p:sp>
      <p:sp>
        <p:nvSpPr>
          <p:cNvPr id="120837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735013" y="1376363"/>
            <a:ext cx="8229600" cy="2376487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深度优先遍历</a:t>
            </a:r>
          </a:p>
          <a:p>
            <a:pPr lvl="1" eaLnBrk="1" hangingPunct="1">
              <a:spcBef>
                <a:spcPct val="10000"/>
              </a:spcBef>
              <a:buClr>
                <a:srgbClr val="006666"/>
              </a:buClr>
              <a:buSzPct val="50000"/>
              <a:buFont typeface="Wingdings" pitchFamily="2" charset="2"/>
              <a:buChar char="u"/>
            </a:pP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先根次序遍历</a:t>
            </a:r>
          </a:p>
          <a:p>
            <a:pPr lvl="1" eaLnBrk="1" hangingPunct="1">
              <a:spcBef>
                <a:spcPct val="10000"/>
              </a:spcBef>
              <a:buClr>
                <a:srgbClr val="006666"/>
              </a:buClr>
              <a:buSzPct val="50000"/>
              <a:buFont typeface="Wingdings" pitchFamily="2" charset="2"/>
              <a:buChar char="u"/>
            </a:pP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后根次序遍历</a:t>
            </a:r>
          </a:p>
          <a:p>
            <a:pPr eaLnBrk="1" hangingPunct="1"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广度优先遍历</a:t>
            </a:r>
          </a:p>
        </p:txBody>
      </p:sp>
      <p:grpSp>
        <p:nvGrpSpPr>
          <p:cNvPr id="120838" name="Group 49"/>
          <p:cNvGrpSpPr>
            <a:grpSpLocks/>
          </p:cNvGrpSpPr>
          <p:nvPr/>
        </p:nvGrpSpPr>
        <p:grpSpPr bwMode="auto">
          <a:xfrm>
            <a:off x="1828800" y="2781300"/>
            <a:ext cx="5867400" cy="3124200"/>
            <a:chOff x="1152" y="1824"/>
            <a:chExt cx="3696" cy="1968"/>
          </a:xfrm>
        </p:grpSpPr>
        <p:sp>
          <p:nvSpPr>
            <p:cNvPr id="120839" name="Line 2"/>
            <p:cNvSpPr>
              <a:spLocks noChangeShapeType="1"/>
            </p:cNvSpPr>
            <p:nvPr/>
          </p:nvSpPr>
          <p:spPr bwMode="auto">
            <a:xfrm>
              <a:off x="3456" y="2832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0" name="Line 3"/>
            <p:cNvSpPr>
              <a:spLocks noChangeShapeType="1"/>
            </p:cNvSpPr>
            <p:nvPr/>
          </p:nvSpPr>
          <p:spPr bwMode="auto">
            <a:xfrm flipH="1">
              <a:off x="4368" y="3312"/>
              <a:ext cx="288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1" name="Line 4"/>
            <p:cNvSpPr>
              <a:spLocks noChangeShapeType="1"/>
            </p:cNvSpPr>
            <p:nvPr/>
          </p:nvSpPr>
          <p:spPr bwMode="auto">
            <a:xfrm>
              <a:off x="2352" y="3264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2" name="Line 5"/>
            <p:cNvSpPr>
              <a:spLocks noChangeShapeType="1"/>
            </p:cNvSpPr>
            <p:nvPr/>
          </p:nvSpPr>
          <p:spPr bwMode="auto">
            <a:xfrm>
              <a:off x="1536" y="3264"/>
              <a:ext cx="144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3" name="Line 6"/>
            <p:cNvSpPr>
              <a:spLocks noChangeShapeType="1"/>
            </p:cNvSpPr>
            <p:nvPr/>
          </p:nvSpPr>
          <p:spPr bwMode="auto">
            <a:xfrm flipH="1">
              <a:off x="1344" y="3312"/>
              <a:ext cx="96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4" name="Line 7"/>
            <p:cNvSpPr>
              <a:spLocks noChangeShapeType="1"/>
            </p:cNvSpPr>
            <p:nvPr/>
          </p:nvSpPr>
          <p:spPr bwMode="auto">
            <a:xfrm>
              <a:off x="2016" y="2784"/>
              <a:ext cx="336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5" name="Line 8"/>
            <p:cNvSpPr>
              <a:spLocks noChangeShapeType="1"/>
            </p:cNvSpPr>
            <p:nvPr/>
          </p:nvSpPr>
          <p:spPr bwMode="auto">
            <a:xfrm>
              <a:off x="1920" y="2832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6" name="Line 9"/>
            <p:cNvSpPr>
              <a:spLocks noChangeShapeType="1"/>
            </p:cNvSpPr>
            <p:nvPr/>
          </p:nvSpPr>
          <p:spPr bwMode="auto">
            <a:xfrm flipH="1">
              <a:off x="1536" y="2784"/>
              <a:ext cx="288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7" name="Line 13"/>
            <p:cNvSpPr>
              <a:spLocks noChangeShapeType="1"/>
            </p:cNvSpPr>
            <p:nvPr/>
          </p:nvSpPr>
          <p:spPr bwMode="auto">
            <a:xfrm flipH="1">
              <a:off x="3456" y="2064"/>
              <a:ext cx="672" cy="6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8" name="Line 14"/>
            <p:cNvSpPr>
              <a:spLocks noChangeShapeType="1"/>
            </p:cNvSpPr>
            <p:nvPr/>
          </p:nvSpPr>
          <p:spPr bwMode="auto">
            <a:xfrm>
              <a:off x="3888" y="2487"/>
              <a:ext cx="768" cy="72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231" name="Oval 15"/>
            <p:cNvSpPr>
              <a:spLocks noChangeArrowheads="1"/>
            </p:cNvSpPr>
            <p:nvPr/>
          </p:nvSpPr>
          <p:spPr bwMode="auto">
            <a:xfrm>
              <a:off x="4032" y="1872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265232" name="Oval 16"/>
            <p:cNvSpPr>
              <a:spLocks noChangeArrowheads="1"/>
            </p:cNvSpPr>
            <p:nvPr/>
          </p:nvSpPr>
          <p:spPr bwMode="auto">
            <a:xfrm>
              <a:off x="3648" y="2256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265233" name="Oval 17"/>
            <p:cNvSpPr>
              <a:spLocks noChangeArrowheads="1"/>
            </p:cNvSpPr>
            <p:nvPr/>
          </p:nvSpPr>
          <p:spPr bwMode="auto">
            <a:xfrm>
              <a:off x="4560" y="3111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265234" name="Oval 18"/>
            <p:cNvSpPr>
              <a:spLocks noChangeArrowheads="1"/>
            </p:cNvSpPr>
            <p:nvPr/>
          </p:nvSpPr>
          <p:spPr bwMode="auto">
            <a:xfrm>
              <a:off x="4128" y="2688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265235" name="Oval 19"/>
            <p:cNvSpPr>
              <a:spLocks noChangeArrowheads="1"/>
            </p:cNvSpPr>
            <p:nvPr/>
          </p:nvSpPr>
          <p:spPr bwMode="auto">
            <a:xfrm>
              <a:off x="3264" y="2640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20854" name="Text Box 20"/>
            <p:cNvSpPr txBox="1">
              <a:spLocks noChangeArrowheads="1"/>
            </p:cNvSpPr>
            <p:nvPr/>
          </p:nvSpPr>
          <p:spPr bwMode="auto">
            <a:xfrm>
              <a:off x="4042" y="1824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0855" name="Text Box 21"/>
            <p:cNvSpPr txBox="1">
              <a:spLocks noChangeArrowheads="1"/>
            </p:cNvSpPr>
            <p:nvPr/>
          </p:nvSpPr>
          <p:spPr bwMode="auto">
            <a:xfrm>
              <a:off x="3671" y="2217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0856" name="Text Box 22"/>
            <p:cNvSpPr txBox="1">
              <a:spLocks noChangeArrowheads="1"/>
            </p:cNvSpPr>
            <p:nvPr/>
          </p:nvSpPr>
          <p:spPr bwMode="auto">
            <a:xfrm>
              <a:off x="4128" y="2649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0857" name="Text Box 23"/>
            <p:cNvSpPr txBox="1">
              <a:spLocks noChangeArrowheads="1"/>
            </p:cNvSpPr>
            <p:nvPr/>
          </p:nvSpPr>
          <p:spPr bwMode="auto">
            <a:xfrm>
              <a:off x="3280" y="2601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0858" name="Text Box 24"/>
            <p:cNvSpPr txBox="1">
              <a:spLocks noChangeArrowheads="1"/>
            </p:cNvSpPr>
            <p:nvPr/>
          </p:nvSpPr>
          <p:spPr bwMode="auto">
            <a:xfrm>
              <a:off x="4570" y="3072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0859" name="Line 25"/>
            <p:cNvSpPr>
              <a:spLocks noChangeShapeType="1"/>
            </p:cNvSpPr>
            <p:nvPr/>
          </p:nvSpPr>
          <p:spPr bwMode="auto">
            <a:xfrm>
              <a:off x="2352" y="3264"/>
              <a:ext cx="0" cy="336"/>
            </a:xfrm>
            <a:prstGeom prst="line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60" name="Line 26"/>
            <p:cNvSpPr>
              <a:spLocks noChangeShapeType="1"/>
            </p:cNvSpPr>
            <p:nvPr/>
          </p:nvSpPr>
          <p:spPr bwMode="auto">
            <a:xfrm>
              <a:off x="2016" y="2736"/>
              <a:ext cx="336" cy="432"/>
            </a:xfrm>
            <a:prstGeom prst="line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61" name="Line 27"/>
            <p:cNvSpPr>
              <a:spLocks noChangeShapeType="1"/>
            </p:cNvSpPr>
            <p:nvPr/>
          </p:nvSpPr>
          <p:spPr bwMode="auto">
            <a:xfrm>
              <a:off x="1536" y="3264"/>
              <a:ext cx="144" cy="288"/>
            </a:xfrm>
            <a:prstGeom prst="line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62" name="Line 28"/>
            <p:cNvSpPr>
              <a:spLocks noChangeShapeType="1"/>
            </p:cNvSpPr>
            <p:nvPr/>
          </p:nvSpPr>
          <p:spPr bwMode="auto">
            <a:xfrm flipH="1">
              <a:off x="1317" y="3264"/>
              <a:ext cx="123" cy="288"/>
            </a:xfrm>
            <a:prstGeom prst="line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63" name="Line 29"/>
            <p:cNvSpPr>
              <a:spLocks noChangeShapeType="1"/>
            </p:cNvSpPr>
            <p:nvPr/>
          </p:nvSpPr>
          <p:spPr bwMode="auto">
            <a:xfrm flipH="1">
              <a:off x="1536" y="2784"/>
              <a:ext cx="288" cy="288"/>
            </a:xfrm>
            <a:prstGeom prst="line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64" name="Line 30"/>
            <p:cNvSpPr>
              <a:spLocks noChangeShapeType="1"/>
            </p:cNvSpPr>
            <p:nvPr/>
          </p:nvSpPr>
          <p:spPr bwMode="auto">
            <a:xfrm>
              <a:off x="1920" y="2784"/>
              <a:ext cx="0" cy="288"/>
            </a:xfrm>
            <a:prstGeom prst="line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247" name="Oval 31"/>
            <p:cNvSpPr>
              <a:spLocks noChangeArrowheads="1"/>
            </p:cNvSpPr>
            <p:nvPr/>
          </p:nvSpPr>
          <p:spPr bwMode="auto">
            <a:xfrm>
              <a:off x="1776" y="2544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5248" name="Oval 32"/>
            <p:cNvSpPr>
              <a:spLocks noChangeArrowheads="1"/>
            </p:cNvSpPr>
            <p:nvPr/>
          </p:nvSpPr>
          <p:spPr bwMode="auto">
            <a:xfrm>
              <a:off x="1776" y="3024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5249" name="Oval 33"/>
            <p:cNvSpPr>
              <a:spLocks noChangeArrowheads="1"/>
            </p:cNvSpPr>
            <p:nvPr/>
          </p:nvSpPr>
          <p:spPr bwMode="auto">
            <a:xfrm>
              <a:off x="1536" y="3504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5250" name="Oval 34"/>
            <p:cNvSpPr>
              <a:spLocks noChangeArrowheads="1"/>
            </p:cNvSpPr>
            <p:nvPr/>
          </p:nvSpPr>
          <p:spPr bwMode="auto">
            <a:xfrm>
              <a:off x="1152" y="3504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5251" name="Oval 35"/>
            <p:cNvSpPr>
              <a:spLocks noChangeArrowheads="1"/>
            </p:cNvSpPr>
            <p:nvPr/>
          </p:nvSpPr>
          <p:spPr bwMode="auto">
            <a:xfrm>
              <a:off x="1344" y="3024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5252" name="Oval 36"/>
            <p:cNvSpPr>
              <a:spLocks noChangeArrowheads="1"/>
            </p:cNvSpPr>
            <p:nvPr/>
          </p:nvSpPr>
          <p:spPr bwMode="auto">
            <a:xfrm>
              <a:off x="2208" y="3024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5253" name="Oval 37"/>
            <p:cNvSpPr>
              <a:spLocks noChangeArrowheads="1"/>
            </p:cNvSpPr>
            <p:nvPr/>
          </p:nvSpPr>
          <p:spPr bwMode="auto">
            <a:xfrm>
              <a:off x="2208" y="3504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72" name="Text Box 38"/>
            <p:cNvSpPr txBox="1">
              <a:spLocks noChangeArrowheads="1"/>
            </p:cNvSpPr>
            <p:nvPr/>
          </p:nvSpPr>
          <p:spPr bwMode="auto">
            <a:xfrm>
              <a:off x="1786" y="2505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0873" name="Text Box 39"/>
            <p:cNvSpPr txBox="1">
              <a:spLocks noChangeArrowheads="1"/>
            </p:cNvSpPr>
            <p:nvPr/>
          </p:nvSpPr>
          <p:spPr bwMode="auto">
            <a:xfrm>
              <a:off x="1360" y="2985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0874" name="Text Box 40"/>
            <p:cNvSpPr txBox="1">
              <a:spLocks noChangeArrowheads="1"/>
            </p:cNvSpPr>
            <p:nvPr/>
          </p:nvSpPr>
          <p:spPr bwMode="auto">
            <a:xfrm>
              <a:off x="1786" y="2985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0875" name="Text Box 41"/>
            <p:cNvSpPr txBox="1">
              <a:spLocks noChangeArrowheads="1"/>
            </p:cNvSpPr>
            <p:nvPr/>
          </p:nvSpPr>
          <p:spPr bwMode="auto">
            <a:xfrm>
              <a:off x="2256" y="2985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0876" name="Text Box 42"/>
            <p:cNvSpPr txBox="1">
              <a:spLocks noChangeArrowheads="1"/>
            </p:cNvSpPr>
            <p:nvPr/>
          </p:nvSpPr>
          <p:spPr bwMode="auto">
            <a:xfrm>
              <a:off x="1168" y="3465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0877" name="Text Box 43"/>
            <p:cNvSpPr txBox="1">
              <a:spLocks noChangeArrowheads="1"/>
            </p:cNvSpPr>
            <p:nvPr/>
          </p:nvSpPr>
          <p:spPr bwMode="auto">
            <a:xfrm>
              <a:off x="1558" y="3465"/>
              <a:ext cx="25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F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0878" name="Text Box 44"/>
            <p:cNvSpPr txBox="1">
              <a:spLocks noChangeArrowheads="1"/>
            </p:cNvSpPr>
            <p:nvPr/>
          </p:nvSpPr>
          <p:spPr bwMode="auto">
            <a:xfrm>
              <a:off x="2212" y="3465"/>
              <a:ext cx="29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G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65261" name="Oval 45"/>
            <p:cNvSpPr>
              <a:spLocks noChangeArrowheads="1"/>
            </p:cNvSpPr>
            <p:nvPr/>
          </p:nvSpPr>
          <p:spPr bwMode="auto">
            <a:xfrm>
              <a:off x="4176" y="3504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20880" name="Text Box 46"/>
            <p:cNvSpPr txBox="1">
              <a:spLocks noChangeArrowheads="1"/>
            </p:cNvSpPr>
            <p:nvPr/>
          </p:nvSpPr>
          <p:spPr bwMode="auto">
            <a:xfrm>
              <a:off x="4180" y="3465"/>
              <a:ext cx="29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Times New Roman" pitchFamily="18" charset="0"/>
                </a:rPr>
                <a:t>G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65263" name="Oval 47"/>
            <p:cNvSpPr>
              <a:spLocks noChangeArrowheads="1"/>
            </p:cNvSpPr>
            <p:nvPr/>
          </p:nvSpPr>
          <p:spPr bwMode="auto">
            <a:xfrm>
              <a:off x="3696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20882" name="Text Box 48"/>
            <p:cNvSpPr txBox="1">
              <a:spLocks noChangeArrowheads="1"/>
            </p:cNvSpPr>
            <p:nvPr/>
          </p:nvSpPr>
          <p:spPr bwMode="auto">
            <a:xfrm>
              <a:off x="3718" y="3072"/>
              <a:ext cx="25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CC3300"/>
                  </a:solidFill>
                  <a:latin typeface="Times New Roman" pitchFamily="18" charset="0"/>
                </a:rPr>
                <a:t>F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2AFA9B-93BF-49BA-95D0-37174ADDAD43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grpSp>
        <p:nvGrpSpPr>
          <p:cNvPr id="121859" name="Group 26"/>
          <p:cNvGrpSpPr>
            <a:grpSpLocks/>
          </p:cNvGrpSpPr>
          <p:nvPr/>
        </p:nvGrpSpPr>
        <p:grpSpPr bwMode="auto">
          <a:xfrm>
            <a:off x="2843213" y="1384300"/>
            <a:ext cx="5605462" cy="3124200"/>
            <a:chOff x="1797" y="720"/>
            <a:chExt cx="3531" cy="1968"/>
          </a:xfrm>
        </p:grpSpPr>
        <p:sp>
          <p:nvSpPr>
            <p:cNvPr id="121862" name="Line 2"/>
            <p:cNvSpPr>
              <a:spLocks noChangeShapeType="1"/>
            </p:cNvSpPr>
            <p:nvPr/>
          </p:nvSpPr>
          <p:spPr bwMode="auto">
            <a:xfrm>
              <a:off x="3936" y="1728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3" name="Line 3"/>
            <p:cNvSpPr>
              <a:spLocks noChangeShapeType="1"/>
            </p:cNvSpPr>
            <p:nvPr/>
          </p:nvSpPr>
          <p:spPr bwMode="auto">
            <a:xfrm flipH="1">
              <a:off x="4848" y="2208"/>
              <a:ext cx="288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4" name="Line 6"/>
            <p:cNvSpPr>
              <a:spLocks noChangeShapeType="1"/>
            </p:cNvSpPr>
            <p:nvPr/>
          </p:nvSpPr>
          <p:spPr bwMode="auto">
            <a:xfrm flipH="1">
              <a:off x="3936" y="960"/>
              <a:ext cx="672" cy="6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5" name="Line 7"/>
            <p:cNvSpPr>
              <a:spLocks noChangeShapeType="1"/>
            </p:cNvSpPr>
            <p:nvPr/>
          </p:nvSpPr>
          <p:spPr bwMode="auto">
            <a:xfrm>
              <a:off x="4368" y="1383"/>
              <a:ext cx="768" cy="72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48" name="Oval 8"/>
            <p:cNvSpPr>
              <a:spLocks noChangeArrowheads="1"/>
            </p:cNvSpPr>
            <p:nvPr/>
          </p:nvSpPr>
          <p:spPr bwMode="auto">
            <a:xfrm>
              <a:off x="4512" y="768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266249" name="Oval 9"/>
            <p:cNvSpPr>
              <a:spLocks noChangeArrowheads="1"/>
            </p:cNvSpPr>
            <p:nvPr/>
          </p:nvSpPr>
          <p:spPr bwMode="auto">
            <a:xfrm>
              <a:off x="4128" y="1152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266250" name="Oval 10"/>
            <p:cNvSpPr>
              <a:spLocks noChangeArrowheads="1"/>
            </p:cNvSpPr>
            <p:nvPr/>
          </p:nvSpPr>
          <p:spPr bwMode="auto">
            <a:xfrm>
              <a:off x="5040" y="2007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266251" name="Oval 11"/>
            <p:cNvSpPr>
              <a:spLocks noChangeArrowheads="1"/>
            </p:cNvSpPr>
            <p:nvPr/>
          </p:nvSpPr>
          <p:spPr bwMode="auto">
            <a:xfrm>
              <a:off x="4608" y="1584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266252" name="Oval 12"/>
            <p:cNvSpPr>
              <a:spLocks noChangeArrowheads="1"/>
            </p:cNvSpPr>
            <p:nvPr/>
          </p:nvSpPr>
          <p:spPr bwMode="auto">
            <a:xfrm>
              <a:off x="3744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21871" name="Text Box 13"/>
            <p:cNvSpPr txBox="1">
              <a:spLocks noChangeArrowheads="1"/>
            </p:cNvSpPr>
            <p:nvPr/>
          </p:nvSpPr>
          <p:spPr bwMode="auto">
            <a:xfrm>
              <a:off x="4522" y="720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1872" name="Text Box 14"/>
            <p:cNvSpPr txBox="1">
              <a:spLocks noChangeArrowheads="1"/>
            </p:cNvSpPr>
            <p:nvPr/>
          </p:nvSpPr>
          <p:spPr bwMode="auto">
            <a:xfrm>
              <a:off x="4151" y="1113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1873" name="Text Box 15"/>
            <p:cNvSpPr txBox="1">
              <a:spLocks noChangeArrowheads="1"/>
            </p:cNvSpPr>
            <p:nvPr/>
          </p:nvSpPr>
          <p:spPr bwMode="auto">
            <a:xfrm>
              <a:off x="4608" y="1545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1874" name="Text Box 16"/>
            <p:cNvSpPr txBox="1">
              <a:spLocks noChangeArrowheads="1"/>
            </p:cNvSpPr>
            <p:nvPr/>
          </p:nvSpPr>
          <p:spPr bwMode="auto">
            <a:xfrm>
              <a:off x="3760" y="1497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1875" name="Text Box 17"/>
            <p:cNvSpPr txBox="1">
              <a:spLocks noChangeArrowheads="1"/>
            </p:cNvSpPr>
            <p:nvPr/>
          </p:nvSpPr>
          <p:spPr bwMode="auto">
            <a:xfrm>
              <a:off x="5050" y="1968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1876" name="Line 18"/>
            <p:cNvSpPr>
              <a:spLocks noChangeShapeType="1"/>
            </p:cNvSpPr>
            <p:nvPr/>
          </p:nvSpPr>
          <p:spPr bwMode="auto">
            <a:xfrm>
              <a:off x="2016" y="2160"/>
              <a:ext cx="144" cy="288"/>
            </a:xfrm>
            <a:prstGeom prst="line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7" name="Line 19"/>
            <p:cNvSpPr>
              <a:spLocks noChangeShapeType="1"/>
            </p:cNvSpPr>
            <p:nvPr/>
          </p:nvSpPr>
          <p:spPr bwMode="auto">
            <a:xfrm flipH="1">
              <a:off x="1797" y="2160"/>
              <a:ext cx="123" cy="288"/>
            </a:xfrm>
            <a:prstGeom prst="line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60" name="Oval 20"/>
            <p:cNvSpPr>
              <a:spLocks noChangeArrowheads="1"/>
            </p:cNvSpPr>
            <p:nvPr/>
          </p:nvSpPr>
          <p:spPr bwMode="auto">
            <a:xfrm>
              <a:off x="4656" y="2400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21879" name="Text Box 21"/>
            <p:cNvSpPr txBox="1">
              <a:spLocks noChangeArrowheads="1"/>
            </p:cNvSpPr>
            <p:nvPr/>
          </p:nvSpPr>
          <p:spPr bwMode="auto">
            <a:xfrm>
              <a:off x="4660" y="2361"/>
              <a:ext cx="29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Times New Roman" pitchFamily="18" charset="0"/>
                </a:rPr>
                <a:t>G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66262" name="Oval 22"/>
            <p:cNvSpPr>
              <a:spLocks noChangeArrowheads="1"/>
            </p:cNvSpPr>
            <p:nvPr/>
          </p:nvSpPr>
          <p:spPr bwMode="auto">
            <a:xfrm>
              <a:off x="417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21881" name="Text Box 23"/>
            <p:cNvSpPr txBox="1">
              <a:spLocks noChangeArrowheads="1"/>
            </p:cNvSpPr>
            <p:nvPr/>
          </p:nvSpPr>
          <p:spPr bwMode="auto">
            <a:xfrm>
              <a:off x="4198" y="1968"/>
              <a:ext cx="25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Times New Roman" pitchFamily="18" charset="0"/>
                </a:rPr>
                <a:t>F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121860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791939"/>
          </a:xfrm>
        </p:spPr>
        <p:txBody>
          <a:bodyPr/>
          <a:lstStyle/>
          <a:p>
            <a:pPr eaLnBrk="1" hangingPunct="1"/>
            <a:r>
              <a:rPr lang="zh-CN" altLang="en-US" sz="3200" b="1" u="sng" dirty="0" smtClean="0">
                <a:solidFill>
                  <a:srgbClr val="FF0000"/>
                </a:solidFill>
                <a:ea typeface="华文新魏" pitchFamily="2" charset="-122"/>
              </a:rPr>
              <a:t>树的先根次序遍历</a:t>
            </a:r>
          </a:p>
        </p:txBody>
      </p:sp>
      <p:sp>
        <p:nvSpPr>
          <p:cNvPr id="121861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590550" y="1304925"/>
            <a:ext cx="8050213" cy="4859338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当树非空时</a:t>
            </a:r>
          </a:p>
          <a:p>
            <a:pPr lvl="1" eaLnBrk="1" hangingPunct="1">
              <a:spcBef>
                <a:spcPct val="5000"/>
              </a:spcBef>
              <a:buClr>
                <a:schemeClr val="tx2"/>
              </a:buClr>
              <a:buSzPct val="50000"/>
              <a:buFont typeface="Wingdings" pitchFamily="2" charset="2"/>
              <a:buChar char="u"/>
            </a:pP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访问根结点</a:t>
            </a:r>
          </a:p>
          <a:p>
            <a:pPr lvl="1" eaLnBrk="1" hangingPunct="1">
              <a:spcBef>
                <a:spcPct val="5000"/>
              </a:spcBef>
              <a:buClr>
                <a:schemeClr val="tx2"/>
              </a:buClr>
              <a:buSzPct val="50000"/>
              <a:buFont typeface="Wingdings" pitchFamily="2" charset="2"/>
              <a:buChar char="u"/>
            </a:pP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依次先根遍历根的各棵</a:t>
            </a:r>
          </a:p>
          <a:p>
            <a:pPr lvl="1" eaLnBrk="1" hangingPunct="1">
              <a:spcBef>
                <a:spcPct val="5000"/>
              </a:spcBef>
              <a:buClr>
                <a:schemeClr val="tx2"/>
              </a:buClr>
              <a:buSzPct val="50000"/>
              <a:buFont typeface="Wingdings" pitchFamily="2" charset="2"/>
              <a:buNone/>
            </a:pP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子树</a:t>
            </a:r>
          </a:p>
          <a:p>
            <a:pPr eaLnBrk="1" hangingPunct="1"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树先根遍历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ABEFCDG</a:t>
            </a:r>
          </a:p>
          <a:p>
            <a:pPr eaLnBrk="1" hangingPunct="1"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对应二叉树前序遍历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ABEFCDG</a:t>
            </a:r>
          </a:p>
          <a:p>
            <a:pPr eaLnBrk="1" hangingPunct="1"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树的先根遍历结果与其对应二叉树</a:t>
            </a:r>
          </a:p>
          <a:p>
            <a:pPr eaLnBrk="1" hangingPunct="1">
              <a:spcBef>
                <a:spcPct val="500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表示的前序遍历结果相同</a:t>
            </a:r>
          </a:p>
          <a:p>
            <a:pPr eaLnBrk="1" hangingPunct="1"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树的先根遍历可以借助对应二叉树的前序遍历算法实现</a:t>
            </a:r>
            <a:endParaRPr lang="zh-CN" altLang="en-US" sz="3000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83" name="Group 24"/>
          <p:cNvGrpSpPr>
            <a:grpSpLocks/>
          </p:cNvGrpSpPr>
          <p:nvPr/>
        </p:nvGrpSpPr>
        <p:grpSpPr bwMode="auto">
          <a:xfrm>
            <a:off x="3491880" y="440668"/>
            <a:ext cx="5533455" cy="3124200"/>
            <a:chOff x="1797" y="720"/>
            <a:chExt cx="3531" cy="1968"/>
          </a:xfrm>
        </p:grpSpPr>
        <p:sp>
          <p:nvSpPr>
            <p:cNvPr id="122886" name="Line 2"/>
            <p:cNvSpPr>
              <a:spLocks noChangeShapeType="1"/>
            </p:cNvSpPr>
            <p:nvPr/>
          </p:nvSpPr>
          <p:spPr bwMode="auto">
            <a:xfrm>
              <a:off x="3936" y="1728"/>
              <a:ext cx="288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7" name="Line 3"/>
            <p:cNvSpPr>
              <a:spLocks noChangeShapeType="1"/>
            </p:cNvSpPr>
            <p:nvPr/>
          </p:nvSpPr>
          <p:spPr bwMode="auto">
            <a:xfrm flipH="1">
              <a:off x="4848" y="2208"/>
              <a:ext cx="288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8" name="Line 6"/>
            <p:cNvSpPr>
              <a:spLocks noChangeShapeType="1"/>
            </p:cNvSpPr>
            <p:nvPr/>
          </p:nvSpPr>
          <p:spPr bwMode="auto">
            <a:xfrm flipH="1">
              <a:off x="3936" y="960"/>
              <a:ext cx="672" cy="6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9" name="Line 7"/>
            <p:cNvSpPr>
              <a:spLocks noChangeShapeType="1"/>
            </p:cNvSpPr>
            <p:nvPr/>
          </p:nvSpPr>
          <p:spPr bwMode="auto">
            <a:xfrm>
              <a:off x="4368" y="1383"/>
              <a:ext cx="768" cy="72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2" name="Oval 8"/>
            <p:cNvSpPr>
              <a:spLocks noChangeArrowheads="1"/>
            </p:cNvSpPr>
            <p:nvPr/>
          </p:nvSpPr>
          <p:spPr bwMode="auto">
            <a:xfrm>
              <a:off x="4512" y="768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267273" name="Oval 9"/>
            <p:cNvSpPr>
              <a:spLocks noChangeArrowheads="1"/>
            </p:cNvSpPr>
            <p:nvPr/>
          </p:nvSpPr>
          <p:spPr bwMode="auto">
            <a:xfrm>
              <a:off x="4128" y="1152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267274" name="Oval 10"/>
            <p:cNvSpPr>
              <a:spLocks noChangeArrowheads="1"/>
            </p:cNvSpPr>
            <p:nvPr/>
          </p:nvSpPr>
          <p:spPr bwMode="auto">
            <a:xfrm>
              <a:off x="5040" y="2007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267275" name="Oval 11"/>
            <p:cNvSpPr>
              <a:spLocks noChangeArrowheads="1"/>
            </p:cNvSpPr>
            <p:nvPr/>
          </p:nvSpPr>
          <p:spPr bwMode="auto">
            <a:xfrm>
              <a:off x="4608" y="1584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267276" name="Oval 12"/>
            <p:cNvSpPr>
              <a:spLocks noChangeArrowheads="1"/>
            </p:cNvSpPr>
            <p:nvPr/>
          </p:nvSpPr>
          <p:spPr bwMode="auto">
            <a:xfrm>
              <a:off x="3744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22895" name="Text Box 13"/>
            <p:cNvSpPr txBox="1">
              <a:spLocks noChangeArrowheads="1"/>
            </p:cNvSpPr>
            <p:nvPr/>
          </p:nvSpPr>
          <p:spPr bwMode="auto">
            <a:xfrm>
              <a:off x="4522" y="720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CC3300"/>
                  </a:solidFill>
                  <a:latin typeface="Times New Roman" pitchFamily="18" charset="0"/>
                </a:rPr>
                <a:t>A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22896" name="Text Box 14"/>
            <p:cNvSpPr txBox="1">
              <a:spLocks noChangeArrowheads="1"/>
            </p:cNvSpPr>
            <p:nvPr/>
          </p:nvSpPr>
          <p:spPr bwMode="auto">
            <a:xfrm>
              <a:off x="4151" y="1113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2897" name="Text Box 15"/>
            <p:cNvSpPr txBox="1">
              <a:spLocks noChangeArrowheads="1"/>
            </p:cNvSpPr>
            <p:nvPr/>
          </p:nvSpPr>
          <p:spPr bwMode="auto">
            <a:xfrm>
              <a:off x="4608" y="1545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2898" name="Text Box 16"/>
            <p:cNvSpPr txBox="1">
              <a:spLocks noChangeArrowheads="1"/>
            </p:cNvSpPr>
            <p:nvPr/>
          </p:nvSpPr>
          <p:spPr bwMode="auto">
            <a:xfrm>
              <a:off x="3760" y="1497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2899" name="Text Box 17"/>
            <p:cNvSpPr txBox="1">
              <a:spLocks noChangeArrowheads="1"/>
            </p:cNvSpPr>
            <p:nvPr/>
          </p:nvSpPr>
          <p:spPr bwMode="auto">
            <a:xfrm>
              <a:off x="5050" y="1968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rgbClr val="CC3300"/>
                  </a:solidFill>
                  <a:latin typeface="Times New Roman" pitchFamily="18" charset="0"/>
                </a:rPr>
                <a:t>D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22900" name="Line 18"/>
            <p:cNvSpPr>
              <a:spLocks noChangeShapeType="1"/>
            </p:cNvSpPr>
            <p:nvPr/>
          </p:nvSpPr>
          <p:spPr bwMode="auto">
            <a:xfrm>
              <a:off x="2016" y="2160"/>
              <a:ext cx="144" cy="288"/>
            </a:xfrm>
            <a:prstGeom prst="line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1" name="Line 19"/>
            <p:cNvSpPr>
              <a:spLocks noChangeShapeType="1"/>
            </p:cNvSpPr>
            <p:nvPr/>
          </p:nvSpPr>
          <p:spPr bwMode="auto">
            <a:xfrm flipH="1">
              <a:off x="1797" y="2160"/>
              <a:ext cx="123" cy="288"/>
            </a:xfrm>
            <a:prstGeom prst="line">
              <a:avLst/>
            </a:prstGeom>
            <a:noFill/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84" name="Oval 20"/>
            <p:cNvSpPr>
              <a:spLocks noChangeArrowheads="1"/>
            </p:cNvSpPr>
            <p:nvPr/>
          </p:nvSpPr>
          <p:spPr bwMode="auto">
            <a:xfrm>
              <a:off x="4656" y="2400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22903" name="Text Box 21"/>
            <p:cNvSpPr txBox="1">
              <a:spLocks noChangeArrowheads="1"/>
            </p:cNvSpPr>
            <p:nvPr/>
          </p:nvSpPr>
          <p:spPr bwMode="auto">
            <a:xfrm>
              <a:off x="4660" y="2361"/>
              <a:ext cx="29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Times New Roman" pitchFamily="18" charset="0"/>
                </a:rPr>
                <a:t>G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67286" name="Oval 22"/>
            <p:cNvSpPr>
              <a:spLocks noChangeArrowheads="1"/>
            </p:cNvSpPr>
            <p:nvPr/>
          </p:nvSpPr>
          <p:spPr bwMode="auto">
            <a:xfrm>
              <a:off x="417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22905" name="Text Box 23"/>
            <p:cNvSpPr txBox="1">
              <a:spLocks noChangeArrowheads="1"/>
            </p:cNvSpPr>
            <p:nvPr/>
          </p:nvSpPr>
          <p:spPr bwMode="auto">
            <a:xfrm>
              <a:off x="4198" y="1968"/>
              <a:ext cx="25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CC3300"/>
                  </a:solidFill>
                  <a:latin typeface="Times New Roman" pitchFamily="18" charset="0"/>
                </a:rPr>
                <a:t>F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122884" name="Rectangle 25"/>
          <p:cNvSpPr>
            <a:spLocks noGrp="1" noChangeArrowheads="1"/>
          </p:cNvSpPr>
          <p:nvPr>
            <p:ph type="title"/>
          </p:nvPr>
        </p:nvSpPr>
        <p:spPr>
          <a:xfrm>
            <a:off x="395536" y="440668"/>
            <a:ext cx="8229600" cy="884238"/>
          </a:xfrm>
        </p:spPr>
        <p:txBody>
          <a:bodyPr/>
          <a:lstStyle/>
          <a:p>
            <a:pPr eaLnBrk="1" hangingPunct="1"/>
            <a:r>
              <a:rPr lang="zh-CN" altLang="en-US" sz="3200" b="1" u="sng" dirty="0" smtClean="0">
                <a:solidFill>
                  <a:srgbClr val="FF0000"/>
                </a:solidFill>
                <a:ea typeface="华文新魏" pitchFamily="2" charset="-122"/>
              </a:rPr>
              <a:t>树的后根次序遍历</a:t>
            </a:r>
          </a:p>
        </p:txBody>
      </p:sp>
      <p:sp>
        <p:nvSpPr>
          <p:cNvPr id="122885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7869238" cy="457250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当树非空时</a:t>
            </a: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  <a:buSzPct val="50000"/>
              <a:buFont typeface="Wingdings" pitchFamily="2" charset="2"/>
              <a:buChar char="u"/>
            </a:pP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依次后根遍历根的各棵子树</a:t>
            </a: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  <a:buSzPct val="50000"/>
              <a:buFont typeface="Wingdings" pitchFamily="2" charset="2"/>
              <a:buChar char="u"/>
            </a:pP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访问根结点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树后根遍历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EFBCGDA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对应二叉树中序遍历 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EFBCGDA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树的后根遍历结果与其对应二叉树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dirty="0" smtClean="0">
                <a:solidFill>
                  <a:srgbClr val="0066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表示的中序遍历结果相同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树的后根遍历可以借助对应二叉树的中序遍历算法实现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4644"/>
            <a:ext cx="8077200" cy="612068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0000"/>
                </a:solidFill>
                <a:ea typeface="华文新魏" pitchFamily="2" charset="-122"/>
              </a:rPr>
              <a:t>6.5  </a:t>
            </a:r>
            <a:r>
              <a:rPr lang="zh-CN" altLang="en-US" sz="4000" b="1" dirty="0" smtClean="0">
                <a:solidFill>
                  <a:srgbClr val="000000"/>
                </a:solidFill>
                <a:ea typeface="华文新魏" pitchFamily="2" charset="-122"/>
              </a:rPr>
              <a:t>树与等价问题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980729"/>
            <a:ext cx="87489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   </a:t>
            </a:r>
            <a:r>
              <a:rPr lang="zh-CN" altLang="en-US" sz="3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等价关系</a:t>
            </a:r>
            <a:endParaRPr lang="en-US" altLang="zh-CN" sz="3600" b="1" dirty="0" smtClean="0"/>
          </a:p>
          <a:p>
            <a:pPr marL="447675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假定有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个元素的集合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U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，另有一个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U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上关系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R∈UXU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。关系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是一个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等价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关系，当且仅当如下条件为真时成立：</a:t>
            </a:r>
          </a:p>
          <a:p>
            <a:pPr indent="895350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①对于所有的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，有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a,a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)∈R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时，即关系是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自反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的。</a:t>
            </a:r>
          </a:p>
          <a:p>
            <a:pPr indent="895350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②当且仅当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b,a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)∈R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时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a,b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)∈R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，即关系是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对称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的。</a:t>
            </a:r>
          </a:p>
          <a:p>
            <a:pPr marL="1262063" indent="-366713"/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③若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a,b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)∈R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且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b,c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)∈R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，则有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a,c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)∈R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，即关系是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传递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的。</a:t>
            </a:r>
          </a:p>
          <a:p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marL="365125" indent="82550"/>
            <a:r>
              <a:rPr lang="zh-CN" altLang="en-US" sz="28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若</a:t>
            </a:r>
            <a:r>
              <a:rPr lang="en-US" altLang="zh-CN" sz="28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R</a:t>
            </a:r>
            <a:r>
              <a:rPr lang="zh-CN" altLang="en-US" sz="28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是</a:t>
            </a:r>
            <a:r>
              <a:rPr lang="en-US" altLang="zh-CN" sz="28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8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上的等价关系，由</a:t>
            </a:r>
            <a:r>
              <a:rPr lang="en-US" altLang="zh-CN" sz="28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R</a:t>
            </a:r>
            <a:r>
              <a:rPr lang="zh-CN" altLang="en-US" sz="28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可以产生这个集合</a:t>
            </a:r>
            <a:r>
              <a:rPr lang="en-US" altLang="zh-CN" sz="28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8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的一个唯一的划分</a:t>
            </a:r>
            <a:r>
              <a:rPr lang="en-US" altLang="zh-CN" sz="28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S1, S2, ….</a:t>
            </a:r>
            <a:r>
              <a:rPr lang="zh-CN" altLang="en-US" sz="28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。等价类是集合中相互等价的元素的最大子集合；这些集合互不相交，其并集为</a:t>
            </a:r>
            <a:r>
              <a:rPr lang="en-US" altLang="zh-CN" sz="28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2800" b="1" dirty="0" smtClean="0">
                <a:solidFill>
                  <a:srgbClr val="006600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800" b="1" dirty="0" smtClean="0">
              <a:solidFill>
                <a:srgbClr val="0066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59589"/>
            <a:ext cx="882047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lain" startAt="2"/>
            </a:pPr>
            <a:r>
              <a:rPr lang="zh-CN" altLang="en-US" sz="3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划分等价类的算法思想</a:t>
            </a:r>
            <a:endParaRPr lang="en-US" altLang="zh-CN" sz="36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742950" indent="-742950"/>
            <a:endParaRPr lang="zh-CN" altLang="en-US" sz="3600" b="1" dirty="0" smtClean="0">
              <a:solidFill>
                <a:srgbClr val="006600"/>
              </a:solidFill>
              <a:latin typeface="+mn-ea"/>
              <a:ea typeface="+mn-ea"/>
            </a:endParaRPr>
          </a:p>
          <a:p>
            <a:pPr marL="719138" indent="-358775">
              <a:buFont typeface="+mj-ea"/>
              <a:buAutoNum type="circleNumDbPlain"/>
            </a:pP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令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中每个元素各自形成一个只含单个元素的子集，记为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S1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…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Sn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。</a:t>
            </a:r>
          </a:p>
          <a:p>
            <a:pPr marL="719138" indent="-358775">
              <a:buFont typeface="+mj-ea"/>
              <a:buAutoNum type="circleNumDbPlain"/>
            </a:pP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依次扫描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m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个偶对，对每个扫描的偶对（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y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），判定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y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所属的子集。假设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x∈Si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y∈Sj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，若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Si≠Sj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，则将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Si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并入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Sj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并置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Si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为空（或将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Sj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并入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Si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并置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Sj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为空）。当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m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个偶对都被处理后，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S1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S2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…,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Sn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中所有非空子集即为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S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R</a:t>
            </a:r>
            <a:r>
              <a:rPr lang="zh-CN" altLang="en-US" sz="32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等价类。</a:t>
            </a:r>
          </a:p>
          <a:p>
            <a:pPr marL="360363" indent="-360363"/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82047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例：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假设集合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S={x|1 ≤</a:t>
            </a:r>
            <a:r>
              <a:rPr lang="en-US" altLang="zh-CN" sz="2800" b="1" dirty="0" err="1" smtClean="0">
                <a:solidFill>
                  <a:srgbClr val="0000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x≤n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是正整数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}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 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是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上的一个等价关系。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804863" indent="-92075"/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R= {(1,2),(3,4),(5,6),(7,8),(1,3), (5,7),(1,5),…}</a:t>
            </a:r>
          </a:p>
          <a:p>
            <a:pPr marL="804863" indent="-92075"/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</a:t>
            </a:r>
            <a:r>
              <a:rPr lang="en-US" altLang="zh-CN" sz="2800" b="1" dirty="0" smtClean="0">
                <a:solidFill>
                  <a:srgbClr val="0000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的等价类。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804863" indent="-92075"/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indent="715963"/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typedef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struct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PTNode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{  </a:t>
            </a:r>
          </a:p>
          <a:p>
            <a:pPr indent="715963" latinLnBrk="0"/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    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DataType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data;  </a:t>
            </a:r>
          </a:p>
          <a:p>
            <a:pPr indent="715963" latinLnBrk="0"/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   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parent;  ∥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指示双亲位置  </a:t>
            </a:r>
            <a:endParaRPr lang="en-US" altLang="zh-CN" sz="2800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indent="715963" latinLnBrk="0"/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}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PTNode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  </a:t>
            </a:r>
          </a:p>
          <a:p>
            <a:pPr indent="715963"/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indent="715963" latinLnBrk="0"/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typedef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struct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{  </a:t>
            </a:r>
          </a:p>
          <a:p>
            <a:pPr indent="715963" latinLnBrk="0"/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  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PTNode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  nodes[MAX_TREE_SIZE]; </a:t>
            </a:r>
          </a:p>
          <a:p>
            <a:pPr indent="715963" latinLnBrk="0"/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  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int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n;∥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结点数  </a:t>
            </a:r>
          </a:p>
          <a:p>
            <a:pPr indent="715963" latinLnBrk="0"/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}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PTree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  </a:t>
            </a:r>
            <a:endParaRPr lang="en-US" altLang="zh-CN" sz="2800" b="1" dirty="0" smtClean="0">
              <a:solidFill>
                <a:srgbClr val="000066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804863" indent="-92075"/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Typedef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Ptree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</a:t>
            </a:r>
            <a:r>
              <a:rPr lang="en-US" altLang="zh-CN" sz="28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MFSet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508" y="13844"/>
            <a:ext cx="84249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latinLnBrk="0"/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latinLnBrk="0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确定集合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中元素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所属子集的根  </a:t>
            </a:r>
          </a:p>
          <a:p>
            <a:pPr latinLnBrk="0"/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find_mfset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MFSet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S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{  </a:t>
            </a:r>
          </a:p>
          <a:p>
            <a:pPr latinLnBrk="0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 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if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&lt;1||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&gt;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return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-1;    </a:t>
            </a:r>
          </a:p>
          <a:p>
            <a:pPr latinLnBrk="0"/>
            <a:endParaRPr lang="zh-CN" altLang="en-US" sz="2400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latinLnBrk="0"/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 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for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(j=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；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S.nodes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[j].parent&gt;0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；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j=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S.nodes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[j].parent);  </a:t>
            </a:r>
          </a:p>
          <a:p>
            <a:pPr latinLnBrk="0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 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return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j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；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latinLnBrk="0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}  </a:t>
            </a:r>
          </a:p>
          <a:p>
            <a:pPr latinLnBrk="0"/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latinLnBrk="0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//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Si∪Sj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 </a:t>
            </a:r>
          </a:p>
          <a:p>
            <a:pPr latinLnBrk="0"/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Status 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merge_mfset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MFSet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&amp;S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{  </a:t>
            </a:r>
          </a:p>
          <a:p>
            <a:pPr latinLnBrk="0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  ∥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S.nodes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和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S.nodes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[j]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分别为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的互不相交的两个子集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Si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和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Sj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的根结点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latinLnBrk="0"/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 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if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&lt;1 ||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&gt;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|| j&lt;1 || j&gt;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return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ERROR;  </a:t>
            </a:r>
          </a:p>
          <a:p>
            <a:pPr latinLnBrk="0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  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S.nodes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].parent = j;  </a:t>
            </a:r>
          </a:p>
          <a:p>
            <a:pPr latinLnBrk="0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 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return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OK;  </a:t>
            </a:r>
          </a:p>
          <a:p>
            <a:pPr latinLnBrk="0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0032" y="0"/>
            <a:ext cx="4103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O(d)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，其中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d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是树的深度，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其值和树的形成过程有关。如果在最坏情况下，在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n-1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次“并”下，则全部的操作时间便是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O(n</a:t>
            </a:r>
            <a:r>
              <a:rPr lang="en-US" altLang="zh-CN" sz="2400" baseline="30000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400" dirty="0" smtClean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2240" y="371703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O(1)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endParaRPr lang="zh-CN" alt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8"/>
          <p:cNvSpPr txBox="1">
            <a:spLocks noChangeArrowheads="1"/>
          </p:cNvSpPr>
          <p:nvPr/>
        </p:nvSpPr>
        <p:spPr bwMode="auto">
          <a:xfrm>
            <a:off x="287524" y="1520788"/>
            <a:ext cx="594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6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树的存储表示</a:t>
            </a:r>
            <a:endParaRPr kumimoji="1" lang="zh-CN" altLang="en-US" sz="3200" b="1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5477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620688"/>
            <a:ext cx="3600450" cy="828675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0000"/>
                </a:solidFill>
                <a:ea typeface="华文新魏" pitchFamily="2" charset="-122"/>
              </a:rPr>
              <a:t>6.4  </a:t>
            </a:r>
            <a:r>
              <a:rPr lang="zh-CN" altLang="en-US" sz="4000" b="1" dirty="0" smtClean="0">
                <a:solidFill>
                  <a:srgbClr val="000000"/>
                </a:solidFill>
                <a:ea typeface="华文新魏" pitchFamily="2" charset="-122"/>
              </a:rPr>
              <a:t>树与森林</a:t>
            </a:r>
          </a:p>
        </p:txBody>
      </p:sp>
      <p:sp>
        <p:nvSpPr>
          <p:cNvPr id="61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75556" y="2232157"/>
            <a:ext cx="3057247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一、双亲表示法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2" name="Text Box 4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457200" y="3176972"/>
            <a:ext cx="3877985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二、孩子链表表示法</a:t>
            </a:r>
          </a:p>
        </p:txBody>
      </p:sp>
      <p:sp>
        <p:nvSpPr>
          <p:cNvPr id="63" name="Text Box 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489012" y="4077072"/>
            <a:ext cx="8295456" cy="6832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三、树的二叉链表</a:t>
            </a:r>
            <a:r>
              <a:rPr lang="en-US" altLang="zh-CN" sz="32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32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孩子</a:t>
            </a:r>
            <a:r>
              <a:rPr lang="en-US" altLang="zh-CN" sz="32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-</a:t>
            </a:r>
            <a:r>
              <a:rPr lang="zh-CN" altLang="en-US" sz="32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兄弟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）存储</a:t>
            </a:r>
            <a:r>
              <a:rPr lang="zh-CN" altLang="en-US" sz="32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表示法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07300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buFont typeface="Arial" pitchFamily="34" charset="0"/>
              <a:buChar char="•"/>
            </a:pPr>
            <a:r>
              <a:rPr lang="zh-CN" altLang="en-US" sz="2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改进合并</a:t>
            </a:r>
            <a:r>
              <a:rPr lang="en-US" altLang="zh-CN" sz="2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</a:t>
            </a:r>
            <a:r>
              <a:rPr lang="zh-CN" altLang="en-US" sz="2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查找算法性能的办法是根据</a:t>
            </a:r>
            <a:r>
              <a:rPr lang="en-US" altLang="zh-CN" sz="2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"</a:t>
            </a:r>
            <a:r>
              <a:rPr lang="zh-CN" altLang="en-US" sz="2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重量规则</a:t>
            </a:r>
            <a:r>
              <a:rPr lang="en-US" altLang="zh-CN" sz="2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"</a:t>
            </a:r>
            <a:r>
              <a:rPr lang="zh-CN" altLang="en-US" sz="2800" b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进行合并操作。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若树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结点数少于树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结点数，将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作为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的父结点，否则将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作为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的父结点。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273050" indent="-273050"/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273050"/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修改相应的存储结构：令根结点的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parent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域存储子集中所含元素数目的负值。</a:t>
            </a:r>
          </a:p>
          <a:p>
            <a:pPr indent="273050" latinLnBrk="0"/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void 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mix_mfset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MFSet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&amp;S,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j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){  </a:t>
            </a:r>
          </a:p>
          <a:p>
            <a:pPr indent="273050" latinLnBrk="0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∥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S.nodes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、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S.nodes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[j]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互不相交的两个子集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Si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和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Sj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的根结点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indent="273050" latinLnBrk="0"/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  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if 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&lt;1 ||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&gt;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|| j&lt;1 || j&gt;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)return ERROR;  </a:t>
            </a:r>
          </a:p>
          <a:p>
            <a:pPr indent="273050" latinLnBrk="0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  if(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S.nodes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].parent&gt;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S.nodes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[j].parent){  ∥Si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所含元素比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Sj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少 </a:t>
            </a:r>
          </a:p>
          <a:p>
            <a:pPr indent="273050" latinLnBrk="0"/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    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S.nodes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[j].parent +=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S.nodes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].parent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；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indent="273050" latinLnBrk="0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    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S.nodes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].parent  =  j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；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indent="273050" latinLnBrk="0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  }</a:t>
            </a:r>
          </a:p>
          <a:p>
            <a:pPr indent="273050" latinLnBrk="0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  else{  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S.nodes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].parent +=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S.nodes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[j].parent  </a:t>
            </a:r>
          </a:p>
          <a:p>
            <a:pPr indent="273050" latinLnBrk="0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     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S.nodes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[j].parent  =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  </a:t>
            </a:r>
          </a:p>
          <a:p>
            <a:pPr indent="273050" latinLnBrk="0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   }</a:t>
            </a:r>
          </a:p>
          <a:p>
            <a:pPr indent="273050" latinLnBrk="0"/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  return OK;  </a:t>
            </a:r>
          </a:p>
          <a:p>
            <a:pPr latinLnBrk="0"/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} 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152636"/>
            <a:ext cx="9145016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>
              <a:buFont typeface="Arial" pitchFamily="34" charset="0"/>
              <a:buChar char="•"/>
            </a:pPr>
            <a:r>
              <a:rPr lang="zh-CN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宋体" charset="-122"/>
              </a:rPr>
              <a:t>若按此方法构建有n个结点的树t，则t的高度最多为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宋体" charset="-122"/>
              </a:rPr>
              <a:t>∟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宋体" charset="-122"/>
              </a:rPr>
              <a:t>log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宋体" charset="-122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宋体" charset="-122"/>
              </a:rPr>
              <a:t>n</a:t>
            </a:r>
            <a:r>
              <a:rPr lang="zh-CN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宋体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宋体" charset="-122"/>
              </a:rPr>
              <a:t>」 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宋体" charset="-122"/>
              </a:rPr>
              <a:t>+1</a:t>
            </a:r>
            <a:endParaRPr lang="zh-CN" altLang="en-US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273050" indent="-273050">
              <a:buFont typeface="Arial" pitchFamily="34" charset="0"/>
              <a:buChar char="•"/>
            </a:pPr>
            <a:endParaRPr lang="en-US" altLang="zh-CN" sz="2800" b="1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273050" indent="-273050"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随着子集的依次合并，树的深度不断增大。为改善此种情况，当所需确定的元素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不在树的第二层时，可通过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"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压缩路径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"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功能缩短元素到达根结点的路径。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273050" indent="-273050">
              <a:buFont typeface="Arial" pitchFamily="34" charset="0"/>
              <a:buChar char="•"/>
            </a:pPr>
            <a:endParaRPr lang="en-US" altLang="zh-CN" sz="2000" b="1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indent="360363" latinLnBrk="0"/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fix_mfset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MFSet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&amp;S,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){  </a:t>
            </a:r>
          </a:p>
          <a:p>
            <a:pPr indent="360363" latinLnBrk="0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∥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确定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所在子集，将从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至根路径上所有结点变为根的孩子结点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indent="360363" latinLnBrk="0"/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if(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&lt;1 ||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&gt;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)return-1;    ∥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不是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中的任何子集的元素  </a:t>
            </a:r>
          </a:p>
          <a:p>
            <a:pPr indent="360363" latinLnBrk="0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for(j=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；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S.nodes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[j].parent&gt;0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；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j=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S.nodes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[j].parent);  </a:t>
            </a:r>
          </a:p>
          <a:p>
            <a:pPr indent="360363" latinLnBrk="0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for(k=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i;k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!=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j;k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=t){  </a:t>
            </a:r>
          </a:p>
          <a:p>
            <a:pPr indent="360363" latinLnBrk="0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           t=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S.nodes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［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］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.parent;  </a:t>
            </a:r>
          </a:p>
          <a:p>
            <a:pPr indent="360363" latinLnBrk="0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           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S.nodes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［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］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.parent=j;  </a:t>
            </a:r>
          </a:p>
          <a:p>
            <a:pPr indent="360363" latinLnBrk="0"/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}</a:t>
            </a:r>
          </a:p>
          <a:p>
            <a:pPr indent="360363" latinLnBrk="0"/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return j; </a:t>
            </a:r>
          </a:p>
          <a:p>
            <a:pPr indent="360363" latinLnBrk="0"/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77200" cy="18717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00"/>
                </a:solidFill>
                <a:ea typeface="华文新魏" pitchFamily="2" charset="-122"/>
              </a:rPr>
              <a:t/>
            </a:r>
            <a:br>
              <a:rPr lang="en-US" altLang="zh-CN" sz="4000" b="1" dirty="0">
                <a:solidFill>
                  <a:srgbClr val="000000"/>
                </a:solidFill>
                <a:ea typeface="华文新魏" pitchFamily="2" charset="-122"/>
              </a:rPr>
            </a:br>
            <a:r>
              <a:rPr lang="en-US" altLang="zh-CN" sz="4000" b="1" dirty="0" smtClean="0">
                <a:solidFill>
                  <a:srgbClr val="000000"/>
                </a:solidFill>
                <a:ea typeface="华文新魏" pitchFamily="2" charset="-122"/>
              </a:rPr>
              <a:t>  </a:t>
            </a:r>
            <a:r>
              <a:rPr lang="en-US" altLang="zh-CN" sz="4000" b="1" dirty="0" smtClean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4000" b="1" dirty="0" smtClean="0">
                <a:solidFill>
                  <a:srgbClr val="000000"/>
                </a:solidFill>
                <a:ea typeface="华文新魏" pitchFamily="2" charset="-122"/>
              </a:rPr>
              <a:t>6.6  </a:t>
            </a:r>
            <a:r>
              <a:rPr lang="zh-CN" altLang="en-US" sz="4000" b="1" dirty="0" smtClean="0">
                <a:solidFill>
                  <a:srgbClr val="000000"/>
                </a:solidFill>
                <a:ea typeface="华文新魏" pitchFamily="2" charset="-122"/>
              </a:rPr>
              <a:t>哈 夫 曼 树 与哈 夫 曼 编 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47564" y="2204864"/>
            <a:ext cx="799484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最优</a:t>
            </a:r>
            <a:r>
              <a:rPr lang="zh-CN" altLang="en-US" sz="3600" b="1" kern="0" noProof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二叉树 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（哈 夫 曼 树 ）的定义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如何构造最优树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前缀编码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3998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0" y="224644"/>
            <a:ext cx="7187716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rgbClr val="0000FF"/>
                </a:solidFill>
                <a:ea typeface="隶书" pitchFamily="49" charset="-122"/>
              </a:rPr>
              <a:t>最</a:t>
            </a:r>
            <a:r>
              <a:rPr lang="zh-CN" altLang="en-US" sz="4400" b="1" dirty="0">
                <a:solidFill>
                  <a:srgbClr val="0000FF"/>
                </a:solidFill>
                <a:ea typeface="隶书" pitchFamily="49" charset="-122"/>
              </a:rPr>
              <a:t>优树的</a:t>
            </a:r>
            <a:r>
              <a:rPr lang="zh-CN" altLang="en-US" sz="4400" b="1" dirty="0" smtClean="0">
                <a:solidFill>
                  <a:srgbClr val="0000FF"/>
                </a:solidFill>
                <a:ea typeface="隶书" pitchFamily="49" charset="-122"/>
              </a:rPr>
              <a:t>定义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647564" y="2060848"/>
            <a:ext cx="8210550" cy="147117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树的路径长度</a:t>
            </a:r>
            <a:r>
              <a:rPr lang="zh-CN" altLang="en-US" sz="2800" dirty="0">
                <a:solidFill>
                  <a:srgbClr val="006666"/>
                </a:solidFill>
                <a:latin typeface="华文楷体" pitchFamily="2" charset="-122"/>
                <a:ea typeface="华文楷体" pitchFamily="2" charset="-122"/>
              </a:rPr>
              <a:t>定义为：</a:t>
            </a:r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树中每个叶结</a:t>
            </a:r>
            <a:r>
              <a:rPr lang="zh-CN" altLang="en-US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点的路径长度之和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1346200" indent="-531813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28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完全 二叉树是 路径长度最短的 二叉树 </a:t>
            </a:r>
            <a:endParaRPr lang="zh-CN" altLang="en-US" sz="28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575556" y="1052736"/>
            <a:ext cx="7874260" cy="10402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结点的路径长度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定义为：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en-US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从根结点到该结点的路径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上分支</a:t>
            </a:r>
            <a:r>
              <a:rPr lang="zh-CN" altLang="en-US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的数目。</a:t>
            </a:r>
          </a:p>
        </p:txBody>
      </p: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683568" y="4637164"/>
            <a:ext cx="8460432" cy="170816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树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的带权路径长度</a:t>
            </a:r>
            <a:r>
              <a:rPr lang="zh-CN" altLang="en-US" sz="2800" dirty="0">
                <a:solidFill>
                  <a:srgbClr val="0066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定义为：</a:t>
            </a:r>
          </a:p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rgbClr val="0066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树中所有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叶子结点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带权路径长度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之和</a:t>
            </a:r>
          </a:p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WPL(T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=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 pitchFamily="18" charset="2"/>
              </a:rPr>
              <a:t>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w</a:t>
            </a:r>
            <a:r>
              <a:rPr lang="en-US" altLang="zh-CN" sz="2800" b="1" baseline="-25000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</a:t>
            </a:r>
            <a:r>
              <a:rPr lang="en-US" altLang="zh-CN" sz="2800" b="1" baseline="-25000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对所有叶子结点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575556" y="3521040"/>
            <a:ext cx="8568444" cy="10402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结点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的带权 路径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长度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定义为：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en-US" sz="28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从根结点到该结点的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路径长度与该结点的权的乘积。</a:t>
            </a:r>
            <a:endParaRPr lang="zh-CN" altLang="en-US" sz="2800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5418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83568" y="260648"/>
            <a:ext cx="8460432" cy="27674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最优二叉树 （哈夫曼树）</a:t>
            </a:r>
            <a:r>
              <a:rPr lang="zh-CN" altLang="en-US" sz="2800" b="1" dirty="0" smtClean="0">
                <a:solidFill>
                  <a:srgbClr val="0066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定义</a:t>
            </a:r>
            <a:r>
              <a:rPr lang="zh-CN" altLang="en-US" sz="2800" b="1" dirty="0">
                <a:solidFill>
                  <a:srgbClr val="0066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为：</a:t>
            </a:r>
          </a:p>
          <a:p>
            <a:pPr marL="449263">
              <a:lnSpc>
                <a:spcPct val="125000"/>
              </a:lnSpc>
            </a:pPr>
            <a:r>
              <a:rPr lang="zh-CN" altLang="en-US" sz="2800" dirty="0">
                <a:solidFill>
                  <a:srgbClr val="00666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假设有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个权值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{w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w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….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w</a:t>
            </a:r>
            <a:r>
              <a:rPr lang="en-US" altLang="zh-CN" sz="2800" b="1" baseline="-250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}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，则权值为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449263">
              <a:lnSpc>
                <a:spcPct val="125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{w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w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….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w</a:t>
            </a:r>
            <a:r>
              <a:rPr lang="en-US" altLang="zh-CN" sz="2800" b="1" baseline="-25000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}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Huffman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树是一颗有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个叶子 结点的 二叉树，其每个叶子结点带权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w</a:t>
            </a:r>
            <a:r>
              <a:rPr lang="en-US" altLang="zh-CN" sz="2800" b="1" baseline="-25000" dirty="0" err="1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zh-CN" altLang="en-US" sz="2800" b="1" baseline="-25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并且其 </a:t>
            </a:r>
            <a:r>
              <a:rPr lang="zh-CN" altLang="en-US" sz="2800" b="1" dirty="0" smtClean="0">
                <a:solidFill>
                  <a:srgbClr val="80008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带</a:t>
            </a:r>
            <a:r>
              <a:rPr lang="zh-CN" altLang="en-US" sz="2800" b="1" dirty="0">
                <a:solidFill>
                  <a:srgbClr val="80008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权路径</a:t>
            </a:r>
            <a:r>
              <a:rPr lang="zh-CN" altLang="en-US" sz="2800" b="1" dirty="0" smtClean="0">
                <a:solidFill>
                  <a:srgbClr val="80008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长度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WPL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值达到最小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3537012"/>
            <a:ext cx="8099421" cy="18002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Huffman</a:t>
            </a:r>
            <a:r>
              <a:rPr lang="zh-CN" altLang="en-US" sz="28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树中，权值越大的结点离根越近。</a:t>
            </a:r>
            <a:endParaRPr lang="en-US" altLang="zh-CN" sz="2800" b="1" dirty="0" smtClean="0">
              <a:solidFill>
                <a:srgbClr val="000099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12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E74CF0-F0BA-4990-9EA7-9B08EE168BDA}" type="slidenum">
              <a:rPr lang="en-US" altLang="zh-CN" smtClean="0"/>
              <a:pPr/>
              <a:t>25</a:t>
            </a:fld>
            <a:endParaRPr lang="en-US" altLang="zh-CN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527550" y="1439863"/>
          <a:ext cx="2873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1439863"/>
                        <a:ext cx="2873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2686050" y="1487488"/>
          <a:ext cx="3190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5" imgW="114120" imgH="215640" progId="Equation.3">
                  <p:embed/>
                </p:oleObj>
              </mc:Choice>
              <mc:Fallback>
                <p:oleObj name="公式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1487488"/>
                        <a:ext cx="3190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2762250" y="1411288"/>
          <a:ext cx="3190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6" imgW="114120" imgH="215640" progId="Equation.3">
                  <p:embed/>
                </p:oleObj>
              </mc:Choice>
              <mc:Fallback>
                <p:oleObj name="公式" r:id="rId6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1411288"/>
                        <a:ext cx="3190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2"/>
          <p:cNvSpPr>
            <a:spLocks noChangeShapeType="1"/>
          </p:cNvSpPr>
          <p:nvPr/>
        </p:nvSpPr>
        <p:spPr bwMode="auto">
          <a:xfrm flipH="1">
            <a:off x="6324600" y="1733550"/>
            <a:ext cx="381000" cy="4572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3"/>
          <p:cNvSpPr>
            <a:spLocks noChangeShapeType="1"/>
          </p:cNvSpPr>
          <p:nvPr/>
        </p:nvSpPr>
        <p:spPr bwMode="auto">
          <a:xfrm flipH="1">
            <a:off x="6858000" y="2343150"/>
            <a:ext cx="381000" cy="4572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 flipH="1">
            <a:off x="7315200" y="2952750"/>
            <a:ext cx="381000" cy="4572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1981200" y="1885950"/>
            <a:ext cx="914400" cy="12192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2286000" y="2647950"/>
            <a:ext cx="152400" cy="3810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1524000" y="2571750"/>
            <a:ext cx="152400" cy="533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H="1">
            <a:off x="990600" y="2038350"/>
            <a:ext cx="838200" cy="11430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19138" y="677863"/>
            <a:ext cx="762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3399"/>
                </a:solidFill>
                <a:latin typeface="Times New Roman" pitchFamily="18" charset="0"/>
                <a:ea typeface="华文新魏" pitchFamily="2" charset="-122"/>
              </a:rPr>
              <a:t>具有不同带权路径长度</a:t>
            </a:r>
            <a:r>
              <a:rPr kumimoji="1" lang="zh-CN" altLang="en-US" sz="3600" b="1" dirty="0" smtClean="0">
                <a:solidFill>
                  <a:srgbClr val="003399"/>
                </a:solidFill>
                <a:latin typeface="Times New Roman" pitchFamily="18" charset="0"/>
                <a:ea typeface="华文新魏" pitchFamily="2" charset="-122"/>
              </a:rPr>
              <a:t>的二叉树</a:t>
            </a:r>
            <a:endParaRPr kumimoji="1" lang="zh-CN" altLang="en-US" sz="2000" b="1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762000" y="3867150"/>
            <a:ext cx="77724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charset="-122"/>
              </a:rPr>
              <a:t>WPL = 2*2+       WPL = 2*1+      WPL = 7*1+</a:t>
            </a:r>
          </a:p>
          <a:p>
            <a:r>
              <a:rPr kumimoji="1"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charset="-122"/>
              </a:rPr>
              <a:t>     4*2+5*2+             4*2+5*3+           5*2+2*3+</a:t>
            </a:r>
          </a:p>
          <a:p>
            <a:r>
              <a:rPr kumimoji="1" lang="en-US" altLang="zh-CN" sz="3000" b="1" dirty="0">
                <a:solidFill>
                  <a:schemeClr val="tx2"/>
                </a:solidFill>
                <a:latin typeface="Times New Roman" pitchFamily="18" charset="0"/>
                <a:ea typeface="仿宋_GB2312" charset="-122"/>
              </a:rPr>
              <a:t>     7*2 = 36                7*3 = 46             4*3 = 35  </a:t>
            </a:r>
          </a:p>
          <a:p>
            <a:endParaRPr kumimoji="1" lang="en-US" altLang="zh-CN" sz="1800" b="1" dirty="0">
              <a:solidFill>
                <a:schemeClr val="tx2"/>
              </a:solidFill>
              <a:latin typeface="仿宋_GB2312" charset="-122"/>
              <a:ea typeface="仿宋_GB2312" charset="-122"/>
            </a:endParaRPr>
          </a:p>
          <a:p>
            <a:r>
              <a:rPr kumimoji="1" lang="en-US" altLang="zh-CN" sz="3200" b="1" dirty="0">
                <a:latin typeface="仿宋_GB2312" charset="-122"/>
                <a:ea typeface="仿宋_GB2312" charset="-122"/>
              </a:rPr>
              <a:t>      </a:t>
            </a:r>
            <a:r>
              <a:rPr kumimoji="1" lang="zh-CN" altLang="en-US" sz="3200" b="1" dirty="0">
                <a:latin typeface="仿宋_GB2312" charset="-122"/>
                <a:ea typeface="仿宋_GB2312" charset="-122"/>
              </a:rPr>
              <a:t>带权路径长度达到最小</a:t>
            </a:r>
            <a:endParaRPr kumimoji="1" lang="zh-CN" altLang="en-US" sz="2400" dirty="0">
              <a:latin typeface="仿宋_GB2312" charset="-122"/>
              <a:ea typeface="仿宋_GB2312" charset="-122"/>
            </a:endParaRPr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1752600" y="1733550"/>
            <a:ext cx="381000" cy="3810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838200" y="2952750"/>
            <a:ext cx="381000" cy="3810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1447800" y="2952750"/>
            <a:ext cx="381000" cy="3810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Oval 14"/>
          <p:cNvSpPr>
            <a:spLocks noChangeArrowheads="1"/>
          </p:cNvSpPr>
          <p:nvPr/>
        </p:nvSpPr>
        <p:spPr bwMode="auto">
          <a:xfrm>
            <a:off x="2057400" y="2952750"/>
            <a:ext cx="381000" cy="3810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Oval 15"/>
          <p:cNvSpPr>
            <a:spLocks noChangeArrowheads="1"/>
          </p:cNvSpPr>
          <p:nvPr/>
        </p:nvSpPr>
        <p:spPr bwMode="auto">
          <a:xfrm>
            <a:off x="2667000" y="2952750"/>
            <a:ext cx="381000" cy="3810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auto">
          <a:xfrm>
            <a:off x="1295400" y="2343150"/>
            <a:ext cx="381000" cy="3810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Oval 17"/>
          <p:cNvSpPr>
            <a:spLocks noChangeArrowheads="1"/>
          </p:cNvSpPr>
          <p:nvPr/>
        </p:nvSpPr>
        <p:spPr bwMode="auto">
          <a:xfrm>
            <a:off x="2286000" y="2343150"/>
            <a:ext cx="381000" cy="3810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858000" y="1581150"/>
            <a:ext cx="1295400" cy="18288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19"/>
          <p:cNvSpPr>
            <a:spLocks noChangeArrowheads="1"/>
          </p:cNvSpPr>
          <p:nvPr/>
        </p:nvSpPr>
        <p:spPr bwMode="auto">
          <a:xfrm>
            <a:off x="6629400" y="1428750"/>
            <a:ext cx="381000" cy="3810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Oval 20"/>
          <p:cNvSpPr>
            <a:spLocks noChangeArrowheads="1"/>
          </p:cNvSpPr>
          <p:nvPr/>
        </p:nvSpPr>
        <p:spPr bwMode="auto">
          <a:xfrm>
            <a:off x="7543800" y="2647950"/>
            <a:ext cx="381000" cy="3810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Oval 21"/>
          <p:cNvSpPr>
            <a:spLocks noChangeArrowheads="1"/>
          </p:cNvSpPr>
          <p:nvPr/>
        </p:nvSpPr>
        <p:spPr bwMode="auto">
          <a:xfrm>
            <a:off x="7086600" y="2038350"/>
            <a:ext cx="381000" cy="3810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" name="Oval 22"/>
          <p:cNvSpPr>
            <a:spLocks noChangeArrowheads="1"/>
          </p:cNvSpPr>
          <p:nvPr/>
        </p:nvSpPr>
        <p:spPr bwMode="auto">
          <a:xfrm>
            <a:off x="7924800" y="3257550"/>
            <a:ext cx="381000" cy="3810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Oval 23"/>
          <p:cNvSpPr>
            <a:spLocks noChangeArrowheads="1"/>
          </p:cNvSpPr>
          <p:nvPr/>
        </p:nvSpPr>
        <p:spPr bwMode="auto">
          <a:xfrm>
            <a:off x="6172200" y="2038350"/>
            <a:ext cx="381000" cy="3810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7086600" y="3257550"/>
            <a:ext cx="381000" cy="3810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" name="Oval 25"/>
          <p:cNvSpPr>
            <a:spLocks noChangeArrowheads="1"/>
          </p:cNvSpPr>
          <p:nvPr/>
        </p:nvSpPr>
        <p:spPr bwMode="auto">
          <a:xfrm>
            <a:off x="6629400" y="2647950"/>
            <a:ext cx="381000" cy="3810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" name="Line 26"/>
          <p:cNvSpPr>
            <a:spLocks noChangeShapeType="1"/>
          </p:cNvSpPr>
          <p:nvPr/>
        </p:nvSpPr>
        <p:spPr bwMode="auto">
          <a:xfrm flipH="1">
            <a:off x="3886200" y="1733550"/>
            <a:ext cx="381000" cy="4572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27"/>
          <p:cNvSpPr>
            <a:spLocks noChangeShapeType="1"/>
          </p:cNvSpPr>
          <p:nvPr/>
        </p:nvSpPr>
        <p:spPr bwMode="auto">
          <a:xfrm flipH="1">
            <a:off x="4419600" y="2343150"/>
            <a:ext cx="381000" cy="4572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28"/>
          <p:cNvSpPr>
            <a:spLocks noChangeShapeType="1"/>
          </p:cNvSpPr>
          <p:nvPr/>
        </p:nvSpPr>
        <p:spPr bwMode="auto">
          <a:xfrm flipH="1">
            <a:off x="4876800" y="2952750"/>
            <a:ext cx="381000" cy="4572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29"/>
          <p:cNvSpPr>
            <a:spLocks noChangeShapeType="1"/>
          </p:cNvSpPr>
          <p:nvPr/>
        </p:nvSpPr>
        <p:spPr bwMode="auto">
          <a:xfrm>
            <a:off x="4419600" y="1581150"/>
            <a:ext cx="1295400" cy="18288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4191000" y="1428750"/>
            <a:ext cx="381000" cy="3810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" name="Oval 31"/>
          <p:cNvSpPr>
            <a:spLocks noChangeArrowheads="1"/>
          </p:cNvSpPr>
          <p:nvPr/>
        </p:nvSpPr>
        <p:spPr bwMode="auto">
          <a:xfrm>
            <a:off x="5105400" y="2647950"/>
            <a:ext cx="381000" cy="3810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" name="Oval 32"/>
          <p:cNvSpPr>
            <a:spLocks noChangeArrowheads="1"/>
          </p:cNvSpPr>
          <p:nvPr/>
        </p:nvSpPr>
        <p:spPr bwMode="auto">
          <a:xfrm>
            <a:off x="4648200" y="2038350"/>
            <a:ext cx="381000" cy="3810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5486400" y="3257550"/>
            <a:ext cx="381000" cy="3810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2" name="Oval 34"/>
          <p:cNvSpPr>
            <a:spLocks noChangeArrowheads="1"/>
          </p:cNvSpPr>
          <p:nvPr/>
        </p:nvSpPr>
        <p:spPr bwMode="auto">
          <a:xfrm>
            <a:off x="3733800" y="2038350"/>
            <a:ext cx="381000" cy="3810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" name="Oval 35"/>
          <p:cNvSpPr>
            <a:spLocks noChangeArrowheads="1"/>
          </p:cNvSpPr>
          <p:nvPr/>
        </p:nvSpPr>
        <p:spPr bwMode="auto">
          <a:xfrm>
            <a:off x="4648200" y="3257550"/>
            <a:ext cx="381000" cy="3810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" name="Oval 36"/>
          <p:cNvSpPr>
            <a:spLocks noChangeArrowheads="1"/>
          </p:cNvSpPr>
          <p:nvPr/>
        </p:nvSpPr>
        <p:spPr bwMode="auto">
          <a:xfrm>
            <a:off x="4191000" y="2647950"/>
            <a:ext cx="381000" cy="3810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0099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5" name="Text Box 37"/>
          <p:cNvSpPr txBox="1">
            <a:spLocks noChangeArrowheads="1"/>
          </p:cNvSpPr>
          <p:nvPr/>
        </p:nvSpPr>
        <p:spPr bwMode="auto">
          <a:xfrm>
            <a:off x="838200" y="2876550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6" name="Text Box 38"/>
          <p:cNvSpPr txBox="1">
            <a:spLocks noChangeArrowheads="1"/>
          </p:cNvSpPr>
          <p:nvPr/>
        </p:nvSpPr>
        <p:spPr bwMode="auto">
          <a:xfrm>
            <a:off x="3752850" y="1962150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7105650" y="3181350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8" name="Text Box 40"/>
          <p:cNvSpPr txBox="1">
            <a:spLocks noChangeArrowheads="1"/>
          </p:cNvSpPr>
          <p:nvPr/>
        </p:nvSpPr>
        <p:spPr bwMode="auto">
          <a:xfrm>
            <a:off x="1466850" y="2876550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9" name="Text Box 41"/>
          <p:cNvSpPr txBox="1">
            <a:spLocks noChangeArrowheads="1"/>
          </p:cNvSpPr>
          <p:nvPr/>
        </p:nvSpPr>
        <p:spPr bwMode="auto">
          <a:xfrm>
            <a:off x="4210050" y="2571750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0" name="Text Box 42"/>
          <p:cNvSpPr txBox="1">
            <a:spLocks noChangeArrowheads="1"/>
          </p:cNvSpPr>
          <p:nvPr/>
        </p:nvSpPr>
        <p:spPr bwMode="auto">
          <a:xfrm>
            <a:off x="7924800" y="3181350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1" name="Text Box 43"/>
          <p:cNvSpPr txBox="1">
            <a:spLocks noChangeArrowheads="1"/>
          </p:cNvSpPr>
          <p:nvPr/>
        </p:nvSpPr>
        <p:spPr bwMode="auto">
          <a:xfrm>
            <a:off x="2076450" y="2876550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2" name="Text Box 44"/>
          <p:cNvSpPr txBox="1">
            <a:spLocks noChangeArrowheads="1"/>
          </p:cNvSpPr>
          <p:nvPr/>
        </p:nvSpPr>
        <p:spPr bwMode="auto">
          <a:xfrm>
            <a:off x="4667250" y="3181350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3" name="Text Box 45"/>
          <p:cNvSpPr txBox="1">
            <a:spLocks noChangeArrowheads="1"/>
          </p:cNvSpPr>
          <p:nvPr/>
        </p:nvSpPr>
        <p:spPr bwMode="auto">
          <a:xfrm>
            <a:off x="6648450" y="2571750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4" name="Text Box 46"/>
          <p:cNvSpPr txBox="1">
            <a:spLocks noChangeArrowheads="1"/>
          </p:cNvSpPr>
          <p:nvPr/>
        </p:nvSpPr>
        <p:spPr bwMode="auto">
          <a:xfrm>
            <a:off x="5505450" y="3181350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7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5" name="Text Box 47"/>
          <p:cNvSpPr txBox="1">
            <a:spLocks noChangeArrowheads="1"/>
          </p:cNvSpPr>
          <p:nvPr/>
        </p:nvSpPr>
        <p:spPr bwMode="auto">
          <a:xfrm>
            <a:off x="6191250" y="1976438"/>
            <a:ext cx="3619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7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6" name="Text Box 48"/>
          <p:cNvSpPr txBox="1">
            <a:spLocks noChangeArrowheads="1"/>
          </p:cNvSpPr>
          <p:nvPr/>
        </p:nvSpPr>
        <p:spPr bwMode="auto">
          <a:xfrm>
            <a:off x="2686050" y="2876550"/>
            <a:ext cx="3619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7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7" name="Line 49"/>
          <p:cNvSpPr>
            <a:spLocks noChangeShapeType="1"/>
          </p:cNvSpPr>
          <p:nvPr/>
        </p:nvSpPr>
        <p:spPr bwMode="auto">
          <a:xfrm flipV="1">
            <a:off x="5940425" y="5141913"/>
            <a:ext cx="757238" cy="396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051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619125" y="260648"/>
            <a:ext cx="8129339" cy="295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ctr">
              <a:defRPr/>
            </a:pPr>
            <a:r>
              <a:rPr kumimoji="1" lang="en-US" altLang="zh-CN" sz="36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Huffman</a:t>
            </a:r>
            <a:r>
              <a:rPr kumimoji="1" lang="zh-CN" altLang="en-US" sz="3600" b="1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树的构造</a:t>
            </a:r>
            <a:r>
              <a:rPr kumimoji="1" lang="zh-CN" altLang="en-US" sz="36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算法（贪心算法 ）</a:t>
            </a:r>
            <a:endParaRPr kumimoji="1" lang="zh-CN" altLang="en-US" sz="3600" b="1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defRPr/>
            </a:pPr>
            <a:endParaRPr kumimoji="1" lang="zh-CN" alt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342900" indent="-342900">
              <a:lnSpc>
                <a:spcPct val="110000"/>
              </a:lnSpc>
              <a:buFontTx/>
              <a:buAutoNum type="arabicPeriod"/>
              <a:defRPr/>
            </a:pPr>
            <a:r>
              <a:rPr kumimoji="1" lang="zh-CN" altLang="en-US" sz="3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由给定</a:t>
            </a:r>
            <a:r>
              <a:rPr kumimoji="1" lang="zh-CN" altLang="en-US" sz="3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3000" b="1" i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1" lang="en-US" altLang="zh-CN" sz="3000" b="1" i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3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个权值</a:t>
            </a:r>
            <a:r>
              <a:rPr kumimoji="1" lang="zh-CN" altLang="en-US" sz="30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3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{</a:t>
            </a:r>
            <a:r>
              <a:rPr kumimoji="1" lang="en-US" altLang="zh-CN" sz="3000" b="1" i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w</a:t>
            </a:r>
            <a:r>
              <a:rPr kumimoji="1" lang="en-US" altLang="zh-CN" sz="3000" b="1" baseline="-250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0</a:t>
            </a:r>
            <a:r>
              <a:rPr kumimoji="1" lang="en-US" altLang="zh-CN" sz="3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en-US" altLang="zh-CN" sz="3000" b="1" i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w</a:t>
            </a:r>
            <a:r>
              <a:rPr kumimoji="1" lang="en-US" altLang="zh-CN" sz="3000" b="1" baseline="-250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kumimoji="1" lang="en-US" altLang="zh-CN" sz="3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en-US" altLang="zh-CN" sz="3000" b="1" i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w</a:t>
            </a:r>
            <a:r>
              <a:rPr kumimoji="1" lang="en-US" altLang="zh-CN" sz="3000" b="1" baseline="-250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kumimoji="1" lang="en-US" altLang="zh-CN" sz="3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, …, </a:t>
            </a:r>
            <a:r>
              <a:rPr kumimoji="1" lang="en-US" altLang="zh-CN" sz="3000" b="1" i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w</a:t>
            </a:r>
            <a:r>
              <a:rPr kumimoji="1" lang="en-US" altLang="zh-CN" sz="3000" b="1" i="1" baseline="-250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1" lang="en-US" altLang="zh-CN" sz="3000" b="1" baseline="-250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-1</a:t>
            </a:r>
            <a:r>
              <a:rPr kumimoji="1" lang="en-US" altLang="zh-CN" sz="3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}</a:t>
            </a:r>
            <a:r>
              <a:rPr kumimoji="1" lang="zh-CN" altLang="en-US" sz="3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kumimoji="1" lang="zh-CN" altLang="en-US" sz="3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构造 具有</a:t>
            </a:r>
            <a:r>
              <a:rPr kumimoji="1" lang="zh-CN" altLang="en-US" sz="30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3000" b="1" i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1" lang="en-US" altLang="zh-CN" sz="3000" b="1" i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棵二叉树的集合</a:t>
            </a:r>
            <a:r>
              <a:rPr kumimoji="1" lang="zh-CN" altLang="en-US" sz="3000" b="1" i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3000" b="1" i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F</a:t>
            </a:r>
            <a:r>
              <a:rPr kumimoji="1" lang="en-US" altLang="zh-CN" sz="3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 = { </a:t>
            </a:r>
            <a:r>
              <a:rPr kumimoji="1" lang="en-US" altLang="zh-CN" sz="3000" b="1" i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T</a:t>
            </a:r>
            <a:r>
              <a:rPr kumimoji="1" lang="en-US" altLang="zh-CN" sz="3000" b="1" baseline="-250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0</a:t>
            </a:r>
            <a:r>
              <a:rPr kumimoji="1" lang="en-US" altLang="zh-CN" sz="3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en-US" altLang="zh-CN" sz="3000" b="1" i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T</a:t>
            </a:r>
            <a:r>
              <a:rPr kumimoji="1" lang="en-US" altLang="zh-CN" sz="3000" b="1" baseline="-250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kumimoji="1" lang="en-US" altLang="zh-CN" sz="3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en-US" altLang="zh-CN" sz="3000" b="1" i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T</a:t>
            </a:r>
            <a:r>
              <a:rPr kumimoji="1" lang="en-US" altLang="zh-CN" sz="3000" b="1" baseline="-250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kumimoji="1" lang="en-US" altLang="zh-CN" sz="3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, </a:t>
            </a:r>
          </a:p>
          <a:p>
            <a:pPr marL="342900" indent="-342900">
              <a:lnSpc>
                <a:spcPct val="110000"/>
              </a:lnSpc>
              <a:defRPr/>
            </a:pPr>
            <a:r>
              <a:rPr kumimoji="1" lang="en-US" altLang="zh-CN" sz="3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	…, </a:t>
            </a:r>
            <a:r>
              <a:rPr kumimoji="1" lang="en-US" altLang="zh-CN" sz="3000" b="1" i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T</a:t>
            </a:r>
            <a:r>
              <a:rPr kumimoji="1" lang="en-US" altLang="zh-CN" sz="3000" b="1" i="1" baseline="-250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1" lang="en-US" altLang="zh-CN" sz="3000" b="1" baseline="-250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-1 </a:t>
            </a:r>
            <a:r>
              <a:rPr kumimoji="1" lang="en-US" altLang="zh-CN" sz="3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}</a:t>
            </a:r>
            <a:r>
              <a:rPr kumimoji="1" lang="zh-CN" altLang="en-US" sz="3000" b="1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kumimoji="1" lang="zh-CN" altLang="en-US" sz="3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其中每</a:t>
            </a:r>
            <a:r>
              <a:rPr kumimoji="1" lang="zh-CN" altLang="en-US" sz="3000" b="1" dirty="0" smtClean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棵二叉树</a:t>
            </a:r>
            <a:r>
              <a:rPr kumimoji="1" lang="zh-CN" altLang="en-US" sz="3000" b="1" dirty="0" smtClean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3000" b="1" i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T</a:t>
            </a:r>
            <a:r>
              <a:rPr kumimoji="1" lang="en-US" altLang="zh-CN" sz="3000" b="1" i="1" baseline="-250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i </a:t>
            </a:r>
            <a:r>
              <a:rPr kumimoji="1" lang="zh-CN" altLang="en-US" sz="3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只有一个带权值</a:t>
            </a:r>
            <a:r>
              <a:rPr kumimoji="1" lang="zh-CN" altLang="en-US" sz="30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3000" b="1" i="1" dirty="0" err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w</a:t>
            </a:r>
            <a:r>
              <a:rPr kumimoji="1" lang="en-US" altLang="zh-CN" sz="3000" b="1" i="1" baseline="-25000" dirty="0" err="1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1" lang="en-US" altLang="zh-CN" sz="3000" b="1" i="1" baseline="-250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3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的根结点</a:t>
            </a:r>
            <a:r>
              <a:rPr kumimoji="1" lang="en-US" altLang="zh-CN" sz="3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zh-CN" altLang="en-US" sz="3000" b="1" dirty="0">
                <a:solidFill>
                  <a:srgbClr val="000099"/>
                </a:solidFill>
                <a:latin typeface="华文楷体" pitchFamily="2" charset="-122"/>
                <a:ea typeface="华文楷体" pitchFamily="2" charset="-122"/>
              </a:rPr>
              <a:t>其左、右子树均为空。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</a:t>
            </a:r>
            <a:endParaRPr kumimoji="1" lang="zh-CN" altLang="en-US" sz="2400" dirty="0"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11560" y="3153303"/>
            <a:ext cx="8136904" cy="362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FontTx/>
              <a:buAutoNum type="arabicPeriod" startAt="2"/>
              <a:defRPr/>
            </a:pPr>
            <a:r>
              <a:rPr kumimoji="1" lang="zh-CN" altLang="en-US" sz="3000" b="1" dirty="0">
                <a:latin typeface="华文楷体" pitchFamily="2" charset="-122"/>
                <a:ea typeface="华文楷体" pitchFamily="2" charset="-122"/>
              </a:rPr>
              <a:t>重复以下步骤</a:t>
            </a:r>
            <a:r>
              <a:rPr kumimoji="1" lang="en-US" altLang="zh-CN" sz="3000" b="1" dirty="0">
                <a:latin typeface="华文楷体" pitchFamily="2" charset="-122"/>
                <a:ea typeface="华文楷体" pitchFamily="2" charset="-122"/>
              </a:rPr>
              <a:t>, </a:t>
            </a:r>
            <a:r>
              <a:rPr kumimoji="1" lang="zh-CN" altLang="en-US" sz="3000" b="1" dirty="0">
                <a:latin typeface="华文楷体" pitchFamily="2" charset="-122"/>
                <a:ea typeface="华文楷体" pitchFamily="2" charset="-122"/>
              </a:rPr>
              <a:t>直到</a:t>
            </a:r>
            <a:r>
              <a:rPr kumimoji="1" lang="zh-CN" altLang="en-US" sz="3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3000" b="1" i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F</a:t>
            </a:r>
            <a:r>
              <a:rPr kumimoji="1" lang="en-US" altLang="zh-CN" sz="3000" b="1" i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3000" b="1" dirty="0">
                <a:latin typeface="华文楷体" pitchFamily="2" charset="-122"/>
                <a:ea typeface="华文楷体" pitchFamily="2" charset="-122"/>
              </a:rPr>
              <a:t>中仅剩一棵树为止：</a:t>
            </a:r>
          </a:p>
          <a:p>
            <a:pPr marL="800100" lvl="1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FontTx/>
              <a:buAutoNum type="alphaLcParenR"/>
              <a:defRPr/>
            </a:pPr>
            <a:r>
              <a:rPr kumimoji="1" lang="zh-CN" altLang="en-US" sz="3000" b="1" dirty="0">
                <a:latin typeface="华文楷体" pitchFamily="2" charset="-122"/>
                <a:ea typeface="华文楷体" pitchFamily="2" charset="-122"/>
              </a:rPr>
              <a:t>在 </a:t>
            </a:r>
            <a:r>
              <a:rPr kumimoji="1" lang="en-US" altLang="zh-CN" sz="3000" b="1" i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F </a:t>
            </a:r>
            <a:r>
              <a:rPr kumimoji="1" lang="zh-CN" altLang="en-US" sz="3000" b="1" dirty="0">
                <a:latin typeface="华文楷体" pitchFamily="2" charset="-122"/>
                <a:ea typeface="华文楷体" pitchFamily="2" charset="-122"/>
              </a:rPr>
              <a:t>中选取两棵根结点的权值最小</a:t>
            </a:r>
            <a:r>
              <a:rPr kumimoji="1" lang="zh-CN" altLang="en-US" sz="3000" b="1" dirty="0" smtClean="0">
                <a:latin typeface="华文楷体" pitchFamily="2" charset="-122"/>
                <a:ea typeface="华文楷体" pitchFamily="2" charset="-122"/>
              </a:rPr>
              <a:t>的二叉树</a:t>
            </a:r>
            <a:r>
              <a:rPr kumimoji="1" lang="en-US" altLang="zh-CN" sz="3000" b="1" dirty="0">
                <a:latin typeface="华文楷体" pitchFamily="2" charset="-122"/>
                <a:ea typeface="华文楷体" pitchFamily="2" charset="-122"/>
              </a:rPr>
              <a:t>,    </a:t>
            </a:r>
            <a:r>
              <a:rPr kumimoji="1" lang="zh-CN" altLang="en-US" sz="3000" b="1" dirty="0">
                <a:latin typeface="华文楷体" pitchFamily="2" charset="-122"/>
                <a:ea typeface="华文楷体" pitchFamily="2" charset="-122"/>
              </a:rPr>
              <a:t>做为左、右子树构造一棵新的二叉树。置新的二叉树的根结点的权值为其左、右子树上根结点的权值之和。</a:t>
            </a:r>
          </a:p>
          <a:p>
            <a:pPr marL="800100" lvl="1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FontTx/>
              <a:buAutoNum type="alphaLcParenR"/>
              <a:defRPr/>
            </a:pPr>
            <a:r>
              <a:rPr kumimoji="1" lang="zh-CN" altLang="en-US" sz="3000" b="1" dirty="0">
                <a:latin typeface="华文楷体" pitchFamily="2" charset="-122"/>
                <a:ea typeface="华文楷体" pitchFamily="2" charset="-122"/>
              </a:rPr>
              <a:t>在 </a:t>
            </a:r>
            <a:r>
              <a:rPr kumimoji="1" lang="en-US" altLang="zh-CN" sz="3000" b="1" i="1" dirty="0">
                <a:latin typeface="华文楷体" pitchFamily="2" charset="-122"/>
                <a:ea typeface="华文楷体" pitchFamily="2" charset="-122"/>
              </a:rPr>
              <a:t>F </a:t>
            </a:r>
            <a:r>
              <a:rPr kumimoji="1" lang="zh-CN" altLang="en-US" sz="3000" b="1" dirty="0">
                <a:latin typeface="华文楷体" pitchFamily="2" charset="-122"/>
                <a:ea typeface="华文楷体" pitchFamily="2" charset="-122"/>
              </a:rPr>
              <a:t>中删去这两棵二叉树。</a:t>
            </a:r>
          </a:p>
          <a:p>
            <a:pPr marL="800100" lvl="1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FontTx/>
              <a:buAutoNum type="alphaLcParenR"/>
              <a:defRPr/>
            </a:pPr>
            <a:r>
              <a:rPr kumimoji="1" lang="zh-CN" altLang="en-US" sz="3000" b="1" dirty="0">
                <a:latin typeface="华文楷体" pitchFamily="2" charset="-122"/>
                <a:ea typeface="华文楷体" pitchFamily="2" charset="-122"/>
              </a:rPr>
              <a:t>把新的二叉树加入 </a:t>
            </a:r>
            <a:r>
              <a:rPr kumimoji="1" lang="en-US" altLang="zh-CN" sz="3000" b="1" i="1" dirty="0">
                <a:latin typeface="华文楷体" pitchFamily="2" charset="-122"/>
                <a:ea typeface="华文楷体" pitchFamily="2" charset="-122"/>
              </a:rPr>
              <a:t>F</a:t>
            </a:r>
            <a:r>
              <a:rPr kumimoji="1" lang="zh-CN" altLang="en-US" sz="30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kumimoji="1" lang="zh-CN" altLang="en-US" sz="30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0322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619125" y="260648"/>
            <a:ext cx="8129339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ctr">
              <a:defRPr/>
            </a:pPr>
            <a:r>
              <a:rPr kumimoji="1" lang="zh-CN" altLang="en-US" sz="36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贪心算法</a:t>
            </a:r>
            <a:endParaRPr kumimoji="1" lang="zh-CN" altLang="en-US" sz="3600" b="1" dirty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defRPr/>
            </a:pPr>
            <a:endParaRPr kumimoji="1" lang="zh-CN" alt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  <a:p>
            <a:pPr marL="531813" indent="-531813">
              <a:buFont typeface="Arial" pitchFamily="34" charset="0"/>
              <a:buChar char="•"/>
            </a:pP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贪心算法（又称贪婪算法）是指，在对</a:t>
            </a: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  <a:hlinkClick r:id="rId2"/>
              </a:rPr>
              <a:t>问题求解</a:t>
            </a: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时，总是做出在当前看来是最好的选择。也就是说，不从整体最优上加以考虑，他所做出的是在某种意义上的局部</a:t>
            </a: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  <a:hlinkClick r:id="rId3"/>
              </a:rPr>
              <a:t>最优解</a:t>
            </a: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。</a:t>
            </a:r>
          </a:p>
          <a:p>
            <a:pPr marL="531813" indent="-531813">
              <a:buFont typeface="Arial" pitchFamily="34" charset="0"/>
              <a:buChar char="•"/>
            </a:pPr>
            <a:r>
              <a:rPr lang="zh-CN" altLang="en-US" sz="3200" b="1" dirty="0" smtClean="0">
                <a:latin typeface="华文楷体" pitchFamily="2" charset="-122"/>
                <a:ea typeface="华文楷体" pitchFamily="2" charset="-122"/>
              </a:rPr>
              <a:t>贪心算法不是对所有问题都能得到整体最优解，但对相当广范围的 许多问题是能产生整体最优解的，或者是整体最优解的近似解。</a:t>
            </a:r>
            <a:endParaRPr lang="zh-CN" altLang="en-US" sz="32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0758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Text Box 6"/>
          <p:cNvSpPr txBox="1">
            <a:spLocks noChangeArrowheads="1"/>
          </p:cNvSpPr>
          <p:nvPr/>
        </p:nvSpPr>
        <p:spPr bwMode="auto">
          <a:xfrm>
            <a:off x="152400" y="182563"/>
            <a:ext cx="411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2000">
              <a:latin typeface="Times New Roman" pitchFamily="18" charset="0"/>
            </a:endParaRP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727684" y="512676"/>
            <a:ext cx="5420146" cy="3923779"/>
            <a:chOff x="384" y="211"/>
            <a:chExt cx="4435" cy="3677"/>
          </a:xfrm>
        </p:grpSpPr>
        <p:sp>
          <p:nvSpPr>
            <p:cNvPr id="164869" name="Line 2"/>
            <p:cNvSpPr>
              <a:spLocks noChangeShapeType="1"/>
            </p:cNvSpPr>
            <p:nvPr/>
          </p:nvSpPr>
          <p:spPr bwMode="auto">
            <a:xfrm flipH="1">
              <a:off x="1344" y="2496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70" name="Line 3"/>
            <p:cNvSpPr>
              <a:spLocks noChangeShapeType="1"/>
            </p:cNvSpPr>
            <p:nvPr/>
          </p:nvSpPr>
          <p:spPr bwMode="auto">
            <a:xfrm>
              <a:off x="1584" y="2496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71" name="Line 4"/>
            <p:cNvSpPr>
              <a:spLocks noChangeShapeType="1"/>
            </p:cNvSpPr>
            <p:nvPr/>
          </p:nvSpPr>
          <p:spPr bwMode="auto">
            <a:xfrm>
              <a:off x="4416" y="912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72" name="Line 5"/>
            <p:cNvSpPr>
              <a:spLocks noChangeShapeType="1"/>
            </p:cNvSpPr>
            <p:nvPr/>
          </p:nvSpPr>
          <p:spPr bwMode="auto">
            <a:xfrm flipH="1">
              <a:off x="4176" y="912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73" name="Text Box 7"/>
            <p:cNvSpPr txBox="1">
              <a:spLocks noChangeArrowheads="1"/>
            </p:cNvSpPr>
            <p:nvPr/>
          </p:nvSpPr>
          <p:spPr bwMode="auto">
            <a:xfrm>
              <a:off x="384" y="221"/>
              <a:ext cx="199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chemeClr val="tx2"/>
                  </a:solidFill>
                  <a:latin typeface="Times New Roman" pitchFamily="18" charset="0"/>
                </a:rPr>
                <a:t>F : {7} {5} {2} {4}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85704" name="Rectangle 8"/>
            <p:cNvSpPr>
              <a:spLocks noChangeArrowheads="1"/>
            </p:cNvSpPr>
            <p:nvPr/>
          </p:nvSpPr>
          <p:spPr bwMode="auto">
            <a:xfrm>
              <a:off x="672" y="720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5705" name="Rectangle 9"/>
            <p:cNvSpPr>
              <a:spLocks noChangeArrowheads="1"/>
            </p:cNvSpPr>
            <p:nvPr/>
          </p:nvSpPr>
          <p:spPr bwMode="auto">
            <a:xfrm>
              <a:off x="1056" y="720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5706" name="Rectangle 10"/>
            <p:cNvSpPr>
              <a:spLocks noChangeArrowheads="1"/>
            </p:cNvSpPr>
            <p:nvPr/>
          </p:nvSpPr>
          <p:spPr bwMode="auto">
            <a:xfrm>
              <a:off x="1440" y="720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5707" name="Rectangle 11"/>
            <p:cNvSpPr>
              <a:spLocks noChangeArrowheads="1"/>
            </p:cNvSpPr>
            <p:nvPr/>
          </p:nvSpPr>
          <p:spPr bwMode="auto">
            <a:xfrm>
              <a:off x="1824" y="720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878" name="Text Box 12"/>
            <p:cNvSpPr txBox="1">
              <a:spLocks noChangeArrowheads="1"/>
            </p:cNvSpPr>
            <p:nvPr/>
          </p:nvSpPr>
          <p:spPr bwMode="auto">
            <a:xfrm>
              <a:off x="3216" y="211"/>
              <a:ext cx="1603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chemeClr val="tx2"/>
                  </a:solidFill>
                  <a:latin typeface="Times New Roman" pitchFamily="18" charset="0"/>
                </a:rPr>
                <a:t>F : {7} {5} {6}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85709" name="Rectangle 13"/>
            <p:cNvSpPr>
              <a:spLocks noChangeArrowheads="1"/>
            </p:cNvSpPr>
            <p:nvPr/>
          </p:nvSpPr>
          <p:spPr bwMode="auto">
            <a:xfrm>
              <a:off x="3360" y="720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5710" name="Rectangle 14"/>
            <p:cNvSpPr>
              <a:spLocks noChangeArrowheads="1"/>
            </p:cNvSpPr>
            <p:nvPr/>
          </p:nvSpPr>
          <p:spPr bwMode="auto">
            <a:xfrm>
              <a:off x="3744" y="720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5711" name="Rectangle 15"/>
            <p:cNvSpPr>
              <a:spLocks noChangeArrowheads="1"/>
            </p:cNvSpPr>
            <p:nvPr/>
          </p:nvSpPr>
          <p:spPr bwMode="auto">
            <a:xfrm>
              <a:off x="4032" y="1152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5712" name="Rectangle 16"/>
            <p:cNvSpPr>
              <a:spLocks noChangeArrowheads="1"/>
            </p:cNvSpPr>
            <p:nvPr/>
          </p:nvSpPr>
          <p:spPr bwMode="auto">
            <a:xfrm>
              <a:off x="4464" y="1152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5713" name="Oval 17"/>
            <p:cNvSpPr>
              <a:spLocks noChangeArrowheads="1"/>
            </p:cNvSpPr>
            <p:nvPr/>
          </p:nvSpPr>
          <p:spPr bwMode="auto">
            <a:xfrm>
              <a:off x="4224" y="672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884" name="Text Box 18"/>
            <p:cNvSpPr txBox="1">
              <a:spLocks noChangeArrowheads="1"/>
            </p:cNvSpPr>
            <p:nvPr/>
          </p:nvSpPr>
          <p:spPr bwMode="auto">
            <a:xfrm>
              <a:off x="672" y="681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7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885" name="Text Box 19"/>
            <p:cNvSpPr txBox="1">
              <a:spLocks noChangeArrowheads="1"/>
            </p:cNvSpPr>
            <p:nvPr/>
          </p:nvSpPr>
          <p:spPr bwMode="auto">
            <a:xfrm>
              <a:off x="1068" y="672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886" name="Text Box 20"/>
            <p:cNvSpPr txBox="1">
              <a:spLocks noChangeArrowheads="1"/>
            </p:cNvSpPr>
            <p:nvPr/>
          </p:nvSpPr>
          <p:spPr bwMode="auto">
            <a:xfrm>
              <a:off x="1452" y="672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887" name="Text Box 21"/>
            <p:cNvSpPr txBox="1">
              <a:spLocks noChangeArrowheads="1"/>
            </p:cNvSpPr>
            <p:nvPr/>
          </p:nvSpPr>
          <p:spPr bwMode="auto">
            <a:xfrm>
              <a:off x="1836" y="672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888" name="Text Box 22"/>
            <p:cNvSpPr txBox="1">
              <a:spLocks noChangeArrowheads="1"/>
            </p:cNvSpPr>
            <p:nvPr/>
          </p:nvSpPr>
          <p:spPr bwMode="auto">
            <a:xfrm>
              <a:off x="1100" y="1008"/>
              <a:ext cx="628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3200">
                  <a:latin typeface="Times New Roman" pitchFamily="18" charset="0"/>
                  <a:ea typeface="隶书" pitchFamily="49" charset="-122"/>
                </a:rPr>
                <a:t>初始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64889" name="Text Box 23"/>
            <p:cNvSpPr txBox="1">
              <a:spLocks noChangeArrowheads="1"/>
            </p:cNvSpPr>
            <p:nvPr/>
          </p:nvSpPr>
          <p:spPr bwMode="auto">
            <a:xfrm>
              <a:off x="3396" y="1363"/>
              <a:ext cx="126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3200">
                  <a:latin typeface="Times New Roman" pitchFamily="18" charset="0"/>
                  <a:ea typeface="隶书" pitchFamily="49" charset="-122"/>
                </a:rPr>
                <a:t>合并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{2} {4}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890" name="Text Box 24"/>
            <p:cNvSpPr txBox="1">
              <a:spLocks noChangeArrowheads="1"/>
            </p:cNvSpPr>
            <p:nvPr/>
          </p:nvSpPr>
          <p:spPr bwMode="auto">
            <a:xfrm>
              <a:off x="680" y="1776"/>
              <a:ext cx="1401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chemeClr val="tx2"/>
                  </a:solidFill>
                  <a:latin typeface="Times New Roman" pitchFamily="18" charset="0"/>
                </a:rPr>
                <a:t>F : {7} {11} 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891" name="Line 25"/>
            <p:cNvSpPr>
              <a:spLocks noChangeShapeType="1"/>
            </p:cNvSpPr>
            <p:nvPr/>
          </p:nvSpPr>
          <p:spPr bwMode="auto">
            <a:xfrm>
              <a:off x="1824" y="2976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92" name="Line 26"/>
            <p:cNvSpPr>
              <a:spLocks noChangeShapeType="1"/>
            </p:cNvSpPr>
            <p:nvPr/>
          </p:nvSpPr>
          <p:spPr bwMode="auto">
            <a:xfrm flipH="1">
              <a:off x="1584" y="2919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23" name="Rectangle 27"/>
            <p:cNvSpPr>
              <a:spLocks noChangeArrowheads="1"/>
            </p:cNvSpPr>
            <p:nvPr/>
          </p:nvSpPr>
          <p:spPr bwMode="auto">
            <a:xfrm>
              <a:off x="768" y="2688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5724" name="Rectangle 28"/>
            <p:cNvSpPr>
              <a:spLocks noChangeArrowheads="1"/>
            </p:cNvSpPr>
            <p:nvPr/>
          </p:nvSpPr>
          <p:spPr bwMode="auto">
            <a:xfrm>
              <a:off x="1200" y="2688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5725" name="Rectangle 29"/>
            <p:cNvSpPr>
              <a:spLocks noChangeArrowheads="1"/>
            </p:cNvSpPr>
            <p:nvPr/>
          </p:nvSpPr>
          <p:spPr bwMode="auto">
            <a:xfrm>
              <a:off x="1440" y="3159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5726" name="Rectangle 30"/>
            <p:cNvSpPr>
              <a:spLocks noChangeArrowheads="1"/>
            </p:cNvSpPr>
            <p:nvPr/>
          </p:nvSpPr>
          <p:spPr bwMode="auto">
            <a:xfrm>
              <a:off x="1824" y="3159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5727" name="Oval 31"/>
            <p:cNvSpPr>
              <a:spLocks noChangeArrowheads="1"/>
            </p:cNvSpPr>
            <p:nvPr/>
          </p:nvSpPr>
          <p:spPr bwMode="auto">
            <a:xfrm>
              <a:off x="1632" y="2679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5728" name="Oval 32"/>
            <p:cNvSpPr>
              <a:spLocks noChangeArrowheads="1"/>
            </p:cNvSpPr>
            <p:nvPr/>
          </p:nvSpPr>
          <p:spPr bwMode="auto">
            <a:xfrm>
              <a:off x="1392" y="2256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899" name="Text Box 33"/>
            <p:cNvSpPr txBox="1">
              <a:spLocks noChangeArrowheads="1"/>
            </p:cNvSpPr>
            <p:nvPr/>
          </p:nvSpPr>
          <p:spPr bwMode="auto">
            <a:xfrm>
              <a:off x="3372" y="681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7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900" name="Text Box 34"/>
            <p:cNvSpPr txBox="1">
              <a:spLocks noChangeArrowheads="1"/>
            </p:cNvSpPr>
            <p:nvPr/>
          </p:nvSpPr>
          <p:spPr bwMode="auto">
            <a:xfrm>
              <a:off x="3756" y="672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901" name="Text Box 35"/>
            <p:cNvSpPr txBox="1">
              <a:spLocks noChangeArrowheads="1"/>
            </p:cNvSpPr>
            <p:nvPr/>
          </p:nvSpPr>
          <p:spPr bwMode="auto">
            <a:xfrm>
              <a:off x="4032" y="1113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64902" name="Text Box 36"/>
            <p:cNvSpPr txBox="1">
              <a:spLocks noChangeArrowheads="1"/>
            </p:cNvSpPr>
            <p:nvPr/>
          </p:nvSpPr>
          <p:spPr bwMode="auto">
            <a:xfrm>
              <a:off x="4476" y="1113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903" name="Text Box 37"/>
            <p:cNvSpPr txBox="1">
              <a:spLocks noChangeArrowheads="1"/>
            </p:cNvSpPr>
            <p:nvPr/>
          </p:nvSpPr>
          <p:spPr bwMode="auto">
            <a:xfrm>
              <a:off x="780" y="2639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7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904" name="Text Box 38"/>
            <p:cNvSpPr txBox="1">
              <a:spLocks noChangeArrowheads="1"/>
            </p:cNvSpPr>
            <p:nvPr/>
          </p:nvSpPr>
          <p:spPr bwMode="auto">
            <a:xfrm>
              <a:off x="1212" y="2639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905" name="Text Box 39"/>
            <p:cNvSpPr txBox="1">
              <a:spLocks noChangeArrowheads="1"/>
            </p:cNvSpPr>
            <p:nvPr/>
          </p:nvSpPr>
          <p:spPr bwMode="auto">
            <a:xfrm>
              <a:off x="1440" y="3120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906" name="Text Box 40"/>
            <p:cNvSpPr txBox="1">
              <a:spLocks noChangeArrowheads="1"/>
            </p:cNvSpPr>
            <p:nvPr/>
          </p:nvSpPr>
          <p:spPr bwMode="auto">
            <a:xfrm>
              <a:off x="1836" y="3120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907" name="Text Box 41"/>
            <p:cNvSpPr txBox="1">
              <a:spLocks noChangeArrowheads="1"/>
            </p:cNvSpPr>
            <p:nvPr/>
          </p:nvSpPr>
          <p:spPr bwMode="auto">
            <a:xfrm>
              <a:off x="4232" y="643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accent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908" name="Text Box 42"/>
            <p:cNvSpPr txBox="1">
              <a:spLocks noChangeArrowheads="1"/>
            </p:cNvSpPr>
            <p:nvPr/>
          </p:nvSpPr>
          <p:spPr bwMode="auto">
            <a:xfrm>
              <a:off x="1584" y="2649"/>
              <a:ext cx="33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accent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909" name="Text Box 43"/>
            <p:cNvSpPr txBox="1">
              <a:spLocks noChangeArrowheads="1"/>
            </p:cNvSpPr>
            <p:nvPr/>
          </p:nvSpPr>
          <p:spPr bwMode="auto">
            <a:xfrm>
              <a:off x="1344" y="2135"/>
              <a:ext cx="425" cy="49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chemeClr val="accent2"/>
                  </a:solidFill>
                  <a:latin typeface="Times New Roman" pitchFamily="18" charset="0"/>
                </a:rPr>
                <a:t>11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64910" name="Text Box 44"/>
            <p:cNvSpPr txBox="1">
              <a:spLocks noChangeArrowheads="1"/>
            </p:cNvSpPr>
            <p:nvPr/>
          </p:nvSpPr>
          <p:spPr bwMode="auto">
            <a:xfrm>
              <a:off x="816" y="3379"/>
              <a:ext cx="126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3200">
                  <a:latin typeface="Times New Roman" pitchFamily="18" charset="0"/>
                  <a:ea typeface="隶书" pitchFamily="49" charset="-122"/>
                </a:rPr>
                <a:t>合并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{5} {6}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911" name="Text Box 45"/>
            <p:cNvSpPr txBox="1">
              <a:spLocks noChangeArrowheads="1"/>
            </p:cNvSpPr>
            <p:nvPr/>
          </p:nvSpPr>
          <p:spPr bwMode="auto">
            <a:xfrm>
              <a:off x="3547" y="1776"/>
              <a:ext cx="100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chemeClr val="tx2"/>
                  </a:solidFill>
                  <a:latin typeface="Times New Roman" pitchFamily="18" charset="0"/>
                </a:rPr>
                <a:t>F : {18} 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912" name="Line 46"/>
            <p:cNvSpPr>
              <a:spLocks noChangeShapeType="1"/>
            </p:cNvSpPr>
            <p:nvPr/>
          </p:nvSpPr>
          <p:spPr bwMode="auto">
            <a:xfrm flipH="1">
              <a:off x="3792" y="2496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13" name="Line 47"/>
            <p:cNvSpPr>
              <a:spLocks noChangeShapeType="1"/>
            </p:cNvSpPr>
            <p:nvPr/>
          </p:nvSpPr>
          <p:spPr bwMode="auto">
            <a:xfrm>
              <a:off x="4032" y="2448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14" name="Line 48"/>
            <p:cNvSpPr>
              <a:spLocks noChangeShapeType="1"/>
            </p:cNvSpPr>
            <p:nvPr/>
          </p:nvSpPr>
          <p:spPr bwMode="auto">
            <a:xfrm>
              <a:off x="4272" y="2928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15" name="Line 49"/>
            <p:cNvSpPr>
              <a:spLocks noChangeShapeType="1"/>
            </p:cNvSpPr>
            <p:nvPr/>
          </p:nvSpPr>
          <p:spPr bwMode="auto">
            <a:xfrm flipH="1">
              <a:off x="4032" y="2919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46" name="Rectangle 50"/>
            <p:cNvSpPr>
              <a:spLocks noChangeArrowheads="1"/>
            </p:cNvSpPr>
            <p:nvPr/>
          </p:nvSpPr>
          <p:spPr bwMode="auto">
            <a:xfrm>
              <a:off x="3648" y="2688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5747" name="Rectangle 51"/>
            <p:cNvSpPr>
              <a:spLocks noChangeArrowheads="1"/>
            </p:cNvSpPr>
            <p:nvPr/>
          </p:nvSpPr>
          <p:spPr bwMode="auto">
            <a:xfrm>
              <a:off x="3888" y="3159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5748" name="Oval 52"/>
            <p:cNvSpPr>
              <a:spLocks noChangeArrowheads="1"/>
            </p:cNvSpPr>
            <p:nvPr/>
          </p:nvSpPr>
          <p:spPr bwMode="auto">
            <a:xfrm>
              <a:off x="4080" y="2679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5749" name="Oval 53"/>
            <p:cNvSpPr>
              <a:spLocks noChangeArrowheads="1"/>
            </p:cNvSpPr>
            <p:nvPr/>
          </p:nvSpPr>
          <p:spPr bwMode="auto">
            <a:xfrm>
              <a:off x="3840" y="2256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920" name="Text Box 54"/>
            <p:cNvSpPr txBox="1">
              <a:spLocks noChangeArrowheads="1"/>
            </p:cNvSpPr>
            <p:nvPr/>
          </p:nvSpPr>
          <p:spPr bwMode="auto">
            <a:xfrm>
              <a:off x="3888" y="3120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921" name="Text Box 55"/>
            <p:cNvSpPr txBox="1">
              <a:spLocks noChangeArrowheads="1"/>
            </p:cNvSpPr>
            <p:nvPr/>
          </p:nvSpPr>
          <p:spPr bwMode="auto">
            <a:xfrm>
              <a:off x="2628" y="3379"/>
              <a:ext cx="126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3200">
                  <a:latin typeface="Times New Roman" pitchFamily="18" charset="0"/>
                  <a:ea typeface="隶书" pitchFamily="49" charset="-122"/>
                </a:rPr>
                <a:t>合并</a:t>
              </a:r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{5} {6}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922" name="Line 56"/>
            <p:cNvSpPr>
              <a:spLocks noChangeShapeType="1"/>
            </p:cNvSpPr>
            <p:nvPr/>
          </p:nvSpPr>
          <p:spPr bwMode="auto">
            <a:xfrm>
              <a:off x="4500" y="3360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23" name="Line 57"/>
            <p:cNvSpPr>
              <a:spLocks noChangeShapeType="1"/>
            </p:cNvSpPr>
            <p:nvPr/>
          </p:nvSpPr>
          <p:spPr bwMode="auto">
            <a:xfrm flipH="1">
              <a:off x="4260" y="3360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54" name="Rectangle 58"/>
            <p:cNvSpPr>
              <a:spLocks noChangeArrowheads="1"/>
            </p:cNvSpPr>
            <p:nvPr/>
          </p:nvSpPr>
          <p:spPr bwMode="auto">
            <a:xfrm>
              <a:off x="4116" y="3600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5755" name="Rectangle 59"/>
            <p:cNvSpPr>
              <a:spLocks noChangeArrowheads="1"/>
            </p:cNvSpPr>
            <p:nvPr/>
          </p:nvSpPr>
          <p:spPr bwMode="auto">
            <a:xfrm>
              <a:off x="4560" y="3600"/>
              <a:ext cx="240" cy="24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5756" name="Oval 60"/>
            <p:cNvSpPr>
              <a:spLocks noChangeArrowheads="1"/>
            </p:cNvSpPr>
            <p:nvPr/>
          </p:nvSpPr>
          <p:spPr bwMode="auto">
            <a:xfrm>
              <a:off x="4308" y="3120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927" name="Text Box 61"/>
            <p:cNvSpPr txBox="1">
              <a:spLocks noChangeArrowheads="1"/>
            </p:cNvSpPr>
            <p:nvPr/>
          </p:nvSpPr>
          <p:spPr bwMode="auto">
            <a:xfrm>
              <a:off x="4116" y="3561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928" name="Text Box 62"/>
            <p:cNvSpPr txBox="1">
              <a:spLocks noChangeArrowheads="1"/>
            </p:cNvSpPr>
            <p:nvPr/>
          </p:nvSpPr>
          <p:spPr bwMode="auto">
            <a:xfrm>
              <a:off x="3648" y="2640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7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929" name="Text Box 63"/>
            <p:cNvSpPr txBox="1">
              <a:spLocks noChangeArrowheads="1"/>
            </p:cNvSpPr>
            <p:nvPr/>
          </p:nvSpPr>
          <p:spPr bwMode="auto">
            <a:xfrm>
              <a:off x="4572" y="3561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930" name="Text Box 64"/>
            <p:cNvSpPr txBox="1">
              <a:spLocks noChangeArrowheads="1"/>
            </p:cNvSpPr>
            <p:nvPr/>
          </p:nvSpPr>
          <p:spPr bwMode="auto">
            <a:xfrm>
              <a:off x="4276" y="3081"/>
              <a:ext cx="33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accent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931" name="Text Box 65"/>
            <p:cNvSpPr txBox="1">
              <a:spLocks noChangeArrowheads="1"/>
            </p:cNvSpPr>
            <p:nvPr/>
          </p:nvSpPr>
          <p:spPr bwMode="auto">
            <a:xfrm>
              <a:off x="4036" y="2567"/>
              <a:ext cx="443" cy="49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chemeClr val="accent2"/>
                  </a:solidFill>
                  <a:latin typeface="Times New Roman" pitchFamily="18" charset="0"/>
                </a:rPr>
                <a:t>11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64932" name="Text Box 66"/>
            <p:cNvSpPr txBox="1">
              <a:spLocks noChangeArrowheads="1"/>
            </p:cNvSpPr>
            <p:nvPr/>
          </p:nvSpPr>
          <p:spPr bwMode="auto">
            <a:xfrm>
              <a:off x="3792" y="2135"/>
              <a:ext cx="481" cy="49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chemeClr val="accent2"/>
                  </a:solidFill>
                  <a:latin typeface="Times New Roman" pitchFamily="18" charset="0"/>
                </a:rPr>
                <a:t>18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67036" y="4617132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哈夫曼树中没有度为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的结点，树中任意非叶子结点都有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个儿子，这类树又称为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正则二叉树；</a:t>
            </a:r>
            <a:endParaRPr lang="en-US" altLang="zh-CN" sz="2800" b="1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531813" indent="-531813">
              <a:buFont typeface="Arial" pitchFamily="34" charset="0"/>
              <a:buChar char="•"/>
            </a:pPr>
            <a:r>
              <a:rPr lang="zh-CN" altLang="en-US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一棵有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个叶子结点的哈夫曼树共有</a:t>
            </a:r>
            <a:r>
              <a:rPr lang="en-US" altLang="zh-CN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2n-1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个 结点 。</a:t>
            </a:r>
            <a:endParaRPr lang="zh-CN" altLang="en-US" sz="2800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1031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516065-DDD6-4FA4-94AF-D758B6B8A4CD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2965450" y="3761854"/>
            <a:ext cx="32067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kumimoji="1" lang="zh-CN" altLang="en-US" sz="32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考试成绩分布表</a:t>
            </a:r>
            <a:r>
              <a:rPr kumimoji="1" lang="zh-CN" altLang="en-US" sz="2800" b="1" dirty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    </a:t>
            </a: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1007604" y="4617132"/>
          <a:ext cx="7215188" cy="1751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文档" r:id="rId3" imgW="8097533" imgH="2226895" progId="Word.Document.8">
                  <p:embed/>
                </p:oleObj>
              </mc:Choice>
              <mc:Fallback>
                <p:oleObj name="文档" r:id="rId3" imgW="8097533" imgH="22268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604" y="4617132"/>
                        <a:ext cx="7215188" cy="17519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512763"/>
            <a:ext cx="8229600" cy="1100137"/>
          </a:xfrm>
        </p:spPr>
        <p:txBody>
          <a:bodyPr/>
          <a:lstStyle/>
          <a:p>
            <a:pPr eaLnBrk="1" hangingPunct="1"/>
            <a:r>
              <a:rPr kumimoji="1" lang="zh-CN" altLang="en-US" sz="4000" b="1" dirty="0" smtClean="0">
                <a:solidFill>
                  <a:schemeClr val="tx2"/>
                </a:solidFill>
                <a:ea typeface="华文新魏" pitchFamily="2" charset="-122"/>
              </a:rPr>
              <a:t>最佳判定树</a:t>
            </a:r>
          </a:p>
        </p:txBody>
      </p:sp>
      <p:sp>
        <p:nvSpPr>
          <p:cNvPr id="615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47700" y="1541463"/>
            <a:ext cx="8029575" cy="21590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利用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Huffman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树，可以在构造判定树（决策树）时让平均判定（比较）次数达到最小。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判定树是一棵二叉树，叶子结点是比较结果，内结点是比较过程，叶子结点所带权值是概率。</a:t>
            </a:r>
          </a:p>
        </p:txBody>
      </p:sp>
    </p:spTree>
    <p:extLst>
      <p:ext uri="{BB962C8B-B14F-4D97-AF65-F5344CB8AC3E}">
        <p14:creationId xmlns:p14="http://schemas.microsoft.com/office/powerpoint/2010/main" val="13815624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9" name="Group 52"/>
          <p:cNvGrpSpPr>
            <a:grpSpLocks/>
          </p:cNvGrpSpPr>
          <p:nvPr/>
        </p:nvGrpSpPr>
        <p:grpSpPr bwMode="auto">
          <a:xfrm>
            <a:off x="854075" y="1385888"/>
            <a:ext cx="2143125" cy="2057400"/>
            <a:chOff x="538" y="873"/>
            <a:chExt cx="1350" cy="1296"/>
          </a:xfrm>
        </p:grpSpPr>
        <p:sp>
          <p:nvSpPr>
            <p:cNvPr id="106516" name="Line 3"/>
            <p:cNvSpPr>
              <a:spLocks noChangeShapeType="1"/>
            </p:cNvSpPr>
            <p:nvPr/>
          </p:nvSpPr>
          <p:spPr bwMode="auto">
            <a:xfrm>
              <a:off x="1738" y="1632"/>
              <a:ext cx="0" cy="3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7" name="Line 4"/>
            <p:cNvSpPr>
              <a:spLocks noChangeShapeType="1"/>
            </p:cNvSpPr>
            <p:nvPr/>
          </p:nvSpPr>
          <p:spPr bwMode="auto">
            <a:xfrm>
              <a:off x="1402" y="1104"/>
              <a:ext cx="336" cy="43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8" name="Line 5"/>
            <p:cNvSpPr>
              <a:spLocks noChangeShapeType="1"/>
            </p:cNvSpPr>
            <p:nvPr/>
          </p:nvSpPr>
          <p:spPr bwMode="auto">
            <a:xfrm>
              <a:off x="922" y="1632"/>
              <a:ext cx="144" cy="2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9" name="Line 6"/>
            <p:cNvSpPr>
              <a:spLocks noChangeShapeType="1"/>
            </p:cNvSpPr>
            <p:nvPr/>
          </p:nvSpPr>
          <p:spPr bwMode="auto">
            <a:xfrm flipH="1">
              <a:off x="682" y="1632"/>
              <a:ext cx="144" cy="3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0" name="Line 7"/>
            <p:cNvSpPr>
              <a:spLocks noChangeShapeType="1"/>
            </p:cNvSpPr>
            <p:nvPr/>
          </p:nvSpPr>
          <p:spPr bwMode="auto">
            <a:xfrm flipH="1">
              <a:off x="922" y="1152"/>
              <a:ext cx="288" cy="2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1" name="Line 8"/>
            <p:cNvSpPr>
              <a:spLocks noChangeShapeType="1"/>
            </p:cNvSpPr>
            <p:nvPr/>
          </p:nvSpPr>
          <p:spPr bwMode="auto">
            <a:xfrm>
              <a:off x="1306" y="1152"/>
              <a:ext cx="0" cy="2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841" name="Oval 9"/>
            <p:cNvSpPr>
              <a:spLocks noChangeArrowheads="1"/>
            </p:cNvSpPr>
            <p:nvPr/>
          </p:nvSpPr>
          <p:spPr bwMode="auto">
            <a:xfrm>
              <a:off x="1162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8842" name="Oval 10"/>
            <p:cNvSpPr>
              <a:spLocks noChangeArrowheads="1"/>
            </p:cNvSpPr>
            <p:nvPr/>
          </p:nvSpPr>
          <p:spPr bwMode="auto">
            <a:xfrm>
              <a:off x="1162" y="1392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8843" name="Oval 11"/>
            <p:cNvSpPr>
              <a:spLocks noChangeArrowheads="1"/>
            </p:cNvSpPr>
            <p:nvPr/>
          </p:nvSpPr>
          <p:spPr bwMode="auto">
            <a:xfrm>
              <a:off x="922" y="1872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8844" name="Oval 12"/>
            <p:cNvSpPr>
              <a:spLocks noChangeArrowheads="1"/>
            </p:cNvSpPr>
            <p:nvPr/>
          </p:nvSpPr>
          <p:spPr bwMode="auto">
            <a:xfrm>
              <a:off x="538" y="1872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8845" name="Oval 13"/>
            <p:cNvSpPr>
              <a:spLocks noChangeArrowheads="1"/>
            </p:cNvSpPr>
            <p:nvPr/>
          </p:nvSpPr>
          <p:spPr bwMode="auto">
            <a:xfrm>
              <a:off x="730" y="1392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8846" name="Oval 14"/>
            <p:cNvSpPr>
              <a:spLocks noChangeArrowheads="1"/>
            </p:cNvSpPr>
            <p:nvPr/>
          </p:nvSpPr>
          <p:spPr bwMode="auto">
            <a:xfrm>
              <a:off x="1594" y="1392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8847" name="Oval 15"/>
            <p:cNvSpPr>
              <a:spLocks noChangeArrowheads="1"/>
            </p:cNvSpPr>
            <p:nvPr/>
          </p:nvSpPr>
          <p:spPr bwMode="auto">
            <a:xfrm>
              <a:off x="1594" y="1872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529" name="Text Box 16"/>
            <p:cNvSpPr txBox="1">
              <a:spLocks noChangeArrowheads="1"/>
            </p:cNvSpPr>
            <p:nvPr/>
          </p:nvSpPr>
          <p:spPr bwMode="auto">
            <a:xfrm>
              <a:off x="1172" y="873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6530" name="Text Box 17"/>
            <p:cNvSpPr txBox="1">
              <a:spLocks noChangeArrowheads="1"/>
            </p:cNvSpPr>
            <p:nvPr/>
          </p:nvSpPr>
          <p:spPr bwMode="auto">
            <a:xfrm>
              <a:off x="746" y="1353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6531" name="Text Box 18"/>
            <p:cNvSpPr txBox="1">
              <a:spLocks noChangeArrowheads="1"/>
            </p:cNvSpPr>
            <p:nvPr/>
          </p:nvSpPr>
          <p:spPr bwMode="auto">
            <a:xfrm>
              <a:off x="1172" y="1353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6532" name="Text Box 19"/>
            <p:cNvSpPr txBox="1">
              <a:spLocks noChangeArrowheads="1"/>
            </p:cNvSpPr>
            <p:nvPr/>
          </p:nvSpPr>
          <p:spPr bwMode="auto">
            <a:xfrm>
              <a:off x="1610" y="1357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6533" name="Text Box 20"/>
            <p:cNvSpPr txBox="1">
              <a:spLocks noChangeArrowheads="1"/>
            </p:cNvSpPr>
            <p:nvPr/>
          </p:nvSpPr>
          <p:spPr bwMode="auto">
            <a:xfrm>
              <a:off x="554" y="1833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6534" name="Text Box 21"/>
            <p:cNvSpPr txBox="1">
              <a:spLocks noChangeArrowheads="1"/>
            </p:cNvSpPr>
            <p:nvPr/>
          </p:nvSpPr>
          <p:spPr bwMode="auto">
            <a:xfrm>
              <a:off x="944" y="1842"/>
              <a:ext cx="25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F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6535" name="Text Box 22"/>
            <p:cNvSpPr txBox="1">
              <a:spLocks noChangeArrowheads="1"/>
            </p:cNvSpPr>
            <p:nvPr/>
          </p:nvSpPr>
          <p:spPr bwMode="auto">
            <a:xfrm>
              <a:off x="1592" y="1842"/>
              <a:ext cx="29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G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106500" name="Group 51"/>
          <p:cNvGrpSpPr>
            <a:grpSpLocks/>
          </p:cNvGrpSpPr>
          <p:nvPr/>
        </p:nvGrpSpPr>
        <p:grpSpPr bwMode="auto">
          <a:xfrm>
            <a:off x="3311525" y="1484313"/>
            <a:ext cx="4953000" cy="1554162"/>
            <a:chOff x="2064" y="749"/>
            <a:chExt cx="3120" cy="979"/>
          </a:xfrm>
        </p:grpSpPr>
        <p:sp>
          <p:nvSpPr>
            <p:cNvPr id="248855" name="Rectangle 23"/>
            <p:cNvSpPr>
              <a:spLocks noChangeArrowheads="1"/>
            </p:cNvSpPr>
            <p:nvPr/>
          </p:nvSpPr>
          <p:spPr bwMode="auto">
            <a:xfrm>
              <a:off x="2784" y="1056"/>
              <a:ext cx="2400" cy="67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106504" name="Line 24"/>
            <p:cNvSpPr>
              <a:spLocks noChangeShapeType="1"/>
            </p:cNvSpPr>
            <p:nvPr/>
          </p:nvSpPr>
          <p:spPr bwMode="auto">
            <a:xfrm>
              <a:off x="2784" y="1392"/>
              <a:ext cx="2400" cy="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5" name="Text Box 25"/>
            <p:cNvSpPr txBox="1">
              <a:spLocks noChangeArrowheads="1"/>
            </p:cNvSpPr>
            <p:nvPr/>
          </p:nvSpPr>
          <p:spPr bwMode="auto">
            <a:xfrm>
              <a:off x="2244" y="1056"/>
              <a:ext cx="54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data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6506" name="Text Box 26"/>
            <p:cNvSpPr txBox="1">
              <a:spLocks noChangeArrowheads="1"/>
            </p:cNvSpPr>
            <p:nvPr/>
          </p:nvSpPr>
          <p:spPr bwMode="auto">
            <a:xfrm>
              <a:off x="2064" y="1392"/>
              <a:ext cx="75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parent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6507" name="Text Box 27"/>
            <p:cNvSpPr txBox="1">
              <a:spLocks noChangeArrowheads="1"/>
            </p:cNvSpPr>
            <p:nvPr/>
          </p:nvSpPr>
          <p:spPr bwMode="auto">
            <a:xfrm>
              <a:off x="2833" y="1056"/>
              <a:ext cx="227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   B   C   D   E    F   G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6508" name="Text Box 28"/>
            <p:cNvSpPr txBox="1">
              <a:spLocks noChangeArrowheads="1"/>
            </p:cNvSpPr>
            <p:nvPr/>
          </p:nvSpPr>
          <p:spPr bwMode="auto">
            <a:xfrm>
              <a:off x="2832" y="1401"/>
              <a:ext cx="23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chemeClr val="tx2"/>
                  </a:solidFill>
                  <a:latin typeface="仿宋_GB2312" charset="-122"/>
                  <a:ea typeface="仿宋_GB2312" charset="-122"/>
                </a:rPr>
                <a:t>-</a:t>
              </a:r>
              <a:r>
                <a:rPr kumimoji="1" lang="en-US" altLang="zh-CN" sz="2800" b="1" dirty="0">
                  <a:solidFill>
                    <a:schemeClr val="tx2"/>
                  </a:solidFill>
                  <a:latin typeface="Times New Roman" pitchFamily="18" charset="0"/>
                </a:rPr>
                <a:t>1   0    0    0    1    1    3</a:t>
              </a:r>
              <a:endParaRPr kumimoji="1" lang="en-US" altLang="zh-CN" sz="2400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06509" name="Line 29"/>
            <p:cNvSpPr>
              <a:spLocks noChangeShapeType="1"/>
            </p:cNvSpPr>
            <p:nvPr/>
          </p:nvSpPr>
          <p:spPr bwMode="auto">
            <a:xfrm>
              <a:off x="4848" y="1056"/>
              <a:ext cx="0" cy="6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0" name="Line 30"/>
            <p:cNvSpPr>
              <a:spLocks noChangeShapeType="1"/>
            </p:cNvSpPr>
            <p:nvPr/>
          </p:nvSpPr>
          <p:spPr bwMode="auto">
            <a:xfrm>
              <a:off x="4512" y="1056"/>
              <a:ext cx="0" cy="6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1" name="Line 31"/>
            <p:cNvSpPr>
              <a:spLocks noChangeShapeType="1"/>
            </p:cNvSpPr>
            <p:nvPr/>
          </p:nvSpPr>
          <p:spPr bwMode="auto">
            <a:xfrm>
              <a:off x="4176" y="1056"/>
              <a:ext cx="0" cy="6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2" name="Line 32"/>
            <p:cNvSpPr>
              <a:spLocks noChangeShapeType="1"/>
            </p:cNvSpPr>
            <p:nvPr/>
          </p:nvSpPr>
          <p:spPr bwMode="auto">
            <a:xfrm>
              <a:off x="3840" y="1056"/>
              <a:ext cx="0" cy="6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3" name="Line 33"/>
            <p:cNvSpPr>
              <a:spLocks noChangeShapeType="1"/>
            </p:cNvSpPr>
            <p:nvPr/>
          </p:nvSpPr>
          <p:spPr bwMode="auto">
            <a:xfrm>
              <a:off x="3504" y="1056"/>
              <a:ext cx="0" cy="6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4" name="Line 34"/>
            <p:cNvSpPr>
              <a:spLocks noChangeShapeType="1"/>
            </p:cNvSpPr>
            <p:nvPr/>
          </p:nvSpPr>
          <p:spPr bwMode="auto">
            <a:xfrm>
              <a:off x="3168" y="1056"/>
              <a:ext cx="0" cy="6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5" name="Text Box 35"/>
            <p:cNvSpPr txBox="1">
              <a:spLocks noChangeArrowheads="1"/>
            </p:cNvSpPr>
            <p:nvPr/>
          </p:nvSpPr>
          <p:spPr bwMode="auto">
            <a:xfrm>
              <a:off x="2828" y="749"/>
              <a:ext cx="2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 sz="2800" b="1">
                  <a:solidFill>
                    <a:srgbClr val="009900"/>
                  </a:solidFill>
                  <a:latin typeface="Times New Roman" pitchFamily="18" charset="0"/>
                </a:rPr>
                <a:t>0    1    2    3    4    5    6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106501" name="Rectangle 49"/>
          <p:cNvSpPr>
            <a:spLocks noGrp="1" noChangeArrowheads="1"/>
          </p:cNvSpPr>
          <p:nvPr>
            <p:ph type="title"/>
          </p:nvPr>
        </p:nvSpPr>
        <p:spPr>
          <a:xfrm>
            <a:off x="0" y="476672"/>
            <a:ext cx="8229600" cy="919162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一、双亲表示</a:t>
            </a:r>
          </a:p>
        </p:txBody>
      </p:sp>
      <p:sp>
        <p:nvSpPr>
          <p:cNvPr id="106502" name="Rectangle 50"/>
          <p:cNvSpPr>
            <a:spLocks noGrp="1" noChangeArrowheads="1"/>
          </p:cNvSpPr>
          <p:nvPr>
            <p:ph type="body" idx="1"/>
          </p:nvPr>
        </p:nvSpPr>
        <p:spPr>
          <a:xfrm>
            <a:off x="627063" y="3719513"/>
            <a:ext cx="7940675" cy="2481262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树中结点的存放顺序一般不做特殊要求，但为了操作实现的方便，有时也会规定结点的存放顺序。例如，可以规定按树的前序次序存放树中的各个结点，或规定按树的层次次序安排所有结点。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Text Box 9"/>
          <p:cNvSpPr txBox="1">
            <a:spLocks noChangeArrowheads="1"/>
          </p:cNvSpPr>
          <p:nvPr/>
        </p:nvSpPr>
        <p:spPr bwMode="auto">
          <a:xfrm>
            <a:off x="719572" y="656692"/>
            <a:ext cx="1708150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b="1" u="sng" dirty="0">
                <a:solidFill>
                  <a:srgbClr val="006600"/>
                </a:solidFill>
                <a:latin typeface="Times New Roman" pitchFamily="18" charset="0"/>
                <a:ea typeface="华文新魏" pitchFamily="2" charset="-122"/>
              </a:rPr>
              <a:t>判定树</a:t>
            </a:r>
            <a:endParaRPr kumimoji="1" lang="zh-CN" altLang="en-US" u="sng" dirty="0">
              <a:solidFill>
                <a:srgbClr val="006600"/>
              </a:solidFill>
              <a:latin typeface="Times New Roman" pitchFamily="18" charset="0"/>
              <a:ea typeface="华文新魏" pitchFamily="2" charset="-122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793750" y="1271588"/>
            <a:ext cx="7359650" cy="3733800"/>
            <a:chOff x="500" y="801"/>
            <a:chExt cx="4636" cy="2352"/>
          </a:xfrm>
        </p:grpSpPr>
        <p:sp>
          <p:nvSpPr>
            <p:cNvPr id="172038" name="Line 2"/>
            <p:cNvSpPr>
              <a:spLocks noChangeShapeType="1"/>
            </p:cNvSpPr>
            <p:nvPr/>
          </p:nvSpPr>
          <p:spPr bwMode="auto">
            <a:xfrm flipH="1">
              <a:off x="3264" y="2337"/>
              <a:ext cx="288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39" name="Line 3"/>
            <p:cNvSpPr>
              <a:spLocks noChangeShapeType="1"/>
            </p:cNvSpPr>
            <p:nvPr/>
          </p:nvSpPr>
          <p:spPr bwMode="auto">
            <a:xfrm flipH="1">
              <a:off x="3744" y="1953"/>
              <a:ext cx="288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40" name="Line 4"/>
            <p:cNvSpPr>
              <a:spLocks noChangeShapeType="1"/>
            </p:cNvSpPr>
            <p:nvPr/>
          </p:nvSpPr>
          <p:spPr bwMode="auto">
            <a:xfrm>
              <a:off x="4032" y="1947"/>
              <a:ext cx="0" cy="19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41" name="Line 5"/>
            <p:cNvSpPr>
              <a:spLocks noChangeShapeType="1"/>
            </p:cNvSpPr>
            <p:nvPr/>
          </p:nvSpPr>
          <p:spPr bwMode="auto">
            <a:xfrm flipH="1">
              <a:off x="2496" y="1953"/>
              <a:ext cx="288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42" name="Line 6"/>
            <p:cNvSpPr>
              <a:spLocks noChangeShapeType="1"/>
            </p:cNvSpPr>
            <p:nvPr/>
          </p:nvSpPr>
          <p:spPr bwMode="auto">
            <a:xfrm flipH="1">
              <a:off x="1728" y="1569"/>
              <a:ext cx="288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43" name="Line 7"/>
            <p:cNvSpPr>
              <a:spLocks noChangeShapeType="1"/>
            </p:cNvSpPr>
            <p:nvPr/>
          </p:nvSpPr>
          <p:spPr bwMode="auto">
            <a:xfrm flipH="1">
              <a:off x="2208" y="1185"/>
              <a:ext cx="288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44" name="Line 8"/>
            <p:cNvSpPr>
              <a:spLocks noChangeShapeType="1"/>
            </p:cNvSpPr>
            <p:nvPr/>
          </p:nvSpPr>
          <p:spPr bwMode="auto">
            <a:xfrm flipH="1">
              <a:off x="960" y="1185"/>
              <a:ext cx="288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45" name="AutoShape 10" descr="羊皮纸"/>
            <p:cNvSpPr>
              <a:spLocks noChangeArrowheads="1"/>
            </p:cNvSpPr>
            <p:nvPr/>
          </p:nvSpPr>
          <p:spPr bwMode="auto">
            <a:xfrm>
              <a:off x="1200" y="993"/>
              <a:ext cx="1056" cy="384"/>
            </a:xfrm>
            <a:prstGeom prst="flowChartDecision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46" name="AutoShape 11" descr="羊皮纸"/>
            <p:cNvSpPr>
              <a:spLocks noChangeArrowheads="1"/>
            </p:cNvSpPr>
            <p:nvPr/>
          </p:nvSpPr>
          <p:spPr bwMode="auto">
            <a:xfrm>
              <a:off x="1968" y="1377"/>
              <a:ext cx="1056" cy="384"/>
            </a:xfrm>
            <a:prstGeom prst="flowChartDecision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47" name="AutoShape 12" descr="羊皮纸"/>
            <p:cNvSpPr>
              <a:spLocks noChangeArrowheads="1"/>
            </p:cNvSpPr>
            <p:nvPr/>
          </p:nvSpPr>
          <p:spPr bwMode="auto">
            <a:xfrm>
              <a:off x="2736" y="1761"/>
              <a:ext cx="1056" cy="384"/>
            </a:xfrm>
            <a:prstGeom prst="flowChartDecision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48" name="AutoShape 13" descr="羊皮纸"/>
            <p:cNvSpPr>
              <a:spLocks noChangeArrowheads="1"/>
            </p:cNvSpPr>
            <p:nvPr/>
          </p:nvSpPr>
          <p:spPr bwMode="auto">
            <a:xfrm>
              <a:off x="3504" y="2145"/>
              <a:ext cx="1056" cy="384"/>
            </a:xfrm>
            <a:prstGeom prst="flowChartDecision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49" name="Line 14"/>
            <p:cNvSpPr>
              <a:spLocks noChangeShapeType="1"/>
            </p:cNvSpPr>
            <p:nvPr/>
          </p:nvSpPr>
          <p:spPr bwMode="auto">
            <a:xfrm>
              <a:off x="1728" y="801"/>
              <a:ext cx="0" cy="19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0" name="Line 15"/>
            <p:cNvSpPr>
              <a:spLocks noChangeShapeType="1"/>
            </p:cNvSpPr>
            <p:nvPr/>
          </p:nvSpPr>
          <p:spPr bwMode="auto">
            <a:xfrm>
              <a:off x="960" y="1174"/>
              <a:ext cx="0" cy="19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0048" name="Rectangle 16"/>
            <p:cNvSpPr>
              <a:spLocks noChangeArrowheads="1"/>
            </p:cNvSpPr>
            <p:nvPr/>
          </p:nvSpPr>
          <p:spPr bwMode="auto">
            <a:xfrm>
              <a:off x="576" y="1377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81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0049" name="Text Box 17"/>
            <p:cNvSpPr txBox="1">
              <a:spLocks noChangeArrowheads="1"/>
            </p:cNvSpPr>
            <p:nvPr/>
          </p:nvSpPr>
          <p:spPr bwMode="auto">
            <a:xfrm>
              <a:off x="599" y="1377"/>
              <a:ext cx="695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不及格</a:t>
              </a:r>
              <a:endParaRPr kumimoji="1" lang="zh-CN" altLang="en-US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172053" name="Line 18"/>
            <p:cNvSpPr>
              <a:spLocks noChangeShapeType="1"/>
            </p:cNvSpPr>
            <p:nvPr/>
          </p:nvSpPr>
          <p:spPr bwMode="auto">
            <a:xfrm>
              <a:off x="2496" y="1174"/>
              <a:ext cx="0" cy="19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4" name="Line 19"/>
            <p:cNvSpPr>
              <a:spLocks noChangeShapeType="1"/>
            </p:cNvSpPr>
            <p:nvPr/>
          </p:nvSpPr>
          <p:spPr bwMode="auto">
            <a:xfrm>
              <a:off x="1728" y="1563"/>
              <a:ext cx="0" cy="19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0052" name="Rectangle 20"/>
            <p:cNvSpPr>
              <a:spLocks noChangeArrowheads="1"/>
            </p:cNvSpPr>
            <p:nvPr/>
          </p:nvSpPr>
          <p:spPr bwMode="auto">
            <a:xfrm>
              <a:off x="1344" y="1761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81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0053" name="Text Box 21"/>
            <p:cNvSpPr txBox="1">
              <a:spLocks noChangeArrowheads="1"/>
            </p:cNvSpPr>
            <p:nvPr/>
          </p:nvSpPr>
          <p:spPr bwMode="auto">
            <a:xfrm>
              <a:off x="1463" y="1761"/>
              <a:ext cx="50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及格</a:t>
              </a:r>
              <a:endParaRPr kumimoji="1" lang="zh-CN" altLang="en-US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172057" name="Line 22"/>
            <p:cNvSpPr>
              <a:spLocks noChangeShapeType="1"/>
            </p:cNvSpPr>
            <p:nvPr/>
          </p:nvSpPr>
          <p:spPr bwMode="auto">
            <a:xfrm flipH="1">
              <a:off x="2976" y="1569"/>
              <a:ext cx="288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8" name="Line 23"/>
            <p:cNvSpPr>
              <a:spLocks noChangeShapeType="1"/>
            </p:cNvSpPr>
            <p:nvPr/>
          </p:nvSpPr>
          <p:spPr bwMode="auto">
            <a:xfrm>
              <a:off x="3264" y="1563"/>
              <a:ext cx="0" cy="19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59" name="Line 24"/>
            <p:cNvSpPr>
              <a:spLocks noChangeShapeType="1"/>
            </p:cNvSpPr>
            <p:nvPr/>
          </p:nvSpPr>
          <p:spPr bwMode="auto">
            <a:xfrm>
              <a:off x="2496" y="1947"/>
              <a:ext cx="0" cy="19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0057" name="Rectangle 25"/>
            <p:cNvSpPr>
              <a:spLocks noChangeArrowheads="1"/>
            </p:cNvSpPr>
            <p:nvPr/>
          </p:nvSpPr>
          <p:spPr bwMode="auto">
            <a:xfrm>
              <a:off x="2112" y="2145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81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0058" name="Text Box 26"/>
            <p:cNvSpPr txBox="1">
              <a:spLocks noChangeArrowheads="1"/>
            </p:cNvSpPr>
            <p:nvPr/>
          </p:nvSpPr>
          <p:spPr bwMode="auto">
            <a:xfrm>
              <a:off x="2328" y="2145"/>
              <a:ext cx="31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中</a:t>
              </a:r>
              <a:endParaRPr kumimoji="1" lang="zh-CN" altLang="en-US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172062" name="Line 27"/>
            <p:cNvSpPr>
              <a:spLocks noChangeShapeType="1"/>
            </p:cNvSpPr>
            <p:nvPr/>
          </p:nvSpPr>
          <p:spPr bwMode="auto">
            <a:xfrm>
              <a:off x="3264" y="2331"/>
              <a:ext cx="0" cy="19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0060" name="Rectangle 28"/>
            <p:cNvSpPr>
              <a:spLocks noChangeArrowheads="1"/>
            </p:cNvSpPr>
            <p:nvPr/>
          </p:nvSpPr>
          <p:spPr bwMode="auto">
            <a:xfrm>
              <a:off x="2880" y="2529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81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0061" name="Text Box 29"/>
            <p:cNvSpPr txBox="1">
              <a:spLocks noChangeArrowheads="1"/>
            </p:cNvSpPr>
            <p:nvPr/>
          </p:nvSpPr>
          <p:spPr bwMode="auto">
            <a:xfrm>
              <a:off x="3095" y="2529"/>
              <a:ext cx="31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良</a:t>
              </a:r>
              <a:endParaRPr kumimoji="1" lang="zh-CN" altLang="en-US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172065" name="Line 30"/>
            <p:cNvSpPr>
              <a:spLocks noChangeShapeType="1"/>
            </p:cNvSpPr>
            <p:nvPr/>
          </p:nvSpPr>
          <p:spPr bwMode="auto">
            <a:xfrm flipH="1">
              <a:off x="4512" y="2337"/>
              <a:ext cx="288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066" name="Line 31"/>
            <p:cNvSpPr>
              <a:spLocks noChangeShapeType="1"/>
            </p:cNvSpPr>
            <p:nvPr/>
          </p:nvSpPr>
          <p:spPr bwMode="auto">
            <a:xfrm>
              <a:off x="4800" y="2331"/>
              <a:ext cx="0" cy="19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0064" name="Rectangle 32"/>
            <p:cNvSpPr>
              <a:spLocks noChangeArrowheads="1"/>
            </p:cNvSpPr>
            <p:nvPr/>
          </p:nvSpPr>
          <p:spPr bwMode="auto">
            <a:xfrm>
              <a:off x="4416" y="2529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81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0065" name="Text Box 33"/>
            <p:cNvSpPr txBox="1">
              <a:spLocks noChangeArrowheads="1"/>
            </p:cNvSpPr>
            <p:nvPr/>
          </p:nvSpPr>
          <p:spPr bwMode="auto">
            <a:xfrm>
              <a:off x="4631" y="2529"/>
              <a:ext cx="31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优</a:t>
              </a:r>
              <a:endParaRPr kumimoji="1" lang="zh-CN" altLang="en-US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172069" name="Text Box 34"/>
            <p:cNvSpPr txBox="1">
              <a:spLocks noChangeArrowheads="1"/>
            </p:cNvSpPr>
            <p:nvPr/>
          </p:nvSpPr>
          <p:spPr bwMode="auto">
            <a:xfrm>
              <a:off x="1416" y="1017"/>
              <a:ext cx="58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&lt;60?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2070" name="Text Box 35"/>
            <p:cNvSpPr txBox="1">
              <a:spLocks noChangeArrowheads="1"/>
            </p:cNvSpPr>
            <p:nvPr/>
          </p:nvSpPr>
          <p:spPr bwMode="auto">
            <a:xfrm>
              <a:off x="2164" y="1402"/>
              <a:ext cx="58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&lt;70?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2071" name="Text Box 36"/>
            <p:cNvSpPr txBox="1">
              <a:spLocks noChangeArrowheads="1"/>
            </p:cNvSpPr>
            <p:nvPr/>
          </p:nvSpPr>
          <p:spPr bwMode="auto">
            <a:xfrm>
              <a:off x="2935" y="1788"/>
              <a:ext cx="58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&lt;80?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2072" name="Text Box 37"/>
            <p:cNvSpPr txBox="1">
              <a:spLocks noChangeArrowheads="1"/>
            </p:cNvSpPr>
            <p:nvPr/>
          </p:nvSpPr>
          <p:spPr bwMode="auto">
            <a:xfrm>
              <a:off x="3740" y="2173"/>
              <a:ext cx="58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&lt;90?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2073" name="Text Box 38"/>
            <p:cNvSpPr txBox="1">
              <a:spLocks noChangeArrowheads="1"/>
            </p:cNvSpPr>
            <p:nvPr/>
          </p:nvSpPr>
          <p:spPr bwMode="auto">
            <a:xfrm>
              <a:off x="500" y="1674"/>
              <a:ext cx="50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0.10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2074" name="Text Box 39"/>
            <p:cNvSpPr txBox="1">
              <a:spLocks noChangeArrowheads="1"/>
            </p:cNvSpPr>
            <p:nvPr/>
          </p:nvSpPr>
          <p:spPr bwMode="auto">
            <a:xfrm>
              <a:off x="1268" y="2058"/>
              <a:ext cx="50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0.15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2075" name="Text Box 40"/>
            <p:cNvSpPr txBox="1">
              <a:spLocks noChangeArrowheads="1"/>
            </p:cNvSpPr>
            <p:nvPr/>
          </p:nvSpPr>
          <p:spPr bwMode="auto">
            <a:xfrm>
              <a:off x="2036" y="2442"/>
              <a:ext cx="50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0.25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2076" name="Text Box 41"/>
            <p:cNvSpPr txBox="1">
              <a:spLocks noChangeArrowheads="1"/>
            </p:cNvSpPr>
            <p:nvPr/>
          </p:nvSpPr>
          <p:spPr bwMode="auto">
            <a:xfrm>
              <a:off x="2804" y="2826"/>
              <a:ext cx="50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0.35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2077" name="Text Box 42"/>
            <p:cNvSpPr txBox="1">
              <a:spLocks noChangeArrowheads="1"/>
            </p:cNvSpPr>
            <p:nvPr/>
          </p:nvSpPr>
          <p:spPr bwMode="auto">
            <a:xfrm>
              <a:off x="4368" y="2817"/>
              <a:ext cx="50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0.15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0075" name="Text Box 43"/>
            <p:cNvSpPr txBox="1">
              <a:spLocks noChangeArrowheads="1"/>
            </p:cNvSpPr>
            <p:nvPr/>
          </p:nvSpPr>
          <p:spPr bwMode="auto">
            <a:xfrm>
              <a:off x="2159" y="897"/>
              <a:ext cx="30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≥</a:t>
              </a:r>
            </a:p>
          </p:txBody>
        </p:sp>
        <p:sp>
          <p:nvSpPr>
            <p:cNvPr id="300076" name="Text Box 44"/>
            <p:cNvSpPr txBox="1">
              <a:spLocks noChangeArrowheads="1"/>
            </p:cNvSpPr>
            <p:nvPr/>
          </p:nvSpPr>
          <p:spPr bwMode="auto">
            <a:xfrm>
              <a:off x="2927" y="1281"/>
              <a:ext cx="30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≥</a:t>
              </a:r>
            </a:p>
          </p:txBody>
        </p:sp>
        <p:sp>
          <p:nvSpPr>
            <p:cNvPr id="300077" name="Text Box 45"/>
            <p:cNvSpPr txBox="1">
              <a:spLocks noChangeArrowheads="1"/>
            </p:cNvSpPr>
            <p:nvPr/>
          </p:nvSpPr>
          <p:spPr bwMode="auto">
            <a:xfrm>
              <a:off x="3695" y="1665"/>
              <a:ext cx="30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≥</a:t>
              </a:r>
            </a:p>
          </p:txBody>
        </p:sp>
        <p:sp>
          <p:nvSpPr>
            <p:cNvPr id="300078" name="Text Box 46"/>
            <p:cNvSpPr txBox="1">
              <a:spLocks noChangeArrowheads="1"/>
            </p:cNvSpPr>
            <p:nvPr/>
          </p:nvSpPr>
          <p:spPr bwMode="auto">
            <a:xfrm>
              <a:off x="4493" y="2049"/>
              <a:ext cx="30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≥</a:t>
              </a:r>
            </a:p>
          </p:txBody>
        </p:sp>
        <p:sp>
          <p:nvSpPr>
            <p:cNvPr id="300079" name="Text Box 47"/>
            <p:cNvSpPr txBox="1">
              <a:spLocks noChangeArrowheads="1"/>
            </p:cNvSpPr>
            <p:nvPr/>
          </p:nvSpPr>
          <p:spPr bwMode="auto">
            <a:xfrm>
              <a:off x="3312" y="2058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&lt;</a:t>
              </a:r>
              <a:endPara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00080" name="Text Box 48"/>
            <p:cNvSpPr txBox="1">
              <a:spLocks noChangeArrowheads="1"/>
            </p:cNvSpPr>
            <p:nvPr/>
          </p:nvSpPr>
          <p:spPr bwMode="auto">
            <a:xfrm>
              <a:off x="2496" y="1674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&lt;</a:t>
              </a:r>
              <a:endPara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00081" name="Text Box 49"/>
            <p:cNvSpPr txBox="1">
              <a:spLocks noChangeArrowheads="1"/>
            </p:cNvSpPr>
            <p:nvPr/>
          </p:nvSpPr>
          <p:spPr bwMode="auto">
            <a:xfrm>
              <a:off x="1776" y="1281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&lt;</a:t>
              </a:r>
              <a:endPara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00082" name="Text Box 50"/>
            <p:cNvSpPr txBox="1">
              <a:spLocks noChangeArrowheads="1"/>
            </p:cNvSpPr>
            <p:nvPr/>
          </p:nvSpPr>
          <p:spPr bwMode="auto">
            <a:xfrm>
              <a:off x="960" y="897"/>
              <a:ext cx="24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&lt;</a:t>
              </a:r>
              <a:endParaRPr kumimoji="1"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72037" name="Text Box 51"/>
          <p:cNvSpPr txBox="1">
            <a:spLocks noChangeArrowheads="1"/>
          </p:cNvSpPr>
          <p:nvPr/>
        </p:nvSpPr>
        <p:spPr bwMode="auto">
          <a:xfrm>
            <a:off x="566738" y="5121275"/>
            <a:ext cx="7569200" cy="1098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3000" b="1">
                <a:solidFill>
                  <a:srgbClr val="000099"/>
                </a:solidFill>
                <a:latin typeface="Times New Roman" pitchFamily="18" charset="0"/>
              </a:rPr>
              <a:t>WPL = 0.10*1+0.15*2+0.25*3+0.35*4+0.15*4</a:t>
            </a:r>
          </a:p>
          <a:p>
            <a:pPr>
              <a:spcBef>
                <a:spcPct val="20000"/>
              </a:spcBef>
            </a:pPr>
            <a:r>
              <a:rPr kumimoji="1" lang="en-US" altLang="zh-CN" sz="3000" b="1">
                <a:solidFill>
                  <a:srgbClr val="000099"/>
                </a:solidFill>
                <a:latin typeface="Times New Roman" pitchFamily="18" charset="0"/>
              </a:rPr>
              <a:t>         = 3.15 </a:t>
            </a:r>
            <a:endParaRPr kumimoji="1" lang="en-US" altLang="zh-CN" sz="3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428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Line 2"/>
          <p:cNvSpPr>
            <a:spLocks noChangeShapeType="1"/>
          </p:cNvSpPr>
          <p:nvPr/>
        </p:nvSpPr>
        <p:spPr bwMode="auto">
          <a:xfrm flipH="1">
            <a:off x="5181600" y="3709988"/>
            <a:ext cx="457200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0" name="Line 4"/>
          <p:cNvSpPr>
            <a:spLocks noChangeShapeType="1"/>
          </p:cNvSpPr>
          <p:nvPr/>
        </p:nvSpPr>
        <p:spPr bwMode="auto">
          <a:xfrm>
            <a:off x="6985000" y="2528888"/>
            <a:ext cx="0" cy="376237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1" name="Line 6"/>
          <p:cNvSpPr>
            <a:spLocks noChangeShapeType="1"/>
          </p:cNvSpPr>
          <p:nvPr/>
        </p:nvSpPr>
        <p:spPr bwMode="auto">
          <a:xfrm flipH="1">
            <a:off x="2232025" y="1989138"/>
            <a:ext cx="4679950" cy="36512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2" name="Line 8"/>
          <p:cNvSpPr>
            <a:spLocks noChangeShapeType="1"/>
          </p:cNvSpPr>
          <p:nvPr/>
        </p:nvSpPr>
        <p:spPr bwMode="auto">
          <a:xfrm flipH="1" flipV="1">
            <a:off x="935038" y="2781300"/>
            <a:ext cx="2592387" cy="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3" name="Text Box 9"/>
          <p:cNvSpPr txBox="1">
            <a:spLocks noChangeArrowheads="1"/>
          </p:cNvSpPr>
          <p:nvPr/>
        </p:nvSpPr>
        <p:spPr bwMode="auto">
          <a:xfrm>
            <a:off x="546973" y="581579"/>
            <a:ext cx="6283341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b="1" u="sng" dirty="0">
                <a:solidFill>
                  <a:srgbClr val="006600"/>
                </a:solidFill>
                <a:latin typeface="Times New Roman" pitchFamily="18" charset="0"/>
                <a:ea typeface="华文新魏" pitchFamily="2" charset="-122"/>
              </a:rPr>
              <a:t>按</a:t>
            </a:r>
            <a:r>
              <a:rPr kumimoji="1" lang="en-US" altLang="zh-CN" b="1" u="sng" dirty="0">
                <a:solidFill>
                  <a:srgbClr val="006600"/>
                </a:solidFill>
                <a:latin typeface="Times New Roman" pitchFamily="18" charset="0"/>
                <a:ea typeface="华文新魏" pitchFamily="2" charset="-122"/>
              </a:rPr>
              <a:t>Huffman</a:t>
            </a:r>
            <a:r>
              <a:rPr kumimoji="1" lang="zh-CN" altLang="en-US" b="1" u="sng" dirty="0" smtClean="0">
                <a:solidFill>
                  <a:srgbClr val="006600"/>
                </a:solidFill>
                <a:latin typeface="Times New Roman" pitchFamily="18" charset="0"/>
                <a:ea typeface="华文新魏" pitchFamily="2" charset="-122"/>
              </a:rPr>
              <a:t>算法构造判定树</a:t>
            </a:r>
            <a:endParaRPr kumimoji="1" lang="zh-CN" altLang="en-US" u="sng" dirty="0">
              <a:solidFill>
                <a:srgbClr val="006600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73064" name="Line 22"/>
          <p:cNvSpPr>
            <a:spLocks noChangeShapeType="1"/>
          </p:cNvSpPr>
          <p:nvPr/>
        </p:nvSpPr>
        <p:spPr bwMode="auto">
          <a:xfrm flipH="1">
            <a:off x="5616575" y="2709863"/>
            <a:ext cx="2627313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5" name="Line 14"/>
          <p:cNvSpPr>
            <a:spLocks noChangeShapeType="1"/>
          </p:cNvSpPr>
          <p:nvPr/>
        </p:nvSpPr>
        <p:spPr bwMode="auto">
          <a:xfrm>
            <a:off x="4608513" y="1341438"/>
            <a:ext cx="0" cy="3048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6" name="Line 24"/>
          <p:cNvSpPr>
            <a:spLocks noChangeShapeType="1"/>
          </p:cNvSpPr>
          <p:nvPr/>
        </p:nvSpPr>
        <p:spPr bwMode="auto">
          <a:xfrm>
            <a:off x="5616575" y="2709863"/>
            <a:ext cx="0" cy="468312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4932363" y="3194050"/>
            <a:ext cx="1235075" cy="1031875"/>
            <a:chOff x="2054" y="2145"/>
            <a:chExt cx="778" cy="650"/>
          </a:xfrm>
        </p:grpSpPr>
        <p:sp>
          <p:nvSpPr>
            <p:cNvPr id="444441" name="Rectangle 25"/>
            <p:cNvSpPr>
              <a:spLocks noChangeArrowheads="1"/>
            </p:cNvSpPr>
            <p:nvPr/>
          </p:nvSpPr>
          <p:spPr bwMode="auto">
            <a:xfrm>
              <a:off x="2112" y="2145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81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4442" name="Text Box 26"/>
            <p:cNvSpPr txBox="1">
              <a:spLocks noChangeArrowheads="1"/>
            </p:cNvSpPr>
            <p:nvPr/>
          </p:nvSpPr>
          <p:spPr bwMode="auto">
            <a:xfrm>
              <a:off x="2328" y="2145"/>
              <a:ext cx="31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中</a:t>
              </a:r>
              <a:endParaRPr kumimoji="1" lang="zh-CN" altLang="en-US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173112" name="Text Box 40"/>
            <p:cNvSpPr txBox="1">
              <a:spLocks noChangeArrowheads="1"/>
            </p:cNvSpPr>
            <p:nvPr/>
          </p:nvSpPr>
          <p:spPr bwMode="auto">
            <a:xfrm>
              <a:off x="2054" y="2468"/>
              <a:ext cx="50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0.25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173068" name="Line 27"/>
          <p:cNvSpPr>
            <a:spLocks noChangeShapeType="1"/>
          </p:cNvSpPr>
          <p:nvPr/>
        </p:nvSpPr>
        <p:spPr bwMode="auto">
          <a:xfrm flipH="1">
            <a:off x="8243888" y="2709863"/>
            <a:ext cx="0" cy="46672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7559675" y="3194050"/>
            <a:ext cx="1228725" cy="1035050"/>
            <a:chOff x="2826" y="2529"/>
            <a:chExt cx="774" cy="652"/>
          </a:xfrm>
        </p:grpSpPr>
        <p:sp>
          <p:nvSpPr>
            <p:cNvPr id="444444" name="Rectangle 28"/>
            <p:cNvSpPr>
              <a:spLocks noChangeArrowheads="1"/>
            </p:cNvSpPr>
            <p:nvPr/>
          </p:nvSpPr>
          <p:spPr bwMode="auto">
            <a:xfrm>
              <a:off x="2880" y="2529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81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4445" name="Text Box 29"/>
            <p:cNvSpPr txBox="1">
              <a:spLocks noChangeArrowheads="1"/>
            </p:cNvSpPr>
            <p:nvPr/>
          </p:nvSpPr>
          <p:spPr bwMode="auto">
            <a:xfrm>
              <a:off x="3095" y="2529"/>
              <a:ext cx="31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良</a:t>
              </a:r>
              <a:endParaRPr kumimoji="1" lang="zh-CN" altLang="en-US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173109" name="Text Box 41"/>
            <p:cNvSpPr txBox="1">
              <a:spLocks noChangeArrowheads="1"/>
            </p:cNvSpPr>
            <p:nvPr/>
          </p:nvSpPr>
          <p:spPr bwMode="auto">
            <a:xfrm>
              <a:off x="2826" y="2854"/>
              <a:ext cx="50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0.35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173070" name="Line 31"/>
          <p:cNvSpPr>
            <a:spLocks noChangeShapeType="1"/>
          </p:cNvSpPr>
          <p:nvPr/>
        </p:nvSpPr>
        <p:spPr bwMode="auto">
          <a:xfrm flipH="1">
            <a:off x="935038" y="2781300"/>
            <a:ext cx="0" cy="468313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250825" y="3275013"/>
            <a:ext cx="1241425" cy="1035050"/>
            <a:chOff x="4354" y="2529"/>
            <a:chExt cx="782" cy="652"/>
          </a:xfrm>
        </p:grpSpPr>
        <p:sp>
          <p:nvSpPr>
            <p:cNvPr id="444448" name="Rectangle 32"/>
            <p:cNvSpPr>
              <a:spLocks noChangeArrowheads="1"/>
            </p:cNvSpPr>
            <p:nvPr/>
          </p:nvSpPr>
          <p:spPr bwMode="auto">
            <a:xfrm>
              <a:off x="4416" y="2529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81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4449" name="Text Box 33"/>
            <p:cNvSpPr txBox="1">
              <a:spLocks noChangeArrowheads="1"/>
            </p:cNvSpPr>
            <p:nvPr/>
          </p:nvSpPr>
          <p:spPr bwMode="auto">
            <a:xfrm>
              <a:off x="4631" y="2529"/>
              <a:ext cx="31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优</a:t>
              </a:r>
              <a:endParaRPr kumimoji="1" lang="zh-CN" altLang="en-US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173106" name="Text Box 42"/>
            <p:cNvSpPr txBox="1">
              <a:spLocks noChangeArrowheads="1"/>
            </p:cNvSpPr>
            <p:nvPr/>
          </p:nvSpPr>
          <p:spPr bwMode="auto">
            <a:xfrm>
              <a:off x="4354" y="2854"/>
              <a:ext cx="50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0.15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173072" name="Text Box 43"/>
          <p:cNvSpPr txBox="1">
            <a:spLocks noChangeArrowheads="1"/>
          </p:cNvSpPr>
          <p:nvPr/>
        </p:nvSpPr>
        <p:spPr bwMode="auto">
          <a:xfrm>
            <a:off x="755650" y="2292350"/>
            <a:ext cx="533400" cy="48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600" b="1">
                <a:solidFill>
                  <a:srgbClr val="000099"/>
                </a:solidFill>
                <a:latin typeface="Times New Roman" pitchFamily="18" charset="0"/>
              </a:rPr>
              <a:t>no</a:t>
            </a:r>
          </a:p>
        </p:txBody>
      </p:sp>
      <p:sp>
        <p:nvSpPr>
          <p:cNvPr id="173073" name="Text Box 50"/>
          <p:cNvSpPr txBox="1">
            <a:spLocks noChangeArrowheads="1"/>
          </p:cNvSpPr>
          <p:nvPr/>
        </p:nvSpPr>
        <p:spPr bwMode="auto">
          <a:xfrm>
            <a:off x="3192463" y="2276475"/>
            <a:ext cx="623887" cy="48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600" b="1">
                <a:solidFill>
                  <a:srgbClr val="000099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173074" name="Text Box 51"/>
          <p:cNvSpPr txBox="1">
            <a:spLocks noChangeArrowheads="1"/>
          </p:cNvSpPr>
          <p:nvPr/>
        </p:nvSpPr>
        <p:spPr bwMode="auto">
          <a:xfrm>
            <a:off x="495300" y="5192713"/>
            <a:ext cx="7569200" cy="1133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3000" b="1">
                <a:solidFill>
                  <a:srgbClr val="000099"/>
                </a:solidFill>
                <a:latin typeface="Times New Roman" pitchFamily="18" charset="0"/>
              </a:rPr>
              <a:t>WPL = 0.10*3+0.15*3+0.25*2+0.35*2+0.15*2</a:t>
            </a:r>
          </a:p>
          <a:p>
            <a:pPr>
              <a:spcBef>
                <a:spcPct val="20000"/>
              </a:spcBef>
            </a:pPr>
            <a:r>
              <a:rPr kumimoji="1" lang="en-US" altLang="zh-CN" sz="3000" b="1">
                <a:solidFill>
                  <a:srgbClr val="000099"/>
                </a:solidFill>
                <a:latin typeface="Times New Roman" pitchFamily="18" charset="0"/>
              </a:rPr>
              <a:t>         = 0.3+0.45+0.5+0.7+0.3 = 2.25</a:t>
            </a:r>
            <a:r>
              <a:rPr kumimoji="1" lang="en-US" altLang="zh-CN" sz="3200" b="1">
                <a:solidFill>
                  <a:srgbClr val="000099"/>
                </a:solidFill>
                <a:latin typeface="Times New Roman" pitchFamily="18" charset="0"/>
              </a:rPr>
              <a:t> 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173075" name="AutoShape 60"/>
          <p:cNvSpPr>
            <a:spLocks noChangeArrowheads="1"/>
          </p:cNvSpPr>
          <p:nvPr/>
        </p:nvSpPr>
        <p:spPr bwMode="auto">
          <a:xfrm>
            <a:off x="5940425" y="2349500"/>
            <a:ext cx="1943100" cy="700088"/>
          </a:xfrm>
          <a:prstGeom prst="flowChartDecision">
            <a:avLst/>
          </a:prstGeom>
          <a:solidFill>
            <a:srgbClr val="FFFFCC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76" name="Text Box 61"/>
          <p:cNvSpPr txBox="1">
            <a:spLocks noChangeArrowheads="1"/>
          </p:cNvSpPr>
          <p:nvPr/>
        </p:nvSpPr>
        <p:spPr bwMode="auto">
          <a:xfrm>
            <a:off x="6402388" y="2441575"/>
            <a:ext cx="1049337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600" b="1">
                <a:solidFill>
                  <a:schemeClr val="tx2"/>
                </a:solidFill>
                <a:latin typeface="宋体" pitchFamily="2" charset="-122"/>
              </a:rPr>
              <a:t>≥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80?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173077" name="AutoShape 63"/>
          <p:cNvSpPr>
            <a:spLocks noChangeArrowheads="1"/>
          </p:cNvSpPr>
          <p:nvPr/>
        </p:nvSpPr>
        <p:spPr bwMode="auto">
          <a:xfrm>
            <a:off x="1262063" y="2455863"/>
            <a:ext cx="1978025" cy="649287"/>
          </a:xfrm>
          <a:prstGeom prst="flowChartDecision">
            <a:avLst/>
          </a:prstGeom>
          <a:solidFill>
            <a:srgbClr val="FFFFCC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78" name="Text Box 64"/>
          <p:cNvSpPr txBox="1">
            <a:spLocks noChangeArrowheads="1"/>
          </p:cNvSpPr>
          <p:nvPr/>
        </p:nvSpPr>
        <p:spPr bwMode="auto">
          <a:xfrm>
            <a:off x="1727200" y="2484438"/>
            <a:ext cx="987425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&lt;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70</a:t>
            </a:r>
            <a:r>
              <a:rPr kumimoji="1" lang="en-US" altLang="zh-CN" sz="2500" b="1">
                <a:solidFill>
                  <a:schemeClr val="tx2"/>
                </a:solidFill>
                <a:latin typeface="Times New Roman" pitchFamily="18" charset="0"/>
              </a:rPr>
              <a:t>?</a:t>
            </a:r>
            <a:endParaRPr kumimoji="1" lang="en-US" altLang="zh-CN" sz="2500">
              <a:latin typeface="Times New Roman" pitchFamily="18" charset="0"/>
            </a:endParaRPr>
          </a:p>
        </p:txBody>
      </p:sp>
      <p:sp>
        <p:nvSpPr>
          <p:cNvPr id="173079" name="Line 80"/>
          <p:cNvSpPr>
            <a:spLocks noChangeShapeType="1"/>
          </p:cNvSpPr>
          <p:nvPr/>
        </p:nvSpPr>
        <p:spPr bwMode="auto">
          <a:xfrm>
            <a:off x="2376488" y="3573463"/>
            <a:ext cx="2282825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3080" name="Line 23"/>
          <p:cNvSpPr>
            <a:spLocks noChangeShapeType="1"/>
          </p:cNvSpPr>
          <p:nvPr/>
        </p:nvSpPr>
        <p:spPr bwMode="auto">
          <a:xfrm flipH="1">
            <a:off x="3527425" y="2781300"/>
            <a:ext cx="0" cy="468313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81" name="Line 15"/>
          <p:cNvSpPr>
            <a:spLocks noChangeShapeType="1"/>
          </p:cNvSpPr>
          <p:nvPr/>
        </p:nvSpPr>
        <p:spPr bwMode="auto">
          <a:xfrm flipH="1">
            <a:off x="2376488" y="3573463"/>
            <a:ext cx="0" cy="6477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763713" y="4238625"/>
            <a:ext cx="1244600" cy="1027113"/>
            <a:chOff x="512" y="1377"/>
            <a:chExt cx="784" cy="647"/>
          </a:xfrm>
        </p:grpSpPr>
        <p:sp>
          <p:nvSpPr>
            <p:cNvPr id="444432" name="Rectangle 16"/>
            <p:cNvSpPr>
              <a:spLocks noChangeArrowheads="1"/>
            </p:cNvSpPr>
            <p:nvPr/>
          </p:nvSpPr>
          <p:spPr bwMode="auto">
            <a:xfrm>
              <a:off x="576" y="1377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81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4433" name="Text Box 17"/>
            <p:cNvSpPr txBox="1">
              <a:spLocks noChangeArrowheads="1"/>
            </p:cNvSpPr>
            <p:nvPr/>
          </p:nvSpPr>
          <p:spPr bwMode="auto">
            <a:xfrm>
              <a:off x="599" y="1377"/>
              <a:ext cx="695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不及格</a:t>
              </a:r>
              <a:endParaRPr kumimoji="1" lang="zh-CN" altLang="en-US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173103" name="Text Box 38"/>
            <p:cNvSpPr txBox="1">
              <a:spLocks noChangeArrowheads="1"/>
            </p:cNvSpPr>
            <p:nvPr/>
          </p:nvSpPr>
          <p:spPr bwMode="auto">
            <a:xfrm>
              <a:off x="512" y="1697"/>
              <a:ext cx="50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0.10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173083" name="Line 19"/>
          <p:cNvSpPr>
            <a:spLocks noChangeShapeType="1"/>
          </p:cNvSpPr>
          <p:nvPr/>
        </p:nvSpPr>
        <p:spPr bwMode="auto">
          <a:xfrm>
            <a:off x="4643438" y="3571875"/>
            <a:ext cx="0" cy="6127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3816350" y="4221163"/>
            <a:ext cx="1239838" cy="1028700"/>
            <a:chOff x="1283" y="1761"/>
            <a:chExt cx="781" cy="648"/>
          </a:xfrm>
        </p:grpSpPr>
        <p:sp>
          <p:nvSpPr>
            <p:cNvPr id="444436" name="Rectangle 20"/>
            <p:cNvSpPr>
              <a:spLocks noChangeArrowheads="1"/>
            </p:cNvSpPr>
            <p:nvPr/>
          </p:nvSpPr>
          <p:spPr bwMode="auto">
            <a:xfrm>
              <a:off x="1344" y="1761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381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4437" name="Text Box 21"/>
            <p:cNvSpPr txBox="1">
              <a:spLocks noChangeArrowheads="1"/>
            </p:cNvSpPr>
            <p:nvPr/>
          </p:nvSpPr>
          <p:spPr bwMode="auto">
            <a:xfrm>
              <a:off x="1463" y="1761"/>
              <a:ext cx="50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zh-CN" altLang="en-US" sz="24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及格</a:t>
              </a:r>
              <a:endParaRPr kumimoji="1" lang="zh-CN" altLang="en-US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173100" name="Text Box 39"/>
            <p:cNvSpPr txBox="1">
              <a:spLocks noChangeArrowheads="1"/>
            </p:cNvSpPr>
            <p:nvPr/>
          </p:nvSpPr>
          <p:spPr bwMode="auto">
            <a:xfrm>
              <a:off x="1283" y="2082"/>
              <a:ext cx="50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rgbClr val="000099"/>
                  </a:solidFill>
                  <a:latin typeface="Times New Roman" pitchFamily="18" charset="0"/>
                </a:rPr>
                <a:t>0.15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173085" name="AutoShape 67"/>
          <p:cNvSpPr>
            <a:spLocks noChangeArrowheads="1"/>
          </p:cNvSpPr>
          <p:nvPr/>
        </p:nvSpPr>
        <p:spPr bwMode="auto">
          <a:xfrm>
            <a:off x="2627313" y="3246438"/>
            <a:ext cx="1800225" cy="650875"/>
          </a:xfrm>
          <a:prstGeom prst="flowChartDecision">
            <a:avLst/>
          </a:prstGeom>
          <a:solidFill>
            <a:srgbClr val="FFFFCC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86" name="Text Box 68"/>
          <p:cNvSpPr txBox="1">
            <a:spLocks noChangeArrowheads="1"/>
          </p:cNvSpPr>
          <p:nvPr/>
        </p:nvSpPr>
        <p:spPr bwMode="auto">
          <a:xfrm>
            <a:off x="2982913" y="3321050"/>
            <a:ext cx="1049337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600" b="1">
                <a:solidFill>
                  <a:schemeClr val="tx2"/>
                </a:solidFill>
              </a:rPr>
              <a:t>≥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itchFamily="18" charset="0"/>
              </a:rPr>
              <a:t>60?</a:t>
            </a:r>
          </a:p>
        </p:txBody>
      </p: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3635375" y="1649413"/>
            <a:ext cx="1943100" cy="700087"/>
            <a:chOff x="2064" y="1026"/>
            <a:chExt cx="1204" cy="441"/>
          </a:xfrm>
        </p:grpSpPr>
        <p:sp>
          <p:nvSpPr>
            <p:cNvPr id="173096" name="AutoShape 83"/>
            <p:cNvSpPr>
              <a:spLocks noChangeArrowheads="1"/>
            </p:cNvSpPr>
            <p:nvPr/>
          </p:nvSpPr>
          <p:spPr bwMode="auto">
            <a:xfrm>
              <a:off x="2064" y="1026"/>
              <a:ext cx="1204" cy="441"/>
            </a:xfrm>
            <a:prstGeom prst="flowChartDecision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97" name="Text Box 84"/>
            <p:cNvSpPr txBox="1">
              <a:spLocks noChangeArrowheads="1"/>
            </p:cNvSpPr>
            <p:nvPr/>
          </p:nvSpPr>
          <p:spPr bwMode="auto">
            <a:xfrm>
              <a:off x="2312" y="1071"/>
              <a:ext cx="719" cy="29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500">
                  <a:solidFill>
                    <a:schemeClr val="tx2"/>
                  </a:solidFill>
                  <a:latin typeface="Arial Narrow" pitchFamily="34" charset="0"/>
                </a:rPr>
                <a:t>[</a:t>
              </a:r>
              <a:r>
                <a:rPr kumimoji="1" lang="en-US" altLang="zh-CN" sz="2500" b="1">
                  <a:solidFill>
                    <a:schemeClr val="tx2"/>
                  </a:solidFill>
                  <a:latin typeface="Arial Narrow" pitchFamily="34" charset="0"/>
                </a:rPr>
                <a:t>70</a:t>
              </a:r>
              <a:r>
                <a:rPr kumimoji="1" lang="en-US" altLang="zh-CN" sz="2500" b="1">
                  <a:solidFill>
                    <a:schemeClr val="tx2"/>
                  </a:solidFill>
                  <a:latin typeface="Times New Roman" pitchFamily="18" charset="0"/>
                </a:rPr>
                <a:t>,</a:t>
              </a:r>
              <a:r>
                <a:rPr kumimoji="1" lang="en-US" altLang="zh-CN" sz="2500" b="1">
                  <a:solidFill>
                    <a:schemeClr val="tx2"/>
                  </a:solidFill>
                  <a:latin typeface="Arial Narrow" pitchFamily="34" charset="0"/>
                </a:rPr>
                <a:t>90</a:t>
              </a:r>
              <a:r>
                <a:rPr kumimoji="1" lang="en-US" altLang="zh-CN" sz="2500">
                  <a:solidFill>
                    <a:schemeClr val="tx2"/>
                  </a:solidFill>
                  <a:latin typeface="Arial Narrow" pitchFamily="34" charset="0"/>
                </a:rPr>
                <a:t>)</a:t>
              </a:r>
              <a:r>
                <a:rPr kumimoji="1" lang="en-US" altLang="zh-CN" sz="2500" b="1">
                  <a:solidFill>
                    <a:schemeClr val="tx2"/>
                  </a:solidFill>
                  <a:latin typeface="Times New Roman" pitchFamily="18" charset="0"/>
                </a:rPr>
                <a:t>?</a:t>
              </a:r>
              <a:endParaRPr kumimoji="1" lang="en-US" altLang="zh-CN" sz="2500">
                <a:latin typeface="Times New Roman" pitchFamily="18" charset="0"/>
              </a:endParaRPr>
            </a:p>
          </p:txBody>
        </p:sp>
      </p:grpSp>
      <p:sp>
        <p:nvSpPr>
          <p:cNvPr id="173088" name="Text Box 85"/>
          <p:cNvSpPr txBox="1">
            <a:spLocks noChangeArrowheads="1"/>
          </p:cNvSpPr>
          <p:nvPr/>
        </p:nvSpPr>
        <p:spPr bwMode="auto">
          <a:xfrm>
            <a:off x="7835900" y="2184400"/>
            <a:ext cx="623888" cy="48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600" b="1">
                <a:solidFill>
                  <a:srgbClr val="000099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173089" name="Line 86"/>
          <p:cNvSpPr>
            <a:spLocks noChangeShapeType="1"/>
          </p:cNvSpPr>
          <p:nvPr/>
        </p:nvSpPr>
        <p:spPr bwMode="auto">
          <a:xfrm>
            <a:off x="2246313" y="2025650"/>
            <a:ext cx="0" cy="376238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90" name="Line 87"/>
          <p:cNvSpPr>
            <a:spLocks noChangeShapeType="1"/>
          </p:cNvSpPr>
          <p:nvPr/>
        </p:nvSpPr>
        <p:spPr bwMode="auto">
          <a:xfrm>
            <a:off x="6911975" y="1989138"/>
            <a:ext cx="0" cy="360362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91" name="Text Box 89"/>
          <p:cNvSpPr txBox="1">
            <a:spLocks noChangeArrowheads="1"/>
          </p:cNvSpPr>
          <p:nvPr/>
        </p:nvSpPr>
        <p:spPr bwMode="auto">
          <a:xfrm>
            <a:off x="4284663" y="3033713"/>
            <a:ext cx="623887" cy="48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600" b="1">
                <a:solidFill>
                  <a:srgbClr val="000099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173092" name="Text Box 90"/>
          <p:cNvSpPr txBox="1">
            <a:spLocks noChangeArrowheads="1"/>
          </p:cNvSpPr>
          <p:nvPr/>
        </p:nvSpPr>
        <p:spPr bwMode="auto">
          <a:xfrm>
            <a:off x="2159000" y="3068638"/>
            <a:ext cx="533400" cy="48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600" b="1">
                <a:solidFill>
                  <a:srgbClr val="000099"/>
                </a:solidFill>
                <a:latin typeface="Times New Roman" pitchFamily="18" charset="0"/>
              </a:rPr>
              <a:t>no</a:t>
            </a:r>
          </a:p>
        </p:txBody>
      </p:sp>
      <p:sp>
        <p:nvSpPr>
          <p:cNvPr id="173093" name="Text Box 91"/>
          <p:cNvSpPr txBox="1">
            <a:spLocks noChangeArrowheads="1"/>
          </p:cNvSpPr>
          <p:nvPr/>
        </p:nvSpPr>
        <p:spPr bwMode="auto">
          <a:xfrm>
            <a:off x="5508625" y="2205038"/>
            <a:ext cx="533400" cy="48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600" b="1">
                <a:solidFill>
                  <a:srgbClr val="000099"/>
                </a:solidFill>
                <a:latin typeface="Times New Roman" pitchFamily="18" charset="0"/>
              </a:rPr>
              <a:t>no</a:t>
            </a:r>
          </a:p>
        </p:txBody>
      </p:sp>
      <p:sp>
        <p:nvSpPr>
          <p:cNvPr id="173094" name="Text Box 92"/>
          <p:cNvSpPr txBox="1">
            <a:spLocks noChangeArrowheads="1"/>
          </p:cNvSpPr>
          <p:nvPr/>
        </p:nvSpPr>
        <p:spPr bwMode="auto">
          <a:xfrm>
            <a:off x="3030538" y="1520825"/>
            <a:ext cx="533400" cy="48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600" b="1">
                <a:solidFill>
                  <a:srgbClr val="000099"/>
                </a:solidFill>
                <a:latin typeface="Times New Roman" pitchFamily="18" charset="0"/>
              </a:rPr>
              <a:t>no</a:t>
            </a:r>
          </a:p>
        </p:txBody>
      </p:sp>
      <p:sp>
        <p:nvSpPr>
          <p:cNvPr id="173095" name="Text Box 93"/>
          <p:cNvSpPr txBox="1">
            <a:spLocks noChangeArrowheads="1"/>
          </p:cNvSpPr>
          <p:nvPr/>
        </p:nvSpPr>
        <p:spPr bwMode="auto">
          <a:xfrm>
            <a:off x="5603875" y="1484313"/>
            <a:ext cx="623888" cy="488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600" b="1">
                <a:solidFill>
                  <a:srgbClr val="000099"/>
                </a:solidFill>
                <a:latin typeface="Times New Roman" pitchFamily="18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8017080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59532" y="224644"/>
            <a:ext cx="8460940" cy="386259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多叉哈夫曼树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marL="449263"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哈夫曼树也可以是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叉的，只是在构造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叉哈夫曼树时需要先进行一些调整。构造哈夫曼树的思想是每次选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个权重最小的元素来合成一个新的元素，该元素权重为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个元素权重之和。但是当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大于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时，按照这 个步骤做下去可能到最后剩下的元素少于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93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59632" y="1952836"/>
            <a:ext cx="4644220" cy="171739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typedef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PTNode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Elem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data;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parent;   //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双亲位置域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PTNode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 </a:t>
            </a:r>
          </a:p>
        </p:txBody>
      </p: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2735796" y="944218"/>
            <a:ext cx="2412268" cy="756098"/>
            <a:chOff x="2208" y="1465"/>
            <a:chExt cx="1513" cy="438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208" y="1488"/>
              <a:ext cx="1513" cy="410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25400" cap="sq">
              <a:solidFill>
                <a:srgbClr val="99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dirty="0"/>
                <a:t> </a:t>
              </a:r>
              <a:r>
                <a:rPr lang="en-US" altLang="zh-CN" sz="2400" b="1" dirty="0">
                  <a:solidFill>
                    <a:srgbClr val="990000"/>
                  </a:solidFill>
                  <a:latin typeface="Times New Roman" pitchFamily="18" charset="0"/>
                  <a:cs typeface="Times New Roman" pitchFamily="18" charset="0"/>
                </a:rPr>
                <a:t>data   </a:t>
              </a:r>
              <a:r>
                <a:rPr lang="en-US" altLang="zh-CN" sz="2400" b="1" dirty="0" smtClean="0">
                  <a:solidFill>
                    <a:srgbClr val="990000"/>
                  </a:solidFill>
                  <a:latin typeface="Times New Roman" pitchFamily="18" charset="0"/>
                  <a:cs typeface="Times New Roman" pitchFamily="18" charset="0"/>
                </a:rPr>
                <a:t>  parent</a:t>
              </a:r>
              <a:endParaRPr lang="en-US" altLang="zh-C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2795" y="1465"/>
              <a:ext cx="18" cy="438"/>
            </a:xfrm>
            <a:prstGeom prst="line">
              <a:avLst/>
            </a:prstGeom>
            <a:noFill/>
            <a:ln w="127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75556" y="332656"/>
            <a:ext cx="4964821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#define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MAX_TREE_SIZE  100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11560" y="908720"/>
            <a:ext cx="1483098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结点结构</a:t>
            </a:r>
            <a:r>
              <a:rPr lang="en-US" altLang="zh-CN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187624" y="4328077"/>
            <a:ext cx="7308812" cy="171739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typedef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struct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{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PTNode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nodes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[MAX_TREE_SIZE];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r, n;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// 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根结点的位置和结点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个数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}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PTree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03548" y="3789040"/>
            <a:ext cx="1175322" cy="48276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树结构</a:t>
            </a:r>
            <a:r>
              <a:rPr lang="en-US" altLang="zh-CN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0668"/>
            <a:ext cx="8229600" cy="847725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二、孩子表示</a:t>
            </a:r>
            <a:r>
              <a:rPr lang="en-US" altLang="zh-CN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链表</a:t>
            </a:r>
            <a:r>
              <a:rPr lang="en-US" altLang="zh-CN" sz="40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endParaRPr lang="zh-CN" altLang="en-US" sz="4000" b="1" dirty="0" smtClean="0">
              <a:solidFill>
                <a:schemeClr val="tx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5084763"/>
            <a:ext cx="8013700" cy="118903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 dirty="0" smtClean="0">
                <a:latin typeface="华文楷体" pitchFamily="2" charset="-122"/>
                <a:ea typeface="华文楷体" pitchFamily="2" charset="-122"/>
              </a:rPr>
              <a:t>无序树情形链表中各结点顺序任意，有序树必须自左向右链接各个子女结点。</a:t>
            </a:r>
          </a:p>
        </p:txBody>
      </p:sp>
      <p:grpSp>
        <p:nvGrpSpPr>
          <p:cNvPr id="107525" name="Group 4"/>
          <p:cNvGrpSpPr>
            <a:grpSpLocks/>
          </p:cNvGrpSpPr>
          <p:nvPr/>
        </p:nvGrpSpPr>
        <p:grpSpPr bwMode="auto">
          <a:xfrm>
            <a:off x="989013" y="1479550"/>
            <a:ext cx="2143125" cy="2057400"/>
            <a:chOff x="538" y="873"/>
            <a:chExt cx="1350" cy="1296"/>
          </a:xfrm>
        </p:grpSpPr>
        <p:sp>
          <p:nvSpPr>
            <p:cNvPr id="107592" name="Line 5"/>
            <p:cNvSpPr>
              <a:spLocks noChangeShapeType="1"/>
            </p:cNvSpPr>
            <p:nvPr/>
          </p:nvSpPr>
          <p:spPr bwMode="auto">
            <a:xfrm>
              <a:off x="1738" y="1632"/>
              <a:ext cx="0" cy="3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3" name="Line 6"/>
            <p:cNvSpPr>
              <a:spLocks noChangeShapeType="1"/>
            </p:cNvSpPr>
            <p:nvPr/>
          </p:nvSpPr>
          <p:spPr bwMode="auto">
            <a:xfrm>
              <a:off x="1402" y="1104"/>
              <a:ext cx="336" cy="43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4" name="Line 7"/>
            <p:cNvSpPr>
              <a:spLocks noChangeShapeType="1"/>
            </p:cNvSpPr>
            <p:nvPr/>
          </p:nvSpPr>
          <p:spPr bwMode="auto">
            <a:xfrm>
              <a:off x="922" y="1632"/>
              <a:ext cx="144" cy="2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5" name="Line 8"/>
            <p:cNvSpPr>
              <a:spLocks noChangeShapeType="1"/>
            </p:cNvSpPr>
            <p:nvPr/>
          </p:nvSpPr>
          <p:spPr bwMode="auto">
            <a:xfrm flipH="1">
              <a:off x="682" y="1632"/>
              <a:ext cx="144" cy="3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6" name="Line 9"/>
            <p:cNvSpPr>
              <a:spLocks noChangeShapeType="1"/>
            </p:cNvSpPr>
            <p:nvPr/>
          </p:nvSpPr>
          <p:spPr bwMode="auto">
            <a:xfrm flipH="1">
              <a:off x="922" y="1152"/>
              <a:ext cx="288" cy="2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7" name="Line 10"/>
            <p:cNvSpPr>
              <a:spLocks noChangeShapeType="1"/>
            </p:cNvSpPr>
            <p:nvPr/>
          </p:nvSpPr>
          <p:spPr bwMode="auto">
            <a:xfrm>
              <a:off x="1306" y="1152"/>
              <a:ext cx="0" cy="2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2987" name="Oval 11"/>
            <p:cNvSpPr>
              <a:spLocks noChangeArrowheads="1"/>
            </p:cNvSpPr>
            <p:nvPr/>
          </p:nvSpPr>
          <p:spPr bwMode="auto">
            <a:xfrm>
              <a:off x="1162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2988" name="Oval 12"/>
            <p:cNvSpPr>
              <a:spLocks noChangeArrowheads="1"/>
            </p:cNvSpPr>
            <p:nvPr/>
          </p:nvSpPr>
          <p:spPr bwMode="auto">
            <a:xfrm>
              <a:off x="1162" y="1392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2989" name="Oval 13"/>
            <p:cNvSpPr>
              <a:spLocks noChangeArrowheads="1"/>
            </p:cNvSpPr>
            <p:nvPr/>
          </p:nvSpPr>
          <p:spPr bwMode="auto">
            <a:xfrm>
              <a:off x="922" y="1872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2990" name="Oval 14"/>
            <p:cNvSpPr>
              <a:spLocks noChangeArrowheads="1"/>
            </p:cNvSpPr>
            <p:nvPr/>
          </p:nvSpPr>
          <p:spPr bwMode="auto">
            <a:xfrm>
              <a:off x="538" y="1872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2991" name="Oval 15"/>
            <p:cNvSpPr>
              <a:spLocks noChangeArrowheads="1"/>
            </p:cNvSpPr>
            <p:nvPr/>
          </p:nvSpPr>
          <p:spPr bwMode="auto">
            <a:xfrm>
              <a:off x="730" y="1392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2992" name="Oval 16"/>
            <p:cNvSpPr>
              <a:spLocks noChangeArrowheads="1"/>
            </p:cNvSpPr>
            <p:nvPr/>
          </p:nvSpPr>
          <p:spPr bwMode="auto">
            <a:xfrm>
              <a:off x="1594" y="1392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2993" name="Oval 17"/>
            <p:cNvSpPr>
              <a:spLocks noChangeArrowheads="1"/>
            </p:cNvSpPr>
            <p:nvPr/>
          </p:nvSpPr>
          <p:spPr bwMode="auto">
            <a:xfrm>
              <a:off x="1594" y="1872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605" name="Text Box 18"/>
            <p:cNvSpPr txBox="1">
              <a:spLocks noChangeArrowheads="1"/>
            </p:cNvSpPr>
            <p:nvPr/>
          </p:nvSpPr>
          <p:spPr bwMode="auto">
            <a:xfrm>
              <a:off x="1172" y="873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7606" name="Text Box 19"/>
            <p:cNvSpPr txBox="1">
              <a:spLocks noChangeArrowheads="1"/>
            </p:cNvSpPr>
            <p:nvPr/>
          </p:nvSpPr>
          <p:spPr bwMode="auto">
            <a:xfrm>
              <a:off x="746" y="1353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7607" name="Text Box 20"/>
            <p:cNvSpPr txBox="1">
              <a:spLocks noChangeArrowheads="1"/>
            </p:cNvSpPr>
            <p:nvPr/>
          </p:nvSpPr>
          <p:spPr bwMode="auto">
            <a:xfrm>
              <a:off x="1172" y="1353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7608" name="Text Box 21"/>
            <p:cNvSpPr txBox="1">
              <a:spLocks noChangeArrowheads="1"/>
            </p:cNvSpPr>
            <p:nvPr/>
          </p:nvSpPr>
          <p:spPr bwMode="auto">
            <a:xfrm>
              <a:off x="1610" y="1357"/>
              <a:ext cx="27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7609" name="Text Box 22"/>
            <p:cNvSpPr txBox="1">
              <a:spLocks noChangeArrowheads="1"/>
            </p:cNvSpPr>
            <p:nvPr/>
          </p:nvSpPr>
          <p:spPr bwMode="auto">
            <a:xfrm>
              <a:off x="554" y="1833"/>
              <a:ext cx="26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7610" name="Text Box 23"/>
            <p:cNvSpPr txBox="1">
              <a:spLocks noChangeArrowheads="1"/>
            </p:cNvSpPr>
            <p:nvPr/>
          </p:nvSpPr>
          <p:spPr bwMode="auto">
            <a:xfrm>
              <a:off x="944" y="1842"/>
              <a:ext cx="25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F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7611" name="Text Box 24"/>
            <p:cNvSpPr txBox="1">
              <a:spLocks noChangeArrowheads="1"/>
            </p:cNvSpPr>
            <p:nvPr/>
          </p:nvSpPr>
          <p:spPr bwMode="auto">
            <a:xfrm>
              <a:off x="1592" y="1842"/>
              <a:ext cx="29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tx2"/>
                  </a:solidFill>
                  <a:latin typeface="Times New Roman" pitchFamily="18" charset="0"/>
                </a:rPr>
                <a:t>G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107526" name="Group 91"/>
          <p:cNvGrpSpPr>
            <a:grpSpLocks/>
          </p:cNvGrpSpPr>
          <p:nvPr/>
        </p:nvGrpSpPr>
        <p:grpSpPr bwMode="auto">
          <a:xfrm>
            <a:off x="3779838" y="1412875"/>
            <a:ext cx="4464050" cy="3552825"/>
            <a:chOff x="2449" y="1192"/>
            <a:chExt cx="2812" cy="2238"/>
          </a:xfrm>
        </p:grpSpPr>
        <p:sp>
          <p:nvSpPr>
            <p:cNvPr id="383041" name="Rectangle 65"/>
            <p:cNvSpPr>
              <a:spLocks noChangeArrowheads="1"/>
            </p:cNvSpPr>
            <p:nvPr/>
          </p:nvSpPr>
          <p:spPr bwMode="auto">
            <a:xfrm>
              <a:off x="2699" y="1207"/>
              <a:ext cx="521" cy="222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7528" name="Group 30"/>
            <p:cNvGrpSpPr>
              <a:grpSpLocks/>
            </p:cNvGrpSpPr>
            <p:nvPr/>
          </p:nvGrpSpPr>
          <p:grpSpPr bwMode="auto">
            <a:xfrm>
              <a:off x="3424" y="1194"/>
              <a:ext cx="658" cy="308"/>
              <a:chOff x="3424" y="1194"/>
              <a:chExt cx="658" cy="308"/>
            </a:xfrm>
          </p:grpSpPr>
          <p:grpSp>
            <p:nvGrpSpPr>
              <p:cNvPr id="107587" name="Group 27"/>
              <p:cNvGrpSpPr>
                <a:grpSpLocks/>
              </p:cNvGrpSpPr>
              <p:nvPr/>
            </p:nvGrpSpPr>
            <p:grpSpPr bwMode="auto">
              <a:xfrm>
                <a:off x="3424" y="1230"/>
                <a:ext cx="477" cy="250"/>
                <a:chOff x="3424" y="1230"/>
                <a:chExt cx="477" cy="250"/>
              </a:xfrm>
            </p:grpSpPr>
            <p:sp>
              <p:nvSpPr>
                <p:cNvPr id="383001" name="Rectangle 25"/>
                <p:cNvSpPr>
                  <a:spLocks noChangeArrowheads="1"/>
                </p:cNvSpPr>
                <p:nvPr/>
              </p:nvSpPr>
              <p:spPr bwMode="auto">
                <a:xfrm>
                  <a:off x="3424" y="1230"/>
                  <a:ext cx="477" cy="25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591" name="Line 26"/>
                <p:cNvSpPr>
                  <a:spLocks noChangeShapeType="1"/>
                </p:cNvSpPr>
                <p:nvPr/>
              </p:nvSpPr>
              <p:spPr bwMode="auto">
                <a:xfrm>
                  <a:off x="3674" y="1230"/>
                  <a:ext cx="0" cy="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7588" name="Line 28"/>
              <p:cNvSpPr>
                <a:spLocks noChangeShapeType="1"/>
              </p:cNvSpPr>
              <p:nvPr/>
            </p:nvSpPr>
            <p:spPr bwMode="auto">
              <a:xfrm>
                <a:off x="3765" y="1344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89" name="Text Box 29"/>
              <p:cNvSpPr txBox="1">
                <a:spLocks noChangeArrowheads="1"/>
              </p:cNvSpPr>
              <p:nvPr/>
            </p:nvSpPr>
            <p:spPr bwMode="auto">
              <a:xfrm>
                <a:off x="3442" y="1194"/>
                <a:ext cx="232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 b="1"/>
                  <a:t>1</a:t>
                </a:r>
              </a:p>
            </p:txBody>
          </p:sp>
        </p:grpSp>
        <p:grpSp>
          <p:nvGrpSpPr>
            <p:cNvPr id="107529" name="Group 31"/>
            <p:cNvGrpSpPr>
              <a:grpSpLocks/>
            </p:cNvGrpSpPr>
            <p:nvPr/>
          </p:nvGrpSpPr>
          <p:grpSpPr bwMode="auto">
            <a:xfrm>
              <a:off x="4082" y="1194"/>
              <a:ext cx="658" cy="308"/>
              <a:chOff x="3424" y="1194"/>
              <a:chExt cx="658" cy="308"/>
            </a:xfrm>
          </p:grpSpPr>
          <p:grpSp>
            <p:nvGrpSpPr>
              <p:cNvPr id="107582" name="Group 32"/>
              <p:cNvGrpSpPr>
                <a:grpSpLocks/>
              </p:cNvGrpSpPr>
              <p:nvPr/>
            </p:nvGrpSpPr>
            <p:grpSpPr bwMode="auto">
              <a:xfrm>
                <a:off x="3424" y="1230"/>
                <a:ext cx="477" cy="250"/>
                <a:chOff x="3424" y="1230"/>
                <a:chExt cx="477" cy="250"/>
              </a:xfrm>
            </p:grpSpPr>
            <p:sp>
              <p:nvSpPr>
                <p:cNvPr id="383009" name="Rectangle 33"/>
                <p:cNvSpPr>
                  <a:spLocks noChangeArrowheads="1"/>
                </p:cNvSpPr>
                <p:nvPr/>
              </p:nvSpPr>
              <p:spPr bwMode="auto">
                <a:xfrm>
                  <a:off x="3424" y="1230"/>
                  <a:ext cx="477" cy="25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586" name="Line 34"/>
                <p:cNvSpPr>
                  <a:spLocks noChangeShapeType="1"/>
                </p:cNvSpPr>
                <p:nvPr/>
              </p:nvSpPr>
              <p:spPr bwMode="auto">
                <a:xfrm>
                  <a:off x="3674" y="1230"/>
                  <a:ext cx="0" cy="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7583" name="Line 35"/>
              <p:cNvSpPr>
                <a:spLocks noChangeShapeType="1"/>
              </p:cNvSpPr>
              <p:nvPr/>
            </p:nvSpPr>
            <p:spPr bwMode="auto">
              <a:xfrm>
                <a:off x="3765" y="1344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84" name="Text Box 36"/>
              <p:cNvSpPr txBox="1">
                <a:spLocks noChangeArrowheads="1"/>
              </p:cNvSpPr>
              <p:nvPr/>
            </p:nvSpPr>
            <p:spPr bwMode="auto">
              <a:xfrm>
                <a:off x="3442" y="1194"/>
                <a:ext cx="232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 b="1"/>
                  <a:t>2</a:t>
                </a:r>
              </a:p>
            </p:txBody>
          </p:sp>
        </p:grpSp>
        <p:sp>
          <p:nvSpPr>
            <p:cNvPr id="107530" name="Line 41"/>
            <p:cNvSpPr>
              <a:spLocks noChangeShapeType="1"/>
            </p:cNvSpPr>
            <p:nvPr/>
          </p:nvSpPr>
          <p:spPr bwMode="auto">
            <a:xfrm>
              <a:off x="3107" y="1344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531" name="Group 44"/>
            <p:cNvGrpSpPr>
              <a:grpSpLocks/>
            </p:cNvGrpSpPr>
            <p:nvPr/>
          </p:nvGrpSpPr>
          <p:grpSpPr bwMode="auto">
            <a:xfrm>
              <a:off x="4740" y="1192"/>
              <a:ext cx="521" cy="310"/>
              <a:chOff x="4740" y="1192"/>
              <a:chExt cx="521" cy="310"/>
            </a:xfrm>
          </p:grpSpPr>
          <p:grpSp>
            <p:nvGrpSpPr>
              <p:cNvPr id="107577" name="Group 38"/>
              <p:cNvGrpSpPr>
                <a:grpSpLocks/>
              </p:cNvGrpSpPr>
              <p:nvPr/>
            </p:nvGrpSpPr>
            <p:grpSpPr bwMode="auto">
              <a:xfrm>
                <a:off x="4740" y="1230"/>
                <a:ext cx="477" cy="250"/>
                <a:chOff x="3424" y="1230"/>
                <a:chExt cx="477" cy="250"/>
              </a:xfrm>
            </p:grpSpPr>
            <p:sp>
              <p:nvSpPr>
                <p:cNvPr id="383015" name="Rectangle 39"/>
                <p:cNvSpPr>
                  <a:spLocks noChangeArrowheads="1"/>
                </p:cNvSpPr>
                <p:nvPr/>
              </p:nvSpPr>
              <p:spPr bwMode="auto">
                <a:xfrm>
                  <a:off x="3424" y="1230"/>
                  <a:ext cx="477" cy="25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581" name="Line 40"/>
                <p:cNvSpPr>
                  <a:spLocks noChangeShapeType="1"/>
                </p:cNvSpPr>
                <p:nvPr/>
              </p:nvSpPr>
              <p:spPr bwMode="auto">
                <a:xfrm>
                  <a:off x="3674" y="1230"/>
                  <a:ext cx="0" cy="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7578" name="Text Box 42"/>
              <p:cNvSpPr txBox="1">
                <a:spLocks noChangeArrowheads="1"/>
              </p:cNvSpPr>
              <p:nvPr/>
            </p:nvSpPr>
            <p:spPr bwMode="auto">
              <a:xfrm>
                <a:off x="4758" y="1194"/>
                <a:ext cx="232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 b="1"/>
                  <a:t>3</a:t>
                </a:r>
              </a:p>
            </p:txBody>
          </p:sp>
          <p:sp>
            <p:nvSpPr>
              <p:cNvPr id="107579" name="Text Box 43"/>
              <p:cNvSpPr txBox="1">
                <a:spLocks noChangeArrowheads="1"/>
              </p:cNvSpPr>
              <p:nvPr/>
            </p:nvSpPr>
            <p:spPr bwMode="auto">
              <a:xfrm>
                <a:off x="4953" y="1192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宋体" pitchFamily="2" charset="-122"/>
                  </a:rPr>
                  <a:t>∧</a:t>
                </a:r>
              </a:p>
            </p:txBody>
          </p:sp>
        </p:grpSp>
        <p:grpSp>
          <p:nvGrpSpPr>
            <p:cNvPr id="107532" name="Group 45"/>
            <p:cNvGrpSpPr>
              <a:grpSpLocks/>
            </p:cNvGrpSpPr>
            <p:nvPr/>
          </p:nvGrpSpPr>
          <p:grpSpPr bwMode="auto">
            <a:xfrm>
              <a:off x="3424" y="1504"/>
              <a:ext cx="658" cy="308"/>
              <a:chOff x="3424" y="1194"/>
              <a:chExt cx="658" cy="308"/>
            </a:xfrm>
          </p:grpSpPr>
          <p:grpSp>
            <p:nvGrpSpPr>
              <p:cNvPr id="107572" name="Group 46"/>
              <p:cNvGrpSpPr>
                <a:grpSpLocks/>
              </p:cNvGrpSpPr>
              <p:nvPr/>
            </p:nvGrpSpPr>
            <p:grpSpPr bwMode="auto">
              <a:xfrm>
                <a:off x="3424" y="1230"/>
                <a:ext cx="477" cy="250"/>
                <a:chOff x="3424" y="1230"/>
                <a:chExt cx="477" cy="250"/>
              </a:xfrm>
            </p:grpSpPr>
            <p:sp>
              <p:nvSpPr>
                <p:cNvPr id="383023" name="Rectangle 47"/>
                <p:cNvSpPr>
                  <a:spLocks noChangeArrowheads="1"/>
                </p:cNvSpPr>
                <p:nvPr/>
              </p:nvSpPr>
              <p:spPr bwMode="auto">
                <a:xfrm>
                  <a:off x="3424" y="1230"/>
                  <a:ext cx="477" cy="25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576" name="Line 48"/>
                <p:cNvSpPr>
                  <a:spLocks noChangeShapeType="1"/>
                </p:cNvSpPr>
                <p:nvPr/>
              </p:nvSpPr>
              <p:spPr bwMode="auto">
                <a:xfrm>
                  <a:off x="3674" y="1230"/>
                  <a:ext cx="0" cy="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7573" name="Line 49"/>
              <p:cNvSpPr>
                <a:spLocks noChangeShapeType="1"/>
              </p:cNvSpPr>
              <p:nvPr/>
            </p:nvSpPr>
            <p:spPr bwMode="auto">
              <a:xfrm>
                <a:off x="3765" y="1344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74" name="Text Box 50"/>
              <p:cNvSpPr txBox="1">
                <a:spLocks noChangeArrowheads="1"/>
              </p:cNvSpPr>
              <p:nvPr/>
            </p:nvSpPr>
            <p:spPr bwMode="auto">
              <a:xfrm>
                <a:off x="3442" y="1194"/>
                <a:ext cx="232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 b="1"/>
                  <a:t>4</a:t>
                </a:r>
              </a:p>
            </p:txBody>
          </p:sp>
        </p:grpSp>
        <p:sp>
          <p:nvSpPr>
            <p:cNvPr id="107533" name="Line 51"/>
            <p:cNvSpPr>
              <a:spLocks noChangeShapeType="1"/>
            </p:cNvSpPr>
            <p:nvPr/>
          </p:nvSpPr>
          <p:spPr bwMode="auto">
            <a:xfrm>
              <a:off x="3107" y="1654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534" name="Group 52"/>
            <p:cNvGrpSpPr>
              <a:grpSpLocks/>
            </p:cNvGrpSpPr>
            <p:nvPr/>
          </p:nvGrpSpPr>
          <p:grpSpPr bwMode="auto">
            <a:xfrm>
              <a:off x="4082" y="1502"/>
              <a:ext cx="521" cy="310"/>
              <a:chOff x="4740" y="1192"/>
              <a:chExt cx="521" cy="310"/>
            </a:xfrm>
          </p:grpSpPr>
          <p:grpSp>
            <p:nvGrpSpPr>
              <p:cNvPr id="107567" name="Group 53"/>
              <p:cNvGrpSpPr>
                <a:grpSpLocks/>
              </p:cNvGrpSpPr>
              <p:nvPr/>
            </p:nvGrpSpPr>
            <p:grpSpPr bwMode="auto">
              <a:xfrm>
                <a:off x="4740" y="1230"/>
                <a:ext cx="477" cy="250"/>
                <a:chOff x="3424" y="1230"/>
                <a:chExt cx="477" cy="250"/>
              </a:xfrm>
            </p:grpSpPr>
            <p:sp>
              <p:nvSpPr>
                <p:cNvPr id="383030" name="Rectangle 54"/>
                <p:cNvSpPr>
                  <a:spLocks noChangeArrowheads="1"/>
                </p:cNvSpPr>
                <p:nvPr/>
              </p:nvSpPr>
              <p:spPr bwMode="auto">
                <a:xfrm>
                  <a:off x="3424" y="1230"/>
                  <a:ext cx="477" cy="25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571" name="Line 55"/>
                <p:cNvSpPr>
                  <a:spLocks noChangeShapeType="1"/>
                </p:cNvSpPr>
                <p:nvPr/>
              </p:nvSpPr>
              <p:spPr bwMode="auto">
                <a:xfrm>
                  <a:off x="3674" y="1230"/>
                  <a:ext cx="0" cy="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7568" name="Text Box 56"/>
              <p:cNvSpPr txBox="1">
                <a:spLocks noChangeArrowheads="1"/>
              </p:cNvSpPr>
              <p:nvPr/>
            </p:nvSpPr>
            <p:spPr bwMode="auto">
              <a:xfrm>
                <a:off x="4758" y="1194"/>
                <a:ext cx="232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 b="1"/>
                  <a:t>5</a:t>
                </a:r>
              </a:p>
            </p:txBody>
          </p:sp>
          <p:sp>
            <p:nvSpPr>
              <p:cNvPr id="107569" name="Text Box 57"/>
              <p:cNvSpPr txBox="1">
                <a:spLocks noChangeArrowheads="1"/>
              </p:cNvSpPr>
              <p:nvPr/>
            </p:nvSpPr>
            <p:spPr bwMode="auto">
              <a:xfrm>
                <a:off x="4953" y="1192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宋体" pitchFamily="2" charset="-122"/>
                  </a:rPr>
                  <a:t>∧</a:t>
                </a:r>
              </a:p>
            </p:txBody>
          </p:sp>
        </p:grpSp>
        <p:sp>
          <p:nvSpPr>
            <p:cNvPr id="107535" name="Line 58"/>
            <p:cNvSpPr>
              <a:spLocks noChangeShapeType="1"/>
            </p:cNvSpPr>
            <p:nvPr/>
          </p:nvSpPr>
          <p:spPr bwMode="auto">
            <a:xfrm>
              <a:off x="3107" y="2289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536" name="Group 59"/>
            <p:cNvGrpSpPr>
              <a:grpSpLocks/>
            </p:cNvGrpSpPr>
            <p:nvPr/>
          </p:nvGrpSpPr>
          <p:grpSpPr bwMode="auto">
            <a:xfrm>
              <a:off x="3424" y="2137"/>
              <a:ext cx="521" cy="310"/>
              <a:chOff x="4740" y="1192"/>
              <a:chExt cx="521" cy="310"/>
            </a:xfrm>
          </p:grpSpPr>
          <p:grpSp>
            <p:nvGrpSpPr>
              <p:cNvPr id="107562" name="Group 60"/>
              <p:cNvGrpSpPr>
                <a:grpSpLocks/>
              </p:cNvGrpSpPr>
              <p:nvPr/>
            </p:nvGrpSpPr>
            <p:grpSpPr bwMode="auto">
              <a:xfrm>
                <a:off x="4740" y="1230"/>
                <a:ext cx="477" cy="250"/>
                <a:chOff x="3424" y="1230"/>
                <a:chExt cx="477" cy="250"/>
              </a:xfrm>
            </p:grpSpPr>
            <p:sp>
              <p:nvSpPr>
                <p:cNvPr id="383037" name="Rectangle 61"/>
                <p:cNvSpPr>
                  <a:spLocks noChangeArrowheads="1"/>
                </p:cNvSpPr>
                <p:nvPr/>
              </p:nvSpPr>
              <p:spPr bwMode="auto">
                <a:xfrm>
                  <a:off x="3424" y="1230"/>
                  <a:ext cx="477" cy="25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566" name="Line 62"/>
                <p:cNvSpPr>
                  <a:spLocks noChangeShapeType="1"/>
                </p:cNvSpPr>
                <p:nvPr/>
              </p:nvSpPr>
              <p:spPr bwMode="auto">
                <a:xfrm>
                  <a:off x="3674" y="1230"/>
                  <a:ext cx="0" cy="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7563" name="Text Box 63"/>
              <p:cNvSpPr txBox="1">
                <a:spLocks noChangeArrowheads="1"/>
              </p:cNvSpPr>
              <p:nvPr/>
            </p:nvSpPr>
            <p:spPr bwMode="auto">
              <a:xfrm>
                <a:off x="4758" y="1194"/>
                <a:ext cx="232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 b="1"/>
                  <a:t>6</a:t>
                </a:r>
              </a:p>
            </p:txBody>
          </p:sp>
          <p:sp>
            <p:nvSpPr>
              <p:cNvPr id="107564" name="Text Box 64"/>
              <p:cNvSpPr txBox="1">
                <a:spLocks noChangeArrowheads="1"/>
              </p:cNvSpPr>
              <p:nvPr/>
            </p:nvSpPr>
            <p:spPr bwMode="auto">
              <a:xfrm>
                <a:off x="4953" y="1192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latin typeface="宋体" pitchFamily="2" charset="-122"/>
                  </a:rPr>
                  <a:t>∧</a:t>
                </a:r>
              </a:p>
            </p:txBody>
          </p:sp>
        </p:grpSp>
        <p:sp>
          <p:nvSpPr>
            <p:cNvPr id="107537" name="Line 66"/>
            <p:cNvSpPr>
              <a:spLocks noChangeShapeType="1"/>
            </p:cNvSpPr>
            <p:nvPr/>
          </p:nvSpPr>
          <p:spPr bwMode="auto">
            <a:xfrm flipH="1">
              <a:off x="2699" y="1502"/>
              <a:ext cx="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8" name="Line 67"/>
            <p:cNvSpPr>
              <a:spLocks noChangeShapeType="1"/>
            </p:cNvSpPr>
            <p:nvPr/>
          </p:nvSpPr>
          <p:spPr bwMode="auto">
            <a:xfrm flipH="1">
              <a:off x="2699" y="1820"/>
              <a:ext cx="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9" name="Line 68"/>
            <p:cNvSpPr>
              <a:spLocks noChangeShapeType="1"/>
            </p:cNvSpPr>
            <p:nvPr/>
          </p:nvSpPr>
          <p:spPr bwMode="auto">
            <a:xfrm flipH="1">
              <a:off x="2699" y="2137"/>
              <a:ext cx="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0" name="Line 69"/>
            <p:cNvSpPr>
              <a:spLocks noChangeShapeType="1"/>
            </p:cNvSpPr>
            <p:nvPr/>
          </p:nvSpPr>
          <p:spPr bwMode="auto">
            <a:xfrm flipH="1">
              <a:off x="2699" y="2455"/>
              <a:ext cx="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1" name="Line 70"/>
            <p:cNvSpPr>
              <a:spLocks noChangeShapeType="1"/>
            </p:cNvSpPr>
            <p:nvPr/>
          </p:nvSpPr>
          <p:spPr bwMode="auto">
            <a:xfrm flipH="1">
              <a:off x="2699" y="2772"/>
              <a:ext cx="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2" name="Line 71"/>
            <p:cNvSpPr>
              <a:spLocks noChangeShapeType="1"/>
            </p:cNvSpPr>
            <p:nvPr/>
          </p:nvSpPr>
          <p:spPr bwMode="auto">
            <a:xfrm flipH="1">
              <a:off x="2699" y="3090"/>
              <a:ext cx="5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3" name="Line 72"/>
            <p:cNvSpPr>
              <a:spLocks noChangeShapeType="1"/>
            </p:cNvSpPr>
            <p:nvPr/>
          </p:nvSpPr>
          <p:spPr bwMode="auto">
            <a:xfrm>
              <a:off x="2971" y="1207"/>
              <a:ext cx="0" cy="2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4" name="Text Box 73"/>
            <p:cNvSpPr txBox="1">
              <a:spLocks noChangeArrowheads="1"/>
            </p:cNvSpPr>
            <p:nvPr/>
          </p:nvSpPr>
          <p:spPr bwMode="auto">
            <a:xfrm>
              <a:off x="2948" y="245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宋体" pitchFamily="2" charset="-122"/>
                </a:rPr>
                <a:t>∧</a:t>
              </a:r>
            </a:p>
          </p:txBody>
        </p:sp>
        <p:sp>
          <p:nvSpPr>
            <p:cNvPr id="107545" name="Text Box 74"/>
            <p:cNvSpPr txBox="1">
              <a:spLocks noChangeArrowheads="1"/>
            </p:cNvSpPr>
            <p:nvPr/>
          </p:nvSpPr>
          <p:spPr bwMode="auto">
            <a:xfrm>
              <a:off x="2948" y="182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宋体" pitchFamily="2" charset="-122"/>
                </a:rPr>
                <a:t>∧</a:t>
              </a:r>
            </a:p>
          </p:txBody>
        </p:sp>
        <p:sp>
          <p:nvSpPr>
            <p:cNvPr id="107546" name="Text Box 75"/>
            <p:cNvSpPr txBox="1">
              <a:spLocks noChangeArrowheads="1"/>
            </p:cNvSpPr>
            <p:nvPr/>
          </p:nvSpPr>
          <p:spPr bwMode="auto">
            <a:xfrm>
              <a:off x="2948" y="275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宋体" pitchFamily="2" charset="-122"/>
                </a:rPr>
                <a:t>∧</a:t>
              </a:r>
            </a:p>
          </p:txBody>
        </p:sp>
        <p:sp>
          <p:nvSpPr>
            <p:cNvPr id="107547" name="Text Box 76"/>
            <p:cNvSpPr txBox="1">
              <a:spLocks noChangeArrowheads="1"/>
            </p:cNvSpPr>
            <p:nvPr/>
          </p:nvSpPr>
          <p:spPr bwMode="auto">
            <a:xfrm>
              <a:off x="2948" y="307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宋体" pitchFamily="2" charset="-122"/>
                </a:rPr>
                <a:t>∧</a:t>
              </a:r>
            </a:p>
          </p:txBody>
        </p:sp>
        <p:sp>
          <p:nvSpPr>
            <p:cNvPr id="107548" name="Text Box 77"/>
            <p:cNvSpPr txBox="1">
              <a:spLocks noChangeArrowheads="1"/>
            </p:cNvSpPr>
            <p:nvPr/>
          </p:nvSpPr>
          <p:spPr bwMode="auto">
            <a:xfrm>
              <a:off x="2699" y="1194"/>
              <a:ext cx="26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 b="1"/>
                <a:t>A</a:t>
              </a:r>
            </a:p>
          </p:txBody>
        </p:sp>
        <p:sp>
          <p:nvSpPr>
            <p:cNvPr id="107549" name="Text Box 78"/>
            <p:cNvSpPr txBox="1">
              <a:spLocks noChangeArrowheads="1"/>
            </p:cNvSpPr>
            <p:nvPr/>
          </p:nvSpPr>
          <p:spPr bwMode="auto">
            <a:xfrm>
              <a:off x="2699" y="1489"/>
              <a:ext cx="26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 b="1"/>
                <a:t>B</a:t>
              </a:r>
            </a:p>
          </p:txBody>
        </p:sp>
        <p:sp>
          <p:nvSpPr>
            <p:cNvPr id="107550" name="Text Box 79"/>
            <p:cNvSpPr txBox="1">
              <a:spLocks noChangeArrowheads="1"/>
            </p:cNvSpPr>
            <p:nvPr/>
          </p:nvSpPr>
          <p:spPr bwMode="auto">
            <a:xfrm>
              <a:off x="2699" y="1820"/>
              <a:ext cx="26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 b="1"/>
                <a:t>C</a:t>
              </a:r>
            </a:p>
          </p:txBody>
        </p:sp>
        <p:sp>
          <p:nvSpPr>
            <p:cNvPr id="107551" name="Text Box 80"/>
            <p:cNvSpPr txBox="1">
              <a:spLocks noChangeArrowheads="1"/>
            </p:cNvSpPr>
            <p:nvPr/>
          </p:nvSpPr>
          <p:spPr bwMode="auto">
            <a:xfrm>
              <a:off x="2699" y="2137"/>
              <a:ext cx="26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 b="1"/>
                <a:t>D</a:t>
              </a:r>
            </a:p>
          </p:txBody>
        </p:sp>
        <p:sp>
          <p:nvSpPr>
            <p:cNvPr id="107552" name="Text Box 81"/>
            <p:cNvSpPr txBox="1">
              <a:spLocks noChangeArrowheads="1"/>
            </p:cNvSpPr>
            <p:nvPr/>
          </p:nvSpPr>
          <p:spPr bwMode="auto">
            <a:xfrm>
              <a:off x="2699" y="2455"/>
              <a:ext cx="26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 b="1"/>
                <a:t>E</a:t>
              </a:r>
            </a:p>
          </p:txBody>
        </p:sp>
        <p:sp>
          <p:nvSpPr>
            <p:cNvPr id="107553" name="Text Box 82"/>
            <p:cNvSpPr txBox="1">
              <a:spLocks noChangeArrowheads="1"/>
            </p:cNvSpPr>
            <p:nvPr/>
          </p:nvSpPr>
          <p:spPr bwMode="auto">
            <a:xfrm>
              <a:off x="2721" y="2782"/>
              <a:ext cx="26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 b="1"/>
                <a:t>F</a:t>
              </a:r>
            </a:p>
          </p:txBody>
        </p:sp>
        <p:sp>
          <p:nvSpPr>
            <p:cNvPr id="107554" name="Text Box 83"/>
            <p:cNvSpPr txBox="1">
              <a:spLocks noChangeArrowheads="1"/>
            </p:cNvSpPr>
            <p:nvPr/>
          </p:nvSpPr>
          <p:spPr bwMode="auto">
            <a:xfrm>
              <a:off x="2699" y="3077"/>
              <a:ext cx="26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 b="1"/>
                <a:t>G</a:t>
              </a:r>
            </a:p>
          </p:txBody>
        </p:sp>
        <p:sp>
          <p:nvSpPr>
            <p:cNvPr id="107555" name="Text Box 84"/>
            <p:cNvSpPr txBox="1">
              <a:spLocks noChangeArrowheads="1"/>
            </p:cNvSpPr>
            <p:nvPr/>
          </p:nvSpPr>
          <p:spPr bwMode="auto">
            <a:xfrm>
              <a:off x="2479" y="1204"/>
              <a:ext cx="22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07556" name="Text Box 85"/>
            <p:cNvSpPr txBox="1">
              <a:spLocks noChangeArrowheads="1"/>
            </p:cNvSpPr>
            <p:nvPr/>
          </p:nvSpPr>
          <p:spPr bwMode="auto">
            <a:xfrm>
              <a:off x="2479" y="1489"/>
              <a:ext cx="22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7557" name="Text Box 86"/>
            <p:cNvSpPr txBox="1">
              <a:spLocks noChangeArrowheads="1"/>
            </p:cNvSpPr>
            <p:nvPr/>
          </p:nvSpPr>
          <p:spPr bwMode="auto">
            <a:xfrm>
              <a:off x="2472" y="1807"/>
              <a:ext cx="22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7558" name="Text Box 87"/>
            <p:cNvSpPr txBox="1">
              <a:spLocks noChangeArrowheads="1"/>
            </p:cNvSpPr>
            <p:nvPr/>
          </p:nvSpPr>
          <p:spPr bwMode="auto">
            <a:xfrm>
              <a:off x="2479" y="2147"/>
              <a:ext cx="22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7559" name="Text Box 88"/>
            <p:cNvSpPr txBox="1">
              <a:spLocks noChangeArrowheads="1"/>
            </p:cNvSpPr>
            <p:nvPr/>
          </p:nvSpPr>
          <p:spPr bwMode="auto">
            <a:xfrm>
              <a:off x="2449" y="2455"/>
              <a:ext cx="22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chemeClr val="tx2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7560" name="Text Box 89"/>
            <p:cNvSpPr txBox="1">
              <a:spLocks noChangeArrowheads="1"/>
            </p:cNvSpPr>
            <p:nvPr/>
          </p:nvSpPr>
          <p:spPr bwMode="auto">
            <a:xfrm>
              <a:off x="2456" y="2772"/>
              <a:ext cx="22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chemeClr val="tx2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07561" name="Text Box 90"/>
            <p:cNvSpPr txBox="1">
              <a:spLocks noChangeArrowheads="1"/>
            </p:cNvSpPr>
            <p:nvPr/>
          </p:nvSpPr>
          <p:spPr bwMode="auto">
            <a:xfrm>
              <a:off x="2449" y="3077"/>
              <a:ext cx="22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chemeClr val="tx2"/>
                  </a:solidFill>
                  <a:latin typeface="Times New Roman" pitchFamily="18" charset="0"/>
                </a:rPr>
                <a:t>6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491880" y="512676"/>
            <a:ext cx="3934090" cy="17572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typedef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struct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CTNode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child;</a:t>
            </a:r>
          </a:p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struct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CTNode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nextchild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 *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ChildPtr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23528" y="512676"/>
            <a:ext cx="2236510" cy="5170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孩子结点</a:t>
            </a:r>
            <a:r>
              <a:rPr lang="zh-CN" altLang="en-US" sz="2400" b="1" dirty="0" smtClean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结构</a:t>
            </a:r>
            <a:endParaRPr lang="en-US" altLang="zh-CN" sz="4800" b="1" dirty="0">
              <a:solidFill>
                <a:srgbClr val="990033"/>
              </a:solidFill>
              <a:ea typeface="楷体_GB2312" pitchFamily="49" charset="-122"/>
            </a:endParaRPr>
          </a:p>
        </p:txBody>
      </p:sp>
      <p:grpSp>
        <p:nvGrpSpPr>
          <p:cNvPr id="18" name="Group 9"/>
          <p:cNvGrpSpPr>
            <a:grpSpLocks/>
          </p:cNvGrpSpPr>
          <p:nvPr/>
        </p:nvGrpSpPr>
        <p:grpSpPr bwMode="auto">
          <a:xfrm>
            <a:off x="467544" y="1160748"/>
            <a:ext cx="2844316" cy="828599"/>
            <a:chOff x="3072" y="985"/>
            <a:chExt cx="2496" cy="481"/>
          </a:xfrm>
        </p:grpSpPr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3072" y="1008"/>
              <a:ext cx="2496" cy="458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25400" cap="sq">
              <a:solidFill>
                <a:srgbClr val="99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dirty="0"/>
                <a:t> </a:t>
              </a:r>
              <a:r>
                <a:rPr lang="en-US" altLang="zh-CN" sz="2400" b="1" dirty="0">
                  <a:solidFill>
                    <a:srgbClr val="990000"/>
                  </a:solidFill>
                </a:rPr>
                <a:t>child   </a:t>
              </a:r>
              <a:r>
                <a:rPr lang="en-US" altLang="zh-CN" sz="2400" b="1" dirty="0" err="1">
                  <a:solidFill>
                    <a:srgbClr val="990000"/>
                  </a:solidFill>
                </a:rPr>
                <a:t>nextchild</a:t>
              </a:r>
              <a:endParaRPr lang="en-US" altLang="zh-CN" sz="2400" dirty="0"/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4051" y="985"/>
              <a:ext cx="0" cy="480"/>
            </a:xfrm>
            <a:prstGeom prst="line">
              <a:avLst/>
            </a:prstGeom>
            <a:noFill/>
            <a:ln w="127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0" y="0"/>
            <a:ext cx="272863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  <a:ea typeface="隶书" pitchFamily="49" charset="-122"/>
              </a:rPr>
              <a:t>C</a:t>
            </a:r>
            <a:r>
              <a:rPr lang="zh-CN" altLang="zh-CN" sz="24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语言的类型描述:</a:t>
            </a:r>
            <a:endParaRPr lang="en-US" altLang="zh-CN" sz="2400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3349593" y="2564904"/>
            <a:ext cx="5794407" cy="179126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typedef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struct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{</a:t>
            </a:r>
          </a:p>
          <a:p>
            <a:pPr>
              <a:lnSpc>
                <a:spcPct val="11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Elem    data;</a:t>
            </a:r>
          </a:p>
          <a:p>
            <a:pPr>
              <a:lnSpc>
                <a:spcPct val="11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ChildPtr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firstchild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 </a:t>
            </a:r>
            <a:r>
              <a:rPr lang="en-US" altLang="zh-CN" sz="2400" dirty="0" smtClean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// </a:t>
            </a:r>
            <a:r>
              <a:rPr lang="zh-CN" altLang="en-US" sz="2400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孩子链的头指针</a:t>
            </a:r>
          </a:p>
          <a:p>
            <a:pPr>
              <a:lnSpc>
                <a:spcPct val="115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CTBox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395536" y="2384884"/>
            <a:ext cx="2031325" cy="4966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双亲结点结构</a:t>
            </a:r>
          </a:p>
        </p:txBody>
      </p:sp>
      <p:grpSp>
        <p:nvGrpSpPr>
          <p:cNvPr id="24" name="Group 6"/>
          <p:cNvGrpSpPr>
            <a:grpSpLocks/>
          </p:cNvGrpSpPr>
          <p:nvPr/>
        </p:nvGrpSpPr>
        <p:grpSpPr bwMode="auto">
          <a:xfrm>
            <a:off x="503548" y="2888940"/>
            <a:ext cx="2628292" cy="872166"/>
            <a:chOff x="1859" y="255"/>
            <a:chExt cx="2400" cy="485"/>
          </a:xfrm>
        </p:grpSpPr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859" y="294"/>
              <a:ext cx="2400" cy="446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25400" cap="sq">
              <a:solidFill>
                <a:srgbClr val="99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dirty="0"/>
                <a:t> </a:t>
              </a:r>
              <a:r>
                <a:rPr lang="en-US" altLang="zh-CN" sz="2400" b="1" dirty="0">
                  <a:solidFill>
                    <a:srgbClr val="990000"/>
                  </a:solidFill>
                </a:rPr>
                <a:t>data   </a:t>
              </a:r>
              <a:r>
                <a:rPr lang="en-US" altLang="zh-CN" sz="2400" b="1" dirty="0" err="1">
                  <a:solidFill>
                    <a:srgbClr val="990000"/>
                  </a:solidFill>
                </a:rPr>
                <a:t>firstchild</a:t>
              </a:r>
              <a:endParaRPr lang="en-US" altLang="zh-CN" sz="2400" b="1" dirty="0">
                <a:solidFill>
                  <a:srgbClr val="990000"/>
                </a:solidFill>
              </a:endParaRPr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2780" y="255"/>
              <a:ext cx="0" cy="480"/>
            </a:xfrm>
            <a:prstGeom prst="line">
              <a:avLst/>
            </a:prstGeom>
            <a:noFill/>
            <a:ln w="127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3347864" y="4653136"/>
            <a:ext cx="5578771" cy="179126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typedef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struct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{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CTBox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nodes[MAX_TREE_SIZE];</a:t>
            </a:r>
          </a:p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n, r;     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结点数和根结点的位置</a:t>
            </a:r>
          </a:p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CTree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39552" y="4725144"/>
            <a:ext cx="1175322" cy="4966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树结构</a:t>
            </a:r>
            <a:r>
              <a:rPr lang="en-US" altLang="zh-CN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81887D6-1C32-4643-B30A-7510383319E0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7" name="Text Box 101"/>
          <p:cNvSpPr txBox="1">
            <a:spLocks noChangeArrowheads="1"/>
          </p:cNvSpPr>
          <p:nvPr/>
        </p:nvSpPr>
        <p:spPr bwMode="auto">
          <a:xfrm>
            <a:off x="76200" y="120650"/>
            <a:ext cx="8991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981075" indent="-981075"/>
            <a:r>
              <a:rPr lang="zh-CN" altLang="en-US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三、</a:t>
            </a:r>
            <a:r>
              <a:rPr lang="zh-CN" altLang="en-US" sz="36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树的二叉链表 </a:t>
            </a:r>
            <a:r>
              <a:rPr lang="en-US" altLang="zh-CN" sz="36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(</a:t>
            </a:r>
            <a:r>
              <a:rPr lang="zh-CN" altLang="en-US" sz="36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孩子</a:t>
            </a:r>
            <a:r>
              <a:rPr lang="en-US" altLang="zh-CN" sz="36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-</a:t>
            </a:r>
            <a:r>
              <a:rPr lang="zh-CN" altLang="en-US" sz="3600" b="1" dirty="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  <a:cs typeface="+mj-cs"/>
              </a:rPr>
              <a:t>兄弟）存储表示法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75556" y="1016732"/>
            <a:ext cx="8194675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itchFamily="2" charset="-122"/>
                <a:ea typeface="华文楷体" pitchFamily="2" charset="-122"/>
              </a:rPr>
              <a:t>也称为树的二叉树表示。结点构造为：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仿宋_GB231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50000"/>
              <a:buFont typeface="Wingdings" pitchFamily="2" charset="2"/>
              <a:buChar char="n"/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仿宋_GB231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firstChild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指向该结点的第一个子女结点。无序树时，可任意指定一个结点为第一个子女。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nextSibling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指向该结点的下一个兄弟。任一结点在存储时总是有顺序的。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若想找某结点的所有子女，可先找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firstChild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再反复用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nextSibling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沿链扫描。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051720" y="1664804"/>
            <a:ext cx="5181600" cy="549275"/>
            <a:chOff x="1200" y="758"/>
            <a:chExt cx="3264" cy="346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200" y="758"/>
              <a:ext cx="3264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en-US" sz="2400" b="1" i="1" dirty="0">
                  <a:latin typeface="Times New Roman" pitchFamily="18" charset="0"/>
                  <a:ea typeface="黑体" pitchFamily="2" charset="-122"/>
                </a:rPr>
                <a:t>  </a:t>
              </a:r>
              <a:r>
                <a:rPr kumimoji="1" lang="en-US" altLang="zh-CN" sz="2800" b="1" dirty="0">
                  <a:latin typeface="Times New Roman" pitchFamily="18" charset="0"/>
                  <a:ea typeface="黑体" pitchFamily="2" charset="-122"/>
                </a:rPr>
                <a:t>data</a:t>
              </a:r>
              <a:endParaRPr kumimoji="1" lang="en-US" altLang="zh-CN" sz="2400" dirty="0">
                <a:ea typeface="黑体" pitchFamily="2" charset="-122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920" y="768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120" y="768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022" y="768"/>
              <a:ext cx="10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Times New Roman" pitchFamily="18" charset="0"/>
                  <a:ea typeface="黑体" pitchFamily="49" charset="-122"/>
                </a:rPr>
                <a:t>firstChild</a:t>
              </a:r>
              <a:endParaRPr kumimoji="1" lang="en-US" altLang="zh-CN" sz="2400">
                <a:ea typeface="黑体" pitchFamily="49" charset="-122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3206" y="768"/>
              <a:ext cx="12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 err="1">
                  <a:latin typeface="Times New Roman" pitchFamily="18" charset="0"/>
                  <a:ea typeface="黑体" pitchFamily="49" charset="-122"/>
                </a:rPr>
                <a:t>nextSibling</a:t>
              </a:r>
              <a:endParaRPr kumimoji="1" lang="en-US" altLang="zh-CN" sz="2400" dirty="0"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223628" y="2168860"/>
            <a:ext cx="5328592" cy="219624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typedef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CSNode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Elem          data;</a:t>
            </a:r>
          </a:p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CSNode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</a:p>
          <a:p>
            <a:pPr>
              <a:lnSpc>
                <a:spcPct val="11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firstchild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nextsibling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CSNode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CSTree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0" y="224644"/>
            <a:ext cx="267573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  <a:ea typeface="隶书" pitchFamily="49" charset="-122"/>
              </a:rPr>
              <a:t>C</a:t>
            </a:r>
            <a:r>
              <a:rPr lang="zh-CN" altLang="zh-CN" sz="2400" b="1" dirty="0">
                <a:solidFill>
                  <a:srgbClr val="000099"/>
                </a:solidFill>
                <a:ea typeface="隶书" pitchFamily="49" charset="-122"/>
              </a:rPr>
              <a:t>语言的类型描述:</a:t>
            </a:r>
            <a:endParaRPr lang="en-US" altLang="zh-CN" sz="2400" b="1" dirty="0">
              <a:solidFill>
                <a:srgbClr val="000099"/>
              </a:solidFill>
              <a:ea typeface="隶书" pitchFamily="49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33400" y="1066800"/>
            <a:ext cx="1483098" cy="4966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结点结构</a:t>
            </a:r>
            <a:r>
              <a:rPr lang="en-US" altLang="zh-CN" sz="2400" b="1" dirty="0">
                <a:solidFill>
                  <a:srgbClr val="990033"/>
                </a:solidFill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3276600" y="1123951"/>
            <a:ext cx="4319588" cy="727076"/>
            <a:chOff x="2208" y="900"/>
            <a:chExt cx="2721" cy="458"/>
          </a:xfrm>
        </p:grpSpPr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2208" y="912"/>
              <a:ext cx="2721" cy="446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25400" cap="sq">
              <a:solidFill>
                <a:srgbClr val="9933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 </a:t>
              </a:r>
              <a:r>
                <a:rPr lang="en-US" altLang="zh-CN" sz="2400" b="1" dirty="0" err="1">
                  <a:solidFill>
                    <a:srgbClr val="990000"/>
                  </a:solidFill>
                </a:rPr>
                <a:t>firstchild</a:t>
              </a:r>
              <a:r>
                <a:rPr lang="en-US" altLang="zh-CN" sz="2400" b="1" dirty="0">
                  <a:solidFill>
                    <a:srgbClr val="990000"/>
                  </a:solidFill>
                </a:rPr>
                <a:t>  data  </a:t>
              </a:r>
              <a:r>
                <a:rPr lang="en-US" altLang="zh-CN" sz="2400" b="1" dirty="0" err="1">
                  <a:solidFill>
                    <a:srgbClr val="990000"/>
                  </a:solidFill>
                </a:rPr>
                <a:t>nextsibling</a:t>
              </a:r>
              <a:endParaRPr lang="en-US" altLang="zh-CN" sz="2400" dirty="0"/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3727" y="900"/>
              <a:ext cx="0" cy="432"/>
            </a:xfrm>
            <a:prstGeom prst="line">
              <a:avLst/>
            </a:prstGeom>
            <a:noFill/>
            <a:ln w="127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3205" y="901"/>
              <a:ext cx="0" cy="432"/>
            </a:xfrm>
            <a:prstGeom prst="line">
              <a:avLst/>
            </a:prstGeom>
            <a:noFill/>
            <a:ln w="1270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06"/>
          <p:cNvGrpSpPr>
            <a:grpSpLocks/>
          </p:cNvGrpSpPr>
          <p:nvPr/>
        </p:nvGrpSpPr>
        <p:grpSpPr bwMode="auto">
          <a:xfrm>
            <a:off x="215516" y="1016732"/>
            <a:ext cx="2590800" cy="4038600"/>
            <a:chOff x="144" y="672"/>
            <a:chExt cx="1632" cy="2544"/>
          </a:xfrm>
        </p:grpSpPr>
        <p:sp>
          <p:nvSpPr>
            <p:cNvPr id="177" name="Oval 2"/>
            <p:cNvSpPr>
              <a:spLocks noChangeArrowheads="1"/>
            </p:cNvSpPr>
            <p:nvPr/>
          </p:nvSpPr>
          <p:spPr bwMode="auto">
            <a:xfrm>
              <a:off x="768" y="720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Text Box 3"/>
            <p:cNvSpPr txBox="1">
              <a:spLocks noChangeArrowheads="1"/>
            </p:cNvSpPr>
            <p:nvPr/>
          </p:nvSpPr>
          <p:spPr bwMode="auto">
            <a:xfrm>
              <a:off x="782" y="672"/>
              <a:ext cx="303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/>
                <a:t>A</a:t>
              </a:r>
            </a:p>
          </p:txBody>
        </p:sp>
        <p:sp>
          <p:nvSpPr>
            <p:cNvPr id="179" name="Oval 4"/>
            <p:cNvSpPr>
              <a:spLocks noChangeArrowheads="1"/>
            </p:cNvSpPr>
            <p:nvPr/>
          </p:nvSpPr>
          <p:spPr bwMode="auto">
            <a:xfrm>
              <a:off x="768" y="1392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Oval 5"/>
            <p:cNvSpPr>
              <a:spLocks noChangeArrowheads="1"/>
            </p:cNvSpPr>
            <p:nvPr/>
          </p:nvSpPr>
          <p:spPr bwMode="auto">
            <a:xfrm>
              <a:off x="144" y="1392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" name="Oval 6"/>
            <p:cNvSpPr>
              <a:spLocks noChangeArrowheads="1"/>
            </p:cNvSpPr>
            <p:nvPr/>
          </p:nvSpPr>
          <p:spPr bwMode="auto">
            <a:xfrm>
              <a:off x="1392" y="1392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" name="Oval 7"/>
            <p:cNvSpPr>
              <a:spLocks noChangeArrowheads="1"/>
            </p:cNvSpPr>
            <p:nvPr/>
          </p:nvSpPr>
          <p:spPr bwMode="auto">
            <a:xfrm>
              <a:off x="528" y="2112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Oval 8"/>
            <p:cNvSpPr>
              <a:spLocks noChangeArrowheads="1"/>
            </p:cNvSpPr>
            <p:nvPr/>
          </p:nvSpPr>
          <p:spPr bwMode="auto">
            <a:xfrm>
              <a:off x="1104" y="2112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Oval 9"/>
            <p:cNvSpPr>
              <a:spLocks noChangeArrowheads="1"/>
            </p:cNvSpPr>
            <p:nvPr/>
          </p:nvSpPr>
          <p:spPr bwMode="auto">
            <a:xfrm>
              <a:off x="1104" y="2832"/>
              <a:ext cx="384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Text Box 10"/>
            <p:cNvSpPr txBox="1">
              <a:spLocks noChangeArrowheads="1"/>
            </p:cNvSpPr>
            <p:nvPr/>
          </p:nvSpPr>
          <p:spPr bwMode="auto">
            <a:xfrm>
              <a:off x="192" y="1344"/>
              <a:ext cx="303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/>
                <a:t>B</a:t>
              </a:r>
            </a:p>
          </p:txBody>
        </p:sp>
        <p:sp>
          <p:nvSpPr>
            <p:cNvPr id="186" name="Text Box 11"/>
            <p:cNvSpPr txBox="1">
              <a:spLocks noChangeArrowheads="1"/>
            </p:cNvSpPr>
            <p:nvPr/>
          </p:nvSpPr>
          <p:spPr bwMode="auto">
            <a:xfrm>
              <a:off x="768" y="1344"/>
              <a:ext cx="303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/>
                <a:t>C</a:t>
              </a:r>
            </a:p>
          </p:txBody>
        </p:sp>
        <p:sp>
          <p:nvSpPr>
            <p:cNvPr id="187" name="Text Box 12"/>
            <p:cNvSpPr txBox="1">
              <a:spLocks noChangeArrowheads="1"/>
            </p:cNvSpPr>
            <p:nvPr/>
          </p:nvSpPr>
          <p:spPr bwMode="auto">
            <a:xfrm>
              <a:off x="1392" y="1344"/>
              <a:ext cx="303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/>
                <a:t>D</a:t>
              </a:r>
            </a:p>
          </p:txBody>
        </p:sp>
        <p:sp>
          <p:nvSpPr>
            <p:cNvPr id="188" name="Text Box 13"/>
            <p:cNvSpPr txBox="1">
              <a:spLocks noChangeArrowheads="1"/>
            </p:cNvSpPr>
            <p:nvPr/>
          </p:nvSpPr>
          <p:spPr bwMode="auto">
            <a:xfrm>
              <a:off x="576" y="2064"/>
              <a:ext cx="289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/>
                <a:t>E</a:t>
              </a:r>
            </a:p>
          </p:txBody>
        </p:sp>
        <p:sp>
          <p:nvSpPr>
            <p:cNvPr id="189" name="Text Box 14"/>
            <p:cNvSpPr txBox="1">
              <a:spLocks noChangeArrowheads="1"/>
            </p:cNvSpPr>
            <p:nvPr/>
          </p:nvSpPr>
          <p:spPr bwMode="auto">
            <a:xfrm>
              <a:off x="1152" y="2064"/>
              <a:ext cx="274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/>
                <a:t>F</a:t>
              </a:r>
            </a:p>
          </p:txBody>
        </p:sp>
        <p:sp>
          <p:nvSpPr>
            <p:cNvPr id="190" name="Text Box 15"/>
            <p:cNvSpPr txBox="1">
              <a:spLocks noChangeArrowheads="1"/>
            </p:cNvSpPr>
            <p:nvPr/>
          </p:nvSpPr>
          <p:spPr bwMode="auto">
            <a:xfrm>
              <a:off x="1104" y="2784"/>
              <a:ext cx="317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/>
                <a:t>G</a:t>
              </a:r>
            </a:p>
          </p:txBody>
        </p:sp>
        <p:sp>
          <p:nvSpPr>
            <p:cNvPr id="191" name="Line 16"/>
            <p:cNvSpPr>
              <a:spLocks noChangeShapeType="1"/>
            </p:cNvSpPr>
            <p:nvPr/>
          </p:nvSpPr>
          <p:spPr bwMode="auto">
            <a:xfrm>
              <a:off x="1152" y="1008"/>
              <a:ext cx="384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Line 17"/>
            <p:cNvSpPr>
              <a:spLocks noChangeShapeType="1"/>
            </p:cNvSpPr>
            <p:nvPr/>
          </p:nvSpPr>
          <p:spPr bwMode="auto">
            <a:xfrm flipH="1">
              <a:off x="336" y="1008"/>
              <a:ext cx="48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Line 18"/>
            <p:cNvSpPr>
              <a:spLocks noChangeShapeType="1"/>
            </p:cNvSpPr>
            <p:nvPr/>
          </p:nvSpPr>
          <p:spPr bwMode="auto">
            <a:xfrm flipH="1">
              <a:off x="720" y="1728"/>
              <a:ext cx="96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Line 19"/>
            <p:cNvSpPr>
              <a:spLocks noChangeShapeType="1"/>
            </p:cNvSpPr>
            <p:nvPr/>
          </p:nvSpPr>
          <p:spPr bwMode="auto">
            <a:xfrm>
              <a:off x="960" y="110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Line 20"/>
            <p:cNvSpPr>
              <a:spLocks noChangeShapeType="1"/>
            </p:cNvSpPr>
            <p:nvPr/>
          </p:nvSpPr>
          <p:spPr bwMode="auto">
            <a:xfrm>
              <a:off x="1104" y="1680"/>
              <a:ext cx="192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Line 21"/>
            <p:cNvSpPr>
              <a:spLocks noChangeShapeType="1"/>
            </p:cNvSpPr>
            <p:nvPr/>
          </p:nvSpPr>
          <p:spPr bwMode="auto">
            <a:xfrm>
              <a:off x="1296" y="2496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4" name="Group 109"/>
          <p:cNvGrpSpPr>
            <a:grpSpLocks/>
          </p:cNvGrpSpPr>
          <p:nvPr/>
        </p:nvGrpSpPr>
        <p:grpSpPr bwMode="auto">
          <a:xfrm>
            <a:off x="2737284" y="3581401"/>
            <a:ext cx="2690813" cy="3198813"/>
            <a:chOff x="1632" y="2256"/>
            <a:chExt cx="1695" cy="2015"/>
          </a:xfrm>
        </p:grpSpPr>
        <p:sp>
          <p:nvSpPr>
            <p:cNvPr id="245" name="Text Box 72"/>
            <p:cNvSpPr txBox="1">
              <a:spLocks noChangeArrowheads="1"/>
            </p:cNvSpPr>
            <p:nvPr/>
          </p:nvSpPr>
          <p:spPr bwMode="auto">
            <a:xfrm>
              <a:off x="1632" y="2352"/>
              <a:ext cx="1695" cy="19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/>
                <a:t>         A</a:t>
              </a:r>
            </a:p>
            <a:p>
              <a:r>
                <a:rPr lang="en-US" altLang="zh-CN" sz="3200" b="1" dirty="0"/>
                <a:t>B</a:t>
              </a:r>
            </a:p>
            <a:p>
              <a:r>
                <a:rPr lang="en-US" altLang="zh-CN" sz="3200" b="1" dirty="0"/>
                <a:t>          C</a:t>
              </a:r>
            </a:p>
            <a:p>
              <a:r>
                <a:rPr lang="en-US" altLang="zh-CN" sz="3200" b="1" dirty="0"/>
                <a:t>   E              </a:t>
              </a:r>
              <a:r>
                <a:rPr lang="en-US" altLang="zh-CN" sz="3200" b="1" dirty="0" smtClean="0"/>
                <a:t>D</a:t>
              </a:r>
              <a:endParaRPr lang="en-US" altLang="zh-CN" sz="3200" b="1" dirty="0"/>
            </a:p>
            <a:p>
              <a:r>
                <a:rPr lang="en-US" altLang="zh-CN" sz="3200" b="1" dirty="0"/>
                <a:t>             </a:t>
              </a:r>
              <a:r>
                <a:rPr lang="en-US" altLang="zh-CN" sz="3200" b="1" dirty="0" smtClean="0"/>
                <a:t>F</a:t>
              </a:r>
              <a:endParaRPr lang="en-US" altLang="zh-CN" sz="3200" b="1" dirty="0"/>
            </a:p>
            <a:p>
              <a:r>
                <a:rPr lang="en-US" altLang="zh-CN" sz="3200" b="1" dirty="0"/>
                <a:t>      G</a:t>
              </a:r>
              <a:r>
                <a:rPr lang="en-US" altLang="zh-CN" sz="3200" dirty="0"/>
                <a:t>  </a:t>
              </a:r>
            </a:p>
          </p:txBody>
        </p:sp>
        <p:sp>
          <p:nvSpPr>
            <p:cNvPr id="246" name="Oval 73"/>
            <p:cNvSpPr>
              <a:spLocks noChangeArrowheads="1"/>
            </p:cNvSpPr>
            <p:nvPr/>
          </p:nvSpPr>
          <p:spPr bwMode="auto">
            <a:xfrm>
              <a:off x="2208" y="2400"/>
              <a:ext cx="288" cy="288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7" name="Oval 74"/>
            <p:cNvSpPr>
              <a:spLocks noChangeArrowheads="1"/>
            </p:cNvSpPr>
            <p:nvPr/>
          </p:nvSpPr>
          <p:spPr bwMode="auto">
            <a:xfrm>
              <a:off x="2304" y="2976"/>
              <a:ext cx="288" cy="288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8" name="Oval 75"/>
            <p:cNvSpPr>
              <a:spLocks noChangeArrowheads="1"/>
            </p:cNvSpPr>
            <p:nvPr/>
          </p:nvSpPr>
          <p:spPr bwMode="auto">
            <a:xfrm>
              <a:off x="1632" y="2688"/>
              <a:ext cx="288" cy="288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" name="Oval 76"/>
            <p:cNvSpPr>
              <a:spLocks noChangeArrowheads="1"/>
            </p:cNvSpPr>
            <p:nvPr/>
          </p:nvSpPr>
          <p:spPr bwMode="auto">
            <a:xfrm>
              <a:off x="2976" y="3312"/>
              <a:ext cx="288" cy="288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" name="Oval 77"/>
            <p:cNvSpPr>
              <a:spLocks noChangeArrowheads="1"/>
            </p:cNvSpPr>
            <p:nvPr/>
          </p:nvSpPr>
          <p:spPr bwMode="auto">
            <a:xfrm>
              <a:off x="1824" y="3312"/>
              <a:ext cx="288" cy="288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Oval 78"/>
            <p:cNvSpPr>
              <a:spLocks noChangeArrowheads="1"/>
            </p:cNvSpPr>
            <p:nvPr/>
          </p:nvSpPr>
          <p:spPr bwMode="auto">
            <a:xfrm>
              <a:off x="2496" y="3600"/>
              <a:ext cx="288" cy="288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" name="Line 81"/>
            <p:cNvSpPr>
              <a:spLocks noChangeShapeType="1"/>
            </p:cNvSpPr>
            <p:nvPr/>
          </p:nvSpPr>
          <p:spPr bwMode="auto">
            <a:xfrm>
              <a:off x="1920" y="2880"/>
              <a:ext cx="384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" name="Line 82"/>
            <p:cNvSpPr>
              <a:spLocks noChangeShapeType="1"/>
            </p:cNvSpPr>
            <p:nvPr/>
          </p:nvSpPr>
          <p:spPr bwMode="auto">
            <a:xfrm>
              <a:off x="2592" y="3168"/>
              <a:ext cx="432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4" name="Line 84"/>
            <p:cNvSpPr>
              <a:spLocks noChangeShapeType="1"/>
            </p:cNvSpPr>
            <p:nvPr/>
          </p:nvSpPr>
          <p:spPr bwMode="auto">
            <a:xfrm>
              <a:off x="2112" y="3504"/>
              <a:ext cx="384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" name="Line 85"/>
            <p:cNvSpPr>
              <a:spLocks noChangeShapeType="1"/>
            </p:cNvSpPr>
            <p:nvPr/>
          </p:nvSpPr>
          <p:spPr bwMode="auto">
            <a:xfrm flipH="1">
              <a:off x="2064" y="3168"/>
              <a:ext cx="24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" name="Line 86"/>
            <p:cNvSpPr>
              <a:spLocks noChangeShapeType="1"/>
            </p:cNvSpPr>
            <p:nvPr/>
          </p:nvSpPr>
          <p:spPr bwMode="auto">
            <a:xfrm flipH="1">
              <a:off x="1872" y="2592"/>
              <a:ext cx="336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" name="Oval 95"/>
            <p:cNvSpPr>
              <a:spLocks noChangeArrowheads="1"/>
            </p:cNvSpPr>
            <p:nvPr/>
          </p:nvSpPr>
          <p:spPr bwMode="auto">
            <a:xfrm>
              <a:off x="2016" y="3936"/>
              <a:ext cx="288" cy="288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" name="Line 96"/>
            <p:cNvSpPr>
              <a:spLocks noChangeShapeType="1"/>
            </p:cNvSpPr>
            <p:nvPr/>
          </p:nvSpPr>
          <p:spPr bwMode="auto">
            <a:xfrm flipH="1">
              <a:off x="2256" y="3792"/>
              <a:ext cx="24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59" name="AutoShape 97"/>
            <p:cNvCxnSpPr>
              <a:cxnSpLocks noChangeShapeType="1"/>
              <a:endCxn id="246" idx="0"/>
            </p:cNvCxnSpPr>
            <p:nvPr/>
          </p:nvCxnSpPr>
          <p:spPr bwMode="auto">
            <a:xfrm>
              <a:off x="1920" y="2256"/>
              <a:ext cx="432" cy="144"/>
            </a:xfrm>
            <a:prstGeom prst="curvedConnector2">
              <a:avLst/>
            </a:prstGeom>
            <a:noFill/>
            <a:ln w="12700" cap="sq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</p:spPr>
        </p:cxnSp>
      </p:grpSp>
      <p:sp>
        <p:nvSpPr>
          <p:cNvPr id="261" name="AutoShape 1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58200" y="6248400"/>
            <a:ext cx="304800" cy="304800"/>
          </a:xfrm>
          <a:prstGeom prst="actionButtonForwardNext">
            <a:avLst/>
          </a:prstGeom>
          <a:solidFill>
            <a:srgbClr val="CAF2CE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4" name="组合 273"/>
          <p:cNvGrpSpPr/>
          <p:nvPr/>
        </p:nvGrpSpPr>
        <p:grpSpPr>
          <a:xfrm>
            <a:off x="4724400" y="639763"/>
            <a:ext cx="4267200" cy="4669581"/>
            <a:chOff x="4724400" y="639763"/>
            <a:chExt cx="4267200" cy="4669581"/>
          </a:xfrm>
        </p:grpSpPr>
        <p:cxnSp>
          <p:nvCxnSpPr>
            <p:cNvPr id="197" name="AutoShape 70"/>
            <p:cNvCxnSpPr>
              <a:cxnSpLocks noChangeShapeType="1"/>
              <a:stCxn id="198" idx="3"/>
              <a:endCxn id="201" idx="0"/>
            </p:cNvCxnSpPr>
            <p:nvPr/>
          </p:nvCxnSpPr>
          <p:spPr bwMode="auto">
            <a:xfrm>
              <a:off x="5791200" y="930275"/>
              <a:ext cx="838200" cy="441325"/>
            </a:xfrm>
            <a:prstGeom prst="curvedConnector2">
              <a:avLst/>
            </a:prstGeom>
            <a:noFill/>
            <a:ln w="12700" cap="sq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</p:spPr>
        </p:cxnSp>
        <p:sp>
          <p:nvSpPr>
            <p:cNvPr id="198" name="Text Box 71"/>
            <p:cNvSpPr txBox="1">
              <a:spLocks noChangeArrowheads="1"/>
            </p:cNvSpPr>
            <p:nvPr/>
          </p:nvSpPr>
          <p:spPr bwMode="auto">
            <a:xfrm>
              <a:off x="4953000" y="639763"/>
              <a:ext cx="838200" cy="57943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0000FF"/>
                  </a:solidFill>
                </a:rPr>
                <a:t>root</a:t>
              </a:r>
              <a:endParaRPr lang="en-US" altLang="zh-CN" sz="2400"/>
            </a:p>
          </p:txBody>
        </p:sp>
        <p:grpSp>
          <p:nvGrpSpPr>
            <p:cNvPr id="199" name="Group 108"/>
            <p:cNvGrpSpPr>
              <a:grpSpLocks/>
            </p:cNvGrpSpPr>
            <p:nvPr/>
          </p:nvGrpSpPr>
          <p:grpSpPr bwMode="auto">
            <a:xfrm>
              <a:off x="4724400" y="1219200"/>
              <a:ext cx="4267200" cy="4038600"/>
              <a:chOff x="2976" y="626"/>
              <a:chExt cx="2688" cy="2544"/>
            </a:xfrm>
          </p:grpSpPr>
          <p:sp>
            <p:nvSpPr>
              <p:cNvPr id="200" name="Text Box 22"/>
              <p:cNvSpPr txBox="1">
                <a:spLocks noChangeArrowheads="1"/>
              </p:cNvSpPr>
              <p:nvPr/>
            </p:nvSpPr>
            <p:spPr bwMode="auto">
              <a:xfrm>
                <a:off x="3120" y="626"/>
                <a:ext cx="2544" cy="48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4400" b="1" dirty="0"/>
                  <a:t>          </a:t>
                </a:r>
                <a:endParaRPr lang="en-US" altLang="zh-CN" sz="3200" b="1" dirty="0"/>
              </a:p>
            </p:txBody>
          </p:sp>
          <p:sp>
            <p:nvSpPr>
              <p:cNvPr id="201" name="Rectangle 23"/>
              <p:cNvSpPr>
                <a:spLocks noChangeArrowheads="1"/>
              </p:cNvSpPr>
              <p:nvPr/>
            </p:nvSpPr>
            <p:spPr bwMode="auto">
              <a:xfrm>
                <a:off x="3840" y="722"/>
                <a:ext cx="672" cy="336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2" name="Line 24"/>
              <p:cNvSpPr>
                <a:spLocks noChangeShapeType="1"/>
              </p:cNvSpPr>
              <p:nvPr/>
            </p:nvSpPr>
            <p:spPr bwMode="auto">
              <a:xfrm>
                <a:off x="4032" y="722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" name="Line 25"/>
              <p:cNvSpPr>
                <a:spLocks noChangeShapeType="1"/>
              </p:cNvSpPr>
              <p:nvPr/>
            </p:nvSpPr>
            <p:spPr bwMode="auto">
              <a:xfrm>
                <a:off x="4320" y="722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" name="Line 26"/>
              <p:cNvSpPr>
                <a:spLocks noChangeShapeType="1"/>
              </p:cNvSpPr>
              <p:nvPr/>
            </p:nvSpPr>
            <p:spPr bwMode="auto">
              <a:xfrm flipH="1">
                <a:off x="4368" y="818"/>
                <a:ext cx="48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" name="Line 27"/>
              <p:cNvSpPr>
                <a:spLocks noChangeShapeType="1"/>
              </p:cNvSpPr>
              <p:nvPr/>
            </p:nvSpPr>
            <p:spPr bwMode="auto">
              <a:xfrm>
                <a:off x="4416" y="818"/>
                <a:ext cx="48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" name="Line 30"/>
              <p:cNvSpPr>
                <a:spLocks noChangeShapeType="1"/>
              </p:cNvSpPr>
              <p:nvPr/>
            </p:nvSpPr>
            <p:spPr bwMode="auto">
              <a:xfrm flipH="1">
                <a:off x="3024" y="1202"/>
                <a:ext cx="48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" name="Line 31"/>
              <p:cNvSpPr>
                <a:spLocks noChangeShapeType="1"/>
              </p:cNvSpPr>
              <p:nvPr/>
            </p:nvSpPr>
            <p:spPr bwMode="auto">
              <a:xfrm>
                <a:off x="3072" y="1202"/>
                <a:ext cx="48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" name="Line 32"/>
              <p:cNvSpPr>
                <a:spLocks noChangeShapeType="1"/>
              </p:cNvSpPr>
              <p:nvPr/>
            </p:nvSpPr>
            <p:spPr bwMode="auto">
              <a:xfrm flipH="1">
                <a:off x="4944" y="2066"/>
                <a:ext cx="48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" name="Line 33"/>
              <p:cNvSpPr>
                <a:spLocks noChangeShapeType="1"/>
              </p:cNvSpPr>
              <p:nvPr/>
            </p:nvSpPr>
            <p:spPr bwMode="auto">
              <a:xfrm>
                <a:off x="4992" y="2066"/>
                <a:ext cx="48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" name="Rectangle 40"/>
              <p:cNvSpPr>
                <a:spLocks noChangeArrowheads="1"/>
              </p:cNvSpPr>
              <p:nvPr/>
            </p:nvSpPr>
            <p:spPr bwMode="auto">
              <a:xfrm>
                <a:off x="4176" y="2402"/>
                <a:ext cx="672" cy="336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" name="Line 41"/>
              <p:cNvSpPr>
                <a:spLocks noChangeShapeType="1"/>
              </p:cNvSpPr>
              <p:nvPr/>
            </p:nvSpPr>
            <p:spPr bwMode="auto">
              <a:xfrm>
                <a:off x="4368" y="2402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" name="Line 42"/>
              <p:cNvSpPr>
                <a:spLocks noChangeShapeType="1"/>
              </p:cNvSpPr>
              <p:nvPr/>
            </p:nvSpPr>
            <p:spPr bwMode="auto">
              <a:xfrm>
                <a:off x="4656" y="2402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" name="Line 43"/>
              <p:cNvSpPr>
                <a:spLocks noChangeShapeType="1"/>
              </p:cNvSpPr>
              <p:nvPr/>
            </p:nvSpPr>
            <p:spPr bwMode="auto">
              <a:xfrm flipH="1">
                <a:off x="4704" y="2498"/>
                <a:ext cx="48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" name="Line 44"/>
              <p:cNvSpPr>
                <a:spLocks noChangeShapeType="1"/>
              </p:cNvSpPr>
              <p:nvPr/>
            </p:nvSpPr>
            <p:spPr bwMode="auto">
              <a:xfrm>
                <a:off x="4752" y="2498"/>
                <a:ext cx="48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" name="Rectangle 45"/>
              <p:cNvSpPr>
                <a:spLocks noChangeArrowheads="1"/>
              </p:cNvSpPr>
              <p:nvPr/>
            </p:nvSpPr>
            <p:spPr bwMode="auto">
              <a:xfrm>
                <a:off x="4896" y="1970"/>
                <a:ext cx="672" cy="336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" name="Line 46"/>
              <p:cNvSpPr>
                <a:spLocks noChangeShapeType="1"/>
              </p:cNvSpPr>
              <p:nvPr/>
            </p:nvSpPr>
            <p:spPr bwMode="auto">
              <a:xfrm>
                <a:off x="5088" y="1970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7" name="Line 47"/>
              <p:cNvSpPr>
                <a:spLocks noChangeShapeType="1"/>
              </p:cNvSpPr>
              <p:nvPr/>
            </p:nvSpPr>
            <p:spPr bwMode="auto">
              <a:xfrm>
                <a:off x="5376" y="1970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8" name="Line 48"/>
              <p:cNvSpPr>
                <a:spLocks noChangeShapeType="1"/>
              </p:cNvSpPr>
              <p:nvPr/>
            </p:nvSpPr>
            <p:spPr bwMode="auto">
              <a:xfrm flipH="1">
                <a:off x="5424" y="2066"/>
                <a:ext cx="48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" name="Line 49"/>
              <p:cNvSpPr>
                <a:spLocks noChangeShapeType="1"/>
              </p:cNvSpPr>
              <p:nvPr/>
            </p:nvSpPr>
            <p:spPr bwMode="auto">
              <a:xfrm>
                <a:off x="5472" y="2066"/>
                <a:ext cx="48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" name="Rectangle 50"/>
              <p:cNvSpPr>
                <a:spLocks noChangeArrowheads="1"/>
              </p:cNvSpPr>
              <p:nvPr/>
            </p:nvSpPr>
            <p:spPr bwMode="auto">
              <a:xfrm>
                <a:off x="3216" y="1970"/>
                <a:ext cx="672" cy="336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" name="Line 51"/>
              <p:cNvSpPr>
                <a:spLocks noChangeShapeType="1"/>
              </p:cNvSpPr>
              <p:nvPr/>
            </p:nvSpPr>
            <p:spPr bwMode="auto">
              <a:xfrm>
                <a:off x="3408" y="1970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2" name="Line 52"/>
              <p:cNvSpPr>
                <a:spLocks noChangeShapeType="1"/>
              </p:cNvSpPr>
              <p:nvPr/>
            </p:nvSpPr>
            <p:spPr bwMode="auto">
              <a:xfrm>
                <a:off x="3696" y="1970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" name="Rectangle 55"/>
              <p:cNvSpPr>
                <a:spLocks noChangeArrowheads="1"/>
              </p:cNvSpPr>
              <p:nvPr/>
            </p:nvSpPr>
            <p:spPr bwMode="auto">
              <a:xfrm>
                <a:off x="3840" y="1538"/>
                <a:ext cx="672" cy="336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4" name="Line 56"/>
              <p:cNvSpPr>
                <a:spLocks noChangeShapeType="1"/>
              </p:cNvSpPr>
              <p:nvPr/>
            </p:nvSpPr>
            <p:spPr bwMode="auto">
              <a:xfrm>
                <a:off x="4032" y="153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" name="Line 57"/>
              <p:cNvSpPr>
                <a:spLocks noChangeShapeType="1"/>
              </p:cNvSpPr>
              <p:nvPr/>
            </p:nvSpPr>
            <p:spPr bwMode="auto">
              <a:xfrm>
                <a:off x="4320" y="153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" name="Rectangle 60"/>
              <p:cNvSpPr>
                <a:spLocks noChangeArrowheads="1"/>
              </p:cNvSpPr>
              <p:nvPr/>
            </p:nvSpPr>
            <p:spPr bwMode="auto">
              <a:xfrm>
                <a:off x="2976" y="1106"/>
                <a:ext cx="672" cy="336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" name="Line 61"/>
              <p:cNvSpPr>
                <a:spLocks noChangeShapeType="1"/>
              </p:cNvSpPr>
              <p:nvPr/>
            </p:nvSpPr>
            <p:spPr bwMode="auto">
              <a:xfrm>
                <a:off x="3424" y="1133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" name="Line 62"/>
              <p:cNvSpPr>
                <a:spLocks noChangeShapeType="1"/>
              </p:cNvSpPr>
              <p:nvPr/>
            </p:nvSpPr>
            <p:spPr bwMode="auto">
              <a:xfrm>
                <a:off x="3175" y="1088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9" name="Line 65"/>
              <p:cNvSpPr>
                <a:spLocks noChangeShapeType="1"/>
              </p:cNvSpPr>
              <p:nvPr/>
            </p:nvSpPr>
            <p:spPr bwMode="auto">
              <a:xfrm flipH="1">
                <a:off x="3312" y="914"/>
                <a:ext cx="624" cy="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" name="Line 66"/>
              <p:cNvSpPr>
                <a:spLocks noChangeShapeType="1"/>
              </p:cNvSpPr>
              <p:nvPr/>
            </p:nvSpPr>
            <p:spPr bwMode="auto">
              <a:xfrm>
                <a:off x="3552" y="1298"/>
                <a:ext cx="624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1" name="Line 67"/>
              <p:cNvSpPr>
                <a:spLocks noChangeShapeType="1"/>
              </p:cNvSpPr>
              <p:nvPr/>
            </p:nvSpPr>
            <p:spPr bwMode="auto">
              <a:xfrm flipH="1">
                <a:off x="3552" y="1682"/>
                <a:ext cx="384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2" name="Line 68"/>
              <p:cNvSpPr>
                <a:spLocks noChangeShapeType="1"/>
              </p:cNvSpPr>
              <p:nvPr/>
            </p:nvSpPr>
            <p:spPr bwMode="auto">
              <a:xfrm>
                <a:off x="4416" y="1682"/>
                <a:ext cx="816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3" name="Line 69"/>
              <p:cNvSpPr>
                <a:spLocks noChangeShapeType="1"/>
              </p:cNvSpPr>
              <p:nvPr/>
            </p:nvSpPr>
            <p:spPr bwMode="auto">
              <a:xfrm>
                <a:off x="3792" y="2114"/>
                <a:ext cx="72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" name="Line 87"/>
              <p:cNvSpPr>
                <a:spLocks noChangeShapeType="1"/>
              </p:cNvSpPr>
              <p:nvPr/>
            </p:nvSpPr>
            <p:spPr bwMode="auto">
              <a:xfrm flipH="1">
                <a:off x="3648" y="2930"/>
                <a:ext cx="48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" name="Line 88"/>
              <p:cNvSpPr>
                <a:spLocks noChangeShapeType="1"/>
              </p:cNvSpPr>
              <p:nvPr/>
            </p:nvSpPr>
            <p:spPr bwMode="auto">
              <a:xfrm>
                <a:off x="3696" y="2930"/>
                <a:ext cx="48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" name="Rectangle 89"/>
              <p:cNvSpPr>
                <a:spLocks noChangeArrowheads="1"/>
              </p:cNvSpPr>
              <p:nvPr/>
            </p:nvSpPr>
            <p:spPr bwMode="auto">
              <a:xfrm>
                <a:off x="3600" y="2834"/>
                <a:ext cx="672" cy="336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7" name="Line 90"/>
              <p:cNvSpPr>
                <a:spLocks noChangeShapeType="1"/>
              </p:cNvSpPr>
              <p:nvPr/>
            </p:nvSpPr>
            <p:spPr bwMode="auto">
              <a:xfrm>
                <a:off x="3792" y="2834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8" name="Line 91"/>
              <p:cNvSpPr>
                <a:spLocks noChangeShapeType="1"/>
              </p:cNvSpPr>
              <p:nvPr/>
            </p:nvSpPr>
            <p:spPr bwMode="auto">
              <a:xfrm>
                <a:off x="4080" y="2834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" name="Line 92"/>
              <p:cNvSpPr>
                <a:spLocks noChangeShapeType="1"/>
              </p:cNvSpPr>
              <p:nvPr/>
            </p:nvSpPr>
            <p:spPr bwMode="auto">
              <a:xfrm flipH="1">
                <a:off x="4128" y="2930"/>
                <a:ext cx="48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" name="Line 93"/>
              <p:cNvSpPr>
                <a:spLocks noChangeShapeType="1"/>
              </p:cNvSpPr>
              <p:nvPr/>
            </p:nvSpPr>
            <p:spPr bwMode="auto">
              <a:xfrm>
                <a:off x="4176" y="2930"/>
                <a:ext cx="48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1" name="Line 94"/>
              <p:cNvSpPr>
                <a:spLocks noChangeShapeType="1"/>
              </p:cNvSpPr>
              <p:nvPr/>
            </p:nvSpPr>
            <p:spPr bwMode="auto">
              <a:xfrm flipH="1">
                <a:off x="3923" y="2517"/>
                <a:ext cx="336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2" name="Line 38"/>
              <p:cNvSpPr>
                <a:spLocks noChangeShapeType="1"/>
              </p:cNvSpPr>
              <p:nvPr/>
            </p:nvSpPr>
            <p:spPr bwMode="auto">
              <a:xfrm flipH="1">
                <a:off x="3264" y="2066"/>
                <a:ext cx="48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" name="Line 39"/>
              <p:cNvSpPr>
                <a:spLocks noChangeShapeType="1"/>
              </p:cNvSpPr>
              <p:nvPr/>
            </p:nvSpPr>
            <p:spPr bwMode="auto">
              <a:xfrm>
                <a:off x="3312" y="2081"/>
                <a:ext cx="48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7" name="Text Box 3"/>
            <p:cNvSpPr txBox="1">
              <a:spLocks noChangeArrowheads="1"/>
            </p:cNvSpPr>
            <p:nvPr/>
          </p:nvSpPr>
          <p:spPr bwMode="auto">
            <a:xfrm>
              <a:off x="6408204" y="1376772"/>
              <a:ext cx="481222" cy="5847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/>
                <a:t>A</a:t>
              </a:r>
            </a:p>
          </p:txBody>
        </p:sp>
        <p:sp>
          <p:nvSpPr>
            <p:cNvPr id="268" name="Text Box 10"/>
            <p:cNvSpPr txBox="1">
              <a:spLocks noChangeArrowheads="1"/>
            </p:cNvSpPr>
            <p:nvPr/>
          </p:nvSpPr>
          <p:spPr bwMode="auto">
            <a:xfrm>
              <a:off x="5004048" y="1988840"/>
              <a:ext cx="481222" cy="5847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/>
                <a:t>B</a:t>
              </a:r>
            </a:p>
          </p:txBody>
        </p:sp>
        <p:sp>
          <p:nvSpPr>
            <p:cNvPr id="269" name="Text Box 11"/>
            <p:cNvSpPr txBox="1">
              <a:spLocks noChangeArrowheads="1"/>
            </p:cNvSpPr>
            <p:nvPr/>
          </p:nvSpPr>
          <p:spPr bwMode="auto">
            <a:xfrm>
              <a:off x="6372200" y="2636912"/>
              <a:ext cx="481222" cy="5847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/>
                <a:t>C</a:t>
              </a:r>
            </a:p>
          </p:txBody>
        </p:sp>
        <p:sp>
          <p:nvSpPr>
            <p:cNvPr id="270" name="Text Box 12"/>
            <p:cNvSpPr txBox="1">
              <a:spLocks noChangeArrowheads="1"/>
            </p:cNvSpPr>
            <p:nvPr/>
          </p:nvSpPr>
          <p:spPr bwMode="auto">
            <a:xfrm>
              <a:off x="8064388" y="3356992"/>
              <a:ext cx="481222" cy="5847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/>
                <a:t>D</a:t>
              </a:r>
            </a:p>
          </p:txBody>
        </p:sp>
        <p:sp>
          <p:nvSpPr>
            <p:cNvPr id="271" name="Text Box 13"/>
            <p:cNvSpPr txBox="1">
              <a:spLocks noChangeArrowheads="1"/>
            </p:cNvSpPr>
            <p:nvPr/>
          </p:nvSpPr>
          <p:spPr bwMode="auto">
            <a:xfrm>
              <a:off x="5364088" y="3356992"/>
              <a:ext cx="458788" cy="584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/>
                <a:t>E</a:t>
              </a:r>
            </a:p>
          </p:txBody>
        </p:sp>
        <p:sp>
          <p:nvSpPr>
            <p:cNvPr id="272" name="Text Box 14"/>
            <p:cNvSpPr txBox="1">
              <a:spLocks noChangeArrowheads="1"/>
            </p:cNvSpPr>
            <p:nvPr/>
          </p:nvSpPr>
          <p:spPr bwMode="auto">
            <a:xfrm>
              <a:off x="6912260" y="4041068"/>
              <a:ext cx="434975" cy="584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/>
                <a:t>F</a:t>
              </a:r>
            </a:p>
          </p:txBody>
        </p:sp>
        <p:sp>
          <p:nvSpPr>
            <p:cNvPr id="273" name="Text Box 15"/>
            <p:cNvSpPr txBox="1">
              <a:spLocks noChangeArrowheads="1"/>
            </p:cNvSpPr>
            <p:nvPr/>
          </p:nvSpPr>
          <p:spPr bwMode="auto">
            <a:xfrm>
              <a:off x="6012160" y="4725144"/>
              <a:ext cx="503238" cy="584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/>
                <a:t>G</a:t>
              </a:r>
            </a:p>
          </p:txBody>
        </p:sp>
      </p:grpSp>
      <p:sp>
        <p:nvSpPr>
          <p:cNvPr id="275" name="TextBox 274"/>
          <p:cNvSpPr txBox="1"/>
          <p:nvPr/>
        </p:nvSpPr>
        <p:spPr>
          <a:xfrm>
            <a:off x="0" y="260648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例：</a:t>
            </a:r>
            <a:endParaRPr lang="zh-CN" altLang="en-US" sz="32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">
      <a:dk1>
        <a:srgbClr val="000099"/>
      </a:dk1>
      <a:lt1>
        <a:srgbClr val="FFFFFF"/>
      </a:lt1>
      <a:dk2>
        <a:srgbClr val="CC0000"/>
      </a:dk2>
      <a:lt2>
        <a:srgbClr val="0000CC"/>
      </a:lt2>
      <a:accent1>
        <a:srgbClr val="CCFFCC"/>
      </a:accent1>
      <a:accent2>
        <a:srgbClr val="3366FF"/>
      </a:accent2>
      <a:accent3>
        <a:srgbClr val="FFFFFF"/>
      </a:accent3>
      <a:accent4>
        <a:srgbClr val="000082"/>
      </a:accent4>
      <a:accent5>
        <a:srgbClr val="E2FFE2"/>
      </a:accent5>
      <a:accent6>
        <a:srgbClr val="2D5CE7"/>
      </a:accent6>
      <a:hlink>
        <a:srgbClr val="800000"/>
      </a:hlink>
      <a:folHlink>
        <a:srgbClr val="E1E1E1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0000CC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6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99FFCC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CAFFE2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15866</TotalTime>
  <Words>1771</Words>
  <Application>Microsoft Macintosh PowerPoint</Application>
  <PresentationFormat>全屏显示(4:3)</PresentationFormat>
  <Paragraphs>418</Paragraphs>
  <Slides>32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Pixel</vt:lpstr>
      <vt:lpstr>公式</vt:lpstr>
      <vt:lpstr>Microsoft 公式</vt:lpstr>
      <vt:lpstr>Microsoft Word 97 - 2004 文档</vt:lpstr>
      <vt:lpstr>第六章 树与二叉树(续) </vt:lpstr>
      <vt:lpstr>6.4  树与森林</vt:lpstr>
      <vt:lpstr>一、双亲表示</vt:lpstr>
      <vt:lpstr>PowerPoint 演示文稿</vt:lpstr>
      <vt:lpstr>二、孩子表示(链表)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树和森林的遍历</vt:lpstr>
      <vt:lpstr>树的先根次序遍历</vt:lpstr>
      <vt:lpstr>树的后根次序遍历</vt:lpstr>
      <vt:lpstr>6.5  树与等价问题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6.6  哈 夫 曼 树 与哈 夫 曼 编 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最佳判定树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树与二叉树</dc:title>
  <dc:creator>xuehui</dc:creator>
  <cp:lastModifiedBy>apple sd</cp:lastModifiedBy>
  <cp:revision>128</cp:revision>
  <cp:lastPrinted>2017-04-10T16:51:43Z</cp:lastPrinted>
  <dcterms:created xsi:type="dcterms:W3CDTF">2006-02-16T14:22:17Z</dcterms:created>
  <dcterms:modified xsi:type="dcterms:W3CDTF">2019-04-16T09:24:17Z</dcterms:modified>
</cp:coreProperties>
</file>