
<file path=[Content_Types].xml><?xml version="1.0" encoding="utf-8"?>
<Types xmlns="http://schemas.openxmlformats.org/package/2006/content-types">
  <Default Extension="xml" ContentType="application/xml"/>
  <Default Extension="doc" ContentType="application/msword"/>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3"/>
  </p:notesMasterIdLst>
  <p:handoutMasterIdLst>
    <p:handoutMasterId r:id="rId34"/>
  </p:handoutMasterIdLst>
  <p:sldIdLst>
    <p:sldId id="519" r:id="rId2"/>
    <p:sldId id="520" r:id="rId3"/>
    <p:sldId id="521" r:id="rId4"/>
    <p:sldId id="522" r:id="rId5"/>
    <p:sldId id="525" r:id="rId6"/>
    <p:sldId id="545" r:id="rId7"/>
    <p:sldId id="527" r:id="rId8"/>
    <p:sldId id="534" r:id="rId9"/>
    <p:sldId id="535" r:id="rId10"/>
    <p:sldId id="536" r:id="rId11"/>
    <p:sldId id="537" r:id="rId12"/>
    <p:sldId id="541" r:id="rId13"/>
    <p:sldId id="538" r:id="rId14"/>
    <p:sldId id="539" r:id="rId15"/>
    <p:sldId id="540" r:id="rId16"/>
    <p:sldId id="542" r:id="rId17"/>
    <p:sldId id="543" r:id="rId18"/>
    <p:sldId id="544" r:id="rId19"/>
    <p:sldId id="546" r:id="rId20"/>
    <p:sldId id="558" r:id="rId21"/>
    <p:sldId id="560" r:id="rId22"/>
    <p:sldId id="559" r:id="rId23"/>
    <p:sldId id="561" r:id="rId24"/>
    <p:sldId id="581" r:id="rId25"/>
    <p:sldId id="578" r:id="rId26"/>
    <p:sldId id="577" r:id="rId27"/>
    <p:sldId id="580" r:id="rId28"/>
    <p:sldId id="582" r:id="rId29"/>
    <p:sldId id="563" r:id="rId30"/>
    <p:sldId id="564" r:id="rId31"/>
    <p:sldId id="565" r:id="rId32"/>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66"/>
    <a:srgbClr val="000000"/>
    <a:srgbClr val="006600"/>
    <a:srgbClr val="009900"/>
    <a:srgbClr val="800080"/>
    <a:srgbClr val="FFFF99"/>
    <a:srgbClr val="66FFFF"/>
    <a:srgbClr val="CCFFFF"/>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23" autoAdjust="0"/>
  </p:normalViewPr>
  <p:slideViewPr>
    <p:cSldViewPr>
      <p:cViewPr varScale="1">
        <p:scale>
          <a:sx n="73" d="100"/>
          <a:sy n="73" d="100"/>
        </p:scale>
        <p:origin x="-2984"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634"/>
    </p:cViewPr>
  </p:sorter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51C6DD-BC1C-4C05-9643-0BB5981B4EDF}" type="datetimeFigureOut">
              <a:rPr lang="zh-CN" altLang="en-US" smtClean="0"/>
              <a:pPr/>
              <a:t>19/4/26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175DAD-92B6-40D2-B69B-8CC829D3EF74}" type="slidenum">
              <a:rPr lang="zh-CN" altLang="en-US" smtClean="0"/>
              <a:pPr/>
              <a:t>‹#›</a:t>
            </a:fld>
            <a:endParaRPr lang="zh-CN" altLang="en-US"/>
          </a:p>
        </p:txBody>
      </p:sp>
    </p:spTree>
    <p:extLst>
      <p:ext uri="{BB962C8B-B14F-4D97-AF65-F5344CB8AC3E}">
        <p14:creationId xmlns:p14="http://schemas.microsoft.com/office/powerpoint/2010/main" val="63005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78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B1D9AA-D00F-4446-B361-110B31980A7B}" type="slidenum">
              <a:rPr lang="en-US" altLang="zh-CN"/>
              <a:pPr>
                <a:defRPr/>
              </a:pPr>
              <a:t>‹#›</a:t>
            </a:fld>
            <a:endParaRPr lang="en-US" altLang="zh-CN"/>
          </a:p>
        </p:txBody>
      </p:sp>
    </p:spTree>
    <p:extLst>
      <p:ext uri="{BB962C8B-B14F-4D97-AF65-F5344CB8AC3E}">
        <p14:creationId xmlns:p14="http://schemas.microsoft.com/office/powerpoint/2010/main" val="1624212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45.htm" TargetMode="External"/><Relationship Id="rId4" Type="http://schemas.openxmlformats.org/officeDocument/2006/relationships/hyperlink" Target="http://baike.baidu.com/view/96473.htm" TargetMode="External"/><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45.htm" TargetMode="External"/><Relationship Id="rId4" Type="http://schemas.openxmlformats.org/officeDocument/2006/relationships/hyperlink" Target="http://baike.baidu.com/view/96473.htm" TargetMode="External"/><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45.htm" TargetMode="External"/><Relationship Id="rId4" Type="http://schemas.openxmlformats.org/officeDocument/2006/relationships/hyperlink" Target="http://baike.baidu.com/view/96473.htm" TargetMode="External"/><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aike.baidu.com/view/45.htm" TargetMode="External"/><Relationship Id="rId4" Type="http://schemas.openxmlformats.org/officeDocument/2006/relationships/hyperlink" Target="http://baike.baidu.com/view/96473.htm" TargetMode="External"/><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zh-CN" altLang="en-US" sz="1200" b="0" i="0" kern="1200" dirty="0" smtClean="0">
                <a:solidFill>
                  <a:schemeClr val="tx1"/>
                </a:solidFill>
                <a:latin typeface="Arial" charset="0"/>
                <a:ea typeface="宋体" pitchFamily="2" charset="-122"/>
                <a:cs typeface="+mn-cs"/>
              </a:rPr>
              <a:t>确定了解空间的组织结构后，回溯法就从开始结点（根结点）出发，以深度优先的方式搜索整个解空间。这个开始结点就成为一个活结点，同时也成为当前的扩展结点。在当前的扩展结点处，搜索向纵深方向移至一个新结点。这个新结点就成为一个新的活结点，并成为当前扩展结点。如果在当前的扩展结点处不能再向纵深方向移动，则当前扩展结点就成为死结点。此时，应往回移动（回溯）至最近的一个活结点处，并使这个活结点成为当前的扩展结点。</a:t>
            </a:r>
            <a:r>
              <a:rPr lang="zh-CN" altLang="en-US" sz="1200" b="0" i="0" kern="1200" dirty="0" smtClean="0">
                <a:solidFill>
                  <a:schemeClr val="tx1"/>
                </a:solidFill>
                <a:latin typeface="Arial" charset="0"/>
                <a:ea typeface="宋体" pitchFamily="2" charset="-122"/>
                <a:cs typeface="+mn-cs"/>
                <a:hlinkClick r:id="rId3"/>
              </a:rPr>
              <a:t>回溯法</a:t>
            </a:r>
            <a:r>
              <a:rPr lang="zh-CN" altLang="en-US" sz="1200" b="0" i="0" kern="1200" dirty="0" smtClean="0">
                <a:solidFill>
                  <a:schemeClr val="tx1"/>
                </a:solidFill>
                <a:latin typeface="Arial" charset="0"/>
                <a:ea typeface="宋体" pitchFamily="2" charset="-122"/>
                <a:cs typeface="+mn-cs"/>
              </a:rPr>
              <a:t>即以这种工作方式</a:t>
            </a:r>
            <a:r>
              <a:rPr lang="zh-CN" altLang="en-US" sz="1200" b="0" i="0" kern="1200" dirty="0" smtClean="0">
                <a:solidFill>
                  <a:schemeClr val="tx1"/>
                </a:solidFill>
                <a:latin typeface="Arial" charset="0"/>
                <a:ea typeface="宋体" pitchFamily="2" charset="-122"/>
                <a:cs typeface="+mn-cs"/>
                <a:hlinkClick r:id="rId4"/>
              </a:rPr>
              <a:t>递归</a:t>
            </a:r>
            <a:r>
              <a:rPr lang="zh-CN" altLang="en-US" sz="1200" b="0" i="0" kern="1200" dirty="0" smtClean="0">
                <a:solidFill>
                  <a:schemeClr val="tx1"/>
                </a:solidFill>
                <a:latin typeface="Arial" charset="0"/>
                <a:ea typeface="宋体" pitchFamily="2" charset="-122"/>
                <a:cs typeface="+mn-cs"/>
              </a:rPr>
              <a:t>地在解空间中搜索，直至找到所要求的解或解空间中已没有活结点时为</a:t>
            </a:r>
            <a:endParaRPr lang="zh-CN" altLang="en-US" dirty="0"/>
          </a:p>
        </p:txBody>
      </p:sp>
      <p:sp>
        <p:nvSpPr>
          <p:cNvPr id="4" name="灯片编号占位符 3"/>
          <p:cNvSpPr>
            <a:spLocks noGrp="1"/>
          </p:cNvSpPr>
          <p:nvPr>
            <p:ph type="sldNum" sz="quarter" idx="10"/>
          </p:nvPr>
        </p:nvSpPr>
        <p:spPr/>
        <p:txBody>
          <a:bodyPr/>
          <a:lstStyle/>
          <a:p>
            <a:pPr>
              <a:defRPr/>
            </a:pPr>
            <a:fld id="{ADB1D9AA-D00F-4446-B361-110B31980A7B}" type="slidenum">
              <a:rPr lang="en-US" altLang="zh-CN"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B1D9AA-D00F-4446-B361-110B31980A7B}" type="slidenum">
              <a:rPr lang="en-US" altLang="zh-CN" smtClean="0"/>
              <a:pPr>
                <a:defRPr/>
              </a:pPr>
              <a:t>23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zh-CN" altLang="en-US" sz="1200" b="0" i="0" kern="1200" dirty="0" smtClean="0">
                <a:solidFill>
                  <a:schemeClr val="tx1"/>
                </a:solidFill>
                <a:latin typeface="Arial" charset="0"/>
                <a:ea typeface="宋体" pitchFamily="2" charset="-122"/>
                <a:cs typeface="+mn-cs"/>
              </a:rPr>
              <a:t>确定了解空间的组织结构后，回溯法就从开始结点（根结点）出发，以深度优先的方式搜索整个解空间。这个开始结点就成为一个活结点，同时也成为当前的扩展结点。在当前的扩展结点处，搜索向纵深方向移至一个新结点。这个新结点就成为一个新的活结点，并成为当前扩展结点。如果在当前的扩展结点处不能再向纵深方向移动，则当前扩展结点就成为死结点。此时，应往回移动（回溯）至最近的一个活结点处，并使这个活结点成为当前的扩展结点。</a:t>
            </a:r>
            <a:r>
              <a:rPr lang="zh-CN" altLang="en-US" sz="1200" b="0" i="0" kern="1200" dirty="0" smtClean="0">
                <a:solidFill>
                  <a:schemeClr val="tx1"/>
                </a:solidFill>
                <a:latin typeface="Arial" charset="0"/>
                <a:ea typeface="宋体" pitchFamily="2" charset="-122"/>
                <a:cs typeface="+mn-cs"/>
                <a:hlinkClick r:id="rId3"/>
              </a:rPr>
              <a:t>回溯法</a:t>
            </a:r>
            <a:r>
              <a:rPr lang="zh-CN" altLang="en-US" sz="1200" b="0" i="0" kern="1200" dirty="0" smtClean="0">
                <a:solidFill>
                  <a:schemeClr val="tx1"/>
                </a:solidFill>
                <a:latin typeface="Arial" charset="0"/>
                <a:ea typeface="宋体" pitchFamily="2" charset="-122"/>
                <a:cs typeface="+mn-cs"/>
              </a:rPr>
              <a:t>即以这种工作方式</a:t>
            </a:r>
            <a:r>
              <a:rPr lang="zh-CN" altLang="en-US" sz="1200" b="0" i="0" kern="1200" dirty="0" smtClean="0">
                <a:solidFill>
                  <a:schemeClr val="tx1"/>
                </a:solidFill>
                <a:latin typeface="Arial" charset="0"/>
                <a:ea typeface="宋体" pitchFamily="2" charset="-122"/>
                <a:cs typeface="+mn-cs"/>
                <a:hlinkClick r:id="rId4"/>
              </a:rPr>
              <a:t>递归</a:t>
            </a:r>
            <a:r>
              <a:rPr lang="zh-CN" altLang="en-US" sz="1200" b="0" i="0" kern="1200" dirty="0" smtClean="0">
                <a:solidFill>
                  <a:schemeClr val="tx1"/>
                </a:solidFill>
                <a:latin typeface="Arial" charset="0"/>
                <a:ea typeface="宋体" pitchFamily="2" charset="-122"/>
                <a:cs typeface="+mn-cs"/>
              </a:rPr>
              <a:t>地在解空间中搜索，直至找到所要求的解或解空间中已没有活结点时为</a:t>
            </a:r>
            <a:endParaRPr lang="zh-CN" altLang="en-US" dirty="0"/>
          </a:p>
        </p:txBody>
      </p:sp>
      <p:sp>
        <p:nvSpPr>
          <p:cNvPr id="4" name="灯片编号占位符 3"/>
          <p:cNvSpPr>
            <a:spLocks noGrp="1"/>
          </p:cNvSpPr>
          <p:nvPr>
            <p:ph type="sldNum" sz="quarter" idx="10"/>
          </p:nvPr>
        </p:nvSpPr>
        <p:spPr/>
        <p:txBody>
          <a:bodyPr/>
          <a:lstStyle/>
          <a:p>
            <a:pPr>
              <a:defRPr/>
            </a:pPr>
            <a:fld id="{ADB1D9AA-D00F-4446-B361-110B31980A7B}" type="slidenum">
              <a:rPr lang="en-US" altLang="zh-CN" smtClean="0"/>
              <a:pPr>
                <a:defRPr/>
              </a:pPr>
              <a:t>25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26</a:t>
            </a:fld>
            <a:endParaRPr lang="en-US"/>
          </a:p>
        </p:txBody>
      </p:sp>
    </p:spTree>
    <p:extLst>
      <p:ext uri="{BB962C8B-B14F-4D97-AF65-F5344CB8AC3E}">
        <p14:creationId xmlns:p14="http://schemas.microsoft.com/office/powerpoint/2010/main" val="2530577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zh-CN" altLang="en-US" sz="1200" b="0" i="0" kern="1200" dirty="0" smtClean="0">
                <a:solidFill>
                  <a:schemeClr val="tx1"/>
                </a:solidFill>
                <a:latin typeface="Arial" charset="0"/>
                <a:ea typeface="宋体" pitchFamily="2" charset="-122"/>
                <a:cs typeface="+mn-cs"/>
              </a:rPr>
              <a:t>确定了解空间的组织结构后，回溯法就从开始结点（根结点）出发，以深度优先的方式搜索整个解空间。这个开始结点就成为一个活结点，同时也成为当前的扩展结点。在当前的扩展结点处，搜索向纵深方向移至一个新结点。这个新结点就成为一个新的活结点，并成为当前扩展结点。如果在当前的扩展结点处不能再向纵深方向移动，则当前扩展结点就成为死结点。此时，应往回移动（回溯）至最近的一个活结点处，并使这个活结点成为当前的扩展结点。</a:t>
            </a:r>
            <a:r>
              <a:rPr lang="zh-CN" altLang="en-US" sz="1200" b="0" i="0" kern="1200" dirty="0" smtClean="0">
                <a:solidFill>
                  <a:schemeClr val="tx1"/>
                </a:solidFill>
                <a:latin typeface="Arial" charset="0"/>
                <a:ea typeface="宋体" pitchFamily="2" charset="-122"/>
                <a:cs typeface="+mn-cs"/>
                <a:hlinkClick r:id="rId3"/>
              </a:rPr>
              <a:t>回溯法</a:t>
            </a:r>
            <a:r>
              <a:rPr lang="zh-CN" altLang="en-US" sz="1200" b="0" i="0" kern="1200" dirty="0" smtClean="0">
                <a:solidFill>
                  <a:schemeClr val="tx1"/>
                </a:solidFill>
                <a:latin typeface="Arial" charset="0"/>
                <a:ea typeface="宋体" pitchFamily="2" charset="-122"/>
                <a:cs typeface="+mn-cs"/>
              </a:rPr>
              <a:t>即以这种工作方式</a:t>
            </a:r>
            <a:r>
              <a:rPr lang="zh-CN" altLang="en-US" sz="1200" b="0" i="0" kern="1200" dirty="0" smtClean="0">
                <a:solidFill>
                  <a:schemeClr val="tx1"/>
                </a:solidFill>
                <a:latin typeface="Arial" charset="0"/>
                <a:ea typeface="宋体" pitchFamily="2" charset="-122"/>
                <a:cs typeface="+mn-cs"/>
                <a:hlinkClick r:id="rId4"/>
              </a:rPr>
              <a:t>递归</a:t>
            </a:r>
            <a:r>
              <a:rPr lang="zh-CN" altLang="en-US" sz="1200" b="0" i="0" kern="1200" dirty="0" smtClean="0">
                <a:solidFill>
                  <a:schemeClr val="tx1"/>
                </a:solidFill>
                <a:latin typeface="Arial" charset="0"/>
                <a:ea typeface="宋体" pitchFamily="2" charset="-122"/>
                <a:cs typeface="+mn-cs"/>
              </a:rPr>
              <a:t>地在解空间中搜索，直至找到所要求的解或解空间中已没有活结点时为</a:t>
            </a:r>
            <a:endParaRPr lang="zh-CN" altLang="en-US" dirty="0"/>
          </a:p>
        </p:txBody>
      </p:sp>
      <p:sp>
        <p:nvSpPr>
          <p:cNvPr id="4" name="灯片编号占位符 3"/>
          <p:cNvSpPr>
            <a:spLocks noGrp="1"/>
          </p:cNvSpPr>
          <p:nvPr>
            <p:ph type="sldNum" sz="quarter" idx="10"/>
          </p:nvPr>
        </p:nvSpPr>
        <p:spPr/>
        <p:txBody>
          <a:bodyPr/>
          <a:lstStyle/>
          <a:p>
            <a:pPr>
              <a:defRPr/>
            </a:pPr>
            <a:fld id="{ADB1D9AA-D00F-4446-B361-110B31980A7B}" type="slidenum">
              <a:rPr lang="en-US" altLang="zh-CN" smtClean="0"/>
              <a:pPr>
                <a:defRPr/>
              </a:pPr>
              <a:t>27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zh-CN" altLang="en-US" sz="1200" b="0" i="0" kern="1200" dirty="0" smtClean="0">
                <a:solidFill>
                  <a:schemeClr val="tx1"/>
                </a:solidFill>
                <a:latin typeface="Arial" charset="0"/>
                <a:ea typeface="宋体" pitchFamily="2" charset="-122"/>
                <a:cs typeface="+mn-cs"/>
              </a:rPr>
              <a:t>确定了解空间的组织结构后，回溯法就从开始结点（根结点）出发，以深度优先的方式搜索整个解空间。这个开始结点就成为一个活结点，同时也成为当前的扩展结点。在当前的扩展结点处，搜索向纵深方向移至一个新结点。这个新结点就成为一个新的活结点，并成为当前扩展结点。如果在当前的扩展结点处不能再向纵深方向移动，则当前扩展结点就成为死结点。此时，应往回移动（回溯）至最近的一个活结点处，并使这个活结点成为当前的扩展结点。</a:t>
            </a:r>
            <a:r>
              <a:rPr lang="zh-CN" altLang="en-US" sz="1200" b="0" i="0" kern="1200" dirty="0" smtClean="0">
                <a:solidFill>
                  <a:schemeClr val="tx1"/>
                </a:solidFill>
                <a:latin typeface="Arial" charset="0"/>
                <a:ea typeface="宋体" pitchFamily="2" charset="-122"/>
                <a:cs typeface="+mn-cs"/>
                <a:hlinkClick r:id="rId3"/>
              </a:rPr>
              <a:t>回溯法</a:t>
            </a:r>
            <a:r>
              <a:rPr lang="zh-CN" altLang="en-US" sz="1200" b="0" i="0" kern="1200" dirty="0" smtClean="0">
                <a:solidFill>
                  <a:schemeClr val="tx1"/>
                </a:solidFill>
                <a:latin typeface="Arial" charset="0"/>
                <a:ea typeface="宋体" pitchFamily="2" charset="-122"/>
                <a:cs typeface="+mn-cs"/>
              </a:rPr>
              <a:t>即以这种工作方式</a:t>
            </a:r>
            <a:r>
              <a:rPr lang="zh-CN" altLang="en-US" sz="1200" b="0" i="0" kern="1200" dirty="0" smtClean="0">
                <a:solidFill>
                  <a:schemeClr val="tx1"/>
                </a:solidFill>
                <a:latin typeface="Arial" charset="0"/>
                <a:ea typeface="宋体" pitchFamily="2" charset="-122"/>
                <a:cs typeface="+mn-cs"/>
                <a:hlinkClick r:id="rId4"/>
              </a:rPr>
              <a:t>递归</a:t>
            </a:r>
            <a:r>
              <a:rPr lang="zh-CN" altLang="en-US" sz="1200" b="0" i="0" kern="1200" dirty="0" smtClean="0">
                <a:solidFill>
                  <a:schemeClr val="tx1"/>
                </a:solidFill>
                <a:latin typeface="Arial" charset="0"/>
                <a:ea typeface="宋体" pitchFamily="2" charset="-122"/>
                <a:cs typeface="+mn-cs"/>
              </a:rPr>
              <a:t>地在解空间中搜索，直至找到所要求的解或解空间中已没有活结点时为</a:t>
            </a:r>
            <a:endParaRPr lang="zh-CN" altLang="en-US" dirty="0"/>
          </a:p>
        </p:txBody>
      </p:sp>
      <p:sp>
        <p:nvSpPr>
          <p:cNvPr id="4" name="灯片编号占位符 3"/>
          <p:cNvSpPr>
            <a:spLocks noGrp="1"/>
          </p:cNvSpPr>
          <p:nvPr>
            <p:ph type="sldNum" sz="quarter" idx="10"/>
          </p:nvPr>
        </p:nvSpPr>
        <p:spPr/>
        <p:txBody>
          <a:bodyPr/>
          <a:lstStyle/>
          <a:p>
            <a:pPr>
              <a:defRPr/>
            </a:pPr>
            <a:fld id="{ADB1D9AA-D00F-4446-B361-110B31980A7B}" type="slidenum">
              <a:rPr lang="en-US" altLang="zh-CN" smtClean="0"/>
              <a:pPr>
                <a:defRPr/>
              </a:pPr>
              <a:t>28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B1D9AA-D00F-4446-B361-110B31980A7B}" type="slidenum">
              <a:rPr lang="en-US" altLang="zh-CN" smtClean="0"/>
              <a:pPr>
                <a:defRPr/>
              </a:pPr>
              <a:t>29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B1D9AA-D00F-4446-B361-110B31980A7B}" type="slidenum">
              <a:rPr lang="en-US" altLang="zh-CN" smtClean="0"/>
              <a:pPr>
                <a:defRPr/>
              </a:pPr>
              <a:t>30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B1D9AA-D00F-4446-B361-110B31980A7B}" type="slidenum">
              <a:rPr lang="en-US" altLang="zh-CN" smtClean="0"/>
              <a:pPr>
                <a:defRPr/>
              </a:pPr>
              <a:t>31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grpSp>
      </p:grpSp>
      <p:sp>
        <p:nvSpPr>
          <p:cNvPr id="297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97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a:xfrm>
            <a:off x="6553200" y="6248400"/>
            <a:ext cx="2133600" cy="457200"/>
          </a:xfrm>
        </p:spPr>
        <p:txBody>
          <a:bodyPr/>
          <a:lstStyle>
            <a:lvl1pPr>
              <a:defRPr sz="1200" b="0">
                <a:latin typeface="Arial Black" pitchFamily="34" charset="0"/>
                <a:ea typeface="+mn-ea"/>
              </a:defRPr>
            </a:lvl1pPr>
          </a:lstStyle>
          <a:p>
            <a:pPr>
              <a:defRPr/>
            </a:pPr>
            <a:fld id="{C5F6E4BD-19A7-4191-AAC5-67AD75200667}" type="slidenum">
              <a:rPr lang="en-US" altLang="zh-CN"/>
              <a:pPr>
                <a:defRPr/>
              </a:pPr>
              <a:t>‹#›</a:t>
            </a:fld>
            <a:endParaRPr lang="en-US" altLang="zh-CN"/>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3DDA1AF-D5A7-4C19-89EF-8AF222DCA2DB}"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0736D76-815E-4F7E-A507-7F6C5640E6AE}"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B89EE9D-6204-4DBA-A774-71A51022F9F0}"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C9DE189-6B37-446E-A284-29E741555ECB}"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C106370C-75F8-4543-8654-8E2597A52FD9}"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2FEE818-FA81-480C-8BD2-5B334F3B8756}"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4F4BE77-CAC9-4C64-8743-8458261B04C3}"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5B579EDE-8EB6-4032-A7BD-39E92FA76FB8}"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36E4DCE1-2955-4D64-A450-25B441189EED}"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873B9472-3094-490E-A9BF-4E80F91EF354}"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DBEE20A-7B91-4106-B517-6E0573AC6D12}"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a:p>
        </p:txBody>
      </p:sp>
      <p:sp>
        <p:nvSpPr>
          <p:cNvPr id="28675" name="Rectangle 3"/>
          <p:cNvSpPr>
            <a:spLocks noGrp="1" noChangeArrowheads="1"/>
          </p:cNvSpPr>
          <p:nvPr>
            <p:ph type="sldNum" sz="quarter" idx="4"/>
          </p:nvPr>
        </p:nvSpPr>
        <p:spPr bwMode="auto">
          <a:xfrm>
            <a:off x="6553200" y="620077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800" b="1">
                <a:latin typeface="华文新魏" pitchFamily="2" charset="-122"/>
                <a:ea typeface="华文新魏" pitchFamily="2" charset="-122"/>
              </a:defRPr>
            </a:lvl1pPr>
          </a:lstStyle>
          <a:p>
            <a:pPr>
              <a:defRPr/>
            </a:pPr>
            <a:fld id="{84E2319B-DC02-426A-B464-764B5E9474AB}" type="slidenum">
              <a:rPr lang="en-US" altLang="zh-CN"/>
              <a:pPr>
                <a:defRPr/>
              </a:pPr>
              <a:t>‹#›</a:t>
            </a:fld>
            <a:endParaRPr lang="en-US" altLang="zh-CN"/>
          </a:p>
        </p:txBody>
      </p:sp>
      <p:grpSp>
        <p:nvGrpSpPr>
          <p:cNvPr id="7172" name="Group 4"/>
          <p:cNvGrpSpPr>
            <a:grpSpLocks/>
          </p:cNvGrpSpPr>
          <p:nvPr/>
        </p:nvGrpSpPr>
        <p:grpSpPr bwMode="auto">
          <a:xfrm>
            <a:off x="0" y="0"/>
            <a:ext cx="9144000" cy="546100"/>
            <a:chOff x="0" y="0"/>
            <a:chExt cx="5760" cy="344"/>
          </a:xfrm>
        </p:grpSpPr>
        <p:sp>
          <p:nvSpPr>
            <p:cNvPr id="2867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2867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zh-CN" sz="2400">
                <a:latin typeface="Times New Roman" pitchFamily="18" charset="0"/>
              </a:endParaRPr>
            </a:p>
          </p:txBody>
        </p:sp>
        <p:sp>
          <p:nvSpPr>
            <p:cNvPr id="2867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zh-CN" sz="1800">
                <a:solidFill>
                  <a:schemeClr val="hlink"/>
                </a:solidFill>
              </a:endParaRPr>
            </a:p>
          </p:txBody>
        </p:sp>
        <p:sp>
          <p:nvSpPr>
            <p:cNvPr id="2868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zh-CN" sz="1800">
                <a:solidFill>
                  <a:schemeClr val="hlink"/>
                </a:solidFill>
              </a:endParaRPr>
            </a:p>
          </p:txBody>
        </p:sp>
        <p:sp>
          <p:nvSpPr>
            <p:cNvPr id="2868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zh-CN" sz="1800">
                <a:solidFill>
                  <a:schemeClr val="accent2"/>
                </a:solidFill>
              </a:endParaRPr>
            </a:p>
          </p:txBody>
        </p:sp>
        <p:sp>
          <p:nvSpPr>
            <p:cNvPr id="2868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zh-CN" sz="1800">
                <a:solidFill>
                  <a:schemeClr val="hlink"/>
                </a:solidFill>
              </a:endParaRPr>
            </a:p>
          </p:txBody>
        </p:sp>
        <p:sp>
          <p:nvSpPr>
            <p:cNvPr id="2868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2868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zh-CN" sz="1800">
                <a:solidFill>
                  <a:schemeClr val="accent2"/>
                </a:solidFill>
              </a:endParaRPr>
            </a:p>
          </p:txBody>
        </p:sp>
        <p:sp>
          <p:nvSpPr>
            <p:cNvPr id="2868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zh-CN" sz="1800">
                <a:solidFill>
                  <a:schemeClr val="accent2"/>
                </a:solidFill>
              </a:endParaRPr>
            </a:p>
          </p:txBody>
        </p:sp>
      </p:grpSp>
      <p:sp>
        <p:nvSpPr>
          <p:cNvPr id="717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68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8689"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35"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ransition xmlns:p14="http://schemas.microsoft.com/office/powerpoint/2010/main"/>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 Id="rId3"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baike.baidu.com/view/45.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oleObject" Target="../embeddings/oleObject3.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ike.baidu.com/view/1099373.htm" TargetMode="External"/><Relationship Id="rId3" Type="http://schemas.openxmlformats.org/officeDocument/2006/relationships/hyperlink" Target="http://baike.baidu.com/view/1009692.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Word_97_-_2004___1.doc"/><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0" y="0"/>
            <a:ext cx="8077200" cy="1871700"/>
          </a:xfrm>
        </p:spPr>
        <p:txBody>
          <a:bodyPr/>
          <a:lstStyle/>
          <a:p>
            <a:pPr eaLnBrk="1" hangingPunct="1"/>
            <a:r>
              <a:rPr lang="en-US" altLang="zh-CN" sz="4000" b="1" dirty="0">
                <a:solidFill>
                  <a:srgbClr val="000000"/>
                </a:solidFill>
                <a:ea typeface="华文新魏" pitchFamily="2" charset="-122"/>
              </a:rPr>
              <a:t/>
            </a:r>
            <a:br>
              <a:rPr lang="en-US" altLang="zh-CN" sz="4000" b="1" dirty="0">
                <a:solidFill>
                  <a:srgbClr val="000000"/>
                </a:solidFill>
                <a:ea typeface="华文新魏" pitchFamily="2" charset="-122"/>
              </a:rPr>
            </a:br>
            <a:r>
              <a:rPr lang="en-US" altLang="zh-CN" sz="4000" b="1" dirty="0" smtClean="0">
                <a:solidFill>
                  <a:srgbClr val="000000"/>
                </a:solidFill>
                <a:ea typeface="华文新魏" pitchFamily="2" charset="-122"/>
              </a:rPr>
              <a:t>      </a:t>
            </a:r>
            <a:r>
              <a:rPr lang="zh-CN" altLang="en-US" sz="4000" b="1" dirty="0" smtClean="0">
                <a:latin typeface="华文新魏" pitchFamily="2" charset="-122"/>
                <a:ea typeface="华文新魏" pitchFamily="2" charset="-122"/>
              </a:rPr>
              <a:t>第六章 树与二叉树</a:t>
            </a:r>
            <a:r>
              <a:rPr lang="en-US" altLang="zh-CN" sz="4000" b="1" dirty="0" smtClean="0">
                <a:latin typeface="华文新魏" pitchFamily="2" charset="-122"/>
                <a:ea typeface="华文新魏" pitchFamily="2" charset="-122"/>
              </a:rPr>
              <a:t/>
            </a:r>
            <a:br>
              <a:rPr lang="en-US" altLang="zh-CN" sz="4000" b="1" dirty="0" smtClean="0">
                <a:latin typeface="华文新魏" pitchFamily="2" charset="-122"/>
                <a:ea typeface="华文新魏" pitchFamily="2" charset="-122"/>
              </a:rPr>
            </a:br>
            <a:r>
              <a:rPr lang="en-US" altLang="zh-CN" sz="4000" b="1" dirty="0" smtClean="0">
                <a:latin typeface="华文新魏" pitchFamily="2" charset="-122"/>
                <a:ea typeface="华文新魏" pitchFamily="2" charset="-122"/>
              </a:rPr>
              <a:t>    </a:t>
            </a:r>
            <a:r>
              <a:rPr lang="en-US" altLang="zh-CN" sz="4000" b="1" dirty="0" smtClean="0">
                <a:solidFill>
                  <a:srgbClr val="000000"/>
                </a:solidFill>
                <a:ea typeface="华文新魏" pitchFamily="2" charset="-122"/>
              </a:rPr>
              <a:t>6.6  </a:t>
            </a:r>
            <a:r>
              <a:rPr lang="zh-CN" altLang="en-US" sz="4000" b="1" dirty="0" smtClean="0">
                <a:solidFill>
                  <a:srgbClr val="000000"/>
                </a:solidFill>
                <a:ea typeface="华文新魏" pitchFamily="2" charset="-122"/>
              </a:rPr>
              <a:t>哈 夫 曼 树 与哈 夫 曼 编 码</a:t>
            </a:r>
          </a:p>
        </p:txBody>
      </p:sp>
      <p:sp>
        <p:nvSpPr>
          <p:cNvPr id="9" name="Rectangle 3"/>
          <p:cNvSpPr txBox="1">
            <a:spLocks noChangeArrowheads="1"/>
          </p:cNvSpPr>
          <p:nvPr/>
        </p:nvSpPr>
        <p:spPr bwMode="auto">
          <a:xfrm>
            <a:off x="647564" y="2204864"/>
            <a:ext cx="7994848"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bg2"/>
              </a:buClr>
              <a:buSzPct val="75000"/>
              <a:buFont typeface="Wingdings" pitchFamily="2" charset="2"/>
              <a:buChar char="n"/>
            </a:pPr>
            <a:r>
              <a:rPr kumimoji="0" lang="zh-CN" altLang="en-US" sz="3600" b="1" i="0" u="none" strike="noStrike" kern="0" cap="none" spc="0" normalizeH="0" baseline="0" noProof="0" dirty="0" smtClean="0">
                <a:ln>
                  <a:noFill/>
                </a:ln>
                <a:solidFill>
                  <a:schemeClr val="tx2"/>
                </a:solidFill>
                <a:effectLst/>
                <a:uLnTx/>
                <a:uFillTx/>
                <a:latin typeface="华文楷体" pitchFamily="2" charset="-122"/>
                <a:ea typeface="华文楷体" pitchFamily="2" charset="-122"/>
              </a:rPr>
              <a:t>最优</a:t>
            </a:r>
            <a:r>
              <a:rPr lang="zh-CN" altLang="en-US" sz="3600" b="1" kern="0" noProof="0" dirty="0" smtClean="0">
                <a:solidFill>
                  <a:schemeClr val="tx2"/>
                </a:solidFill>
                <a:latin typeface="华文楷体" pitchFamily="2" charset="-122"/>
                <a:ea typeface="华文楷体" pitchFamily="2" charset="-122"/>
              </a:rPr>
              <a:t>二叉树 </a:t>
            </a:r>
            <a:r>
              <a:rPr lang="zh-CN" altLang="en-US" sz="3600" b="1" kern="0" dirty="0" smtClean="0">
                <a:solidFill>
                  <a:schemeClr val="tx2"/>
                </a:solidFill>
                <a:latin typeface="华文楷体" pitchFamily="2" charset="-122"/>
                <a:ea typeface="华文楷体" pitchFamily="2" charset="-122"/>
              </a:rPr>
              <a:t>（哈 夫 曼 树 ）的定义</a:t>
            </a: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r>
              <a:rPr kumimoji="0" lang="zh-CN" altLang="en-US" sz="3600" b="1" i="0" u="none" strike="noStrike" kern="0" cap="none" spc="0" normalizeH="0" baseline="0" noProof="0" dirty="0" smtClean="0">
                <a:ln>
                  <a:noFill/>
                </a:ln>
                <a:solidFill>
                  <a:srgbClr val="0000FF"/>
                </a:solidFill>
                <a:effectLst/>
                <a:uLnTx/>
                <a:uFillTx/>
                <a:latin typeface="华文楷体" pitchFamily="2" charset="-122"/>
                <a:ea typeface="华文楷体" pitchFamily="2" charset="-122"/>
              </a:rPr>
              <a:t> </a:t>
            </a:r>
            <a:r>
              <a:rPr kumimoji="0" lang="zh-CN" altLang="en-US" sz="3600" b="1" i="0" u="none" strike="noStrike" kern="0" cap="none" spc="0" normalizeH="0" baseline="0" noProof="0" dirty="0" smtClean="0">
                <a:ln>
                  <a:noFill/>
                </a:ln>
                <a:solidFill>
                  <a:schemeClr val="tx2"/>
                </a:solidFill>
                <a:effectLst/>
                <a:uLnTx/>
                <a:uFillTx/>
                <a:latin typeface="华文楷体" pitchFamily="2" charset="-122"/>
                <a:ea typeface="华文楷体" pitchFamily="2" charset="-122"/>
              </a:rPr>
              <a:t>如何构造最优树</a:t>
            </a:r>
            <a:endParaRPr kumimoji="0" lang="zh-CN" altLang="en-US" sz="3600" b="1" i="0" u="none" strike="noStrike" kern="0" cap="none" spc="0" normalizeH="0" baseline="0" noProof="0" dirty="0" smtClean="0">
              <a:ln>
                <a:noFill/>
              </a:ln>
              <a:solidFill>
                <a:srgbClr val="0000FF"/>
              </a:solidFill>
              <a:effectLst/>
              <a:uLnTx/>
              <a:uFillTx/>
              <a:latin typeface="华文楷体" pitchFamily="2" charset="-122"/>
              <a:ea typeface="华文楷体" pitchFamily="2" charset="-122"/>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r>
              <a:rPr kumimoji="0" lang="zh-CN" altLang="en-US" sz="3600" b="1" i="0" u="none" strike="noStrike" kern="0" cap="none" spc="0" normalizeH="0" baseline="0" noProof="0" dirty="0" smtClean="0">
                <a:ln>
                  <a:noFill/>
                </a:ln>
                <a:solidFill>
                  <a:schemeClr val="tx2"/>
                </a:solidFill>
                <a:effectLst/>
                <a:uLnTx/>
                <a:uFillTx/>
                <a:latin typeface="华文楷体" pitchFamily="2" charset="-122"/>
                <a:ea typeface="华文楷体" pitchFamily="2" charset="-122"/>
              </a:rPr>
              <a:t>前缀编码</a:t>
            </a:r>
            <a:endParaRPr kumimoji="0" lang="zh-CN" altLang="en-US" sz="3600" b="1" i="0" u="none" strike="noStrike" kern="0" cap="none" spc="0" normalizeH="0" baseline="0" noProof="0" dirty="0">
              <a:ln>
                <a:noFill/>
              </a:ln>
              <a:solidFill>
                <a:srgbClr val="0000FF"/>
              </a:solidFill>
              <a:effectLst/>
              <a:uLnTx/>
              <a:uFillTx/>
              <a:latin typeface="华文楷体" pitchFamily="2" charset="-122"/>
              <a:ea typeface="华文楷体"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Righ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Righ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strips(downRigh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Line 2"/>
          <p:cNvSpPr>
            <a:spLocks noChangeShapeType="1"/>
          </p:cNvSpPr>
          <p:nvPr/>
        </p:nvSpPr>
        <p:spPr bwMode="auto">
          <a:xfrm flipH="1">
            <a:off x="5181600" y="3709988"/>
            <a:ext cx="457200" cy="0"/>
          </a:xfrm>
          <a:prstGeom prst="line">
            <a:avLst/>
          </a:prstGeom>
          <a:noFill/>
          <a:ln w="38100">
            <a:solidFill>
              <a:srgbClr val="009900"/>
            </a:solidFill>
            <a:round/>
            <a:headEnd/>
            <a:tailEnd/>
          </a:ln>
        </p:spPr>
        <p:txBody>
          <a:bodyPr wrap="none" anchor="ctr"/>
          <a:lstStyle/>
          <a:p>
            <a:endParaRPr lang="zh-CN" altLang="en-US"/>
          </a:p>
        </p:txBody>
      </p:sp>
      <p:sp>
        <p:nvSpPr>
          <p:cNvPr id="173060" name="Line 4"/>
          <p:cNvSpPr>
            <a:spLocks noChangeShapeType="1"/>
          </p:cNvSpPr>
          <p:nvPr/>
        </p:nvSpPr>
        <p:spPr bwMode="auto">
          <a:xfrm>
            <a:off x="6985000" y="2528888"/>
            <a:ext cx="0" cy="376237"/>
          </a:xfrm>
          <a:prstGeom prst="line">
            <a:avLst/>
          </a:prstGeom>
          <a:noFill/>
          <a:ln w="28575">
            <a:solidFill>
              <a:srgbClr val="009900"/>
            </a:solidFill>
            <a:round/>
            <a:headEnd/>
            <a:tailEnd type="stealth" w="lg" len="lg"/>
          </a:ln>
        </p:spPr>
        <p:txBody>
          <a:bodyPr wrap="none" anchor="ctr"/>
          <a:lstStyle/>
          <a:p>
            <a:endParaRPr lang="zh-CN" altLang="en-US"/>
          </a:p>
        </p:txBody>
      </p:sp>
      <p:sp>
        <p:nvSpPr>
          <p:cNvPr id="173061" name="Line 6"/>
          <p:cNvSpPr>
            <a:spLocks noChangeShapeType="1"/>
          </p:cNvSpPr>
          <p:nvPr/>
        </p:nvSpPr>
        <p:spPr bwMode="auto">
          <a:xfrm flipH="1">
            <a:off x="2232025" y="1989138"/>
            <a:ext cx="4679950" cy="36512"/>
          </a:xfrm>
          <a:prstGeom prst="line">
            <a:avLst/>
          </a:prstGeom>
          <a:noFill/>
          <a:ln w="38100">
            <a:solidFill>
              <a:srgbClr val="006600"/>
            </a:solidFill>
            <a:round/>
            <a:headEnd/>
            <a:tailEnd/>
          </a:ln>
        </p:spPr>
        <p:txBody>
          <a:bodyPr wrap="none" anchor="ctr"/>
          <a:lstStyle/>
          <a:p>
            <a:endParaRPr lang="zh-CN" altLang="en-US"/>
          </a:p>
        </p:txBody>
      </p:sp>
      <p:sp>
        <p:nvSpPr>
          <p:cNvPr id="173062" name="Line 8"/>
          <p:cNvSpPr>
            <a:spLocks noChangeShapeType="1"/>
          </p:cNvSpPr>
          <p:nvPr/>
        </p:nvSpPr>
        <p:spPr bwMode="auto">
          <a:xfrm flipH="1" flipV="1">
            <a:off x="935038" y="2781300"/>
            <a:ext cx="2592387" cy="0"/>
          </a:xfrm>
          <a:prstGeom prst="line">
            <a:avLst/>
          </a:prstGeom>
          <a:noFill/>
          <a:ln w="38100">
            <a:solidFill>
              <a:srgbClr val="006600"/>
            </a:solidFill>
            <a:round/>
            <a:headEnd/>
            <a:tailEnd/>
          </a:ln>
        </p:spPr>
        <p:txBody>
          <a:bodyPr wrap="none" anchor="ctr"/>
          <a:lstStyle/>
          <a:p>
            <a:endParaRPr lang="zh-CN" altLang="en-US"/>
          </a:p>
        </p:txBody>
      </p:sp>
      <p:sp>
        <p:nvSpPr>
          <p:cNvPr id="173063" name="Text Box 9"/>
          <p:cNvSpPr txBox="1">
            <a:spLocks noChangeArrowheads="1"/>
          </p:cNvSpPr>
          <p:nvPr/>
        </p:nvSpPr>
        <p:spPr bwMode="auto">
          <a:xfrm>
            <a:off x="546973" y="581579"/>
            <a:ext cx="6283341" cy="707886"/>
          </a:xfrm>
          <a:prstGeom prst="rect">
            <a:avLst/>
          </a:prstGeom>
          <a:noFill/>
          <a:ln w="38100">
            <a:noFill/>
            <a:miter lim="800000"/>
            <a:headEnd/>
            <a:tailEnd/>
          </a:ln>
        </p:spPr>
        <p:txBody>
          <a:bodyPr wrap="none" anchor="ctr">
            <a:spAutoFit/>
          </a:bodyPr>
          <a:lstStyle/>
          <a:p>
            <a:pPr algn="ctr"/>
            <a:r>
              <a:rPr kumimoji="1" lang="zh-CN" altLang="en-US" b="1" u="sng" dirty="0">
                <a:solidFill>
                  <a:srgbClr val="006600"/>
                </a:solidFill>
                <a:latin typeface="Times New Roman" pitchFamily="18" charset="0"/>
                <a:ea typeface="华文新魏" pitchFamily="2" charset="-122"/>
              </a:rPr>
              <a:t>按</a:t>
            </a:r>
            <a:r>
              <a:rPr kumimoji="1" lang="en-US" altLang="zh-CN" b="1" u="sng" dirty="0">
                <a:solidFill>
                  <a:srgbClr val="006600"/>
                </a:solidFill>
                <a:latin typeface="Times New Roman" pitchFamily="18" charset="0"/>
                <a:ea typeface="华文新魏" pitchFamily="2" charset="-122"/>
              </a:rPr>
              <a:t>Huffman</a:t>
            </a:r>
            <a:r>
              <a:rPr kumimoji="1" lang="zh-CN" altLang="en-US" b="1" u="sng" dirty="0" smtClean="0">
                <a:solidFill>
                  <a:srgbClr val="006600"/>
                </a:solidFill>
                <a:latin typeface="Times New Roman" pitchFamily="18" charset="0"/>
                <a:ea typeface="华文新魏" pitchFamily="2" charset="-122"/>
              </a:rPr>
              <a:t>算法构造判定树</a:t>
            </a:r>
            <a:endParaRPr kumimoji="1" lang="zh-CN" altLang="en-US" u="sng" dirty="0">
              <a:solidFill>
                <a:srgbClr val="006600"/>
              </a:solidFill>
              <a:latin typeface="Times New Roman" pitchFamily="18" charset="0"/>
              <a:ea typeface="华文新魏" pitchFamily="2" charset="-122"/>
            </a:endParaRPr>
          </a:p>
        </p:txBody>
      </p:sp>
      <p:sp>
        <p:nvSpPr>
          <p:cNvPr id="173064" name="Line 22"/>
          <p:cNvSpPr>
            <a:spLocks noChangeShapeType="1"/>
          </p:cNvSpPr>
          <p:nvPr/>
        </p:nvSpPr>
        <p:spPr bwMode="auto">
          <a:xfrm flipH="1">
            <a:off x="5616575" y="2709863"/>
            <a:ext cx="2627313" cy="0"/>
          </a:xfrm>
          <a:prstGeom prst="line">
            <a:avLst/>
          </a:prstGeom>
          <a:noFill/>
          <a:ln w="28575">
            <a:solidFill>
              <a:srgbClr val="006600"/>
            </a:solidFill>
            <a:round/>
            <a:headEnd/>
            <a:tailEnd/>
          </a:ln>
        </p:spPr>
        <p:txBody>
          <a:bodyPr wrap="none" anchor="ctr"/>
          <a:lstStyle/>
          <a:p>
            <a:endParaRPr lang="zh-CN" altLang="en-US"/>
          </a:p>
        </p:txBody>
      </p:sp>
      <p:sp>
        <p:nvSpPr>
          <p:cNvPr id="173065" name="Line 14"/>
          <p:cNvSpPr>
            <a:spLocks noChangeShapeType="1"/>
          </p:cNvSpPr>
          <p:nvPr/>
        </p:nvSpPr>
        <p:spPr bwMode="auto">
          <a:xfrm>
            <a:off x="4608513" y="1341438"/>
            <a:ext cx="0" cy="304800"/>
          </a:xfrm>
          <a:prstGeom prst="line">
            <a:avLst/>
          </a:prstGeom>
          <a:noFill/>
          <a:ln w="28575">
            <a:solidFill>
              <a:srgbClr val="006600"/>
            </a:solidFill>
            <a:round/>
            <a:headEnd/>
            <a:tailEnd type="stealth" w="lg" len="lg"/>
          </a:ln>
        </p:spPr>
        <p:txBody>
          <a:bodyPr wrap="none" anchor="ctr"/>
          <a:lstStyle/>
          <a:p>
            <a:endParaRPr lang="zh-CN" altLang="en-US"/>
          </a:p>
        </p:txBody>
      </p:sp>
      <p:sp>
        <p:nvSpPr>
          <p:cNvPr id="173066" name="Line 24"/>
          <p:cNvSpPr>
            <a:spLocks noChangeShapeType="1"/>
          </p:cNvSpPr>
          <p:nvPr/>
        </p:nvSpPr>
        <p:spPr bwMode="auto">
          <a:xfrm>
            <a:off x="5616575" y="2709863"/>
            <a:ext cx="0" cy="468312"/>
          </a:xfrm>
          <a:prstGeom prst="line">
            <a:avLst/>
          </a:prstGeom>
          <a:noFill/>
          <a:ln w="28575">
            <a:solidFill>
              <a:srgbClr val="006600"/>
            </a:solidFill>
            <a:round/>
            <a:headEnd/>
            <a:tailEnd type="stealth" w="lg" len="lg"/>
          </a:ln>
        </p:spPr>
        <p:txBody>
          <a:bodyPr wrap="none" anchor="ctr"/>
          <a:lstStyle/>
          <a:p>
            <a:endParaRPr lang="zh-CN" altLang="en-US"/>
          </a:p>
        </p:txBody>
      </p:sp>
      <p:grpSp>
        <p:nvGrpSpPr>
          <p:cNvPr id="2" name="Group 72"/>
          <p:cNvGrpSpPr>
            <a:grpSpLocks/>
          </p:cNvGrpSpPr>
          <p:nvPr/>
        </p:nvGrpSpPr>
        <p:grpSpPr bwMode="auto">
          <a:xfrm>
            <a:off x="4932363" y="3194050"/>
            <a:ext cx="1235075" cy="1031875"/>
            <a:chOff x="2054" y="2145"/>
            <a:chExt cx="778" cy="650"/>
          </a:xfrm>
        </p:grpSpPr>
        <p:sp>
          <p:nvSpPr>
            <p:cNvPr id="444441"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44442" name="Text Box 26"/>
            <p:cNvSpPr txBox="1">
              <a:spLocks noChangeArrowheads="1"/>
            </p:cNvSpPr>
            <p:nvPr/>
          </p:nvSpPr>
          <p:spPr bwMode="auto">
            <a:xfrm>
              <a:off x="2328" y="2145"/>
              <a:ext cx="310"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173112" name="Text Box 40"/>
            <p:cNvSpPr txBox="1">
              <a:spLocks noChangeArrowheads="1"/>
            </p:cNvSpPr>
            <p:nvPr/>
          </p:nvSpPr>
          <p:spPr bwMode="auto">
            <a:xfrm>
              <a:off x="2054" y="2468"/>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grpSp>
      <p:sp>
        <p:nvSpPr>
          <p:cNvPr id="173068" name="Line 27"/>
          <p:cNvSpPr>
            <a:spLocks noChangeShapeType="1"/>
          </p:cNvSpPr>
          <p:nvPr/>
        </p:nvSpPr>
        <p:spPr bwMode="auto">
          <a:xfrm flipH="1">
            <a:off x="8243888" y="2709863"/>
            <a:ext cx="0" cy="466725"/>
          </a:xfrm>
          <a:prstGeom prst="line">
            <a:avLst/>
          </a:prstGeom>
          <a:noFill/>
          <a:ln w="28575">
            <a:solidFill>
              <a:srgbClr val="006600"/>
            </a:solidFill>
            <a:round/>
            <a:headEnd/>
            <a:tailEnd type="stealth" w="lg" len="lg"/>
          </a:ln>
        </p:spPr>
        <p:txBody>
          <a:bodyPr wrap="none" anchor="ctr"/>
          <a:lstStyle/>
          <a:p>
            <a:endParaRPr lang="zh-CN" altLang="en-US"/>
          </a:p>
        </p:txBody>
      </p:sp>
      <p:grpSp>
        <p:nvGrpSpPr>
          <p:cNvPr id="3" name="Group 71"/>
          <p:cNvGrpSpPr>
            <a:grpSpLocks/>
          </p:cNvGrpSpPr>
          <p:nvPr/>
        </p:nvGrpSpPr>
        <p:grpSpPr bwMode="auto">
          <a:xfrm>
            <a:off x="7559675" y="3194050"/>
            <a:ext cx="1228725" cy="1035050"/>
            <a:chOff x="2826" y="2529"/>
            <a:chExt cx="774" cy="652"/>
          </a:xfrm>
        </p:grpSpPr>
        <p:sp>
          <p:nvSpPr>
            <p:cNvPr id="444444"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44445" name="Text Box 29"/>
            <p:cNvSpPr txBox="1">
              <a:spLocks noChangeArrowheads="1"/>
            </p:cNvSpPr>
            <p:nvPr/>
          </p:nvSpPr>
          <p:spPr bwMode="auto">
            <a:xfrm>
              <a:off x="3095" y="2529"/>
              <a:ext cx="310"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173109" name="Text Box 41"/>
            <p:cNvSpPr txBox="1">
              <a:spLocks noChangeArrowheads="1"/>
            </p:cNvSpPr>
            <p:nvPr/>
          </p:nvSpPr>
          <p:spPr bwMode="auto">
            <a:xfrm>
              <a:off x="2826" y="2854"/>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grpSp>
      <p:sp>
        <p:nvSpPr>
          <p:cNvPr id="173070" name="Line 31"/>
          <p:cNvSpPr>
            <a:spLocks noChangeShapeType="1"/>
          </p:cNvSpPr>
          <p:nvPr/>
        </p:nvSpPr>
        <p:spPr bwMode="auto">
          <a:xfrm flipH="1">
            <a:off x="935038" y="2781300"/>
            <a:ext cx="0" cy="468313"/>
          </a:xfrm>
          <a:prstGeom prst="line">
            <a:avLst/>
          </a:prstGeom>
          <a:noFill/>
          <a:ln w="28575">
            <a:solidFill>
              <a:srgbClr val="006600"/>
            </a:solidFill>
            <a:round/>
            <a:headEnd/>
            <a:tailEnd type="stealth" w="lg" len="lg"/>
          </a:ln>
        </p:spPr>
        <p:txBody>
          <a:bodyPr wrap="none" anchor="ctr"/>
          <a:lstStyle/>
          <a:p>
            <a:endParaRPr lang="zh-CN" altLang="en-US"/>
          </a:p>
        </p:txBody>
      </p:sp>
      <p:grpSp>
        <p:nvGrpSpPr>
          <p:cNvPr id="4" name="Group 70"/>
          <p:cNvGrpSpPr>
            <a:grpSpLocks/>
          </p:cNvGrpSpPr>
          <p:nvPr/>
        </p:nvGrpSpPr>
        <p:grpSpPr bwMode="auto">
          <a:xfrm>
            <a:off x="250825" y="3275013"/>
            <a:ext cx="1241425" cy="1035050"/>
            <a:chOff x="4354" y="2529"/>
            <a:chExt cx="782" cy="652"/>
          </a:xfrm>
        </p:grpSpPr>
        <p:sp>
          <p:nvSpPr>
            <p:cNvPr id="444448"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44449" name="Text Box 33"/>
            <p:cNvSpPr txBox="1">
              <a:spLocks noChangeArrowheads="1"/>
            </p:cNvSpPr>
            <p:nvPr/>
          </p:nvSpPr>
          <p:spPr bwMode="auto">
            <a:xfrm>
              <a:off x="4631" y="2529"/>
              <a:ext cx="310"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173106" name="Text Box 42"/>
            <p:cNvSpPr txBox="1">
              <a:spLocks noChangeArrowheads="1"/>
            </p:cNvSpPr>
            <p:nvPr/>
          </p:nvSpPr>
          <p:spPr bwMode="auto">
            <a:xfrm>
              <a:off x="4354" y="2854"/>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grpSp>
      <p:sp>
        <p:nvSpPr>
          <p:cNvPr id="173072" name="Text Box 43"/>
          <p:cNvSpPr txBox="1">
            <a:spLocks noChangeArrowheads="1"/>
          </p:cNvSpPr>
          <p:nvPr/>
        </p:nvSpPr>
        <p:spPr bwMode="auto">
          <a:xfrm>
            <a:off x="755650" y="2292350"/>
            <a:ext cx="533400" cy="488950"/>
          </a:xfrm>
          <a:prstGeom prst="rect">
            <a:avLst/>
          </a:prstGeom>
          <a:noFill/>
          <a:ln w="38100">
            <a:noFill/>
            <a:miter lim="800000"/>
            <a:headEnd/>
            <a:tailEnd/>
          </a:ln>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173073" name="Text Box 50"/>
          <p:cNvSpPr txBox="1">
            <a:spLocks noChangeArrowheads="1"/>
          </p:cNvSpPr>
          <p:nvPr/>
        </p:nvSpPr>
        <p:spPr bwMode="auto">
          <a:xfrm>
            <a:off x="3192463" y="2276475"/>
            <a:ext cx="623887" cy="488950"/>
          </a:xfrm>
          <a:prstGeom prst="rect">
            <a:avLst/>
          </a:prstGeom>
          <a:noFill/>
          <a:ln w="38100">
            <a:noFill/>
            <a:miter lim="800000"/>
            <a:headEnd/>
            <a:tailEnd/>
          </a:ln>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173074" name="Text Box 51"/>
          <p:cNvSpPr txBox="1">
            <a:spLocks noChangeArrowheads="1"/>
          </p:cNvSpPr>
          <p:nvPr/>
        </p:nvSpPr>
        <p:spPr bwMode="auto">
          <a:xfrm>
            <a:off x="495300" y="5192713"/>
            <a:ext cx="7569200" cy="1133475"/>
          </a:xfrm>
          <a:prstGeom prst="rect">
            <a:avLst/>
          </a:prstGeom>
          <a:noFill/>
          <a:ln w="38100">
            <a:noFill/>
            <a:miter lim="800000"/>
            <a:headEnd/>
            <a:tailEnd/>
          </a:ln>
        </p:spPr>
        <p:txBody>
          <a:bodyPr wrap="none" anchor="ctr">
            <a:spAutoFit/>
          </a:bodyPr>
          <a:lstStyle/>
          <a:p>
            <a:pPr>
              <a:spcBef>
                <a:spcPct val="20000"/>
              </a:spcBef>
            </a:pPr>
            <a:r>
              <a:rPr kumimoji="1" lang="en-US" altLang="zh-CN" sz="3000" b="1">
                <a:solidFill>
                  <a:srgbClr val="000099"/>
                </a:solidFill>
                <a:latin typeface="Times New Roman" pitchFamily="18" charset="0"/>
              </a:rPr>
              <a:t>WPL = 0.10*3+0.15*3+0.25*2+0.35*2+0.15*2</a:t>
            </a:r>
          </a:p>
          <a:p>
            <a:pPr>
              <a:spcBef>
                <a:spcPct val="20000"/>
              </a:spcBef>
            </a:pPr>
            <a:r>
              <a:rPr kumimoji="1" lang="en-US" altLang="zh-CN" sz="3000" b="1">
                <a:solidFill>
                  <a:srgbClr val="000099"/>
                </a:solidFill>
                <a:latin typeface="Times New Roman" pitchFamily="18" charset="0"/>
              </a:rPr>
              <a:t>         = 0.3+0.45+0.5+0.7+0.3 = 2.25</a:t>
            </a:r>
            <a:r>
              <a:rPr kumimoji="1" lang="en-US" altLang="zh-CN" sz="3200" b="1">
                <a:solidFill>
                  <a:srgbClr val="000099"/>
                </a:solidFill>
                <a:latin typeface="Times New Roman" pitchFamily="18" charset="0"/>
              </a:rPr>
              <a:t> </a:t>
            </a:r>
            <a:endParaRPr kumimoji="1" lang="en-US" altLang="zh-CN" sz="3200">
              <a:latin typeface="Times New Roman" pitchFamily="18" charset="0"/>
            </a:endParaRPr>
          </a:p>
        </p:txBody>
      </p:sp>
      <p:sp>
        <p:nvSpPr>
          <p:cNvPr id="173075" name="AutoShape 60"/>
          <p:cNvSpPr>
            <a:spLocks noChangeArrowheads="1"/>
          </p:cNvSpPr>
          <p:nvPr/>
        </p:nvSpPr>
        <p:spPr bwMode="auto">
          <a:xfrm>
            <a:off x="5940425" y="2349500"/>
            <a:ext cx="1943100" cy="700088"/>
          </a:xfrm>
          <a:prstGeom prst="flowChartDecision">
            <a:avLst/>
          </a:prstGeom>
          <a:solidFill>
            <a:srgbClr val="FFFFCC"/>
          </a:solidFill>
          <a:ln w="28575">
            <a:solidFill>
              <a:srgbClr val="006600"/>
            </a:solidFill>
            <a:miter lim="800000"/>
            <a:headEnd/>
            <a:tailEnd/>
          </a:ln>
        </p:spPr>
        <p:txBody>
          <a:bodyPr wrap="none" anchor="ctr"/>
          <a:lstStyle/>
          <a:p>
            <a:endParaRPr lang="zh-CN" altLang="en-US"/>
          </a:p>
        </p:txBody>
      </p:sp>
      <p:sp>
        <p:nvSpPr>
          <p:cNvPr id="173076" name="Text Box 61"/>
          <p:cNvSpPr txBox="1">
            <a:spLocks noChangeArrowheads="1"/>
          </p:cNvSpPr>
          <p:nvPr/>
        </p:nvSpPr>
        <p:spPr bwMode="auto">
          <a:xfrm>
            <a:off x="6402388" y="2441575"/>
            <a:ext cx="1049337" cy="519113"/>
          </a:xfrm>
          <a:prstGeom prst="rect">
            <a:avLst/>
          </a:prstGeom>
          <a:noFill/>
          <a:ln w="28575">
            <a:noFill/>
            <a:miter lim="800000"/>
            <a:headEnd/>
            <a:tailEnd/>
          </a:ln>
        </p:spPr>
        <p:txBody>
          <a:bodyPr wrap="none" anchor="ctr">
            <a:spAutoFit/>
          </a:bodyPr>
          <a:lstStyle/>
          <a:p>
            <a:pPr algn="ctr"/>
            <a:r>
              <a:rPr kumimoji="1" lang="en-US" altLang="zh-CN" sz="2600" b="1">
                <a:solidFill>
                  <a:schemeClr val="tx2"/>
                </a:solidFill>
                <a:latin typeface="宋体" pitchFamily="2" charset="-122"/>
              </a:rPr>
              <a:t>≥</a:t>
            </a:r>
            <a:r>
              <a:rPr kumimoji="1" lang="en-US" altLang="zh-CN" sz="2800" b="1">
                <a:solidFill>
                  <a:schemeClr val="tx2"/>
                </a:solidFill>
                <a:latin typeface="Times New Roman" pitchFamily="18" charset="0"/>
              </a:rPr>
              <a:t>80?</a:t>
            </a:r>
            <a:endParaRPr kumimoji="1" lang="en-US" altLang="zh-CN" sz="2800">
              <a:latin typeface="Times New Roman" pitchFamily="18" charset="0"/>
            </a:endParaRPr>
          </a:p>
        </p:txBody>
      </p:sp>
      <p:sp>
        <p:nvSpPr>
          <p:cNvPr id="173077" name="AutoShape 63"/>
          <p:cNvSpPr>
            <a:spLocks noChangeArrowheads="1"/>
          </p:cNvSpPr>
          <p:nvPr/>
        </p:nvSpPr>
        <p:spPr bwMode="auto">
          <a:xfrm>
            <a:off x="1262063" y="2455863"/>
            <a:ext cx="1978025" cy="649287"/>
          </a:xfrm>
          <a:prstGeom prst="flowChartDecision">
            <a:avLst/>
          </a:prstGeom>
          <a:solidFill>
            <a:srgbClr val="FFFFCC"/>
          </a:solidFill>
          <a:ln w="28575">
            <a:solidFill>
              <a:srgbClr val="006600"/>
            </a:solidFill>
            <a:miter lim="800000"/>
            <a:headEnd/>
            <a:tailEnd/>
          </a:ln>
        </p:spPr>
        <p:txBody>
          <a:bodyPr wrap="none" anchor="ctr"/>
          <a:lstStyle/>
          <a:p>
            <a:endParaRPr lang="zh-CN" altLang="en-US"/>
          </a:p>
        </p:txBody>
      </p:sp>
      <p:sp>
        <p:nvSpPr>
          <p:cNvPr id="173078" name="Text Box 64"/>
          <p:cNvSpPr txBox="1">
            <a:spLocks noChangeArrowheads="1"/>
          </p:cNvSpPr>
          <p:nvPr/>
        </p:nvSpPr>
        <p:spPr bwMode="auto">
          <a:xfrm>
            <a:off x="1727200" y="2484438"/>
            <a:ext cx="987425" cy="519112"/>
          </a:xfrm>
          <a:prstGeom prst="rect">
            <a:avLst/>
          </a:prstGeom>
          <a:noFill/>
          <a:ln w="28575">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&lt;</a:t>
            </a:r>
            <a:r>
              <a:rPr kumimoji="1" lang="en-US" altLang="zh-CN" sz="2800">
                <a:solidFill>
                  <a:schemeClr val="tx2"/>
                </a:solidFill>
                <a:latin typeface="Times New Roman" pitchFamily="18" charset="0"/>
              </a:rPr>
              <a:t> </a:t>
            </a:r>
            <a:r>
              <a:rPr kumimoji="1" lang="en-US" altLang="zh-CN" sz="2800" b="1">
                <a:solidFill>
                  <a:schemeClr val="tx2"/>
                </a:solidFill>
                <a:latin typeface="Times New Roman" pitchFamily="18" charset="0"/>
              </a:rPr>
              <a:t>70</a:t>
            </a:r>
            <a:r>
              <a:rPr kumimoji="1" lang="en-US" altLang="zh-CN" sz="2500" b="1">
                <a:solidFill>
                  <a:schemeClr val="tx2"/>
                </a:solidFill>
                <a:latin typeface="Times New Roman" pitchFamily="18" charset="0"/>
              </a:rPr>
              <a:t>?</a:t>
            </a:r>
            <a:endParaRPr kumimoji="1" lang="en-US" altLang="zh-CN" sz="2500">
              <a:latin typeface="Times New Roman" pitchFamily="18" charset="0"/>
            </a:endParaRPr>
          </a:p>
        </p:txBody>
      </p:sp>
      <p:sp>
        <p:nvSpPr>
          <p:cNvPr id="173079" name="Line 80"/>
          <p:cNvSpPr>
            <a:spLocks noChangeShapeType="1"/>
          </p:cNvSpPr>
          <p:nvPr/>
        </p:nvSpPr>
        <p:spPr bwMode="auto">
          <a:xfrm>
            <a:off x="2376488" y="3573463"/>
            <a:ext cx="2282825" cy="0"/>
          </a:xfrm>
          <a:prstGeom prst="line">
            <a:avLst/>
          </a:prstGeom>
          <a:noFill/>
          <a:ln w="28575">
            <a:solidFill>
              <a:srgbClr val="006600"/>
            </a:solidFill>
            <a:round/>
            <a:headEnd/>
            <a:tailEnd/>
          </a:ln>
        </p:spPr>
        <p:txBody>
          <a:bodyPr/>
          <a:lstStyle/>
          <a:p>
            <a:endParaRPr lang="zh-CN" altLang="en-US"/>
          </a:p>
        </p:txBody>
      </p:sp>
      <p:sp>
        <p:nvSpPr>
          <p:cNvPr id="173080" name="Line 23"/>
          <p:cNvSpPr>
            <a:spLocks noChangeShapeType="1"/>
          </p:cNvSpPr>
          <p:nvPr/>
        </p:nvSpPr>
        <p:spPr bwMode="auto">
          <a:xfrm flipH="1">
            <a:off x="3527425" y="2781300"/>
            <a:ext cx="0" cy="468313"/>
          </a:xfrm>
          <a:prstGeom prst="line">
            <a:avLst/>
          </a:prstGeom>
          <a:noFill/>
          <a:ln w="28575">
            <a:solidFill>
              <a:srgbClr val="006600"/>
            </a:solidFill>
            <a:round/>
            <a:headEnd/>
            <a:tailEnd type="stealth" w="lg" len="lg"/>
          </a:ln>
        </p:spPr>
        <p:txBody>
          <a:bodyPr wrap="none" anchor="ctr"/>
          <a:lstStyle/>
          <a:p>
            <a:endParaRPr lang="zh-CN" altLang="en-US"/>
          </a:p>
        </p:txBody>
      </p:sp>
      <p:sp>
        <p:nvSpPr>
          <p:cNvPr id="173081" name="Line 15"/>
          <p:cNvSpPr>
            <a:spLocks noChangeShapeType="1"/>
          </p:cNvSpPr>
          <p:nvPr/>
        </p:nvSpPr>
        <p:spPr bwMode="auto">
          <a:xfrm flipH="1">
            <a:off x="2376488" y="3573463"/>
            <a:ext cx="0" cy="647700"/>
          </a:xfrm>
          <a:prstGeom prst="line">
            <a:avLst/>
          </a:prstGeom>
          <a:noFill/>
          <a:ln w="28575">
            <a:solidFill>
              <a:srgbClr val="006600"/>
            </a:solidFill>
            <a:round/>
            <a:headEnd/>
            <a:tailEnd type="stealth" w="lg" len="lg"/>
          </a:ln>
        </p:spPr>
        <p:txBody>
          <a:bodyPr wrap="none" anchor="ctr"/>
          <a:lstStyle/>
          <a:p>
            <a:endParaRPr lang="zh-CN" altLang="en-US"/>
          </a:p>
        </p:txBody>
      </p:sp>
      <p:grpSp>
        <p:nvGrpSpPr>
          <p:cNvPr id="5" name="Group 74"/>
          <p:cNvGrpSpPr>
            <a:grpSpLocks/>
          </p:cNvGrpSpPr>
          <p:nvPr/>
        </p:nvGrpSpPr>
        <p:grpSpPr bwMode="auto">
          <a:xfrm>
            <a:off x="1763713" y="4238625"/>
            <a:ext cx="1244600" cy="1027113"/>
            <a:chOff x="512" y="1377"/>
            <a:chExt cx="784" cy="647"/>
          </a:xfrm>
        </p:grpSpPr>
        <p:sp>
          <p:nvSpPr>
            <p:cNvPr id="444432"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44433" name="Text Box 17"/>
            <p:cNvSpPr txBox="1">
              <a:spLocks noChangeArrowheads="1"/>
            </p:cNvSpPr>
            <p:nvPr/>
          </p:nvSpPr>
          <p:spPr bwMode="auto">
            <a:xfrm>
              <a:off x="599" y="1377"/>
              <a:ext cx="695"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173103" name="Text Box 38"/>
            <p:cNvSpPr txBox="1">
              <a:spLocks noChangeArrowheads="1"/>
            </p:cNvSpPr>
            <p:nvPr/>
          </p:nvSpPr>
          <p:spPr bwMode="auto">
            <a:xfrm>
              <a:off x="512" y="1697"/>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grpSp>
      <p:sp>
        <p:nvSpPr>
          <p:cNvPr id="173083" name="Line 19"/>
          <p:cNvSpPr>
            <a:spLocks noChangeShapeType="1"/>
          </p:cNvSpPr>
          <p:nvPr/>
        </p:nvSpPr>
        <p:spPr bwMode="auto">
          <a:xfrm>
            <a:off x="4643438" y="3571875"/>
            <a:ext cx="0" cy="612775"/>
          </a:xfrm>
          <a:prstGeom prst="line">
            <a:avLst/>
          </a:prstGeom>
          <a:noFill/>
          <a:ln w="28575">
            <a:solidFill>
              <a:srgbClr val="006600"/>
            </a:solidFill>
            <a:round/>
            <a:headEnd/>
            <a:tailEnd type="stealth" w="lg" len="lg"/>
          </a:ln>
        </p:spPr>
        <p:txBody>
          <a:bodyPr wrap="none" anchor="ctr"/>
          <a:lstStyle/>
          <a:p>
            <a:endParaRPr lang="zh-CN" altLang="en-US"/>
          </a:p>
        </p:txBody>
      </p:sp>
      <p:grpSp>
        <p:nvGrpSpPr>
          <p:cNvPr id="6" name="Group 73"/>
          <p:cNvGrpSpPr>
            <a:grpSpLocks/>
          </p:cNvGrpSpPr>
          <p:nvPr/>
        </p:nvGrpSpPr>
        <p:grpSpPr bwMode="auto">
          <a:xfrm>
            <a:off x="3816350" y="4221163"/>
            <a:ext cx="1239838" cy="1028700"/>
            <a:chOff x="1283" y="1761"/>
            <a:chExt cx="781" cy="648"/>
          </a:xfrm>
        </p:grpSpPr>
        <p:sp>
          <p:nvSpPr>
            <p:cNvPr id="444436"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44437" name="Text Box 21"/>
            <p:cNvSpPr txBox="1">
              <a:spLocks noChangeArrowheads="1"/>
            </p:cNvSpPr>
            <p:nvPr/>
          </p:nvSpPr>
          <p:spPr bwMode="auto">
            <a:xfrm>
              <a:off x="1463" y="1761"/>
              <a:ext cx="504"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173100" name="Text Box 39"/>
            <p:cNvSpPr txBox="1">
              <a:spLocks noChangeArrowheads="1"/>
            </p:cNvSpPr>
            <p:nvPr/>
          </p:nvSpPr>
          <p:spPr bwMode="auto">
            <a:xfrm>
              <a:off x="1283" y="2082"/>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grpSp>
      <p:sp>
        <p:nvSpPr>
          <p:cNvPr id="173085" name="AutoShape 67"/>
          <p:cNvSpPr>
            <a:spLocks noChangeArrowheads="1"/>
          </p:cNvSpPr>
          <p:nvPr/>
        </p:nvSpPr>
        <p:spPr bwMode="auto">
          <a:xfrm>
            <a:off x="2627313" y="3246438"/>
            <a:ext cx="1800225" cy="650875"/>
          </a:xfrm>
          <a:prstGeom prst="flowChartDecision">
            <a:avLst/>
          </a:prstGeom>
          <a:solidFill>
            <a:srgbClr val="FFFFCC"/>
          </a:solidFill>
          <a:ln w="28575">
            <a:solidFill>
              <a:srgbClr val="006600"/>
            </a:solidFill>
            <a:miter lim="800000"/>
            <a:headEnd/>
            <a:tailEnd/>
          </a:ln>
        </p:spPr>
        <p:txBody>
          <a:bodyPr wrap="none" anchor="ctr"/>
          <a:lstStyle/>
          <a:p>
            <a:endParaRPr lang="zh-CN" altLang="en-US"/>
          </a:p>
        </p:txBody>
      </p:sp>
      <p:sp>
        <p:nvSpPr>
          <p:cNvPr id="173086" name="Text Box 68"/>
          <p:cNvSpPr txBox="1">
            <a:spLocks noChangeArrowheads="1"/>
          </p:cNvSpPr>
          <p:nvPr/>
        </p:nvSpPr>
        <p:spPr bwMode="auto">
          <a:xfrm>
            <a:off x="2982913" y="3321050"/>
            <a:ext cx="1049337" cy="519113"/>
          </a:xfrm>
          <a:prstGeom prst="rect">
            <a:avLst/>
          </a:prstGeom>
          <a:noFill/>
          <a:ln w="28575">
            <a:noFill/>
            <a:miter lim="800000"/>
            <a:headEnd/>
            <a:tailEnd/>
          </a:ln>
        </p:spPr>
        <p:txBody>
          <a:bodyPr wrap="none" anchor="ctr">
            <a:spAutoFit/>
          </a:bodyPr>
          <a:lstStyle/>
          <a:p>
            <a:pPr algn="ctr"/>
            <a:r>
              <a:rPr kumimoji="1" lang="en-US" altLang="zh-CN" sz="2600" b="1">
                <a:solidFill>
                  <a:schemeClr val="tx2"/>
                </a:solidFill>
              </a:rPr>
              <a:t>≥</a:t>
            </a:r>
            <a:r>
              <a:rPr kumimoji="1" lang="en-US" altLang="zh-CN" sz="2800" b="1">
                <a:solidFill>
                  <a:schemeClr val="tx2"/>
                </a:solidFill>
                <a:latin typeface="Times New Roman" pitchFamily="18" charset="0"/>
              </a:rPr>
              <a:t>60?</a:t>
            </a:r>
          </a:p>
        </p:txBody>
      </p:sp>
      <p:grpSp>
        <p:nvGrpSpPr>
          <p:cNvPr id="7" name="Group 82"/>
          <p:cNvGrpSpPr>
            <a:grpSpLocks/>
          </p:cNvGrpSpPr>
          <p:nvPr/>
        </p:nvGrpSpPr>
        <p:grpSpPr bwMode="auto">
          <a:xfrm>
            <a:off x="3635375" y="1649413"/>
            <a:ext cx="1943100" cy="700087"/>
            <a:chOff x="2064" y="1026"/>
            <a:chExt cx="1204" cy="441"/>
          </a:xfrm>
        </p:grpSpPr>
        <p:sp>
          <p:nvSpPr>
            <p:cNvPr id="173096" name="AutoShape 83"/>
            <p:cNvSpPr>
              <a:spLocks noChangeArrowheads="1"/>
            </p:cNvSpPr>
            <p:nvPr/>
          </p:nvSpPr>
          <p:spPr bwMode="auto">
            <a:xfrm>
              <a:off x="2064" y="1026"/>
              <a:ext cx="1204" cy="441"/>
            </a:xfrm>
            <a:prstGeom prst="flowChartDecision">
              <a:avLst/>
            </a:prstGeom>
            <a:solidFill>
              <a:srgbClr val="FFFFCC"/>
            </a:solidFill>
            <a:ln w="28575">
              <a:solidFill>
                <a:srgbClr val="006600"/>
              </a:solidFill>
              <a:miter lim="800000"/>
              <a:headEnd/>
              <a:tailEnd/>
            </a:ln>
          </p:spPr>
          <p:txBody>
            <a:bodyPr wrap="none" anchor="ctr"/>
            <a:lstStyle/>
            <a:p>
              <a:endParaRPr lang="zh-CN" altLang="en-US"/>
            </a:p>
          </p:txBody>
        </p:sp>
        <p:sp>
          <p:nvSpPr>
            <p:cNvPr id="173097" name="Text Box 84"/>
            <p:cNvSpPr txBox="1">
              <a:spLocks noChangeArrowheads="1"/>
            </p:cNvSpPr>
            <p:nvPr/>
          </p:nvSpPr>
          <p:spPr bwMode="auto">
            <a:xfrm>
              <a:off x="2312" y="1071"/>
              <a:ext cx="719" cy="298"/>
            </a:xfrm>
            <a:prstGeom prst="rect">
              <a:avLst/>
            </a:prstGeom>
            <a:noFill/>
            <a:ln w="28575">
              <a:noFill/>
              <a:miter lim="800000"/>
              <a:headEnd/>
              <a:tailEnd/>
            </a:ln>
          </p:spPr>
          <p:txBody>
            <a:bodyPr wrap="none" anchor="ctr">
              <a:spAutoFit/>
            </a:bodyPr>
            <a:lstStyle/>
            <a:p>
              <a:pPr algn="ctr"/>
              <a:r>
                <a:rPr kumimoji="1" lang="en-US" altLang="zh-CN" sz="2500">
                  <a:solidFill>
                    <a:schemeClr val="tx2"/>
                  </a:solidFill>
                  <a:latin typeface="Arial Narrow" pitchFamily="34" charset="0"/>
                </a:rPr>
                <a:t>[</a:t>
              </a:r>
              <a:r>
                <a:rPr kumimoji="1" lang="en-US" altLang="zh-CN" sz="2500" b="1">
                  <a:solidFill>
                    <a:schemeClr val="tx2"/>
                  </a:solidFill>
                  <a:latin typeface="Arial Narrow" pitchFamily="34" charset="0"/>
                </a:rPr>
                <a:t>70</a:t>
              </a:r>
              <a:r>
                <a:rPr kumimoji="1" lang="en-US" altLang="zh-CN" sz="2500" b="1">
                  <a:solidFill>
                    <a:schemeClr val="tx2"/>
                  </a:solidFill>
                  <a:latin typeface="Times New Roman" pitchFamily="18" charset="0"/>
                </a:rPr>
                <a:t>,</a:t>
              </a:r>
              <a:r>
                <a:rPr kumimoji="1" lang="en-US" altLang="zh-CN" sz="2500" b="1">
                  <a:solidFill>
                    <a:schemeClr val="tx2"/>
                  </a:solidFill>
                  <a:latin typeface="Arial Narrow" pitchFamily="34" charset="0"/>
                </a:rPr>
                <a:t>90</a:t>
              </a:r>
              <a:r>
                <a:rPr kumimoji="1" lang="en-US" altLang="zh-CN" sz="2500">
                  <a:solidFill>
                    <a:schemeClr val="tx2"/>
                  </a:solidFill>
                  <a:latin typeface="Arial Narrow" pitchFamily="34" charset="0"/>
                </a:rPr>
                <a:t>)</a:t>
              </a:r>
              <a:r>
                <a:rPr kumimoji="1" lang="en-US" altLang="zh-CN" sz="2500" b="1">
                  <a:solidFill>
                    <a:schemeClr val="tx2"/>
                  </a:solidFill>
                  <a:latin typeface="Times New Roman" pitchFamily="18" charset="0"/>
                </a:rPr>
                <a:t>?</a:t>
              </a:r>
              <a:endParaRPr kumimoji="1" lang="en-US" altLang="zh-CN" sz="2500">
                <a:latin typeface="Times New Roman" pitchFamily="18" charset="0"/>
              </a:endParaRPr>
            </a:p>
          </p:txBody>
        </p:sp>
      </p:grpSp>
      <p:sp>
        <p:nvSpPr>
          <p:cNvPr id="173088" name="Text Box 85"/>
          <p:cNvSpPr txBox="1">
            <a:spLocks noChangeArrowheads="1"/>
          </p:cNvSpPr>
          <p:nvPr/>
        </p:nvSpPr>
        <p:spPr bwMode="auto">
          <a:xfrm>
            <a:off x="7835900" y="2184400"/>
            <a:ext cx="623888" cy="488950"/>
          </a:xfrm>
          <a:prstGeom prst="rect">
            <a:avLst/>
          </a:prstGeom>
          <a:noFill/>
          <a:ln w="38100">
            <a:noFill/>
            <a:miter lim="800000"/>
            <a:headEnd/>
            <a:tailEnd/>
          </a:ln>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173089" name="Line 86"/>
          <p:cNvSpPr>
            <a:spLocks noChangeShapeType="1"/>
          </p:cNvSpPr>
          <p:nvPr/>
        </p:nvSpPr>
        <p:spPr bwMode="auto">
          <a:xfrm>
            <a:off x="2246313" y="2025650"/>
            <a:ext cx="0" cy="376238"/>
          </a:xfrm>
          <a:prstGeom prst="line">
            <a:avLst/>
          </a:prstGeom>
          <a:noFill/>
          <a:ln w="28575">
            <a:solidFill>
              <a:srgbClr val="006600"/>
            </a:solidFill>
            <a:round/>
            <a:headEnd/>
            <a:tailEnd type="stealth" w="lg" len="lg"/>
          </a:ln>
        </p:spPr>
        <p:txBody>
          <a:bodyPr wrap="none" anchor="ctr"/>
          <a:lstStyle/>
          <a:p>
            <a:endParaRPr lang="zh-CN" altLang="en-US"/>
          </a:p>
        </p:txBody>
      </p:sp>
      <p:sp>
        <p:nvSpPr>
          <p:cNvPr id="173090" name="Line 87"/>
          <p:cNvSpPr>
            <a:spLocks noChangeShapeType="1"/>
          </p:cNvSpPr>
          <p:nvPr/>
        </p:nvSpPr>
        <p:spPr bwMode="auto">
          <a:xfrm>
            <a:off x="6911975" y="1989138"/>
            <a:ext cx="0" cy="360362"/>
          </a:xfrm>
          <a:prstGeom prst="line">
            <a:avLst/>
          </a:prstGeom>
          <a:noFill/>
          <a:ln w="28575">
            <a:solidFill>
              <a:srgbClr val="006600"/>
            </a:solidFill>
            <a:round/>
            <a:headEnd/>
            <a:tailEnd type="stealth" w="lg" len="lg"/>
          </a:ln>
        </p:spPr>
        <p:txBody>
          <a:bodyPr wrap="none" anchor="ctr"/>
          <a:lstStyle/>
          <a:p>
            <a:endParaRPr lang="zh-CN" altLang="en-US"/>
          </a:p>
        </p:txBody>
      </p:sp>
      <p:sp>
        <p:nvSpPr>
          <p:cNvPr id="173091" name="Text Box 89"/>
          <p:cNvSpPr txBox="1">
            <a:spLocks noChangeArrowheads="1"/>
          </p:cNvSpPr>
          <p:nvPr/>
        </p:nvSpPr>
        <p:spPr bwMode="auto">
          <a:xfrm>
            <a:off x="4284663" y="3033713"/>
            <a:ext cx="623887" cy="488950"/>
          </a:xfrm>
          <a:prstGeom prst="rect">
            <a:avLst/>
          </a:prstGeom>
          <a:noFill/>
          <a:ln w="38100">
            <a:noFill/>
            <a:miter lim="800000"/>
            <a:headEnd/>
            <a:tailEnd/>
          </a:ln>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173092" name="Text Box 90"/>
          <p:cNvSpPr txBox="1">
            <a:spLocks noChangeArrowheads="1"/>
          </p:cNvSpPr>
          <p:nvPr/>
        </p:nvSpPr>
        <p:spPr bwMode="auto">
          <a:xfrm>
            <a:off x="2159000" y="3068638"/>
            <a:ext cx="533400" cy="488950"/>
          </a:xfrm>
          <a:prstGeom prst="rect">
            <a:avLst/>
          </a:prstGeom>
          <a:noFill/>
          <a:ln w="38100">
            <a:noFill/>
            <a:miter lim="800000"/>
            <a:headEnd/>
            <a:tailEnd/>
          </a:ln>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173093" name="Text Box 91"/>
          <p:cNvSpPr txBox="1">
            <a:spLocks noChangeArrowheads="1"/>
          </p:cNvSpPr>
          <p:nvPr/>
        </p:nvSpPr>
        <p:spPr bwMode="auto">
          <a:xfrm>
            <a:off x="5508625" y="2205038"/>
            <a:ext cx="533400" cy="488950"/>
          </a:xfrm>
          <a:prstGeom prst="rect">
            <a:avLst/>
          </a:prstGeom>
          <a:noFill/>
          <a:ln w="38100">
            <a:noFill/>
            <a:miter lim="800000"/>
            <a:headEnd/>
            <a:tailEnd/>
          </a:ln>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173094" name="Text Box 92"/>
          <p:cNvSpPr txBox="1">
            <a:spLocks noChangeArrowheads="1"/>
          </p:cNvSpPr>
          <p:nvPr/>
        </p:nvSpPr>
        <p:spPr bwMode="auto">
          <a:xfrm>
            <a:off x="3030538" y="1520825"/>
            <a:ext cx="533400" cy="488950"/>
          </a:xfrm>
          <a:prstGeom prst="rect">
            <a:avLst/>
          </a:prstGeom>
          <a:noFill/>
          <a:ln w="38100">
            <a:noFill/>
            <a:miter lim="800000"/>
            <a:headEnd/>
            <a:tailEnd/>
          </a:ln>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173095" name="Text Box 93"/>
          <p:cNvSpPr txBox="1">
            <a:spLocks noChangeArrowheads="1"/>
          </p:cNvSpPr>
          <p:nvPr/>
        </p:nvSpPr>
        <p:spPr bwMode="auto">
          <a:xfrm>
            <a:off x="5603875" y="1484313"/>
            <a:ext cx="623888" cy="488950"/>
          </a:xfrm>
          <a:prstGeom prst="rect">
            <a:avLst/>
          </a:prstGeom>
          <a:noFill/>
          <a:ln w="38100">
            <a:noFill/>
            <a:miter lim="800000"/>
            <a:headEnd/>
            <a:tailEnd/>
          </a:ln>
        </p:spPr>
        <p:txBody>
          <a:bodyPr wrap="none" anchor="ctr">
            <a:spAutoFit/>
          </a:bodyPr>
          <a:lstStyle/>
          <a:p>
            <a:pPr algn="ctr"/>
            <a:r>
              <a:rPr kumimoji="1" lang="en-US" altLang="zh-CN" sz="2600" b="1">
                <a:solidFill>
                  <a:srgbClr val="000099"/>
                </a:solidFill>
                <a:latin typeface="Times New Roman" pitchFamily="18" charset="0"/>
              </a:rPr>
              <a:t>yes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Text Box 9"/>
          <p:cNvSpPr txBox="1">
            <a:spLocks noChangeArrowheads="1"/>
          </p:cNvSpPr>
          <p:nvPr/>
        </p:nvSpPr>
        <p:spPr bwMode="auto">
          <a:xfrm>
            <a:off x="611560" y="764704"/>
            <a:ext cx="2724150" cy="701675"/>
          </a:xfrm>
          <a:prstGeom prst="rect">
            <a:avLst/>
          </a:prstGeom>
          <a:noFill/>
          <a:ln w="38100">
            <a:noFill/>
            <a:miter lim="800000"/>
            <a:headEnd/>
            <a:tailEnd/>
          </a:ln>
        </p:spPr>
        <p:txBody>
          <a:bodyPr wrap="none" anchor="ctr">
            <a:spAutoFit/>
          </a:bodyPr>
          <a:lstStyle/>
          <a:p>
            <a:pPr algn="ctr"/>
            <a:r>
              <a:rPr kumimoji="1" lang="zh-CN" altLang="en-US" b="1" dirty="0">
                <a:solidFill>
                  <a:srgbClr val="006600"/>
                </a:solidFill>
                <a:latin typeface="Times New Roman" pitchFamily="18" charset="0"/>
                <a:ea typeface="华文新魏" pitchFamily="2" charset="-122"/>
              </a:rPr>
              <a:t>最佳判定树</a:t>
            </a:r>
            <a:endParaRPr kumimoji="1" lang="zh-CN" altLang="en-US" dirty="0">
              <a:solidFill>
                <a:srgbClr val="006600"/>
              </a:solidFill>
              <a:latin typeface="Times New Roman" pitchFamily="18" charset="0"/>
              <a:ea typeface="华文新魏" pitchFamily="2" charset="-122"/>
            </a:endParaRPr>
          </a:p>
        </p:txBody>
      </p:sp>
      <p:grpSp>
        <p:nvGrpSpPr>
          <p:cNvPr id="2" name="Group 53"/>
          <p:cNvGrpSpPr>
            <a:grpSpLocks/>
          </p:cNvGrpSpPr>
          <p:nvPr/>
        </p:nvGrpSpPr>
        <p:grpSpPr bwMode="auto">
          <a:xfrm>
            <a:off x="350838" y="1557338"/>
            <a:ext cx="8361362" cy="3124200"/>
            <a:chOff x="309" y="958"/>
            <a:chExt cx="5267" cy="1968"/>
          </a:xfrm>
        </p:grpSpPr>
        <p:sp>
          <p:nvSpPr>
            <p:cNvPr id="174086" name="Line 22"/>
            <p:cNvSpPr>
              <a:spLocks noChangeShapeType="1"/>
            </p:cNvSpPr>
            <p:nvPr/>
          </p:nvSpPr>
          <p:spPr bwMode="auto">
            <a:xfrm flipH="1">
              <a:off x="2653" y="1726"/>
              <a:ext cx="288" cy="0"/>
            </a:xfrm>
            <a:prstGeom prst="line">
              <a:avLst/>
            </a:prstGeom>
            <a:noFill/>
            <a:ln w="28575">
              <a:solidFill>
                <a:srgbClr val="009900"/>
              </a:solidFill>
              <a:round/>
              <a:headEnd/>
              <a:tailEnd/>
            </a:ln>
          </p:spPr>
          <p:txBody>
            <a:bodyPr wrap="none" anchor="ctr"/>
            <a:lstStyle/>
            <a:p>
              <a:endParaRPr lang="zh-CN" altLang="en-US"/>
            </a:p>
          </p:txBody>
        </p:sp>
        <p:sp>
          <p:nvSpPr>
            <p:cNvPr id="174087" name="Line 30"/>
            <p:cNvSpPr>
              <a:spLocks noChangeShapeType="1"/>
            </p:cNvSpPr>
            <p:nvPr/>
          </p:nvSpPr>
          <p:spPr bwMode="auto">
            <a:xfrm flipH="1">
              <a:off x="4951" y="1726"/>
              <a:ext cx="288" cy="0"/>
            </a:xfrm>
            <a:prstGeom prst="line">
              <a:avLst/>
            </a:prstGeom>
            <a:noFill/>
            <a:ln w="28575">
              <a:solidFill>
                <a:srgbClr val="009900"/>
              </a:solidFill>
              <a:round/>
              <a:headEnd/>
              <a:tailEnd/>
            </a:ln>
          </p:spPr>
          <p:txBody>
            <a:bodyPr wrap="none" anchor="ctr"/>
            <a:lstStyle/>
            <a:p>
              <a:endParaRPr lang="zh-CN" altLang="en-US"/>
            </a:p>
          </p:txBody>
        </p:sp>
        <p:sp>
          <p:nvSpPr>
            <p:cNvPr id="174088" name="Line 2"/>
            <p:cNvSpPr>
              <a:spLocks noChangeShapeType="1"/>
            </p:cNvSpPr>
            <p:nvPr/>
          </p:nvSpPr>
          <p:spPr bwMode="auto">
            <a:xfrm flipH="1">
              <a:off x="3777" y="1726"/>
              <a:ext cx="192" cy="0"/>
            </a:xfrm>
            <a:prstGeom prst="line">
              <a:avLst/>
            </a:prstGeom>
            <a:noFill/>
            <a:ln w="28575">
              <a:solidFill>
                <a:srgbClr val="009900"/>
              </a:solidFill>
              <a:round/>
              <a:headEnd/>
              <a:tailEnd/>
            </a:ln>
          </p:spPr>
          <p:txBody>
            <a:bodyPr wrap="none" anchor="ctr"/>
            <a:lstStyle/>
            <a:p>
              <a:endParaRPr lang="zh-CN" altLang="en-US"/>
            </a:p>
          </p:txBody>
        </p:sp>
        <p:sp>
          <p:nvSpPr>
            <p:cNvPr id="174089" name="Line 3"/>
            <p:cNvSpPr>
              <a:spLocks noChangeShapeType="1"/>
            </p:cNvSpPr>
            <p:nvPr/>
          </p:nvSpPr>
          <p:spPr bwMode="auto">
            <a:xfrm flipH="1">
              <a:off x="3835" y="1342"/>
              <a:ext cx="672" cy="0"/>
            </a:xfrm>
            <a:prstGeom prst="line">
              <a:avLst/>
            </a:prstGeom>
            <a:noFill/>
            <a:ln w="28575">
              <a:solidFill>
                <a:srgbClr val="009900"/>
              </a:solidFill>
              <a:round/>
              <a:headEnd/>
              <a:tailEnd/>
            </a:ln>
          </p:spPr>
          <p:txBody>
            <a:bodyPr wrap="none" anchor="ctr"/>
            <a:lstStyle/>
            <a:p>
              <a:endParaRPr lang="zh-CN" altLang="en-US"/>
            </a:p>
          </p:txBody>
        </p:sp>
        <p:sp>
          <p:nvSpPr>
            <p:cNvPr id="174090" name="Line 4"/>
            <p:cNvSpPr>
              <a:spLocks noChangeShapeType="1"/>
            </p:cNvSpPr>
            <p:nvPr/>
          </p:nvSpPr>
          <p:spPr bwMode="auto">
            <a:xfrm>
              <a:off x="4507" y="1342"/>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174091" name="Line 5"/>
            <p:cNvSpPr>
              <a:spLocks noChangeShapeType="1"/>
            </p:cNvSpPr>
            <p:nvPr/>
          </p:nvSpPr>
          <p:spPr bwMode="auto">
            <a:xfrm flipH="1">
              <a:off x="1791" y="2110"/>
              <a:ext cx="288" cy="0"/>
            </a:xfrm>
            <a:prstGeom prst="line">
              <a:avLst/>
            </a:prstGeom>
            <a:noFill/>
            <a:ln w="28575">
              <a:solidFill>
                <a:srgbClr val="009900"/>
              </a:solidFill>
              <a:round/>
              <a:headEnd/>
              <a:tailEnd/>
            </a:ln>
          </p:spPr>
          <p:txBody>
            <a:bodyPr wrap="none" anchor="ctr"/>
            <a:lstStyle/>
            <a:p>
              <a:endParaRPr lang="zh-CN" altLang="en-US"/>
            </a:p>
          </p:txBody>
        </p:sp>
        <p:sp>
          <p:nvSpPr>
            <p:cNvPr id="174092" name="Line 6"/>
            <p:cNvSpPr>
              <a:spLocks noChangeShapeType="1"/>
            </p:cNvSpPr>
            <p:nvPr/>
          </p:nvSpPr>
          <p:spPr bwMode="auto">
            <a:xfrm flipH="1">
              <a:off x="1413" y="1726"/>
              <a:ext cx="384" cy="0"/>
            </a:xfrm>
            <a:prstGeom prst="line">
              <a:avLst/>
            </a:prstGeom>
            <a:noFill/>
            <a:ln w="28575">
              <a:solidFill>
                <a:srgbClr val="009900"/>
              </a:solidFill>
              <a:round/>
              <a:headEnd/>
              <a:tailEnd/>
            </a:ln>
          </p:spPr>
          <p:txBody>
            <a:bodyPr wrap="none" anchor="ctr"/>
            <a:lstStyle/>
            <a:p>
              <a:endParaRPr lang="zh-CN" altLang="en-US"/>
            </a:p>
          </p:txBody>
        </p:sp>
        <p:sp>
          <p:nvSpPr>
            <p:cNvPr id="174093" name="Line 7"/>
            <p:cNvSpPr>
              <a:spLocks noChangeShapeType="1"/>
            </p:cNvSpPr>
            <p:nvPr/>
          </p:nvSpPr>
          <p:spPr bwMode="auto">
            <a:xfrm flipH="1" flipV="1">
              <a:off x="2229" y="1342"/>
              <a:ext cx="606" cy="2"/>
            </a:xfrm>
            <a:prstGeom prst="line">
              <a:avLst/>
            </a:prstGeom>
            <a:noFill/>
            <a:ln w="28575">
              <a:solidFill>
                <a:srgbClr val="009900"/>
              </a:solidFill>
              <a:round/>
              <a:headEnd/>
              <a:tailEnd/>
            </a:ln>
          </p:spPr>
          <p:txBody>
            <a:bodyPr wrap="none" anchor="ctr"/>
            <a:lstStyle/>
            <a:p>
              <a:endParaRPr lang="zh-CN" altLang="en-US"/>
            </a:p>
          </p:txBody>
        </p:sp>
        <p:sp>
          <p:nvSpPr>
            <p:cNvPr id="174094" name="Line 8"/>
            <p:cNvSpPr>
              <a:spLocks noChangeShapeType="1"/>
            </p:cNvSpPr>
            <p:nvPr/>
          </p:nvSpPr>
          <p:spPr bwMode="auto">
            <a:xfrm flipH="1">
              <a:off x="721" y="2119"/>
              <a:ext cx="288" cy="0"/>
            </a:xfrm>
            <a:prstGeom prst="line">
              <a:avLst/>
            </a:prstGeom>
            <a:noFill/>
            <a:ln w="28575">
              <a:solidFill>
                <a:srgbClr val="009900"/>
              </a:solidFill>
              <a:round/>
              <a:headEnd/>
              <a:tailEnd/>
            </a:ln>
          </p:spPr>
          <p:txBody>
            <a:bodyPr wrap="none" anchor="ctr"/>
            <a:lstStyle/>
            <a:p>
              <a:endParaRPr lang="zh-CN" altLang="en-US"/>
            </a:p>
          </p:txBody>
        </p:sp>
        <p:sp>
          <p:nvSpPr>
            <p:cNvPr id="174095" name="AutoShape 10" descr="羊皮纸"/>
            <p:cNvSpPr>
              <a:spLocks noChangeArrowheads="1"/>
            </p:cNvSpPr>
            <p:nvPr/>
          </p:nvSpPr>
          <p:spPr bwMode="auto">
            <a:xfrm>
              <a:off x="885" y="1918"/>
              <a:ext cx="1056" cy="384"/>
            </a:xfrm>
            <a:prstGeom prst="flowChartDecision">
              <a:avLst/>
            </a:prstGeom>
            <a:blipFill dpi="0" rotWithShape="0">
              <a:blip r:embed="rId2" cstate="print"/>
              <a:srcRect/>
              <a:tile tx="0" ty="0" sx="100000" sy="100000" flip="none" algn="tl"/>
            </a:blipFill>
            <a:ln w="28575">
              <a:solidFill>
                <a:srgbClr val="006600"/>
              </a:solidFill>
              <a:miter lim="800000"/>
              <a:headEnd/>
              <a:tailEnd/>
            </a:ln>
          </p:spPr>
          <p:txBody>
            <a:bodyPr wrap="none" anchor="ctr"/>
            <a:lstStyle/>
            <a:p>
              <a:endParaRPr lang="zh-CN" altLang="en-US"/>
            </a:p>
          </p:txBody>
        </p:sp>
        <p:sp>
          <p:nvSpPr>
            <p:cNvPr id="174096" name="AutoShape 11" descr="羊皮纸"/>
            <p:cNvSpPr>
              <a:spLocks noChangeArrowheads="1"/>
            </p:cNvSpPr>
            <p:nvPr/>
          </p:nvSpPr>
          <p:spPr bwMode="auto">
            <a:xfrm>
              <a:off x="1701" y="1534"/>
              <a:ext cx="1056" cy="384"/>
            </a:xfrm>
            <a:prstGeom prst="flowChartDecision">
              <a:avLst/>
            </a:prstGeom>
            <a:blipFill dpi="0" rotWithShape="0">
              <a:blip r:embed="rId2" cstate="print"/>
              <a:srcRect/>
              <a:tile tx="0" ty="0" sx="100000" sy="100000" flip="none" algn="tl"/>
            </a:blipFill>
            <a:ln w="28575">
              <a:solidFill>
                <a:srgbClr val="006600"/>
              </a:solidFill>
              <a:miter lim="800000"/>
              <a:headEnd/>
              <a:tailEnd/>
            </a:ln>
          </p:spPr>
          <p:txBody>
            <a:bodyPr wrap="none" anchor="ctr"/>
            <a:lstStyle/>
            <a:p>
              <a:endParaRPr lang="zh-CN" altLang="en-US"/>
            </a:p>
          </p:txBody>
        </p:sp>
        <p:sp>
          <p:nvSpPr>
            <p:cNvPr id="174097" name="AutoShape 12" descr="羊皮纸"/>
            <p:cNvSpPr>
              <a:spLocks noChangeArrowheads="1"/>
            </p:cNvSpPr>
            <p:nvPr/>
          </p:nvSpPr>
          <p:spPr bwMode="auto">
            <a:xfrm>
              <a:off x="2827" y="1150"/>
              <a:ext cx="1056" cy="384"/>
            </a:xfrm>
            <a:prstGeom prst="flowChartDecision">
              <a:avLst/>
            </a:prstGeom>
            <a:blipFill dpi="0" rotWithShape="0">
              <a:blip r:embed="rId2" cstate="print"/>
              <a:srcRect/>
              <a:tile tx="0" ty="0" sx="100000" sy="100000" flip="none" algn="tl"/>
            </a:blipFill>
            <a:ln w="28575">
              <a:solidFill>
                <a:srgbClr val="006600"/>
              </a:solidFill>
              <a:miter lim="800000"/>
              <a:headEnd/>
              <a:tailEnd/>
            </a:ln>
          </p:spPr>
          <p:txBody>
            <a:bodyPr wrap="none" anchor="ctr"/>
            <a:lstStyle/>
            <a:p>
              <a:endParaRPr lang="zh-CN" altLang="en-US"/>
            </a:p>
          </p:txBody>
        </p:sp>
        <p:sp>
          <p:nvSpPr>
            <p:cNvPr id="174098" name="AutoShape 13" descr="羊皮纸"/>
            <p:cNvSpPr>
              <a:spLocks noChangeArrowheads="1"/>
            </p:cNvSpPr>
            <p:nvPr/>
          </p:nvSpPr>
          <p:spPr bwMode="auto">
            <a:xfrm>
              <a:off x="3979" y="1534"/>
              <a:ext cx="1056" cy="384"/>
            </a:xfrm>
            <a:prstGeom prst="flowChartDecision">
              <a:avLst/>
            </a:prstGeom>
            <a:blipFill dpi="0" rotWithShape="0">
              <a:blip r:embed="rId2" cstate="print"/>
              <a:srcRect/>
              <a:tile tx="0" ty="0" sx="100000" sy="100000" flip="none" algn="tl"/>
            </a:blipFill>
            <a:ln w="28575">
              <a:solidFill>
                <a:srgbClr val="006600"/>
              </a:solidFill>
              <a:miter lim="800000"/>
              <a:headEnd/>
              <a:tailEnd/>
            </a:ln>
          </p:spPr>
          <p:txBody>
            <a:bodyPr wrap="none" anchor="ctr"/>
            <a:lstStyle/>
            <a:p>
              <a:endParaRPr lang="zh-CN" altLang="en-US"/>
            </a:p>
          </p:txBody>
        </p:sp>
        <p:sp>
          <p:nvSpPr>
            <p:cNvPr id="174099" name="Line 14"/>
            <p:cNvSpPr>
              <a:spLocks noChangeShapeType="1"/>
            </p:cNvSpPr>
            <p:nvPr/>
          </p:nvSpPr>
          <p:spPr bwMode="auto">
            <a:xfrm>
              <a:off x="3355" y="958"/>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174100" name="Line 15"/>
            <p:cNvSpPr>
              <a:spLocks noChangeShapeType="1"/>
            </p:cNvSpPr>
            <p:nvPr/>
          </p:nvSpPr>
          <p:spPr bwMode="auto">
            <a:xfrm>
              <a:off x="721" y="2119"/>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301072" name="Rectangle 16"/>
            <p:cNvSpPr>
              <a:spLocks noChangeArrowheads="1"/>
            </p:cNvSpPr>
            <p:nvPr/>
          </p:nvSpPr>
          <p:spPr bwMode="auto">
            <a:xfrm>
              <a:off x="337" y="2302"/>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1073" name="Text Box 17"/>
            <p:cNvSpPr txBox="1">
              <a:spLocks noChangeArrowheads="1"/>
            </p:cNvSpPr>
            <p:nvPr/>
          </p:nvSpPr>
          <p:spPr bwMode="auto">
            <a:xfrm>
              <a:off x="360" y="2302"/>
              <a:ext cx="695"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174103" name="Line 18"/>
            <p:cNvSpPr>
              <a:spLocks noChangeShapeType="1"/>
            </p:cNvSpPr>
            <p:nvPr/>
          </p:nvSpPr>
          <p:spPr bwMode="auto">
            <a:xfrm>
              <a:off x="2086" y="2115"/>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174104" name="Line 19"/>
            <p:cNvSpPr>
              <a:spLocks noChangeShapeType="1"/>
            </p:cNvSpPr>
            <p:nvPr/>
          </p:nvSpPr>
          <p:spPr bwMode="auto">
            <a:xfrm>
              <a:off x="1413" y="1726"/>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301076" name="Rectangle 20"/>
            <p:cNvSpPr>
              <a:spLocks noChangeArrowheads="1"/>
            </p:cNvSpPr>
            <p:nvPr/>
          </p:nvSpPr>
          <p:spPr bwMode="auto">
            <a:xfrm>
              <a:off x="1701" y="2302"/>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1077" name="Text Box 21"/>
            <p:cNvSpPr txBox="1">
              <a:spLocks noChangeArrowheads="1"/>
            </p:cNvSpPr>
            <p:nvPr/>
          </p:nvSpPr>
          <p:spPr bwMode="auto">
            <a:xfrm>
              <a:off x="1821" y="2302"/>
              <a:ext cx="504"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174107" name="Line 23"/>
            <p:cNvSpPr>
              <a:spLocks noChangeShapeType="1"/>
            </p:cNvSpPr>
            <p:nvPr/>
          </p:nvSpPr>
          <p:spPr bwMode="auto">
            <a:xfrm>
              <a:off x="2948" y="1726"/>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174108" name="Line 24"/>
            <p:cNvSpPr>
              <a:spLocks noChangeShapeType="1"/>
            </p:cNvSpPr>
            <p:nvPr/>
          </p:nvSpPr>
          <p:spPr bwMode="auto">
            <a:xfrm>
              <a:off x="2229" y="1342"/>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301081" name="Rectangle 25"/>
            <p:cNvSpPr>
              <a:spLocks noChangeArrowheads="1"/>
            </p:cNvSpPr>
            <p:nvPr/>
          </p:nvSpPr>
          <p:spPr bwMode="auto">
            <a:xfrm>
              <a:off x="2565"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1082" name="Text Box 26"/>
            <p:cNvSpPr txBox="1">
              <a:spLocks noChangeArrowheads="1"/>
            </p:cNvSpPr>
            <p:nvPr/>
          </p:nvSpPr>
          <p:spPr bwMode="auto">
            <a:xfrm>
              <a:off x="2781" y="1918"/>
              <a:ext cx="310"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174111" name="Line 27"/>
            <p:cNvSpPr>
              <a:spLocks noChangeShapeType="1"/>
            </p:cNvSpPr>
            <p:nvPr/>
          </p:nvSpPr>
          <p:spPr bwMode="auto">
            <a:xfrm>
              <a:off x="3777" y="1726"/>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301084" name="Rectangle 28"/>
            <p:cNvSpPr>
              <a:spLocks noChangeArrowheads="1"/>
            </p:cNvSpPr>
            <p:nvPr/>
          </p:nvSpPr>
          <p:spPr bwMode="auto">
            <a:xfrm>
              <a:off x="3441"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1085" name="Text Box 29"/>
            <p:cNvSpPr txBox="1">
              <a:spLocks noChangeArrowheads="1"/>
            </p:cNvSpPr>
            <p:nvPr/>
          </p:nvSpPr>
          <p:spPr bwMode="auto">
            <a:xfrm>
              <a:off x="3636" y="1918"/>
              <a:ext cx="310"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174114" name="Line 31"/>
            <p:cNvSpPr>
              <a:spLocks noChangeShapeType="1"/>
            </p:cNvSpPr>
            <p:nvPr/>
          </p:nvSpPr>
          <p:spPr bwMode="auto">
            <a:xfrm>
              <a:off x="5240" y="1726"/>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301088" name="Rectangle 32"/>
            <p:cNvSpPr>
              <a:spLocks noChangeArrowheads="1"/>
            </p:cNvSpPr>
            <p:nvPr/>
          </p:nvSpPr>
          <p:spPr bwMode="auto">
            <a:xfrm>
              <a:off x="4856"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1089" name="Text Box 33"/>
            <p:cNvSpPr txBox="1">
              <a:spLocks noChangeArrowheads="1"/>
            </p:cNvSpPr>
            <p:nvPr/>
          </p:nvSpPr>
          <p:spPr bwMode="auto">
            <a:xfrm>
              <a:off x="5065" y="1918"/>
              <a:ext cx="310"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174117" name="Text Box 34"/>
            <p:cNvSpPr txBox="1">
              <a:spLocks noChangeArrowheads="1"/>
            </p:cNvSpPr>
            <p:nvPr/>
          </p:nvSpPr>
          <p:spPr bwMode="auto">
            <a:xfrm>
              <a:off x="1088" y="1946"/>
              <a:ext cx="580"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&lt;60?</a:t>
              </a:r>
              <a:endParaRPr kumimoji="1" lang="en-US" altLang="zh-CN" sz="2400">
                <a:latin typeface="Times New Roman" pitchFamily="18" charset="0"/>
              </a:endParaRPr>
            </a:p>
          </p:txBody>
        </p:sp>
        <p:sp>
          <p:nvSpPr>
            <p:cNvPr id="174118" name="Text Box 35"/>
            <p:cNvSpPr txBox="1">
              <a:spLocks noChangeArrowheads="1"/>
            </p:cNvSpPr>
            <p:nvPr/>
          </p:nvSpPr>
          <p:spPr bwMode="auto">
            <a:xfrm>
              <a:off x="1889" y="1561"/>
              <a:ext cx="580"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&lt;70?</a:t>
              </a:r>
              <a:endParaRPr kumimoji="1" lang="en-US" altLang="zh-CN" sz="2400">
                <a:latin typeface="Times New Roman" pitchFamily="18" charset="0"/>
              </a:endParaRPr>
            </a:p>
          </p:txBody>
        </p:sp>
        <p:sp>
          <p:nvSpPr>
            <p:cNvPr id="174119" name="Text Box 36"/>
            <p:cNvSpPr txBox="1">
              <a:spLocks noChangeArrowheads="1"/>
            </p:cNvSpPr>
            <p:nvPr/>
          </p:nvSpPr>
          <p:spPr bwMode="auto">
            <a:xfrm>
              <a:off x="3019" y="1168"/>
              <a:ext cx="580"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&lt;80?</a:t>
              </a:r>
              <a:endParaRPr kumimoji="1" lang="en-US" altLang="zh-CN" sz="2400">
                <a:latin typeface="Times New Roman" pitchFamily="18" charset="0"/>
              </a:endParaRPr>
            </a:p>
          </p:txBody>
        </p:sp>
        <p:sp>
          <p:nvSpPr>
            <p:cNvPr id="174120" name="Text Box 37"/>
            <p:cNvSpPr txBox="1">
              <a:spLocks noChangeArrowheads="1"/>
            </p:cNvSpPr>
            <p:nvPr/>
          </p:nvSpPr>
          <p:spPr bwMode="auto">
            <a:xfrm>
              <a:off x="4145" y="1561"/>
              <a:ext cx="580"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&lt;90?</a:t>
              </a:r>
              <a:endParaRPr kumimoji="1" lang="en-US" altLang="zh-CN" sz="2400">
                <a:latin typeface="Times New Roman" pitchFamily="18" charset="0"/>
              </a:endParaRPr>
            </a:p>
          </p:txBody>
        </p:sp>
        <p:sp>
          <p:nvSpPr>
            <p:cNvPr id="174121" name="Text Box 38"/>
            <p:cNvSpPr txBox="1">
              <a:spLocks noChangeArrowheads="1"/>
            </p:cNvSpPr>
            <p:nvPr/>
          </p:nvSpPr>
          <p:spPr bwMode="auto">
            <a:xfrm>
              <a:off x="309" y="2599"/>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sp>
          <p:nvSpPr>
            <p:cNvPr id="174122" name="Text Box 39"/>
            <p:cNvSpPr txBox="1">
              <a:spLocks noChangeArrowheads="1"/>
            </p:cNvSpPr>
            <p:nvPr/>
          </p:nvSpPr>
          <p:spPr bwMode="auto">
            <a:xfrm>
              <a:off x="1817" y="2599"/>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174123" name="Text Box 40"/>
            <p:cNvSpPr txBox="1">
              <a:spLocks noChangeArrowheads="1"/>
            </p:cNvSpPr>
            <p:nvPr/>
          </p:nvSpPr>
          <p:spPr bwMode="auto">
            <a:xfrm>
              <a:off x="2489" y="2215"/>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sp>
          <p:nvSpPr>
            <p:cNvPr id="174124" name="Text Box 41"/>
            <p:cNvSpPr txBox="1">
              <a:spLocks noChangeArrowheads="1"/>
            </p:cNvSpPr>
            <p:nvPr/>
          </p:nvSpPr>
          <p:spPr bwMode="auto">
            <a:xfrm>
              <a:off x="3379" y="2228"/>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sp>
          <p:nvSpPr>
            <p:cNvPr id="174125" name="Text Box 42"/>
            <p:cNvSpPr txBox="1">
              <a:spLocks noChangeArrowheads="1"/>
            </p:cNvSpPr>
            <p:nvPr/>
          </p:nvSpPr>
          <p:spPr bwMode="auto">
            <a:xfrm>
              <a:off x="4808" y="2219"/>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1099" name="Text Box 43"/>
            <p:cNvSpPr txBox="1">
              <a:spLocks noChangeArrowheads="1"/>
            </p:cNvSpPr>
            <p:nvPr/>
          </p:nvSpPr>
          <p:spPr bwMode="auto">
            <a:xfrm>
              <a:off x="1774" y="1822"/>
              <a:ext cx="310" cy="288"/>
            </a:xfrm>
            <a:prstGeom prst="rect">
              <a:avLst/>
            </a:prstGeom>
            <a:noFill/>
            <a:ln w="38100">
              <a:noFill/>
              <a:miter lim="800000"/>
              <a:headEnd/>
              <a:tailEnd/>
            </a:ln>
            <a:effectLst/>
          </p:spPr>
          <p:txBody>
            <a:bodyPr wrap="none" anchor="ctr">
              <a:spAutoFit/>
            </a:bodyPr>
            <a:lstStyle/>
            <a:p>
              <a:pPr algn="ctr">
                <a:defRPr/>
              </a:pP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0" name="Text Box 44"/>
            <p:cNvSpPr txBox="1">
              <a:spLocks noChangeArrowheads="1"/>
            </p:cNvSpPr>
            <p:nvPr/>
          </p:nvSpPr>
          <p:spPr bwMode="auto">
            <a:xfrm>
              <a:off x="2661" y="1438"/>
              <a:ext cx="310" cy="288"/>
            </a:xfrm>
            <a:prstGeom prst="rect">
              <a:avLst/>
            </a:prstGeom>
            <a:noFill/>
            <a:ln w="38100">
              <a:noFill/>
              <a:miter lim="800000"/>
              <a:headEnd/>
              <a:tailEnd/>
            </a:ln>
            <a:effectLst/>
          </p:spPr>
          <p:txBody>
            <a:bodyPr wrap="none" anchor="ctr">
              <a:spAutoFit/>
            </a:bodyPr>
            <a:lstStyle/>
            <a:p>
              <a:pPr algn="ctr">
                <a:defRPr/>
              </a:pP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1" name="Text Box 45"/>
            <p:cNvSpPr txBox="1">
              <a:spLocks noChangeArrowheads="1"/>
            </p:cNvSpPr>
            <p:nvPr/>
          </p:nvSpPr>
          <p:spPr bwMode="auto">
            <a:xfrm>
              <a:off x="3785" y="1054"/>
              <a:ext cx="310" cy="288"/>
            </a:xfrm>
            <a:prstGeom prst="rect">
              <a:avLst/>
            </a:prstGeom>
            <a:noFill/>
            <a:ln w="38100">
              <a:noFill/>
              <a:miter lim="800000"/>
              <a:headEnd/>
              <a:tailEnd/>
            </a:ln>
            <a:effectLst/>
          </p:spPr>
          <p:txBody>
            <a:bodyPr wrap="none" anchor="ctr">
              <a:spAutoFit/>
            </a:bodyPr>
            <a:lstStyle/>
            <a:p>
              <a:pPr algn="ctr">
                <a:defRPr/>
              </a:pP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2" name="Text Box 46"/>
            <p:cNvSpPr txBox="1">
              <a:spLocks noChangeArrowheads="1"/>
            </p:cNvSpPr>
            <p:nvPr/>
          </p:nvSpPr>
          <p:spPr bwMode="auto">
            <a:xfrm>
              <a:off x="4974" y="1464"/>
              <a:ext cx="310" cy="288"/>
            </a:xfrm>
            <a:prstGeom prst="rect">
              <a:avLst/>
            </a:prstGeom>
            <a:noFill/>
            <a:ln w="38100">
              <a:noFill/>
              <a:miter lim="800000"/>
              <a:headEnd/>
              <a:tailEnd/>
            </a:ln>
            <a:effectLst/>
          </p:spPr>
          <p:txBody>
            <a:bodyPr wrap="none" anchor="ctr">
              <a:spAutoFit/>
            </a:bodyPr>
            <a:lstStyle/>
            <a:p>
              <a:pPr algn="ctr">
                <a:defRPr/>
              </a:pP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3" name="Text Box 47"/>
            <p:cNvSpPr txBox="1">
              <a:spLocks noChangeArrowheads="1"/>
            </p:cNvSpPr>
            <p:nvPr/>
          </p:nvSpPr>
          <p:spPr bwMode="auto">
            <a:xfrm>
              <a:off x="3761" y="1434"/>
              <a:ext cx="244" cy="327"/>
            </a:xfrm>
            <a:prstGeom prst="rect">
              <a:avLst/>
            </a:prstGeom>
            <a:noFill/>
            <a:ln w="38100">
              <a:noFill/>
              <a:miter lim="800000"/>
              <a:headEnd/>
              <a:tailEnd/>
            </a:ln>
            <a:effectLst/>
          </p:spPr>
          <p:txBody>
            <a:bodyPr wrap="none" anchor="ctr">
              <a:spAutoFit/>
            </a:bodyPr>
            <a:lstStyle/>
            <a:p>
              <a:pPr algn="ctr">
                <a:defRPr/>
              </a:pP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4" name="Text Box 48"/>
            <p:cNvSpPr txBox="1">
              <a:spLocks noChangeArrowheads="1"/>
            </p:cNvSpPr>
            <p:nvPr/>
          </p:nvSpPr>
          <p:spPr bwMode="auto">
            <a:xfrm>
              <a:off x="2587" y="1026"/>
              <a:ext cx="244" cy="327"/>
            </a:xfrm>
            <a:prstGeom prst="rect">
              <a:avLst/>
            </a:prstGeom>
            <a:noFill/>
            <a:ln w="38100">
              <a:noFill/>
              <a:miter lim="800000"/>
              <a:headEnd/>
              <a:tailEnd/>
            </a:ln>
            <a:effectLst/>
          </p:spPr>
          <p:txBody>
            <a:bodyPr wrap="none" anchor="ctr">
              <a:spAutoFit/>
            </a:bodyPr>
            <a:lstStyle/>
            <a:p>
              <a:pPr algn="ctr">
                <a:defRPr/>
              </a:pP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5" name="Text Box 49"/>
            <p:cNvSpPr txBox="1">
              <a:spLocks noChangeArrowheads="1"/>
            </p:cNvSpPr>
            <p:nvPr/>
          </p:nvSpPr>
          <p:spPr bwMode="auto">
            <a:xfrm>
              <a:off x="721" y="1822"/>
              <a:ext cx="244" cy="327"/>
            </a:xfrm>
            <a:prstGeom prst="rect">
              <a:avLst/>
            </a:prstGeom>
            <a:noFill/>
            <a:ln w="38100">
              <a:noFill/>
              <a:miter lim="800000"/>
              <a:headEnd/>
              <a:tailEnd/>
            </a:ln>
            <a:effectLst/>
          </p:spPr>
          <p:txBody>
            <a:bodyPr wrap="none" anchor="ctr">
              <a:spAutoFit/>
            </a:bodyPr>
            <a:lstStyle/>
            <a:p>
              <a:pPr algn="ctr">
                <a:defRPr/>
              </a:pP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6" name="Text Box 50"/>
            <p:cNvSpPr txBox="1">
              <a:spLocks noChangeArrowheads="1"/>
            </p:cNvSpPr>
            <p:nvPr/>
          </p:nvSpPr>
          <p:spPr bwMode="auto">
            <a:xfrm>
              <a:off x="1553" y="1399"/>
              <a:ext cx="244" cy="327"/>
            </a:xfrm>
            <a:prstGeom prst="rect">
              <a:avLst/>
            </a:prstGeom>
            <a:noFill/>
            <a:ln w="38100">
              <a:noFill/>
              <a:miter lim="800000"/>
              <a:headEnd/>
              <a:tailEnd/>
            </a:ln>
            <a:effectLst/>
          </p:spPr>
          <p:txBody>
            <a:bodyPr wrap="none" anchor="ctr">
              <a:spAutoFit/>
            </a:bodyPr>
            <a:lstStyle/>
            <a:p>
              <a:pPr algn="ctr">
                <a:defRPr/>
              </a:pP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174085" name="Text Box 51"/>
          <p:cNvSpPr txBox="1">
            <a:spLocks noChangeArrowheads="1"/>
          </p:cNvSpPr>
          <p:nvPr/>
        </p:nvSpPr>
        <p:spPr bwMode="auto">
          <a:xfrm>
            <a:off x="639763" y="4959350"/>
            <a:ext cx="7569200" cy="1098550"/>
          </a:xfrm>
          <a:prstGeom prst="rect">
            <a:avLst/>
          </a:prstGeom>
          <a:noFill/>
          <a:ln w="38100">
            <a:noFill/>
            <a:miter lim="800000"/>
            <a:headEnd/>
            <a:tailEnd/>
          </a:ln>
        </p:spPr>
        <p:txBody>
          <a:bodyPr wrap="none" anchor="ctr">
            <a:spAutoFit/>
          </a:bodyPr>
          <a:lstStyle/>
          <a:p>
            <a:pPr>
              <a:spcBef>
                <a:spcPct val="20000"/>
              </a:spcBef>
            </a:pPr>
            <a:r>
              <a:rPr kumimoji="1" lang="en-US" altLang="zh-CN" sz="3000" b="1">
                <a:solidFill>
                  <a:srgbClr val="000099"/>
                </a:solidFill>
                <a:latin typeface="Times New Roman" pitchFamily="18" charset="0"/>
              </a:rPr>
              <a:t>WPL = 0.10*3+0.15*3+0.25*2+0.35*2+0.15*2</a:t>
            </a:r>
          </a:p>
          <a:p>
            <a:pPr>
              <a:spcBef>
                <a:spcPct val="20000"/>
              </a:spcBef>
            </a:pPr>
            <a:r>
              <a:rPr kumimoji="1" lang="en-US" altLang="zh-CN" sz="3000" b="1">
                <a:solidFill>
                  <a:srgbClr val="000099"/>
                </a:solidFill>
                <a:latin typeface="Times New Roman" pitchFamily="18" charset="0"/>
              </a:rPr>
              <a:t>         = 0.3+0.45+0.5+0.7+0.3 = 2.25</a:t>
            </a:r>
            <a:r>
              <a:rPr kumimoji="1" lang="en-US" altLang="zh-CN" sz="2800" b="1">
                <a:solidFill>
                  <a:srgbClr val="000099"/>
                </a:solidFill>
                <a:latin typeface="Times New Roman" pitchFamily="18" charset="0"/>
              </a:rPr>
              <a:t> </a:t>
            </a:r>
            <a:endParaRPr kumimoji="1" lang="en-US" altLang="zh-CN" sz="2800">
              <a:latin typeface="Times New Roman" pitchFamily="18"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359532" y="224644"/>
            <a:ext cx="8460940" cy="3862596"/>
          </a:xfrm>
          <a:prstGeom prst="rect">
            <a:avLst/>
          </a:prstGeom>
          <a:noFill/>
          <a:ln w="12700" cap="sq">
            <a:noFill/>
            <a:miter lim="800000"/>
            <a:headEnd type="none" w="sm" len="sm"/>
            <a:tailEnd type="none" w="sm" len="sm"/>
          </a:ln>
          <a:effectLst/>
        </p:spPr>
        <p:txBody>
          <a:bodyPr wrap="square">
            <a:spAutoFit/>
          </a:bodyPr>
          <a:lstStyle/>
          <a:p>
            <a:pPr>
              <a:lnSpc>
                <a:spcPct val="125000"/>
              </a:lnSpc>
            </a:pPr>
            <a:r>
              <a:rPr lang="zh-CN" altLang="en-US" sz="2800" b="1" dirty="0" smtClean="0">
                <a:solidFill>
                  <a:srgbClr val="FF0000"/>
                </a:solidFill>
                <a:latin typeface="Times New Roman" pitchFamily="18" charset="0"/>
                <a:ea typeface="华文楷体" pitchFamily="2" charset="-122"/>
                <a:cs typeface="Times New Roman" pitchFamily="18" charset="0"/>
              </a:rPr>
              <a:t>多叉哈夫曼树</a:t>
            </a:r>
            <a:endParaRPr lang="en-US" altLang="zh-CN" sz="2800" b="1" dirty="0" smtClean="0">
              <a:solidFill>
                <a:srgbClr val="000000"/>
              </a:solidFill>
              <a:latin typeface="Times New Roman" pitchFamily="18" charset="0"/>
              <a:ea typeface="华文楷体" pitchFamily="2" charset="-122"/>
              <a:cs typeface="Times New Roman" pitchFamily="18" charset="0"/>
            </a:endParaRPr>
          </a:p>
          <a:p>
            <a:pPr marL="449263">
              <a:lnSpc>
                <a:spcPct val="125000"/>
              </a:lnSpc>
            </a:pPr>
            <a:r>
              <a:rPr lang="zh-CN" altLang="en-US" sz="2800" b="1" dirty="0" smtClean="0">
                <a:solidFill>
                  <a:srgbClr val="000000"/>
                </a:solidFill>
                <a:latin typeface="Times New Roman" pitchFamily="18" charset="0"/>
                <a:ea typeface="华文楷体" pitchFamily="2" charset="-122"/>
                <a:cs typeface="Times New Roman" pitchFamily="18" charset="0"/>
              </a:rPr>
              <a:t>哈夫曼树也可以是</a:t>
            </a:r>
            <a:r>
              <a:rPr lang="en-US" altLang="zh-CN" sz="2800" b="1" dirty="0" smtClean="0">
                <a:solidFill>
                  <a:srgbClr val="000000"/>
                </a:solidFill>
                <a:latin typeface="Times New Roman" pitchFamily="18" charset="0"/>
                <a:ea typeface="华文楷体" pitchFamily="2" charset="-122"/>
                <a:cs typeface="Times New Roman" pitchFamily="18" charset="0"/>
              </a:rPr>
              <a:t>k</a:t>
            </a:r>
            <a:r>
              <a:rPr lang="zh-CN" altLang="en-US" sz="2800" b="1" dirty="0" smtClean="0">
                <a:solidFill>
                  <a:srgbClr val="000000"/>
                </a:solidFill>
                <a:latin typeface="Times New Roman" pitchFamily="18" charset="0"/>
                <a:ea typeface="华文楷体" pitchFamily="2" charset="-122"/>
                <a:cs typeface="Times New Roman" pitchFamily="18" charset="0"/>
              </a:rPr>
              <a:t>叉的，只是在构造</a:t>
            </a:r>
            <a:r>
              <a:rPr lang="en-US" altLang="zh-CN" sz="2800" b="1" dirty="0" smtClean="0">
                <a:solidFill>
                  <a:srgbClr val="000000"/>
                </a:solidFill>
                <a:latin typeface="Times New Roman" pitchFamily="18" charset="0"/>
                <a:ea typeface="华文楷体" pitchFamily="2" charset="-122"/>
                <a:cs typeface="Times New Roman" pitchFamily="18" charset="0"/>
              </a:rPr>
              <a:t>k</a:t>
            </a:r>
            <a:r>
              <a:rPr lang="zh-CN" altLang="en-US" sz="2800" b="1" dirty="0" smtClean="0">
                <a:solidFill>
                  <a:srgbClr val="000000"/>
                </a:solidFill>
                <a:latin typeface="Times New Roman" pitchFamily="18" charset="0"/>
                <a:ea typeface="华文楷体" pitchFamily="2" charset="-122"/>
                <a:cs typeface="Times New Roman" pitchFamily="18" charset="0"/>
              </a:rPr>
              <a:t>叉哈夫曼树时需要先进行一些调整。构造哈夫曼树的思想是每次选</a:t>
            </a:r>
            <a:r>
              <a:rPr lang="en-US" altLang="zh-CN" sz="2800" b="1" dirty="0" smtClean="0">
                <a:solidFill>
                  <a:srgbClr val="000000"/>
                </a:solidFill>
                <a:latin typeface="Times New Roman" pitchFamily="18" charset="0"/>
                <a:ea typeface="华文楷体" pitchFamily="2" charset="-122"/>
                <a:cs typeface="Times New Roman" pitchFamily="18" charset="0"/>
              </a:rPr>
              <a:t>k</a:t>
            </a:r>
            <a:r>
              <a:rPr lang="zh-CN" altLang="en-US" sz="2800" b="1" dirty="0" smtClean="0">
                <a:solidFill>
                  <a:srgbClr val="000000"/>
                </a:solidFill>
                <a:latin typeface="Times New Roman" pitchFamily="18" charset="0"/>
                <a:ea typeface="华文楷体" pitchFamily="2" charset="-122"/>
                <a:cs typeface="Times New Roman" pitchFamily="18" charset="0"/>
              </a:rPr>
              <a:t>个权重最小的元素来合成一个新的元素，该元素权重为</a:t>
            </a:r>
            <a:r>
              <a:rPr lang="en-US" altLang="zh-CN" sz="2800" b="1" dirty="0" smtClean="0">
                <a:solidFill>
                  <a:srgbClr val="000000"/>
                </a:solidFill>
                <a:latin typeface="Times New Roman" pitchFamily="18" charset="0"/>
                <a:ea typeface="华文楷体" pitchFamily="2" charset="-122"/>
                <a:cs typeface="Times New Roman" pitchFamily="18" charset="0"/>
              </a:rPr>
              <a:t>k</a:t>
            </a:r>
            <a:r>
              <a:rPr lang="zh-CN" altLang="en-US" sz="2800" b="1" dirty="0" smtClean="0">
                <a:solidFill>
                  <a:srgbClr val="000000"/>
                </a:solidFill>
                <a:latin typeface="Times New Roman" pitchFamily="18" charset="0"/>
                <a:ea typeface="华文楷体" pitchFamily="2" charset="-122"/>
                <a:cs typeface="Times New Roman" pitchFamily="18" charset="0"/>
              </a:rPr>
              <a:t>个元素权重之和。但是当</a:t>
            </a:r>
            <a:r>
              <a:rPr lang="en-US" altLang="zh-CN" sz="2800" b="1" dirty="0" smtClean="0">
                <a:solidFill>
                  <a:srgbClr val="000000"/>
                </a:solidFill>
                <a:latin typeface="Times New Roman" pitchFamily="18" charset="0"/>
                <a:ea typeface="华文楷体" pitchFamily="2" charset="-122"/>
                <a:cs typeface="Times New Roman" pitchFamily="18" charset="0"/>
              </a:rPr>
              <a:t>k</a:t>
            </a:r>
            <a:r>
              <a:rPr lang="zh-CN" altLang="en-US" sz="2800" b="1" dirty="0" smtClean="0">
                <a:solidFill>
                  <a:srgbClr val="000000"/>
                </a:solidFill>
                <a:latin typeface="Times New Roman" pitchFamily="18" charset="0"/>
                <a:ea typeface="华文楷体" pitchFamily="2" charset="-122"/>
                <a:cs typeface="Times New Roman" pitchFamily="18" charset="0"/>
              </a:rPr>
              <a:t>大于</a:t>
            </a:r>
            <a:r>
              <a:rPr lang="en-US" altLang="zh-CN" sz="2800" b="1" dirty="0" smtClean="0">
                <a:solidFill>
                  <a:srgbClr val="000000"/>
                </a:solidFill>
                <a:latin typeface="Times New Roman" pitchFamily="18" charset="0"/>
                <a:ea typeface="华文楷体" pitchFamily="2" charset="-122"/>
                <a:cs typeface="Times New Roman" pitchFamily="18" charset="0"/>
              </a:rPr>
              <a:t>2</a:t>
            </a:r>
            <a:r>
              <a:rPr lang="zh-CN" altLang="en-US" sz="2800" b="1" dirty="0" smtClean="0">
                <a:solidFill>
                  <a:srgbClr val="000000"/>
                </a:solidFill>
                <a:latin typeface="Times New Roman" pitchFamily="18" charset="0"/>
                <a:ea typeface="华文楷体" pitchFamily="2" charset="-122"/>
                <a:cs typeface="Times New Roman" pitchFamily="18" charset="0"/>
              </a:rPr>
              <a:t>时，按照这 个步骤做下去可能到最后剩下的元素少于</a:t>
            </a:r>
            <a:r>
              <a:rPr lang="en-US" altLang="zh-CN" sz="2800" b="1" dirty="0" smtClean="0">
                <a:solidFill>
                  <a:srgbClr val="000000"/>
                </a:solidFill>
                <a:latin typeface="Times New Roman" pitchFamily="18" charset="0"/>
                <a:ea typeface="华文楷体" pitchFamily="2" charset="-122"/>
                <a:cs typeface="Times New Roman" pitchFamily="18" charset="0"/>
              </a:rPr>
              <a:t>k</a:t>
            </a:r>
            <a:r>
              <a:rPr lang="zh-CN" altLang="en-US" sz="2800" b="1" dirty="0" smtClean="0">
                <a:solidFill>
                  <a:srgbClr val="000000"/>
                </a:solidFill>
                <a:latin typeface="Times New Roman" pitchFamily="18" charset="0"/>
                <a:ea typeface="华文楷体" pitchFamily="2" charset="-122"/>
                <a:cs typeface="Times New Roman" pitchFamily="18" charset="0"/>
              </a:rPr>
              <a:t>个</a:t>
            </a:r>
            <a:r>
              <a:rPr lang="zh-CN" altLang="en-US" sz="2800" b="1" dirty="0" smtClean="0">
                <a:solidFill>
                  <a:srgbClr val="000000"/>
                </a:solidFill>
                <a:latin typeface="Times New Roman" pitchFamily="18" charset="0"/>
                <a:ea typeface="华文楷体" pitchFamily="2" charset="-122"/>
                <a:cs typeface="Times New Roman" pitchFamily="18" charset="0"/>
              </a:rPr>
              <a:t>。</a:t>
            </a:r>
            <a:r>
              <a:rPr lang="zh-CN" altLang="en-US" sz="2800" b="1" dirty="0" smtClean="0">
                <a:solidFill>
                  <a:srgbClr val="000000"/>
                </a:solidFill>
                <a:latin typeface="Times New Roman" pitchFamily="18" charset="0"/>
                <a:ea typeface="华文楷体" pitchFamily="2" charset="-122"/>
                <a:cs typeface="Times New Roman" pitchFamily="18" charset="0"/>
              </a:rPr>
              <a:t>思考一下如何解决这个问题？</a:t>
            </a:r>
            <a:endParaRPr lang="en-US" altLang="zh-CN" sz="2800" b="1" dirty="0" smtClean="0">
              <a:solidFill>
                <a:srgbClr val="000000"/>
              </a:solidFill>
              <a:latin typeface="Times New Roman" pitchFamily="18" charset="0"/>
              <a:ea typeface="华文楷体" pitchFamily="2" charset="-122"/>
              <a:cs typeface="Times New Roman" pitchFamily="18"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5"/>
          <p:cNvSpPr>
            <a:spLocks noGrp="1" noChangeArrowheads="1"/>
          </p:cNvSpPr>
          <p:nvPr>
            <p:ph type="title"/>
          </p:nvPr>
        </p:nvSpPr>
        <p:spPr>
          <a:xfrm>
            <a:off x="0" y="404664"/>
            <a:ext cx="8229600" cy="971550"/>
          </a:xfrm>
        </p:spPr>
        <p:txBody>
          <a:bodyPr/>
          <a:lstStyle/>
          <a:p>
            <a:pPr eaLnBrk="1" hangingPunct="1"/>
            <a:r>
              <a:rPr lang="en-US" altLang="zh-CN" b="1" kern="1200" dirty="0" smtClean="0">
                <a:solidFill>
                  <a:srgbClr val="0000FF"/>
                </a:solidFill>
                <a:latin typeface="Arial" charset="0"/>
                <a:ea typeface="隶书" pitchFamily="49" charset="-122"/>
                <a:cs typeface="+mn-cs"/>
              </a:rPr>
              <a:t>Huffman</a:t>
            </a:r>
            <a:r>
              <a:rPr lang="zh-CN" altLang="en-US" b="1" kern="1200" dirty="0" smtClean="0">
                <a:solidFill>
                  <a:srgbClr val="0000FF"/>
                </a:solidFill>
                <a:latin typeface="Arial" charset="0"/>
                <a:ea typeface="隶书" pitchFamily="49" charset="-122"/>
                <a:cs typeface="+mn-cs"/>
              </a:rPr>
              <a:t>编码</a:t>
            </a:r>
          </a:p>
        </p:txBody>
      </p:sp>
      <p:sp>
        <p:nvSpPr>
          <p:cNvPr id="175108" name="Rectangle 6"/>
          <p:cNvSpPr>
            <a:spLocks noGrp="1" noChangeArrowheads="1"/>
          </p:cNvSpPr>
          <p:nvPr>
            <p:ph type="body" idx="1"/>
          </p:nvPr>
        </p:nvSpPr>
        <p:spPr>
          <a:xfrm>
            <a:off x="590550" y="1376772"/>
            <a:ext cx="8229600" cy="4860925"/>
          </a:xfrm>
        </p:spPr>
        <p:txBody>
          <a:bodyPr/>
          <a:lstStyle/>
          <a:p>
            <a:pPr eaLnBrk="1" hangingPunct="1">
              <a:spcBef>
                <a:spcPct val="15000"/>
              </a:spcBef>
              <a:buClr>
                <a:srgbClr val="800080"/>
              </a:buClr>
              <a:buSzPct val="50000"/>
            </a:pPr>
            <a:r>
              <a:rPr kumimoji="1" lang="zh-CN" altLang="en-US" sz="2800" b="1" dirty="0" smtClean="0">
                <a:solidFill>
                  <a:srgbClr val="000099"/>
                </a:solidFill>
                <a:latin typeface="华文楷体" pitchFamily="2" charset="-122"/>
                <a:ea typeface="华文楷体" pitchFamily="2" charset="-122"/>
              </a:rPr>
              <a:t>主要用途是实现数据压缩，实现 数据的无损压缩。设给出一段报文：</a:t>
            </a:r>
            <a:r>
              <a:rPr kumimoji="1" lang="zh-CN" altLang="en-US" sz="2800" b="1" dirty="0" smtClean="0">
                <a:latin typeface="华文楷体" pitchFamily="2" charset="-122"/>
                <a:ea typeface="华文楷体" pitchFamily="2" charset="-122"/>
              </a:rPr>
              <a:t> </a:t>
            </a:r>
          </a:p>
          <a:p>
            <a:pPr eaLnBrk="1" hangingPunct="1">
              <a:spcBef>
                <a:spcPct val="15000"/>
              </a:spcBef>
              <a:buClr>
                <a:srgbClr val="800080"/>
              </a:buClr>
              <a:buSzPct val="50000"/>
              <a:buFont typeface="Wingdings" pitchFamily="2" charset="2"/>
              <a:buNone/>
            </a:pPr>
            <a:r>
              <a:rPr kumimoji="1" lang="zh-CN" altLang="en-US" sz="2800" b="1" dirty="0" smtClean="0">
                <a:solidFill>
                  <a:schemeClr val="bg2"/>
                </a:solidFill>
                <a:latin typeface="华文楷体" pitchFamily="2" charset="-122"/>
                <a:ea typeface="华文楷体" pitchFamily="2" charset="-122"/>
              </a:rPr>
              <a:t>           </a:t>
            </a:r>
            <a:r>
              <a:rPr kumimoji="1" lang="en-US" altLang="zh-CN" sz="2800" b="1" dirty="0" smtClean="0">
                <a:solidFill>
                  <a:schemeClr val="tx2"/>
                </a:solidFill>
                <a:latin typeface="华文楷体" pitchFamily="2" charset="-122"/>
                <a:ea typeface="华文楷体" pitchFamily="2" charset="-122"/>
              </a:rPr>
              <a:t>CAST CAST SAT AT ATASA</a:t>
            </a:r>
          </a:p>
          <a:p>
            <a:pPr eaLnBrk="1" hangingPunct="1">
              <a:spcBef>
                <a:spcPct val="15000"/>
              </a:spcBef>
              <a:buClr>
                <a:srgbClr val="800080"/>
              </a:buClr>
              <a:buSzPct val="50000"/>
              <a:buNone/>
            </a:pPr>
            <a:r>
              <a:rPr kumimoji="1" lang="zh-CN" altLang="en-US" sz="2800" b="1" dirty="0" smtClean="0">
                <a:solidFill>
                  <a:srgbClr val="000099"/>
                </a:solidFill>
                <a:latin typeface="华文楷体" pitchFamily="2" charset="-122"/>
                <a:ea typeface="华文楷体" pitchFamily="2" charset="-122"/>
              </a:rPr>
              <a:t>     字符集合是 </a:t>
            </a:r>
            <a:r>
              <a:rPr kumimoji="1" lang="en-US" altLang="zh-CN" sz="2800" b="1" dirty="0" smtClean="0">
                <a:solidFill>
                  <a:srgbClr val="000099"/>
                </a:solidFill>
                <a:latin typeface="华文楷体" pitchFamily="2" charset="-122"/>
                <a:ea typeface="华文楷体" pitchFamily="2" charset="-122"/>
              </a:rPr>
              <a:t>{ C, A, S, T }</a:t>
            </a:r>
            <a:r>
              <a:rPr kumimoji="1" lang="zh-CN" altLang="en-US" sz="2800" b="1" dirty="0" smtClean="0">
                <a:solidFill>
                  <a:srgbClr val="000099"/>
                </a:solidFill>
                <a:latin typeface="华文楷体" pitchFamily="2" charset="-122"/>
                <a:ea typeface="华文楷体" pitchFamily="2" charset="-122"/>
              </a:rPr>
              <a:t>，各个字符出现的频度（次数）是 </a:t>
            </a:r>
            <a:r>
              <a:rPr kumimoji="1" lang="en-US" altLang="zh-CN" sz="2800" b="1" i="1" dirty="0" smtClean="0">
                <a:solidFill>
                  <a:srgbClr val="000099"/>
                </a:solidFill>
                <a:latin typeface="华文楷体" pitchFamily="2" charset="-122"/>
                <a:ea typeface="华文楷体" pitchFamily="2" charset="-122"/>
              </a:rPr>
              <a:t>W</a:t>
            </a:r>
            <a:r>
              <a:rPr kumimoji="1" lang="zh-CN" altLang="en-US" sz="2800" b="1" dirty="0" smtClean="0">
                <a:solidFill>
                  <a:srgbClr val="000099"/>
                </a:solidFill>
                <a:latin typeface="华文楷体" pitchFamily="2" charset="-122"/>
                <a:ea typeface="华文楷体" pitchFamily="2" charset="-122"/>
              </a:rPr>
              <a:t>＝</a:t>
            </a:r>
            <a:r>
              <a:rPr kumimoji="1" lang="en-US" altLang="zh-CN" sz="2800" b="1" dirty="0" smtClean="0">
                <a:solidFill>
                  <a:srgbClr val="000099"/>
                </a:solidFill>
                <a:latin typeface="华文楷体" pitchFamily="2" charset="-122"/>
                <a:ea typeface="华文楷体" pitchFamily="2" charset="-122"/>
              </a:rPr>
              <a:t>{ 2, 7, 4, 5 }</a:t>
            </a:r>
            <a:r>
              <a:rPr kumimoji="1" lang="zh-CN" altLang="en-US" sz="2800" b="1" dirty="0" smtClean="0">
                <a:solidFill>
                  <a:srgbClr val="000099"/>
                </a:solidFill>
                <a:latin typeface="华文楷体" pitchFamily="2" charset="-122"/>
                <a:ea typeface="华文楷体" pitchFamily="2" charset="-122"/>
              </a:rPr>
              <a:t>。</a:t>
            </a:r>
          </a:p>
          <a:p>
            <a:pPr eaLnBrk="1" hangingPunct="1">
              <a:spcBef>
                <a:spcPct val="15000"/>
              </a:spcBef>
              <a:buClr>
                <a:srgbClr val="800080"/>
              </a:buClr>
              <a:buSzPct val="50000"/>
            </a:pPr>
            <a:r>
              <a:rPr kumimoji="1" lang="zh-CN" altLang="en-US" sz="2800" b="1" dirty="0" smtClean="0">
                <a:solidFill>
                  <a:srgbClr val="000099"/>
                </a:solidFill>
                <a:latin typeface="华文楷体" pitchFamily="2" charset="-122"/>
                <a:ea typeface="华文楷体" pitchFamily="2" charset="-122"/>
              </a:rPr>
              <a:t>若给每个字符以等长编码（</a:t>
            </a:r>
            <a:r>
              <a:rPr kumimoji="1" lang="en-US" altLang="zh-CN" sz="2800" b="1" dirty="0" smtClean="0">
                <a:solidFill>
                  <a:srgbClr val="000099"/>
                </a:solidFill>
                <a:latin typeface="华文楷体" pitchFamily="2" charset="-122"/>
                <a:ea typeface="华文楷体" pitchFamily="2" charset="-122"/>
              </a:rPr>
              <a:t>2</a:t>
            </a:r>
            <a:r>
              <a:rPr kumimoji="1" lang="zh-CN" altLang="en-US" sz="2800" b="1" dirty="0" smtClean="0">
                <a:solidFill>
                  <a:srgbClr val="000099"/>
                </a:solidFill>
                <a:latin typeface="华文楷体" pitchFamily="2" charset="-122"/>
                <a:ea typeface="华文楷体" pitchFamily="2" charset="-122"/>
              </a:rPr>
              <a:t>位二进制足够）</a:t>
            </a:r>
          </a:p>
          <a:p>
            <a:pPr eaLnBrk="1" hangingPunct="1">
              <a:spcBef>
                <a:spcPct val="15000"/>
              </a:spcBef>
              <a:buClr>
                <a:srgbClr val="800080"/>
              </a:buClr>
              <a:buSzPct val="50000"/>
              <a:buFont typeface="Wingdings" pitchFamily="2" charset="2"/>
              <a:buNone/>
            </a:pPr>
            <a:r>
              <a:rPr kumimoji="1" lang="zh-CN" altLang="en-US" sz="2800" b="1" dirty="0" smtClean="0">
                <a:latin typeface="华文楷体" pitchFamily="2" charset="-122"/>
                <a:ea typeface="华文楷体" pitchFamily="2" charset="-122"/>
              </a:rPr>
              <a:t>             </a:t>
            </a:r>
            <a:r>
              <a:rPr kumimoji="1" lang="en-US" altLang="zh-CN" sz="2800" b="1" dirty="0" smtClean="0">
                <a:solidFill>
                  <a:schemeClr val="tx2"/>
                </a:solidFill>
                <a:latin typeface="华文楷体" pitchFamily="2" charset="-122"/>
                <a:ea typeface="华文楷体" pitchFamily="2" charset="-122"/>
              </a:rPr>
              <a:t>A</a:t>
            </a:r>
            <a:r>
              <a:rPr kumimoji="1" lang="en-GB" altLang="zh-CN" sz="2800" b="1" dirty="0" smtClean="0">
                <a:solidFill>
                  <a:schemeClr val="tx2"/>
                </a:solidFill>
                <a:latin typeface="华文楷体" pitchFamily="2" charset="-122"/>
                <a:ea typeface="华文楷体" pitchFamily="2" charset="-122"/>
              </a:rPr>
              <a:t> : 00   T : 10    C : 01    S : 11</a:t>
            </a:r>
            <a:endParaRPr kumimoji="1" lang="en-US" altLang="zh-CN" sz="2800" b="1" dirty="0" smtClean="0">
              <a:solidFill>
                <a:schemeClr val="tx2"/>
              </a:solidFill>
              <a:latin typeface="华文楷体" pitchFamily="2" charset="-122"/>
              <a:ea typeface="华文楷体" pitchFamily="2" charset="-122"/>
            </a:endParaRPr>
          </a:p>
          <a:p>
            <a:pPr eaLnBrk="1" hangingPunct="1">
              <a:spcBef>
                <a:spcPct val="15000"/>
              </a:spcBef>
              <a:buClr>
                <a:srgbClr val="800080"/>
              </a:buClr>
              <a:buSzPct val="50000"/>
            </a:pPr>
            <a:r>
              <a:rPr kumimoji="1" lang="zh-CN" altLang="en-US" sz="2800" b="1" dirty="0" smtClean="0">
                <a:solidFill>
                  <a:srgbClr val="000099"/>
                </a:solidFill>
                <a:latin typeface="华文楷体" pitchFamily="2" charset="-122"/>
                <a:ea typeface="华文楷体" pitchFamily="2" charset="-122"/>
              </a:rPr>
              <a:t>则总编码长度为</a:t>
            </a:r>
            <a:r>
              <a:rPr kumimoji="1" lang="zh-CN" altLang="en-US" sz="2800" b="1" dirty="0" smtClean="0">
                <a:latin typeface="华文楷体" pitchFamily="2" charset="-122"/>
                <a:ea typeface="华文楷体" pitchFamily="2" charset="-122"/>
              </a:rPr>
              <a:t> </a:t>
            </a:r>
            <a:r>
              <a:rPr kumimoji="1" lang="en-US" altLang="zh-CN" sz="2800" b="1" dirty="0" smtClean="0">
                <a:solidFill>
                  <a:srgbClr val="006600"/>
                </a:solidFill>
                <a:latin typeface="华文楷体" pitchFamily="2" charset="-122"/>
                <a:ea typeface="华文楷体" pitchFamily="2" charset="-122"/>
              </a:rPr>
              <a:t>( 2+7+4+5 ) * 2 = 36</a:t>
            </a:r>
            <a:r>
              <a:rPr kumimoji="1" lang="zh-CN" altLang="en-US" sz="2800" b="1" dirty="0" smtClean="0">
                <a:latin typeface="华文楷体" pitchFamily="2" charset="-122"/>
                <a:ea typeface="华文楷体" pitchFamily="2" charset="-122"/>
              </a:rPr>
              <a:t>。</a:t>
            </a:r>
          </a:p>
          <a:p>
            <a:pPr eaLnBrk="1" hangingPunct="1">
              <a:spcBef>
                <a:spcPct val="15000"/>
              </a:spcBef>
              <a:buClr>
                <a:srgbClr val="800080"/>
              </a:buClr>
              <a:buSzPct val="50000"/>
            </a:pPr>
            <a:r>
              <a:rPr kumimoji="1" lang="zh-CN" altLang="en-US" sz="2800" b="1" dirty="0" smtClean="0">
                <a:latin typeface="华文楷体" pitchFamily="2" charset="-122"/>
                <a:ea typeface="华文楷体" pitchFamily="2" charset="-122"/>
              </a:rPr>
              <a:t>能否减少总编码长度，使得发出同样报文，可以用最少的二进制代码？</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683568" y="584684"/>
            <a:ext cx="8077200" cy="5561010"/>
          </a:xfrm>
          <a:prstGeom prst="rect">
            <a:avLst/>
          </a:prstGeom>
          <a:noFill/>
          <a:ln w="9525">
            <a:noFill/>
            <a:miter lim="800000"/>
            <a:headEnd/>
            <a:tailEnd/>
          </a:ln>
        </p:spPr>
        <p:txBody>
          <a:bodyPr>
            <a:spAutoFit/>
          </a:bodyPr>
          <a:lstStyle/>
          <a:p>
            <a:pPr marL="342900" indent="-342900">
              <a:lnSpc>
                <a:spcPct val="105000"/>
              </a:lnSpc>
              <a:spcBef>
                <a:spcPct val="15000"/>
              </a:spcBef>
              <a:buClr>
                <a:srgbClr val="800080"/>
              </a:buClr>
              <a:buSzPct val="50000"/>
              <a:buFont typeface="Wingdings" pitchFamily="2" charset="2"/>
              <a:buChar char="n"/>
            </a:pPr>
            <a:r>
              <a:rPr kumimoji="1" lang="zh-CN" altLang="en-US" sz="2800" b="1" dirty="0">
                <a:solidFill>
                  <a:srgbClr val="000099"/>
                </a:solidFill>
                <a:latin typeface="华文楷体" pitchFamily="2" charset="-122"/>
                <a:ea typeface="华文楷体" pitchFamily="2" charset="-122"/>
              </a:rPr>
              <a:t>若按各个字符出现的概率不同而给予不等长编码，可望减少总编码长度</a:t>
            </a:r>
            <a:r>
              <a:rPr kumimoji="1" lang="zh-CN" altLang="en-US" sz="2800" b="1" dirty="0" smtClean="0">
                <a:solidFill>
                  <a:srgbClr val="000099"/>
                </a:solidFill>
                <a:latin typeface="华文楷体" pitchFamily="2" charset="-122"/>
                <a:ea typeface="华文楷体" pitchFamily="2" charset="-122"/>
              </a:rPr>
              <a:t>。</a:t>
            </a:r>
            <a:endParaRPr kumimoji="1" lang="en-US" altLang="zh-CN" sz="2800" b="1" dirty="0" smtClean="0">
              <a:solidFill>
                <a:srgbClr val="000099"/>
              </a:solidFill>
              <a:latin typeface="华文楷体" pitchFamily="2" charset="-122"/>
              <a:ea typeface="华文楷体" pitchFamily="2" charset="-122"/>
            </a:endParaRPr>
          </a:p>
          <a:p>
            <a:pPr marL="342900" indent="-342900">
              <a:spcBef>
                <a:spcPct val="15000"/>
              </a:spcBef>
              <a:defRPr/>
            </a:pPr>
            <a:r>
              <a:rPr kumimoji="1" lang="en-US" altLang="zh-CN" sz="2800" b="1" dirty="0" smtClean="0">
                <a:solidFill>
                  <a:schemeClr val="tx2"/>
                </a:solidFill>
                <a:latin typeface="Times New Roman" pitchFamily="18" charset="0"/>
                <a:ea typeface="仿宋_GB2312" pitchFamily="49" charset="-122"/>
              </a:rPr>
              <a:t>     </a:t>
            </a:r>
            <a:r>
              <a:rPr kumimoji="1" lang="zh-CN" altLang="en-US" sz="2800" b="1" dirty="0" smtClean="0">
                <a:solidFill>
                  <a:schemeClr val="tx2"/>
                </a:solidFill>
                <a:latin typeface="Times New Roman" pitchFamily="18" charset="0"/>
                <a:ea typeface="仿宋_GB2312" pitchFamily="49" charset="-122"/>
              </a:rPr>
              <a:t>例： </a:t>
            </a:r>
            <a:r>
              <a:rPr kumimoji="1" lang="en-US" altLang="zh-CN" sz="2800" b="1" dirty="0" smtClean="0">
                <a:solidFill>
                  <a:schemeClr val="tx2"/>
                </a:solidFill>
                <a:latin typeface="Times New Roman" pitchFamily="18" charset="0"/>
                <a:ea typeface="仿宋_GB2312" pitchFamily="49" charset="-122"/>
              </a:rPr>
              <a:t>A</a:t>
            </a:r>
            <a:r>
              <a:rPr kumimoji="1" lang="en-GB" altLang="zh-CN" sz="2800" b="1" dirty="0" smtClean="0">
                <a:solidFill>
                  <a:schemeClr val="tx2"/>
                </a:solidFill>
                <a:latin typeface="Times New Roman" pitchFamily="18" charset="0"/>
                <a:ea typeface="仿宋_GB2312" pitchFamily="49" charset="-122"/>
              </a:rPr>
              <a:t> : 0    T : 10     C : 110    S : 111</a:t>
            </a:r>
          </a:p>
          <a:p>
            <a:pPr marL="342900" indent="-342900">
              <a:spcBef>
                <a:spcPct val="15000"/>
              </a:spcBef>
              <a:buClr>
                <a:srgbClr val="800080"/>
              </a:buClr>
              <a:buSzPct val="50000"/>
              <a:defRPr/>
            </a:pPr>
            <a:r>
              <a:rPr kumimoji="1" lang="zh-CN" altLang="en-GB" sz="2800" b="1" dirty="0" smtClean="0">
                <a:solidFill>
                  <a:srgbClr val="000099"/>
                </a:solidFill>
                <a:latin typeface="Times New Roman" pitchFamily="18" charset="0"/>
                <a:ea typeface="仿宋_GB2312" pitchFamily="49" charset="-122"/>
              </a:rPr>
              <a:t>    </a:t>
            </a:r>
            <a:r>
              <a:rPr kumimoji="1" lang="zh-CN" altLang="en-GB" sz="2800" b="1" dirty="0" smtClean="0">
                <a:solidFill>
                  <a:srgbClr val="000099"/>
                </a:solidFill>
                <a:latin typeface="华文楷体" pitchFamily="2" charset="-122"/>
                <a:ea typeface="华文楷体" pitchFamily="2" charset="-122"/>
              </a:rPr>
              <a:t>它的总</a:t>
            </a:r>
            <a:r>
              <a:rPr kumimoji="1" lang="zh-CN" altLang="en-GB" sz="2800" b="1" dirty="0" smtClean="0">
                <a:solidFill>
                  <a:srgbClr val="000099"/>
                </a:solidFill>
                <a:latin typeface="华文楷体" pitchFamily="2" charset="-122"/>
                <a:ea typeface="华文楷体" pitchFamily="2" charset="-122"/>
                <a:sym typeface="Symbol" pitchFamily="18" charset="2"/>
              </a:rPr>
              <a:t>编码长度：7*1+5*2+</a:t>
            </a:r>
            <a:r>
              <a:rPr kumimoji="1" lang="en-US" altLang="zh-CN" sz="2800" b="1" dirty="0" smtClean="0">
                <a:solidFill>
                  <a:srgbClr val="000099"/>
                </a:solidFill>
                <a:latin typeface="华文楷体" pitchFamily="2" charset="-122"/>
                <a:ea typeface="华文楷体" pitchFamily="2" charset="-122"/>
                <a:sym typeface="Symbol" pitchFamily="18" charset="2"/>
              </a:rPr>
              <a:t>( 2+4 )*3 = 35</a:t>
            </a:r>
            <a:r>
              <a:rPr kumimoji="1" lang="zh-CN" altLang="en-US" sz="2800" b="1" dirty="0" smtClean="0">
                <a:solidFill>
                  <a:srgbClr val="000099"/>
                </a:solidFill>
                <a:latin typeface="华文楷体" pitchFamily="2" charset="-122"/>
                <a:ea typeface="华文楷体" pitchFamily="2" charset="-122"/>
                <a:sym typeface="Symbol" pitchFamily="18" charset="2"/>
              </a:rPr>
              <a:t>。比等长编码的情形要短。</a:t>
            </a:r>
            <a:endParaRPr kumimoji="1" lang="en-US" altLang="zh-CN" sz="2800" b="1" dirty="0" smtClean="0">
              <a:solidFill>
                <a:srgbClr val="000099"/>
              </a:solidFill>
              <a:latin typeface="华文楷体" pitchFamily="2" charset="-122"/>
              <a:ea typeface="华文楷体" pitchFamily="2" charset="-122"/>
            </a:endParaRPr>
          </a:p>
          <a:p>
            <a:pPr marL="342900" indent="-342900">
              <a:lnSpc>
                <a:spcPct val="115000"/>
              </a:lnSpc>
              <a:spcBef>
                <a:spcPct val="15000"/>
              </a:spcBef>
              <a:buClr>
                <a:srgbClr val="800080"/>
              </a:buClr>
              <a:buSzPct val="50000"/>
              <a:buFont typeface="Wingdings" pitchFamily="2" charset="2"/>
              <a:buChar char="n"/>
            </a:pPr>
            <a:r>
              <a:rPr kumimoji="1" lang="zh-CN" altLang="en-US" sz="2800" b="1" dirty="0" smtClean="0">
                <a:solidFill>
                  <a:srgbClr val="000099"/>
                </a:solidFill>
                <a:latin typeface="华文楷体" pitchFamily="2" charset="-122"/>
                <a:ea typeface="华文楷体" pitchFamily="2" charset="-122"/>
              </a:rPr>
              <a:t>但是有时这样的电文产生歧义。如</a:t>
            </a:r>
            <a:endParaRPr kumimoji="1" lang="en-US" altLang="zh-CN" sz="2800" b="1" dirty="0" smtClean="0">
              <a:solidFill>
                <a:srgbClr val="000099"/>
              </a:solidFill>
              <a:latin typeface="华文楷体" pitchFamily="2" charset="-122"/>
              <a:ea typeface="华文楷体" pitchFamily="2" charset="-122"/>
            </a:endParaRPr>
          </a:p>
          <a:p>
            <a:pPr>
              <a:lnSpc>
                <a:spcPct val="115000"/>
              </a:lnSpc>
              <a:spcBef>
                <a:spcPct val="15000"/>
              </a:spcBef>
              <a:buClr>
                <a:srgbClr val="800080"/>
              </a:buClr>
              <a:buSzPct val="50000"/>
            </a:pPr>
            <a:r>
              <a:rPr kumimoji="1" lang="en-US" altLang="zh-CN" sz="2800" b="1" dirty="0" smtClean="0">
                <a:solidFill>
                  <a:schemeClr val="tx2"/>
                </a:solidFill>
                <a:latin typeface="Times New Roman" pitchFamily="18" charset="0"/>
                <a:ea typeface="仿宋_GB2312" pitchFamily="49" charset="-122"/>
              </a:rPr>
              <a:t>   A</a:t>
            </a:r>
            <a:r>
              <a:rPr kumimoji="1" lang="en-GB" altLang="zh-CN" sz="2800" b="1" dirty="0" smtClean="0">
                <a:solidFill>
                  <a:schemeClr val="tx2"/>
                </a:solidFill>
                <a:latin typeface="Times New Roman" pitchFamily="18" charset="0"/>
                <a:ea typeface="仿宋_GB2312" pitchFamily="49" charset="-122"/>
              </a:rPr>
              <a:t> </a:t>
            </a:r>
            <a:r>
              <a:rPr kumimoji="1" lang="en-GB" altLang="zh-CN" sz="2800" b="1" dirty="0">
                <a:solidFill>
                  <a:schemeClr val="tx2"/>
                </a:solidFill>
                <a:latin typeface="Times New Roman" pitchFamily="18" charset="0"/>
                <a:ea typeface="仿宋_GB2312" pitchFamily="49" charset="-122"/>
              </a:rPr>
              <a:t>: 0    T : </a:t>
            </a:r>
            <a:r>
              <a:rPr kumimoji="1" lang="en-US" altLang="zh-CN" sz="2800" b="1" dirty="0" smtClean="0">
                <a:solidFill>
                  <a:schemeClr val="tx2"/>
                </a:solidFill>
                <a:latin typeface="Times New Roman" pitchFamily="18" charset="0"/>
                <a:ea typeface="仿宋_GB2312" pitchFamily="49" charset="-122"/>
              </a:rPr>
              <a:t>0</a:t>
            </a:r>
            <a:r>
              <a:rPr kumimoji="1" lang="en-GB" altLang="zh-CN" sz="2800" b="1" dirty="0" smtClean="0">
                <a:solidFill>
                  <a:schemeClr val="tx2"/>
                </a:solidFill>
                <a:latin typeface="Times New Roman" pitchFamily="18" charset="0"/>
                <a:ea typeface="仿宋_GB2312" pitchFamily="49" charset="-122"/>
              </a:rPr>
              <a:t>0     </a:t>
            </a:r>
            <a:r>
              <a:rPr kumimoji="1" lang="en-GB" altLang="zh-CN" sz="2800" b="1" dirty="0">
                <a:solidFill>
                  <a:schemeClr val="tx2"/>
                </a:solidFill>
                <a:latin typeface="Times New Roman" pitchFamily="18" charset="0"/>
                <a:ea typeface="仿宋_GB2312" pitchFamily="49" charset="-122"/>
              </a:rPr>
              <a:t>C : </a:t>
            </a:r>
            <a:r>
              <a:rPr kumimoji="1" lang="en-GB" altLang="zh-CN" sz="2800" b="1" dirty="0" smtClean="0">
                <a:solidFill>
                  <a:schemeClr val="tx2"/>
                </a:solidFill>
                <a:latin typeface="Times New Roman" pitchFamily="18" charset="0"/>
                <a:ea typeface="仿宋_GB2312" pitchFamily="49" charset="-122"/>
              </a:rPr>
              <a:t>1    </a:t>
            </a:r>
            <a:r>
              <a:rPr kumimoji="1" lang="en-GB" altLang="zh-CN" sz="2800" b="1" dirty="0">
                <a:solidFill>
                  <a:schemeClr val="tx2"/>
                </a:solidFill>
                <a:latin typeface="Times New Roman" pitchFamily="18" charset="0"/>
                <a:ea typeface="仿宋_GB2312" pitchFamily="49" charset="-122"/>
              </a:rPr>
              <a:t>S : </a:t>
            </a:r>
            <a:r>
              <a:rPr kumimoji="1" lang="en-US" altLang="zh-CN" sz="2800" b="1" dirty="0" smtClean="0">
                <a:solidFill>
                  <a:schemeClr val="tx2"/>
                </a:solidFill>
                <a:latin typeface="Times New Roman" pitchFamily="18" charset="0"/>
                <a:ea typeface="仿宋_GB2312" pitchFamily="49" charset="-122"/>
              </a:rPr>
              <a:t>0</a:t>
            </a:r>
            <a:r>
              <a:rPr kumimoji="1" lang="en-GB" altLang="zh-CN" sz="2800" b="1" dirty="0" smtClean="0">
                <a:solidFill>
                  <a:schemeClr val="tx2"/>
                </a:solidFill>
                <a:latin typeface="Times New Roman" pitchFamily="18" charset="0"/>
                <a:ea typeface="仿宋_GB2312" pitchFamily="49" charset="-122"/>
              </a:rPr>
              <a:t>1</a:t>
            </a:r>
            <a:r>
              <a:rPr kumimoji="1" lang="zh-CN" altLang="en-US" sz="2800" b="1" dirty="0" smtClean="0">
                <a:solidFill>
                  <a:schemeClr val="tx2"/>
                </a:solidFill>
                <a:latin typeface="Times New Roman" pitchFamily="18" charset="0"/>
                <a:ea typeface="仿宋_GB2312" pitchFamily="49" charset="-122"/>
              </a:rPr>
              <a:t>，</a:t>
            </a:r>
            <a:r>
              <a:rPr kumimoji="1" lang="en-US" altLang="zh-CN" sz="2800" b="1" dirty="0" smtClean="0">
                <a:solidFill>
                  <a:schemeClr val="tx2"/>
                </a:solidFill>
                <a:latin typeface="Times New Roman" pitchFamily="18" charset="0"/>
                <a:ea typeface="仿宋_GB2312" pitchFamily="49" charset="-122"/>
              </a:rPr>
              <a:t>  0000</a:t>
            </a:r>
            <a:r>
              <a:rPr kumimoji="1" lang="zh-CN" altLang="en-US" sz="2800" b="1" dirty="0" smtClean="0">
                <a:solidFill>
                  <a:schemeClr val="tx2"/>
                </a:solidFill>
                <a:latin typeface="Times New Roman" pitchFamily="18" charset="0"/>
                <a:ea typeface="仿宋_GB2312" pitchFamily="49" charset="-122"/>
              </a:rPr>
              <a:t>？</a:t>
            </a:r>
            <a:endParaRPr kumimoji="1" lang="en-US" altLang="zh-CN" sz="2800" b="1" dirty="0" smtClean="0">
              <a:solidFill>
                <a:srgbClr val="000099"/>
              </a:solidFill>
              <a:latin typeface="华文楷体" pitchFamily="2" charset="-122"/>
              <a:ea typeface="华文楷体" pitchFamily="2" charset="-122"/>
            </a:endParaRPr>
          </a:p>
          <a:p>
            <a:pPr marL="342900" indent="-342900">
              <a:lnSpc>
                <a:spcPct val="115000"/>
              </a:lnSpc>
              <a:spcBef>
                <a:spcPct val="15000"/>
              </a:spcBef>
              <a:buClr>
                <a:srgbClr val="800080"/>
              </a:buClr>
              <a:buSzPct val="50000"/>
              <a:buFont typeface="Wingdings" pitchFamily="2" charset="2"/>
              <a:buChar char="n"/>
            </a:pPr>
            <a:r>
              <a:rPr kumimoji="1" lang="zh-CN" altLang="en-US" sz="2800" b="1" u="sng" dirty="0" smtClean="0">
                <a:solidFill>
                  <a:srgbClr val="FF0000"/>
                </a:solidFill>
                <a:latin typeface="华文楷体" pitchFamily="2" charset="-122"/>
                <a:ea typeface="华文楷体" pitchFamily="2" charset="-122"/>
              </a:rPr>
              <a:t>前缀编码： </a:t>
            </a:r>
            <a:r>
              <a:rPr kumimoji="1" lang="zh-CN" altLang="en-US" sz="2800" b="1" dirty="0" smtClean="0">
                <a:solidFill>
                  <a:srgbClr val="000099"/>
                </a:solidFill>
                <a:latin typeface="华文楷体" pitchFamily="2" charset="-122"/>
                <a:ea typeface="华文楷体" pitchFamily="2" charset="-122"/>
              </a:rPr>
              <a:t>任何一个字符的编码都不是同一字符集中另一个字符的编码的前缀。</a:t>
            </a:r>
          </a:p>
          <a:p>
            <a:pPr marL="342900" indent="-342900">
              <a:lnSpc>
                <a:spcPct val="105000"/>
              </a:lnSpc>
              <a:spcBef>
                <a:spcPct val="15000"/>
              </a:spcBef>
              <a:buClr>
                <a:srgbClr val="800080"/>
              </a:buClr>
              <a:buSzPct val="50000"/>
              <a:buFont typeface="Wingdings" pitchFamily="2" charset="2"/>
              <a:buChar char="n"/>
            </a:pPr>
            <a:r>
              <a:rPr lang="zh-CN" altLang="en-US" sz="2800" b="1" dirty="0" smtClean="0">
                <a:solidFill>
                  <a:srgbClr val="006666"/>
                </a:solidFill>
                <a:latin typeface="华文楷体" pitchFamily="2" charset="-122"/>
                <a:ea typeface="华文楷体" pitchFamily="2" charset="-122"/>
              </a:rPr>
              <a:t>利用二叉树可以构造一种不等长的二进制编码，而且得到的必为二进制前缀编码。</a:t>
            </a:r>
            <a:endParaRPr lang="en-US" altLang="zh-CN" sz="2800" b="1" dirty="0" smtClean="0">
              <a:solidFill>
                <a:srgbClr val="006666"/>
              </a:solidFill>
              <a:latin typeface="华文楷体" pitchFamily="2" charset="-122"/>
              <a:ea typeface="华文楷体"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395536" y="3530140"/>
            <a:ext cx="8077200" cy="2871555"/>
          </a:xfrm>
          <a:prstGeom prst="rect">
            <a:avLst/>
          </a:prstGeom>
          <a:noFill/>
          <a:ln w="9525">
            <a:noFill/>
            <a:miter lim="800000"/>
            <a:headEnd/>
            <a:tailEnd/>
          </a:ln>
        </p:spPr>
        <p:txBody>
          <a:bodyPr>
            <a:spAutoFit/>
          </a:bodyPr>
          <a:lstStyle/>
          <a:p>
            <a:pPr marL="342900" indent="-342900">
              <a:lnSpc>
                <a:spcPct val="105000"/>
              </a:lnSpc>
              <a:spcBef>
                <a:spcPct val="15000"/>
              </a:spcBef>
              <a:buClr>
                <a:srgbClr val="800080"/>
              </a:buClr>
              <a:buSzPct val="50000"/>
              <a:buFont typeface="Wingdings" pitchFamily="2" charset="2"/>
              <a:buChar char="n"/>
            </a:pPr>
            <a:r>
              <a:rPr lang="zh-CN" altLang="en-US" sz="2800" b="1" dirty="0" smtClean="0">
                <a:latin typeface="华文楷体" pitchFamily="2" charset="-122"/>
                <a:ea typeface="华文楷体" pitchFamily="2" charset="-122"/>
              </a:rPr>
              <a:t>编码的前缀性质可以使译码方法非常简单；例如</a:t>
            </a:r>
            <a:r>
              <a:rPr lang="en-US" altLang="zh-CN" sz="2800" b="1" dirty="0" smtClean="0">
                <a:latin typeface="华文楷体" pitchFamily="2" charset="-122"/>
                <a:ea typeface="华文楷体" pitchFamily="2" charset="-122"/>
              </a:rPr>
              <a:t>0010111010</a:t>
            </a:r>
            <a:r>
              <a:rPr lang="zh-CN" altLang="en-US" sz="2800" b="1" dirty="0" smtClean="0">
                <a:latin typeface="华文楷体" pitchFamily="2" charset="-122"/>
                <a:ea typeface="华文楷体" pitchFamily="2" charset="-122"/>
              </a:rPr>
              <a:t>可以唯一的分解为</a:t>
            </a:r>
            <a:r>
              <a:rPr lang="en-US" altLang="zh-CN" sz="2800" b="1" dirty="0" smtClean="0">
                <a:latin typeface="华文楷体" pitchFamily="2" charset="-122"/>
                <a:ea typeface="华文楷体" pitchFamily="2" charset="-122"/>
              </a:rPr>
              <a:t>0</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0</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10</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111</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0</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10</a:t>
            </a:r>
            <a:r>
              <a:rPr lang="zh-CN" altLang="en-US" sz="2800" b="1" dirty="0" smtClean="0">
                <a:latin typeface="华文楷体" pitchFamily="2" charset="-122"/>
                <a:ea typeface="华文楷体" pitchFamily="2" charset="-122"/>
              </a:rPr>
              <a:t>，因而其译码为</a:t>
            </a:r>
            <a:r>
              <a:rPr lang="en-US" altLang="zh-CN" sz="2800" b="1" dirty="0" smtClean="0">
                <a:latin typeface="华文楷体" pitchFamily="2" charset="-122"/>
                <a:ea typeface="华文楷体" pitchFamily="2" charset="-122"/>
              </a:rPr>
              <a:t>AABSAB</a:t>
            </a:r>
            <a:r>
              <a:rPr lang="zh-CN" altLang="en-US" sz="2800" b="1" dirty="0" smtClean="0">
                <a:latin typeface="华文楷体" pitchFamily="2" charset="-122"/>
                <a:ea typeface="华文楷体" pitchFamily="2" charset="-122"/>
              </a:rPr>
              <a:t>。</a:t>
            </a:r>
            <a:endParaRPr lang="en-US" altLang="zh-CN" sz="2800" b="1" dirty="0" smtClean="0">
              <a:solidFill>
                <a:srgbClr val="006666"/>
              </a:solidFill>
              <a:latin typeface="华文楷体" pitchFamily="2" charset="-122"/>
              <a:ea typeface="华文楷体" pitchFamily="2" charset="-122"/>
            </a:endParaRPr>
          </a:p>
          <a:p>
            <a:pPr marL="342900" indent="-342900">
              <a:lnSpc>
                <a:spcPct val="105000"/>
              </a:lnSpc>
              <a:spcBef>
                <a:spcPct val="15000"/>
              </a:spcBef>
              <a:buClr>
                <a:srgbClr val="800080"/>
              </a:buClr>
              <a:buSzPct val="50000"/>
              <a:buFont typeface="Wingdings" pitchFamily="2" charset="2"/>
              <a:buChar char="n"/>
            </a:pPr>
            <a:r>
              <a:rPr lang="zh-CN" altLang="en-US" sz="2800" b="1" dirty="0" smtClean="0">
                <a:solidFill>
                  <a:srgbClr val="006666"/>
                </a:solidFill>
                <a:latin typeface="华文楷体" pitchFamily="2" charset="-122"/>
                <a:ea typeface="华文楷体" pitchFamily="2" charset="-122"/>
              </a:rPr>
              <a:t>构造以出现频率为权值的哈夫曼树，就能得到相应的</a:t>
            </a:r>
            <a:r>
              <a:rPr lang="zh-CN" altLang="en-US" sz="2800" b="1" dirty="0" smtClean="0">
                <a:solidFill>
                  <a:srgbClr val="990000"/>
                </a:solidFill>
                <a:latin typeface="华文楷体" pitchFamily="2" charset="-122"/>
                <a:ea typeface="华文楷体" pitchFamily="2" charset="-122"/>
              </a:rPr>
              <a:t>哈夫曼编码，</a:t>
            </a:r>
            <a:r>
              <a:rPr lang="zh-CN" altLang="en-US" sz="2800" b="1" dirty="0" smtClean="0">
                <a:solidFill>
                  <a:srgbClr val="006666"/>
                </a:solidFill>
                <a:latin typeface="华文楷体" pitchFamily="2" charset="-122"/>
                <a:ea typeface="华文楷体" pitchFamily="2" charset="-122"/>
              </a:rPr>
              <a:t>这是一种</a:t>
            </a:r>
            <a:r>
              <a:rPr lang="zh-CN" altLang="en-US" sz="2800" b="1" dirty="0" smtClean="0">
                <a:solidFill>
                  <a:srgbClr val="FF3300"/>
                </a:solidFill>
                <a:latin typeface="华文楷体" pitchFamily="2" charset="-122"/>
                <a:ea typeface="华文楷体" pitchFamily="2" charset="-122"/>
              </a:rPr>
              <a:t>最优前缀编码</a:t>
            </a:r>
            <a:r>
              <a:rPr lang="zh-CN" altLang="en-US" sz="2800" b="1" dirty="0" smtClean="0">
                <a:solidFill>
                  <a:srgbClr val="006666"/>
                </a:solidFill>
                <a:latin typeface="华文楷体" pitchFamily="2" charset="-122"/>
                <a:ea typeface="华文楷体" pitchFamily="2" charset="-122"/>
              </a:rPr>
              <a:t>，即使所传</a:t>
            </a:r>
            <a:r>
              <a:rPr lang="zh-CN" altLang="en-US" sz="2800" b="1" dirty="0" smtClean="0">
                <a:solidFill>
                  <a:srgbClr val="FF3300"/>
                </a:solidFill>
                <a:latin typeface="华文楷体" pitchFamily="2" charset="-122"/>
                <a:ea typeface="华文楷体" pitchFamily="2" charset="-122"/>
              </a:rPr>
              <a:t>电文的总长度最短</a:t>
            </a:r>
            <a:r>
              <a:rPr lang="zh-CN" altLang="en-US" sz="2800" b="1" dirty="0" smtClean="0">
                <a:solidFill>
                  <a:srgbClr val="006666"/>
                </a:solidFill>
                <a:latin typeface="华文楷体" pitchFamily="2" charset="-122"/>
                <a:ea typeface="华文楷体" pitchFamily="2" charset="-122"/>
              </a:rPr>
              <a:t>。</a:t>
            </a:r>
            <a:endParaRPr kumimoji="1" lang="zh-CN" altLang="en-US" sz="2800" b="1" dirty="0">
              <a:solidFill>
                <a:srgbClr val="000099"/>
              </a:solidFill>
              <a:latin typeface="华文楷体" pitchFamily="2" charset="-122"/>
              <a:ea typeface="华文楷体" pitchFamily="2" charset="-122"/>
            </a:endParaRPr>
          </a:p>
        </p:txBody>
      </p:sp>
      <p:grpSp>
        <p:nvGrpSpPr>
          <p:cNvPr id="30" name="Group 3"/>
          <p:cNvGrpSpPr>
            <a:grpSpLocks/>
          </p:cNvGrpSpPr>
          <p:nvPr/>
        </p:nvGrpSpPr>
        <p:grpSpPr bwMode="auto">
          <a:xfrm>
            <a:off x="899592" y="368660"/>
            <a:ext cx="7272300" cy="2672916"/>
            <a:chOff x="3696" y="1872"/>
            <a:chExt cx="3797" cy="1595"/>
          </a:xfrm>
        </p:grpSpPr>
        <p:sp>
          <p:nvSpPr>
            <p:cNvPr id="31" name="Text Box 4"/>
            <p:cNvSpPr txBox="1">
              <a:spLocks noChangeArrowheads="1"/>
            </p:cNvSpPr>
            <p:nvPr/>
          </p:nvSpPr>
          <p:spPr bwMode="auto">
            <a:xfrm>
              <a:off x="5497" y="2190"/>
              <a:ext cx="1996" cy="756"/>
            </a:xfrm>
            <a:prstGeom prst="rect">
              <a:avLst/>
            </a:prstGeom>
            <a:noFill/>
            <a:ln w="9525">
              <a:noFill/>
              <a:miter lim="800000"/>
              <a:headEnd/>
              <a:tailEnd/>
            </a:ln>
          </p:spPr>
          <p:txBody>
            <a:bodyPr wrap="square">
              <a:spAutoFit/>
            </a:bodyPr>
            <a:lstStyle/>
            <a:p>
              <a:r>
                <a:rPr kumimoji="1" lang="zh-CN" altLang="en-US" sz="3200" b="1" dirty="0" smtClean="0">
                  <a:solidFill>
                    <a:srgbClr val="008000"/>
                  </a:solidFill>
                  <a:latin typeface="Times New Roman" pitchFamily="18" charset="0"/>
                  <a:ea typeface="隶书" pitchFamily="49" charset="-122"/>
                </a:rPr>
                <a:t>编码树</a:t>
              </a:r>
              <a:endParaRPr kumimoji="1" lang="en-US" altLang="zh-CN" sz="3200" b="1" dirty="0" smtClean="0">
                <a:solidFill>
                  <a:srgbClr val="008000"/>
                </a:solidFill>
                <a:latin typeface="Times New Roman" pitchFamily="18" charset="0"/>
                <a:ea typeface="隶书" pitchFamily="49" charset="-122"/>
              </a:endParaRPr>
            </a:p>
            <a:p>
              <a:r>
                <a:rPr kumimoji="1" lang="en-US" altLang="zh-CN" sz="2000" b="1" dirty="0" smtClean="0">
                  <a:solidFill>
                    <a:schemeClr val="tx2"/>
                  </a:solidFill>
                  <a:latin typeface="Times New Roman" pitchFamily="18" charset="0"/>
                  <a:ea typeface="仿宋_GB2312" pitchFamily="49" charset="-122"/>
                </a:rPr>
                <a:t>A</a:t>
              </a:r>
              <a:r>
                <a:rPr kumimoji="1" lang="en-GB" altLang="zh-CN" sz="2000" b="1" dirty="0" smtClean="0">
                  <a:solidFill>
                    <a:schemeClr val="tx2"/>
                  </a:solidFill>
                  <a:latin typeface="Times New Roman" pitchFamily="18" charset="0"/>
                  <a:ea typeface="仿宋_GB2312" pitchFamily="49" charset="-122"/>
                </a:rPr>
                <a:t> (0)    B (10 )    C (110)    S (111)</a:t>
              </a:r>
              <a:endParaRPr kumimoji="1" lang="zh-CN" altLang="en-US" sz="2000" dirty="0">
                <a:latin typeface="Times New Roman" pitchFamily="18" charset="0"/>
                <a:ea typeface="仿宋_GB2312" charset="-122"/>
              </a:endParaRPr>
            </a:p>
          </p:txBody>
        </p:sp>
        <p:sp>
          <p:nvSpPr>
            <p:cNvPr id="32" name="Line 5"/>
            <p:cNvSpPr>
              <a:spLocks noChangeShapeType="1"/>
            </p:cNvSpPr>
            <p:nvPr/>
          </p:nvSpPr>
          <p:spPr bwMode="auto">
            <a:xfrm flipH="1">
              <a:off x="3840" y="2121"/>
              <a:ext cx="240" cy="288"/>
            </a:xfrm>
            <a:prstGeom prst="line">
              <a:avLst/>
            </a:prstGeom>
            <a:noFill/>
            <a:ln w="28575">
              <a:solidFill>
                <a:srgbClr val="009900"/>
              </a:solidFill>
              <a:round/>
              <a:headEnd/>
              <a:tailEnd/>
            </a:ln>
          </p:spPr>
          <p:txBody>
            <a:bodyPr wrap="none" anchor="ctr"/>
            <a:lstStyle/>
            <a:p>
              <a:endParaRPr lang="zh-CN" altLang="en-US"/>
            </a:p>
          </p:txBody>
        </p:sp>
        <p:sp>
          <p:nvSpPr>
            <p:cNvPr id="33" name="Line 6"/>
            <p:cNvSpPr>
              <a:spLocks noChangeShapeType="1"/>
            </p:cNvSpPr>
            <p:nvPr/>
          </p:nvSpPr>
          <p:spPr bwMode="auto">
            <a:xfrm flipH="1">
              <a:off x="4176" y="2505"/>
              <a:ext cx="240" cy="288"/>
            </a:xfrm>
            <a:prstGeom prst="line">
              <a:avLst/>
            </a:prstGeom>
            <a:noFill/>
            <a:ln w="28575">
              <a:solidFill>
                <a:srgbClr val="009900"/>
              </a:solidFill>
              <a:round/>
              <a:headEnd/>
              <a:tailEnd/>
            </a:ln>
          </p:spPr>
          <p:txBody>
            <a:bodyPr wrap="none" anchor="ctr"/>
            <a:lstStyle/>
            <a:p>
              <a:endParaRPr lang="zh-CN" altLang="en-US"/>
            </a:p>
          </p:txBody>
        </p:sp>
        <p:sp>
          <p:nvSpPr>
            <p:cNvPr id="34" name="Line 7"/>
            <p:cNvSpPr>
              <a:spLocks noChangeShapeType="1"/>
            </p:cNvSpPr>
            <p:nvPr/>
          </p:nvSpPr>
          <p:spPr bwMode="auto">
            <a:xfrm flipH="1">
              <a:off x="4464" y="2889"/>
              <a:ext cx="240" cy="288"/>
            </a:xfrm>
            <a:prstGeom prst="line">
              <a:avLst/>
            </a:prstGeom>
            <a:noFill/>
            <a:ln w="28575">
              <a:solidFill>
                <a:srgbClr val="009900"/>
              </a:solidFill>
              <a:round/>
              <a:headEnd/>
              <a:tailEnd/>
            </a:ln>
          </p:spPr>
          <p:txBody>
            <a:bodyPr wrap="none" anchor="ctr"/>
            <a:lstStyle/>
            <a:p>
              <a:endParaRPr lang="zh-CN" altLang="en-US"/>
            </a:p>
          </p:txBody>
        </p:sp>
        <p:sp>
          <p:nvSpPr>
            <p:cNvPr id="35" name="Line 8"/>
            <p:cNvSpPr>
              <a:spLocks noChangeShapeType="1"/>
            </p:cNvSpPr>
            <p:nvPr/>
          </p:nvSpPr>
          <p:spPr bwMode="auto">
            <a:xfrm>
              <a:off x="4176" y="2025"/>
              <a:ext cx="816" cy="1152"/>
            </a:xfrm>
            <a:prstGeom prst="line">
              <a:avLst/>
            </a:prstGeom>
            <a:noFill/>
            <a:ln w="28575">
              <a:solidFill>
                <a:srgbClr val="009900"/>
              </a:solidFill>
              <a:round/>
              <a:headEnd/>
              <a:tailEnd/>
            </a:ln>
          </p:spPr>
          <p:txBody>
            <a:bodyPr wrap="none" anchor="ctr"/>
            <a:lstStyle/>
            <a:p>
              <a:endParaRPr lang="zh-CN" altLang="en-US"/>
            </a:p>
          </p:txBody>
        </p:sp>
        <p:sp>
          <p:nvSpPr>
            <p:cNvPr id="36" name="Oval 9"/>
            <p:cNvSpPr>
              <a:spLocks noChangeArrowheads="1"/>
            </p:cNvSpPr>
            <p:nvPr/>
          </p:nvSpPr>
          <p:spPr bwMode="auto">
            <a:xfrm>
              <a:off x="3984" y="1872"/>
              <a:ext cx="288" cy="297"/>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 name="Oval 10"/>
            <p:cNvSpPr>
              <a:spLocks noChangeArrowheads="1"/>
            </p:cNvSpPr>
            <p:nvPr/>
          </p:nvSpPr>
          <p:spPr bwMode="auto">
            <a:xfrm>
              <a:off x="4608" y="2745"/>
              <a:ext cx="288" cy="279"/>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 name="Oval 11"/>
            <p:cNvSpPr>
              <a:spLocks noChangeArrowheads="1"/>
            </p:cNvSpPr>
            <p:nvPr/>
          </p:nvSpPr>
          <p:spPr bwMode="auto">
            <a:xfrm>
              <a:off x="4320" y="2313"/>
              <a:ext cx="288" cy="279"/>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9" name="Text Box 12"/>
            <p:cNvSpPr txBox="1">
              <a:spLocks noChangeArrowheads="1"/>
            </p:cNvSpPr>
            <p:nvPr/>
          </p:nvSpPr>
          <p:spPr bwMode="auto">
            <a:xfrm>
              <a:off x="3744" y="1977"/>
              <a:ext cx="228" cy="327"/>
            </a:xfrm>
            <a:prstGeom prst="rect">
              <a:avLst/>
            </a:prstGeom>
            <a:noFill/>
            <a:ln w="38100">
              <a:noFill/>
              <a:miter lim="800000"/>
              <a:headEnd/>
              <a:tailEnd/>
            </a:ln>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40" name="Text Box 13"/>
            <p:cNvSpPr txBox="1">
              <a:spLocks noChangeArrowheads="1"/>
            </p:cNvSpPr>
            <p:nvPr/>
          </p:nvSpPr>
          <p:spPr bwMode="auto">
            <a:xfrm>
              <a:off x="4092" y="2409"/>
              <a:ext cx="228" cy="327"/>
            </a:xfrm>
            <a:prstGeom prst="rect">
              <a:avLst/>
            </a:prstGeom>
            <a:noFill/>
            <a:ln w="38100">
              <a:noFill/>
              <a:miter lim="800000"/>
              <a:headEnd/>
              <a:tailEnd/>
            </a:ln>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41" name="Text Box 14"/>
            <p:cNvSpPr txBox="1">
              <a:spLocks noChangeArrowheads="1"/>
            </p:cNvSpPr>
            <p:nvPr/>
          </p:nvSpPr>
          <p:spPr bwMode="auto">
            <a:xfrm>
              <a:off x="4380" y="2784"/>
              <a:ext cx="228" cy="327"/>
            </a:xfrm>
            <a:prstGeom prst="rect">
              <a:avLst/>
            </a:prstGeom>
            <a:noFill/>
            <a:ln w="38100">
              <a:noFill/>
              <a:miter lim="800000"/>
              <a:headEnd/>
              <a:tailEnd/>
            </a:ln>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42" name="Text Box 15"/>
            <p:cNvSpPr txBox="1">
              <a:spLocks noChangeArrowheads="1"/>
            </p:cNvSpPr>
            <p:nvPr/>
          </p:nvSpPr>
          <p:spPr bwMode="auto">
            <a:xfrm>
              <a:off x="4320" y="1968"/>
              <a:ext cx="228" cy="327"/>
            </a:xfrm>
            <a:prstGeom prst="rect">
              <a:avLst/>
            </a:prstGeom>
            <a:noFill/>
            <a:ln w="38100">
              <a:noFill/>
              <a:miter lim="800000"/>
              <a:headEnd/>
              <a:tailEnd/>
            </a:ln>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43" name="Text Box 16"/>
            <p:cNvSpPr txBox="1">
              <a:spLocks noChangeArrowheads="1"/>
            </p:cNvSpPr>
            <p:nvPr/>
          </p:nvSpPr>
          <p:spPr bwMode="auto">
            <a:xfrm>
              <a:off x="4620" y="2400"/>
              <a:ext cx="228" cy="327"/>
            </a:xfrm>
            <a:prstGeom prst="rect">
              <a:avLst/>
            </a:prstGeom>
            <a:noFill/>
            <a:ln w="38100">
              <a:noFill/>
              <a:miter lim="800000"/>
              <a:headEnd/>
              <a:tailEnd/>
            </a:ln>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44" name="Text Box 17"/>
            <p:cNvSpPr txBox="1">
              <a:spLocks noChangeArrowheads="1"/>
            </p:cNvSpPr>
            <p:nvPr/>
          </p:nvSpPr>
          <p:spPr bwMode="auto">
            <a:xfrm>
              <a:off x="4848" y="2784"/>
              <a:ext cx="228" cy="327"/>
            </a:xfrm>
            <a:prstGeom prst="rect">
              <a:avLst/>
            </a:prstGeom>
            <a:noFill/>
            <a:ln w="38100">
              <a:noFill/>
              <a:miter lim="800000"/>
              <a:headEnd/>
              <a:tailEnd/>
            </a:ln>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45" name="Rectangle 18"/>
            <p:cNvSpPr>
              <a:spLocks noChangeArrowheads="1"/>
            </p:cNvSpPr>
            <p:nvPr/>
          </p:nvSpPr>
          <p:spPr bwMode="auto">
            <a:xfrm>
              <a:off x="3696" y="2313"/>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6" name="Rectangle 19"/>
            <p:cNvSpPr>
              <a:spLocks noChangeArrowheads="1"/>
            </p:cNvSpPr>
            <p:nvPr/>
          </p:nvSpPr>
          <p:spPr bwMode="auto">
            <a:xfrm>
              <a:off x="3984" y="2745"/>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7" name="Rectangle 20"/>
            <p:cNvSpPr>
              <a:spLocks noChangeArrowheads="1"/>
            </p:cNvSpPr>
            <p:nvPr/>
          </p:nvSpPr>
          <p:spPr bwMode="auto">
            <a:xfrm>
              <a:off x="4272" y="3177"/>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8" name="Rectangle 21"/>
            <p:cNvSpPr>
              <a:spLocks noChangeArrowheads="1"/>
            </p:cNvSpPr>
            <p:nvPr/>
          </p:nvSpPr>
          <p:spPr bwMode="auto">
            <a:xfrm>
              <a:off x="4896" y="3177"/>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9" name="Text Box 22"/>
            <p:cNvSpPr txBox="1">
              <a:spLocks noChangeArrowheads="1"/>
            </p:cNvSpPr>
            <p:nvPr/>
          </p:nvSpPr>
          <p:spPr bwMode="auto">
            <a:xfrm>
              <a:off x="4294" y="3137"/>
              <a:ext cx="280" cy="330"/>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tx2"/>
                  </a:solidFill>
                  <a:latin typeface="Times New Roman" pitchFamily="18" charset="0"/>
                </a:rPr>
                <a:t>C</a:t>
              </a:r>
              <a:endParaRPr kumimoji="1" lang="en-US" altLang="zh-CN" sz="2800" dirty="0">
                <a:latin typeface="Times New Roman" pitchFamily="18" charset="0"/>
              </a:endParaRPr>
            </a:p>
          </p:txBody>
        </p:sp>
        <p:sp>
          <p:nvSpPr>
            <p:cNvPr id="50" name="Text Box 23"/>
            <p:cNvSpPr txBox="1">
              <a:spLocks noChangeArrowheads="1"/>
            </p:cNvSpPr>
            <p:nvPr/>
          </p:nvSpPr>
          <p:spPr bwMode="auto">
            <a:xfrm>
              <a:off x="4921" y="3146"/>
              <a:ext cx="201" cy="312"/>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tx2"/>
                  </a:solidFill>
                  <a:latin typeface="Times New Roman" pitchFamily="18" charset="0"/>
                </a:rPr>
                <a:t>S</a:t>
              </a:r>
              <a:endParaRPr kumimoji="1" lang="en-US" altLang="zh-CN" sz="2800" dirty="0">
                <a:latin typeface="Times New Roman" pitchFamily="18" charset="0"/>
              </a:endParaRPr>
            </a:p>
          </p:txBody>
        </p:sp>
        <p:sp>
          <p:nvSpPr>
            <p:cNvPr id="51" name="Text Box 24"/>
            <p:cNvSpPr txBox="1">
              <a:spLocks noChangeArrowheads="1"/>
            </p:cNvSpPr>
            <p:nvPr/>
          </p:nvSpPr>
          <p:spPr bwMode="auto">
            <a:xfrm>
              <a:off x="4053" y="2714"/>
              <a:ext cx="211" cy="312"/>
            </a:xfrm>
            <a:prstGeom prst="rect">
              <a:avLst/>
            </a:prstGeom>
            <a:noFill/>
            <a:ln w="38100">
              <a:noFill/>
              <a:miter lim="800000"/>
              <a:headEnd/>
              <a:tailEnd/>
            </a:ln>
          </p:spPr>
          <p:txBody>
            <a:bodyPr wrap="none" anchor="ctr">
              <a:spAutoFit/>
            </a:bodyPr>
            <a:lstStyle/>
            <a:p>
              <a:pPr algn="ctr"/>
              <a:r>
                <a:rPr kumimoji="1" lang="en-US" altLang="zh-CN" sz="2800" dirty="0" smtClean="0">
                  <a:latin typeface="Times New Roman" pitchFamily="18" charset="0"/>
                </a:rPr>
                <a:t>T</a:t>
              </a:r>
              <a:endParaRPr kumimoji="1" lang="en-US" altLang="zh-CN" sz="2800" dirty="0">
                <a:latin typeface="Times New Roman" pitchFamily="18" charset="0"/>
              </a:endParaRPr>
            </a:p>
          </p:txBody>
        </p:sp>
        <p:sp>
          <p:nvSpPr>
            <p:cNvPr id="52" name="Text Box 25"/>
            <p:cNvSpPr txBox="1">
              <a:spLocks noChangeArrowheads="1"/>
            </p:cNvSpPr>
            <p:nvPr/>
          </p:nvSpPr>
          <p:spPr bwMode="auto">
            <a:xfrm>
              <a:off x="3718" y="2273"/>
              <a:ext cx="280" cy="330"/>
            </a:xfrm>
            <a:prstGeom prst="rect">
              <a:avLst/>
            </a:prstGeom>
            <a:noFill/>
            <a:ln w="38100">
              <a:noFill/>
              <a:miter lim="800000"/>
              <a:headEnd/>
              <a:tailEnd/>
            </a:ln>
          </p:spPr>
          <p:txBody>
            <a:bodyPr wrap="none" anchor="ctr">
              <a:spAutoFit/>
            </a:bodyPr>
            <a:lstStyle/>
            <a:p>
              <a:pPr algn="ctr"/>
              <a:r>
                <a:rPr kumimoji="1" lang="en-US" altLang="zh-CN" sz="2800" dirty="0" smtClean="0">
                  <a:latin typeface="Times New Roman" pitchFamily="18" charset="0"/>
                </a:rPr>
                <a:t>A</a:t>
              </a:r>
              <a:endParaRPr kumimoji="1" lang="en-US" altLang="zh-CN" sz="2800" dirty="0">
                <a:latin typeface="Times New Roman" pitchFamily="18" charset="0"/>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descr="http://img.my.csdn.net/uploads/201303/26/1364269280_1093.jpg"/>
          <p:cNvPicPr>
            <a:picLocks noChangeAspect="1" noChangeArrowheads="1"/>
          </p:cNvPicPr>
          <p:nvPr/>
        </p:nvPicPr>
        <p:blipFill>
          <a:blip r:embed="rId2" cstate="print"/>
          <a:srcRect/>
          <a:stretch>
            <a:fillRect/>
          </a:stretch>
        </p:blipFill>
        <p:spPr bwMode="auto">
          <a:xfrm>
            <a:off x="827584" y="368660"/>
            <a:ext cx="6990224" cy="1548172"/>
          </a:xfrm>
          <a:prstGeom prst="rect">
            <a:avLst/>
          </a:prstGeom>
          <a:noFill/>
        </p:spPr>
      </p:pic>
      <p:pic>
        <p:nvPicPr>
          <p:cNvPr id="368642" name="Picture 2" descr="http://img.my.csdn.net/uploads/201303/26/1364293896_5683.jpg"/>
          <p:cNvPicPr>
            <a:picLocks noChangeAspect="1" noChangeArrowheads="1"/>
          </p:cNvPicPr>
          <p:nvPr/>
        </p:nvPicPr>
        <p:blipFill>
          <a:blip r:embed="rId3" cstate="print"/>
          <a:srcRect/>
          <a:stretch>
            <a:fillRect/>
          </a:stretch>
        </p:blipFill>
        <p:spPr bwMode="auto">
          <a:xfrm>
            <a:off x="215516" y="2276872"/>
            <a:ext cx="8634742" cy="3996444"/>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1952836"/>
            <a:ext cx="9144000" cy="49051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105000"/>
              </a:lnSpc>
              <a:buClr>
                <a:schemeClr val="bg2"/>
              </a:buClr>
              <a:buSzPct val="75000"/>
            </a:pP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void </a:t>
            </a:r>
            <a:r>
              <a:rPr kumimoji="0" lang="en-US" altLang="zh-CN" sz="2400" b="0"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HuffmanCoding</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a:t>
            </a:r>
          </a:p>
          <a:p>
            <a:pPr marL="342900" lvl="0" indent="-342900">
              <a:lnSpc>
                <a:spcPct val="105000"/>
              </a:lnSpc>
              <a:buClr>
                <a:schemeClr val="bg2"/>
              </a:buClr>
              <a:buSzPct val="75000"/>
            </a:pPr>
            <a:r>
              <a:rPr lang="en-US" altLang="zh-CN" sz="2400" kern="0" dirty="0" smtClean="0">
                <a:latin typeface="Times New Roman" pitchFamily="18" charset="0"/>
                <a:ea typeface="隶书" pitchFamily="49" charset="-122"/>
              </a:rPr>
              <a:t>            </a:t>
            </a:r>
            <a:r>
              <a:rPr lang="en-US" altLang="zh-CN" sz="2400" dirty="0" err="1" smtClean="0">
                <a:solidFill>
                  <a:srgbClr val="000000"/>
                </a:solidFill>
                <a:latin typeface="Times New Roman" pitchFamily="18" charset="0"/>
                <a:ea typeface="楷体_GB2312" pitchFamily="49" charset="-122"/>
                <a:cs typeface="Times New Roman" pitchFamily="18" charset="0"/>
              </a:rPr>
              <a:t>HuffmanTree</a:t>
            </a:r>
            <a:r>
              <a:rPr lang="en-US" altLang="zh-CN" sz="2400" dirty="0" smtClean="0">
                <a:solidFill>
                  <a:srgbClr val="000000"/>
                </a:solidFill>
                <a:latin typeface="Times New Roman" pitchFamily="18" charset="0"/>
                <a:ea typeface="楷体_GB2312" pitchFamily="49" charset="-122"/>
                <a:cs typeface="Times New Roman" pitchFamily="18" charset="0"/>
              </a:rPr>
              <a:t>  &amp;HT, </a:t>
            </a:r>
            <a:r>
              <a:rPr lang="en-US" altLang="zh-CN" sz="2400" dirty="0" err="1" smtClean="0">
                <a:solidFill>
                  <a:srgbClr val="000000"/>
                </a:solidFill>
                <a:latin typeface="Times New Roman" pitchFamily="18" charset="0"/>
                <a:ea typeface="楷体_GB2312" pitchFamily="49" charset="-122"/>
                <a:cs typeface="Times New Roman" pitchFamily="18" charset="0"/>
              </a:rPr>
              <a:t>HuffmanCode</a:t>
            </a:r>
            <a:r>
              <a:rPr lang="en-US" altLang="zh-CN" sz="2400" dirty="0" smtClean="0">
                <a:solidFill>
                  <a:srgbClr val="000000"/>
                </a:solidFill>
                <a:latin typeface="Times New Roman" pitchFamily="18" charset="0"/>
                <a:ea typeface="楷体_GB2312" pitchFamily="49" charset="-122"/>
                <a:cs typeface="Times New Roman" pitchFamily="18" charset="0"/>
              </a:rPr>
              <a:t>  &amp;HC, </a:t>
            </a:r>
            <a:r>
              <a:rPr lang="en-US" altLang="zh-CN" sz="2400" dirty="0" err="1" smtClean="0">
                <a:solidFill>
                  <a:srgbClr val="000000"/>
                </a:solidFill>
                <a:latin typeface="Times New Roman" pitchFamily="18" charset="0"/>
                <a:ea typeface="楷体_GB2312" pitchFamily="49" charset="-122"/>
                <a:cs typeface="Times New Roman" pitchFamily="18" charset="0"/>
              </a:rPr>
              <a:t>int</a:t>
            </a:r>
            <a:r>
              <a:rPr lang="en-US" altLang="zh-CN" sz="2400" dirty="0" smtClean="0">
                <a:solidFill>
                  <a:srgbClr val="000000"/>
                </a:solidFill>
                <a:latin typeface="Times New Roman" pitchFamily="18" charset="0"/>
                <a:ea typeface="楷体_GB2312" pitchFamily="49" charset="-122"/>
                <a:cs typeface="Times New Roman" pitchFamily="18" charset="0"/>
              </a:rPr>
              <a:t> *w, </a:t>
            </a:r>
            <a:r>
              <a:rPr lang="en-US" altLang="zh-CN" sz="2400" dirty="0" err="1" smtClean="0">
                <a:solidFill>
                  <a:srgbClr val="000000"/>
                </a:solidFill>
                <a:latin typeface="Times New Roman" pitchFamily="18" charset="0"/>
                <a:ea typeface="楷体_GB2312" pitchFamily="49" charset="-122"/>
                <a:cs typeface="Times New Roman" pitchFamily="18" charset="0"/>
              </a:rPr>
              <a:t>int</a:t>
            </a:r>
            <a:r>
              <a:rPr lang="en-US" altLang="zh-CN" sz="2400" dirty="0" smtClean="0">
                <a:solidFill>
                  <a:srgbClr val="000000"/>
                </a:solidFill>
                <a:latin typeface="Times New Roman" pitchFamily="18" charset="0"/>
                <a:ea typeface="楷体_GB2312" pitchFamily="49" charset="-122"/>
                <a:cs typeface="Times New Roman" pitchFamily="18" charset="0"/>
              </a:rPr>
              <a:t> n</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a:t>
            </a:r>
          </a:p>
          <a:p>
            <a:pPr marL="342900" lvl="0" indent="-342900">
              <a:lnSpc>
                <a:spcPct val="105000"/>
              </a:lnSpc>
              <a:buClr>
                <a:schemeClr val="bg2"/>
              </a:buClr>
              <a:buSzPct val="75000"/>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a:t>
            </a:r>
          </a:p>
          <a:p>
            <a:pPr marL="342900" lvl="0" indent="-342900">
              <a:lnSpc>
                <a:spcPct val="105000"/>
              </a:lnSpc>
              <a:buClr>
                <a:schemeClr val="bg2"/>
              </a:buClr>
              <a:buSzPct val="75000"/>
            </a:pPr>
            <a:r>
              <a:rPr lang="en-US" altLang="zh-CN" sz="2400" kern="0" dirty="0" smtClean="0">
                <a:latin typeface="+mn-lt"/>
                <a:ea typeface="+mn-ea"/>
              </a:rPr>
              <a:t>    </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m</a:t>
            </a:r>
            <a:r>
              <a:rPr kumimoji="0" lang="en-US" altLang="zh-CN" sz="2400" b="0" i="0" u="none" strike="noStrike" kern="0" cap="none" spc="0" normalizeH="0" noProof="0" dirty="0" smtClean="0">
                <a:ln>
                  <a:noFill/>
                </a:ln>
                <a:solidFill>
                  <a:schemeClr val="tx1"/>
                </a:solidFill>
                <a:effectLst/>
                <a:uLnTx/>
                <a:uFillTx/>
                <a:latin typeface="+mn-lt"/>
                <a:ea typeface="+mn-ea"/>
                <a:cs typeface="+mn-cs"/>
              </a:rPr>
              <a:t> = 2*n-1; HT = (</a:t>
            </a:r>
            <a:r>
              <a:rPr lang="en-US" altLang="zh-CN" sz="2400" dirty="0" err="1" smtClean="0">
                <a:solidFill>
                  <a:srgbClr val="000000"/>
                </a:solidFill>
                <a:latin typeface="Times New Roman" pitchFamily="18" charset="0"/>
                <a:ea typeface="楷体_GB2312" pitchFamily="49" charset="-122"/>
                <a:cs typeface="Times New Roman" pitchFamily="18" charset="0"/>
              </a:rPr>
              <a:t>HuffmanTree</a:t>
            </a:r>
            <a:r>
              <a:rPr lang="en-US" altLang="zh-CN" sz="2400" dirty="0" smtClean="0">
                <a:solidFill>
                  <a:srgbClr val="000000"/>
                </a:solidFill>
                <a:latin typeface="Times New Roman" pitchFamily="18" charset="0"/>
                <a:ea typeface="楷体_GB2312" pitchFamily="49" charset="-122"/>
                <a:cs typeface="Times New Roman" pitchFamily="18" charset="0"/>
              </a:rPr>
              <a:t> </a:t>
            </a:r>
            <a:r>
              <a:rPr kumimoji="0" lang="en-US" altLang="zh-CN" sz="2400" b="0" i="0" u="none" strike="noStrike" kern="0" cap="none" spc="0" normalizeH="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malloc</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((m+1)*</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sizeof</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HTNode</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a:t>
            </a:r>
          </a:p>
          <a:p>
            <a:pPr marL="342900" lvl="0" indent="-342900">
              <a:lnSpc>
                <a:spcPct val="105000"/>
              </a:lnSpc>
              <a:buClr>
                <a:schemeClr val="bg2"/>
              </a:buClr>
              <a:buSzPct val="75000"/>
            </a:pP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for</a:t>
            </a: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 (p=HT, </a:t>
            </a:r>
            <a:r>
              <a:rPr kumimoji="0" lang="en-US" altLang="zh-CN" sz="2400" b="1" i="0" u="none" strike="noStrike" kern="0" cap="none" spc="0" normalizeH="0" noProof="0" dirty="0" err="1" smtClean="0">
                <a:ln>
                  <a:noFill/>
                </a:ln>
                <a:solidFill>
                  <a:schemeClr val="tx1"/>
                </a:solidFill>
                <a:effectLst/>
                <a:uLnTx/>
                <a:uFillTx/>
                <a:latin typeface="Times New Roman" pitchFamily="18" charset="0"/>
                <a:ea typeface="隶书" pitchFamily="49" charset="-122"/>
                <a:cs typeface="+mn-cs"/>
              </a:rPr>
              <a:t>i</a:t>
            </a: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=1; </a:t>
            </a:r>
            <a:r>
              <a:rPr kumimoji="0" lang="en-US" altLang="zh-CN" sz="2400" b="1" i="0" u="none" strike="noStrike" kern="0" cap="none" spc="0" normalizeH="0" noProof="0" dirty="0" err="1" smtClean="0">
                <a:ln>
                  <a:noFill/>
                </a:ln>
                <a:solidFill>
                  <a:schemeClr val="tx1"/>
                </a:solidFill>
                <a:effectLst/>
                <a:uLnTx/>
                <a:uFillTx/>
                <a:latin typeface="Times New Roman" pitchFamily="18" charset="0"/>
                <a:ea typeface="隶书" pitchFamily="49" charset="-122"/>
                <a:cs typeface="+mn-cs"/>
              </a:rPr>
              <a:t>i</a:t>
            </a: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&lt;=n; ++</a:t>
            </a:r>
            <a:r>
              <a:rPr kumimoji="0" lang="en-US" altLang="zh-CN" sz="2400" b="1" i="0" u="none" strike="noStrike" kern="0" cap="none" spc="0" normalizeH="0" noProof="0" dirty="0" err="1" smtClean="0">
                <a:ln>
                  <a:noFill/>
                </a:ln>
                <a:solidFill>
                  <a:schemeClr val="tx1"/>
                </a:solidFill>
                <a:effectLst/>
                <a:uLnTx/>
                <a:uFillTx/>
                <a:latin typeface="Times New Roman" pitchFamily="18" charset="0"/>
                <a:ea typeface="隶书" pitchFamily="49" charset="-122"/>
                <a:cs typeface="+mn-cs"/>
              </a:rPr>
              <a:t>i</a:t>
            </a: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 ++p, ++w) *p={*w, 0, 0, 0);</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for (; </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&lt;=m; ++</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 ++p) *p = {0, 0, 0, 0);</a:t>
            </a:r>
          </a:p>
          <a:p>
            <a:pPr marL="342900" lvl="0" indent="-342900">
              <a:lnSpc>
                <a:spcPct val="105000"/>
              </a:lnSpc>
              <a:buClr>
                <a:schemeClr val="bg2"/>
              </a:buClr>
              <a:buSzPct val="75000"/>
            </a:pP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for (</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i</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=n+1; </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i</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&lt;=m; ++</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i</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Select(HT, i-1, s1, s2);</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HT[s1].parent = </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 HT[s2].parent = </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HT[</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lchild</a:t>
            </a:r>
            <a:r>
              <a:rPr lang="en-US" altLang="zh-CN" sz="2400" b="1" kern="0" dirty="0" smtClean="0">
                <a:latin typeface="Times New Roman" pitchFamily="18" charset="0"/>
                <a:ea typeface="隶书" pitchFamily="49" charset="-122"/>
              </a:rPr>
              <a:t> = s1; HT[</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rchild</a:t>
            </a:r>
            <a:r>
              <a:rPr lang="en-US" altLang="zh-CN" sz="2400" b="1" kern="0" dirty="0" smtClean="0">
                <a:latin typeface="Times New Roman" pitchFamily="18" charset="0"/>
                <a:ea typeface="隶书" pitchFamily="49" charset="-122"/>
              </a:rPr>
              <a:t> = S2;</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HT[</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].weight = HT[s1].</a:t>
            </a:r>
            <a:r>
              <a:rPr lang="en-US" altLang="zh-CN" sz="2400" b="1" kern="0" dirty="0" err="1" smtClean="0">
                <a:latin typeface="Times New Roman" pitchFamily="18" charset="0"/>
                <a:ea typeface="隶书" pitchFamily="49" charset="-122"/>
              </a:rPr>
              <a:t>weight+HT</a:t>
            </a:r>
            <a:r>
              <a:rPr lang="en-US" altLang="zh-CN" sz="2400" b="1" kern="0" dirty="0" smtClean="0">
                <a:latin typeface="Times New Roman" pitchFamily="18" charset="0"/>
                <a:ea typeface="隶书" pitchFamily="49" charset="-122"/>
              </a:rPr>
              <a:t>[s2].weight;</a:t>
            </a:r>
            <a:endPar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endParaRP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a:t>
            </a:r>
            <a:endPar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endParaRPr>
          </a:p>
        </p:txBody>
      </p:sp>
      <p:sp>
        <p:nvSpPr>
          <p:cNvPr id="5" name="Text Box 2"/>
          <p:cNvSpPr txBox="1">
            <a:spLocks noChangeArrowheads="1"/>
          </p:cNvSpPr>
          <p:nvPr/>
        </p:nvSpPr>
        <p:spPr bwMode="auto">
          <a:xfrm>
            <a:off x="0" y="201995"/>
            <a:ext cx="2898550" cy="523220"/>
          </a:xfrm>
          <a:prstGeom prst="rect">
            <a:avLst/>
          </a:prstGeom>
          <a:noFill/>
          <a:ln w="12700" cap="sq">
            <a:noFill/>
            <a:miter lim="800000"/>
            <a:headEnd type="none" w="sm" len="sm"/>
            <a:tailEnd type="none" w="sm" len="sm"/>
          </a:ln>
          <a:effectLst/>
        </p:spPr>
        <p:txBody>
          <a:bodyPr wrap="none">
            <a:spAutoFit/>
          </a:bodyPr>
          <a:lstStyle/>
          <a:p>
            <a:r>
              <a:rPr lang="zh-CN" altLang="en-US" sz="2800" b="1" dirty="0" smtClean="0">
                <a:solidFill>
                  <a:srgbClr val="006600"/>
                </a:solidFill>
                <a:ea typeface="华文新魏" pitchFamily="2" charset="-122"/>
              </a:rPr>
              <a:t>哈夫曼编码算法</a:t>
            </a:r>
            <a:r>
              <a:rPr lang="en-US" altLang="zh-CN" sz="2800" b="1" dirty="0" smtClean="0">
                <a:solidFill>
                  <a:srgbClr val="006600"/>
                </a:solidFill>
                <a:ea typeface="华文新魏" pitchFamily="2" charset="-122"/>
              </a:rPr>
              <a:t>1</a:t>
            </a:r>
            <a:endParaRPr lang="zh-CN" altLang="en-US" sz="2800" b="1" dirty="0" smtClean="0">
              <a:solidFill>
                <a:srgbClr val="006600"/>
              </a:solidFill>
              <a:latin typeface="+mj-lt"/>
              <a:ea typeface="华文新魏" pitchFamily="2" charset="-122"/>
              <a:cs typeface="+mj-cs"/>
            </a:endParaRPr>
          </a:p>
        </p:txBody>
      </p:sp>
      <p:sp>
        <p:nvSpPr>
          <p:cNvPr id="6" name="Text Box 4"/>
          <p:cNvSpPr txBox="1">
            <a:spLocks noChangeArrowheads="1"/>
          </p:cNvSpPr>
          <p:nvPr/>
        </p:nvSpPr>
        <p:spPr bwMode="auto">
          <a:xfrm>
            <a:off x="3275856" y="0"/>
            <a:ext cx="4601324" cy="1760547"/>
          </a:xfrm>
          <a:prstGeom prst="rect">
            <a:avLst/>
          </a:prstGeom>
          <a:noFill/>
          <a:ln w="12700" cap="sq">
            <a:noFill/>
            <a:miter lim="800000"/>
            <a:headEnd type="none" w="sm" len="sm"/>
            <a:tailEnd type="none" w="sm" len="sm"/>
          </a:ln>
          <a:effectLst/>
        </p:spPr>
        <p:txBody>
          <a:bodyPr wrap="none">
            <a:spAutoFit/>
          </a:bodyPr>
          <a:lstStyle/>
          <a:p>
            <a:pPr>
              <a:lnSpc>
                <a:spcPct val="110000"/>
              </a:lnSpc>
            </a:pPr>
            <a:r>
              <a:rPr lang="en-US" altLang="zh-CN" sz="2000" b="1" dirty="0" err="1" smtClean="0">
                <a:solidFill>
                  <a:srgbClr val="000000"/>
                </a:solidFill>
                <a:latin typeface="Times New Roman" pitchFamily="18" charset="0"/>
                <a:ea typeface="楷体_GB2312" pitchFamily="49" charset="-122"/>
                <a:cs typeface="Times New Roman" pitchFamily="18" charset="0"/>
              </a:rPr>
              <a:t>typedef</a:t>
            </a:r>
            <a:r>
              <a:rPr lang="en-US" altLang="zh-CN" sz="2000" b="1" dirty="0" smtClean="0">
                <a:solidFill>
                  <a:srgbClr val="000000"/>
                </a:solidFill>
                <a:latin typeface="Times New Roman" pitchFamily="18" charset="0"/>
                <a:ea typeface="楷体_GB2312" pitchFamily="49" charset="-122"/>
                <a:cs typeface="Times New Roman" pitchFamily="18" charset="0"/>
              </a:rPr>
              <a:t> </a:t>
            </a:r>
            <a:r>
              <a:rPr lang="en-US" altLang="zh-CN" sz="2000" b="1" dirty="0" err="1">
                <a:solidFill>
                  <a:srgbClr val="000000"/>
                </a:solidFill>
                <a:latin typeface="Times New Roman" pitchFamily="18" charset="0"/>
                <a:ea typeface="楷体_GB2312" pitchFamily="49" charset="-122"/>
                <a:cs typeface="Times New Roman" pitchFamily="18" charset="0"/>
              </a:rPr>
              <a:t>struct</a:t>
            </a:r>
            <a:r>
              <a:rPr lang="en-US" altLang="zh-CN" sz="2000" dirty="0">
                <a:solidFill>
                  <a:srgbClr val="000000"/>
                </a:solidFill>
                <a:latin typeface="Times New Roman" pitchFamily="18" charset="0"/>
                <a:ea typeface="楷体_GB2312" pitchFamily="49" charset="-122"/>
                <a:cs typeface="Times New Roman" pitchFamily="18" charset="0"/>
              </a:rPr>
              <a:t> </a:t>
            </a:r>
            <a:r>
              <a:rPr lang="en-US" altLang="zh-CN" sz="2000" b="1" dirty="0" smtClean="0">
                <a:solidFill>
                  <a:srgbClr val="000000"/>
                </a:solidFill>
                <a:latin typeface="Times New Roman" pitchFamily="18" charset="0"/>
                <a:ea typeface="楷体_GB2312" pitchFamily="49" charset="-122"/>
                <a:cs typeface="Times New Roman" pitchFamily="18" charset="0"/>
              </a:rPr>
              <a:t>{</a:t>
            </a:r>
            <a:endParaRPr lang="en-US" altLang="zh-CN" sz="2000" dirty="0">
              <a:solidFill>
                <a:srgbClr val="000000"/>
              </a:solidFill>
              <a:latin typeface="Times New Roman" pitchFamily="18" charset="0"/>
              <a:ea typeface="楷体_GB2312" pitchFamily="49" charset="-122"/>
              <a:cs typeface="Times New Roman" pitchFamily="18" charset="0"/>
            </a:endParaRPr>
          </a:p>
          <a:p>
            <a:pPr>
              <a:lnSpc>
                <a:spcPct val="110000"/>
              </a:lnSpc>
            </a:pPr>
            <a:r>
              <a:rPr lang="en-US" altLang="zh-CN" sz="2000" dirty="0">
                <a:solidFill>
                  <a:srgbClr val="000000"/>
                </a:solidFill>
                <a:latin typeface="Times New Roman" pitchFamily="18" charset="0"/>
                <a:ea typeface="楷体_GB2312" pitchFamily="49" charset="-122"/>
                <a:cs typeface="Times New Roman" pitchFamily="18" charset="0"/>
              </a:rPr>
              <a:t>      </a:t>
            </a:r>
            <a:r>
              <a:rPr lang="en-US" altLang="zh-CN" sz="2000" dirty="0" smtClean="0">
                <a:solidFill>
                  <a:srgbClr val="000000"/>
                </a:solidFill>
                <a:latin typeface="Times New Roman" pitchFamily="18" charset="0"/>
                <a:ea typeface="楷体_GB2312" pitchFamily="49" charset="-122"/>
                <a:cs typeface="Times New Roman" pitchFamily="18" charset="0"/>
              </a:rPr>
              <a:t>      unsigned </a:t>
            </a:r>
            <a:r>
              <a:rPr lang="en-US" altLang="zh-CN" sz="2000" dirty="0" err="1" smtClean="0">
                <a:solidFill>
                  <a:srgbClr val="000000"/>
                </a:solidFill>
                <a:latin typeface="Times New Roman" pitchFamily="18" charset="0"/>
                <a:ea typeface="楷体_GB2312" pitchFamily="49" charset="-122"/>
                <a:cs typeface="Times New Roman" pitchFamily="18" charset="0"/>
              </a:rPr>
              <a:t>int</a:t>
            </a:r>
            <a:r>
              <a:rPr lang="en-US" altLang="zh-CN" sz="2000" dirty="0" smtClean="0">
                <a:solidFill>
                  <a:srgbClr val="000000"/>
                </a:solidFill>
                <a:latin typeface="Times New Roman" pitchFamily="18" charset="0"/>
                <a:ea typeface="楷体_GB2312" pitchFamily="49" charset="-122"/>
                <a:cs typeface="Times New Roman" pitchFamily="18" charset="0"/>
              </a:rPr>
              <a:t>  weight;;</a:t>
            </a:r>
            <a:endParaRPr lang="en-US" altLang="zh-CN" sz="2000" dirty="0">
              <a:solidFill>
                <a:srgbClr val="000000"/>
              </a:solidFill>
              <a:latin typeface="Times New Roman" pitchFamily="18" charset="0"/>
              <a:ea typeface="楷体_GB2312" pitchFamily="49" charset="-122"/>
              <a:cs typeface="Times New Roman" pitchFamily="18" charset="0"/>
            </a:endParaRPr>
          </a:p>
          <a:p>
            <a:pPr>
              <a:lnSpc>
                <a:spcPct val="110000"/>
              </a:lnSpc>
            </a:pPr>
            <a:r>
              <a:rPr lang="en-US" altLang="zh-CN" sz="2000" dirty="0">
                <a:solidFill>
                  <a:srgbClr val="000000"/>
                </a:solidFill>
                <a:latin typeface="Times New Roman" pitchFamily="18" charset="0"/>
                <a:ea typeface="楷体_GB2312" pitchFamily="49" charset="-122"/>
                <a:cs typeface="Times New Roman" pitchFamily="18" charset="0"/>
              </a:rPr>
              <a:t>      </a:t>
            </a:r>
            <a:r>
              <a:rPr lang="en-US" altLang="zh-CN" sz="2000" dirty="0" smtClean="0">
                <a:solidFill>
                  <a:srgbClr val="000000"/>
                </a:solidFill>
                <a:latin typeface="Times New Roman" pitchFamily="18" charset="0"/>
                <a:ea typeface="楷体_GB2312" pitchFamily="49" charset="-122"/>
                <a:cs typeface="Times New Roman" pitchFamily="18" charset="0"/>
              </a:rPr>
              <a:t>      </a:t>
            </a:r>
            <a:r>
              <a:rPr lang="en-US" altLang="zh-CN" sz="2000" b="1" dirty="0" smtClean="0">
                <a:solidFill>
                  <a:srgbClr val="000000"/>
                </a:solidFill>
                <a:latin typeface="Times New Roman" pitchFamily="18" charset="0"/>
                <a:ea typeface="楷体_GB2312" pitchFamily="49" charset="-122"/>
                <a:cs typeface="Times New Roman" pitchFamily="18" charset="0"/>
              </a:rPr>
              <a:t>unsigned </a:t>
            </a:r>
            <a:r>
              <a:rPr lang="en-US" altLang="zh-CN" sz="2000" b="1" dirty="0" err="1" smtClean="0">
                <a:solidFill>
                  <a:srgbClr val="000000"/>
                </a:solidFill>
                <a:latin typeface="Times New Roman" pitchFamily="18" charset="0"/>
                <a:ea typeface="楷体_GB2312" pitchFamily="49" charset="-122"/>
                <a:cs typeface="Times New Roman" pitchFamily="18" charset="0"/>
              </a:rPr>
              <a:t>int</a:t>
            </a:r>
            <a:r>
              <a:rPr lang="en-US" altLang="zh-CN" sz="2000" b="1" dirty="0" smtClean="0">
                <a:solidFill>
                  <a:srgbClr val="000000"/>
                </a:solidFill>
                <a:latin typeface="Times New Roman" pitchFamily="18" charset="0"/>
                <a:ea typeface="楷体_GB2312" pitchFamily="49" charset="-122"/>
                <a:cs typeface="Times New Roman" pitchFamily="18" charset="0"/>
              </a:rPr>
              <a:t> parent, </a:t>
            </a:r>
            <a:r>
              <a:rPr lang="en-US" altLang="zh-CN" sz="2000" b="1" dirty="0" err="1" smtClean="0">
                <a:solidFill>
                  <a:srgbClr val="000000"/>
                </a:solidFill>
                <a:latin typeface="Times New Roman" pitchFamily="18" charset="0"/>
                <a:ea typeface="楷体_GB2312" pitchFamily="49" charset="-122"/>
                <a:cs typeface="Times New Roman" pitchFamily="18" charset="0"/>
              </a:rPr>
              <a:t>lchild</a:t>
            </a:r>
            <a:r>
              <a:rPr lang="en-US" altLang="zh-CN" sz="2000" b="1" dirty="0" smtClean="0">
                <a:solidFill>
                  <a:srgbClr val="000000"/>
                </a:solidFill>
                <a:latin typeface="Times New Roman" pitchFamily="18" charset="0"/>
                <a:ea typeface="楷体_GB2312" pitchFamily="49" charset="-122"/>
                <a:cs typeface="Times New Roman" pitchFamily="18" charset="0"/>
              </a:rPr>
              <a:t>, </a:t>
            </a:r>
            <a:r>
              <a:rPr lang="en-US" altLang="zh-CN" sz="2000" b="1" dirty="0" err="1" smtClean="0">
                <a:solidFill>
                  <a:srgbClr val="000000"/>
                </a:solidFill>
                <a:latin typeface="Times New Roman" pitchFamily="18" charset="0"/>
                <a:ea typeface="楷体_GB2312" pitchFamily="49" charset="-122"/>
                <a:cs typeface="Times New Roman" pitchFamily="18" charset="0"/>
              </a:rPr>
              <a:t>rchild</a:t>
            </a:r>
            <a:endParaRPr lang="en-US" altLang="zh-CN" sz="2000" b="1" dirty="0" smtClean="0">
              <a:solidFill>
                <a:srgbClr val="000000"/>
              </a:solidFill>
              <a:latin typeface="Times New Roman" pitchFamily="18" charset="0"/>
              <a:ea typeface="楷体_GB2312" pitchFamily="49" charset="-122"/>
              <a:cs typeface="Times New Roman" pitchFamily="18" charset="0"/>
            </a:endParaRPr>
          </a:p>
          <a:p>
            <a:pPr>
              <a:lnSpc>
                <a:spcPct val="110000"/>
              </a:lnSpc>
            </a:pPr>
            <a:r>
              <a:rPr lang="en-US" altLang="zh-CN" sz="2000" b="1" dirty="0" smtClean="0">
                <a:solidFill>
                  <a:srgbClr val="000000"/>
                </a:solidFill>
                <a:latin typeface="Times New Roman" pitchFamily="18" charset="0"/>
                <a:ea typeface="楷体_GB2312" pitchFamily="49" charset="-122"/>
                <a:cs typeface="Times New Roman" pitchFamily="18" charset="0"/>
              </a:rPr>
              <a:t>}</a:t>
            </a:r>
            <a:r>
              <a:rPr lang="en-US" altLang="zh-CN" sz="2000" dirty="0" smtClean="0">
                <a:solidFill>
                  <a:srgbClr val="000000"/>
                </a:solidFill>
                <a:latin typeface="Times New Roman" pitchFamily="18" charset="0"/>
                <a:ea typeface="楷体_GB2312" pitchFamily="49" charset="-122"/>
                <a:cs typeface="Times New Roman" pitchFamily="18" charset="0"/>
              </a:rPr>
              <a:t> </a:t>
            </a:r>
            <a:r>
              <a:rPr lang="en-US" altLang="zh-CN" sz="2000" dirty="0" err="1" smtClean="0">
                <a:solidFill>
                  <a:srgbClr val="000000"/>
                </a:solidFill>
                <a:latin typeface="Times New Roman" pitchFamily="18" charset="0"/>
                <a:ea typeface="楷体_GB2312" pitchFamily="49" charset="-122"/>
                <a:cs typeface="Times New Roman" pitchFamily="18" charset="0"/>
              </a:rPr>
              <a:t>HTNode</a:t>
            </a:r>
            <a:r>
              <a:rPr lang="en-US" altLang="zh-CN" sz="2000" dirty="0" smtClean="0">
                <a:solidFill>
                  <a:srgbClr val="000000"/>
                </a:solidFill>
                <a:latin typeface="Times New Roman" pitchFamily="18" charset="0"/>
                <a:ea typeface="楷体_GB2312" pitchFamily="49" charset="-122"/>
                <a:cs typeface="Times New Roman" pitchFamily="18" charset="0"/>
              </a:rPr>
              <a:t>, *</a:t>
            </a:r>
            <a:r>
              <a:rPr lang="en-US" altLang="zh-CN" sz="2000" dirty="0" err="1" smtClean="0">
                <a:solidFill>
                  <a:srgbClr val="000000"/>
                </a:solidFill>
                <a:latin typeface="Times New Roman" pitchFamily="18" charset="0"/>
                <a:ea typeface="楷体_GB2312" pitchFamily="49" charset="-122"/>
                <a:cs typeface="Times New Roman" pitchFamily="18" charset="0"/>
              </a:rPr>
              <a:t>HuffmanTree</a:t>
            </a:r>
            <a:r>
              <a:rPr lang="en-US" altLang="zh-CN" sz="2000" dirty="0" smtClean="0">
                <a:solidFill>
                  <a:srgbClr val="000000"/>
                </a:solidFill>
                <a:latin typeface="Times New Roman" pitchFamily="18" charset="0"/>
                <a:ea typeface="楷体_GB2312" pitchFamily="49" charset="-122"/>
                <a:cs typeface="Times New Roman" pitchFamily="18" charset="0"/>
              </a:rPr>
              <a:t>;</a:t>
            </a:r>
          </a:p>
          <a:p>
            <a:pPr>
              <a:lnSpc>
                <a:spcPct val="110000"/>
              </a:lnSpc>
            </a:pPr>
            <a:r>
              <a:rPr lang="en-US" altLang="zh-CN" sz="2000" dirty="0" err="1" smtClean="0">
                <a:solidFill>
                  <a:srgbClr val="000000"/>
                </a:solidFill>
                <a:latin typeface="Times New Roman" pitchFamily="18" charset="0"/>
                <a:ea typeface="楷体_GB2312" pitchFamily="49" charset="-122"/>
                <a:cs typeface="Times New Roman" pitchFamily="18" charset="0"/>
              </a:rPr>
              <a:t>Typedef</a:t>
            </a:r>
            <a:r>
              <a:rPr lang="en-US" altLang="zh-CN" sz="2000" dirty="0" smtClean="0">
                <a:solidFill>
                  <a:srgbClr val="000000"/>
                </a:solidFill>
                <a:latin typeface="Times New Roman" pitchFamily="18" charset="0"/>
                <a:ea typeface="楷体_GB2312" pitchFamily="49" charset="-122"/>
                <a:cs typeface="Times New Roman" pitchFamily="18" charset="0"/>
              </a:rPr>
              <a:t> char **</a:t>
            </a:r>
            <a:r>
              <a:rPr lang="en-US" altLang="zh-CN" sz="2000" dirty="0" err="1" smtClean="0">
                <a:solidFill>
                  <a:srgbClr val="000000"/>
                </a:solidFill>
                <a:latin typeface="Times New Roman" pitchFamily="18" charset="0"/>
                <a:ea typeface="楷体_GB2312" pitchFamily="49" charset="-122"/>
                <a:cs typeface="Times New Roman" pitchFamily="18" charset="0"/>
              </a:rPr>
              <a:t>HuffmanCode</a:t>
            </a:r>
            <a:r>
              <a:rPr lang="en-US" altLang="zh-CN" sz="2000" dirty="0" smtClean="0">
                <a:solidFill>
                  <a:srgbClr val="000000"/>
                </a:solidFill>
                <a:latin typeface="Times New Roman" pitchFamily="18" charset="0"/>
                <a:ea typeface="楷体_GB2312" pitchFamily="49" charset="-122"/>
                <a:cs typeface="Times New Roman" pitchFamily="18" charset="0"/>
              </a:rPr>
              <a:t>; </a:t>
            </a:r>
            <a:endParaRPr lang="en-US" altLang="zh-CN" sz="2000" dirty="0">
              <a:solidFill>
                <a:srgbClr val="000000"/>
              </a:solidFill>
              <a:latin typeface="Times New Roman" pitchFamily="18" charset="0"/>
              <a:ea typeface="楷体_GB2312" pitchFamily="49" charset="-122"/>
              <a:cs typeface="Times New Roman" pitchFamily="18"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108012" y="620688"/>
            <a:ext cx="8604448" cy="5472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105000"/>
              </a:lnSpc>
              <a:buClr>
                <a:schemeClr val="bg2"/>
              </a:buClr>
              <a:buSzPct val="75000"/>
            </a:pP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a:t>
            </a:r>
            <a:r>
              <a:rPr kumimoji="0" lang="zh-CN" altLang="en-US"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从叶子到 根逆向球 每个 字符的哈夫曼编码</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HC= </a:t>
            </a:r>
            <a:r>
              <a:rPr lang="zh-CN" altLang="en-US"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HuffmanCode</a:t>
            </a:r>
            <a:r>
              <a:rPr lang="zh-CN" altLang="en-US"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malloc</a:t>
            </a:r>
            <a:r>
              <a:rPr lang="en-US" altLang="zh-CN" sz="2400" b="1" kern="0" dirty="0" smtClean="0">
                <a:latin typeface="Times New Roman" pitchFamily="18" charset="0"/>
                <a:ea typeface="隶书" pitchFamily="49" charset="-122"/>
              </a:rPr>
              <a:t>( (n+1)*</a:t>
            </a:r>
            <a:r>
              <a:rPr lang="en-US" altLang="zh-CN" sz="2400" b="1" kern="0" dirty="0" err="1" smtClean="0">
                <a:latin typeface="Times New Roman" pitchFamily="18" charset="0"/>
                <a:ea typeface="隶书" pitchFamily="49" charset="-122"/>
              </a:rPr>
              <a:t>sizeof</a:t>
            </a:r>
            <a:r>
              <a:rPr lang="en-US" altLang="zh-CN" sz="2400" b="1" kern="0" dirty="0" smtClean="0">
                <a:latin typeface="Times New Roman" pitchFamily="18" charset="0"/>
                <a:ea typeface="隶书" pitchFamily="49" charset="-122"/>
              </a:rPr>
              <a:t>(char *));</a:t>
            </a:r>
          </a:p>
          <a:p>
            <a:pPr marL="342900" lvl="0" indent="-342900">
              <a:lnSpc>
                <a:spcPct val="105000"/>
              </a:lnSpc>
              <a:buClr>
                <a:schemeClr val="bg2"/>
              </a:buClr>
              <a:buSzPct val="75000"/>
            </a:pP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cd</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 (char *)</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mallco</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(n *</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sizeof</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(char));</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a:t>
            </a:r>
            <a:r>
              <a:rPr lang="en-US" altLang="zh-CN" sz="2400" b="1" kern="0" dirty="0" err="1" smtClean="0">
                <a:latin typeface="Times New Roman" pitchFamily="18" charset="0"/>
                <a:ea typeface="隶书" pitchFamily="49" charset="-122"/>
              </a:rPr>
              <a:t>cd</a:t>
            </a:r>
            <a:r>
              <a:rPr lang="en-US" altLang="zh-CN" sz="2400" b="1" kern="0" dirty="0" smtClean="0">
                <a:latin typeface="Times New Roman" pitchFamily="18" charset="0"/>
                <a:ea typeface="隶书" pitchFamily="49" charset="-122"/>
              </a:rPr>
              <a:t>[n-1] = “\0”;</a:t>
            </a:r>
            <a:endPar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endParaRP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for (</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i</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=1; </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i</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&lt;=n; ++</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i</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start = n-1;</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for (c= </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 f=HT[</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].parent; f!=0; c=f, f=HT[f].parent)</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if (HT[f].</a:t>
            </a:r>
            <a:r>
              <a:rPr lang="en-US" altLang="zh-CN" sz="2400" b="1" kern="0" dirty="0" err="1" smtClean="0">
                <a:latin typeface="Times New Roman" pitchFamily="18" charset="0"/>
                <a:ea typeface="隶书" pitchFamily="49" charset="-122"/>
              </a:rPr>
              <a:t>lchild</a:t>
            </a:r>
            <a:r>
              <a:rPr lang="en-US" altLang="zh-CN" sz="2400" b="1" kern="0" dirty="0" smtClean="0">
                <a:latin typeface="Times New Roman" pitchFamily="18" charset="0"/>
                <a:ea typeface="隶书" pitchFamily="49" charset="-122"/>
              </a:rPr>
              <a:t> == c) </a:t>
            </a:r>
            <a:r>
              <a:rPr lang="en-US" altLang="zh-CN" sz="2400" b="1" kern="0" dirty="0" err="1" smtClean="0">
                <a:latin typeface="Times New Roman" pitchFamily="18" charset="0"/>
                <a:ea typeface="隶书" pitchFamily="49" charset="-122"/>
              </a:rPr>
              <a:t>cd</a:t>
            </a:r>
            <a:r>
              <a:rPr lang="en-US" altLang="zh-CN" sz="2400" b="1" kern="0" dirty="0" smtClean="0">
                <a:latin typeface="Times New Roman" pitchFamily="18" charset="0"/>
                <a:ea typeface="隶书" pitchFamily="49" charset="-122"/>
              </a:rPr>
              <a:t>[--start] = “0”;</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else </a:t>
            </a:r>
            <a:r>
              <a:rPr lang="en-US" altLang="zh-CN" sz="2400" b="1" kern="0" dirty="0" err="1" smtClean="0">
                <a:latin typeface="Times New Roman" pitchFamily="18" charset="0"/>
                <a:ea typeface="隶书" pitchFamily="49" charset="-122"/>
              </a:rPr>
              <a:t>cd</a:t>
            </a:r>
            <a:r>
              <a:rPr lang="en-US" altLang="zh-CN" sz="2400" b="1" kern="0" dirty="0" smtClean="0">
                <a:latin typeface="Times New Roman" pitchFamily="18" charset="0"/>
                <a:ea typeface="隶书" pitchFamily="49" charset="-122"/>
              </a:rPr>
              <a:t>[--start] = “1”;</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HC[</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 = (char *)</a:t>
            </a:r>
            <a:r>
              <a:rPr lang="en-US" altLang="zh-CN" sz="2400" b="1" kern="0" dirty="0" err="1" smtClean="0">
                <a:latin typeface="Times New Roman" pitchFamily="18" charset="0"/>
                <a:ea typeface="隶书" pitchFamily="49" charset="-122"/>
              </a:rPr>
              <a:t>malloc</a:t>
            </a:r>
            <a:r>
              <a:rPr lang="en-US" altLang="zh-CN" sz="2400" b="1" kern="0" dirty="0" smtClean="0">
                <a:latin typeface="Times New Roman" pitchFamily="18" charset="0"/>
                <a:ea typeface="隶书" pitchFamily="49" charset="-122"/>
              </a:rPr>
              <a:t>((n-start)*</a:t>
            </a:r>
            <a:r>
              <a:rPr lang="en-US" altLang="zh-CN" sz="2400" b="1" kern="0" dirty="0" err="1" smtClean="0">
                <a:latin typeface="Times New Roman" pitchFamily="18" charset="0"/>
                <a:ea typeface="隶书" pitchFamily="49" charset="-122"/>
              </a:rPr>
              <a:t>sizeof</a:t>
            </a:r>
            <a:r>
              <a:rPr lang="en-US" altLang="zh-CN" sz="2400" b="1" kern="0" dirty="0" smtClean="0">
                <a:latin typeface="Times New Roman" pitchFamily="18" charset="0"/>
                <a:ea typeface="隶书" pitchFamily="49" charset="-122"/>
              </a:rPr>
              <a:t>(char));</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a:t>
            </a:r>
            <a:r>
              <a:rPr lang="en-US" altLang="zh-CN" sz="2400" b="1" kern="0" dirty="0" err="1" smtClean="0">
                <a:latin typeface="Times New Roman" pitchFamily="18" charset="0"/>
                <a:ea typeface="隶书" pitchFamily="49" charset="-122"/>
              </a:rPr>
              <a:t>strcpy</a:t>
            </a:r>
            <a:r>
              <a:rPr lang="en-US" altLang="zh-CN" sz="2400" b="1" kern="0" dirty="0" smtClean="0">
                <a:latin typeface="Times New Roman" pitchFamily="18" charset="0"/>
                <a:ea typeface="隶书" pitchFamily="49" charset="-122"/>
              </a:rPr>
              <a:t>(HC[</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 &amp;cd[start]);</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free(</a:t>
            </a:r>
            <a:r>
              <a:rPr lang="en-US" altLang="zh-CN" sz="2400" b="1" kern="0" dirty="0" err="1" smtClean="0">
                <a:latin typeface="Times New Roman" pitchFamily="18" charset="0"/>
                <a:ea typeface="隶书" pitchFamily="49" charset="-122"/>
              </a:rPr>
              <a:t>cd</a:t>
            </a:r>
            <a:r>
              <a:rPr lang="en-US" altLang="zh-CN" sz="2400" b="1" kern="0" dirty="0" smtClean="0">
                <a:latin typeface="Times New Roman" pitchFamily="18" charset="0"/>
                <a:ea typeface="隶书" pitchFamily="49" charset="-122"/>
              </a:rPr>
              <a:t>);</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HuffmanCoding</a:t>
            </a:r>
            <a:endParaRPr lang="en-US" altLang="zh-CN" sz="2400" b="1" kern="0" dirty="0" smtClean="0">
              <a:latin typeface="Times New Roman" pitchFamily="18" charset="0"/>
              <a:ea typeface="隶书" pitchFamily="49"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0"/>
            <a:ext cx="9144000" cy="7173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105000"/>
              </a:lnSpc>
              <a:buClr>
                <a:schemeClr val="bg2"/>
              </a:buClr>
              <a:buSzPct val="75000"/>
            </a:pP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a:t>
            </a:r>
            <a:r>
              <a:rPr kumimoji="0" lang="zh-CN" altLang="en-US"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无栈非 递归 遍历哈夫曼树，求哈夫曼编码 </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HC= </a:t>
            </a:r>
            <a:r>
              <a:rPr lang="zh-CN" altLang="en-US"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HuffmanCode</a:t>
            </a:r>
            <a:r>
              <a:rPr lang="zh-CN" altLang="en-US"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malloc</a:t>
            </a:r>
            <a:r>
              <a:rPr lang="en-US" altLang="zh-CN" sz="2400" b="1" kern="0" dirty="0" smtClean="0">
                <a:latin typeface="Times New Roman" pitchFamily="18" charset="0"/>
                <a:ea typeface="隶书" pitchFamily="49" charset="-122"/>
              </a:rPr>
              <a:t>( (n+1)*</a:t>
            </a:r>
            <a:r>
              <a:rPr lang="en-US" altLang="zh-CN" sz="2400" b="1" kern="0" dirty="0" err="1" smtClean="0">
                <a:latin typeface="Times New Roman" pitchFamily="18" charset="0"/>
                <a:ea typeface="隶书" pitchFamily="49" charset="-122"/>
              </a:rPr>
              <a:t>sizeof</a:t>
            </a:r>
            <a:r>
              <a:rPr lang="en-US" altLang="zh-CN" sz="2400" b="1" kern="0" dirty="0" smtClean="0">
                <a:latin typeface="Times New Roman" pitchFamily="18" charset="0"/>
                <a:ea typeface="隶书" pitchFamily="49" charset="-122"/>
              </a:rPr>
              <a:t>(char *));</a:t>
            </a:r>
          </a:p>
          <a:p>
            <a:pPr marL="342900" lvl="0" indent="-342900">
              <a:lnSpc>
                <a:spcPct val="105000"/>
              </a:lnSpc>
              <a:buClr>
                <a:schemeClr val="bg2"/>
              </a:buClr>
              <a:buSzPct val="75000"/>
            </a:pP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p = m; </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隶书" pitchFamily="49" charset="-122"/>
                <a:cs typeface="+mn-cs"/>
              </a:rPr>
              <a:t>cdlen</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 0;</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for </a:t>
            </a:r>
            <a:r>
              <a:rPr lang="zh-CN" altLang="en-US"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=1</a:t>
            </a:r>
            <a:r>
              <a:rPr lang="zh-CN" altLang="en-US" sz="2400" b="1" kern="0" dirty="0" smtClean="0">
                <a:latin typeface="Times New Roman" pitchFamily="18" charset="0"/>
                <a:ea typeface="隶书" pitchFamily="49" charset="-122"/>
              </a:rPr>
              <a:t>； </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&lt;=m</a:t>
            </a:r>
            <a:r>
              <a:rPr lang="zh-CN" altLang="en-US" sz="2400" b="1" kern="0" dirty="0" smtClean="0">
                <a:latin typeface="Times New Roman" pitchFamily="18" charset="0"/>
                <a:ea typeface="隶书" pitchFamily="49" charset="-122"/>
              </a:rPr>
              <a:t>； </a:t>
            </a:r>
            <a:r>
              <a:rPr lang="en-US" altLang="zh-CN"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i</a:t>
            </a:r>
            <a:r>
              <a:rPr lang="zh-CN" altLang="en-US" sz="2400" b="1" kern="0" dirty="0" smtClean="0">
                <a:latin typeface="Times New Roman" pitchFamily="18" charset="0"/>
                <a:ea typeface="隶书" pitchFamily="49" charset="-122"/>
              </a:rPr>
              <a:t>） </a:t>
            </a:r>
            <a:r>
              <a:rPr lang="en-US" altLang="zh-CN" sz="2400" b="1" kern="0" dirty="0" smtClean="0">
                <a:latin typeface="Times New Roman" pitchFamily="18" charset="0"/>
                <a:ea typeface="隶书" pitchFamily="49" charset="-122"/>
              </a:rPr>
              <a:t>HT[</a:t>
            </a:r>
            <a:r>
              <a:rPr lang="en-US" altLang="zh-CN" sz="2400" b="1" kern="0" dirty="0" err="1" smtClean="0">
                <a:latin typeface="Times New Roman" pitchFamily="18" charset="0"/>
                <a:ea typeface="隶书" pitchFamily="49" charset="-122"/>
              </a:rPr>
              <a:t>i</a:t>
            </a:r>
            <a:r>
              <a:rPr lang="en-US" altLang="zh-CN" sz="2400" b="1" kern="0" dirty="0" smtClean="0">
                <a:latin typeface="Times New Roman" pitchFamily="18" charset="0"/>
                <a:ea typeface="隶书" pitchFamily="49" charset="-122"/>
              </a:rPr>
              <a:t>].weight = 0;</a:t>
            </a:r>
            <a:r>
              <a:rPr lang="zh-CN" altLang="en-US" sz="2400" b="1" kern="0" dirty="0" smtClean="0">
                <a:latin typeface="Times New Roman" pitchFamily="18" charset="0"/>
                <a:ea typeface="隶书" pitchFamily="49" charset="-122"/>
              </a:rPr>
              <a:t> </a:t>
            </a:r>
            <a:endParaRPr lang="en-US" altLang="zh-CN" sz="2400" b="1" kern="0" dirty="0" smtClean="0">
              <a:latin typeface="Times New Roman" pitchFamily="18" charset="0"/>
              <a:ea typeface="隶书" pitchFamily="49" charset="-122"/>
            </a:endParaRPr>
          </a:p>
          <a:p>
            <a:pPr marL="342900" lvl="0" indent="-342900">
              <a:lnSpc>
                <a:spcPct val="105000"/>
              </a:lnSpc>
              <a:buClr>
                <a:schemeClr val="bg2"/>
              </a:buClr>
              <a:buSzPct val="75000"/>
            </a:pP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while (p) {</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if (HT[p].weight ==0){   </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HP[p].weight = 1;</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if (HP[p].</a:t>
            </a:r>
            <a:r>
              <a:rPr lang="en-US" altLang="zh-CN" sz="2400" b="1" kern="0" dirty="0" err="1" smtClean="0">
                <a:latin typeface="Times New Roman" pitchFamily="18" charset="0"/>
                <a:ea typeface="隶书" pitchFamily="49" charset="-122"/>
              </a:rPr>
              <a:t>lchild</a:t>
            </a:r>
            <a:r>
              <a:rPr lang="en-US" altLang="zh-CN" sz="2400" b="1" kern="0" dirty="0" smtClean="0">
                <a:latin typeface="Times New Roman" pitchFamily="18" charset="0"/>
                <a:ea typeface="隶书" pitchFamily="49" charset="-122"/>
              </a:rPr>
              <a:t> != 0){p = HT[p].</a:t>
            </a:r>
            <a:r>
              <a:rPr lang="en-US" altLang="zh-CN" sz="2400" b="1" kern="0" dirty="0" err="1" smtClean="0">
                <a:latin typeface="Times New Roman" pitchFamily="18" charset="0"/>
                <a:ea typeface="隶书" pitchFamily="49" charset="-122"/>
              </a:rPr>
              <a:t>lchild</a:t>
            </a:r>
            <a:r>
              <a:rPr lang="en-US" altLang="zh-CN" sz="2400" b="1" kern="0" dirty="0" smtClean="0">
                <a:latin typeface="Times New Roman" pitchFamily="18" charset="0"/>
                <a:ea typeface="隶书" pitchFamily="49" charset="-122"/>
              </a:rPr>
              <a:t>; </a:t>
            </a:r>
            <a:r>
              <a:rPr lang="en-US" altLang="zh-CN" sz="2400" b="1" kern="0" dirty="0" err="1" smtClean="0">
                <a:latin typeface="Times New Roman" pitchFamily="18" charset="0"/>
                <a:ea typeface="隶书" pitchFamily="49" charset="-122"/>
              </a:rPr>
              <a:t>cd</a:t>
            </a:r>
            <a:r>
              <a:rPr lang="en-US" altLang="zh-CN"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cdlen</a:t>
            </a:r>
            <a:r>
              <a:rPr lang="en-US" altLang="zh-CN" sz="2400" b="1" kern="0" dirty="0" smtClean="0">
                <a:latin typeface="Times New Roman" pitchFamily="18" charset="0"/>
                <a:ea typeface="隶书" pitchFamily="49" charset="-122"/>
              </a:rPr>
              <a:t>++] = “0”;}</a:t>
            </a:r>
          </a:p>
          <a:p>
            <a:pPr marL="342900" lvl="0" indent="-342900">
              <a:lnSpc>
                <a:spcPct val="105000"/>
              </a:lnSpc>
              <a:buClr>
                <a:schemeClr val="bg2"/>
              </a:buClr>
              <a:buSzPct val="75000"/>
            </a:pP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else</a:t>
            </a: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 if (HT[p].</a:t>
            </a:r>
            <a:r>
              <a:rPr kumimoji="0" lang="en-US" altLang="zh-CN" sz="2400" b="1" i="0" u="none" strike="noStrike" kern="0" cap="none" spc="0" normalizeH="0" noProof="0" dirty="0" err="1" smtClean="0">
                <a:ln>
                  <a:noFill/>
                </a:ln>
                <a:solidFill>
                  <a:schemeClr val="tx1"/>
                </a:solidFill>
                <a:effectLst/>
                <a:uLnTx/>
                <a:uFillTx/>
                <a:latin typeface="Times New Roman" pitchFamily="18" charset="0"/>
                <a:ea typeface="隶书" pitchFamily="49" charset="-122"/>
                <a:cs typeface="+mn-cs"/>
              </a:rPr>
              <a:t>rchild</a:t>
            </a: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 == 0){</a:t>
            </a:r>
          </a:p>
          <a:p>
            <a:pPr marL="342900" lvl="0" indent="-342900">
              <a:lnSpc>
                <a:spcPct val="105000"/>
              </a:lnSpc>
              <a:buClr>
                <a:schemeClr val="bg2"/>
              </a:buClr>
              <a:buSzPct val="75000"/>
            </a:pPr>
            <a:r>
              <a:rPr lang="en-US" altLang="zh-CN" sz="2400" b="1" kern="0" baseline="0" dirty="0" smtClean="0">
                <a:latin typeface="Times New Roman" pitchFamily="18" charset="0"/>
                <a:ea typeface="隶书" pitchFamily="49" charset="-122"/>
              </a:rPr>
              <a:t>                            HC[p] = (char *)</a:t>
            </a:r>
            <a:r>
              <a:rPr lang="en-US" altLang="zh-CN" sz="2400" b="1" kern="0" baseline="0" dirty="0" err="1" smtClean="0">
                <a:latin typeface="Times New Roman" pitchFamily="18" charset="0"/>
                <a:ea typeface="隶书" pitchFamily="49" charset="-122"/>
              </a:rPr>
              <a:t>malloc</a:t>
            </a:r>
            <a:r>
              <a:rPr lang="en-US" altLang="zh-CN" sz="2400" b="1" kern="0" baseline="0" dirty="0" smtClean="0">
                <a:latin typeface="Times New Roman" pitchFamily="18" charset="0"/>
                <a:ea typeface="隶书" pitchFamily="49" charset="-122"/>
              </a:rPr>
              <a:t>((cdlen+1)*</a:t>
            </a:r>
            <a:r>
              <a:rPr lang="en-US" altLang="zh-CN" sz="2400" b="1" kern="0" baseline="0" dirty="0" err="1" smtClean="0">
                <a:latin typeface="Times New Roman" pitchFamily="18" charset="0"/>
                <a:ea typeface="隶书" pitchFamily="49" charset="-122"/>
              </a:rPr>
              <a:t>sizeof</a:t>
            </a:r>
            <a:r>
              <a:rPr lang="en-US" altLang="zh-CN" sz="2400" b="1" kern="0" baseline="0" dirty="0" smtClean="0">
                <a:latin typeface="Times New Roman" pitchFamily="18" charset="0"/>
                <a:ea typeface="隶书" pitchFamily="49" charset="-122"/>
              </a:rPr>
              <a:t>(char));</a:t>
            </a:r>
          </a:p>
          <a:p>
            <a:pPr marL="342900" lvl="0" indent="-342900">
              <a:lnSpc>
                <a:spcPct val="105000"/>
              </a:lnSpc>
              <a:buClr>
                <a:schemeClr val="bg2"/>
              </a:buClr>
              <a:buSzPct val="75000"/>
            </a:pP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                            </a:t>
            </a:r>
            <a:r>
              <a:rPr kumimoji="0" lang="en-US" altLang="zh-CN" sz="2400" b="1" i="0" u="none" strike="noStrike" kern="0" cap="none" spc="0" normalizeH="0" noProof="0" dirty="0" err="1" smtClean="0">
                <a:ln>
                  <a:noFill/>
                </a:ln>
                <a:solidFill>
                  <a:schemeClr val="tx1"/>
                </a:solidFill>
                <a:effectLst/>
                <a:uLnTx/>
                <a:uFillTx/>
                <a:latin typeface="Times New Roman" pitchFamily="18" charset="0"/>
                <a:ea typeface="隶书" pitchFamily="49" charset="-122"/>
                <a:cs typeface="+mn-cs"/>
              </a:rPr>
              <a:t>cd</a:t>
            </a: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a:t>
            </a:r>
            <a:r>
              <a:rPr kumimoji="0" lang="en-US" altLang="zh-CN" sz="2400" b="1" i="0" u="none" strike="noStrike" kern="0" cap="none" spc="0" normalizeH="0" noProof="0" dirty="0" err="1" smtClean="0">
                <a:ln>
                  <a:noFill/>
                </a:ln>
                <a:solidFill>
                  <a:schemeClr val="tx1"/>
                </a:solidFill>
                <a:effectLst/>
                <a:uLnTx/>
                <a:uFillTx/>
                <a:latin typeface="Times New Roman" pitchFamily="18" charset="0"/>
                <a:ea typeface="隶书" pitchFamily="49" charset="-122"/>
                <a:cs typeface="+mn-cs"/>
              </a:rPr>
              <a:t>cdlen</a:t>
            </a: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 = “\0”; </a:t>
            </a:r>
            <a:r>
              <a:rPr kumimoji="0" lang="en-US" altLang="zh-CN" sz="2400" b="1" i="0" u="none" strike="noStrike" kern="0" cap="none" spc="0" normalizeH="0" noProof="0" dirty="0" err="1" smtClean="0">
                <a:ln>
                  <a:noFill/>
                </a:ln>
                <a:solidFill>
                  <a:schemeClr val="tx1"/>
                </a:solidFill>
                <a:effectLst/>
                <a:uLnTx/>
                <a:uFillTx/>
                <a:latin typeface="Times New Roman" pitchFamily="18" charset="0"/>
                <a:ea typeface="隶书" pitchFamily="49" charset="-122"/>
                <a:cs typeface="+mn-cs"/>
              </a:rPr>
              <a:t>strcpy</a:t>
            </a: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(HC[p], </a:t>
            </a:r>
            <a:r>
              <a:rPr kumimoji="0" lang="en-US" altLang="zh-CN" sz="2400" b="1" i="0" u="none" strike="noStrike" kern="0" cap="none" spc="0" normalizeH="0" noProof="0" dirty="0" err="1" smtClean="0">
                <a:ln>
                  <a:noFill/>
                </a:ln>
                <a:solidFill>
                  <a:schemeClr val="tx1"/>
                </a:solidFill>
                <a:effectLst/>
                <a:uLnTx/>
                <a:uFillTx/>
                <a:latin typeface="Times New Roman" pitchFamily="18" charset="0"/>
                <a:ea typeface="隶书" pitchFamily="49" charset="-122"/>
                <a:cs typeface="+mn-cs"/>
              </a:rPr>
              <a:t>cd</a:t>
            </a:r>
            <a:r>
              <a:rPr kumimoji="0" lang="en-US" altLang="zh-CN" sz="2400" b="1" i="0" u="none" strike="noStrike" kern="0" cap="none" spc="0" normalizeH="0" noProof="0" dirty="0" smtClean="0">
                <a:ln>
                  <a:noFill/>
                </a:ln>
                <a:solidFill>
                  <a:schemeClr val="tx1"/>
                </a:solidFill>
                <a:effectLst/>
                <a:uLnTx/>
                <a:uFillTx/>
                <a:latin typeface="Times New Roman" pitchFamily="18" charset="0"/>
                <a:ea typeface="隶书" pitchFamily="49" charset="-122"/>
                <a:cs typeface="+mn-cs"/>
              </a:rPr>
              <a:t>);  </a:t>
            </a:r>
            <a:r>
              <a:rPr lang="en-US" altLang="zh-CN" sz="2400" b="1" kern="0" dirty="0" smtClean="0">
                <a:latin typeface="Times New Roman" pitchFamily="18" charset="0"/>
                <a:ea typeface="隶书" pitchFamily="49" charset="-122"/>
              </a:rPr>
              <a:t> }</a:t>
            </a:r>
          </a:p>
          <a:p>
            <a:pPr marL="342900" lvl="0" indent="-342900">
              <a:lnSpc>
                <a:spcPct val="105000"/>
              </a:lnSpc>
              <a:buClr>
                <a:schemeClr val="bg2"/>
              </a:buClr>
              <a:buSzPct val="75000"/>
            </a:pP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rPr>
              <a:t>        }</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else if </a:t>
            </a:r>
            <a:r>
              <a:rPr lang="en-US" altLang="zh-CN" sz="2400" b="1" kern="0" smtClean="0">
                <a:latin typeface="Times New Roman" pitchFamily="18" charset="0"/>
                <a:ea typeface="隶书" pitchFamily="49" charset="-122"/>
              </a:rPr>
              <a:t>(HT</a:t>
            </a:r>
            <a:r>
              <a:rPr lang="en-US" altLang="zh-CN" sz="2400" b="1" kern="0" dirty="0">
                <a:latin typeface="Times New Roman" pitchFamily="18" charset="0"/>
                <a:ea typeface="隶书" pitchFamily="49" charset="-122"/>
              </a:rPr>
              <a:t>[</a:t>
            </a:r>
            <a:r>
              <a:rPr lang="en-US" altLang="zh-CN" sz="2400" b="1" kern="0" smtClean="0">
                <a:latin typeface="Times New Roman" pitchFamily="18" charset="0"/>
                <a:ea typeface="隶书" pitchFamily="49" charset="-122"/>
              </a:rPr>
              <a:t>p</a:t>
            </a:r>
            <a:r>
              <a:rPr lang="en-US" altLang="zh-CN" sz="2400" b="1" kern="0" dirty="0" smtClean="0">
                <a:latin typeface="Times New Roman" pitchFamily="18" charset="0"/>
                <a:ea typeface="隶书" pitchFamily="49" charset="-122"/>
              </a:rPr>
              <a:t>].weight == 1){    HT[p].weight = 2;</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if (HT[p].</a:t>
            </a:r>
            <a:r>
              <a:rPr lang="en-US" altLang="zh-CN" sz="2400" b="1" kern="0" dirty="0" err="1" smtClean="0">
                <a:latin typeface="Times New Roman" pitchFamily="18" charset="0"/>
                <a:ea typeface="隶书" pitchFamily="49" charset="-122"/>
              </a:rPr>
              <a:t>rchild</a:t>
            </a:r>
            <a:r>
              <a:rPr lang="en-US" altLang="zh-CN" sz="2400" b="1" kern="0" dirty="0" smtClean="0">
                <a:latin typeface="Times New Roman" pitchFamily="18" charset="0"/>
                <a:ea typeface="隶书" pitchFamily="49" charset="-122"/>
              </a:rPr>
              <a:t> != 0){ p = HT[p].</a:t>
            </a:r>
            <a:r>
              <a:rPr lang="en-US" altLang="zh-CN" sz="2400" b="1" kern="0" dirty="0" err="1" smtClean="0">
                <a:latin typeface="Times New Roman" pitchFamily="18" charset="0"/>
                <a:ea typeface="隶书" pitchFamily="49" charset="-122"/>
              </a:rPr>
              <a:t>rchild</a:t>
            </a:r>
            <a:r>
              <a:rPr lang="en-US" altLang="zh-CN" sz="2400" b="1" kern="0" dirty="0" smtClean="0">
                <a:latin typeface="Times New Roman" pitchFamily="18" charset="0"/>
                <a:ea typeface="隶书" pitchFamily="49" charset="-122"/>
              </a:rPr>
              <a:t>; </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a:t>
            </a:r>
            <a:r>
              <a:rPr lang="en-US" altLang="zh-CN" sz="2400" b="1" kern="0" dirty="0" err="1" smtClean="0">
                <a:latin typeface="Times New Roman" pitchFamily="18" charset="0"/>
                <a:ea typeface="隶书" pitchFamily="49" charset="-122"/>
              </a:rPr>
              <a:t>cd</a:t>
            </a:r>
            <a:r>
              <a:rPr lang="en-US" altLang="zh-CN" sz="2400" b="1" kern="0" dirty="0" smtClean="0">
                <a:latin typeface="Times New Roman" pitchFamily="18" charset="0"/>
                <a:ea typeface="隶书" pitchFamily="49" charset="-122"/>
              </a:rPr>
              <a:t>[</a:t>
            </a:r>
            <a:r>
              <a:rPr lang="en-US" altLang="zh-CN" sz="2400" b="1" kern="0" dirty="0" err="1" smtClean="0">
                <a:latin typeface="Times New Roman" pitchFamily="18" charset="0"/>
                <a:ea typeface="隶书" pitchFamily="49" charset="-122"/>
              </a:rPr>
              <a:t>cdlen</a:t>
            </a:r>
            <a:r>
              <a:rPr lang="en-US" altLang="zh-CN" sz="2400" b="1" kern="0" dirty="0" smtClean="0">
                <a:latin typeface="Times New Roman" pitchFamily="18" charset="0"/>
                <a:ea typeface="隶书" pitchFamily="49" charset="-122"/>
              </a:rPr>
              <a:t>++] = “1”;    }</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 else {</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HT[p].weight = 0; p = HT[p].parent; --</a:t>
            </a:r>
            <a:r>
              <a:rPr lang="en-US" altLang="zh-CN" sz="2400" b="1" kern="0" dirty="0" err="1" smtClean="0">
                <a:latin typeface="Times New Roman" pitchFamily="18" charset="0"/>
                <a:ea typeface="隶书" pitchFamily="49" charset="-122"/>
              </a:rPr>
              <a:t>cdlen</a:t>
            </a:r>
            <a:r>
              <a:rPr lang="en-US" altLang="zh-CN" sz="2400" b="1" kern="0" dirty="0" smtClean="0">
                <a:latin typeface="Times New Roman" pitchFamily="18" charset="0"/>
                <a:ea typeface="隶书" pitchFamily="49" charset="-122"/>
              </a:rPr>
              <a:t>;</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}//else</a:t>
            </a:r>
          </a:p>
          <a:p>
            <a:pPr marL="342900" lvl="0" indent="-342900">
              <a:lnSpc>
                <a:spcPct val="105000"/>
              </a:lnSpc>
              <a:buClr>
                <a:schemeClr val="bg2"/>
              </a:buClr>
              <a:buSzPct val="75000"/>
            </a:pPr>
            <a:r>
              <a:rPr lang="en-US" altLang="zh-CN" sz="2400" b="1" kern="0" dirty="0" smtClean="0">
                <a:latin typeface="Times New Roman" pitchFamily="18" charset="0"/>
                <a:ea typeface="隶书" pitchFamily="49" charset="-122"/>
              </a:rPr>
              <a:t>    }//while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Box 2"/>
          <p:cNvSpPr txBox="1">
            <a:spLocks noChangeArrowheads="1"/>
          </p:cNvSpPr>
          <p:nvPr/>
        </p:nvSpPr>
        <p:spPr bwMode="auto">
          <a:xfrm>
            <a:off x="0" y="224644"/>
            <a:ext cx="7187716" cy="769441"/>
          </a:xfrm>
          <a:prstGeom prst="rect">
            <a:avLst/>
          </a:prstGeom>
          <a:noFill/>
          <a:ln w="12700" cap="sq">
            <a:noFill/>
            <a:miter lim="800000"/>
            <a:headEnd type="none" w="sm" len="sm"/>
            <a:tailEnd type="none" w="sm" len="sm"/>
          </a:ln>
          <a:effectLst/>
        </p:spPr>
        <p:txBody>
          <a:bodyPr wrap="square">
            <a:spAutoFit/>
          </a:bodyPr>
          <a:lstStyle/>
          <a:p>
            <a:r>
              <a:rPr lang="zh-CN" altLang="en-US" sz="4400" b="1" dirty="0" smtClean="0">
                <a:solidFill>
                  <a:srgbClr val="0000FF"/>
                </a:solidFill>
                <a:ea typeface="隶书" pitchFamily="49" charset="-122"/>
              </a:rPr>
              <a:t>最</a:t>
            </a:r>
            <a:r>
              <a:rPr lang="zh-CN" altLang="en-US" sz="4400" b="1" dirty="0">
                <a:solidFill>
                  <a:srgbClr val="0000FF"/>
                </a:solidFill>
                <a:ea typeface="隶书" pitchFamily="49" charset="-122"/>
              </a:rPr>
              <a:t>优树的</a:t>
            </a:r>
            <a:r>
              <a:rPr lang="zh-CN" altLang="en-US" sz="4400" b="1" dirty="0" smtClean="0">
                <a:solidFill>
                  <a:srgbClr val="0000FF"/>
                </a:solidFill>
                <a:ea typeface="隶书" pitchFamily="49" charset="-122"/>
              </a:rPr>
              <a:t>定义</a:t>
            </a:r>
            <a:endParaRPr lang="zh-CN" altLang="en-US" sz="2400" dirty="0">
              <a:ea typeface="楷体_GB2312" pitchFamily="49" charset="-122"/>
            </a:endParaRPr>
          </a:p>
        </p:txBody>
      </p:sp>
      <p:sp>
        <p:nvSpPr>
          <p:cNvPr id="47" name="Text Box 3"/>
          <p:cNvSpPr txBox="1">
            <a:spLocks noChangeArrowheads="1"/>
          </p:cNvSpPr>
          <p:nvPr/>
        </p:nvSpPr>
        <p:spPr bwMode="auto">
          <a:xfrm>
            <a:off x="647564" y="2060848"/>
            <a:ext cx="8210550" cy="1471172"/>
          </a:xfrm>
          <a:prstGeom prst="rect">
            <a:avLst/>
          </a:prstGeom>
          <a:noFill/>
          <a:ln w="12700" cap="sq">
            <a:noFill/>
            <a:miter lim="800000"/>
            <a:headEnd type="none" w="sm" len="sm"/>
            <a:tailEnd type="none" w="sm" len="sm"/>
          </a:ln>
          <a:effectLst/>
        </p:spPr>
        <p:txBody>
          <a:bodyPr wrap="square">
            <a:spAutoFit/>
          </a:bodyPr>
          <a:lstStyle/>
          <a:p>
            <a:r>
              <a:rPr lang="zh-CN" altLang="en-US" sz="2800" b="1" dirty="0">
                <a:solidFill>
                  <a:srgbClr val="FF0000"/>
                </a:solidFill>
                <a:latin typeface="华文楷体" pitchFamily="2" charset="-122"/>
                <a:ea typeface="华文楷体" pitchFamily="2" charset="-122"/>
              </a:rPr>
              <a:t>树的路径长度</a:t>
            </a:r>
            <a:r>
              <a:rPr lang="zh-CN" altLang="en-US" sz="2800" dirty="0">
                <a:solidFill>
                  <a:srgbClr val="006666"/>
                </a:solidFill>
                <a:latin typeface="华文楷体" pitchFamily="2" charset="-122"/>
                <a:ea typeface="华文楷体" pitchFamily="2" charset="-122"/>
              </a:rPr>
              <a:t>定义为：</a:t>
            </a:r>
            <a:endParaRPr lang="zh-CN" altLang="en-US" sz="2800" dirty="0">
              <a:latin typeface="华文楷体" pitchFamily="2" charset="-122"/>
              <a:ea typeface="华文楷体" pitchFamily="2" charset="-122"/>
            </a:endParaRPr>
          </a:p>
          <a:p>
            <a:pPr>
              <a:lnSpc>
                <a:spcPct val="110000"/>
              </a:lnSpc>
            </a:pPr>
            <a:r>
              <a:rPr lang="zh-CN" altLang="en-US" sz="2800" dirty="0">
                <a:latin typeface="华文楷体" pitchFamily="2" charset="-122"/>
                <a:ea typeface="华文楷体" pitchFamily="2" charset="-122"/>
              </a:rPr>
              <a:t>      </a:t>
            </a:r>
            <a:r>
              <a:rPr lang="zh-CN" altLang="en-US" sz="2800" b="1" dirty="0" smtClean="0">
                <a:solidFill>
                  <a:srgbClr val="000000"/>
                </a:solidFill>
                <a:latin typeface="华文楷体" pitchFamily="2" charset="-122"/>
                <a:ea typeface="华文楷体" pitchFamily="2" charset="-122"/>
              </a:rPr>
              <a:t>树中每个叶结</a:t>
            </a:r>
            <a:r>
              <a:rPr lang="zh-CN" altLang="en-US" sz="2800" b="1" dirty="0">
                <a:solidFill>
                  <a:srgbClr val="000000"/>
                </a:solidFill>
                <a:latin typeface="华文楷体" pitchFamily="2" charset="-122"/>
                <a:ea typeface="华文楷体" pitchFamily="2" charset="-122"/>
              </a:rPr>
              <a:t>点的路径长度之和</a:t>
            </a:r>
            <a:r>
              <a:rPr lang="zh-CN" altLang="en-US" sz="2800" b="1" dirty="0" smtClean="0">
                <a:solidFill>
                  <a:srgbClr val="000000"/>
                </a:solidFill>
                <a:latin typeface="华文楷体" pitchFamily="2" charset="-122"/>
                <a:ea typeface="华文楷体" pitchFamily="2" charset="-122"/>
              </a:rPr>
              <a:t>。</a:t>
            </a:r>
            <a:endParaRPr lang="en-US" altLang="zh-CN" sz="2800" b="1" dirty="0" smtClean="0">
              <a:solidFill>
                <a:srgbClr val="000000"/>
              </a:solidFill>
              <a:latin typeface="华文楷体" pitchFamily="2" charset="-122"/>
              <a:ea typeface="华文楷体" pitchFamily="2" charset="-122"/>
            </a:endParaRPr>
          </a:p>
          <a:p>
            <a:pPr marL="1346200" indent="-531813">
              <a:lnSpc>
                <a:spcPct val="110000"/>
              </a:lnSpc>
              <a:buFont typeface="Arial" pitchFamily="34" charset="0"/>
              <a:buChar char="•"/>
            </a:pPr>
            <a:r>
              <a:rPr lang="zh-CN" altLang="en-US" sz="2800" dirty="0" smtClean="0">
                <a:solidFill>
                  <a:srgbClr val="000000"/>
                </a:solidFill>
                <a:latin typeface="华文楷体" pitchFamily="2" charset="-122"/>
                <a:ea typeface="华文楷体" pitchFamily="2" charset="-122"/>
              </a:rPr>
              <a:t>完全 二叉树是 路径长度最短的 二叉树 </a:t>
            </a:r>
            <a:endParaRPr lang="zh-CN" altLang="en-US" sz="2800" dirty="0">
              <a:solidFill>
                <a:srgbClr val="000000"/>
              </a:solidFill>
              <a:latin typeface="华文楷体" pitchFamily="2" charset="-122"/>
              <a:ea typeface="华文楷体" pitchFamily="2" charset="-122"/>
            </a:endParaRPr>
          </a:p>
        </p:txBody>
      </p:sp>
      <p:sp>
        <p:nvSpPr>
          <p:cNvPr id="48" name="Text Box 4"/>
          <p:cNvSpPr txBox="1">
            <a:spLocks noChangeArrowheads="1"/>
          </p:cNvSpPr>
          <p:nvPr/>
        </p:nvSpPr>
        <p:spPr bwMode="auto">
          <a:xfrm>
            <a:off x="575556" y="1052736"/>
            <a:ext cx="7874260" cy="1040285"/>
          </a:xfrm>
          <a:prstGeom prst="rect">
            <a:avLst/>
          </a:prstGeom>
          <a:noFill/>
          <a:ln w="12700" cap="sq">
            <a:noFill/>
            <a:miter lim="800000"/>
            <a:headEnd type="none" w="sm" len="sm"/>
            <a:tailEnd type="none" w="sm" len="sm"/>
          </a:ln>
          <a:effectLst/>
        </p:spPr>
        <p:txBody>
          <a:bodyPr wrap="square">
            <a:spAutoFit/>
          </a:bodyPr>
          <a:lstStyle/>
          <a:p>
            <a:pPr>
              <a:lnSpc>
                <a:spcPct val="110000"/>
              </a:lnSpc>
            </a:pPr>
            <a:r>
              <a:rPr lang="en-US" altLang="zh-CN" sz="2800" b="1" dirty="0">
                <a:solidFill>
                  <a:srgbClr val="800080"/>
                </a:solidFill>
                <a:ea typeface="楷体_GB2312" pitchFamily="49" charset="-122"/>
              </a:rPr>
              <a:t> </a:t>
            </a:r>
            <a:r>
              <a:rPr lang="zh-CN" altLang="en-US" sz="2800" b="1" dirty="0">
                <a:solidFill>
                  <a:srgbClr val="FF0000"/>
                </a:solidFill>
                <a:latin typeface="华文楷体" pitchFamily="2" charset="-122"/>
                <a:ea typeface="华文楷体" pitchFamily="2" charset="-122"/>
              </a:rPr>
              <a:t>结点的路径长度</a:t>
            </a:r>
            <a:r>
              <a:rPr lang="zh-CN" altLang="en-US" sz="2800" dirty="0">
                <a:latin typeface="华文楷体" pitchFamily="2" charset="-122"/>
                <a:ea typeface="华文楷体" pitchFamily="2" charset="-122"/>
              </a:rPr>
              <a:t>定义为：</a:t>
            </a:r>
          </a:p>
          <a:p>
            <a:pPr>
              <a:lnSpc>
                <a:spcPct val="110000"/>
              </a:lnSpc>
            </a:pPr>
            <a:r>
              <a:rPr lang="zh-CN" altLang="en-US" sz="2800" dirty="0">
                <a:latin typeface="华文楷体" pitchFamily="2" charset="-122"/>
                <a:ea typeface="华文楷体" pitchFamily="2" charset="-122"/>
              </a:rPr>
              <a:t>      </a:t>
            </a:r>
            <a:r>
              <a:rPr lang="zh-CN" altLang="en-US" sz="2800" b="1" dirty="0">
                <a:solidFill>
                  <a:srgbClr val="000000"/>
                </a:solidFill>
                <a:latin typeface="华文楷体" pitchFamily="2" charset="-122"/>
                <a:ea typeface="华文楷体" pitchFamily="2" charset="-122"/>
              </a:rPr>
              <a:t>从根结点到该结点的路径</a:t>
            </a:r>
            <a:r>
              <a:rPr lang="zh-CN" altLang="en-US" sz="2800" b="1" dirty="0" smtClean="0">
                <a:solidFill>
                  <a:srgbClr val="000000"/>
                </a:solidFill>
                <a:latin typeface="华文楷体" pitchFamily="2" charset="-122"/>
                <a:ea typeface="华文楷体" pitchFamily="2" charset="-122"/>
              </a:rPr>
              <a:t>上分支</a:t>
            </a:r>
            <a:r>
              <a:rPr lang="zh-CN" altLang="en-US" sz="2800" b="1" dirty="0">
                <a:solidFill>
                  <a:srgbClr val="000000"/>
                </a:solidFill>
                <a:latin typeface="华文楷体" pitchFamily="2" charset="-122"/>
                <a:ea typeface="华文楷体" pitchFamily="2" charset="-122"/>
              </a:rPr>
              <a:t>的数目。</a:t>
            </a:r>
          </a:p>
        </p:txBody>
      </p:sp>
      <p:sp>
        <p:nvSpPr>
          <p:cNvPr id="49" name="Text Box 2"/>
          <p:cNvSpPr txBox="1">
            <a:spLocks noChangeArrowheads="1"/>
          </p:cNvSpPr>
          <p:nvPr/>
        </p:nvSpPr>
        <p:spPr bwMode="auto">
          <a:xfrm>
            <a:off x="683568" y="4637164"/>
            <a:ext cx="8460432" cy="1708160"/>
          </a:xfrm>
          <a:prstGeom prst="rect">
            <a:avLst/>
          </a:prstGeom>
          <a:noFill/>
          <a:ln w="12700" cap="sq">
            <a:noFill/>
            <a:miter lim="800000"/>
            <a:headEnd type="none" w="sm" len="sm"/>
            <a:tailEnd type="none" w="sm" len="sm"/>
          </a:ln>
          <a:effectLst/>
        </p:spPr>
        <p:txBody>
          <a:bodyPr wrap="square">
            <a:spAutoFit/>
          </a:bodyPr>
          <a:lstStyle/>
          <a:p>
            <a:pPr>
              <a:lnSpc>
                <a:spcPct val="125000"/>
              </a:lnSpc>
            </a:pPr>
            <a:r>
              <a:rPr lang="zh-CN" altLang="en-US" sz="2800" b="1" dirty="0" smtClean="0">
                <a:solidFill>
                  <a:srgbClr val="FF0000"/>
                </a:solidFill>
                <a:latin typeface="Times New Roman" pitchFamily="18" charset="0"/>
                <a:ea typeface="华文楷体" pitchFamily="2" charset="-122"/>
                <a:cs typeface="Times New Roman" pitchFamily="18" charset="0"/>
              </a:rPr>
              <a:t>树</a:t>
            </a:r>
            <a:r>
              <a:rPr lang="zh-CN" altLang="en-US" sz="2800" b="1" dirty="0">
                <a:solidFill>
                  <a:srgbClr val="FF0000"/>
                </a:solidFill>
                <a:latin typeface="Times New Roman" pitchFamily="18" charset="0"/>
                <a:ea typeface="华文楷体" pitchFamily="2" charset="-122"/>
                <a:cs typeface="Times New Roman" pitchFamily="18" charset="0"/>
              </a:rPr>
              <a:t>的带权路径长度</a:t>
            </a:r>
            <a:r>
              <a:rPr lang="zh-CN" altLang="en-US" sz="2800" dirty="0">
                <a:solidFill>
                  <a:srgbClr val="006666"/>
                </a:solidFill>
                <a:latin typeface="Times New Roman" pitchFamily="18" charset="0"/>
                <a:ea typeface="华文楷体" pitchFamily="2" charset="-122"/>
                <a:cs typeface="Times New Roman" pitchFamily="18" charset="0"/>
              </a:rPr>
              <a:t>定义为：</a:t>
            </a:r>
          </a:p>
          <a:p>
            <a:pPr>
              <a:lnSpc>
                <a:spcPct val="125000"/>
              </a:lnSpc>
            </a:pPr>
            <a:r>
              <a:rPr lang="zh-CN" altLang="en-US" sz="2800" dirty="0">
                <a:solidFill>
                  <a:srgbClr val="006666"/>
                </a:solidFill>
                <a:latin typeface="Times New Roman" pitchFamily="18" charset="0"/>
                <a:ea typeface="华文楷体" pitchFamily="2" charset="-122"/>
                <a:cs typeface="Times New Roman" pitchFamily="18" charset="0"/>
              </a:rPr>
              <a:t>     </a:t>
            </a:r>
            <a:r>
              <a:rPr lang="zh-CN" altLang="en-US" sz="2800" b="1" dirty="0">
                <a:solidFill>
                  <a:srgbClr val="000000"/>
                </a:solidFill>
                <a:latin typeface="Times New Roman" pitchFamily="18" charset="0"/>
                <a:ea typeface="华文楷体" pitchFamily="2" charset="-122"/>
                <a:cs typeface="Times New Roman" pitchFamily="18" charset="0"/>
              </a:rPr>
              <a:t>树中所有</a:t>
            </a:r>
            <a:r>
              <a:rPr lang="zh-CN" altLang="en-US" sz="2800" b="1" dirty="0">
                <a:solidFill>
                  <a:srgbClr val="800080"/>
                </a:solidFill>
                <a:latin typeface="Times New Roman" pitchFamily="18" charset="0"/>
                <a:ea typeface="华文楷体" pitchFamily="2" charset="-122"/>
                <a:cs typeface="Times New Roman" pitchFamily="18" charset="0"/>
              </a:rPr>
              <a:t>叶子结点</a:t>
            </a:r>
            <a:r>
              <a:rPr lang="zh-CN" altLang="en-US" sz="2800" b="1" dirty="0">
                <a:solidFill>
                  <a:srgbClr val="000000"/>
                </a:solidFill>
                <a:latin typeface="Times New Roman" pitchFamily="18" charset="0"/>
                <a:ea typeface="华文楷体" pitchFamily="2" charset="-122"/>
                <a:cs typeface="Times New Roman" pitchFamily="18" charset="0"/>
              </a:rPr>
              <a:t>的</a:t>
            </a:r>
            <a:r>
              <a:rPr lang="zh-CN" altLang="en-US" sz="2800" b="1" dirty="0">
                <a:solidFill>
                  <a:srgbClr val="800080"/>
                </a:solidFill>
                <a:latin typeface="Times New Roman" pitchFamily="18" charset="0"/>
                <a:ea typeface="华文楷体" pitchFamily="2" charset="-122"/>
                <a:cs typeface="Times New Roman" pitchFamily="18" charset="0"/>
              </a:rPr>
              <a:t>带权路径长度</a:t>
            </a:r>
            <a:r>
              <a:rPr lang="zh-CN" altLang="en-US" sz="2800" b="1" dirty="0">
                <a:solidFill>
                  <a:srgbClr val="000000"/>
                </a:solidFill>
                <a:latin typeface="Times New Roman" pitchFamily="18" charset="0"/>
                <a:ea typeface="华文楷体" pitchFamily="2" charset="-122"/>
                <a:cs typeface="Times New Roman" pitchFamily="18" charset="0"/>
              </a:rPr>
              <a:t>之和</a:t>
            </a:r>
          </a:p>
          <a:p>
            <a:pPr>
              <a:lnSpc>
                <a:spcPct val="125000"/>
              </a:lnSpc>
            </a:pPr>
            <a:r>
              <a:rPr lang="zh-CN" altLang="en-US" sz="2800" b="1" dirty="0">
                <a:solidFill>
                  <a:srgbClr val="000000"/>
                </a:solidFill>
                <a:latin typeface="Times New Roman" pitchFamily="18" charset="0"/>
                <a:ea typeface="华文楷体" pitchFamily="2" charset="-122"/>
                <a:cs typeface="Times New Roman" pitchFamily="18" charset="0"/>
              </a:rPr>
              <a:t>     </a:t>
            </a:r>
            <a:r>
              <a:rPr lang="zh-CN" altLang="en-US" sz="2800" b="1" dirty="0" smtClean="0">
                <a:solidFill>
                  <a:srgbClr val="000000"/>
                </a:solidFill>
                <a:latin typeface="Times New Roman" pitchFamily="18" charset="0"/>
                <a:ea typeface="华文楷体" pitchFamily="2" charset="-122"/>
                <a:cs typeface="Times New Roman" pitchFamily="18" charset="0"/>
              </a:rPr>
              <a:t>       </a:t>
            </a:r>
            <a:r>
              <a:rPr lang="en-US" altLang="zh-CN" sz="2800" b="1" dirty="0" smtClean="0">
                <a:solidFill>
                  <a:srgbClr val="000000"/>
                </a:solidFill>
                <a:latin typeface="Times New Roman" pitchFamily="18" charset="0"/>
                <a:ea typeface="华文楷体" pitchFamily="2" charset="-122"/>
                <a:cs typeface="Times New Roman" pitchFamily="18" charset="0"/>
              </a:rPr>
              <a:t>WPL(T</a:t>
            </a:r>
            <a:r>
              <a:rPr lang="en-US" altLang="zh-CN" sz="2800" b="1" dirty="0">
                <a:solidFill>
                  <a:srgbClr val="000000"/>
                </a:solidFill>
                <a:latin typeface="Times New Roman" pitchFamily="18" charset="0"/>
                <a:ea typeface="华文楷体" pitchFamily="2" charset="-122"/>
                <a:cs typeface="Times New Roman" pitchFamily="18" charset="0"/>
              </a:rPr>
              <a:t>) = </a:t>
            </a:r>
            <a:r>
              <a:rPr lang="en-US" altLang="zh-CN" sz="2800" b="1" dirty="0">
                <a:solidFill>
                  <a:srgbClr val="000000"/>
                </a:solidFill>
                <a:latin typeface="Times New Roman" pitchFamily="18" charset="0"/>
                <a:ea typeface="华文楷体" pitchFamily="2" charset="-122"/>
                <a:cs typeface="Times New Roman" pitchFamily="18" charset="0"/>
                <a:sym typeface="Symbol" pitchFamily="18" charset="2"/>
              </a:rPr>
              <a:t></a:t>
            </a:r>
            <a:r>
              <a:rPr lang="en-US" altLang="zh-CN" sz="2800" b="1" dirty="0" err="1">
                <a:solidFill>
                  <a:srgbClr val="000000"/>
                </a:solidFill>
                <a:latin typeface="Times New Roman" pitchFamily="18" charset="0"/>
                <a:ea typeface="华文楷体" pitchFamily="2" charset="-122"/>
                <a:cs typeface="Times New Roman" pitchFamily="18" charset="0"/>
              </a:rPr>
              <a:t>w</a:t>
            </a:r>
            <a:r>
              <a:rPr lang="en-US" altLang="zh-CN" sz="2800" b="1" baseline="-25000" dirty="0" err="1">
                <a:solidFill>
                  <a:srgbClr val="000000"/>
                </a:solidFill>
                <a:latin typeface="Times New Roman" pitchFamily="18" charset="0"/>
                <a:ea typeface="华文楷体" pitchFamily="2" charset="-122"/>
                <a:cs typeface="Times New Roman" pitchFamily="18" charset="0"/>
              </a:rPr>
              <a:t>k</a:t>
            </a:r>
            <a:r>
              <a:rPr lang="en-US" altLang="zh-CN" sz="2800" b="1" dirty="0" err="1">
                <a:solidFill>
                  <a:srgbClr val="000000"/>
                </a:solidFill>
                <a:latin typeface="Times New Roman" pitchFamily="18" charset="0"/>
                <a:ea typeface="华文楷体" pitchFamily="2" charset="-122"/>
                <a:cs typeface="Times New Roman" pitchFamily="18" charset="0"/>
              </a:rPr>
              <a:t>l</a:t>
            </a:r>
            <a:r>
              <a:rPr lang="en-US" altLang="zh-CN" sz="2800" b="1" baseline="-25000" dirty="0" err="1">
                <a:solidFill>
                  <a:srgbClr val="000000"/>
                </a:solidFill>
                <a:latin typeface="Times New Roman" pitchFamily="18" charset="0"/>
                <a:ea typeface="华文楷体" pitchFamily="2" charset="-122"/>
                <a:cs typeface="Times New Roman" pitchFamily="18" charset="0"/>
              </a:rPr>
              <a:t>k</a:t>
            </a:r>
            <a:r>
              <a:rPr lang="en-US" altLang="zh-CN" sz="2800" b="1" baseline="-25000" dirty="0">
                <a:solidFill>
                  <a:srgbClr val="000000"/>
                </a:solidFill>
                <a:latin typeface="Times New Roman" pitchFamily="18" charset="0"/>
                <a:ea typeface="华文楷体" pitchFamily="2" charset="-122"/>
                <a:cs typeface="Times New Roman" pitchFamily="18" charset="0"/>
              </a:rPr>
              <a:t> </a:t>
            </a:r>
            <a:r>
              <a:rPr lang="en-US" altLang="zh-CN" sz="2800" b="1" dirty="0">
                <a:solidFill>
                  <a:srgbClr val="000000"/>
                </a:solidFill>
                <a:latin typeface="Times New Roman" pitchFamily="18" charset="0"/>
                <a:ea typeface="华文楷体" pitchFamily="2" charset="-122"/>
                <a:cs typeface="Times New Roman" pitchFamily="18" charset="0"/>
              </a:rPr>
              <a:t>(</a:t>
            </a:r>
            <a:r>
              <a:rPr lang="zh-CN" altLang="en-US" sz="2800" b="1" dirty="0">
                <a:solidFill>
                  <a:srgbClr val="000000"/>
                </a:solidFill>
                <a:latin typeface="Times New Roman" pitchFamily="18" charset="0"/>
                <a:ea typeface="华文楷体" pitchFamily="2" charset="-122"/>
                <a:cs typeface="Times New Roman" pitchFamily="18" charset="0"/>
              </a:rPr>
              <a:t>对所有叶子结点</a:t>
            </a:r>
            <a:r>
              <a:rPr lang="en-US" altLang="zh-CN" sz="2800" b="1" dirty="0">
                <a:solidFill>
                  <a:srgbClr val="000000"/>
                </a:solidFill>
                <a:latin typeface="Times New Roman" pitchFamily="18" charset="0"/>
                <a:ea typeface="华文楷体" pitchFamily="2" charset="-122"/>
                <a:cs typeface="Times New Roman" pitchFamily="18" charset="0"/>
              </a:rPr>
              <a:t>)</a:t>
            </a:r>
          </a:p>
        </p:txBody>
      </p:sp>
      <p:sp>
        <p:nvSpPr>
          <p:cNvPr id="50" name="Text Box 4"/>
          <p:cNvSpPr txBox="1">
            <a:spLocks noChangeArrowheads="1"/>
          </p:cNvSpPr>
          <p:nvPr/>
        </p:nvSpPr>
        <p:spPr bwMode="auto">
          <a:xfrm>
            <a:off x="575556" y="3521040"/>
            <a:ext cx="8568444" cy="1040285"/>
          </a:xfrm>
          <a:prstGeom prst="rect">
            <a:avLst/>
          </a:prstGeom>
          <a:noFill/>
          <a:ln w="12700" cap="sq">
            <a:noFill/>
            <a:miter lim="800000"/>
            <a:headEnd type="none" w="sm" len="sm"/>
            <a:tailEnd type="none" w="sm" len="sm"/>
          </a:ln>
          <a:effectLst/>
        </p:spPr>
        <p:txBody>
          <a:bodyPr wrap="square">
            <a:spAutoFit/>
          </a:bodyPr>
          <a:lstStyle/>
          <a:p>
            <a:pPr>
              <a:lnSpc>
                <a:spcPct val="110000"/>
              </a:lnSpc>
            </a:pPr>
            <a:r>
              <a:rPr lang="en-US" altLang="zh-CN" sz="2800" b="1" dirty="0">
                <a:solidFill>
                  <a:srgbClr val="800080"/>
                </a:solidFill>
                <a:ea typeface="楷体_GB2312" pitchFamily="49" charset="-122"/>
              </a:rPr>
              <a:t> </a:t>
            </a:r>
            <a:r>
              <a:rPr lang="zh-CN" altLang="en-US" sz="2800" b="1" dirty="0">
                <a:solidFill>
                  <a:srgbClr val="FF0000"/>
                </a:solidFill>
                <a:latin typeface="华文楷体" pitchFamily="2" charset="-122"/>
                <a:ea typeface="华文楷体" pitchFamily="2" charset="-122"/>
              </a:rPr>
              <a:t>结点</a:t>
            </a:r>
            <a:r>
              <a:rPr lang="zh-CN" altLang="en-US" sz="2800" b="1" dirty="0" smtClean="0">
                <a:solidFill>
                  <a:srgbClr val="FF0000"/>
                </a:solidFill>
                <a:latin typeface="华文楷体" pitchFamily="2" charset="-122"/>
                <a:ea typeface="华文楷体" pitchFamily="2" charset="-122"/>
              </a:rPr>
              <a:t>的带权 路径</a:t>
            </a:r>
            <a:r>
              <a:rPr lang="zh-CN" altLang="en-US" sz="2800" b="1" dirty="0">
                <a:solidFill>
                  <a:srgbClr val="FF0000"/>
                </a:solidFill>
                <a:latin typeface="华文楷体" pitchFamily="2" charset="-122"/>
                <a:ea typeface="华文楷体" pitchFamily="2" charset="-122"/>
              </a:rPr>
              <a:t>长度</a:t>
            </a:r>
            <a:r>
              <a:rPr lang="zh-CN" altLang="en-US" sz="2800" dirty="0">
                <a:latin typeface="华文楷体" pitchFamily="2" charset="-122"/>
                <a:ea typeface="华文楷体" pitchFamily="2" charset="-122"/>
              </a:rPr>
              <a:t>定义为：</a:t>
            </a:r>
          </a:p>
          <a:p>
            <a:pPr>
              <a:lnSpc>
                <a:spcPct val="110000"/>
              </a:lnSpc>
            </a:pPr>
            <a:r>
              <a:rPr lang="zh-CN" altLang="en-US" sz="2800" dirty="0">
                <a:latin typeface="华文楷体" pitchFamily="2" charset="-122"/>
                <a:ea typeface="华文楷体" pitchFamily="2" charset="-122"/>
              </a:rPr>
              <a:t>      </a:t>
            </a:r>
            <a:r>
              <a:rPr lang="zh-CN" altLang="en-US" sz="2800" b="1" dirty="0">
                <a:solidFill>
                  <a:srgbClr val="000000"/>
                </a:solidFill>
                <a:latin typeface="华文楷体" pitchFamily="2" charset="-122"/>
                <a:ea typeface="华文楷体" pitchFamily="2" charset="-122"/>
              </a:rPr>
              <a:t>从根结点到该结点的</a:t>
            </a:r>
            <a:r>
              <a:rPr lang="zh-CN" altLang="en-US" sz="2800" b="1" dirty="0" smtClean="0">
                <a:solidFill>
                  <a:srgbClr val="000000"/>
                </a:solidFill>
                <a:latin typeface="华文楷体" pitchFamily="2" charset="-122"/>
                <a:ea typeface="华文楷体" pitchFamily="2" charset="-122"/>
              </a:rPr>
              <a:t>路径长度与该结点的权的乘积。</a:t>
            </a:r>
            <a:endParaRPr lang="zh-CN" altLang="en-US" sz="2800" b="1" dirty="0">
              <a:solidFill>
                <a:srgbClr val="000000"/>
              </a:solidFill>
              <a:latin typeface="华文楷体" pitchFamily="2" charset="-122"/>
              <a:ea typeface="华文楷体"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332656"/>
            <a:ext cx="8077200" cy="82809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0" cap="none" spc="0" normalizeH="0" baseline="0" noProof="0" dirty="0" smtClean="0">
                <a:ln>
                  <a:noFill/>
                </a:ln>
                <a:solidFill>
                  <a:srgbClr val="000000"/>
                </a:solidFill>
                <a:effectLst/>
                <a:uLnTx/>
                <a:uFillTx/>
                <a:latin typeface="+mj-lt"/>
                <a:ea typeface="华文新魏" pitchFamily="2" charset="-122"/>
                <a:cs typeface="+mj-cs"/>
              </a:rPr>
              <a:t>6.7  </a:t>
            </a:r>
            <a:r>
              <a:rPr kumimoji="0" lang="zh-CN" altLang="en-US" sz="4000" b="1" i="0" u="none" strike="noStrike" kern="0" cap="none" spc="0" normalizeH="0" baseline="0" noProof="0" dirty="0" smtClean="0">
                <a:ln>
                  <a:noFill/>
                </a:ln>
                <a:solidFill>
                  <a:srgbClr val="000000"/>
                </a:solidFill>
                <a:effectLst/>
                <a:uLnTx/>
                <a:uFillTx/>
                <a:latin typeface="+mj-lt"/>
                <a:ea typeface="华文新魏" pitchFamily="2" charset="-122"/>
                <a:cs typeface="+mj-cs"/>
              </a:rPr>
              <a:t>回溯法与树的遍历</a:t>
            </a:r>
          </a:p>
        </p:txBody>
      </p:sp>
      <p:sp>
        <p:nvSpPr>
          <p:cNvPr id="5" name="Rectangle 6"/>
          <p:cNvSpPr txBox="1">
            <a:spLocks noChangeArrowheads="1"/>
          </p:cNvSpPr>
          <p:nvPr/>
        </p:nvSpPr>
        <p:spPr>
          <a:xfrm>
            <a:off x="467544" y="1088740"/>
            <a:ext cx="8229600" cy="5769260"/>
          </a:xfrm>
          <a:prstGeom prst="rect">
            <a:avLst/>
          </a:prstGeom>
        </p:spPr>
        <p:txBody>
          <a:bodyPr/>
          <a:lstStyle/>
          <a:p>
            <a:r>
              <a:rPr lang="zh-CN" altLang="en-US" sz="2800" b="1" dirty="0" smtClean="0">
                <a:solidFill>
                  <a:srgbClr val="000000"/>
                </a:solidFill>
                <a:latin typeface="华文楷体" pitchFamily="2" charset="-122"/>
                <a:ea typeface="华文楷体" pitchFamily="2" charset="-122"/>
              </a:rPr>
              <a:t>回溯法是一种</a:t>
            </a:r>
            <a:r>
              <a:rPr lang="zh-CN" altLang="en-US" sz="2800" dirty="0" smtClean="0">
                <a:solidFill>
                  <a:srgbClr val="800000"/>
                </a:solidFill>
                <a:latin typeface="华文楷体" pitchFamily="2" charset="-122"/>
                <a:ea typeface="华文楷体" pitchFamily="2" charset="-122"/>
              </a:rPr>
              <a:t>“</a:t>
            </a:r>
            <a:r>
              <a:rPr lang="zh-CN" altLang="en-US" sz="2800" b="1" dirty="0" smtClean="0">
                <a:solidFill>
                  <a:srgbClr val="FF0000"/>
                </a:solidFill>
                <a:latin typeface="华文楷体" pitchFamily="2" charset="-122"/>
                <a:ea typeface="华文楷体" pitchFamily="2" charset="-122"/>
              </a:rPr>
              <a:t>穷举</a:t>
            </a:r>
            <a:r>
              <a:rPr lang="zh-CN" altLang="en-US" sz="2800" dirty="0" smtClean="0">
                <a:solidFill>
                  <a:srgbClr val="8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方法</a:t>
            </a:r>
            <a:r>
              <a:rPr lang="en-US" altLang="zh-CN" sz="2800" b="1" dirty="0" smtClean="0">
                <a:solidFill>
                  <a:srgbClr val="0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 也叫</a:t>
            </a:r>
            <a:r>
              <a:rPr lang="zh-CN" altLang="en-US" sz="2800" b="1" dirty="0" smtClean="0">
                <a:solidFill>
                  <a:srgbClr val="FF0000"/>
                </a:solidFill>
                <a:latin typeface="华文楷体" pitchFamily="2" charset="-122"/>
                <a:ea typeface="华文楷体" pitchFamily="2" charset="-122"/>
              </a:rPr>
              <a:t>试探法</a:t>
            </a:r>
            <a:r>
              <a:rPr lang="zh-CN" altLang="en-US" sz="2800" b="1" dirty="0" smtClean="0">
                <a:solidFill>
                  <a:srgbClr val="000000"/>
                </a:solidFill>
                <a:latin typeface="华文楷体" pitchFamily="2" charset="-122"/>
                <a:ea typeface="华文楷体" pitchFamily="2" charset="-122"/>
              </a:rPr>
              <a:t>。它是一种系统地搜索问题的解的方法。</a:t>
            </a:r>
          </a:p>
          <a:p>
            <a:endParaRPr lang="en-US" altLang="zh-CN" sz="2800" b="1" dirty="0" smtClean="0">
              <a:solidFill>
                <a:srgbClr val="000000"/>
              </a:solidFill>
              <a:latin typeface="华文楷体" pitchFamily="2" charset="-122"/>
              <a:ea typeface="华文楷体" pitchFamily="2" charset="-122"/>
            </a:endParaRPr>
          </a:p>
          <a:p>
            <a:r>
              <a:rPr lang="zh-CN" altLang="en-US" sz="2800" b="1" dirty="0" smtClean="0">
                <a:solidFill>
                  <a:srgbClr val="000000"/>
                </a:solidFill>
                <a:latin typeface="华文楷体" pitchFamily="2" charset="-122"/>
                <a:ea typeface="华文楷体" pitchFamily="2" charset="-122"/>
              </a:rPr>
              <a:t>用回溯算法解决问题的一般步骤：</a:t>
            </a:r>
          </a:p>
          <a:p>
            <a:pPr marL="715963" indent="-352425">
              <a:buFont typeface="+mj-lt"/>
              <a:buAutoNum type="arabicPeriod"/>
            </a:pPr>
            <a:r>
              <a:rPr lang="zh-CN" altLang="en-US" sz="2800" b="1" dirty="0" smtClean="0">
                <a:latin typeface="华文楷体" pitchFamily="2" charset="-122"/>
                <a:ea typeface="华文楷体" pitchFamily="2" charset="-122"/>
              </a:rPr>
              <a:t>针对所给问题，定义问题的</a:t>
            </a:r>
            <a:r>
              <a:rPr lang="zh-CN" altLang="en-US" sz="2800" b="1" dirty="0" smtClean="0">
                <a:solidFill>
                  <a:srgbClr val="FF0000"/>
                </a:solidFill>
                <a:latin typeface="华文楷体" pitchFamily="2" charset="-122"/>
                <a:ea typeface="华文楷体" pitchFamily="2" charset="-122"/>
              </a:rPr>
              <a:t>解空间</a:t>
            </a:r>
            <a:r>
              <a:rPr lang="zh-CN" altLang="en-US" sz="2800" b="1" dirty="0" smtClean="0">
                <a:latin typeface="华文楷体" pitchFamily="2" charset="-122"/>
                <a:ea typeface="华文楷体" pitchFamily="2" charset="-122"/>
              </a:rPr>
              <a:t>，它包含问题的所有（最优）解。</a:t>
            </a:r>
          </a:p>
          <a:p>
            <a:pPr marL="715963" indent="-352425">
              <a:buFont typeface="+mj-lt"/>
              <a:buAutoNum type="arabicPeriod"/>
            </a:pPr>
            <a:r>
              <a:rPr lang="zh-CN" altLang="en-US" sz="2800" b="1" dirty="0" smtClean="0">
                <a:latin typeface="华文楷体" pitchFamily="2" charset="-122"/>
                <a:ea typeface="华文楷体" pitchFamily="2" charset="-122"/>
              </a:rPr>
              <a:t>将解空间看成一颗树结构，使得能用</a:t>
            </a:r>
            <a:r>
              <a:rPr lang="zh-CN" altLang="en-US" sz="2800" b="1" dirty="0" smtClean="0">
                <a:latin typeface="华文楷体" pitchFamily="2" charset="-122"/>
                <a:ea typeface="华文楷体" pitchFamily="2" charset="-122"/>
                <a:hlinkClick r:id="rId3"/>
              </a:rPr>
              <a:t>回溯法</a:t>
            </a:r>
            <a:r>
              <a:rPr lang="zh-CN" altLang="en-US" sz="2800" b="1" dirty="0" smtClean="0">
                <a:latin typeface="华文楷体" pitchFamily="2" charset="-122"/>
                <a:ea typeface="华文楷体" pitchFamily="2" charset="-122"/>
              </a:rPr>
              <a:t>方便地搜索整个解空间 。</a:t>
            </a:r>
          </a:p>
          <a:p>
            <a:pPr marL="715963" indent="-352425">
              <a:buFont typeface="+mj-lt"/>
              <a:buAutoNum type="arabicPeriod"/>
            </a:pPr>
            <a:r>
              <a:rPr lang="zh-CN" altLang="en-US" sz="2800" b="1" dirty="0" smtClean="0">
                <a:latin typeface="华文楷体" pitchFamily="2" charset="-122"/>
                <a:ea typeface="华文楷体" pitchFamily="2" charset="-122"/>
              </a:rPr>
              <a:t>以</a:t>
            </a:r>
            <a:r>
              <a:rPr lang="zh-CN" altLang="en-US" sz="2800" b="1" dirty="0" smtClean="0">
                <a:solidFill>
                  <a:srgbClr val="FF0000"/>
                </a:solidFill>
                <a:latin typeface="华文楷体" pitchFamily="2" charset="-122"/>
                <a:ea typeface="华文楷体" pitchFamily="2" charset="-122"/>
              </a:rPr>
              <a:t>深度优先</a:t>
            </a:r>
            <a:r>
              <a:rPr lang="zh-CN" altLang="en-US" sz="2800" b="1" dirty="0" smtClean="0">
                <a:latin typeface="华文楷体" pitchFamily="2" charset="-122"/>
                <a:ea typeface="华文楷体" pitchFamily="2" charset="-122"/>
              </a:rPr>
              <a:t>的方式搜索解空间，并且在搜索过程中用</a:t>
            </a:r>
            <a:r>
              <a:rPr lang="zh-CN" altLang="en-US" sz="2800" b="1" dirty="0" smtClean="0">
                <a:solidFill>
                  <a:srgbClr val="FF0000"/>
                </a:solidFill>
                <a:latin typeface="华文楷体" pitchFamily="2" charset="-122"/>
                <a:ea typeface="华文楷体" pitchFamily="2" charset="-122"/>
              </a:rPr>
              <a:t>约束函数</a:t>
            </a:r>
            <a:r>
              <a:rPr lang="zh-CN" altLang="en-US" sz="2800" b="1" dirty="0" smtClean="0">
                <a:latin typeface="华文楷体" pitchFamily="2" charset="-122"/>
                <a:ea typeface="华文楷体" pitchFamily="2" charset="-122"/>
              </a:rPr>
              <a:t>剪枝解空间，避免无效搜索。</a:t>
            </a:r>
          </a:p>
          <a:p>
            <a:endParaRPr lang="en-US" altLang="zh-CN" sz="2800" dirty="0" smtClean="0">
              <a:latin typeface="华文楷体" pitchFamily="2" charset="-122"/>
              <a:ea typeface="华文楷体" pitchFamily="2" charset="-122"/>
            </a:endParaRPr>
          </a:p>
          <a:p>
            <a:r>
              <a:rPr lang="zh-CN" altLang="en-US" sz="2800" b="1" dirty="0" smtClean="0">
                <a:solidFill>
                  <a:srgbClr val="FF0000"/>
                </a:solidFill>
                <a:latin typeface="华文楷体" pitchFamily="2" charset="-122"/>
                <a:ea typeface="华文楷体" pitchFamily="2" charset="-122"/>
              </a:rPr>
              <a:t>问题的解空间通常是在搜索问题解的过程中动态产生的，这是回溯算法的一个重要特性。</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722" name="Picture 2" descr="http://dl.iteye.com/upload/attachment/486298/84d26802-8906-35b1-b9c3-7e381dd4125a.jpg"/>
          <p:cNvPicPr>
            <a:picLocks noChangeAspect="1" noChangeArrowheads="1"/>
          </p:cNvPicPr>
          <p:nvPr/>
        </p:nvPicPr>
        <p:blipFill>
          <a:blip r:embed="rId2" cstate="print"/>
          <a:srcRect/>
          <a:stretch>
            <a:fillRect/>
          </a:stretch>
        </p:blipFill>
        <p:spPr bwMode="auto">
          <a:xfrm>
            <a:off x="1547664" y="972108"/>
            <a:ext cx="7305887" cy="5697252"/>
          </a:xfrm>
          <a:prstGeom prst="rect">
            <a:avLst/>
          </a:prstGeom>
          <a:noFill/>
        </p:spPr>
      </p:pic>
      <p:sp>
        <p:nvSpPr>
          <p:cNvPr id="4" name="TextBox 3"/>
          <p:cNvSpPr txBox="1"/>
          <p:nvPr/>
        </p:nvSpPr>
        <p:spPr>
          <a:xfrm>
            <a:off x="323528" y="1628800"/>
            <a:ext cx="972108" cy="255454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棋盘状态树</a:t>
            </a:r>
            <a:endParaRPr lang="zh-CN" altLang="en-US" sz="3200" b="1" dirty="0">
              <a:latin typeface="华文楷体" pitchFamily="2" charset="-122"/>
              <a:ea typeface="华文楷体" pitchFamily="2" charset="-122"/>
            </a:endParaRPr>
          </a:p>
        </p:txBody>
      </p:sp>
      <p:sp>
        <p:nvSpPr>
          <p:cNvPr id="2" name="TextBox 1"/>
          <p:cNvSpPr txBox="1"/>
          <p:nvPr/>
        </p:nvSpPr>
        <p:spPr>
          <a:xfrm>
            <a:off x="0" y="260648"/>
            <a:ext cx="7920880" cy="769441"/>
          </a:xfrm>
          <a:prstGeom prst="rect">
            <a:avLst/>
          </a:prstGeom>
          <a:noFill/>
        </p:spPr>
        <p:txBody>
          <a:bodyPr wrap="square" rtlCol="0">
            <a:spAutoFit/>
          </a:bodyPr>
          <a:lstStyle/>
          <a:p>
            <a:r>
              <a:rPr lang="zh-CN" altLang="en-US" sz="4400" b="1" dirty="0" smtClean="0">
                <a:solidFill>
                  <a:srgbClr val="0000FF"/>
                </a:solidFill>
                <a:ea typeface="隶书" pitchFamily="49" charset="-122"/>
              </a:rPr>
              <a:t>例</a:t>
            </a:r>
            <a:r>
              <a:rPr lang="en-US" altLang="zh-CN" sz="4400" b="1" dirty="0" smtClean="0">
                <a:solidFill>
                  <a:srgbClr val="0000FF"/>
                </a:solidFill>
                <a:ea typeface="隶书" pitchFamily="49" charset="-122"/>
              </a:rPr>
              <a:t>1</a:t>
            </a:r>
            <a:r>
              <a:rPr lang="zh-CN" altLang="en-US" sz="4400" b="1" dirty="0" smtClean="0">
                <a:solidFill>
                  <a:srgbClr val="0000FF"/>
                </a:solidFill>
                <a:ea typeface="隶书" pitchFamily="49" charset="-122"/>
              </a:rPr>
              <a:t>：四皇后问题</a:t>
            </a:r>
            <a:r>
              <a:rPr lang="zh-CN" altLang="en-US" b="1" dirty="0" smtClean="0"/>
              <a:t> </a:t>
            </a:r>
            <a:endParaRPr lang="zh-CN" alt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60648"/>
            <a:ext cx="8892480" cy="1077218"/>
          </a:xfrm>
          <a:prstGeom prst="rect">
            <a:avLst/>
          </a:prstGeom>
          <a:noFill/>
        </p:spPr>
        <p:txBody>
          <a:bodyPr wrap="square" rtlCol="0">
            <a:spAutoFit/>
          </a:bodyPr>
          <a:lstStyle/>
          <a:p>
            <a:pPr marL="1609725" indent="-1609725"/>
            <a:r>
              <a:rPr lang="zh-CN" altLang="en-US" sz="3200" b="1" dirty="0" smtClean="0">
                <a:solidFill>
                  <a:srgbClr val="FF0000"/>
                </a:solidFill>
                <a:latin typeface="华文楷体" pitchFamily="2" charset="-122"/>
                <a:ea typeface="华文楷体" pitchFamily="2" charset="-122"/>
              </a:rPr>
              <a:t>约束条件</a:t>
            </a:r>
            <a:r>
              <a:rPr lang="en-US" altLang="zh-CN" sz="3200" b="1" dirty="0" smtClean="0">
                <a:solidFill>
                  <a:srgbClr val="FF0000"/>
                </a:solidFill>
                <a:latin typeface="华文楷体" pitchFamily="2" charset="-122"/>
                <a:ea typeface="华文楷体" pitchFamily="2" charset="-122"/>
              </a:rPr>
              <a:t>(</a:t>
            </a:r>
            <a:r>
              <a:rPr lang="zh-CN" altLang="en-US" sz="3200" b="1" dirty="0" smtClean="0">
                <a:solidFill>
                  <a:srgbClr val="FF0000"/>
                </a:solidFill>
                <a:latin typeface="华文楷体" pitchFamily="2" charset="-122"/>
                <a:ea typeface="华文楷体" pitchFamily="2" charset="-122"/>
              </a:rPr>
              <a:t>函数</a:t>
            </a:r>
            <a:r>
              <a:rPr lang="en-US" altLang="zh-CN" sz="3200" b="1" dirty="0" smtClean="0">
                <a:solidFill>
                  <a:srgbClr val="FF0000"/>
                </a:solidFill>
                <a:latin typeface="华文楷体" pitchFamily="2" charset="-122"/>
                <a:ea typeface="华文楷体" pitchFamily="2" charset="-122"/>
              </a:rPr>
              <a:t>)</a:t>
            </a:r>
            <a:r>
              <a:rPr lang="zh-CN" altLang="en-US" sz="3200" b="1" dirty="0" smtClean="0">
                <a:solidFill>
                  <a:srgbClr val="FF0000"/>
                </a:solidFill>
                <a:latin typeface="华文楷体" pitchFamily="2" charset="-122"/>
                <a:ea typeface="华文楷体" pitchFamily="2" charset="-122"/>
              </a:rPr>
              <a:t>：</a:t>
            </a:r>
            <a:r>
              <a:rPr lang="zh-CN" altLang="en-US" sz="3200" b="1" dirty="0" smtClean="0">
                <a:latin typeface="华文楷体" pitchFamily="2" charset="-122"/>
                <a:ea typeface="华文楷体" pitchFamily="2" charset="-122"/>
              </a:rPr>
              <a:t>任何</a:t>
            </a:r>
            <a:r>
              <a:rPr lang="en-US" altLang="zh-CN" sz="3200" b="1" dirty="0" smtClean="0">
                <a:latin typeface="华文楷体" pitchFamily="2" charset="-122"/>
                <a:ea typeface="华文楷体" pitchFamily="2" charset="-122"/>
              </a:rPr>
              <a:t>2</a:t>
            </a:r>
            <a:r>
              <a:rPr lang="zh-CN" altLang="en-US" sz="3200" b="1" dirty="0" smtClean="0">
                <a:latin typeface="华文楷体" pitchFamily="2" charset="-122"/>
                <a:ea typeface="华文楷体" pitchFamily="2" charset="-122"/>
              </a:rPr>
              <a:t>个皇后不放在同一行或同一列或同一斜线上。</a:t>
            </a:r>
          </a:p>
        </p:txBody>
      </p:sp>
      <p:sp>
        <p:nvSpPr>
          <p:cNvPr id="4" name="Text Box 2"/>
          <p:cNvSpPr txBox="1">
            <a:spLocks noChangeArrowheads="1"/>
          </p:cNvSpPr>
          <p:nvPr/>
        </p:nvSpPr>
        <p:spPr bwMode="auto">
          <a:xfrm>
            <a:off x="0" y="1314944"/>
            <a:ext cx="9360532" cy="5543056"/>
          </a:xfrm>
          <a:prstGeom prst="rect">
            <a:avLst/>
          </a:prstGeom>
          <a:noFill/>
          <a:ln w="9525">
            <a:noFill/>
            <a:miter lim="800000"/>
            <a:headEnd/>
            <a:tailEnd/>
          </a:ln>
        </p:spPr>
        <p:txBody>
          <a:bodyPr wrap="square">
            <a:spAutoFit/>
          </a:bodyPr>
          <a:lstStyle/>
          <a:p>
            <a:pPr>
              <a:lnSpc>
                <a:spcPct val="115000"/>
              </a:lnSpc>
            </a:pPr>
            <a:r>
              <a:rPr lang="en-US" altLang="zh-CN" sz="2800" b="1" dirty="0">
                <a:solidFill>
                  <a:srgbClr val="0000FF"/>
                </a:solidFill>
                <a:latin typeface="华文楷体" pitchFamily="2" charset="-122"/>
                <a:ea typeface="华文楷体" pitchFamily="2" charset="-122"/>
              </a:rPr>
              <a:t>void</a:t>
            </a:r>
            <a:r>
              <a:rPr lang="en-US" altLang="zh-CN" sz="2800" dirty="0">
                <a:solidFill>
                  <a:srgbClr val="0000FF"/>
                </a:solidFill>
                <a:latin typeface="华文楷体" pitchFamily="2" charset="-122"/>
                <a:ea typeface="华文楷体" pitchFamily="2" charset="-122"/>
              </a:rPr>
              <a:t> </a:t>
            </a:r>
            <a:r>
              <a:rPr lang="en-US" altLang="zh-CN" sz="2800" dirty="0">
                <a:solidFill>
                  <a:srgbClr val="FF0000"/>
                </a:solidFill>
                <a:latin typeface="华文楷体" pitchFamily="2" charset="-122"/>
                <a:ea typeface="华文楷体" pitchFamily="2" charset="-122"/>
              </a:rPr>
              <a:t>Trial(</a:t>
            </a:r>
            <a:r>
              <a:rPr lang="en-US" altLang="zh-CN" sz="2800" dirty="0" err="1">
                <a:solidFill>
                  <a:srgbClr val="FF0000"/>
                </a:solidFill>
                <a:latin typeface="华文楷体" pitchFamily="2" charset="-122"/>
                <a:ea typeface="华文楷体" pitchFamily="2" charset="-122"/>
              </a:rPr>
              <a:t>int</a:t>
            </a:r>
            <a:r>
              <a:rPr lang="en-US" altLang="zh-CN" sz="2800" dirty="0">
                <a:solidFill>
                  <a:srgbClr val="FF0000"/>
                </a:solidFill>
                <a:latin typeface="华文楷体" pitchFamily="2" charset="-122"/>
                <a:ea typeface="华文楷体" pitchFamily="2" charset="-122"/>
              </a:rPr>
              <a:t> </a:t>
            </a:r>
            <a:r>
              <a:rPr lang="en-US" altLang="zh-CN" sz="2800" dirty="0" err="1">
                <a:solidFill>
                  <a:srgbClr val="FF0000"/>
                </a:solidFill>
                <a:latin typeface="华文楷体" pitchFamily="2" charset="-122"/>
                <a:ea typeface="华文楷体" pitchFamily="2" charset="-122"/>
              </a:rPr>
              <a:t>i</a:t>
            </a:r>
            <a:r>
              <a:rPr lang="en-US" altLang="zh-CN" sz="2800" dirty="0">
                <a:solidFill>
                  <a:srgbClr val="FF0000"/>
                </a:solidFill>
                <a:latin typeface="华文楷体" pitchFamily="2" charset="-122"/>
                <a:ea typeface="华文楷体" pitchFamily="2" charset="-122"/>
              </a:rPr>
              <a:t>, </a:t>
            </a:r>
            <a:r>
              <a:rPr lang="en-US" altLang="zh-CN" sz="2800" dirty="0" err="1">
                <a:solidFill>
                  <a:srgbClr val="FF0000"/>
                </a:solidFill>
                <a:latin typeface="华文楷体" pitchFamily="2" charset="-122"/>
                <a:ea typeface="华文楷体" pitchFamily="2" charset="-122"/>
              </a:rPr>
              <a:t>int</a:t>
            </a:r>
            <a:r>
              <a:rPr lang="en-US" altLang="zh-CN" sz="2800" dirty="0">
                <a:solidFill>
                  <a:srgbClr val="FF0000"/>
                </a:solidFill>
                <a:latin typeface="华文楷体" pitchFamily="2" charset="-122"/>
                <a:ea typeface="华文楷体" pitchFamily="2" charset="-122"/>
              </a:rPr>
              <a:t> n)</a:t>
            </a:r>
            <a:r>
              <a:rPr lang="en-US" altLang="zh-CN" sz="2800" dirty="0">
                <a:solidFill>
                  <a:srgbClr val="0000FF"/>
                </a:solidFill>
                <a:latin typeface="华文楷体" pitchFamily="2" charset="-122"/>
                <a:ea typeface="华文楷体" pitchFamily="2" charset="-122"/>
              </a:rPr>
              <a:t> </a:t>
            </a:r>
            <a:r>
              <a:rPr lang="en-US" altLang="zh-CN" sz="2800" b="1" dirty="0">
                <a:solidFill>
                  <a:srgbClr val="0000FF"/>
                </a:solidFill>
                <a:latin typeface="华文楷体" pitchFamily="2" charset="-122"/>
                <a:ea typeface="华文楷体" pitchFamily="2" charset="-122"/>
              </a:rPr>
              <a:t>{</a:t>
            </a:r>
          </a:p>
          <a:p>
            <a:pPr>
              <a:lnSpc>
                <a:spcPct val="115000"/>
              </a:lnSpc>
            </a:pPr>
            <a:r>
              <a:rPr lang="en-US" altLang="zh-CN" sz="2800" dirty="0">
                <a:solidFill>
                  <a:srgbClr val="0000FF"/>
                </a:solidFill>
                <a:latin typeface="华文楷体" pitchFamily="2" charset="-122"/>
                <a:ea typeface="华文楷体" pitchFamily="2" charset="-122"/>
              </a:rPr>
              <a:t> </a:t>
            </a:r>
            <a:r>
              <a:rPr lang="en-US" altLang="zh-CN" sz="2800" dirty="0" smtClean="0">
                <a:solidFill>
                  <a:srgbClr val="0000FF"/>
                </a:solidFill>
                <a:latin typeface="华文楷体" pitchFamily="2" charset="-122"/>
                <a:ea typeface="华文楷体" pitchFamily="2" charset="-122"/>
              </a:rPr>
              <a:t>//</a:t>
            </a:r>
            <a:r>
              <a:rPr lang="zh-CN" altLang="en-US" sz="2800" dirty="0" smtClean="0">
                <a:solidFill>
                  <a:srgbClr val="0000FF"/>
                </a:solidFill>
                <a:latin typeface="华文楷体" pitchFamily="2" charset="-122"/>
                <a:ea typeface="华文楷体" pitchFamily="2" charset="-122"/>
              </a:rPr>
              <a:t>进入</a:t>
            </a:r>
            <a:r>
              <a:rPr lang="zh-CN" altLang="en-US" sz="2800" dirty="0">
                <a:solidFill>
                  <a:srgbClr val="0000FF"/>
                </a:solidFill>
                <a:latin typeface="华文楷体" pitchFamily="2" charset="-122"/>
                <a:ea typeface="华文楷体" pitchFamily="2" charset="-122"/>
              </a:rPr>
              <a:t>本函数时，在</a:t>
            </a:r>
            <a:r>
              <a:rPr lang="en-US" altLang="zh-CN" sz="2800" dirty="0" err="1">
                <a:solidFill>
                  <a:srgbClr val="0000FF"/>
                </a:solidFill>
                <a:latin typeface="华文楷体" pitchFamily="2" charset="-122"/>
                <a:ea typeface="华文楷体" pitchFamily="2" charset="-122"/>
              </a:rPr>
              <a:t>n×n</a:t>
            </a:r>
            <a:r>
              <a:rPr lang="zh-CN" altLang="en-US" sz="2800" dirty="0">
                <a:solidFill>
                  <a:srgbClr val="0000FF"/>
                </a:solidFill>
                <a:latin typeface="华文楷体" pitchFamily="2" charset="-122"/>
                <a:ea typeface="华文楷体" pitchFamily="2" charset="-122"/>
              </a:rPr>
              <a:t>棋盘前</a:t>
            </a:r>
            <a:r>
              <a:rPr lang="en-US" altLang="zh-CN" sz="2800" dirty="0">
                <a:solidFill>
                  <a:srgbClr val="0000FF"/>
                </a:solidFill>
                <a:latin typeface="华文楷体" pitchFamily="2" charset="-122"/>
                <a:ea typeface="华文楷体" pitchFamily="2" charset="-122"/>
              </a:rPr>
              <a:t>i-1</a:t>
            </a:r>
            <a:r>
              <a:rPr lang="zh-CN" altLang="en-US" sz="2800" dirty="0">
                <a:solidFill>
                  <a:srgbClr val="0000FF"/>
                </a:solidFill>
                <a:latin typeface="华文楷体" pitchFamily="2" charset="-122"/>
                <a:ea typeface="华文楷体" pitchFamily="2" charset="-122"/>
              </a:rPr>
              <a:t>行已放置了</a:t>
            </a:r>
            <a:r>
              <a:rPr lang="zh-CN" altLang="en-US" sz="2800" dirty="0" smtClean="0">
                <a:solidFill>
                  <a:srgbClr val="0000FF"/>
                </a:solidFill>
                <a:latin typeface="华文楷体" pitchFamily="2" charset="-122"/>
                <a:ea typeface="华文楷体" pitchFamily="2" charset="-122"/>
              </a:rPr>
              <a:t>互不攻击的</a:t>
            </a:r>
            <a:r>
              <a:rPr lang="en-US" altLang="zh-CN" sz="2800" dirty="0" smtClean="0">
                <a:solidFill>
                  <a:srgbClr val="0000FF"/>
                </a:solidFill>
                <a:latin typeface="华文楷体" pitchFamily="2" charset="-122"/>
                <a:ea typeface="华文楷体" pitchFamily="2" charset="-122"/>
              </a:rPr>
              <a:t>//i-1</a:t>
            </a:r>
            <a:r>
              <a:rPr lang="zh-CN" altLang="en-US" sz="2800" dirty="0">
                <a:solidFill>
                  <a:srgbClr val="0000FF"/>
                </a:solidFill>
                <a:latin typeface="华文楷体" pitchFamily="2" charset="-122"/>
                <a:ea typeface="华文楷体" pitchFamily="2" charset="-122"/>
              </a:rPr>
              <a:t>个棋子。现从第 </a:t>
            </a:r>
            <a:r>
              <a:rPr lang="en-US" altLang="zh-CN" sz="2800" dirty="0" err="1">
                <a:solidFill>
                  <a:srgbClr val="0000FF"/>
                </a:solidFill>
                <a:latin typeface="华文楷体" pitchFamily="2" charset="-122"/>
                <a:ea typeface="华文楷体" pitchFamily="2" charset="-122"/>
              </a:rPr>
              <a:t>i</a:t>
            </a:r>
            <a:r>
              <a:rPr lang="en-US" altLang="zh-CN" sz="2800" dirty="0">
                <a:solidFill>
                  <a:srgbClr val="0000FF"/>
                </a:solidFill>
                <a:latin typeface="华文楷体" pitchFamily="2" charset="-122"/>
                <a:ea typeface="华文楷体" pitchFamily="2" charset="-122"/>
              </a:rPr>
              <a:t> </a:t>
            </a:r>
            <a:r>
              <a:rPr lang="zh-CN" altLang="en-US" sz="2800" dirty="0">
                <a:solidFill>
                  <a:srgbClr val="0000FF"/>
                </a:solidFill>
                <a:latin typeface="华文楷体" pitchFamily="2" charset="-122"/>
                <a:ea typeface="华文楷体" pitchFamily="2" charset="-122"/>
              </a:rPr>
              <a:t>行起继续为后续棋子</a:t>
            </a:r>
            <a:r>
              <a:rPr lang="zh-CN" altLang="en-US" sz="2800" dirty="0" smtClean="0">
                <a:solidFill>
                  <a:srgbClr val="0000FF"/>
                </a:solidFill>
                <a:latin typeface="华文楷体" pitchFamily="2" charset="-122"/>
                <a:ea typeface="华文楷体" pitchFamily="2" charset="-122"/>
              </a:rPr>
              <a:t>选择满足约束条</a:t>
            </a:r>
            <a:r>
              <a:rPr lang="en-US" altLang="zh-CN" sz="2800" dirty="0" smtClean="0">
                <a:solidFill>
                  <a:srgbClr val="0000FF"/>
                </a:solidFill>
                <a:latin typeface="华文楷体" pitchFamily="2" charset="-122"/>
                <a:ea typeface="华文楷体" pitchFamily="2" charset="-122"/>
              </a:rPr>
              <a:t>//</a:t>
            </a:r>
            <a:r>
              <a:rPr lang="zh-CN" altLang="en-US" sz="2800" dirty="0" smtClean="0">
                <a:solidFill>
                  <a:srgbClr val="0000FF"/>
                </a:solidFill>
                <a:latin typeface="华文楷体" pitchFamily="2" charset="-122"/>
                <a:ea typeface="华文楷体" pitchFamily="2" charset="-122"/>
              </a:rPr>
              <a:t>件</a:t>
            </a:r>
            <a:r>
              <a:rPr lang="zh-CN" altLang="en-US" sz="2800" dirty="0">
                <a:solidFill>
                  <a:srgbClr val="0000FF"/>
                </a:solidFill>
                <a:latin typeface="华文楷体" pitchFamily="2" charset="-122"/>
                <a:ea typeface="华文楷体" pitchFamily="2" charset="-122"/>
              </a:rPr>
              <a:t>的位置。当求得</a:t>
            </a:r>
            <a:r>
              <a:rPr lang="en-US" altLang="zh-CN" sz="2800" dirty="0">
                <a:solidFill>
                  <a:srgbClr val="0000FF"/>
                </a:solidFill>
                <a:latin typeface="华文楷体" pitchFamily="2" charset="-122"/>
                <a:ea typeface="华文楷体" pitchFamily="2" charset="-122"/>
              </a:rPr>
              <a:t>(</a:t>
            </a:r>
            <a:r>
              <a:rPr lang="en-US" altLang="zh-CN" sz="2800" dirty="0" err="1">
                <a:solidFill>
                  <a:srgbClr val="0000FF"/>
                </a:solidFill>
                <a:latin typeface="华文楷体" pitchFamily="2" charset="-122"/>
                <a:ea typeface="华文楷体" pitchFamily="2" charset="-122"/>
              </a:rPr>
              <a:t>i</a:t>
            </a:r>
            <a:r>
              <a:rPr lang="en-US" altLang="zh-CN" sz="2800" dirty="0">
                <a:solidFill>
                  <a:srgbClr val="0000FF"/>
                </a:solidFill>
                <a:latin typeface="华文楷体" pitchFamily="2" charset="-122"/>
                <a:ea typeface="华文楷体" pitchFamily="2" charset="-122"/>
              </a:rPr>
              <a:t>&gt;n)</a:t>
            </a:r>
            <a:r>
              <a:rPr lang="zh-CN" altLang="en-US" sz="2800" dirty="0">
                <a:solidFill>
                  <a:srgbClr val="0000FF"/>
                </a:solidFill>
                <a:latin typeface="华文楷体" pitchFamily="2" charset="-122"/>
                <a:ea typeface="华文楷体" pitchFamily="2" charset="-122"/>
              </a:rPr>
              <a:t>的一个合法</a:t>
            </a:r>
            <a:r>
              <a:rPr lang="zh-CN" altLang="en-US" sz="2800" dirty="0" smtClean="0">
                <a:solidFill>
                  <a:srgbClr val="0000FF"/>
                </a:solidFill>
                <a:latin typeface="华文楷体" pitchFamily="2" charset="-122"/>
                <a:ea typeface="华文楷体" pitchFamily="2" charset="-122"/>
              </a:rPr>
              <a:t>布局时</a:t>
            </a:r>
            <a:r>
              <a:rPr lang="zh-CN" altLang="en-US" sz="2800" dirty="0">
                <a:solidFill>
                  <a:srgbClr val="0000FF"/>
                </a:solidFill>
                <a:latin typeface="华文楷体" pitchFamily="2" charset="-122"/>
                <a:ea typeface="华文楷体" pitchFamily="2" charset="-122"/>
              </a:rPr>
              <a:t>，输出之。</a:t>
            </a:r>
          </a:p>
          <a:p>
            <a:pPr>
              <a:lnSpc>
                <a:spcPct val="115000"/>
              </a:lnSpc>
            </a:pPr>
            <a:r>
              <a:rPr lang="zh-CN" altLang="en-US" sz="2800" b="1" dirty="0">
                <a:solidFill>
                  <a:srgbClr val="0000FF"/>
                </a:solidFill>
                <a:latin typeface="华文楷体" pitchFamily="2" charset="-122"/>
                <a:ea typeface="华文楷体" pitchFamily="2" charset="-122"/>
              </a:rPr>
              <a:t>  </a:t>
            </a:r>
            <a:r>
              <a:rPr lang="zh-CN" altLang="en-US" sz="2800" b="1" dirty="0" smtClean="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if </a:t>
            </a:r>
            <a:r>
              <a:rPr lang="en-US" altLang="zh-CN" sz="2800" b="1" dirty="0">
                <a:solidFill>
                  <a:srgbClr val="0000FF"/>
                </a:solidFill>
                <a:latin typeface="华文楷体" pitchFamily="2" charset="-122"/>
                <a:ea typeface="华文楷体" pitchFamily="2" charset="-122"/>
              </a:rPr>
              <a:t>(</a:t>
            </a:r>
            <a:r>
              <a:rPr lang="en-US" altLang="zh-CN" sz="2800" b="1" dirty="0" err="1">
                <a:solidFill>
                  <a:srgbClr val="0000FF"/>
                </a:solidFill>
                <a:latin typeface="华文楷体" pitchFamily="2" charset="-122"/>
                <a:ea typeface="华文楷体" pitchFamily="2" charset="-122"/>
              </a:rPr>
              <a:t>i</a:t>
            </a:r>
            <a:r>
              <a:rPr lang="en-US" altLang="zh-CN" sz="2800" b="1" dirty="0">
                <a:solidFill>
                  <a:srgbClr val="0000FF"/>
                </a:solidFill>
                <a:latin typeface="华文楷体" pitchFamily="2" charset="-122"/>
                <a:ea typeface="华文楷体" pitchFamily="2" charset="-122"/>
              </a:rPr>
              <a:t>&gt;n) </a:t>
            </a:r>
            <a:r>
              <a:rPr lang="zh-CN" altLang="zh-CN" sz="2800" b="1" dirty="0">
                <a:solidFill>
                  <a:srgbClr val="0000FF"/>
                </a:solidFill>
                <a:latin typeface="华文楷体" pitchFamily="2" charset="-122"/>
                <a:ea typeface="华文楷体" pitchFamily="2" charset="-122"/>
              </a:rPr>
              <a:t>输出棋盘的当前布局;</a:t>
            </a:r>
          </a:p>
          <a:p>
            <a:pPr>
              <a:lnSpc>
                <a:spcPct val="115000"/>
              </a:lnSpc>
            </a:pPr>
            <a:r>
              <a:rPr lang="zh-CN"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else     for </a:t>
            </a:r>
            <a:r>
              <a:rPr lang="en-US" altLang="zh-CN" sz="2800" b="1" dirty="0">
                <a:solidFill>
                  <a:srgbClr val="0000FF"/>
                </a:solidFill>
                <a:latin typeface="华文楷体" pitchFamily="2" charset="-122"/>
                <a:ea typeface="华文楷体" pitchFamily="2" charset="-122"/>
              </a:rPr>
              <a:t>(j=1;  j&lt;=n; ++j) {</a:t>
            </a:r>
          </a:p>
          <a:p>
            <a:pPr>
              <a:lnSpc>
                <a:spcPct val="115000"/>
              </a:lnSpc>
            </a:pPr>
            <a:r>
              <a:rPr lang="en-US"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a:t>
            </a:r>
            <a:r>
              <a:rPr lang="zh-CN" altLang="zh-CN" sz="2800" b="1" dirty="0" smtClean="0">
                <a:solidFill>
                  <a:srgbClr val="800000"/>
                </a:solidFill>
                <a:latin typeface="华文楷体" pitchFamily="2" charset="-122"/>
                <a:ea typeface="华文楷体" pitchFamily="2" charset="-122"/>
              </a:rPr>
              <a:t>在</a:t>
            </a:r>
            <a:r>
              <a:rPr lang="zh-CN" altLang="zh-CN" sz="2800" b="1" dirty="0">
                <a:solidFill>
                  <a:srgbClr val="800000"/>
                </a:solidFill>
                <a:latin typeface="华文楷体" pitchFamily="2" charset="-122"/>
                <a:ea typeface="华文楷体" pitchFamily="2" charset="-122"/>
              </a:rPr>
              <a:t>第 </a:t>
            </a:r>
            <a:r>
              <a:rPr lang="en-US" altLang="zh-CN" sz="2800" b="1" dirty="0" err="1">
                <a:solidFill>
                  <a:srgbClr val="800000"/>
                </a:solidFill>
                <a:latin typeface="华文楷体" pitchFamily="2" charset="-122"/>
                <a:ea typeface="华文楷体" pitchFamily="2" charset="-122"/>
              </a:rPr>
              <a:t>i</a:t>
            </a:r>
            <a:r>
              <a:rPr lang="en-US" altLang="zh-CN" sz="2800" b="1" dirty="0">
                <a:solidFill>
                  <a:srgbClr val="800000"/>
                </a:solidFill>
                <a:latin typeface="华文楷体" pitchFamily="2" charset="-122"/>
                <a:ea typeface="华文楷体" pitchFamily="2" charset="-122"/>
              </a:rPr>
              <a:t> </a:t>
            </a:r>
            <a:r>
              <a:rPr lang="zh-CN" altLang="en-US" sz="2800" b="1" dirty="0">
                <a:solidFill>
                  <a:srgbClr val="800000"/>
                </a:solidFill>
                <a:latin typeface="华文楷体" pitchFamily="2" charset="-122"/>
                <a:ea typeface="华文楷体" pitchFamily="2" charset="-122"/>
              </a:rPr>
              <a:t>行第 </a:t>
            </a:r>
            <a:r>
              <a:rPr lang="en-US" altLang="zh-CN" sz="2800" b="1" dirty="0">
                <a:solidFill>
                  <a:srgbClr val="800000"/>
                </a:solidFill>
                <a:latin typeface="华文楷体" pitchFamily="2" charset="-122"/>
                <a:ea typeface="华文楷体" pitchFamily="2" charset="-122"/>
              </a:rPr>
              <a:t>j </a:t>
            </a:r>
            <a:r>
              <a:rPr lang="zh-CN" altLang="en-US" sz="2800" b="1" dirty="0">
                <a:solidFill>
                  <a:srgbClr val="800000"/>
                </a:solidFill>
                <a:latin typeface="华文楷体" pitchFamily="2" charset="-122"/>
                <a:ea typeface="华文楷体" pitchFamily="2" charset="-122"/>
              </a:rPr>
              <a:t>列放置一个棋子</a:t>
            </a:r>
            <a:r>
              <a:rPr lang="en-US" altLang="zh-CN" sz="2800" b="1" dirty="0">
                <a:solidFill>
                  <a:srgbClr val="800000"/>
                </a:solidFill>
                <a:latin typeface="华文楷体" pitchFamily="2" charset="-122"/>
                <a:ea typeface="华文楷体" pitchFamily="2" charset="-122"/>
              </a:rPr>
              <a:t>;</a:t>
            </a:r>
            <a:endParaRPr lang="en-US" altLang="zh-CN" sz="2800" b="1" dirty="0">
              <a:solidFill>
                <a:srgbClr val="0000FF"/>
              </a:solidFill>
              <a:latin typeface="华文楷体" pitchFamily="2" charset="-122"/>
              <a:ea typeface="华文楷体" pitchFamily="2" charset="-122"/>
            </a:endParaRPr>
          </a:p>
          <a:p>
            <a:pPr>
              <a:lnSpc>
                <a:spcPct val="115000"/>
              </a:lnSpc>
            </a:pPr>
            <a:r>
              <a:rPr lang="en-US"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if </a:t>
            </a:r>
            <a:r>
              <a:rPr lang="en-US" altLang="zh-CN" sz="2800" b="1" dirty="0">
                <a:solidFill>
                  <a:srgbClr val="0000FF"/>
                </a:solidFill>
                <a:latin typeface="华文楷体" pitchFamily="2" charset="-122"/>
                <a:ea typeface="华文楷体" pitchFamily="2" charset="-122"/>
              </a:rPr>
              <a:t>(</a:t>
            </a:r>
            <a:r>
              <a:rPr lang="zh-CN" altLang="en-US" sz="2800" b="1" dirty="0">
                <a:solidFill>
                  <a:srgbClr val="0000FF"/>
                </a:solidFill>
                <a:latin typeface="华文楷体" pitchFamily="2" charset="-122"/>
                <a:ea typeface="华文楷体" pitchFamily="2" charset="-122"/>
              </a:rPr>
              <a:t>当前布局合法</a:t>
            </a:r>
            <a:r>
              <a:rPr lang="en-US" altLang="zh-CN" sz="2800" b="1" dirty="0">
                <a:solidFill>
                  <a:srgbClr val="0000FF"/>
                </a:solidFill>
                <a:latin typeface="华文楷体" pitchFamily="2" charset="-122"/>
                <a:ea typeface="华文楷体" pitchFamily="2" charset="-122"/>
              </a:rPr>
              <a:t>) </a:t>
            </a:r>
            <a:r>
              <a:rPr lang="en-US" altLang="zh-CN" sz="2800" b="1" dirty="0">
                <a:solidFill>
                  <a:srgbClr val="FF0000"/>
                </a:solidFill>
                <a:latin typeface="华文楷体" pitchFamily="2" charset="-122"/>
                <a:ea typeface="华文楷体" pitchFamily="2" charset="-122"/>
              </a:rPr>
              <a:t>Trial(i+1, n);</a:t>
            </a:r>
            <a:endParaRPr lang="en-US" altLang="zh-CN" sz="2800" b="1" dirty="0">
              <a:solidFill>
                <a:srgbClr val="0000FF"/>
              </a:solidFill>
              <a:latin typeface="华文楷体" pitchFamily="2" charset="-122"/>
              <a:ea typeface="华文楷体" pitchFamily="2" charset="-122"/>
            </a:endParaRPr>
          </a:p>
          <a:p>
            <a:pPr>
              <a:lnSpc>
                <a:spcPct val="115000"/>
              </a:lnSpc>
            </a:pPr>
            <a:r>
              <a:rPr lang="en-US"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a:t>
            </a:r>
            <a:r>
              <a:rPr lang="zh-CN" altLang="en-US" sz="2800" b="1" dirty="0" smtClean="0">
                <a:solidFill>
                  <a:srgbClr val="800000"/>
                </a:solidFill>
                <a:latin typeface="华文楷体" pitchFamily="2" charset="-122"/>
                <a:ea typeface="华文楷体" pitchFamily="2" charset="-122"/>
              </a:rPr>
              <a:t>移</a:t>
            </a:r>
            <a:r>
              <a:rPr lang="zh-CN" altLang="en-US" sz="2800" b="1" dirty="0">
                <a:solidFill>
                  <a:srgbClr val="800000"/>
                </a:solidFill>
                <a:latin typeface="华文楷体" pitchFamily="2" charset="-122"/>
                <a:ea typeface="华文楷体" pitchFamily="2" charset="-122"/>
              </a:rPr>
              <a:t>去第 </a:t>
            </a:r>
            <a:r>
              <a:rPr lang="en-US" altLang="zh-CN" sz="2800" b="1" dirty="0" err="1">
                <a:solidFill>
                  <a:srgbClr val="800000"/>
                </a:solidFill>
                <a:latin typeface="华文楷体" pitchFamily="2" charset="-122"/>
                <a:ea typeface="华文楷体" pitchFamily="2" charset="-122"/>
              </a:rPr>
              <a:t>i</a:t>
            </a:r>
            <a:r>
              <a:rPr lang="en-US" altLang="zh-CN" sz="2800" b="1" dirty="0">
                <a:solidFill>
                  <a:srgbClr val="800000"/>
                </a:solidFill>
                <a:latin typeface="华文楷体" pitchFamily="2" charset="-122"/>
                <a:ea typeface="华文楷体" pitchFamily="2" charset="-122"/>
              </a:rPr>
              <a:t> </a:t>
            </a:r>
            <a:r>
              <a:rPr lang="zh-CN" altLang="en-US" sz="2800" b="1" dirty="0">
                <a:solidFill>
                  <a:srgbClr val="800000"/>
                </a:solidFill>
                <a:latin typeface="华文楷体" pitchFamily="2" charset="-122"/>
                <a:ea typeface="华文楷体" pitchFamily="2" charset="-122"/>
              </a:rPr>
              <a:t>行第 </a:t>
            </a:r>
            <a:r>
              <a:rPr lang="en-US" altLang="zh-CN" sz="2800" b="1" dirty="0">
                <a:solidFill>
                  <a:srgbClr val="800000"/>
                </a:solidFill>
                <a:latin typeface="华文楷体" pitchFamily="2" charset="-122"/>
                <a:ea typeface="华文楷体" pitchFamily="2" charset="-122"/>
              </a:rPr>
              <a:t>j </a:t>
            </a:r>
            <a:r>
              <a:rPr lang="zh-CN" altLang="en-US" sz="2800" b="1" dirty="0">
                <a:solidFill>
                  <a:srgbClr val="800000"/>
                </a:solidFill>
                <a:latin typeface="华文楷体" pitchFamily="2" charset="-122"/>
                <a:ea typeface="华文楷体" pitchFamily="2" charset="-122"/>
              </a:rPr>
              <a:t>列的棋子</a:t>
            </a:r>
            <a:r>
              <a:rPr lang="en-US" altLang="zh-CN" sz="2800" b="1" dirty="0">
                <a:solidFill>
                  <a:srgbClr val="800000"/>
                </a:solidFill>
                <a:latin typeface="华文楷体" pitchFamily="2" charset="-122"/>
                <a:ea typeface="华文楷体" pitchFamily="2" charset="-122"/>
              </a:rPr>
              <a:t>;</a:t>
            </a:r>
            <a:endParaRPr lang="en-US" altLang="zh-CN" sz="2800" b="1" dirty="0">
              <a:solidFill>
                <a:srgbClr val="0000FF"/>
              </a:solidFill>
              <a:latin typeface="华文楷体" pitchFamily="2" charset="-122"/>
              <a:ea typeface="华文楷体" pitchFamily="2" charset="-122"/>
            </a:endParaRPr>
          </a:p>
          <a:p>
            <a:pPr>
              <a:lnSpc>
                <a:spcPct val="115000"/>
              </a:lnSpc>
            </a:pPr>
            <a:r>
              <a:rPr lang="en-US"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a:t>
            </a:r>
            <a:endParaRPr lang="en-US" altLang="zh-CN" sz="2800" b="1" dirty="0">
              <a:solidFill>
                <a:srgbClr val="0000FF"/>
              </a:solidFill>
              <a:latin typeface="华文楷体" pitchFamily="2" charset="-122"/>
              <a:ea typeface="华文楷体" pitchFamily="2" charset="-122"/>
            </a:endParaRPr>
          </a:p>
          <a:p>
            <a:pPr>
              <a:lnSpc>
                <a:spcPct val="115000"/>
              </a:lnSpc>
            </a:pPr>
            <a:r>
              <a:rPr lang="en-US" altLang="zh-CN" sz="2800" b="1" dirty="0">
                <a:solidFill>
                  <a:srgbClr val="0000FF"/>
                </a:solidFill>
                <a:latin typeface="华文楷体" pitchFamily="2" charset="-122"/>
                <a:ea typeface="华文楷体" pitchFamily="2" charset="-122"/>
              </a:rPr>
              <a:t>}</a:t>
            </a:r>
            <a:r>
              <a:rPr lang="en-US" altLang="zh-CN" sz="2800" dirty="0">
                <a:solidFill>
                  <a:srgbClr val="0000FF"/>
                </a:solidFill>
                <a:latin typeface="华文楷体" pitchFamily="2" charset="-122"/>
                <a:ea typeface="华文楷体" pitchFamily="2" charset="-122"/>
              </a:rPr>
              <a:t> // trial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7920880" cy="769441"/>
          </a:xfrm>
          <a:prstGeom prst="rect">
            <a:avLst/>
          </a:prstGeom>
          <a:noFill/>
        </p:spPr>
        <p:txBody>
          <a:bodyPr wrap="square" rtlCol="0">
            <a:spAutoFit/>
          </a:bodyPr>
          <a:lstStyle/>
          <a:p>
            <a:r>
              <a:rPr lang="zh-CN" altLang="en-US" sz="4400" b="1" dirty="0" smtClean="0">
                <a:solidFill>
                  <a:srgbClr val="0000FF"/>
                </a:solidFill>
                <a:ea typeface="隶书" pitchFamily="49" charset="-122"/>
              </a:rPr>
              <a:t>例</a:t>
            </a:r>
            <a:r>
              <a:rPr lang="en-US" altLang="zh-CN" sz="4400" b="1" dirty="0" smtClean="0">
                <a:solidFill>
                  <a:srgbClr val="0000FF"/>
                </a:solidFill>
                <a:ea typeface="隶书" pitchFamily="49" charset="-122"/>
              </a:rPr>
              <a:t>2</a:t>
            </a:r>
            <a:r>
              <a:rPr lang="zh-CN" altLang="en-US" sz="4400" b="1" dirty="0" smtClean="0">
                <a:solidFill>
                  <a:srgbClr val="0000FF"/>
                </a:solidFill>
                <a:ea typeface="隶书" pitchFamily="49" charset="-122"/>
              </a:rPr>
              <a:t>：</a:t>
            </a:r>
            <a:r>
              <a:rPr lang="en-US" altLang="zh-CN" sz="4400" b="1" dirty="0" smtClean="0">
                <a:solidFill>
                  <a:srgbClr val="0000FF"/>
                </a:solidFill>
                <a:ea typeface="隶书" pitchFamily="49" charset="-122"/>
              </a:rPr>
              <a:t>n</a:t>
            </a:r>
            <a:r>
              <a:rPr lang="zh-CN" altLang="en-US" sz="4400" b="1" dirty="0" smtClean="0">
                <a:solidFill>
                  <a:srgbClr val="0000FF"/>
                </a:solidFill>
                <a:ea typeface="隶书" pitchFamily="49" charset="-122"/>
              </a:rPr>
              <a:t>个元素的幂集</a:t>
            </a:r>
            <a:r>
              <a:rPr lang="zh-CN" altLang="en-US" b="1" dirty="0" smtClean="0"/>
              <a:t> </a:t>
            </a:r>
            <a:endParaRPr lang="zh-CN" altLang="en-US" dirty="0"/>
          </a:p>
        </p:txBody>
      </p:sp>
      <p:grpSp>
        <p:nvGrpSpPr>
          <p:cNvPr id="7" name="Group 51"/>
          <p:cNvGrpSpPr>
            <a:grpSpLocks/>
          </p:cNvGrpSpPr>
          <p:nvPr/>
        </p:nvGrpSpPr>
        <p:grpSpPr bwMode="auto">
          <a:xfrm>
            <a:off x="1439652" y="1160748"/>
            <a:ext cx="3729144" cy="1152128"/>
            <a:chOff x="2784" y="749"/>
            <a:chExt cx="2400" cy="979"/>
          </a:xfrm>
        </p:grpSpPr>
        <p:sp>
          <p:nvSpPr>
            <p:cNvPr id="8" name="Rectangle 23"/>
            <p:cNvSpPr>
              <a:spLocks noChangeArrowheads="1"/>
            </p:cNvSpPr>
            <p:nvPr/>
          </p:nvSpPr>
          <p:spPr bwMode="auto">
            <a:xfrm>
              <a:off x="2784" y="1056"/>
              <a:ext cx="2400" cy="672"/>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lgn="ctr">
                <a:defRPr/>
              </a:pPr>
              <a:endParaRPr kumimoji="1" lang="zh-CN" altLang="zh-CN" sz="2400">
                <a:latin typeface="Times New Roman" pitchFamily="18" charset="0"/>
              </a:endParaRPr>
            </a:p>
          </p:txBody>
        </p:sp>
        <p:sp>
          <p:nvSpPr>
            <p:cNvPr id="9" name="Line 24"/>
            <p:cNvSpPr>
              <a:spLocks noChangeShapeType="1"/>
            </p:cNvSpPr>
            <p:nvPr/>
          </p:nvSpPr>
          <p:spPr bwMode="auto">
            <a:xfrm>
              <a:off x="2784" y="1392"/>
              <a:ext cx="2400" cy="0"/>
            </a:xfrm>
            <a:prstGeom prst="line">
              <a:avLst/>
            </a:prstGeom>
            <a:noFill/>
            <a:ln w="19050">
              <a:solidFill>
                <a:srgbClr val="009900"/>
              </a:solidFill>
              <a:round/>
              <a:headEnd/>
              <a:tailEnd/>
            </a:ln>
          </p:spPr>
          <p:txBody>
            <a:bodyPr wrap="none" anchor="ctr"/>
            <a:lstStyle/>
            <a:p>
              <a:endParaRPr lang="zh-CN" altLang="en-US"/>
            </a:p>
          </p:txBody>
        </p:sp>
        <p:sp>
          <p:nvSpPr>
            <p:cNvPr id="12" name="Text Box 27"/>
            <p:cNvSpPr txBox="1">
              <a:spLocks noChangeArrowheads="1"/>
            </p:cNvSpPr>
            <p:nvPr/>
          </p:nvSpPr>
          <p:spPr bwMode="auto">
            <a:xfrm>
              <a:off x="2833" y="1056"/>
              <a:ext cx="2275" cy="327"/>
            </a:xfrm>
            <a:prstGeom prst="rect">
              <a:avLst/>
            </a:prstGeom>
            <a:noFill/>
            <a:ln w="38100">
              <a:noFill/>
              <a:miter lim="800000"/>
              <a:headEnd/>
              <a:tailEnd/>
            </a:ln>
          </p:spPr>
          <p:txBody>
            <a:bodyPr wrap="none" anchor="ctr">
              <a:spAutoFit/>
            </a:bodyPr>
            <a:lstStyle/>
            <a:p>
              <a:pPr algn="ctr"/>
              <a:r>
                <a:rPr kumimoji="1" lang="en-US" altLang="zh-CN" sz="2800" b="1">
                  <a:latin typeface="Times New Roman" pitchFamily="18" charset="0"/>
                </a:rPr>
                <a:t>A   B   C   D   E    F   G</a:t>
              </a:r>
              <a:endParaRPr kumimoji="1" lang="en-US" altLang="zh-CN" sz="2400">
                <a:latin typeface="Times New Roman" pitchFamily="18" charset="0"/>
              </a:endParaRPr>
            </a:p>
          </p:txBody>
        </p:sp>
        <p:sp>
          <p:nvSpPr>
            <p:cNvPr id="14" name="Line 29"/>
            <p:cNvSpPr>
              <a:spLocks noChangeShapeType="1"/>
            </p:cNvSpPr>
            <p:nvPr/>
          </p:nvSpPr>
          <p:spPr bwMode="auto">
            <a:xfrm>
              <a:off x="4848" y="1056"/>
              <a:ext cx="0" cy="672"/>
            </a:xfrm>
            <a:prstGeom prst="line">
              <a:avLst/>
            </a:prstGeom>
            <a:noFill/>
            <a:ln w="19050">
              <a:solidFill>
                <a:schemeClr val="accent2"/>
              </a:solidFill>
              <a:round/>
              <a:headEnd/>
              <a:tailEnd/>
            </a:ln>
          </p:spPr>
          <p:txBody>
            <a:bodyPr wrap="none" anchor="ctr"/>
            <a:lstStyle/>
            <a:p>
              <a:endParaRPr lang="zh-CN" altLang="en-US"/>
            </a:p>
          </p:txBody>
        </p:sp>
        <p:sp>
          <p:nvSpPr>
            <p:cNvPr id="15" name="Line 30"/>
            <p:cNvSpPr>
              <a:spLocks noChangeShapeType="1"/>
            </p:cNvSpPr>
            <p:nvPr/>
          </p:nvSpPr>
          <p:spPr bwMode="auto">
            <a:xfrm>
              <a:off x="4512" y="1056"/>
              <a:ext cx="0" cy="672"/>
            </a:xfrm>
            <a:prstGeom prst="line">
              <a:avLst/>
            </a:prstGeom>
            <a:noFill/>
            <a:ln w="19050">
              <a:solidFill>
                <a:schemeClr val="accent2"/>
              </a:solidFill>
              <a:round/>
              <a:headEnd/>
              <a:tailEnd/>
            </a:ln>
          </p:spPr>
          <p:txBody>
            <a:bodyPr wrap="none" anchor="ctr"/>
            <a:lstStyle/>
            <a:p>
              <a:endParaRPr lang="zh-CN" altLang="en-US"/>
            </a:p>
          </p:txBody>
        </p:sp>
        <p:sp>
          <p:nvSpPr>
            <p:cNvPr id="16" name="Line 31"/>
            <p:cNvSpPr>
              <a:spLocks noChangeShapeType="1"/>
            </p:cNvSpPr>
            <p:nvPr/>
          </p:nvSpPr>
          <p:spPr bwMode="auto">
            <a:xfrm>
              <a:off x="4176" y="1056"/>
              <a:ext cx="0" cy="672"/>
            </a:xfrm>
            <a:prstGeom prst="line">
              <a:avLst/>
            </a:prstGeom>
            <a:noFill/>
            <a:ln w="19050">
              <a:solidFill>
                <a:schemeClr val="accent2"/>
              </a:solidFill>
              <a:round/>
              <a:headEnd/>
              <a:tailEnd/>
            </a:ln>
          </p:spPr>
          <p:txBody>
            <a:bodyPr wrap="none" anchor="ctr"/>
            <a:lstStyle/>
            <a:p>
              <a:endParaRPr lang="zh-CN" altLang="en-US"/>
            </a:p>
          </p:txBody>
        </p:sp>
        <p:sp>
          <p:nvSpPr>
            <p:cNvPr id="17" name="Line 32"/>
            <p:cNvSpPr>
              <a:spLocks noChangeShapeType="1"/>
            </p:cNvSpPr>
            <p:nvPr/>
          </p:nvSpPr>
          <p:spPr bwMode="auto">
            <a:xfrm>
              <a:off x="3840" y="1056"/>
              <a:ext cx="0" cy="672"/>
            </a:xfrm>
            <a:prstGeom prst="line">
              <a:avLst/>
            </a:prstGeom>
            <a:noFill/>
            <a:ln w="19050">
              <a:solidFill>
                <a:schemeClr val="accent2"/>
              </a:solidFill>
              <a:round/>
              <a:headEnd/>
              <a:tailEnd/>
            </a:ln>
          </p:spPr>
          <p:txBody>
            <a:bodyPr wrap="none" anchor="ctr"/>
            <a:lstStyle/>
            <a:p>
              <a:endParaRPr lang="zh-CN" altLang="en-US"/>
            </a:p>
          </p:txBody>
        </p:sp>
        <p:sp>
          <p:nvSpPr>
            <p:cNvPr id="18" name="Line 33"/>
            <p:cNvSpPr>
              <a:spLocks noChangeShapeType="1"/>
            </p:cNvSpPr>
            <p:nvPr/>
          </p:nvSpPr>
          <p:spPr bwMode="auto">
            <a:xfrm>
              <a:off x="3504" y="1056"/>
              <a:ext cx="0" cy="672"/>
            </a:xfrm>
            <a:prstGeom prst="line">
              <a:avLst/>
            </a:prstGeom>
            <a:noFill/>
            <a:ln w="19050">
              <a:solidFill>
                <a:schemeClr val="accent2"/>
              </a:solidFill>
              <a:round/>
              <a:headEnd/>
              <a:tailEnd/>
            </a:ln>
          </p:spPr>
          <p:txBody>
            <a:bodyPr wrap="none" anchor="ctr"/>
            <a:lstStyle/>
            <a:p>
              <a:endParaRPr lang="zh-CN" altLang="en-US"/>
            </a:p>
          </p:txBody>
        </p:sp>
        <p:sp>
          <p:nvSpPr>
            <p:cNvPr id="19" name="Line 34"/>
            <p:cNvSpPr>
              <a:spLocks noChangeShapeType="1"/>
            </p:cNvSpPr>
            <p:nvPr/>
          </p:nvSpPr>
          <p:spPr bwMode="auto">
            <a:xfrm>
              <a:off x="3168" y="1056"/>
              <a:ext cx="0" cy="672"/>
            </a:xfrm>
            <a:prstGeom prst="line">
              <a:avLst/>
            </a:prstGeom>
            <a:noFill/>
            <a:ln w="19050">
              <a:solidFill>
                <a:schemeClr val="accent2"/>
              </a:solidFill>
              <a:round/>
              <a:headEnd/>
              <a:tailEnd/>
            </a:ln>
          </p:spPr>
          <p:txBody>
            <a:bodyPr wrap="none" anchor="ctr"/>
            <a:lstStyle/>
            <a:p>
              <a:endParaRPr lang="zh-CN" altLang="en-US"/>
            </a:p>
          </p:txBody>
        </p:sp>
        <p:sp>
          <p:nvSpPr>
            <p:cNvPr id="20" name="Text Box 35"/>
            <p:cNvSpPr txBox="1">
              <a:spLocks noChangeArrowheads="1"/>
            </p:cNvSpPr>
            <p:nvPr/>
          </p:nvSpPr>
          <p:spPr bwMode="auto">
            <a:xfrm>
              <a:off x="2828" y="749"/>
              <a:ext cx="2244" cy="327"/>
            </a:xfrm>
            <a:prstGeom prst="rect">
              <a:avLst/>
            </a:prstGeom>
            <a:noFill/>
            <a:ln w="38100">
              <a:noFill/>
              <a:miter lim="800000"/>
              <a:headEnd/>
              <a:tailEnd/>
            </a:ln>
          </p:spPr>
          <p:txBody>
            <a:bodyPr wrap="none" anchor="ctr">
              <a:spAutoFit/>
            </a:bodyPr>
            <a:lstStyle/>
            <a:p>
              <a:r>
                <a:rPr kumimoji="1" lang="en-US" altLang="zh-CN" sz="2800" b="1" dirty="0">
                  <a:solidFill>
                    <a:srgbClr val="009900"/>
                  </a:solidFill>
                  <a:latin typeface="Times New Roman" pitchFamily="18" charset="0"/>
                </a:rPr>
                <a:t>0    1    2    3    4    5    6</a:t>
              </a:r>
              <a:endParaRPr kumimoji="1" lang="en-US" altLang="zh-CN" sz="2400" dirty="0">
                <a:latin typeface="Times New Roman" pitchFamily="18" charset="0"/>
              </a:endParaRPr>
            </a:p>
          </p:txBody>
        </p:sp>
      </p:grpSp>
      <p:cxnSp>
        <p:nvCxnSpPr>
          <p:cNvPr id="24" name="直接箭头连接符 23"/>
          <p:cNvCxnSpPr/>
          <p:nvPr/>
        </p:nvCxnSpPr>
        <p:spPr>
          <a:xfrm flipH="1">
            <a:off x="3743908" y="3173487"/>
            <a:ext cx="756084" cy="61206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788024" y="3173487"/>
            <a:ext cx="612068" cy="576064"/>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3095836" y="4217603"/>
            <a:ext cx="468052" cy="64807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815916" y="4217603"/>
            <a:ext cx="324036" cy="72008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4932040" y="4221088"/>
            <a:ext cx="468052" cy="64807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5616116" y="4185084"/>
            <a:ext cx="324036" cy="72008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2339752" y="5369731"/>
            <a:ext cx="468052" cy="64807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3023828" y="5333727"/>
            <a:ext cx="324036" cy="72008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83968" y="5945795"/>
            <a:ext cx="3888432" cy="615553"/>
          </a:xfrm>
          <a:prstGeom prst="rect">
            <a:avLst/>
          </a:prstGeom>
          <a:noFill/>
          <a:ln>
            <a:noFill/>
          </a:ln>
        </p:spPr>
        <p:txBody>
          <a:bodyPr wrap="square" lIns="0" tIns="0" rIns="0" bIns="0" rtlCol="0">
            <a:spAutoFit/>
          </a:bodyPr>
          <a:lstStyle/>
          <a:p>
            <a:r>
              <a:rPr lang="en-US" altLang="zh-CN" dirty="0" smtClean="0"/>
              <a:t>………………….</a:t>
            </a:r>
            <a:endParaRPr lang="zh-CN" altLang="en-US" dirty="0"/>
          </a:p>
        </p:txBody>
      </p:sp>
      <p:sp>
        <p:nvSpPr>
          <p:cNvPr id="44" name="TextBox 43"/>
          <p:cNvSpPr txBox="1"/>
          <p:nvPr/>
        </p:nvSpPr>
        <p:spPr>
          <a:xfrm>
            <a:off x="4175956" y="2741439"/>
            <a:ext cx="936104" cy="461665"/>
          </a:xfrm>
          <a:prstGeom prst="rect">
            <a:avLst/>
          </a:prstGeom>
          <a:noFill/>
          <a:ln>
            <a:solidFill>
              <a:srgbClr val="000000"/>
            </a:solidFill>
          </a:ln>
        </p:spPr>
        <p:txBody>
          <a:bodyPr wrap="square" rtlCol="0">
            <a:spAutoFit/>
          </a:bodyPr>
          <a:lstStyle/>
          <a:p>
            <a:pPr algn="ctr"/>
            <a:endParaRPr lang="zh-CN" altLang="en-US" sz="2400" dirty="0"/>
          </a:p>
        </p:txBody>
      </p:sp>
      <p:sp>
        <p:nvSpPr>
          <p:cNvPr id="45" name="TextBox 44"/>
          <p:cNvSpPr txBox="1"/>
          <p:nvPr/>
        </p:nvSpPr>
        <p:spPr>
          <a:xfrm>
            <a:off x="3203848" y="3749551"/>
            <a:ext cx="936104" cy="461665"/>
          </a:xfrm>
          <a:prstGeom prst="rect">
            <a:avLst/>
          </a:prstGeom>
          <a:noFill/>
          <a:ln>
            <a:solidFill>
              <a:srgbClr val="000000"/>
            </a:solidFill>
          </a:ln>
        </p:spPr>
        <p:txBody>
          <a:bodyPr wrap="square" rtlCol="0">
            <a:spAutoFit/>
          </a:bodyPr>
          <a:lstStyle/>
          <a:p>
            <a:pPr algn="ctr"/>
            <a:endParaRPr lang="zh-CN" altLang="en-US" sz="2400" dirty="0"/>
          </a:p>
        </p:txBody>
      </p:sp>
      <p:sp>
        <p:nvSpPr>
          <p:cNvPr id="46" name="TextBox 45"/>
          <p:cNvSpPr txBox="1"/>
          <p:nvPr/>
        </p:nvSpPr>
        <p:spPr>
          <a:xfrm>
            <a:off x="5040052" y="3713547"/>
            <a:ext cx="936104" cy="461665"/>
          </a:xfrm>
          <a:prstGeom prst="rect">
            <a:avLst/>
          </a:prstGeom>
          <a:noFill/>
          <a:ln>
            <a:solidFill>
              <a:srgbClr val="000000"/>
            </a:solidFill>
          </a:ln>
        </p:spPr>
        <p:txBody>
          <a:bodyPr wrap="square" rtlCol="0">
            <a:spAutoFit/>
          </a:bodyPr>
          <a:lstStyle/>
          <a:p>
            <a:pPr algn="ctr"/>
            <a:r>
              <a:rPr lang="en-US" altLang="zh-CN" sz="2400" dirty="0" smtClean="0"/>
              <a:t>A</a:t>
            </a:r>
            <a:endParaRPr lang="zh-CN" altLang="en-US" sz="2400" dirty="0"/>
          </a:p>
        </p:txBody>
      </p:sp>
      <p:sp>
        <p:nvSpPr>
          <p:cNvPr id="47" name="TextBox 46"/>
          <p:cNvSpPr txBox="1"/>
          <p:nvPr/>
        </p:nvSpPr>
        <p:spPr>
          <a:xfrm>
            <a:off x="2519772" y="4872062"/>
            <a:ext cx="936104" cy="461665"/>
          </a:xfrm>
          <a:prstGeom prst="rect">
            <a:avLst/>
          </a:prstGeom>
          <a:noFill/>
          <a:ln>
            <a:solidFill>
              <a:srgbClr val="000000"/>
            </a:solidFill>
          </a:ln>
        </p:spPr>
        <p:txBody>
          <a:bodyPr wrap="square" rtlCol="0">
            <a:spAutoFit/>
          </a:bodyPr>
          <a:lstStyle/>
          <a:p>
            <a:pPr algn="ctr"/>
            <a:endParaRPr lang="zh-CN" altLang="en-US" sz="2400" dirty="0"/>
          </a:p>
        </p:txBody>
      </p:sp>
      <p:sp>
        <p:nvSpPr>
          <p:cNvPr id="48" name="TextBox 47"/>
          <p:cNvSpPr txBox="1"/>
          <p:nvPr/>
        </p:nvSpPr>
        <p:spPr>
          <a:xfrm>
            <a:off x="3599892" y="4908066"/>
            <a:ext cx="936104" cy="461665"/>
          </a:xfrm>
          <a:prstGeom prst="rect">
            <a:avLst/>
          </a:prstGeom>
          <a:noFill/>
          <a:ln>
            <a:solidFill>
              <a:srgbClr val="000000"/>
            </a:solidFill>
          </a:ln>
        </p:spPr>
        <p:txBody>
          <a:bodyPr wrap="square" rtlCol="0">
            <a:spAutoFit/>
          </a:bodyPr>
          <a:lstStyle/>
          <a:p>
            <a:pPr algn="ctr"/>
            <a:r>
              <a:rPr lang="en-US" altLang="zh-CN" sz="2400" dirty="0" smtClean="0"/>
              <a:t>B</a:t>
            </a:r>
            <a:endParaRPr lang="zh-CN" altLang="en-US" sz="2400" dirty="0"/>
          </a:p>
        </p:txBody>
      </p:sp>
      <p:sp>
        <p:nvSpPr>
          <p:cNvPr id="49" name="TextBox 48"/>
          <p:cNvSpPr txBox="1"/>
          <p:nvPr/>
        </p:nvSpPr>
        <p:spPr>
          <a:xfrm>
            <a:off x="4680012" y="4911551"/>
            <a:ext cx="936104" cy="461665"/>
          </a:xfrm>
          <a:prstGeom prst="rect">
            <a:avLst/>
          </a:prstGeom>
          <a:noFill/>
          <a:ln>
            <a:solidFill>
              <a:srgbClr val="000000"/>
            </a:solidFill>
          </a:ln>
        </p:spPr>
        <p:txBody>
          <a:bodyPr wrap="square" rtlCol="0">
            <a:spAutoFit/>
          </a:bodyPr>
          <a:lstStyle/>
          <a:p>
            <a:pPr algn="ctr"/>
            <a:r>
              <a:rPr lang="en-US" altLang="zh-CN" sz="2400" smtClean="0"/>
              <a:t>A</a:t>
            </a:r>
            <a:endParaRPr lang="zh-CN" altLang="en-US" sz="2400" dirty="0"/>
          </a:p>
        </p:txBody>
      </p:sp>
      <p:sp>
        <p:nvSpPr>
          <p:cNvPr id="50" name="TextBox 49"/>
          <p:cNvSpPr txBox="1"/>
          <p:nvPr/>
        </p:nvSpPr>
        <p:spPr>
          <a:xfrm>
            <a:off x="5796136" y="4905164"/>
            <a:ext cx="936104" cy="461665"/>
          </a:xfrm>
          <a:prstGeom prst="rect">
            <a:avLst/>
          </a:prstGeom>
          <a:noFill/>
          <a:ln>
            <a:solidFill>
              <a:srgbClr val="000000"/>
            </a:solidFill>
          </a:ln>
        </p:spPr>
        <p:txBody>
          <a:bodyPr wrap="square" rtlCol="0">
            <a:spAutoFit/>
          </a:bodyPr>
          <a:lstStyle/>
          <a:p>
            <a:pPr algn="ctr"/>
            <a:r>
              <a:rPr lang="en-US" altLang="zh-CN" sz="2400" dirty="0"/>
              <a:t>AB</a:t>
            </a:r>
            <a:endParaRPr lang="zh-CN" altLang="en-US" sz="2400" dirty="0"/>
          </a:p>
        </p:txBody>
      </p:sp>
      <p:sp>
        <p:nvSpPr>
          <p:cNvPr id="51" name="TextBox 50"/>
          <p:cNvSpPr txBox="1"/>
          <p:nvPr/>
        </p:nvSpPr>
        <p:spPr>
          <a:xfrm>
            <a:off x="1727684" y="6060194"/>
            <a:ext cx="936104" cy="461665"/>
          </a:xfrm>
          <a:prstGeom prst="rect">
            <a:avLst/>
          </a:prstGeom>
          <a:noFill/>
          <a:ln>
            <a:solidFill>
              <a:srgbClr val="000000"/>
            </a:solidFill>
          </a:ln>
        </p:spPr>
        <p:txBody>
          <a:bodyPr wrap="square" rtlCol="0">
            <a:spAutoFit/>
          </a:bodyPr>
          <a:lstStyle/>
          <a:p>
            <a:pPr algn="ctr"/>
            <a:endParaRPr lang="zh-CN" altLang="en-US" sz="2400" dirty="0"/>
          </a:p>
        </p:txBody>
      </p:sp>
      <p:sp>
        <p:nvSpPr>
          <p:cNvPr id="52" name="TextBox 51"/>
          <p:cNvSpPr txBox="1"/>
          <p:nvPr/>
        </p:nvSpPr>
        <p:spPr>
          <a:xfrm>
            <a:off x="2915816" y="6021288"/>
            <a:ext cx="936104" cy="461665"/>
          </a:xfrm>
          <a:prstGeom prst="rect">
            <a:avLst/>
          </a:prstGeom>
          <a:noFill/>
          <a:ln>
            <a:solidFill>
              <a:srgbClr val="000000"/>
            </a:solidFill>
          </a:ln>
        </p:spPr>
        <p:txBody>
          <a:bodyPr wrap="square" rtlCol="0">
            <a:spAutoFit/>
          </a:bodyPr>
          <a:lstStyle/>
          <a:p>
            <a:pPr algn="ctr"/>
            <a:r>
              <a:rPr lang="en-US" altLang="zh-CN" sz="2400" smtClean="0"/>
              <a:t>C</a:t>
            </a:r>
            <a:endParaRPr lang="zh-CN" altLang="en-US" sz="2400" dirty="0"/>
          </a:p>
        </p:txBody>
      </p:sp>
      <p:sp>
        <p:nvSpPr>
          <p:cNvPr id="53" name="TextBox 52"/>
          <p:cNvSpPr txBox="1"/>
          <p:nvPr/>
        </p:nvSpPr>
        <p:spPr>
          <a:xfrm>
            <a:off x="648072" y="2669431"/>
            <a:ext cx="971600" cy="3785652"/>
          </a:xfrm>
          <a:prstGeom prst="rect">
            <a:avLst/>
          </a:prstGeom>
          <a:noFill/>
        </p:spPr>
        <p:txBody>
          <a:bodyPr wrap="square" rtlCol="0">
            <a:spAutoFit/>
          </a:bodyPr>
          <a:lstStyle/>
          <a:p>
            <a:r>
              <a:rPr lang="zh-CN" altLang="en-US" sz="2400" b="1" dirty="0" smtClean="0">
                <a:latin typeface="华文楷体" pitchFamily="2" charset="-122"/>
                <a:ea typeface="华文楷体" pitchFamily="2" charset="-122"/>
              </a:rPr>
              <a:t>初始</a:t>
            </a:r>
            <a:endParaRPr lang="en-US" altLang="zh-CN" sz="2400" b="1" dirty="0" smtClean="0">
              <a:latin typeface="华文楷体" pitchFamily="2" charset="-122"/>
              <a:ea typeface="华文楷体" pitchFamily="2" charset="-122"/>
            </a:endParaRPr>
          </a:p>
          <a:p>
            <a:endParaRPr lang="en-US" altLang="zh-CN" sz="2400" b="1" dirty="0" smtClean="0"/>
          </a:p>
          <a:p>
            <a:endParaRPr lang="en-US" altLang="zh-CN" sz="2400" b="1" dirty="0" smtClean="0"/>
          </a:p>
          <a:p>
            <a:r>
              <a:rPr lang="zh-CN" altLang="en-US" sz="2400" b="1" dirty="0" smtClean="0"/>
              <a:t>取</a:t>
            </a:r>
            <a:r>
              <a:rPr lang="en-US" altLang="zh-CN" sz="2400" b="1" dirty="0" smtClean="0"/>
              <a:t>A</a:t>
            </a:r>
          </a:p>
          <a:p>
            <a:endParaRPr lang="en-US" altLang="zh-CN" sz="2400" b="1" dirty="0" smtClean="0"/>
          </a:p>
          <a:p>
            <a:endParaRPr lang="en-US" altLang="zh-CN" sz="2400" b="1" dirty="0" smtClean="0"/>
          </a:p>
          <a:p>
            <a:r>
              <a:rPr lang="zh-CN" altLang="en-US" sz="2400" b="1" dirty="0" smtClean="0"/>
              <a:t>取</a:t>
            </a:r>
            <a:r>
              <a:rPr lang="en-US" altLang="zh-CN" sz="2400" b="1" dirty="0" smtClean="0"/>
              <a:t>B </a:t>
            </a:r>
          </a:p>
          <a:p>
            <a:endParaRPr lang="en-US" altLang="zh-CN" sz="2400" b="1" dirty="0" smtClean="0"/>
          </a:p>
          <a:p>
            <a:endParaRPr lang="en-US" altLang="zh-CN" sz="2400" b="1" dirty="0" smtClean="0"/>
          </a:p>
          <a:p>
            <a:r>
              <a:rPr lang="zh-CN" altLang="en-US" sz="2400" b="1" dirty="0" smtClean="0"/>
              <a:t>取</a:t>
            </a:r>
            <a:r>
              <a:rPr lang="en-US" altLang="zh-CN" sz="2400" b="1" dirty="0" smtClean="0"/>
              <a:t>C</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5515" y="440668"/>
            <a:ext cx="8930939" cy="6027805"/>
          </a:xfrm>
          <a:prstGeom prst="rect">
            <a:avLst/>
          </a:prstGeom>
          <a:noFill/>
          <a:ln w="9525">
            <a:noFill/>
            <a:miter lim="800000"/>
            <a:headEnd/>
            <a:tailEnd/>
          </a:ln>
        </p:spPr>
        <p:txBody>
          <a:bodyPr wrap="square">
            <a:spAutoFit/>
          </a:bodyPr>
          <a:lstStyle/>
          <a:p>
            <a:pPr>
              <a:lnSpc>
                <a:spcPct val="115000"/>
              </a:lnSpc>
            </a:pPr>
            <a:r>
              <a:rPr lang="en-US" altLang="zh-CN" sz="2800" b="1" dirty="0" smtClean="0">
                <a:solidFill>
                  <a:srgbClr val="0000FF"/>
                </a:solidFill>
                <a:latin typeface="华文楷体" pitchFamily="2" charset="-122"/>
                <a:ea typeface="华文楷体" pitchFamily="2" charset="-122"/>
              </a:rPr>
              <a:t>Void</a:t>
            </a:r>
            <a:r>
              <a:rPr lang="en-US" altLang="zh-CN" sz="2800" dirty="0" smtClean="0">
                <a:solidFill>
                  <a:srgbClr val="0000FF"/>
                </a:solidFill>
                <a:latin typeface="华文楷体" pitchFamily="2" charset="-122"/>
                <a:ea typeface="华文楷体" pitchFamily="2" charset="-122"/>
              </a:rPr>
              <a:t> </a:t>
            </a:r>
            <a:r>
              <a:rPr lang="en-US" altLang="zh-CN" sz="2800" dirty="0" err="1" smtClean="0">
                <a:solidFill>
                  <a:srgbClr val="FF0000"/>
                </a:solidFill>
                <a:latin typeface="华文楷体" pitchFamily="2" charset="-122"/>
                <a:ea typeface="华文楷体" pitchFamily="2" charset="-122"/>
              </a:rPr>
              <a:t>GetPowerSet</a:t>
            </a:r>
            <a:r>
              <a:rPr lang="en-US" altLang="zh-CN" sz="2800" dirty="0" smtClean="0">
                <a:solidFill>
                  <a:srgbClr val="FF0000"/>
                </a:solidFill>
                <a:latin typeface="华文楷体" pitchFamily="2" charset="-122"/>
                <a:ea typeface="华文楷体" pitchFamily="2" charset="-122"/>
              </a:rPr>
              <a:t>(</a:t>
            </a:r>
            <a:r>
              <a:rPr lang="en-US" altLang="zh-CN" sz="2800" dirty="0" err="1">
                <a:solidFill>
                  <a:srgbClr val="FF0000"/>
                </a:solidFill>
                <a:latin typeface="华文楷体" pitchFamily="2" charset="-122"/>
                <a:ea typeface="华文楷体" pitchFamily="2" charset="-122"/>
              </a:rPr>
              <a:t>int</a:t>
            </a:r>
            <a:r>
              <a:rPr lang="en-US" altLang="zh-CN" sz="2800" dirty="0">
                <a:solidFill>
                  <a:srgbClr val="FF0000"/>
                </a:solidFill>
                <a:latin typeface="华文楷体" pitchFamily="2" charset="-122"/>
                <a:ea typeface="华文楷体" pitchFamily="2" charset="-122"/>
              </a:rPr>
              <a:t> </a:t>
            </a:r>
            <a:r>
              <a:rPr lang="en-US" altLang="zh-CN" sz="2800" dirty="0" err="1">
                <a:solidFill>
                  <a:srgbClr val="FF0000"/>
                </a:solidFill>
                <a:latin typeface="华文楷体" pitchFamily="2" charset="-122"/>
                <a:ea typeface="华文楷体" pitchFamily="2" charset="-122"/>
              </a:rPr>
              <a:t>i</a:t>
            </a:r>
            <a:r>
              <a:rPr lang="en-US" altLang="zh-CN" sz="2800" dirty="0">
                <a:solidFill>
                  <a:srgbClr val="FF0000"/>
                </a:solidFill>
                <a:latin typeface="华文楷体" pitchFamily="2" charset="-122"/>
                <a:ea typeface="华文楷体" pitchFamily="2" charset="-122"/>
              </a:rPr>
              <a:t>, </a:t>
            </a:r>
            <a:r>
              <a:rPr lang="en-US" altLang="zh-CN" sz="2800" dirty="0" smtClean="0">
                <a:solidFill>
                  <a:srgbClr val="FF0000"/>
                </a:solidFill>
                <a:latin typeface="华文楷体" pitchFamily="2" charset="-122"/>
                <a:ea typeface="华文楷体" pitchFamily="2" charset="-122"/>
              </a:rPr>
              <a:t>List A, List &amp;B )</a:t>
            </a:r>
            <a:r>
              <a:rPr lang="en-US" altLang="zh-CN" sz="2800" dirty="0" smtClean="0">
                <a:solidFill>
                  <a:srgbClr val="0000FF"/>
                </a:solidFill>
                <a:latin typeface="华文楷体" pitchFamily="2" charset="-122"/>
                <a:ea typeface="华文楷体" pitchFamily="2" charset="-122"/>
              </a:rPr>
              <a:t> </a:t>
            </a:r>
            <a:r>
              <a:rPr lang="en-US" altLang="zh-CN" sz="2800" b="1" dirty="0">
                <a:solidFill>
                  <a:srgbClr val="0000FF"/>
                </a:solidFill>
                <a:latin typeface="华文楷体" pitchFamily="2" charset="-122"/>
                <a:ea typeface="华文楷体" pitchFamily="2" charset="-122"/>
              </a:rPr>
              <a:t>{</a:t>
            </a:r>
          </a:p>
          <a:p>
            <a:pPr>
              <a:lnSpc>
                <a:spcPct val="115000"/>
              </a:lnSpc>
            </a:pPr>
            <a:r>
              <a:rPr lang="en-US" altLang="zh-CN" sz="2800" dirty="0" smtClean="0">
                <a:solidFill>
                  <a:srgbClr val="0000FF"/>
                </a:solidFill>
                <a:latin typeface="华文楷体" pitchFamily="2" charset="-122"/>
                <a:ea typeface="华文楷体" pitchFamily="2" charset="-122"/>
              </a:rPr>
              <a:t>//</a:t>
            </a:r>
            <a:r>
              <a:rPr lang="zh-CN" altLang="en-US" sz="2800" dirty="0" smtClean="0">
                <a:solidFill>
                  <a:srgbClr val="0000FF"/>
                </a:solidFill>
                <a:latin typeface="华文楷体" pitchFamily="2" charset="-122"/>
                <a:ea typeface="华文楷体" pitchFamily="2" charset="-122"/>
              </a:rPr>
              <a:t>线性表</a:t>
            </a:r>
            <a:r>
              <a:rPr lang="en-US" altLang="zh-CN" sz="2800" dirty="0" smtClean="0">
                <a:solidFill>
                  <a:srgbClr val="0000FF"/>
                </a:solidFill>
                <a:latin typeface="华文楷体" pitchFamily="2" charset="-122"/>
                <a:ea typeface="华文楷体" pitchFamily="2" charset="-122"/>
              </a:rPr>
              <a:t>A</a:t>
            </a:r>
            <a:r>
              <a:rPr lang="zh-CN" altLang="en-US" sz="2800" dirty="0" smtClean="0">
                <a:solidFill>
                  <a:srgbClr val="0000FF"/>
                </a:solidFill>
                <a:latin typeface="华文楷体" pitchFamily="2" charset="-122"/>
                <a:ea typeface="华文楷体" pitchFamily="2" charset="-122"/>
              </a:rPr>
              <a:t>表示集合</a:t>
            </a:r>
            <a:r>
              <a:rPr lang="en-US" altLang="zh-CN" sz="2800" dirty="0" smtClean="0">
                <a:solidFill>
                  <a:srgbClr val="0000FF"/>
                </a:solidFill>
                <a:latin typeface="华文楷体" pitchFamily="2" charset="-122"/>
                <a:ea typeface="华文楷体" pitchFamily="2" charset="-122"/>
              </a:rPr>
              <a:t>A</a:t>
            </a:r>
            <a:r>
              <a:rPr lang="zh-CN" altLang="en-US" sz="2800" dirty="0" smtClean="0">
                <a:solidFill>
                  <a:srgbClr val="0000FF"/>
                </a:solidFill>
                <a:latin typeface="华文楷体" pitchFamily="2" charset="-122"/>
                <a:ea typeface="华文楷体" pitchFamily="2" charset="-122"/>
              </a:rPr>
              <a:t>，线性表</a:t>
            </a:r>
            <a:r>
              <a:rPr lang="en-US" altLang="zh-CN" sz="2800" dirty="0" smtClean="0">
                <a:solidFill>
                  <a:srgbClr val="0000FF"/>
                </a:solidFill>
                <a:latin typeface="华文楷体" pitchFamily="2" charset="-122"/>
                <a:ea typeface="华文楷体" pitchFamily="2" charset="-122"/>
              </a:rPr>
              <a:t>B</a:t>
            </a:r>
            <a:r>
              <a:rPr lang="zh-CN" altLang="en-US" sz="2800" dirty="0" smtClean="0">
                <a:solidFill>
                  <a:srgbClr val="0000FF"/>
                </a:solidFill>
                <a:latin typeface="华文楷体" pitchFamily="2" charset="-122"/>
                <a:ea typeface="华文楷体" pitchFamily="2" charset="-122"/>
              </a:rPr>
              <a:t>表示</a:t>
            </a:r>
            <a:r>
              <a:rPr lang="en-US" altLang="zh-CN" sz="2800" dirty="0" smtClean="0">
                <a:solidFill>
                  <a:srgbClr val="0000FF"/>
                </a:solidFill>
                <a:latin typeface="华文楷体" pitchFamily="2" charset="-122"/>
                <a:ea typeface="华文楷体" pitchFamily="2" charset="-122"/>
              </a:rPr>
              <a:t>A</a:t>
            </a:r>
            <a:r>
              <a:rPr lang="zh-CN" altLang="en-US" sz="2800" dirty="0" smtClean="0">
                <a:solidFill>
                  <a:srgbClr val="0000FF"/>
                </a:solidFill>
                <a:latin typeface="华文楷体" pitchFamily="2" charset="-122"/>
                <a:ea typeface="华文楷体" pitchFamily="2" charset="-122"/>
              </a:rPr>
              <a:t>中第</a:t>
            </a:r>
            <a:r>
              <a:rPr lang="en-US" altLang="zh-CN" sz="2800" dirty="0" smtClean="0">
                <a:solidFill>
                  <a:srgbClr val="0000FF"/>
                </a:solidFill>
                <a:latin typeface="华文楷体" pitchFamily="2" charset="-122"/>
                <a:ea typeface="华文楷体" pitchFamily="2" charset="-122"/>
              </a:rPr>
              <a:t>1</a:t>
            </a:r>
            <a:r>
              <a:rPr lang="zh-CN" altLang="en-US" sz="2800" dirty="0" smtClean="0">
                <a:solidFill>
                  <a:srgbClr val="0000FF"/>
                </a:solidFill>
                <a:latin typeface="华文楷体" pitchFamily="2" charset="-122"/>
                <a:ea typeface="华文楷体" pitchFamily="2" charset="-122"/>
              </a:rPr>
              <a:t>到第</a:t>
            </a:r>
            <a:r>
              <a:rPr lang="en-US" altLang="zh-CN" sz="2800" dirty="0" smtClean="0">
                <a:solidFill>
                  <a:srgbClr val="0000FF"/>
                </a:solidFill>
                <a:latin typeface="华文楷体" pitchFamily="2" charset="-122"/>
                <a:ea typeface="华文楷体" pitchFamily="2" charset="-122"/>
              </a:rPr>
              <a:t>i-1</a:t>
            </a:r>
            <a:r>
              <a:rPr lang="zh-CN" altLang="en-US" sz="2800" dirty="0" smtClean="0">
                <a:solidFill>
                  <a:srgbClr val="0000FF"/>
                </a:solidFill>
                <a:latin typeface="华文楷体" pitchFamily="2" charset="-122"/>
                <a:ea typeface="华文楷体" pitchFamily="2" charset="-122"/>
              </a:rPr>
              <a:t>个元</a:t>
            </a:r>
            <a:r>
              <a:rPr lang="en-US" altLang="zh-CN" sz="2800" dirty="0" smtClean="0">
                <a:solidFill>
                  <a:srgbClr val="0000FF"/>
                </a:solidFill>
                <a:latin typeface="华文楷体" pitchFamily="2" charset="-122"/>
                <a:ea typeface="华文楷体" pitchFamily="2" charset="-122"/>
              </a:rPr>
              <a:t>//</a:t>
            </a:r>
            <a:r>
              <a:rPr lang="zh-CN" altLang="en-US" sz="2800" dirty="0" smtClean="0">
                <a:solidFill>
                  <a:srgbClr val="0000FF"/>
                </a:solidFill>
                <a:latin typeface="华文楷体" pitchFamily="2" charset="-122"/>
                <a:ea typeface="华文楷体" pitchFamily="2" charset="-122"/>
              </a:rPr>
              <a:t>素的幂集的某个元素。输出由</a:t>
            </a:r>
            <a:r>
              <a:rPr lang="en-US" altLang="zh-CN" sz="2800" dirty="0" smtClean="0">
                <a:solidFill>
                  <a:srgbClr val="0000FF"/>
                </a:solidFill>
                <a:latin typeface="华文楷体" pitchFamily="2" charset="-122"/>
                <a:ea typeface="华文楷体" pitchFamily="2" charset="-122"/>
              </a:rPr>
              <a:t>B</a:t>
            </a:r>
            <a:r>
              <a:rPr lang="zh-CN" altLang="en-US" sz="2800" dirty="0" smtClean="0">
                <a:solidFill>
                  <a:srgbClr val="0000FF"/>
                </a:solidFill>
                <a:latin typeface="华文楷体" pitchFamily="2" charset="-122"/>
                <a:ea typeface="华文楷体" pitchFamily="2" charset="-122"/>
              </a:rPr>
              <a:t>和</a:t>
            </a:r>
            <a:r>
              <a:rPr lang="en-US" altLang="zh-CN" sz="2800" dirty="0" smtClean="0">
                <a:solidFill>
                  <a:srgbClr val="0000FF"/>
                </a:solidFill>
                <a:latin typeface="华文楷体" pitchFamily="2" charset="-122"/>
                <a:ea typeface="华文楷体" pitchFamily="2" charset="-122"/>
              </a:rPr>
              <a:t>A</a:t>
            </a:r>
            <a:r>
              <a:rPr lang="zh-CN" altLang="en-US" sz="2800" dirty="0" smtClean="0">
                <a:solidFill>
                  <a:srgbClr val="0000FF"/>
                </a:solidFill>
                <a:latin typeface="华文楷体" pitchFamily="2" charset="-122"/>
                <a:ea typeface="华文楷体" pitchFamily="2" charset="-122"/>
              </a:rPr>
              <a:t>中第</a:t>
            </a:r>
            <a:r>
              <a:rPr lang="en-US" altLang="zh-CN" sz="2800" dirty="0" err="1" smtClean="0">
                <a:solidFill>
                  <a:srgbClr val="0000FF"/>
                </a:solidFill>
                <a:latin typeface="华文楷体" pitchFamily="2" charset="-122"/>
                <a:ea typeface="华文楷体" pitchFamily="2" charset="-122"/>
              </a:rPr>
              <a:t>i</a:t>
            </a:r>
            <a:r>
              <a:rPr lang="zh-CN" altLang="en-US" sz="2800" dirty="0" smtClean="0">
                <a:solidFill>
                  <a:srgbClr val="0000FF"/>
                </a:solidFill>
                <a:latin typeface="华文楷体" pitchFamily="2" charset="-122"/>
                <a:ea typeface="华文楷体" pitchFamily="2" charset="-122"/>
              </a:rPr>
              <a:t>个元素到最后</a:t>
            </a:r>
            <a:r>
              <a:rPr lang="en-US" altLang="zh-CN" sz="2800" dirty="0" smtClean="0">
                <a:solidFill>
                  <a:srgbClr val="0000FF"/>
                </a:solidFill>
                <a:latin typeface="华文楷体" pitchFamily="2" charset="-122"/>
                <a:ea typeface="华文楷体" pitchFamily="2" charset="-122"/>
              </a:rPr>
              <a:t>//</a:t>
            </a:r>
            <a:r>
              <a:rPr lang="zh-CN" altLang="en-US" sz="2800" dirty="0" smtClean="0">
                <a:solidFill>
                  <a:srgbClr val="0000FF"/>
                </a:solidFill>
                <a:latin typeface="华文楷体" pitchFamily="2" charset="-122"/>
                <a:ea typeface="华文楷体" pitchFamily="2" charset="-122"/>
              </a:rPr>
              <a:t>一个元素的幂集的某个元素组成的子集。</a:t>
            </a:r>
            <a:endParaRPr lang="zh-CN" altLang="en-US" sz="2800" dirty="0">
              <a:solidFill>
                <a:srgbClr val="0000FF"/>
              </a:solidFill>
              <a:latin typeface="华文楷体" pitchFamily="2" charset="-122"/>
              <a:ea typeface="华文楷体" pitchFamily="2" charset="-122"/>
            </a:endParaRPr>
          </a:p>
          <a:p>
            <a:pPr>
              <a:lnSpc>
                <a:spcPct val="115000"/>
              </a:lnSpc>
            </a:pPr>
            <a:r>
              <a:rPr lang="zh-CN" altLang="en-US" sz="2800" b="1" dirty="0">
                <a:solidFill>
                  <a:srgbClr val="0000FF"/>
                </a:solidFill>
                <a:latin typeface="华文楷体" pitchFamily="2" charset="-122"/>
                <a:ea typeface="华文楷体" pitchFamily="2" charset="-122"/>
              </a:rPr>
              <a:t>  </a:t>
            </a:r>
            <a:r>
              <a:rPr lang="zh-CN" altLang="en-US" sz="2800" b="1" dirty="0" smtClean="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if </a:t>
            </a:r>
            <a:r>
              <a:rPr lang="en-US" altLang="zh-CN" sz="2800" b="1" dirty="0">
                <a:solidFill>
                  <a:srgbClr val="0000FF"/>
                </a:solidFill>
                <a:latin typeface="华文楷体" pitchFamily="2" charset="-122"/>
                <a:ea typeface="华文楷体" pitchFamily="2" charset="-122"/>
              </a:rPr>
              <a:t>(</a:t>
            </a:r>
            <a:r>
              <a:rPr lang="en-US" altLang="zh-CN" sz="2800" b="1" dirty="0" err="1">
                <a:solidFill>
                  <a:srgbClr val="0000FF"/>
                </a:solidFill>
                <a:latin typeface="华文楷体" pitchFamily="2" charset="-122"/>
                <a:ea typeface="华文楷体" pitchFamily="2" charset="-122"/>
              </a:rPr>
              <a:t>i</a:t>
            </a:r>
            <a:r>
              <a:rPr lang="en-US" altLang="zh-CN" sz="2800" b="1" dirty="0" smtClean="0">
                <a:solidFill>
                  <a:srgbClr val="0000FF"/>
                </a:solidFill>
                <a:latin typeface="华文楷体" pitchFamily="2" charset="-122"/>
                <a:ea typeface="华文楷体" pitchFamily="2" charset="-122"/>
              </a:rPr>
              <a:t>&gt;</a:t>
            </a:r>
            <a:r>
              <a:rPr lang="en-US" altLang="zh-CN" sz="2800" b="1" dirty="0" err="1" smtClean="0">
                <a:solidFill>
                  <a:srgbClr val="0000FF"/>
                </a:solidFill>
                <a:latin typeface="华文楷体" pitchFamily="2" charset="-122"/>
                <a:ea typeface="华文楷体" pitchFamily="2" charset="-122"/>
              </a:rPr>
              <a:t>ListLength</a:t>
            </a:r>
            <a:r>
              <a:rPr lang="en-US" altLang="zh-CN" sz="2800" b="1" dirty="0" smtClean="0">
                <a:solidFill>
                  <a:srgbClr val="0000FF"/>
                </a:solidFill>
                <a:latin typeface="华文楷体" pitchFamily="2" charset="-122"/>
                <a:ea typeface="华文楷体" pitchFamily="2" charset="-122"/>
              </a:rPr>
              <a:t>(A)) </a:t>
            </a:r>
            <a:r>
              <a:rPr lang="zh-CN" altLang="zh-CN" sz="2800" b="1" dirty="0" smtClean="0">
                <a:solidFill>
                  <a:srgbClr val="0000FF"/>
                </a:solidFill>
                <a:latin typeface="华文楷体" pitchFamily="2" charset="-122"/>
                <a:ea typeface="华文楷体" pitchFamily="2" charset="-122"/>
              </a:rPr>
              <a:t>输出</a:t>
            </a:r>
            <a:r>
              <a:rPr lang="en-US" altLang="zh-CN" sz="2800" b="1" dirty="0" smtClean="0">
                <a:solidFill>
                  <a:srgbClr val="0000FF"/>
                </a:solidFill>
                <a:latin typeface="华文楷体" pitchFamily="2" charset="-122"/>
                <a:ea typeface="华文楷体" pitchFamily="2" charset="-122"/>
              </a:rPr>
              <a:t> B</a:t>
            </a:r>
            <a:r>
              <a:rPr lang="zh-CN" altLang="zh-CN" sz="2800" b="1" dirty="0" smtClean="0">
                <a:solidFill>
                  <a:srgbClr val="0000FF"/>
                </a:solidFill>
                <a:latin typeface="华文楷体" pitchFamily="2" charset="-122"/>
                <a:ea typeface="华文楷体" pitchFamily="2" charset="-122"/>
              </a:rPr>
              <a:t>;</a:t>
            </a:r>
            <a:endParaRPr lang="zh-CN" altLang="zh-CN" sz="2800" b="1" dirty="0">
              <a:solidFill>
                <a:srgbClr val="0000FF"/>
              </a:solidFill>
              <a:latin typeface="华文楷体" pitchFamily="2" charset="-122"/>
              <a:ea typeface="华文楷体" pitchFamily="2" charset="-122"/>
            </a:endParaRPr>
          </a:p>
          <a:p>
            <a:pPr>
              <a:lnSpc>
                <a:spcPct val="115000"/>
              </a:lnSpc>
            </a:pPr>
            <a:r>
              <a:rPr lang="zh-CN"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else   { </a:t>
            </a:r>
            <a:r>
              <a:rPr lang="en-US" altLang="zh-CN" sz="2800" b="1" dirty="0" err="1" smtClean="0">
                <a:solidFill>
                  <a:srgbClr val="0000FF"/>
                </a:solidFill>
                <a:latin typeface="华文楷体" pitchFamily="2" charset="-122"/>
                <a:ea typeface="华文楷体" pitchFamily="2" charset="-122"/>
              </a:rPr>
              <a:t>GetElem</a:t>
            </a:r>
            <a:r>
              <a:rPr lang="en-US" altLang="zh-CN" sz="2800" b="1" dirty="0" smtClean="0">
                <a:solidFill>
                  <a:srgbClr val="0000FF"/>
                </a:solidFill>
                <a:latin typeface="华文楷体" pitchFamily="2" charset="-122"/>
                <a:ea typeface="华文楷体" pitchFamily="2" charset="-122"/>
              </a:rPr>
              <a:t>(</a:t>
            </a:r>
            <a:r>
              <a:rPr lang="en-US" altLang="zh-CN" sz="2800" b="1" dirty="0" err="1" smtClean="0">
                <a:solidFill>
                  <a:srgbClr val="0000FF"/>
                </a:solidFill>
                <a:latin typeface="华文楷体" pitchFamily="2" charset="-122"/>
                <a:ea typeface="华文楷体" pitchFamily="2" charset="-122"/>
              </a:rPr>
              <a:t>A,i,x</a:t>
            </a:r>
            <a:r>
              <a:rPr lang="en-US" altLang="zh-CN" sz="2800" b="1" dirty="0" smtClean="0">
                <a:solidFill>
                  <a:srgbClr val="0000FF"/>
                </a:solidFill>
                <a:latin typeface="华文楷体" pitchFamily="2" charset="-122"/>
                <a:ea typeface="华文楷体" pitchFamily="2" charset="-122"/>
              </a:rPr>
              <a:t>)</a:t>
            </a:r>
            <a:r>
              <a:rPr lang="en-US"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k</a:t>
            </a:r>
            <a:r>
              <a:rPr lang="en-US" altLang="zh-CN" sz="2800" b="1" dirty="0">
                <a:solidFill>
                  <a:srgbClr val="0000FF"/>
                </a:solidFill>
                <a:latin typeface="华文楷体" pitchFamily="2" charset="-122"/>
                <a:ea typeface="华文楷体" pitchFamily="2" charset="-122"/>
              </a:rPr>
              <a:t>= </a:t>
            </a:r>
            <a:r>
              <a:rPr lang="en-US" altLang="zh-CN" sz="2800" b="1" dirty="0" err="1">
                <a:solidFill>
                  <a:srgbClr val="0000FF"/>
                </a:solidFill>
                <a:latin typeface="华文楷体" pitchFamily="2" charset="-122"/>
                <a:ea typeface="华文楷体" pitchFamily="2" charset="-122"/>
              </a:rPr>
              <a:t>ListLength</a:t>
            </a:r>
            <a:r>
              <a:rPr lang="en-US" altLang="zh-CN" sz="2800" b="1" dirty="0">
                <a:solidFill>
                  <a:srgbClr val="0000FF"/>
                </a:solidFill>
                <a:latin typeface="华文楷体" pitchFamily="2" charset="-122"/>
                <a:ea typeface="华文楷体" pitchFamily="2" charset="-122"/>
              </a:rPr>
              <a:t>(</a:t>
            </a:r>
            <a:r>
              <a:rPr lang="en-US" altLang="zh-CN" sz="2800" b="1" dirty="0" smtClean="0">
                <a:solidFill>
                  <a:srgbClr val="0000FF"/>
                </a:solidFill>
                <a:latin typeface="华文楷体" pitchFamily="2" charset="-122"/>
                <a:ea typeface="华文楷体" pitchFamily="2" charset="-122"/>
              </a:rPr>
              <a:t>B);</a:t>
            </a:r>
            <a:endParaRPr lang="en-US" altLang="zh-CN" sz="2800" b="1" dirty="0">
              <a:solidFill>
                <a:srgbClr val="0000FF"/>
              </a:solidFill>
              <a:latin typeface="华文楷体" pitchFamily="2" charset="-122"/>
              <a:ea typeface="华文楷体" pitchFamily="2" charset="-122"/>
            </a:endParaRPr>
          </a:p>
          <a:p>
            <a:pPr>
              <a:lnSpc>
                <a:spcPct val="115000"/>
              </a:lnSpc>
            </a:pPr>
            <a:r>
              <a:rPr lang="en-US" altLang="zh-CN" sz="2800" b="1" dirty="0" smtClean="0">
                <a:solidFill>
                  <a:srgbClr val="0000FF"/>
                </a:solidFill>
                <a:latin typeface="华文楷体" pitchFamily="2" charset="-122"/>
                <a:ea typeface="华文楷体" pitchFamily="2" charset="-122"/>
              </a:rPr>
              <a:t>                 </a:t>
            </a:r>
            <a:r>
              <a:rPr lang="en-US" altLang="zh-CN" sz="2800" b="1" dirty="0" err="1" smtClean="0">
                <a:solidFill>
                  <a:srgbClr val="0000FF"/>
                </a:solidFill>
                <a:latin typeface="华文楷体" pitchFamily="2" charset="-122"/>
                <a:ea typeface="华文楷体" pitchFamily="2" charset="-122"/>
              </a:rPr>
              <a:t>ListInsert</a:t>
            </a:r>
            <a:r>
              <a:rPr lang="en-US" altLang="zh-CN" sz="2800" b="1" dirty="0" smtClean="0">
                <a:solidFill>
                  <a:srgbClr val="0000FF"/>
                </a:solidFill>
                <a:latin typeface="华文楷体" pitchFamily="2" charset="-122"/>
                <a:ea typeface="华文楷体" pitchFamily="2" charset="-122"/>
              </a:rPr>
              <a:t>(B, k+1, x);</a:t>
            </a:r>
          </a:p>
          <a:p>
            <a:pPr>
              <a:lnSpc>
                <a:spcPct val="115000"/>
              </a:lnSpc>
            </a:pPr>
            <a:r>
              <a:rPr lang="en-US"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a:t>
            </a:r>
            <a:r>
              <a:rPr lang="en-US" altLang="zh-CN" sz="2800" b="1" dirty="0" err="1" smtClean="0">
                <a:solidFill>
                  <a:srgbClr val="0000FF"/>
                </a:solidFill>
                <a:latin typeface="华文楷体" pitchFamily="2" charset="-122"/>
                <a:ea typeface="华文楷体" pitchFamily="2" charset="-122"/>
              </a:rPr>
              <a:t>GetPowerSet</a:t>
            </a:r>
            <a:r>
              <a:rPr lang="en-US" altLang="zh-CN" sz="2800" b="1" dirty="0" smtClean="0">
                <a:solidFill>
                  <a:srgbClr val="0000FF"/>
                </a:solidFill>
                <a:latin typeface="华文楷体" pitchFamily="2" charset="-122"/>
                <a:ea typeface="华文楷体" pitchFamily="2" charset="-122"/>
              </a:rPr>
              <a:t>(i+1, A, B); //B</a:t>
            </a:r>
            <a:r>
              <a:rPr lang="zh-CN" altLang="en-US" sz="2800" b="1" dirty="0" smtClean="0">
                <a:solidFill>
                  <a:srgbClr val="0000FF"/>
                </a:solidFill>
                <a:latin typeface="华文楷体" pitchFamily="2" charset="-122"/>
                <a:ea typeface="华文楷体" pitchFamily="2" charset="-122"/>
              </a:rPr>
              <a:t>中含第</a:t>
            </a:r>
            <a:r>
              <a:rPr lang="en-US" altLang="zh-CN" sz="2800" b="1" dirty="0" err="1" smtClean="0">
                <a:solidFill>
                  <a:srgbClr val="0000FF"/>
                </a:solidFill>
                <a:latin typeface="华文楷体" pitchFamily="2" charset="-122"/>
                <a:ea typeface="华文楷体" pitchFamily="2" charset="-122"/>
              </a:rPr>
              <a:t>i</a:t>
            </a:r>
            <a:r>
              <a:rPr lang="zh-CN" altLang="en-US" sz="2800" b="1" dirty="0" smtClean="0">
                <a:solidFill>
                  <a:srgbClr val="0000FF"/>
                </a:solidFill>
                <a:latin typeface="华文楷体" pitchFamily="2" charset="-122"/>
                <a:ea typeface="华文楷体" pitchFamily="2" charset="-122"/>
              </a:rPr>
              <a:t>个</a:t>
            </a:r>
            <a:r>
              <a:rPr lang="zh-CN" altLang="en-US" sz="2800" b="1" dirty="0" smtClean="0">
                <a:solidFill>
                  <a:srgbClr val="0000FF"/>
                </a:solidFill>
                <a:latin typeface="华文楷体" pitchFamily="2" charset="-122"/>
                <a:ea typeface="华文楷体" pitchFamily="2" charset="-122"/>
              </a:rPr>
              <a:t>元素</a:t>
            </a:r>
            <a:endParaRPr lang="en-US" altLang="zh-CN" sz="2800" b="1" dirty="0" smtClean="0">
              <a:solidFill>
                <a:srgbClr val="0000FF"/>
              </a:solidFill>
              <a:latin typeface="华文楷体" pitchFamily="2" charset="-122"/>
              <a:ea typeface="华文楷体" pitchFamily="2" charset="-122"/>
            </a:endParaRPr>
          </a:p>
          <a:p>
            <a:pPr>
              <a:lnSpc>
                <a:spcPct val="115000"/>
              </a:lnSpc>
            </a:pPr>
            <a:r>
              <a:rPr lang="en-US"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a:t>
            </a:r>
            <a:r>
              <a:rPr lang="en-US" altLang="zh-CN" sz="2800" b="1" dirty="0" err="1" smtClean="0">
                <a:solidFill>
                  <a:srgbClr val="0000FF"/>
                </a:solidFill>
                <a:latin typeface="华文楷体" pitchFamily="2" charset="-122"/>
                <a:ea typeface="华文楷体" pitchFamily="2" charset="-122"/>
              </a:rPr>
              <a:t>ListDelete</a:t>
            </a:r>
            <a:r>
              <a:rPr lang="en-US" altLang="zh-CN" sz="2800" b="1" dirty="0" smtClean="0">
                <a:solidFill>
                  <a:srgbClr val="0000FF"/>
                </a:solidFill>
                <a:latin typeface="华文楷体" pitchFamily="2" charset="-122"/>
                <a:ea typeface="华文楷体" pitchFamily="2" charset="-122"/>
              </a:rPr>
              <a:t>(B,k+1,x);  </a:t>
            </a:r>
          </a:p>
          <a:p>
            <a:pPr>
              <a:lnSpc>
                <a:spcPct val="115000"/>
              </a:lnSpc>
            </a:pPr>
            <a:r>
              <a:rPr lang="en-US"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a:t>
            </a:r>
            <a:r>
              <a:rPr lang="en-US" altLang="zh-CN" sz="2800" b="1" dirty="0" err="1" smtClean="0">
                <a:solidFill>
                  <a:srgbClr val="0000FF"/>
                </a:solidFill>
                <a:latin typeface="华文楷体" pitchFamily="2" charset="-122"/>
                <a:ea typeface="华文楷体" pitchFamily="2" charset="-122"/>
              </a:rPr>
              <a:t>GetPowerSet</a:t>
            </a:r>
            <a:r>
              <a:rPr lang="en-US" altLang="zh-CN" sz="2800" b="1" dirty="0" smtClean="0">
                <a:solidFill>
                  <a:srgbClr val="0000FF"/>
                </a:solidFill>
                <a:latin typeface="华文楷体" pitchFamily="2" charset="-122"/>
                <a:ea typeface="华文楷体" pitchFamily="2" charset="-122"/>
              </a:rPr>
              <a:t>(i+1,A,B) ; //B</a:t>
            </a:r>
            <a:r>
              <a:rPr lang="zh-CN" altLang="en-US" sz="2800" b="1" dirty="0" smtClean="0">
                <a:solidFill>
                  <a:srgbClr val="0000FF"/>
                </a:solidFill>
                <a:latin typeface="华文楷体" pitchFamily="2" charset="-122"/>
                <a:ea typeface="华文楷体" pitchFamily="2" charset="-122"/>
              </a:rPr>
              <a:t>中无第</a:t>
            </a:r>
            <a:r>
              <a:rPr lang="en-US" altLang="zh-CN" sz="2800" b="1" dirty="0" err="1" smtClean="0">
                <a:solidFill>
                  <a:srgbClr val="0000FF"/>
                </a:solidFill>
                <a:latin typeface="华文楷体" pitchFamily="2" charset="-122"/>
                <a:ea typeface="华文楷体" pitchFamily="2" charset="-122"/>
              </a:rPr>
              <a:t>i</a:t>
            </a:r>
            <a:r>
              <a:rPr lang="zh-CN" altLang="en-US" sz="2800" b="1" dirty="0" smtClean="0">
                <a:solidFill>
                  <a:srgbClr val="0000FF"/>
                </a:solidFill>
                <a:latin typeface="华文楷体" pitchFamily="2" charset="-122"/>
                <a:ea typeface="华文楷体" pitchFamily="2" charset="-122"/>
              </a:rPr>
              <a:t>个元素</a:t>
            </a:r>
            <a:endParaRPr lang="en-US" altLang="zh-CN" sz="2800" b="1" dirty="0">
              <a:solidFill>
                <a:srgbClr val="0000FF"/>
              </a:solidFill>
              <a:latin typeface="华文楷体" pitchFamily="2" charset="-122"/>
              <a:ea typeface="华文楷体" pitchFamily="2" charset="-122"/>
            </a:endParaRPr>
          </a:p>
          <a:p>
            <a:pPr>
              <a:lnSpc>
                <a:spcPct val="115000"/>
              </a:lnSpc>
            </a:pPr>
            <a:r>
              <a:rPr lang="en-US" altLang="zh-CN" sz="2800" b="1" dirty="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a:t>
            </a:r>
            <a:endParaRPr lang="en-US" altLang="zh-CN" sz="2800" b="1" dirty="0">
              <a:solidFill>
                <a:srgbClr val="0000FF"/>
              </a:solidFill>
              <a:latin typeface="华文楷体" pitchFamily="2" charset="-122"/>
              <a:ea typeface="华文楷体" pitchFamily="2" charset="-122"/>
            </a:endParaRPr>
          </a:p>
          <a:p>
            <a:pPr>
              <a:lnSpc>
                <a:spcPct val="115000"/>
              </a:lnSpc>
            </a:pPr>
            <a:r>
              <a:rPr lang="en-US" altLang="zh-CN" sz="2800" b="1" dirty="0">
                <a:solidFill>
                  <a:srgbClr val="0000FF"/>
                </a:solidFill>
                <a:latin typeface="华文楷体" pitchFamily="2" charset="-122"/>
                <a:ea typeface="华文楷体" pitchFamily="2" charset="-122"/>
              </a:rPr>
              <a:t>}</a:t>
            </a:r>
            <a:r>
              <a:rPr lang="en-US" altLang="zh-CN" sz="2800" dirty="0">
                <a:solidFill>
                  <a:srgbClr val="0000FF"/>
                </a:solidFill>
                <a:latin typeface="华文楷体" pitchFamily="2" charset="-122"/>
                <a:ea typeface="华文楷体" pitchFamily="2" charset="-122"/>
              </a:rPr>
              <a:t> // </a:t>
            </a:r>
            <a:r>
              <a:rPr lang="en-US" altLang="zh-CN" sz="2800" dirty="0" err="1" smtClean="0">
                <a:solidFill>
                  <a:srgbClr val="0000FF"/>
                </a:solidFill>
                <a:latin typeface="华文楷体" pitchFamily="2" charset="-122"/>
                <a:ea typeface="华文楷体" pitchFamily="2" charset="-122"/>
              </a:rPr>
              <a:t>GetPowerSet</a:t>
            </a:r>
            <a:endParaRPr lang="en-US" altLang="zh-CN" sz="2800" dirty="0">
              <a:solidFill>
                <a:srgbClr val="0000FF"/>
              </a:solidFill>
              <a:latin typeface="华文楷体" pitchFamily="2" charset="-122"/>
              <a:ea typeface="华文楷体" pitchFamily="2" charset="-122"/>
            </a:endParaRPr>
          </a:p>
        </p:txBody>
      </p:sp>
    </p:spTree>
    <p:extLst>
      <p:ext uri="{BB962C8B-B14F-4D97-AF65-F5344CB8AC3E}">
        <p14:creationId xmlns:p14="http://schemas.microsoft.com/office/powerpoint/2010/main" val="37439262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332656"/>
            <a:ext cx="8077200" cy="82809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0" cap="none" spc="0" normalizeH="0" baseline="0" noProof="0" dirty="0" smtClean="0">
                <a:ln>
                  <a:noFill/>
                </a:ln>
                <a:solidFill>
                  <a:srgbClr val="000000"/>
                </a:solidFill>
                <a:effectLst/>
                <a:uLnTx/>
                <a:uFillTx/>
                <a:latin typeface="+mj-lt"/>
                <a:ea typeface="华文新魏" pitchFamily="2" charset="-122"/>
                <a:cs typeface="+mj-cs"/>
              </a:rPr>
              <a:t>6.8  </a:t>
            </a:r>
            <a:r>
              <a:rPr kumimoji="0" lang="zh-CN" altLang="en-US" sz="4000" b="1" i="0" u="none" strike="noStrike" kern="0" cap="none" spc="0" normalizeH="0" baseline="0" noProof="0" dirty="0" smtClean="0">
                <a:ln>
                  <a:noFill/>
                </a:ln>
                <a:solidFill>
                  <a:srgbClr val="000000"/>
                </a:solidFill>
                <a:effectLst/>
                <a:uLnTx/>
                <a:uFillTx/>
                <a:latin typeface="+mj-lt"/>
                <a:ea typeface="华文新魏" pitchFamily="2" charset="-122"/>
                <a:cs typeface="+mj-cs"/>
              </a:rPr>
              <a:t>树的</a:t>
            </a:r>
            <a:r>
              <a:rPr lang="zh-CN" altLang="en-US" b="1" kern="0" dirty="0" smtClean="0">
                <a:solidFill>
                  <a:srgbClr val="000000"/>
                </a:solidFill>
                <a:latin typeface="+mj-lt"/>
                <a:ea typeface="华文新魏" pitchFamily="2" charset="-122"/>
                <a:cs typeface="+mj-cs"/>
              </a:rPr>
              <a:t>计数</a:t>
            </a:r>
            <a:endParaRPr kumimoji="0" lang="zh-CN" altLang="en-US" sz="4000" b="1" i="0" u="none" strike="noStrike" kern="0" cap="none" spc="0" normalizeH="0" baseline="0" noProof="0" dirty="0" smtClean="0">
              <a:ln>
                <a:noFill/>
              </a:ln>
              <a:solidFill>
                <a:srgbClr val="000000"/>
              </a:solidFill>
              <a:effectLst/>
              <a:uLnTx/>
              <a:uFillTx/>
              <a:latin typeface="+mj-lt"/>
              <a:ea typeface="华文新魏" pitchFamily="2" charset="-122"/>
              <a:cs typeface="+mj-cs"/>
            </a:endParaRPr>
          </a:p>
        </p:txBody>
      </p:sp>
      <p:sp>
        <p:nvSpPr>
          <p:cNvPr id="5" name="Rectangle 6"/>
          <p:cNvSpPr txBox="1">
            <a:spLocks noChangeArrowheads="1"/>
          </p:cNvSpPr>
          <p:nvPr/>
        </p:nvSpPr>
        <p:spPr>
          <a:xfrm>
            <a:off x="467544" y="1088740"/>
            <a:ext cx="8229600" cy="5769260"/>
          </a:xfrm>
          <a:prstGeom prst="rect">
            <a:avLst/>
          </a:prstGeom>
        </p:spPr>
        <p:txBody>
          <a:bodyPr/>
          <a:lstStyle/>
          <a:p>
            <a:r>
              <a:rPr lang="zh-CN" altLang="en-US" sz="2800" b="1" dirty="0" smtClean="0">
                <a:solidFill>
                  <a:srgbClr val="000000"/>
                </a:solidFill>
                <a:latin typeface="华文楷体" pitchFamily="2" charset="-122"/>
                <a:ea typeface="华文楷体" pitchFamily="2" charset="-122"/>
              </a:rPr>
              <a:t>问题：具有</a:t>
            </a:r>
            <a:r>
              <a:rPr lang="en-US" altLang="zh-CN" sz="2800" b="1" dirty="0" smtClean="0">
                <a:solidFill>
                  <a:srgbClr val="000000"/>
                </a:solidFill>
                <a:latin typeface="华文楷体" pitchFamily="2" charset="-122"/>
                <a:ea typeface="华文楷体" pitchFamily="2" charset="-122"/>
              </a:rPr>
              <a:t>n</a:t>
            </a:r>
            <a:r>
              <a:rPr lang="zh-CN" altLang="en-US" sz="2800" b="1" dirty="0" smtClean="0">
                <a:solidFill>
                  <a:srgbClr val="000000"/>
                </a:solidFill>
                <a:latin typeface="华文楷体" pitchFamily="2" charset="-122"/>
                <a:ea typeface="华文楷体" pitchFamily="2" charset="-122"/>
              </a:rPr>
              <a:t>个结点的不同形态的（二叉）树</a:t>
            </a:r>
            <a:endParaRPr lang="en-US" altLang="zh-CN" sz="2800" b="1" dirty="0" smtClean="0">
              <a:solidFill>
                <a:srgbClr val="000000"/>
              </a:solidFill>
              <a:latin typeface="华文楷体" pitchFamily="2" charset="-122"/>
              <a:ea typeface="华文楷体" pitchFamily="2" charset="-122"/>
            </a:endParaRPr>
          </a:p>
          <a:p>
            <a:r>
              <a:rPr lang="en-US" altLang="zh-CN" sz="2800" b="1" dirty="0">
                <a:solidFill>
                  <a:srgbClr val="000000"/>
                </a:solidFill>
                <a:latin typeface="华文楷体" pitchFamily="2" charset="-122"/>
                <a:ea typeface="华文楷体" pitchFamily="2" charset="-122"/>
              </a:rPr>
              <a:t> </a:t>
            </a:r>
            <a:r>
              <a:rPr lang="en-US" altLang="zh-CN" sz="2800" b="1" dirty="0" smtClean="0">
                <a:solidFill>
                  <a:srgbClr val="000000"/>
                </a:solidFill>
                <a:latin typeface="华文楷体" pitchFamily="2" charset="-122"/>
                <a:ea typeface="华文楷体" pitchFamily="2" charset="-122"/>
              </a:rPr>
              <a:t>           </a:t>
            </a:r>
            <a:r>
              <a:rPr lang="zh-CN" altLang="en-US" sz="2800" b="1" dirty="0" smtClean="0">
                <a:solidFill>
                  <a:srgbClr val="000000"/>
                </a:solidFill>
                <a:latin typeface="华文楷体" pitchFamily="2" charset="-122"/>
                <a:ea typeface="华文楷体" pitchFamily="2" charset="-122"/>
              </a:rPr>
              <a:t>有多少颗</a:t>
            </a:r>
            <a:r>
              <a:rPr lang="zh-CN" altLang="zh-CN" sz="2800" b="1" dirty="0">
                <a:solidFill>
                  <a:srgbClr val="000000"/>
                </a:solidFill>
                <a:latin typeface="华文楷体" pitchFamily="2" charset="-122"/>
                <a:ea typeface="华文楷体" pitchFamily="2" charset="-122"/>
              </a:rPr>
              <a:t>？</a:t>
            </a:r>
            <a:endParaRPr lang="zh-CN" altLang="en-US" sz="2800" b="1" dirty="0" smtClean="0">
              <a:solidFill>
                <a:srgbClr val="000000"/>
              </a:solidFill>
              <a:latin typeface="华文楷体" pitchFamily="2" charset="-122"/>
              <a:ea typeface="华文楷体" pitchFamily="2" charset="-122"/>
            </a:endParaRPr>
          </a:p>
          <a:p>
            <a:endParaRPr lang="en-US" altLang="zh-CN" sz="2800" b="1" dirty="0" smtClean="0">
              <a:solidFill>
                <a:srgbClr val="000000"/>
              </a:solidFill>
              <a:latin typeface="华文楷体" pitchFamily="2" charset="-122"/>
              <a:ea typeface="华文楷体" pitchFamily="2" charset="-122"/>
            </a:endParaRPr>
          </a:p>
          <a:p>
            <a:r>
              <a:rPr lang="zh-CN" altLang="en-US" sz="2800" b="1" dirty="0" smtClean="0">
                <a:solidFill>
                  <a:srgbClr val="000000"/>
                </a:solidFill>
                <a:latin typeface="华文楷体" pitchFamily="2" charset="-122"/>
                <a:ea typeface="华文楷体" pitchFamily="2" charset="-122"/>
              </a:rPr>
              <a:t>记</a:t>
            </a:r>
            <a:r>
              <a:rPr lang="en-US" altLang="zh-CN" sz="2800" b="1" dirty="0" smtClean="0">
                <a:solidFill>
                  <a:srgbClr val="000000"/>
                </a:solidFill>
                <a:latin typeface="华文楷体" pitchFamily="2" charset="-122"/>
                <a:ea typeface="华文楷体" pitchFamily="2" charset="-122"/>
              </a:rPr>
              <a:t>n</a:t>
            </a:r>
            <a:r>
              <a:rPr lang="zh-CN" altLang="en-US" sz="2800" b="1" dirty="0" smtClean="0">
                <a:solidFill>
                  <a:srgbClr val="000000"/>
                </a:solidFill>
                <a:latin typeface="华文楷体" pitchFamily="2" charset="-122"/>
                <a:ea typeface="华文楷体" pitchFamily="2" charset="-122"/>
              </a:rPr>
              <a:t>个结点的不同形态的二叉树的个数为</a:t>
            </a:r>
            <a:r>
              <a:rPr lang="en-US" altLang="zh-CN" sz="2800" b="1" dirty="0" smtClean="0">
                <a:solidFill>
                  <a:srgbClr val="000000"/>
                </a:solidFill>
                <a:latin typeface="华文楷体" pitchFamily="2" charset="-122"/>
                <a:ea typeface="华文楷体" pitchFamily="2" charset="-122"/>
              </a:rPr>
              <a:t>b(n)</a:t>
            </a:r>
            <a:r>
              <a:rPr lang="zh-CN" altLang="en-US" sz="2800" b="1" dirty="0" smtClean="0">
                <a:solidFill>
                  <a:srgbClr val="000000"/>
                </a:solidFill>
                <a:latin typeface="华文楷体" pitchFamily="2" charset="-122"/>
                <a:ea typeface="华文楷体" pitchFamily="2" charset="-122"/>
              </a:rPr>
              <a:t>：</a:t>
            </a:r>
          </a:p>
          <a:p>
            <a:pPr marL="715963" indent="-352425">
              <a:buFont typeface="+mj-lt"/>
              <a:buAutoNum type="arabicPeriod"/>
            </a:pPr>
            <a:r>
              <a:rPr lang="en-US" altLang="zh-CN" sz="2800" b="1" dirty="0" smtClean="0">
                <a:latin typeface="华文楷体" pitchFamily="2" charset="-122"/>
                <a:ea typeface="华文楷体" pitchFamily="2" charset="-122"/>
              </a:rPr>
              <a:t>b(0)=b(1)=1</a:t>
            </a:r>
            <a:r>
              <a:rPr lang="zh-CN" altLang="en-US" sz="2800" b="1" dirty="0" smtClean="0">
                <a:latin typeface="华文楷体" pitchFamily="2" charset="-122"/>
                <a:ea typeface="华文楷体" pitchFamily="2" charset="-122"/>
              </a:rPr>
              <a:t>。</a:t>
            </a:r>
          </a:p>
          <a:p>
            <a:pPr marL="715963" indent="-352425">
              <a:buFont typeface="+mj-lt"/>
              <a:buAutoNum type="arabicPeriod"/>
            </a:pPr>
            <a:r>
              <a:rPr lang="en-US" altLang="zh-CN" sz="2800" b="1" dirty="0" smtClean="0">
                <a:latin typeface="华文楷体" pitchFamily="2" charset="-122"/>
                <a:ea typeface="华文楷体" pitchFamily="2" charset="-122"/>
              </a:rPr>
              <a:t> n&gt;0 </a:t>
            </a:r>
            <a:r>
              <a:rPr lang="zh-CN" altLang="en-US" sz="2800" b="1" dirty="0" smtClean="0">
                <a:latin typeface="华文楷体" pitchFamily="2" charset="-122"/>
                <a:ea typeface="华文楷体" pitchFamily="2" charset="-122"/>
              </a:rPr>
              <a:t>时</a:t>
            </a:r>
            <a:r>
              <a:rPr lang="en-US" altLang="zh-CN" sz="2800" b="1" dirty="0" smtClean="0">
                <a:latin typeface="华文楷体" pitchFamily="2" charset="-122"/>
                <a:ea typeface="华文楷体" pitchFamily="2" charset="-122"/>
              </a:rPr>
              <a:t>b(n)</a:t>
            </a:r>
            <a:r>
              <a:rPr lang="zh-CN" altLang="en-US" sz="2800" b="1" dirty="0" smtClean="0">
                <a:latin typeface="华文楷体" pitchFamily="2" charset="-122"/>
                <a:ea typeface="华文楷体" pitchFamily="2" charset="-122"/>
              </a:rPr>
              <a:t>的递推公式：</a:t>
            </a:r>
            <a:endParaRPr lang="en-US" altLang="zh-CN" sz="2800" b="1" dirty="0" smtClean="0">
              <a:latin typeface="华文楷体" pitchFamily="2" charset="-122"/>
              <a:ea typeface="华文楷体" pitchFamily="2" charset="-122"/>
            </a:endParaRPr>
          </a:p>
          <a:p>
            <a:pPr marL="363538"/>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b(n)=b(0)*b(n-1)+b(1)*b(n-2)+</a:t>
            </a:r>
            <a:r>
              <a:rPr lang="is-IS" altLang="zh-CN" sz="2800" b="1" dirty="0" smtClean="0">
                <a:latin typeface="华文楷体" pitchFamily="2" charset="-122"/>
                <a:ea typeface="华文楷体" pitchFamily="2" charset="-122"/>
              </a:rPr>
              <a:t>…b(n-1)*b(0)</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363538"/>
            <a:endParaRPr lang="en-US" altLang="zh-CN" sz="2800" b="1" dirty="0" smtClean="0">
              <a:latin typeface="华文楷体" pitchFamily="2" charset="-122"/>
              <a:ea typeface="华文楷体" pitchFamily="2" charset="-122"/>
            </a:endParaRPr>
          </a:p>
          <a:p>
            <a:pPr marL="363538"/>
            <a:r>
              <a:rPr lang="en-US" altLang="zh-CN" sz="2800" b="1" dirty="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求</a:t>
            </a:r>
            <a:r>
              <a:rPr lang="en-US" altLang="zh-CN" sz="2800" b="1" dirty="0" smtClean="0">
                <a:latin typeface="华文楷体" pitchFamily="2" charset="-122"/>
                <a:ea typeface="华文楷体" pitchFamily="2" charset="-122"/>
              </a:rPr>
              <a:t> b(n)=?</a:t>
            </a:r>
            <a:endParaRPr lang="zh-CN" altLang="en-US" sz="2800" b="1" dirty="0" smtClean="0">
              <a:latin typeface="华文楷体" pitchFamily="2" charset="-122"/>
              <a:ea typeface="华文楷体" pitchFamily="2" charset="-122"/>
            </a:endParaRPr>
          </a:p>
          <a:p>
            <a:pPr marL="363538"/>
            <a:endParaRPr lang="en-US" altLang="zh-CN" sz="2800" b="1" dirty="0" smtClean="0">
              <a:latin typeface="华文楷体" pitchFamily="2" charset="-122"/>
              <a:ea typeface="华文楷体" pitchFamily="2" charset="-122"/>
            </a:endParaRPr>
          </a:p>
          <a:p>
            <a:pPr marL="363538"/>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24021089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828800"/>
          </a:xfrm>
        </p:spPr>
        <p:txBody>
          <a:bodyPr/>
          <a:lstStyle/>
          <a:p>
            <a:r>
              <a:rPr lang="en-US" sz="4000" dirty="0" smtClean="0"/>
              <a:t>Catalan </a:t>
            </a:r>
            <a:r>
              <a:rPr lang="zh-CN" altLang="en-US" sz="4000" dirty="0" smtClean="0"/>
              <a:t>数</a:t>
            </a:r>
            <a:r>
              <a:rPr lang="en-US" altLang="zh-CN" sz="4000" dirty="0" smtClean="0"/>
              <a:t> </a:t>
            </a:r>
            <a:endParaRPr 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160748"/>
                <a:ext cx="8229600" cy="4752528"/>
              </a:xfrm>
            </p:spPr>
            <p:txBody>
              <a:bodyPr/>
              <a:lstStyle/>
              <a:p>
                <a:r>
                  <a:rPr lang="en-US" altLang="zh-CN" smtClean="0"/>
                  <a:t>n</a:t>
                </a:r>
                <a:r>
                  <a:rPr lang="zh-CN" altLang="en-US"/>
                  <a:t>个元素进栈，可能的出站序列有多少种</a:t>
                </a:r>
                <a:r>
                  <a:rPr lang="zh-CN" altLang="en-US" smtClean="0"/>
                  <a:t>？</a:t>
                </a:r>
                <a:endParaRPr lang="en-US" altLang="zh-CN" smtClean="0"/>
              </a:p>
              <a:p>
                <a:r>
                  <a:rPr lang="en-US" altLang="zh-CN" smtClean="0"/>
                  <a:t>n</a:t>
                </a:r>
                <a:r>
                  <a:rPr lang="zh-CN" altLang="en-US" smtClean="0"/>
                  <a:t>个元素</a:t>
                </a:r>
                <a:endParaRPr lang="en-US" altLang="zh-CN" smtClean="0"/>
              </a:p>
              <a:p>
                <a:pPr lvl="1"/>
                <a:r>
                  <a:rPr lang="en-US" altLang="zh-CN" smtClean="0"/>
                  <a:t>…(i</a:t>
                </a:r>
                <a:r>
                  <a:rPr lang="zh-CN" altLang="en-US" smtClean="0"/>
                  <a:t>个元素</a:t>
                </a:r>
                <a:r>
                  <a:rPr lang="en-US" altLang="zh-CN" smtClean="0"/>
                  <a:t>)…</a:t>
                </a:r>
                <a:r>
                  <a:rPr lang="zh-CN" altLang="en-US" smtClean="0"/>
                  <a:t>第</a:t>
                </a:r>
                <a:r>
                  <a:rPr lang="en-US" altLang="zh-CN" smtClean="0"/>
                  <a:t>i+1</a:t>
                </a:r>
                <a:r>
                  <a:rPr lang="zh-CN" altLang="en-US" smtClean="0"/>
                  <a:t>个元素</a:t>
                </a:r>
                <a:r>
                  <a:rPr lang="en-US" altLang="zh-CN" smtClean="0"/>
                  <a:t>…(n-i-1</a:t>
                </a:r>
                <a:r>
                  <a:rPr lang="zh-CN" altLang="en-US"/>
                  <a:t>个元素</a:t>
                </a:r>
                <a:r>
                  <a:rPr lang="en-US" altLang="zh-CN" smtClean="0"/>
                  <a:t>)… </a:t>
                </a:r>
              </a:p>
              <a:p>
                <a:pPr lvl="1"/>
                <a:r>
                  <a:rPr lang="en-US" altLang="zh-CN"/>
                  <a:t>(</a:t>
                </a:r>
                <a:r>
                  <a:rPr lang="en-US" altLang="zh-CN" smtClean="0"/>
                  <a:t>0 &lt;= i &lt;=n-1)</a:t>
                </a:r>
              </a:p>
              <a:p>
                <a14:m>
                  <m:oMath xmlns:m="http://schemas.openxmlformats.org/officeDocument/2006/math" xmlns="">
                    <m:sSub>
                      <m:sSubPr>
                        <m:ctrlPr>
                          <a:rPr lang="en-US" altLang="zh-CN" i="1" smtClean="0">
                            <a:latin typeface="Cambria Math"/>
                          </a:rPr>
                        </m:ctrlPr>
                      </m:sSubPr>
                      <m:e>
                        <m:r>
                          <a:rPr lang="en-US" altLang="zh-CN" b="0" i="1" smtClean="0">
                            <a:latin typeface="Cambria Math"/>
                          </a:rPr>
                          <m:t>h</m:t>
                        </m:r>
                      </m:e>
                      <m:sub>
                        <m:r>
                          <a:rPr lang="en-US" altLang="zh-CN" b="0" i="1" smtClean="0">
                            <a:latin typeface="Cambria Math"/>
                          </a:rPr>
                          <m:t>𝑛</m:t>
                        </m:r>
                      </m:sub>
                    </m:sSub>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=0</m:t>
                        </m:r>
                      </m:sub>
                      <m:sup>
                        <m:r>
                          <a:rPr lang="en-US" altLang="zh-CN" b="0" i="1" smtClean="0">
                            <a:latin typeface="Cambria Math"/>
                          </a:rPr>
                          <m:t>𝑛</m:t>
                        </m:r>
                        <m:r>
                          <a:rPr lang="en-US" altLang="zh-CN" b="0" i="1" smtClean="0">
                            <a:latin typeface="Cambria Math"/>
                          </a:rPr>
                          <m:t>−1</m:t>
                        </m:r>
                      </m:sup>
                      <m:e>
                        <m:sSub>
                          <m:sSubPr>
                            <m:ctrlPr>
                              <a:rPr lang="en-US" altLang="zh-CN" b="0" i="1" smtClean="0">
                                <a:latin typeface="Cambria Math"/>
                              </a:rPr>
                            </m:ctrlPr>
                          </m:sSubPr>
                          <m:e>
                            <m:r>
                              <a:rPr lang="en-US" altLang="zh-CN" b="0" i="1" smtClean="0">
                                <a:latin typeface="Cambria Math"/>
                              </a:rPr>
                              <m:t>h</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h</m:t>
                            </m:r>
                          </m:e>
                          <m:sub>
                            <m:r>
                              <a:rPr lang="en-US" altLang="zh-CN" b="0" i="1" smtClean="0">
                                <a:latin typeface="Cambria Math"/>
                              </a:rPr>
                              <m:t>𝑛</m:t>
                            </m:r>
                            <m:r>
                              <a:rPr lang="en-US" altLang="zh-CN" b="0" i="1" smtClean="0">
                                <a:latin typeface="Cambria Math"/>
                              </a:rPr>
                              <m:t>−</m:t>
                            </m:r>
                            <m:r>
                              <a:rPr lang="en-US" altLang="zh-CN" b="0" i="1" smtClean="0">
                                <a:latin typeface="Cambria Math"/>
                              </a:rPr>
                              <m:t>𝑖</m:t>
                            </m:r>
                            <m:r>
                              <a:rPr lang="en-US" altLang="zh-CN" b="0" i="1" smtClean="0">
                                <a:latin typeface="Cambria Math"/>
                              </a:rPr>
                              <m:t>−1</m:t>
                            </m:r>
                          </m:sub>
                        </m:sSub>
                      </m:e>
                    </m:nary>
                  </m:oMath>
                </a14:m>
                <a:endParaRPr lang="en-US" altLang="zh-CN" smtClean="0"/>
              </a:p>
              <a:p>
                <a:r>
                  <a:rPr lang="en-US" altLang="zh-CN" smtClean="0"/>
                  <a:t>h(n)=h(0)*h(h-1)+h(1)*h(n-2)+… +h(n-1)*h(0)</a:t>
                </a:r>
              </a:p>
              <a:p>
                <a:pPr lvl="1"/>
                <a:r>
                  <a:rPr lang="zh-CN" altLang="en-US" smtClean="0"/>
                  <a:t>其中：</a:t>
                </a:r>
                <a:r>
                  <a:rPr lang="en-US" altLang="zh-CN" smtClean="0"/>
                  <a:t>h(0)=1; h(1)=1</a:t>
                </a:r>
              </a:p>
              <a:p>
                <a14:m>
                  <m:oMath xmlns:m="http://schemas.openxmlformats.org/officeDocument/2006/math" xmlns="">
                    <m:sSub>
                      <m:sSubPr>
                        <m:ctrlPr>
                          <a:rPr lang="en-US" i="1">
                            <a:latin typeface="Cambria Math"/>
                          </a:rPr>
                        </m:ctrlPr>
                      </m:sSubPr>
                      <m:e>
                        <m:r>
                          <a:rPr lang="en-US" i="1">
                            <a:latin typeface="Cambria Math"/>
                          </a:rPr>
                          <m:t>h</m:t>
                        </m:r>
                      </m:e>
                      <m:sub>
                        <m:r>
                          <a:rPr lang="en-US" i="1">
                            <a:latin typeface="Cambria Math"/>
                          </a:rPr>
                          <m:t>𝑛</m:t>
                        </m:r>
                      </m:sub>
                    </m:sSub>
                    <m:r>
                      <a:rPr lang="en-US" i="1">
                        <a:latin typeface="Cambria Math"/>
                      </a:rPr>
                      <m:t>=</m:t>
                    </m:r>
                    <m:f>
                      <m:fPr>
                        <m:ctrlPr>
                          <a:rPr lang="en-US" i="1">
                            <a:latin typeface="Cambria Math"/>
                          </a:rPr>
                        </m:ctrlPr>
                      </m:fPr>
                      <m:num>
                        <m:r>
                          <a:rPr lang="en-US" i="1">
                            <a:latin typeface="Cambria Math"/>
                          </a:rPr>
                          <m:t>1</m:t>
                        </m:r>
                      </m:num>
                      <m:den>
                        <m:r>
                          <a:rPr lang="en-US" i="1">
                            <a:latin typeface="Cambria Math"/>
                          </a:rPr>
                          <m:t>𝑛</m:t>
                        </m:r>
                        <m:r>
                          <a:rPr lang="en-US" i="1">
                            <a:latin typeface="Cambria Math"/>
                          </a:rPr>
                          <m:t>+1</m:t>
                        </m:r>
                      </m:den>
                    </m:f>
                    <m:sSubSup>
                      <m:sSubSupPr>
                        <m:ctrlPr>
                          <a:rPr lang="en-US" i="1">
                            <a:latin typeface="Cambria Math"/>
                          </a:rPr>
                        </m:ctrlPr>
                      </m:sSubSupPr>
                      <m:e>
                        <m:r>
                          <a:rPr lang="en-US" i="1">
                            <a:latin typeface="Cambria Math"/>
                          </a:rPr>
                          <m:t>𝐶</m:t>
                        </m:r>
                      </m:e>
                      <m:sub>
                        <m:r>
                          <a:rPr lang="en-US" i="1">
                            <a:latin typeface="Cambria Math"/>
                          </a:rPr>
                          <m:t>2</m:t>
                        </m:r>
                        <m:r>
                          <a:rPr lang="en-US" i="1">
                            <a:latin typeface="Cambria Math"/>
                          </a:rPr>
                          <m:t>𝑛</m:t>
                        </m:r>
                      </m:sub>
                      <m:sup>
                        <m:r>
                          <a:rPr lang="en-US" i="1">
                            <a:latin typeface="Cambria Math"/>
                          </a:rPr>
                          <m:t>𝑛</m:t>
                        </m:r>
                      </m:sup>
                    </m:sSubSup>
                    <m:r>
                      <a:rPr lang="en-US" i="1">
                        <a:latin typeface="Cambria Math"/>
                      </a:rPr>
                      <m:t>=</m:t>
                    </m:r>
                    <m:f>
                      <m:fPr>
                        <m:ctrlPr>
                          <a:rPr lang="en-US" i="1">
                            <a:latin typeface="Cambria Math"/>
                          </a:rPr>
                        </m:ctrlPr>
                      </m:fPr>
                      <m:num>
                        <m:r>
                          <a:rPr lang="en-US" i="1">
                            <a:latin typeface="Cambria Math"/>
                          </a:rPr>
                          <m:t>1</m:t>
                        </m:r>
                      </m:num>
                      <m:den>
                        <m:r>
                          <a:rPr lang="en-US" i="1">
                            <a:latin typeface="Cambria Math"/>
                          </a:rPr>
                          <m:t>𝑛</m:t>
                        </m:r>
                        <m:r>
                          <a:rPr lang="en-US" i="1">
                            <a:latin typeface="Cambria Math"/>
                          </a:rPr>
                          <m:t>+1</m:t>
                        </m:r>
                      </m:den>
                    </m:f>
                    <m:f>
                      <m:fPr>
                        <m:ctrlPr>
                          <a:rPr lang="en-US" i="1">
                            <a:latin typeface="Cambria Math"/>
                          </a:rPr>
                        </m:ctrlPr>
                      </m:fPr>
                      <m:num>
                        <m:d>
                          <m:dPr>
                            <m:ctrlPr>
                              <a:rPr lang="en-US" i="1">
                                <a:latin typeface="Cambria Math"/>
                              </a:rPr>
                            </m:ctrlPr>
                          </m:dPr>
                          <m:e>
                            <m:r>
                              <a:rPr lang="en-US" i="1">
                                <a:latin typeface="Cambria Math"/>
                              </a:rPr>
                              <m:t>2</m:t>
                            </m:r>
                            <m:r>
                              <a:rPr lang="en-US" i="1">
                                <a:latin typeface="Cambria Math"/>
                              </a:rPr>
                              <m:t>𝑛</m:t>
                            </m:r>
                          </m:e>
                        </m:d>
                        <m:r>
                          <a:rPr lang="en-US" i="1">
                            <a:latin typeface="Cambria Math"/>
                          </a:rPr>
                          <m:t>!</m:t>
                        </m:r>
                      </m:num>
                      <m:den>
                        <m:r>
                          <a:rPr lang="en-US" i="1">
                            <a:latin typeface="Cambria Math"/>
                          </a:rPr>
                          <m:t>𝑛</m:t>
                        </m:r>
                        <m:r>
                          <a:rPr lang="en-US" i="1">
                            <a:latin typeface="Cambria Math"/>
                          </a:rPr>
                          <m:t>!</m:t>
                        </m:r>
                        <m:r>
                          <a:rPr lang="en-US" i="1">
                            <a:latin typeface="Cambria Math"/>
                          </a:rPr>
                          <m:t>𝑛</m:t>
                        </m:r>
                        <m:r>
                          <a:rPr lang="en-US" i="1">
                            <a:latin typeface="Cambria Math"/>
                          </a:rPr>
                          <m:t>!</m:t>
                        </m:r>
                      </m:den>
                    </m:f>
                  </m:oMath>
                </a14:m>
                <a:endParaRPr lang="en-US"/>
              </a:p>
              <a:p>
                <a:r>
                  <a:rPr lang="en-US" altLang="zh-CN" smtClean="0"/>
                  <a:t>h</a:t>
                </a:r>
                <a:r>
                  <a:rPr lang="en-US" altLang="zh-CN" baseline="-25000" smtClean="0"/>
                  <a:t>2</a:t>
                </a:r>
                <a:r>
                  <a:rPr lang="en-US" altLang="zh-CN" smtClean="0"/>
                  <a:t>=2; h</a:t>
                </a:r>
                <a:r>
                  <a:rPr lang="en-US" altLang="zh-CN" baseline="-25000"/>
                  <a:t>3</a:t>
                </a:r>
                <a:r>
                  <a:rPr lang="en-US" altLang="zh-CN" smtClean="0"/>
                  <a:t>=5; h</a:t>
                </a:r>
                <a:r>
                  <a:rPr lang="en-US" altLang="zh-CN" baseline="-25000"/>
                  <a:t>4</a:t>
                </a:r>
                <a:r>
                  <a:rPr lang="en-US" altLang="zh-CN" smtClean="0"/>
                  <a:t>=14; h</a:t>
                </a:r>
                <a:r>
                  <a:rPr lang="en-US" altLang="zh-CN" baseline="-25000"/>
                  <a:t>5</a:t>
                </a:r>
                <a:r>
                  <a:rPr lang="en-US" altLang="zh-CN" smtClean="0"/>
                  <a:t>=42; h</a:t>
                </a:r>
                <a:r>
                  <a:rPr lang="en-US" altLang="zh-CN" baseline="-25000"/>
                  <a:t>6</a:t>
                </a:r>
                <a:r>
                  <a:rPr lang="en-US" altLang="zh-CN" smtClean="0"/>
                  <a:t>=132… </a:t>
                </a:r>
                <a:endParaRPr lang="en-US"/>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160748"/>
                <a:ext cx="8229600" cy="4752528"/>
              </a:xfrm>
              <a:blipFill rotWithShape="1">
                <a:blip r:embed="rId3"/>
                <a:stretch>
                  <a:fillRect b="-17414"/>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0C913308-F349-4B6D-A68A-DD1791B4A57B}" type="slidenum">
              <a:rPr lang="zh-CN" altLang="en-US" smtClean="0"/>
              <a:t>26</a:t>
            </a:fld>
            <a:endParaRPr lang="zh-CN" altLang="en-US" dirty="0"/>
          </a:p>
        </p:txBody>
      </p:sp>
      <p:grpSp>
        <p:nvGrpSpPr>
          <p:cNvPr id="7" name="组合 6"/>
          <p:cNvGrpSpPr/>
          <p:nvPr/>
        </p:nvGrpSpPr>
        <p:grpSpPr>
          <a:xfrm>
            <a:off x="6516216" y="4653136"/>
            <a:ext cx="2376264" cy="1512168"/>
            <a:chOff x="6732240" y="2276872"/>
            <a:chExt cx="2376264" cy="1512168"/>
          </a:xfrm>
        </p:grpSpPr>
        <p:sp>
          <p:nvSpPr>
            <p:cNvPr id="5" name="爆炸形 2 4"/>
            <p:cNvSpPr/>
            <p:nvPr/>
          </p:nvSpPr>
          <p:spPr>
            <a:xfrm>
              <a:off x="6732240" y="2276872"/>
              <a:ext cx="2376264" cy="1512168"/>
            </a:xfrm>
            <a:prstGeom prst="irregularSeal2">
              <a:avLst/>
            </a:prstGeom>
            <a:solidFill>
              <a:srgbClr val="52CA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a:solidFill>
                  <a:srgbClr val="0000CC"/>
                </a:solidFill>
              </a:endParaRPr>
            </a:p>
          </p:txBody>
        </p:sp>
        <p:sp>
          <p:nvSpPr>
            <p:cNvPr id="6" name="TextBox 5"/>
            <p:cNvSpPr txBox="1"/>
            <p:nvPr/>
          </p:nvSpPr>
          <p:spPr>
            <a:xfrm>
              <a:off x="7030032" y="2806539"/>
              <a:ext cx="1632498" cy="523220"/>
            </a:xfrm>
            <a:prstGeom prst="rect">
              <a:avLst/>
            </a:prstGeom>
            <a:noFill/>
          </p:spPr>
          <p:txBody>
            <a:bodyPr wrap="none" rtlCol="0">
              <a:spAutoFit/>
            </a:bodyPr>
            <a:lstStyle/>
            <a:p>
              <a:r>
                <a:rPr lang="en-US" altLang="zh-CN" sz="2800">
                  <a:solidFill>
                    <a:srgbClr val="0000CC"/>
                  </a:solidFill>
                </a:rPr>
                <a:t>Catalan</a:t>
              </a:r>
              <a:r>
                <a:rPr lang="zh-CN" altLang="en-US" sz="2800" smtClean="0">
                  <a:solidFill>
                    <a:srgbClr val="0000CC"/>
                  </a:solidFill>
                </a:rPr>
                <a:t>数</a:t>
              </a:r>
              <a:endParaRPr lang="en-US" sz="2800"/>
            </a:p>
          </p:txBody>
        </p:sp>
      </p:grpSp>
    </p:spTree>
    <p:extLst>
      <p:ext uri="{BB962C8B-B14F-4D97-AF65-F5344CB8AC3E}">
        <p14:creationId xmlns:p14="http://schemas.microsoft.com/office/powerpoint/2010/main" val="34416965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332656"/>
            <a:ext cx="8077200" cy="82809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4000" b="1" i="0" u="none" strike="noStrike" kern="0" cap="none" spc="0" normalizeH="0" baseline="0" noProof="0" dirty="0" smtClean="0">
              <a:ln>
                <a:noFill/>
              </a:ln>
              <a:solidFill>
                <a:srgbClr val="000000"/>
              </a:solidFill>
              <a:effectLst/>
              <a:uLnTx/>
              <a:uFillTx/>
              <a:latin typeface="+mj-lt"/>
              <a:ea typeface="华文新魏" pitchFamily="2" charset="-122"/>
              <a:cs typeface="+mj-cs"/>
            </a:endParaRPr>
          </a:p>
        </p:txBody>
      </p:sp>
      <p:sp>
        <p:nvSpPr>
          <p:cNvPr id="5" name="Rectangle 6"/>
          <p:cNvSpPr txBox="1">
            <a:spLocks noChangeArrowheads="1"/>
          </p:cNvSpPr>
          <p:nvPr/>
        </p:nvSpPr>
        <p:spPr>
          <a:xfrm>
            <a:off x="467544" y="368660"/>
            <a:ext cx="8229600" cy="6489340"/>
          </a:xfrm>
          <a:prstGeom prst="rect">
            <a:avLst/>
          </a:prstGeom>
        </p:spPr>
        <p:txBody>
          <a:bodyPr/>
          <a:lstStyle/>
          <a:p>
            <a:r>
              <a:rPr lang="zh-CN" altLang="en-US" sz="2800" b="1" dirty="0" smtClean="0">
                <a:solidFill>
                  <a:srgbClr val="000000"/>
                </a:solidFill>
                <a:latin typeface="华文楷体" pitchFamily="2" charset="-122"/>
                <a:ea typeface="华文楷体" pitchFamily="2" charset="-122"/>
              </a:rPr>
              <a:t>所以</a:t>
            </a:r>
            <a:r>
              <a:rPr lang="en-US" altLang="zh-CN" sz="2800" b="1" dirty="0" smtClean="0">
                <a:solidFill>
                  <a:srgbClr val="000000"/>
                </a:solidFill>
                <a:latin typeface="华文楷体" pitchFamily="2" charset="-122"/>
                <a:ea typeface="华文楷体" pitchFamily="2" charset="-122"/>
              </a:rPr>
              <a:t>  b(n)=h(n)</a:t>
            </a:r>
            <a:endParaRPr lang="zh-CN" altLang="en-US" sz="2800" b="1" dirty="0" smtClean="0">
              <a:solidFill>
                <a:srgbClr val="000000"/>
              </a:solidFill>
              <a:latin typeface="华文楷体" pitchFamily="2" charset="-122"/>
              <a:ea typeface="华文楷体" pitchFamily="2" charset="-122"/>
            </a:endParaRPr>
          </a:p>
          <a:p>
            <a:r>
              <a:rPr lang="zh-CN" altLang="en-US" sz="2800" b="1" dirty="0" smtClean="0">
                <a:solidFill>
                  <a:srgbClr val="000000"/>
                </a:solidFill>
                <a:latin typeface="华文楷体" pitchFamily="2" charset="-122"/>
                <a:ea typeface="华文楷体" pitchFamily="2" charset="-122"/>
              </a:rPr>
              <a:t>那么</a:t>
            </a:r>
            <a:r>
              <a:rPr lang="en-US" altLang="zh-CN" sz="2800" b="1" dirty="0" smtClean="0">
                <a:solidFill>
                  <a:srgbClr val="000000"/>
                </a:solidFill>
                <a:latin typeface="华文楷体" pitchFamily="2" charset="-122"/>
                <a:ea typeface="华文楷体" pitchFamily="2" charset="-122"/>
              </a:rPr>
              <a:t>h(n)</a:t>
            </a:r>
            <a:r>
              <a:rPr lang="zh-CN" altLang="en-US" sz="2800" b="1" dirty="0" smtClean="0">
                <a:solidFill>
                  <a:srgbClr val="000000"/>
                </a:solidFill>
                <a:latin typeface="华文楷体" pitchFamily="2" charset="-122"/>
                <a:ea typeface="华文楷体" pitchFamily="2" charset="-122"/>
              </a:rPr>
              <a:t>又是如何求得的？注意到：</a:t>
            </a:r>
            <a:endParaRPr lang="zh-CN" altLang="en-US" sz="2800" b="1" dirty="0">
              <a:solidFill>
                <a:srgbClr val="000000"/>
              </a:solidFill>
              <a:latin typeface="华文楷体" pitchFamily="2" charset="-122"/>
              <a:ea typeface="华文楷体" pitchFamily="2" charset="-122"/>
            </a:endParaRPr>
          </a:p>
          <a:p>
            <a:pPr marL="715963" indent="-352425">
              <a:buFont typeface="+mj-lt"/>
              <a:buAutoNum type="arabicPeriod"/>
            </a:pPr>
            <a:r>
              <a:rPr lang="zh-CN" altLang="en-US" sz="2800" b="1" dirty="0" smtClean="0">
                <a:solidFill>
                  <a:srgbClr val="000000"/>
                </a:solidFill>
                <a:latin typeface="华文楷体" pitchFamily="2" charset="-122"/>
                <a:ea typeface="华文楷体" pitchFamily="2" charset="-122"/>
              </a:rPr>
              <a:t>一个出栈序列和一个（由</a:t>
            </a:r>
            <a:r>
              <a:rPr lang="en-US" altLang="zh-CN" sz="2800" b="1" dirty="0" smtClean="0">
                <a:solidFill>
                  <a:srgbClr val="000000"/>
                </a:solidFill>
                <a:latin typeface="华文楷体" pitchFamily="2" charset="-122"/>
                <a:ea typeface="华文楷体" pitchFamily="2" charset="-122"/>
              </a:rPr>
              <a:t>push</a:t>
            </a:r>
            <a:r>
              <a:rPr lang="zh-CN" altLang="en-US" sz="2800" b="1" dirty="0">
                <a:solidFill>
                  <a:srgbClr val="000000"/>
                </a:solidFill>
                <a:latin typeface="华文楷体" pitchFamily="2" charset="-122"/>
                <a:ea typeface="华文楷体" pitchFamily="2" charset="-122"/>
              </a:rPr>
              <a:t>，</a:t>
            </a:r>
            <a:r>
              <a:rPr lang="en-US" altLang="zh-CN" sz="2800" b="1" dirty="0" smtClean="0">
                <a:solidFill>
                  <a:srgbClr val="000000"/>
                </a:solidFill>
                <a:latin typeface="华文楷体" pitchFamily="2" charset="-122"/>
                <a:ea typeface="华文楷体" pitchFamily="2" charset="-122"/>
              </a:rPr>
              <a:t>pop</a:t>
            </a:r>
            <a:r>
              <a:rPr lang="zh-CN" altLang="en-US" sz="2800" b="1" dirty="0" smtClean="0">
                <a:solidFill>
                  <a:srgbClr val="000000"/>
                </a:solidFill>
                <a:latin typeface="华文楷体" pitchFamily="2" charset="-122"/>
                <a:ea typeface="华文楷体" pitchFamily="2" charset="-122"/>
              </a:rPr>
              <a:t>组成的）合法操作序列一一对应。</a:t>
            </a:r>
            <a:endParaRPr lang="en-US" altLang="zh-CN" sz="2800" b="1" dirty="0" smtClean="0">
              <a:solidFill>
                <a:srgbClr val="000000"/>
              </a:solidFill>
              <a:latin typeface="华文楷体" pitchFamily="2" charset="-122"/>
              <a:ea typeface="华文楷体" pitchFamily="2" charset="-122"/>
            </a:endParaRPr>
          </a:p>
          <a:p>
            <a:pPr marL="715963" indent="-352425">
              <a:buFont typeface="+mj-lt"/>
              <a:buAutoNum type="arabicPeriod"/>
            </a:pPr>
            <a:r>
              <a:rPr lang="zh-CN" altLang="en-US" sz="2800" b="1" dirty="0" smtClean="0">
                <a:solidFill>
                  <a:srgbClr val="000000"/>
                </a:solidFill>
                <a:latin typeface="华文楷体" pitchFamily="2" charset="-122"/>
                <a:ea typeface="华文楷体" pitchFamily="2" charset="-122"/>
              </a:rPr>
              <a:t>一个合法操作序列由</a:t>
            </a:r>
            <a:r>
              <a:rPr lang="en-US" altLang="zh-CN" sz="2800" b="1" dirty="0" smtClean="0">
                <a:solidFill>
                  <a:srgbClr val="000000"/>
                </a:solidFill>
                <a:latin typeface="华文楷体" pitchFamily="2" charset="-122"/>
                <a:ea typeface="华文楷体" pitchFamily="2" charset="-122"/>
              </a:rPr>
              <a:t>n</a:t>
            </a:r>
            <a:r>
              <a:rPr lang="zh-CN" altLang="en-US" sz="2800" b="1" dirty="0" smtClean="0">
                <a:solidFill>
                  <a:srgbClr val="000000"/>
                </a:solidFill>
                <a:latin typeface="华文楷体" pitchFamily="2" charset="-122"/>
                <a:ea typeface="华文楷体" pitchFamily="2" charset="-122"/>
              </a:rPr>
              <a:t>个</a:t>
            </a:r>
            <a:r>
              <a:rPr lang="en-US" altLang="zh-CN" sz="2800" b="1" dirty="0" smtClean="0">
                <a:solidFill>
                  <a:srgbClr val="000000"/>
                </a:solidFill>
                <a:latin typeface="华文楷体" pitchFamily="2" charset="-122"/>
                <a:ea typeface="华文楷体" pitchFamily="2" charset="-122"/>
              </a:rPr>
              <a:t>push</a:t>
            </a:r>
            <a:r>
              <a:rPr lang="zh-CN" altLang="en-US" sz="2800" b="1" dirty="0" smtClean="0">
                <a:solidFill>
                  <a:srgbClr val="000000"/>
                </a:solidFill>
                <a:latin typeface="华文楷体" pitchFamily="2" charset="-122"/>
                <a:ea typeface="华文楷体" pitchFamily="2" charset="-122"/>
              </a:rPr>
              <a:t>和</a:t>
            </a:r>
            <a:r>
              <a:rPr lang="en-US" altLang="zh-CN" sz="2800" b="1" dirty="0" smtClean="0">
                <a:solidFill>
                  <a:srgbClr val="000000"/>
                </a:solidFill>
                <a:latin typeface="华文楷体" pitchFamily="2" charset="-122"/>
                <a:ea typeface="华文楷体" pitchFamily="2" charset="-122"/>
              </a:rPr>
              <a:t>n</a:t>
            </a:r>
            <a:r>
              <a:rPr lang="zh-CN" altLang="en-US" sz="2800" b="1" dirty="0" smtClean="0">
                <a:solidFill>
                  <a:srgbClr val="000000"/>
                </a:solidFill>
                <a:latin typeface="华文楷体" pitchFamily="2" charset="-122"/>
                <a:ea typeface="华文楷体" pitchFamily="2" charset="-122"/>
              </a:rPr>
              <a:t>个</a:t>
            </a:r>
            <a:r>
              <a:rPr lang="en-US" altLang="zh-CN" sz="2800" b="1" dirty="0" smtClean="0">
                <a:solidFill>
                  <a:srgbClr val="000000"/>
                </a:solidFill>
                <a:latin typeface="华文楷体" pitchFamily="2" charset="-122"/>
                <a:ea typeface="华文楷体" pitchFamily="2" charset="-122"/>
              </a:rPr>
              <a:t>pop</a:t>
            </a:r>
            <a:r>
              <a:rPr lang="zh-CN" altLang="en-US" sz="2800" b="1" dirty="0" smtClean="0">
                <a:solidFill>
                  <a:srgbClr val="000000"/>
                </a:solidFill>
                <a:latin typeface="华文楷体" pitchFamily="2" charset="-122"/>
                <a:ea typeface="华文楷体" pitchFamily="2" charset="-122"/>
              </a:rPr>
              <a:t>组成，长为</a:t>
            </a:r>
            <a:r>
              <a:rPr lang="en-US" altLang="zh-CN" sz="2800" b="1" dirty="0" smtClean="0">
                <a:solidFill>
                  <a:srgbClr val="000000"/>
                </a:solidFill>
                <a:latin typeface="华文楷体" pitchFamily="2" charset="-122"/>
                <a:ea typeface="华文楷体" pitchFamily="2" charset="-122"/>
              </a:rPr>
              <a:t>2n</a:t>
            </a:r>
            <a:r>
              <a:rPr lang="zh-CN" altLang="en-US" sz="2800" b="1" dirty="0">
                <a:solidFill>
                  <a:srgbClr val="000000"/>
                </a:solidFill>
                <a:latin typeface="华文楷体" pitchFamily="2" charset="-122"/>
                <a:ea typeface="华文楷体" pitchFamily="2" charset="-122"/>
              </a:rPr>
              <a:t>。</a:t>
            </a:r>
          </a:p>
          <a:p>
            <a:pPr marL="715963" indent="-352425">
              <a:buFont typeface="+mj-lt"/>
              <a:buAutoNum type="arabicPeriod"/>
            </a:pPr>
            <a:r>
              <a:rPr lang="zh-CN" altLang="en-US" sz="2800" b="1" dirty="0" smtClean="0">
                <a:latin typeface="华文楷体" pitchFamily="2" charset="-122"/>
                <a:ea typeface="华文楷体" pitchFamily="2" charset="-122"/>
              </a:rPr>
              <a:t>由</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push</a:t>
            </a:r>
            <a:r>
              <a:rPr lang="zh-CN" altLang="en-US" sz="2800" b="1" dirty="0" smtClean="0">
                <a:latin typeface="华文楷体" pitchFamily="2" charset="-122"/>
                <a:ea typeface="华文楷体" pitchFamily="2" charset="-122"/>
              </a:rPr>
              <a:t>和</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pop</a:t>
            </a:r>
            <a:r>
              <a:rPr lang="zh-CN" altLang="en-US" sz="2800" b="1" dirty="0" smtClean="0">
                <a:latin typeface="华文楷体" pitchFamily="2" charset="-122"/>
                <a:ea typeface="华文楷体" pitchFamily="2" charset="-122"/>
              </a:rPr>
              <a:t>组成的合法操作序列个数＝</a:t>
            </a:r>
            <a:r>
              <a:rPr lang="en-US" altLang="zh-CN" sz="2800" b="1" dirty="0" smtClean="0">
                <a:latin typeface="华文楷体" pitchFamily="2" charset="-122"/>
                <a:ea typeface="华文楷体" pitchFamily="2" charset="-122"/>
              </a:rPr>
              <a:t>2n!/(n!*n!)</a:t>
            </a:r>
            <a:r>
              <a:rPr lang="zh-CN" altLang="en-US" sz="2800" b="1" dirty="0" smtClean="0">
                <a:latin typeface="华文楷体" pitchFamily="2" charset="-122"/>
                <a:ea typeface="华文楷体" pitchFamily="2" charset="-122"/>
              </a:rPr>
              <a:t>减去由</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push</a:t>
            </a:r>
            <a:r>
              <a:rPr lang="zh-CN" altLang="en-US" sz="2800" b="1" dirty="0" smtClean="0">
                <a:latin typeface="华文楷体" pitchFamily="2" charset="-122"/>
                <a:ea typeface="华文楷体" pitchFamily="2" charset="-122"/>
              </a:rPr>
              <a:t>和</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pop</a:t>
            </a:r>
            <a:r>
              <a:rPr lang="zh-CN" altLang="en-US" sz="2800" b="1" dirty="0" smtClean="0">
                <a:latin typeface="华文楷体" pitchFamily="2" charset="-122"/>
                <a:ea typeface="华文楷体" pitchFamily="2" charset="-122"/>
              </a:rPr>
              <a:t>组成的非法操作序列个数。</a:t>
            </a:r>
            <a:endParaRPr lang="zh-CN" altLang="en-US" sz="2800" b="1" dirty="0">
              <a:latin typeface="华文楷体" pitchFamily="2" charset="-122"/>
              <a:ea typeface="华文楷体" pitchFamily="2" charset="-122"/>
            </a:endParaRPr>
          </a:p>
          <a:p>
            <a:pPr marL="715963" indent="-352425">
              <a:buFont typeface="+mj-lt"/>
              <a:buAutoNum type="arabicPeriod"/>
            </a:pPr>
            <a:r>
              <a:rPr lang="en-US" altLang="zh-CN" sz="2800" b="1" dirty="0">
                <a:latin typeface="华文楷体" pitchFamily="2" charset="-122"/>
                <a:ea typeface="华文楷体" pitchFamily="2" charset="-122"/>
              </a:rPr>
              <a:t> </a:t>
            </a:r>
            <a:r>
              <a:rPr lang="zh-CN" altLang="en-US" sz="2800" b="1" dirty="0" smtClean="0">
                <a:solidFill>
                  <a:schemeClr val="tx2">
                    <a:lumMod val="60000"/>
                    <a:lumOff val="40000"/>
                  </a:schemeClr>
                </a:solidFill>
                <a:latin typeface="华文楷体" pitchFamily="2" charset="-122"/>
                <a:ea typeface="华文楷体" pitchFamily="2" charset="-122"/>
              </a:rPr>
              <a:t>由</a:t>
            </a:r>
            <a:r>
              <a:rPr lang="en-US" altLang="zh-CN" sz="2800" b="1" dirty="0" smtClean="0">
                <a:solidFill>
                  <a:schemeClr val="tx2">
                    <a:lumMod val="60000"/>
                    <a:lumOff val="40000"/>
                  </a:schemeClr>
                </a:solidFill>
                <a:latin typeface="华文楷体" pitchFamily="2" charset="-122"/>
                <a:ea typeface="华文楷体" pitchFamily="2" charset="-122"/>
              </a:rPr>
              <a:t>n</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push</a:t>
            </a:r>
            <a:r>
              <a:rPr lang="zh-CN" altLang="en-US" sz="2800" b="1" dirty="0" smtClean="0">
                <a:solidFill>
                  <a:schemeClr val="tx2">
                    <a:lumMod val="60000"/>
                    <a:lumOff val="40000"/>
                  </a:schemeClr>
                </a:solidFill>
                <a:latin typeface="华文楷体" pitchFamily="2" charset="-122"/>
                <a:ea typeface="华文楷体" pitchFamily="2" charset="-122"/>
              </a:rPr>
              <a:t>和</a:t>
            </a:r>
            <a:r>
              <a:rPr lang="en-US" altLang="zh-CN" sz="2800" b="1" dirty="0" smtClean="0">
                <a:solidFill>
                  <a:schemeClr val="tx2">
                    <a:lumMod val="60000"/>
                    <a:lumOff val="40000"/>
                  </a:schemeClr>
                </a:solidFill>
                <a:latin typeface="华文楷体" pitchFamily="2" charset="-122"/>
                <a:ea typeface="华文楷体" pitchFamily="2" charset="-122"/>
              </a:rPr>
              <a:t>n</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pop</a:t>
            </a:r>
            <a:r>
              <a:rPr lang="zh-CN" altLang="en-US" sz="2800" b="1" dirty="0" smtClean="0">
                <a:solidFill>
                  <a:schemeClr val="tx2">
                    <a:lumMod val="60000"/>
                    <a:lumOff val="40000"/>
                  </a:schemeClr>
                </a:solidFill>
                <a:latin typeface="华文楷体" pitchFamily="2" charset="-122"/>
                <a:ea typeface="华文楷体" pitchFamily="2" charset="-122"/>
              </a:rPr>
              <a:t>组成的非法操作序列跟由</a:t>
            </a:r>
            <a:endParaRPr lang="en-US" altLang="zh-CN" sz="2800" b="1" dirty="0" smtClean="0">
              <a:solidFill>
                <a:schemeClr val="tx2">
                  <a:lumMod val="60000"/>
                  <a:lumOff val="40000"/>
                </a:schemeClr>
              </a:solidFill>
              <a:latin typeface="华文楷体" pitchFamily="2" charset="-122"/>
              <a:ea typeface="华文楷体" pitchFamily="2" charset="-122"/>
            </a:endParaRPr>
          </a:p>
          <a:p>
            <a:pPr marL="363538"/>
            <a:r>
              <a:rPr lang="en-US" altLang="zh-CN" sz="2800" b="1" dirty="0">
                <a:solidFill>
                  <a:schemeClr val="tx2">
                    <a:lumMod val="60000"/>
                    <a:lumOff val="40000"/>
                  </a:schemeClr>
                </a:solidFill>
                <a:latin typeface="华文楷体" pitchFamily="2" charset="-122"/>
                <a:ea typeface="华文楷体" pitchFamily="2" charset="-122"/>
              </a:rPr>
              <a:t> </a:t>
            </a:r>
            <a:r>
              <a:rPr lang="en-US" altLang="zh-CN" sz="2800" b="1" dirty="0" smtClean="0">
                <a:solidFill>
                  <a:schemeClr val="tx2">
                    <a:lumMod val="60000"/>
                    <a:lumOff val="40000"/>
                  </a:schemeClr>
                </a:solidFill>
                <a:latin typeface="华文楷体" pitchFamily="2" charset="-122"/>
                <a:ea typeface="华文楷体" pitchFamily="2" charset="-122"/>
              </a:rPr>
              <a:t>    n+1</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pop</a:t>
            </a:r>
            <a:r>
              <a:rPr lang="zh-CN" altLang="en-US" sz="2800" b="1" dirty="0" smtClean="0">
                <a:solidFill>
                  <a:schemeClr val="tx2">
                    <a:lumMod val="60000"/>
                    <a:lumOff val="40000"/>
                  </a:schemeClr>
                </a:solidFill>
                <a:latin typeface="华文楷体" pitchFamily="2" charset="-122"/>
                <a:ea typeface="华文楷体" pitchFamily="2" charset="-122"/>
              </a:rPr>
              <a:t>和</a:t>
            </a:r>
            <a:r>
              <a:rPr lang="en-US" altLang="zh-CN" sz="2800" b="1" dirty="0" smtClean="0">
                <a:solidFill>
                  <a:schemeClr val="tx2">
                    <a:lumMod val="60000"/>
                    <a:lumOff val="40000"/>
                  </a:schemeClr>
                </a:solidFill>
                <a:latin typeface="华文楷体" pitchFamily="2" charset="-122"/>
                <a:ea typeface="华文楷体" pitchFamily="2" charset="-122"/>
              </a:rPr>
              <a:t>n-1</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push</a:t>
            </a:r>
            <a:r>
              <a:rPr lang="zh-CN" altLang="en-US" sz="2800" b="1" dirty="0" smtClean="0">
                <a:solidFill>
                  <a:schemeClr val="tx2">
                    <a:lumMod val="60000"/>
                    <a:lumOff val="40000"/>
                  </a:schemeClr>
                </a:solidFill>
                <a:latin typeface="华文楷体" pitchFamily="2" charset="-122"/>
                <a:ea typeface="华文楷体" pitchFamily="2" charset="-122"/>
              </a:rPr>
              <a:t>组成的序列一一对应</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363538"/>
            <a:r>
              <a:rPr lang="zh-CN" altLang="zh-CN" sz="2800" b="1" dirty="0" smtClean="0">
                <a:latin typeface="华文楷体" pitchFamily="2" charset="-122"/>
                <a:ea typeface="华文楷体" pitchFamily="2" charset="-122"/>
              </a:rPr>
              <a:t>5</a:t>
            </a:r>
            <a:r>
              <a:rPr lang="en-US" altLang="zh-CN" sz="2800" b="1" dirty="0" smtClean="0">
                <a:latin typeface="华文楷体" pitchFamily="2" charset="-122"/>
                <a:ea typeface="华文楷体" pitchFamily="2" charset="-122"/>
              </a:rPr>
              <a:t>. </a:t>
            </a:r>
            <a:r>
              <a:rPr lang="en-US" altLang="zh-CN" sz="2800" b="1" dirty="0">
                <a:latin typeface="华文楷体" pitchFamily="2" charset="-122"/>
                <a:ea typeface="华文楷体" pitchFamily="2" charset="-122"/>
              </a:rPr>
              <a:t>n+1</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pop</a:t>
            </a:r>
            <a:r>
              <a:rPr lang="zh-CN" altLang="en-US" sz="2800" b="1" dirty="0" smtClean="0">
                <a:latin typeface="华文楷体" pitchFamily="2" charset="-122"/>
                <a:ea typeface="华文楷体" pitchFamily="2" charset="-122"/>
              </a:rPr>
              <a:t>和</a:t>
            </a:r>
            <a:r>
              <a:rPr lang="en-US" altLang="zh-CN" sz="2800" b="1" dirty="0">
                <a:latin typeface="华文楷体" pitchFamily="2" charset="-122"/>
                <a:ea typeface="华文楷体" pitchFamily="2" charset="-122"/>
              </a:rPr>
              <a:t>n-1</a:t>
            </a:r>
            <a:r>
              <a:rPr lang="zh-CN" altLang="en-US" sz="2800" b="1" dirty="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push</a:t>
            </a:r>
            <a:r>
              <a:rPr lang="zh-CN" altLang="en-US" sz="2800" b="1" dirty="0" smtClean="0">
                <a:latin typeface="华文楷体" pitchFamily="2" charset="-122"/>
                <a:ea typeface="华文楷体" pitchFamily="2" charset="-122"/>
              </a:rPr>
              <a:t>组成的序列个数为</a:t>
            </a:r>
            <a:endParaRPr lang="en-US" altLang="zh-CN" sz="2800" b="1" dirty="0" smtClean="0">
              <a:latin typeface="华文楷体" pitchFamily="2" charset="-122"/>
              <a:ea typeface="华文楷体" pitchFamily="2" charset="-122"/>
            </a:endParaRPr>
          </a:p>
          <a:p>
            <a:pPr marL="363538"/>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r>
              <a:rPr lang="en-US" altLang="zh-CN" sz="2800" b="1" dirty="0">
                <a:latin typeface="华文楷体" pitchFamily="2" charset="-122"/>
                <a:ea typeface="华文楷体" pitchFamily="2" charset="-122"/>
              </a:rPr>
              <a:t>2n!/((n+1)!*(n-1)!)</a:t>
            </a:r>
            <a:endParaRPr lang="en-US" altLang="zh-CN" sz="2800" b="1" dirty="0" smtClean="0">
              <a:latin typeface="华文楷体" pitchFamily="2" charset="-122"/>
              <a:ea typeface="华文楷体" pitchFamily="2" charset="-122"/>
            </a:endParaRPr>
          </a:p>
          <a:p>
            <a:pPr marL="363538"/>
            <a:r>
              <a:rPr lang="en-US" altLang="zh-CN" sz="2800" b="1" dirty="0" smtClean="0">
                <a:solidFill>
                  <a:srgbClr val="00004D"/>
                </a:solidFill>
                <a:latin typeface="华文楷体" pitchFamily="2" charset="-122"/>
                <a:ea typeface="华文楷体" pitchFamily="2" charset="-122"/>
              </a:rPr>
              <a:t>h(</a:t>
            </a:r>
            <a:r>
              <a:rPr lang="en-US" altLang="zh-CN" sz="2800" b="1" dirty="0">
                <a:solidFill>
                  <a:srgbClr val="00004D"/>
                </a:solidFill>
                <a:latin typeface="华文楷体" pitchFamily="2" charset="-122"/>
                <a:ea typeface="华文楷体" pitchFamily="2" charset="-122"/>
              </a:rPr>
              <a:t>n)</a:t>
            </a:r>
            <a:r>
              <a:rPr lang="en-US" altLang="zh-CN" sz="2800" b="1" dirty="0" smtClean="0">
                <a:solidFill>
                  <a:srgbClr val="00004D"/>
                </a:solidFill>
                <a:latin typeface="华文楷体" pitchFamily="2" charset="-122"/>
                <a:ea typeface="华文楷体" pitchFamily="2" charset="-122"/>
              </a:rPr>
              <a:t>=</a:t>
            </a:r>
            <a:r>
              <a:rPr lang="en-US" altLang="zh-CN" sz="2800" b="1" dirty="0">
                <a:solidFill>
                  <a:srgbClr val="00004D"/>
                </a:solidFill>
                <a:latin typeface="华文楷体" pitchFamily="2" charset="-122"/>
                <a:ea typeface="华文楷体" pitchFamily="2" charset="-122"/>
              </a:rPr>
              <a:t>2n!/(n!*n!</a:t>
            </a:r>
            <a:r>
              <a:rPr lang="en-US" altLang="zh-CN" sz="2800" b="1" dirty="0" smtClean="0">
                <a:solidFill>
                  <a:srgbClr val="00004D"/>
                </a:solidFill>
                <a:latin typeface="华文楷体" pitchFamily="2" charset="-122"/>
                <a:ea typeface="华文楷体" pitchFamily="2" charset="-122"/>
              </a:rPr>
              <a:t>)-</a:t>
            </a:r>
            <a:r>
              <a:rPr lang="en-US" altLang="zh-CN" sz="2800" b="1" dirty="0">
                <a:solidFill>
                  <a:srgbClr val="00004D"/>
                </a:solidFill>
                <a:latin typeface="华文楷体" pitchFamily="2" charset="-122"/>
                <a:ea typeface="华文楷体" pitchFamily="2" charset="-122"/>
              </a:rPr>
              <a:t>2n!/((n+1)!*(n-1)!</a:t>
            </a:r>
            <a:r>
              <a:rPr lang="en-US" altLang="zh-CN" sz="2800" b="1" dirty="0" smtClean="0">
                <a:solidFill>
                  <a:srgbClr val="00004D"/>
                </a:solidFill>
                <a:latin typeface="华文楷体" pitchFamily="2" charset="-122"/>
                <a:ea typeface="华文楷体" pitchFamily="2" charset="-122"/>
              </a:rPr>
              <a:t>)</a:t>
            </a:r>
          </a:p>
          <a:p>
            <a:pPr marL="363538"/>
            <a:r>
              <a:rPr lang="en-US" altLang="zh-CN" sz="2800" b="1" dirty="0">
                <a:solidFill>
                  <a:srgbClr val="00004D"/>
                </a:solidFill>
                <a:latin typeface="华文楷体" pitchFamily="2" charset="-122"/>
                <a:ea typeface="华文楷体" pitchFamily="2" charset="-122"/>
              </a:rPr>
              <a:t> </a:t>
            </a:r>
            <a:r>
              <a:rPr lang="en-US" altLang="zh-CN" sz="2800" b="1" dirty="0" smtClean="0">
                <a:solidFill>
                  <a:srgbClr val="00004D"/>
                </a:solidFill>
                <a:latin typeface="华文楷体" pitchFamily="2" charset="-122"/>
                <a:ea typeface="华文楷体" pitchFamily="2" charset="-122"/>
              </a:rPr>
              <a:t>      =1/n+1 </a:t>
            </a:r>
            <a:r>
              <a:rPr lang="en-US" altLang="zh-CN" sz="2800" b="1" dirty="0">
                <a:solidFill>
                  <a:srgbClr val="00004D"/>
                </a:solidFill>
                <a:latin typeface="华文楷体" pitchFamily="2" charset="-122"/>
                <a:ea typeface="华文楷体" pitchFamily="2" charset="-122"/>
              </a:rPr>
              <a:t>2n!/(n!*n!)</a:t>
            </a:r>
            <a:endParaRPr lang="zh-CN" altLang="en-US" sz="2800" b="1" dirty="0">
              <a:solidFill>
                <a:srgbClr val="00004D"/>
              </a:solidFill>
              <a:latin typeface="华文楷体" pitchFamily="2" charset="-122"/>
              <a:ea typeface="华文楷体" pitchFamily="2" charset="-122"/>
            </a:endParaRPr>
          </a:p>
          <a:p>
            <a:pPr marL="363538"/>
            <a:endParaRPr lang="zh-CN" altLang="en-US" sz="2800" b="1" dirty="0" smtClean="0">
              <a:latin typeface="华文楷体" pitchFamily="2" charset="-122"/>
              <a:ea typeface="华文楷体" pitchFamily="2" charset="-122"/>
            </a:endParaRPr>
          </a:p>
          <a:p>
            <a:pPr marL="363538"/>
            <a:endParaRPr lang="en-US" altLang="zh-CN" sz="2800" b="1" dirty="0" smtClean="0">
              <a:latin typeface="华文楷体" pitchFamily="2" charset="-122"/>
              <a:ea typeface="华文楷体" pitchFamily="2" charset="-122"/>
            </a:endParaRPr>
          </a:p>
          <a:p>
            <a:pPr marL="363538"/>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39678354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332656"/>
            <a:ext cx="8077200" cy="82809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4000" b="1" i="0" u="none" strike="noStrike" kern="0" cap="none" spc="0" normalizeH="0" baseline="0" noProof="0" dirty="0" smtClean="0">
              <a:ln>
                <a:noFill/>
              </a:ln>
              <a:solidFill>
                <a:srgbClr val="000000"/>
              </a:solidFill>
              <a:effectLst/>
              <a:uLnTx/>
              <a:uFillTx/>
              <a:latin typeface="+mj-lt"/>
              <a:ea typeface="华文新魏" pitchFamily="2" charset="-122"/>
              <a:cs typeface="+mj-cs"/>
            </a:endParaRPr>
          </a:p>
        </p:txBody>
      </p:sp>
      <p:sp>
        <p:nvSpPr>
          <p:cNvPr id="5" name="Rectangle 6"/>
          <p:cNvSpPr txBox="1">
            <a:spLocks noChangeArrowheads="1"/>
          </p:cNvSpPr>
          <p:nvPr/>
        </p:nvSpPr>
        <p:spPr>
          <a:xfrm>
            <a:off x="467544" y="368660"/>
            <a:ext cx="8229600" cy="6489340"/>
          </a:xfrm>
          <a:prstGeom prst="rect">
            <a:avLst/>
          </a:prstGeom>
        </p:spPr>
        <p:txBody>
          <a:bodyPr/>
          <a:lstStyle/>
          <a:p>
            <a:r>
              <a:rPr lang="en-US" altLang="zh-CN" sz="2800" b="1" dirty="0" smtClean="0">
                <a:latin typeface="华文楷体" pitchFamily="2" charset="-122"/>
                <a:ea typeface="华文楷体" pitchFamily="2" charset="-122"/>
              </a:rPr>
              <a:t> </a:t>
            </a:r>
            <a:r>
              <a:rPr lang="zh-CN" altLang="en-US" sz="2800" b="1" dirty="0" smtClean="0">
                <a:solidFill>
                  <a:srgbClr val="FF0000"/>
                </a:solidFill>
                <a:latin typeface="华文楷体" pitchFamily="2" charset="-122"/>
                <a:ea typeface="华文楷体" pitchFamily="2" charset="-122"/>
              </a:rPr>
              <a:t>假设</a:t>
            </a:r>
            <a:r>
              <a:rPr lang="en-US" altLang="zh-CN" sz="2800" b="1" dirty="0" smtClean="0">
                <a:solidFill>
                  <a:srgbClr val="FF0000"/>
                </a:solidFill>
                <a:latin typeface="华文楷体" pitchFamily="2" charset="-122"/>
                <a:ea typeface="华文楷体" pitchFamily="2" charset="-122"/>
              </a:rPr>
              <a:t>S</a:t>
            </a:r>
            <a:r>
              <a:rPr lang="zh-CN" altLang="en-US" sz="2800" b="1" dirty="0" smtClean="0">
                <a:solidFill>
                  <a:srgbClr val="FF0000"/>
                </a:solidFill>
                <a:latin typeface="华文楷体" pitchFamily="2" charset="-122"/>
                <a:ea typeface="华文楷体" pitchFamily="2" charset="-122"/>
              </a:rPr>
              <a:t>是</a:t>
            </a:r>
            <a:r>
              <a:rPr lang="zh-CN" altLang="en-US" sz="2800" b="1" dirty="0" smtClean="0">
                <a:solidFill>
                  <a:schemeClr val="tx2">
                    <a:lumMod val="60000"/>
                    <a:lumOff val="40000"/>
                  </a:schemeClr>
                </a:solidFill>
                <a:latin typeface="华文楷体" pitchFamily="2" charset="-122"/>
                <a:ea typeface="华文楷体" pitchFamily="2" charset="-122"/>
              </a:rPr>
              <a:t>由</a:t>
            </a:r>
            <a:r>
              <a:rPr lang="en-US" altLang="zh-CN" sz="2800" b="1" dirty="0" smtClean="0">
                <a:solidFill>
                  <a:schemeClr val="tx2">
                    <a:lumMod val="60000"/>
                    <a:lumOff val="40000"/>
                  </a:schemeClr>
                </a:solidFill>
                <a:latin typeface="华文楷体" pitchFamily="2" charset="-122"/>
                <a:ea typeface="华文楷体" pitchFamily="2" charset="-122"/>
              </a:rPr>
              <a:t>n</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push</a:t>
            </a:r>
            <a:r>
              <a:rPr lang="zh-CN" altLang="en-US" sz="2800" b="1" dirty="0" smtClean="0">
                <a:solidFill>
                  <a:schemeClr val="tx2">
                    <a:lumMod val="60000"/>
                    <a:lumOff val="40000"/>
                  </a:schemeClr>
                </a:solidFill>
                <a:latin typeface="华文楷体" pitchFamily="2" charset="-122"/>
                <a:ea typeface="华文楷体" pitchFamily="2" charset="-122"/>
              </a:rPr>
              <a:t>和</a:t>
            </a:r>
            <a:r>
              <a:rPr lang="en-US" altLang="zh-CN" sz="2800" b="1" dirty="0" smtClean="0">
                <a:solidFill>
                  <a:schemeClr val="tx2">
                    <a:lumMod val="60000"/>
                    <a:lumOff val="40000"/>
                  </a:schemeClr>
                </a:solidFill>
                <a:latin typeface="华文楷体" pitchFamily="2" charset="-122"/>
                <a:ea typeface="华文楷体" pitchFamily="2" charset="-122"/>
              </a:rPr>
              <a:t>n</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pop</a:t>
            </a:r>
            <a:r>
              <a:rPr lang="zh-CN" altLang="en-US" sz="2800" b="1" dirty="0" smtClean="0">
                <a:solidFill>
                  <a:schemeClr val="tx2">
                    <a:lumMod val="60000"/>
                    <a:lumOff val="40000"/>
                  </a:schemeClr>
                </a:solidFill>
                <a:latin typeface="华文楷体" pitchFamily="2" charset="-122"/>
                <a:ea typeface="华文楷体" pitchFamily="2" charset="-122"/>
              </a:rPr>
              <a:t>组成的非法操作序列。则必定存在一个最小</a:t>
            </a:r>
            <a:r>
              <a:rPr lang="en-US" altLang="zh-CN" sz="2800" b="1" dirty="0" smtClean="0">
                <a:solidFill>
                  <a:schemeClr val="tx2">
                    <a:lumMod val="60000"/>
                    <a:lumOff val="40000"/>
                  </a:schemeClr>
                </a:solidFill>
                <a:latin typeface="华文楷体" pitchFamily="2" charset="-122"/>
                <a:ea typeface="华文楷体" pitchFamily="2" charset="-122"/>
              </a:rPr>
              <a:t>m</a:t>
            </a:r>
            <a:r>
              <a:rPr lang="zh-CN" altLang="en-US" sz="2800" b="1" dirty="0" smtClean="0">
                <a:solidFill>
                  <a:schemeClr val="tx2">
                    <a:lumMod val="60000"/>
                    <a:lumOff val="40000"/>
                  </a:schemeClr>
                </a:solidFill>
                <a:latin typeface="华文楷体" pitchFamily="2" charset="-122"/>
                <a:ea typeface="华文楷体" pitchFamily="2" charset="-122"/>
              </a:rPr>
              <a:t>使得</a:t>
            </a:r>
            <a:r>
              <a:rPr lang="en-US" altLang="zh-CN" sz="2800" b="1" dirty="0" smtClean="0">
                <a:solidFill>
                  <a:schemeClr val="tx2">
                    <a:lumMod val="60000"/>
                    <a:lumOff val="40000"/>
                  </a:schemeClr>
                </a:solidFill>
                <a:latin typeface="华文楷体" pitchFamily="2" charset="-122"/>
                <a:ea typeface="华文楷体" pitchFamily="2" charset="-122"/>
              </a:rPr>
              <a:t>S</a:t>
            </a:r>
            <a:r>
              <a:rPr lang="zh-CN" altLang="en-US" sz="2800" b="1" dirty="0" smtClean="0">
                <a:solidFill>
                  <a:schemeClr val="tx2">
                    <a:lumMod val="60000"/>
                    <a:lumOff val="40000"/>
                  </a:schemeClr>
                </a:solidFill>
                <a:latin typeface="华文楷体" pitchFamily="2" charset="-122"/>
                <a:ea typeface="华文楷体" pitchFamily="2" charset="-122"/>
              </a:rPr>
              <a:t>的第</a:t>
            </a:r>
            <a:r>
              <a:rPr lang="en-US" altLang="zh-CN" sz="2800" b="1" dirty="0" smtClean="0">
                <a:solidFill>
                  <a:schemeClr val="tx2">
                    <a:lumMod val="60000"/>
                    <a:lumOff val="40000"/>
                  </a:schemeClr>
                </a:solidFill>
                <a:latin typeface="华文楷体" pitchFamily="2" charset="-122"/>
                <a:ea typeface="华文楷体" pitchFamily="2" charset="-122"/>
              </a:rPr>
              <a:t>2m</a:t>
            </a:r>
            <a:r>
              <a:rPr lang="zh-CN" altLang="en-US" sz="2800" b="1" dirty="0" smtClean="0">
                <a:solidFill>
                  <a:schemeClr val="tx2">
                    <a:lumMod val="60000"/>
                    <a:lumOff val="40000"/>
                  </a:schemeClr>
                </a:solidFill>
                <a:latin typeface="华文楷体" pitchFamily="2" charset="-122"/>
                <a:ea typeface="华文楷体" pitchFamily="2" charset="-122"/>
              </a:rPr>
              <a:t>＋</a:t>
            </a:r>
            <a:r>
              <a:rPr lang="en-US" altLang="zh-CN" sz="2800" b="1" dirty="0" smtClean="0">
                <a:solidFill>
                  <a:schemeClr val="tx2">
                    <a:lumMod val="60000"/>
                    <a:lumOff val="40000"/>
                  </a:schemeClr>
                </a:solidFill>
                <a:latin typeface="华文楷体" pitchFamily="2" charset="-122"/>
                <a:ea typeface="华文楷体" pitchFamily="2" charset="-122"/>
              </a:rPr>
              <a:t>1</a:t>
            </a:r>
            <a:r>
              <a:rPr lang="zh-CN" altLang="en-US" sz="2800" b="1" dirty="0" smtClean="0">
                <a:solidFill>
                  <a:schemeClr val="tx2">
                    <a:lumMod val="60000"/>
                    <a:lumOff val="40000"/>
                  </a:schemeClr>
                </a:solidFill>
                <a:latin typeface="华文楷体" pitchFamily="2" charset="-122"/>
                <a:ea typeface="华文楷体" pitchFamily="2" charset="-122"/>
              </a:rPr>
              <a:t>位置上是</a:t>
            </a:r>
            <a:r>
              <a:rPr lang="en-US" altLang="zh-CN" sz="2800" b="1" dirty="0" smtClean="0">
                <a:solidFill>
                  <a:schemeClr val="tx2">
                    <a:lumMod val="60000"/>
                    <a:lumOff val="40000"/>
                  </a:schemeClr>
                </a:solidFill>
                <a:latin typeface="华文楷体" pitchFamily="2" charset="-122"/>
                <a:ea typeface="华文楷体" pitchFamily="2" charset="-122"/>
              </a:rPr>
              <a:t>pop</a:t>
            </a:r>
          </a:p>
          <a:p>
            <a:r>
              <a:rPr lang="zh-CN" altLang="en-US" sz="2800" b="1" dirty="0" smtClean="0">
                <a:solidFill>
                  <a:schemeClr val="tx2">
                    <a:lumMod val="60000"/>
                    <a:lumOff val="40000"/>
                  </a:schemeClr>
                </a:solidFill>
                <a:latin typeface="华文楷体" pitchFamily="2" charset="-122"/>
                <a:ea typeface="华文楷体" pitchFamily="2" charset="-122"/>
              </a:rPr>
              <a:t>而之前正好有</a:t>
            </a:r>
            <a:r>
              <a:rPr lang="en-US" altLang="zh-CN" sz="2800" b="1" dirty="0" smtClean="0">
                <a:solidFill>
                  <a:schemeClr val="tx2">
                    <a:lumMod val="60000"/>
                    <a:lumOff val="40000"/>
                  </a:schemeClr>
                </a:solidFill>
                <a:latin typeface="华文楷体" pitchFamily="2" charset="-122"/>
                <a:ea typeface="华文楷体" pitchFamily="2" charset="-122"/>
              </a:rPr>
              <a:t>m</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push</a:t>
            </a:r>
            <a:r>
              <a:rPr lang="zh-CN" altLang="en-US" sz="2800" b="1" dirty="0" smtClean="0">
                <a:solidFill>
                  <a:schemeClr val="tx2">
                    <a:lumMod val="60000"/>
                    <a:lumOff val="40000"/>
                  </a:schemeClr>
                </a:solidFill>
                <a:latin typeface="华文楷体" pitchFamily="2" charset="-122"/>
                <a:ea typeface="华文楷体" pitchFamily="2" charset="-122"/>
              </a:rPr>
              <a:t>和</a:t>
            </a:r>
            <a:r>
              <a:rPr lang="en-US" altLang="zh-CN" sz="2800" b="1" dirty="0" smtClean="0">
                <a:solidFill>
                  <a:schemeClr val="tx2">
                    <a:lumMod val="60000"/>
                    <a:lumOff val="40000"/>
                  </a:schemeClr>
                </a:solidFill>
                <a:latin typeface="华文楷体" pitchFamily="2" charset="-122"/>
                <a:ea typeface="华文楷体" pitchFamily="2" charset="-122"/>
              </a:rPr>
              <a:t>m</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pop</a:t>
            </a:r>
            <a:r>
              <a:rPr lang="zh-CN" altLang="en-US" sz="2800" b="1" dirty="0" smtClean="0">
                <a:solidFill>
                  <a:schemeClr val="tx2">
                    <a:lumMod val="60000"/>
                    <a:lumOff val="40000"/>
                  </a:schemeClr>
                </a:solidFill>
                <a:latin typeface="华文楷体" pitchFamily="2" charset="-122"/>
                <a:ea typeface="华文楷体" pitchFamily="2" charset="-122"/>
              </a:rPr>
              <a:t>，而从第</a:t>
            </a:r>
            <a:r>
              <a:rPr lang="en-US" altLang="zh-CN" sz="2800" b="1" dirty="0" smtClean="0">
                <a:solidFill>
                  <a:schemeClr val="tx2">
                    <a:lumMod val="60000"/>
                    <a:lumOff val="40000"/>
                  </a:schemeClr>
                </a:solidFill>
                <a:latin typeface="华文楷体" pitchFamily="2" charset="-122"/>
                <a:ea typeface="华文楷体" pitchFamily="2" charset="-122"/>
              </a:rPr>
              <a:t>2m</a:t>
            </a:r>
            <a:r>
              <a:rPr lang="zh-CN" altLang="en-US" sz="2800" b="1" dirty="0" smtClean="0">
                <a:solidFill>
                  <a:schemeClr val="tx2">
                    <a:lumMod val="60000"/>
                    <a:lumOff val="40000"/>
                  </a:schemeClr>
                </a:solidFill>
                <a:latin typeface="华文楷体" pitchFamily="2" charset="-122"/>
                <a:ea typeface="华文楷体" pitchFamily="2" charset="-122"/>
              </a:rPr>
              <a:t>＋</a:t>
            </a:r>
            <a:r>
              <a:rPr lang="en-US" altLang="zh-CN" sz="2800" b="1" dirty="0" smtClean="0">
                <a:solidFill>
                  <a:schemeClr val="tx2">
                    <a:lumMod val="60000"/>
                    <a:lumOff val="40000"/>
                  </a:schemeClr>
                </a:solidFill>
                <a:latin typeface="华文楷体" pitchFamily="2" charset="-122"/>
                <a:ea typeface="华文楷体" pitchFamily="2" charset="-122"/>
              </a:rPr>
              <a:t>2</a:t>
            </a:r>
            <a:r>
              <a:rPr lang="zh-CN" altLang="en-US" sz="2800" b="1" dirty="0" smtClean="0">
                <a:solidFill>
                  <a:schemeClr val="tx2">
                    <a:lumMod val="60000"/>
                    <a:lumOff val="40000"/>
                  </a:schemeClr>
                </a:solidFill>
                <a:latin typeface="华文楷体" pitchFamily="2" charset="-122"/>
                <a:ea typeface="华文楷体" pitchFamily="2" charset="-122"/>
              </a:rPr>
              <a:t>位置开始的序列中</a:t>
            </a:r>
            <a:r>
              <a:rPr lang="en-US" altLang="zh-CN" sz="2800" b="1" dirty="0" smtClean="0">
                <a:solidFill>
                  <a:schemeClr val="tx2">
                    <a:lumMod val="60000"/>
                    <a:lumOff val="40000"/>
                  </a:schemeClr>
                </a:solidFill>
                <a:latin typeface="华文楷体" pitchFamily="2" charset="-122"/>
                <a:ea typeface="华文楷体" pitchFamily="2" charset="-122"/>
              </a:rPr>
              <a:t>push</a:t>
            </a:r>
            <a:r>
              <a:rPr lang="zh-CN" altLang="en-US" sz="2800" b="1" dirty="0" smtClean="0">
                <a:solidFill>
                  <a:schemeClr val="tx2">
                    <a:lumMod val="60000"/>
                    <a:lumOff val="40000"/>
                  </a:schemeClr>
                </a:solidFill>
                <a:latin typeface="华文楷体" pitchFamily="2" charset="-122"/>
                <a:ea typeface="华文楷体" pitchFamily="2" charset="-122"/>
              </a:rPr>
              <a:t>的个数必定比</a:t>
            </a:r>
            <a:r>
              <a:rPr lang="en-US" altLang="zh-CN" sz="2800" b="1" dirty="0" smtClean="0">
                <a:solidFill>
                  <a:schemeClr val="tx2">
                    <a:lumMod val="60000"/>
                    <a:lumOff val="40000"/>
                  </a:schemeClr>
                </a:solidFill>
                <a:latin typeface="华文楷体" pitchFamily="2" charset="-122"/>
                <a:ea typeface="华文楷体" pitchFamily="2" charset="-122"/>
              </a:rPr>
              <a:t>pop</a:t>
            </a:r>
            <a:r>
              <a:rPr lang="zh-CN" altLang="en-US" sz="2800" b="1" dirty="0" smtClean="0">
                <a:solidFill>
                  <a:schemeClr val="tx2">
                    <a:lumMod val="60000"/>
                    <a:lumOff val="40000"/>
                  </a:schemeClr>
                </a:solidFill>
                <a:latin typeface="华文楷体" pitchFamily="2" charset="-122"/>
                <a:ea typeface="华文楷体" pitchFamily="2" charset="-122"/>
              </a:rPr>
              <a:t>的个数多一。现在将从第</a:t>
            </a:r>
            <a:r>
              <a:rPr lang="en-US" altLang="zh-CN" sz="2800" b="1" dirty="0" smtClean="0">
                <a:solidFill>
                  <a:schemeClr val="tx2">
                    <a:lumMod val="60000"/>
                    <a:lumOff val="40000"/>
                  </a:schemeClr>
                </a:solidFill>
                <a:latin typeface="华文楷体" pitchFamily="2" charset="-122"/>
                <a:ea typeface="华文楷体" pitchFamily="2" charset="-122"/>
              </a:rPr>
              <a:t>2m+2</a:t>
            </a:r>
            <a:r>
              <a:rPr lang="zh-CN" altLang="en-US" sz="2800" b="1" dirty="0" smtClean="0">
                <a:solidFill>
                  <a:schemeClr val="tx2">
                    <a:lumMod val="60000"/>
                    <a:lumOff val="40000"/>
                  </a:schemeClr>
                </a:solidFill>
                <a:latin typeface="华文楷体" pitchFamily="2" charset="-122"/>
                <a:ea typeface="华文楷体" pitchFamily="2" charset="-122"/>
              </a:rPr>
              <a:t>个元素开始把</a:t>
            </a:r>
            <a:r>
              <a:rPr lang="en-US" altLang="zh-CN" sz="2800" b="1" dirty="0" smtClean="0">
                <a:solidFill>
                  <a:schemeClr val="tx2">
                    <a:lumMod val="60000"/>
                    <a:lumOff val="40000"/>
                  </a:schemeClr>
                </a:solidFill>
                <a:latin typeface="华文楷体" pitchFamily="2" charset="-122"/>
                <a:ea typeface="华文楷体" pitchFamily="2" charset="-122"/>
              </a:rPr>
              <a:t>push</a:t>
            </a:r>
            <a:r>
              <a:rPr lang="zh-CN" altLang="en-US" sz="2800" b="1" dirty="0" smtClean="0">
                <a:solidFill>
                  <a:schemeClr val="tx2">
                    <a:lumMod val="60000"/>
                    <a:lumOff val="40000"/>
                  </a:schemeClr>
                </a:solidFill>
                <a:latin typeface="华文楷体" pitchFamily="2" charset="-122"/>
                <a:ea typeface="华文楷体" pitchFamily="2" charset="-122"/>
              </a:rPr>
              <a:t>变</a:t>
            </a:r>
            <a:r>
              <a:rPr lang="en-US" altLang="zh-CN" sz="2800" b="1" dirty="0" smtClean="0">
                <a:solidFill>
                  <a:schemeClr val="tx2">
                    <a:lumMod val="60000"/>
                    <a:lumOff val="40000"/>
                  </a:schemeClr>
                </a:solidFill>
                <a:latin typeface="华文楷体" pitchFamily="2" charset="-122"/>
                <a:ea typeface="华文楷体" pitchFamily="2" charset="-122"/>
              </a:rPr>
              <a:t>pop</a:t>
            </a:r>
            <a:r>
              <a:rPr lang="zh-CN" altLang="en-US" sz="2800" b="1" dirty="0" smtClean="0">
                <a:solidFill>
                  <a:schemeClr val="tx2">
                    <a:lumMod val="60000"/>
                    <a:lumOff val="40000"/>
                  </a:schemeClr>
                </a:solidFill>
                <a:latin typeface="华文楷体" pitchFamily="2" charset="-122"/>
                <a:ea typeface="华文楷体" pitchFamily="2" charset="-122"/>
              </a:rPr>
              <a:t>，</a:t>
            </a:r>
            <a:r>
              <a:rPr lang="en-US" altLang="zh-CN" sz="2800" b="1" dirty="0" smtClean="0">
                <a:solidFill>
                  <a:schemeClr val="tx2">
                    <a:lumMod val="60000"/>
                    <a:lumOff val="40000"/>
                  </a:schemeClr>
                </a:solidFill>
                <a:latin typeface="华文楷体" pitchFamily="2" charset="-122"/>
                <a:ea typeface="华文楷体" pitchFamily="2" charset="-122"/>
              </a:rPr>
              <a:t>pop</a:t>
            </a:r>
            <a:r>
              <a:rPr lang="zh-CN" altLang="en-US" sz="2800" b="1" dirty="0" smtClean="0">
                <a:solidFill>
                  <a:schemeClr val="tx2">
                    <a:lumMod val="60000"/>
                    <a:lumOff val="40000"/>
                  </a:schemeClr>
                </a:solidFill>
                <a:latin typeface="华文楷体" pitchFamily="2" charset="-122"/>
                <a:ea typeface="华文楷体" pitchFamily="2" charset="-122"/>
              </a:rPr>
              <a:t>变</a:t>
            </a:r>
            <a:r>
              <a:rPr lang="en-US" altLang="zh-CN" sz="2800" b="1" dirty="0" smtClean="0">
                <a:solidFill>
                  <a:schemeClr val="tx2">
                    <a:lumMod val="60000"/>
                    <a:lumOff val="40000"/>
                  </a:schemeClr>
                </a:solidFill>
                <a:latin typeface="华文楷体" pitchFamily="2" charset="-122"/>
                <a:ea typeface="华文楷体" pitchFamily="2" charset="-122"/>
              </a:rPr>
              <a:t>push</a:t>
            </a:r>
            <a:r>
              <a:rPr lang="zh-CN" altLang="en-US" sz="2800" b="1" dirty="0" smtClean="0">
                <a:solidFill>
                  <a:schemeClr val="tx2">
                    <a:lumMod val="60000"/>
                    <a:lumOff val="40000"/>
                  </a:schemeClr>
                </a:solidFill>
                <a:latin typeface="华文楷体" pitchFamily="2" charset="-122"/>
                <a:ea typeface="华文楷体" pitchFamily="2" charset="-122"/>
              </a:rPr>
              <a:t>，则得到的序列</a:t>
            </a:r>
            <a:r>
              <a:rPr lang="en-US" altLang="zh-CN" sz="2800" b="1" dirty="0" smtClean="0">
                <a:solidFill>
                  <a:schemeClr val="tx2">
                    <a:lumMod val="60000"/>
                    <a:lumOff val="40000"/>
                  </a:schemeClr>
                </a:solidFill>
                <a:latin typeface="华文楷体" pitchFamily="2" charset="-122"/>
                <a:ea typeface="华文楷体" pitchFamily="2" charset="-122"/>
              </a:rPr>
              <a:t>S’</a:t>
            </a:r>
            <a:r>
              <a:rPr lang="zh-CN" altLang="en-US" sz="2800" b="1" dirty="0" smtClean="0">
                <a:solidFill>
                  <a:schemeClr val="tx2">
                    <a:lumMod val="60000"/>
                    <a:lumOff val="40000"/>
                  </a:schemeClr>
                </a:solidFill>
                <a:latin typeface="华文楷体" pitchFamily="2" charset="-122"/>
                <a:ea typeface="华文楷体" pitchFamily="2" charset="-122"/>
              </a:rPr>
              <a:t>中必定有</a:t>
            </a:r>
            <a:r>
              <a:rPr lang="en-US" altLang="zh-CN" sz="2800" b="1" dirty="0" smtClean="0">
                <a:solidFill>
                  <a:schemeClr val="tx2">
                    <a:lumMod val="60000"/>
                    <a:lumOff val="40000"/>
                  </a:schemeClr>
                </a:solidFill>
                <a:latin typeface="华文楷体" pitchFamily="2" charset="-122"/>
                <a:ea typeface="华文楷体" pitchFamily="2" charset="-122"/>
              </a:rPr>
              <a:t>n+1</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pop</a:t>
            </a:r>
            <a:r>
              <a:rPr lang="zh-CN" altLang="en-US" sz="2800" b="1" dirty="0" smtClean="0">
                <a:solidFill>
                  <a:schemeClr val="tx2">
                    <a:lumMod val="60000"/>
                    <a:lumOff val="40000"/>
                  </a:schemeClr>
                </a:solidFill>
                <a:latin typeface="华文楷体" pitchFamily="2" charset="-122"/>
                <a:ea typeface="华文楷体" pitchFamily="2" charset="-122"/>
              </a:rPr>
              <a:t>和</a:t>
            </a:r>
            <a:r>
              <a:rPr lang="en-US" altLang="zh-CN" sz="2800" b="1" dirty="0" smtClean="0">
                <a:solidFill>
                  <a:schemeClr val="tx2">
                    <a:lumMod val="60000"/>
                    <a:lumOff val="40000"/>
                  </a:schemeClr>
                </a:solidFill>
                <a:latin typeface="华文楷体" pitchFamily="2" charset="-122"/>
                <a:ea typeface="华文楷体" pitchFamily="2" charset="-122"/>
              </a:rPr>
              <a:t>n-1</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push</a:t>
            </a:r>
            <a:r>
              <a:rPr lang="zh-CN" altLang="en-US" sz="2800" b="1" dirty="0" smtClean="0">
                <a:solidFill>
                  <a:schemeClr val="tx2">
                    <a:lumMod val="60000"/>
                    <a:lumOff val="40000"/>
                  </a:schemeClr>
                </a:solidFill>
                <a:latin typeface="华文楷体" pitchFamily="2" charset="-122"/>
                <a:ea typeface="华文楷体" pitchFamily="2" charset="-122"/>
              </a:rPr>
              <a:t>。如此，每个</a:t>
            </a:r>
            <a:r>
              <a:rPr lang="en-US" altLang="zh-CN" sz="2800" b="1" dirty="0" smtClean="0">
                <a:solidFill>
                  <a:schemeClr val="tx2">
                    <a:lumMod val="60000"/>
                    <a:lumOff val="40000"/>
                  </a:schemeClr>
                </a:solidFill>
                <a:latin typeface="华文楷体" pitchFamily="2" charset="-122"/>
                <a:ea typeface="华文楷体" pitchFamily="2" charset="-122"/>
              </a:rPr>
              <a:t>n</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push</a:t>
            </a:r>
            <a:r>
              <a:rPr lang="zh-CN" altLang="en-US" sz="2800" b="1" dirty="0" smtClean="0">
                <a:solidFill>
                  <a:schemeClr val="tx2">
                    <a:lumMod val="60000"/>
                    <a:lumOff val="40000"/>
                  </a:schemeClr>
                </a:solidFill>
                <a:latin typeface="华文楷体" pitchFamily="2" charset="-122"/>
                <a:ea typeface="华文楷体" pitchFamily="2" charset="-122"/>
              </a:rPr>
              <a:t>和</a:t>
            </a:r>
            <a:r>
              <a:rPr lang="en-US" altLang="zh-CN" sz="2800" b="1" dirty="0" smtClean="0">
                <a:solidFill>
                  <a:schemeClr val="tx2">
                    <a:lumMod val="60000"/>
                    <a:lumOff val="40000"/>
                  </a:schemeClr>
                </a:solidFill>
                <a:latin typeface="华文楷体" pitchFamily="2" charset="-122"/>
                <a:ea typeface="华文楷体" pitchFamily="2" charset="-122"/>
              </a:rPr>
              <a:t>n</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pop</a:t>
            </a:r>
            <a:r>
              <a:rPr lang="zh-CN" altLang="en-US" sz="2800" b="1" dirty="0" smtClean="0">
                <a:solidFill>
                  <a:schemeClr val="tx2">
                    <a:lumMod val="60000"/>
                    <a:lumOff val="40000"/>
                  </a:schemeClr>
                </a:solidFill>
                <a:latin typeface="华文楷体" pitchFamily="2" charset="-122"/>
                <a:ea typeface="华文楷体" pitchFamily="2" charset="-122"/>
              </a:rPr>
              <a:t>组成的非法序列</a:t>
            </a:r>
            <a:r>
              <a:rPr lang="en-US" altLang="zh-CN" sz="2800" b="1" dirty="0" smtClean="0">
                <a:solidFill>
                  <a:schemeClr val="tx2">
                    <a:lumMod val="60000"/>
                    <a:lumOff val="40000"/>
                  </a:schemeClr>
                </a:solidFill>
                <a:latin typeface="华文楷体" pitchFamily="2" charset="-122"/>
                <a:ea typeface="华文楷体" pitchFamily="2" charset="-122"/>
              </a:rPr>
              <a:t>S</a:t>
            </a:r>
            <a:r>
              <a:rPr lang="zh-CN" altLang="en-US" sz="2800" b="1" dirty="0" smtClean="0">
                <a:solidFill>
                  <a:schemeClr val="tx2">
                    <a:lumMod val="60000"/>
                    <a:lumOff val="40000"/>
                  </a:schemeClr>
                </a:solidFill>
                <a:latin typeface="华文楷体" pitchFamily="2" charset="-122"/>
                <a:ea typeface="华文楷体" pitchFamily="2" charset="-122"/>
              </a:rPr>
              <a:t>对应到一个由</a:t>
            </a:r>
            <a:r>
              <a:rPr lang="en-US" altLang="zh-CN" sz="2800" b="1" dirty="0" smtClean="0">
                <a:solidFill>
                  <a:schemeClr val="tx2">
                    <a:lumMod val="60000"/>
                    <a:lumOff val="40000"/>
                  </a:schemeClr>
                </a:solidFill>
                <a:latin typeface="华文楷体" pitchFamily="2" charset="-122"/>
                <a:ea typeface="华文楷体" pitchFamily="2" charset="-122"/>
              </a:rPr>
              <a:t>n+1</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pop</a:t>
            </a:r>
            <a:r>
              <a:rPr lang="zh-CN" altLang="en-US" sz="2800" b="1" dirty="0" smtClean="0">
                <a:solidFill>
                  <a:schemeClr val="tx2">
                    <a:lumMod val="60000"/>
                    <a:lumOff val="40000"/>
                  </a:schemeClr>
                </a:solidFill>
                <a:latin typeface="华文楷体" pitchFamily="2" charset="-122"/>
                <a:ea typeface="华文楷体" pitchFamily="2" charset="-122"/>
              </a:rPr>
              <a:t>和</a:t>
            </a:r>
            <a:r>
              <a:rPr lang="en-US" altLang="zh-CN" sz="2800" b="1" dirty="0" smtClean="0">
                <a:solidFill>
                  <a:schemeClr val="tx2">
                    <a:lumMod val="60000"/>
                    <a:lumOff val="40000"/>
                  </a:schemeClr>
                </a:solidFill>
                <a:latin typeface="华文楷体" pitchFamily="2" charset="-122"/>
                <a:ea typeface="华文楷体" pitchFamily="2" charset="-122"/>
              </a:rPr>
              <a:t>n-1</a:t>
            </a:r>
            <a:r>
              <a:rPr lang="zh-CN" altLang="en-US" sz="2800" b="1" dirty="0" smtClean="0">
                <a:solidFill>
                  <a:schemeClr val="tx2">
                    <a:lumMod val="60000"/>
                    <a:lumOff val="40000"/>
                  </a:schemeClr>
                </a:solidFill>
                <a:latin typeface="华文楷体" pitchFamily="2" charset="-122"/>
                <a:ea typeface="华文楷体" pitchFamily="2" charset="-122"/>
              </a:rPr>
              <a:t>个</a:t>
            </a:r>
            <a:r>
              <a:rPr lang="en-US" altLang="zh-CN" sz="2800" b="1" dirty="0" smtClean="0">
                <a:solidFill>
                  <a:schemeClr val="tx2">
                    <a:lumMod val="60000"/>
                    <a:lumOff val="40000"/>
                  </a:schemeClr>
                </a:solidFill>
                <a:latin typeface="华文楷体" pitchFamily="2" charset="-122"/>
                <a:ea typeface="华文楷体" pitchFamily="2" charset="-122"/>
              </a:rPr>
              <a:t>push</a:t>
            </a:r>
            <a:r>
              <a:rPr lang="zh-CN" altLang="en-US" sz="2800" b="1" dirty="0" smtClean="0">
                <a:solidFill>
                  <a:schemeClr val="tx2">
                    <a:lumMod val="60000"/>
                    <a:lumOff val="40000"/>
                  </a:schemeClr>
                </a:solidFill>
                <a:latin typeface="华文楷体" pitchFamily="2" charset="-122"/>
                <a:ea typeface="华文楷体" pitchFamily="2" charset="-122"/>
              </a:rPr>
              <a:t>组成的序列</a:t>
            </a:r>
            <a:r>
              <a:rPr lang="en-US" altLang="zh-CN" sz="2800" b="1" dirty="0" smtClean="0">
                <a:solidFill>
                  <a:schemeClr val="tx2">
                    <a:lumMod val="60000"/>
                    <a:lumOff val="40000"/>
                  </a:schemeClr>
                </a:solidFill>
                <a:latin typeface="华文楷体" pitchFamily="2" charset="-122"/>
                <a:ea typeface="华文楷体" pitchFamily="2" charset="-122"/>
              </a:rPr>
              <a:t>S’</a:t>
            </a:r>
            <a:r>
              <a:rPr lang="zh-CN" altLang="en-US" sz="2800" b="1" dirty="0" smtClean="0">
                <a:solidFill>
                  <a:schemeClr val="tx2">
                    <a:lumMod val="60000"/>
                    <a:lumOff val="40000"/>
                  </a:schemeClr>
                </a:solidFill>
                <a:latin typeface="华文楷体" pitchFamily="2" charset="-122"/>
                <a:ea typeface="华文楷体" pitchFamily="2" charset="-122"/>
              </a:rPr>
              <a:t>。反之，每个由</a:t>
            </a:r>
            <a:r>
              <a:rPr lang="en-US" altLang="zh-CN" sz="2800" b="1" dirty="0">
                <a:solidFill>
                  <a:schemeClr val="tx2">
                    <a:lumMod val="60000"/>
                    <a:lumOff val="40000"/>
                  </a:schemeClr>
                </a:solidFill>
                <a:latin typeface="华文楷体" pitchFamily="2" charset="-122"/>
                <a:ea typeface="华文楷体" pitchFamily="2" charset="-122"/>
              </a:rPr>
              <a:t>n+1</a:t>
            </a:r>
            <a:r>
              <a:rPr lang="zh-CN" altLang="en-US" sz="2800" b="1" dirty="0">
                <a:solidFill>
                  <a:schemeClr val="tx2">
                    <a:lumMod val="60000"/>
                    <a:lumOff val="40000"/>
                  </a:schemeClr>
                </a:solidFill>
                <a:latin typeface="华文楷体" pitchFamily="2" charset="-122"/>
                <a:ea typeface="华文楷体" pitchFamily="2" charset="-122"/>
              </a:rPr>
              <a:t>个</a:t>
            </a:r>
            <a:r>
              <a:rPr lang="en-US" altLang="zh-CN" sz="2800" b="1" dirty="0">
                <a:solidFill>
                  <a:schemeClr val="tx2">
                    <a:lumMod val="60000"/>
                    <a:lumOff val="40000"/>
                  </a:schemeClr>
                </a:solidFill>
                <a:latin typeface="华文楷体" pitchFamily="2" charset="-122"/>
                <a:ea typeface="华文楷体" pitchFamily="2" charset="-122"/>
              </a:rPr>
              <a:t>pop</a:t>
            </a:r>
            <a:r>
              <a:rPr lang="zh-CN" altLang="en-US" sz="2800" b="1" dirty="0">
                <a:solidFill>
                  <a:schemeClr val="tx2">
                    <a:lumMod val="60000"/>
                    <a:lumOff val="40000"/>
                  </a:schemeClr>
                </a:solidFill>
                <a:latin typeface="华文楷体" pitchFamily="2" charset="-122"/>
                <a:ea typeface="华文楷体" pitchFamily="2" charset="-122"/>
              </a:rPr>
              <a:t>和</a:t>
            </a:r>
            <a:r>
              <a:rPr lang="en-US" altLang="zh-CN" sz="2800" b="1" dirty="0">
                <a:solidFill>
                  <a:schemeClr val="tx2">
                    <a:lumMod val="60000"/>
                    <a:lumOff val="40000"/>
                  </a:schemeClr>
                </a:solidFill>
                <a:latin typeface="华文楷体" pitchFamily="2" charset="-122"/>
                <a:ea typeface="华文楷体" pitchFamily="2" charset="-122"/>
              </a:rPr>
              <a:t>n-1</a:t>
            </a:r>
            <a:r>
              <a:rPr lang="zh-CN" altLang="en-US" sz="2800" b="1" dirty="0">
                <a:solidFill>
                  <a:schemeClr val="tx2">
                    <a:lumMod val="60000"/>
                    <a:lumOff val="40000"/>
                  </a:schemeClr>
                </a:solidFill>
                <a:latin typeface="华文楷体" pitchFamily="2" charset="-122"/>
                <a:ea typeface="华文楷体" pitchFamily="2" charset="-122"/>
              </a:rPr>
              <a:t>个</a:t>
            </a:r>
            <a:r>
              <a:rPr lang="en-US" altLang="zh-CN" sz="2800" b="1" dirty="0">
                <a:solidFill>
                  <a:schemeClr val="tx2">
                    <a:lumMod val="60000"/>
                    <a:lumOff val="40000"/>
                  </a:schemeClr>
                </a:solidFill>
                <a:latin typeface="华文楷体" pitchFamily="2" charset="-122"/>
                <a:ea typeface="华文楷体" pitchFamily="2" charset="-122"/>
              </a:rPr>
              <a:t>push</a:t>
            </a:r>
            <a:r>
              <a:rPr lang="zh-CN" altLang="en-US" sz="2800" b="1" dirty="0">
                <a:solidFill>
                  <a:schemeClr val="tx2">
                    <a:lumMod val="60000"/>
                    <a:lumOff val="40000"/>
                  </a:schemeClr>
                </a:solidFill>
                <a:latin typeface="华文楷体" pitchFamily="2" charset="-122"/>
                <a:ea typeface="华文楷体" pitchFamily="2" charset="-122"/>
              </a:rPr>
              <a:t>组成的序列</a:t>
            </a:r>
            <a:r>
              <a:rPr lang="en-US" altLang="zh-CN" sz="2800" b="1" dirty="0" smtClean="0">
                <a:solidFill>
                  <a:schemeClr val="tx2">
                    <a:lumMod val="60000"/>
                    <a:lumOff val="40000"/>
                  </a:schemeClr>
                </a:solidFill>
                <a:latin typeface="华文楷体" pitchFamily="2" charset="-122"/>
                <a:ea typeface="华文楷体" pitchFamily="2" charset="-122"/>
              </a:rPr>
              <a:t>S’</a:t>
            </a:r>
            <a:r>
              <a:rPr lang="zh-CN" altLang="en-US" sz="2800" b="1" smtClean="0">
                <a:solidFill>
                  <a:schemeClr val="tx2">
                    <a:lumMod val="60000"/>
                    <a:lumOff val="40000"/>
                  </a:schemeClr>
                </a:solidFill>
                <a:latin typeface="华文楷体" pitchFamily="2" charset="-122"/>
                <a:ea typeface="华文楷体" pitchFamily="2" charset="-122"/>
              </a:rPr>
              <a:t>也可以类似对应到一个</a:t>
            </a:r>
            <a:r>
              <a:rPr lang="zh-CN" altLang="en-US" sz="2800" b="1" dirty="0" smtClean="0">
                <a:solidFill>
                  <a:schemeClr val="tx2">
                    <a:lumMod val="60000"/>
                    <a:lumOff val="40000"/>
                  </a:schemeClr>
                </a:solidFill>
                <a:latin typeface="华文楷体" pitchFamily="2" charset="-122"/>
                <a:ea typeface="华文楷体" pitchFamily="2" charset="-122"/>
              </a:rPr>
              <a:t>由</a:t>
            </a:r>
            <a:r>
              <a:rPr lang="en-US" altLang="zh-CN" sz="2800" b="1" dirty="0">
                <a:solidFill>
                  <a:schemeClr val="tx2">
                    <a:lumMod val="60000"/>
                    <a:lumOff val="40000"/>
                  </a:schemeClr>
                </a:solidFill>
                <a:latin typeface="华文楷体" pitchFamily="2" charset="-122"/>
                <a:ea typeface="华文楷体" pitchFamily="2" charset="-122"/>
              </a:rPr>
              <a:t>n</a:t>
            </a:r>
            <a:r>
              <a:rPr lang="zh-CN" altLang="en-US" sz="2800" b="1" dirty="0">
                <a:solidFill>
                  <a:schemeClr val="tx2">
                    <a:lumMod val="60000"/>
                    <a:lumOff val="40000"/>
                  </a:schemeClr>
                </a:solidFill>
                <a:latin typeface="华文楷体" pitchFamily="2" charset="-122"/>
                <a:ea typeface="华文楷体" pitchFamily="2" charset="-122"/>
              </a:rPr>
              <a:t>个</a:t>
            </a:r>
            <a:r>
              <a:rPr lang="en-US" altLang="zh-CN" sz="2800" b="1" dirty="0">
                <a:solidFill>
                  <a:schemeClr val="tx2">
                    <a:lumMod val="60000"/>
                    <a:lumOff val="40000"/>
                  </a:schemeClr>
                </a:solidFill>
                <a:latin typeface="华文楷体" pitchFamily="2" charset="-122"/>
                <a:ea typeface="华文楷体" pitchFamily="2" charset="-122"/>
              </a:rPr>
              <a:t>push</a:t>
            </a:r>
            <a:r>
              <a:rPr lang="zh-CN" altLang="en-US" sz="2800" b="1" dirty="0">
                <a:solidFill>
                  <a:schemeClr val="tx2">
                    <a:lumMod val="60000"/>
                    <a:lumOff val="40000"/>
                  </a:schemeClr>
                </a:solidFill>
                <a:latin typeface="华文楷体" pitchFamily="2" charset="-122"/>
                <a:ea typeface="华文楷体" pitchFamily="2" charset="-122"/>
              </a:rPr>
              <a:t>和</a:t>
            </a:r>
            <a:r>
              <a:rPr lang="en-US" altLang="zh-CN" sz="2800" b="1" dirty="0">
                <a:solidFill>
                  <a:schemeClr val="tx2">
                    <a:lumMod val="60000"/>
                    <a:lumOff val="40000"/>
                  </a:schemeClr>
                </a:solidFill>
                <a:latin typeface="华文楷体" pitchFamily="2" charset="-122"/>
                <a:ea typeface="华文楷体" pitchFamily="2" charset="-122"/>
              </a:rPr>
              <a:t>n</a:t>
            </a:r>
            <a:r>
              <a:rPr lang="zh-CN" altLang="en-US" sz="2800" b="1" dirty="0">
                <a:solidFill>
                  <a:schemeClr val="tx2">
                    <a:lumMod val="60000"/>
                    <a:lumOff val="40000"/>
                  </a:schemeClr>
                </a:solidFill>
                <a:latin typeface="华文楷体" pitchFamily="2" charset="-122"/>
                <a:ea typeface="华文楷体" pitchFamily="2" charset="-122"/>
              </a:rPr>
              <a:t>个</a:t>
            </a:r>
            <a:r>
              <a:rPr lang="en-US" altLang="zh-CN" sz="2800" b="1" dirty="0">
                <a:solidFill>
                  <a:schemeClr val="tx2">
                    <a:lumMod val="60000"/>
                    <a:lumOff val="40000"/>
                  </a:schemeClr>
                </a:solidFill>
                <a:latin typeface="华文楷体" pitchFamily="2" charset="-122"/>
                <a:ea typeface="华文楷体" pitchFamily="2" charset="-122"/>
              </a:rPr>
              <a:t>pop</a:t>
            </a:r>
            <a:r>
              <a:rPr lang="zh-CN" altLang="en-US" sz="2800" b="1" dirty="0">
                <a:solidFill>
                  <a:schemeClr val="tx2">
                    <a:lumMod val="60000"/>
                    <a:lumOff val="40000"/>
                  </a:schemeClr>
                </a:solidFill>
                <a:latin typeface="华文楷体" pitchFamily="2" charset="-122"/>
                <a:ea typeface="华文楷体" pitchFamily="2" charset="-122"/>
              </a:rPr>
              <a:t>组成的非法序列</a:t>
            </a:r>
            <a:r>
              <a:rPr lang="en-US" altLang="zh-CN" sz="2800" b="1" dirty="0">
                <a:solidFill>
                  <a:schemeClr val="tx2">
                    <a:lumMod val="60000"/>
                    <a:lumOff val="40000"/>
                  </a:schemeClr>
                </a:solidFill>
                <a:latin typeface="华文楷体" pitchFamily="2" charset="-122"/>
                <a:ea typeface="华文楷体" pitchFamily="2" charset="-122"/>
              </a:rPr>
              <a:t>S</a:t>
            </a:r>
            <a:r>
              <a:rPr lang="zh-CN" altLang="en-US" sz="2800" b="1" dirty="0" smtClean="0">
                <a:solidFill>
                  <a:srgbClr val="FF0000"/>
                </a:solidFill>
                <a:latin typeface="华文楷体" pitchFamily="2" charset="-122"/>
                <a:ea typeface="华文楷体" pitchFamily="2" charset="-122"/>
              </a:rPr>
              <a:t>。</a:t>
            </a:r>
            <a:r>
              <a:rPr lang="zh-CN" altLang="en-US" sz="2800" b="1" dirty="0" smtClean="0">
                <a:solidFill>
                  <a:schemeClr val="tx1">
                    <a:lumMod val="75000"/>
                  </a:schemeClr>
                </a:solidFill>
                <a:latin typeface="华文楷体" pitchFamily="2" charset="-122"/>
                <a:ea typeface="华文楷体" pitchFamily="2" charset="-122"/>
              </a:rPr>
              <a:t>而</a:t>
            </a:r>
            <a:r>
              <a:rPr lang="en-US" altLang="zh-CN" sz="2800" b="1" dirty="0" smtClean="0">
                <a:latin typeface="华文楷体" pitchFamily="2" charset="-122"/>
                <a:ea typeface="华文楷体" pitchFamily="2" charset="-122"/>
              </a:rPr>
              <a:t> </a:t>
            </a:r>
            <a:r>
              <a:rPr lang="en-US" altLang="zh-CN" sz="2800" b="1" dirty="0">
                <a:latin typeface="华文楷体" pitchFamily="2" charset="-122"/>
                <a:ea typeface="华文楷体" pitchFamily="2" charset="-122"/>
              </a:rPr>
              <a:t>n+1</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pop</a:t>
            </a:r>
            <a:r>
              <a:rPr lang="zh-CN" altLang="en-US" sz="2800" b="1" dirty="0" smtClean="0">
                <a:latin typeface="华文楷体" pitchFamily="2" charset="-122"/>
                <a:ea typeface="华文楷体" pitchFamily="2" charset="-122"/>
              </a:rPr>
              <a:t>和</a:t>
            </a:r>
            <a:r>
              <a:rPr lang="en-US" altLang="zh-CN" sz="2800" b="1" dirty="0">
                <a:latin typeface="华文楷体" pitchFamily="2" charset="-122"/>
                <a:ea typeface="华文楷体" pitchFamily="2" charset="-122"/>
              </a:rPr>
              <a:t>n-1</a:t>
            </a:r>
            <a:r>
              <a:rPr lang="zh-CN" altLang="en-US" sz="2800" b="1" dirty="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push</a:t>
            </a:r>
            <a:r>
              <a:rPr lang="zh-CN" altLang="en-US" sz="2800" b="1" dirty="0" smtClean="0">
                <a:latin typeface="华文楷体" pitchFamily="2" charset="-122"/>
                <a:ea typeface="华文楷体" pitchFamily="2" charset="-122"/>
              </a:rPr>
              <a:t>组成的序列个数为当然是</a:t>
            </a:r>
            <a:r>
              <a:rPr lang="en-US" altLang="zh-CN" sz="2800" b="1" dirty="0" smtClean="0">
                <a:latin typeface="华文楷体" pitchFamily="2" charset="-122"/>
                <a:ea typeface="华文楷体" pitchFamily="2" charset="-122"/>
              </a:rPr>
              <a:t>2n</a:t>
            </a:r>
            <a:r>
              <a:rPr lang="zh-CN" altLang="en-US" sz="2800" b="1" dirty="0" smtClean="0">
                <a:latin typeface="华文楷体" pitchFamily="2" charset="-122"/>
                <a:ea typeface="华文楷体" pitchFamily="2" charset="-122"/>
              </a:rPr>
              <a:t>个位置上选</a:t>
            </a:r>
            <a:r>
              <a:rPr lang="en-US" altLang="zh-CN" sz="2800" b="1" dirty="0" smtClean="0">
                <a:latin typeface="华文楷体" pitchFamily="2" charset="-122"/>
                <a:ea typeface="华文楷体" pitchFamily="2" charset="-122"/>
              </a:rPr>
              <a:t>n-1</a:t>
            </a:r>
            <a:r>
              <a:rPr lang="zh-CN" altLang="en-US" sz="2800" b="1" dirty="0" smtClean="0">
                <a:latin typeface="华文楷体" pitchFamily="2" charset="-122"/>
                <a:ea typeface="华文楷体" pitchFamily="2" charset="-122"/>
              </a:rPr>
              <a:t>个位置（</a:t>
            </a:r>
            <a:r>
              <a:rPr lang="en-US" altLang="zh-CN" sz="2800" b="1" dirty="0" smtClean="0">
                <a:latin typeface="华文楷体" pitchFamily="2" charset="-122"/>
                <a:ea typeface="华文楷体" pitchFamily="2" charset="-122"/>
              </a:rPr>
              <a:t>for push</a:t>
            </a:r>
            <a:r>
              <a:rPr lang="zh-CN" altLang="en-US" sz="2800" b="1" dirty="0" smtClean="0">
                <a:latin typeface="华文楷体" pitchFamily="2" charset="-122"/>
                <a:ea typeface="华文楷体" pitchFamily="2" charset="-122"/>
              </a:rPr>
              <a:t>）的不同选法的个数，即</a:t>
            </a:r>
            <a:r>
              <a:rPr lang="en-US" altLang="zh-CN" sz="2800" b="1" dirty="0" smtClean="0">
                <a:latin typeface="华文楷体" pitchFamily="2" charset="-122"/>
                <a:ea typeface="华文楷体" pitchFamily="2" charset="-122"/>
              </a:rPr>
              <a:t> </a:t>
            </a:r>
            <a:r>
              <a:rPr lang="en-US" altLang="zh-CN" sz="2800" b="1" dirty="0">
                <a:latin typeface="华文楷体" pitchFamily="2" charset="-122"/>
                <a:ea typeface="华文楷体" pitchFamily="2" charset="-122"/>
              </a:rPr>
              <a:t>2n!/((n+1)!*(n-1)</a:t>
            </a:r>
            <a:r>
              <a:rPr lang="en-US" altLang="zh-CN" sz="2800" b="1" dirty="0" smtClean="0">
                <a:latin typeface="华文楷体" pitchFamily="2" charset="-122"/>
                <a:ea typeface="华文楷体" pitchFamily="2" charset="-122"/>
              </a:rPr>
              <a:t>!</a:t>
            </a:r>
            <a:r>
              <a:rPr lang="zh-CN"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a:t>
            </a:r>
            <a:endParaRPr lang="zh-CN" altLang="en-US" sz="2800" b="1" dirty="0">
              <a:solidFill>
                <a:srgbClr val="00004D"/>
              </a:solidFill>
              <a:latin typeface="华文楷体" pitchFamily="2" charset="-122"/>
              <a:ea typeface="华文楷体" pitchFamily="2" charset="-122"/>
            </a:endParaRPr>
          </a:p>
          <a:p>
            <a:pPr marL="363538"/>
            <a:endParaRPr lang="zh-CN" altLang="en-US" sz="2800" b="1" dirty="0" smtClean="0">
              <a:latin typeface="华文楷体" pitchFamily="2" charset="-122"/>
              <a:ea typeface="华文楷体" pitchFamily="2" charset="-122"/>
            </a:endParaRPr>
          </a:p>
          <a:p>
            <a:pPr marL="363538"/>
            <a:endParaRPr lang="en-US" altLang="zh-CN" sz="2800" b="1" dirty="0" smtClean="0">
              <a:latin typeface="华文楷体" pitchFamily="2" charset="-122"/>
              <a:ea typeface="华文楷体" pitchFamily="2" charset="-122"/>
            </a:endParaRPr>
          </a:p>
          <a:p>
            <a:pPr marL="363538"/>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11448573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3"/>
          <p:cNvSpPr txBox="1">
            <a:spLocks noChangeArrowheads="1"/>
          </p:cNvSpPr>
          <p:nvPr/>
        </p:nvSpPr>
        <p:spPr bwMode="auto">
          <a:xfrm>
            <a:off x="0" y="1844824"/>
            <a:ext cx="8839200" cy="4029245"/>
          </a:xfrm>
          <a:prstGeom prst="rect">
            <a:avLst/>
          </a:prstGeom>
          <a:noFill/>
          <a:ln w="12700" cap="sq">
            <a:noFill/>
            <a:miter lim="800000"/>
            <a:headEnd type="none" w="sm" len="sm"/>
            <a:tailEnd type="none" w="sm" len="sm"/>
          </a:ln>
          <a:effectLst/>
        </p:spPr>
        <p:txBody>
          <a:bodyPr>
            <a:spAutoFit/>
          </a:bodyPr>
          <a:lstStyle/>
          <a:p>
            <a:pPr marL="457200" indent="-457200">
              <a:lnSpc>
                <a:spcPct val="115000"/>
              </a:lnSpc>
            </a:pPr>
            <a:r>
              <a:rPr lang="en-US" altLang="zh-CN" sz="3200" b="1" dirty="0" smtClean="0">
                <a:solidFill>
                  <a:srgbClr val="990000"/>
                </a:solidFill>
                <a:latin typeface="华文楷体" pitchFamily="2" charset="-122"/>
                <a:ea typeface="华文楷体" pitchFamily="2" charset="-122"/>
              </a:rPr>
              <a:t>1</a:t>
            </a:r>
            <a:r>
              <a:rPr lang="en-US" altLang="zh-CN" sz="3200" b="1" dirty="0">
                <a:solidFill>
                  <a:srgbClr val="990000"/>
                </a:solidFill>
                <a:latin typeface="华文楷体" pitchFamily="2" charset="-122"/>
                <a:ea typeface="华文楷体" pitchFamily="2" charset="-122"/>
              </a:rPr>
              <a:t>. </a:t>
            </a:r>
            <a:r>
              <a:rPr lang="zh-CN" altLang="en-US" sz="3200" b="1" dirty="0">
                <a:solidFill>
                  <a:srgbClr val="990000"/>
                </a:solidFill>
                <a:latin typeface="华文楷体" pitchFamily="2" charset="-122"/>
                <a:ea typeface="华文楷体" pitchFamily="2" charset="-122"/>
              </a:rPr>
              <a:t>熟练掌握</a:t>
            </a:r>
            <a:r>
              <a:rPr lang="zh-CN" altLang="en-US" sz="3200" b="1" dirty="0">
                <a:solidFill>
                  <a:srgbClr val="FF0000"/>
                </a:solidFill>
                <a:latin typeface="华文楷体" pitchFamily="2" charset="-122"/>
                <a:ea typeface="华文楷体" pitchFamily="2" charset="-122"/>
              </a:rPr>
              <a:t>二叉树的结构特性</a:t>
            </a:r>
            <a:r>
              <a:rPr lang="zh-CN" altLang="en-US" sz="3200" b="1" dirty="0">
                <a:solidFill>
                  <a:srgbClr val="990000"/>
                </a:solidFill>
                <a:latin typeface="华文楷体" pitchFamily="2" charset="-122"/>
                <a:ea typeface="华文楷体" pitchFamily="2" charset="-122"/>
              </a:rPr>
              <a:t>，了解相应的证明方法。</a:t>
            </a:r>
          </a:p>
          <a:p>
            <a:pPr marL="457200" indent="-457200">
              <a:lnSpc>
                <a:spcPct val="115000"/>
              </a:lnSpc>
            </a:pPr>
            <a:r>
              <a:rPr lang="en-US" altLang="zh-CN" sz="3200" b="1" dirty="0" smtClean="0">
                <a:solidFill>
                  <a:srgbClr val="990000"/>
                </a:solidFill>
                <a:latin typeface="华文楷体" pitchFamily="2" charset="-122"/>
                <a:ea typeface="华文楷体" pitchFamily="2" charset="-122"/>
              </a:rPr>
              <a:t>2</a:t>
            </a:r>
            <a:r>
              <a:rPr lang="en-US" altLang="zh-CN" sz="3200" b="1" dirty="0">
                <a:solidFill>
                  <a:srgbClr val="990000"/>
                </a:solidFill>
                <a:latin typeface="华文楷体" pitchFamily="2" charset="-122"/>
                <a:ea typeface="华文楷体" pitchFamily="2" charset="-122"/>
              </a:rPr>
              <a:t>. </a:t>
            </a:r>
            <a:r>
              <a:rPr lang="zh-CN" altLang="en-US" sz="3200" b="1" dirty="0">
                <a:solidFill>
                  <a:srgbClr val="990000"/>
                </a:solidFill>
                <a:latin typeface="华文楷体" pitchFamily="2" charset="-122"/>
                <a:ea typeface="华文楷体" pitchFamily="2" charset="-122"/>
              </a:rPr>
              <a:t>熟悉二叉树的各种</a:t>
            </a:r>
            <a:r>
              <a:rPr lang="zh-CN" altLang="en-US" sz="3200" b="1" dirty="0">
                <a:solidFill>
                  <a:srgbClr val="FF0000"/>
                </a:solidFill>
                <a:latin typeface="华文楷体" pitchFamily="2" charset="-122"/>
                <a:ea typeface="华文楷体" pitchFamily="2" charset="-122"/>
              </a:rPr>
              <a:t>存储结构</a:t>
            </a:r>
            <a:r>
              <a:rPr lang="zh-CN" altLang="en-US" sz="3200" b="1" dirty="0">
                <a:solidFill>
                  <a:srgbClr val="990000"/>
                </a:solidFill>
                <a:latin typeface="华文楷体" pitchFamily="2" charset="-122"/>
                <a:ea typeface="华文楷体" pitchFamily="2" charset="-122"/>
              </a:rPr>
              <a:t>的特点及适用范围。</a:t>
            </a:r>
          </a:p>
          <a:p>
            <a:pPr marL="457200" indent="-457200">
              <a:lnSpc>
                <a:spcPct val="115000"/>
              </a:lnSpc>
            </a:pPr>
            <a:r>
              <a:rPr lang="en-US" altLang="zh-CN" sz="3200" b="1" dirty="0" smtClean="0">
                <a:solidFill>
                  <a:srgbClr val="990000"/>
                </a:solidFill>
                <a:latin typeface="华文楷体" pitchFamily="2" charset="-122"/>
                <a:ea typeface="华文楷体" pitchFamily="2" charset="-122"/>
              </a:rPr>
              <a:t>3</a:t>
            </a:r>
            <a:r>
              <a:rPr lang="en-US" altLang="zh-CN" sz="3200" b="1" dirty="0">
                <a:solidFill>
                  <a:srgbClr val="990000"/>
                </a:solidFill>
                <a:latin typeface="华文楷体" pitchFamily="2" charset="-122"/>
                <a:ea typeface="华文楷体" pitchFamily="2" charset="-122"/>
              </a:rPr>
              <a:t>. </a:t>
            </a:r>
            <a:r>
              <a:rPr lang="zh-CN" altLang="en-US" sz="3200" b="1" dirty="0">
                <a:solidFill>
                  <a:srgbClr val="FF0000"/>
                </a:solidFill>
                <a:latin typeface="华文楷体" pitchFamily="2" charset="-122"/>
                <a:ea typeface="华文楷体" pitchFamily="2" charset="-122"/>
              </a:rPr>
              <a:t>遍历二叉树</a:t>
            </a:r>
            <a:r>
              <a:rPr lang="zh-CN" altLang="en-US" sz="3200" b="1" dirty="0">
                <a:solidFill>
                  <a:srgbClr val="990000"/>
                </a:solidFill>
                <a:latin typeface="华文楷体" pitchFamily="2" charset="-122"/>
                <a:ea typeface="华文楷体" pitchFamily="2" charset="-122"/>
              </a:rPr>
              <a:t>是二叉树各种操作的基础。实现二叉树遍历的具体算法与所采用的存储结构有关。掌握各种遍历策略的</a:t>
            </a:r>
            <a:r>
              <a:rPr lang="zh-CN" altLang="en-US" sz="3200" b="1" dirty="0">
                <a:solidFill>
                  <a:srgbClr val="FF0000"/>
                </a:solidFill>
                <a:latin typeface="华文楷体" pitchFamily="2" charset="-122"/>
                <a:ea typeface="华文楷体" pitchFamily="2" charset="-122"/>
              </a:rPr>
              <a:t>递归算法</a:t>
            </a:r>
            <a:r>
              <a:rPr lang="zh-CN" altLang="en-US" sz="3200" b="1" dirty="0">
                <a:solidFill>
                  <a:srgbClr val="990000"/>
                </a:solidFill>
                <a:latin typeface="华文楷体" pitchFamily="2" charset="-122"/>
                <a:ea typeface="华文楷体" pitchFamily="2" charset="-122"/>
              </a:rPr>
              <a:t>，灵活运用遍历算法实现二叉树的其它操作</a:t>
            </a:r>
            <a:r>
              <a:rPr lang="zh-CN" altLang="en-US" sz="3200" b="1" dirty="0" smtClean="0">
                <a:solidFill>
                  <a:srgbClr val="990000"/>
                </a:solidFill>
                <a:latin typeface="华文楷体" pitchFamily="2" charset="-122"/>
                <a:ea typeface="华文楷体" pitchFamily="2" charset="-122"/>
              </a:rPr>
              <a:t>。</a:t>
            </a:r>
            <a:endParaRPr lang="zh-CN" altLang="en-US" sz="3200" b="1" dirty="0">
              <a:solidFill>
                <a:srgbClr val="990000"/>
              </a:solidFill>
              <a:latin typeface="华文楷体" pitchFamily="2" charset="-122"/>
              <a:ea typeface="华文楷体" pitchFamily="2" charset="-122"/>
            </a:endParaRPr>
          </a:p>
        </p:txBody>
      </p:sp>
      <p:sp>
        <p:nvSpPr>
          <p:cNvPr id="36" name="TextBox 35"/>
          <p:cNvSpPr txBox="1"/>
          <p:nvPr/>
        </p:nvSpPr>
        <p:spPr>
          <a:xfrm>
            <a:off x="0" y="728700"/>
            <a:ext cx="4284476" cy="707886"/>
          </a:xfrm>
          <a:prstGeom prst="rect">
            <a:avLst/>
          </a:prstGeom>
          <a:noFill/>
        </p:spPr>
        <p:txBody>
          <a:bodyPr wrap="square" rtlCol="0">
            <a:spAutoFit/>
          </a:bodyPr>
          <a:lstStyle/>
          <a:p>
            <a:r>
              <a:rPr lang="zh-CN" altLang="en-US" b="1" kern="0" dirty="0" smtClean="0">
                <a:solidFill>
                  <a:srgbClr val="000000"/>
                </a:solidFill>
                <a:latin typeface="+mj-lt"/>
                <a:ea typeface="华文新魏" pitchFamily="2" charset="-122"/>
                <a:cs typeface="+mj-cs"/>
              </a:rPr>
              <a:t>总结</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683568" y="260648"/>
            <a:ext cx="8460432" cy="2767424"/>
          </a:xfrm>
          <a:prstGeom prst="rect">
            <a:avLst/>
          </a:prstGeom>
          <a:noFill/>
          <a:ln w="12700" cap="sq">
            <a:noFill/>
            <a:miter lim="800000"/>
            <a:headEnd type="none" w="sm" len="sm"/>
            <a:tailEnd type="none" w="sm" len="sm"/>
          </a:ln>
          <a:effectLst/>
        </p:spPr>
        <p:txBody>
          <a:bodyPr wrap="square">
            <a:spAutoFit/>
          </a:bodyPr>
          <a:lstStyle/>
          <a:p>
            <a:pPr>
              <a:lnSpc>
                <a:spcPct val="125000"/>
              </a:lnSpc>
            </a:pPr>
            <a:r>
              <a:rPr lang="zh-CN" altLang="en-US" sz="2800" b="1" dirty="0" smtClean="0">
                <a:solidFill>
                  <a:srgbClr val="FF0000"/>
                </a:solidFill>
                <a:latin typeface="Times New Roman" pitchFamily="18" charset="0"/>
                <a:ea typeface="华文楷体" pitchFamily="2" charset="-122"/>
                <a:cs typeface="Times New Roman" pitchFamily="18" charset="0"/>
              </a:rPr>
              <a:t>最优二叉树 （哈夫曼树）</a:t>
            </a:r>
            <a:r>
              <a:rPr lang="zh-CN" altLang="en-US" sz="2800" b="1" dirty="0" smtClean="0">
                <a:solidFill>
                  <a:srgbClr val="006666"/>
                </a:solidFill>
                <a:latin typeface="Times New Roman" pitchFamily="18" charset="0"/>
                <a:ea typeface="华文楷体" pitchFamily="2" charset="-122"/>
                <a:cs typeface="Times New Roman" pitchFamily="18" charset="0"/>
              </a:rPr>
              <a:t>定义</a:t>
            </a:r>
            <a:r>
              <a:rPr lang="zh-CN" altLang="en-US" sz="2800" b="1" dirty="0">
                <a:solidFill>
                  <a:srgbClr val="006666"/>
                </a:solidFill>
                <a:latin typeface="Times New Roman" pitchFamily="18" charset="0"/>
                <a:ea typeface="华文楷体" pitchFamily="2" charset="-122"/>
                <a:cs typeface="Times New Roman" pitchFamily="18" charset="0"/>
              </a:rPr>
              <a:t>为：</a:t>
            </a:r>
          </a:p>
          <a:p>
            <a:pPr marL="449263">
              <a:lnSpc>
                <a:spcPct val="125000"/>
              </a:lnSpc>
            </a:pPr>
            <a:r>
              <a:rPr lang="zh-CN" altLang="en-US" sz="2800" dirty="0">
                <a:solidFill>
                  <a:srgbClr val="006666"/>
                </a:solidFill>
                <a:latin typeface="Times New Roman" pitchFamily="18" charset="0"/>
                <a:ea typeface="华文楷体" pitchFamily="2" charset="-122"/>
                <a:cs typeface="Times New Roman" pitchFamily="18" charset="0"/>
              </a:rPr>
              <a:t> </a:t>
            </a:r>
            <a:r>
              <a:rPr lang="zh-CN" altLang="en-US" sz="2800" b="1" dirty="0" smtClean="0">
                <a:solidFill>
                  <a:srgbClr val="000000"/>
                </a:solidFill>
                <a:latin typeface="Times New Roman" pitchFamily="18" charset="0"/>
                <a:ea typeface="华文楷体" pitchFamily="2" charset="-122"/>
                <a:cs typeface="Times New Roman" pitchFamily="18" charset="0"/>
              </a:rPr>
              <a:t>假设有 </a:t>
            </a:r>
            <a:r>
              <a:rPr lang="en-US" altLang="zh-CN" sz="2800" b="1" dirty="0" smtClean="0">
                <a:solidFill>
                  <a:srgbClr val="000000"/>
                </a:solidFill>
                <a:latin typeface="Times New Roman" pitchFamily="18" charset="0"/>
                <a:ea typeface="华文楷体" pitchFamily="2" charset="-122"/>
                <a:cs typeface="Times New Roman" pitchFamily="18" charset="0"/>
              </a:rPr>
              <a:t>n</a:t>
            </a:r>
            <a:r>
              <a:rPr lang="zh-CN" altLang="en-US" sz="2800" b="1" dirty="0" smtClean="0">
                <a:solidFill>
                  <a:srgbClr val="000000"/>
                </a:solidFill>
                <a:latin typeface="Times New Roman" pitchFamily="18" charset="0"/>
                <a:ea typeface="华文楷体" pitchFamily="2" charset="-122"/>
                <a:cs typeface="Times New Roman" pitchFamily="18" charset="0"/>
              </a:rPr>
              <a:t>个权值</a:t>
            </a:r>
            <a:r>
              <a:rPr lang="en-US" altLang="zh-CN" sz="2800" b="1" dirty="0" smtClean="0">
                <a:solidFill>
                  <a:srgbClr val="000000"/>
                </a:solidFill>
                <a:latin typeface="Times New Roman" pitchFamily="18" charset="0"/>
                <a:ea typeface="华文楷体" pitchFamily="2" charset="-122"/>
                <a:cs typeface="Times New Roman" pitchFamily="18" charset="0"/>
              </a:rPr>
              <a:t>{w</a:t>
            </a:r>
            <a:r>
              <a:rPr lang="en-US" altLang="zh-CN" sz="2800" b="1" baseline="-25000" dirty="0" smtClean="0">
                <a:solidFill>
                  <a:srgbClr val="000000"/>
                </a:solidFill>
                <a:latin typeface="Times New Roman" pitchFamily="18" charset="0"/>
                <a:ea typeface="华文楷体" pitchFamily="2" charset="-122"/>
                <a:cs typeface="Times New Roman" pitchFamily="18" charset="0"/>
              </a:rPr>
              <a:t>1</a:t>
            </a:r>
            <a:r>
              <a:rPr lang="en-US" altLang="zh-CN" sz="2800" b="1" dirty="0" smtClean="0">
                <a:solidFill>
                  <a:srgbClr val="000000"/>
                </a:solidFill>
                <a:latin typeface="Times New Roman" pitchFamily="18" charset="0"/>
                <a:ea typeface="华文楷体" pitchFamily="2" charset="-122"/>
                <a:cs typeface="Times New Roman" pitchFamily="18" charset="0"/>
              </a:rPr>
              <a:t>, w</a:t>
            </a:r>
            <a:r>
              <a:rPr lang="en-US" altLang="zh-CN" sz="2800" b="1" baseline="-25000" dirty="0" smtClean="0">
                <a:solidFill>
                  <a:srgbClr val="000000"/>
                </a:solidFill>
                <a:latin typeface="Times New Roman" pitchFamily="18" charset="0"/>
                <a:ea typeface="华文楷体" pitchFamily="2" charset="-122"/>
                <a:cs typeface="Times New Roman" pitchFamily="18" charset="0"/>
              </a:rPr>
              <a:t>2</a:t>
            </a:r>
            <a:r>
              <a:rPr lang="en-US" altLang="zh-CN" sz="2800" b="1" dirty="0" smtClean="0">
                <a:solidFill>
                  <a:srgbClr val="000000"/>
                </a:solidFill>
                <a:latin typeface="Times New Roman" pitchFamily="18" charset="0"/>
                <a:ea typeface="华文楷体" pitchFamily="2" charset="-122"/>
                <a:cs typeface="Times New Roman" pitchFamily="18" charset="0"/>
              </a:rPr>
              <a:t>, ….</a:t>
            </a:r>
            <a:r>
              <a:rPr lang="en-US" altLang="zh-CN" sz="2800" b="1" dirty="0" err="1" smtClean="0">
                <a:solidFill>
                  <a:srgbClr val="000000"/>
                </a:solidFill>
                <a:latin typeface="Times New Roman" pitchFamily="18" charset="0"/>
                <a:ea typeface="华文楷体" pitchFamily="2" charset="-122"/>
                <a:cs typeface="Times New Roman" pitchFamily="18" charset="0"/>
              </a:rPr>
              <a:t>w</a:t>
            </a:r>
            <a:r>
              <a:rPr lang="en-US" altLang="zh-CN" sz="2800" b="1" baseline="-25000" dirty="0" err="1" smtClean="0">
                <a:solidFill>
                  <a:srgbClr val="000000"/>
                </a:solidFill>
                <a:latin typeface="Times New Roman" pitchFamily="18" charset="0"/>
                <a:ea typeface="华文楷体" pitchFamily="2" charset="-122"/>
                <a:cs typeface="Times New Roman" pitchFamily="18" charset="0"/>
              </a:rPr>
              <a:t>n</a:t>
            </a:r>
            <a:r>
              <a:rPr lang="en-US" altLang="zh-CN" sz="2800" b="1" dirty="0" smtClean="0">
                <a:solidFill>
                  <a:srgbClr val="000000"/>
                </a:solidFill>
                <a:latin typeface="Times New Roman" pitchFamily="18" charset="0"/>
                <a:ea typeface="华文楷体" pitchFamily="2" charset="-122"/>
                <a:cs typeface="Times New Roman" pitchFamily="18" charset="0"/>
              </a:rPr>
              <a:t>}</a:t>
            </a:r>
            <a:r>
              <a:rPr lang="zh-CN" altLang="en-US" sz="2800" b="1" dirty="0" smtClean="0">
                <a:solidFill>
                  <a:srgbClr val="000000"/>
                </a:solidFill>
                <a:latin typeface="Times New Roman" pitchFamily="18" charset="0"/>
                <a:ea typeface="华文楷体" pitchFamily="2" charset="-122"/>
                <a:cs typeface="Times New Roman" pitchFamily="18" charset="0"/>
              </a:rPr>
              <a:t>，则权值为</a:t>
            </a:r>
            <a:endParaRPr lang="en-US" altLang="zh-CN" sz="2800" b="1" dirty="0" smtClean="0">
              <a:solidFill>
                <a:srgbClr val="000000"/>
              </a:solidFill>
              <a:latin typeface="Times New Roman" pitchFamily="18" charset="0"/>
              <a:ea typeface="华文楷体" pitchFamily="2" charset="-122"/>
              <a:cs typeface="Times New Roman" pitchFamily="18" charset="0"/>
            </a:endParaRPr>
          </a:p>
          <a:p>
            <a:pPr marL="449263">
              <a:lnSpc>
                <a:spcPct val="125000"/>
              </a:lnSpc>
            </a:pPr>
            <a:r>
              <a:rPr lang="en-US" altLang="zh-CN" sz="2800" b="1" dirty="0">
                <a:solidFill>
                  <a:srgbClr val="000000"/>
                </a:solidFill>
                <a:latin typeface="Times New Roman" pitchFamily="18" charset="0"/>
                <a:ea typeface="华文楷体" pitchFamily="2" charset="-122"/>
                <a:cs typeface="Times New Roman" pitchFamily="18" charset="0"/>
              </a:rPr>
              <a:t>{w</a:t>
            </a:r>
            <a:r>
              <a:rPr lang="en-US" altLang="zh-CN" sz="2800" b="1" baseline="-25000" dirty="0">
                <a:solidFill>
                  <a:srgbClr val="000000"/>
                </a:solidFill>
                <a:latin typeface="Times New Roman" pitchFamily="18" charset="0"/>
                <a:ea typeface="华文楷体" pitchFamily="2" charset="-122"/>
                <a:cs typeface="Times New Roman" pitchFamily="18" charset="0"/>
              </a:rPr>
              <a:t>1</a:t>
            </a:r>
            <a:r>
              <a:rPr lang="en-US" altLang="zh-CN" sz="2800" b="1" dirty="0">
                <a:solidFill>
                  <a:srgbClr val="000000"/>
                </a:solidFill>
                <a:latin typeface="Times New Roman" pitchFamily="18" charset="0"/>
                <a:ea typeface="华文楷体" pitchFamily="2" charset="-122"/>
                <a:cs typeface="Times New Roman" pitchFamily="18" charset="0"/>
              </a:rPr>
              <a:t>, w</a:t>
            </a:r>
            <a:r>
              <a:rPr lang="en-US" altLang="zh-CN" sz="2800" b="1" baseline="-25000" dirty="0">
                <a:solidFill>
                  <a:srgbClr val="000000"/>
                </a:solidFill>
                <a:latin typeface="Times New Roman" pitchFamily="18" charset="0"/>
                <a:ea typeface="华文楷体" pitchFamily="2" charset="-122"/>
                <a:cs typeface="Times New Roman" pitchFamily="18" charset="0"/>
              </a:rPr>
              <a:t>2</a:t>
            </a:r>
            <a:r>
              <a:rPr lang="en-US" altLang="zh-CN" sz="2800" b="1" dirty="0">
                <a:solidFill>
                  <a:srgbClr val="000000"/>
                </a:solidFill>
                <a:latin typeface="Times New Roman" pitchFamily="18" charset="0"/>
                <a:ea typeface="华文楷体" pitchFamily="2" charset="-122"/>
                <a:cs typeface="Times New Roman" pitchFamily="18" charset="0"/>
              </a:rPr>
              <a:t>, ….</a:t>
            </a:r>
            <a:r>
              <a:rPr lang="en-US" altLang="zh-CN" sz="2800" b="1" dirty="0" err="1">
                <a:solidFill>
                  <a:srgbClr val="000000"/>
                </a:solidFill>
                <a:latin typeface="Times New Roman" pitchFamily="18" charset="0"/>
                <a:ea typeface="华文楷体" pitchFamily="2" charset="-122"/>
                <a:cs typeface="Times New Roman" pitchFamily="18" charset="0"/>
              </a:rPr>
              <a:t>w</a:t>
            </a:r>
            <a:r>
              <a:rPr lang="en-US" altLang="zh-CN" sz="2800" b="1" baseline="-25000" dirty="0" err="1">
                <a:solidFill>
                  <a:srgbClr val="000000"/>
                </a:solidFill>
                <a:latin typeface="Times New Roman" pitchFamily="18" charset="0"/>
                <a:ea typeface="华文楷体" pitchFamily="2" charset="-122"/>
                <a:cs typeface="Times New Roman" pitchFamily="18" charset="0"/>
              </a:rPr>
              <a:t>n</a:t>
            </a:r>
            <a:r>
              <a:rPr lang="en-US" altLang="zh-CN" sz="2800" b="1" dirty="0" smtClean="0">
                <a:solidFill>
                  <a:srgbClr val="000000"/>
                </a:solidFill>
                <a:latin typeface="Times New Roman" pitchFamily="18" charset="0"/>
                <a:ea typeface="华文楷体" pitchFamily="2" charset="-122"/>
                <a:cs typeface="Times New Roman" pitchFamily="18" charset="0"/>
              </a:rPr>
              <a:t>}</a:t>
            </a:r>
            <a:r>
              <a:rPr lang="zh-CN" altLang="en-US" sz="2800" b="1" dirty="0" smtClean="0">
                <a:solidFill>
                  <a:srgbClr val="000000"/>
                </a:solidFill>
                <a:latin typeface="Times New Roman" pitchFamily="18" charset="0"/>
                <a:ea typeface="华文楷体" pitchFamily="2" charset="-122"/>
                <a:cs typeface="Times New Roman" pitchFamily="18" charset="0"/>
              </a:rPr>
              <a:t>的</a:t>
            </a:r>
            <a:r>
              <a:rPr lang="en-US" altLang="zh-CN" sz="2800" b="1" dirty="0" smtClean="0">
                <a:solidFill>
                  <a:srgbClr val="000000"/>
                </a:solidFill>
                <a:latin typeface="Times New Roman" pitchFamily="18" charset="0"/>
                <a:ea typeface="华文楷体" pitchFamily="2" charset="-122"/>
                <a:cs typeface="Times New Roman" pitchFamily="18" charset="0"/>
              </a:rPr>
              <a:t>Huffman</a:t>
            </a:r>
            <a:r>
              <a:rPr lang="zh-CN" altLang="en-US" sz="2800" b="1" dirty="0" smtClean="0">
                <a:solidFill>
                  <a:srgbClr val="000000"/>
                </a:solidFill>
                <a:latin typeface="Times New Roman" pitchFamily="18" charset="0"/>
                <a:ea typeface="华文楷体" pitchFamily="2" charset="-122"/>
                <a:cs typeface="Times New Roman" pitchFamily="18" charset="0"/>
              </a:rPr>
              <a:t>树是一颗有 </a:t>
            </a:r>
            <a:r>
              <a:rPr lang="en-US" altLang="zh-CN" sz="2800" b="1" dirty="0" smtClean="0">
                <a:solidFill>
                  <a:srgbClr val="000000"/>
                </a:solidFill>
                <a:latin typeface="Times New Roman" pitchFamily="18" charset="0"/>
                <a:ea typeface="华文楷体" pitchFamily="2" charset="-122"/>
                <a:cs typeface="Times New Roman" pitchFamily="18" charset="0"/>
              </a:rPr>
              <a:t>n</a:t>
            </a:r>
            <a:r>
              <a:rPr lang="zh-CN" altLang="en-US" sz="2800" b="1" dirty="0" smtClean="0">
                <a:solidFill>
                  <a:srgbClr val="000000"/>
                </a:solidFill>
                <a:latin typeface="Times New Roman" pitchFamily="18" charset="0"/>
                <a:ea typeface="华文楷体" pitchFamily="2" charset="-122"/>
                <a:cs typeface="Times New Roman" pitchFamily="18" charset="0"/>
              </a:rPr>
              <a:t>个叶子 结点的 二叉树，其每个叶子结点带权</a:t>
            </a:r>
            <a:r>
              <a:rPr lang="en-US" altLang="zh-CN" sz="2800" b="1" dirty="0" err="1" smtClean="0">
                <a:solidFill>
                  <a:srgbClr val="000000"/>
                </a:solidFill>
                <a:latin typeface="Times New Roman" pitchFamily="18" charset="0"/>
                <a:ea typeface="华文楷体" pitchFamily="2" charset="-122"/>
                <a:cs typeface="Times New Roman" pitchFamily="18" charset="0"/>
              </a:rPr>
              <a:t>w</a:t>
            </a:r>
            <a:r>
              <a:rPr lang="en-US" altLang="zh-CN" sz="2800" b="1" baseline="-25000" dirty="0" err="1" smtClean="0">
                <a:solidFill>
                  <a:srgbClr val="000000"/>
                </a:solidFill>
                <a:latin typeface="Times New Roman" pitchFamily="18" charset="0"/>
                <a:ea typeface="华文楷体" pitchFamily="2" charset="-122"/>
                <a:cs typeface="Times New Roman" pitchFamily="18" charset="0"/>
              </a:rPr>
              <a:t>i</a:t>
            </a:r>
            <a:r>
              <a:rPr lang="zh-CN" altLang="en-US" sz="2800" b="1" baseline="-25000" dirty="0" smtClean="0">
                <a:solidFill>
                  <a:srgbClr val="000000"/>
                </a:solidFill>
                <a:latin typeface="Times New Roman" pitchFamily="18" charset="0"/>
                <a:ea typeface="华文楷体" pitchFamily="2" charset="-122"/>
                <a:cs typeface="Times New Roman" pitchFamily="18" charset="0"/>
              </a:rPr>
              <a:t>，</a:t>
            </a:r>
            <a:r>
              <a:rPr lang="zh-CN" altLang="en-US" sz="2800" b="1" dirty="0" smtClean="0">
                <a:solidFill>
                  <a:srgbClr val="000000"/>
                </a:solidFill>
                <a:latin typeface="Times New Roman" pitchFamily="18" charset="0"/>
                <a:ea typeface="华文楷体" pitchFamily="2" charset="-122"/>
                <a:cs typeface="Times New Roman" pitchFamily="18" charset="0"/>
              </a:rPr>
              <a:t>并且其 </a:t>
            </a:r>
            <a:r>
              <a:rPr lang="zh-CN" altLang="en-US" sz="2800" b="1" dirty="0" smtClean="0">
                <a:solidFill>
                  <a:srgbClr val="800080"/>
                </a:solidFill>
                <a:latin typeface="Times New Roman" pitchFamily="18" charset="0"/>
                <a:ea typeface="华文楷体" pitchFamily="2" charset="-122"/>
                <a:cs typeface="Times New Roman" pitchFamily="18" charset="0"/>
              </a:rPr>
              <a:t>带</a:t>
            </a:r>
            <a:r>
              <a:rPr lang="zh-CN" altLang="en-US" sz="2800" b="1" dirty="0">
                <a:solidFill>
                  <a:srgbClr val="800080"/>
                </a:solidFill>
                <a:latin typeface="Times New Roman" pitchFamily="18" charset="0"/>
                <a:ea typeface="华文楷体" pitchFamily="2" charset="-122"/>
                <a:cs typeface="Times New Roman" pitchFamily="18" charset="0"/>
              </a:rPr>
              <a:t>权路径</a:t>
            </a:r>
            <a:r>
              <a:rPr lang="zh-CN" altLang="en-US" sz="2800" b="1" dirty="0" smtClean="0">
                <a:solidFill>
                  <a:srgbClr val="800080"/>
                </a:solidFill>
                <a:latin typeface="Times New Roman" pitchFamily="18" charset="0"/>
                <a:ea typeface="华文楷体" pitchFamily="2" charset="-122"/>
                <a:cs typeface="Times New Roman" pitchFamily="18" charset="0"/>
              </a:rPr>
              <a:t>长度</a:t>
            </a:r>
            <a:r>
              <a:rPr lang="en-US" altLang="zh-CN" sz="2800" b="1" dirty="0" smtClean="0">
                <a:solidFill>
                  <a:srgbClr val="000000"/>
                </a:solidFill>
                <a:latin typeface="Times New Roman" pitchFamily="18" charset="0"/>
                <a:ea typeface="华文楷体" pitchFamily="2" charset="-122"/>
                <a:cs typeface="Times New Roman" pitchFamily="18" charset="0"/>
              </a:rPr>
              <a:t>WPL</a:t>
            </a:r>
            <a:r>
              <a:rPr lang="zh-CN" altLang="en-US" sz="2800" b="1" dirty="0" smtClean="0">
                <a:solidFill>
                  <a:srgbClr val="000000"/>
                </a:solidFill>
                <a:latin typeface="Times New Roman" pitchFamily="18" charset="0"/>
                <a:ea typeface="华文楷体" pitchFamily="2" charset="-122"/>
                <a:cs typeface="Times New Roman" pitchFamily="18" charset="0"/>
              </a:rPr>
              <a:t>值达到最小</a:t>
            </a:r>
            <a:endParaRPr lang="en-US" altLang="zh-CN" sz="2800" b="1" dirty="0">
              <a:solidFill>
                <a:srgbClr val="000000"/>
              </a:solidFill>
              <a:latin typeface="Times New Roman" pitchFamily="18" charset="0"/>
              <a:ea typeface="华文楷体" pitchFamily="2" charset="-122"/>
              <a:cs typeface="Times New Roman" pitchFamily="18" charset="0"/>
            </a:endParaRPr>
          </a:p>
        </p:txBody>
      </p:sp>
      <p:sp>
        <p:nvSpPr>
          <p:cNvPr id="153" name="Rectangle 3"/>
          <p:cNvSpPr>
            <a:spLocks noGrp="1" noChangeArrowheads="1"/>
          </p:cNvSpPr>
          <p:nvPr>
            <p:ph type="body" idx="1"/>
          </p:nvPr>
        </p:nvSpPr>
        <p:spPr>
          <a:xfrm>
            <a:off x="1115616" y="3537012"/>
            <a:ext cx="8099421" cy="180020"/>
          </a:xfrm>
        </p:spPr>
        <p:txBody>
          <a:bodyPr/>
          <a:lstStyle/>
          <a:p>
            <a:pPr eaLnBrk="1" hangingPunct="1">
              <a:lnSpc>
                <a:spcPct val="105000"/>
              </a:lnSpc>
              <a:spcBef>
                <a:spcPct val="15000"/>
              </a:spcBef>
              <a:buClr>
                <a:srgbClr val="800080"/>
              </a:buClr>
              <a:buSzPct val="50000"/>
            </a:pPr>
            <a:r>
              <a:rPr lang="zh-CN" altLang="en-US" sz="2800" b="1" dirty="0" smtClean="0">
                <a:solidFill>
                  <a:srgbClr val="000099"/>
                </a:solidFill>
                <a:latin typeface="华文楷体" pitchFamily="2" charset="-122"/>
                <a:ea typeface="华文楷体" pitchFamily="2" charset="-122"/>
              </a:rPr>
              <a:t>在</a:t>
            </a:r>
            <a:r>
              <a:rPr lang="en-US" altLang="zh-CN" sz="2800" b="1" dirty="0" smtClean="0">
                <a:solidFill>
                  <a:srgbClr val="000099"/>
                </a:solidFill>
                <a:latin typeface="华文楷体" pitchFamily="2" charset="-122"/>
                <a:ea typeface="华文楷体" pitchFamily="2" charset="-122"/>
              </a:rPr>
              <a:t>Huffman</a:t>
            </a:r>
            <a:r>
              <a:rPr lang="zh-CN" altLang="en-US" sz="2800" b="1" dirty="0" smtClean="0">
                <a:solidFill>
                  <a:srgbClr val="000099"/>
                </a:solidFill>
                <a:latin typeface="华文楷体" pitchFamily="2" charset="-122"/>
                <a:ea typeface="华文楷体" pitchFamily="2" charset="-122"/>
              </a:rPr>
              <a:t>树中，权值越大的结点离根越近。</a:t>
            </a:r>
            <a:endParaRPr lang="en-US" altLang="zh-CN" sz="2800" b="1" dirty="0" smtClean="0">
              <a:solidFill>
                <a:srgbClr val="000099"/>
              </a:solidFill>
              <a:latin typeface="华文楷体" pitchFamily="2" charset="-122"/>
              <a:ea typeface="华文楷体"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656692"/>
            <a:ext cx="8820472" cy="4228850"/>
          </a:xfrm>
          <a:prstGeom prst="rect">
            <a:avLst/>
          </a:prstGeom>
          <a:noFill/>
          <a:ln w="12700" cap="sq">
            <a:noFill/>
            <a:miter lim="800000"/>
            <a:headEnd type="none" w="sm" len="sm"/>
            <a:tailEnd type="none" w="sm" len="sm"/>
          </a:ln>
          <a:effectLst/>
        </p:spPr>
        <p:txBody>
          <a:bodyPr wrap="square">
            <a:spAutoFit/>
          </a:bodyPr>
          <a:lstStyle/>
          <a:p>
            <a:pPr marL="365125" indent="-365125">
              <a:lnSpc>
                <a:spcPct val="140000"/>
              </a:lnSpc>
            </a:pPr>
            <a:r>
              <a:rPr lang="en-US" altLang="zh-CN" sz="3200" b="1" dirty="0" smtClean="0">
                <a:solidFill>
                  <a:srgbClr val="990000"/>
                </a:solidFill>
                <a:latin typeface="华文楷体" pitchFamily="2" charset="-122"/>
                <a:ea typeface="华文楷体" pitchFamily="2" charset="-122"/>
              </a:rPr>
              <a:t>4</a:t>
            </a:r>
            <a:r>
              <a:rPr lang="en-US" altLang="zh-CN" sz="3200" b="1" dirty="0">
                <a:solidFill>
                  <a:srgbClr val="990000"/>
                </a:solidFill>
                <a:latin typeface="华文楷体" pitchFamily="2" charset="-122"/>
                <a:ea typeface="华文楷体" pitchFamily="2" charset="-122"/>
              </a:rPr>
              <a:t>. </a:t>
            </a:r>
            <a:r>
              <a:rPr lang="zh-CN" altLang="en-US" sz="3200" b="1" dirty="0">
                <a:solidFill>
                  <a:srgbClr val="990000"/>
                </a:solidFill>
                <a:latin typeface="华文楷体" pitchFamily="2" charset="-122"/>
                <a:ea typeface="华文楷体" pitchFamily="2" charset="-122"/>
              </a:rPr>
              <a:t>理解</a:t>
            </a:r>
            <a:r>
              <a:rPr lang="zh-CN" altLang="en-US" sz="3200" b="1" dirty="0">
                <a:solidFill>
                  <a:srgbClr val="FF0000"/>
                </a:solidFill>
                <a:latin typeface="华文楷体" pitchFamily="2" charset="-122"/>
                <a:ea typeface="华文楷体" pitchFamily="2" charset="-122"/>
              </a:rPr>
              <a:t>二叉树线索化</a:t>
            </a:r>
            <a:r>
              <a:rPr lang="zh-CN" altLang="en-US" sz="3200" b="1" dirty="0">
                <a:solidFill>
                  <a:srgbClr val="990000"/>
                </a:solidFill>
                <a:latin typeface="华文楷体" pitchFamily="2" charset="-122"/>
                <a:ea typeface="华文楷体" pitchFamily="2" charset="-122"/>
              </a:rPr>
              <a:t>的实质是建立结点与其在相应序列中的前驱或后继之间的直接联系，熟练掌握二叉树的线索化过程以及在中序线索化树上找给定结点的前驱和后继的方法。二叉树的线索化过程是基于对二叉树进行遍历，而线索二叉树上的线索又为相应的遍历提供了方便。</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296652"/>
            <a:ext cx="8820472" cy="4918269"/>
          </a:xfrm>
          <a:prstGeom prst="rect">
            <a:avLst/>
          </a:prstGeom>
          <a:noFill/>
          <a:ln w="12700" cap="sq">
            <a:noFill/>
            <a:miter lim="800000"/>
            <a:headEnd type="none" w="sm" len="sm"/>
            <a:tailEnd type="none" w="sm" len="sm"/>
          </a:ln>
          <a:effectLst/>
        </p:spPr>
        <p:txBody>
          <a:bodyPr wrap="square">
            <a:spAutoFit/>
          </a:bodyPr>
          <a:lstStyle/>
          <a:p>
            <a:pPr marL="457200" indent="-457200">
              <a:lnSpc>
                <a:spcPct val="140000"/>
              </a:lnSpc>
            </a:pPr>
            <a:r>
              <a:rPr lang="en-US" altLang="zh-CN" sz="3200" b="1" dirty="0" smtClean="0">
                <a:solidFill>
                  <a:srgbClr val="990000"/>
                </a:solidFill>
                <a:latin typeface="华文楷体" pitchFamily="2" charset="-122"/>
                <a:ea typeface="华文楷体" pitchFamily="2" charset="-122"/>
              </a:rPr>
              <a:t>5</a:t>
            </a:r>
            <a:r>
              <a:rPr lang="en-US" altLang="zh-CN" sz="3200" b="1" dirty="0">
                <a:solidFill>
                  <a:srgbClr val="990000"/>
                </a:solidFill>
                <a:latin typeface="华文楷体" pitchFamily="2" charset="-122"/>
                <a:ea typeface="华文楷体" pitchFamily="2" charset="-122"/>
              </a:rPr>
              <a:t>. </a:t>
            </a:r>
            <a:r>
              <a:rPr lang="zh-CN" altLang="en-US" sz="3200" b="1" dirty="0">
                <a:solidFill>
                  <a:srgbClr val="990000"/>
                </a:solidFill>
                <a:latin typeface="华文楷体" pitchFamily="2" charset="-122"/>
                <a:ea typeface="华文楷体" pitchFamily="2" charset="-122"/>
              </a:rPr>
              <a:t>熟悉树的各种存储结构及其特点，掌握树和森林与二叉树的转换方法。建立存储结构是进行其它操作的前提，因此读者应掌握 </a:t>
            </a:r>
            <a:r>
              <a:rPr lang="en-US" altLang="zh-CN" sz="3200" b="1" dirty="0">
                <a:solidFill>
                  <a:srgbClr val="990000"/>
                </a:solidFill>
                <a:latin typeface="华文楷体" pitchFamily="2" charset="-122"/>
                <a:ea typeface="华文楷体" pitchFamily="2" charset="-122"/>
              </a:rPr>
              <a:t>1 </a:t>
            </a:r>
            <a:r>
              <a:rPr lang="zh-CN" altLang="en-US" sz="3200" b="1" dirty="0">
                <a:solidFill>
                  <a:srgbClr val="990000"/>
                </a:solidFill>
                <a:latin typeface="华文楷体" pitchFamily="2" charset="-122"/>
                <a:ea typeface="华文楷体" pitchFamily="2" charset="-122"/>
              </a:rPr>
              <a:t>至 </a:t>
            </a:r>
            <a:r>
              <a:rPr lang="en-US" altLang="zh-CN" sz="3200" b="1" dirty="0">
                <a:solidFill>
                  <a:srgbClr val="990000"/>
                </a:solidFill>
                <a:latin typeface="华文楷体" pitchFamily="2" charset="-122"/>
                <a:ea typeface="华文楷体" pitchFamily="2" charset="-122"/>
              </a:rPr>
              <a:t>2 </a:t>
            </a:r>
            <a:r>
              <a:rPr lang="zh-CN" altLang="en-US" sz="3200" b="1" dirty="0">
                <a:solidFill>
                  <a:srgbClr val="990000"/>
                </a:solidFill>
                <a:latin typeface="华文楷体" pitchFamily="2" charset="-122"/>
                <a:ea typeface="华文楷体" pitchFamily="2" charset="-122"/>
              </a:rPr>
              <a:t>种建立二叉树和树的存储结构的方法。</a:t>
            </a:r>
          </a:p>
          <a:p>
            <a:pPr marL="457200" indent="-457200">
              <a:lnSpc>
                <a:spcPct val="140000"/>
              </a:lnSpc>
            </a:pPr>
            <a:r>
              <a:rPr lang="en-US" altLang="zh-CN" sz="3200" b="1" dirty="0" smtClean="0">
                <a:solidFill>
                  <a:srgbClr val="990000"/>
                </a:solidFill>
                <a:latin typeface="华文楷体" pitchFamily="2" charset="-122"/>
                <a:ea typeface="华文楷体" pitchFamily="2" charset="-122"/>
              </a:rPr>
              <a:t>6</a:t>
            </a:r>
            <a:r>
              <a:rPr lang="en-US" altLang="zh-CN" sz="3200" b="1" dirty="0">
                <a:solidFill>
                  <a:srgbClr val="990000"/>
                </a:solidFill>
                <a:latin typeface="华文楷体" pitchFamily="2" charset="-122"/>
                <a:ea typeface="华文楷体" pitchFamily="2" charset="-122"/>
              </a:rPr>
              <a:t>. </a:t>
            </a:r>
            <a:r>
              <a:rPr lang="zh-CN" altLang="en-US" sz="3200" b="1" dirty="0">
                <a:solidFill>
                  <a:srgbClr val="990000"/>
                </a:solidFill>
                <a:latin typeface="华文楷体" pitchFamily="2" charset="-122"/>
                <a:ea typeface="华文楷体" pitchFamily="2" charset="-122"/>
              </a:rPr>
              <a:t>学会编写实现树的各种操作的算法。</a:t>
            </a:r>
          </a:p>
          <a:p>
            <a:pPr marL="457200" indent="-457200">
              <a:lnSpc>
                <a:spcPct val="140000"/>
              </a:lnSpc>
            </a:pPr>
            <a:r>
              <a:rPr lang="en-US" altLang="zh-CN" sz="3200" b="1" dirty="0" smtClean="0">
                <a:solidFill>
                  <a:srgbClr val="990000"/>
                </a:solidFill>
                <a:latin typeface="华文楷体" pitchFamily="2" charset="-122"/>
                <a:ea typeface="华文楷体" pitchFamily="2" charset="-122"/>
              </a:rPr>
              <a:t>7</a:t>
            </a:r>
            <a:r>
              <a:rPr lang="en-US" altLang="zh-CN" sz="3200" b="1" dirty="0">
                <a:solidFill>
                  <a:srgbClr val="990000"/>
                </a:solidFill>
                <a:latin typeface="华文楷体" pitchFamily="2" charset="-122"/>
                <a:ea typeface="华文楷体" pitchFamily="2" charset="-122"/>
              </a:rPr>
              <a:t>. </a:t>
            </a:r>
            <a:r>
              <a:rPr lang="zh-CN" altLang="en-US" sz="3200" b="1" dirty="0">
                <a:solidFill>
                  <a:srgbClr val="990000"/>
                </a:solidFill>
                <a:latin typeface="华文楷体" pitchFamily="2" charset="-122"/>
                <a:ea typeface="华文楷体" pitchFamily="2" charset="-122"/>
              </a:rPr>
              <a:t>了解</a:t>
            </a:r>
            <a:r>
              <a:rPr lang="zh-CN" altLang="en-US" sz="3200" b="1" dirty="0">
                <a:solidFill>
                  <a:srgbClr val="FF0000"/>
                </a:solidFill>
                <a:latin typeface="华文楷体" pitchFamily="2" charset="-122"/>
                <a:ea typeface="华文楷体" pitchFamily="2" charset="-122"/>
              </a:rPr>
              <a:t>最优树</a:t>
            </a:r>
            <a:r>
              <a:rPr lang="zh-CN" altLang="en-US" sz="3200" b="1" dirty="0">
                <a:solidFill>
                  <a:srgbClr val="990000"/>
                </a:solidFill>
                <a:latin typeface="华文楷体" pitchFamily="2" charset="-122"/>
                <a:ea typeface="华文楷体" pitchFamily="2" charset="-122"/>
              </a:rPr>
              <a:t>的特性，掌握建立最优树和</a:t>
            </a:r>
            <a:r>
              <a:rPr lang="zh-CN" altLang="en-US" sz="3200" b="1" dirty="0">
                <a:solidFill>
                  <a:srgbClr val="FF0000"/>
                </a:solidFill>
                <a:latin typeface="华文楷体" pitchFamily="2" charset="-122"/>
                <a:ea typeface="华文楷体" pitchFamily="2" charset="-122"/>
              </a:rPr>
              <a:t>哈夫曼编码</a:t>
            </a:r>
            <a:r>
              <a:rPr lang="zh-CN" altLang="en-US" sz="3200" b="1" dirty="0">
                <a:solidFill>
                  <a:srgbClr val="990000"/>
                </a:solidFill>
                <a:latin typeface="华文楷体" pitchFamily="2" charset="-122"/>
                <a:ea typeface="华文楷体" pitchFamily="2" charset="-122"/>
              </a:rPr>
              <a:t>的方法。</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灯片编号占位符 4"/>
          <p:cNvSpPr>
            <a:spLocks noGrp="1"/>
          </p:cNvSpPr>
          <p:nvPr>
            <p:ph type="sldNum" sz="quarter" idx="11"/>
          </p:nvPr>
        </p:nvSpPr>
        <p:spPr>
          <a:noFill/>
        </p:spPr>
        <p:txBody>
          <a:bodyPr/>
          <a:lstStyle/>
          <a:p>
            <a:fld id="{0AE74CF0-F0BA-4990-9EA7-9B08EE168BDA}" type="slidenum">
              <a:rPr lang="en-US" altLang="zh-CN" smtClean="0"/>
              <a:pPr/>
              <a:t>4</a:t>
            </a:fld>
            <a:endParaRPr lang="en-US" altLang="zh-CN" smtClean="0"/>
          </a:p>
        </p:txBody>
      </p:sp>
      <p:graphicFrame>
        <p:nvGraphicFramePr>
          <p:cNvPr id="4098"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349364"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099" name="Object 7"/>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349365" name="公式" r:id="rId5" imgW="114120" imgH="215640" progId="Equation.3">
                  <p:embed/>
                </p:oleObj>
              </mc:Choice>
              <mc:Fallback>
                <p:oleObj name="公式" r:id="rId5" imgW="11412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8"/>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349366" name="公式" r:id="rId6" imgW="114120" imgH="215640" progId="Equation.3">
                  <p:embed/>
                </p:oleObj>
              </mc:Choice>
              <mc:Fallback>
                <p:oleObj name="公式" r:id="rId6" imgW="114120" imgH="2156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Line 2"/>
          <p:cNvSpPr>
            <a:spLocks noChangeShapeType="1"/>
          </p:cNvSpPr>
          <p:nvPr/>
        </p:nvSpPr>
        <p:spPr bwMode="auto">
          <a:xfrm flipH="1">
            <a:off x="6324600" y="1733550"/>
            <a:ext cx="381000" cy="457200"/>
          </a:xfrm>
          <a:prstGeom prst="line">
            <a:avLst/>
          </a:prstGeom>
          <a:noFill/>
          <a:ln w="28575">
            <a:solidFill>
              <a:srgbClr val="009900"/>
            </a:solidFill>
            <a:round/>
            <a:headEnd/>
            <a:tailEnd/>
          </a:ln>
        </p:spPr>
        <p:txBody>
          <a:bodyPr wrap="none" anchor="ctr"/>
          <a:lstStyle/>
          <a:p>
            <a:endParaRPr lang="zh-CN" altLang="en-US"/>
          </a:p>
        </p:txBody>
      </p:sp>
      <p:sp>
        <p:nvSpPr>
          <p:cNvPr id="11" name="Line 3"/>
          <p:cNvSpPr>
            <a:spLocks noChangeShapeType="1"/>
          </p:cNvSpPr>
          <p:nvPr/>
        </p:nvSpPr>
        <p:spPr bwMode="auto">
          <a:xfrm flipH="1">
            <a:off x="6858000" y="2343150"/>
            <a:ext cx="381000" cy="457200"/>
          </a:xfrm>
          <a:prstGeom prst="line">
            <a:avLst/>
          </a:prstGeom>
          <a:noFill/>
          <a:ln w="28575">
            <a:solidFill>
              <a:srgbClr val="009900"/>
            </a:solidFill>
            <a:round/>
            <a:headEnd/>
            <a:tailEnd/>
          </a:ln>
        </p:spPr>
        <p:txBody>
          <a:bodyPr wrap="none" anchor="ctr"/>
          <a:lstStyle/>
          <a:p>
            <a:endParaRPr lang="zh-CN" altLang="en-US"/>
          </a:p>
        </p:txBody>
      </p:sp>
      <p:sp>
        <p:nvSpPr>
          <p:cNvPr id="12" name="Line 4"/>
          <p:cNvSpPr>
            <a:spLocks noChangeShapeType="1"/>
          </p:cNvSpPr>
          <p:nvPr/>
        </p:nvSpPr>
        <p:spPr bwMode="auto">
          <a:xfrm flipH="1">
            <a:off x="7315200" y="2952750"/>
            <a:ext cx="381000" cy="457200"/>
          </a:xfrm>
          <a:prstGeom prst="line">
            <a:avLst/>
          </a:prstGeom>
          <a:noFill/>
          <a:ln w="28575">
            <a:solidFill>
              <a:srgbClr val="009900"/>
            </a:solidFill>
            <a:round/>
            <a:headEnd/>
            <a:tailEnd/>
          </a:ln>
        </p:spPr>
        <p:txBody>
          <a:bodyPr wrap="none" anchor="ctr"/>
          <a:lstStyle/>
          <a:p>
            <a:endParaRPr lang="zh-CN" altLang="en-US"/>
          </a:p>
        </p:txBody>
      </p:sp>
      <p:sp>
        <p:nvSpPr>
          <p:cNvPr id="13" name="Line 5"/>
          <p:cNvSpPr>
            <a:spLocks noChangeShapeType="1"/>
          </p:cNvSpPr>
          <p:nvPr/>
        </p:nvSpPr>
        <p:spPr bwMode="auto">
          <a:xfrm>
            <a:off x="1981200" y="1885950"/>
            <a:ext cx="914400" cy="1219200"/>
          </a:xfrm>
          <a:prstGeom prst="line">
            <a:avLst/>
          </a:prstGeom>
          <a:noFill/>
          <a:ln w="28575">
            <a:solidFill>
              <a:srgbClr val="009900"/>
            </a:solidFill>
            <a:round/>
            <a:headEnd/>
            <a:tailEnd/>
          </a:ln>
        </p:spPr>
        <p:txBody>
          <a:bodyPr wrap="none" anchor="ctr"/>
          <a:lstStyle/>
          <a:p>
            <a:endParaRPr lang="zh-CN" altLang="en-US"/>
          </a:p>
        </p:txBody>
      </p:sp>
      <p:sp>
        <p:nvSpPr>
          <p:cNvPr id="14" name="Line 6"/>
          <p:cNvSpPr>
            <a:spLocks noChangeShapeType="1"/>
          </p:cNvSpPr>
          <p:nvPr/>
        </p:nvSpPr>
        <p:spPr bwMode="auto">
          <a:xfrm flipH="1">
            <a:off x="2286000" y="2647950"/>
            <a:ext cx="152400" cy="381000"/>
          </a:xfrm>
          <a:prstGeom prst="line">
            <a:avLst/>
          </a:prstGeom>
          <a:noFill/>
          <a:ln w="28575">
            <a:solidFill>
              <a:srgbClr val="009900"/>
            </a:solidFill>
            <a:round/>
            <a:headEnd/>
            <a:tailEnd/>
          </a:ln>
        </p:spPr>
        <p:txBody>
          <a:bodyPr wrap="none" anchor="ctr"/>
          <a:lstStyle/>
          <a:p>
            <a:endParaRPr lang="zh-CN" altLang="en-US"/>
          </a:p>
        </p:txBody>
      </p:sp>
      <p:sp>
        <p:nvSpPr>
          <p:cNvPr id="15" name="Line 7"/>
          <p:cNvSpPr>
            <a:spLocks noChangeShapeType="1"/>
          </p:cNvSpPr>
          <p:nvPr/>
        </p:nvSpPr>
        <p:spPr bwMode="auto">
          <a:xfrm>
            <a:off x="1524000" y="2571750"/>
            <a:ext cx="152400" cy="533400"/>
          </a:xfrm>
          <a:prstGeom prst="line">
            <a:avLst/>
          </a:prstGeom>
          <a:noFill/>
          <a:ln w="28575">
            <a:solidFill>
              <a:srgbClr val="009900"/>
            </a:solidFill>
            <a:round/>
            <a:headEnd/>
            <a:tailEnd/>
          </a:ln>
        </p:spPr>
        <p:txBody>
          <a:bodyPr wrap="none" anchor="ctr"/>
          <a:lstStyle/>
          <a:p>
            <a:endParaRPr lang="zh-CN" altLang="en-US"/>
          </a:p>
        </p:txBody>
      </p:sp>
      <p:sp>
        <p:nvSpPr>
          <p:cNvPr id="16" name="Line 8"/>
          <p:cNvSpPr>
            <a:spLocks noChangeShapeType="1"/>
          </p:cNvSpPr>
          <p:nvPr/>
        </p:nvSpPr>
        <p:spPr bwMode="auto">
          <a:xfrm flipH="1">
            <a:off x="990600" y="2038350"/>
            <a:ext cx="838200" cy="1143000"/>
          </a:xfrm>
          <a:prstGeom prst="line">
            <a:avLst/>
          </a:prstGeom>
          <a:noFill/>
          <a:ln w="28575">
            <a:solidFill>
              <a:srgbClr val="009900"/>
            </a:solidFill>
            <a:round/>
            <a:headEnd/>
            <a:tailEnd/>
          </a:ln>
        </p:spPr>
        <p:txBody>
          <a:bodyPr wrap="none" anchor="ctr"/>
          <a:lstStyle/>
          <a:p>
            <a:endParaRPr lang="zh-CN" altLang="en-US"/>
          </a:p>
        </p:txBody>
      </p:sp>
      <p:sp>
        <p:nvSpPr>
          <p:cNvPr id="17" name="Text Box 9"/>
          <p:cNvSpPr txBox="1">
            <a:spLocks noChangeArrowheads="1"/>
          </p:cNvSpPr>
          <p:nvPr/>
        </p:nvSpPr>
        <p:spPr bwMode="auto">
          <a:xfrm>
            <a:off x="719138" y="677863"/>
            <a:ext cx="7620000" cy="641350"/>
          </a:xfrm>
          <a:prstGeom prst="rect">
            <a:avLst/>
          </a:prstGeom>
          <a:noFill/>
          <a:ln w="9525">
            <a:noFill/>
            <a:miter lim="800000"/>
            <a:headEnd/>
            <a:tailEnd/>
          </a:ln>
        </p:spPr>
        <p:txBody>
          <a:bodyPr>
            <a:spAutoFit/>
          </a:bodyPr>
          <a:lstStyle/>
          <a:p>
            <a:pPr>
              <a:spcBef>
                <a:spcPct val="50000"/>
              </a:spcBef>
            </a:pPr>
            <a:r>
              <a:rPr kumimoji="1" lang="zh-CN" altLang="en-US" sz="3600" b="1" dirty="0">
                <a:solidFill>
                  <a:srgbClr val="003399"/>
                </a:solidFill>
                <a:latin typeface="Times New Roman" pitchFamily="18" charset="0"/>
                <a:ea typeface="华文新魏" pitchFamily="2" charset="-122"/>
              </a:rPr>
              <a:t>具有不同带权路径长度</a:t>
            </a:r>
            <a:r>
              <a:rPr kumimoji="1" lang="zh-CN" altLang="en-US" sz="3600" b="1" dirty="0" smtClean="0">
                <a:solidFill>
                  <a:srgbClr val="003399"/>
                </a:solidFill>
                <a:latin typeface="Times New Roman" pitchFamily="18" charset="0"/>
                <a:ea typeface="华文新魏" pitchFamily="2" charset="-122"/>
              </a:rPr>
              <a:t>的二叉树</a:t>
            </a:r>
            <a:endParaRPr kumimoji="1" lang="zh-CN" altLang="en-US" sz="2000" b="1" dirty="0">
              <a:latin typeface="Times New Roman" pitchFamily="18" charset="0"/>
              <a:ea typeface="华文新魏" pitchFamily="2" charset="-122"/>
            </a:endParaRPr>
          </a:p>
        </p:txBody>
      </p:sp>
      <p:sp>
        <p:nvSpPr>
          <p:cNvPr id="18" name="Rectangle 10"/>
          <p:cNvSpPr>
            <a:spLocks noChangeArrowheads="1"/>
          </p:cNvSpPr>
          <p:nvPr/>
        </p:nvSpPr>
        <p:spPr bwMode="auto">
          <a:xfrm>
            <a:off x="762000" y="3867150"/>
            <a:ext cx="7772400" cy="2225675"/>
          </a:xfrm>
          <a:prstGeom prst="rect">
            <a:avLst/>
          </a:prstGeom>
          <a:noFill/>
          <a:ln w="9525">
            <a:noFill/>
            <a:miter lim="800000"/>
            <a:headEnd/>
            <a:tailEnd/>
          </a:ln>
        </p:spPr>
        <p:txBody>
          <a:bodyPr>
            <a:spAutoFit/>
          </a:bodyPr>
          <a:lstStyle/>
          <a:p>
            <a:r>
              <a:rPr kumimoji="1" lang="en-US" altLang="zh-CN" sz="3000" b="1" dirty="0">
                <a:solidFill>
                  <a:schemeClr val="tx2"/>
                </a:solidFill>
                <a:latin typeface="Times New Roman" pitchFamily="18" charset="0"/>
                <a:ea typeface="仿宋_GB2312" charset="-122"/>
              </a:rPr>
              <a:t>WPL = 2*2+       WPL = 2*1+      WPL = 7*1+</a:t>
            </a:r>
          </a:p>
          <a:p>
            <a:r>
              <a:rPr kumimoji="1" lang="en-US" altLang="zh-CN" sz="3000" b="1" dirty="0">
                <a:solidFill>
                  <a:schemeClr val="tx2"/>
                </a:solidFill>
                <a:latin typeface="Times New Roman" pitchFamily="18" charset="0"/>
                <a:ea typeface="仿宋_GB2312" charset="-122"/>
              </a:rPr>
              <a:t>     4*2+5*2+             4*2+5*3+           5*2+2*3+</a:t>
            </a:r>
          </a:p>
          <a:p>
            <a:r>
              <a:rPr kumimoji="1" lang="en-US" altLang="zh-CN" sz="3000" b="1" dirty="0">
                <a:solidFill>
                  <a:schemeClr val="tx2"/>
                </a:solidFill>
                <a:latin typeface="Times New Roman" pitchFamily="18" charset="0"/>
                <a:ea typeface="仿宋_GB2312" charset="-122"/>
              </a:rPr>
              <a:t>     7*2 = 36                7*3 = 46             4*3 = 35  </a:t>
            </a:r>
          </a:p>
          <a:p>
            <a:endParaRPr kumimoji="1" lang="en-US" altLang="zh-CN" sz="1800" b="1" dirty="0">
              <a:solidFill>
                <a:schemeClr val="tx2"/>
              </a:solidFill>
              <a:latin typeface="仿宋_GB2312" charset="-122"/>
              <a:ea typeface="仿宋_GB2312" charset="-122"/>
            </a:endParaRPr>
          </a:p>
          <a:p>
            <a:r>
              <a:rPr kumimoji="1" lang="en-US" altLang="zh-CN" sz="3200" b="1" dirty="0">
                <a:latin typeface="仿宋_GB2312" charset="-122"/>
                <a:ea typeface="仿宋_GB2312" charset="-122"/>
              </a:rPr>
              <a:t>      </a:t>
            </a:r>
            <a:r>
              <a:rPr kumimoji="1" lang="zh-CN" altLang="en-US" sz="3200" b="1" dirty="0">
                <a:latin typeface="仿宋_GB2312" charset="-122"/>
                <a:ea typeface="仿宋_GB2312" charset="-122"/>
              </a:rPr>
              <a:t>带权路径长度达到最小</a:t>
            </a:r>
            <a:endParaRPr kumimoji="1" lang="zh-CN" altLang="en-US" sz="2400" dirty="0">
              <a:latin typeface="仿宋_GB2312" charset="-122"/>
              <a:ea typeface="仿宋_GB2312" charset="-122"/>
            </a:endParaRPr>
          </a:p>
        </p:txBody>
      </p:sp>
      <p:sp>
        <p:nvSpPr>
          <p:cNvPr id="19" name="Oval 11"/>
          <p:cNvSpPr>
            <a:spLocks noChangeArrowheads="1"/>
          </p:cNvSpPr>
          <p:nvPr/>
        </p:nvSpPr>
        <p:spPr bwMode="auto">
          <a:xfrm>
            <a:off x="1752600" y="1733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0" name="Oval 12"/>
          <p:cNvSpPr>
            <a:spLocks noChangeArrowheads="1"/>
          </p:cNvSpPr>
          <p:nvPr/>
        </p:nvSpPr>
        <p:spPr bwMode="auto">
          <a:xfrm>
            <a:off x="8382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1" name="Oval 13"/>
          <p:cNvSpPr>
            <a:spLocks noChangeArrowheads="1"/>
          </p:cNvSpPr>
          <p:nvPr/>
        </p:nvSpPr>
        <p:spPr bwMode="auto">
          <a:xfrm>
            <a:off x="14478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2" name="Oval 14"/>
          <p:cNvSpPr>
            <a:spLocks noChangeArrowheads="1"/>
          </p:cNvSpPr>
          <p:nvPr/>
        </p:nvSpPr>
        <p:spPr bwMode="auto">
          <a:xfrm>
            <a:off x="20574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 name="Oval 15"/>
          <p:cNvSpPr>
            <a:spLocks noChangeArrowheads="1"/>
          </p:cNvSpPr>
          <p:nvPr/>
        </p:nvSpPr>
        <p:spPr bwMode="auto">
          <a:xfrm>
            <a:off x="26670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4" name="Oval 16"/>
          <p:cNvSpPr>
            <a:spLocks noChangeArrowheads="1"/>
          </p:cNvSpPr>
          <p:nvPr/>
        </p:nvSpPr>
        <p:spPr bwMode="auto">
          <a:xfrm>
            <a:off x="12954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5" name="Oval 17"/>
          <p:cNvSpPr>
            <a:spLocks noChangeArrowheads="1"/>
          </p:cNvSpPr>
          <p:nvPr/>
        </p:nvSpPr>
        <p:spPr bwMode="auto">
          <a:xfrm>
            <a:off x="22860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6" name="Line 18"/>
          <p:cNvSpPr>
            <a:spLocks noChangeShapeType="1"/>
          </p:cNvSpPr>
          <p:nvPr/>
        </p:nvSpPr>
        <p:spPr bwMode="auto">
          <a:xfrm>
            <a:off x="6858000" y="1581150"/>
            <a:ext cx="1295400" cy="1828800"/>
          </a:xfrm>
          <a:prstGeom prst="line">
            <a:avLst/>
          </a:prstGeom>
          <a:noFill/>
          <a:ln w="28575">
            <a:solidFill>
              <a:srgbClr val="009900"/>
            </a:solidFill>
            <a:round/>
            <a:headEnd/>
            <a:tailEnd/>
          </a:ln>
        </p:spPr>
        <p:txBody>
          <a:bodyPr wrap="none" anchor="ctr"/>
          <a:lstStyle/>
          <a:p>
            <a:endParaRPr lang="zh-CN" altLang="en-US"/>
          </a:p>
        </p:txBody>
      </p:sp>
      <p:sp>
        <p:nvSpPr>
          <p:cNvPr id="27" name="Oval 19"/>
          <p:cNvSpPr>
            <a:spLocks noChangeArrowheads="1"/>
          </p:cNvSpPr>
          <p:nvPr/>
        </p:nvSpPr>
        <p:spPr bwMode="auto">
          <a:xfrm>
            <a:off x="66294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8" name="Oval 20"/>
          <p:cNvSpPr>
            <a:spLocks noChangeArrowheads="1"/>
          </p:cNvSpPr>
          <p:nvPr/>
        </p:nvSpPr>
        <p:spPr bwMode="auto">
          <a:xfrm>
            <a:off x="75438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9" name="Oval 21"/>
          <p:cNvSpPr>
            <a:spLocks noChangeArrowheads="1"/>
          </p:cNvSpPr>
          <p:nvPr/>
        </p:nvSpPr>
        <p:spPr bwMode="auto">
          <a:xfrm>
            <a:off x="70866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0" name="Oval 22"/>
          <p:cNvSpPr>
            <a:spLocks noChangeArrowheads="1"/>
          </p:cNvSpPr>
          <p:nvPr/>
        </p:nvSpPr>
        <p:spPr bwMode="auto">
          <a:xfrm>
            <a:off x="79248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 name="Oval 23"/>
          <p:cNvSpPr>
            <a:spLocks noChangeArrowheads="1"/>
          </p:cNvSpPr>
          <p:nvPr/>
        </p:nvSpPr>
        <p:spPr bwMode="auto">
          <a:xfrm>
            <a:off x="6172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2" name="Oval 24"/>
          <p:cNvSpPr>
            <a:spLocks noChangeArrowheads="1"/>
          </p:cNvSpPr>
          <p:nvPr/>
        </p:nvSpPr>
        <p:spPr bwMode="auto">
          <a:xfrm>
            <a:off x="70866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3" name="Oval 25"/>
          <p:cNvSpPr>
            <a:spLocks noChangeArrowheads="1"/>
          </p:cNvSpPr>
          <p:nvPr/>
        </p:nvSpPr>
        <p:spPr bwMode="auto">
          <a:xfrm>
            <a:off x="6629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4" name="Line 26"/>
          <p:cNvSpPr>
            <a:spLocks noChangeShapeType="1"/>
          </p:cNvSpPr>
          <p:nvPr/>
        </p:nvSpPr>
        <p:spPr bwMode="auto">
          <a:xfrm flipH="1">
            <a:off x="3886200" y="1733550"/>
            <a:ext cx="381000" cy="457200"/>
          </a:xfrm>
          <a:prstGeom prst="line">
            <a:avLst/>
          </a:prstGeom>
          <a:noFill/>
          <a:ln w="28575">
            <a:solidFill>
              <a:srgbClr val="009900"/>
            </a:solidFill>
            <a:round/>
            <a:headEnd/>
            <a:tailEnd/>
          </a:ln>
        </p:spPr>
        <p:txBody>
          <a:bodyPr wrap="none" anchor="ctr"/>
          <a:lstStyle/>
          <a:p>
            <a:endParaRPr lang="zh-CN" altLang="en-US"/>
          </a:p>
        </p:txBody>
      </p:sp>
      <p:sp>
        <p:nvSpPr>
          <p:cNvPr id="35" name="Line 27"/>
          <p:cNvSpPr>
            <a:spLocks noChangeShapeType="1"/>
          </p:cNvSpPr>
          <p:nvPr/>
        </p:nvSpPr>
        <p:spPr bwMode="auto">
          <a:xfrm flipH="1">
            <a:off x="4419600" y="2343150"/>
            <a:ext cx="381000" cy="457200"/>
          </a:xfrm>
          <a:prstGeom prst="line">
            <a:avLst/>
          </a:prstGeom>
          <a:noFill/>
          <a:ln w="28575">
            <a:solidFill>
              <a:srgbClr val="009900"/>
            </a:solidFill>
            <a:round/>
            <a:headEnd/>
            <a:tailEnd/>
          </a:ln>
        </p:spPr>
        <p:txBody>
          <a:bodyPr wrap="none" anchor="ctr"/>
          <a:lstStyle/>
          <a:p>
            <a:endParaRPr lang="zh-CN" altLang="en-US"/>
          </a:p>
        </p:txBody>
      </p:sp>
      <p:sp>
        <p:nvSpPr>
          <p:cNvPr id="36" name="Line 28"/>
          <p:cNvSpPr>
            <a:spLocks noChangeShapeType="1"/>
          </p:cNvSpPr>
          <p:nvPr/>
        </p:nvSpPr>
        <p:spPr bwMode="auto">
          <a:xfrm flipH="1">
            <a:off x="4876800" y="2952750"/>
            <a:ext cx="381000" cy="457200"/>
          </a:xfrm>
          <a:prstGeom prst="line">
            <a:avLst/>
          </a:prstGeom>
          <a:noFill/>
          <a:ln w="28575">
            <a:solidFill>
              <a:srgbClr val="009900"/>
            </a:solidFill>
            <a:round/>
            <a:headEnd/>
            <a:tailEnd/>
          </a:ln>
        </p:spPr>
        <p:txBody>
          <a:bodyPr wrap="none" anchor="ctr"/>
          <a:lstStyle/>
          <a:p>
            <a:endParaRPr lang="zh-CN" altLang="en-US"/>
          </a:p>
        </p:txBody>
      </p:sp>
      <p:sp>
        <p:nvSpPr>
          <p:cNvPr id="37" name="Line 29"/>
          <p:cNvSpPr>
            <a:spLocks noChangeShapeType="1"/>
          </p:cNvSpPr>
          <p:nvPr/>
        </p:nvSpPr>
        <p:spPr bwMode="auto">
          <a:xfrm>
            <a:off x="4419600" y="1581150"/>
            <a:ext cx="1295400" cy="1828800"/>
          </a:xfrm>
          <a:prstGeom prst="line">
            <a:avLst/>
          </a:prstGeom>
          <a:noFill/>
          <a:ln w="28575">
            <a:solidFill>
              <a:srgbClr val="009900"/>
            </a:solidFill>
            <a:round/>
            <a:headEnd/>
            <a:tailEnd/>
          </a:ln>
        </p:spPr>
        <p:txBody>
          <a:bodyPr wrap="none" anchor="ctr"/>
          <a:lstStyle/>
          <a:p>
            <a:endParaRPr lang="zh-CN" altLang="en-US"/>
          </a:p>
        </p:txBody>
      </p:sp>
      <p:sp>
        <p:nvSpPr>
          <p:cNvPr id="38" name="Oval 30"/>
          <p:cNvSpPr>
            <a:spLocks noChangeArrowheads="1"/>
          </p:cNvSpPr>
          <p:nvPr/>
        </p:nvSpPr>
        <p:spPr bwMode="auto">
          <a:xfrm>
            <a:off x="41910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9" name="Oval 31"/>
          <p:cNvSpPr>
            <a:spLocks noChangeArrowheads="1"/>
          </p:cNvSpPr>
          <p:nvPr/>
        </p:nvSpPr>
        <p:spPr bwMode="auto">
          <a:xfrm>
            <a:off x="5105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0" name="Oval 32"/>
          <p:cNvSpPr>
            <a:spLocks noChangeArrowheads="1"/>
          </p:cNvSpPr>
          <p:nvPr/>
        </p:nvSpPr>
        <p:spPr bwMode="auto">
          <a:xfrm>
            <a:off x="4648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 name="Oval 33"/>
          <p:cNvSpPr>
            <a:spLocks noChangeArrowheads="1"/>
          </p:cNvSpPr>
          <p:nvPr/>
        </p:nvSpPr>
        <p:spPr bwMode="auto">
          <a:xfrm>
            <a:off x="54864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 name="Oval 34"/>
          <p:cNvSpPr>
            <a:spLocks noChangeArrowheads="1"/>
          </p:cNvSpPr>
          <p:nvPr/>
        </p:nvSpPr>
        <p:spPr bwMode="auto">
          <a:xfrm>
            <a:off x="37338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3" name="Oval 35"/>
          <p:cNvSpPr>
            <a:spLocks noChangeArrowheads="1"/>
          </p:cNvSpPr>
          <p:nvPr/>
        </p:nvSpPr>
        <p:spPr bwMode="auto">
          <a:xfrm>
            <a:off x="46482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4" name="Oval 36"/>
          <p:cNvSpPr>
            <a:spLocks noChangeArrowheads="1"/>
          </p:cNvSpPr>
          <p:nvPr/>
        </p:nvSpPr>
        <p:spPr bwMode="auto">
          <a:xfrm>
            <a:off x="41910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5" name="Text Box 37"/>
          <p:cNvSpPr txBox="1">
            <a:spLocks noChangeArrowheads="1"/>
          </p:cNvSpPr>
          <p:nvPr/>
        </p:nvSpPr>
        <p:spPr bwMode="auto">
          <a:xfrm>
            <a:off x="838200" y="28765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46" name="Text Box 38"/>
          <p:cNvSpPr txBox="1">
            <a:spLocks noChangeArrowheads="1"/>
          </p:cNvSpPr>
          <p:nvPr/>
        </p:nvSpPr>
        <p:spPr bwMode="auto">
          <a:xfrm>
            <a:off x="3752850" y="19621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47" name="Text Box 39"/>
          <p:cNvSpPr txBox="1">
            <a:spLocks noChangeArrowheads="1"/>
          </p:cNvSpPr>
          <p:nvPr/>
        </p:nvSpPr>
        <p:spPr bwMode="auto">
          <a:xfrm>
            <a:off x="7105650" y="31813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48" name="Text Box 40"/>
          <p:cNvSpPr txBox="1">
            <a:spLocks noChangeArrowheads="1"/>
          </p:cNvSpPr>
          <p:nvPr/>
        </p:nvSpPr>
        <p:spPr bwMode="auto">
          <a:xfrm>
            <a:off x="1466850" y="28765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49" name="Text Box 41"/>
          <p:cNvSpPr txBox="1">
            <a:spLocks noChangeArrowheads="1"/>
          </p:cNvSpPr>
          <p:nvPr/>
        </p:nvSpPr>
        <p:spPr bwMode="auto">
          <a:xfrm>
            <a:off x="4210050" y="25717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50" name="Text Box 42"/>
          <p:cNvSpPr txBox="1">
            <a:spLocks noChangeArrowheads="1"/>
          </p:cNvSpPr>
          <p:nvPr/>
        </p:nvSpPr>
        <p:spPr bwMode="auto">
          <a:xfrm>
            <a:off x="7924800" y="31813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51" name="Text Box 43"/>
          <p:cNvSpPr txBox="1">
            <a:spLocks noChangeArrowheads="1"/>
          </p:cNvSpPr>
          <p:nvPr/>
        </p:nvSpPr>
        <p:spPr bwMode="auto">
          <a:xfrm>
            <a:off x="2076450" y="28765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52" name="Text Box 44"/>
          <p:cNvSpPr txBox="1">
            <a:spLocks noChangeArrowheads="1"/>
          </p:cNvSpPr>
          <p:nvPr/>
        </p:nvSpPr>
        <p:spPr bwMode="auto">
          <a:xfrm>
            <a:off x="4667250" y="31813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53" name="Text Box 45"/>
          <p:cNvSpPr txBox="1">
            <a:spLocks noChangeArrowheads="1"/>
          </p:cNvSpPr>
          <p:nvPr/>
        </p:nvSpPr>
        <p:spPr bwMode="auto">
          <a:xfrm>
            <a:off x="6648450" y="25717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54" name="Text Box 46"/>
          <p:cNvSpPr txBox="1">
            <a:spLocks noChangeArrowheads="1"/>
          </p:cNvSpPr>
          <p:nvPr/>
        </p:nvSpPr>
        <p:spPr bwMode="auto">
          <a:xfrm>
            <a:off x="5505450" y="31813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55" name="Text Box 47"/>
          <p:cNvSpPr txBox="1">
            <a:spLocks noChangeArrowheads="1"/>
          </p:cNvSpPr>
          <p:nvPr/>
        </p:nvSpPr>
        <p:spPr bwMode="auto">
          <a:xfrm>
            <a:off x="6191250" y="1976438"/>
            <a:ext cx="361950" cy="519112"/>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56" name="Text Box 48"/>
          <p:cNvSpPr txBox="1">
            <a:spLocks noChangeArrowheads="1"/>
          </p:cNvSpPr>
          <p:nvPr/>
        </p:nvSpPr>
        <p:spPr bwMode="auto">
          <a:xfrm>
            <a:off x="2686050" y="2876550"/>
            <a:ext cx="361950"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57" name="Line 49"/>
          <p:cNvSpPr>
            <a:spLocks noChangeShapeType="1"/>
          </p:cNvSpPr>
          <p:nvPr/>
        </p:nvSpPr>
        <p:spPr bwMode="auto">
          <a:xfrm flipV="1">
            <a:off x="5940425" y="5141913"/>
            <a:ext cx="757238" cy="396875"/>
          </a:xfrm>
          <a:prstGeom prst="line">
            <a:avLst/>
          </a:prstGeom>
          <a:noFill/>
          <a:ln w="38100">
            <a:solidFill>
              <a:schemeClr val="tx1"/>
            </a:solidFill>
            <a:round/>
            <a:headEnd/>
            <a:tailEnd type="triangle" w="sm" len="lg"/>
          </a:ln>
        </p:spPr>
        <p:txBody>
          <a:bodyPr wrap="none" anchor="ctr"/>
          <a:lstStyle/>
          <a:p>
            <a:endParaRPr lang="zh-CN"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Text Box 4"/>
          <p:cNvSpPr txBox="1">
            <a:spLocks noChangeArrowheads="1"/>
          </p:cNvSpPr>
          <p:nvPr/>
        </p:nvSpPr>
        <p:spPr bwMode="auto">
          <a:xfrm>
            <a:off x="619125" y="260648"/>
            <a:ext cx="8129339" cy="2957733"/>
          </a:xfrm>
          <a:prstGeom prst="rect">
            <a:avLst/>
          </a:prstGeom>
          <a:noFill/>
          <a:ln w="9525">
            <a:noFill/>
            <a:miter lim="800000"/>
            <a:headEnd/>
            <a:tailEnd/>
          </a:ln>
          <a:effectLst/>
        </p:spPr>
        <p:txBody>
          <a:bodyPr wrap="square">
            <a:spAutoFit/>
          </a:bodyPr>
          <a:lstStyle/>
          <a:p>
            <a:pPr marL="342900" indent="-342900" algn="ctr">
              <a:defRPr/>
            </a:pPr>
            <a:r>
              <a:rPr kumimoji="1" lang="en-US" altLang="zh-CN" sz="3600" b="1" dirty="0">
                <a:solidFill>
                  <a:schemeClr val="tx2"/>
                </a:solidFill>
                <a:latin typeface="华文新魏" pitchFamily="2" charset="-122"/>
                <a:ea typeface="华文新魏" pitchFamily="2" charset="-122"/>
              </a:rPr>
              <a:t>Huffman</a:t>
            </a:r>
            <a:r>
              <a:rPr kumimoji="1" lang="zh-CN" altLang="en-US" sz="3600" b="1" dirty="0">
                <a:solidFill>
                  <a:schemeClr val="tx2"/>
                </a:solidFill>
                <a:latin typeface="华文新魏" pitchFamily="2" charset="-122"/>
                <a:ea typeface="华文新魏" pitchFamily="2" charset="-122"/>
              </a:rPr>
              <a:t>树的构造</a:t>
            </a:r>
            <a:r>
              <a:rPr kumimoji="1" lang="zh-CN" altLang="en-US" sz="3600" b="1" dirty="0" smtClean="0">
                <a:solidFill>
                  <a:schemeClr val="tx2"/>
                </a:solidFill>
                <a:latin typeface="华文新魏" pitchFamily="2" charset="-122"/>
                <a:ea typeface="华文新魏" pitchFamily="2" charset="-122"/>
              </a:rPr>
              <a:t>算法（贪心算法 ）</a:t>
            </a:r>
            <a:endParaRPr kumimoji="1" lang="zh-CN" altLang="en-US" sz="3600" b="1" dirty="0">
              <a:solidFill>
                <a:schemeClr val="tx2"/>
              </a:solidFill>
              <a:latin typeface="华文新魏" pitchFamily="2" charset="-122"/>
              <a:ea typeface="华文新魏" pitchFamily="2" charset="-122"/>
            </a:endParaRPr>
          </a:p>
          <a:p>
            <a:pPr marL="342900" indent="-342900">
              <a:defRPr/>
            </a:pPr>
            <a:endParaRPr kumimoji="1" lang="zh-CN" altLang="en-US" sz="1200" b="1" dirty="0">
              <a:effectLst>
                <a:outerShdw blurRad="38100" dist="38100" dir="2700000" algn="tl">
                  <a:srgbClr val="C0C0C0"/>
                </a:outerShdw>
              </a:effectLst>
              <a:latin typeface="Times New Roman" pitchFamily="18" charset="0"/>
              <a:ea typeface="仿宋_GB2312" pitchFamily="49" charset="-122"/>
            </a:endParaRPr>
          </a:p>
          <a:p>
            <a:pPr marL="342900" indent="-342900">
              <a:lnSpc>
                <a:spcPct val="110000"/>
              </a:lnSpc>
              <a:buFontTx/>
              <a:buAutoNum type="arabicPeriod"/>
              <a:defRPr/>
            </a:pPr>
            <a:r>
              <a:rPr kumimoji="1" lang="zh-CN" altLang="en-US" sz="3000" b="1" dirty="0">
                <a:solidFill>
                  <a:srgbClr val="000099"/>
                </a:solidFill>
                <a:latin typeface="华文楷体" pitchFamily="2" charset="-122"/>
                <a:ea typeface="华文楷体" pitchFamily="2" charset="-122"/>
              </a:rPr>
              <a:t>由给定</a:t>
            </a:r>
            <a:r>
              <a:rPr kumimoji="1" lang="zh-CN" altLang="en-US" sz="3000" b="1" dirty="0">
                <a:solidFill>
                  <a:schemeClr val="tx2"/>
                </a:solidFill>
                <a:latin typeface="华文楷体" pitchFamily="2" charset="-122"/>
                <a:ea typeface="华文楷体" pitchFamily="2" charset="-122"/>
              </a:rPr>
              <a:t> </a:t>
            </a:r>
            <a:r>
              <a:rPr kumimoji="1" lang="en-US" altLang="zh-CN" sz="3000" b="1" i="1" dirty="0">
                <a:solidFill>
                  <a:schemeClr val="tx2"/>
                </a:solidFill>
                <a:latin typeface="华文楷体" pitchFamily="2" charset="-122"/>
                <a:ea typeface="华文楷体" pitchFamily="2" charset="-122"/>
              </a:rPr>
              <a:t>n</a:t>
            </a:r>
            <a:r>
              <a:rPr kumimoji="1" lang="en-US" altLang="zh-CN" sz="3000" b="1" i="1" dirty="0">
                <a:solidFill>
                  <a:schemeClr val="accent2"/>
                </a:solidFill>
                <a:latin typeface="华文楷体" pitchFamily="2" charset="-122"/>
                <a:ea typeface="华文楷体" pitchFamily="2" charset="-122"/>
              </a:rPr>
              <a:t> </a:t>
            </a:r>
            <a:r>
              <a:rPr kumimoji="1" lang="zh-CN" altLang="en-US" sz="3000" b="1" dirty="0">
                <a:solidFill>
                  <a:srgbClr val="000099"/>
                </a:solidFill>
                <a:latin typeface="华文楷体" pitchFamily="2" charset="-122"/>
                <a:ea typeface="华文楷体" pitchFamily="2" charset="-122"/>
              </a:rPr>
              <a:t>个权值</a:t>
            </a:r>
            <a:r>
              <a:rPr kumimoji="1" lang="zh-CN" altLang="en-US" sz="3000" b="1" dirty="0">
                <a:solidFill>
                  <a:schemeClr val="accent2"/>
                </a:solidFill>
                <a:latin typeface="华文楷体" pitchFamily="2" charset="-122"/>
                <a:ea typeface="华文楷体" pitchFamily="2" charset="-122"/>
              </a:rPr>
              <a:t> </a:t>
            </a:r>
            <a:r>
              <a:rPr kumimoji="1" lang="en-US" altLang="zh-CN" sz="3000" b="1" dirty="0">
                <a:solidFill>
                  <a:schemeClr val="tx2"/>
                </a:solidFill>
                <a:latin typeface="华文楷体" pitchFamily="2" charset="-122"/>
                <a:ea typeface="华文楷体" pitchFamily="2" charset="-122"/>
              </a:rPr>
              <a:t>{</a:t>
            </a:r>
            <a:r>
              <a:rPr kumimoji="1" lang="en-US" altLang="zh-CN" sz="3000" b="1" i="1" dirty="0">
                <a:solidFill>
                  <a:schemeClr val="tx2"/>
                </a:solidFill>
                <a:latin typeface="华文楷体" pitchFamily="2" charset="-122"/>
                <a:ea typeface="华文楷体" pitchFamily="2" charset="-122"/>
              </a:rPr>
              <a:t>w</a:t>
            </a:r>
            <a:r>
              <a:rPr kumimoji="1" lang="en-US" altLang="zh-CN" sz="3000" b="1" baseline="-25000" dirty="0">
                <a:solidFill>
                  <a:schemeClr val="tx2"/>
                </a:solidFill>
                <a:latin typeface="华文楷体" pitchFamily="2" charset="-122"/>
                <a:ea typeface="华文楷体" pitchFamily="2" charset="-122"/>
              </a:rPr>
              <a:t>0</a:t>
            </a:r>
            <a:r>
              <a:rPr kumimoji="1" lang="en-US" altLang="zh-CN" sz="3000" b="1" dirty="0">
                <a:solidFill>
                  <a:schemeClr val="tx2"/>
                </a:solidFill>
                <a:latin typeface="华文楷体" pitchFamily="2" charset="-122"/>
                <a:ea typeface="华文楷体" pitchFamily="2" charset="-122"/>
              </a:rPr>
              <a:t>, </a:t>
            </a:r>
            <a:r>
              <a:rPr kumimoji="1" lang="en-US" altLang="zh-CN" sz="3000" b="1" i="1" dirty="0">
                <a:solidFill>
                  <a:schemeClr val="tx2"/>
                </a:solidFill>
                <a:latin typeface="华文楷体" pitchFamily="2" charset="-122"/>
                <a:ea typeface="华文楷体" pitchFamily="2" charset="-122"/>
              </a:rPr>
              <a:t>w</a:t>
            </a:r>
            <a:r>
              <a:rPr kumimoji="1" lang="en-US" altLang="zh-CN" sz="3000" b="1" baseline="-25000" dirty="0">
                <a:solidFill>
                  <a:schemeClr val="tx2"/>
                </a:solidFill>
                <a:latin typeface="华文楷体" pitchFamily="2" charset="-122"/>
                <a:ea typeface="华文楷体" pitchFamily="2" charset="-122"/>
              </a:rPr>
              <a:t>1</a:t>
            </a:r>
            <a:r>
              <a:rPr kumimoji="1" lang="en-US" altLang="zh-CN" sz="3000" b="1" dirty="0">
                <a:solidFill>
                  <a:schemeClr val="tx2"/>
                </a:solidFill>
                <a:latin typeface="华文楷体" pitchFamily="2" charset="-122"/>
                <a:ea typeface="华文楷体" pitchFamily="2" charset="-122"/>
              </a:rPr>
              <a:t>, </a:t>
            </a:r>
            <a:r>
              <a:rPr kumimoji="1" lang="en-US" altLang="zh-CN" sz="3000" b="1" i="1" dirty="0">
                <a:solidFill>
                  <a:schemeClr val="tx2"/>
                </a:solidFill>
                <a:latin typeface="华文楷体" pitchFamily="2" charset="-122"/>
                <a:ea typeface="华文楷体" pitchFamily="2" charset="-122"/>
              </a:rPr>
              <a:t>w</a:t>
            </a:r>
            <a:r>
              <a:rPr kumimoji="1" lang="en-US" altLang="zh-CN" sz="3000" b="1" baseline="-25000" dirty="0">
                <a:solidFill>
                  <a:schemeClr val="tx2"/>
                </a:solidFill>
                <a:latin typeface="华文楷体" pitchFamily="2" charset="-122"/>
                <a:ea typeface="华文楷体" pitchFamily="2" charset="-122"/>
              </a:rPr>
              <a:t>2</a:t>
            </a:r>
            <a:r>
              <a:rPr kumimoji="1" lang="en-US" altLang="zh-CN" sz="3000" b="1" dirty="0">
                <a:solidFill>
                  <a:schemeClr val="tx2"/>
                </a:solidFill>
                <a:latin typeface="华文楷体" pitchFamily="2" charset="-122"/>
                <a:ea typeface="华文楷体" pitchFamily="2" charset="-122"/>
              </a:rPr>
              <a:t>, …, </a:t>
            </a:r>
            <a:r>
              <a:rPr kumimoji="1" lang="en-US" altLang="zh-CN" sz="3000" b="1" i="1" dirty="0">
                <a:solidFill>
                  <a:schemeClr val="tx2"/>
                </a:solidFill>
                <a:latin typeface="华文楷体" pitchFamily="2" charset="-122"/>
                <a:ea typeface="华文楷体" pitchFamily="2" charset="-122"/>
              </a:rPr>
              <a:t>w</a:t>
            </a:r>
            <a:r>
              <a:rPr kumimoji="1" lang="en-US" altLang="zh-CN" sz="3000" b="1" i="1" baseline="-25000" dirty="0">
                <a:solidFill>
                  <a:schemeClr val="tx2"/>
                </a:solidFill>
                <a:latin typeface="华文楷体" pitchFamily="2" charset="-122"/>
                <a:ea typeface="华文楷体" pitchFamily="2" charset="-122"/>
              </a:rPr>
              <a:t>n</a:t>
            </a:r>
            <a:r>
              <a:rPr kumimoji="1" lang="en-US" altLang="zh-CN" sz="3000" b="1" baseline="-25000" dirty="0">
                <a:solidFill>
                  <a:schemeClr val="tx2"/>
                </a:solidFill>
                <a:latin typeface="华文楷体" pitchFamily="2" charset="-122"/>
                <a:ea typeface="华文楷体" pitchFamily="2" charset="-122"/>
              </a:rPr>
              <a:t>-1</a:t>
            </a:r>
            <a:r>
              <a:rPr kumimoji="1" lang="en-US" altLang="zh-CN" sz="3000" b="1" dirty="0">
                <a:solidFill>
                  <a:schemeClr val="tx2"/>
                </a:solidFill>
                <a:latin typeface="华文楷体" pitchFamily="2" charset="-122"/>
                <a:ea typeface="华文楷体" pitchFamily="2" charset="-122"/>
              </a:rPr>
              <a:t>}</a:t>
            </a:r>
            <a:r>
              <a:rPr kumimoji="1" lang="zh-CN" altLang="en-US" sz="3000" b="1" dirty="0">
                <a:solidFill>
                  <a:schemeClr val="tx2"/>
                </a:solidFill>
                <a:latin typeface="华文楷体" pitchFamily="2" charset="-122"/>
                <a:ea typeface="华文楷体" pitchFamily="2" charset="-122"/>
              </a:rPr>
              <a:t>，</a:t>
            </a:r>
            <a:r>
              <a:rPr kumimoji="1" lang="zh-CN" altLang="en-US" sz="3000" b="1" dirty="0">
                <a:solidFill>
                  <a:srgbClr val="000099"/>
                </a:solidFill>
                <a:latin typeface="华文楷体" pitchFamily="2" charset="-122"/>
                <a:ea typeface="华文楷体" pitchFamily="2" charset="-122"/>
              </a:rPr>
              <a:t>构造 具有</a:t>
            </a:r>
            <a:r>
              <a:rPr kumimoji="1" lang="zh-CN" altLang="en-US" sz="3000" b="1" dirty="0">
                <a:solidFill>
                  <a:schemeClr val="accent2"/>
                </a:solidFill>
                <a:latin typeface="华文楷体" pitchFamily="2" charset="-122"/>
                <a:ea typeface="华文楷体" pitchFamily="2" charset="-122"/>
              </a:rPr>
              <a:t> </a:t>
            </a:r>
            <a:r>
              <a:rPr kumimoji="1" lang="en-US" altLang="zh-CN" sz="3000" b="1" i="1" dirty="0">
                <a:solidFill>
                  <a:schemeClr val="tx2"/>
                </a:solidFill>
                <a:latin typeface="华文楷体" pitchFamily="2" charset="-122"/>
                <a:ea typeface="华文楷体" pitchFamily="2" charset="-122"/>
              </a:rPr>
              <a:t>n</a:t>
            </a:r>
            <a:r>
              <a:rPr kumimoji="1" lang="en-US" altLang="zh-CN" sz="3000" b="1" i="1" dirty="0">
                <a:solidFill>
                  <a:schemeClr val="accent2"/>
                </a:solidFill>
                <a:latin typeface="华文楷体" pitchFamily="2" charset="-122"/>
                <a:ea typeface="华文楷体" pitchFamily="2" charset="-122"/>
              </a:rPr>
              <a:t> </a:t>
            </a:r>
            <a:r>
              <a:rPr kumimoji="1" lang="zh-CN" altLang="en-US" sz="3000" b="1" dirty="0" smtClean="0">
                <a:solidFill>
                  <a:srgbClr val="000099"/>
                </a:solidFill>
                <a:latin typeface="华文楷体" pitchFamily="2" charset="-122"/>
                <a:ea typeface="华文楷体" pitchFamily="2" charset="-122"/>
              </a:rPr>
              <a:t>棵二叉树的集合</a:t>
            </a:r>
            <a:r>
              <a:rPr kumimoji="1" lang="zh-CN" altLang="en-US" sz="3000" b="1" i="1" dirty="0" smtClean="0">
                <a:solidFill>
                  <a:schemeClr val="accent2"/>
                </a:solidFill>
                <a:latin typeface="华文楷体" pitchFamily="2" charset="-122"/>
                <a:ea typeface="华文楷体" pitchFamily="2" charset="-122"/>
              </a:rPr>
              <a:t> </a:t>
            </a:r>
            <a:r>
              <a:rPr kumimoji="1" lang="en-US" altLang="zh-CN" sz="3000" b="1" i="1" dirty="0">
                <a:solidFill>
                  <a:schemeClr val="tx2"/>
                </a:solidFill>
                <a:latin typeface="华文楷体" pitchFamily="2" charset="-122"/>
                <a:ea typeface="华文楷体" pitchFamily="2" charset="-122"/>
              </a:rPr>
              <a:t>F</a:t>
            </a:r>
            <a:r>
              <a:rPr kumimoji="1" lang="en-US" altLang="zh-CN" sz="3000" b="1" dirty="0">
                <a:solidFill>
                  <a:schemeClr val="tx2"/>
                </a:solidFill>
                <a:latin typeface="华文楷体" pitchFamily="2" charset="-122"/>
                <a:ea typeface="华文楷体" pitchFamily="2" charset="-122"/>
              </a:rPr>
              <a:t> = { </a:t>
            </a:r>
            <a:r>
              <a:rPr kumimoji="1" lang="en-US" altLang="zh-CN" sz="3000" b="1" i="1" dirty="0">
                <a:solidFill>
                  <a:schemeClr val="tx2"/>
                </a:solidFill>
                <a:latin typeface="华文楷体" pitchFamily="2" charset="-122"/>
                <a:ea typeface="华文楷体" pitchFamily="2" charset="-122"/>
              </a:rPr>
              <a:t>T</a:t>
            </a:r>
            <a:r>
              <a:rPr kumimoji="1" lang="en-US" altLang="zh-CN" sz="3000" b="1" baseline="-25000" dirty="0">
                <a:solidFill>
                  <a:schemeClr val="tx2"/>
                </a:solidFill>
                <a:latin typeface="华文楷体" pitchFamily="2" charset="-122"/>
                <a:ea typeface="华文楷体" pitchFamily="2" charset="-122"/>
              </a:rPr>
              <a:t>0</a:t>
            </a:r>
            <a:r>
              <a:rPr kumimoji="1" lang="en-US" altLang="zh-CN" sz="3000" b="1" dirty="0">
                <a:solidFill>
                  <a:schemeClr val="tx2"/>
                </a:solidFill>
                <a:latin typeface="华文楷体" pitchFamily="2" charset="-122"/>
                <a:ea typeface="华文楷体" pitchFamily="2" charset="-122"/>
              </a:rPr>
              <a:t>, </a:t>
            </a:r>
            <a:r>
              <a:rPr kumimoji="1" lang="en-US" altLang="zh-CN" sz="3000" b="1" i="1" dirty="0">
                <a:solidFill>
                  <a:schemeClr val="tx2"/>
                </a:solidFill>
                <a:latin typeface="华文楷体" pitchFamily="2" charset="-122"/>
                <a:ea typeface="华文楷体" pitchFamily="2" charset="-122"/>
              </a:rPr>
              <a:t>T</a:t>
            </a:r>
            <a:r>
              <a:rPr kumimoji="1" lang="en-US" altLang="zh-CN" sz="3000" b="1" baseline="-25000" dirty="0">
                <a:solidFill>
                  <a:schemeClr val="tx2"/>
                </a:solidFill>
                <a:latin typeface="华文楷体" pitchFamily="2" charset="-122"/>
                <a:ea typeface="华文楷体" pitchFamily="2" charset="-122"/>
              </a:rPr>
              <a:t>1</a:t>
            </a:r>
            <a:r>
              <a:rPr kumimoji="1" lang="en-US" altLang="zh-CN" sz="3000" b="1" dirty="0">
                <a:solidFill>
                  <a:schemeClr val="tx2"/>
                </a:solidFill>
                <a:latin typeface="华文楷体" pitchFamily="2" charset="-122"/>
                <a:ea typeface="华文楷体" pitchFamily="2" charset="-122"/>
              </a:rPr>
              <a:t>, </a:t>
            </a:r>
            <a:r>
              <a:rPr kumimoji="1" lang="en-US" altLang="zh-CN" sz="3000" b="1" i="1" dirty="0">
                <a:solidFill>
                  <a:schemeClr val="tx2"/>
                </a:solidFill>
                <a:latin typeface="华文楷体" pitchFamily="2" charset="-122"/>
                <a:ea typeface="华文楷体" pitchFamily="2" charset="-122"/>
              </a:rPr>
              <a:t>T</a:t>
            </a:r>
            <a:r>
              <a:rPr kumimoji="1" lang="en-US" altLang="zh-CN" sz="3000" b="1" baseline="-25000" dirty="0">
                <a:solidFill>
                  <a:schemeClr val="tx2"/>
                </a:solidFill>
                <a:latin typeface="华文楷体" pitchFamily="2" charset="-122"/>
                <a:ea typeface="华文楷体" pitchFamily="2" charset="-122"/>
              </a:rPr>
              <a:t>2</a:t>
            </a:r>
            <a:r>
              <a:rPr kumimoji="1" lang="en-US" altLang="zh-CN" sz="3000" b="1" dirty="0">
                <a:solidFill>
                  <a:schemeClr val="tx2"/>
                </a:solidFill>
                <a:latin typeface="华文楷体" pitchFamily="2" charset="-122"/>
                <a:ea typeface="华文楷体" pitchFamily="2" charset="-122"/>
              </a:rPr>
              <a:t>, </a:t>
            </a:r>
          </a:p>
          <a:p>
            <a:pPr marL="342900" indent="-342900">
              <a:lnSpc>
                <a:spcPct val="110000"/>
              </a:lnSpc>
              <a:defRPr/>
            </a:pPr>
            <a:r>
              <a:rPr kumimoji="1" lang="en-US" altLang="zh-CN" sz="3000" b="1" dirty="0">
                <a:solidFill>
                  <a:schemeClr val="tx2"/>
                </a:solidFill>
                <a:latin typeface="华文楷体" pitchFamily="2" charset="-122"/>
                <a:ea typeface="华文楷体" pitchFamily="2" charset="-122"/>
              </a:rPr>
              <a:t>	…, </a:t>
            </a:r>
            <a:r>
              <a:rPr kumimoji="1" lang="en-US" altLang="zh-CN" sz="3000" b="1" i="1" dirty="0">
                <a:solidFill>
                  <a:schemeClr val="tx2"/>
                </a:solidFill>
                <a:latin typeface="华文楷体" pitchFamily="2" charset="-122"/>
                <a:ea typeface="华文楷体" pitchFamily="2" charset="-122"/>
              </a:rPr>
              <a:t>T</a:t>
            </a:r>
            <a:r>
              <a:rPr kumimoji="1" lang="en-US" altLang="zh-CN" sz="3000" b="1" i="1" baseline="-25000" dirty="0">
                <a:solidFill>
                  <a:schemeClr val="tx2"/>
                </a:solidFill>
                <a:latin typeface="华文楷体" pitchFamily="2" charset="-122"/>
                <a:ea typeface="华文楷体" pitchFamily="2" charset="-122"/>
              </a:rPr>
              <a:t>n</a:t>
            </a:r>
            <a:r>
              <a:rPr kumimoji="1" lang="en-US" altLang="zh-CN" sz="3000" b="1" baseline="-25000" dirty="0">
                <a:solidFill>
                  <a:schemeClr val="tx2"/>
                </a:solidFill>
                <a:latin typeface="华文楷体" pitchFamily="2" charset="-122"/>
                <a:ea typeface="华文楷体" pitchFamily="2" charset="-122"/>
              </a:rPr>
              <a:t>-1 </a:t>
            </a:r>
            <a:r>
              <a:rPr kumimoji="1" lang="en-US" altLang="zh-CN" sz="3000" b="1" dirty="0">
                <a:solidFill>
                  <a:schemeClr val="tx2"/>
                </a:solidFill>
                <a:latin typeface="华文楷体" pitchFamily="2" charset="-122"/>
                <a:ea typeface="华文楷体" pitchFamily="2" charset="-122"/>
              </a:rPr>
              <a:t>}</a:t>
            </a:r>
            <a:r>
              <a:rPr kumimoji="1" lang="zh-CN" altLang="en-US" sz="3000" b="1" dirty="0">
                <a:latin typeface="华文楷体" pitchFamily="2" charset="-122"/>
                <a:ea typeface="华文楷体" pitchFamily="2" charset="-122"/>
              </a:rPr>
              <a:t>，</a:t>
            </a:r>
            <a:r>
              <a:rPr kumimoji="1" lang="zh-CN" altLang="en-US" sz="3000" b="1" dirty="0">
                <a:solidFill>
                  <a:srgbClr val="000099"/>
                </a:solidFill>
                <a:latin typeface="华文楷体" pitchFamily="2" charset="-122"/>
                <a:ea typeface="华文楷体" pitchFamily="2" charset="-122"/>
              </a:rPr>
              <a:t>其中每</a:t>
            </a:r>
            <a:r>
              <a:rPr kumimoji="1" lang="zh-CN" altLang="en-US" sz="3000" b="1" dirty="0" smtClean="0">
                <a:solidFill>
                  <a:srgbClr val="000099"/>
                </a:solidFill>
                <a:latin typeface="华文楷体" pitchFamily="2" charset="-122"/>
                <a:ea typeface="华文楷体" pitchFamily="2" charset="-122"/>
              </a:rPr>
              <a:t>棵二叉树</a:t>
            </a:r>
            <a:r>
              <a:rPr kumimoji="1" lang="zh-CN" altLang="en-US" sz="3000" b="1" dirty="0" smtClean="0">
                <a:solidFill>
                  <a:schemeClr val="accent2"/>
                </a:solidFill>
                <a:latin typeface="华文楷体" pitchFamily="2" charset="-122"/>
                <a:ea typeface="华文楷体" pitchFamily="2" charset="-122"/>
              </a:rPr>
              <a:t> </a:t>
            </a:r>
            <a:r>
              <a:rPr kumimoji="1" lang="en-US" altLang="zh-CN" sz="3000" b="1" i="1" dirty="0">
                <a:solidFill>
                  <a:schemeClr val="tx2"/>
                </a:solidFill>
                <a:latin typeface="华文楷体" pitchFamily="2" charset="-122"/>
                <a:ea typeface="华文楷体" pitchFamily="2" charset="-122"/>
              </a:rPr>
              <a:t>T</a:t>
            </a:r>
            <a:r>
              <a:rPr kumimoji="1" lang="en-US" altLang="zh-CN" sz="3000" b="1" i="1" baseline="-25000" dirty="0">
                <a:solidFill>
                  <a:schemeClr val="tx2"/>
                </a:solidFill>
                <a:latin typeface="华文楷体" pitchFamily="2" charset="-122"/>
                <a:ea typeface="华文楷体" pitchFamily="2" charset="-122"/>
              </a:rPr>
              <a:t>i </a:t>
            </a:r>
            <a:r>
              <a:rPr kumimoji="1" lang="zh-CN" altLang="en-US" sz="3000" b="1" dirty="0">
                <a:solidFill>
                  <a:srgbClr val="000099"/>
                </a:solidFill>
                <a:latin typeface="华文楷体" pitchFamily="2" charset="-122"/>
                <a:ea typeface="华文楷体" pitchFamily="2" charset="-122"/>
              </a:rPr>
              <a:t>只有一个带权值</a:t>
            </a:r>
            <a:r>
              <a:rPr kumimoji="1" lang="zh-CN" altLang="en-US" sz="3000" b="1" dirty="0">
                <a:solidFill>
                  <a:schemeClr val="accent2"/>
                </a:solidFill>
                <a:latin typeface="华文楷体" pitchFamily="2" charset="-122"/>
                <a:ea typeface="华文楷体" pitchFamily="2" charset="-122"/>
              </a:rPr>
              <a:t> </a:t>
            </a:r>
            <a:r>
              <a:rPr kumimoji="1" lang="en-US" altLang="zh-CN" sz="3000" b="1" i="1" dirty="0" err="1">
                <a:solidFill>
                  <a:schemeClr val="tx2"/>
                </a:solidFill>
                <a:latin typeface="华文楷体" pitchFamily="2" charset="-122"/>
                <a:ea typeface="华文楷体" pitchFamily="2" charset="-122"/>
              </a:rPr>
              <a:t>w</a:t>
            </a:r>
            <a:r>
              <a:rPr kumimoji="1" lang="en-US" altLang="zh-CN" sz="3000" b="1" i="1" baseline="-25000" dirty="0" err="1">
                <a:solidFill>
                  <a:schemeClr val="tx2"/>
                </a:solidFill>
                <a:latin typeface="华文楷体" pitchFamily="2" charset="-122"/>
                <a:ea typeface="华文楷体" pitchFamily="2" charset="-122"/>
              </a:rPr>
              <a:t>i</a:t>
            </a:r>
            <a:r>
              <a:rPr kumimoji="1" lang="en-US" altLang="zh-CN" sz="3000" b="1" i="1" baseline="-25000" dirty="0">
                <a:solidFill>
                  <a:schemeClr val="tx2"/>
                </a:solidFill>
                <a:latin typeface="华文楷体" pitchFamily="2" charset="-122"/>
                <a:ea typeface="华文楷体" pitchFamily="2" charset="-122"/>
              </a:rPr>
              <a:t> </a:t>
            </a:r>
            <a:r>
              <a:rPr kumimoji="1" lang="zh-CN" altLang="en-US" sz="3000" b="1" dirty="0">
                <a:solidFill>
                  <a:srgbClr val="000099"/>
                </a:solidFill>
                <a:latin typeface="华文楷体" pitchFamily="2" charset="-122"/>
                <a:ea typeface="华文楷体" pitchFamily="2" charset="-122"/>
              </a:rPr>
              <a:t>的根结点</a:t>
            </a:r>
            <a:r>
              <a:rPr kumimoji="1" lang="en-US" altLang="zh-CN" sz="3000" b="1" dirty="0">
                <a:solidFill>
                  <a:srgbClr val="000099"/>
                </a:solidFill>
                <a:latin typeface="华文楷体" pitchFamily="2" charset="-122"/>
                <a:ea typeface="华文楷体" pitchFamily="2" charset="-122"/>
              </a:rPr>
              <a:t>, </a:t>
            </a:r>
            <a:r>
              <a:rPr kumimoji="1" lang="zh-CN" altLang="en-US" sz="3000" b="1" dirty="0">
                <a:solidFill>
                  <a:srgbClr val="000099"/>
                </a:solidFill>
                <a:latin typeface="华文楷体" pitchFamily="2" charset="-122"/>
                <a:ea typeface="华文楷体" pitchFamily="2" charset="-122"/>
              </a:rPr>
              <a:t>其左、右子树均为空。</a:t>
            </a:r>
            <a:r>
              <a:rPr kumimoji="1" lang="zh-CN" altLang="en-US" sz="3200" b="1" dirty="0">
                <a:effectLst>
                  <a:outerShdw blurRad="38100" dist="38100" dir="2700000" algn="tl">
                    <a:srgbClr val="C0C0C0"/>
                  </a:outerShdw>
                </a:effectLst>
                <a:latin typeface="Times New Roman" pitchFamily="18" charset="0"/>
                <a:ea typeface="仿宋_GB2312" pitchFamily="49" charset="-122"/>
              </a:rPr>
              <a:t>    </a:t>
            </a:r>
            <a:endParaRPr kumimoji="1" lang="zh-CN" altLang="en-US" sz="2400" dirty="0">
              <a:latin typeface="Times New Roman" pitchFamily="18" charset="0"/>
              <a:ea typeface="仿宋_GB2312" pitchFamily="49" charset="-122"/>
            </a:endParaRPr>
          </a:p>
        </p:txBody>
      </p:sp>
      <p:sp>
        <p:nvSpPr>
          <p:cNvPr id="8" name="Text Box 2"/>
          <p:cNvSpPr txBox="1">
            <a:spLocks noChangeArrowheads="1"/>
          </p:cNvSpPr>
          <p:nvPr/>
        </p:nvSpPr>
        <p:spPr bwMode="auto">
          <a:xfrm>
            <a:off x="611560" y="3153303"/>
            <a:ext cx="8136904" cy="3624069"/>
          </a:xfrm>
          <a:prstGeom prst="rect">
            <a:avLst/>
          </a:prstGeom>
          <a:noFill/>
          <a:ln w="9525">
            <a:noFill/>
            <a:miter lim="800000"/>
            <a:headEnd/>
            <a:tailEnd/>
          </a:ln>
          <a:effectLst/>
        </p:spPr>
        <p:txBody>
          <a:bodyPr wrap="square">
            <a:spAutoFit/>
          </a:bodyPr>
          <a:lstStyle/>
          <a:p>
            <a:pPr marL="342900" indent="-342900">
              <a:lnSpc>
                <a:spcPct val="105000"/>
              </a:lnSpc>
              <a:spcBef>
                <a:spcPct val="10000"/>
              </a:spcBef>
              <a:buClr>
                <a:schemeClr val="tx2"/>
              </a:buClr>
              <a:buFontTx/>
              <a:buAutoNum type="arabicPeriod" startAt="2"/>
              <a:defRPr/>
            </a:pPr>
            <a:r>
              <a:rPr kumimoji="1" lang="zh-CN" altLang="en-US" sz="3000" b="1" dirty="0">
                <a:latin typeface="华文楷体" pitchFamily="2" charset="-122"/>
                <a:ea typeface="华文楷体" pitchFamily="2" charset="-122"/>
              </a:rPr>
              <a:t>重复以下步骤</a:t>
            </a:r>
            <a:r>
              <a:rPr kumimoji="1" lang="en-US" altLang="zh-CN" sz="3000" b="1" dirty="0">
                <a:latin typeface="华文楷体" pitchFamily="2" charset="-122"/>
                <a:ea typeface="华文楷体" pitchFamily="2" charset="-122"/>
              </a:rPr>
              <a:t>, </a:t>
            </a:r>
            <a:r>
              <a:rPr kumimoji="1" lang="zh-CN" altLang="en-US" sz="3000" b="1" dirty="0">
                <a:latin typeface="华文楷体" pitchFamily="2" charset="-122"/>
                <a:ea typeface="华文楷体" pitchFamily="2" charset="-122"/>
              </a:rPr>
              <a:t>直到</a:t>
            </a:r>
            <a:r>
              <a:rPr kumimoji="1" lang="zh-CN" altLang="en-US" sz="3000" b="1" dirty="0">
                <a:solidFill>
                  <a:schemeClr val="tx2"/>
                </a:solidFill>
                <a:latin typeface="华文楷体" pitchFamily="2" charset="-122"/>
                <a:ea typeface="华文楷体" pitchFamily="2" charset="-122"/>
              </a:rPr>
              <a:t> </a:t>
            </a:r>
            <a:r>
              <a:rPr kumimoji="1" lang="en-US" altLang="zh-CN" sz="3000" b="1" i="1" dirty="0">
                <a:solidFill>
                  <a:schemeClr val="tx2"/>
                </a:solidFill>
                <a:latin typeface="华文楷体" pitchFamily="2" charset="-122"/>
                <a:ea typeface="华文楷体" pitchFamily="2" charset="-122"/>
              </a:rPr>
              <a:t>F</a:t>
            </a:r>
            <a:r>
              <a:rPr kumimoji="1" lang="en-US" altLang="zh-CN" sz="3000" b="1" i="1" dirty="0">
                <a:latin typeface="华文楷体" pitchFamily="2" charset="-122"/>
                <a:ea typeface="华文楷体" pitchFamily="2" charset="-122"/>
              </a:rPr>
              <a:t> </a:t>
            </a:r>
            <a:r>
              <a:rPr kumimoji="1" lang="zh-CN" altLang="en-US" sz="3000" b="1" dirty="0">
                <a:latin typeface="华文楷体" pitchFamily="2" charset="-122"/>
                <a:ea typeface="华文楷体" pitchFamily="2" charset="-122"/>
              </a:rPr>
              <a:t>中仅剩一棵树为止：</a:t>
            </a:r>
          </a:p>
          <a:p>
            <a:pPr marL="800100" lvl="1" indent="-342900">
              <a:lnSpc>
                <a:spcPct val="105000"/>
              </a:lnSpc>
              <a:spcBef>
                <a:spcPct val="10000"/>
              </a:spcBef>
              <a:buClr>
                <a:schemeClr val="tx2"/>
              </a:buClr>
              <a:buFontTx/>
              <a:buAutoNum type="alphaLcParenR"/>
              <a:defRPr/>
            </a:pPr>
            <a:r>
              <a:rPr kumimoji="1" lang="zh-CN" altLang="en-US" sz="3000" b="1" dirty="0">
                <a:latin typeface="华文楷体" pitchFamily="2" charset="-122"/>
                <a:ea typeface="华文楷体" pitchFamily="2" charset="-122"/>
              </a:rPr>
              <a:t>在 </a:t>
            </a:r>
            <a:r>
              <a:rPr kumimoji="1" lang="en-US" altLang="zh-CN" sz="3000" b="1" i="1" dirty="0">
                <a:solidFill>
                  <a:schemeClr val="tx2"/>
                </a:solidFill>
                <a:latin typeface="华文楷体" pitchFamily="2" charset="-122"/>
                <a:ea typeface="华文楷体" pitchFamily="2" charset="-122"/>
              </a:rPr>
              <a:t>F </a:t>
            </a:r>
            <a:r>
              <a:rPr kumimoji="1" lang="zh-CN" altLang="en-US" sz="3000" b="1" dirty="0">
                <a:latin typeface="华文楷体" pitchFamily="2" charset="-122"/>
                <a:ea typeface="华文楷体" pitchFamily="2" charset="-122"/>
              </a:rPr>
              <a:t>中选取两棵根结点的权值最小</a:t>
            </a:r>
            <a:r>
              <a:rPr kumimoji="1" lang="zh-CN" altLang="en-US" sz="3000" b="1" dirty="0" smtClean="0">
                <a:latin typeface="华文楷体" pitchFamily="2" charset="-122"/>
                <a:ea typeface="华文楷体" pitchFamily="2" charset="-122"/>
              </a:rPr>
              <a:t>的二叉树</a:t>
            </a:r>
            <a:r>
              <a:rPr kumimoji="1" lang="en-US" altLang="zh-CN" sz="3000" b="1" dirty="0">
                <a:latin typeface="华文楷体" pitchFamily="2" charset="-122"/>
                <a:ea typeface="华文楷体" pitchFamily="2" charset="-122"/>
              </a:rPr>
              <a:t>,    </a:t>
            </a:r>
            <a:r>
              <a:rPr kumimoji="1" lang="zh-CN" altLang="en-US" sz="3000" b="1" dirty="0">
                <a:latin typeface="华文楷体" pitchFamily="2" charset="-122"/>
                <a:ea typeface="华文楷体" pitchFamily="2" charset="-122"/>
              </a:rPr>
              <a:t>做为左、右子树构造一棵新的二叉树。置新的二叉树的根结点的权值为其左、右子树上根结点的权值之和。</a:t>
            </a:r>
          </a:p>
          <a:p>
            <a:pPr marL="800100" lvl="1" indent="-342900">
              <a:lnSpc>
                <a:spcPct val="105000"/>
              </a:lnSpc>
              <a:spcBef>
                <a:spcPct val="10000"/>
              </a:spcBef>
              <a:buClr>
                <a:schemeClr val="tx2"/>
              </a:buClr>
              <a:buFontTx/>
              <a:buAutoNum type="alphaLcParenR"/>
              <a:defRPr/>
            </a:pPr>
            <a:r>
              <a:rPr kumimoji="1" lang="zh-CN" altLang="en-US" sz="3000" b="1" dirty="0">
                <a:latin typeface="华文楷体" pitchFamily="2" charset="-122"/>
                <a:ea typeface="华文楷体" pitchFamily="2" charset="-122"/>
              </a:rPr>
              <a:t>在 </a:t>
            </a:r>
            <a:r>
              <a:rPr kumimoji="1" lang="en-US" altLang="zh-CN" sz="3000" b="1" i="1" dirty="0">
                <a:latin typeface="华文楷体" pitchFamily="2" charset="-122"/>
                <a:ea typeface="华文楷体" pitchFamily="2" charset="-122"/>
              </a:rPr>
              <a:t>F </a:t>
            </a:r>
            <a:r>
              <a:rPr kumimoji="1" lang="zh-CN" altLang="en-US" sz="3000" b="1" dirty="0">
                <a:latin typeface="华文楷体" pitchFamily="2" charset="-122"/>
                <a:ea typeface="华文楷体" pitchFamily="2" charset="-122"/>
              </a:rPr>
              <a:t>中删去这两棵二叉树。</a:t>
            </a:r>
          </a:p>
          <a:p>
            <a:pPr marL="800100" lvl="1" indent="-342900">
              <a:lnSpc>
                <a:spcPct val="105000"/>
              </a:lnSpc>
              <a:spcBef>
                <a:spcPct val="10000"/>
              </a:spcBef>
              <a:buClr>
                <a:schemeClr val="tx2"/>
              </a:buClr>
              <a:buFontTx/>
              <a:buAutoNum type="alphaLcParenR"/>
              <a:defRPr/>
            </a:pPr>
            <a:r>
              <a:rPr kumimoji="1" lang="zh-CN" altLang="en-US" sz="3000" b="1" dirty="0">
                <a:latin typeface="华文楷体" pitchFamily="2" charset="-122"/>
                <a:ea typeface="华文楷体" pitchFamily="2" charset="-122"/>
              </a:rPr>
              <a:t>把新的二叉树加入 </a:t>
            </a:r>
            <a:r>
              <a:rPr kumimoji="1" lang="en-US" altLang="zh-CN" sz="3000" b="1" i="1" dirty="0">
                <a:latin typeface="华文楷体" pitchFamily="2" charset="-122"/>
                <a:ea typeface="华文楷体" pitchFamily="2" charset="-122"/>
              </a:rPr>
              <a:t>F</a:t>
            </a:r>
            <a:r>
              <a:rPr kumimoji="1" lang="zh-CN" altLang="en-US" sz="3000" b="1" dirty="0" smtClean="0">
                <a:latin typeface="华文楷体" pitchFamily="2" charset="-122"/>
                <a:ea typeface="华文楷体" pitchFamily="2" charset="-122"/>
              </a:rPr>
              <a:t>。</a:t>
            </a:r>
            <a:endParaRPr kumimoji="1" lang="zh-CN" altLang="en-US" sz="3000" b="1" dirty="0">
              <a:latin typeface="华文楷体" pitchFamily="2" charset="-122"/>
              <a:ea typeface="华文楷体"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Text Box 4"/>
          <p:cNvSpPr txBox="1">
            <a:spLocks noChangeArrowheads="1"/>
          </p:cNvSpPr>
          <p:nvPr/>
        </p:nvSpPr>
        <p:spPr bwMode="auto">
          <a:xfrm>
            <a:off x="619125" y="260648"/>
            <a:ext cx="8129339" cy="5262979"/>
          </a:xfrm>
          <a:prstGeom prst="rect">
            <a:avLst/>
          </a:prstGeom>
          <a:noFill/>
          <a:ln w="9525">
            <a:noFill/>
            <a:miter lim="800000"/>
            <a:headEnd/>
            <a:tailEnd/>
          </a:ln>
          <a:effectLst/>
        </p:spPr>
        <p:txBody>
          <a:bodyPr wrap="square">
            <a:spAutoFit/>
          </a:bodyPr>
          <a:lstStyle/>
          <a:p>
            <a:pPr marL="342900" indent="-342900" algn="ctr">
              <a:defRPr/>
            </a:pPr>
            <a:r>
              <a:rPr kumimoji="1" lang="zh-CN" altLang="en-US" sz="3600" b="1" dirty="0" smtClean="0">
                <a:solidFill>
                  <a:schemeClr val="tx2"/>
                </a:solidFill>
                <a:latin typeface="华文新魏" pitchFamily="2" charset="-122"/>
                <a:ea typeface="华文新魏" pitchFamily="2" charset="-122"/>
              </a:rPr>
              <a:t>贪心算法</a:t>
            </a:r>
            <a:endParaRPr kumimoji="1" lang="zh-CN" altLang="en-US" sz="3600" b="1" dirty="0">
              <a:solidFill>
                <a:schemeClr val="tx2"/>
              </a:solidFill>
              <a:latin typeface="华文新魏" pitchFamily="2" charset="-122"/>
              <a:ea typeface="华文新魏" pitchFamily="2" charset="-122"/>
            </a:endParaRPr>
          </a:p>
          <a:p>
            <a:pPr marL="342900" indent="-342900">
              <a:defRPr/>
            </a:pPr>
            <a:endParaRPr kumimoji="1" lang="zh-CN" altLang="en-US" sz="1200" b="1" dirty="0">
              <a:effectLst>
                <a:outerShdw blurRad="38100" dist="38100" dir="2700000" algn="tl">
                  <a:srgbClr val="C0C0C0"/>
                </a:outerShdw>
              </a:effectLst>
              <a:latin typeface="Times New Roman" pitchFamily="18" charset="0"/>
              <a:ea typeface="仿宋_GB2312" pitchFamily="49" charset="-122"/>
            </a:endParaRPr>
          </a:p>
          <a:p>
            <a:pPr marL="531813" indent="-531813">
              <a:buFont typeface="Arial" pitchFamily="34" charset="0"/>
              <a:buChar char="•"/>
            </a:pPr>
            <a:r>
              <a:rPr lang="zh-CN" altLang="en-US" sz="3200" b="1" dirty="0" smtClean="0">
                <a:latin typeface="华文楷体" pitchFamily="2" charset="-122"/>
                <a:ea typeface="华文楷体" pitchFamily="2" charset="-122"/>
              </a:rPr>
              <a:t>贪心算法（又称贪婪算法）是指，在对</a:t>
            </a:r>
            <a:r>
              <a:rPr lang="zh-CN" altLang="en-US" sz="3200" b="1" dirty="0" smtClean="0">
                <a:latin typeface="华文楷体" pitchFamily="2" charset="-122"/>
                <a:ea typeface="华文楷体" pitchFamily="2" charset="-122"/>
                <a:hlinkClick r:id="rId2"/>
              </a:rPr>
              <a:t>问题求解</a:t>
            </a:r>
            <a:r>
              <a:rPr lang="zh-CN" altLang="en-US" sz="3200" b="1" dirty="0" smtClean="0">
                <a:latin typeface="华文楷体" pitchFamily="2" charset="-122"/>
                <a:ea typeface="华文楷体" pitchFamily="2" charset="-122"/>
              </a:rPr>
              <a:t>时，总是做出在当前看来是最好的选择。也就是说，不从整体最优上加以考虑，他所做出的是在某种意义上的局部</a:t>
            </a:r>
            <a:r>
              <a:rPr lang="zh-CN" altLang="en-US" sz="3200" b="1" dirty="0" smtClean="0">
                <a:latin typeface="华文楷体" pitchFamily="2" charset="-122"/>
                <a:ea typeface="华文楷体" pitchFamily="2" charset="-122"/>
                <a:hlinkClick r:id="rId3"/>
              </a:rPr>
              <a:t>最优解</a:t>
            </a:r>
            <a:r>
              <a:rPr lang="zh-CN" altLang="en-US" sz="3200" b="1" dirty="0" smtClean="0">
                <a:latin typeface="华文楷体" pitchFamily="2" charset="-122"/>
                <a:ea typeface="华文楷体" pitchFamily="2" charset="-122"/>
              </a:rPr>
              <a:t>。</a:t>
            </a:r>
          </a:p>
          <a:p>
            <a:pPr marL="531813" indent="-531813">
              <a:buFont typeface="Arial" pitchFamily="34" charset="0"/>
              <a:buChar char="•"/>
            </a:pPr>
            <a:r>
              <a:rPr lang="zh-CN" altLang="en-US" sz="3200" b="1" dirty="0" smtClean="0">
                <a:latin typeface="华文楷体" pitchFamily="2" charset="-122"/>
                <a:ea typeface="华文楷体" pitchFamily="2" charset="-122"/>
              </a:rPr>
              <a:t>贪心算法不是对所有问题都能得到整体最优解，但对相当广范围的 许多问题是能产生整体最优解的，或者是整体最优解的近似解。</a:t>
            </a:r>
            <a:endParaRPr lang="zh-CN" altLang="en-US" sz="3200" b="1" dirty="0">
              <a:latin typeface="华文楷体" pitchFamily="2" charset="-122"/>
              <a:ea typeface="华文楷体"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6"/>
          <p:cNvSpPr txBox="1">
            <a:spLocks noChangeArrowheads="1"/>
          </p:cNvSpPr>
          <p:nvPr/>
        </p:nvSpPr>
        <p:spPr bwMode="auto">
          <a:xfrm>
            <a:off x="152400" y="182563"/>
            <a:ext cx="4114800" cy="396875"/>
          </a:xfrm>
          <a:prstGeom prst="rect">
            <a:avLst/>
          </a:prstGeom>
          <a:noFill/>
          <a:ln w="9525">
            <a:noFill/>
            <a:miter lim="800000"/>
            <a:headEnd/>
            <a:tailEnd/>
          </a:ln>
        </p:spPr>
        <p:txBody>
          <a:bodyPr>
            <a:spAutoFit/>
          </a:bodyPr>
          <a:lstStyle/>
          <a:p>
            <a:pPr>
              <a:spcBef>
                <a:spcPct val="50000"/>
              </a:spcBef>
            </a:pPr>
            <a:endParaRPr kumimoji="1" lang="zh-CN" altLang="zh-CN" sz="2000">
              <a:latin typeface="Times New Roman" pitchFamily="18" charset="0"/>
            </a:endParaRPr>
          </a:p>
        </p:txBody>
      </p:sp>
      <p:grpSp>
        <p:nvGrpSpPr>
          <p:cNvPr id="2" name="Group 67"/>
          <p:cNvGrpSpPr>
            <a:grpSpLocks/>
          </p:cNvGrpSpPr>
          <p:nvPr/>
        </p:nvGrpSpPr>
        <p:grpSpPr bwMode="auto">
          <a:xfrm>
            <a:off x="1727684" y="512676"/>
            <a:ext cx="5420146" cy="3923779"/>
            <a:chOff x="384" y="211"/>
            <a:chExt cx="4435" cy="3677"/>
          </a:xfrm>
        </p:grpSpPr>
        <p:sp>
          <p:nvSpPr>
            <p:cNvPr id="164869" name="Line 2"/>
            <p:cNvSpPr>
              <a:spLocks noChangeShapeType="1"/>
            </p:cNvSpPr>
            <p:nvPr/>
          </p:nvSpPr>
          <p:spPr bwMode="auto">
            <a:xfrm flipH="1">
              <a:off x="1344" y="2496"/>
              <a:ext cx="144" cy="288"/>
            </a:xfrm>
            <a:prstGeom prst="line">
              <a:avLst/>
            </a:prstGeom>
            <a:noFill/>
            <a:ln w="28575">
              <a:solidFill>
                <a:srgbClr val="009900"/>
              </a:solidFill>
              <a:round/>
              <a:headEnd/>
              <a:tailEnd/>
            </a:ln>
          </p:spPr>
          <p:txBody>
            <a:bodyPr wrap="none" anchor="ctr"/>
            <a:lstStyle/>
            <a:p>
              <a:endParaRPr lang="zh-CN" altLang="en-US"/>
            </a:p>
          </p:txBody>
        </p:sp>
        <p:sp>
          <p:nvSpPr>
            <p:cNvPr id="164870" name="Line 3"/>
            <p:cNvSpPr>
              <a:spLocks noChangeShapeType="1"/>
            </p:cNvSpPr>
            <p:nvPr/>
          </p:nvSpPr>
          <p:spPr bwMode="auto">
            <a:xfrm>
              <a:off x="1584" y="2496"/>
              <a:ext cx="144" cy="288"/>
            </a:xfrm>
            <a:prstGeom prst="line">
              <a:avLst/>
            </a:prstGeom>
            <a:noFill/>
            <a:ln w="28575">
              <a:solidFill>
                <a:srgbClr val="009900"/>
              </a:solidFill>
              <a:round/>
              <a:headEnd/>
              <a:tailEnd/>
            </a:ln>
          </p:spPr>
          <p:txBody>
            <a:bodyPr wrap="none" anchor="ctr"/>
            <a:lstStyle/>
            <a:p>
              <a:endParaRPr lang="zh-CN" altLang="en-US"/>
            </a:p>
          </p:txBody>
        </p:sp>
        <p:sp>
          <p:nvSpPr>
            <p:cNvPr id="164871" name="Line 4"/>
            <p:cNvSpPr>
              <a:spLocks noChangeShapeType="1"/>
            </p:cNvSpPr>
            <p:nvPr/>
          </p:nvSpPr>
          <p:spPr bwMode="auto">
            <a:xfrm>
              <a:off x="4416" y="912"/>
              <a:ext cx="144" cy="288"/>
            </a:xfrm>
            <a:prstGeom prst="line">
              <a:avLst/>
            </a:prstGeom>
            <a:noFill/>
            <a:ln w="28575">
              <a:solidFill>
                <a:srgbClr val="009900"/>
              </a:solidFill>
              <a:round/>
              <a:headEnd/>
              <a:tailEnd/>
            </a:ln>
          </p:spPr>
          <p:txBody>
            <a:bodyPr wrap="none" anchor="ctr"/>
            <a:lstStyle/>
            <a:p>
              <a:endParaRPr lang="zh-CN" altLang="en-US"/>
            </a:p>
          </p:txBody>
        </p:sp>
        <p:sp>
          <p:nvSpPr>
            <p:cNvPr id="164872" name="Line 5"/>
            <p:cNvSpPr>
              <a:spLocks noChangeShapeType="1"/>
            </p:cNvSpPr>
            <p:nvPr/>
          </p:nvSpPr>
          <p:spPr bwMode="auto">
            <a:xfrm flipH="1">
              <a:off x="4176" y="912"/>
              <a:ext cx="144" cy="288"/>
            </a:xfrm>
            <a:prstGeom prst="line">
              <a:avLst/>
            </a:prstGeom>
            <a:noFill/>
            <a:ln w="28575">
              <a:solidFill>
                <a:srgbClr val="009900"/>
              </a:solidFill>
              <a:round/>
              <a:headEnd/>
              <a:tailEnd/>
            </a:ln>
          </p:spPr>
          <p:txBody>
            <a:bodyPr wrap="none" anchor="ctr"/>
            <a:lstStyle/>
            <a:p>
              <a:endParaRPr lang="zh-CN" altLang="en-US"/>
            </a:p>
          </p:txBody>
        </p:sp>
        <p:sp>
          <p:nvSpPr>
            <p:cNvPr id="164873" name="Text Box 7"/>
            <p:cNvSpPr txBox="1">
              <a:spLocks noChangeArrowheads="1"/>
            </p:cNvSpPr>
            <p:nvPr/>
          </p:nvSpPr>
          <p:spPr bwMode="auto">
            <a:xfrm>
              <a:off x="384" y="221"/>
              <a:ext cx="1997" cy="365"/>
            </a:xfrm>
            <a:prstGeom prst="rect">
              <a:avLst/>
            </a:prstGeom>
            <a:noFill/>
            <a:ln w="38100">
              <a:noFill/>
              <a:miter lim="800000"/>
              <a:headEnd/>
              <a:tailEnd/>
            </a:ln>
          </p:spPr>
          <p:txBody>
            <a:bodyPr wrap="none" anchor="ctr">
              <a:spAutoFit/>
            </a:bodyPr>
            <a:lstStyle/>
            <a:p>
              <a:pPr algn="ctr"/>
              <a:r>
                <a:rPr kumimoji="1" lang="en-US" altLang="zh-CN" sz="3200" b="1">
                  <a:solidFill>
                    <a:schemeClr val="tx2"/>
                  </a:solidFill>
                  <a:latin typeface="Times New Roman" pitchFamily="18" charset="0"/>
                </a:rPr>
                <a:t>F : {7} {5} {2} {4}</a:t>
              </a:r>
              <a:endParaRPr kumimoji="1" lang="en-US" altLang="zh-CN" sz="2400">
                <a:latin typeface="Times New Roman" pitchFamily="18" charset="0"/>
              </a:endParaRPr>
            </a:p>
          </p:txBody>
        </p:sp>
        <p:sp>
          <p:nvSpPr>
            <p:cNvPr id="285704" name="Rectangle 8"/>
            <p:cNvSpPr>
              <a:spLocks noChangeArrowheads="1"/>
            </p:cNvSpPr>
            <p:nvPr/>
          </p:nvSpPr>
          <p:spPr bwMode="auto">
            <a:xfrm>
              <a:off x="672"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05" name="Rectangle 9"/>
            <p:cNvSpPr>
              <a:spLocks noChangeArrowheads="1"/>
            </p:cNvSpPr>
            <p:nvPr/>
          </p:nvSpPr>
          <p:spPr bwMode="auto">
            <a:xfrm>
              <a:off x="1056"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06" name="Rectangle 10"/>
            <p:cNvSpPr>
              <a:spLocks noChangeArrowheads="1"/>
            </p:cNvSpPr>
            <p:nvPr/>
          </p:nvSpPr>
          <p:spPr bwMode="auto">
            <a:xfrm>
              <a:off x="144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07" name="Rectangle 11"/>
            <p:cNvSpPr>
              <a:spLocks noChangeArrowheads="1"/>
            </p:cNvSpPr>
            <p:nvPr/>
          </p:nvSpPr>
          <p:spPr bwMode="auto">
            <a:xfrm>
              <a:off x="182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64878" name="Text Box 12"/>
            <p:cNvSpPr txBox="1">
              <a:spLocks noChangeArrowheads="1"/>
            </p:cNvSpPr>
            <p:nvPr/>
          </p:nvSpPr>
          <p:spPr bwMode="auto">
            <a:xfrm>
              <a:off x="3216" y="211"/>
              <a:ext cx="1603" cy="365"/>
            </a:xfrm>
            <a:prstGeom prst="rect">
              <a:avLst/>
            </a:prstGeom>
            <a:noFill/>
            <a:ln w="38100">
              <a:noFill/>
              <a:miter lim="800000"/>
              <a:headEnd/>
              <a:tailEnd/>
            </a:ln>
          </p:spPr>
          <p:txBody>
            <a:bodyPr wrap="none" anchor="ctr">
              <a:spAutoFit/>
            </a:bodyPr>
            <a:lstStyle/>
            <a:p>
              <a:pPr algn="ctr"/>
              <a:r>
                <a:rPr kumimoji="1" lang="en-US" altLang="zh-CN" sz="3200" b="1">
                  <a:solidFill>
                    <a:schemeClr val="tx2"/>
                  </a:solidFill>
                  <a:latin typeface="Times New Roman" pitchFamily="18" charset="0"/>
                </a:rPr>
                <a:t>F : {7} {5} {6}</a:t>
              </a:r>
              <a:endParaRPr kumimoji="1" lang="en-US" altLang="zh-CN" sz="2400">
                <a:latin typeface="Times New Roman" pitchFamily="18" charset="0"/>
              </a:endParaRPr>
            </a:p>
          </p:txBody>
        </p:sp>
        <p:sp>
          <p:nvSpPr>
            <p:cNvPr id="285709" name="Rectangle 13"/>
            <p:cNvSpPr>
              <a:spLocks noChangeArrowheads="1"/>
            </p:cNvSpPr>
            <p:nvPr/>
          </p:nvSpPr>
          <p:spPr bwMode="auto">
            <a:xfrm>
              <a:off x="336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10" name="Rectangle 14"/>
            <p:cNvSpPr>
              <a:spLocks noChangeArrowheads="1"/>
            </p:cNvSpPr>
            <p:nvPr/>
          </p:nvSpPr>
          <p:spPr bwMode="auto">
            <a:xfrm>
              <a:off x="374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11" name="Rectangle 15"/>
            <p:cNvSpPr>
              <a:spLocks noChangeArrowheads="1"/>
            </p:cNvSpPr>
            <p:nvPr/>
          </p:nvSpPr>
          <p:spPr bwMode="auto">
            <a:xfrm>
              <a:off x="4032"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12" name="Rectangle 16"/>
            <p:cNvSpPr>
              <a:spLocks noChangeArrowheads="1"/>
            </p:cNvSpPr>
            <p:nvPr/>
          </p:nvSpPr>
          <p:spPr bwMode="auto">
            <a:xfrm>
              <a:off x="4464"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13" name="Oval 17"/>
            <p:cNvSpPr>
              <a:spLocks noChangeArrowheads="1"/>
            </p:cNvSpPr>
            <p:nvPr/>
          </p:nvSpPr>
          <p:spPr bwMode="auto">
            <a:xfrm>
              <a:off x="4224" y="67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64884" name="Text Box 18"/>
            <p:cNvSpPr txBox="1">
              <a:spLocks noChangeArrowheads="1"/>
            </p:cNvSpPr>
            <p:nvPr/>
          </p:nvSpPr>
          <p:spPr bwMode="auto">
            <a:xfrm>
              <a:off x="672" y="681"/>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164885" name="Text Box 19"/>
            <p:cNvSpPr txBox="1">
              <a:spLocks noChangeArrowheads="1"/>
            </p:cNvSpPr>
            <p:nvPr/>
          </p:nvSpPr>
          <p:spPr bwMode="auto">
            <a:xfrm>
              <a:off x="1068" y="672"/>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164886" name="Text Box 20"/>
            <p:cNvSpPr txBox="1">
              <a:spLocks noChangeArrowheads="1"/>
            </p:cNvSpPr>
            <p:nvPr/>
          </p:nvSpPr>
          <p:spPr bwMode="auto">
            <a:xfrm>
              <a:off x="1452" y="672"/>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64887" name="Text Box 21"/>
            <p:cNvSpPr txBox="1">
              <a:spLocks noChangeArrowheads="1"/>
            </p:cNvSpPr>
            <p:nvPr/>
          </p:nvSpPr>
          <p:spPr bwMode="auto">
            <a:xfrm>
              <a:off x="1836" y="672"/>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164888" name="Text Box 22"/>
            <p:cNvSpPr txBox="1">
              <a:spLocks noChangeArrowheads="1"/>
            </p:cNvSpPr>
            <p:nvPr/>
          </p:nvSpPr>
          <p:spPr bwMode="auto">
            <a:xfrm>
              <a:off x="1100" y="1008"/>
              <a:ext cx="628" cy="365"/>
            </a:xfrm>
            <a:prstGeom prst="rect">
              <a:avLst/>
            </a:prstGeom>
            <a:noFill/>
            <a:ln w="38100">
              <a:noFill/>
              <a:miter lim="800000"/>
              <a:headEnd/>
              <a:tailEnd/>
            </a:ln>
          </p:spPr>
          <p:txBody>
            <a:bodyPr wrap="none" anchor="ctr">
              <a:spAutoFit/>
            </a:bodyPr>
            <a:lstStyle/>
            <a:p>
              <a:pPr algn="ctr"/>
              <a:r>
                <a:rPr kumimoji="1" lang="zh-CN" altLang="en-US" sz="3200">
                  <a:latin typeface="Times New Roman" pitchFamily="18" charset="0"/>
                  <a:ea typeface="隶书" pitchFamily="49" charset="-122"/>
                </a:rPr>
                <a:t>初始</a:t>
              </a:r>
              <a:endParaRPr kumimoji="1" lang="zh-CN" altLang="en-US" sz="2400">
                <a:latin typeface="Times New Roman" pitchFamily="18" charset="0"/>
              </a:endParaRPr>
            </a:p>
          </p:txBody>
        </p:sp>
        <p:sp>
          <p:nvSpPr>
            <p:cNvPr id="164889" name="Text Box 23"/>
            <p:cNvSpPr txBox="1">
              <a:spLocks noChangeArrowheads="1"/>
            </p:cNvSpPr>
            <p:nvPr/>
          </p:nvSpPr>
          <p:spPr bwMode="auto">
            <a:xfrm>
              <a:off x="3396" y="1363"/>
              <a:ext cx="1260" cy="365"/>
            </a:xfrm>
            <a:prstGeom prst="rect">
              <a:avLst/>
            </a:prstGeom>
            <a:noFill/>
            <a:ln w="38100">
              <a:noFill/>
              <a:miter lim="800000"/>
              <a:headEnd/>
              <a:tailEnd/>
            </a:ln>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{2} {4}</a:t>
              </a:r>
              <a:endParaRPr kumimoji="1" lang="en-US" altLang="zh-CN" sz="2400">
                <a:latin typeface="Times New Roman" pitchFamily="18" charset="0"/>
              </a:endParaRPr>
            </a:p>
          </p:txBody>
        </p:sp>
        <p:sp>
          <p:nvSpPr>
            <p:cNvPr id="164890" name="Text Box 24"/>
            <p:cNvSpPr txBox="1">
              <a:spLocks noChangeArrowheads="1"/>
            </p:cNvSpPr>
            <p:nvPr/>
          </p:nvSpPr>
          <p:spPr bwMode="auto">
            <a:xfrm>
              <a:off x="680" y="1776"/>
              <a:ext cx="1401" cy="365"/>
            </a:xfrm>
            <a:prstGeom prst="rect">
              <a:avLst/>
            </a:prstGeom>
            <a:noFill/>
            <a:ln w="38100">
              <a:noFill/>
              <a:miter lim="800000"/>
              <a:headEnd/>
              <a:tailEnd/>
            </a:ln>
          </p:spPr>
          <p:txBody>
            <a:bodyPr wrap="none" anchor="ctr">
              <a:spAutoFit/>
            </a:bodyPr>
            <a:lstStyle/>
            <a:p>
              <a:pPr algn="ctr"/>
              <a:r>
                <a:rPr kumimoji="1" lang="en-US" altLang="zh-CN" sz="3200" b="1">
                  <a:solidFill>
                    <a:schemeClr val="tx2"/>
                  </a:solidFill>
                  <a:latin typeface="Times New Roman" pitchFamily="18" charset="0"/>
                </a:rPr>
                <a:t>F : {7} {11} </a:t>
              </a:r>
              <a:endParaRPr kumimoji="1" lang="en-US" altLang="zh-CN" sz="2400">
                <a:latin typeface="Times New Roman" pitchFamily="18" charset="0"/>
              </a:endParaRPr>
            </a:p>
          </p:txBody>
        </p:sp>
        <p:sp>
          <p:nvSpPr>
            <p:cNvPr id="164891" name="Line 25"/>
            <p:cNvSpPr>
              <a:spLocks noChangeShapeType="1"/>
            </p:cNvSpPr>
            <p:nvPr/>
          </p:nvSpPr>
          <p:spPr bwMode="auto">
            <a:xfrm>
              <a:off x="1824" y="2976"/>
              <a:ext cx="144" cy="288"/>
            </a:xfrm>
            <a:prstGeom prst="line">
              <a:avLst/>
            </a:prstGeom>
            <a:noFill/>
            <a:ln w="28575">
              <a:solidFill>
                <a:srgbClr val="009900"/>
              </a:solidFill>
              <a:round/>
              <a:headEnd/>
              <a:tailEnd/>
            </a:ln>
          </p:spPr>
          <p:txBody>
            <a:bodyPr wrap="none" anchor="ctr"/>
            <a:lstStyle/>
            <a:p>
              <a:endParaRPr lang="zh-CN" altLang="en-US"/>
            </a:p>
          </p:txBody>
        </p:sp>
        <p:sp>
          <p:nvSpPr>
            <p:cNvPr id="164892" name="Line 26"/>
            <p:cNvSpPr>
              <a:spLocks noChangeShapeType="1"/>
            </p:cNvSpPr>
            <p:nvPr/>
          </p:nvSpPr>
          <p:spPr bwMode="auto">
            <a:xfrm flipH="1">
              <a:off x="1584" y="2919"/>
              <a:ext cx="144" cy="288"/>
            </a:xfrm>
            <a:prstGeom prst="line">
              <a:avLst/>
            </a:prstGeom>
            <a:noFill/>
            <a:ln w="28575">
              <a:solidFill>
                <a:srgbClr val="009900"/>
              </a:solidFill>
              <a:round/>
              <a:headEnd/>
              <a:tailEnd/>
            </a:ln>
          </p:spPr>
          <p:txBody>
            <a:bodyPr wrap="none" anchor="ctr"/>
            <a:lstStyle/>
            <a:p>
              <a:endParaRPr lang="zh-CN" altLang="en-US"/>
            </a:p>
          </p:txBody>
        </p:sp>
        <p:sp>
          <p:nvSpPr>
            <p:cNvPr id="285723" name="Rectangle 27"/>
            <p:cNvSpPr>
              <a:spLocks noChangeArrowheads="1"/>
            </p:cNvSpPr>
            <p:nvPr/>
          </p:nvSpPr>
          <p:spPr bwMode="auto">
            <a:xfrm>
              <a:off x="76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24" name="Rectangle 28"/>
            <p:cNvSpPr>
              <a:spLocks noChangeArrowheads="1"/>
            </p:cNvSpPr>
            <p:nvPr/>
          </p:nvSpPr>
          <p:spPr bwMode="auto">
            <a:xfrm>
              <a:off x="1200"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25" name="Rectangle 29"/>
            <p:cNvSpPr>
              <a:spLocks noChangeArrowheads="1"/>
            </p:cNvSpPr>
            <p:nvPr/>
          </p:nvSpPr>
          <p:spPr bwMode="auto">
            <a:xfrm>
              <a:off x="1440"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26" name="Rectangle 30"/>
            <p:cNvSpPr>
              <a:spLocks noChangeArrowheads="1"/>
            </p:cNvSpPr>
            <p:nvPr/>
          </p:nvSpPr>
          <p:spPr bwMode="auto">
            <a:xfrm>
              <a:off x="1824"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27" name="Oval 31"/>
            <p:cNvSpPr>
              <a:spLocks noChangeArrowheads="1"/>
            </p:cNvSpPr>
            <p:nvPr/>
          </p:nvSpPr>
          <p:spPr bwMode="auto">
            <a:xfrm>
              <a:off x="1632"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85728" name="Oval 32"/>
            <p:cNvSpPr>
              <a:spLocks noChangeArrowheads="1"/>
            </p:cNvSpPr>
            <p:nvPr/>
          </p:nvSpPr>
          <p:spPr bwMode="auto">
            <a:xfrm>
              <a:off x="1392"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64899" name="Text Box 33"/>
            <p:cNvSpPr txBox="1">
              <a:spLocks noChangeArrowheads="1"/>
            </p:cNvSpPr>
            <p:nvPr/>
          </p:nvSpPr>
          <p:spPr bwMode="auto">
            <a:xfrm>
              <a:off x="3372" y="681"/>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164900" name="Text Box 34"/>
            <p:cNvSpPr txBox="1">
              <a:spLocks noChangeArrowheads="1"/>
            </p:cNvSpPr>
            <p:nvPr/>
          </p:nvSpPr>
          <p:spPr bwMode="auto">
            <a:xfrm>
              <a:off x="3756" y="672"/>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164901" name="Text Box 35"/>
            <p:cNvSpPr txBox="1">
              <a:spLocks noChangeArrowheads="1"/>
            </p:cNvSpPr>
            <p:nvPr/>
          </p:nvSpPr>
          <p:spPr bwMode="auto">
            <a:xfrm>
              <a:off x="4032" y="1113"/>
              <a:ext cx="228" cy="327"/>
            </a:xfrm>
            <a:prstGeom prst="rect">
              <a:avLst/>
            </a:prstGeom>
            <a:noFill/>
            <a:ln w="38100">
              <a:noFill/>
              <a:miter lim="800000"/>
              <a:headEnd/>
              <a:tailEnd/>
            </a:ln>
          </p:spPr>
          <p:txBody>
            <a:bodyPr wrap="none" anchor="ctr">
              <a:spAutoFit/>
            </a:bodyPr>
            <a:lstStyle/>
            <a:p>
              <a:pPr algn="ctr"/>
              <a:r>
                <a:rPr kumimoji="1" lang="en-US" altLang="zh-CN" sz="2800" b="1" dirty="0">
                  <a:solidFill>
                    <a:schemeClr val="tx2"/>
                  </a:solidFill>
                  <a:latin typeface="Times New Roman" pitchFamily="18" charset="0"/>
                </a:rPr>
                <a:t>2</a:t>
              </a:r>
              <a:endParaRPr kumimoji="1" lang="en-US" altLang="zh-CN" sz="2400" dirty="0">
                <a:latin typeface="Times New Roman" pitchFamily="18" charset="0"/>
              </a:endParaRPr>
            </a:p>
          </p:txBody>
        </p:sp>
        <p:sp>
          <p:nvSpPr>
            <p:cNvPr id="164902" name="Text Box 36"/>
            <p:cNvSpPr txBox="1">
              <a:spLocks noChangeArrowheads="1"/>
            </p:cNvSpPr>
            <p:nvPr/>
          </p:nvSpPr>
          <p:spPr bwMode="auto">
            <a:xfrm>
              <a:off x="4476" y="1113"/>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164903" name="Text Box 37"/>
            <p:cNvSpPr txBox="1">
              <a:spLocks noChangeArrowheads="1"/>
            </p:cNvSpPr>
            <p:nvPr/>
          </p:nvSpPr>
          <p:spPr bwMode="auto">
            <a:xfrm>
              <a:off x="780" y="2639"/>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164904" name="Text Box 38"/>
            <p:cNvSpPr txBox="1">
              <a:spLocks noChangeArrowheads="1"/>
            </p:cNvSpPr>
            <p:nvPr/>
          </p:nvSpPr>
          <p:spPr bwMode="auto">
            <a:xfrm>
              <a:off x="1212" y="2639"/>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164905" name="Text Box 39"/>
            <p:cNvSpPr txBox="1">
              <a:spLocks noChangeArrowheads="1"/>
            </p:cNvSpPr>
            <p:nvPr/>
          </p:nvSpPr>
          <p:spPr bwMode="auto">
            <a:xfrm>
              <a:off x="1440" y="3120"/>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64906" name="Text Box 40"/>
            <p:cNvSpPr txBox="1">
              <a:spLocks noChangeArrowheads="1"/>
            </p:cNvSpPr>
            <p:nvPr/>
          </p:nvSpPr>
          <p:spPr bwMode="auto">
            <a:xfrm>
              <a:off x="1836" y="3120"/>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164907" name="Text Box 41"/>
            <p:cNvSpPr txBox="1">
              <a:spLocks noChangeArrowheads="1"/>
            </p:cNvSpPr>
            <p:nvPr/>
          </p:nvSpPr>
          <p:spPr bwMode="auto">
            <a:xfrm>
              <a:off x="4232" y="643"/>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164908" name="Text Box 42"/>
            <p:cNvSpPr txBox="1">
              <a:spLocks noChangeArrowheads="1"/>
            </p:cNvSpPr>
            <p:nvPr/>
          </p:nvSpPr>
          <p:spPr bwMode="auto">
            <a:xfrm>
              <a:off x="1584" y="2649"/>
              <a:ext cx="332" cy="327"/>
            </a:xfrm>
            <a:prstGeom prst="rect">
              <a:avLst/>
            </a:prstGeom>
            <a:noFill/>
            <a:ln w="38100">
              <a:noFill/>
              <a:miter lim="800000"/>
              <a:headEnd/>
              <a:tailEnd/>
            </a:ln>
          </p:spPr>
          <p:txBody>
            <a:bodyPr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164909" name="Text Box 43"/>
            <p:cNvSpPr txBox="1">
              <a:spLocks noChangeArrowheads="1"/>
            </p:cNvSpPr>
            <p:nvPr/>
          </p:nvSpPr>
          <p:spPr bwMode="auto">
            <a:xfrm>
              <a:off x="1344" y="2135"/>
              <a:ext cx="425" cy="490"/>
            </a:xfrm>
            <a:prstGeom prst="rect">
              <a:avLst/>
            </a:prstGeom>
            <a:noFill/>
            <a:ln w="38100">
              <a:noFill/>
              <a:miter lim="800000"/>
              <a:headEnd/>
              <a:tailEnd/>
            </a:ln>
          </p:spPr>
          <p:txBody>
            <a:bodyPr wrap="square" anchor="ctr">
              <a:spAutoFit/>
            </a:bodyPr>
            <a:lstStyle/>
            <a:p>
              <a:pPr algn="ctr"/>
              <a:r>
                <a:rPr kumimoji="1" lang="en-US" altLang="zh-CN" sz="2800" b="1" dirty="0">
                  <a:solidFill>
                    <a:schemeClr val="accent2"/>
                  </a:solidFill>
                  <a:latin typeface="Times New Roman" pitchFamily="18" charset="0"/>
                </a:rPr>
                <a:t>11</a:t>
              </a:r>
              <a:endParaRPr kumimoji="1" lang="en-US" altLang="zh-CN" sz="2400" dirty="0">
                <a:latin typeface="Times New Roman" pitchFamily="18" charset="0"/>
              </a:endParaRPr>
            </a:p>
          </p:txBody>
        </p:sp>
        <p:sp>
          <p:nvSpPr>
            <p:cNvPr id="164910" name="Text Box 44"/>
            <p:cNvSpPr txBox="1">
              <a:spLocks noChangeArrowheads="1"/>
            </p:cNvSpPr>
            <p:nvPr/>
          </p:nvSpPr>
          <p:spPr bwMode="auto">
            <a:xfrm>
              <a:off x="816" y="3379"/>
              <a:ext cx="1260" cy="365"/>
            </a:xfrm>
            <a:prstGeom prst="rect">
              <a:avLst/>
            </a:prstGeom>
            <a:noFill/>
            <a:ln w="38100">
              <a:noFill/>
              <a:miter lim="800000"/>
              <a:headEnd/>
              <a:tailEnd/>
            </a:ln>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{5} {6}</a:t>
              </a:r>
              <a:endParaRPr kumimoji="1" lang="en-US" altLang="zh-CN" sz="2400">
                <a:latin typeface="Times New Roman" pitchFamily="18" charset="0"/>
              </a:endParaRPr>
            </a:p>
          </p:txBody>
        </p:sp>
        <p:sp>
          <p:nvSpPr>
            <p:cNvPr id="164911" name="Text Box 45"/>
            <p:cNvSpPr txBox="1">
              <a:spLocks noChangeArrowheads="1"/>
            </p:cNvSpPr>
            <p:nvPr/>
          </p:nvSpPr>
          <p:spPr bwMode="auto">
            <a:xfrm>
              <a:off x="3547" y="1776"/>
              <a:ext cx="1007" cy="365"/>
            </a:xfrm>
            <a:prstGeom prst="rect">
              <a:avLst/>
            </a:prstGeom>
            <a:noFill/>
            <a:ln w="38100">
              <a:noFill/>
              <a:miter lim="800000"/>
              <a:headEnd/>
              <a:tailEnd/>
            </a:ln>
          </p:spPr>
          <p:txBody>
            <a:bodyPr wrap="none" anchor="ctr">
              <a:spAutoFit/>
            </a:bodyPr>
            <a:lstStyle/>
            <a:p>
              <a:pPr algn="ctr"/>
              <a:r>
                <a:rPr kumimoji="1" lang="en-US" altLang="zh-CN" sz="3200" b="1">
                  <a:solidFill>
                    <a:schemeClr val="tx2"/>
                  </a:solidFill>
                  <a:latin typeface="Times New Roman" pitchFamily="18" charset="0"/>
                </a:rPr>
                <a:t>F : {18} </a:t>
              </a:r>
              <a:endParaRPr kumimoji="1" lang="en-US" altLang="zh-CN" sz="2400">
                <a:latin typeface="Times New Roman" pitchFamily="18" charset="0"/>
              </a:endParaRPr>
            </a:p>
          </p:txBody>
        </p:sp>
        <p:sp>
          <p:nvSpPr>
            <p:cNvPr id="164912" name="Line 46"/>
            <p:cNvSpPr>
              <a:spLocks noChangeShapeType="1"/>
            </p:cNvSpPr>
            <p:nvPr/>
          </p:nvSpPr>
          <p:spPr bwMode="auto">
            <a:xfrm flipH="1">
              <a:off x="3792" y="2496"/>
              <a:ext cx="144" cy="288"/>
            </a:xfrm>
            <a:prstGeom prst="line">
              <a:avLst/>
            </a:prstGeom>
            <a:noFill/>
            <a:ln w="28575">
              <a:solidFill>
                <a:srgbClr val="009900"/>
              </a:solidFill>
              <a:round/>
              <a:headEnd/>
              <a:tailEnd/>
            </a:ln>
          </p:spPr>
          <p:txBody>
            <a:bodyPr wrap="none" anchor="ctr"/>
            <a:lstStyle/>
            <a:p>
              <a:endParaRPr lang="zh-CN" altLang="en-US"/>
            </a:p>
          </p:txBody>
        </p:sp>
        <p:sp>
          <p:nvSpPr>
            <p:cNvPr id="164913" name="Line 47"/>
            <p:cNvSpPr>
              <a:spLocks noChangeShapeType="1"/>
            </p:cNvSpPr>
            <p:nvPr/>
          </p:nvSpPr>
          <p:spPr bwMode="auto">
            <a:xfrm>
              <a:off x="4032" y="2448"/>
              <a:ext cx="144" cy="288"/>
            </a:xfrm>
            <a:prstGeom prst="line">
              <a:avLst/>
            </a:prstGeom>
            <a:noFill/>
            <a:ln w="28575">
              <a:solidFill>
                <a:srgbClr val="009900"/>
              </a:solidFill>
              <a:round/>
              <a:headEnd/>
              <a:tailEnd/>
            </a:ln>
          </p:spPr>
          <p:txBody>
            <a:bodyPr wrap="none" anchor="ctr"/>
            <a:lstStyle/>
            <a:p>
              <a:endParaRPr lang="zh-CN" altLang="en-US"/>
            </a:p>
          </p:txBody>
        </p:sp>
        <p:sp>
          <p:nvSpPr>
            <p:cNvPr id="164914" name="Line 48"/>
            <p:cNvSpPr>
              <a:spLocks noChangeShapeType="1"/>
            </p:cNvSpPr>
            <p:nvPr/>
          </p:nvSpPr>
          <p:spPr bwMode="auto">
            <a:xfrm>
              <a:off x="4272" y="2928"/>
              <a:ext cx="144" cy="288"/>
            </a:xfrm>
            <a:prstGeom prst="line">
              <a:avLst/>
            </a:prstGeom>
            <a:noFill/>
            <a:ln w="28575">
              <a:solidFill>
                <a:srgbClr val="009900"/>
              </a:solidFill>
              <a:round/>
              <a:headEnd/>
              <a:tailEnd/>
            </a:ln>
          </p:spPr>
          <p:txBody>
            <a:bodyPr wrap="none" anchor="ctr"/>
            <a:lstStyle/>
            <a:p>
              <a:endParaRPr lang="zh-CN" altLang="en-US"/>
            </a:p>
          </p:txBody>
        </p:sp>
        <p:sp>
          <p:nvSpPr>
            <p:cNvPr id="164915" name="Line 49"/>
            <p:cNvSpPr>
              <a:spLocks noChangeShapeType="1"/>
            </p:cNvSpPr>
            <p:nvPr/>
          </p:nvSpPr>
          <p:spPr bwMode="auto">
            <a:xfrm flipH="1">
              <a:off x="4032" y="2919"/>
              <a:ext cx="144" cy="288"/>
            </a:xfrm>
            <a:prstGeom prst="line">
              <a:avLst/>
            </a:prstGeom>
            <a:noFill/>
            <a:ln w="28575">
              <a:solidFill>
                <a:srgbClr val="009900"/>
              </a:solidFill>
              <a:round/>
              <a:headEnd/>
              <a:tailEnd/>
            </a:ln>
          </p:spPr>
          <p:txBody>
            <a:bodyPr wrap="none" anchor="ctr"/>
            <a:lstStyle/>
            <a:p>
              <a:endParaRPr lang="zh-CN" altLang="en-US"/>
            </a:p>
          </p:txBody>
        </p:sp>
        <p:sp>
          <p:nvSpPr>
            <p:cNvPr id="285746" name="Rectangle 50"/>
            <p:cNvSpPr>
              <a:spLocks noChangeArrowheads="1"/>
            </p:cNvSpPr>
            <p:nvPr/>
          </p:nvSpPr>
          <p:spPr bwMode="auto">
            <a:xfrm>
              <a:off x="364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47" name="Rectangle 51"/>
            <p:cNvSpPr>
              <a:spLocks noChangeArrowheads="1"/>
            </p:cNvSpPr>
            <p:nvPr/>
          </p:nvSpPr>
          <p:spPr bwMode="auto">
            <a:xfrm>
              <a:off x="3888"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48" name="Oval 52"/>
            <p:cNvSpPr>
              <a:spLocks noChangeArrowheads="1"/>
            </p:cNvSpPr>
            <p:nvPr/>
          </p:nvSpPr>
          <p:spPr bwMode="auto">
            <a:xfrm>
              <a:off x="4080"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85749" name="Oval 53"/>
            <p:cNvSpPr>
              <a:spLocks noChangeArrowheads="1"/>
            </p:cNvSpPr>
            <p:nvPr/>
          </p:nvSpPr>
          <p:spPr bwMode="auto">
            <a:xfrm>
              <a:off x="3840"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64920" name="Text Box 54"/>
            <p:cNvSpPr txBox="1">
              <a:spLocks noChangeArrowheads="1"/>
            </p:cNvSpPr>
            <p:nvPr/>
          </p:nvSpPr>
          <p:spPr bwMode="auto">
            <a:xfrm>
              <a:off x="3888" y="3120"/>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164921" name="Text Box 55"/>
            <p:cNvSpPr txBox="1">
              <a:spLocks noChangeArrowheads="1"/>
            </p:cNvSpPr>
            <p:nvPr/>
          </p:nvSpPr>
          <p:spPr bwMode="auto">
            <a:xfrm>
              <a:off x="2628" y="3379"/>
              <a:ext cx="1260" cy="365"/>
            </a:xfrm>
            <a:prstGeom prst="rect">
              <a:avLst/>
            </a:prstGeom>
            <a:noFill/>
            <a:ln w="38100">
              <a:noFill/>
              <a:miter lim="800000"/>
              <a:headEnd/>
              <a:tailEnd/>
            </a:ln>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{5} {6}</a:t>
              </a:r>
              <a:endParaRPr kumimoji="1" lang="en-US" altLang="zh-CN" sz="2400">
                <a:latin typeface="Times New Roman" pitchFamily="18" charset="0"/>
              </a:endParaRPr>
            </a:p>
          </p:txBody>
        </p:sp>
        <p:sp>
          <p:nvSpPr>
            <p:cNvPr id="164922" name="Line 56"/>
            <p:cNvSpPr>
              <a:spLocks noChangeShapeType="1"/>
            </p:cNvSpPr>
            <p:nvPr/>
          </p:nvSpPr>
          <p:spPr bwMode="auto">
            <a:xfrm>
              <a:off x="4500" y="3360"/>
              <a:ext cx="144" cy="288"/>
            </a:xfrm>
            <a:prstGeom prst="line">
              <a:avLst/>
            </a:prstGeom>
            <a:noFill/>
            <a:ln w="28575">
              <a:solidFill>
                <a:srgbClr val="009900"/>
              </a:solidFill>
              <a:round/>
              <a:headEnd/>
              <a:tailEnd/>
            </a:ln>
          </p:spPr>
          <p:txBody>
            <a:bodyPr wrap="none" anchor="ctr"/>
            <a:lstStyle/>
            <a:p>
              <a:endParaRPr lang="zh-CN" altLang="en-US"/>
            </a:p>
          </p:txBody>
        </p:sp>
        <p:sp>
          <p:nvSpPr>
            <p:cNvPr id="164923" name="Line 57"/>
            <p:cNvSpPr>
              <a:spLocks noChangeShapeType="1"/>
            </p:cNvSpPr>
            <p:nvPr/>
          </p:nvSpPr>
          <p:spPr bwMode="auto">
            <a:xfrm flipH="1">
              <a:off x="4260" y="3360"/>
              <a:ext cx="144" cy="288"/>
            </a:xfrm>
            <a:prstGeom prst="line">
              <a:avLst/>
            </a:prstGeom>
            <a:noFill/>
            <a:ln w="28575">
              <a:solidFill>
                <a:srgbClr val="009900"/>
              </a:solidFill>
              <a:round/>
              <a:headEnd/>
              <a:tailEnd/>
            </a:ln>
          </p:spPr>
          <p:txBody>
            <a:bodyPr wrap="none" anchor="ctr"/>
            <a:lstStyle/>
            <a:p>
              <a:endParaRPr lang="zh-CN" altLang="en-US"/>
            </a:p>
          </p:txBody>
        </p:sp>
        <p:sp>
          <p:nvSpPr>
            <p:cNvPr id="285754" name="Rectangle 58"/>
            <p:cNvSpPr>
              <a:spLocks noChangeArrowheads="1"/>
            </p:cNvSpPr>
            <p:nvPr/>
          </p:nvSpPr>
          <p:spPr bwMode="auto">
            <a:xfrm>
              <a:off x="4116"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55" name="Rectangle 59"/>
            <p:cNvSpPr>
              <a:spLocks noChangeArrowheads="1"/>
            </p:cNvSpPr>
            <p:nvPr/>
          </p:nvSpPr>
          <p:spPr bwMode="auto">
            <a:xfrm>
              <a:off x="4560"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5756" name="Oval 60"/>
            <p:cNvSpPr>
              <a:spLocks noChangeArrowheads="1"/>
            </p:cNvSpPr>
            <p:nvPr/>
          </p:nvSpPr>
          <p:spPr bwMode="auto">
            <a:xfrm>
              <a:off x="4308" y="3120"/>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64927" name="Text Box 61"/>
            <p:cNvSpPr txBox="1">
              <a:spLocks noChangeArrowheads="1"/>
            </p:cNvSpPr>
            <p:nvPr/>
          </p:nvSpPr>
          <p:spPr bwMode="auto">
            <a:xfrm>
              <a:off x="4116" y="3561"/>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64928" name="Text Box 62"/>
            <p:cNvSpPr txBox="1">
              <a:spLocks noChangeArrowheads="1"/>
            </p:cNvSpPr>
            <p:nvPr/>
          </p:nvSpPr>
          <p:spPr bwMode="auto">
            <a:xfrm>
              <a:off x="3648" y="2640"/>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164929" name="Text Box 63"/>
            <p:cNvSpPr txBox="1">
              <a:spLocks noChangeArrowheads="1"/>
            </p:cNvSpPr>
            <p:nvPr/>
          </p:nvSpPr>
          <p:spPr bwMode="auto">
            <a:xfrm>
              <a:off x="4572" y="3561"/>
              <a:ext cx="22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164930" name="Text Box 64"/>
            <p:cNvSpPr txBox="1">
              <a:spLocks noChangeArrowheads="1"/>
            </p:cNvSpPr>
            <p:nvPr/>
          </p:nvSpPr>
          <p:spPr bwMode="auto">
            <a:xfrm>
              <a:off x="4276" y="3081"/>
              <a:ext cx="332" cy="327"/>
            </a:xfrm>
            <a:prstGeom prst="rect">
              <a:avLst/>
            </a:prstGeom>
            <a:noFill/>
            <a:ln w="38100">
              <a:noFill/>
              <a:miter lim="800000"/>
              <a:headEnd/>
              <a:tailEnd/>
            </a:ln>
          </p:spPr>
          <p:txBody>
            <a:bodyPr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164931" name="Text Box 65"/>
            <p:cNvSpPr txBox="1">
              <a:spLocks noChangeArrowheads="1"/>
            </p:cNvSpPr>
            <p:nvPr/>
          </p:nvSpPr>
          <p:spPr bwMode="auto">
            <a:xfrm>
              <a:off x="4036" y="2567"/>
              <a:ext cx="443" cy="490"/>
            </a:xfrm>
            <a:prstGeom prst="rect">
              <a:avLst/>
            </a:prstGeom>
            <a:noFill/>
            <a:ln w="38100">
              <a:noFill/>
              <a:miter lim="800000"/>
              <a:headEnd/>
              <a:tailEnd/>
            </a:ln>
          </p:spPr>
          <p:txBody>
            <a:bodyPr wrap="square" anchor="ctr">
              <a:spAutoFit/>
            </a:bodyPr>
            <a:lstStyle/>
            <a:p>
              <a:pPr algn="ctr"/>
              <a:r>
                <a:rPr kumimoji="1" lang="en-US" altLang="zh-CN" sz="2800" b="1" dirty="0">
                  <a:solidFill>
                    <a:schemeClr val="accent2"/>
                  </a:solidFill>
                  <a:latin typeface="Times New Roman" pitchFamily="18" charset="0"/>
                </a:rPr>
                <a:t>11</a:t>
              </a:r>
              <a:endParaRPr kumimoji="1" lang="en-US" altLang="zh-CN" sz="2400" dirty="0">
                <a:latin typeface="Times New Roman" pitchFamily="18" charset="0"/>
              </a:endParaRPr>
            </a:p>
          </p:txBody>
        </p:sp>
        <p:sp>
          <p:nvSpPr>
            <p:cNvPr id="164932" name="Text Box 66"/>
            <p:cNvSpPr txBox="1">
              <a:spLocks noChangeArrowheads="1"/>
            </p:cNvSpPr>
            <p:nvPr/>
          </p:nvSpPr>
          <p:spPr bwMode="auto">
            <a:xfrm>
              <a:off x="3792" y="2135"/>
              <a:ext cx="481" cy="490"/>
            </a:xfrm>
            <a:prstGeom prst="rect">
              <a:avLst/>
            </a:prstGeom>
            <a:noFill/>
            <a:ln w="38100">
              <a:noFill/>
              <a:miter lim="800000"/>
              <a:headEnd/>
              <a:tailEnd/>
            </a:ln>
          </p:spPr>
          <p:txBody>
            <a:bodyPr wrap="square" anchor="ctr">
              <a:spAutoFit/>
            </a:bodyPr>
            <a:lstStyle/>
            <a:p>
              <a:pPr algn="ctr"/>
              <a:r>
                <a:rPr kumimoji="1" lang="en-US" altLang="zh-CN" sz="2800" b="1" dirty="0">
                  <a:solidFill>
                    <a:schemeClr val="accent2"/>
                  </a:solidFill>
                  <a:latin typeface="Times New Roman" pitchFamily="18" charset="0"/>
                </a:rPr>
                <a:t>18</a:t>
              </a:r>
              <a:endParaRPr kumimoji="1" lang="en-US" altLang="zh-CN" sz="2400" dirty="0">
                <a:latin typeface="Times New Roman" pitchFamily="18" charset="0"/>
              </a:endParaRPr>
            </a:p>
          </p:txBody>
        </p:sp>
      </p:grpSp>
      <p:sp>
        <p:nvSpPr>
          <p:cNvPr id="69" name="TextBox 68"/>
          <p:cNvSpPr txBox="1"/>
          <p:nvPr/>
        </p:nvSpPr>
        <p:spPr>
          <a:xfrm>
            <a:off x="467036" y="4617132"/>
            <a:ext cx="8676964" cy="1384995"/>
          </a:xfrm>
          <a:prstGeom prst="rect">
            <a:avLst/>
          </a:prstGeom>
          <a:noFill/>
        </p:spPr>
        <p:txBody>
          <a:bodyPr wrap="square" rtlCol="0">
            <a:spAutoFit/>
          </a:bodyPr>
          <a:lstStyle/>
          <a:p>
            <a:pPr marL="531813" indent="-531813">
              <a:buFont typeface="Arial" pitchFamily="34" charset="0"/>
              <a:buChar char="•"/>
            </a:pPr>
            <a:r>
              <a:rPr lang="zh-CN" altLang="en-US" sz="2800" b="1" dirty="0" smtClean="0">
                <a:solidFill>
                  <a:srgbClr val="000000"/>
                </a:solidFill>
                <a:latin typeface="华文楷体" pitchFamily="2" charset="-122"/>
                <a:ea typeface="华文楷体" pitchFamily="2" charset="-122"/>
              </a:rPr>
              <a:t>哈夫曼树中没有度为</a:t>
            </a:r>
            <a:r>
              <a:rPr lang="en-US" altLang="zh-CN" sz="2800" b="1" dirty="0" smtClean="0">
                <a:solidFill>
                  <a:srgbClr val="000000"/>
                </a:solidFill>
                <a:latin typeface="华文楷体" pitchFamily="2" charset="-122"/>
                <a:ea typeface="华文楷体" pitchFamily="2" charset="-122"/>
              </a:rPr>
              <a:t>1</a:t>
            </a:r>
            <a:r>
              <a:rPr lang="zh-CN" altLang="en-US" sz="2800" b="1" dirty="0" smtClean="0">
                <a:solidFill>
                  <a:srgbClr val="000000"/>
                </a:solidFill>
                <a:latin typeface="华文楷体" pitchFamily="2" charset="-122"/>
                <a:ea typeface="华文楷体" pitchFamily="2" charset="-122"/>
              </a:rPr>
              <a:t>的结点，树中任意非叶子结点都有</a:t>
            </a:r>
            <a:r>
              <a:rPr lang="en-US" altLang="zh-CN" sz="2800" b="1" dirty="0" smtClean="0">
                <a:solidFill>
                  <a:srgbClr val="000000"/>
                </a:solidFill>
                <a:latin typeface="华文楷体" pitchFamily="2" charset="-122"/>
                <a:ea typeface="华文楷体" pitchFamily="2" charset="-122"/>
              </a:rPr>
              <a:t>2</a:t>
            </a:r>
            <a:r>
              <a:rPr lang="zh-CN" altLang="en-US" sz="2800" b="1" dirty="0" smtClean="0">
                <a:solidFill>
                  <a:srgbClr val="000000"/>
                </a:solidFill>
                <a:latin typeface="华文楷体" pitchFamily="2" charset="-122"/>
                <a:ea typeface="华文楷体" pitchFamily="2" charset="-122"/>
              </a:rPr>
              <a:t>个儿子，这类树又称为</a:t>
            </a:r>
            <a:r>
              <a:rPr lang="zh-CN" altLang="en-US" sz="2800" b="1" dirty="0" smtClean="0">
                <a:solidFill>
                  <a:srgbClr val="FF0000"/>
                </a:solidFill>
                <a:latin typeface="华文楷体" pitchFamily="2" charset="-122"/>
                <a:ea typeface="华文楷体" pitchFamily="2" charset="-122"/>
              </a:rPr>
              <a:t>正则二叉树；</a:t>
            </a:r>
            <a:endParaRPr lang="en-US" altLang="zh-CN" sz="2800" b="1" dirty="0" smtClean="0">
              <a:solidFill>
                <a:srgbClr val="000000"/>
              </a:solidFill>
              <a:latin typeface="华文楷体" pitchFamily="2" charset="-122"/>
              <a:ea typeface="华文楷体" pitchFamily="2" charset="-122"/>
            </a:endParaRPr>
          </a:p>
          <a:p>
            <a:pPr marL="531813" indent="-531813">
              <a:buFont typeface="Arial" pitchFamily="34" charset="0"/>
              <a:buChar char="•"/>
            </a:pPr>
            <a:r>
              <a:rPr lang="zh-CN" altLang="en-US" sz="2800" b="1" dirty="0" smtClean="0">
                <a:solidFill>
                  <a:srgbClr val="000000"/>
                </a:solidFill>
                <a:latin typeface="华文楷体" pitchFamily="2" charset="-122"/>
                <a:ea typeface="华文楷体" pitchFamily="2" charset="-122"/>
              </a:rPr>
              <a:t>一棵有</a:t>
            </a:r>
            <a:r>
              <a:rPr lang="en-US" altLang="zh-CN" sz="2800" b="1" dirty="0" smtClean="0">
                <a:solidFill>
                  <a:srgbClr val="000000"/>
                </a:solidFill>
                <a:latin typeface="华文楷体" pitchFamily="2" charset="-122"/>
                <a:ea typeface="华文楷体" pitchFamily="2" charset="-122"/>
              </a:rPr>
              <a:t>n</a:t>
            </a:r>
            <a:r>
              <a:rPr lang="zh-CN" altLang="en-US" sz="2800" b="1" dirty="0" smtClean="0">
                <a:solidFill>
                  <a:srgbClr val="000000"/>
                </a:solidFill>
                <a:latin typeface="华文楷体" pitchFamily="2" charset="-122"/>
                <a:ea typeface="华文楷体" pitchFamily="2" charset="-122"/>
              </a:rPr>
              <a:t>个叶子结点的哈夫曼树共有</a:t>
            </a:r>
            <a:r>
              <a:rPr lang="en-US" altLang="zh-CN" sz="2800" b="1" dirty="0" smtClean="0">
                <a:solidFill>
                  <a:srgbClr val="000000"/>
                </a:solidFill>
                <a:latin typeface="华文楷体" pitchFamily="2" charset="-122"/>
                <a:ea typeface="华文楷体" pitchFamily="2" charset="-122"/>
              </a:rPr>
              <a:t>2n-1</a:t>
            </a:r>
            <a:r>
              <a:rPr lang="zh-CN" altLang="en-US" sz="2800" b="1" dirty="0" smtClean="0">
                <a:solidFill>
                  <a:srgbClr val="000000"/>
                </a:solidFill>
                <a:latin typeface="华文楷体" pitchFamily="2" charset="-122"/>
                <a:ea typeface="华文楷体" pitchFamily="2" charset="-122"/>
              </a:rPr>
              <a:t>个 结点 。</a:t>
            </a:r>
            <a:endParaRPr lang="zh-CN" altLang="en-US" sz="2800" b="1" dirty="0">
              <a:solidFill>
                <a:srgbClr val="000000"/>
              </a:solidFill>
              <a:latin typeface="华文楷体" pitchFamily="2" charset="-122"/>
              <a:ea typeface="华文楷体"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4"/>
          <p:cNvSpPr>
            <a:spLocks noGrp="1"/>
          </p:cNvSpPr>
          <p:nvPr>
            <p:ph type="sldNum" sz="quarter" idx="11"/>
          </p:nvPr>
        </p:nvSpPr>
        <p:spPr>
          <a:noFill/>
        </p:spPr>
        <p:txBody>
          <a:bodyPr/>
          <a:lstStyle/>
          <a:p>
            <a:fld id="{85516065-DDD6-4FA4-94AF-D758B6B8A4CD}" type="slidenum">
              <a:rPr lang="en-US" altLang="zh-CN" smtClean="0"/>
              <a:pPr/>
              <a:t>8</a:t>
            </a:fld>
            <a:endParaRPr lang="en-US" altLang="zh-CN" smtClean="0"/>
          </a:p>
        </p:txBody>
      </p:sp>
      <p:sp>
        <p:nvSpPr>
          <p:cNvPr id="299012" name="Text Box 4"/>
          <p:cNvSpPr txBox="1">
            <a:spLocks noChangeArrowheads="1"/>
          </p:cNvSpPr>
          <p:nvPr/>
        </p:nvSpPr>
        <p:spPr bwMode="auto">
          <a:xfrm>
            <a:off x="2965450" y="3761854"/>
            <a:ext cx="3206750" cy="603250"/>
          </a:xfrm>
          <a:prstGeom prst="rect">
            <a:avLst/>
          </a:prstGeom>
          <a:noFill/>
          <a:ln w="9525">
            <a:noFill/>
            <a:miter lim="800000"/>
            <a:headEnd/>
            <a:tailEnd/>
          </a:ln>
          <a:effectLst/>
        </p:spPr>
        <p:txBody>
          <a:bodyPr>
            <a:spAutoFit/>
          </a:bodyPr>
          <a:lstStyle/>
          <a:p>
            <a:pPr>
              <a:lnSpc>
                <a:spcPct val="105000"/>
              </a:lnSpc>
              <a:defRPr/>
            </a:pPr>
            <a:r>
              <a:rPr kumimoji="1" lang="zh-CN" altLang="en-US" sz="3200" b="1" dirty="0">
                <a:solidFill>
                  <a:srgbClr val="009900"/>
                </a:solidFill>
                <a:effectLst>
                  <a:outerShdw blurRad="38100" dist="38100" dir="2700000" algn="tl">
                    <a:srgbClr val="C0C0C0"/>
                  </a:outerShdw>
                </a:effectLst>
                <a:latin typeface="Times New Roman" pitchFamily="18" charset="0"/>
                <a:ea typeface="隶书" pitchFamily="49" charset="-122"/>
              </a:rPr>
              <a:t>考试成绩分布表</a:t>
            </a:r>
            <a:r>
              <a:rPr kumimoji="1" lang="zh-CN" altLang="en-US" sz="2800" b="1" dirty="0">
                <a:solidFill>
                  <a:schemeClr val="bg2"/>
                </a:solidFill>
                <a:latin typeface="Times New Roman" pitchFamily="18" charset="0"/>
                <a:ea typeface="仿宋_GB2312" pitchFamily="49" charset="-122"/>
              </a:rPr>
              <a:t>    </a:t>
            </a:r>
            <a:endParaRPr kumimoji="1" lang="zh-CN" altLang="en-US" sz="3200" b="1" dirty="0">
              <a:effectLst>
                <a:outerShdw blurRad="38100" dist="38100" dir="2700000" algn="tl">
                  <a:srgbClr val="C0C0C0"/>
                </a:outerShdw>
              </a:effectLst>
              <a:latin typeface="Times New Roman" pitchFamily="18" charset="0"/>
              <a:ea typeface="楷体_GB2312" pitchFamily="49" charset="-122"/>
            </a:endParaRPr>
          </a:p>
        </p:txBody>
      </p:sp>
      <p:graphicFrame>
        <p:nvGraphicFramePr>
          <p:cNvPr id="6146" name="Object 5"/>
          <p:cNvGraphicFramePr>
            <a:graphicFrameLocks noChangeAspect="1"/>
          </p:cNvGraphicFramePr>
          <p:nvPr/>
        </p:nvGraphicFramePr>
        <p:xfrm>
          <a:off x="1007604" y="4617132"/>
          <a:ext cx="7215188" cy="1751992"/>
        </p:xfrm>
        <a:graphic>
          <a:graphicData uri="http://schemas.openxmlformats.org/presentationml/2006/ole">
            <mc:AlternateContent xmlns:mc="http://schemas.openxmlformats.org/markup-compatibility/2006">
              <mc:Choice xmlns:v="urn:schemas-microsoft-com:vml" Requires="v">
                <p:oleObj spid="_x0000_s351302" name="Document" r:id="rId3" imgW="8097533" imgH="2226895" progId="Word.Document.8">
                  <p:embed/>
                </p:oleObj>
              </mc:Choice>
              <mc:Fallback>
                <p:oleObj name="Document" r:id="rId3" imgW="8097533" imgH="2226895"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604" y="4617132"/>
                        <a:ext cx="7215188" cy="17519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Rectangle 6"/>
          <p:cNvSpPr>
            <a:spLocks noGrp="1" noChangeArrowheads="1"/>
          </p:cNvSpPr>
          <p:nvPr>
            <p:ph type="title"/>
          </p:nvPr>
        </p:nvSpPr>
        <p:spPr>
          <a:xfrm>
            <a:off x="457200" y="512763"/>
            <a:ext cx="8229600" cy="1100137"/>
          </a:xfrm>
        </p:spPr>
        <p:txBody>
          <a:bodyPr/>
          <a:lstStyle/>
          <a:p>
            <a:pPr eaLnBrk="1" hangingPunct="1"/>
            <a:r>
              <a:rPr kumimoji="1" lang="zh-CN" altLang="en-US" sz="4000" b="1" dirty="0" smtClean="0">
                <a:solidFill>
                  <a:schemeClr val="tx2"/>
                </a:solidFill>
                <a:ea typeface="华文新魏" pitchFamily="2" charset="-122"/>
              </a:rPr>
              <a:t>最佳判定树</a:t>
            </a:r>
          </a:p>
        </p:txBody>
      </p:sp>
      <p:sp>
        <p:nvSpPr>
          <p:cNvPr id="6150" name="Rectangle 7"/>
          <p:cNvSpPr>
            <a:spLocks noGrp="1" noChangeArrowheads="1"/>
          </p:cNvSpPr>
          <p:nvPr>
            <p:ph type="body" idx="1"/>
          </p:nvPr>
        </p:nvSpPr>
        <p:spPr>
          <a:xfrm>
            <a:off x="647700" y="1541463"/>
            <a:ext cx="8029575" cy="2159000"/>
          </a:xfrm>
        </p:spPr>
        <p:txBody>
          <a:bodyPr/>
          <a:lstStyle/>
          <a:p>
            <a:pPr eaLnBrk="1" hangingPunct="1">
              <a:lnSpc>
                <a:spcPct val="105000"/>
              </a:lnSpc>
              <a:buClr>
                <a:srgbClr val="800080"/>
              </a:buClr>
              <a:buSzPct val="50000"/>
            </a:pPr>
            <a:r>
              <a:rPr lang="zh-CN" altLang="en-US" sz="2800" b="1" dirty="0" smtClean="0">
                <a:latin typeface="华文楷体" pitchFamily="2" charset="-122"/>
                <a:ea typeface="华文楷体" pitchFamily="2" charset="-122"/>
                <a:cs typeface="Times New Roman" pitchFamily="18" charset="0"/>
              </a:rPr>
              <a:t>利用</a:t>
            </a:r>
            <a:r>
              <a:rPr lang="en-US" altLang="zh-CN" sz="2800" b="1" dirty="0" smtClean="0">
                <a:latin typeface="华文楷体" pitchFamily="2" charset="-122"/>
                <a:ea typeface="华文楷体" pitchFamily="2" charset="-122"/>
                <a:cs typeface="Times New Roman" pitchFamily="18" charset="0"/>
              </a:rPr>
              <a:t>Huffman</a:t>
            </a:r>
            <a:r>
              <a:rPr lang="zh-CN" altLang="en-US" sz="2800" b="1" dirty="0" smtClean="0">
                <a:latin typeface="华文楷体" pitchFamily="2" charset="-122"/>
                <a:ea typeface="华文楷体" pitchFamily="2" charset="-122"/>
                <a:cs typeface="Times New Roman" pitchFamily="18" charset="0"/>
              </a:rPr>
              <a:t>树，可以在构造判定树（决策树）时让平均判定（比较）次数达到最小。</a:t>
            </a:r>
          </a:p>
          <a:p>
            <a:pPr eaLnBrk="1" hangingPunct="1">
              <a:lnSpc>
                <a:spcPct val="105000"/>
              </a:lnSpc>
              <a:buClr>
                <a:srgbClr val="800080"/>
              </a:buClr>
              <a:buSzPct val="50000"/>
            </a:pPr>
            <a:r>
              <a:rPr lang="zh-CN" altLang="en-US" sz="2800" b="1" dirty="0" smtClean="0">
                <a:latin typeface="华文楷体" pitchFamily="2" charset="-122"/>
                <a:ea typeface="华文楷体" pitchFamily="2" charset="-122"/>
                <a:cs typeface="Times New Roman" pitchFamily="18" charset="0"/>
              </a:rPr>
              <a:t>判定树是一棵二叉树，叶子结点是比较结果，内结点是比较过程，叶子结点所带权值是概率。</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9"/>
          <p:cNvSpPr txBox="1">
            <a:spLocks noChangeArrowheads="1"/>
          </p:cNvSpPr>
          <p:nvPr/>
        </p:nvSpPr>
        <p:spPr bwMode="auto">
          <a:xfrm>
            <a:off x="719572" y="656692"/>
            <a:ext cx="1708150" cy="701675"/>
          </a:xfrm>
          <a:prstGeom prst="rect">
            <a:avLst/>
          </a:prstGeom>
          <a:noFill/>
          <a:ln w="38100">
            <a:noFill/>
            <a:miter lim="800000"/>
            <a:headEnd/>
            <a:tailEnd/>
          </a:ln>
        </p:spPr>
        <p:txBody>
          <a:bodyPr wrap="none" anchor="ctr">
            <a:spAutoFit/>
          </a:bodyPr>
          <a:lstStyle/>
          <a:p>
            <a:pPr algn="ctr"/>
            <a:r>
              <a:rPr kumimoji="1" lang="zh-CN" altLang="en-US" b="1" u="sng" dirty="0">
                <a:solidFill>
                  <a:srgbClr val="006600"/>
                </a:solidFill>
                <a:latin typeface="Times New Roman" pitchFamily="18" charset="0"/>
                <a:ea typeface="华文新魏" pitchFamily="2" charset="-122"/>
              </a:rPr>
              <a:t>判定树</a:t>
            </a:r>
            <a:endParaRPr kumimoji="1" lang="zh-CN" altLang="en-US" u="sng" dirty="0">
              <a:solidFill>
                <a:srgbClr val="006600"/>
              </a:solidFill>
              <a:latin typeface="Times New Roman" pitchFamily="18" charset="0"/>
              <a:ea typeface="华文新魏" pitchFamily="2" charset="-122"/>
            </a:endParaRPr>
          </a:p>
        </p:txBody>
      </p:sp>
      <p:grpSp>
        <p:nvGrpSpPr>
          <p:cNvPr id="2" name="Group 52"/>
          <p:cNvGrpSpPr>
            <a:grpSpLocks/>
          </p:cNvGrpSpPr>
          <p:nvPr/>
        </p:nvGrpSpPr>
        <p:grpSpPr bwMode="auto">
          <a:xfrm>
            <a:off x="793750" y="1271588"/>
            <a:ext cx="7359650" cy="3733800"/>
            <a:chOff x="500" y="801"/>
            <a:chExt cx="4636" cy="2352"/>
          </a:xfrm>
        </p:grpSpPr>
        <p:sp>
          <p:nvSpPr>
            <p:cNvPr id="172038" name="Line 2"/>
            <p:cNvSpPr>
              <a:spLocks noChangeShapeType="1"/>
            </p:cNvSpPr>
            <p:nvPr/>
          </p:nvSpPr>
          <p:spPr bwMode="auto">
            <a:xfrm flipH="1">
              <a:off x="3264" y="2337"/>
              <a:ext cx="288" cy="0"/>
            </a:xfrm>
            <a:prstGeom prst="line">
              <a:avLst/>
            </a:prstGeom>
            <a:noFill/>
            <a:ln w="28575">
              <a:solidFill>
                <a:srgbClr val="009900"/>
              </a:solidFill>
              <a:round/>
              <a:headEnd/>
              <a:tailEnd/>
            </a:ln>
          </p:spPr>
          <p:txBody>
            <a:bodyPr wrap="none" anchor="ctr"/>
            <a:lstStyle/>
            <a:p>
              <a:endParaRPr lang="zh-CN" altLang="en-US"/>
            </a:p>
          </p:txBody>
        </p:sp>
        <p:sp>
          <p:nvSpPr>
            <p:cNvPr id="172039" name="Line 3"/>
            <p:cNvSpPr>
              <a:spLocks noChangeShapeType="1"/>
            </p:cNvSpPr>
            <p:nvPr/>
          </p:nvSpPr>
          <p:spPr bwMode="auto">
            <a:xfrm flipH="1">
              <a:off x="3744" y="1953"/>
              <a:ext cx="288" cy="0"/>
            </a:xfrm>
            <a:prstGeom prst="line">
              <a:avLst/>
            </a:prstGeom>
            <a:noFill/>
            <a:ln w="28575">
              <a:solidFill>
                <a:srgbClr val="009900"/>
              </a:solidFill>
              <a:round/>
              <a:headEnd/>
              <a:tailEnd/>
            </a:ln>
          </p:spPr>
          <p:txBody>
            <a:bodyPr wrap="none" anchor="ctr"/>
            <a:lstStyle/>
            <a:p>
              <a:endParaRPr lang="zh-CN" altLang="en-US"/>
            </a:p>
          </p:txBody>
        </p:sp>
        <p:sp>
          <p:nvSpPr>
            <p:cNvPr id="172040" name="Line 4"/>
            <p:cNvSpPr>
              <a:spLocks noChangeShapeType="1"/>
            </p:cNvSpPr>
            <p:nvPr/>
          </p:nvSpPr>
          <p:spPr bwMode="auto">
            <a:xfrm>
              <a:off x="4032" y="1947"/>
              <a:ext cx="0" cy="190"/>
            </a:xfrm>
            <a:prstGeom prst="line">
              <a:avLst/>
            </a:prstGeom>
            <a:noFill/>
            <a:ln w="28575">
              <a:solidFill>
                <a:srgbClr val="009900"/>
              </a:solidFill>
              <a:round/>
              <a:headEnd/>
              <a:tailEnd type="stealth" w="lg" len="lg"/>
            </a:ln>
          </p:spPr>
          <p:txBody>
            <a:bodyPr wrap="none" anchor="ctr"/>
            <a:lstStyle/>
            <a:p>
              <a:endParaRPr lang="zh-CN" altLang="en-US"/>
            </a:p>
          </p:txBody>
        </p:sp>
        <p:sp>
          <p:nvSpPr>
            <p:cNvPr id="172041" name="Line 5"/>
            <p:cNvSpPr>
              <a:spLocks noChangeShapeType="1"/>
            </p:cNvSpPr>
            <p:nvPr/>
          </p:nvSpPr>
          <p:spPr bwMode="auto">
            <a:xfrm flipH="1">
              <a:off x="2496" y="1953"/>
              <a:ext cx="288" cy="0"/>
            </a:xfrm>
            <a:prstGeom prst="line">
              <a:avLst/>
            </a:prstGeom>
            <a:noFill/>
            <a:ln w="28575">
              <a:solidFill>
                <a:srgbClr val="009900"/>
              </a:solidFill>
              <a:round/>
              <a:headEnd/>
              <a:tailEnd/>
            </a:ln>
          </p:spPr>
          <p:txBody>
            <a:bodyPr wrap="none" anchor="ctr"/>
            <a:lstStyle/>
            <a:p>
              <a:endParaRPr lang="zh-CN" altLang="en-US"/>
            </a:p>
          </p:txBody>
        </p:sp>
        <p:sp>
          <p:nvSpPr>
            <p:cNvPr id="172042" name="Line 6"/>
            <p:cNvSpPr>
              <a:spLocks noChangeShapeType="1"/>
            </p:cNvSpPr>
            <p:nvPr/>
          </p:nvSpPr>
          <p:spPr bwMode="auto">
            <a:xfrm flipH="1">
              <a:off x="1728" y="1569"/>
              <a:ext cx="288" cy="0"/>
            </a:xfrm>
            <a:prstGeom prst="line">
              <a:avLst/>
            </a:prstGeom>
            <a:noFill/>
            <a:ln w="28575">
              <a:solidFill>
                <a:srgbClr val="009900"/>
              </a:solidFill>
              <a:round/>
              <a:headEnd/>
              <a:tailEnd/>
            </a:ln>
          </p:spPr>
          <p:txBody>
            <a:bodyPr wrap="none" anchor="ctr"/>
            <a:lstStyle/>
            <a:p>
              <a:endParaRPr lang="zh-CN" altLang="en-US"/>
            </a:p>
          </p:txBody>
        </p:sp>
        <p:sp>
          <p:nvSpPr>
            <p:cNvPr id="172043" name="Line 7"/>
            <p:cNvSpPr>
              <a:spLocks noChangeShapeType="1"/>
            </p:cNvSpPr>
            <p:nvPr/>
          </p:nvSpPr>
          <p:spPr bwMode="auto">
            <a:xfrm flipH="1">
              <a:off x="2208" y="1185"/>
              <a:ext cx="288" cy="0"/>
            </a:xfrm>
            <a:prstGeom prst="line">
              <a:avLst/>
            </a:prstGeom>
            <a:noFill/>
            <a:ln w="28575">
              <a:solidFill>
                <a:srgbClr val="009900"/>
              </a:solidFill>
              <a:round/>
              <a:headEnd/>
              <a:tailEnd/>
            </a:ln>
          </p:spPr>
          <p:txBody>
            <a:bodyPr wrap="none" anchor="ctr"/>
            <a:lstStyle/>
            <a:p>
              <a:endParaRPr lang="zh-CN" altLang="en-US"/>
            </a:p>
          </p:txBody>
        </p:sp>
        <p:sp>
          <p:nvSpPr>
            <p:cNvPr id="172044" name="Line 8"/>
            <p:cNvSpPr>
              <a:spLocks noChangeShapeType="1"/>
            </p:cNvSpPr>
            <p:nvPr/>
          </p:nvSpPr>
          <p:spPr bwMode="auto">
            <a:xfrm flipH="1">
              <a:off x="960" y="1185"/>
              <a:ext cx="288" cy="0"/>
            </a:xfrm>
            <a:prstGeom prst="line">
              <a:avLst/>
            </a:prstGeom>
            <a:noFill/>
            <a:ln w="28575">
              <a:solidFill>
                <a:srgbClr val="009900"/>
              </a:solidFill>
              <a:round/>
              <a:headEnd/>
              <a:tailEnd/>
            </a:ln>
          </p:spPr>
          <p:txBody>
            <a:bodyPr wrap="none" anchor="ctr"/>
            <a:lstStyle/>
            <a:p>
              <a:endParaRPr lang="zh-CN" altLang="en-US"/>
            </a:p>
          </p:txBody>
        </p:sp>
        <p:sp>
          <p:nvSpPr>
            <p:cNvPr id="172045" name="AutoShape 10" descr="羊皮纸"/>
            <p:cNvSpPr>
              <a:spLocks noChangeArrowheads="1"/>
            </p:cNvSpPr>
            <p:nvPr/>
          </p:nvSpPr>
          <p:spPr bwMode="auto">
            <a:xfrm>
              <a:off x="1200" y="993"/>
              <a:ext cx="1056" cy="384"/>
            </a:xfrm>
            <a:prstGeom prst="flowChartDecision">
              <a:avLst/>
            </a:prstGeom>
            <a:blipFill dpi="0" rotWithShape="0">
              <a:blip r:embed="rId2" cstate="print"/>
              <a:srcRect/>
              <a:tile tx="0" ty="0" sx="100000" sy="100000" flip="none" algn="tl"/>
            </a:blipFill>
            <a:ln w="28575">
              <a:solidFill>
                <a:srgbClr val="006600"/>
              </a:solidFill>
              <a:miter lim="800000"/>
              <a:headEnd/>
              <a:tailEnd/>
            </a:ln>
          </p:spPr>
          <p:txBody>
            <a:bodyPr wrap="none" anchor="ctr"/>
            <a:lstStyle/>
            <a:p>
              <a:endParaRPr lang="zh-CN" altLang="en-US"/>
            </a:p>
          </p:txBody>
        </p:sp>
        <p:sp>
          <p:nvSpPr>
            <p:cNvPr id="172046" name="AutoShape 11" descr="羊皮纸"/>
            <p:cNvSpPr>
              <a:spLocks noChangeArrowheads="1"/>
            </p:cNvSpPr>
            <p:nvPr/>
          </p:nvSpPr>
          <p:spPr bwMode="auto">
            <a:xfrm>
              <a:off x="1968" y="1377"/>
              <a:ext cx="1056" cy="384"/>
            </a:xfrm>
            <a:prstGeom prst="flowChartDecision">
              <a:avLst/>
            </a:prstGeom>
            <a:blipFill dpi="0" rotWithShape="0">
              <a:blip r:embed="rId2" cstate="print"/>
              <a:srcRect/>
              <a:tile tx="0" ty="0" sx="100000" sy="100000" flip="none" algn="tl"/>
            </a:blipFill>
            <a:ln w="28575">
              <a:solidFill>
                <a:srgbClr val="006600"/>
              </a:solidFill>
              <a:miter lim="800000"/>
              <a:headEnd/>
              <a:tailEnd/>
            </a:ln>
          </p:spPr>
          <p:txBody>
            <a:bodyPr wrap="none" anchor="ctr"/>
            <a:lstStyle/>
            <a:p>
              <a:endParaRPr lang="zh-CN" altLang="en-US"/>
            </a:p>
          </p:txBody>
        </p:sp>
        <p:sp>
          <p:nvSpPr>
            <p:cNvPr id="172047" name="AutoShape 12" descr="羊皮纸"/>
            <p:cNvSpPr>
              <a:spLocks noChangeArrowheads="1"/>
            </p:cNvSpPr>
            <p:nvPr/>
          </p:nvSpPr>
          <p:spPr bwMode="auto">
            <a:xfrm>
              <a:off x="2736" y="1761"/>
              <a:ext cx="1056" cy="384"/>
            </a:xfrm>
            <a:prstGeom prst="flowChartDecision">
              <a:avLst/>
            </a:prstGeom>
            <a:blipFill dpi="0" rotWithShape="0">
              <a:blip r:embed="rId2" cstate="print"/>
              <a:srcRect/>
              <a:tile tx="0" ty="0" sx="100000" sy="100000" flip="none" algn="tl"/>
            </a:blipFill>
            <a:ln w="28575">
              <a:solidFill>
                <a:srgbClr val="006600"/>
              </a:solidFill>
              <a:miter lim="800000"/>
              <a:headEnd/>
              <a:tailEnd/>
            </a:ln>
          </p:spPr>
          <p:txBody>
            <a:bodyPr wrap="none" anchor="ctr"/>
            <a:lstStyle/>
            <a:p>
              <a:endParaRPr lang="zh-CN" altLang="en-US"/>
            </a:p>
          </p:txBody>
        </p:sp>
        <p:sp>
          <p:nvSpPr>
            <p:cNvPr id="172048" name="AutoShape 13" descr="羊皮纸"/>
            <p:cNvSpPr>
              <a:spLocks noChangeArrowheads="1"/>
            </p:cNvSpPr>
            <p:nvPr/>
          </p:nvSpPr>
          <p:spPr bwMode="auto">
            <a:xfrm>
              <a:off x="3504" y="2145"/>
              <a:ext cx="1056" cy="384"/>
            </a:xfrm>
            <a:prstGeom prst="flowChartDecision">
              <a:avLst/>
            </a:prstGeom>
            <a:blipFill dpi="0" rotWithShape="0">
              <a:blip r:embed="rId2" cstate="print"/>
              <a:srcRect/>
              <a:tile tx="0" ty="0" sx="100000" sy="100000" flip="none" algn="tl"/>
            </a:blipFill>
            <a:ln w="28575">
              <a:solidFill>
                <a:srgbClr val="006600"/>
              </a:solidFill>
              <a:miter lim="800000"/>
              <a:headEnd/>
              <a:tailEnd/>
            </a:ln>
          </p:spPr>
          <p:txBody>
            <a:bodyPr wrap="none" anchor="ctr"/>
            <a:lstStyle/>
            <a:p>
              <a:endParaRPr lang="zh-CN" altLang="en-US"/>
            </a:p>
          </p:txBody>
        </p:sp>
        <p:sp>
          <p:nvSpPr>
            <p:cNvPr id="172049" name="Line 14"/>
            <p:cNvSpPr>
              <a:spLocks noChangeShapeType="1"/>
            </p:cNvSpPr>
            <p:nvPr/>
          </p:nvSpPr>
          <p:spPr bwMode="auto">
            <a:xfrm>
              <a:off x="1728" y="801"/>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172050" name="Line 15"/>
            <p:cNvSpPr>
              <a:spLocks noChangeShapeType="1"/>
            </p:cNvSpPr>
            <p:nvPr/>
          </p:nvSpPr>
          <p:spPr bwMode="auto">
            <a:xfrm>
              <a:off x="960" y="1174"/>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300048"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0049" name="Text Box 17"/>
            <p:cNvSpPr txBox="1">
              <a:spLocks noChangeArrowheads="1"/>
            </p:cNvSpPr>
            <p:nvPr/>
          </p:nvSpPr>
          <p:spPr bwMode="auto">
            <a:xfrm>
              <a:off x="599" y="1377"/>
              <a:ext cx="695"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172053" name="Line 18"/>
            <p:cNvSpPr>
              <a:spLocks noChangeShapeType="1"/>
            </p:cNvSpPr>
            <p:nvPr/>
          </p:nvSpPr>
          <p:spPr bwMode="auto">
            <a:xfrm>
              <a:off x="2496" y="1174"/>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172054" name="Line 19"/>
            <p:cNvSpPr>
              <a:spLocks noChangeShapeType="1"/>
            </p:cNvSpPr>
            <p:nvPr/>
          </p:nvSpPr>
          <p:spPr bwMode="auto">
            <a:xfrm>
              <a:off x="1728" y="1563"/>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300052"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0053" name="Text Box 21"/>
            <p:cNvSpPr txBox="1">
              <a:spLocks noChangeArrowheads="1"/>
            </p:cNvSpPr>
            <p:nvPr/>
          </p:nvSpPr>
          <p:spPr bwMode="auto">
            <a:xfrm>
              <a:off x="1463" y="1761"/>
              <a:ext cx="504"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172057" name="Line 22"/>
            <p:cNvSpPr>
              <a:spLocks noChangeShapeType="1"/>
            </p:cNvSpPr>
            <p:nvPr/>
          </p:nvSpPr>
          <p:spPr bwMode="auto">
            <a:xfrm flipH="1">
              <a:off x="2976" y="1569"/>
              <a:ext cx="288" cy="0"/>
            </a:xfrm>
            <a:prstGeom prst="line">
              <a:avLst/>
            </a:prstGeom>
            <a:noFill/>
            <a:ln w="28575">
              <a:solidFill>
                <a:srgbClr val="009900"/>
              </a:solidFill>
              <a:round/>
              <a:headEnd/>
              <a:tailEnd/>
            </a:ln>
          </p:spPr>
          <p:txBody>
            <a:bodyPr wrap="none" anchor="ctr"/>
            <a:lstStyle/>
            <a:p>
              <a:endParaRPr lang="zh-CN" altLang="en-US"/>
            </a:p>
          </p:txBody>
        </p:sp>
        <p:sp>
          <p:nvSpPr>
            <p:cNvPr id="172058" name="Line 23"/>
            <p:cNvSpPr>
              <a:spLocks noChangeShapeType="1"/>
            </p:cNvSpPr>
            <p:nvPr/>
          </p:nvSpPr>
          <p:spPr bwMode="auto">
            <a:xfrm>
              <a:off x="3264" y="1563"/>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172059" name="Line 24"/>
            <p:cNvSpPr>
              <a:spLocks noChangeShapeType="1"/>
            </p:cNvSpPr>
            <p:nvPr/>
          </p:nvSpPr>
          <p:spPr bwMode="auto">
            <a:xfrm>
              <a:off x="2496" y="1947"/>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300057"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0058" name="Text Box 26"/>
            <p:cNvSpPr txBox="1">
              <a:spLocks noChangeArrowheads="1"/>
            </p:cNvSpPr>
            <p:nvPr/>
          </p:nvSpPr>
          <p:spPr bwMode="auto">
            <a:xfrm>
              <a:off x="2328" y="2145"/>
              <a:ext cx="310"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172062" name="Line 27"/>
            <p:cNvSpPr>
              <a:spLocks noChangeShapeType="1"/>
            </p:cNvSpPr>
            <p:nvPr/>
          </p:nvSpPr>
          <p:spPr bwMode="auto">
            <a:xfrm>
              <a:off x="3264" y="2331"/>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300060"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0061" name="Text Box 29"/>
            <p:cNvSpPr txBox="1">
              <a:spLocks noChangeArrowheads="1"/>
            </p:cNvSpPr>
            <p:nvPr/>
          </p:nvSpPr>
          <p:spPr bwMode="auto">
            <a:xfrm>
              <a:off x="3095" y="2529"/>
              <a:ext cx="310"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172065" name="Line 30"/>
            <p:cNvSpPr>
              <a:spLocks noChangeShapeType="1"/>
            </p:cNvSpPr>
            <p:nvPr/>
          </p:nvSpPr>
          <p:spPr bwMode="auto">
            <a:xfrm flipH="1">
              <a:off x="4512" y="2337"/>
              <a:ext cx="288" cy="0"/>
            </a:xfrm>
            <a:prstGeom prst="line">
              <a:avLst/>
            </a:prstGeom>
            <a:noFill/>
            <a:ln w="28575">
              <a:solidFill>
                <a:srgbClr val="009900"/>
              </a:solidFill>
              <a:round/>
              <a:headEnd/>
              <a:tailEnd/>
            </a:ln>
          </p:spPr>
          <p:txBody>
            <a:bodyPr wrap="none" anchor="ctr"/>
            <a:lstStyle/>
            <a:p>
              <a:endParaRPr lang="zh-CN" altLang="en-US"/>
            </a:p>
          </p:txBody>
        </p:sp>
        <p:sp>
          <p:nvSpPr>
            <p:cNvPr id="172066" name="Line 31"/>
            <p:cNvSpPr>
              <a:spLocks noChangeShapeType="1"/>
            </p:cNvSpPr>
            <p:nvPr/>
          </p:nvSpPr>
          <p:spPr bwMode="auto">
            <a:xfrm>
              <a:off x="4800" y="2331"/>
              <a:ext cx="0" cy="192"/>
            </a:xfrm>
            <a:prstGeom prst="line">
              <a:avLst/>
            </a:prstGeom>
            <a:noFill/>
            <a:ln w="28575">
              <a:solidFill>
                <a:srgbClr val="009900"/>
              </a:solidFill>
              <a:round/>
              <a:headEnd/>
              <a:tailEnd type="stealth" w="lg" len="lg"/>
            </a:ln>
          </p:spPr>
          <p:txBody>
            <a:bodyPr wrap="none" anchor="ctr"/>
            <a:lstStyle/>
            <a:p>
              <a:endParaRPr lang="zh-CN" altLang="en-US"/>
            </a:p>
          </p:txBody>
        </p:sp>
        <p:sp>
          <p:nvSpPr>
            <p:cNvPr id="300064"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0065" name="Text Box 33"/>
            <p:cNvSpPr txBox="1">
              <a:spLocks noChangeArrowheads="1"/>
            </p:cNvSpPr>
            <p:nvPr/>
          </p:nvSpPr>
          <p:spPr bwMode="auto">
            <a:xfrm>
              <a:off x="4631" y="2529"/>
              <a:ext cx="310" cy="288"/>
            </a:xfrm>
            <a:prstGeom prst="rect">
              <a:avLst/>
            </a:prstGeom>
            <a:noFill/>
            <a:ln w="38100">
              <a:noFill/>
              <a:miter lim="800000"/>
              <a:headEnd/>
              <a:tailEnd/>
            </a:ln>
            <a:effectLst/>
          </p:spPr>
          <p:txBody>
            <a:bodyPr wrap="none" anchor="ctr">
              <a:spAutoFit/>
            </a:bodyPr>
            <a:lstStyle/>
            <a:p>
              <a:pPr algn="ctr">
                <a:defRPr/>
              </a:pP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172069" name="Text Box 34"/>
            <p:cNvSpPr txBox="1">
              <a:spLocks noChangeArrowheads="1"/>
            </p:cNvSpPr>
            <p:nvPr/>
          </p:nvSpPr>
          <p:spPr bwMode="auto">
            <a:xfrm>
              <a:off x="1416" y="1017"/>
              <a:ext cx="580"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&lt;60?</a:t>
              </a:r>
              <a:endParaRPr kumimoji="1" lang="en-US" altLang="zh-CN" sz="2400">
                <a:latin typeface="Times New Roman" pitchFamily="18" charset="0"/>
              </a:endParaRPr>
            </a:p>
          </p:txBody>
        </p:sp>
        <p:sp>
          <p:nvSpPr>
            <p:cNvPr id="172070" name="Text Box 35"/>
            <p:cNvSpPr txBox="1">
              <a:spLocks noChangeArrowheads="1"/>
            </p:cNvSpPr>
            <p:nvPr/>
          </p:nvSpPr>
          <p:spPr bwMode="auto">
            <a:xfrm>
              <a:off x="2164" y="1402"/>
              <a:ext cx="580"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&lt;70?</a:t>
              </a:r>
              <a:endParaRPr kumimoji="1" lang="en-US" altLang="zh-CN" sz="2400">
                <a:latin typeface="Times New Roman" pitchFamily="18" charset="0"/>
              </a:endParaRPr>
            </a:p>
          </p:txBody>
        </p:sp>
        <p:sp>
          <p:nvSpPr>
            <p:cNvPr id="172071" name="Text Box 36"/>
            <p:cNvSpPr txBox="1">
              <a:spLocks noChangeArrowheads="1"/>
            </p:cNvSpPr>
            <p:nvPr/>
          </p:nvSpPr>
          <p:spPr bwMode="auto">
            <a:xfrm>
              <a:off x="2935" y="1788"/>
              <a:ext cx="580"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&lt;80?</a:t>
              </a:r>
              <a:endParaRPr kumimoji="1" lang="en-US" altLang="zh-CN" sz="2400">
                <a:latin typeface="Times New Roman" pitchFamily="18" charset="0"/>
              </a:endParaRPr>
            </a:p>
          </p:txBody>
        </p:sp>
        <p:sp>
          <p:nvSpPr>
            <p:cNvPr id="172072" name="Text Box 37"/>
            <p:cNvSpPr txBox="1">
              <a:spLocks noChangeArrowheads="1"/>
            </p:cNvSpPr>
            <p:nvPr/>
          </p:nvSpPr>
          <p:spPr bwMode="auto">
            <a:xfrm>
              <a:off x="3740" y="2173"/>
              <a:ext cx="580"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&lt;90?</a:t>
              </a:r>
              <a:endParaRPr kumimoji="1" lang="en-US" altLang="zh-CN" sz="2400">
                <a:latin typeface="Times New Roman" pitchFamily="18" charset="0"/>
              </a:endParaRPr>
            </a:p>
          </p:txBody>
        </p:sp>
        <p:sp>
          <p:nvSpPr>
            <p:cNvPr id="172073" name="Text Box 38"/>
            <p:cNvSpPr txBox="1">
              <a:spLocks noChangeArrowheads="1"/>
            </p:cNvSpPr>
            <p:nvPr/>
          </p:nvSpPr>
          <p:spPr bwMode="auto">
            <a:xfrm>
              <a:off x="500" y="1674"/>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sp>
          <p:nvSpPr>
            <p:cNvPr id="172074" name="Text Box 39"/>
            <p:cNvSpPr txBox="1">
              <a:spLocks noChangeArrowheads="1"/>
            </p:cNvSpPr>
            <p:nvPr/>
          </p:nvSpPr>
          <p:spPr bwMode="auto">
            <a:xfrm>
              <a:off x="1268" y="2058"/>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172075" name="Text Box 40"/>
            <p:cNvSpPr txBox="1">
              <a:spLocks noChangeArrowheads="1"/>
            </p:cNvSpPr>
            <p:nvPr/>
          </p:nvSpPr>
          <p:spPr bwMode="auto">
            <a:xfrm>
              <a:off x="2036" y="2442"/>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sp>
          <p:nvSpPr>
            <p:cNvPr id="172076" name="Text Box 41"/>
            <p:cNvSpPr txBox="1">
              <a:spLocks noChangeArrowheads="1"/>
            </p:cNvSpPr>
            <p:nvPr/>
          </p:nvSpPr>
          <p:spPr bwMode="auto">
            <a:xfrm>
              <a:off x="2804" y="2826"/>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sp>
          <p:nvSpPr>
            <p:cNvPr id="172077" name="Text Box 42"/>
            <p:cNvSpPr txBox="1">
              <a:spLocks noChangeArrowheads="1"/>
            </p:cNvSpPr>
            <p:nvPr/>
          </p:nvSpPr>
          <p:spPr bwMode="auto">
            <a:xfrm>
              <a:off x="4368" y="2817"/>
              <a:ext cx="508" cy="327"/>
            </a:xfrm>
            <a:prstGeom prst="rect">
              <a:avLst/>
            </a:prstGeom>
            <a:noFill/>
            <a:ln w="38100">
              <a:noFill/>
              <a:miter lim="800000"/>
              <a:headEnd/>
              <a:tailEnd/>
            </a:ln>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0075" name="Text Box 43"/>
            <p:cNvSpPr txBox="1">
              <a:spLocks noChangeArrowheads="1"/>
            </p:cNvSpPr>
            <p:nvPr/>
          </p:nvSpPr>
          <p:spPr bwMode="auto">
            <a:xfrm>
              <a:off x="2159" y="897"/>
              <a:ext cx="309" cy="288"/>
            </a:xfrm>
            <a:prstGeom prst="rect">
              <a:avLst/>
            </a:prstGeom>
            <a:noFill/>
            <a:ln w="38100">
              <a:noFill/>
              <a:miter lim="800000"/>
              <a:headEnd/>
              <a:tailEnd/>
            </a:ln>
            <a:effectLst/>
          </p:spPr>
          <p:txBody>
            <a:bodyPr wrap="none" anchor="ctr">
              <a:spAutoFit/>
            </a:bodyPr>
            <a:lstStyle/>
            <a:p>
              <a:pPr algn="ctr">
                <a:defRPr/>
              </a:pP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6" name="Text Box 44"/>
            <p:cNvSpPr txBox="1">
              <a:spLocks noChangeArrowheads="1"/>
            </p:cNvSpPr>
            <p:nvPr/>
          </p:nvSpPr>
          <p:spPr bwMode="auto">
            <a:xfrm>
              <a:off x="2927" y="1281"/>
              <a:ext cx="309" cy="288"/>
            </a:xfrm>
            <a:prstGeom prst="rect">
              <a:avLst/>
            </a:prstGeom>
            <a:noFill/>
            <a:ln w="38100">
              <a:noFill/>
              <a:miter lim="800000"/>
              <a:headEnd/>
              <a:tailEnd/>
            </a:ln>
            <a:effectLst/>
          </p:spPr>
          <p:txBody>
            <a:bodyPr wrap="none" anchor="ctr">
              <a:spAutoFit/>
            </a:bodyPr>
            <a:lstStyle/>
            <a:p>
              <a:pPr algn="ctr">
                <a:defRPr/>
              </a:pP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7" name="Text Box 45"/>
            <p:cNvSpPr txBox="1">
              <a:spLocks noChangeArrowheads="1"/>
            </p:cNvSpPr>
            <p:nvPr/>
          </p:nvSpPr>
          <p:spPr bwMode="auto">
            <a:xfrm>
              <a:off x="3695" y="1665"/>
              <a:ext cx="309" cy="288"/>
            </a:xfrm>
            <a:prstGeom prst="rect">
              <a:avLst/>
            </a:prstGeom>
            <a:noFill/>
            <a:ln w="38100">
              <a:noFill/>
              <a:miter lim="800000"/>
              <a:headEnd/>
              <a:tailEnd/>
            </a:ln>
            <a:effectLst/>
          </p:spPr>
          <p:txBody>
            <a:bodyPr wrap="none" anchor="ctr">
              <a:spAutoFit/>
            </a:bodyPr>
            <a:lstStyle/>
            <a:p>
              <a:pPr algn="ctr">
                <a:defRPr/>
              </a:pP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8" name="Text Box 46"/>
            <p:cNvSpPr txBox="1">
              <a:spLocks noChangeArrowheads="1"/>
            </p:cNvSpPr>
            <p:nvPr/>
          </p:nvSpPr>
          <p:spPr bwMode="auto">
            <a:xfrm>
              <a:off x="4493" y="2049"/>
              <a:ext cx="309" cy="288"/>
            </a:xfrm>
            <a:prstGeom prst="rect">
              <a:avLst/>
            </a:prstGeom>
            <a:noFill/>
            <a:ln w="38100">
              <a:noFill/>
              <a:miter lim="800000"/>
              <a:headEnd/>
              <a:tailEnd/>
            </a:ln>
            <a:effectLst/>
          </p:spPr>
          <p:txBody>
            <a:bodyPr wrap="none" anchor="ctr">
              <a:spAutoFit/>
            </a:bodyPr>
            <a:lstStyle/>
            <a:p>
              <a:pPr algn="ctr">
                <a:defRPr/>
              </a:pP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9" name="Text Box 47"/>
            <p:cNvSpPr txBox="1">
              <a:spLocks noChangeArrowheads="1"/>
            </p:cNvSpPr>
            <p:nvPr/>
          </p:nvSpPr>
          <p:spPr bwMode="auto">
            <a:xfrm>
              <a:off x="3312" y="2058"/>
              <a:ext cx="244" cy="327"/>
            </a:xfrm>
            <a:prstGeom prst="rect">
              <a:avLst/>
            </a:prstGeom>
            <a:noFill/>
            <a:ln w="38100">
              <a:noFill/>
              <a:miter lim="800000"/>
              <a:headEnd/>
              <a:tailEnd/>
            </a:ln>
            <a:effectLst/>
          </p:spPr>
          <p:txBody>
            <a:bodyPr wrap="none" anchor="ctr">
              <a:spAutoFit/>
            </a:bodyPr>
            <a:lstStyle/>
            <a:p>
              <a:pPr algn="ctr">
                <a:defRPr/>
              </a:pP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0" name="Text Box 48"/>
            <p:cNvSpPr txBox="1">
              <a:spLocks noChangeArrowheads="1"/>
            </p:cNvSpPr>
            <p:nvPr/>
          </p:nvSpPr>
          <p:spPr bwMode="auto">
            <a:xfrm>
              <a:off x="2496" y="1674"/>
              <a:ext cx="244" cy="327"/>
            </a:xfrm>
            <a:prstGeom prst="rect">
              <a:avLst/>
            </a:prstGeom>
            <a:noFill/>
            <a:ln w="38100">
              <a:noFill/>
              <a:miter lim="800000"/>
              <a:headEnd/>
              <a:tailEnd/>
            </a:ln>
            <a:effectLst/>
          </p:spPr>
          <p:txBody>
            <a:bodyPr wrap="none" anchor="ctr">
              <a:spAutoFit/>
            </a:bodyPr>
            <a:lstStyle/>
            <a:p>
              <a:pPr algn="ctr">
                <a:defRPr/>
              </a:pP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1" name="Text Box 49"/>
            <p:cNvSpPr txBox="1">
              <a:spLocks noChangeArrowheads="1"/>
            </p:cNvSpPr>
            <p:nvPr/>
          </p:nvSpPr>
          <p:spPr bwMode="auto">
            <a:xfrm>
              <a:off x="1776" y="1281"/>
              <a:ext cx="244" cy="327"/>
            </a:xfrm>
            <a:prstGeom prst="rect">
              <a:avLst/>
            </a:prstGeom>
            <a:noFill/>
            <a:ln w="38100">
              <a:noFill/>
              <a:miter lim="800000"/>
              <a:headEnd/>
              <a:tailEnd/>
            </a:ln>
            <a:effectLst/>
          </p:spPr>
          <p:txBody>
            <a:bodyPr wrap="none" anchor="ctr">
              <a:spAutoFit/>
            </a:bodyPr>
            <a:lstStyle/>
            <a:p>
              <a:pPr algn="ctr">
                <a:defRPr/>
              </a:pP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2" name="Text Box 50"/>
            <p:cNvSpPr txBox="1">
              <a:spLocks noChangeArrowheads="1"/>
            </p:cNvSpPr>
            <p:nvPr/>
          </p:nvSpPr>
          <p:spPr bwMode="auto">
            <a:xfrm>
              <a:off x="960" y="897"/>
              <a:ext cx="244" cy="327"/>
            </a:xfrm>
            <a:prstGeom prst="rect">
              <a:avLst/>
            </a:prstGeom>
            <a:noFill/>
            <a:ln w="38100">
              <a:noFill/>
              <a:miter lim="800000"/>
              <a:headEnd/>
              <a:tailEnd/>
            </a:ln>
            <a:effectLst/>
          </p:spPr>
          <p:txBody>
            <a:bodyPr wrap="none" anchor="ctr">
              <a:spAutoFit/>
            </a:bodyPr>
            <a:lstStyle/>
            <a:p>
              <a:pPr algn="ctr">
                <a:defRPr/>
              </a:pP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172037" name="Text Box 51"/>
          <p:cNvSpPr txBox="1">
            <a:spLocks noChangeArrowheads="1"/>
          </p:cNvSpPr>
          <p:nvPr/>
        </p:nvSpPr>
        <p:spPr bwMode="auto">
          <a:xfrm>
            <a:off x="566738" y="5121275"/>
            <a:ext cx="7569200" cy="1098550"/>
          </a:xfrm>
          <a:prstGeom prst="rect">
            <a:avLst/>
          </a:prstGeom>
          <a:noFill/>
          <a:ln w="38100">
            <a:noFill/>
            <a:miter lim="800000"/>
            <a:headEnd/>
            <a:tailEnd/>
          </a:ln>
        </p:spPr>
        <p:txBody>
          <a:bodyPr wrap="none" anchor="ctr">
            <a:spAutoFit/>
          </a:bodyPr>
          <a:lstStyle/>
          <a:p>
            <a:pPr>
              <a:spcBef>
                <a:spcPct val="20000"/>
              </a:spcBef>
            </a:pPr>
            <a:r>
              <a:rPr kumimoji="1" lang="en-US" altLang="zh-CN" sz="3000" b="1">
                <a:solidFill>
                  <a:srgbClr val="000099"/>
                </a:solidFill>
                <a:latin typeface="Times New Roman" pitchFamily="18" charset="0"/>
              </a:rPr>
              <a:t>WPL = 0.10*1+0.15*2+0.25*3+0.35*4+0.15*4</a:t>
            </a:r>
          </a:p>
          <a:p>
            <a:pPr>
              <a:spcBef>
                <a:spcPct val="20000"/>
              </a:spcBef>
            </a:pPr>
            <a:r>
              <a:rPr kumimoji="1" lang="en-US" altLang="zh-CN" sz="3000" b="1">
                <a:solidFill>
                  <a:srgbClr val="000099"/>
                </a:solidFill>
                <a:latin typeface="Times New Roman" pitchFamily="18" charset="0"/>
              </a:rPr>
              <a:t>         = 3.15 </a:t>
            </a:r>
            <a:endParaRPr kumimoji="1" lang="en-US" altLang="zh-CN" sz="3000">
              <a:latin typeface="Times New Roman" pitchFamily="18"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16641</TotalTime>
  <Words>3131</Words>
  <Application>Microsoft Macintosh PowerPoint</Application>
  <PresentationFormat>全屏显示(4:3)</PresentationFormat>
  <Paragraphs>369</Paragraphs>
  <Slides>31</Slides>
  <Notes>9</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31</vt:i4>
      </vt:variant>
    </vt:vector>
  </HeadingPairs>
  <TitlesOfParts>
    <vt:vector size="34" baseType="lpstr">
      <vt:lpstr>Pixel</vt:lpstr>
      <vt:lpstr>公式</vt:lpstr>
      <vt:lpstr>Document</vt:lpstr>
      <vt:lpstr>       第六章 树与二叉树     6.6  哈 夫 曼 树 与哈 夫 曼 编 码</vt:lpstr>
      <vt:lpstr>PowerPoint 演示文稿</vt:lpstr>
      <vt:lpstr>PowerPoint 演示文稿</vt:lpstr>
      <vt:lpstr>PowerPoint 演示文稿</vt:lpstr>
      <vt:lpstr>PowerPoint 演示文稿</vt:lpstr>
      <vt:lpstr>PowerPoint 演示文稿</vt:lpstr>
      <vt:lpstr>PowerPoint 演示文稿</vt:lpstr>
      <vt:lpstr>最佳判定树</vt:lpstr>
      <vt:lpstr>PowerPoint 演示文稿</vt:lpstr>
      <vt:lpstr>PowerPoint 演示文稿</vt:lpstr>
      <vt:lpstr>PowerPoint 演示文稿</vt:lpstr>
      <vt:lpstr>PowerPoint 演示文稿</vt:lpstr>
      <vt:lpstr>Huffman编码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Catalan 数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树与二叉树</dc:title>
  <dc:creator>xuehui</dc:creator>
  <cp:lastModifiedBy>apple sd</cp:lastModifiedBy>
  <cp:revision>153</cp:revision>
  <cp:lastPrinted>2017-04-10T16:51:43Z</cp:lastPrinted>
  <dcterms:created xsi:type="dcterms:W3CDTF">2006-02-16T14:22:17Z</dcterms:created>
  <dcterms:modified xsi:type="dcterms:W3CDTF">2019-04-26T09:10:10Z</dcterms:modified>
</cp:coreProperties>
</file>