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notesMasterIdLst>
    <p:notesMasterId r:id="rId28"/>
  </p:notesMasterIdLst>
  <p:sldIdLst>
    <p:sldId id="258" r:id="rId7"/>
    <p:sldId id="259" r:id="rId8"/>
    <p:sldId id="264" r:id="rId9"/>
    <p:sldId id="276" r:id="rId10"/>
    <p:sldId id="274" r:id="rId11"/>
    <p:sldId id="277" r:id="rId12"/>
    <p:sldId id="269" r:id="rId13"/>
    <p:sldId id="279" r:id="rId14"/>
    <p:sldId id="278" r:id="rId15"/>
    <p:sldId id="280" r:id="rId16"/>
    <p:sldId id="281" r:id="rId17"/>
    <p:sldId id="282" r:id="rId18"/>
    <p:sldId id="286" r:id="rId19"/>
    <p:sldId id="287" r:id="rId20"/>
    <p:sldId id="270" r:id="rId21"/>
    <p:sldId id="289" r:id="rId22"/>
    <p:sldId id="288" r:id="rId23"/>
    <p:sldId id="290" r:id="rId24"/>
    <p:sldId id="291" r:id="rId25"/>
    <p:sldId id="272" r:id="rId26"/>
    <p:sldId id="273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88216"/>
  </p:normalViewPr>
  <p:slideViewPr>
    <p:cSldViewPr>
      <p:cViewPr varScale="1">
        <p:scale>
          <a:sx n="113" d="100"/>
          <a:sy n="113" d="100"/>
        </p:scale>
        <p:origin x="21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A0E535-E338-458E-83BE-4BC790A5EF74}" type="datetimeFigureOut">
              <a:rPr lang="zh-CN" altLang="en-US"/>
              <a:pPr>
                <a:defRPr/>
              </a:pPr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E5F6B03-F4E8-49FB-A37D-5C9DF38159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51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5F6B03-F4E8-49FB-A37D-5C9DF3815910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74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C7D37-D69E-409A-B091-CC293704CA31}" type="datetimeFigureOut">
              <a:rPr lang="zh-CN" altLang="en-US"/>
              <a:pPr>
                <a:defRPr/>
              </a:pPr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DDA19-B524-4166-8EE3-B00ADF8503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FC8A7-5D43-4102-A4E5-5E956B2B9F8C}" type="datetimeFigureOut">
              <a:rPr lang="zh-CN" altLang="en-US"/>
              <a:pPr>
                <a:defRPr/>
              </a:pPr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7544C-4EFC-47F0-95E6-DC778339EC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80307-FBA9-4D51-A4ED-2043F564B27F}" type="datetimeFigureOut">
              <a:rPr lang="zh-CN" altLang="en-US"/>
              <a:pPr>
                <a:defRPr/>
              </a:pPr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DC862-ABB4-4FCB-A44D-7E6D2434AC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C7D37-D69E-409A-B091-CC293704CA3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DDA19-B524-4166-8EE3-B00ADF85039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43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8CE68-91AD-43CB-8D5D-E2B6713F1A1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706EC-68AE-4A90-89B5-64D4CEB9D1D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78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D2C4D-F3E4-4CC9-AD34-8E4E94539FC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E6994-464C-453F-B439-D6392B1383F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5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2ED54-47CF-4A13-A5AD-0CDD6AC6D48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DD21D-9EDD-4ACF-AC6F-DFE50739566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757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60CF2-21A4-465B-839C-856B1CAE10A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D20DB-37E5-4EFC-9B30-84C0A12BE8A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007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FAD6C-05E5-488A-A8B8-526FEB108B0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26CF6-7AF9-4B0B-B8BC-B37BA0D59D3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753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0CB06-F4B6-4068-B35E-04669DA3FE1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8CC80-BA81-4BD7-8AEE-466602EEEB9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19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0BED1-3A07-461B-AFDA-F485C9A3415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7523D-9AE7-4B96-BBE0-AA6F6085D75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2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8CE68-91AD-43CB-8D5D-E2B6713F1A15}" type="datetimeFigureOut">
              <a:rPr lang="zh-CN" altLang="en-US"/>
              <a:pPr>
                <a:defRPr/>
              </a:pPr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706EC-68AE-4A90-89B5-64D4CEB9D1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070CB-2BD9-4A31-8CA7-E3EB27AF21F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3A245-4880-4C86-B2C0-67BB9EEE9B8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2150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FC8A7-5D43-4102-A4E5-5E956B2B9F8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7544C-4EFC-47F0-95E6-DC778339EC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705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80307-FBA9-4D51-A4ED-2043F564B27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DC862-ABB4-4FCB-A44D-7E6D2434ACF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102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C7D37-D69E-409A-B091-CC293704CA3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DDA19-B524-4166-8EE3-B00ADF85039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4508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8CE68-91AD-43CB-8D5D-E2B6713F1A1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706EC-68AE-4A90-89B5-64D4CEB9D1D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9464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D2C4D-F3E4-4CC9-AD34-8E4E94539FC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E6994-464C-453F-B439-D6392B1383F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562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2ED54-47CF-4A13-A5AD-0CDD6AC6D48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DD21D-9EDD-4ACF-AC6F-DFE50739566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178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60CF2-21A4-465B-839C-856B1CAE10A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D20DB-37E5-4EFC-9B30-84C0A12BE8A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65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FAD6C-05E5-488A-A8B8-526FEB108B0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26CF6-7AF9-4B0B-B8BC-B37BA0D59D3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0211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0CB06-F4B6-4068-B35E-04669DA3FE1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8CC80-BA81-4BD7-8AEE-466602EEEB9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3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D2C4D-F3E4-4CC9-AD34-8E4E94539FCC}" type="datetimeFigureOut">
              <a:rPr lang="zh-CN" altLang="en-US"/>
              <a:pPr>
                <a:defRPr/>
              </a:pPr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E6994-464C-453F-B439-D6392B1383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0BED1-3A07-461B-AFDA-F485C9A3415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7523D-9AE7-4B96-BBE0-AA6F6085D75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369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070CB-2BD9-4A31-8CA7-E3EB27AF21F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3A245-4880-4C86-B2C0-67BB9EEE9B8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802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FC8A7-5D43-4102-A4E5-5E956B2B9F8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7544C-4EFC-47F0-95E6-DC778339EC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903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80307-FBA9-4D51-A4ED-2043F564B27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DC862-ABB4-4FCB-A44D-7E6D2434ACF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9226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C7D37-D69E-409A-B091-CC293704CA3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DDA19-B524-4166-8EE3-B00ADF85039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4508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8CE68-91AD-43CB-8D5D-E2B6713F1A1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706EC-68AE-4A90-89B5-64D4CEB9D1D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9464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D2C4D-F3E4-4CC9-AD34-8E4E94539FC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E6994-464C-453F-B439-D6392B1383F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562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2ED54-47CF-4A13-A5AD-0CDD6AC6D48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DD21D-9EDD-4ACF-AC6F-DFE50739566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1782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60CF2-21A4-465B-839C-856B1CAE10A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D20DB-37E5-4EFC-9B30-84C0A12BE8A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65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FAD6C-05E5-488A-A8B8-526FEB108B0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26CF6-7AF9-4B0B-B8BC-B37BA0D59D3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02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2ED54-47CF-4A13-A5AD-0CDD6AC6D48B}" type="datetimeFigureOut">
              <a:rPr lang="zh-CN" altLang="en-US"/>
              <a:pPr>
                <a:defRPr/>
              </a:pPr>
              <a:t>2018/12/27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DD21D-9EDD-4ACF-AC6F-DFE5073956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0CB06-F4B6-4068-B35E-04669DA3FE1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8CC80-BA81-4BD7-8AEE-466602EEEB9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339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0BED1-3A07-461B-AFDA-F485C9A3415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7523D-9AE7-4B96-BBE0-AA6F6085D75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369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070CB-2BD9-4A31-8CA7-E3EB27AF21F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3A245-4880-4C86-B2C0-67BB9EEE9B8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802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FC8A7-5D43-4102-A4E5-5E956B2B9F8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7544C-4EFC-47F0-95E6-DC778339EC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903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80307-FBA9-4D51-A4ED-2043F564B27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DC862-ABB4-4FCB-A44D-7E6D2434ACF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9226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C7D37-D69E-409A-B091-CC293704CA3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DDA19-B524-4166-8EE3-B00ADF85039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6308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8CE68-91AD-43CB-8D5D-E2B6713F1A1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706EC-68AE-4A90-89B5-64D4CEB9D1D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4698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D2C4D-F3E4-4CC9-AD34-8E4E94539FC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E6994-464C-453F-B439-D6392B1383F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4875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2ED54-47CF-4A13-A5AD-0CDD6AC6D48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DD21D-9EDD-4ACF-AC6F-DFE50739566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3259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60CF2-21A4-465B-839C-856B1CAE10A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D20DB-37E5-4EFC-9B30-84C0A12BE8A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8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60CF2-21A4-465B-839C-856B1CAE10AA}" type="datetimeFigureOut">
              <a:rPr lang="zh-CN" altLang="en-US"/>
              <a:pPr>
                <a:defRPr/>
              </a:pPr>
              <a:t>2018/12/27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D20DB-37E5-4EFC-9B30-84C0A12BE8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FAD6C-05E5-488A-A8B8-526FEB108B0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26CF6-7AF9-4B0B-B8BC-B37BA0D59D3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005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0CB06-F4B6-4068-B35E-04669DA3FE1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8CC80-BA81-4BD7-8AEE-466602EEEB9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573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0BED1-3A07-461B-AFDA-F485C9A3415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7523D-9AE7-4B96-BBE0-AA6F6085D75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7569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070CB-2BD9-4A31-8CA7-E3EB27AF21F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3A245-4880-4C86-B2C0-67BB9EEE9B8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8572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FC8A7-5D43-4102-A4E5-5E956B2B9F8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7544C-4EFC-47F0-95E6-DC778339EC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9995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80307-FBA9-4D51-A4ED-2043F564B27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DC862-ABB4-4FCB-A44D-7E6D2434ACF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408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C7D37-D69E-409A-B091-CC293704CA3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DDA19-B524-4166-8EE3-B00ADF85039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4847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8CE68-91AD-43CB-8D5D-E2B6713F1A1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706EC-68AE-4A90-89B5-64D4CEB9D1D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0895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D2C4D-F3E4-4CC9-AD34-8E4E94539FC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E6994-464C-453F-B439-D6392B1383F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20536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2ED54-47CF-4A13-A5AD-0CDD6AC6D48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DD21D-9EDD-4ACF-AC6F-DFE50739566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01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FAD6C-05E5-488A-A8B8-526FEB108B04}" type="datetimeFigureOut">
              <a:rPr lang="zh-CN" altLang="en-US"/>
              <a:pPr>
                <a:defRPr/>
              </a:pPr>
              <a:t>2018/12/27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26CF6-7AF9-4B0B-B8BC-B37BA0D59D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60CF2-21A4-465B-839C-856B1CAE10A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D20DB-37E5-4EFC-9B30-84C0A12BE8A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58143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FAD6C-05E5-488A-A8B8-526FEB108B0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26CF6-7AF9-4B0B-B8BC-B37BA0D59D3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342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0CB06-F4B6-4068-B35E-04669DA3FE1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8CC80-BA81-4BD7-8AEE-466602EEEB9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6734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0BED1-3A07-461B-AFDA-F485C9A3415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7523D-9AE7-4B96-BBE0-AA6F6085D75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9470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070CB-2BD9-4A31-8CA7-E3EB27AF21F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3A245-4880-4C86-B2C0-67BB9EEE9B8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4440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FC8A7-5D43-4102-A4E5-5E956B2B9F8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7544C-4EFC-47F0-95E6-DC778339EC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5148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80307-FBA9-4D51-A4ED-2043F564B27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DC862-ABB4-4FCB-A44D-7E6D2434ACF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36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0CB06-F4B6-4068-B35E-04669DA3FE13}" type="datetimeFigureOut">
              <a:rPr lang="zh-CN" altLang="en-US"/>
              <a:pPr>
                <a:defRPr/>
              </a:pPr>
              <a:t>2018/12/27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8CC80-BA81-4BD7-8AEE-466602EEEB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0BED1-3A07-461B-AFDA-F485C9A34156}" type="datetimeFigureOut">
              <a:rPr lang="zh-CN" altLang="en-US"/>
              <a:pPr>
                <a:defRPr/>
              </a:pPr>
              <a:t>2018/12/27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7523D-9AE7-4B96-BBE0-AA6F6085D7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070CB-2BD9-4A31-8CA7-E3EB27AF21FB}" type="datetimeFigureOut">
              <a:rPr lang="zh-CN" altLang="en-US"/>
              <a:pPr>
                <a:defRPr/>
              </a:pPr>
              <a:t>2018/12/27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3A245-4880-4C86-B2C0-67BB9EEE9B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2C9F8B-4463-4CB4-B87B-A445B07175DB}" type="datetimeFigureOut">
              <a:rPr lang="zh-CN" altLang="en-US"/>
              <a:pPr>
                <a:defRPr/>
              </a:pPr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1CB277F-1A7A-458D-8220-AE9D6C63A6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2C9F8B-4463-4CB4-B87B-A445B07175D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1CB277F-1A7A-458D-8220-AE9D6C63A65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8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2C9F8B-4463-4CB4-B87B-A445B07175D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1CB277F-1A7A-458D-8220-AE9D6C63A65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71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2C9F8B-4463-4CB4-B87B-A445B07175D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1CB277F-1A7A-458D-8220-AE9D6C63A65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71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2C9F8B-4463-4CB4-B87B-A445B07175D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1CB277F-1A7A-458D-8220-AE9D6C63A65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21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2C9F8B-4463-4CB4-B87B-A445B07175D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1CB277F-1A7A-458D-8220-AE9D6C63A65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42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9" name="Picture 4" descr="QQ图片2014111812284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963" y="-15573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442641" y="2678414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dirty="0"/>
              <a:t>FPGA</a:t>
            </a:r>
            <a:r>
              <a:rPr lang="zh-CN" altLang="en-US" dirty="0"/>
              <a:t>上板操作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404664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实验前：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Verilog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是在搭电路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750" y="1268536"/>
            <a:ext cx="7921625" cy="504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module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dflipflop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input  wire CLK,</a:t>
            </a:r>
          </a:p>
          <a:p>
            <a:pPr marL="0" indent="0"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input  wire D,</a:t>
            </a:r>
          </a:p>
          <a:p>
            <a:pPr marL="0" indent="0"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input  wire EN,</a:t>
            </a:r>
          </a:p>
          <a:p>
            <a:pPr marL="0" indent="0"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output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reg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Q</a:t>
            </a:r>
          </a:p>
          <a:p>
            <a:pPr marL="0" indent="0"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always @(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posedge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CLK)</a:t>
            </a:r>
          </a:p>
          <a:p>
            <a:pPr marL="0" indent="0"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(EN) begin</a:t>
            </a:r>
          </a:p>
          <a:p>
            <a:pPr marL="0" indent="0"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Q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D;</a:t>
            </a:r>
          </a:p>
          <a:p>
            <a:pPr marL="0" indent="0"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end</a:t>
            </a:r>
          </a:p>
          <a:p>
            <a:pPr marL="0" indent="0"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  <a:defRPr/>
            </a:pP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endmodule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eaLnBrk="1" hangingPunct="1">
              <a:defRPr/>
            </a:pPr>
            <a:endParaRPr lang="zh-CN" altLang="zh-CN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13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404664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实验前：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Verilog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是在搭电路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750" y="1268536"/>
            <a:ext cx="7921625" cy="504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触发器</a:t>
            </a:r>
            <a:endParaRPr lang="en-US" altLang="zh-CN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dflipflop</a:t>
            </a:r>
            <a:endParaRPr lang="en-US" altLang="zh-CN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  wire CLK,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  wire D,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  wire EN,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zh-CN" alt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@(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CLK)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(EN) begin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Q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Font typeface="Arial" charset="0"/>
              <a:buNone/>
              <a:defRPr/>
            </a:pPr>
            <a:endParaRPr lang="en-US" altLang="zh-CN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defRPr/>
            </a:pPr>
            <a:endParaRPr lang="zh-CN" altLang="zh-CN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86129" y="1916832"/>
            <a:ext cx="2934343" cy="14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2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404664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实验前：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Verilog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是在搭电路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04250" cy="504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位串行加法器</a:t>
            </a:r>
          </a:p>
          <a:p>
            <a:pPr marL="0" lvl="1" indent="0"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module adder2</a:t>
            </a:r>
          </a:p>
          <a:p>
            <a:pPr marL="0" lvl="1" indent="0"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</a:p>
          <a:p>
            <a:pPr marL="0" lvl="1" indent="0"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input  wire [1:0] a,</a:t>
            </a:r>
          </a:p>
          <a:p>
            <a:pPr marL="0" lvl="1" indent="0"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input  wire [1:0] b,</a:t>
            </a:r>
          </a:p>
          <a:p>
            <a:pPr marL="0" lvl="1" indent="0"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input  wire   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cin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</a:t>
            </a:r>
          </a:p>
          <a:p>
            <a:pPr marL="0" lvl="1" indent="0"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output wire [1:0] s,</a:t>
            </a:r>
          </a:p>
          <a:p>
            <a:pPr marL="0" lvl="1" indent="0"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output wire   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lvl="1" indent="0"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0" lvl="1" indent="0">
              <a:buNone/>
              <a:defRPr/>
            </a:pP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lvl="1" indent="0">
              <a:buNone/>
              <a:defRPr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wire carry;</a:t>
            </a:r>
          </a:p>
          <a:p>
            <a:pPr marL="0" lvl="1" indent="0">
              <a:buNone/>
              <a:defRPr/>
            </a:pP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lvl="1" indent="0">
              <a:buNone/>
              <a:defRPr/>
            </a:pP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full_adder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bit0(.a(a[0]),.b(b[0]),.c(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cin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),.s(s[0]),.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(carry));</a:t>
            </a:r>
          </a:p>
          <a:p>
            <a:pPr marL="0" lvl="1" indent="0">
              <a:buNone/>
              <a:defRPr/>
            </a:pP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full_adder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bit1(.a(a[1]),.b(b[1]),.c(carry),.s(s[1]),.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));</a:t>
            </a:r>
          </a:p>
          <a:p>
            <a:pPr marL="0" lvl="1" indent="0">
              <a:buNone/>
              <a:defRPr/>
            </a:pP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lvl="1" indent="0">
              <a:buNone/>
              <a:defRPr/>
            </a:pP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endmodule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604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404664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实验前：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Verilog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是在搭电路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04250" cy="504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位串行加法器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adder2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  wire [1:0] a,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  wire [1:0] b,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  wire       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wire [1:0] s,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wire       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altLang="zh-CN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Font typeface="Arial" charset="0"/>
              <a:buNone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buFont typeface="Arial" charset="0"/>
              <a:buNone/>
              <a:defRPr/>
            </a:pPr>
            <a:endParaRPr lang="en-US" altLang="zh-CN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Font typeface="Arial" charset="0"/>
              <a:buNone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 carry;</a:t>
            </a:r>
          </a:p>
          <a:p>
            <a:pPr marL="0" lvl="1" indent="0">
              <a:buFont typeface="Arial" charset="0"/>
              <a:buNone/>
              <a:defRPr/>
            </a:pPr>
            <a:endParaRPr lang="en-US" altLang="zh-CN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Font typeface="Arial" charset="0"/>
              <a:buNone/>
              <a:defRPr/>
            </a:pP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full_adder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bit0(.a(a[0]),.b(b[0]),.c(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),.s(s[0]),.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(carry));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full_adder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bit1(.a(a[1]),.b(b[1]),.c(carry),.s(s[1]),.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));</a:t>
            </a:r>
          </a:p>
          <a:p>
            <a:pPr marL="0" lvl="1" indent="0">
              <a:buFont typeface="Arial" charset="0"/>
              <a:buNone/>
              <a:defRPr/>
            </a:pPr>
            <a:endParaRPr lang="en-US" altLang="zh-CN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Font typeface="Arial" charset="0"/>
              <a:buNone/>
              <a:defRPr/>
            </a:pP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zh-CN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705" y="1287029"/>
            <a:ext cx="5602287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745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404664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实验前：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Verilog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是在搭电路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71600" y="3336925"/>
            <a:ext cx="7309024" cy="1973263"/>
            <a:chOff x="971600" y="3336925"/>
            <a:chExt cx="7309024" cy="1973263"/>
          </a:xfrm>
        </p:grpSpPr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971600" y="3336925"/>
              <a:ext cx="4144963" cy="1973263"/>
              <a:chOff x="1020" y="2102"/>
              <a:chExt cx="2611" cy="1243"/>
            </a:xfrm>
          </p:grpSpPr>
          <p:sp>
            <p:nvSpPr>
              <p:cNvPr id="5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020" y="2102"/>
                <a:ext cx="2611" cy="1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Rectangle 5"/>
              <p:cNvSpPr>
                <a:spLocks noChangeArrowheads="1"/>
              </p:cNvSpPr>
              <p:nvPr/>
            </p:nvSpPr>
            <p:spPr bwMode="auto">
              <a:xfrm>
                <a:off x="2569" y="2422"/>
                <a:ext cx="631" cy="4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Rectangle 6"/>
              <p:cNvSpPr>
                <a:spLocks noChangeArrowheads="1"/>
              </p:cNvSpPr>
              <p:nvPr/>
            </p:nvSpPr>
            <p:spPr bwMode="auto">
              <a:xfrm>
                <a:off x="2569" y="2422"/>
                <a:ext cx="631" cy="475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Rectangle 7"/>
              <p:cNvSpPr>
                <a:spLocks noChangeArrowheads="1"/>
              </p:cNvSpPr>
              <p:nvPr/>
            </p:nvSpPr>
            <p:spPr bwMode="auto">
              <a:xfrm>
                <a:off x="2610" y="2600"/>
                <a:ext cx="35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一位全加器</a:t>
                </a:r>
                <a:endParaRPr kumimoji="0" 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60" name="Line 8"/>
              <p:cNvSpPr>
                <a:spLocks noChangeShapeType="1"/>
              </p:cNvSpPr>
              <p:nvPr/>
            </p:nvSpPr>
            <p:spPr bwMode="auto">
              <a:xfrm>
                <a:off x="2758" y="2968"/>
                <a:ext cx="0" cy="182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9"/>
              <p:cNvSpPr>
                <a:spLocks/>
              </p:cNvSpPr>
              <p:nvPr/>
            </p:nvSpPr>
            <p:spPr bwMode="auto">
              <a:xfrm>
                <a:off x="2732" y="2897"/>
                <a:ext cx="52" cy="77"/>
              </a:xfrm>
              <a:custGeom>
                <a:avLst/>
                <a:gdLst>
                  <a:gd name="T0" fmla="*/ 0 w 52"/>
                  <a:gd name="T1" fmla="*/ 77 h 77"/>
                  <a:gd name="T2" fmla="*/ 26 w 52"/>
                  <a:gd name="T3" fmla="*/ 0 h 77"/>
                  <a:gd name="T4" fmla="*/ 52 w 52"/>
                  <a:gd name="T5" fmla="*/ 77 h 77"/>
                  <a:gd name="T6" fmla="*/ 0 w 52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77">
                    <a:moveTo>
                      <a:pt x="0" y="77"/>
                    </a:moveTo>
                    <a:lnTo>
                      <a:pt x="26" y="0"/>
                    </a:lnTo>
                    <a:lnTo>
                      <a:pt x="52" y="7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Line 10"/>
              <p:cNvSpPr>
                <a:spLocks noChangeShapeType="1"/>
              </p:cNvSpPr>
              <p:nvPr/>
            </p:nvSpPr>
            <p:spPr bwMode="auto">
              <a:xfrm>
                <a:off x="2995" y="2968"/>
                <a:ext cx="0" cy="182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auto">
              <a:xfrm>
                <a:off x="2969" y="2897"/>
                <a:ext cx="52" cy="77"/>
              </a:xfrm>
              <a:custGeom>
                <a:avLst/>
                <a:gdLst>
                  <a:gd name="T0" fmla="*/ 0 w 52"/>
                  <a:gd name="T1" fmla="*/ 77 h 77"/>
                  <a:gd name="T2" fmla="*/ 26 w 52"/>
                  <a:gd name="T3" fmla="*/ 0 h 77"/>
                  <a:gd name="T4" fmla="*/ 52 w 52"/>
                  <a:gd name="T5" fmla="*/ 77 h 77"/>
                  <a:gd name="T6" fmla="*/ 0 w 52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77">
                    <a:moveTo>
                      <a:pt x="0" y="77"/>
                    </a:moveTo>
                    <a:lnTo>
                      <a:pt x="26" y="0"/>
                    </a:lnTo>
                    <a:lnTo>
                      <a:pt x="52" y="7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Line 12"/>
              <p:cNvSpPr>
                <a:spLocks noChangeShapeType="1"/>
              </p:cNvSpPr>
              <p:nvPr/>
            </p:nvSpPr>
            <p:spPr bwMode="auto">
              <a:xfrm>
                <a:off x="3272" y="2659"/>
                <a:ext cx="288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auto">
              <a:xfrm>
                <a:off x="3200" y="2633"/>
                <a:ext cx="78" cy="52"/>
              </a:xfrm>
              <a:custGeom>
                <a:avLst/>
                <a:gdLst>
                  <a:gd name="T0" fmla="*/ 78 w 78"/>
                  <a:gd name="T1" fmla="*/ 52 h 52"/>
                  <a:gd name="T2" fmla="*/ 0 w 78"/>
                  <a:gd name="T3" fmla="*/ 26 h 52"/>
                  <a:gd name="T4" fmla="*/ 78 w 78"/>
                  <a:gd name="T5" fmla="*/ 0 h 52"/>
                  <a:gd name="T6" fmla="*/ 78 w 78"/>
                  <a:gd name="T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52">
                    <a:moveTo>
                      <a:pt x="78" y="52"/>
                    </a:moveTo>
                    <a:lnTo>
                      <a:pt x="0" y="26"/>
                    </a:lnTo>
                    <a:lnTo>
                      <a:pt x="78" y="0"/>
                    </a:lnTo>
                    <a:lnTo>
                      <a:pt x="78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Line 14"/>
              <p:cNvSpPr>
                <a:spLocks noChangeShapeType="1"/>
              </p:cNvSpPr>
              <p:nvPr/>
            </p:nvSpPr>
            <p:spPr bwMode="auto">
              <a:xfrm flipV="1">
                <a:off x="2884" y="2343"/>
                <a:ext cx="0" cy="79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15"/>
              <p:cNvSpPr>
                <a:spLocks/>
              </p:cNvSpPr>
              <p:nvPr/>
            </p:nvSpPr>
            <p:spPr bwMode="auto">
              <a:xfrm>
                <a:off x="2859" y="2271"/>
                <a:ext cx="51" cy="78"/>
              </a:xfrm>
              <a:custGeom>
                <a:avLst/>
                <a:gdLst>
                  <a:gd name="T0" fmla="*/ 0 w 51"/>
                  <a:gd name="T1" fmla="*/ 78 h 78"/>
                  <a:gd name="T2" fmla="*/ 25 w 51"/>
                  <a:gd name="T3" fmla="*/ 0 h 78"/>
                  <a:gd name="T4" fmla="*/ 51 w 51"/>
                  <a:gd name="T5" fmla="*/ 78 h 78"/>
                  <a:gd name="T6" fmla="*/ 0 w 51"/>
                  <a:gd name="T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78">
                    <a:moveTo>
                      <a:pt x="0" y="78"/>
                    </a:moveTo>
                    <a:lnTo>
                      <a:pt x="25" y="0"/>
                    </a:lnTo>
                    <a:lnTo>
                      <a:pt x="51" y="78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Rectangle 16"/>
              <p:cNvSpPr>
                <a:spLocks noChangeArrowheads="1"/>
              </p:cNvSpPr>
              <p:nvPr/>
            </p:nvSpPr>
            <p:spPr bwMode="auto">
              <a:xfrm>
                <a:off x="2644" y="3109"/>
                <a:ext cx="125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a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69" name="Rectangle 17"/>
              <p:cNvSpPr>
                <a:spLocks noChangeArrowheads="1"/>
              </p:cNvSpPr>
              <p:nvPr/>
            </p:nvSpPr>
            <p:spPr bwMode="auto">
              <a:xfrm>
                <a:off x="2708" y="3109"/>
                <a:ext cx="12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[</a:t>
                </a: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2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70" name="Rectangle 18"/>
              <p:cNvSpPr>
                <a:spLocks noChangeArrowheads="1"/>
              </p:cNvSpPr>
              <p:nvPr/>
            </p:nvSpPr>
            <p:spPr bwMode="auto">
              <a:xfrm>
                <a:off x="2755" y="310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71" name="Rectangle 19"/>
              <p:cNvSpPr>
                <a:spLocks noChangeArrowheads="1"/>
              </p:cNvSpPr>
              <p:nvPr/>
            </p:nvSpPr>
            <p:spPr bwMode="auto">
              <a:xfrm>
                <a:off x="2826" y="3109"/>
                <a:ext cx="10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]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72" name="Rectangle 20"/>
              <p:cNvSpPr>
                <a:spLocks noChangeArrowheads="1"/>
              </p:cNvSpPr>
              <p:nvPr/>
            </p:nvSpPr>
            <p:spPr bwMode="auto">
              <a:xfrm>
                <a:off x="2938" y="3109"/>
                <a:ext cx="130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b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73" name="Rectangle 21"/>
              <p:cNvSpPr>
                <a:spLocks noChangeArrowheads="1"/>
              </p:cNvSpPr>
              <p:nvPr/>
            </p:nvSpPr>
            <p:spPr bwMode="auto">
              <a:xfrm>
                <a:off x="3009" y="3109"/>
                <a:ext cx="10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[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74" name="Rectangle 22"/>
              <p:cNvSpPr>
                <a:spLocks noChangeArrowheads="1"/>
              </p:cNvSpPr>
              <p:nvPr/>
            </p:nvSpPr>
            <p:spPr bwMode="auto">
              <a:xfrm>
                <a:off x="3056" y="310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2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75" name="Rectangle 23"/>
              <p:cNvSpPr>
                <a:spLocks noChangeArrowheads="1"/>
              </p:cNvSpPr>
              <p:nvPr/>
            </p:nvSpPr>
            <p:spPr bwMode="auto">
              <a:xfrm>
                <a:off x="3127" y="3109"/>
                <a:ext cx="10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]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76" name="Rectangle 25"/>
              <p:cNvSpPr>
                <a:spLocks noChangeArrowheads="1"/>
              </p:cNvSpPr>
              <p:nvPr/>
            </p:nvSpPr>
            <p:spPr bwMode="auto">
              <a:xfrm>
                <a:off x="2761" y="2143"/>
                <a:ext cx="113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s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77" name="Rectangle 26"/>
              <p:cNvSpPr>
                <a:spLocks noChangeArrowheads="1"/>
              </p:cNvSpPr>
              <p:nvPr/>
            </p:nvSpPr>
            <p:spPr bwMode="auto">
              <a:xfrm>
                <a:off x="2816" y="2143"/>
                <a:ext cx="10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[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78" name="Rectangle 27"/>
              <p:cNvSpPr>
                <a:spLocks noChangeArrowheads="1"/>
              </p:cNvSpPr>
              <p:nvPr/>
            </p:nvSpPr>
            <p:spPr bwMode="auto">
              <a:xfrm>
                <a:off x="2864" y="2143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2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79" name="Rectangle 28"/>
              <p:cNvSpPr>
                <a:spLocks noChangeArrowheads="1"/>
              </p:cNvSpPr>
              <p:nvPr/>
            </p:nvSpPr>
            <p:spPr bwMode="auto">
              <a:xfrm>
                <a:off x="2935" y="2143"/>
                <a:ext cx="10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]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80" name="Rectangle 30"/>
              <p:cNvSpPr>
                <a:spLocks noChangeArrowheads="1"/>
              </p:cNvSpPr>
              <p:nvPr/>
            </p:nvSpPr>
            <p:spPr bwMode="auto">
              <a:xfrm>
                <a:off x="1504" y="2422"/>
                <a:ext cx="631" cy="4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Rectangle 31"/>
              <p:cNvSpPr>
                <a:spLocks noChangeArrowheads="1"/>
              </p:cNvSpPr>
              <p:nvPr/>
            </p:nvSpPr>
            <p:spPr bwMode="auto">
              <a:xfrm>
                <a:off x="1504" y="2422"/>
                <a:ext cx="631" cy="475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Rectangle 32"/>
              <p:cNvSpPr>
                <a:spLocks noChangeArrowheads="1"/>
              </p:cNvSpPr>
              <p:nvPr/>
            </p:nvSpPr>
            <p:spPr bwMode="auto">
              <a:xfrm>
                <a:off x="1545" y="2600"/>
                <a:ext cx="35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一位全加器</a:t>
                </a:r>
                <a:endParaRPr kumimoji="0" 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83" name="Line 33"/>
              <p:cNvSpPr>
                <a:spLocks noChangeShapeType="1"/>
              </p:cNvSpPr>
              <p:nvPr/>
            </p:nvSpPr>
            <p:spPr bwMode="auto">
              <a:xfrm>
                <a:off x="1693" y="2968"/>
                <a:ext cx="0" cy="182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34"/>
              <p:cNvSpPr>
                <a:spLocks/>
              </p:cNvSpPr>
              <p:nvPr/>
            </p:nvSpPr>
            <p:spPr bwMode="auto">
              <a:xfrm>
                <a:off x="1667" y="2897"/>
                <a:ext cx="52" cy="77"/>
              </a:xfrm>
              <a:custGeom>
                <a:avLst/>
                <a:gdLst>
                  <a:gd name="T0" fmla="*/ 0 w 52"/>
                  <a:gd name="T1" fmla="*/ 77 h 77"/>
                  <a:gd name="T2" fmla="*/ 26 w 52"/>
                  <a:gd name="T3" fmla="*/ 0 h 77"/>
                  <a:gd name="T4" fmla="*/ 52 w 52"/>
                  <a:gd name="T5" fmla="*/ 77 h 77"/>
                  <a:gd name="T6" fmla="*/ 0 w 52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77">
                    <a:moveTo>
                      <a:pt x="0" y="77"/>
                    </a:moveTo>
                    <a:lnTo>
                      <a:pt x="26" y="0"/>
                    </a:lnTo>
                    <a:lnTo>
                      <a:pt x="52" y="7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Line 35"/>
              <p:cNvSpPr>
                <a:spLocks noChangeShapeType="1"/>
              </p:cNvSpPr>
              <p:nvPr/>
            </p:nvSpPr>
            <p:spPr bwMode="auto">
              <a:xfrm>
                <a:off x="1930" y="2968"/>
                <a:ext cx="0" cy="182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36"/>
              <p:cNvSpPr>
                <a:spLocks/>
              </p:cNvSpPr>
              <p:nvPr/>
            </p:nvSpPr>
            <p:spPr bwMode="auto">
              <a:xfrm>
                <a:off x="1904" y="2897"/>
                <a:ext cx="52" cy="77"/>
              </a:xfrm>
              <a:custGeom>
                <a:avLst/>
                <a:gdLst>
                  <a:gd name="T0" fmla="*/ 0 w 52"/>
                  <a:gd name="T1" fmla="*/ 77 h 77"/>
                  <a:gd name="T2" fmla="*/ 26 w 52"/>
                  <a:gd name="T3" fmla="*/ 0 h 77"/>
                  <a:gd name="T4" fmla="*/ 52 w 52"/>
                  <a:gd name="T5" fmla="*/ 77 h 77"/>
                  <a:gd name="T6" fmla="*/ 0 w 52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77">
                    <a:moveTo>
                      <a:pt x="0" y="77"/>
                    </a:moveTo>
                    <a:lnTo>
                      <a:pt x="26" y="0"/>
                    </a:lnTo>
                    <a:lnTo>
                      <a:pt x="52" y="7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37"/>
              <p:cNvSpPr>
                <a:spLocks noChangeShapeType="1"/>
              </p:cNvSpPr>
              <p:nvPr/>
            </p:nvSpPr>
            <p:spPr bwMode="auto">
              <a:xfrm>
                <a:off x="2206" y="2659"/>
                <a:ext cx="363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38"/>
              <p:cNvSpPr>
                <a:spLocks/>
              </p:cNvSpPr>
              <p:nvPr/>
            </p:nvSpPr>
            <p:spPr bwMode="auto">
              <a:xfrm>
                <a:off x="2135" y="2633"/>
                <a:ext cx="78" cy="52"/>
              </a:xfrm>
              <a:custGeom>
                <a:avLst/>
                <a:gdLst>
                  <a:gd name="T0" fmla="*/ 78 w 78"/>
                  <a:gd name="T1" fmla="*/ 52 h 52"/>
                  <a:gd name="T2" fmla="*/ 0 w 78"/>
                  <a:gd name="T3" fmla="*/ 26 h 52"/>
                  <a:gd name="T4" fmla="*/ 78 w 78"/>
                  <a:gd name="T5" fmla="*/ 0 h 52"/>
                  <a:gd name="T6" fmla="*/ 78 w 78"/>
                  <a:gd name="T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52">
                    <a:moveTo>
                      <a:pt x="78" y="52"/>
                    </a:moveTo>
                    <a:lnTo>
                      <a:pt x="0" y="26"/>
                    </a:lnTo>
                    <a:lnTo>
                      <a:pt x="78" y="0"/>
                    </a:lnTo>
                    <a:lnTo>
                      <a:pt x="78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Line 39"/>
              <p:cNvSpPr>
                <a:spLocks noChangeShapeType="1"/>
              </p:cNvSpPr>
              <p:nvPr/>
            </p:nvSpPr>
            <p:spPr bwMode="auto">
              <a:xfrm flipH="1">
                <a:off x="1409" y="2659"/>
                <a:ext cx="95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40"/>
              <p:cNvSpPr>
                <a:spLocks/>
              </p:cNvSpPr>
              <p:nvPr/>
            </p:nvSpPr>
            <p:spPr bwMode="auto">
              <a:xfrm>
                <a:off x="1338" y="2633"/>
                <a:ext cx="77" cy="52"/>
              </a:xfrm>
              <a:custGeom>
                <a:avLst/>
                <a:gdLst>
                  <a:gd name="T0" fmla="*/ 77 w 77"/>
                  <a:gd name="T1" fmla="*/ 52 h 52"/>
                  <a:gd name="T2" fmla="*/ 0 w 77"/>
                  <a:gd name="T3" fmla="*/ 26 h 52"/>
                  <a:gd name="T4" fmla="*/ 77 w 77"/>
                  <a:gd name="T5" fmla="*/ 0 h 52"/>
                  <a:gd name="T6" fmla="*/ 77 w 77"/>
                  <a:gd name="T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52">
                    <a:moveTo>
                      <a:pt x="77" y="52"/>
                    </a:moveTo>
                    <a:lnTo>
                      <a:pt x="0" y="26"/>
                    </a:lnTo>
                    <a:lnTo>
                      <a:pt x="77" y="0"/>
                    </a:lnTo>
                    <a:lnTo>
                      <a:pt x="77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41"/>
              <p:cNvSpPr>
                <a:spLocks noChangeShapeType="1"/>
              </p:cNvSpPr>
              <p:nvPr/>
            </p:nvSpPr>
            <p:spPr bwMode="auto">
              <a:xfrm flipV="1">
                <a:off x="1819" y="2343"/>
                <a:ext cx="0" cy="79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42"/>
              <p:cNvSpPr>
                <a:spLocks/>
              </p:cNvSpPr>
              <p:nvPr/>
            </p:nvSpPr>
            <p:spPr bwMode="auto">
              <a:xfrm>
                <a:off x="1793" y="2271"/>
                <a:ext cx="52" cy="78"/>
              </a:xfrm>
              <a:custGeom>
                <a:avLst/>
                <a:gdLst>
                  <a:gd name="T0" fmla="*/ 0 w 52"/>
                  <a:gd name="T1" fmla="*/ 78 h 78"/>
                  <a:gd name="T2" fmla="*/ 26 w 52"/>
                  <a:gd name="T3" fmla="*/ 0 h 78"/>
                  <a:gd name="T4" fmla="*/ 52 w 52"/>
                  <a:gd name="T5" fmla="*/ 78 h 78"/>
                  <a:gd name="T6" fmla="*/ 0 w 52"/>
                  <a:gd name="T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78">
                    <a:moveTo>
                      <a:pt x="0" y="78"/>
                    </a:moveTo>
                    <a:lnTo>
                      <a:pt x="26" y="0"/>
                    </a:lnTo>
                    <a:lnTo>
                      <a:pt x="52" y="78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Rectangle 43"/>
              <p:cNvSpPr>
                <a:spLocks noChangeArrowheads="1"/>
              </p:cNvSpPr>
              <p:nvPr/>
            </p:nvSpPr>
            <p:spPr bwMode="auto">
              <a:xfrm>
                <a:off x="1596" y="3109"/>
                <a:ext cx="124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a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94" name="Rectangle 44"/>
              <p:cNvSpPr>
                <a:spLocks noChangeArrowheads="1"/>
              </p:cNvSpPr>
              <p:nvPr/>
            </p:nvSpPr>
            <p:spPr bwMode="auto">
              <a:xfrm>
                <a:off x="1659" y="3109"/>
                <a:ext cx="4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[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95" name="Rectangle 45"/>
              <p:cNvSpPr>
                <a:spLocks noChangeArrowheads="1"/>
              </p:cNvSpPr>
              <p:nvPr/>
            </p:nvSpPr>
            <p:spPr bwMode="auto">
              <a:xfrm>
                <a:off x="1707" y="310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3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96" name="Rectangle 46"/>
              <p:cNvSpPr>
                <a:spLocks noChangeArrowheads="1"/>
              </p:cNvSpPr>
              <p:nvPr/>
            </p:nvSpPr>
            <p:spPr bwMode="auto">
              <a:xfrm>
                <a:off x="1778" y="3109"/>
                <a:ext cx="106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]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97" name="Rectangle 47"/>
              <p:cNvSpPr>
                <a:spLocks noChangeArrowheads="1"/>
              </p:cNvSpPr>
              <p:nvPr/>
            </p:nvSpPr>
            <p:spPr bwMode="auto">
              <a:xfrm>
                <a:off x="1888" y="3109"/>
                <a:ext cx="131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b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98" name="Rectangle 48"/>
              <p:cNvSpPr>
                <a:spLocks noChangeArrowheads="1"/>
              </p:cNvSpPr>
              <p:nvPr/>
            </p:nvSpPr>
            <p:spPr bwMode="auto">
              <a:xfrm>
                <a:off x="1960" y="3109"/>
                <a:ext cx="106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[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99" name="Rectangle 49"/>
              <p:cNvSpPr>
                <a:spLocks noChangeArrowheads="1"/>
              </p:cNvSpPr>
              <p:nvPr/>
            </p:nvSpPr>
            <p:spPr bwMode="auto">
              <a:xfrm>
                <a:off x="2007" y="310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3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00" name="Rectangle 50"/>
              <p:cNvSpPr>
                <a:spLocks noChangeArrowheads="1"/>
              </p:cNvSpPr>
              <p:nvPr/>
            </p:nvSpPr>
            <p:spPr bwMode="auto">
              <a:xfrm>
                <a:off x="2078" y="3109"/>
                <a:ext cx="10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]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01" name="Rectangle 51"/>
              <p:cNvSpPr>
                <a:spLocks noChangeArrowheads="1"/>
              </p:cNvSpPr>
              <p:nvPr/>
            </p:nvSpPr>
            <p:spPr bwMode="auto">
              <a:xfrm>
                <a:off x="1712" y="2143"/>
                <a:ext cx="113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s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02" name="Rectangle 52"/>
              <p:cNvSpPr>
                <a:spLocks noChangeArrowheads="1"/>
              </p:cNvSpPr>
              <p:nvPr/>
            </p:nvSpPr>
            <p:spPr bwMode="auto">
              <a:xfrm>
                <a:off x="1767" y="2143"/>
                <a:ext cx="10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[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03" name="Rectangle 53"/>
              <p:cNvSpPr>
                <a:spLocks noChangeArrowheads="1"/>
              </p:cNvSpPr>
              <p:nvPr/>
            </p:nvSpPr>
            <p:spPr bwMode="auto">
              <a:xfrm>
                <a:off x="1815" y="2143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3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04" name="Rectangle 54"/>
              <p:cNvSpPr>
                <a:spLocks noChangeArrowheads="1"/>
              </p:cNvSpPr>
              <p:nvPr/>
            </p:nvSpPr>
            <p:spPr bwMode="auto">
              <a:xfrm>
                <a:off x="1886" y="2143"/>
                <a:ext cx="10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]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05" name="Rectangle 55"/>
              <p:cNvSpPr>
                <a:spLocks noChangeArrowheads="1"/>
              </p:cNvSpPr>
              <p:nvPr/>
            </p:nvSpPr>
            <p:spPr bwMode="auto">
              <a:xfrm>
                <a:off x="1100" y="2570"/>
                <a:ext cx="30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cout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8" name="Group 4"/>
            <p:cNvGrpSpPr>
              <a:grpSpLocks noChangeAspect="1"/>
            </p:cNvGrpSpPr>
            <p:nvPr/>
          </p:nvGrpSpPr>
          <p:grpSpPr bwMode="auto">
            <a:xfrm>
              <a:off x="5004470" y="3402012"/>
              <a:ext cx="2994025" cy="1836738"/>
              <a:chOff x="1504" y="2143"/>
              <a:chExt cx="1886" cy="1157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2569" y="2422"/>
                <a:ext cx="631" cy="4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2569" y="2422"/>
                <a:ext cx="631" cy="475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0" y="2600"/>
                <a:ext cx="35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一位全加器</a:t>
                </a:r>
                <a:endParaRPr kumimoji="0" 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>
                <a:off x="2758" y="2968"/>
                <a:ext cx="0" cy="182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2732" y="2897"/>
                <a:ext cx="52" cy="77"/>
              </a:xfrm>
              <a:custGeom>
                <a:avLst/>
                <a:gdLst>
                  <a:gd name="T0" fmla="*/ 0 w 52"/>
                  <a:gd name="T1" fmla="*/ 77 h 77"/>
                  <a:gd name="T2" fmla="*/ 26 w 52"/>
                  <a:gd name="T3" fmla="*/ 0 h 77"/>
                  <a:gd name="T4" fmla="*/ 52 w 52"/>
                  <a:gd name="T5" fmla="*/ 77 h 77"/>
                  <a:gd name="T6" fmla="*/ 0 w 52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77">
                    <a:moveTo>
                      <a:pt x="0" y="77"/>
                    </a:moveTo>
                    <a:lnTo>
                      <a:pt x="26" y="0"/>
                    </a:lnTo>
                    <a:lnTo>
                      <a:pt x="52" y="7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2995" y="2968"/>
                <a:ext cx="0" cy="182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1"/>
              <p:cNvSpPr>
                <a:spLocks/>
              </p:cNvSpPr>
              <p:nvPr/>
            </p:nvSpPr>
            <p:spPr bwMode="auto">
              <a:xfrm>
                <a:off x="2969" y="2897"/>
                <a:ext cx="52" cy="77"/>
              </a:xfrm>
              <a:custGeom>
                <a:avLst/>
                <a:gdLst>
                  <a:gd name="T0" fmla="*/ 0 w 52"/>
                  <a:gd name="T1" fmla="*/ 77 h 77"/>
                  <a:gd name="T2" fmla="*/ 26 w 52"/>
                  <a:gd name="T3" fmla="*/ 0 h 77"/>
                  <a:gd name="T4" fmla="*/ 52 w 52"/>
                  <a:gd name="T5" fmla="*/ 77 h 77"/>
                  <a:gd name="T6" fmla="*/ 0 w 52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77">
                    <a:moveTo>
                      <a:pt x="0" y="77"/>
                    </a:moveTo>
                    <a:lnTo>
                      <a:pt x="26" y="0"/>
                    </a:lnTo>
                    <a:lnTo>
                      <a:pt x="52" y="7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3272" y="2659"/>
                <a:ext cx="118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3200" y="2633"/>
                <a:ext cx="78" cy="52"/>
              </a:xfrm>
              <a:custGeom>
                <a:avLst/>
                <a:gdLst>
                  <a:gd name="T0" fmla="*/ 78 w 78"/>
                  <a:gd name="T1" fmla="*/ 52 h 52"/>
                  <a:gd name="T2" fmla="*/ 0 w 78"/>
                  <a:gd name="T3" fmla="*/ 26 h 52"/>
                  <a:gd name="T4" fmla="*/ 78 w 78"/>
                  <a:gd name="T5" fmla="*/ 0 h 52"/>
                  <a:gd name="T6" fmla="*/ 78 w 78"/>
                  <a:gd name="T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52">
                    <a:moveTo>
                      <a:pt x="78" y="52"/>
                    </a:moveTo>
                    <a:lnTo>
                      <a:pt x="0" y="26"/>
                    </a:lnTo>
                    <a:lnTo>
                      <a:pt x="78" y="0"/>
                    </a:lnTo>
                    <a:lnTo>
                      <a:pt x="78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 flipV="1">
                <a:off x="2884" y="2343"/>
                <a:ext cx="0" cy="79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2859" y="2271"/>
                <a:ext cx="51" cy="78"/>
              </a:xfrm>
              <a:custGeom>
                <a:avLst/>
                <a:gdLst>
                  <a:gd name="T0" fmla="*/ 0 w 51"/>
                  <a:gd name="T1" fmla="*/ 78 h 78"/>
                  <a:gd name="T2" fmla="*/ 25 w 51"/>
                  <a:gd name="T3" fmla="*/ 0 h 78"/>
                  <a:gd name="T4" fmla="*/ 51 w 51"/>
                  <a:gd name="T5" fmla="*/ 78 h 78"/>
                  <a:gd name="T6" fmla="*/ 0 w 51"/>
                  <a:gd name="T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78">
                    <a:moveTo>
                      <a:pt x="0" y="78"/>
                    </a:moveTo>
                    <a:lnTo>
                      <a:pt x="25" y="0"/>
                    </a:lnTo>
                    <a:lnTo>
                      <a:pt x="51" y="78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2644" y="3109"/>
                <a:ext cx="125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a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2708" y="3109"/>
                <a:ext cx="106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[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2755" y="3109"/>
                <a:ext cx="131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4" name="Rectangle 19"/>
              <p:cNvSpPr>
                <a:spLocks noChangeArrowheads="1"/>
              </p:cNvSpPr>
              <p:nvPr/>
            </p:nvSpPr>
            <p:spPr bwMode="auto">
              <a:xfrm>
                <a:off x="2826" y="3109"/>
                <a:ext cx="10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]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5" name="Rectangle 20"/>
              <p:cNvSpPr>
                <a:spLocks noChangeArrowheads="1"/>
              </p:cNvSpPr>
              <p:nvPr/>
            </p:nvSpPr>
            <p:spPr bwMode="auto">
              <a:xfrm>
                <a:off x="2938" y="3109"/>
                <a:ext cx="130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b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6" name="Rectangle 21"/>
              <p:cNvSpPr>
                <a:spLocks noChangeArrowheads="1"/>
              </p:cNvSpPr>
              <p:nvPr/>
            </p:nvSpPr>
            <p:spPr bwMode="auto">
              <a:xfrm>
                <a:off x="3009" y="3109"/>
                <a:ext cx="10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[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7" name="Rectangle 22"/>
              <p:cNvSpPr>
                <a:spLocks noChangeArrowheads="1"/>
              </p:cNvSpPr>
              <p:nvPr/>
            </p:nvSpPr>
            <p:spPr bwMode="auto">
              <a:xfrm>
                <a:off x="3056" y="3109"/>
                <a:ext cx="131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8" name="Rectangle 23"/>
              <p:cNvSpPr>
                <a:spLocks noChangeArrowheads="1"/>
              </p:cNvSpPr>
              <p:nvPr/>
            </p:nvSpPr>
            <p:spPr bwMode="auto">
              <a:xfrm>
                <a:off x="3127" y="3109"/>
                <a:ext cx="10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]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2761" y="2143"/>
                <a:ext cx="113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s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2816" y="2143"/>
                <a:ext cx="10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[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2864" y="2143"/>
                <a:ext cx="130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0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935" y="2143"/>
                <a:ext cx="10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]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3" name="Rectangle 30"/>
              <p:cNvSpPr>
                <a:spLocks noChangeArrowheads="1"/>
              </p:cNvSpPr>
              <p:nvPr/>
            </p:nvSpPr>
            <p:spPr bwMode="auto">
              <a:xfrm>
                <a:off x="1504" y="2422"/>
                <a:ext cx="631" cy="4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Rectangle 31"/>
              <p:cNvSpPr>
                <a:spLocks noChangeArrowheads="1"/>
              </p:cNvSpPr>
              <p:nvPr/>
            </p:nvSpPr>
            <p:spPr bwMode="auto">
              <a:xfrm>
                <a:off x="1504" y="2422"/>
                <a:ext cx="631" cy="475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1545" y="2600"/>
                <a:ext cx="35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一位全加器</a:t>
                </a:r>
                <a:endPara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1693" y="2968"/>
                <a:ext cx="0" cy="182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1667" y="2897"/>
                <a:ext cx="52" cy="77"/>
              </a:xfrm>
              <a:custGeom>
                <a:avLst/>
                <a:gdLst>
                  <a:gd name="T0" fmla="*/ 0 w 52"/>
                  <a:gd name="T1" fmla="*/ 77 h 77"/>
                  <a:gd name="T2" fmla="*/ 26 w 52"/>
                  <a:gd name="T3" fmla="*/ 0 h 77"/>
                  <a:gd name="T4" fmla="*/ 52 w 52"/>
                  <a:gd name="T5" fmla="*/ 77 h 77"/>
                  <a:gd name="T6" fmla="*/ 0 w 52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77">
                    <a:moveTo>
                      <a:pt x="0" y="77"/>
                    </a:moveTo>
                    <a:lnTo>
                      <a:pt x="26" y="0"/>
                    </a:lnTo>
                    <a:lnTo>
                      <a:pt x="52" y="7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auto">
              <a:xfrm>
                <a:off x="1930" y="2968"/>
                <a:ext cx="0" cy="182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6"/>
              <p:cNvSpPr>
                <a:spLocks/>
              </p:cNvSpPr>
              <p:nvPr/>
            </p:nvSpPr>
            <p:spPr bwMode="auto">
              <a:xfrm>
                <a:off x="1904" y="2897"/>
                <a:ext cx="52" cy="77"/>
              </a:xfrm>
              <a:custGeom>
                <a:avLst/>
                <a:gdLst>
                  <a:gd name="T0" fmla="*/ 0 w 52"/>
                  <a:gd name="T1" fmla="*/ 77 h 77"/>
                  <a:gd name="T2" fmla="*/ 26 w 52"/>
                  <a:gd name="T3" fmla="*/ 0 h 77"/>
                  <a:gd name="T4" fmla="*/ 52 w 52"/>
                  <a:gd name="T5" fmla="*/ 77 h 77"/>
                  <a:gd name="T6" fmla="*/ 0 w 52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77">
                    <a:moveTo>
                      <a:pt x="0" y="77"/>
                    </a:moveTo>
                    <a:lnTo>
                      <a:pt x="26" y="0"/>
                    </a:lnTo>
                    <a:lnTo>
                      <a:pt x="52" y="7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auto">
              <a:xfrm>
                <a:off x="2206" y="2659"/>
                <a:ext cx="363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8"/>
              <p:cNvSpPr>
                <a:spLocks/>
              </p:cNvSpPr>
              <p:nvPr/>
            </p:nvSpPr>
            <p:spPr bwMode="auto">
              <a:xfrm>
                <a:off x="2135" y="2633"/>
                <a:ext cx="78" cy="52"/>
              </a:xfrm>
              <a:custGeom>
                <a:avLst/>
                <a:gdLst>
                  <a:gd name="T0" fmla="*/ 78 w 78"/>
                  <a:gd name="T1" fmla="*/ 52 h 52"/>
                  <a:gd name="T2" fmla="*/ 0 w 78"/>
                  <a:gd name="T3" fmla="*/ 26 h 52"/>
                  <a:gd name="T4" fmla="*/ 78 w 78"/>
                  <a:gd name="T5" fmla="*/ 0 h 52"/>
                  <a:gd name="T6" fmla="*/ 78 w 78"/>
                  <a:gd name="T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52">
                    <a:moveTo>
                      <a:pt x="78" y="52"/>
                    </a:moveTo>
                    <a:lnTo>
                      <a:pt x="0" y="26"/>
                    </a:lnTo>
                    <a:lnTo>
                      <a:pt x="78" y="0"/>
                    </a:lnTo>
                    <a:lnTo>
                      <a:pt x="78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Line 41"/>
              <p:cNvSpPr>
                <a:spLocks noChangeShapeType="1"/>
              </p:cNvSpPr>
              <p:nvPr/>
            </p:nvSpPr>
            <p:spPr bwMode="auto">
              <a:xfrm flipV="1">
                <a:off x="1819" y="2343"/>
                <a:ext cx="0" cy="79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42"/>
              <p:cNvSpPr>
                <a:spLocks/>
              </p:cNvSpPr>
              <p:nvPr/>
            </p:nvSpPr>
            <p:spPr bwMode="auto">
              <a:xfrm>
                <a:off x="1793" y="2271"/>
                <a:ext cx="52" cy="78"/>
              </a:xfrm>
              <a:custGeom>
                <a:avLst/>
                <a:gdLst>
                  <a:gd name="T0" fmla="*/ 0 w 52"/>
                  <a:gd name="T1" fmla="*/ 78 h 78"/>
                  <a:gd name="T2" fmla="*/ 26 w 52"/>
                  <a:gd name="T3" fmla="*/ 0 h 78"/>
                  <a:gd name="T4" fmla="*/ 52 w 52"/>
                  <a:gd name="T5" fmla="*/ 78 h 78"/>
                  <a:gd name="T6" fmla="*/ 0 w 52"/>
                  <a:gd name="T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78">
                    <a:moveTo>
                      <a:pt x="0" y="78"/>
                    </a:moveTo>
                    <a:lnTo>
                      <a:pt x="26" y="0"/>
                    </a:lnTo>
                    <a:lnTo>
                      <a:pt x="52" y="78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>
                <a:off x="1596" y="3109"/>
                <a:ext cx="124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a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45" name="Rectangle 44"/>
              <p:cNvSpPr>
                <a:spLocks noChangeArrowheads="1"/>
              </p:cNvSpPr>
              <p:nvPr/>
            </p:nvSpPr>
            <p:spPr bwMode="auto">
              <a:xfrm>
                <a:off x="1659" y="3109"/>
                <a:ext cx="10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[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1707" y="3109"/>
                <a:ext cx="130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1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1778" y="3109"/>
                <a:ext cx="106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]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48" name="Rectangle 47"/>
              <p:cNvSpPr>
                <a:spLocks noChangeArrowheads="1"/>
              </p:cNvSpPr>
              <p:nvPr/>
            </p:nvSpPr>
            <p:spPr bwMode="auto">
              <a:xfrm>
                <a:off x="1888" y="3109"/>
                <a:ext cx="131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b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49" name="Rectangle 48"/>
              <p:cNvSpPr>
                <a:spLocks noChangeArrowheads="1"/>
              </p:cNvSpPr>
              <p:nvPr/>
            </p:nvSpPr>
            <p:spPr bwMode="auto">
              <a:xfrm>
                <a:off x="1960" y="3109"/>
                <a:ext cx="106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[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50" name="Rectangle 49"/>
              <p:cNvSpPr>
                <a:spLocks noChangeArrowheads="1"/>
              </p:cNvSpPr>
              <p:nvPr/>
            </p:nvSpPr>
            <p:spPr bwMode="auto">
              <a:xfrm>
                <a:off x="2007" y="3109"/>
                <a:ext cx="131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1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>
                <a:off x="2078" y="3109"/>
                <a:ext cx="10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]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1712" y="2143"/>
                <a:ext cx="113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s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53" name="Rectangle 52"/>
              <p:cNvSpPr>
                <a:spLocks noChangeArrowheads="1"/>
              </p:cNvSpPr>
              <p:nvPr/>
            </p:nvSpPr>
            <p:spPr bwMode="auto">
              <a:xfrm>
                <a:off x="1767" y="2143"/>
                <a:ext cx="10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[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54" name="Rectangle 53"/>
              <p:cNvSpPr>
                <a:spLocks noChangeArrowheads="1"/>
              </p:cNvSpPr>
              <p:nvPr/>
            </p:nvSpPr>
            <p:spPr bwMode="auto">
              <a:xfrm>
                <a:off x="1815" y="2143"/>
                <a:ext cx="130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1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55" name="Rectangle 54"/>
              <p:cNvSpPr>
                <a:spLocks noChangeArrowheads="1"/>
              </p:cNvSpPr>
              <p:nvPr/>
            </p:nvSpPr>
            <p:spPr bwMode="auto">
              <a:xfrm>
                <a:off x="1886" y="2143"/>
                <a:ext cx="10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]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9" name="Rectangle 55"/>
            <p:cNvSpPr>
              <a:spLocks noChangeArrowheads="1"/>
            </p:cNvSpPr>
            <p:nvPr/>
          </p:nvSpPr>
          <p:spPr bwMode="auto">
            <a:xfrm>
              <a:off x="7998495" y="4048125"/>
              <a:ext cx="2821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c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in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40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5576" y="404664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跟我做：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跑马灯</a:t>
            </a:r>
            <a:endParaRPr lang="zh-CN" altLang="en-US" sz="24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1600" y="1340768"/>
            <a:ext cx="6192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FPGA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型号：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xc7a200tfbg676-2 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任务分析：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接口信号：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跑马：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072481"/>
            <a:ext cx="5940152" cy="476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82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7B1CE-454E-124E-BA23-317B456D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44712-E296-774E-8ECF-B2D7AE194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综合是将我们的设计转化为</a:t>
            </a:r>
            <a:r>
              <a:rPr lang="en" altLang="zh-CN" dirty="0"/>
              <a:t>FPGA</a:t>
            </a:r>
            <a:r>
              <a:rPr lang="zh-CN" altLang="en-US" dirty="0"/>
              <a:t>可以读懂的配置文件的第一个步骤。把</a:t>
            </a:r>
            <a:r>
              <a:rPr lang="en" altLang="zh-CN" dirty="0"/>
              <a:t>HDL</a:t>
            </a:r>
            <a:r>
              <a:rPr lang="zh-CN" altLang="en-US" dirty="0"/>
              <a:t>语言</a:t>
            </a:r>
            <a:r>
              <a:rPr lang="en-US" altLang="zh-CN" dirty="0"/>
              <a:t>/</a:t>
            </a:r>
            <a:r>
              <a:rPr lang="zh-CN" altLang="en-US" dirty="0"/>
              <a:t>原理图转换为综合网表的过程。</a:t>
            </a:r>
            <a:endParaRPr lang="en-US" altLang="zh-CN" dirty="0"/>
          </a:p>
          <a:p>
            <a:r>
              <a:rPr kumimoji="1" lang="zh-Hans" altLang="en-US" dirty="0"/>
              <a:t>实现 布局布线</a:t>
            </a:r>
            <a:endParaRPr kumimoji="1" lang="en-US" altLang="zh-Hans" dirty="0"/>
          </a:p>
          <a:p>
            <a:r>
              <a:rPr kumimoji="1" lang="en-US" altLang="zh-Hans" dirty="0"/>
              <a:t>Bit</a:t>
            </a:r>
            <a:r>
              <a:rPr kumimoji="1" lang="zh-Hans" altLang="en-US" dirty="0"/>
              <a:t>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787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5763C-0D15-484A-AA70-5D78AC116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620688"/>
            <a:ext cx="8229600" cy="57606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约束文件实际上就是将你的</a:t>
            </a:r>
            <a:r>
              <a:rPr lang="en" altLang="zh-CN" sz="2000" dirty="0" err="1"/>
              <a:t>verilog</a:t>
            </a:r>
            <a:r>
              <a:rPr lang="zh-CN" altLang="en-US" sz="2000" dirty="0"/>
              <a:t>中定义的端口号与</a:t>
            </a:r>
            <a:r>
              <a:rPr lang="en" altLang="zh-CN" sz="2000" dirty="0"/>
              <a:t>FPGA</a:t>
            </a:r>
            <a:r>
              <a:rPr lang="zh-CN" altLang="en-US" sz="2000" dirty="0"/>
              <a:t>板子上的</a:t>
            </a:r>
            <a:r>
              <a:rPr lang="en" altLang="zh-CN" sz="2000" dirty="0"/>
              <a:t>IO</a:t>
            </a:r>
            <a:r>
              <a:rPr lang="zh-CN" altLang="en-US" sz="2000" dirty="0"/>
              <a:t>口建立起联系，也同样是告诉软件该如何分配你所定义的端口号以生成对应的</a:t>
            </a:r>
            <a:r>
              <a:rPr lang="en" altLang="zh-CN" sz="2000" dirty="0"/>
              <a:t>bit</a:t>
            </a:r>
            <a:r>
              <a:rPr lang="zh-CN" altLang="en-US" sz="2000" dirty="0"/>
              <a:t>文件。</a:t>
            </a:r>
          </a:p>
          <a:p>
            <a:pPr marL="0" indent="0">
              <a:buNone/>
            </a:pPr>
            <a:r>
              <a:rPr lang="zh-CN" altLang="en-US" sz="1800" dirty="0"/>
              <a:t>约束文件的后缀名为</a:t>
            </a:r>
            <a:r>
              <a:rPr lang="en-US" altLang="zh-CN" sz="1800" dirty="0"/>
              <a:t>.</a:t>
            </a:r>
            <a:r>
              <a:rPr lang="en" altLang="zh-CN" sz="1800" dirty="0" err="1"/>
              <a:t>xdc</a:t>
            </a:r>
            <a:r>
              <a:rPr lang="zh-CN" altLang="en" sz="1800" dirty="0"/>
              <a:t>；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约束文件中的内容大体分为两类：</a:t>
            </a:r>
          </a:p>
          <a:p>
            <a:pPr marL="0" indent="0">
              <a:buNone/>
            </a:pPr>
            <a:r>
              <a:rPr lang="zh-Hans" altLang="en-US" sz="1800" dirty="0"/>
              <a:t>（</a:t>
            </a:r>
            <a:r>
              <a:rPr lang="en-US" altLang="zh-Hans" sz="1800" dirty="0"/>
              <a:t>1</a:t>
            </a:r>
            <a:r>
              <a:rPr lang="zh-Hans" altLang="en-US" sz="1800" dirty="0"/>
              <a:t>）</a:t>
            </a:r>
            <a:r>
              <a:rPr lang="en" altLang="zh-CN" sz="1800" dirty="0"/>
              <a:t>IO</a:t>
            </a:r>
            <a:r>
              <a:rPr lang="zh-CN" altLang="en-US" sz="1800" dirty="0"/>
              <a:t>口与端口的链接；</a:t>
            </a:r>
            <a:r>
              <a:rPr lang="zh-Hans" altLang="en-US" sz="1800" dirty="0"/>
              <a:t>  （</a:t>
            </a:r>
            <a:r>
              <a:rPr lang="en-US" altLang="zh-Hans" sz="1800" dirty="0"/>
              <a:t>2</a:t>
            </a:r>
            <a:r>
              <a:rPr lang="zh-Hans" altLang="en-US" sz="1800" dirty="0"/>
              <a:t>）</a:t>
            </a:r>
            <a:r>
              <a:rPr lang="zh-CN" altLang="en-US" sz="1800" dirty="0"/>
              <a:t>该</a:t>
            </a:r>
            <a:r>
              <a:rPr lang="en" altLang="zh-CN" sz="1800" dirty="0"/>
              <a:t>IO</a:t>
            </a:r>
            <a:r>
              <a:rPr lang="zh-CN" altLang="en-US" sz="1800" dirty="0"/>
              <a:t>口的最高电平定义；</a:t>
            </a:r>
          </a:p>
          <a:p>
            <a:r>
              <a:rPr lang="en" altLang="zh-CN" sz="1800" dirty="0" err="1"/>
              <a:t>set_property</a:t>
            </a:r>
            <a:r>
              <a:rPr lang="en" altLang="zh-CN" sz="1800" dirty="0"/>
              <a:t> PACKAGE_PIN V4 [</a:t>
            </a:r>
            <a:r>
              <a:rPr lang="en" altLang="zh-CN" sz="1800" dirty="0" err="1"/>
              <a:t>get_ports</a:t>
            </a:r>
            <a:r>
              <a:rPr lang="en" altLang="zh-CN" sz="1800" dirty="0"/>
              <a:t> {</a:t>
            </a:r>
            <a:r>
              <a:rPr lang="en" altLang="zh-CN" sz="1800" dirty="0" err="1"/>
              <a:t>display_out</a:t>
            </a:r>
            <a:r>
              <a:rPr lang="en" altLang="zh-CN" sz="1800" dirty="0"/>
              <a:t>[9]}]</a:t>
            </a:r>
          </a:p>
          <a:p>
            <a:r>
              <a:rPr lang="en" altLang="zh-CN" sz="1800" dirty="0" err="1"/>
              <a:t>set_property</a:t>
            </a:r>
            <a:r>
              <a:rPr lang="en" altLang="zh-CN" sz="1800" dirty="0"/>
              <a:t> IOSTANDARD LVCMOS33 [</a:t>
            </a:r>
            <a:r>
              <a:rPr lang="en" altLang="zh-CN" sz="1800" dirty="0" err="1"/>
              <a:t>get_ports</a:t>
            </a:r>
            <a:r>
              <a:rPr lang="en" altLang="zh-CN" sz="1800" dirty="0"/>
              <a:t> {</a:t>
            </a:r>
            <a:r>
              <a:rPr lang="en" altLang="zh-CN" sz="1800" dirty="0" err="1"/>
              <a:t>display_out</a:t>
            </a:r>
            <a:r>
              <a:rPr lang="en" altLang="zh-CN" sz="1800" dirty="0"/>
              <a:t>[9]}]</a:t>
            </a:r>
          </a:p>
          <a:p>
            <a:r>
              <a:rPr lang="zh-CN" altLang="en-US" sz="1800" dirty="0"/>
              <a:t>约束文件中如果对应的端口号是寄存器或数组类型的，应该在写约束文件的时候加上花括号</a:t>
            </a:r>
            <a:endParaRPr lang="en" altLang="zh-CN" sz="1800" dirty="0"/>
          </a:p>
          <a:p>
            <a:pPr marL="0" indent="0">
              <a:buNone/>
            </a:pPr>
            <a:r>
              <a:rPr lang="zh-Hans" altLang="en-US" sz="1800" dirty="0"/>
              <a:t>      </a:t>
            </a:r>
            <a:r>
              <a:rPr lang="zh-CN" altLang="en-US" sz="1800" dirty="0"/>
              <a:t>其中</a:t>
            </a:r>
            <a:r>
              <a:rPr lang="en" altLang="zh-CN" sz="1800" dirty="0" err="1"/>
              <a:t>display_out</a:t>
            </a:r>
            <a:r>
              <a:rPr lang="zh-CN" altLang="en-US" sz="1800" dirty="0"/>
              <a:t>是一个寄存器，所以在定义每一个端口所对应</a:t>
            </a:r>
            <a:r>
              <a:rPr lang="en" altLang="zh-CN" sz="1800" dirty="0"/>
              <a:t>IO</a:t>
            </a:r>
            <a:r>
              <a:rPr lang="zh-CN" altLang="en-US" sz="1800" dirty="0"/>
              <a:t>时应该用</a:t>
            </a:r>
            <a:r>
              <a:rPr lang="en-US" altLang="zh-CN" sz="1800" dirty="0"/>
              <a:t>{}</a:t>
            </a:r>
            <a:r>
              <a:rPr lang="zh-CN" altLang="en-US" sz="1800" dirty="0"/>
              <a:t>括起来</a:t>
            </a:r>
          </a:p>
          <a:p>
            <a:r>
              <a:rPr lang="en" altLang="zh-CN" sz="1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set_property</a:t>
            </a:r>
            <a:r>
              <a:rPr lang="en" altLang="zh-CN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" altLang="zh-CN" sz="1800" dirty="0">
                <a:solidFill>
                  <a:schemeClr val="accent1"/>
                </a:solidFill>
              </a:rPr>
              <a:t>PACKAGE_PIN </a:t>
            </a:r>
            <a:r>
              <a:rPr lang="en" altLang="zh-CN" sz="1800" dirty="0">
                <a:solidFill>
                  <a:schemeClr val="accent2"/>
                </a:solidFill>
              </a:rPr>
              <a:t>V4</a:t>
            </a:r>
            <a:r>
              <a:rPr lang="en" altLang="zh-CN" sz="1800" dirty="0"/>
              <a:t> [</a:t>
            </a:r>
            <a:r>
              <a:rPr lang="en" altLang="zh-CN" sz="1800" dirty="0" err="1">
                <a:solidFill>
                  <a:schemeClr val="accent6"/>
                </a:solidFill>
              </a:rPr>
              <a:t>get_ports</a:t>
            </a:r>
            <a:r>
              <a:rPr lang="en" altLang="zh-CN" sz="1800" dirty="0">
                <a:solidFill>
                  <a:schemeClr val="accent6"/>
                </a:solidFill>
              </a:rPr>
              <a:t> </a:t>
            </a:r>
            <a:r>
              <a:rPr lang="en" altLang="zh-CN" sz="1800" dirty="0"/>
              <a:t>{</a:t>
            </a:r>
            <a:r>
              <a:rPr lang="en" altLang="zh-CN" sz="1800" dirty="0" err="1">
                <a:solidFill>
                  <a:schemeClr val="bg2">
                    <a:lumMod val="50000"/>
                  </a:schemeClr>
                </a:solidFill>
              </a:rPr>
              <a:t>display_out</a:t>
            </a:r>
            <a:r>
              <a:rPr lang="en" altLang="zh-CN" sz="1800" dirty="0">
                <a:solidFill>
                  <a:schemeClr val="bg2">
                    <a:lumMod val="50000"/>
                  </a:schemeClr>
                </a:solidFill>
              </a:rPr>
              <a:t>[9</a:t>
            </a:r>
            <a:r>
              <a:rPr lang="en" altLang="zh-CN" sz="1800" dirty="0"/>
              <a:t>]}]</a:t>
            </a:r>
          </a:p>
          <a:p>
            <a:r>
              <a:rPr lang="zh-CN" alt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设置特性</a:t>
            </a:r>
            <a:r>
              <a:rPr lang="zh-Hans" alt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</a:t>
            </a:r>
            <a:r>
              <a:rPr lang="zh-CN" alt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" altLang="zh-CN" sz="1800" dirty="0">
                <a:solidFill>
                  <a:schemeClr val="accent1"/>
                </a:solidFill>
              </a:rPr>
              <a:t>FPGA</a:t>
            </a:r>
            <a:r>
              <a:rPr lang="zh-CN" altLang="en-US" sz="1800" dirty="0">
                <a:solidFill>
                  <a:schemeClr val="accent1"/>
                </a:solidFill>
              </a:rPr>
              <a:t>上的管脚</a:t>
            </a:r>
            <a:r>
              <a:rPr lang="zh-CN" altLang="en-US" sz="1800" dirty="0"/>
              <a:t> </a:t>
            </a:r>
            <a:r>
              <a:rPr lang="zh-Hans" altLang="en-US" sz="1800" dirty="0"/>
              <a:t> </a:t>
            </a:r>
            <a:r>
              <a:rPr lang="zh-CN" altLang="en-US" sz="1800" dirty="0">
                <a:solidFill>
                  <a:schemeClr val="accent2"/>
                </a:solidFill>
              </a:rPr>
              <a:t>管脚号</a:t>
            </a:r>
            <a:r>
              <a:rPr lang="zh-Hans" altLang="en-US" sz="1800" dirty="0">
                <a:solidFill>
                  <a:schemeClr val="accent2"/>
                </a:solidFill>
              </a:rPr>
              <a:t>  </a:t>
            </a:r>
            <a:r>
              <a:rPr lang="zh-CN" altLang="en-US" sz="1800" dirty="0">
                <a:solidFill>
                  <a:schemeClr val="accent2"/>
                </a:solidFill>
              </a:rPr>
              <a:t> </a:t>
            </a:r>
            <a:r>
              <a:rPr lang="zh-CN" altLang="en-US" sz="1800" dirty="0">
                <a:solidFill>
                  <a:schemeClr val="accent6"/>
                </a:solidFill>
              </a:rPr>
              <a:t>得到端口 </a:t>
            </a:r>
            <a:r>
              <a:rPr lang="zh-CN" altLang="en-US" sz="1800" dirty="0">
                <a:solidFill>
                  <a:schemeClr val="bg2">
                    <a:lumMod val="50000"/>
                  </a:schemeClr>
                </a:solidFill>
              </a:rPr>
              <a:t>端口号</a:t>
            </a:r>
          </a:p>
          <a:p>
            <a:r>
              <a:rPr lang="en" altLang="zh-CN" sz="1800" dirty="0" err="1"/>
              <a:t>set_property</a:t>
            </a:r>
            <a:r>
              <a:rPr lang="en" altLang="zh-CN" sz="1800" dirty="0"/>
              <a:t> </a:t>
            </a:r>
            <a:r>
              <a:rPr lang="en" altLang="zh-CN" sz="1800" dirty="0">
                <a:solidFill>
                  <a:schemeClr val="bg2">
                    <a:lumMod val="50000"/>
                  </a:schemeClr>
                </a:solidFill>
              </a:rPr>
              <a:t>IOSTANDARD</a:t>
            </a:r>
            <a:r>
              <a:rPr lang="en" altLang="zh-CN" sz="1800" dirty="0"/>
              <a:t> </a:t>
            </a:r>
            <a:r>
              <a:rPr lang="en" altLang="zh-CN" sz="1800" dirty="0">
                <a:solidFill>
                  <a:schemeClr val="accent3">
                    <a:lumMod val="75000"/>
                  </a:schemeClr>
                </a:solidFill>
              </a:rPr>
              <a:t>LVCMOS33</a:t>
            </a:r>
            <a:r>
              <a:rPr lang="en" altLang="zh-CN" sz="1800" dirty="0"/>
              <a:t> [</a:t>
            </a:r>
            <a:r>
              <a:rPr lang="en" altLang="zh-CN" sz="1800" dirty="0" err="1"/>
              <a:t>get_ports</a:t>
            </a:r>
            <a:r>
              <a:rPr lang="en" altLang="zh-CN" sz="1800" dirty="0"/>
              <a:t> {</a:t>
            </a:r>
            <a:r>
              <a:rPr lang="en" altLang="zh-CN" sz="1800" dirty="0" err="1"/>
              <a:t>display_out</a:t>
            </a:r>
            <a:r>
              <a:rPr lang="en" altLang="zh-CN" sz="1800" dirty="0"/>
              <a:t>[9]}]</a:t>
            </a:r>
          </a:p>
          <a:p>
            <a:r>
              <a:rPr lang="zh-CN" altLang="en-US" sz="1800" dirty="0"/>
              <a:t>设置特性</a:t>
            </a:r>
            <a:r>
              <a:rPr lang="zh-Hans" altLang="en-US" sz="1800" dirty="0"/>
              <a:t>     </a:t>
            </a:r>
            <a:r>
              <a:rPr lang="zh-CN" altLang="en-US" sz="1800" dirty="0"/>
              <a:t> </a:t>
            </a:r>
            <a:r>
              <a:rPr lang="en" altLang="zh-CN" sz="1800" dirty="0">
                <a:solidFill>
                  <a:schemeClr val="bg2">
                    <a:lumMod val="50000"/>
                  </a:schemeClr>
                </a:solidFill>
              </a:rPr>
              <a:t>IO</a:t>
            </a:r>
            <a:r>
              <a:rPr lang="zh-CN" altLang="en-US" sz="1800" dirty="0">
                <a:solidFill>
                  <a:schemeClr val="bg2">
                    <a:lumMod val="50000"/>
                  </a:schemeClr>
                </a:solidFill>
              </a:rPr>
              <a:t>电平标准</a:t>
            </a:r>
            <a:r>
              <a:rPr lang="zh-Hans" altLang="en-US" sz="1800" dirty="0">
                <a:solidFill>
                  <a:schemeClr val="bg2">
                    <a:lumMod val="50000"/>
                  </a:schemeClr>
                </a:solidFill>
              </a:rPr>
              <a:t>     </a:t>
            </a:r>
            <a:r>
              <a:rPr lang="zh-CN" altLang="en-US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</a:rPr>
              <a:t>3.3</a:t>
            </a:r>
            <a:r>
              <a:rPr lang="en" altLang="zh-CN" sz="1800" dirty="0">
                <a:solidFill>
                  <a:schemeClr val="accent3">
                    <a:lumMod val="75000"/>
                  </a:schemeClr>
                </a:solidFill>
              </a:rPr>
              <a:t>V </a:t>
            </a:r>
            <a:r>
              <a:rPr lang="zh-Hans" altLang="en-US" sz="1800" dirty="0">
                <a:solidFill>
                  <a:schemeClr val="accent3">
                    <a:lumMod val="75000"/>
                  </a:schemeClr>
                </a:solidFill>
              </a:rPr>
              <a:t>            </a:t>
            </a:r>
            <a:r>
              <a:rPr lang="zh-CN" altLang="en-US" sz="1800" dirty="0"/>
              <a:t>得到端口 端口号</a:t>
            </a:r>
          </a:p>
          <a:p>
            <a:r>
              <a:rPr lang="zh-CN" altLang="en-US" sz="1800" dirty="0"/>
              <a:t>其中电平标准有</a:t>
            </a:r>
            <a:r>
              <a:rPr lang="en-US" altLang="zh-CN" sz="1800" dirty="0"/>
              <a:t>3.3</a:t>
            </a:r>
            <a:r>
              <a:rPr lang="en" altLang="zh-CN" sz="1800" dirty="0"/>
              <a:t>v, 2.4v, 1.2v</a:t>
            </a:r>
          </a:p>
          <a:p>
            <a:pPr marL="0" indent="0">
              <a:buNone/>
            </a:pPr>
            <a:endParaRPr lang="zh-CN" altLang="en" sz="1800" dirty="0"/>
          </a:p>
          <a:p>
            <a:pPr marL="0" indent="0">
              <a:buNone/>
            </a:pP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11114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5AF13-C2EA-2E41-82A7-374FD812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43A077-2790-994A-910A-219D6A6A1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76672"/>
            <a:ext cx="3456384" cy="572149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F3AA5A-EA1C-D849-B041-6262360FA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916832"/>
            <a:ext cx="512646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27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1E3A8-85E1-664D-BAC9-68A40A33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F0225-8EBB-3140-90E2-946845ED2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管脚与端口的连接</a:t>
            </a:r>
            <a:endParaRPr kumimoji="1" lang="en-US" altLang="zh-Hans" dirty="0"/>
          </a:p>
          <a:p>
            <a:r>
              <a:rPr kumimoji="1" lang="zh-Hans" altLang="en-US" dirty="0"/>
              <a:t>端口位数</a:t>
            </a:r>
            <a:endParaRPr kumimoji="1" lang="en-US" altLang="zh-Hans" dirty="0"/>
          </a:p>
          <a:p>
            <a:r>
              <a:rPr kumimoji="1" lang="zh-Hans" altLang="en-US" dirty="0"/>
              <a:t>频率</a:t>
            </a:r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353437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1979712" y="3140968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跟我做：跑马灯</a:t>
            </a:r>
          </a:p>
        </p:txBody>
      </p:sp>
      <p:sp>
        <p:nvSpPr>
          <p:cNvPr id="5" name="剪去对角的矩形 4"/>
          <p:cNvSpPr/>
          <p:nvPr/>
        </p:nvSpPr>
        <p:spPr>
          <a:xfrm>
            <a:off x="1979712" y="3933056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进阶：电子表</a:t>
            </a:r>
          </a:p>
        </p:txBody>
      </p:sp>
      <p:sp>
        <p:nvSpPr>
          <p:cNvPr id="6" name="剪去对角的矩形 5"/>
          <p:cNvSpPr/>
          <p:nvPr/>
        </p:nvSpPr>
        <p:spPr>
          <a:xfrm>
            <a:off x="1979712" y="2348880"/>
            <a:ext cx="5040000" cy="475714"/>
          </a:xfrm>
          <a:prstGeom prst="snip2DiagRect">
            <a:avLst>
              <a:gd name="adj1" fmla="val 29893"/>
              <a:gd name="adj2" fmla="val 0"/>
            </a:avLst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spAutoFit/>
          </a:bodyPr>
          <a:lstStyle/>
          <a:p>
            <a:pPr indent="304800" eaLnBrk="0" hangingPunct="0">
              <a:lnSpc>
                <a:spcPts val="1875"/>
              </a:lnSpc>
            </a:pPr>
            <a:r>
              <a:rPr lang="zh-CN" altLang="en-US" sz="2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实验前：</a:t>
            </a:r>
            <a:r>
              <a:rPr lang="en-US" altLang="zh-CN" sz="2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en-US" sz="2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7180" y="405153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进阶：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电子表</a:t>
            </a:r>
            <a:endParaRPr lang="zh-CN" altLang="en-US" sz="20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" t="3996" r="1538" b="5085"/>
          <a:stretch/>
        </p:blipFill>
        <p:spPr bwMode="auto">
          <a:xfrm>
            <a:off x="3275856" y="2428597"/>
            <a:ext cx="5760640" cy="43948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57180" y="1916832"/>
            <a:ext cx="61926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补充完成代码：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 11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处补充，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TODO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各位计算逻辑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进位逻辑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电子表功能：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计时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设置：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76256" y="6093296"/>
            <a:ext cx="792088" cy="764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96465" y="5261318"/>
            <a:ext cx="23437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设置键：时、分、秒</a:t>
            </a:r>
          </a:p>
        </p:txBody>
      </p:sp>
      <p:cxnSp>
        <p:nvCxnSpPr>
          <p:cNvPr id="7" name="直接箭头连接符 6"/>
          <p:cNvCxnSpPr>
            <a:endCxn id="5" idx="0"/>
          </p:cNvCxnSpPr>
          <p:nvPr/>
        </p:nvCxnSpPr>
        <p:spPr>
          <a:xfrm flipH="1">
            <a:off x="7272300" y="5560415"/>
            <a:ext cx="240550" cy="53288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860031" y="6398914"/>
            <a:ext cx="184347" cy="424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39649" y="5904590"/>
            <a:ext cx="13070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暂停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启动</a:t>
            </a: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flipH="1">
            <a:off x="4924867" y="6273922"/>
            <a:ext cx="568317" cy="13893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64730" y="6412857"/>
            <a:ext cx="184347" cy="424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843974" y="5904590"/>
            <a:ext cx="7207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复位</a:t>
            </a:r>
          </a:p>
        </p:txBody>
      </p:sp>
      <p:cxnSp>
        <p:nvCxnSpPr>
          <p:cNvPr id="13" name="直接箭头连接符 12"/>
          <p:cNvCxnSpPr>
            <a:stCxn id="12" idx="2"/>
            <a:endCxn id="11" idx="0"/>
          </p:cNvCxnSpPr>
          <p:nvPr/>
        </p:nvCxnSpPr>
        <p:spPr>
          <a:xfrm>
            <a:off x="4204352" y="6273922"/>
            <a:ext cx="452552" cy="13893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158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7180" y="405153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进阶：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电子表</a:t>
            </a:r>
            <a:endParaRPr lang="zh-CN" altLang="en-US" sz="20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7180" y="1094823"/>
            <a:ext cx="7371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仿真效果（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testbench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设定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one_second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一直为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）：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抓取时、分、秒的高位和低位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以十进制显示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观察是否正确计时、进位。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289860"/>
            <a:ext cx="745372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5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5536" y="1892439"/>
            <a:ext cx="82809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描述电路的难点</a:t>
            </a:r>
            <a:endParaRPr lang="en-US" altLang="zh-CN" sz="2800" b="1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800100" lvl="5" indent="-3429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不在于写代码</a:t>
            </a:r>
            <a:endParaRPr lang="en-US" altLang="zh-CN" sz="2400" b="1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800100" lvl="5" indent="-3429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而在于结构框图（空间维度）、状态机（时间维度）</a:t>
            </a:r>
            <a:endParaRPr lang="en-US" altLang="zh-CN" sz="2400" b="1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5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就像算法设计师和普通软件编程人员的关系</a:t>
            </a:r>
            <a:endParaRPr lang="en-US" altLang="zh-CN" sz="2400" b="1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3568" y="404664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实验前：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Verilog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是在搭电路</a:t>
            </a:r>
          </a:p>
        </p:txBody>
      </p:sp>
    </p:spTree>
    <p:extLst>
      <p:ext uri="{BB962C8B-B14F-4D97-AF65-F5344CB8AC3E}">
        <p14:creationId xmlns:p14="http://schemas.microsoft.com/office/powerpoint/2010/main" val="371686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187624" y="1916832"/>
            <a:ext cx="61926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组合逻辑</a:t>
            </a:r>
            <a:endParaRPr lang="en-US" altLang="zh-CN" sz="2400" b="1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时序逻辑</a:t>
            </a:r>
            <a:endParaRPr lang="en-US" altLang="zh-CN" sz="2400" b="1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always @(*)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阻塞赋值</a:t>
            </a:r>
            <a:r>
              <a:rPr lang="en-US" altLang="zh-CN" sz="24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非阻塞赋值：</a:t>
            </a:r>
            <a:r>
              <a:rPr lang="en-US" altLang="zh-CN" sz="24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=</a:t>
            </a:r>
            <a:r>
              <a:rPr lang="zh-CN" altLang="en-US" sz="24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&lt;=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assign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可综合语句</a:t>
            </a:r>
            <a:r>
              <a:rPr lang="en-US" altLang="zh-CN" sz="24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不可综合语句</a:t>
            </a:r>
            <a:endParaRPr lang="en-US" altLang="zh-CN" sz="2400" b="1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initial</a:t>
            </a:r>
            <a:r>
              <a:rPr lang="zh-CN" altLang="en-US" sz="24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#</a:t>
            </a:r>
            <a:r>
              <a:rPr lang="zh-CN" altLang="en-US" sz="24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83568" y="404664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实验前：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Verilog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是在搭电路</a:t>
            </a:r>
          </a:p>
        </p:txBody>
      </p:sp>
    </p:spTree>
    <p:extLst>
      <p:ext uri="{BB962C8B-B14F-4D97-AF65-F5344CB8AC3E}">
        <p14:creationId xmlns:p14="http://schemas.microsoft.com/office/powerpoint/2010/main" val="301149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683568" y="404664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实验前：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Verilog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是在搭电路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43520"/>
              </p:ext>
            </p:extLst>
          </p:nvPr>
        </p:nvGraphicFramePr>
        <p:xfrm>
          <a:off x="683568" y="2564904"/>
          <a:ext cx="7776864" cy="233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3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1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3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提问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不可综合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可综合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235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电路有初始值概念吗？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reg</a:t>
                      </a:r>
                      <a:r>
                        <a:rPr lang="en-US" altLang="zh-CN" sz="2000" dirty="0"/>
                        <a:t> [3:0] </a:t>
                      </a:r>
                      <a:r>
                        <a:rPr lang="en-US" altLang="zh-CN" sz="2000" dirty="0" err="1"/>
                        <a:t>cnt</a:t>
                      </a:r>
                      <a:r>
                        <a:rPr lang="en-US" altLang="zh-CN" sz="2000" dirty="0"/>
                        <a:t>=0;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…if (reset) </a:t>
                      </a:r>
                      <a:r>
                        <a:rPr lang="en-US" altLang="zh-CN" sz="2000" dirty="0" err="1"/>
                        <a:t>cnt</a:t>
                      </a:r>
                      <a:r>
                        <a:rPr lang="en-US" altLang="zh-CN" sz="2000" dirty="0"/>
                        <a:t> &lt;= 4’d0;…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235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电路有等待</a:t>
                      </a:r>
                      <a:r>
                        <a:rPr lang="en-US" altLang="zh-CN" sz="2000" dirty="0"/>
                        <a:t>5ns</a:t>
                      </a:r>
                      <a:r>
                        <a:rPr lang="zh-CN" altLang="en-US" sz="2000" dirty="0"/>
                        <a:t>的概念吗？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 5;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计数时钟拍数。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235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电路各模块是串行跑的吗？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87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043608" y="1628800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wire a=1;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initial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begin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a = 1;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end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少用</a:t>
            </a:r>
            <a:r>
              <a:rPr lang="en-US" altLang="zh-CN" sz="24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always @(*)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83568" y="404664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实验前：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Verilog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是在搭电路</a:t>
            </a:r>
          </a:p>
        </p:txBody>
      </p:sp>
    </p:spTree>
    <p:extLst>
      <p:ext uri="{BB962C8B-B14F-4D97-AF65-F5344CB8AC3E}">
        <p14:creationId xmlns:p14="http://schemas.microsoft.com/office/powerpoint/2010/main" val="169488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404664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实验前：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Verilog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是在搭电路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89439"/>
            <a:ext cx="3314700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30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404664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实验前：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Verilog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是在搭电路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89439"/>
            <a:ext cx="3314700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9" t="5569" r="3374" b="2"/>
          <a:stretch>
            <a:fillRect/>
          </a:stretch>
        </p:blipFill>
        <p:spPr bwMode="auto">
          <a:xfrm>
            <a:off x="5222478" y="4293096"/>
            <a:ext cx="381635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0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404664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实验前：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Verilog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是在搭电路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89439"/>
            <a:ext cx="3314700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9" t="5569" r="3374" b="2"/>
          <a:stretch>
            <a:fillRect/>
          </a:stretch>
        </p:blipFill>
        <p:spPr bwMode="auto">
          <a:xfrm>
            <a:off x="5222478" y="4293096"/>
            <a:ext cx="381635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39750" y="1268760"/>
            <a:ext cx="7777163" cy="496852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位全加器</a:t>
            </a:r>
            <a:endParaRPr lang="en-US" altLang="zh-CN" b="1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module full_adder </a:t>
            </a:r>
          </a:p>
          <a:p>
            <a:pPr marL="0" indent="0"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input  wire a,</a:t>
            </a:r>
          </a:p>
          <a:p>
            <a:pPr marL="0" indent="0"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input  wire b,</a:t>
            </a:r>
          </a:p>
          <a:p>
            <a:pPr marL="0" indent="0"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input  wire cin,</a:t>
            </a:r>
          </a:p>
          <a:p>
            <a:pPr marL="0" indent="0"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output wire s,</a:t>
            </a:r>
          </a:p>
          <a:p>
            <a:pPr marL="0" indent="0"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output wire cout</a:t>
            </a:r>
          </a:p>
          <a:p>
            <a:pPr marL="0" indent="0"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assign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a^b^cin;</a:t>
            </a:r>
          </a:p>
          <a:p>
            <a:pPr marL="0" indent="0"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assign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cout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(a&amp;b) | (b&amp;cin) | (cin&amp;a);</a:t>
            </a:r>
          </a:p>
          <a:p>
            <a:pPr marL="0" indent="0">
              <a:buNone/>
              <a:defRPr/>
            </a:pP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296020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1093</Words>
  <Application>Microsoft Macintosh PowerPoint</Application>
  <PresentationFormat>全屏显示(4:3)</PresentationFormat>
  <Paragraphs>215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仿宋</vt:lpstr>
      <vt:lpstr>SimHei</vt:lpstr>
      <vt:lpstr>宋体</vt:lpstr>
      <vt:lpstr>微软雅黑</vt:lpstr>
      <vt:lpstr>Arial</vt:lpstr>
      <vt:lpstr>Calibri</vt:lpstr>
      <vt:lpstr>Courier New</vt:lpstr>
      <vt:lpstr>Times New Roman</vt:lpstr>
      <vt:lpstr>Wingdings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yifei.zhang</dc:creator>
  <cp:lastModifiedBy>Microsoft Office 用户</cp:lastModifiedBy>
  <cp:revision>196</cp:revision>
  <dcterms:created xsi:type="dcterms:W3CDTF">2013-04-21T18:06:16Z</dcterms:created>
  <dcterms:modified xsi:type="dcterms:W3CDTF">2018-12-27T00:25:15Z</dcterms:modified>
</cp:coreProperties>
</file>