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5.xml" ContentType="application/vnd.openxmlformats-officedocument.presentationml.tags+xml"/>
  <Override PartName="/ppt/notesSlides/notesSlide35.xml" ContentType="application/vnd.openxmlformats-officedocument.presentationml.notesSlide+xml"/>
  <Override PartName="/ppt/tags/tag16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7.xml" ContentType="application/vnd.openxmlformats-officedocument.presentationml.tags+xml"/>
  <Override PartName="/ppt/notesSlides/notesSlide44.xml" ContentType="application/vnd.openxmlformats-officedocument.presentationml.notesSlide+xml"/>
  <Override PartName="/ppt/tags/tag18.xml" ContentType="application/vnd.openxmlformats-officedocument.presentationml.tags+xml"/>
  <Override PartName="/ppt/notesSlides/notesSlide45.xml" ContentType="application/vnd.openxmlformats-officedocument.presentationml.notesSlide+xml"/>
  <Override PartName="/ppt/tags/tag19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20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notesMasterIdLst>
    <p:notesMasterId r:id="rId78"/>
  </p:notesMasterIdLst>
  <p:handoutMasterIdLst>
    <p:handoutMasterId r:id="rId79"/>
  </p:handoutMasterIdLst>
  <p:sldIdLst>
    <p:sldId id="260" r:id="rId3"/>
    <p:sldId id="259" r:id="rId4"/>
    <p:sldId id="454" r:id="rId5"/>
    <p:sldId id="425" r:id="rId6"/>
    <p:sldId id="262" r:id="rId7"/>
    <p:sldId id="263" r:id="rId8"/>
    <p:sldId id="264" r:id="rId9"/>
    <p:sldId id="265" r:id="rId10"/>
    <p:sldId id="366" r:id="rId11"/>
    <p:sldId id="506" r:id="rId12"/>
    <p:sldId id="427" r:id="rId13"/>
    <p:sldId id="487" r:id="rId14"/>
    <p:sldId id="488" r:id="rId15"/>
    <p:sldId id="489" r:id="rId16"/>
    <p:sldId id="490" r:id="rId17"/>
    <p:sldId id="491" r:id="rId18"/>
    <p:sldId id="492" r:id="rId19"/>
    <p:sldId id="517" r:id="rId20"/>
    <p:sldId id="520" r:id="rId21"/>
    <p:sldId id="519" r:id="rId22"/>
    <p:sldId id="509" r:id="rId23"/>
    <p:sldId id="482" r:id="rId24"/>
    <p:sldId id="507" r:id="rId25"/>
    <p:sldId id="483" r:id="rId26"/>
    <p:sldId id="508" r:id="rId27"/>
    <p:sldId id="484" r:id="rId28"/>
    <p:sldId id="430" r:id="rId29"/>
    <p:sldId id="368" r:id="rId30"/>
    <p:sldId id="436" r:id="rId31"/>
    <p:sldId id="438" r:id="rId32"/>
    <p:sldId id="435" r:id="rId33"/>
    <p:sldId id="429" r:id="rId34"/>
    <p:sldId id="432" r:id="rId35"/>
    <p:sldId id="455" r:id="rId36"/>
    <p:sldId id="523" r:id="rId37"/>
    <p:sldId id="521" r:id="rId38"/>
    <p:sldId id="522" r:id="rId39"/>
    <p:sldId id="524" r:id="rId40"/>
    <p:sldId id="439" r:id="rId41"/>
    <p:sldId id="440" r:id="rId42"/>
    <p:sldId id="441" r:id="rId43"/>
    <p:sldId id="442" r:id="rId44"/>
    <p:sldId id="443" r:id="rId45"/>
    <p:sldId id="428" r:id="rId46"/>
    <p:sldId id="433" r:id="rId47"/>
    <p:sldId id="445" r:id="rId48"/>
    <p:sldId id="446" r:id="rId49"/>
    <p:sldId id="526" r:id="rId50"/>
    <p:sldId id="529" r:id="rId51"/>
    <p:sldId id="493" r:id="rId52"/>
    <p:sldId id="449" r:id="rId53"/>
    <p:sldId id="481" r:id="rId54"/>
    <p:sldId id="527" r:id="rId55"/>
    <p:sldId id="528" r:id="rId56"/>
    <p:sldId id="458" r:id="rId57"/>
    <p:sldId id="459" r:id="rId58"/>
    <p:sldId id="450" r:id="rId59"/>
    <p:sldId id="426" r:id="rId60"/>
    <p:sldId id="434" r:id="rId61"/>
    <p:sldId id="514" r:id="rId62"/>
    <p:sldId id="495" r:id="rId63"/>
    <p:sldId id="465" r:id="rId64"/>
    <p:sldId id="466" r:id="rId65"/>
    <p:sldId id="467" r:id="rId66"/>
    <p:sldId id="469" r:id="rId67"/>
    <p:sldId id="496" r:id="rId68"/>
    <p:sldId id="452" r:id="rId69"/>
    <p:sldId id="472" r:id="rId70"/>
    <p:sldId id="477" r:id="rId71"/>
    <p:sldId id="478" r:id="rId72"/>
    <p:sldId id="480" r:id="rId73"/>
    <p:sldId id="479" r:id="rId74"/>
    <p:sldId id="516" r:id="rId75"/>
    <p:sldId id="530" r:id="rId76"/>
    <p:sldId id="419" r:id="rId77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FFFF"/>
    <a:srgbClr val="000066"/>
    <a:srgbClr val="800000"/>
    <a:srgbClr val="FF9966"/>
    <a:srgbClr val="80008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 autoAdjust="0"/>
    <p:restoredTop sz="93142" autoAdjust="0"/>
  </p:normalViewPr>
  <p:slideViewPr>
    <p:cSldViewPr>
      <p:cViewPr varScale="1">
        <p:scale>
          <a:sx n="119" d="100"/>
          <a:sy n="119" d="100"/>
        </p:scale>
        <p:origin x="17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  <a:pPr/>
              <a:t>2018/9/6</a:t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9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  <a:pPr/>
              <a:t>2018/9/6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0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03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8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8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8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81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772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772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十进制是我们日常生活和工作中最常使用的进位计数制</a:t>
            </a:r>
            <a:endParaRPr lang="en-US" altLang="zh-CN" dirty="0"/>
          </a:p>
          <a:p>
            <a:r>
              <a:rPr lang="zh-CN" altLang="en-US" dirty="0"/>
              <a:t>二进制是数字电路中应用最广泛的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575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十进制是我们日常生活和工作中最常使用的进位计数制</a:t>
            </a:r>
            <a:endParaRPr lang="en-US" altLang="zh-CN" dirty="0"/>
          </a:p>
          <a:p>
            <a:r>
              <a:rPr lang="zh-CN" altLang="en-US" dirty="0"/>
              <a:t>二进制是数字电路中应用最广泛的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9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十进制是我们日常生活和工作中最常使用的进位计数制</a:t>
            </a:r>
            <a:endParaRPr lang="en-US" altLang="zh-CN" dirty="0"/>
          </a:p>
          <a:p>
            <a:r>
              <a:rPr lang="zh-CN" altLang="en-US" dirty="0"/>
              <a:t>二进制是数字电路中应用最广泛的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426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十进制是我们日常生活和工作中最常使用的进位计数制</a:t>
            </a:r>
            <a:endParaRPr lang="en-US" altLang="zh-CN" dirty="0"/>
          </a:p>
          <a:p>
            <a:r>
              <a:rPr lang="zh-CN" altLang="en-US" dirty="0"/>
              <a:t>二进制是数字电路中应用最广泛的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第一节课的内容为</a:t>
            </a:r>
            <a:r>
              <a:rPr lang="en-US" altLang="zh-CN" dirty="0"/>
              <a:t>1-32</a:t>
            </a:r>
            <a:r>
              <a:rPr lang="zh-CN" altLang="en-US" dirty="0"/>
              <a:t>页 无作业</a:t>
            </a:r>
            <a:endParaRPr lang="en-US" altLang="zh-CN" dirty="0"/>
          </a:p>
          <a:p>
            <a:r>
              <a:rPr lang="zh-CN" altLang="en-US" dirty="0"/>
              <a:t>第二节课的内容为</a:t>
            </a:r>
            <a:r>
              <a:rPr lang="en-US" altLang="zh-CN" dirty="0"/>
              <a:t>33-62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zh-CN" altLang="en-US" dirty="0"/>
              <a:t>第三节课的内容为</a:t>
            </a:r>
            <a:r>
              <a:rPr lang="en-US" altLang="zh-CN" dirty="0"/>
              <a:t>63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10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076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746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998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265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711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740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658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817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216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371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31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026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至于十进制与八进制、十六进制之间的相互转化，可以想将十进制转化为二进制，再相应的转化为十六进制和八进制；反之同理，先转化为二进制，再转化为十进制。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47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955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乘法：若干次“被乘数（或</a:t>
            </a:r>
            <a:r>
              <a:rPr lang="en-US" altLang="zh-CN" dirty="0"/>
              <a:t>0</a:t>
            </a:r>
            <a:r>
              <a:rPr lang="zh-CN" altLang="en-US" dirty="0"/>
              <a:t>）左移</a:t>
            </a:r>
            <a:r>
              <a:rPr lang="en-US" altLang="zh-CN" dirty="0"/>
              <a:t>1</a:t>
            </a:r>
            <a:r>
              <a:rPr lang="zh-CN" altLang="en-US" dirty="0"/>
              <a:t>位”和“被乘数（或</a:t>
            </a:r>
            <a:r>
              <a:rPr lang="en-US" altLang="zh-CN" dirty="0"/>
              <a:t>0</a:t>
            </a:r>
            <a:r>
              <a:rPr lang="zh-CN" altLang="en-US" dirty="0"/>
              <a:t>）与部分积相加”两种操作完成</a:t>
            </a:r>
            <a:endParaRPr lang="en-US" altLang="zh-CN" dirty="0"/>
          </a:p>
          <a:p>
            <a:r>
              <a:rPr lang="zh-CN" altLang="en-US" dirty="0"/>
              <a:t>除法：若干次“除数右移</a:t>
            </a:r>
            <a:r>
              <a:rPr lang="en-US" altLang="zh-CN" dirty="0"/>
              <a:t>1</a:t>
            </a:r>
            <a:r>
              <a:rPr lang="zh-CN" altLang="en-US" dirty="0"/>
              <a:t>位”和“从被除数或余数中减去除数”两种操作完成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819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962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520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403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855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155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20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001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602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290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661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859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6365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347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367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5532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2933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24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7729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6540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256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49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6313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57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第一节课的内容为</a:t>
            </a:r>
            <a:r>
              <a:rPr lang="en-US" altLang="zh-CN" dirty="0"/>
              <a:t>1-32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zh-CN" altLang="en-US" dirty="0"/>
              <a:t>第二节课的内容为</a:t>
            </a:r>
            <a:r>
              <a:rPr lang="en-US" altLang="zh-CN" dirty="0"/>
              <a:t>33-62</a:t>
            </a:r>
            <a:r>
              <a:rPr lang="zh-CN" altLang="en-US" dirty="0"/>
              <a:t>页  有作业</a:t>
            </a:r>
            <a:endParaRPr lang="en-US" altLang="zh-CN" dirty="0"/>
          </a:p>
          <a:p>
            <a:r>
              <a:rPr lang="zh-CN" altLang="en-US" dirty="0"/>
              <a:t>第三节课的内容为</a:t>
            </a:r>
            <a:r>
              <a:rPr lang="en-US" altLang="zh-CN" dirty="0"/>
              <a:t>63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/>
              <a:t>页 无作业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99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8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8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8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422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740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172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73" y="134076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8488637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593645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0172781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6575392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167603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40527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4222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316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8222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7841520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5623869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82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81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7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4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0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7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ndr@ict.ac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w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30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w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wmf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 dirty="0">
                <a:solidFill>
                  <a:srgbClr val="0070C0"/>
                </a:solidFill>
              </a:rPr>
              <a:t>数字电路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Hans" altLang="en-US" sz="2800" dirty="0">
                <a:solidFill>
                  <a:schemeClr val="tx1"/>
                </a:solidFill>
              </a:rPr>
              <a:t>安学军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中国科学院大学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中国科学院计算技术研究所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Hans" sz="2800" dirty="0">
                <a:solidFill>
                  <a:schemeClr val="tx1"/>
                </a:solidFill>
                <a:hlinkClick r:id="rId2"/>
              </a:rPr>
              <a:t>axj</a:t>
            </a:r>
            <a:r>
              <a:rPr lang="en-US" altLang="zh-CN" sz="2800" dirty="0">
                <a:solidFill>
                  <a:schemeClr val="tx1"/>
                </a:solidFill>
                <a:hlinkClick r:id="rId2"/>
              </a:rPr>
              <a:t>@ict.ac.cn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11"/>
    </mc:Choice>
    <mc:Fallback xmlns="">
      <p:transition advTm="3141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信息与编码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常见的数制</a:t>
            </a:r>
            <a:endParaRPr lang="en-US" altLang="zh-CN" dirty="0"/>
          </a:p>
          <a:p>
            <a:r>
              <a:rPr lang="zh-CN" altLang="en-US" dirty="0"/>
              <a:t>数制间的转换</a:t>
            </a:r>
            <a:endParaRPr lang="en-US" altLang="zh-CN" dirty="0"/>
          </a:p>
          <a:p>
            <a:r>
              <a:rPr lang="zh-CN" altLang="en-US" dirty="0"/>
              <a:t>二进制算数运算</a:t>
            </a:r>
            <a:endParaRPr lang="en-US" altLang="zh-CN" dirty="0"/>
          </a:p>
          <a:p>
            <a:r>
              <a:rPr lang="zh-CN" altLang="en-US" dirty="0"/>
              <a:t>常见的编码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70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4"/>
    </mc:Choice>
    <mc:Fallback xmlns="">
      <p:transition advTm="13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信息与编码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概述</a:t>
            </a:r>
            <a:endParaRPr lang="en-US" altLang="zh-CN" b="1" dirty="0"/>
          </a:p>
          <a:p>
            <a:r>
              <a:rPr lang="zh-CN" altLang="en-US" dirty="0"/>
              <a:t>常见的数制</a:t>
            </a:r>
            <a:endParaRPr lang="en-US" altLang="zh-CN" dirty="0"/>
          </a:p>
          <a:p>
            <a:r>
              <a:rPr lang="zh-CN" altLang="en-US" dirty="0"/>
              <a:t>数制间的转换</a:t>
            </a:r>
            <a:endParaRPr lang="en-US" altLang="zh-CN" dirty="0"/>
          </a:p>
          <a:p>
            <a:r>
              <a:rPr lang="zh-CN" altLang="en-US" dirty="0"/>
              <a:t>二进制算数运算</a:t>
            </a:r>
            <a:endParaRPr lang="en-US" altLang="zh-CN" dirty="0"/>
          </a:p>
          <a:p>
            <a:r>
              <a:rPr lang="zh-CN" altLang="en-US" dirty="0"/>
              <a:t>常见的编码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3"/>
    </mc:Choice>
    <mc:Fallback xmlns="">
      <p:transition advTm="4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数字技术的发展过程</a:t>
            </a:r>
          </a:p>
          <a:p>
            <a:pPr lvl="1"/>
            <a:r>
              <a:rPr lang="zh-CN" altLang="en-US" dirty="0"/>
              <a:t>数字技术是一门应用学科，它的发展过程：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① </a:t>
            </a:r>
            <a:r>
              <a:rPr lang="zh-CN" altLang="en-US" dirty="0"/>
              <a:t>产生：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30</a:t>
            </a:r>
            <a:r>
              <a:rPr lang="zh-CN" altLang="en-US" dirty="0"/>
              <a:t>年代在通讯技术（电报、电话）首先引入</a:t>
            </a:r>
            <a:r>
              <a:rPr lang="zh-CN" altLang="en-US" dirty="0">
                <a:solidFill>
                  <a:srgbClr val="FF0000"/>
                </a:solidFill>
              </a:rPr>
              <a:t>二进制</a:t>
            </a:r>
            <a:r>
              <a:rPr lang="zh-CN" altLang="en-US" dirty="0"/>
              <a:t>的信息存储技术。而在</a:t>
            </a:r>
            <a:r>
              <a:rPr lang="en-US" altLang="zh-CN" dirty="0"/>
              <a:t>1847</a:t>
            </a:r>
            <a:r>
              <a:rPr lang="zh-CN" altLang="en-US" dirty="0"/>
              <a:t>年由英国科学家乔治</a:t>
            </a:r>
            <a:r>
              <a:rPr lang="en-US" altLang="zh-CN" dirty="0"/>
              <a:t>.</a:t>
            </a:r>
            <a:r>
              <a:rPr lang="zh-CN" altLang="en-US" dirty="0"/>
              <a:t>布尔</a:t>
            </a:r>
            <a:r>
              <a:rPr lang="en-US" altLang="zh-CN" dirty="0"/>
              <a:t>(George Boole)</a:t>
            </a:r>
            <a:r>
              <a:rPr lang="zh-CN" altLang="en-US" dirty="0"/>
              <a:t>创立布尔代数，并在电子电路中的得到应用，形成</a:t>
            </a:r>
            <a:r>
              <a:rPr lang="zh-CN" altLang="en-US" dirty="0">
                <a:solidFill>
                  <a:srgbClr val="FF0000"/>
                </a:solidFill>
              </a:rPr>
              <a:t>开关代数</a:t>
            </a:r>
            <a:r>
              <a:rPr lang="zh-CN" altLang="en-US" dirty="0"/>
              <a:t>，并有一套完整的数字逻辑电路的分析和设计方法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4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434"/>
    </mc:Choice>
    <mc:Fallback xmlns="">
      <p:transition advTm="4643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数字技术的发展过程</a:t>
            </a:r>
          </a:p>
          <a:p>
            <a:pPr lvl="1"/>
            <a:r>
              <a:rPr lang="zh-CN" altLang="en-US" dirty="0"/>
              <a:t>②初级阶段：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40</a:t>
            </a:r>
            <a:r>
              <a:rPr lang="zh-CN" altLang="en-US" dirty="0"/>
              <a:t>年代电子计算机中的应用，此时以</a:t>
            </a:r>
            <a:r>
              <a:rPr lang="zh-CN" altLang="en-US" dirty="0">
                <a:solidFill>
                  <a:srgbClr val="FF0000"/>
                </a:solidFill>
              </a:rPr>
              <a:t>电子管（真空管）</a:t>
            </a:r>
            <a:r>
              <a:rPr lang="zh-CN" altLang="en-US" dirty="0"/>
              <a:t>作为基本器件。另外在电话交换和数字通讯方面也有应用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449132" y="3796231"/>
            <a:ext cx="3681136" cy="2861051"/>
            <a:chOff x="1248" y="1104"/>
            <a:chExt cx="3120" cy="2846"/>
          </a:xfrm>
        </p:grpSpPr>
        <p:pic>
          <p:nvPicPr>
            <p:cNvPr id="6" name="Picture 7" descr="电子管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4" t="14432" r="15962"/>
            <a:stretch>
              <a:fillRect/>
            </a:stretch>
          </p:blipFill>
          <p:spPr bwMode="auto">
            <a:xfrm>
              <a:off x="1248" y="1104"/>
              <a:ext cx="3120" cy="2828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271" y="3552"/>
              <a:ext cx="1872" cy="39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电子管（真空管）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09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19"/>
    </mc:Choice>
    <mc:Fallback xmlns="">
      <p:transition advTm="13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数字技术的发展过程</a:t>
            </a:r>
          </a:p>
          <a:p>
            <a:pPr lvl="1"/>
            <a:r>
              <a:rPr lang="zh-CN" altLang="en-US" dirty="0"/>
              <a:t>③第二阶段：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60</a:t>
            </a:r>
            <a:r>
              <a:rPr lang="zh-CN" altLang="en-US" dirty="0"/>
              <a:t>年代</a:t>
            </a:r>
            <a:r>
              <a:rPr lang="zh-CN" altLang="en-US" dirty="0">
                <a:solidFill>
                  <a:srgbClr val="FF0000"/>
                </a:solidFill>
              </a:rPr>
              <a:t>晶体管</a:t>
            </a:r>
            <a:r>
              <a:rPr lang="zh-CN" altLang="en-US" dirty="0"/>
              <a:t>的出现，使得数字技术有一个飞跃发展，除了计算机、通讯领域应用外，在其它如测量领域得到应用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763680" y="3727812"/>
            <a:ext cx="7102093" cy="3020318"/>
            <a:chOff x="268" y="1173"/>
            <a:chExt cx="5441" cy="3082"/>
          </a:xfrm>
          <a:noFill/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2138195"/>
                </p:ext>
              </p:extLst>
            </p:nvPr>
          </p:nvGraphicFramePr>
          <p:xfrm>
            <a:off x="268" y="1173"/>
            <a:ext cx="4080" cy="3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9" name="BMP 图象" r:id="rId5" imgW="3048426" imgH="2285714" progId="Paint.Picture">
                    <p:embed/>
                  </p:oleObj>
                </mc:Choice>
                <mc:Fallback>
                  <p:oleObj name="BMP 图象" r:id="rId5" imgW="3048426" imgH="228571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" y="1173"/>
                          <a:ext cx="4080" cy="308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57150" cmpd="thickThin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461" y="3784"/>
              <a:ext cx="1248" cy="471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晶体管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7468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58"/>
    </mc:Choice>
    <mc:Fallback xmlns="">
      <p:transition advTm="1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数字技术的发展过程</a:t>
            </a:r>
          </a:p>
          <a:p>
            <a:pPr lvl="1"/>
            <a:r>
              <a:rPr lang="zh-CN" altLang="en-US" dirty="0"/>
              <a:t>④第三阶段：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年代中期</a:t>
            </a:r>
            <a:r>
              <a:rPr lang="zh-CN" altLang="en-US" dirty="0">
                <a:solidFill>
                  <a:srgbClr val="FF0000"/>
                </a:solidFill>
              </a:rPr>
              <a:t>集成电路</a:t>
            </a:r>
            <a:r>
              <a:rPr lang="zh-CN" altLang="en-US" dirty="0"/>
              <a:t>的出现，使得数字技术有了更广泛的应用，在各行各业医疗、雷达、卫星等领域都得到应用</a:t>
            </a:r>
          </a:p>
        </p:txBody>
      </p:sp>
      <p:pic>
        <p:nvPicPr>
          <p:cNvPr id="5" name="Picture 8" descr="集成电路图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96" y="3861048"/>
            <a:ext cx="3581400" cy="269240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68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47"/>
    </mc:Choice>
    <mc:Fallback xmlns="">
      <p:transition advTm="12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数字技术的发展过程</a:t>
            </a:r>
          </a:p>
          <a:p>
            <a:pPr lvl="1"/>
            <a:r>
              <a:rPr lang="zh-CN" altLang="en-US" dirty="0"/>
              <a:t>⑤第四阶段：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年代中期到</a:t>
            </a:r>
            <a:r>
              <a:rPr lang="en-US" altLang="zh-CN" dirty="0"/>
              <a:t>80</a:t>
            </a:r>
            <a:r>
              <a:rPr lang="zh-CN" altLang="en-US" dirty="0"/>
              <a:t>年代中期，</a:t>
            </a:r>
            <a:r>
              <a:rPr lang="zh-CN" altLang="en-US" dirty="0">
                <a:solidFill>
                  <a:srgbClr val="FF0000"/>
                </a:solidFill>
              </a:rPr>
              <a:t>微电子技术</a:t>
            </a:r>
            <a:r>
              <a:rPr lang="zh-CN" altLang="en-US" dirty="0"/>
              <a:t>的发展，使得数字技术得到迅猛的发展，产生了大规模和超大规模的集成数字芯片，应用在各行各业和我们的日常生活</a:t>
            </a:r>
          </a:p>
        </p:txBody>
      </p:sp>
    </p:spTree>
    <p:extLst>
      <p:ext uri="{BB962C8B-B14F-4D97-AF65-F5344CB8AC3E}">
        <p14:creationId xmlns:p14="http://schemas.microsoft.com/office/powerpoint/2010/main" val="166877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800"/>
    </mc:Choice>
    <mc:Fallback xmlns="">
      <p:transition advTm="108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数字技术的发展过程</a:t>
            </a:r>
          </a:p>
          <a:p>
            <a:pPr lvl="1"/>
            <a:r>
              <a:rPr lang="zh-CN" altLang="en-US" dirty="0"/>
              <a:t>⑥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年代中期以后，产生一些专用和通用的</a:t>
            </a:r>
            <a:r>
              <a:rPr lang="zh-CN" altLang="en-US" dirty="0">
                <a:solidFill>
                  <a:srgbClr val="FF0000"/>
                </a:solidFill>
              </a:rPr>
              <a:t>集成芯片</a:t>
            </a:r>
            <a:r>
              <a:rPr lang="zh-CN" altLang="en-US" dirty="0"/>
              <a:t>，以及一些</a:t>
            </a:r>
            <a:r>
              <a:rPr lang="zh-CN" altLang="en-US" dirty="0">
                <a:solidFill>
                  <a:srgbClr val="FF0000"/>
                </a:solidFill>
              </a:rPr>
              <a:t>可编程的数字芯片</a:t>
            </a:r>
            <a:r>
              <a:rPr lang="zh-CN" altLang="en-US" dirty="0"/>
              <a:t>，并且制作技术日益成熟，使得数字电路的设计模块化和可编程的特点，提高了设备的性能、适用性，并降低成本，这是数字电路今后发展的趋势。</a:t>
            </a:r>
          </a:p>
        </p:txBody>
      </p:sp>
    </p:spTree>
    <p:extLst>
      <p:ext uri="{BB962C8B-B14F-4D97-AF65-F5344CB8AC3E}">
        <p14:creationId xmlns:p14="http://schemas.microsoft.com/office/powerpoint/2010/main" val="166877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847"/>
    </mc:Choice>
    <mc:Fallback xmlns="">
      <p:transition advTm="1984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569371"/>
          </a:xfrm>
        </p:spPr>
        <p:txBody>
          <a:bodyPr/>
          <a:lstStyle/>
          <a:p>
            <a:r>
              <a:rPr lang="zh-CN" altLang="en-US" dirty="0"/>
              <a:t>数字电路的分类</a:t>
            </a:r>
            <a:endParaRPr lang="en-US" altLang="zh-CN" dirty="0"/>
          </a:p>
          <a:p>
            <a:pPr lvl="1"/>
            <a:r>
              <a:rPr lang="zh-CN" altLang="en-US" dirty="0"/>
              <a:t>按集成度分类</a:t>
            </a:r>
          </a:p>
          <a:p>
            <a:pPr lvl="2"/>
            <a:r>
              <a:rPr lang="zh-CN" altLang="en-US" dirty="0"/>
              <a:t>集成度：每块集成电路芯片中包含的元器件数目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小规模集成电路</a:t>
            </a:r>
            <a:r>
              <a:rPr lang="en-US" altLang="zh-CN" dirty="0"/>
              <a:t>(Small Scale IC</a:t>
            </a:r>
            <a:r>
              <a:rPr lang="zh-CN" altLang="en-US" dirty="0"/>
              <a:t>，</a:t>
            </a:r>
            <a:r>
              <a:rPr lang="en-US" altLang="zh-CN" dirty="0"/>
              <a:t>SSI) 	</a:t>
            </a:r>
          </a:p>
          <a:p>
            <a:pPr marL="914400" lvl="2" indent="0">
              <a:buNone/>
            </a:pPr>
            <a:r>
              <a:rPr lang="en-US" altLang="zh-CN" sz="1800" dirty="0"/>
              <a:t>	</a:t>
            </a:r>
            <a:r>
              <a:rPr lang="en-US" altLang="zh-CN" sz="2000" dirty="0"/>
              <a:t>10</a:t>
            </a:r>
            <a:r>
              <a:rPr lang="zh-CN" altLang="en-US" sz="2000" dirty="0"/>
              <a:t>个门 </a:t>
            </a:r>
            <a:r>
              <a:rPr lang="en-US" altLang="zh-CN" sz="2000" dirty="0"/>
              <a:t>		10 </a:t>
            </a:r>
            <a:r>
              <a:rPr lang="zh-CN" altLang="en-US" sz="2000" dirty="0"/>
              <a:t>～</a:t>
            </a:r>
            <a:r>
              <a:rPr lang="en-US" altLang="zh-CN" sz="2000" dirty="0"/>
              <a:t>100</a:t>
            </a:r>
            <a:r>
              <a:rPr lang="zh-CN" altLang="en-US" sz="2000" dirty="0"/>
              <a:t>个元件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dirty="0"/>
              <a:t>中规模集成电路</a:t>
            </a:r>
            <a:r>
              <a:rPr lang="en-US" altLang="zh-CN" dirty="0"/>
              <a:t>(Medium Scale IC</a:t>
            </a:r>
            <a:r>
              <a:rPr lang="zh-CN" altLang="en-US" dirty="0"/>
              <a:t>，</a:t>
            </a:r>
            <a:r>
              <a:rPr lang="en-US" altLang="zh-CN" dirty="0"/>
              <a:t>MSI) </a:t>
            </a:r>
          </a:p>
          <a:p>
            <a:pPr marL="914400" lvl="2" indent="0">
              <a:buNone/>
            </a:pPr>
            <a:r>
              <a:rPr lang="en-US" altLang="zh-CN" sz="1800" dirty="0"/>
              <a:t>	</a:t>
            </a:r>
            <a:r>
              <a:rPr lang="en-US" altLang="zh-CN" sz="2000" dirty="0"/>
              <a:t>10 </a:t>
            </a:r>
            <a:r>
              <a:rPr lang="zh-CN" altLang="en-US" sz="2000" dirty="0"/>
              <a:t>～</a:t>
            </a:r>
            <a:r>
              <a:rPr lang="en-US" altLang="zh-CN" sz="2000" dirty="0"/>
              <a:t>100</a:t>
            </a:r>
            <a:r>
              <a:rPr lang="zh-CN" altLang="en-US" sz="2000" dirty="0"/>
              <a:t>个门 </a:t>
            </a:r>
            <a:r>
              <a:rPr lang="en-US" altLang="zh-CN" sz="2000" dirty="0"/>
              <a:t>	100 </a:t>
            </a:r>
            <a:r>
              <a:rPr lang="zh-CN" altLang="en-US" sz="2000" dirty="0"/>
              <a:t>～</a:t>
            </a:r>
            <a:r>
              <a:rPr lang="en-US" altLang="zh-CN" sz="2000" dirty="0"/>
              <a:t>1000</a:t>
            </a:r>
            <a:r>
              <a:rPr lang="zh-CN" altLang="en-US" sz="2000" dirty="0"/>
              <a:t>个元件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800" dirty="0"/>
              <a:t>大规模集成电路</a:t>
            </a:r>
            <a:r>
              <a:rPr lang="en-US" altLang="zh-CN" sz="2800" dirty="0"/>
              <a:t>(Large Scale IC</a:t>
            </a:r>
            <a:r>
              <a:rPr lang="zh-CN" altLang="en-US" sz="2800" dirty="0"/>
              <a:t>，</a:t>
            </a:r>
            <a:r>
              <a:rPr lang="en-US" altLang="zh-CN" sz="2800" dirty="0"/>
              <a:t>LSI) </a:t>
            </a:r>
          </a:p>
          <a:p>
            <a:pPr marL="914400" lvl="2" indent="0">
              <a:buNone/>
            </a:pPr>
            <a:r>
              <a:rPr lang="en-US" altLang="zh-CN" sz="2000" dirty="0"/>
              <a:t>	100 </a:t>
            </a:r>
            <a:r>
              <a:rPr lang="zh-CN" altLang="en-US" sz="2000" dirty="0"/>
              <a:t>～</a:t>
            </a:r>
            <a:r>
              <a:rPr lang="en-US" altLang="zh-CN" sz="2000" dirty="0"/>
              <a:t>1000</a:t>
            </a:r>
            <a:r>
              <a:rPr lang="zh-CN" altLang="en-US" sz="2000" dirty="0"/>
              <a:t>个门    </a:t>
            </a:r>
            <a:r>
              <a:rPr lang="en-US" altLang="zh-CN" sz="2000" dirty="0"/>
              <a:t>	1000 </a:t>
            </a:r>
            <a:r>
              <a:rPr lang="zh-CN" altLang="en-US" sz="2000" dirty="0"/>
              <a:t>～</a:t>
            </a:r>
            <a:r>
              <a:rPr lang="en-US" altLang="zh-CN" sz="2000" dirty="0"/>
              <a:t>10000</a:t>
            </a:r>
            <a:r>
              <a:rPr lang="zh-CN" altLang="en-US" sz="2000" dirty="0"/>
              <a:t>个元件</a:t>
            </a:r>
          </a:p>
          <a:p>
            <a:pPr marL="914400" lvl="2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0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063"/>
    </mc:Choice>
    <mc:Fallback xmlns="">
      <p:transition advTm="6806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569371"/>
          </a:xfrm>
        </p:spPr>
        <p:txBody>
          <a:bodyPr/>
          <a:lstStyle/>
          <a:p>
            <a:r>
              <a:rPr lang="zh-CN" altLang="en-US" dirty="0"/>
              <a:t>数字电路的分类</a:t>
            </a:r>
            <a:endParaRPr lang="en-US" altLang="zh-CN" dirty="0"/>
          </a:p>
          <a:p>
            <a:pPr lvl="1"/>
            <a:r>
              <a:rPr lang="zh-CN" altLang="en-US" dirty="0"/>
              <a:t>按集成度分类（续）</a:t>
            </a:r>
          </a:p>
          <a:p>
            <a:pPr marL="914400" lvl="2" indent="0">
              <a:buNone/>
            </a:pPr>
            <a:r>
              <a:rPr lang="zh-CN" altLang="en-US" dirty="0"/>
              <a:t>超大规模集成电路</a:t>
            </a:r>
            <a:r>
              <a:rPr lang="en-US" altLang="zh-CN" dirty="0"/>
              <a:t>(Very Large Scale IC</a:t>
            </a:r>
            <a:r>
              <a:rPr lang="zh-CN" altLang="en-US" dirty="0"/>
              <a:t>，</a:t>
            </a:r>
            <a:r>
              <a:rPr lang="en-US" altLang="zh-CN" dirty="0"/>
              <a:t>VLSI)                        	</a:t>
            </a:r>
            <a:r>
              <a:rPr lang="zh-CN" altLang="en-US" sz="2000" dirty="0"/>
              <a:t>＞</a:t>
            </a:r>
            <a:r>
              <a:rPr lang="en-US" altLang="zh-CN" sz="2000" dirty="0"/>
              <a:t>1000</a:t>
            </a:r>
            <a:r>
              <a:rPr lang="zh-CN" altLang="en-US" sz="2000" dirty="0"/>
              <a:t>个门          </a:t>
            </a:r>
            <a:r>
              <a:rPr lang="en-US" altLang="zh-CN" sz="2000" dirty="0"/>
              <a:t>	</a:t>
            </a:r>
            <a:r>
              <a:rPr lang="zh-CN" altLang="en-US" sz="2000" dirty="0"/>
              <a:t>＞ </a:t>
            </a:r>
            <a:r>
              <a:rPr lang="en-US" altLang="zh-CN" sz="2000" dirty="0"/>
              <a:t>10000</a:t>
            </a:r>
            <a:r>
              <a:rPr lang="zh-CN" altLang="en-US" sz="2000" dirty="0"/>
              <a:t>个元件</a:t>
            </a:r>
          </a:p>
          <a:p>
            <a:pPr marL="914400" lvl="2" indent="0">
              <a:buNone/>
            </a:pPr>
            <a:r>
              <a:rPr lang="zh-CN" altLang="en-US" dirty="0"/>
              <a:t>特大规模集成电路</a:t>
            </a:r>
            <a:r>
              <a:rPr lang="en-US" altLang="zh-CN" dirty="0"/>
              <a:t>(Ultra Large Scale IC</a:t>
            </a:r>
            <a:r>
              <a:rPr lang="zh-CN" altLang="en-US" dirty="0"/>
              <a:t>，</a:t>
            </a:r>
            <a:r>
              <a:rPr lang="en-US" altLang="zh-CN" dirty="0"/>
              <a:t>ULSI)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巨大规模集成电路</a:t>
            </a:r>
            <a:r>
              <a:rPr lang="en-US" altLang="zh-CN" dirty="0"/>
              <a:t>(Gigantic Scale IC</a:t>
            </a:r>
            <a:r>
              <a:rPr lang="zh-CN" altLang="en-US" dirty="0"/>
              <a:t>，</a:t>
            </a:r>
            <a:r>
              <a:rPr lang="en-US" altLang="zh-CN" dirty="0"/>
              <a:t>GSI</a:t>
            </a:r>
            <a:r>
              <a:rPr lang="zh-CN" altLang="en-US" dirty="0"/>
              <a:t>）</a:t>
            </a:r>
          </a:p>
          <a:p>
            <a:pPr marL="914400" lvl="2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53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630"/>
    </mc:Choice>
    <mc:Fallback xmlns="">
      <p:transition advTm="246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数字电路课程介绍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zh-CN" altLang="en-US" dirty="0"/>
              <a:t>教学目的和基本要求</a:t>
            </a:r>
            <a:endParaRPr lang="en-US" altLang="zh-CN" dirty="0"/>
          </a:p>
          <a:p>
            <a:pPr lvl="1"/>
            <a:r>
              <a:rPr lang="zh-CN" altLang="en-US" dirty="0"/>
              <a:t>学习并掌握数制、数码、逻辑代数。</a:t>
            </a:r>
          </a:p>
          <a:p>
            <a:pPr lvl="1"/>
            <a:r>
              <a:rPr lang="zh-CN" altLang="en-US" dirty="0"/>
              <a:t>掌握数字电路基本概念、基本电路、基本分析方法和基本实验技能。</a:t>
            </a:r>
          </a:p>
          <a:p>
            <a:pPr lvl="1"/>
            <a:r>
              <a:rPr lang="zh-CN" altLang="en-US" dirty="0"/>
              <a:t>掌握组合电路和同步时序电路的设计方法和实现方法。</a:t>
            </a:r>
          </a:p>
          <a:p>
            <a:pPr lvl="1"/>
            <a:r>
              <a:rPr lang="zh-CN" altLang="en-US" dirty="0"/>
              <a:t>培养学生对硬件设计的兴趣，系统集成、仿真、综合应用能力等。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569371"/>
          </a:xfrm>
        </p:spPr>
        <p:txBody>
          <a:bodyPr/>
          <a:lstStyle/>
          <a:p>
            <a:r>
              <a:rPr lang="zh-CN" altLang="en-US" dirty="0"/>
              <a:t>数字电路的分类</a:t>
            </a:r>
            <a:endParaRPr lang="en-US" altLang="zh-CN" dirty="0"/>
          </a:p>
          <a:p>
            <a:pPr lvl="1"/>
            <a:r>
              <a:rPr lang="zh-CN" altLang="en-US" dirty="0"/>
              <a:t>按功能分类    </a:t>
            </a:r>
            <a:endParaRPr lang="en-US" altLang="zh-CN" dirty="0"/>
          </a:p>
          <a:p>
            <a:pPr lvl="2"/>
            <a:r>
              <a:rPr lang="zh-CN" altLang="en-US" dirty="0"/>
              <a:t>组合逻辑电路：电路的输出信号只与当时的输入信号有关，而与电路原来的状态无关。例：表决器</a:t>
            </a:r>
            <a:endParaRPr lang="en-US" altLang="zh-CN" dirty="0"/>
          </a:p>
          <a:p>
            <a:pPr lvl="2"/>
            <a:r>
              <a:rPr lang="zh-CN" altLang="en-US" dirty="0"/>
              <a:t>时序逻辑电路：电路的输出信号不仅与当时的输入信号有关，而且还与电路原来的状态有关。例：计数器</a:t>
            </a:r>
            <a:endParaRPr lang="en-US" altLang="zh-CN" dirty="0"/>
          </a:p>
          <a:p>
            <a:pPr lvl="1"/>
            <a:r>
              <a:rPr lang="zh-CN" altLang="en-US" dirty="0"/>
              <a:t>按结构分类</a:t>
            </a:r>
            <a:endParaRPr lang="en-US" altLang="zh-CN" dirty="0"/>
          </a:p>
          <a:p>
            <a:pPr lvl="2"/>
            <a:r>
              <a:rPr lang="en-US" altLang="zh-CN" dirty="0"/>
              <a:t>TTL    </a:t>
            </a:r>
            <a:r>
              <a:rPr lang="zh-CN" altLang="en-US" dirty="0"/>
              <a:t>双极型（</a:t>
            </a:r>
            <a:r>
              <a:rPr lang="en-US" altLang="zh-CN" dirty="0"/>
              <a:t>BJT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CMOS   </a:t>
            </a:r>
            <a:r>
              <a:rPr lang="zh-CN" altLang="en-US" dirty="0"/>
              <a:t>单极型（</a:t>
            </a:r>
            <a:r>
              <a:rPr lang="en-US" altLang="zh-CN" dirty="0"/>
              <a:t>FET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024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051"/>
    </mc:Choice>
    <mc:Fallback xmlns="">
      <p:transition advTm="6305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569371"/>
          </a:xfrm>
        </p:spPr>
        <p:txBody>
          <a:bodyPr/>
          <a:lstStyle/>
          <a:p>
            <a:r>
              <a:rPr lang="zh-CN" altLang="en-US" dirty="0"/>
              <a:t>数字电路的特点</a:t>
            </a:r>
            <a:endParaRPr lang="en-US" altLang="zh-CN" dirty="0"/>
          </a:p>
          <a:p>
            <a:pPr lvl="1"/>
            <a:r>
              <a:rPr lang="zh-CN" altLang="en-US" dirty="0"/>
              <a:t>晶体管处于开关工作状态，</a:t>
            </a:r>
            <a:r>
              <a:rPr lang="zh-CN" altLang="en-US" dirty="0">
                <a:solidFill>
                  <a:srgbClr val="FF0000"/>
                </a:solidFill>
              </a:rPr>
              <a:t>抗干扰能力强</a:t>
            </a:r>
            <a:r>
              <a:rPr lang="zh-CN" altLang="en-US" dirty="0"/>
              <a:t>、精度高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通用性强</a:t>
            </a:r>
            <a:r>
              <a:rPr lang="zh-CN" altLang="en-US" dirty="0"/>
              <a:t>。结构简单、容易制造，便于集成及系列化生产</a:t>
            </a:r>
          </a:p>
          <a:p>
            <a:pPr lvl="1"/>
            <a:r>
              <a:rPr lang="zh-CN" altLang="en-US" dirty="0"/>
              <a:t>具有“</a:t>
            </a:r>
            <a:r>
              <a:rPr lang="zh-CN" altLang="en-US" dirty="0">
                <a:solidFill>
                  <a:srgbClr val="FF0000"/>
                </a:solidFill>
              </a:rPr>
              <a:t>逻辑思维</a:t>
            </a:r>
            <a:r>
              <a:rPr lang="zh-CN" altLang="en-US" dirty="0"/>
              <a:t>”能力。数字电路能对输入的数字信号进行各种算术运算和逻辑运算、逻辑判断，故又称为数字逻辑电路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60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388"/>
    </mc:Choice>
    <mc:Fallback xmlns="">
      <p:transition advTm="2338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信号可分为模拟信号和数字信号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模拟信号是表示模拟量的信号，模拟量是在时间和数值上都是</a:t>
            </a:r>
            <a:r>
              <a:rPr lang="zh-CN" altLang="en-US" dirty="0">
                <a:solidFill>
                  <a:srgbClr val="FF0000"/>
                </a:solidFill>
              </a:rPr>
              <a:t>连续</a:t>
            </a:r>
            <a:r>
              <a:rPr lang="zh-CN" altLang="en-US" dirty="0"/>
              <a:t>的的物理量</a:t>
            </a:r>
            <a:endParaRPr lang="en-US" altLang="zh-CN" dirty="0"/>
          </a:p>
          <a:p>
            <a:pPr lvl="2"/>
            <a:r>
              <a:rPr lang="zh-CN" altLang="en-US" dirty="0"/>
              <a:t>时间上连续：任意时刻有一个相对的值</a:t>
            </a:r>
          </a:p>
          <a:p>
            <a:pPr lvl="2"/>
            <a:r>
              <a:rPr lang="zh-CN" altLang="en-US" dirty="0"/>
              <a:t>数值上连续：可以是在一定范围内的任意值</a:t>
            </a:r>
          </a:p>
          <a:p>
            <a:pPr lvl="2"/>
            <a:r>
              <a:rPr lang="zh-CN" altLang="en-US" dirty="0"/>
              <a:t>例如：电压、电流、温度、声音等</a:t>
            </a:r>
            <a:endParaRPr lang="en-US" altLang="zh-CN" dirty="0"/>
          </a:p>
          <a:p>
            <a:pPr lvl="1"/>
            <a:r>
              <a:rPr lang="zh-CN" altLang="en-US" dirty="0">
                <a:latin typeface="黑体" pitchFamily="2" charset="-122"/>
              </a:rPr>
              <a:t>优点</a:t>
            </a:r>
            <a:endParaRPr lang="en-US" altLang="zh-CN" dirty="0">
              <a:latin typeface="黑体" pitchFamily="2" charset="-122"/>
            </a:endParaRPr>
          </a:p>
          <a:p>
            <a:pPr lvl="2"/>
            <a:r>
              <a:rPr lang="zh-CN" altLang="en-US" dirty="0">
                <a:latin typeface="黑体" pitchFamily="2" charset="-122"/>
              </a:rPr>
              <a:t>用精确的值表示事物</a:t>
            </a:r>
            <a:endParaRPr lang="zh-CN" altLang="en-US" dirty="0"/>
          </a:p>
          <a:p>
            <a:pPr lvl="1"/>
            <a:r>
              <a:rPr lang="zh-CN" altLang="en-US" dirty="0">
                <a:latin typeface="黑体" pitchFamily="2" charset="-122"/>
              </a:rPr>
              <a:t>缺点</a:t>
            </a:r>
            <a:endParaRPr lang="en-US" altLang="zh-CN" dirty="0">
              <a:latin typeface="黑体" pitchFamily="2" charset="-122"/>
            </a:endParaRPr>
          </a:p>
          <a:p>
            <a:pPr lvl="2"/>
            <a:r>
              <a:rPr lang="zh-CN" altLang="en-US" dirty="0">
                <a:latin typeface="黑体" pitchFamily="2" charset="-122"/>
              </a:rPr>
              <a:t>很难度量；容易受噪声的干扰；难以保存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9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9"/>
    </mc:Choice>
    <mc:Fallback xmlns="">
      <p:transition advTm="7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信号可分为模拟信号和数字信号</a:t>
            </a:r>
            <a:endParaRPr lang="en-US" altLang="zh-CN" dirty="0"/>
          </a:p>
          <a:p>
            <a:pPr lvl="1"/>
            <a:r>
              <a:rPr lang="zh-CN" altLang="en-US" dirty="0"/>
              <a:t>模拟信号包括正弦波信号和脉冲信号，脉冲信号如方波、矩形波、尖脉冲锯齿波、梯形波等</a:t>
            </a:r>
            <a:endParaRPr lang="en-US" altLang="zh-CN" dirty="0"/>
          </a:p>
          <a:p>
            <a:pPr lvl="1"/>
            <a:r>
              <a:rPr lang="zh-CN" altLang="en-US" dirty="0"/>
              <a:t>模拟电路：处理和传输模拟信号的电路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502952"/>
              </p:ext>
            </p:extLst>
          </p:nvPr>
        </p:nvGraphicFramePr>
        <p:xfrm>
          <a:off x="353244" y="3717032"/>
          <a:ext cx="84582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Visio" r:id="rId5" imgW="3382822" imgH="845706" progId="Visio.Drawing.11">
                  <p:embed/>
                </p:oleObj>
              </mc:Choice>
              <mc:Fallback>
                <p:oleObj name="Visio" r:id="rId5" imgW="3382822" imgH="8457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44" y="3717032"/>
                        <a:ext cx="8458200" cy="2105025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09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255"/>
    </mc:Choice>
    <mc:Fallback xmlns="">
      <p:transition advTm="13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84684" y="1252135"/>
            <a:ext cx="8229600" cy="4569371"/>
          </a:xfrm>
        </p:spPr>
        <p:txBody>
          <a:bodyPr/>
          <a:lstStyle/>
          <a:p>
            <a:r>
              <a:rPr lang="zh-CN" altLang="en-US" dirty="0"/>
              <a:t>信号可分为模拟信号和数字信号</a:t>
            </a:r>
            <a:endParaRPr lang="en-US" altLang="zh-CN" dirty="0"/>
          </a:p>
          <a:p>
            <a:pPr lvl="1"/>
            <a:r>
              <a:rPr lang="zh-CN" altLang="en-US" dirty="0"/>
              <a:t>数字信号是表示数字量的信号，数字量在时间和数值上都是</a:t>
            </a:r>
            <a:r>
              <a:rPr lang="zh-CN" altLang="en-US" dirty="0">
                <a:solidFill>
                  <a:srgbClr val="FF0000"/>
                </a:solidFill>
              </a:rPr>
              <a:t>离散</a:t>
            </a:r>
            <a:r>
              <a:rPr lang="zh-CN" altLang="en-US" dirty="0"/>
              <a:t>的</a:t>
            </a:r>
            <a:endParaRPr lang="en-US" altLang="zh-CN" dirty="0"/>
          </a:p>
          <a:p>
            <a:pPr lvl="2">
              <a:spcBef>
                <a:spcPct val="50000"/>
              </a:spcBef>
            </a:pPr>
            <a:r>
              <a:rPr lang="zh-CN" altLang="en-US" dirty="0">
                <a:latin typeface="黑体" pitchFamily="2" charset="-122"/>
              </a:rPr>
              <a:t>时间上离散：只在某些时刻有定义</a:t>
            </a:r>
            <a:endParaRPr lang="en-US" altLang="zh-CN" dirty="0">
              <a:latin typeface="黑体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zh-CN" altLang="en-US" dirty="0">
                <a:latin typeface="黑体" pitchFamily="2" charset="-122"/>
              </a:rPr>
              <a:t>数值上离散：变量只能是有限集合的一个值，常用</a:t>
            </a:r>
            <a:r>
              <a:rPr lang="en-US" altLang="zh-CN" dirty="0">
                <a:latin typeface="黑体" pitchFamily="2" charset="-122"/>
              </a:rPr>
              <a:t>0</a:t>
            </a:r>
            <a:r>
              <a:rPr lang="zh-CN" altLang="en-US" dirty="0">
                <a:latin typeface="黑体" pitchFamily="2" charset="-122"/>
              </a:rPr>
              <a:t>、</a:t>
            </a:r>
            <a:r>
              <a:rPr lang="en-US" altLang="zh-CN" dirty="0">
                <a:latin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</a:rPr>
              <a:t>二进制数表示</a:t>
            </a:r>
            <a:endParaRPr lang="en-US" altLang="zh-CN" dirty="0">
              <a:latin typeface="黑体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zh-CN" altLang="en-US" dirty="0"/>
              <a:t>数字信号位数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19672" y="5114402"/>
            <a:ext cx="4572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位二进制表示 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种状态；</a:t>
            </a:r>
          </a:p>
          <a:p>
            <a:pPr algn="l" eaLnBrk="0" hangingPunct="0"/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位二进制表示 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种状态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en-US" sz="2400" dirty="0">
                <a:latin typeface="+mj-ea"/>
                <a:ea typeface="+mj-ea"/>
              </a:rPr>
              <a:t>取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+mj-ea"/>
                <a:ea typeface="+mj-ea"/>
              </a:rPr>
              <a:t>n </a:t>
            </a:r>
            <a:r>
              <a:rPr lang="en-US" altLang="zh-CN" sz="2400" dirty="0">
                <a:latin typeface="+mj-ea"/>
                <a:ea typeface="+mj-ea"/>
              </a:rPr>
              <a:t>≥N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012160" y="4005065"/>
            <a:ext cx="3059832" cy="2088231"/>
          </a:xfrm>
          <a:prstGeom prst="cloudCallout">
            <a:avLst>
              <a:gd name="adj1" fmla="val -124463"/>
              <a:gd name="adj2" fmla="val -42542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b="1" dirty="0">
                <a:latin typeface="+mj-ea"/>
                <a:ea typeface="+mj-ea"/>
              </a:rPr>
              <a:t>0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不表示数值的大小，没有数值的概念，仅表示两种截然不同的逻辑状态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08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941"/>
    </mc:Choice>
    <mc:Fallback xmlns="">
      <p:transition advTm="96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信号可分为模拟信号和数字信号</a:t>
            </a:r>
            <a:endParaRPr lang="en-US" altLang="zh-CN" dirty="0"/>
          </a:p>
          <a:p>
            <a:pPr lvl="1"/>
            <a:r>
              <a:rPr lang="zh-CN" altLang="en-US" dirty="0"/>
              <a:t>数字电路是实现数字信号的产生、传输和处理的电路。即能对数字信号进行</a:t>
            </a:r>
            <a:r>
              <a:rPr lang="zh-CN" altLang="en-US" dirty="0">
                <a:solidFill>
                  <a:srgbClr val="FF0000"/>
                </a:solidFill>
              </a:rPr>
              <a:t>算术运算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逻辑运算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数字信号包括脉冲型和电平型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5330"/>
            <a:ext cx="8820472" cy="16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513"/>
    </mc:Choice>
    <mc:Fallback xmlns="">
      <p:transition advTm="3851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046060"/>
            <a:ext cx="8579296" cy="4569371"/>
          </a:xfrm>
        </p:spPr>
        <p:txBody>
          <a:bodyPr/>
          <a:lstStyle/>
          <a:p>
            <a:r>
              <a:rPr lang="zh-CN" altLang="en-US" dirty="0"/>
              <a:t>数码</a:t>
            </a:r>
            <a:endParaRPr lang="en-US" altLang="zh-CN" dirty="0"/>
          </a:p>
          <a:p>
            <a:pPr lvl="1"/>
            <a:r>
              <a:rPr lang="zh-CN" altLang="en-US" dirty="0"/>
              <a:t> 数字信号是用</a:t>
            </a:r>
            <a:r>
              <a:rPr lang="zh-CN" altLang="en-US" dirty="0">
                <a:solidFill>
                  <a:srgbClr val="FF0000"/>
                </a:solidFill>
              </a:rPr>
              <a:t>数码</a:t>
            </a:r>
            <a:r>
              <a:rPr lang="zh-CN" altLang="en-US" dirty="0"/>
              <a:t>表示的，其数码中只有“</a:t>
            </a:r>
            <a:r>
              <a:rPr lang="en-US" altLang="zh-CN" dirty="0"/>
              <a:t>1”</a:t>
            </a:r>
            <a:r>
              <a:rPr lang="zh-CN" altLang="en-US" dirty="0"/>
              <a:t>和“</a:t>
            </a:r>
            <a:r>
              <a:rPr lang="en-US" altLang="zh-CN" dirty="0"/>
              <a:t>0”</a:t>
            </a:r>
            <a:r>
              <a:rPr lang="zh-CN" altLang="en-US" dirty="0"/>
              <a:t>两个数字，而“</a:t>
            </a:r>
            <a:r>
              <a:rPr lang="en-US" altLang="zh-CN" dirty="0"/>
              <a:t>1”</a:t>
            </a:r>
            <a:r>
              <a:rPr lang="zh-CN" altLang="en-US" dirty="0"/>
              <a:t>和“</a:t>
            </a:r>
            <a:r>
              <a:rPr lang="en-US" altLang="zh-CN" dirty="0"/>
              <a:t>0”</a:t>
            </a:r>
            <a:r>
              <a:rPr lang="zh-CN" altLang="en-US" dirty="0"/>
              <a:t>没有数量的意义，表示事物的两个对立面。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数码可以表示数字信号的大小和状态，如</a:t>
            </a:r>
            <a:r>
              <a:rPr lang="en-US" altLang="zh-CN" dirty="0"/>
              <a:t>1001</a:t>
            </a:r>
            <a:r>
              <a:rPr lang="zh-CN" altLang="en-US" dirty="0"/>
              <a:t>可表示数量“</a:t>
            </a:r>
            <a:r>
              <a:rPr lang="en-US" altLang="zh-CN" dirty="0"/>
              <a:t>9</a:t>
            </a:r>
            <a:r>
              <a:rPr lang="zh-CN" altLang="en-US" dirty="0"/>
              <a:t>”；也可以表示某个事物的代号，如运动员的编号，这时将这些数码称为代码。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数码的编写形式是多样的，其遵循的原则称为</a:t>
            </a:r>
            <a:r>
              <a:rPr lang="zh-CN" altLang="en-US" dirty="0">
                <a:solidFill>
                  <a:srgbClr val="FF0000"/>
                </a:solidFill>
              </a:rPr>
              <a:t>数制</a:t>
            </a:r>
            <a:r>
              <a:rPr lang="zh-CN" altLang="en-US" dirty="0"/>
              <a:t>。数制的编写不受限制，但有一些通用的数制，如十进制、二进制、八进制和十六进制等等。</a:t>
            </a:r>
          </a:p>
        </p:txBody>
      </p:sp>
    </p:spTree>
    <p:extLst>
      <p:ext uri="{BB962C8B-B14F-4D97-AF65-F5344CB8AC3E}">
        <p14:creationId xmlns:p14="http://schemas.microsoft.com/office/powerpoint/2010/main" val="42296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403"/>
    </mc:Choice>
    <mc:Fallback xmlns="">
      <p:transition advTm="6640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信息与编码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b="1" dirty="0"/>
              <a:t>常见的数制</a:t>
            </a:r>
            <a:endParaRPr lang="en-US" altLang="zh-CN" b="1" dirty="0"/>
          </a:p>
          <a:p>
            <a:r>
              <a:rPr lang="zh-CN" altLang="en-US" dirty="0"/>
              <a:t>数制间的转换</a:t>
            </a:r>
            <a:endParaRPr lang="en-US" altLang="zh-CN" dirty="0"/>
          </a:p>
          <a:p>
            <a:r>
              <a:rPr lang="zh-CN" altLang="en-US" dirty="0"/>
              <a:t>二进制算数运算</a:t>
            </a:r>
            <a:endParaRPr lang="en-US" altLang="zh-CN" dirty="0"/>
          </a:p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57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5"/>
    </mc:Choice>
    <mc:Fallback xmlns="">
      <p:transition advTm="141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69371"/>
          </a:xfrm>
        </p:spPr>
        <p:txBody>
          <a:bodyPr/>
          <a:lstStyle/>
          <a:p>
            <a:r>
              <a:rPr lang="zh-CN" altLang="en-US" dirty="0"/>
              <a:t>数制</a:t>
            </a:r>
            <a:endParaRPr lang="en-US" altLang="zh-CN" dirty="0"/>
          </a:p>
          <a:p>
            <a:pPr lvl="1"/>
            <a:r>
              <a:rPr lang="zh-CN" altLang="en-US" dirty="0"/>
              <a:t>每一位的构成</a:t>
            </a:r>
            <a:endParaRPr lang="en-US" altLang="zh-CN" dirty="0"/>
          </a:p>
          <a:p>
            <a:pPr lvl="1"/>
            <a:r>
              <a:rPr lang="zh-CN" altLang="en-US" dirty="0"/>
              <a:t>从低位到高位的进位规则</a:t>
            </a:r>
            <a:endParaRPr lang="en-US" altLang="zh-CN" dirty="0"/>
          </a:p>
          <a:p>
            <a:pPr lvl="1"/>
            <a:endParaRPr lang="en-US" altLang="zh-CN" sz="1600" dirty="0"/>
          </a:p>
          <a:p>
            <a:r>
              <a:rPr lang="zh-CN" altLang="en-US" sz="3200" dirty="0">
                <a:cs typeface="宋体" charset="0"/>
              </a:rPr>
              <a:t>常见的</a:t>
            </a:r>
            <a:r>
              <a:rPr lang="zh-CN" altLang="en-US" dirty="0"/>
              <a:t>数制</a:t>
            </a:r>
            <a:endParaRPr lang="en-US" altLang="zh-CN" dirty="0"/>
          </a:p>
          <a:p>
            <a:pPr lvl="1"/>
            <a:r>
              <a:rPr lang="zh-CN" altLang="en-US" dirty="0"/>
              <a:t>十进制（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ecimal</a:t>
            </a:r>
            <a:r>
              <a:rPr lang="zh-CN" altLang="en-US" dirty="0"/>
              <a:t>）：逢十进一</a:t>
            </a:r>
            <a:endParaRPr lang="en-US" altLang="zh-CN" dirty="0"/>
          </a:p>
          <a:p>
            <a:pPr lvl="1"/>
            <a:r>
              <a:rPr lang="zh-CN" altLang="en-US" dirty="0"/>
              <a:t>二进制（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inary</a:t>
            </a:r>
            <a:r>
              <a:rPr lang="zh-CN" altLang="en-US" dirty="0"/>
              <a:t>）：逢二进一</a:t>
            </a:r>
            <a:endParaRPr lang="en-US" altLang="zh-CN" dirty="0"/>
          </a:p>
          <a:p>
            <a:pPr lvl="1"/>
            <a:r>
              <a:rPr lang="zh-CN" altLang="en-US" dirty="0"/>
              <a:t>八进制（</a:t>
            </a:r>
            <a:r>
              <a:rPr lang="en-US" altLang="zh-CN" b="1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ctal</a:t>
            </a:r>
            <a:r>
              <a:rPr lang="zh-CN" altLang="en-US" dirty="0"/>
              <a:t>）：逢八进一</a:t>
            </a:r>
            <a:endParaRPr lang="en-US" altLang="zh-CN" dirty="0"/>
          </a:p>
          <a:p>
            <a:pPr lvl="1"/>
            <a:r>
              <a:rPr lang="zh-CN" altLang="en-US" dirty="0"/>
              <a:t>十六进制（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exadecimal</a:t>
            </a:r>
            <a:r>
              <a:rPr lang="zh-CN" altLang="en-US" dirty="0"/>
              <a:t>）：逢十六进一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7156"/>
    </mc:Choice>
    <mc:Fallback xmlns="">
      <p:transition advTm="4715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556792"/>
                <a:ext cx="8712968" cy="4569371"/>
              </a:xfrm>
            </p:spPr>
            <p:txBody>
              <a:bodyPr/>
              <a:lstStyle/>
              <a:p>
                <a:r>
                  <a:rPr lang="zh-CN" altLang="en-US" dirty="0"/>
                  <a:t>十进制（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dirty="0"/>
                  <a:t>ecimal</a:t>
                </a:r>
                <a:r>
                  <a:rPr lang="zh-CN" altLang="en-US" dirty="0"/>
                  <a:t>）：逢十进一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数码：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0 ~ 9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位权：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p>
                    </m:sSup>
                  </m:oMath>
                </a14:m>
                <a:endParaRPr lang="en-US" altLang="zh-CN" b="1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sz="5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(1234)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=1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(12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34)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=1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3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4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sz="1200" dirty="0"/>
              </a:p>
              <a:p>
                <a:r>
                  <a:rPr lang="zh-CN" altLang="en-US" dirty="0"/>
                  <a:t>二进制（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dirty="0"/>
                  <a:t>inary</a:t>
                </a:r>
                <a:r>
                  <a:rPr lang="zh-CN" altLang="en-US" dirty="0"/>
                  <a:t>）：逢二进一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数码：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0 , 1	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位权：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marL="457200" lvl="1" indent="0">
                  <a:buNone/>
                </a:pPr>
                <a:endParaRPr lang="en-US" altLang="zh-CN" sz="5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(1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011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=1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(1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11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=1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556792"/>
                <a:ext cx="8712968" cy="4569371"/>
              </a:xfrm>
              <a:blipFill rotWithShape="1">
                <a:blip r:embed="rId3"/>
                <a:stretch>
                  <a:fillRect l="-1538" t="-1600" b="-6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696"/>
    </mc:Choice>
    <mc:Fallback xmlns="">
      <p:transition advTm="556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69371"/>
          </a:xfrm>
        </p:spPr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pPr lvl="1"/>
            <a:r>
              <a:rPr lang="zh-CN" altLang="en-US" b="1" dirty="0"/>
              <a:t>数字电子技术基础</a:t>
            </a:r>
            <a:r>
              <a:rPr lang="en-US" altLang="zh-CN" b="1" dirty="0"/>
              <a:t>. 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版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主编：阎石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北京：高等教育出版社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endParaRPr lang="en-US" altLang="zh-CN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60" y="2420888"/>
            <a:ext cx="4020840" cy="40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733"/>
    </mc:Choice>
    <mc:Fallback xmlns="">
      <p:transition advTm="1473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712968" cy="3960440"/>
              </a:xfrm>
            </p:spPr>
            <p:txBody>
              <a:bodyPr/>
              <a:lstStyle/>
              <a:p>
                <a:r>
                  <a:rPr lang="zh-CN" altLang="en-US" dirty="0"/>
                  <a:t>八进制（</a:t>
                </a:r>
                <a:r>
                  <a:rPr lang="en-US" altLang="zh-CN" dirty="0"/>
                  <a:t>Octal</a:t>
                </a:r>
                <a:r>
                  <a:rPr lang="zh-CN" altLang="en-US" dirty="0"/>
                  <a:t>）：逢八进一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数码：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0 ~ 7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位权：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p>
                    </m:sSup>
                  </m:oMath>
                </a14:m>
                <a:endParaRPr lang="en-US" altLang="zh-CN" b="1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sz="5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(37.41)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sz="1200" dirty="0"/>
              </a:p>
              <a:p>
                <a:r>
                  <a:rPr lang="zh-CN" altLang="en-US" dirty="0"/>
                  <a:t>十六进制（</a:t>
                </a:r>
                <a:r>
                  <a:rPr lang="en-US" altLang="zh-CN" dirty="0"/>
                  <a:t>Hexadecimal</a:t>
                </a:r>
                <a:r>
                  <a:rPr lang="zh-CN" altLang="en-US" dirty="0"/>
                  <a:t>）：逢十六进一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数码：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0 ~ 9, A ~ 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	</a:t>
                </a:r>
                <a:r>
                  <a:rPr lang="zh-CN" altLang="en-US" dirty="0"/>
                  <a:t>位权：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𝟏𝟔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marL="457200" lvl="1" indent="0">
                  <a:buNone/>
                </a:pPr>
                <a:endParaRPr lang="en-US" altLang="zh-CN" sz="5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7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16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10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15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0" smtClean="0">
                            <a:latin typeface="Cambria Math"/>
                            <a:ea typeface="Cambria Math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sz="7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712968" cy="3960440"/>
              </a:xfrm>
              <a:blipFill>
                <a:blip r:embed="rId4"/>
                <a:stretch>
                  <a:fillRect l="-1540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5126407"/>
                <a:ext cx="7109767" cy="147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+mj-ea"/>
                    <a:ea typeface="+mj-ea"/>
                  </a:rPr>
                  <a:t>任意</a:t>
                </a:r>
                <a:r>
                  <a:rPr lang="en-US" altLang="zh-CN" sz="2800" b="1" dirty="0">
                    <a:latin typeface="+mj-ea"/>
                    <a:ea typeface="+mj-ea"/>
                  </a:rPr>
                  <a:t>(N)</a:t>
                </a:r>
                <a:r>
                  <a:rPr lang="zh-CN" altLang="en-US" sz="2800" b="1" dirty="0">
                    <a:latin typeface="+mj-ea"/>
                    <a:ea typeface="+mj-ea"/>
                  </a:rPr>
                  <a:t>进制数展开的普遍形式：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  <a:ea typeface="+mj-ea"/>
                      </a:rPr>
                      <m:t>𝑫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  <a:ea typeface="+mj-ea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b="1" dirty="0">
                  <a:latin typeface="+mj-ea"/>
                  <a:ea typeface="+mj-ea"/>
                </a:endParaRPr>
              </a:p>
              <a:p>
                <a:pPr lvl="1"/>
                <a:r>
                  <a:rPr lang="en-US" altLang="zh-CN" sz="2800" b="1" dirty="0">
                    <a:latin typeface="+mj-ea"/>
                    <a:ea typeface="+mj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+mj-ea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altLang="zh-CN" sz="2800" b="1" i="1" dirty="0">
                        <a:latin typeface="Cambria Math"/>
                        <a:ea typeface="+mj-ea"/>
                      </a:rPr>
                      <m:t>—</m:t>
                    </m:r>
                  </m:oMath>
                </a14:m>
                <a:r>
                  <a:rPr lang="zh-CN" altLang="en-US" sz="2800" b="1" dirty="0">
                    <a:latin typeface="+mj-ea"/>
                    <a:ea typeface="+mj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/>
                        <a:ea typeface="+mj-ea"/>
                      </a:rPr>
                      <m:t>𝒊</m:t>
                    </m:r>
                  </m:oMath>
                </a14:m>
                <a:r>
                  <a:rPr lang="zh-CN" altLang="en-US" sz="2800" b="1" dirty="0">
                    <a:latin typeface="+mj-ea"/>
                    <a:ea typeface="+mj-ea"/>
                  </a:rPr>
                  <a:t>位的系数</a:t>
                </a:r>
                <a:r>
                  <a:rPr lang="en-US" altLang="zh-CN" sz="2800" b="1" dirty="0">
                    <a:latin typeface="+mj-ea"/>
                    <a:ea typeface="+mj-ea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  <a:ea typeface="+mj-ea"/>
                          </a:rPr>
                          <m:t>𝑵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  <a:ea typeface="+mj-ea"/>
                          </a:rPr>
                          <m:t>𝒊</m:t>
                        </m:r>
                      </m:sup>
                    </m:sSup>
                    <m:r>
                      <a:rPr lang="en-US" altLang="zh-CN" sz="2800" b="1" i="1" dirty="0">
                        <a:latin typeface="Cambria Math"/>
                        <a:ea typeface="+mj-ea"/>
                      </a:rPr>
                      <m:t>—</m:t>
                    </m:r>
                  </m:oMath>
                </a14:m>
                <a:r>
                  <a:rPr lang="zh-CN" altLang="en-US" sz="2800" b="1" dirty="0">
                    <a:latin typeface="+mj-ea"/>
                    <a:ea typeface="+mj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/>
                        <a:ea typeface="+mj-ea"/>
                      </a:rPr>
                      <m:t>𝒊</m:t>
                    </m:r>
                  </m:oMath>
                </a14:m>
                <a:r>
                  <a:rPr lang="zh-CN" altLang="en-US" sz="2800" b="1" dirty="0">
                    <a:latin typeface="+mj-ea"/>
                    <a:ea typeface="+mj-ea"/>
                  </a:rPr>
                  <a:t>位的权</a:t>
                </a:r>
              </a:p>
              <a:p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26407"/>
                <a:ext cx="7109767" cy="1475725"/>
              </a:xfrm>
              <a:prstGeom prst="rect">
                <a:avLst/>
              </a:prstGeom>
              <a:blipFill>
                <a:blip r:embed="rId5"/>
                <a:stretch>
                  <a:fillRect l="-1801" t="-3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23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881"/>
    </mc:Choice>
    <mc:Fallback xmlns="">
      <p:transition advTm="858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不同进制数对照表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36032"/>
              </p:ext>
            </p:extLst>
          </p:nvPr>
        </p:nvGraphicFramePr>
        <p:xfrm>
          <a:off x="251520" y="332656"/>
          <a:ext cx="8712968" cy="6329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十进制（</a:t>
                      </a:r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Decimal</a:t>
                      </a:r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二进制</a:t>
                      </a:r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(Binary)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八进制</a:t>
                      </a:r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(Octal)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十六进制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(Hexadecimal)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74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087"/>
    </mc:Choice>
    <mc:Fallback xmlns="">
      <p:transition advTm="75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信息与编码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常见的数制</a:t>
            </a:r>
            <a:endParaRPr lang="en-US" altLang="zh-CN" dirty="0"/>
          </a:p>
          <a:p>
            <a:r>
              <a:rPr lang="zh-CN" altLang="en-US" b="1" dirty="0"/>
              <a:t>数制间的转换</a:t>
            </a:r>
            <a:endParaRPr lang="en-US" altLang="zh-CN" b="1" dirty="0"/>
          </a:p>
          <a:p>
            <a:r>
              <a:rPr lang="zh-CN" altLang="en-US" dirty="0"/>
              <a:t>二进制算数运算</a:t>
            </a:r>
            <a:endParaRPr lang="en-US" altLang="zh-CN" dirty="0"/>
          </a:p>
          <a:p>
            <a:r>
              <a:rPr lang="zh-CN" altLang="en-US" dirty="0"/>
              <a:t>常见的编码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5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16"/>
    </mc:Choice>
    <mc:Fallback xmlns="">
      <p:transition advTm="761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二、八、十六等</a:t>
                </a:r>
                <a:r>
                  <a:rPr lang="en-US" altLang="zh-CN" dirty="0"/>
                  <a:t> — </a:t>
                </a:r>
                <a:r>
                  <a:rPr lang="zh-CN" altLang="en-US" dirty="0"/>
                  <a:t>十转换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将其他进制数按位权展开后相加</a:t>
                </a:r>
                <a:r>
                  <a:rPr lang="en-US" altLang="zh-CN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例如，二进制转化为十进制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例：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852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848145"/>
              </p:ext>
            </p:extLst>
          </p:nvPr>
        </p:nvGraphicFramePr>
        <p:xfrm>
          <a:off x="827584" y="4941168"/>
          <a:ext cx="79121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3" name="Equation" r:id="rId6" imgW="3251160" imgH="711000" progId="Equation.DSMT4">
                  <p:embed/>
                </p:oleObj>
              </mc:Choice>
              <mc:Fallback>
                <p:oleObj name="Equation" r:id="rId6" imgW="32511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41168"/>
                        <a:ext cx="7912100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54252"/>
              </p:ext>
            </p:extLst>
          </p:nvPr>
        </p:nvGraphicFramePr>
        <p:xfrm>
          <a:off x="3995936" y="4581128"/>
          <a:ext cx="49085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公式" r:id="rId8" imgW="1968480" imgH="266400" progId="Equation.3">
                  <p:embed/>
                </p:oleObj>
              </mc:Choice>
              <mc:Fallback>
                <p:oleObj name="公式" r:id="rId8" imgW="1968480" imgH="266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581128"/>
                        <a:ext cx="49085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227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935"/>
    </mc:Choice>
    <mc:Fallback xmlns="">
      <p:transition advTm="33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十 </a:t>
                </a:r>
                <a:r>
                  <a:rPr lang="en-US" altLang="zh-CN" dirty="0"/>
                  <a:t>—</a:t>
                </a:r>
                <a:r>
                  <a:rPr lang="zh-CN" altLang="en-US" dirty="0"/>
                  <a:t>二、八、十六等转换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整数部分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以二进制为例，假定十进制整数为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en-US" dirty="0"/>
                  <a:t>，等值的二进制数为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，则依照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可知：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sz="600" dirty="0"/>
                  <a:t>	</a:t>
                </a:r>
                <a:endParaRPr lang="en-US" altLang="zh-CN" sz="100" dirty="0"/>
              </a:p>
              <a:p>
                <a:pPr marL="914400" lvl="2" indent="0">
                  <a:buNone/>
                </a:pPr>
                <a:r>
                  <a:rPr lang="en-US" altLang="zh-CN" dirty="0"/>
                  <a:t>	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15816" y="4370987"/>
                <a:ext cx="553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370987"/>
                <a:ext cx="553228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10908" y="5050913"/>
                <a:ext cx="8233092" cy="91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  <a:ea typeface="+mj-ea"/>
                        </a:rPr>
                        <m:t>所以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10</m:t>
                          </m:r>
                        </m:sub>
                      </m:sSub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除以</m:t>
                      </m:r>
                      <m:r>
                        <a:rPr lang="en-US" altLang="zh-CN" sz="2400" b="0" i="1" smtClean="0">
                          <a:latin typeface="Cambria Math"/>
                          <a:ea typeface="+mj-ea"/>
                        </a:rPr>
                        <m:t>2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，</m:t>
                      </m:r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得到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的商为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+mj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，</m:t>
                      </m:r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余数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即为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08" y="5050913"/>
                <a:ext cx="8233092" cy="914417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291666" y="3692880"/>
                <a:ext cx="6122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66" y="3692880"/>
                <a:ext cx="612231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09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70"/>
    </mc:Choice>
    <mc:Fallback xmlns="">
      <p:transition advTm="32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 </a:t>
            </a:r>
            <a:r>
              <a:rPr lang="en-US" altLang="zh-CN" dirty="0"/>
              <a:t>—</a:t>
            </a:r>
            <a:r>
              <a:rPr lang="zh-CN" altLang="en-US" dirty="0"/>
              <a:t>二、八、十六等转换</a:t>
            </a:r>
            <a:endParaRPr lang="en-US" altLang="zh-CN" dirty="0"/>
          </a:p>
          <a:p>
            <a:pPr lvl="1"/>
            <a:r>
              <a:rPr lang="zh-CN" altLang="en-US" dirty="0"/>
              <a:t>整数部分</a:t>
            </a:r>
            <a:endParaRPr lang="en-US" altLang="zh-CN" dirty="0"/>
          </a:p>
          <a:p>
            <a:pPr lvl="2"/>
            <a:r>
              <a:rPr lang="zh-CN" altLang="en-US" dirty="0"/>
              <a:t>同理，将得到的商再除以</a:t>
            </a:r>
            <a:r>
              <a:rPr lang="en-US" altLang="zh-CN" dirty="0"/>
              <a:t>2</a:t>
            </a:r>
            <a:r>
              <a:rPr lang="zh-CN" altLang="en-US" dirty="0"/>
              <a:t>，得到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  <a:p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9552" y="4086926"/>
                <a:ext cx="8233092" cy="50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  <a:ea typeface="+mj-ea"/>
                        </a:rPr>
                        <m:t>所以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10</m:t>
                          </m:r>
                        </m:sub>
                      </m:sSub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除以</m:t>
                      </m:r>
                      <m:r>
                        <a:rPr lang="en-US" altLang="zh-CN" sz="2400" b="0" i="1" smtClean="0">
                          <a:latin typeface="Cambria Math"/>
                          <a:ea typeface="+mj-ea"/>
                        </a:rPr>
                        <m:t>2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的商，再</m:t>
                      </m:r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除以</m:t>
                      </m:r>
                      <m:r>
                        <a:rPr lang="en-US" altLang="zh-CN" sz="2400" b="0" i="1" smtClean="0">
                          <a:latin typeface="Cambria Math"/>
                          <a:ea typeface="+mj-ea"/>
                        </a:rPr>
                        <m:t>2</m:t>
                      </m:r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得到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的</m:t>
                      </m:r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余数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即为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+mj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86926"/>
                <a:ext cx="8233092" cy="502510"/>
              </a:xfrm>
              <a:prstGeom prst="rect">
                <a:avLst/>
              </a:prstGeom>
              <a:blipFill rotWithShape="1">
                <a:blip r:embed="rId4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9122" y="3255928"/>
                <a:ext cx="55312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/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=2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22" y="3255928"/>
                <a:ext cx="553125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280" y="5524402"/>
                <a:ext cx="86501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再次</m:t>
                      </m:r>
                      <m:r>
                        <a:rPr lang="zh-CN" altLang="en-US" sz="2400" b="0" i="1">
                          <a:latin typeface="Cambria Math"/>
                          <a:ea typeface="+mj-ea"/>
                        </a:rPr>
                        <m:t>除以</m:t>
                      </m:r>
                      <m:r>
                        <a:rPr lang="en-US" altLang="zh-CN" sz="2400" b="0" i="1" smtClean="0">
                          <a:latin typeface="Cambria Math"/>
                          <a:ea typeface="+mj-ea"/>
                        </a:rPr>
                        <m:t>2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后</m:t>
                      </m:r>
                      <m:r>
                        <a:rPr lang="zh-CN" altLang="en-US" sz="2400" b="0" i="1">
                          <a:latin typeface="Cambria Math"/>
                          <a:ea typeface="+mj-ea"/>
                        </a:rPr>
                        <m:t>得到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的</m:t>
                      </m:r>
                      <m:r>
                        <a:rPr lang="zh-CN" altLang="en-US" sz="2400" b="0" i="1">
                          <a:latin typeface="Cambria Math"/>
                          <a:ea typeface="+mj-ea"/>
                        </a:rPr>
                        <m:t>余数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即为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+mj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0" y="5524402"/>
                <a:ext cx="865013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6224" y="4671810"/>
                <a:ext cx="560820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/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=2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−4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24" y="4671810"/>
                <a:ext cx="5608202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1281" y="5986067"/>
            <a:ext cx="865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以此类推，我们可以通过不断除以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，得到二进制数的每一位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2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554"/>
    </mc:Choice>
    <mc:Fallback xmlns="">
      <p:transition advTm="61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十 </a:t>
                </a:r>
                <a:r>
                  <a:rPr lang="en-US" altLang="zh-CN" dirty="0"/>
                  <a:t>—</a:t>
                </a:r>
                <a:r>
                  <a:rPr lang="zh-CN" altLang="en-US" dirty="0"/>
                  <a:t>二、八、十六等转换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整数部分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除基取余，商零为止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(173)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630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31053"/>
              </p:ext>
            </p:extLst>
          </p:nvPr>
        </p:nvGraphicFramePr>
        <p:xfrm>
          <a:off x="3400850" y="2323385"/>
          <a:ext cx="4546601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Equation" r:id="rId6" imgW="2666880" imgH="2171520" progId="Equation.DSMT4">
                  <p:embed/>
                </p:oleObj>
              </mc:Choice>
              <mc:Fallback>
                <p:oleObj name="Equation" r:id="rId6" imgW="2666880" imgH="217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850" y="2323385"/>
                        <a:ext cx="4546601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143746" y="2279994"/>
            <a:ext cx="877671" cy="3348372"/>
            <a:chOff x="1259632" y="2636912"/>
            <a:chExt cx="877671" cy="3348372"/>
          </a:xfrm>
        </p:grpSpPr>
        <p:grpSp>
          <p:nvGrpSpPr>
            <p:cNvPr id="10" name="组合 9"/>
            <p:cNvGrpSpPr/>
            <p:nvPr/>
          </p:nvGrpSpPr>
          <p:grpSpPr>
            <a:xfrm>
              <a:off x="1259632" y="2636912"/>
              <a:ext cx="803630" cy="404120"/>
              <a:chOff x="1331640" y="2708920"/>
              <a:chExt cx="648072" cy="216024"/>
            </a:xfrm>
          </p:grpSpPr>
          <p:cxnSp>
            <p:nvCxnSpPr>
              <p:cNvPr id="32" name="直接连接符 31"/>
              <p:cNvCxnSpPr/>
              <p:nvPr/>
            </p:nvCxnSpPr>
            <p:spPr bwMode="auto">
              <a:xfrm>
                <a:off x="1331640" y="27089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1331640" y="2924944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1415190" y="3041032"/>
              <a:ext cx="648072" cy="368424"/>
              <a:chOff x="1331640" y="2708920"/>
              <a:chExt cx="648072" cy="216024"/>
            </a:xfrm>
          </p:grpSpPr>
          <p:cxnSp>
            <p:nvCxnSpPr>
              <p:cNvPr id="30" name="直接连接符 29"/>
              <p:cNvCxnSpPr/>
              <p:nvPr/>
            </p:nvCxnSpPr>
            <p:spPr bwMode="auto">
              <a:xfrm>
                <a:off x="1331640" y="27089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1331640" y="2924944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1489231" y="3409456"/>
              <a:ext cx="648072" cy="451592"/>
              <a:chOff x="1331640" y="2708920"/>
              <a:chExt cx="648072" cy="216024"/>
            </a:xfrm>
          </p:grpSpPr>
          <p:cxnSp>
            <p:nvCxnSpPr>
              <p:cNvPr id="28" name="直接连接符 27"/>
              <p:cNvCxnSpPr/>
              <p:nvPr/>
            </p:nvCxnSpPr>
            <p:spPr bwMode="auto">
              <a:xfrm>
                <a:off x="1331640" y="27089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1331640" y="2924944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1489231" y="3861048"/>
              <a:ext cx="648072" cy="504056"/>
              <a:chOff x="1331640" y="2708920"/>
              <a:chExt cx="648072" cy="216024"/>
            </a:xfrm>
          </p:grpSpPr>
          <p:cxnSp>
            <p:nvCxnSpPr>
              <p:cNvPr id="26" name="直接连接符 25"/>
              <p:cNvCxnSpPr/>
              <p:nvPr/>
            </p:nvCxnSpPr>
            <p:spPr bwMode="auto">
              <a:xfrm>
                <a:off x="1331640" y="27089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1331640" y="2924944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1489231" y="4365104"/>
              <a:ext cx="648072" cy="432048"/>
              <a:chOff x="1331640" y="2708920"/>
              <a:chExt cx="648072" cy="216024"/>
            </a:xfrm>
          </p:grpSpPr>
          <p:cxnSp>
            <p:nvCxnSpPr>
              <p:cNvPr id="24" name="直接连接符 23"/>
              <p:cNvCxnSpPr/>
              <p:nvPr/>
            </p:nvCxnSpPr>
            <p:spPr bwMode="auto">
              <a:xfrm>
                <a:off x="1331640" y="27089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1331640" y="2924944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1489231" y="4797152"/>
              <a:ext cx="648072" cy="432048"/>
              <a:chOff x="1331640" y="2708920"/>
              <a:chExt cx="648072" cy="216024"/>
            </a:xfrm>
          </p:grpSpPr>
          <p:cxnSp>
            <p:nvCxnSpPr>
              <p:cNvPr id="22" name="直接连接符 21"/>
              <p:cNvCxnSpPr/>
              <p:nvPr/>
            </p:nvCxnSpPr>
            <p:spPr bwMode="auto">
              <a:xfrm>
                <a:off x="1331640" y="27089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1331640" y="2924944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486546" y="5229200"/>
              <a:ext cx="648072" cy="432048"/>
              <a:chOff x="1331640" y="2708920"/>
              <a:chExt cx="648072" cy="216024"/>
            </a:xfrm>
          </p:grpSpPr>
          <p:cxnSp>
            <p:nvCxnSpPr>
              <p:cNvPr id="20" name="直接连接符 19"/>
              <p:cNvCxnSpPr/>
              <p:nvPr/>
            </p:nvCxnSpPr>
            <p:spPr bwMode="auto">
              <a:xfrm>
                <a:off x="1331640" y="27089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1331640" y="2924944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489231" y="5661248"/>
              <a:ext cx="648072" cy="324036"/>
              <a:chOff x="1331640" y="2708920"/>
              <a:chExt cx="648072" cy="216024"/>
            </a:xfrm>
          </p:grpSpPr>
          <p:cxnSp>
            <p:nvCxnSpPr>
              <p:cNvPr id="18" name="直接连接符 17"/>
              <p:cNvCxnSpPr/>
              <p:nvPr/>
            </p:nvCxnSpPr>
            <p:spPr bwMode="auto">
              <a:xfrm>
                <a:off x="1331640" y="27089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1331640" y="2924944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571107"/>
              </p:ext>
            </p:extLst>
          </p:nvPr>
        </p:nvGraphicFramePr>
        <p:xfrm>
          <a:off x="5004048" y="6021288"/>
          <a:ext cx="36210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公式" r:id="rId8" imgW="1612900" imgH="228600" progId="Equation.3">
                  <p:embed/>
                </p:oleObj>
              </mc:Choice>
              <mc:Fallback>
                <p:oleObj name="公式" r:id="rId8" imgW="1612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6021288"/>
                        <a:ext cx="36210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72400" y="51667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72399" y="22799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右</a:t>
            </a:r>
          </a:p>
        </p:txBody>
      </p:sp>
      <p:cxnSp>
        <p:nvCxnSpPr>
          <p:cNvPr id="7" name="直接箭头连接符 6"/>
          <p:cNvCxnSpPr>
            <a:stCxn id="5" idx="0"/>
            <a:endCxn id="38" idx="2"/>
          </p:cNvCxnSpPr>
          <p:nvPr/>
        </p:nvCxnSpPr>
        <p:spPr bwMode="auto">
          <a:xfrm flipH="1" flipV="1">
            <a:off x="8418621" y="2741659"/>
            <a:ext cx="1" cy="2425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753709" y="2846905"/>
            <a:ext cx="4104456" cy="18197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219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652"/>
    </mc:Choice>
    <mc:Fallback xmlns="">
      <p:transition advTm="66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十 </a:t>
                </a:r>
                <a:r>
                  <a:rPr lang="en-US" altLang="zh-CN" dirty="0"/>
                  <a:t>—</a:t>
                </a:r>
                <a:r>
                  <a:rPr lang="zh-CN" altLang="en-US" dirty="0"/>
                  <a:t>二、八、十六等转换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小数部分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以二进制为例，假定十进制整数为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en-US" dirty="0"/>
                  <a:t>，等值的二进制数为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0.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，则依照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可知：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sz="600" dirty="0"/>
                  <a:t>	</a:t>
                </a:r>
                <a:endParaRPr lang="en-US" altLang="zh-CN" sz="100" dirty="0"/>
              </a:p>
              <a:p>
                <a:pPr marL="914400" lvl="2" indent="0">
                  <a:buNone/>
                </a:pPr>
                <a:r>
                  <a:rPr lang="en-US" altLang="zh-CN" dirty="0"/>
                  <a:t>	</a:t>
                </a:r>
              </a:p>
              <a:p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04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5888" y="4158218"/>
                <a:ext cx="8408112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:r>
                  <a:rPr lang="zh-CN" altLang="en-US" sz="2400" dirty="0">
                    <a:latin typeface="+mj-ea"/>
                    <a:ea typeface="+mj-ea"/>
                  </a:rPr>
                  <a:t>左右同乘以</a:t>
                </a:r>
                <a:r>
                  <a:rPr lang="en-US" altLang="zh-CN" sz="2400" dirty="0">
                    <a:latin typeface="+mj-ea"/>
                    <a:ea typeface="+mj-ea"/>
                  </a:rPr>
                  <a:t>2</a:t>
                </a:r>
                <a:r>
                  <a:rPr lang="zh-CN" altLang="en-US" sz="2400" dirty="0">
                    <a:latin typeface="+mj-ea"/>
                    <a:ea typeface="+mj-ea"/>
                  </a:rPr>
                  <a:t>，得到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0" lvl="2" algn="ctr"/>
                <a:r>
                  <a:rPr lang="en-US" altLang="zh-CN" sz="2400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(</m:t>
                        </m:r>
                        <m:r>
                          <a:rPr lang="en-US" altLang="zh-CN" sz="2400" i="1">
                            <a:latin typeface="Cambria Math"/>
                          </a:rPr>
                          <m:t>𝑆</m:t>
                        </m:r>
                        <m:r>
                          <a:rPr lang="en-US" altLang="zh-CN" sz="24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zh-CN" altLang="en-US" sz="2400" b="0" i="1" smtClean="0">
                        <a:latin typeface="Cambria Math"/>
                      </a:rPr>
                      <m:t>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8" y="4158218"/>
                <a:ext cx="8408112" cy="862608"/>
              </a:xfrm>
              <a:prstGeom prst="rect">
                <a:avLst/>
              </a:prstGeom>
              <a:blipFill>
                <a:blip r:embed="rId5"/>
                <a:stretch>
                  <a:fillRect l="-1160" t="-5634"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44" y="5057835"/>
                <a:ext cx="8233092" cy="50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  <a:ea typeface="+mj-ea"/>
                        </a:rPr>
                        <m:t>所以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10</m:t>
                          </m:r>
                        </m:sub>
                      </m:sSub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乘</m:t>
                      </m:r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以</m:t>
                      </m:r>
                      <m:r>
                        <a:rPr lang="en-US" altLang="zh-CN" sz="2400" b="0" i="1" smtClean="0">
                          <a:latin typeface="Cambria Math"/>
                          <a:ea typeface="+mj-ea"/>
                        </a:rPr>
                        <m:t>2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，</m:t>
                      </m:r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得到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的</m:t>
                      </m:r>
                      <m:r>
                        <a:rPr lang="zh-CN" altLang="en-US" sz="2400" i="1">
                          <a:latin typeface="Cambria Math"/>
                          <a:ea typeface="+mj-ea"/>
                        </a:rPr>
                        <m:t>整数</m:t>
                      </m:r>
                      <m:r>
                        <a:rPr lang="zh-CN" altLang="en-US" sz="2400" i="1" smtClean="0">
                          <a:latin typeface="Cambria Math"/>
                          <a:ea typeface="+mj-ea"/>
                        </a:rPr>
                        <m:t>部分</m:t>
                      </m:r>
                      <m:r>
                        <a:rPr lang="zh-CN" altLang="en-US" sz="2400" b="0" i="1" smtClean="0">
                          <a:latin typeface="Cambria Math"/>
                          <a:ea typeface="+mj-ea"/>
                        </a:rPr>
                        <m:t>即为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+mj-ea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057835"/>
                <a:ext cx="8233092" cy="502510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9592" y="3645024"/>
                <a:ext cx="84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645024"/>
                <a:ext cx="8408112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68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693"/>
    </mc:Choice>
    <mc:Fallback xmlns="">
      <p:transition advTm="40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 </a:t>
            </a:r>
            <a:r>
              <a:rPr lang="en-US" altLang="zh-CN" dirty="0"/>
              <a:t>—</a:t>
            </a:r>
            <a:r>
              <a:rPr lang="zh-CN" altLang="en-US" dirty="0"/>
              <a:t>二、八、十六等转换</a:t>
            </a:r>
            <a:endParaRPr lang="en-US" altLang="zh-CN" dirty="0"/>
          </a:p>
          <a:p>
            <a:pPr lvl="1"/>
            <a:r>
              <a:rPr lang="zh-CN" altLang="en-US" dirty="0"/>
              <a:t>小数部分</a:t>
            </a:r>
            <a:endParaRPr lang="en-US" altLang="zh-CN" dirty="0"/>
          </a:p>
          <a:p>
            <a:pPr lvl="2"/>
            <a:r>
              <a:rPr lang="zh-CN" altLang="en-US" dirty="0"/>
              <a:t>同理，将乘积的小数部分再乘以</a:t>
            </a:r>
            <a:r>
              <a:rPr lang="en-US" altLang="zh-CN" dirty="0"/>
              <a:t>2</a:t>
            </a:r>
            <a:r>
              <a:rPr lang="zh-CN" altLang="en-US" dirty="0"/>
              <a:t>，得到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  <a:p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2706" y="4221088"/>
                <a:ext cx="8233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/>
                          <a:ea typeface="+mj-ea"/>
                        </a:rPr>
                        <m:t>亦即</m:t>
                      </m:r>
                      <m:r>
                        <a:rPr lang="zh-CN" altLang="en-US" sz="2400" b="1" i="1">
                          <a:latin typeface="Cambria Math"/>
                          <a:ea typeface="+mj-ea"/>
                        </a:rPr>
                        <m:t>乘积</m:t>
                      </m:r>
                      <m:r>
                        <a:rPr lang="zh-CN" altLang="en-US" sz="2400" b="1" i="1" smtClean="0">
                          <a:latin typeface="Cambria Math"/>
                          <a:ea typeface="+mj-ea"/>
                        </a:rPr>
                        <m:t>的</m:t>
                      </m:r>
                      <m:r>
                        <a:rPr lang="zh-CN" altLang="en-US" sz="2400" b="1" i="1">
                          <a:latin typeface="Cambria Math"/>
                          <a:ea typeface="+mj-ea"/>
                        </a:rPr>
                        <m:t>整数部分</m:t>
                      </m:r>
                      <m:r>
                        <a:rPr lang="zh-CN" altLang="en-US" sz="2400" b="1" i="1" smtClean="0">
                          <a:latin typeface="Cambria Math"/>
                          <a:ea typeface="+mj-ea"/>
                        </a:rPr>
                        <m:t>就是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6" y="4221088"/>
                <a:ext cx="823309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1720" y="3257565"/>
                <a:ext cx="48819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latin typeface="Cambria Math"/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257565"/>
                <a:ext cx="4881977" cy="830997"/>
              </a:xfrm>
              <a:prstGeom prst="rect">
                <a:avLst/>
              </a:prstGeom>
              <a:blipFill rotWithShape="1">
                <a:blip r:embed="rId5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7641" y="4785946"/>
            <a:ext cx="86501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endParaRPr lang="en-US" altLang="zh-CN" sz="1400" dirty="0">
              <a:latin typeface="+mj-ea"/>
              <a:ea typeface="+mj-ea"/>
            </a:endParaRPr>
          </a:p>
          <a:p>
            <a:pPr marL="0" lvl="2"/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以此类推，我们可以通过不断乘以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后所得的小数部分再乘以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，便可求出二进制小数的每一位了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50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612"/>
    </mc:Choice>
    <mc:Fallback xmlns="">
      <p:transition advTm="13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十 </a:t>
                </a:r>
                <a:r>
                  <a:rPr lang="en-US" altLang="zh-CN" dirty="0"/>
                  <a:t>—</a:t>
                </a:r>
                <a:r>
                  <a:rPr lang="zh-CN" altLang="en-US" dirty="0"/>
                  <a:t>二、八、十六等转换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小数部分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乘基取整，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满足精度要求为止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0.8125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  )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630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121450"/>
              </p:ext>
            </p:extLst>
          </p:nvPr>
        </p:nvGraphicFramePr>
        <p:xfrm>
          <a:off x="4598865" y="2242607"/>
          <a:ext cx="3744912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6" imgW="2590800" imgH="2540000" progId="Equation.DSMT4">
                  <p:embed/>
                </p:oleObj>
              </mc:Choice>
              <mc:Fallback>
                <p:oleObj name="Equation" r:id="rId6" imgW="2590800" imgH="2540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865" y="2242607"/>
                        <a:ext cx="3744912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734091"/>
              </p:ext>
            </p:extLst>
          </p:nvPr>
        </p:nvGraphicFramePr>
        <p:xfrm>
          <a:off x="4639485" y="6021288"/>
          <a:ext cx="36782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公式" r:id="rId8" imgW="1638300" imgH="228600" progId="Equation.3">
                  <p:embed/>
                </p:oleObj>
              </mc:Choice>
              <mc:Fallback>
                <p:oleObj name="公式" r:id="rId8" imgW="16383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485" y="6021288"/>
                        <a:ext cx="36782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343779" y="21935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43777" y="530161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右</a:t>
            </a: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>
            <a:off x="8589997" y="2683296"/>
            <a:ext cx="1" cy="2527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矩形 40"/>
          <p:cNvSpPr/>
          <p:nvPr/>
        </p:nvSpPr>
        <p:spPr bwMode="auto">
          <a:xfrm>
            <a:off x="355331" y="2853449"/>
            <a:ext cx="4104456" cy="24341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68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3105"/>
    </mc:Choice>
    <mc:Fallback xmlns="">
      <p:transition advTm="73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69371"/>
          </a:xfrm>
        </p:spPr>
        <p:txBody>
          <a:bodyPr/>
          <a:lstStyle/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、康华光</a:t>
            </a:r>
            <a:r>
              <a:rPr lang="en-US" altLang="zh-CN" dirty="0"/>
              <a:t>. 《</a:t>
            </a:r>
            <a:r>
              <a:rPr lang="zh-CN" altLang="en-US" dirty="0"/>
              <a:t>电子技术基础</a:t>
            </a:r>
            <a:r>
              <a:rPr lang="en-US" altLang="zh-CN" dirty="0"/>
              <a:t>(</a:t>
            </a:r>
            <a:r>
              <a:rPr lang="zh-CN" altLang="en-US" dirty="0"/>
              <a:t>数字部分</a:t>
            </a:r>
            <a:r>
              <a:rPr lang="en-US" altLang="zh-CN" dirty="0"/>
              <a:t>)》. 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版</a:t>
            </a:r>
            <a:r>
              <a:rPr lang="en-US" altLang="zh-CN" dirty="0"/>
              <a:t>. </a:t>
            </a:r>
            <a:r>
              <a:rPr lang="zh-CN" altLang="en-US" dirty="0"/>
              <a:t>北京：高等教育出版社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R. Katz and G. </a:t>
            </a:r>
            <a:r>
              <a:rPr lang="en-US" altLang="zh-CN" dirty="0" err="1"/>
              <a:t>Borriello</a:t>
            </a:r>
            <a:r>
              <a:rPr lang="en-US" altLang="zh-CN" dirty="0"/>
              <a:t>. 《</a:t>
            </a:r>
            <a:r>
              <a:rPr lang="zh-CN" altLang="en-US" dirty="0"/>
              <a:t>现代逻辑设计</a:t>
            </a:r>
            <a:r>
              <a:rPr lang="en-US" altLang="zh-CN" dirty="0"/>
              <a:t>》. </a:t>
            </a:r>
            <a:r>
              <a:rPr lang="zh-CN" altLang="en-US" dirty="0"/>
              <a:t>第二版</a:t>
            </a:r>
            <a:r>
              <a:rPr lang="en-US" altLang="zh-CN" dirty="0"/>
              <a:t>. </a:t>
            </a:r>
            <a:r>
              <a:rPr lang="zh-CN" altLang="en-US" dirty="0"/>
              <a:t>北京：电子工业出版社（中文版或影印版）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、米歇尔</a:t>
            </a:r>
            <a:r>
              <a:rPr lang="en-US" altLang="zh-CN" dirty="0"/>
              <a:t>·</a:t>
            </a:r>
            <a:r>
              <a:rPr lang="zh-CN" altLang="en-US" dirty="0"/>
              <a:t>杜波依斯 等著</a:t>
            </a:r>
            <a:r>
              <a:rPr lang="en-US" altLang="zh-CN" dirty="0"/>
              <a:t>.</a:t>
            </a:r>
            <a:r>
              <a:rPr lang="zh-CN" altLang="en-US" dirty="0"/>
              <a:t>范东睿 等译</a:t>
            </a:r>
            <a:r>
              <a:rPr lang="en-US" altLang="zh-CN" dirty="0"/>
              <a:t>. 《</a:t>
            </a:r>
            <a:r>
              <a:rPr lang="zh-CN" altLang="en-US" dirty="0"/>
              <a:t>并行计算机组成与设计</a:t>
            </a:r>
            <a:r>
              <a:rPr lang="en-US" altLang="zh-CN" dirty="0"/>
              <a:t>》. 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、夏宇闻</a:t>
            </a:r>
            <a:r>
              <a:rPr lang="en-US" altLang="zh-CN" dirty="0"/>
              <a:t>.《Verilog</a:t>
            </a:r>
            <a:r>
              <a:rPr lang="zh-CN" altLang="en-US" dirty="0"/>
              <a:t>数字系统设计教程</a:t>
            </a:r>
            <a:r>
              <a:rPr lang="en-US" altLang="zh-CN" dirty="0"/>
              <a:t>》.</a:t>
            </a:r>
            <a:r>
              <a:rPr lang="zh-CN" altLang="en-US" dirty="0"/>
              <a:t>第二版，北京</a:t>
            </a:r>
            <a:r>
              <a:rPr lang="en-US" altLang="zh-CN" dirty="0"/>
              <a:t>: </a:t>
            </a:r>
            <a:r>
              <a:rPr lang="zh-CN" altLang="en-US" dirty="0"/>
              <a:t>北京航空航天大学出版社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27895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12"/>
    </mc:Choice>
    <mc:Fallback xmlns="">
      <p:transition advTm="6612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 — </a:t>
            </a:r>
            <a:r>
              <a:rPr lang="zh-CN" altLang="en-US" dirty="0"/>
              <a:t>十六转换</a:t>
            </a:r>
            <a:endParaRPr lang="en-US" altLang="zh-CN" dirty="0"/>
          </a:p>
          <a:p>
            <a:pPr lvl="1"/>
            <a:r>
              <a:rPr lang="zh-CN" altLang="en-US" dirty="0"/>
              <a:t>每 </a:t>
            </a:r>
            <a:r>
              <a:rPr lang="en-US" altLang="zh-CN" b="1" dirty="0">
                <a:solidFill>
                  <a:srgbClr val="FF0000"/>
                </a:solidFill>
              </a:rPr>
              <a:t>4 </a:t>
            </a:r>
            <a:r>
              <a:rPr lang="zh-CN" altLang="en-US" dirty="0"/>
              <a:t>位二进制数相当一位 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en-US" altLang="zh-CN" dirty="0"/>
              <a:t> </a:t>
            </a:r>
            <a:r>
              <a:rPr lang="zh-CN" altLang="en-US" dirty="0"/>
              <a:t>进制数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例：</a:t>
            </a:r>
          </a:p>
          <a:p>
            <a:endParaRPr lang="en-US" altLang="zh-CN" sz="1400" dirty="0"/>
          </a:p>
          <a:p>
            <a:endParaRPr lang="en-US" altLang="zh-CN" dirty="0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979712" y="3887713"/>
            <a:ext cx="4984749" cy="1382713"/>
            <a:chOff x="854" y="926"/>
            <a:chExt cx="3140" cy="871"/>
          </a:xfrm>
        </p:grpSpPr>
        <p:graphicFrame>
          <p:nvGraphicFramePr>
            <p:cNvPr id="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518239"/>
                </p:ext>
              </p:extLst>
            </p:nvPr>
          </p:nvGraphicFramePr>
          <p:xfrm>
            <a:off x="854" y="926"/>
            <a:ext cx="314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2" name="公式" r:id="rId4" imgW="1765080" imgH="228600" progId="Equation.3">
                    <p:embed/>
                  </p:oleObj>
                </mc:Choice>
                <mc:Fallback>
                  <p:oleObj name="公式" r:id="rId4" imgW="1765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926"/>
                          <a:ext cx="314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6650988"/>
                </p:ext>
              </p:extLst>
            </p:nvPr>
          </p:nvGraphicFramePr>
          <p:xfrm>
            <a:off x="1020" y="1495"/>
            <a:ext cx="286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3" name="公式" r:id="rId6" imgW="1676160" imgH="228600" progId="Equation.3">
                    <p:embed/>
                  </p:oleObj>
                </mc:Choice>
                <mc:Fallback>
                  <p:oleObj name="公式" r:id="rId6" imgW="1676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495"/>
                          <a:ext cx="286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156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1973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2767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3560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2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731"/>
    </mc:Choice>
    <mc:Fallback xmlns="">
      <p:transition advTm="9073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十六</a:t>
            </a:r>
            <a:r>
              <a:rPr lang="en-US" altLang="zh-CN" dirty="0"/>
              <a:t> — </a:t>
            </a:r>
            <a:r>
              <a:rPr lang="zh-CN" altLang="en-US" dirty="0"/>
              <a:t>二转换</a:t>
            </a:r>
            <a:endParaRPr lang="en-US" altLang="zh-CN" dirty="0"/>
          </a:p>
          <a:p>
            <a:pPr lvl="1"/>
            <a:r>
              <a:rPr lang="zh-CN" altLang="en-US" dirty="0"/>
              <a:t>每位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16 </a:t>
            </a:r>
            <a:r>
              <a:rPr lang="zh-CN" altLang="en-US" dirty="0"/>
              <a:t>进制数换为相应的 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</a:t>
            </a:r>
            <a:r>
              <a:rPr lang="zh-CN" altLang="en-US" dirty="0"/>
              <a:t>位二进制数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例：</a:t>
            </a:r>
          </a:p>
          <a:p>
            <a:endParaRPr lang="en-US" altLang="zh-CN" sz="1400" dirty="0"/>
          </a:p>
          <a:p>
            <a:endParaRPr lang="en-US" altLang="zh-CN" dirty="0"/>
          </a:p>
        </p:txBody>
      </p: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469059" y="4029077"/>
            <a:ext cx="6569408" cy="1344139"/>
            <a:chOff x="380" y="2341"/>
            <a:chExt cx="3716" cy="658"/>
          </a:xfrm>
        </p:grpSpPr>
        <p:graphicFrame>
          <p:nvGraphicFramePr>
            <p:cNvPr id="1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385445"/>
                </p:ext>
              </p:extLst>
            </p:nvPr>
          </p:nvGraphicFramePr>
          <p:xfrm>
            <a:off x="380" y="2341"/>
            <a:ext cx="371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" name="公式" r:id="rId4" imgW="2171520" imgH="228600" progId="Equation.3">
                    <p:embed/>
                  </p:oleObj>
                </mc:Choice>
                <mc:Fallback>
                  <p:oleObj name="公式" r:id="rId4" imgW="21715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" y="2341"/>
                          <a:ext cx="371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703" y="2704"/>
              <a:ext cx="2903" cy="295"/>
              <a:chOff x="703" y="2704"/>
              <a:chExt cx="2903" cy="295"/>
            </a:xfrm>
          </p:grpSpPr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1338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>
                <a:off x="2154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32"/>
              <p:cNvSpPr>
                <a:spLocks noChangeShapeType="1"/>
              </p:cNvSpPr>
              <p:nvPr/>
            </p:nvSpPr>
            <p:spPr bwMode="auto">
              <a:xfrm>
                <a:off x="2880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>
                <a:off x="703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34"/>
              <p:cNvSpPr>
                <a:spLocks noChangeShapeType="1"/>
              </p:cNvSpPr>
              <p:nvPr/>
            </p:nvSpPr>
            <p:spPr bwMode="auto">
              <a:xfrm>
                <a:off x="3606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637756"/>
              </p:ext>
            </p:extLst>
          </p:nvPr>
        </p:nvGraphicFramePr>
        <p:xfrm>
          <a:off x="1403648" y="5517232"/>
          <a:ext cx="71262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公式" r:id="rId6" imgW="2095200" imgH="215640" progId="Equation.3">
                  <p:embed/>
                </p:oleObj>
              </mc:Choice>
              <mc:Fallback>
                <p:oleObj name="公式" r:id="rId6" imgW="2095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517232"/>
                        <a:ext cx="71262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4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683"/>
    </mc:Choice>
    <mc:Fallback xmlns="">
      <p:transition advTm="19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 — </a:t>
            </a:r>
            <a:r>
              <a:rPr lang="zh-CN" altLang="en-US" dirty="0"/>
              <a:t>八转换</a:t>
            </a:r>
            <a:endParaRPr lang="en-US" altLang="zh-CN" dirty="0"/>
          </a:p>
          <a:p>
            <a:pPr lvl="1"/>
            <a:r>
              <a:rPr lang="zh-CN" altLang="en-US" dirty="0"/>
              <a:t>每 </a:t>
            </a:r>
            <a:r>
              <a:rPr lang="en-US" altLang="zh-CN" b="1" dirty="0">
                <a:solidFill>
                  <a:srgbClr val="FF0000"/>
                </a:solidFill>
              </a:rPr>
              <a:t>3 </a:t>
            </a:r>
            <a:r>
              <a:rPr lang="zh-CN" altLang="en-US" dirty="0"/>
              <a:t>位二进制数相当一位 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 </a:t>
            </a:r>
            <a:r>
              <a:rPr lang="zh-CN" altLang="en-US" dirty="0"/>
              <a:t>进制数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例：</a:t>
            </a:r>
          </a:p>
          <a:p>
            <a:endParaRPr lang="en-US" altLang="zh-CN" sz="1400" dirty="0"/>
          </a:p>
          <a:p>
            <a:endParaRPr lang="en-US" altLang="zh-CN" dirty="0"/>
          </a:p>
        </p:txBody>
      </p: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1763688" y="3917741"/>
            <a:ext cx="5453880" cy="1704975"/>
            <a:chOff x="696" y="2341"/>
            <a:chExt cx="3085" cy="1074"/>
          </a:xfrm>
        </p:grpSpPr>
        <p:graphicFrame>
          <p:nvGraphicFramePr>
            <p:cNvPr id="2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3924157"/>
                </p:ext>
              </p:extLst>
            </p:nvPr>
          </p:nvGraphicFramePr>
          <p:xfrm>
            <a:off x="696" y="2341"/>
            <a:ext cx="308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1" name="公式" r:id="rId4" imgW="1803240" imgH="228600" progId="Equation.3">
                    <p:embed/>
                  </p:oleObj>
                </mc:Choice>
                <mc:Fallback>
                  <p:oleObj name="公式" r:id="rId4" imgW="1803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2341"/>
                          <a:ext cx="3085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1038" y="2700"/>
              <a:ext cx="2636" cy="715"/>
              <a:chOff x="1038" y="2700"/>
              <a:chExt cx="2636" cy="715"/>
            </a:xfrm>
          </p:grpSpPr>
          <p:graphicFrame>
            <p:nvGraphicFramePr>
              <p:cNvPr id="24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3487363"/>
                  </p:ext>
                </p:extLst>
              </p:nvPr>
            </p:nvGraphicFramePr>
            <p:xfrm>
              <a:off x="1038" y="3057"/>
              <a:ext cx="2636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2" name="公式" r:id="rId6" imgW="1371600" imgH="228600" progId="Equation.3">
                      <p:embed/>
                    </p:oleObj>
                  </mc:Choice>
                  <mc:Fallback>
                    <p:oleObj name="公式" r:id="rId6" imgW="13716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8" y="3057"/>
                            <a:ext cx="2636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Line 30"/>
              <p:cNvSpPr>
                <a:spLocks noChangeShapeType="1"/>
              </p:cNvSpPr>
              <p:nvPr/>
            </p:nvSpPr>
            <p:spPr bwMode="auto">
              <a:xfrm>
                <a:off x="1237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>
                <a:off x="1930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>
                <a:off x="2663" y="2700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>
                <a:off x="3355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38"/>
    </mc:Choice>
    <mc:Fallback xmlns="">
      <p:transition advTm="373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</a:t>
            </a:r>
            <a:r>
              <a:rPr lang="en-US" altLang="zh-CN" dirty="0"/>
              <a:t> — </a:t>
            </a:r>
            <a:r>
              <a:rPr lang="zh-CN" altLang="en-US" dirty="0"/>
              <a:t>二转换</a:t>
            </a:r>
            <a:endParaRPr lang="en-US" altLang="zh-CN" dirty="0"/>
          </a:p>
          <a:p>
            <a:pPr lvl="1"/>
            <a:r>
              <a:rPr lang="zh-CN" altLang="en-US" dirty="0"/>
              <a:t>每位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8 </a:t>
            </a:r>
            <a:r>
              <a:rPr lang="zh-CN" altLang="en-US" dirty="0"/>
              <a:t>进制数换为相应的 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位二进制数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例：</a:t>
            </a:r>
          </a:p>
          <a:p>
            <a:endParaRPr lang="en-US" altLang="zh-CN" sz="1400" dirty="0"/>
          </a:p>
          <a:p>
            <a:endParaRPr lang="en-US" altLang="zh-CN" dirty="0"/>
          </a:p>
        </p:txBody>
      </p: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2196183" y="3977480"/>
            <a:ext cx="4897438" cy="1044575"/>
            <a:chOff x="1111" y="2432"/>
            <a:chExt cx="3085" cy="658"/>
          </a:xfrm>
        </p:grpSpPr>
        <p:graphicFrame>
          <p:nvGraphicFramePr>
            <p:cNvPr id="23" name="Object 13"/>
            <p:cNvGraphicFramePr>
              <a:graphicFrameLocks noChangeAspect="1"/>
            </p:cNvGraphicFramePr>
            <p:nvPr/>
          </p:nvGraphicFramePr>
          <p:xfrm>
            <a:off x="1111" y="2432"/>
            <a:ext cx="308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0" name="公式" r:id="rId4" imgW="1371600" imgH="228600" progId="Equation.3">
                    <p:embed/>
                  </p:oleObj>
                </mc:Choice>
                <mc:Fallback>
                  <p:oleObj name="公式" r:id="rId4" imgW="1371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432"/>
                          <a:ext cx="308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2200" y="279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2925" y="279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3787" y="279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1338" y="279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39846"/>
              </p:ext>
            </p:extLst>
          </p:nvPr>
        </p:nvGraphicFramePr>
        <p:xfrm>
          <a:off x="2051720" y="5058569"/>
          <a:ext cx="55451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公式" r:id="rId6" imgW="1409400" imgH="215640" progId="Equation.3">
                  <p:embed/>
                </p:oleObj>
              </mc:Choice>
              <mc:Fallback>
                <p:oleObj name="公式" r:id="rId6" imgW="1409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058569"/>
                        <a:ext cx="55451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2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18"/>
    </mc:Choice>
    <mc:Fallback xmlns="">
      <p:transition advTm="11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信息与编码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常见的数制</a:t>
            </a:r>
            <a:endParaRPr lang="en-US" altLang="zh-CN" dirty="0"/>
          </a:p>
          <a:p>
            <a:r>
              <a:rPr lang="zh-CN" altLang="en-US" dirty="0"/>
              <a:t>数制间的转换</a:t>
            </a:r>
            <a:endParaRPr lang="en-US" altLang="zh-CN" dirty="0"/>
          </a:p>
          <a:p>
            <a:r>
              <a:rPr lang="zh-CN" altLang="en-US" b="1" dirty="0"/>
              <a:t>二进制算数运算</a:t>
            </a:r>
            <a:endParaRPr lang="en-US" altLang="zh-CN" b="1" dirty="0"/>
          </a:p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6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45"/>
    </mc:Choice>
    <mc:Fallback xmlns="">
      <p:transition advTm="1024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二进制运算的特点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endParaRPr lang="en-US" altLang="zh-CN" dirty="0"/>
          </a:p>
          <a:p>
            <a:pPr lvl="1"/>
            <a:r>
              <a:rPr lang="zh-CN" altLang="en-US" dirty="0"/>
              <a:t>数量间的加、减、乘、除等运算</a:t>
            </a:r>
            <a:endParaRPr lang="en-US" altLang="zh-CN" dirty="0"/>
          </a:p>
          <a:p>
            <a:pPr lvl="1"/>
            <a:endParaRPr lang="en-US" altLang="zh-CN" sz="1800" dirty="0"/>
          </a:p>
          <a:p>
            <a:r>
              <a:rPr lang="zh-CN" altLang="en-US" dirty="0"/>
              <a:t>二进制运算的特点</a:t>
            </a:r>
            <a:endParaRPr lang="en-US" altLang="zh-CN" dirty="0"/>
          </a:p>
          <a:p>
            <a:pPr lvl="1"/>
            <a:r>
              <a:rPr lang="zh-CN" altLang="en-US" dirty="0"/>
              <a:t>和十进制算数运算的规则基本相同</a:t>
            </a:r>
            <a:endParaRPr lang="en-US" altLang="zh-CN" dirty="0"/>
          </a:p>
          <a:p>
            <a:pPr lvl="1"/>
            <a:r>
              <a:rPr lang="zh-CN" altLang="en-US" dirty="0"/>
              <a:t>逢二进一</a:t>
            </a:r>
            <a:endParaRPr lang="en-US" altLang="zh-CN" dirty="0"/>
          </a:p>
          <a:p>
            <a:pPr lvl="1"/>
            <a:r>
              <a:rPr lang="zh-CN" altLang="en-US" dirty="0"/>
              <a:t>借一当二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892306"/>
              </p:ext>
            </p:extLst>
          </p:nvPr>
        </p:nvGraphicFramePr>
        <p:xfrm>
          <a:off x="4211960" y="3875410"/>
          <a:ext cx="17224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公式" r:id="rId4" imgW="482400" imgH="685800" progId="Equation.3">
                  <p:embed/>
                </p:oleObj>
              </mc:Choice>
              <mc:Fallback>
                <p:oleObj name="公式" r:id="rId4" imgW="482400" imgH="685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75410"/>
                        <a:ext cx="1722438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860713"/>
              </p:ext>
            </p:extLst>
          </p:nvPr>
        </p:nvGraphicFramePr>
        <p:xfrm>
          <a:off x="6588224" y="3789040"/>
          <a:ext cx="167640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公式" r:id="rId6" imgW="469800" imgH="685800" progId="Equation.3">
                  <p:embed/>
                </p:oleObj>
              </mc:Choice>
              <mc:Fallback>
                <p:oleObj name="公式" r:id="rId6" imgW="469800" imgH="6858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789040"/>
                        <a:ext cx="1676400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016" y="56994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4288" y="57327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减法</a:t>
            </a:r>
          </a:p>
        </p:txBody>
      </p:sp>
    </p:spTree>
    <p:extLst>
      <p:ext uri="{BB962C8B-B14F-4D97-AF65-F5344CB8AC3E}">
        <p14:creationId xmlns:p14="http://schemas.microsoft.com/office/powerpoint/2010/main" val="27227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091"/>
    </mc:Choice>
    <mc:Fallback xmlns="">
      <p:transition advTm="46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二进制运算的特点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二进制运算的特点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455005"/>
              </p:ext>
            </p:extLst>
          </p:nvPr>
        </p:nvGraphicFramePr>
        <p:xfrm>
          <a:off x="276878" y="2132856"/>
          <a:ext cx="3348783" cy="30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4" imgW="1409400" imgH="1650960" progId="Equation.DSMT4">
                  <p:embed/>
                </p:oleObj>
              </mc:Choice>
              <mc:Fallback>
                <p:oleObj name="Equation" r:id="rId4" imgW="1409400" imgH="1650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78" y="2132856"/>
                        <a:ext cx="3348783" cy="302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065290"/>
              </p:ext>
            </p:extLst>
          </p:nvPr>
        </p:nvGraphicFramePr>
        <p:xfrm>
          <a:off x="4272399" y="1658957"/>
          <a:ext cx="4841304" cy="400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6" imgW="1803240" imgH="1930320" progId="Equation.DSMT4">
                  <p:embed/>
                </p:oleObj>
              </mc:Choice>
              <mc:Fallback>
                <p:oleObj name="Equation" r:id="rId6" imgW="1803240" imgH="1930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399" y="1658957"/>
                        <a:ext cx="4841304" cy="4005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05399" y="54406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乘法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3951" y="5742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除法</a:t>
            </a:r>
          </a:p>
        </p:txBody>
      </p:sp>
      <p:sp>
        <p:nvSpPr>
          <p:cNvPr id="17" name="矩形 16"/>
          <p:cNvSpPr/>
          <p:nvPr/>
        </p:nvSpPr>
        <p:spPr>
          <a:xfrm>
            <a:off x="3677607" y="3085418"/>
            <a:ext cx="156966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移位</a:t>
            </a:r>
            <a:endParaRPr lang="en-US" altLang="zh-CN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</a:p>
          <a:p>
            <a:pPr algn="ctr"/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相加</a:t>
            </a:r>
          </a:p>
        </p:txBody>
      </p:sp>
    </p:spTree>
    <p:extLst>
      <p:ext uri="{BB962C8B-B14F-4D97-AF65-F5344CB8AC3E}">
        <p14:creationId xmlns:p14="http://schemas.microsoft.com/office/powerpoint/2010/main" val="188927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4569371"/>
              </a:xfrm>
            </p:spPr>
            <p:txBody>
              <a:bodyPr/>
              <a:lstStyle/>
              <a:p>
                <a:pPr marL="342900" lvl="1" indent="-342900">
                  <a:buChar char="•"/>
                </a:pPr>
                <a:r>
                  <a:rPr lang="zh-CN" altLang="en-US" sz="3200" dirty="0">
                    <a:cs typeface="宋体" charset="0"/>
                  </a:rPr>
                  <a:t>原码</a:t>
                </a:r>
                <a:endParaRPr lang="en-US" altLang="zh-CN" sz="3200" dirty="0">
                  <a:cs typeface="宋体" charset="0"/>
                </a:endParaRPr>
              </a:p>
              <a:p>
                <a:pPr lvl="1"/>
                <a:r>
                  <a:rPr lang="zh-CN" altLang="en-US" dirty="0"/>
                  <a:t>在二进制数前面增加一位符号位。</a:t>
                </a:r>
                <a:r>
                  <a:rPr lang="en-US" altLang="zh-CN" dirty="0"/>
                  <a:t>  0</a:t>
                </a:r>
                <a:r>
                  <a:rPr lang="zh-CN" altLang="en-US" dirty="0"/>
                  <a:t>为正，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组成：符号位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数值位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例：</a:t>
                </a:r>
                <a:r>
                  <a:rPr lang="en-US" altLang="zh-CN" dirty="0"/>
                  <a:t>+1101 </a:t>
                </a:r>
                <a:r>
                  <a:rPr lang="en-US" altLang="zh-CN" dirty="0">
                    <a:sym typeface="Wingdings" pitchFamily="2" charset="2"/>
                  </a:rPr>
                  <a:t> </a:t>
                </a:r>
                <a:r>
                  <a:rPr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0</a:t>
                </a:r>
                <a:r>
                  <a:rPr lang="en-US" altLang="zh-CN" dirty="0">
                    <a:sym typeface="Wingdings" pitchFamily="2" charset="2"/>
                  </a:rPr>
                  <a:t>1101</a:t>
                </a:r>
                <a:r>
                  <a:rPr lang="zh-CN" altLang="en-US" dirty="0">
                    <a:sym typeface="Wingdings" pitchFamily="2" charset="2"/>
                  </a:rPr>
                  <a:t>，</a:t>
                </a:r>
                <a:r>
                  <a:rPr lang="en-US" altLang="zh-CN" dirty="0"/>
                  <a:t> -1101 </a:t>
                </a:r>
                <a:r>
                  <a:rPr lang="en-US" altLang="zh-CN" dirty="0">
                    <a:sym typeface="Wingdings" pitchFamily="2" charset="2"/>
                  </a:rPr>
                  <a:t> </a:t>
                </a:r>
                <a:r>
                  <a:rPr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1</a:t>
                </a:r>
                <a:r>
                  <a:rPr lang="en-US" altLang="zh-CN" dirty="0">
                    <a:sym typeface="Wingdings" pitchFamily="2" charset="2"/>
                  </a:rPr>
                  <a:t>1101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特点</a:t>
                </a:r>
                <a:endParaRPr lang="en-US" altLang="zh-CN" dirty="0"/>
              </a:p>
              <a:p>
                <a:pPr lvl="2"/>
                <a:r>
                  <a:rPr kumimoji="0" lang="zh-CN" altLang="en-US" dirty="0"/>
                  <a:t>直观易辨认</a:t>
                </a:r>
              </a:p>
              <a:p>
                <a:pPr lvl="2"/>
                <a:r>
                  <a:rPr kumimoji="0" lang="en-US" altLang="zh-CN" dirty="0"/>
                  <a:t>2</a:t>
                </a:r>
                <a:r>
                  <a:rPr kumimoji="0" lang="zh-CN" altLang="en-US" dirty="0"/>
                  <a:t>个</a:t>
                </a:r>
                <a:r>
                  <a:rPr kumimoji="0" lang="en-US" altLang="zh-CN" dirty="0"/>
                  <a:t>0</a:t>
                </a:r>
                <a:endParaRPr kumimoji="0" lang="zh-CN" altLang="en-US" dirty="0"/>
              </a:p>
              <a:p>
                <a:pPr lvl="2"/>
                <a:r>
                  <a:rPr kumimoji="0" lang="zh-CN" altLang="en-US" dirty="0"/>
                  <a:t>数值范围    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kumimoji="0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0" i="1" smtClean="0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i="1">
                            <a:latin typeface="Cambria Math"/>
                          </a:rPr>
                          <m:t>n</m:t>
                        </m:r>
                        <m:r>
                          <a:rPr kumimoji="0"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kumimoji="0" lang="en-US" altLang="zh-CN" b="0" i="1" smtClean="0">
                        <a:latin typeface="Cambria Math"/>
                      </a:rPr>
                      <m:t>−1)  ~+</m:t>
                    </m:r>
                    <m:sSup>
                      <m:sSupPr>
                        <m:ctrlPr>
                          <a:rPr kumimoji="0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i="1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i="1">
                            <a:latin typeface="Cambria Math"/>
                          </a:rPr>
                          <m:t>n</m:t>
                        </m:r>
                        <m:r>
                          <a:rPr kumimoji="0"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kumimoji="0" lang="en-US" altLang="zh-CN" i="1">
                        <a:latin typeface="Cambria Math"/>
                      </a:rPr>
                      <m:t>−1)</m:t>
                    </m:r>
                  </m:oMath>
                </a14:m>
                <a:endParaRPr kumimoji="0" lang="zh-CN" altLang="en-US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4569371"/>
              </a:xfrm>
              <a:blipFill rotWithShape="1">
                <a:blip r:embed="rId4"/>
                <a:stretch>
                  <a:fillRect l="-1526" t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224609"/>
              </p:ext>
            </p:extLst>
          </p:nvPr>
        </p:nvGraphicFramePr>
        <p:xfrm>
          <a:off x="4499992" y="3933056"/>
          <a:ext cx="24384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5" imgW="761760" imgH="368280" progId="Equation.DSMT4">
                  <p:embed/>
                </p:oleObj>
              </mc:Choice>
              <mc:Fallback>
                <p:oleObj name="Equation" r:id="rId5" imgW="761760" imgH="368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933056"/>
                        <a:ext cx="24384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8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炸形 2 5"/>
          <p:cNvSpPr/>
          <p:nvPr/>
        </p:nvSpPr>
        <p:spPr bwMode="auto">
          <a:xfrm>
            <a:off x="7100662" y="5697340"/>
            <a:ext cx="1845225" cy="1125146"/>
          </a:xfrm>
          <a:prstGeom prst="irregularSeal2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麻烦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569371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sz="3200" dirty="0">
                <a:cs typeface="宋体" charset="0"/>
              </a:rPr>
              <a:t>原码</a:t>
            </a:r>
            <a:endParaRPr lang="en-US" altLang="zh-CN" sz="3200" dirty="0">
              <a:cs typeface="宋体" charset="0"/>
            </a:endParaRPr>
          </a:p>
          <a:p>
            <a:pPr marL="742950" lvl="2" indent="-342900"/>
            <a:r>
              <a:rPr lang="zh-CN" altLang="en-US" dirty="0">
                <a:cs typeface="宋体" charset="0"/>
              </a:rPr>
              <a:t>做减法运算</a:t>
            </a:r>
            <a:endParaRPr lang="en-US" altLang="zh-CN" dirty="0">
              <a:cs typeface="宋体" charset="0"/>
            </a:endParaRPr>
          </a:p>
          <a:p>
            <a:pPr marL="742950" lvl="2" indent="-342900"/>
            <a:r>
              <a:rPr lang="zh-CN" altLang="en-US" dirty="0">
                <a:cs typeface="宋体" charset="0"/>
              </a:rPr>
              <a:t>若带符号计算：</a:t>
            </a:r>
            <a:endParaRPr lang="en-US" altLang="zh-CN" dirty="0">
              <a:cs typeface="宋体" charset="0"/>
            </a:endParaRPr>
          </a:p>
          <a:p>
            <a:pPr marL="1200150" lvl="3" indent="-342900"/>
            <a:r>
              <a:rPr lang="zh-CN" altLang="en-US" sz="2000" dirty="0"/>
              <a:t>假设字长为</a:t>
            </a:r>
            <a:r>
              <a:rPr lang="en-US" altLang="zh-CN" sz="2000" dirty="0"/>
              <a:t>8bits</a:t>
            </a:r>
          </a:p>
          <a:p>
            <a:pPr marL="1200150" lvl="3" indent="-342900"/>
            <a:r>
              <a:rPr lang="en-US" altLang="zh-CN" sz="2400" dirty="0"/>
              <a:t>( 1 ) </a:t>
            </a:r>
            <a:r>
              <a:rPr lang="en-US" altLang="zh-CN" sz="1100" dirty="0"/>
              <a:t>10</a:t>
            </a:r>
            <a:r>
              <a:rPr lang="en-US" altLang="zh-CN" sz="2400" dirty="0"/>
              <a:t>-  ( 1 )</a:t>
            </a:r>
            <a:r>
              <a:rPr lang="en-US" altLang="zh-CN" sz="1100" dirty="0"/>
              <a:t>10</a:t>
            </a:r>
            <a:r>
              <a:rPr lang="en-US" altLang="zh-CN" sz="2400" dirty="0"/>
              <a:t> =  ( 1 )</a:t>
            </a:r>
            <a:r>
              <a:rPr lang="en-US" altLang="zh-CN" sz="1100" dirty="0"/>
              <a:t>10 </a:t>
            </a:r>
            <a:r>
              <a:rPr lang="en-US" altLang="zh-CN" sz="2400" dirty="0"/>
              <a:t>+ ( -1 )</a:t>
            </a:r>
            <a:r>
              <a:rPr lang="en-US" altLang="zh-CN" sz="1100" dirty="0"/>
              <a:t>10</a:t>
            </a:r>
            <a:r>
              <a:rPr lang="en-US" altLang="zh-CN" sz="2400" dirty="0"/>
              <a:t> =  ( 0 )</a:t>
            </a:r>
            <a:r>
              <a:rPr lang="en-US" altLang="zh-CN" sz="1100" dirty="0"/>
              <a:t>10</a:t>
            </a:r>
          </a:p>
          <a:p>
            <a:pPr marL="1200150" lvl="3" indent="-342900"/>
            <a:r>
              <a:rPr lang="en-US" altLang="zh-CN" dirty="0"/>
              <a:t>(00000001)</a:t>
            </a:r>
            <a:r>
              <a:rPr lang="zh-CN" altLang="en-US" sz="1400" dirty="0"/>
              <a:t>原</a:t>
            </a:r>
            <a:r>
              <a:rPr lang="zh-CN" altLang="en-US" dirty="0"/>
              <a:t> </a:t>
            </a:r>
            <a:r>
              <a:rPr lang="en-US" altLang="zh-CN" dirty="0"/>
              <a:t>+ (10000001)</a:t>
            </a:r>
            <a:r>
              <a:rPr lang="zh-CN" altLang="en-US" sz="1400" dirty="0"/>
              <a:t>原</a:t>
            </a:r>
            <a:r>
              <a:rPr lang="zh-CN" altLang="en-US" dirty="0"/>
              <a:t> </a:t>
            </a:r>
            <a:r>
              <a:rPr lang="en-US" altLang="zh-CN" dirty="0"/>
              <a:t>= (10000010)</a:t>
            </a:r>
            <a:r>
              <a:rPr lang="zh-CN" altLang="en-US" sz="1600" dirty="0"/>
              <a:t>原</a:t>
            </a:r>
            <a:r>
              <a:rPr lang="zh-CN" altLang="en-US" dirty="0"/>
              <a:t> </a:t>
            </a:r>
            <a:r>
              <a:rPr lang="en-US" altLang="zh-CN" dirty="0"/>
              <a:t>= ( -2 )</a:t>
            </a:r>
          </a:p>
          <a:p>
            <a:pPr marL="1200150" lvl="3" indent="-342900"/>
            <a:endParaRPr lang="en-US" altLang="zh-CN" sz="1400" dirty="0">
              <a:cs typeface="宋体" charset="0"/>
            </a:endParaRPr>
          </a:p>
          <a:p>
            <a:pPr marL="742950" lvl="2" indent="-342900"/>
            <a:r>
              <a:rPr lang="zh-CN" altLang="en-US" dirty="0">
                <a:cs typeface="宋体" charset="0"/>
              </a:rPr>
              <a:t>若不带符号计算：</a:t>
            </a:r>
            <a:endParaRPr lang="en-US" altLang="zh-CN" dirty="0">
              <a:cs typeface="宋体" charset="0"/>
            </a:endParaRPr>
          </a:p>
          <a:p>
            <a:pPr marL="1200150" lvl="3" indent="-342900"/>
            <a:r>
              <a:rPr lang="zh-CN" altLang="en-US" dirty="0">
                <a:cs typeface="宋体" charset="0"/>
              </a:rPr>
              <a:t>比较两个数的绝对值大小</a:t>
            </a:r>
            <a:endParaRPr lang="en-US" altLang="zh-CN" dirty="0">
              <a:cs typeface="宋体" charset="0"/>
            </a:endParaRPr>
          </a:p>
          <a:p>
            <a:pPr marL="1200150" lvl="3" indent="-342900"/>
            <a:r>
              <a:rPr lang="zh-CN" altLang="en-US" dirty="0">
                <a:cs typeface="宋体" charset="0"/>
              </a:rPr>
              <a:t>以绝对值大的一个作为被减数，绝对值小的一个作为减数，求出差值，并以绝对值大的一个数的符号作为差值的符号</a:t>
            </a:r>
            <a:endParaRPr lang="zh-CN" altLang="en-US" dirty="0"/>
          </a:p>
        </p:txBody>
      </p:sp>
      <p:sp>
        <p:nvSpPr>
          <p:cNvPr id="5" name="爆炸形 2 4"/>
          <p:cNvSpPr/>
          <p:nvPr/>
        </p:nvSpPr>
        <p:spPr bwMode="auto">
          <a:xfrm>
            <a:off x="6948264" y="3284984"/>
            <a:ext cx="1845225" cy="1125146"/>
          </a:xfrm>
          <a:prstGeom prst="irregularSeal2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出错！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3538" y="2130822"/>
            <a:ext cx="494995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800" dirty="0">
                <a:latin typeface="+mj-ea"/>
                <a:ea typeface="+mj-ea"/>
                <a:cs typeface="宋体" charset="0"/>
              </a:rPr>
              <a:t>如果能用数的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  <a:cs typeface="宋体" charset="0"/>
              </a:rPr>
              <a:t>补码</a:t>
            </a:r>
            <a:r>
              <a:rPr lang="zh-CN" altLang="en-US" sz="2800" dirty="0">
                <a:latin typeface="+mj-ea"/>
                <a:ea typeface="+mj-ea"/>
                <a:cs typeface="宋体" charset="0"/>
              </a:rPr>
              <a:t>相加代替上述的减法运算，那么计算过程中就无需使用数值比较电路和减法运算电路，从而使运算器的电路结构大大简化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99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3"/>
                <a:ext cx="8229600" cy="1584176"/>
              </a:xfrm>
            </p:spPr>
            <p:txBody>
              <a:bodyPr/>
              <a:lstStyle/>
              <a:p>
                <a:r>
                  <a:rPr lang="zh-CN" altLang="en-US" dirty="0"/>
                  <a:t>模（模数）的概念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把一个事物的循环周期的长度，叫做这个事件的模或模数。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如一年</a:t>
                </a:r>
                <a:r>
                  <a:rPr lang="en-US" altLang="zh-CN" dirty="0"/>
                  <a:t>365</a:t>
                </a:r>
                <a:r>
                  <a:rPr lang="zh-CN" altLang="en-US" dirty="0"/>
                  <a:t>天，其模数为</a:t>
                </a:r>
                <a:r>
                  <a:rPr lang="en-US" altLang="zh-CN" dirty="0"/>
                  <a:t>365</a:t>
                </a:r>
                <a:r>
                  <a:rPr lang="zh-CN" altLang="en-US" dirty="0"/>
                  <a:t>；钟表是以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为一循环计数的，故模数为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。十进制计数就是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个数码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～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的循环，故模为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计算机字长为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，模数为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3"/>
                <a:ext cx="8229600" cy="1584176"/>
              </a:xfrm>
              <a:blipFill rotWithShape="1">
                <a:blip r:embed="rId4"/>
                <a:stretch>
                  <a:fillRect l="-1630" t="-3462" b="-14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45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99"/>
    </mc:Choice>
    <mc:Fallback xmlns="">
      <p:transition advTm="25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课程与考核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教学方式</a:t>
            </a:r>
            <a:endParaRPr lang="en-US" altLang="zh-CN" dirty="0"/>
          </a:p>
          <a:p>
            <a:pPr lvl="1"/>
            <a:r>
              <a:rPr lang="zh-CN" altLang="en-US" dirty="0"/>
              <a:t>课堂讲授为主，数字电路上机实验课为辅。</a:t>
            </a:r>
            <a:endParaRPr lang="en-US" altLang="zh-CN" dirty="0"/>
          </a:p>
          <a:p>
            <a:r>
              <a:rPr lang="zh-CN" altLang="en-US" dirty="0"/>
              <a:t>课时安排</a:t>
            </a:r>
            <a:endParaRPr lang="en-US" altLang="zh-CN" dirty="0"/>
          </a:p>
          <a:p>
            <a:pPr lvl="1"/>
            <a:r>
              <a:rPr lang="en-US" altLang="zh-CN" dirty="0"/>
              <a:t>34</a:t>
            </a:r>
            <a:r>
              <a:rPr lang="zh-CN" altLang="en-US" dirty="0"/>
              <a:t>学时授课 </a:t>
            </a:r>
            <a:r>
              <a:rPr lang="en-US" altLang="zh-CN" dirty="0"/>
              <a:t>+ 26</a:t>
            </a:r>
            <a:r>
              <a:rPr lang="zh-CN" altLang="en-US" dirty="0"/>
              <a:t>学时上机实验</a:t>
            </a:r>
            <a:endParaRPr lang="en-US" altLang="zh-CN" dirty="0"/>
          </a:p>
          <a:p>
            <a:pPr marL="342900" lvl="1" indent="-342900">
              <a:buChar char="•"/>
            </a:pPr>
            <a:r>
              <a:rPr lang="zh-CN" altLang="en-US" sz="3200" dirty="0">
                <a:cs typeface="宋体" charset="0"/>
              </a:rPr>
              <a:t>考核方式</a:t>
            </a:r>
            <a:endParaRPr lang="en-US" altLang="zh-CN" sz="3200" dirty="0">
              <a:cs typeface="宋体" charset="0"/>
            </a:endParaRPr>
          </a:p>
          <a:p>
            <a:pPr lvl="1"/>
            <a:r>
              <a:rPr lang="zh-CN" altLang="en-US" dirty="0"/>
              <a:t>平时</a:t>
            </a:r>
            <a:r>
              <a:rPr lang="en-US" altLang="zh-CN" dirty="0"/>
              <a:t>60% (</a:t>
            </a:r>
            <a:r>
              <a:rPr lang="zh-CN" altLang="en-US" dirty="0"/>
              <a:t>书面作业</a:t>
            </a:r>
            <a:r>
              <a:rPr lang="en-US" altLang="zh-CN" dirty="0"/>
              <a:t>20%</a:t>
            </a:r>
            <a:r>
              <a:rPr lang="zh-CN" altLang="en-US" dirty="0"/>
              <a:t>，上机操作及实验作业</a:t>
            </a:r>
            <a:r>
              <a:rPr lang="en-US" altLang="zh-CN" dirty="0"/>
              <a:t>40%)</a:t>
            </a:r>
          </a:p>
          <a:p>
            <a:pPr lvl="1"/>
            <a:r>
              <a:rPr lang="zh-CN" altLang="en-US" dirty="0"/>
              <a:t>期末考试</a:t>
            </a:r>
            <a:r>
              <a:rPr lang="en-US" altLang="zh-CN" dirty="0"/>
              <a:t>40%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361"/>
    </mc:Choice>
    <mc:Fallback xmlns="">
      <p:transition advTm="1536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1584176"/>
          </a:xfrm>
        </p:spPr>
        <p:txBody>
          <a:bodyPr/>
          <a:lstStyle/>
          <a:p>
            <a:r>
              <a:rPr lang="zh-CN" altLang="en-US" dirty="0"/>
              <a:t>补码运算的原理</a:t>
            </a:r>
            <a:endParaRPr lang="en-US" altLang="zh-CN" b="1" dirty="0"/>
          </a:p>
        </p:txBody>
      </p:sp>
      <p:pic>
        <p:nvPicPr>
          <p:cNvPr id="6" name="Picture 9" descr="1-4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2564904"/>
            <a:ext cx="3756025" cy="289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9721" y="1700808"/>
            <a:ext cx="5184279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zh-CN" altLang="en-US" sz="2400" dirty="0">
                <a:latin typeface="+mj-ea"/>
                <a:ea typeface="+mj-ea"/>
              </a:rPr>
              <a:t>以钟表为例</a:t>
            </a:r>
            <a:endParaRPr lang="en-US" altLang="zh-CN" sz="2400" b="0" dirty="0">
              <a:effectLst/>
              <a:latin typeface="+mj-ea"/>
              <a:ea typeface="+mj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ffectLst/>
                <a:latin typeface="+mj-ea"/>
                <a:ea typeface="+mj-ea"/>
              </a:rPr>
              <a:t>		</a:t>
            </a:r>
            <a:r>
              <a:rPr lang="zh-CN" altLang="en-US" sz="2400" dirty="0">
                <a:effectLst/>
                <a:latin typeface="+mj-ea"/>
                <a:ea typeface="+mj-ea"/>
              </a:rPr>
              <a:t>当在</a:t>
            </a:r>
            <a:r>
              <a:rPr lang="en-US" altLang="zh-CN" sz="2400" dirty="0">
                <a:effectLst/>
                <a:latin typeface="+mj-ea"/>
                <a:ea typeface="+mj-ea"/>
              </a:rPr>
              <a:t>5</a:t>
            </a:r>
            <a:r>
              <a:rPr lang="zh-CN" altLang="en-US" sz="2400" dirty="0">
                <a:effectLst/>
                <a:latin typeface="+mj-ea"/>
                <a:ea typeface="+mj-ea"/>
              </a:rPr>
              <a:t>点时发现表停在</a:t>
            </a:r>
            <a:r>
              <a:rPr lang="en-US" altLang="zh-CN" sz="2400" dirty="0">
                <a:effectLst/>
                <a:latin typeface="+mj-ea"/>
                <a:ea typeface="+mj-ea"/>
              </a:rPr>
              <a:t>10</a:t>
            </a:r>
            <a:r>
              <a:rPr lang="zh-CN" altLang="en-US" sz="2400" dirty="0">
                <a:effectLst/>
                <a:latin typeface="+mj-ea"/>
                <a:ea typeface="+mj-ea"/>
              </a:rPr>
              <a:t>点，若想拨回有两种方法：</a:t>
            </a:r>
            <a:endParaRPr lang="en-US" altLang="zh-CN" sz="2400" dirty="0">
              <a:effectLst/>
              <a:latin typeface="+mj-ea"/>
              <a:ea typeface="+mj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ffectLst/>
                <a:latin typeface="+mj-ea"/>
                <a:ea typeface="+mj-ea"/>
              </a:rPr>
              <a:t>	a.</a:t>
            </a:r>
            <a:r>
              <a:rPr lang="zh-CN" altLang="en-US" sz="2400" dirty="0">
                <a:effectLst/>
                <a:latin typeface="+mj-ea"/>
                <a:ea typeface="+mj-ea"/>
              </a:rPr>
              <a:t>逆时针拨</a:t>
            </a:r>
            <a:r>
              <a:rPr lang="en-US" altLang="zh-CN" sz="2400" dirty="0">
                <a:effectLst/>
                <a:latin typeface="+mj-ea"/>
                <a:ea typeface="+mj-ea"/>
              </a:rPr>
              <a:t>5</a:t>
            </a:r>
            <a:r>
              <a:rPr lang="zh-CN" altLang="en-US" sz="2400" dirty="0">
                <a:effectLst/>
                <a:latin typeface="+mj-ea"/>
                <a:ea typeface="+mj-ea"/>
              </a:rPr>
              <a:t>个格，即 </a:t>
            </a:r>
            <a:r>
              <a:rPr lang="en-US" altLang="zh-CN" sz="2400" dirty="0">
                <a:effectLst/>
                <a:latin typeface="+mj-ea"/>
                <a:ea typeface="+mj-ea"/>
              </a:rPr>
              <a:t>10</a:t>
            </a:r>
            <a:r>
              <a:rPr lang="zh-CN" altLang="en-US" sz="2400" dirty="0">
                <a:effectLst/>
                <a:latin typeface="+mj-ea"/>
                <a:ea typeface="+mj-ea"/>
              </a:rPr>
              <a:t>－</a:t>
            </a:r>
            <a:r>
              <a:rPr lang="en-US" altLang="zh-CN" sz="2400" dirty="0">
                <a:effectLst/>
                <a:latin typeface="+mj-ea"/>
                <a:ea typeface="+mj-ea"/>
              </a:rPr>
              <a:t>5</a:t>
            </a:r>
            <a:r>
              <a:rPr lang="zh-CN" altLang="en-US" sz="2400" dirty="0">
                <a:effectLst/>
                <a:latin typeface="+mj-ea"/>
                <a:ea typeface="+mj-ea"/>
              </a:rPr>
              <a:t>＝</a:t>
            </a:r>
            <a:r>
              <a:rPr lang="en-US" altLang="zh-CN" sz="2400" dirty="0">
                <a:effectLst/>
                <a:latin typeface="+mj-ea"/>
                <a:ea typeface="+mj-ea"/>
              </a:rPr>
              <a:t>5</a:t>
            </a:r>
            <a:r>
              <a:rPr lang="zh-CN" altLang="en-US" sz="2400" dirty="0">
                <a:effectLst/>
                <a:latin typeface="+mj-ea"/>
                <a:ea typeface="+mj-ea"/>
              </a:rPr>
              <a:t>，这是做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+mj-ea"/>
                <a:ea typeface="+mj-ea"/>
              </a:rPr>
              <a:t>减法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ffectLst/>
                <a:latin typeface="+mj-ea"/>
                <a:ea typeface="+mj-ea"/>
              </a:rPr>
              <a:t> 	b.</a:t>
            </a:r>
            <a:r>
              <a:rPr lang="zh-CN" altLang="en-US" sz="2400" dirty="0">
                <a:effectLst/>
                <a:latin typeface="+mj-ea"/>
                <a:ea typeface="+mj-ea"/>
              </a:rPr>
              <a:t>顺时针拨七个格，即 </a:t>
            </a:r>
            <a:r>
              <a:rPr lang="en-US" altLang="zh-CN" sz="2400" dirty="0">
                <a:effectLst/>
                <a:latin typeface="+mj-ea"/>
                <a:ea typeface="+mj-ea"/>
              </a:rPr>
              <a:t>10</a:t>
            </a:r>
            <a:r>
              <a:rPr lang="zh-CN" altLang="en-US" sz="2400" dirty="0">
                <a:effectLst/>
                <a:latin typeface="+mj-ea"/>
                <a:ea typeface="+mj-ea"/>
              </a:rPr>
              <a:t>＋</a:t>
            </a:r>
            <a:r>
              <a:rPr lang="en-US" altLang="zh-CN" sz="2400" dirty="0">
                <a:effectLst/>
                <a:latin typeface="+mj-ea"/>
                <a:ea typeface="+mj-ea"/>
              </a:rPr>
              <a:t>7</a:t>
            </a:r>
            <a:r>
              <a:rPr lang="zh-CN" altLang="en-US" sz="2400" dirty="0">
                <a:effectLst/>
                <a:latin typeface="+mj-ea"/>
                <a:ea typeface="+mj-ea"/>
              </a:rPr>
              <a:t>＝</a:t>
            </a:r>
            <a:r>
              <a:rPr lang="en-US" altLang="zh-CN" sz="2400" dirty="0">
                <a:effectLst/>
                <a:latin typeface="+mj-ea"/>
                <a:ea typeface="+mj-ea"/>
              </a:rPr>
              <a:t>17</a:t>
            </a:r>
            <a:r>
              <a:rPr lang="zh-CN" altLang="en-US" sz="2400" dirty="0">
                <a:effectLst/>
                <a:latin typeface="+mj-ea"/>
                <a:ea typeface="+mj-ea"/>
              </a:rPr>
              <a:t>，由于模是</a:t>
            </a:r>
            <a:r>
              <a:rPr lang="en-US" altLang="zh-CN" sz="2400" dirty="0">
                <a:effectLst/>
                <a:latin typeface="+mj-ea"/>
                <a:ea typeface="+mj-ea"/>
              </a:rPr>
              <a:t>12</a:t>
            </a:r>
            <a:r>
              <a:rPr lang="zh-CN" altLang="en-US" sz="2400" dirty="0">
                <a:effectLst/>
                <a:latin typeface="+mj-ea"/>
                <a:ea typeface="+mj-ea"/>
              </a:rPr>
              <a:t>，故</a:t>
            </a:r>
            <a:r>
              <a:rPr lang="en-US" altLang="zh-CN" sz="2400" dirty="0">
                <a:effectLst/>
                <a:latin typeface="+mj-ea"/>
                <a:ea typeface="+mj-ea"/>
              </a:rPr>
              <a:t>1</a:t>
            </a:r>
            <a:r>
              <a:rPr lang="zh-CN" altLang="en-US" sz="2400" dirty="0">
                <a:effectLst/>
                <a:latin typeface="+mj-ea"/>
                <a:ea typeface="+mj-ea"/>
              </a:rPr>
              <a:t>相当于进位</a:t>
            </a:r>
            <a:r>
              <a:rPr lang="en-US" altLang="zh-CN" sz="2400" dirty="0">
                <a:effectLst/>
                <a:latin typeface="+mj-ea"/>
                <a:ea typeface="+mj-ea"/>
              </a:rPr>
              <a:t>12</a:t>
            </a:r>
            <a:r>
              <a:rPr lang="zh-CN" altLang="en-US" sz="2400" dirty="0">
                <a:effectLst/>
                <a:latin typeface="+mj-ea"/>
                <a:ea typeface="+mj-ea"/>
              </a:rPr>
              <a:t>，</a:t>
            </a:r>
            <a:r>
              <a:rPr lang="en-US" altLang="zh-CN" sz="2400" dirty="0">
                <a:effectLst/>
                <a:latin typeface="+mj-ea"/>
                <a:ea typeface="+mj-ea"/>
              </a:rPr>
              <a:t>1</a:t>
            </a:r>
            <a:r>
              <a:rPr lang="zh-CN" altLang="en-US" sz="2400" dirty="0">
                <a:effectLst/>
                <a:latin typeface="+mj-ea"/>
                <a:ea typeface="+mj-ea"/>
              </a:rPr>
              <a:t>溢出，故为</a:t>
            </a:r>
            <a:r>
              <a:rPr lang="en-US" altLang="zh-CN" sz="2400" dirty="0">
                <a:effectLst/>
                <a:latin typeface="+mj-ea"/>
                <a:ea typeface="+mj-ea"/>
              </a:rPr>
              <a:t>7</a:t>
            </a:r>
            <a:r>
              <a:rPr lang="zh-CN" altLang="en-US" sz="2400" dirty="0">
                <a:effectLst/>
                <a:latin typeface="+mj-ea"/>
                <a:ea typeface="+mj-ea"/>
              </a:rPr>
              <a:t>格，也是</a:t>
            </a:r>
            <a:r>
              <a:rPr lang="en-US" altLang="zh-CN" sz="2400" dirty="0">
                <a:effectLst/>
                <a:latin typeface="+mj-ea"/>
                <a:ea typeface="+mj-ea"/>
              </a:rPr>
              <a:t>17</a:t>
            </a:r>
            <a:r>
              <a:rPr lang="zh-CN" altLang="en-US" sz="2400" dirty="0">
                <a:effectLst/>
                <a:latin typeface="+mj-ea"/>
                <a:ea typeface="+mj-ea"/>
              </a:rPr>
              <a:t>－</a:t>
            </a:r>
            <a:r>
              <a:rPr lang="en-US" altLang="zh-CN" sz="2400" dirty="0">
                <a:effectLst/>
                <a:latin typeface="+mj-ea"/>
                <a:ea typeface="+mj-ea"/>
              </a:rPr>
              <a:t>12</a:t>
            </a:r>
            <a:r>
              <a:rPr lang="zh-CN" altLang="en-US" sz="2400" dirty="0">
                <a:effectLst/>
                <a:latin typeface="+mj-ea"/>
                <a:ea typeface="+mj-ea"/>
              </a:rPr>
              <a:t>＝</a:t>
            </a:r>
            <a:r>
              <a:rPr lang="en-US" altLang="zh-CN" sz="2400" dirty="0">
                <a:effectLst/>
                <a:latin typeface="+mj-ea"/>
                <a:ea typeface="+mj-ea"/>
              </a:rPr>
              <a:t>5</a:t>
            </a:r>
            <a:r>
              <a:rPr lang="zh-CN" altLang="en-US" sz="2400" dirty="0">
                <a:effectLst/>
                <a:latin typeface="+mj-ea"/>
                <a:ea typeface="+mj-ea"/>
              </a:rPr>
              <a:t>，这是做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+mj-ea"/>
                <a:ea typeface="+mj-ea"/>
              </a:rPr>
              <a:t>加法</a:t>
            </a:r>
            <a:endParaRPr lang="zh-CN" altLang="en-US" sz="2400" dirty="0">
              <a:effectLst/>
              <a:latin typeface="+mj-ea"/>
              <a:ea typeface="+mj-e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effectLst/>
                <a:latin typeface="+mj-ea"/>
                <a:ea typeface="+mj-ea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+mj-ea"/>
                <a:ea typeface="+mj-ea"/>
              </a:rPr>
              <a:t>由此可见</a:t>
            </a:r>
            <a:r>
              <a:rPr lang="en-US" altLang="zh-CN" sz="2400" dirty="0">
                <a:effectLst/>
                <a:latin typeface="+mj-ea"/>
                <a:ea typeface="+mj-ea"/>
              </a:rPr>
              <a:t>10</a:t>
            </a:r>
            <a:r>
              <a:rPr lang="zh-CN" altLang="en-US" sz="2400" dirty="0">
                <a:effectLst/>
                <a:latin typeface="+mj-ea"/>
                <a:ea typeface="+mj-ea"/>
              </a:rPr>
              <a:t>＋</a:t>
            </a:r>
            <a:r>
              <a:rPr lang="en-US" altLang="zh-CN" sz="2400" dirty="0">
                <a:effectLst/>
                <a:latin typeface="+mj-ea"/>
                <a:ea typeface="+mj-ea"/>
              </a:rPr>
              <a:t>7</a:t>
            </a:r>
            <a:r>
              <a:rPr lang="zh-CN" altLang="en-US" sz="2400" dirty="0">
                <a:effectLst/>
                <a:latin typeface="+mj-ea"/>
                <a:ea typeface="+mj-ea"/>
              </a:rPr>
              <a:t>和</a:t>
            </a:r>
            <a:r>
              <a:rPr lang="en-US" altLang="zh-CN" sz="2400" dirty="0">
                <a:effectLst/>
                <a:latin typeface="+mj-ea"/>
                <a:ea typeface="+mj-ea"/>
              </a:rPr>
              <a:t>10</a:t>
            </a:r>
            <a:r>
              <a:rPr lang="zh-CN" altLang="en-US" sz="2400" dirty="0">
                <a:effectLst/>
                <a:latin typeface="+mj-ea"/>
                <a:ea typeface="+mj-ea"/>
              </a:rPr>
              <a:t>－</a:t>
            </a:r>
            <a:r>
              <a:rPr lang="en-US" altLang="zh-CN" sz="2400" dirty="0">
                <a:effectLst/>
                <a:latin typeface="+mj-ea"/>
                <a:ea typeface="+mj-ea"/>
              </a:rPr>
              <a:t>5</a:t>
            </a:r>
            <a:r>
              <a:rPr lang="zh-CN" altLang="en-US" sz="2400" dirty="0">
                <a:effectLst/>
                <a:latin typeface="+mj-ea"/>
                <a:ea typeface="+mj-ea"/>
              </a:rPr>
              <a:t>的效果是一样的，而</a:t>
            </a:r>
            <a:r>
              <a:rPr lang="en-US" altLang="zh-CN" sz="2400" dirty="0">
                <a:effectLst/>
                <a:latin typeface="+mj-ea"/>
                <a:ea typeface="+mj-ea"/>
              </a:rPr>
              <a:t>5</a:t>
            </a:r>
            <a:r>
              <a:rPr lang="zh-CN" altLang="en-US" sz="2400" dirty="0">
                <a:effectLst/>
                <a:latin typeface="+mj-ea"/>
                <a:ea typeface="+mj-ea"/>
              </a:rPr>
              <a:t>＋</a:t>
            </a:r>
            <a:r>
              <a:rPr lang="en-US" altLang="zh-CN" sz="2400" dirty="0">
                <a:effectLst/>
                <a:latin typeface="+mj-ea"/>
                <a:ea typeface="+mj-ea"/>
              </a:rPr>
              <a:t>7</a:t>
            </a:r>
            <a:r>
              <a:rPr lang="zh-CN" altLang="en-US" sz="2400" dirty="0">
                <a:effectLst/>
                <a:latin typeface="+mj-ea"/>
                <a:ea typeface="+mj-ea"/>
              </a:rPr>
              <a:t>＝</a:t>
            </a:r>
            <a:r>
              <a:rPr lang="en-US" altLang="zh-CN" sz="2400" dirty="0">
                <a:effectLst/>
                <a:latin typeface="+mj-ea"/>
                <a:ea typeface="+mj-ea"/>
              </a:rPr>
              <a:t>12</a:t>
            </a:r>
            <a:r>
              <a:rPr lang="zh-CN" altLang="en-US" sz="2400" dirty="0">
                <a:effectLst/>
                <a:latin typeface="+mj-ea"/>
                <a:ea typeface="+mj-ea"/>
              </a:rPr>
              <a:t>，将故</a:t>
            </a:r>
            <a:r>
              <a:rPr lang="en-US" altLang="zh-CN" sz="2400" dirty="0">
                <a:effectLst/>
                <a:latin typeface="+mj-ea"/>
                <a:ea typeface="+mj-ea"/>
              </a:rPr>
              <a:t>7</a:t>
            </a:r>
            <a:r>
              <a:rPr lang="zh-CN" altLang="en-US" sz="2400" dirty="0">
                <a:effectLst/>
                <a:latin typeface="+mj-ea"/>
                <a:ea typeface="+mj-ea"/>
              </a:rPr>
              <a:t>称为－</a:t>
            </a:r>
            <a:r>
              <a:rPr lang="en-US" altLang="zh-CN" sz="2400" dirty="0">
                <a:effectLst/>
                <a:latin typeface="+mj-ea"/>
                <a:ea typeface="+mj-ea"/>
              </a:rPr>
              <a:t>5</a:t>
            </a:r>
            <a:r>
              <a:rPr lang="zh-CN" altLang="en-US" sz="2400" dirty="0">
                <a:effectLst/>
                <a:latin typeface="+mj-ea"/>
                <a:ea typeface="+mj-ea"/>
              </a:rPr>
              <a:t>的补数，即补码</a:t>
            </a:r>
            <a:endParaRPr lang="zh-CN" altLang="en-US" sz="2400" b="0" dirty="0">
              <a:effectLst/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363" y="5970312"/>
            <a:ext cx="849463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在舍弃进位的条件下，减去某个数可以用加上它的补码来代替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19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599"/>
    </mc:Choice>
    <mc:Fallback xmlns="">
      <p:transition advTm="2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p:pic>
        <p:nvPicPr>
          <p:cNvPr id="8" name="Picture 44" descr="1-4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5668" y="2420888"/>
            <a:ext cx="4932362" cy="3100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37293" y="1628800"/>
            <a:ext cx="6119813" cy="4968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/>
              <a:t>例：</a:t>
            </a:r>
            <a:r>
              <a:rPr lang="en-US" altLang="zh-CN" sz="2800" dirty="0"/>
              <a:t>4</a:t>
            </a:r>
            <a:r>
              <a:rPr lang="zh-CN" altLang="en-US" sz="2800" dirty="0"/>
              <a:t>位二进制数补码运算</a:t>
            </a:r>
          </a:p>
          <a:p>
            <a:r>
              <a:rPr lang="en-US" altLang="zh-CN" sz="2800" kern="0" dirty="0">
                <a:latin typeface="黑体" pitchFamily="2" charset="-122"/>
                <a:ea typeface="黑体" pitchFamily="2" charset="-122"/>
              </a:rPr>
              <a:t>1011 </a:t>
            </a:r>
            <a:r>
              <a:rPr lang="en-US" altLang="zh-CN" sz="2800" kern="0" dirty="0">
                <a:latin typeface="Times New Roman"/>
                <a:ea typeface="黑体" pitchFamily="2" charset="-122"/>
              </a:rPr>
              <a:t>–</a:t>
            </a:r>
            <a:r>
              <a:rPr lang="en-US" altLang="zh-CN" sz="2800" kern="0" dirty="0">
                <a:latin typeface="黑体" pitchFamily="2" charset="-122"/>
                <a:ea typeface="黑体" pitchFamily="2" charset="-122"/>
              </a:rPr>
              <a:t> 0111 = 0100</a:t>
            </a:r>
          </a:p>
          <a:p>
            <a:pPr>
              <a:buFontTx/>
              <a:buNone/>
            </a:pPr>
            <a:r>
              <a:rPr lang="en-US" altLang="zh-CN" sz="2800" kern="0" dirty="0"/>
              <a:t>    </a:t>
            </a:r>
            <a:r>
              <a:rPr lang="zh-CN" altLang="en-US" sz="2800" kern="0" dirty="0"/>
              <a:t>（</a:t>
            </a:r>
            <a:r>
              <a:rPr lang="en-US" altLang="zh-CN" sz="2800" kern="0" dirty="0"/>
              <a:t>11 - 7 = 4</a:t>
            </a:r>
            <a:r>
              <a:rPr lang="zh-CN" altLang="en-US" sz="2800" kern="0" dirty="0"/>
              <a:t>）</a:t>
            </a:r>
          </a:p>
          <a:p>
            <a:endParaRPr lang="zh-CN" altLang="en-US" sz="1000" kern="0" dirty="0"/>
          </a:p>
          <a:p>
            <a:r>
              <a:rPr lang="en-US" altLang="zh-CN" sz="2800" kern="0" dirty="0">
                <a:latin typeface="黑体" pitchFamily="2" charset="-122"/>
                <a:ea typeface="黑体" pitchFamily="2" charset="-122"/>
              </a:rPr>
              <a:t>1011 + 1001 = </a:t>
            </a:r>
            <a:r>
              <a:rPr lang="en-US" altLang="zh-CN" sz="2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kern="0" dirty="0">
                <a:latin typeface="黑体" pitchFamily="2" charset="-122"/>
                <a:ea typeface="黑体" pitchFamily="2" charset="-122"/>
              </a:rPr>
              <a:t>0100</a:t>
            </a:r>
            <a:r>
              <a:rPr lang="en-US" altLang="zh-CN" sz="2800" kern="0" dirty="0"/>
              <a:t> </a:t>
            </a:r>
          </a:p>
          <a:p>
            <a:pPr>
              <a:buFontTx/>
              <a:buNone/>
            </a:pPr>
            <a:r>
              <a:rPr lang="en-US" altLang="zh-CN" sz="2800" kern="0" dirty="0"/>
              <a:t>		=0100</a:t>
            </a:r>
            <a:r>
              <a:rPr lang="zh-CN" altLang="en-US" sz="2800" kern="0" dirty="0"/>
              <a:t>（舍弃进位）</a:t>
            </a:r>
          </a:p>
          <a:p>
            <a:pPr>
              <a:buFontTx/>
              <a:buNone/>
            </a:pPr>
            <a:r>
              <a:rPr lang="zh-CN" altLang="en-US" sz="2800" kern="0" dirty="0"/>
              <a:t>   （</a:t>
            </a:r>
            <a:r>
              <a:rPr lang="en-US" altLang="zh-CN" sz="2800" kern="0" dirty="0"/>
              <a:t>11 + 9</a:t>
            </a:r>
            <a:r>
              <a:rPr lang="zh-CN" altLang="en-US" sz="2800" kern="0" dirty="0"/>
              <a:t>－</a:t>
            </a:r>
            <a:r>
              <a:rPr lang="en-US" altLang="zh-CN" sz="2800" kern="0" dirty="0"/>
              <a:t>16 = 4</a:t>
            </a:r>
            <a:r>
              <a:rPr lang="zh-CN" altLang="en-US" sz="2800" kern="0" dirty="0"/>
              <a:t>）</a:t>
            </a:r>
          </a:p>
          <a:p>
            <a:endParaRPr lang="zh-CN" altLang="en-US" sz="1000" kern="0" dirty="0"/>
          </a:p>
          <a:p>
            <a:r>
              <a:rPr lang="en-US" altLang="zh-CN" sz="2800" kern="0" dirty="0">
                <a:latin typeface="黑体" pitchFamily="2" charset="-122"/>
                <a:ea typeface="黑体" pitchFamily="2" charset="-122"/>
              </a:rPr>
              <a:t>0111 + 1001</a:t>
            </a:r>
            <a:r>
              <a:rPr lang="en-US" altLang="zh-CN" sz="2800" kern="0" dirty="0"/>
              <a:t> =2</a:t>
            </a:r>
            <a:r>
              <a:rPr lang="en-US" altLang="zh-CN" sz="2800" kern="0" baseline="30000" dirty="0"/>
              <a:t>4</a:t>
            </a:r>
          </a:p>
          <a:p>
            <a:r>
              <a:rPr lang="en-US" altLang="zh-CN" sz="2800" kern="0" dirty="0">
                <a:latin typeface="黑体" pitchFamily="2" charset="-122"/>
                <a:ea typeface="黑体" pitchFamily="2" charset="-122"/>
              </a:rPr>
              <a:t>1001</a:t>
            </a:r>
            <a:r>
              <a:rPr lang="zh-CN" altLang="en-US" sz="2800" kern="0" dirty="0"/>
              <a:t>是</a:t>
            </a:r>
            <a:r>
              <a:rPr lang="en-US" altLang="zh-CN" sz="2800" kern="0" dirty="0"/>
              <a:t>-</a:t>
            </a:r>
            <a:r>
              <a:rPr lang="en-US" altLang="zh-CN" sz="2800" kern="0" dirty="0">
                <a:latin typeface="黑体" pitchFamily="2" charset="-122"/>
                <a:ea typeface="黑体" pitchFamily="2" charset="-122"/>
              </a:rPr>
              <a:t> 0111</a:t>
            </a:r>
            <a:r>
              <a:rPr lang="en-US" altLang="zh-CN" sz="2800" kern="0" dirty="0"/>
              <a:t> </a:t>
            </a:r>
            <a:r>
              <a:rPr lang="zh-CN" altLang="en-US" sz="2800" kern="0" dirty="0"/>
              <a:t>对</a:t>
            </a:r>
            <a:r>
              <a:rPr lang="zh-CN" altLang="en-US" sz="2800" kern="0" dirty="0">
                <a:solidFill>
                  <a:srgbClr val="FF0000"/>
                </a:solidFill>
              </a:rPr>
              <a:t>模</a:t>
            </a:r>
            <a:r>
              <a:rPr lang="en-US" altLang="zh-CN" sz="2800" kern="0" dirty="0"/>
              <a:t>2</a:t>
            </a:r>
            <a:r>
              <a:rPr lang="en-US" altLang="zh-CN" sz="2800" kern="0" baseline="30000" dirty="0"/>
              <a:t>4 </a:t>
            </a:r>
            <a:r>
              <a:rPr lang="zh-CN" altLang="en-US" sz="2800" kern="0" dirty="0"/>
              <a:t>（</a:t>
            </a:r>
            <a:r>
              <a:rPr lang="en-US" altLang="zh-CN" sz="2800" kern="0" dirty="0"/>
              <a:t>16</a:t>
            </a:r>
            <a:r>
              <a:rPr lang="zh-CN" altLang="en-US" sz="2800" kern="0" dirty="0"/>
              <a:t>）</a:t>
            </a:r>
            <a:r>
              <a:rPr lang="zh-CN" altLang="en-US" sz="2800" kern="0" baseline="30000" dirty="0"/>
              <a:t> </a:t>
            </a:r>
            <a:r>
              <a:rPr lang="zh-CN" altLang="en-US" sz="2800" kern="0" dirty="0"/>
              <a:t>的补码</a:t>
            </a:r>
          </a:p>
        </p:txBody>
      </p:sp>
    </p:spTree>
    <p:extLst>
      <p:ext uri="{BB962C8B-B14F-4D97-AF65-F5344CB8AC3E}">
        <p14:creationId xmlns:p14="http://schemas.microsoft.com/office/powerpoint/2010/main" val="36224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12"/>
    </mc:Choice>
    <mc:Fallback xmlns="">
      <p:transition advTm="1512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251520" y="1413847"/>
                <a:ext cx="8280920" cy="49688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宋体" charset="0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endParaRPr lang="en-US" altLang="zh-CN" sz="2800" kern="0" dirty="0"/>
              </a:p>
              <a:p>
                <a:r>
                  <a:rPr lang="zh-CN" altLang="en-US" sz="2800" kern="0" dirty="0"/>
                  <a:t>对于有效数字为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位的二进制数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，它的补码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kern="0" smtClean="0">
                            <a:latin typeface="Cambria Math"/>
                          </a:rPr>
                          <m:t>𝑁</m:t>
                        </m:r>
                        <m:r>
                          <a:rPr lang="en-US" altLang="zh-CN" sz="2800" b="0" i="1" kern="0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kern="0" smtClean="0">
                            <a:latin typeface="Cambria Math"/>
                          </a:rPr>
                          <m:t>𝑐𝑜𝑚𝑝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      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，（</m:t>
                            </m:r>
                            <m:r>
                              <a:rPr lang="en-US" altLang="zh-CN" sz="2800" i="1" kern="0">
                                <a:latin typeface="Cambria Math"/>
                              </a:rPr>
                              <m:t>𝑁</m:t>
                            </m:r>
                            <m:r>
                              <a:rPr lang="zh-CN" altLang="en-US" sz="2800" i="1" kern="0">
                                <a:latin typeface="Cambria Math"/>
                              </a:rPr>
                              <m:t>为</m:t>
                            </m:r>
                            <m:r>
                              <a:rPr lang="zh-CN" altLang="en-US" sz="2800" b="0" i="1" kern="0" smtClean="0">
                                <a:latin typeface="Cambria Math"/>
                              </a:rPr>
                              <m:t>正</m:t>
                            </m:r>
                            <m:r>
                              <a:rPr lang="zh-CN" altLang="en-US" sz="2800" i="1" kern="0">
                                <a:latin typeface="Cambria Math"/>
                              </a:rPr>
                              <m:t>数）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kern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kern="0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zh-CN" altLang="en-US" sz="2800" b="0" i="1" kern="0" smtClean="0">
                                <a:latin typeface="Cambria Math"/>
                              </a:rPr>
                              <m:t>，（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zh-CN" altLang="en-US" sz="2800" b="0" i="1" kern="0" smtClean="0">
                                <a:latin typeface="Cambria Math"/>
                              </a:rPr>
                              <m:t>为</m:t>
                            </m:r>
                            <m:r>
                              <a:rPr lang="zh-CN" altLang="en-US" sz="2800" i="1" kern="0">
                                <a:latin typeface="Cambria Math"/>
                              </a:rPr>
                              <m:t>负数</m:t>
                            </m:r>
                            <m:r>
                              <a:rPr lang="zh-CN" altLang="en-US" sz="2800" b="0" i="1" kern="0" smtClean="0">
                                <a:latin typeface="Cambria Math"/>
                              </a:rPr>
                              <m:t>）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kern="0" dirty="0"/>
              </a:p>
              <a:p>
                <a:endParaRPr lang="en-US" altLang="zh-CN" sz="2800" kern="0" dirty="0"/>
              </a:p>
              <a:p>
                <a:r>
                  <a:rPr lang="zh-CN" altLang="en-US" sz="2800" kern="0" dirty="0"/>
                  <a:t>在一些国外的教材中，也将上述定义的补码称为“</a:t>
                </a:r>
                <a:r>
                  <a:rPr lang="en-US" altLang="zh-CN" sz="2800" kern="0" dirty="0"/>
                  <a:t>2</a:t>
                </a:r>
                <a:r>
                  <a:rPr lang="zh-CN" altLang="en-US" sz="2800" kern="0" dirty="0"/>
                  <a:t>的补码”</a:t>
                </a:r>
                <a:r>
                  <a:rPr lang="en-US" altLang="zh-CN" sz="2800" kern="0" dirty="0"/>
                  <a:t>(2’s complement)</a:t>
                </a: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3847"/>
                <a:ext cx="8280920" cy="4968875"/>
              </a:xfrm>
              <a:prstGeom prst="rect">
                <a:avLst/>
              </a:prstGeom>
              <a:blipFill rotWithShape="1">
                <a:blip r:embed="rId3"/>
                <a:stretch>
                  <a:fillRect l="-1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9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451"/>
    </mc:Choice>
    <mc:Fallback xmlns="">
      <p:transition advTm="2245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251520" y="1413847"/>
                <a:ext cx="8568952" cy="49688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宋体" charset="0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endParaRPr lang="en-US" altLang="zh-CN" sz="2800" kern="0" dirty="0"/>
              </a:p>
              <a:p>
                <a:r>
                  <a:rPr lang="zh-CN" altLang="en-US" sz="2800" kern="0" dirty="0"/>
                  <a:t>为了避免在求补码过程中做减法运算，通常先求出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的反码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latin typeface="Cambria Math"/>
                          </a:rPr>
                          <m:t>(</m:t>
                        </m:r>
                        <m:r>
                          <a:rPr lang="en-US" altLang="zh-CN" sz="2800" i="1" kern="0">
                            <a:latin typeface="Cambria Math"/>
                          </a:rPr>
                          <m:t>𝑁</m:t>
                        </m:r>
                        <m:r>
                          <a:rPr lang="en-US" altLang="zh-CN" sz="2800" i="1" ker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kern="0">
                            <a:latin typeface="Cambria Math"/>
                          </a:rPr>
                          <m:t>inv</m:t>
                        </m:r>
                      </m:sub>
                    </m:sSub>
                  </m:oMath>
                </a14:m>
                <a:r>
                  <a:rPr lang="zh-CN" altLang="en-US" sz="2800" kern="0" dirty="0"/>
                  <a:t>，然后在负数的反码上加</a:t>
                </a:r>
                <a:r>
                  <a:rPr lang="en-US" altLang="zh-CN" sz="2800" kern="0" dirty="0"/>
                  <a:t>1</a:t>
                </a:r>
                <a:r>
                  <a:rPr lang="zh-CN" altLang="en-US" sz="2800" kern="0" dirty="0"/>
                  <a:t>得到补码</a:t>
                </a:r>
                <a:endParaRPr lang="en-US" altLang="zh-CN" sz="2800" kern="0" dirty="0"/>
              </a:p>
              <a:p>
                <a:endParaRPr lang="en-US" altLang="zh-CN" sz="2800" kern="0" dirty="0"/>
              </a:p>
              <a:p>
                <a:r>
                  <a:rPr lang="zh-CN" altLang="en-US" sz="2800" kern="0" dirty="0"/>
                  <a:t>对于有效数字为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位的二进制数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，它的反码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kern="0" smtClean="0">
                            <a:latin typeface="Cambria Math"/>
                          </a:rPr>
                          <m:t>𝑁</m:t>
                        </m:r>
                        <m:r>
                          <a:rPr lang="en-US" altLang="zh-CN" sz="2800" b="0" i="1" kern="0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kern="0" smtClean="0">
                            <a:latin typeface="Cambria Math"/>
                          </a:rPr>
                          <m:t>𝐼𝑁𝑉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      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，（</m:t>
                            </m:r>
                            <m:r>
                              <a:rPr lang="en-US" altLang="zh-CN" sz="2800" i="1" kern="0">
                                <a:latin typeface="Cambria Math"/>
                              </a:rPr>
                              <m:t>𝑁</m:t>
                            </m:r>
                            <m:r>
                              <a:rPr lang="zh-CN" altLang="en-US" sz="2800" i="1" kern="0">
                                <a:latin typeface="Cambria Math"/>
                              </a:rPr>
                              <m:t>为</m:t>
                            </m:r>
                            <m:r>
                              <a:rPr lang="zh-CN" altLang="en-US" sz="2800" b="0" i="1" kern="0" smtClean="0">
                                <a:latin typeface="Cambria Math"/>
                              </a:rPr>
                              <m:t>正</m:t>
                            </m:r>
                            <m:r>
                              <a:rPr lang="zh-CN" altLang="en-US" sz="2800" i="1" kern="0">
                                <a:latin typeface="Cambria Math"/>
                              </a:rPr>
                              <m:t>数）</m:t>
                            </m:r>
                          </m:e>
                          <m:e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kern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kern="0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−1)−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zh-CN" altLang="en-US" sz="2800" b="0" i="1" kern="0" smtClean="0">
                                <a:latin typeface="Cambria Math"/>
                              </a:rPr>
                              <m:t>，（</m:t>
                            </m:r>
                            <m:r>
                              <a:rPr lang="en-US" altLang="zh-CN" sz="2800" b="0" i="1" kern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zh-CN" altLang="en-US" sz="2800" b="0" i="1" kern="0" smtClean="0">
                                <a:latin typeface="Cambria Math"/>
                              </a:rPr>
                              <m:t>为</m:t>
                            </m:r>
                            <m:r>
                              <a:rPr lang="zh-CN" altLang="en-US" sz="2800" i="1" kern="0">
                                <a:latin typeface="Cambria Math"/>
                              </a:rPr>
                              <m:t>负数</m:t>
                            </m:r>
                            <m:r>
                              <a:rPr lang="zh-CN" altLang="en-US" sz="2800" b="0" i="1" kern="0" smtClean="0">
                                <a:latin typeface="Cambria Math"/>
                              </a:rPr>
                              <m:t>）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kern="0" dirty="0"/>
              </a:p>
              <a:p>
                <a:endParaRPr lang="en-US" altLang="zh-CN" sz="2800" kern="0" dirty="0"/>
              </a:p>
              <a:p>
                <a:r>
                  <a:rPr lang="zh-CN" altLang="en-US" sz="2800" kern="0" dirty="0"/>
                  <a:t>在一些国外的教材中，也将上述定义的补码称为“</a:t>
                </a:r>
                <a:r>
                  <a:rPr lang="en-US" altLang="zh-CN" sz="2800" kern="0" dirty="0"/>
                  <a:t>1</a:t>
                </a:r>
                <a:r>
                  <a:rPr lang="zh-CN" altLang="en-US" sz="2800" kern="0" dirty="0"/>
                  <a:t>的补码”</a:t>
                </a:r>
                <a:r>
                  <a:rPr lang="en-US" altLang="zh-CN" sz="2800" kern="0" dirty="0"/>
                  <a:t>(</a:t>
                </a:r>
                <a:r>
                  <a:rPr lang="en-US" altLang="zh-CN" sz="2800" kern="0"/>
                  <a:t>1’s complement)</a:t>
                </a:r>
                <a:endParaRPr lang="en-US" altLang="zh-CN" sz="2800" kern="0" dirty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3847"/>
                <a:ext cx="8568952" cy="4968875"/>
              </a:xfrm>
              <a:prstGeom prst="rect">
                <a:avLst/>
              </a:prstGeom>
              <a:blipFill rotWithShape="1">
                <a:blip r:embed="rId3"/>
                <a:stretch>
                  <a:fillRect l="-1209" r="-640" b="-7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4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451"/>
    </mc:Choice>
    <mc:Fallback xmlns="">
      <p:transition advTm="2245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251520" y="1413847"/>
                <a:ext cx="8568952" cy="49688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宋体" charset="0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aseline="0">
                    <a:solidFill>
                      <a:schemeClr val="tx1"/>
                    </a:solidFill>
                    <a:latin typeface="Times New Roman" pitchFamily="18" charset="0"/>
                    <a:ea typeface="+mj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endParaRPr lang="en-US" altLang="zh-CN" sz="2800" kern="0" dirty="0"/>
              </a:p>
              <a:p>
                <a:r>
                  <a:rPr lang="zh-CN" altLang="en-US" sz="2800" kern="0" dirty="0"/>
                  <a:t>当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为负数时，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latin typeface="Cambria Math"/>
                          </a:rPr>
                          <m:t>𝑁</m:t>
                        </m:r>
                        <m:r>
                          <a:rPr lang="en-US" altLang="zh-CN" sz="2800" b="0" i="1" kern="0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>
                                <a:latin typeface="Cambria Math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kern="0">
                            <a:latin typeface="Cambria Math"/>
                          </a:rPr>
                          <m:t>inv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i="1" ker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 ker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800" kern="0" dirty="0"/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i="1" ker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 ker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800" kern="0" dirty="0"/>
                  <a:t>是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位全为</a:t>
                </a:r>
                <a:r>
                  <a:rPr lang="en-US" altLang="zh-CN" sz="2800" kern="0" dirty="0"/>
                  <a:t>1</a:t>
                </a:r>
                <a:r>
                  <a:rPr lang="zh-CN" altLang="en-US" sz="2800" kern="0" dirty="0"/>
                  <a:t>的二进制数，所以将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中的每一位的</a:t>
                </a:r>
                <a:r>
                  <a:rPr lang="en-US" altLang="zh-CN" sz="2800" kern="0" dirty="0"/>
                  <a:t>1</a:t>
                </a:r>
                <a:r>
                  <a:rPr lang="zh-CN" altLang="en-US" sz="2800" kern="0" dirty="0"/>
                  <a:t>改为</a:t>
                </a:r>
                <a:r>
                  <a:rPr lang="en-US" altLang="zh-CN" sz="2800" kern="0" dirty="0"/>
                  <a:t>0,0</a:t>
                </a:r>
                <a:r>
                  <a:rPr lang="zh-CN" altLang="en-US" sz="2800" kern="0" dirty="0"/>
                  <a:t>改为</a:t>
                </a:r>
                <a:r>
                  <a:rPr lang="en-US" altLang="zh-CN" sz="2800" kern="0" dirty="0"/>
                  <a:t>1</a:t>
                </a:r>
                <a:r>
                  <a:rPr lang="zh-CN" altLang="en-US" sz="2800" kern="0" dirty="0"/>
                  <a:t>即可得到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>
                                <a:latin typeface="Cambria Math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kern="0">
                            <a:latin typeface="Cambria Math"/>
                          </a:rPr>
                          <m:t>inv</m:t>
                        </m:r>
                      </m:sub>
                    </m:sSub>
                  </m:oMath>
                </a14:m>
                <a:endParaRPr lang="en-US" altLang="zh-CN" sz="2800" kern="0" dirty="0"/>
              </a:p>
              <a:p>
                <a:endParaRPr lang="en-US" altLang="zh-CN" sz="2800" kern="0" dirty="0"/>
              </a:p>
              <a:p>
                <a:r>
                  <a:rPr lang="zh-CN" altLang="en-US" sz="2800" kern="0" dirty="0"/>
                  <a:t>当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为负数时，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800" i="1" ker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>
                                <a:latin typeface="Cambria Math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kern="0">
                            <a:latin typeface="Cambria Math"/>
                          </a:rPr>
                          <m:t>inv</m:t>
                        </m:r>
                      </m:sub>
                    </m:sSub>
                    <m:r>
                      <a:rPr lang="en-US" altLang="zh-CN" sz="2800" i="1" ker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i="1" ker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b="0" i="1" kern="0" smtClean="0">
                        <a:latin typeface="Cambria Math"/>
                      </a:rPr>
                      <m:t>−</m:t>
                    </m:r>
                    <m:r>
                      <a:rPr lang="en-US" altLang="zh-CN" sz="2800" b="0" i="1" kern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sz="2800" kern="0" dirty="0"/>
                  <a:t>，而当</a:t>
                </a:r>
                <a:r>
                  <a:rPr lang="en-US" altLang="zh-CN" sz="2800" kern="0" dirty="0"/>
                  <a:t>N</a:t>
                </a:r>
                <a:r>
                  <a:rPr lang="zh-CN" altLang="en-US" sz="2800" kern="0" dirty="0"/>
                  <a:t>为负数时，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latin typeface="Cambria Math"/>
                          </a:rPr>
                          <m:t>(</m:t>
                        </m:r>
                        <m:r>
                          <a:rPr lang="en-US" altLang="zh-CN" sz="2800" i="1" kern="0">
                            <a:latin typeface="Cambria Math"/>
                          </a:rPr>
                          <m:t>𝑁</m:t>
                        </m:r>
                        <m:r>
                          <a:rPr lang="en-US" altLang="zh-CN" sz="2800" i="1" ker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sz="2800" i="1" kern="0">
                            <a:latin typeface="Cambria Math"/>
                          </a:rPr>
                          <m:t>𝑐𝑜𝑚𝑝</m:t>
                        </m:r>
                      </m:sub>
                    </m:sSub>
                  </m:oMath>
                </a14:m>
                <a:r>
                  <a:rPr lang="en-US" altLang="zh-CN" sz="2800" kern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i="1" ker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 kern="0">
                        <a:latin typeface="Cambria Math"/>
                      </a:rPr>
                      <m:t>−</m:t>
                    </m:r>
                    <m:r>
                      <a:rPr lang="en-US" altLang="zh-CN" sz="2800" i="1" kern="0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sz="2800" kern="0" dirty="0"/>
                  <a:t>，所以得到</a:t>
                </a:r>
                <a:endParaRPr lang="en-US" altLang="zh-CN" sz="2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i="1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2800" i="1" ker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altLang="zh-CN" sz="2800" i="1" kern="0">
                              <a:latin typeface="Cambria Math"/>
                            </a:rPr>
                            <m:t>𝑐𝑜𝑚𝑝</m:t>
                          </m:r>
                        </m:sub>
                      </m:sSub>
                      <m:r>
                        <a:rPr lang="en-US" altLang="zh-CN" sz="2800" i="1" ker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i="1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2800" i="1" ker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 kern="0">
                              <a:latin typeface="Cambria Math"/>
                            </a:rPr>
                            <m:t>inv</m:t>
                          </m:r>
                        </m:sub>
                      </m:sSub>
                      <m:r>
                        <a:rPr lang="en-US" altLang="zh-CN" sz="2800" b="0" i="1" kern="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altLang="zh-CN" sz="2800" kern="0" dirty="0"/>
              </a:p>
              <a:p>
                <a:pPr marL="0" indent="0">
                  <a:buNone/>
                </a:pPr>
                <a:r>
                  <a:rPr lang="zh-CN" altLang="en-US" sz="2800" kern="0" dirty="0"/>
                  <a:t>即二进制负数的补码等于它的反码加</a:t>
                </a:r>
                <a:r>
                  <a:rPr lang="en-US" altLang="zh-CN" sz="2800" kern="0" dirty="0"/>
                  <a:t>1</a:t>
                </a:r>
                <a:endParaRPr lang="zh-CN" altLang="en-US" sz="2800" kern="0" dirty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3847"/>
                <a:ext cx="8568952" cy="4968875"/>
              </a:xfrm>
              <a:prstGeom prst="rect">
                <a:avLst/>
              </a:prstGeom>
              <a:blipFill rotWithShape="1">
                <a:blip r:embed="rId3"/>
                <a:stretch>
                  <a:fillRect l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9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451"/>
    </mc:Choice>
    <mc:Fallback xmlns="">
      <p:transition advTm="2245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8784976" cy="4569371"/>
              </a:xfrm>
            </p:spPr>
            <p:txBody>
              <a:bodyPr/>
              <a:lstStyle/>
              <a:p>
                <a:pPr marL="342900" lvl="1" indent="-342900">
                  <a:buChar char="•"/>
                </a:pPr>
                <a:r>
                  <a:rPr lang="zh-CN" altLang="en-US" sz="3200" dirty="0">
                    <a:cs typeface="宋体" charset="0"/>
                  </a:rPr>
                  <a:t>反码</a:t>
                </a:r>
                <a:endParaRPr lang="en-US" altLang="zh-CN" sz="3200" dirty="0">
                  <a:cs typeface="宋体" charset="0"/>
                </a:endParaRPr>
              </a:p>
              <a:p>
                <a:pPr lvl="1"/>
                <a:r>
                  <a:rPr lang="zh-CN" altLang="en-US" dirty="0"/>
                  <a:t>组成：符号位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数值位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正数的反码与原码相同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负数的反码：除了符号位，原码其他位逐位取反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例：</a:t>
                </a:r>
                <a:r>
                  <a:rPr lang="en-US" altLang="zh-CN" dirty="0"/>
                  <a:t> +1101 </a:t>
                </a:r>
                <a:r>
                  <a:rPr lang="en-US" altLang="zh-CN" dirty="0">
                    <a:sym typeface="Wingdings" pitchFamily="2" charset="2"/>
                  </a:rPr>
                  <a:t> </a:t>
                </a:r>
                <a:r>
                  <a:rPr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0</a:t>
                </a:r>
                <a:r>
                  <a:rPr lang="en-US" altLang="zh-CN" dirty="0">
                    <a:sym typeface="Wingdings" pitchFamily="2" charset="2"/>
                  </a:rPr>
                  <a:t>1101</a:t>
                </a:r>
                <a:r>
                  <a:rPr lang="zh-CN" altLang="en-US" dirty="0">
                    <a:sym typeface="Wingdings" pitchFamily="2" charset="2"/>
                  </a:rPr>
                  <a:t>，</a:t>
                </a:r>
                <a:r>
                  <a:rPr lang="en-US" altLang="zh-CN" dirty="0"/>
                  <a:t> -1101 </a:t>
                </a:r>
                <a:r>
                  <a:rPr lang="en-US" altLang="zh-CN" dirty="0">
                    <a:sym typeface="Wingdings" pitchFamily="2" charset="2"/>
                  </a:rPr>
                  <a:t> </a:t>
                </a:r>
                <a:r>
                  <a:rPr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1</a:t>
                </a:r>
                <a:r>
                  <a:rPr lang="en-US" altLang="zh-CN" dirty="0">
                    <a:sym typeface="Wingdings" pitchFamily="2" charset="2"/>
                  </a:rPr>
                  <a:t>0010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特点</a:t>
                </a:r>
                <a:endParaRPr lang="en-US" altLang="zh-CN" dirty="0"/>
              </a:p>
              <a:p>
                <a:pPr lvl="2"/>
                <a:r>
                  <a:rPr kumimoji="0" lang="zh-CN" altLang="en-US" dirty="0"/>
                  <a:t>有</a:t>
                </a:r>
                <a:r>
                  <a:rPr kumimoji="0" lang="en-US" altLang="zh-CN" dirty="0"/>
                  <a:t>2</a:t>
                </a:r>
                <a:r>
                  <a:rPr kumimoji="0" lang="zh-CN" altLang="en-US" dirty="0"/>
                  <a:t>个</a:t>
                </a:r>
                <a:r>
                  <a:rPr kumimoji="0" lang="en-US" altLang="zh-CN" dirty="0"/>
                  <a:t>0</a:t>
                </a:r>
              </a:p>
              <a:p>
                <a:pPr lvl="2"/>
                <a:r>
                  <a:rPr kumimoji="0" lang="zh-CN" altLang="en-US" dirty="0"/>
                  <a:t>反码的反码为原码</a:t>
                </a:r>
                <a:endParaRPr kumimoji="0" lang="en-US" altLang="zh-CN" dirty="0"/>
              </a:p>
              <a:p>
                <a:pPr lvl="2"/>
                <a:r>
                  <a:rPr kumimoji="0" lang="zh-CN" altLang="en-US" dirty="0"/>
                  <a:t>数值范围  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kumimoji="0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i="1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i="1">
                            <a:latin typeface="Cambria Math"/>
                          </a:rPr>
                          <m:t>n</m:t>
                        </m:r>
                        <m:r>
                          <a:rPr kumimoji="0"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kumimoji="0" lang="en-US" altLang="zh-CN" i="1">
                        <a:latin typeface="Cambria Math"/>
                      </a:rPr>
                      <m:t>−1)  ~+</m:t>
                    </m:r>
                    <m:sSup>
                      <m:sSupPr>
                        <m:ctrlPr>
                          <a:rPr kumimoji="0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i="1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i="1">
                            <a:latin typeface="Cambria Math"/>
                          </a:rPr>
                          <m:t>n</m:t>
                        </m:r>
                        <m:r>
                          <a:rPr kumimoji="0"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kumimoji="0" lang="en-US" altLang="zh-CN" i="1">
                        <a:latin typeface="Cambria Math"/>
                      </a:rPr>
                      <m:t>−1)</m:t>
                    </m:r>
                  </m:oMath>
                </a14:m>
                <a:endParaRPr kumimoji="0" lang="en-US" altLang="zh-CN" dirty="0"/>
              </a:p>
              <a:p>
                <a:pPr lvl="2"/>
                <a:endParaRPr kumimoji="0" lang="zh-CN" altLang="en-US" dirty="0"/>
              </a:p>
              <a:p>
                <a:pPr lvl="2"/>
                <a:endParaRPr kumimoji="0"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8784976" cy="4569371"/>
              </a:xfrm>
              <a:blipFill rotWithShape="1">
                <a:blip r:embed="rId4"/>
                <a:stretch>
                  <a:fillRect l="-1526" t="-1200"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581644"/>
              </p:ext>
            </p:extLst>
          </p:nvPr>
        </p:nvGraphicFramePr>
        <p:xfrm>
          <a:off x="6084168" y="4149080"/>
          <a:ext cx="24796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5" imgW="774360" imgH="368280" progId="Equation.DSMT4">
                  <p:embed/>
                </p:oleObj>
              </mc:Choice>
              <mc:Fallback>
                <p:oleObj name="Equation" r:id="rId5" imgW="77436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149080"/>
                        <a:ext cx="24796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98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8784976" cy="4569371"/>
              </a:xfrm>
            </p:spPr>
            <p:txBody>
              <a:bodyPr/>
              <a:lstStyle/>
              <a:p>
                <a:pPr marL="342900" lvl="1" indent="-342900">
                  <a:buChar char="•"/>
                </a:pPr>
                <a:r>
                  <a:rPr lang="zh-CN" altLang="en-US" sz="3200" dirty="0">
                    <a:cs typeface="宋体" charset="0"/>
                  </a:rPr>
                  <a:t>补码</a:t>
                </a:r>
                <a:endParaRPr lang="en-US" altLang="zh-CN" sz="3200" dirty="0">
                  <a:cs typeface="宋体" charset="0"/>
                </a:endParaRPr>
              </a:p>
              <a:p>
                <a:pPr lvl="1"/>
                <a:r>
                  <a:rPr lang="zh-CN" altLang="en-US" dirty="0"/>
                  <a:t>组成：符号位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数值位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正数的补码与原码相同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负数的补码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反码</a:t>
                </a:r>
                <a:r>
                  <a:rPr lang="en-US" altLang="zh-CN" dirty="0"/>
                  <a:t>+1</a:t>
                </a:r>
              </a:p>
              <a:p>
                <a:pPr lvl="2"/>
                <a:r>
                  <a:rPr lang="zh-CN" altLang="en-US" dirty="0"/>
                  <a:t>例：</a:t>
                </a:r>
                <a:r>
                  <a:rPr lang="en-US" altLang="zh-CN" dirty="0"/>
                  <a:t>+1101 </a:t>
                </a:r>
                <a:r>
                  <a:rPr lang="en-US" altLang="zh-CN" dirty="0">
                    <a:sym typeface="Wingdings" pitchFamily="2" charset="2"/>
                  </a:rPr>
                  <a:t> </a:t>
                </a:r>
                <a:r>
                  <a:rPr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0</a:t>
                </a:r>
                <a:r>
                  <a:rPr lang="en-US" altLang="zh-CN" dirty="0">
                    <a:sym typeface="Wingdings" pitchFamily="2" charset="2"/>
                  </a:rPr>
                  <a:t>1101</a:t>
                </a:r>
                <a:r>
                  <a:rPr lang="zh-CN" altLang="en-US" dirty="0">
                    <a:sym typeface="Wingdings" pitchFamily="2" charset="2"/>
                  </a:rPr>
                  <a:t>，</a:t>
                </a:r>
                <a:r>
                  <a:rPr lang="en-US" altLang="zh-CN" dirty="0"/>
                  <a:t> -1101 </a:t>
                </a:r>
                <a:r>
                  <a:rPr lang="en-US" altLang="zh-CN" dirty="0">
                    <a:sym typeface="Wingdings" pitchFamily="2" charset="2"/>
                  </a:rPr>
                  <a:t> </a:t>
                </a:r>
                <a:r>
                  <a:rPr lang="en-US" altLang="zh-CN" b="1" dirty="0">
                    <a:solidFill>
                      <a:srgbClr val="FF0000"/>
                    </a:solidFill>
                    <a:sym typeface="Wingdings" pitchFamily="2" charset="2"/>
                  </a:rPr>
                  <a:t>1</a:t>
                </a:r>
                <a:r>
                  <a:rPr lang="en-US" altLang="zh-CN" dirty="0">
                    <a:sym typeface="Wingdings" pitchFamily="2" charset="2"/>
                  </a:rPr>
                  <a:t>0011</a:t>
                </a:r>
              </a:p>
              <a:p>
                <a:pPr lvl="1"/>
                <a:r>
                  <a:rPr lang="zh-CN" altLang="en-US" dirty="0">
                    <a:sym typeface="Wingdings" pitchFamily="2" charset="2"/>
                  </a:rPr>
                  <a:t>特点</a:t>
                </a:r>
                <a:endParaRPr lang="en-US" altLang="zh-CN" dirty="0">
                  <a:sym typeface="Wingdings" pitchFamily="2" charset="2"/>
                </a:endParaRPr>
              </a:p>
              <a:p>
                <a:pPr lvl="2"/>
                <a:r>
                  <a:rPr kumimoji="0" lang="zh-CN" altLang="en-US" sz="2400" dirty="0"/>
                  <a:t>只有</a:t>
                </a:r>
                <a:r>
                  <a:rPr kumimoji="0" lang="en-US" altLang="zh-CN" sz="2400" dirty="0"/>
                  <a:t>1</a:t>
                </a:r>
                <a:r>
                  <a:rPr kumimoji="0" lang="zh-CN" altLang="en-US" sz="2400" dirty="0"/>
                  <a:t>个</a:t>
                </a:r>
                <a:r>
                  <a:rPr kumimoji="0" lang="en-US" altLang="zh-CN" sz="2400" dirty="0"/>
                  <a:t>0</a:t>
                </a:r>
              </a:p>
              <a:p>
                <a:pPr lvl="2"/>
                <a:r>
                  <a:rPr kumimoji="0" lang="zh-CN" altLang="en-US" sz="2400" dirty="0"/>
                  <a:t>补码的补码为原码</a:t>
                </a:r>
                <a:endParaRPr kumimoji="0" lang="en-US" altLang="zh-CN" sz="2400" dirty="0"/>
              </a:p>
              <a:p>
                <a:pPr lvl="2"/>
                <a:r>
                  <a:rPr kumimoji="0" lang="zh-CN" altLang="en-US" sz="2400" dirty="0"/>
                  <a:t>数值范围</a:t>
                </a:r>
                <a14:m>
                  <m:oMath xmlns:m="http://schemas.openxmlformats.org/officeDocument/2006/math">
                    <m:r>
                      <a:rPr kumimoji="0" lang="en-US" altLang="zh-CN" b="0" i="0" smtClean="0">
                        <a:latin typeface="Cambria Math"/>
                      </a:rPr>
                      <m:t>    </m:t>
                    </m:r>
                    <m:r>
                      <a:rPr kumimoji="0"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kumimoji="0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i="1">
                            <a:latin typeface="Cambria Math"/>
                          </a:rPr>
                          <m:t>n</m:t>
                        </m:r>
                        <m:r>
                          <a:rPr kumimoji="0"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kumimoji="0" lang="en-US" altLang="zh-CN" i="1">
                        <a:latin typeface="Cambria Math"/>
                      </a:rPr>
                      <m:t>  ~+</m:t>
                    </m:r>
                    <m:sSup>
                      <m:sSupPr>
                        <m:ctrlPr>
                          <a:rPr kumimoji="0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i="1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i="1">
                            <a:latin typeface="Cambria Math"/>
                          </a:rPr>
                          <m:t>n</m:t>
                        </m:r>
                        <m:r>
                          <a:rPr kumimoji="0"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kumimoji="0" lang="en-US" altLang="zh-CN" i="1">
                        <a:latin typeface="Cambria Math"/>
                      </a:rPr>
                      <m:t>−1)</m:t>
                    </m:r>
                  </m:oMath>
                </a14:m>
                <a:endParaRPr kumimoji="0" lang="en-US" altLang="zh-CN" dirty="0"/>
              </a:p>
              <a:p>
                <a:pPr lvl="2"/>
                <a:endParaRPr kumimoji="0" lang="zh-CN" altLang="en-US" sz="2400" dirty="0"/>
              </a:p>
              <a:p>
                <a:pPr lvl="2"/>
                <a:endParaRPr lang="en-US" altLang="zh-CN" dirty="0"/>
              </a:p>
              <a:p>
                <a:pPr lvl="2"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8784976" cy="4569371"/>
              </a:xfrm>
              <a:blipFill rotWithShape="1">
                <a:blip r:embed="rId3"/>
                <a:stretch>
                  <a:fillRect l="-1526" t="-1200"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8"/>
            <a:ext cx="39624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9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74261"/>
              </p:ext>
            </p:extLst>
          </p:nvPr>
        </p:nvGraphicFramePr>
        <p:xfrm>
          <a:off x="323528" y="106680"/>
          <a:ext cx="8288977" cy="6751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十进制数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二进制数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原码（带符号数）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反码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补码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+7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+6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+5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+4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+3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+2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+1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+0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3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信息与编码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常见的数制</a:t>
            </a:r>
            <a:endParaRPr lang="en-US" altLang="zh-CN" dirty="0"/>
          </a:p>
          <a:p>
            <a:r>
              <a:rPr lang="zh-CN" altLang="en-US" dirty="0"/>
              <a:t>数制间的转换</a:t>
            </a:r>
            <a:endParaRPr lang="en-US" altLang="zh-CN" dirty="0"/>
          </a:p>
          <a:p>
            <a:r>
              <a:rPr lang="zh-CN" altLang="en-US" dirty="0"/>
              <a:t>二进制算数运算</a:t>
            </a:r>
            <a:endParaRPr lang="en-US" altLang="zh-CN" dirty="0"/>
          </a:p>
          <a:p>
            <a:r>
              <a:rPr lang="zh-CN" altLang="en-US" b="1" dirty="0"/>
              <a:t>常见的编码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13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83"/>
    </mc:Choice>
    <mc:Fallback xmlns="">
      <p:transition advTm="3283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507288" cy="4569371"/>
              </a:xfrm>
            </p:spPr>
            <p:txBody>
              <a:bodyPr/>
              <a:lstStyle/>
              <a:p>
                <a:r>
                  <a:rPr lang="zh-CN" altLang="en-US" dirty="0"/>
                  <a:t>数码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代表一个确切的数字，如二进制数，八进制数等</a:t>
                </a:r>
              </a:p>
              <a:p>
                <a:r>
                  <a:rPr lang="zh-CN" altLang="en-US" dirty="0"/>
                  <a:t>代码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特定的二进制数码组，是不同信号的代号，不一定有数的意义</a:t>
                </a:r>
              </a:p>
              <a:p>
                <a:r>
                  <a:rPr lang="zh-CN" altLang="en-US" dirty="0"/>
                  <a:t>编码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n </a:t>
                </a:r>
                <a:r>
                  <a:rPr lang="zh-CN" altLang="en-US" dirty="0"/>
                  <a:t>位二进制数可以组合成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个不同的信息，给每个信息规定一个具体码组，这种过程叫编码</a:t>
                </a:r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507288" cy="4569371"/>
              </a:xfrm>
              <a:blipFill rotWithShape="1">
                <a:blip r:embed="rId4"/>
                <a:stretch>
                  <a:fillRect l="-1576" t="-1200" b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27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26"/>
    </mc:Choice>
    <mc:Fallback xmlns="">
      <p:transition advTm="30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信息与编码</a:t>
            </a:r>
            <a:endParaRPr lang="en-US" altLang="zh-CN" dirty="0"/>
          </a:p>
          <a:p>
            <a:pPr lvl="1"/>
            <a:r>
              <a:rPr lang="zh-CN" altLang="en-US" dirty="0"/>
              <a:t>逻辑代数基础</a:t>
            </a:r>
            <a:endParaRPr lang="en-US" altLang="zh-CN" dirty="0"/>
          </a:p>
          <a:p>
            <a:pPr lvl="1"/>
            <a:r>
              <a:rPr lang="zh-CN" altLang="en-US" dirty="0"/>
              <a:t>硬件描述语言</a:t>
            </a:r>
          </a:p>
          <a:p>
            <a:pPr lvl="1"/>
            <a:r>
              <a:rPr lang="zh-CN" altLang="en-US" dirty="0"/>
              <a:t>门电路</a:t>
            </a:r>
          </a:p>
          <a:p>
            <a:pPr lvl="1"/>
            <a:r>
              <a:rPr lang="zh-CN" altLang="en-US" dirty="0"/>
              <a:t>组合逻辑电路</a:t>
            </a:r>
          </a:p>
          <a:p>
            <a:pPr lvl="1"/>
            <a:r>
              <a:rPr lang="zh-CN" altLang="en-US" dirty="0"/>
              <a:t>触发器</a:t>
            </a:r>
          </a:p>
          <a:p>
            <a:pPr lvl="1"/>
            <a:r>
              <a:rPr lang="zh-CN" altLang="en-US" dirty="0"/>
              <a:t>时序逻辑电路</a:t>
            </a: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半导体存储器</a:t>
            </a: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可编程逻辑器件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27" y="2246220"/>
            <a:ext cx="2936496" cy="91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27" y="3789040"/>
            <a:ext cx="2736304" cy="85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27" y="5107451"/>
            <a:ext cx="2777381" cy="94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315"/>
    </mc:Choice>
    <mc:Fallback xmlns="">
      <p:transition advTm="37315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69371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十进制编码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可靠性编码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6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26"/>
    </mc:Choice>
    <mc:Fallback xmlns="">
      <p:transition advTm="30126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十进制编码</a:t>
            </a:r>
            <a:endParaRPr lang="en-US" altLang="zh-CN" dirty="0"/>
          </a:p>
          <a:p>
            <a:pPr lvl="1"/>
            <a:r>
              <a:rPr lang="zh-CN" altLang="en-US" dirty="0"/>
              <a:t>恒权代码</a:t>
            </a:r>
            <a:endParaRPr lang="en-US" altLang="zh-CN" dirty="0"/>
          </a:p>
          <a:p>
            <a:pPr lvl="2"/>
            <a:r>
              <a:rPr lang="en-US" altLang="zh-CN" dirty="0"/>
              <a:t>8421</a:t>
            </a:r>
            <a:r>
              <a:rPr lang="zh-CN" altLang="en-US" dirty="0"/>
              <a:t>码、</a:t>
            </a:r>
            <a:r>
              <a:rPr lang="en-US" altLang="zh-CN" dirty="0"/>
              <a:t>2421</a:t>
            </a:r>
            <a:r>
              <a:rPr lang="zh-CN" altLang="en-US" dirty="0"/>
              <a:t>码、</a:t>
            </a:r>
            <a:r>
              <a:rPr lang="en-US" altLang="zh-CN" dirty="0"/>
              <a:t>5211</a:t>
            </a:r>
            <a:r>
              <a:rPr lang="zh-CN" altLang="en-US" dirty="0"/>
              <a:t>码，</a:t>
            </a:r>
            <a:r>
              <a:rPr lang="en-US" altLang="zh-CN" dirty="0"/>
              <a:t>……</a:t>
            </a:r>
          </a:p>
          <a:p>
            <a:pPr lvl="2"/>
            <a:r>
              <a:rPr lang="en-US" altLang="zh-CN" dirty="0"/>
              <a:t>8421</a:t>
            </a:r>
            <a:r>
              <a:rPr lang="zh-CN" altLang="en-US" dirty="0"/>
              <a:t>码又称</a:t>
            </a:r>
            <a:r>
              <a:rPr lang="en-US" altLang="zh-CN" dirty="0"/>
              <a:t>BCD(Binary Coded Decimal)</a:t>
            </a:r>
            <a:r>
              <a:rPr lang="zh-CN" altLang="en-US" dirty="0"/>
              <a:t>码，是十进制编码中最常用的一种。</a:t>
            </a:r>
            <a:endParaRPr lang="en-US" altLang="zh-CN" dirty="0"/>
          </a:p>
          <a:p>
            <a:pPr lvl="1"/>
            <a:r>
              <a:rPr lang="zh-CN" altLang="en-US" dirty="0"/>
              <a:t>变权码</a:t>
            </a:r>
            <a:endParaRPr lang="en-US" altLang="zh-CN" dirty="0"/>
          </a:p>
          <a:p>
            <a:pPr lvl="2"/>
            <a:r>
              <a:rPr lang="zh-CN" altLang="en-US" dirty="0"/>
              <a:t>余</a:t>
            </a:r>
            <a:r>
              <a:rPr lang="en-US" altLang="zh-CN" dirty="0"/>
              <a:t>3</a:t>
            </a:r>
            <a:r>
              <a:rPr lang="zh-CN" altLang="en-US" dirty="0"/>
              <a:t>码、余</a:t>
            </a:r>
            <a:r>
              <a:rPr lang="en-US" altLang="zh-CN" dirty="0"/>
              <a:t>3</a:t>
            </a:r>
            <a:r>
              <a:rPr lang="zh-CN" altLang="en-US" dirty="0"/>
              <a:t>循环码，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Group 1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379325"/>
              </p:ext>
            </p:extLst>
          </p:nvPr>
        </p:nvGraphicFramePr>
        <p:xfrm>
          <a:off x="1331640" y="2132856"/>
          <a:ext cx="6768752" cy="456588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十进制数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8421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2421</a:t>
                      </a: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5211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余</a:t>
                      </a: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余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循环码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权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8421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2421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5211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10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26"/>
    </mc:Choice>
    <mc:Fallback xmlns="">
      <p:transition advTm="30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5626968" cy="4569371"/>
          </a:xfrm>
        </p:spPr>
        <p:txBody>
          <a:bodyPr/>
          <a:lstStyle/>
          <a:p>
            <a:r>
              <a:rPr lang="zh-CN" altLang="en-US" dirty="0"/>
              <a:t>十进制编码</a:t>
            </a:r>
            <a:endParaRPr lang="en-US" altLang="zh-CN" dirty="0"/>
          </a:p>
          <a:p>
            <a:pPr lvl="1"/>
            <a:r>
              <a:rPr lang="en-US" altLang="zh-CN" dirty="0">
                <a:latin typeface="+mj-ea"/>
              </a:rPr>
              <a:t>8421</a:t>
            </a:r>
            <a:r>
              <a:rPr lang="zh-CN" altLang="en-US" dirty="0">
                <a:latin typeface="+mj-ea"/>
              </a:rPr>
              <a:t> 码</a:t>
            </a:r>
            <a:endParaRPr lang="en-US" altLang="zh-CN" dirty="0">
              <a:latin typeface="+mj-ea"/>
            </a:endParaRPr>
          </a:p>
          <a:p>
            <a:pPr lvl="2"/>
            <a:r>
              <a:rPr lang="zh-CN" altLang="en-US" dirty="0">
                <a:latin typeface="+mj-ea"/>
              </a:rPr>
              <a:t>特点</a:t>
            </a:r>
            <a:endParaRPr lang="en-US" altLang="zh-CN" dirty="0">
              <a:latin typeface="+mj-ea"/>
            </a:endParaRPr>
          </a:p>
          <a:p>
            <a:pPr lvl="3"/>
            <a:r>
              <a:rPr lang="zh-CN" altLang="en-US" sz="2400" dirty="0"/>
              <a:t>按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位二进制数的自然顺序，取前</a:t>
            </a:r>
            <a:r>
              <a:rPr lang="en-US" altLang="zh-CN" sz="2400" dirty="0"/>
              <a:t>10</a:t>
            </a:r>
            <a:r>
              <a:rPr lang="zh-CN" altLang="en-US" sz="2400" dirty="0"/>
              <a:t>个数依次表示十进制的</a:t>
            </a:r>
            <a:r>
              <a:rPr lang="en-US" altLang="zh-CN" sz="2400" dirty="0"/>
              <a:t>0</a:t>
            </a:r>
            <a:r>
              <a:rPr lang="zh-CN" altLang="en-US" sz="2400" dirty="0"/>
              <a:t>～</a:t>
            </a:r>
            <a:r>
              <a:rPr lang="en-US" altLang="zh-CN" sz="2400" dirty="0"/>
              <a:t>9</a:t>
            </a:r>
          </a:p>
          <a:p>
            <a:pPr lvl="3"/>
            <a:r>
              <a:rPr lang="zh-CN" altLang="en-US" sz="2400" dirty="0"/>
              <a:t>后</a:t>
            </a:r>
            <a:r>
              <a:rPr lang="en-US" altLang="zh-CN" sz="2400" dirty="0"/>
              <a:t>6</a:t>
            </a:r>
            <a:r>
              <a:rPr lang="zh-CN" altLang="en-US" sz="2400" dirty="0"/>
              <a:t>个数为冗余码，不允许出现，出现则是非法的或者是错误的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686474" y="969879"/>
            <a:ext cx="919163" cy="5746750"/>
            <a:chOff x="584" y="590"/>
            <a:chExt cx="579" cy="362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89" y="590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0000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89" y="823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0001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89" y="1075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0010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89" y="1315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0011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89" y="1951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0110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89" y="2155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0111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01" y="2342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01" y="2575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ea typeface="楷体_GB2312" pitchFamily="49" charset="-122"/>
                </a:rPr>
                <a:t>1001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601" y="2827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1010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96" y="3055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1011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01" y="3487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1101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96" y="3691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1110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89" y="3883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1111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84" y="1747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0101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96" y="3271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1100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84" y="1531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0100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8058074" y="969879"/>
            <a:ext cx="385763" cy="5746750"/>
            <a:chOff x="2552" y="585"/>
            <a:chExt cx="243" cy="3620"/>
          </a:xfrm>
        </p:grpSpPr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2552" y="585"/>
              <a:ext cx="243" cy="3620"/>
              <a:chOff x="752" y="590"/>
              <a:chExt cx="243" cy="3620"/>
            </a:xfrm>
          </p:grpSpPr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757" y="590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757" y="823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757" y="1075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757" y="1315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757" y="1951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757" y="2155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7</a:t>
                </a:r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769" y="2342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825" y="2575"/>
                <a:ext cx="1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ea typeface="楷体_GB2312" pitchFamily="49" charset="-122"/>
                </a:endParaRP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825" y="2827"/>
                <a:ext cx="1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ea typeface="楷体_GB2312" pitchFamily="49" charset="-122"/>
                </a:endParaRP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820" y="3055"/>
                <a:ext cx="1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ea typeface="楷体_GB2312" pitchFamily="49" charset="-122"/>
                </a:endParaRP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825" y="3487"/>
                <a:ext cx="1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ea typeface="楷体_GB2312" pitchFamily="49" charset="-122"/>
                </a:endParaRPr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820" y="3691"/>
                <a:ext cx="1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ea typeface="楷体_GB2312" pitchFamily="49" charset="-122"/>
                </a:endParaRPr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813" y="3883"/>
                <a:ext cx="1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ea typeface="楷体_GB2312" pitchFamily="49" charset="-122"/>
                </a:endParaRPr>
              </a:p>
            </p:txBody>
          </p:sp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752" y="1747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39" name="Text Box 38"/>
              <p:cNvSpPr txBox="1">
                <a:spLocks noChangeArrowheads="1"/>
              </p:cNvSpPr>
              <p:nvPr/>
            </p:nvSpPr>
            <p:spPr bwMode="auto">
              <a:xfrm>
                <a:off x="820" y="3271"/>
                <a:ext cx="1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ea typeface="楷体_GB2312" pitchFamily="49" charset="-122"/>
                </a:endParaRPr>
              </a:p>
            </p:txBody>
          </p:sp>
          <p:sp>
            <p:nvSpPr>
              <p:cNvPr id="40" name="Text Box 39"/>
              <p:cNvSpPr txBox="1">
                <a:spLocks noChangeArrowheads="1"/>
              </p:cNvSpPr>
              <p:nvPr/>
            </p:nvSpPr>
            <p:spPr bwMode="auto">
              <a:xfrm>
                <a:off x="752" y="1531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4</a:t>
                </a:r>
              </a:p>
            </p:txBody>
          </p:sp>
        </p:grp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2563" y="256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9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7677074" y="588879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FF0066"/>
                </a:solidFill>
                <a:ea typeface="楷体_GB2312" pitchFamily="49" charset="-122"/>
              </a:rPr>
              <a:t>8421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码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6305474" y="588879"/>
            <a:ext cx="2514600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6305474" y="1046079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327775" y="636337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二进制数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7677074" y="601580"/>
            <a:ext cx="0" cy="609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6321349" y="4635417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6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820"/>
    </mc:Choice>
    <mc:Fallback xmlns="">
      <p:transition advTm="2982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十进制编码</a:t>
            </a:r>
            <a:endParaRPr lang="en-US" altLang="zh-CN" dirty="0">
              <a:latin typeface="+mj-ea"/>
            </a:endParaRPr>
          </a:p>
          <a:p>
            <a:pPr lvl="1"/>
            <a:r>
              <a:rPr lang="en-US" altLang="zh-CN" dirty="0">
                <a:latin typeface="+mj-ea"/>
              </a:rPr>
              <a:t>8421</a:t>
            </a:r>
            <a:r>
              <a:rPr lang="zh-CN" altLang="en-US" dirty="0">
                <a:latin typeface="+mj-ea"/>
              </a:rPr>
              <a:t> 码</a:t>
            </a:r>
            <a:endParaRPr lang="en-US" altLang="zh-CN" dirty="0">
              <a:latin typeface="+mj-ea"/>
            </a:endParaRPr>
          </a:p>
          <a:p>
            <a:pPr lvl="2"/>
            <a:r>
              <a:rPr lang="zh-CN" altLang="en-US" dirty="0">
                <a:latin typeface="+mj-ea"/>
              </a:rPr>
              <a:t>特点</a:t>
            </a:r>
            <a:endParaRPr lang="en-US" altLang="zh-CN" dirty="0">
              <a:latin typeface="+mj-ea"/>
            </a:endParaRPr>
          </a:p>
          <a:p>
            <a:pPr lvl="3"/>
            <a:r>
              <a:rPr kumimoji="0" lang="zh-CN" altLang="en-US" sz="2400" dirty="0">
                <a:latin typeface="+mj-ea"/>
              </a:rPr>
              <a:t>是一种有权码，每位有固定的权值，从左到右依次为 </a:t>
            </a:r>
            <a:r>
              <a:rPr kumimoji="0" lang="en-US" altLang="zh-CN" sz="2400" dirty="0">
                <a:latin typeface="+mj-ea"/>
              </a:rPr>
              <a:t>8  4  2  1</a:t>
            </a:r>
          </a:p>
          <a:p>
            <a:pPr lvl="3"/>
            <a:r>
              <a:rPr kumimoji="0" lang="en-US" altLang="zh-CN" sz="2400" dirty="0">
                <a:latin typeface="+mj-ea"/>
              </a:rPr>
              <a:t>8421</a:t>
            </a:r>
            <a:r>
              <a:rPr kumimoji="0" lang="zh-CN" altLang="en-US" sz="2400" dirty="0">
                <a:latin typeface="+mj-ea"/>
              </a:rPr>
              <a:t>码与十进制的转换关系为直接转换关系</a:t>
            </a:r>
            <a:endParaRPr kumimoji="0" lang="en-US" altLang="zh-CN" sz="2400" dirty="0">
              <a:latin typeface="+mj-ea"/>
            </a:endParaRPr>
          </a:p>
          <a:p>
            <a:pPr marL="1828800" lvl="4" indent="0">
              <a:buNone/>
            </a:pPr>
            <a:r>
              <a:rPr kumimoji="0" lang="zh-CN" altLang="en-US" sz="2400" dirty="0">
                <a:latin typeface="+mj-ea"/>
              </a:rPr>
              <a:t>例：</a:t>
            </a:r>
            <a:r>
              <a:rPr lang="en-US" altLang="zh-CN" sz="2400" dirty="0"/>
              <a:t> (0111) </a:t>
            </a:r>
            <a:r>
              <a:rPr lang="en-US" altLang="zh-CN" sz="2400" baseline="-25000" dirty="0"/>
              <a:t>8421BCD</a:t>
            </a:r>
            <a:r>
              <a:rPr lang="en-US" altLang="zh-CN" sz="2400" dirty="0"/>
              <a:t> =0</a:t>
            </a:r>
            <a:r>
              <a:rPr lang="en-US" altLang="zh-CN" sz="2400" dirty="0"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FF0066"/>
                </a:solidFill>
                <a:sym typeface="Symbol" pitchFamily="18" charset="2"/>
              </a:rPr>
              <a:t>8</a:t>
            </a:r>
            <a:r>
              <a:rPr lang="en-US" altLang="zh-CN" sz="2400" dirty="0">
                <a:sym typeface="Symbol" pitchFamily="18" charset="2"/>
              </a:rPr>
              <a:t>+</a:t>
            </a:r>
            <a:r>
              <a:rPr lang="en-US" altLang="zh-CN" sz="2400" dirty="0"/>
              <a:t>1</a:t>
            </a:r>
            <a:r>
              <a:rPr lang="en-US" altLang="zh-CN" sz="2400" dirty="0"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FF0066"/>
                </a:solidFill>
                <a:sym typeface="Symbol" pitchFamily="18" charset="2"/>
              </a:rPr>
              <a:t>4</a:t>
            </a:r>
            <a:r>
              <a:rPr lang="en-US" altLang="zh-CN" sz="2400" dirty="0">
                <a:sym typeface="Symbol" pitchFamily="18" charset="2"/>
              </a:rPr>
              <a:t>+</a:t>
            </a:r>
            <a:r>
              <a:rPr lang="en-US" altLang="zh-CN" sz="2400" dirty="0"/>
              <a:t>1</a:t>
            </a:r>
            <a:r>
              <a:rPr lang="en-US" altLang="zh-CN" sz="2400" dirty="0"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FF0066"/>
                </a:solidFill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+</a:t>
            </a:r>
            <a:r>
              <a:rPr lang="en-US" altLang="zh-CN" sz="2400" dirty="0"/>
              <a:t>1</a:t>
            </a:r>
            <a:r>
              <a:rPr lang="en-US" altLang="zh-CN" sz="2400" dirty="0"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FF0066"/>
                </a:solidFill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=7</a:t>
            </a:r>
            <a:endParaRPr kumimoji="0" lang="en-US" altLang="zh-CN" sz="2400" dirty="0">
              <a:latin typeface="+mj-ea"/>
            </a:endParaRPr>
          </a:p>
          <a:p>
            <a:pPr marL="1371600" lvl="3" indent="0">
              <a:buNone/>
            </a:pPr>
            <a:r>
              <a:rPr kumimoji="0" lang="en-US" altLang="zh-CN" sz="2400" dirty="0">
                <a:latin typeface="+mj-ea"/>
              </a:rPr>
              <a:t>	</a:t>
            </a:r>
            <a:r>
              <a:rPr kumimoji="0" lang="zh-CN" altLang="en-US" sz="2400" dirty="0">
                <a:latin typeface="+mj-ea"/>
              </a:rPr>
              <a:t>例</a:t>
            </a:r>
            <a:r>
              <a:rPr kumimoji="0" lang="en-US" altLang="zh-CN" sz="2400" dirty="0">
                <a:latin typeface="+mj-ea"/>
                <a:sym typeface="Wingdings" pitchFamily="2" charset="2"/>
              </a:rPr>
              <a:t>:</a:t>
            </a:r>
            <a:r>
              <a:rPr kumimoji="0" lang="zh-CN" altLang="en-US" sz="2400" dirty="0">
                <a:latin typeface="+mj-ea"/>
                <a:sym typeface="Wingdings" pitchFamily="2" charset="2"/>
              </a:rPr>
              <a:t>（</a:t>
            </a:r>
            <a:r>
              <a:rPr kumimoji="0" lang="en-US" altLang="zh-CN" sz="2400" dirty="0">
                <a:latin typeface="+mj-ea"/>
                <a:sym typeface="Wingdings" pitchFamily="2" charset="2"/>
              </a:rPr>
              <a:t>0001  0011.0110  0100)</a:t>
            </a:r>
            <a:r>
              <a:rPr kumimoji="0" lang="en-US" altLang="zh-CN" sz="2400" baseline="-25000" dirty="0">
                <a:latin typeface="+mj-ea"/>
                <a:sym typeface="Wingdings" pitchFamily="2" charset="2"/>
              </a:rPr>
              <a:t>8421BCD</a:t>
            </a:r>
            <a:r>
              <a:rPr kumimoji="0" lang="en-US" altLang="zh-CN" sz="2400" dirty="0">
                <a:latin typeface="+mj-ea"/>
                <a:sym typeface="Wingdings" pitchFamily="2" charset="2"/>
              </a:rPr>
              <a:t>=(13.64)</a:t>
            </a:r>
            <a:r>
              <a:rPr kumimoji="0" lang="en-US" altLang="zh-CN" sz="2400" baseline="-25000" dirty="0">
                <a:latin typeface="+mj-ea"/>
                <a:sym typeface="Wingdings" pitchFamily="2" charset="2"/>
              </a:rPr>
              <a:t>10</a:t>
            </a:r>
            <a:endParaRPr kumimoji="0" lang="en-US" altLang="zh-CN" sz="2400" dirty="0">
              <a:latin typeface="+mj-ea"/>
              <a:sym typeface="Wingdings" pitchFamily="2" charset="2"/>
            </a:endParaRPr>
          </a:p>
          <a:p>
            <a:pPr lvl="3"/>
            <a:r>
              <a:rPr kumimoji="0" lang="zh-CN" altLang="en-US" sz="2400" dirty="0">
                <a:latin typeface="+mj-ea"/>
                <a:sym typeface="Wingdings" pitchFamily="2" charset="2"/>
              </a:rPr>
              <a:t>运</a:t>
            </a:r>
            <a:r>
              <a:rPr kumimoji="0" lang="zh-CN" altLang="en-US" sz="2400" dirty="0">
                <a:latin typeface="+mj-ea"/>
              </a:rPr>
              <a:t>算时按逢</a:t>
            </a:r>
            <a:r>
              <a:rPr kumimoji="0" lang="en-US" altLang="zh-CN" sz="2400" dirty="0">
                <a:latin typeface="+mj-ea"/>
              </a:rPr>
              <a:t>10</a:t>
            </a:r>
            <a:r>
              <a:rPr kumimoji="0" lang="zh-CN" altLang="en-US" sz="2400" dirty="0">
                <a:latin typeface="+mj-ea"/>
              </a:rPr>
              <a:t>进</a:t>
            </a:r>
            <a:r>
              <a:rPr kumimoji="0" lang="en-US" altLang="zh-CN" sz="2400" dirty="0">
                <a:latin typeface="+mj-ea"/>
              </a:rPr>
              <a:t>1</a:t>
            </a:r>
            <a:r>
              <a:rPr kumimoji="0" lang="zh-CN" altLang="en-US" sz="2400" dirty="0">
                <a:latin typeface="+mj-ea"/>
              </a:rPr>
              <a:t>的原则</a:t>
            </a:r>
            <a:r>
              <a:rPr kumimoji="0" lang="en-US" altLang="zh-CN" sz="2400" dirty="0">
                <a:latin typeface="+mj-ea"/>
              </a:rPr>
              <a:t>,</a:t>
            </a:r>
            <a:r>
              <a:rPr kumimoji="0" lang="zh-CN" altLang="en-US" sz="2400" dirty="0">
                <a:latin typeface="+mj-ea"/>
              </a:rPr>
              <a:t>并且要进行调整。</a:t>
            </a:r>
            <a:endParaRPr kumimoji="0" lang="en-US" altLang="zh-CN" sz="2400" dirty="0">
              <a:latin typeface="+mj-ea"/>
            </a:endParaRPr>
          </a:p>
          <a:p>
            <a:pPr marL="1371600" lvl="3" indent="0">
              <a:buNone/>
            </a:pPr>
            <a:r>
              <a:rPr kumimoji="0" lang="en-US" altLang="zh-CN" sz="2400" dirty="0">
                <a:latin typeface="+mj-ea"/>
              </a:rPr>
              <a:t>	</a:t>
            </a:r>
            <a:r>
              <a:rPr kumimoji="0" lang="zh-CN" altLang="en-US" sz="2400" dirty="0">
                <a:latin typeface="+mj-ea"/>
              </a:rPr>
              <a:t>调整原则</a:t>
            </a:r>
            <a:r>
              <a:rPr kumimoji="0" lang="en-US" altLang="zh-CN" sz="2400" dirty="0">
                <a:latin typeface="+mj-ea"/>
              </a:rPr>
              <a:t>: </a:t>
            </a:r>
            <a:r>
              <a:rPr kumimoji="0" lang="zh-CN" altLang="en-US" sz="2400" dirty="0">
                <a:latin typeface="+mj-ea"/>
              </a:rPr>
              <a:t>有进位或出现冗余码时：</a:t>
            </a:r>
            <a:r>
              <a:rPr kumimoji="0" lang="zh-CN" altLang="en-US" sz="2400" dirty="0">
                <a:solidFill>
                  <a:srgbClr val="FF0066"/>
                </a:solidFill>
                <a:latin typeface="+mj-ea"/>
              </a:rPr>
              <a:t>加</a:t>
            </a:r>
            <a:r>
              <a:rPr kumimoji="0" lang="en-US" altLang="zh-CN" sz="2400" dirty="0">
                <a:solidFill>
                  <a:srgbClr val="FF0066"/>
                </a:solidFill>
                <a:latin typeface="+mj-ea"/>
              </a:rPr>
              <a:t>+6</a:t>
            </a:r>
            <a:r>
              <a:rPr kumimoji="0" lang="zh-CN" altLang="en-US" sz="2400" dirty="0">
                <a:solidFill>
                  <a:srgbClr val="FF0066"/>
                </a:solidFill>
                <a:latin typeface="+mj-ea"/>
              </a:rPr>
              <a:t>调整</a:t>
            </a:r>
          </a:p>
          <a:p>
            <a:pPr lvl="2"/>
            <a:endParaRPr lang="zh-CN" altLang="en-US" dirty="0">
              <a:latin typeface="+mj-ea"/>
            </a:endParaRPr>
          </a:p>
          <a:p>
            <a:pPr lvl="1"/>
            <a:endParaRPr lang="zh-CN" altLang="en-US" sz="2400" dirty="0">
              <a:latin typeface="+mj-ea"/>
            </a:endParaRPr>
          </a:p>
          <a:p>
            <a:endParaRPr lang="zh-CN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06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307"/>
    </mc:Choice>
    <mc:Fallback xmlns="">
      <p:transition advTm="46307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十进制编码</a:t>
            </a:r>
            <a:endParaRPr lang="en-US" altLang="zh-CN" dirty="0">
              <a:latin typeface="+mj-ea"/>
            </a:endParaRPr>
          </a:p>
          <a:p>
            <a:pPr lvl="1"/>
            <a:r>
              <a:rPr lang="en-US" altLang="zh-CN" dirty="0">
                <a:latin typeface="+mj-ea"/>
              </a:rPr>
              <a:t>8421</a:t>
            </a:r>
            <a:r>
              <a:rPr lang="zh-CN" altLang="en-US" dirty="0">
                <a:latin typeface="+mj-ea"/>
              </a:rPr>
              <a:t> 码</a:t>
            </a:r>
            <a:endParaRPr lang="en-US" altLang="zh-CN" dirty="0">
              <a:latin typeface="+mj-ea"/>
            </a:endParaRPr>
          </a:p>
          <a:p>
            <a:pPr lvl="2"/>
            <a:r>
              <a:rPr kumimoji="0" lang="zh-CN" altLang="en-US" sz="2400" dirty="0">
                <a:latin typeface="+mj-ea"/>
              </a:rPr>
              <a:t>举例</a:t>
            </a:r>
          </a:p>
          <a:p>
            <a:pPr lvl="2"/>
            <a:endParaRPr lang="zh-CN" altLang="en-US" dirty="0">
              <a:latin typeface="+mj-ea"/>
            </a:endParaRPr>
          </a:p>
          <a:p>
            <a:pPr lvl="1"/>
            <a:endParaRPr lang="zh-CN" altLang="en-US" sz="2400" dirty="0">
              <a:latin typeface="+mj-ea"/>
            </a:endParaRPr>
          </a:p>
          <a:p>
            <a:endParaRPr lang="zh-CN" altLang="en-US" sz="2400" dirty="0">
              <a:latin typeface="+mj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43849" y="3943350"/>
            <a:ext cx="26733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l"/>
            <a:r>
              <a:rPr kumimoji="0" lang="en-US" altLang="zh-CN" dirty="0">
                <a:ea typeface="宋体" pitchFamily="2" charset="-122"/>
              </a:rPr>
              <a:t>         1 0 0 0</a:t>
            </a:r>
          </a:p>
          <a:p>
            <a:pPr algn="l"/>
            <a:r>
              <a:rPr kumimoji="0" lang="en-US" altLang="zh-CN" u="sng" dirty="0">
                <a:ea typeface="宋体" pitchFamily="2" charset="-122"/>
              </a:rPr>
              <a:t>+)     1 0 0 1</a:t>
            </a:r>
          </a:p>
          <a:p>
            <a:pPr algn="l"/>
            <a:r>
              <a:rPr kumimoji="0" lang="en-US" altLang="zh-CN" dirty="0">
                <a:ea typeface="宋体" pitchFamily="2" charset="-122"/>
              </a:rPr>
              <a:t>      </a:t>
            </a:r>
            <a:r>
              <a:rPr kumimoji="0" lang="en-US" altLang="zh-CN" dirty="0">
                <a:solidFill>
                  <a:srgbClr val="FF0066"/>
                </a:solidFill>
                <a:ea typeface="宋体" pitchFamily="2" charset="-122"/>
              </a:rPr>
              <a:t>1</a:t>
            </a:r>
            <a:r>
              <a:rPr kumimoji="0" lang="en-US" altLang="zh-CN" dirty="0">
                <a:ea typeface="宋体" pitchFamily="2" charset="-122"/>
              </a:rPr>
              <a:t> 0 0 0 1</a:t>
            </a:r>
            <a:r>
              <a:rPr kumimoji="0" lang="en-US" altLang="zh-CN" u="sng" dirty="0">
                <a:ea typeface="宋体" pitchFamily="2" charset="-122"/>
              </a:rPr>
              <a:t>       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120061" y="5194300"/>
            <a:ext cx="1747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l"/>
            <a:r>
              <a:rPr kumimoji="0" lang="en-US" altLang="zh-CN" u="sng" dirty="0">
                <a:ea typeface="宋体" pitchFamily="2" charset="-122"/>
              </a:rPr>
              <a:t>+)   0 1 1 0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83624" y="5667375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l"/>
            <a:r>
              <a:rPr kumimoji="0" lang="en-US" altLang="zh-CN" dirty="0">
                <a:ea typeface="宋体" pitchFamily="2" charset="-122"/>
              </a:rPr>
              <a:t>0 1 1 1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907838" y="3487111"/>
            <a:ext cx="210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l"/>
            <a:r>
              <a:rPr kumimoji="0" lang="zh-CN" altLang="en-US" dirty="0">
                <a:ea typeface="宋体" pitchFamily="2" charset="-122"/>
              </a:rPr>
              <a:t>例</a:t>
            </a:r>
            <a:r>
              <a:rPr kumimoji="0" lang="en-US" altLang="zh-CN" dirty="0">
                <a:ea typeface="宋体" pitchFamily="2" charset="-122"/>
              </a:rPr>
              <a:t>:    7+6=13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966576" y="3964948"/>
            <a:ext cx="26733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l"/>
            <a:r>
              <a:rPr kumimoji="0" lang="en-US" altLang="zh-CN" dirty="0">
                <a:ea typeface="宋体" pitchFamily="2" charset="-122"/>
              </a:rPr>
              <a:t>         0 1 1 1</a:t>
            </a:r>
          </a:p>
          <a:p>
            <a:pPr algn="l"/>
            <a:r>
              <a:rPr kumimoji="0" lang="en-US" altLang="zh-CN" u="sng" dirty="0">
                <a:ea typeface="宋体" pitchFamily="2" charset="-122"/>
              </a:rPr>
              <a:t>+)     0 1 1 0</a:t>
            </a:r>
          </a:p>
          <a:p>
            <a:pPr algn="l"/>
            <a:r>
              <a:rPr kumimoji="0" lang="en-US" altLang="zh-CN" dirty="0">
                <a:ea typeface="宋体" pitchFamily="2" charset="-122"/>
              </a:rPr>
              <a:t>         1 1 0 1</a:t>
            </a:r>
            <a:r>
              <a:rPr kumimoji="0" lang="en-US" altLang="zh-CN" u="sng" dirty="0">
                <a:ea typeface="宋体" pitchFamily="2" charset="-122"/>
              </a:rPr>
              <a:t>       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142788" y="5284161"/>
            <a:ext cx="1747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l"/>
            <a:r>
              <a:rPr kumimoji="0" lang="en-US" altLang="zh-CN" u="sng" dirty="0">
                <a:ea typeface="宋体" pitchFamily="2" charset="-122"/>
              </a:rPr>
              <a:t>+)   0 1 1 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460288" y="5741361"/>
            <a:ext cx="168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l"/>
            <a:r>
              <a:rPr kumimoji="0" lang="en-US" altLang="zh-CN" dirty="0">
                <a:solidFill>
                  <a:srgbClr val="FF0066"/>
                </a:solidFill>
                <a:ea typeface="宋体" pitchFamily="2" charset="-122"/>
              </a:rPr>
              <a:t>1</a:t>
            </a:r>
            <a:r>
              <a:rPr kumimoji="0" lang="en-US" altLang="zh-CN" dirty="0">
                <a:ea typeface="宋体" pitchFamily="2" charset="-122"/>
              </a:rPr>
              <a:t> 0 0 1 1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945439" y="3424238"/>
            <a:ext cx="21242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l"/>
            <a:r>
              <a:rPr kumimoji="0" lang="zh-CN" altLang="en-US" dirty="0">
                <a:ea typeface="宋体" pitchFamily="2" charset="-122"/>
              </a:rPr>
              <a:t>例</a:t>
            </a:r>
            <a:r>
              <a:rPr kumimoji="0" lang="en-US" altLang="zh-CN" dirty="0">
                <a:ea typeface="宋体" pitchFamily="2" charset="-122"/>
              </a:rPr>
              <a:t>:    8+9=17</a:t>
            </a:r>
          </a:p>
        </p:txBody>
      </p:sp>
      <p:grpSp>
        <p:nvGrpSpPr>
          <p:cNvPr id="21" name="Group 13"/>
          <p:cNvGrpSpPr>
            <a:grpSpLocks/>
          </p:cNvGrpSpPr>
          <p:nvPr/>
        </p:nvGrpSpPr>
        <p:grpSpPr bwMode="auto">
          <a:xfrm>
            <a:off x="5359085" y="12177"/>
            <a:ext cx="1287461" cy="327"/>
            <a:chOff x="1227" y="3816"/>
            <a:chExt cx="811" cy="327"/>
          </a:xfrm>
        </p:grpSpPr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1783" y="3999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227" y="381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+mn-cs"/>
                </a:defRPr>
              </a:lvl9pPr>
            </a:lstStyle>
            <a:p>
              <a:pPr algn="l"/>
              <a:r>
                <a:rPr kumimoji="0" lang="zh-CN" altLang="en-US">
                  <a:solidFill>
                    <a:srgbClr val="FF9900"/>
                  </a:solidFill>
                  <a:ea typeface="宋体" pitchFamily="2" charset="-122"/>
                </a:rPr>
                <a:t>丢弃</a:t>
              </a:r>
            </a:p>
          </p:txBody>
        </p:sp>
      </p:grp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5870531" y="6000917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36658" y="576947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+mj-ea"/>
                <a:ea typeface="+mj-ea"/>
              </a:rPr>
              <a:t>丢弃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6171883" y="512687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880904" y="4589610"/>
            <a:ext cx="12618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+mj-ea"/>
                <a:ea typeface="+mj-ea"/>
              </a:rPr>
              <a:t>冗余码</a:t>
            </a:r>
            <a:endParaRPr lang="en-US" altLang="zh-CN" sz="28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800" dirty="0">
                <a:solidFill>
                  <a:schemeClr val="accent6"/>
                </a:solidFill>
                <a:latin typeface="+mj-ea"/>
                <a:ea typeface="+mj-ea"/>
              </a:rPr>
              <a:t>+6</a:t>
            </a:r>
            <a:endParaRPr lang="zh-CN" altLang="en-US" sz="28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5536" y="4706815"/>
            <a:ext cx="12618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+mj-ea"/>
                <a:ea typeface="+mj-ea"/>
              </a:rPr>
              <a:t>冗余码</a:t>
            </a:r>
            <a:endParaRPr lang="en-US" altLang="zh-CN" sz="28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800" dirty="0">
                <a:solidFill>
                  <a:schemeClr val="accent6"/>
                </a:solidFill>
                <a:latin typeface="+mj-ea"/>
                <a:ea typeface="+mj-ea"/>
              </a:rPr>
              <a:t>+6</a:t>
            </a:r>
            <a:endParaRPr lang="zh-CN" altLang="en-US" sz="28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H="1">
            <a:off x="1847804" y="5066663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7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765"/>
    </mc:Choice>
    <mc:Fallback xmlns="">
      <p:transition advTm="25765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6308059" cy="4569371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十进制编码</a:t>
            </a:r>
            <a:endParaRPr lang="en-US" altLang="zh-CN" dirty="0">
              <a:latin typeface="+mj-ea"/>
            </a:endParaRPr>
          </a:p>
          <a:p>
            <a:pPr lvl="1"/>
            <a:r>
              <a:rPr lang="zh-CN" altLang="en-US" dirty="0">
                <a:latin typeface="+mj-ea"/>
              </a:rPr>
              <a:t>余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码</a:t>
            </a:r>
            <a:endParaRPr lang="en-US" altLang="zh-CN" dirty="0">
              <a:latin typeface="+mj-ea"/>
            </a:endParaRPr>
          </a:p>
          <a:p>
            <a:pPr lvl="2"/>
            <a:r>
              <a:rPr lang="zh-CN" altLang="en-US" sz="2800" dirty="0">
                <a:solidFill>
                  <a:srgbClr val="FF0066"/>
                </a:solidFill>
                <a:latin typeface="+mj-ea"/>
              </a:rPr>
              <a:t>由</a:t>
            </a:r>
            <a:r>
              <a:rPr lang="en-US" altLang="zh-CN" sz="2800" dirty="0">
                <a:solidFill>
                  <a:srgbClr val="FF0066"/>
                </a:solidFill>
                <a:latin typeface="+mj-ea"/>
              </a:rPr>
              <a:t>8421</a:t>
            </a:r>
            <a:r>
              <a:rPr lang="zh-CN" altLang="en-US" sz="2800" dirty="0">
                <a:solidFill>
                  <a:srgbClr val="FF0066"/>
                </a:solidFill>
                <a:latin typeface="+mj-ea"/>
              </a:rPr>
              <a:t>码加</a:t>
            </a:r>
            <a:r>
              <a:rPr lang="en-US" altLang="zh-CN" sz="2800" dirty="0">
                <a:solidFill>
                  <a:srgbClr val="FF0066"/>
                </a:solidFill>
                <a:latin typeface="+mj-ea"/>
              </a:rPr>
              <a:t>3</a:t>
            </a:r>
            <a:r>
              <a:rPr lang="zh-CN" altLang="en-US" sz="2800" dirty="0">
                <a:solidFill>
                  <a:srgbClr val="FF0066"/>
                </a:solidFill>
                <a:latin typeface="+mj-ea"/>
              </a:rPr>
              <a:t>形成</a:t>
            </a:r>
            <a:endParaRPr lang="en-US" altLang="zh-CN" sz="2800" dirty="0">
              <a:solidFill>
                <a:srgbClr val="FF0066"/>
              </a:solidFill>
              <a:latin typeface="+mj-ea"/>
            </a:endParaRPr>
          </a:p>
          <a:p>
            <a:pPr lvl="2"/>
            <a:r>
              <a:rPr lang="zh-CN" altLang="en-US" dirty="0">
                <a:latin typeface="+mj-ea"/>
              </a:rPr>
              <a:t>是一种无权码</a:t>
            </a:r>
            <a:endParaRPr lang="en-US" altLang="zh-CN" dirty="0">
              <a:latin typeface="+mj-ea"/>
            </a:endParaRPr>
          </a:p>
          <a:p>
            <a:pPr lvl="2"/>
            <a:r>
              <a:rPr kumimoji="0" lang="zh-CN" altLang="en-US" sz="2400" dirty="0">
                <a:latin typeface="+mj-ea"/>
              </a:rPr>
              <a:t>有六个冗余码</a:t>
            </a:r>
            <a:endParaRPr kumimoji="0" lang="zh-CN" altLang="en-US" sz="2400" dirty="0">
              <a:solidFill>
                <a:srgbClr val="FF0066"/>
              </a:solidFill>
              <a:latin typeface="+mj-ea"/>
            </a:endParaRPr>
          </a:p>
          <a:p>
            <a:pPr lvl="2"/>
            <a:endParaRPr lang="zh-CN" altLang="en-US" dirty="0">
              <a:latin typeface="+mj-ea"/>
            </a:endParaRPr>
          </a:p>
          <a:p>
            <a:pPr lvl="1"/>
            <a:endParaRPr lang="zh-CN" altLang="en-US" sz="2400" dirty="0">
              <a:latin typeface="+mj-ea"/>
            </a:endParaRPr>
          </a:p>
          <a:p>
            <a:endParaRPr lang="zh-CN" altLang="en-US" sz="2400" dirty="0">
              <a:latin typeface="+mj-ea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612859" y="533401"/>
            <a:ext cx="2362200" cy="6218238"/>
            <a:chOff x="960" y="259"/>
            <a:chExt cx="1488" cy="3917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1056" y="62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1632" y="336"/>
              <a:ext cx="0" cy="3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1792" y="566"/>
              <a:ext cx="515" cy="3581"/>
              <a:chOff x="616" y="609"/>
              <a:chExt cx="515" cy="3581"/>
            </a:xfrm>
          </p:grpSpPr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621" y="609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9900"/>
                    </a:solidFill>
                    <a:ea typeface="楷体_GB2312" pitchFamily="49" charset="-122"/>
                  </a:rPr>
                  <a:t>0000</a:t>
                </a: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621" y="842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9900"/>
                    </a:solidFill>
                    <a:ea typeface="楷体_GB2312" pitchFamily="49" charset="-122"/>
                  </a:rPr>
                  <a:t>0001</a:t>
                </a: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621" y="1094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9900"/>
                    </a:solidFill>
                    <a:ea typeface="楷体_GB2312" pitchFamily="49" charset="-122"/>
                  </a:rPr>
                  <a:t>0010</a:t>
                </a:r>
              </a:p>
            </p:txBody>
          </p:sp>
          <p:sp>
            <p:nvSpPr>
              <p:cNvPr id="34" name="Text Box 15"/>
              <p:cNvSpPr txBox="1">
                <a:spLocks noChangeArrowheads="1"/>
              </p:cNvSpPr>
              <p:nvPr/>
            </p:nvSpPr>
            <p:spPr bwMode="auto">
              <a:xfrm>
                <a:off x="621" y="1334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0011</a:t>
                </a:r>
              </a:p>
            </p:txBody>
          </p:sp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621" y="1970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0110</a:t>
                </a:r>
              </a:p>
            </p:txBody>
          </p:sp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621" y="2174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0111</a:t>
                </a: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633" y="2361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1000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633" y="2594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1001</a:t>
                </a:r>
              </a:p>
            </p:txBody>
          </p:sp>
          <p:sp>
            <p:nvSpPr>
              <p:cNvPr id="39" name="Text Box 20"/>
              <p:cNvSpPr txBox="1">
                <a:spLocks noChangeArrowheads="1"/>
              </p:cNvSpPr>
              <p:nvPr/>
            </p:nvSpPr>
            <p:spPr bwMode="auto">
              <a:xfrm>
                <a:off x="633" y="2846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1010</a:t>
                </a: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628" y="3074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1011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633" y="3506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9900"/>
                    </a:solidFill>
                    <a:ea typeface="楷体_GB2312" pitchFamily="49" charset="-122"/>
                  </a:rPr>
                  <a:t>1101</a:t>
                </a:r>
              </a:p>
            </p:txBody>
          </p:sp>
          <p:sp>
            <p:nvSpPr>
              <p:cNvPr id="42" name="Text Box 23"/>
              <p:cNvSpPr txBox="1">
                <a:spLocks noChangeArrowheads="1"/>
              </p:cNvSpPr>
              <p:nvPr/>
            </p:nvSpPr>
            <p:spPr bwMode="auto">
              <a:xfrm>
                <a:off x="628" y="3710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9900"/>
                    </a:solidFill>
                    <a:ea typeface="楷体_GB2312" pitchFamily="49" charset="-122"/>
                  </a:rPr>
                  <a:t>1110</a:t>
                </a:r>
              </a:p>
            </p:txBody>
          </p:sp>
          <p:sp>
            <p:nvSpPr>
              <p:cNvPr id="43" name="Text Box 24"/>
              <p:cNvSpPr txBox="1">
                <a:spLocks noChangeArrowheads="1"/>
              </p:cNvSpPr>
              <p:nvPr/>
            </p:nvSpPr>
            <p:spPr bwMode="auto">
              <a:xfrm>
                <a:off x="621" y="3902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9900"/>
                    </a:solidFill>
                    <a:ea typeface="楷体_GB2312" pitchFamily="49" charset="-122"/>
                  </a:rPr>
                  <a:t>1111</a:t>
                </a:r>
              </a:p>
            </p:txBody>
          </p:sp>
          <p:sp>
            <p:nvSpPr>
              <p:cNvPr id="44" name="Text Box 25"/>
              <p:cNvSpPr txBox="1">
                <a:spLocks noChangeArrowheads="1"/>
              </p:cNvSpPr>
              <p:nvPr/>
            </p:nvSpPr>
            <p:spPr bwMode="auto">
              <a:xfrm>
                <a:off x="616" y="1766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0101</a:t>
                </a:r>
              </a:p>
            </p:txBody>
          </p:sp>
          <p:sp>
            <p:nvSpPr>
              <p:cNvPr id="45" name="Text Box 26"/>
              <p:cNvSpPr txBox="1">
                <a:spLocks noChangeArrowheads="1"/>
              </p:cNvSpPr>
              <p:nvPr/>
            </p:nvSpPr>
            <p:spPr bwMode="auto">
              <a:xfrm>
                <a:off x="628" y="3290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1100</a:t>
                </a:r>
              </a:p>
            </p:txBody>
          </p:sp>
          <p:sp>
            <p:nvSpPr>
              <p:cNvPr id="46" name="Text Box 27"/>
              <p:cNvSpPr txBox="1">
                <a:spLocks noChangeArrowheads="1"/>
              </p:cNvSpPr>
              <p:nvPr/>
            </p:nvSpPr>
            <p:spPr bwMode="auto">
              <a:xfrm>
                <a:off x="616" y="1550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0100</a:t>
                </a:r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1264" y="566"/>
              <a:ext cx="227" cy="3581"/>
              <a:chOff x="760" y="609"/>
              <a:chExt cx="227" cy="3581"/>
            </a:xfrm>
          </p:grpSpPr>
          <p:sp>
            <p:nvSpPr>
              <p:cNvPr id="15" name="Text Box 29"/>
              <p:cNvSpPr txBox="1">
                <a:spLocks noChangeArrowheads="1"/>
              </p:cNvSpPr>
              <p:nvPr/>
            </p:nvSpPr>
            <p:spPr bwMode="auto">
              <a:xfrm>
                <a:off x="813" y="609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16" name="Text Box 30"/>
              <p:cNvSpPr txBox="1">
                <a:spLocks noChangeArrowheads="1"/>
              </p:cNvSpPr>
              <p:nvPr/>
            </p:nvSpPr>
            <p:spPr bwMode="auto">
              <a:xfrm>
                <a:off x="813" y="842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17" name="Text Box 31"/>
              <p:cNvSpPr txBox="1">
                <a:spLocks noChangeArrowheads="1"/>
              </p:cNvSpPr>
              <p:nvPr/>
            </p:nvSpPr>
            <p:spPr bwMode="auto">
              <a:xfrm>
                <a:off x="813" y="109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18" name="Text Box 32"/>
              <p:cNvSpPr txBox="1">
                <a:spLocks noChangeArrowheads="1"/>
              </p:cNvSpPr>
              <p:nvPr/>
            </p:nvSpPr>
            <p:spPr bwMode="auto">
              <a:xfrm>
                <a:off x="765" y="13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9" name="Text Box 33"/>
              <p:cNvSpPr txBox="1">
                <a:spLocks noChangeArrowheads="1"/>
              </p:cNvSpPr>
              <p:nvPr/>
            </p:nvSpPr>
            <p:spPr bwMode="auto">
              <a:xfrm>
                <a:off x="765" y="197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20" name="Text Box 34"/>
              <p:cNvSpPr txBox="1">
                <a:spLocks noChangeArrowheads="1"/>
              </p:cNvSpPr>
              <p:nvPr/>
            </p:nvSpPr>
            <p:spPr bwMode="auto">
              <a:xfrm>
                <a:off x="765" y="217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21" name="Text Box 35"/>
              <p:cNvSpPr txBox="1">
                <a:spLocks noChangeArrowheads="1"/>
              </p:cNvSpPr>
              <p:nvPr/>
            </p:nvSpPr>
            <p:spPr bwMode="auto">
              <a:xfrm>
                <a:off x="777" y="2361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22" name="Text Box 36"/>
              <p:cNvSpPr txBox="1">
                <a:spLocks noChangeArrowheads="1"/>
              </p:cNvSpPr>
              <p:nvPr/>
            </p:nvSpPr>
            <p:spPr bwMode="auto">
              <a:xfrm>
                <a:off x="777" y="259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23" name="Text Box 37"/>
              <p:cNvSpPr txBox="1">
                <a:spLocks noChangeArrowheads="1"/>
              </p:cNvSpPr>
              <p:nvPr/>
            </p:nvSpPr>
            <p:spPr bwMode="auto">
              <a:xfrm>
                <a:off x="777" y="2846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7</a:t>
                </a:r>
              </a:p>
            </p:txBody>
          </p:sp>
          <p:sp>
            <p:nvSpPr>
              <p:cNvPr id="24" name="Text Box 38"/>
              <p:cNvSpPr txBox="1">
                <a:spLocks noChangeArrowheads="1"/>
              </p:cNvSpPr>
              <p:nvPr/>
            </p:nvSpPr>
            <p:spPr bwMode="auto">
              <a:xfrm>
                <a:off x="772" y="307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25" name="Text Box 39"/>
              <p:cNvSpPr txBox="1">
                <a:spLocks noChangeArrowheads="1"/>
              </p:cNvSpPr>
              <p:nvPr/>
            </p:nvSpPr>
            <p:spPr bwMode="auto">
              <a:xfrm>
                <a:off x="825" y="3506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26" name="Text Box 40"/>
              <p:cNvSpPr txBox="1">
                <a:spLocks noChangeArrowheads="1"/>
              </p:cNvSpPr>
              <p:nvPr/>
            </p:nvSpPr>
            <p:spPr bwMode="auto">
              <a:xfrm>
                <a:off x="820" y="3710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27" name="Text Box 41"/>
              <p:cNvSpPr txBox="1">
                <a:spLocks noChangeArrowheads="1"/>
              </p:cNvSpPr>
              <p:nvPr/>
            </p:nvSpPr>
            <p:spPr bwMode="auto">
              <a:xfrm>
                <a:off x="813" y="3902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28" name="Text Box 42"/>
              <p:cNvSpPr txBox="1">
                <a:spLocks noChangeArrowheads="1"/>
              </p:cNvSpPr>
              <p:nvPr/>
            </p:nvSpPr>
            <p:spPr bwMode="auto">
              <a:xfrm>
                <a:off x="760" y="1766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29" name="Text Box 43"/>
              <p:cNvSpPr txBox="1">
                <a:spLocks noChangeArrowheads="1"/>
              </p:cNvSpPr>
              <p:nvPr/>
            </p:nvSpPr>
            <p:spPr bwMode="auto">
              <a:xfrm>
                <a:off x="772" y="329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9</a:t>
                </a:r>
              </a:p>
            </p:txBody>
          </p:sp>
          <p:sp>
            <p:nvSpPr>
              <p:cNvPr id="30" name="Text Box 44"/>
              <p:cNvSpPr txBox="1">
                <a:spLocks noChangeArrowheads="1"/>
              </p:cNvSpPr>
              <p:nvPr/>
            </p:nvSpPr>
            <p:spPr bwMode="auto">
              <a:xfrm>
                <a:off x="760" y="155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9" name="Text Box 45"/>
            <p:cNvSpPr txBox="1">
              <a:spLocks noChangeArrowheads="1"/>
            </p:cNvSpPr>
            <p:nvPr/>
          </p:nvSpPr>
          <p:spPr bwMode="auto">
            <a:xfrm>
              <a:off x="960" y="302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66"/>
                  </a:solidFill>
                  <a:ea typeface="楷体_GB2312" pitchFamily="49" charset="-122"/>
                </a:rPr>
                <a:t>数码</a:t>
              </a:r>
              <a:endParaRPr lang="zh-CN" altLang="en-US" sz="2400" b="1">
                <a:ea typeface="楷体_GB2312" pitchFamily="49" charset="-122"/>
              </a:endParaRPr>
            </a:p>
          </p:txBody>
        </p:sp>
        <p:sp>
          <p:nvSpPr>
            <p:cNvPr id="10" name="Text Box 46"/>
            <p:cNvSpPr txBox="1">
              <a:spLocks noChangeArrowheads="1"/>
            </p:cNvSpPr>
            <p:nvPr/>
          </p:nvSpPr>
          <p:spPr bwMode="auto">
            <a:xfrm>
              <a:off x="1681" y="259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66"/>
                  </a:solidFill>
                  <a:ea typeface="楷体_GB2312" pitchFamily="49" charset="-122"/>
                </a:rPr>
                <a:t>余三码</a:t>
              </a:r>
              <a:endParaRPr lang="zh-CN" altLang="en-US" sz="2400" b="1">
                <a:ea typeface="楷体_GB2312" pitchFamily="49" charset="-122"/>
              </a:endParaRPr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1104" y="4176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" name="Line 27"/>
          <p:cNvSpPr>
            <a:spLocks noChangeShapeType="1"/>
          </p:cNvSpPr>
          <p:nvPr/>
        </p:nvSpPr>
        <p:spPr bwMode="auto">
          <a:xfrm>
            <a:off x="6841459" y="2247902"/>
            <a:ext cx="20161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6830349" y="5647828"/>
            <a:ext cx="20161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987"/>
    </mc:Choice>
    <mc:Fallback xmlns="">
      <p:transition advTm="17987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187624" y="433136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>
                <a:latin typeface="+mj-ea"/>
                <a:ea typeface="+mj-ea"/>
              </a:rPr>
              <a:t>纠错的三个层次</a:t>
            </a:r>
          </a:p>
        </p:txBody>
      </p:sp>
      <p:sp>
        <p:nvSpPr>
          <p:cNvPr id="113669" name="AutoShape 5"/>
          <p:cNvSpPr>
            <a:spLocks/>
          </p:cNvSpPr>
          <p:nvPr/>
        </p:nvSpPr>
        <p:spPr bwMode="auto">
          <a:xfrm>
            <a:off x="3276600" y="3645568"/>
            <a:ext cx="457200" cy="1600200"/>
          </a:xfrm>
          <a:prstGeom prst="lef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3733800" y="3493168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>
                <a:latin typeface="+mj-ea"/>
                <a:ea typeface="+mj-ea"/>
              </a:rPr>
              <a:t>编码本身不易出错→</a:t>
            </a:r>
            <a:r>
              <a:rPr lang="zh-CN" altLang="en-US" sz="2000" b="1" dirty="0">
                <a:solidFill>
                  <a:srgbClr val="FF9900"/>
                </a:solidFill>
                <a:latin typeface="+mj-ea"/>
                <a:ea typeface="+mj-ea"/>
              </a:rPr>
              <a:t>格雷码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733800" y="4951568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 dirty="0">
                <a:latin typeface="+mj-ea"/>
                <a:ea typeface="+mj-ea"/>
              </a:rPr>
              <a:t>出错能检查出来→</a:t>
            </a:r>
            <a:r>
              <a:rPr lang="zh-CN" altLang="en-US" sz="2000" b="1" dirty="0">
                <a:solidFill>
                  <a:srgbClr val="FF9900"/>
                </a:solidFill>
                <a:latin typeface="+mj-ea"/>
                <a:ea typeface="+mj-ea"/>
              </a:rPr>
              <a:t>奇偶校验码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2232593" y="5805264"/>
            <a:ext cx="4572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+mj-ea"/>
                <a:ea typeface="+mj-ea"/>
              </a:rPr>
              <a:t>纠错是以增加硬件为代价的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常见的编码</a:t>
            </a:r>
            <a:endParaRPr lang="en-US" altLang="zh-CN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556793"/>
            <a:ext cx="8229600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+mj-ea"/>
              </a:rPr>
              <a:t>可靠性编码</a:t>
            </a:r>
            <a:endParaRPr lang="en-US" altLang="zh-CN" dirty="0">
              <a:latin typeface="+mj-ea"/>
            </a:endParaRPr>
          </a:p>
          <a:p>
            <a:pPr lvl="1"/>
            <a:r>
              <a:rPr lang="zh-CN" altLang="en-US" dirty="0">
                <a:latin typeface="+mj-ea"/>
              </a:rPr>
              <a:t> 能减少错误，发现错误，甚至纠正错误的编码 称为可靠性编码。</a:t>
            </a:r>
            <a:endParaRPr lang="zh-CN" altLang="en-US" sz="2400" dirty="0">
              <a:latin typeface="+mj-ea"/>
            </a:endParaRPr>
          </a:p>
          <a:p>
            <a:endParaRPr lang="zh-CN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301183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569371"/>
          </a:xfrm>
        </p:spPr>
        <p:txBody>
          <a:bodyPr/>
          <a:lstStyle/>
          <a:p>
            <a:r>
              <a:rPr lang="zh-CN" altLang="en-US" dirty="0"/>
              <a:t>格雷码</a:t>
            </a:r>
            <a:endParaRPr lang="en-US" altLang="zh-CN" dirty="0"/>
          </a:p>
          <a:p>
            <a:pPr lvl="1"/>
            <a:r>
              <a:rPr lang="zh-CN" altLang="en-US" dirty="0"/>
              <a:t>每一位的状态变化都按一定的顺序循环</a:t>
            </a:r>
            <a:endParaRPr lang="en-US" altLang="zh-CN" dirty="0"/>
          </a:p>
          <a:p>
            <a:pPr lvl="1"/>
            <a:r>
              <a:rPr lang="zh-CN" altLang="en-US" dirty="0"/>
              <a:t>编码顺序依次变化，相邻两个代码间只有</a:t>
            </a:r>
            <a:r>
              <a:rPr lang="en-US" altLang="zh-CN" dirty="0"/>
              <a:t>1</a:t>
            </a:r>
            <a:r>
              <a:rPr lang="zh-CN" altLang="en-US" dirty="0"/>
              <a:t>位变化</a:t>
            </a:r>
          </a:p>
          <a:p>
            <a:endParaRPr lang="zh-CN" altLang="en-US" dirty="0"/>
          </a:p>
        </p:txBody>
      </p:sp>
      <p:sp>
        <p:nvSpPr>
          <p:cNvPr id="5" name="下箭头 4"/>
          <p:cNvSpPr/>
          <p:nvPr/>
        </p:nvSpPr>
        <p:spPr bwMode="auto">
          <a:xfrm>
            <a:off x="3698685" y="3387080"/>
            <a:ext cx="504056" cy="57606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560" y="3963144"/>
            <a:ext cx="53303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不会产生过度“噪音”</a:t>
            </a:r>
          </a:p>
        </p:txBody>
      </p:sp>
      <p:graphicFrame>
        <p:nvGraphicFramePr>
          <p:cNvPr id="4" name="Group 2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96893"/>
              </p:ext>
            </p:extLst>
          </p:nvPr>
        </p:nvGraphicFramePr>
        <p:xfrm>
          <a:off x="899592" y="2679802"/>
          <a:ext cx="7776865" cy="398245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3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5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5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编码顺序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二进制码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格雷码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编码顺序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二进制码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格雷码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6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9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0010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0100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FF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1111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82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413"/>
    </mc:Choice>
    <mc:Fallback xmlns="">
      <p:transition advTm="32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5760640" cy="4569371"/>
          </a:xfrm>
        </p:spPr>
        <p:txBody>
          <a:bodyPr/>
          <a:lstStyle/>
          <a:p>
            <a:r>
              <a:rPr lang="zh-CN" altLang="en-US" dirty="0"/>
              <a:t>格雷码</a:t>
            </a:r>
            <a:endParaRPr lang="en-US" altLang="zh-CN" dirty="0"/>
          </a:p>
          <a:p>
            <a:pPr lvl="1"/>
            <a:r>
              <a:rPr lang="zh-CN" altLang="en-US" dirty="0"/>
              <a:t>特点</a:t>
            </a:r>
            <a:endParaRPr lang="en-US" altLang="zh-CN" dirty="0"/>
          </a:p>
          <a:p>
            <a:pPr lvl="2">
              <a:buFont typeface="Wingdings" pitchFamily="2" charset="2"/>
              <a:buChar char="ü"/>
            </a:pPr>
            <a:r>
              <a:rPr lang="zh-CN" altLang="en-US" dirty="0"/>
              <a:t>汉明距离</a:t>
            </a:r>
            <a:r>
              <a:rPr lang="en-US" altLang="zh-CN" dirty="0"/>
              <a:t>=1</a:t>
            </a:r>
          </a:p>
          <a:p>
            <a:pPr lvl="2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0967"/>
              </p:ext>
            </p:extLst>
          </p:nvPr>
        </p:nvGraphicFramePr>
        <p:xfrm>
          <a:off x="5868144" y="332656"/>
          <a:ext cx="3168352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编号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二进制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格雷码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0010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0011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0010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0100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0110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0101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0111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0110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0101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0111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1101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1010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1111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1110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1010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1101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1110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1111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flipV="1">
            <a:off x="2987824" y="1700808"/>
            <a:ext cx="2952328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2987824" y="2060848"/>
            <a:ext cx="2952328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2987824" y="2861320"/>
            <a:ext cx="2952328" cy="999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2987824" y="2861320"/>
            <a:ext cx="2952328" cy="1503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71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53"/>
    </mc:Choice>
    <mc:Fallback xmlns="">
      <p:transition advTm="9353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常见的编码</a:t>
            </a:r>
            <a:endParaRPr lang="en-US" altLang="zh-CN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569371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奇偶校验码</a:t>
            </a:r>
            <a:endParaRPr lang="en-US" altLang="zh-CN" dirty="0">
              <a:latin typeface="+mj-ea"/>
            </a:endParaRPr>
          </a:p>
          <a:p>
            <a:pPr lvl="1"/>
            <a:r>
              <a:rPr lang="zh-CN" altLang="en-US" dirty="0">
                <a:latin typeface="+mj-ea"/>
              </a:rPr>
              <a:t>组成</a:t>
            </a:r>
            <a:r>
              <a:rPr lang="en-US" altLang="zh-CN" dirty="0">
                <a:latin typeface="+mj-ea"/>
              </a:rPr>
              <a:t>:  </a:t>
            </a:r>
            <a:r>
              <a:rPr lang="zh-CN" altLang="en-US" dirty="0">
                <a:latin typeface="+mj-ea"/>
              </a:rPr>
              <a:t>信息位＋校验位（</a:t>
            </a:r>
            <a:r>
              <a:rPr lang="en-US" altLang="zh-CN" dirty="0">
                <a:latin typeface="+mj-ea"/>
              </a:rPr>
              <a:t>1</a:t>
            </a:r>
            <a:r>
              <a:rPr lang="zh-CN" altLang="en-US" dirty="0">
                <a:latin typeface="+mj-ea"/>
              </a:rPr>
              <a:t>位）＝奇偶校验码</a:t>
            </a:r>
            <a:endParaRPr lang="en-US" altLang="zh-CN" dirty="0">
              <a:latin typeface="+mj-ea"/>
            </a:endParaRPr>
          </a:p>
          <a:p>
            <a:pPr lvl="1"/>
            <a:endParaRPr lang="en-US" altLang="zh-CN" dirty="0">
              <a:latin typeface="+mj-ea"/>
            </a:endParaRPr>
          </a:p>
          <a:p>
            <a:pPr lvl="2"/>
            <a:r>
              <a:rPr lang="en-US" altLang="zh-CN" b="1" dirty="0">
                <a:latin typeface="+mj-ea"/>
              </a:rPr>
              <a:t>1</a:t>
            </a:r>
            <a:r>
              <a:rPr lang="zh-CN" altLang="en-US" b="1" dirty="0">
                <a:latin typeface="+mj-ea"/>
              </a:rPr>
              <a:t>的个数为</a:t>
            </a:r>
            <a:r>
              <a:rPr lang="zh-CN" altLang="en-US" b="1" dirty="0">
                <a:solidFill>
                  <a:srgbClr val="FF0066"/>
                </a:solidFill>
                <a:latin typeface="+mj-ea"/>
              </a:rPr>
              <a:t>奇</a:t>
            </a:r>
            <a:r>
              <a:rPr lang="zh-CN" altLang="en-US" b="1" dirty="0">
                <a:latin typeface="+mj-ea"/>
              </a:rPr>
              <a:t>数→奇校验码</a:t>
            </a:r>
          </a:p>
          <a:p>
            <a:pPr lvl="2"/>
            <a:r>
              <a:rPr lang="en-US" altLang="zh-CN" b="1" dirty="0">
                <a:latin typeface="+mj-ea"/>
              </a:rPr>
              <a:t>1</a:t>
            </a:r>
            <a:r>
              <a:rPr lang="zh-CN" altLang="en-US" b="1" dirty="0">
                <a:latin typeface="+mj-ea"/>
              </a:rPr>
              <a:t>的个数为</a:t>
            </a:r>
            <a:r>
              <a:rPr lang="zh-CN" altLang="en-US" b="1" dirty="0">
                <a:solidFill>
                  <a:srgbClr val="FF0066"/>
                </a:solidFill>
                <a:latin typeface="+mj-ea"/>
              </a:rPr>
              <a:t>偶</a:t>
            </a:r>
            <a:r>
              <a:rPr lang="zh-CN" altLang="en-US" b="1" dirty="0">
                <a:latin typeface="+mj-ea"/>
              </a:rPr>
              <a:t>数→偶校验码</a:t>
            </a:r>
          </a:p>
          <a:p>
            <a:pPr lvl="2"/>
            <a:endParaRPr lang="en-US" altLang="zh-CN" sz="2000" dirty="0">
              <a:latin typeface="+mj-ea"/>
            </a:endParaRPr>
          </a:p>
          <a:p>
            <a:pPr lvl="2"/>
            <a:r>
              <a:rPr lang="zh-CN" altLang="en-US" sz="2000" dirty="0">
                <a:latin typeface="+mj-ea"/>
              </a:rPr>
              <a:t>校验位的取值是事先规定的。</a:t>
            </a:r>
          </a:p>
          <a:p>
            <a:pPr lvl="2"/>
            <a:endParaRPr kumimoji="0" lang="zh-CN" altLang="en-US" sz="2000" dirty="0">
              <a:solidFill>
                <a:srgbClr val="FF0066"/>
              </a:solidFill>
              <a:latin typeface="+mj-ea"/>
            </a:endParaRPr>
          </a:p>
          <a:p>
            <a:pPr lvl="2"/>
            <a:endParaRPr lang="zh-CN" altLang="en-US" dirty="0">
              <a:latin typeface="+mj-ea"/>
            </a:endParaRPr>
          </a:p>
          <a:p>
            <a:pPr lvl="1"/>
            <a:endParaRPr lang="zh-CN" altLang="en-US" sz="2400" dirty="0">
              <a:latin typeface="+mj-ea"/>
            </a:endParaRPr>
          </a:p>
          <a:p>
            <a:endParaRPr lang="zh-CN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255857"/>
      </p:ext>
    </p:extLst>
  </p:cSld>
  <p:clrMapOvr>
    <a:masterClrMapping/>
  </p:clrMapOvr>
  <p:transition advTm="1552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课程提纲（续）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数字逻辑设计实验（一）</a:t>
            </a:r>
            <a:r>
              <a:rPr lang="en-US" altLang="zh-CN" dirty="0"/>
              <a:t>verilog4</a:t>
            </a:r>
            <a:r>
              <a:rPr lang="zh-CN" altLang="en-US" dirty="0"/>
              <a:t>位加法器</a:t>
            </a:r>
          </a:p>
          <a:p>
            <a:pPr lvl="1"/>
            <a:r>
              <a:rPr lang="zh-CN" altLang="en-US" dirty="0"/>
              <a:t>数字逻辑设计实验（二）</a:t>
            </a:r>
            <a:r>
              <a:rPr lang="en-US" altLang="zh-CN" dirty="0"/>
              <a:t>RISC</a:t>
            </a:r>
            <a:r>
              <a:rPr lang="zh-CN" altLang="en-US" dirty="0"/>
              <a:t>算术运算器</a:t>
            </a:r>
            <a:endParaRPr lang="en-US" altLang="zh-CN" dirty="0"/>
          </a:p>
          <a:p>
            <a:pPr lvl="1"/>
            <a:r>
              <a:rPr lang="zh-CN" altLang="en-US" dirty="0"/>
              <a:t>数字逻辑设计实验（三）门级电路加法器</a:t>
            </a:r>
          </a:p>
          <a:p>
            <a:pPr lvl="1"/>
            <a:r>
              <a:rPr lang="zh-CN" altLang="en-US" dirty="0"/>
              <a:t>数字逻辑设计实验（四）多输出状态机</a:t>
            </a:r>
          </a:p>
          <a:p>
            <a:pPr lvl="1"/>
            <a:r>
              <a:rPr lang="zh-CN" altLang="en-US" dirty="0"/>
              <a:t>数字逻辑设计实验（五）</a:t>
            </a:r>
            <a:r>
              <a:rPr lang="en-US" altLang="zh-CN" dirty="0"/>
              <a:t>4</a:t>
            </a:r>
            <a:r>
              <a:rPr lang="zh-CN" altLang="en-US" dirty="0"/>
              <a:t>位加法器变为</a:t>
            </a:r>
            <a:r>
              <a:rPr lang="en-US" altLang="zh-CN" dirty="0"/>
              <a:t>16</a:t>
            </a:r>
            <a:r>
              <a:rPr lang="zh-CN" altLang="en-US" dirty="0"/>
              <a:t>位加法器</a:t>
            </a:r>
          </a:p>
          <a:p>
            <a:pPr lvl="1"/>
            <a:r>
              <a:rPr lang="zh-CN" altLang="en-US" dirty="0"/>
              <a:t>数字逻辑设计实验（六）状态机实现接口设计</a:t>
            </a:r>
          </a:p>
          <a:p>
            <a:pPr lvl="1"/>
            <a:r>
              <a:rPr lang="en-US" altLang="zh-CN" dirty="0"/>
              <a:t>RISC_CPU FPGA</a:t>
            </a:r>
            <a:r>
              <a:rPr lang="zh-CN" altLang="en-US" dirty="0"/>
              <a:t>实现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92"/>
    </mc:Choice>
    <mc:Fallback xmlns="">
      <p:transition advTm="5092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常见的编码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8944" y="1556792"/>
                <a:ext cx="8686800" cy="4569371"/>
              </a:xfrm>
            </p:spPr>
            <p:txBody>
              <a:bodyPr/>
              <a:lstStyle/>
              <a:p>
                <a:r>
                  <a:rPr lang="zh-CN" altLang="en-US" dirty="0">
                    <a:latin typeface="+mj-ea"/>
                  </a:rPr>
                  <a:t>奇偶校验码</a:t>
                </a:r>
                <a:endParaRPr lang="en-US" altLang="zh-CN" dirty="0">
                  <a:latin typeface="+mj-ea"/>
                </a:endParaRPr>
              </a:p>
              <a:p>
                <a:pPr lvl="1"/>
                <a:r>
                  <a:rPr lang="zh-CN" altLang="en-US" dirty="0">
                    <a:latin typeface="+mj-ea"/>
                  </a:rPr>
                  <a:t>以</a:t>
                </a:r>
                <a:r>
                  <a:rPr lang="en-US" altLang="zh-CN" dirty="0">
                    <a:latin typeface="+mj-ea"/>
                  </a:rPr>
                  <a:t>8421BCD</a:t>
                </a:r>
                <a:r>
                  <a:rPr lang="zh-CN" altLang="en-US" dirty="0">
                    <a:latin typeface="+mj-ea"/>
                  </a:rPr>
                  <a:t>码为例</a:t>
                </a:r>
                <a:endParaRPr lang="en-US" altLang="zh-CN" dirty="0">
                  <a:latin typeface="+mj-ea"/>
                </a:endParaRPr>
              </a:p>
              <a:p>
                <a:pPr lvl="1"/>
                <a:endParaRPr lang="en-US" altLang="zh-CN" dirty="0">
                  <a:latin typeface="+mj-ea"/>
                </a:endParaRPr>
              </a:p>
              <a:p>
                <a:pPr lvl="1"/>
                <a:r>
                  <a:rPr lang="zh-CN" altLang="en-US" dirty="0">
                    <a:latin typeface="+mj-ea"/>
                  </a:rPr>
                  <a:t>奇校验位</a:t>
                </a:r>
                <a:endParaRPr lang="en-US" altLang="zh-CN" dirty="0">
                  <a:latin typeface="+mj-ea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⊕</m:t>
                    </m:r>
                  </m:oMath>
                </a14:m>
                <a:r>
                  <a:rPr lang="en-US" altLang="zh-CN" dirty="0">
                    <a:latin typeface="+mj-ea"/>
                  </a:rPr>
                  <a:t>1</a:t>
                </a:r>
              </a:p>
              <a:p>
                <a:pPr lvl="1"/>
                <a:endParaRPr lang="en-US" altLang="zh-CN">
                  <a:latin typeface="+mj-ea"/>
                </a:endParaRPr>
              </a:p>
              <a:p>
                <a:pPr lvl="1"/>
                <a:r>
                  <a:rPr lang="zh-CN" altLang="en-US">
                    <a:latin typeface="+mj-ea"/>
                  </a:rPr>
                  <a:t>偶</a:t>
                </a:r>
                <a:r>
                  <a:rPr lang="zh-CN" altLang="en-US" dirty="0">
                    <a:latin typeface="+mj-ea"/>
                  </a:rPr>
                  <a:t>校验位</a:t>
                </a:r>
                <a:endParaRPr lang="en-US" altLang="zh-CN" dirty="0">
                  <a:latin typeface="+mj-ea"/>
                </a:endParaRP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</a:endParaRPr>
              </a:p>
              <a:p>
                <a:pPr marL="457200" lvl="1" indent="0">
                  <a:buNone/>
                </a:pPr>
                <a:endParaRPr lang="zh-CN" altLang="en-US" dirty="0">
                  <a:latin typeface="+mj-ea"/>
                </a:endParaRPr>
              </a:p>
              <a:p>
                <a:pPr lvl="2"/>
                <a:endParaRPr lang="zh-CN" altLang="en-US" dirty="0">
                  <a:latin typeface="+mj-ea"/>
                </a:endParaRPr>
              </a:p>
              <a:p>
                <a:pPr lvl="1"/>
                <a:endParaRPr lang="zh-CN" altLang="en-US" sz="2400" dirty="0">
                  <a:latin typeface="+mj-ea"/>
                </a:endParaRPr>
              </a:p>
              <a:p>
                <a:endParaRPr lang="zh-CN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1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944" y="1556792"/>
                <a:ext cx="8686800" cy="4569371"/>
              </a:xfrm>
              <a:blipFill rotWithShape="1">
                <a:blip r:embed="rId3"/>
                <a:stretch>
                  <a:fillRect l="-154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18458"/>
              </p:ext>
            </p:extLst>
          </p:nvPr>
        </p:nvGraphicFramePr>
        <p:xfrm>
          <a:off x="5333619" y="695944"/>
          <a:ext cx="3810381" cy="580275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8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数码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信息位</a:t>
                      </a:r>
                      <a:endParaRPr kumimoji="1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校验位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奇校验码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偶校验码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8421BCD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奇</a:t>
                      </a:r>
                      <a:endParaRPr kumimoji="1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偶</a:t>
                      </a:r>
                      <a:endParaRPr kumimoji="1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0000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00001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00000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0001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00010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00011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0010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00100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00101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0011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      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0100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0101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0110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0111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1000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10000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10001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1001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10011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10010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9" name="Group 84"/>
          <p:cNvGrpSpPr>
            <a:grpSpLocks/>
          </p:cNvGrpSpPr>
          <p:nvPr/>
        </p:nvGrpSpPr>
        <p:grpSpPr bwMode="auto">
          <a:xfrm>
            <a:off x="7595894" y="4009256"/>
            <a:ext cx="1436688" cy="1066800"/>
            <a:chOff x="4276" y="2640"/>
            <a:chExt cx="905" cy="672"/>
          </a:xfrm>
        </p:grpSpPr>
        <p:sp>
          <p:nvSpPr>
            <p:cNvPr id="20" name="Text Box 85"/>
            <p:cNvSpPr txBox="1">
              <a:spLocks noChangeArrowheads="1"/>
            </p:cNvSpPr>
            <p:nvPr/>
          </p:nvSpPr>
          <p:spPr bwMode="auto">
            <a:xfrm>
              <a:off x="4796" y="2640"/>
              <a:ext cx="38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 fontAlgn="ctr">
                <a:spcBef>
                  <a:spcPct val="50000"/>
                </a:spcBef>
              </a:pPr>
              <a:r>
                <a:rPr lang="en-US" altLang="zh-CN" b="1" dirty="0">
                  <a:ea typeface="宋体" charset="-122"/>
                </a:rPr>
                <a:t>… …</a:t>
              </a:r>
            </a:p>
          </p:txBody>
        </p:sp>
        <p:sp>
          <p:nvSpPr>
            <p:cNvPr id="21" name="Text Box 86"/>
            <p:cNvSpPr txBox="1">
              <a:spLocks noChangeArrowheads="1"/>
            </p:cNvSpPr>
            <p:nvPr/>
          </p:nvSpPr>
          <p:spPr bwMode="auto">
            <a:xfrm>
              <a:off x="4276" y="2640"/>
              <a:ext cx="38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 fontAlgn="ctr">
                <a:spcBef>
                  <a:spcPct val="50000"/>
                </a:spcBef>
              </a:pPr>
              <a:r>
                <a:rPr lang="en-US" altLang="zh-CN" b="1" dirty="0">
                  <a:ea typeface="宋体" charset="-122"/>
                </a:rPr>
                <a:t>… …</a:t>
              </a:r>
            </a:p>
          </p:txBody>
        </p:sp>
      </p:grpSp>
      <p:sp>
        <p:nvSpPr>
          <p:cNvPr id="22" name="Rectangle 100"/>
          <p:cNvSpPr>
            <a:spLocks noChangeArrowheads="1"/>
          </p:cNvSpPr>
          <p:nvPr/>
        </p:nvSpPr>
        <p:spPr bwMode="auto">
          <a:xfrm>
            <a:off x="5292080" y="1981200"/>
            <a:ext cx="3740502" cy="3048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5280248" y="2438400"/>
            <a:ext cx="3740502" cy="3048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5280248" y="2924944"/>
            <a:ext cx="3740502" cy="3048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100"/>
          <p:cNvSpPr>
            <a:spLocks noChangeArrowheads="1"/>
          </p:cNvSpPr>
          <p:nvPr/>
        </p:nvSpPr>
        <p:spPr bwMode="auto">
          <a:xfrm>
            <a:off x="5284458" y="5661248"/>
            <a:ext cx="3740502" cy="3048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100"/>
          <p:cNvSpPr>
            <a:spLocks noChangeArrowheads="1"/>
          </p:cNvSpPr>
          <p:nvPr/>
        </p:nvSpPr>
        <p:spPr bwMode="auto">
          <a:xfrm>
            <a:off x="5284458" y="6098613"/>
            <a:ext cx="3740502" cy="3048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365168"/>
      </p:ext>
    </p:extLst>
  </p:cSld>
  <p:clrMapOvr>
    <a:masterClrMapping/>
  </p:clrMapOvr>
  <p:transition advTm="551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常见的编码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686800" cy="4569371"/>
              </a:xfrm>
            </p:spPr>
            <p:txBody>
              <a:bodyPr/>
              <a:lstStyle/>
              <a:p>
                <a:r>
                  <a:rPr lang="zh-CN" altLang="en-US" dirty="0">
                    <a:latin typeface="+mj-ea"/>
                  </a:rPr>
                  <a:t>奇偶校验码</a:t>
                </a:r>
                <a:endParaRPr lang="en-US" altLang="zh-CN" dirty="0">
                  <a:latin typeface="+mj-ea"/>
                </a:endParaRPr>
              </a:p>
              <a:p>
                <a:pPr lvl="1"/>
                <a:r>
                  <a:rPr lang="zh-CN" altLang="en-US" dirty="0">
                    <a:latin typeface="+mj-ea"/>
                  </a:rPr>
                  <a:t>检错</a:t>
                </a:r>
                <a:endParaRPr lang="en-US" altLang="zh-CN" dirty="0">
                  <a:latin typeface="+mj-ea"/>
                </a:endParaRPr>
              </a:p>
              <a:p>
                <a:pPr lvl="2"/>
                <a:r>
                  <a:rPr lang="zh-CN" altLang="en-US" dirty="0">
                    <a:latin typeface="+mj-ea"/>
                  </a:rPr>
                  <a:t>只能检出单个错误或奇数个错，但不能纠错</a:t>
                </a:r>
              </a:p>
              <a:p>
                <a:pPr lvl="1"/>
                <a:r>
                  <a:rPr lang="zh-CN" altLang="en-US" dirty="0">
                    <a:latin typeface="+mj-ea"/>
                  </a:rPr>
                  <a:t>校验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𝑃</m:t>
                    </m:r>
                    <m:r>
                      <a:rPr lang="en-US" altLang="zh-CN" sz="2000" b="0" i="1" smtClean="0">
                        <a:latin typeface="Cambria Math"/>
                      </a:rPr>
                      <m:t>′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⊕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P</m:t>
                    </m:r>
                  </m:oMath>
                </a14:m>
                <a:endParaRPr lang="en-US" altLang="zh-CN" sz="2000" dirty="0">
                  <a:latin typeface="+mj-ea"/>
                </a:endParaRPr>
              </a:p>
              <a:p>
                <a:pPr lvl="2"/>
                <a:r>
                  <a:rPr lang="zh-CN" altLang="en-US" sz="2000" dirty="0">
                    <a:latin typeface="+mj-ea"/>
                  </a:rPr>
                  <a:t>奇校验：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𝑃</m:t>
                    </m:r>
                    <m:r>
                      <a:rPr lang="en-US" altLang="zh-CN" sz="2000" i="1">
                        <a:latin typeface="Cambria Math"/>
                      </a:rPr>
                      <m:t>′=1</m:t>
                    </m:r>
                  </m:oMath>
                </a14:m>
                <a:r>
                  <a:rPr lang="en-US" altLang="zh-CN" sz="2000" dirty="0">
                    <a:latin typeface="+mj-ea"/>
                  </a:rPr>
                  <a:t> </a:t>
                </a:r>
                <a:r>
                  <a:rPr lang="zh-CN" altLang="en-US" sz="2000" dirty="0">
                    <a:latin typeface="+mj-ea"/>
                  </a:rPr>
                  <a:t>正确</a:t>
                </a:r>
                <a:endParaRPr lang="en-US" altLang="zh-CN" sz="2000" dirty="0">
                  <a:latin typeface="+mj-ea"/>
                </a:endParaRPr>
              </a:p>
              <a:p>
                <a:pPr lvl="2"/>
                <a:r>
                  <a:rPr lang="zh-CN" altLang="en-US" sz="2000" dirty="0">
                    <a:latin typeface="+mj-ea"/>
                  </a:rPr>
                  <a:t>偶校验：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𝑃</m:t>
                    </m:r>
                    <m:r>
                      <a:rPr lang="en-US" altLang="zh-CN" sz="2000" i="1">
                        <a:latin typeface="Cambria Math"/>
                      </a:rPr>
                      <m:t>′=0</m:t>
                    </m:r>
                  </m:oMath>
                </a14:m>
                <a:r>
                  <a:rPr lang="en-US" altLang="zh-CN" sz="2000" dirty="0">
                    <a:latin typeface="+mj-ea"/>
                  </a:rPr>
                  <a:t>  </a:t>
                </a:r>
                <a:r>
                  <a:rPr lang="zh-CN" altLang="en-US" sz="2000" dirty="0">
                    <a:latin typeface="+mj-ea"/>
                  </a:rPr>
                  <a:t>正确</a:t>
                </a:r>
                <a:endParaRPr lang="en-US" altLang="zh-CN" sz="2000" dirty="0">
                  <a:latin typeface="+mj-ea"/>
                </a:endParaRPr>
              </a:p>
              <a:p>
                <a:pPr lvl="1"/>
                <a:endParaRPr lang="en-US" altLang="zh-CN" sz="2000" dirty="0">
                  <a:latin typeface="+mj-ea"/>
                </a:endParaRPr>
              </a:p>
              <a:p>
                <a:pPr lvl="2"/>
                <a:endParaRPr lang="en-US" altLang="zh-CN" sz="2000" dirty="0">
                  <a:latin typeface="+mj-ea"/>
                </a:endParaRPr>
              </a:p>
              <a:p>
                <a:pPr lvl="1"/>
                <a:endParaRPr lang="en-US" altLang="zh-CN" dirty="0">
                  <a:latin typeface="+mj-ea"/>
                </a:endParaRPr>
              </a:p>
              <a:p>
                <a:pPr lvl="1"/>
                <a:endParaRPr lang="zh-CN" altLang="en-US" sz="2400" dirty="0">
                  <a:latin typeface="+mj-ea"/>
                </a:endParaRPr>
              </a:p>
              <a:p>
                <a:endParaRPr lang="zh-CN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1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686800" cy="4569371"/>
              </a:xfrm>
              <a:blipFill rotWithShape="1">
                <a:blip r:embed="rId2"/>
                <a:stretch>
                  <a:fillRect l="-154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799713"/>
      </p:ext>
    </p:extLst>
  </p:cSld>
  <p:clrMapOvr>
    <a:masterClrMapping/>
  </p:clrMapOvr>
  <p:transition advTm="15417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常见的编码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3"/>
                <a:ext cx="8686800" cy="2952328"/>
              </a:xfrm>
            </p:spPr>
            <p:txBody>
              <a:bodyPr/>
              <a:lstStyle/>
              <a:p>
                <a:r>
                  <a:rPr lang="zh-CN" altLang="en-US" dirty="0">
                    <a:latin typeface="+mj-ea"/>
                  </a:rPr>
                  <a:t>奇偶校验码</a:t>
                </a:r>
                <a:endParaRPr lang="en-US" altLang="zh-CN" dirty="0">
                  <a:latin typeface="+mj-ea"/>
                </a:endParaRPr>
              </a:p>
              <a:p>
                <a:pPr lvl="1"/>
                <a:r>
                  <a:rPr lang="en-US" altLang="zh-CN" dirty="0">
                    <a:latin typeface="+mj-ea"/>
                  </a:rPr>
                  <a:t>【</a:t>
                </a:r>
                <a:r>
                  <a:rPr lang="zh-CN" altLang="en-US" dirty="0">
                    <a:latin typeface="+mj-ea"/>
                  </a:rPr>
                  <a:t>例</a:t>
                </a:r>
                <a:r>
                  <a:rPr lang="en-US" altLang="zh-CN" dirty="0">
                    <a:latin typeface="+mj-ea"/>
                  </a:rPr>
                  <a:t>】 </a:t>
                </a:r>
                <a:r>
                  <a:rPr lang="zh-CN" altLang="en-US" dirty="0">
                    <a:latin typeface="+mj-ea"/>
                  </a:rPr>
                  <a:t>奇校验传送 </a:t>
                </a:r>
                <a:r>
                  <a:rPr lang="en-US" altLang="zh-CN" dirty="0">
                    <a:latin typeface="+mj-ea"/>
                  </a:rPr>
                  <a:t>1001</a:t>
                </a:r>
              </a:p>
              <a:p>
                <a:pPr lvl="2"/>
                <a:r>
                  <a:rPr lang="zh-CN" altLang="en-US" dirty="0">
                    <a:latin typeface="+mj-ea"/>
                  </a:rPr>
                  <a:t>解：</a:t>
                </a:r>
                <a:r>
                  <a:rPr lang="zh-CN" altLang="en-US" sz="2000" dirty="0">
                    <a:latin typeface="+mj-ea"/>
                  </a:rPr>
                  <a:t>校验位 </a:t>
                </a:r>
                <a:r>
                  <a:rPr lang="en-US" altLang="zh-CN" sz="2000" dirty="0">
                    <a:latin typeface="+mj-ea"/>
                  </a:rPr>
                  <a:t>P=1,      </a:t>
                </a:r>
                <a:r>
                  <a:rPr lang="zh-CN" altLang="en-US" sz="2000" dirty="0">
                    <a:latin typeface="+mj-ea"/>
                  </a:rPr>
                  <a:t>奇校验码为</a:t>
                </a:r>
                <a:r>
                  <a:rPr lang="en-US" altLang="zh-CN" sz="2000" dirty="0">
                    <a:latin typeface="+mj-ea"/>
                  </a:rPr>
                  <a:t>:10011</a:t>
                </a:r>
              </a:p>
              <a:p>
                <a:pPr lvl="2"/>
                <a:r>
                  <a:rPr lang="zh-CN" altLang="en-US" sz="2000" dirty="0">
                    <a:latin typeface="+mj-ea"/>
                  </a:rPr>
                  <a:t>正确传送时，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𝑃</m:t>
                    </m:r>
                    <m:r>
                      <a:rPr lang="en-US" altLang="zh-CN" sz="2000" i="1">
                        <a:latin typeface="Cambria Math"/>
                      </a:rPr>
                      <m:t>′=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⊕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P</m:t>
                    </m:r>
                  </m:oMath>
                </a14:m>
                <a:endParaRPr lang="en-US" altLang="zh-CN" sz="2000" dirty="0">
                  <a:latin typeface="+mj-ea"/>
                </a:endParaRPr>
              </a:p>
              <a:p>
                <a:pPr marL="914400" lvl="2" indent="0">
                  <a:buNone/>
                </a:pPr>
                <a:r>
                  <a:rPr lang="en-US" altLang="zh-CN" sz="2000" dirty="0">
                    <a:latin typeface="+mj-ea"/>
                  </a:rPr>
                  <a:t>		    =1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⊕</m:t>
                    </m:r>
                  </m:oMath>
                </a14:m>
                <a:r>
                  <a:rPr lang="en-US" altLang="zh-CN" sz="2000" dirty="0">
                    <a:latin typeface="+mj-ea"/>
                  </a:rPr>
                  <a:t>0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⊕</m:t>
                    </m:r>
                  </m:oMath>
                </a14:m>
                <a:r>
                  <a:rPr lang="en-US" altLang="zh-CN" sz="2000" dirty="0">
                    <a:latin typeface="+mj-ea"/>
                  </a:rPr>
                  <a:t>0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⊕</m:t>
                    </m:r>
                  </m:oMath>
                </a14:m>
                <a:r>
                  <a:rPr lang="en-US" altLang="zh-CN" sz="2000" dirty="0">
                    <a:latin typeface="+mj-ea"/>
                  </a:rPr>
                  <a:t>1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⊕</m:t>
                    </m:r>
                  </m:oMath>
                </a14:m>
                <a:r>
                  <a:rPr lang="en-US" altLang="zh-CN" sz="2000" dirty="0">
                    <a:latin typeface="+mj-ea"/>
                  </a:rPr>
                  <a:t>1</a:t>
                </a:r>
              </a:p>
              <a:p>
                <a:pPr marL="914400" lvl="2" indent="0">
                  <a:buNone/>
                </a:pPr>
                <a:r>
                  <a:rPr lang="en-US" altLang="zh-CN" sz="2000" dirty="0">
                    <a:latin typeface="+mj-ea"/>
                  </a:rPr>
                  <a:t>		     =1</a:t>
                </a:r>
              </a:p>
              <a:p>
                <a:pPr lvl="2"/>
                <a:endParaRPr lang="en-US" altLang="zh-CN" sz="2000" dirty="0">
                  <a:latin typeface="+mj-ea"/>
                </a:endParaRPr>
              </a:p>
              <a:p>
                <a:pPr lvl="1"/>
                <a:endParaRPr lang="en-US" altLang="zh-CN" dirty="0">
                  <a:latin typeface="+mj-ea"/>
                </a:endParaRPr>
              </a:p>
              <a:p>
                <a:pPr lvl="1"/>
                <a:endParaRPr lang="zh-CN" altLang="en-US" sz="2400" dirty="0">
                  <a:latin typeface="+mj-ea"/>
                </a:endParaRPr>
              </a:p>
              <a:p>
                <a:endParaRPr lang="zh-CN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1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3"/>
                <a:ext cx="8686800" cy="2952328"/>
              </a:xfrm>
              <a:blipFill rotWithShape="1">
                <a:blip r:embed="rId2"/>
                <a:stretch>
                  <a:fillRect l="-1544" t="-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0"/>
          <p:cNvSpPr>
            <a:spLocks noChangeArrowheads="1"/>
          </p:cNvSpPr>
          <p:nvPr/>
        </p:nvSpPr>
        <p:spPr bwMode="auto">
          <a:xfrm>
            <a:off x="5580112" y="5311164"/>
            <a:ext cx="1370012" cy="1037273"/>
          </a:xfrm>
          <a:prstGeom prst="irregularSeal1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ctr"/>
            <a:r>
              <a:rPr kumimoji="0" lang="zh-CN" altLang="en-US" sz="1800" b="1" dirty="0">
                <a:latin typeface="+mj-ea"/>
                <a:ea typeface="+mj-ea"/>
              </a:rPr>
              <a:t>出错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55869" y="4510945"/>
                <a:ext cx="5301772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2"/>
                <a:r>
                  <a:rPr lang="zh-CN" altLang="en-US" sz="2000" dirty="0">
                    <a:latin typeface="+mj-ea"/>
                    <a:ea typeface="+mj-ea"/>
                  </a:rPr>
                  <a:t>不正确时，设接收码为</a:t>
                </a:r>
                <a:r>
                  <a:rPr lang="en-US" altLang="zh-CN" sz="2000" dirty="0">
                    <a:latin typeface="+mj-ea"/>
                    <a:ea typeface="+mj-ea"/>
                  </a:rPr>
                  <a:t>10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j-ea"/>
                    <a:ea typeface="+mj-ea"/>
                  </a:rPr>
                  <a:t>1</a:t>
                </a:r>
                <a:r>
                  <a:rPr lang="en-US" altLang="zh-CN" sz="2000" dirty="0">
                    <a:latin typeface="+mj-ea"/>
                    <a:ea typeface="+mj-ea"/>
                  </a:rPr>
                  <a:t>11</a:t>
                </a:r>
                <a:r>
                  <a:rPr lang="zh-CN" altLang="en-US" sz="2000" dirty="0">
                    <a:latin typeface="+mj-ea"/>
                    <a:ea typeface="+mj-ea"/>
                  </a:rPr>
                  <a:t>，</a:t>
                </a:r>
                <a:endParaRPr lang="en-US" altLang="zh-CN" sz="2000" i="1" dirty="0">
                  <a:latin typeface="+mj-ea"/>
                  <a:ea typeface="+mj-ea"/>
                </a:endParaRPr>
              </a:p>
              <a:p>
                <a:pPr lvl="2"/>
                <a:r>
                  <a:rPr lang="en-US" altLang="zh-CN" sz="2000" dirty="0">
                    <a:latin typeface="+mj-ea"/>
                    <a:ea typeface="+mj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+mj-ea"/>
                      </a:rPr>
                      <m:t>𝑃</m:t>
                    </m:r>
                    <m:r>
                      <a:rPr lang="en-US" altLang="zh-CN" sz="2000" i="1">
                        <a:latin typeface="Cambria Math"/>
                        <a:ea typeface="+mj-ea"/>
                      </a:rPr>
                      <m:t>′=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+mj-ea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+mj-ea"/>
                          </a:rPr>
                          <m:t>8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+mj-ea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+mj-ea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+mj-ea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+mj-ea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+mj-ea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+mj-ea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+mj-ea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+mj-ea"/>
                      </a:rPr>
                      <m:t>⊕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  <a:ea typeface="+mj-ea"/>
                      </a:rPr>
                      <m:t>P</m:t>
                    </m:r>
                  </m:oMath>
                </a14:m>
                <a:endParaRPr lang="en-US" altLang="zh-CN" sz="2000" dirty="0">
                  <a:latin typeface="+mj-ea"/>
                  <a:ea typeface="+mj-ea"/>
                </a:endParaRPr>
              </a:p>
              <a:p>
                <a:pPr lvl="2"/>
                <a:r>
                  <a:rPr lang="en-US" altLang="zh-CN" sz="2000" dirty="0">
                    <a:latin typeface="+mj-ea"/>
                    <a:ea typeface="+mj-ea"/>
                  </a:rPr>
                  <a:t>	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+mj-ea"/>
                        <a:ea typeface="+mj-ea"/>
                      </a:rPr>
                      <m:t>=1</m:t>
                    </m:r>
                    <m:r>
                      <a:rPr lang="en-US" altLang="zh-CN" sz="2000" i="1">
                        <a:latin typeface="Cambria Math"/>
                        <a:ea typeface="+mj-ea"/>
                      </a:rPr>
                      <m:t>⊕</m:t>
                    </m:r>
                  </m:oMath>
                </a14:m>
                <a:r>
                  <a:rPr lang="en-US" altLang="zh-CN" sz="2000" dirty="0">
                    <a:latin typeface="+mj-ea"/>
                    <a:ea typeface="+mj-ea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+mj-ea"/>
                      </a:rPr>
                      <m:t>⊕1⊕</m:t>
                    </m:r>
                  </m:oMath>
                </a14:m>
                <a:r>
                  <a:rPr lang="en-US" altLang="zh-CN" sz="2000" dirty="0">
                    <a:latin typeface="+mj-ea"/>
                    <a:ea typeface="+mj-ea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+mj-ea"/>
                      </a:rPr>
                      <m:t>⊕</m:t>
                    </m:r>
                  </m:oMath>
                </a14:m>
                <a:r>
                  <a:rPr lang="en-US" altLang="zh-CN" sz="2000" dirty="0">
                    <a:latin typeface="+mj-ea"/>
                    <a:ea typeface="+mj-ea"/>
                  </a:rPr>
                  <a:t>1</a:t>
                </a:r>
              </a:p>
              <a:p>
                <a:pPr lvl="2"/>
                <a:r>
                  <a:rPr lang="en-US" altLang="zh-CN" sz="2000" dirty="0">
                    <a:latin typeface="+mj-ea"/>
                    <a:ea typeface="+mj-ea"/>
                  </a:rPr>
                  <a:t>	    =0</a:t>
                </a:r>
              </a:p>
              <a:p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69" y="4510945"/>
                <a:ext cx="5301772" cy="1600438"/>
              </a:xfrm>
              <a:prstGeom prst="rect">
                <a:avLst/>
              </a:prstGeom>
              <a:blipFill rotWithShape="1">
                <a:blip r:embed="rId3"/>
                <a:stretch>
                  <a:fillRect t="-1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65168"/>
      </p:ext>
    </p:extLst>
  </p:cSld>
  <p:clrMapOvr>
    <a:masterClrMapping/>
  </p:clrMapOvr>
  <p:transition advTm="282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美国信息交换标准编码</a:t>
            </a:r>
            <a:endParaRPr lang="en-US" altLang="zh-CN" dirty="0"/>
          </a:p>
          <a:p>
            <a:pPr lvl="1"/>
            <a:r>
              <a:rPr lang="en-US" altLang="zh-CN" dirty="0"/>
              <a:t>American Standard Code for Information Interchange</a:t>
            </a:r>
            <a:r>
              <a:rPr lang="zh-CN" altLang="en-US" dirty="0"/>
              <a:t>（</a:t>
            </a:r>
            <a:r>
              <a:rPr lang="en-US" altLang="zh-CN" dirty="0" err="1"/>
              <a:t>ASCⅡ</a:t>
            </a:r>
            <a:r>
              <a:rPr lang="zh-CN" altLang="en-US" dirty="0"/>
              <a:t>码）</a:t>
            </a:r>
            <a:endParaRPr lang="en-US" altLang="zh-CN" dirty="0"/>
          </a:p>
          <a:p>
            <a:pPr lvl="1"/>
            <a:r>
              <a:rPr lang="zh-CN" altLang="en-US" dirty="0"/>
              <a:t>国际通用标准编码</a:t>
            </a:r>
            <a:endParaRPr lang="en-US" altLang="zh-CN" dirty="0"/>
          </a:p>
          <a:p>
            <a:pPr lvl="1"/>
            <a:r>
              <a:rPr lang="zh-CN" altLang="en-US" dirty="0"/>
              <a:t>应用于计算机和通信领域</a:t>
            </a:r>
            <a:endParaRPr lang="en-US" altLang="zh-CN" dirty="0"/>
          </a:p>
          <a:p>
            <a:pPr lvl="1"/>
            <a:r>
              <a:rPr lang="zh-CN" altLang="en-US" dirty="0"/>
              <a:t>一组</a:t>
            </a:r>
            <a:r>
              <a:rPr lang="en-US" altLang="zh-CN" dirty="0"/>
              <a:t>7</a:t>
            </a:r>
            <a:r>
              <a:rPr lang="zh-CN" altLang="en-US" dirty="0"/>
              <a:t>位二进制代码，共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30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527"/>
    </mc:Choice>
    <mc:Fallback xmlns="">
      <p:transition advTm="23527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5EBFE-2FFB-A542-BBDF-9E7EF93C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84B2D-E649-CC47-9CAC-7AB254AC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B05F66-B307-A745-B3DB-41C3985C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389"/>
            <a:ext cx="9144000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358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2420888"/>
            <a:ext cx="8229600" cy="12961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宋体" charset="0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0"/>
    </mc:Choice>
    <mc:Fallback xmlns="">
      <p:transition advTm="6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第一章信息与编码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36"/>
    </mc:Choice>
    <mc:Fallback xmlns="">
      <p:transition advTm="54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信息与编码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重点内容</a:t>
            </a:r>
            <a:endParaRPr lang="en-US" altLang="zh-CN" dirty="0"/>
          </a:p>
          <a:p>
            <a:pPr lvl="1"/>
            <a:r>
              <a:rPr lang="zh-CN" altLang="en-US" dirty="0"/>
              <a:t>数制</a:t>
            </a:r>
            <a:endParaRPr lang="en-US" altLang="zh-CN" dirty="0"/>
          </a:p>
          <a:p>
            <a:pPr lvl="1"/>
            <a:r>
              <a:rPr lang="zh-CN" altLang="en-US" dirty="0"/>
              <a:t>二进制表示</a:t>
            </a:r>
            <a:endParaRPr lang="en-US" altLang="zh-CN" dirty="0"/>
          </a:p>
          <a:p>
            <a:pPr lvl="1"/>
            <a:r>
              <a:rPr lang="zh-CN" altLang="en-US" dirty="0"/>
              <a:t>原码、反码、补码及其运算</a:t>
            </a:r>
            <a:endParaRPr lang="en-US" altLang="zh-CN" dirty="0"/>
          </a:p>
          <a:p>
            <a:pPr lvl="1"/>
            <a:r>
              <a:rPr lang="zh-CN" altLang="en-US" dirty="0"/>
              <a:t>检错码，纠错码</a:t>
            </a:r>
            <a:endParaRPr lang="en-US" altLang="zh-CN" dirty="0"/>
          </a:p>
          <a:p>
            <a:pPr lvl="1"/>
            <a:r>
              <a:rPr lang="zh-CN" altLang="en-US" dirty="0"/>
              <a:t>字符编码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70"/>
    </mc:Choice>
    <mc:Fallback xmlns="">
      <p:transition advTm="987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7.7|18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6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6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5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5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2.4|1.4|1.1|1|1.1|2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"/>
</p:tagLst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26451</TotalTime>
  <Words>4321</Words>
  <Application>Microsoft Macintosh PowerPoint</Application>
  <PresentationFormat>全屏显示(4:3)</PresentationFormat>
  <Paragraphs>1047</Paragraphs>
  <Slides>75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75</vt:i4>
      </vt:variant>
    </vt:vector>
  </HeadingPairs>
  <TitlesOfParts>
    <vt:vector size="96" baseType="lpstr">
      <vt:lpstr>黑体</vt:lpstr>
      <vt:lpstr>华文楷体</vt:lpstr>
      <vt:lpstr>华文隶书</vt:lpstr>
      <vt:lpstr>华文新魏</vt:lpstr>
      <vt:lpstr>楷体</vt:lpstr>
      <vt:lpstr>楷体_GB2312</vt:lpstr>
      <vt:lpstr>宋体</vt:lpstr>
      <vt:lpstr>Calibri</vt:lpstr>
      <vt:lpstr>Cambria Math</vt:lpstr>
      <vt:lpstr>Consolas</vt:lpstr>
      <vt:lpstr>Corbel</vt:lpstr>
      <vt:lpstr>Symbol</vt:lpstr>
      <vt:lpstr>Times New Roman</vt:lpstr>
      <vt:lpstr>Wingdings</vt:lpstr>
      <vt:lpstr>母板</vt:lpstr>
      <vt:lpstr>1_母板</vt:lpstr>
      <vt:lpstr>Image</vt:lpstr>
      <vt:lpstr>BMP 图象</vt:lpstr>
      <vt:lpstr>Visio</vt:lpstr>
      <vt:lpstr>Equation</vt:lpstr>
      <vt:lpstr>公式</vt:lpstr>
      <vt:lpstr>PowerPoint 演示文稿</vt:lpstr>
      <vt:lpstr>数字电路课程介绍</vt:lpstr>
      <vt:lpstr>参考书籍</vt:lpstr>
      <vt:lpstr>参考书籍</vt:lpstr>
      <vt:lpstr>课程与考核</vt:lpstr>
      <vt:lpstr>课程提纲</vt:lpstr>
      <vt:lpstr>课程提纲（续）</vt:lpstr>
      <vt:lpstr>第一章信息与编码</vt:lpstr>
      <vt:lpstr>信息与编码</vt:lpstr>
      <vt:lpstr>信息与编码</vt:lpstr>
      <vt:lpstr>信息与编码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信息与编码</vt:lpstr>
      <vt:lpstr>常见的数制</vt:lpstr>
      <vt:lpstr>常见的数制</vt:lpstr>
      <vt:lpstr>常见的数制</vt:lpstr>
      <vt:lpstr>不同进制数对照表</vt:lpstr>
      <vt:lpstr>信息与编码</vt:lpstr>
      <vt:lpstr>数制间的转换</vt:lpstr>
      <vt:lpstr>数制间的转换</vt:lpstr>
      <vt:lpstr>数制间的转换</vt:lpstr>
      <vt:lpstr>数制间的转换</vt:lpstr>
      <vt:lpstr>数制间的转换</vt:lpstr>
      <vt:lpstr>数制间的转换</vt:lpstr>
      <vt:lpstr>数制间的转换</vt:lpstr>
      <vt:lpstr>数制间的转换</vt:lpstr>
      <vt:lpstr>数制间的转换</vt:lpstr>
      <vt:lpstr>数制间的转换</vt:lpstr>
      <vt:lpstr>数制间的转换</vt:lpstr>
      <vt:lpstr>信息与编码</vt:lpstr>
      <vt:lpstr>二进制运算的特点</vt:lpstr>
      <vt:lpstr>二进制运算的特点</vt:lpstr>
      <vt:lpstr>补码运算</vt:lpstr>
      <vt:lpstr>补码运算</vt:lpstr>
      <vt:lpstr>补码运算</vt:lpstr>
      <vt:lpstr>补码运算</vt:lpstr>
      <vt:lpstr>补码运算</vt:lpstr>
      <vt:lpstr>补码运算</vt:lpstr>
      <vt:lpstr>补码运算</vt:lpstr>
      <vt:lpstr>补码运算</vt:lpstr>
      <vt:lpstr>补码运算</vt:lpstr>
      <vt:lpstr>补码运算</vt:lpstr>
      <vt:lpstr>补码运算</vt:lpstr>
      <vt:lpstr>信息与编码</vt:lpstr>
      <vt:lpstr>常见的编码</vt:lpstr>
      <vt:lpstr>常见的编码</vt:lpstr>
      <vt:lpstr>常见的编码</vt:lpstr>
      <vt:lpstr>常见的编码</vt:lpstr>
      <vt:lpstr>常见的编码</vt:lpstr>
      <vt:lpstr>常见的编码</vt:lpstr>
      <vt:lpstr>常见的编码</vt:lpstr>
      <vt:lpstr>PowerPoint 演示文稿</vt:lpstr>
      <vt:lpstr>常见的编码</vt:lpstr>
      <vt:lpstr>常见的编码</vt:lpstr>
      <vt:lpstr>PowerPoint 演示文稿</vt:lpstr>
      <vt:lpstr>PowerPoint 演示文稿</vt:lpstr>
      <vt:lpstr>PowerPoint 演示文稿</vt:lpstr>
      <vt:lpstr>PowerPoint 演示文稿</vt:lpstr>
      <vt:lpstr>常见的编码</vt:lpstr>
      <vt:lpstr>PowerPoint 演示文稿</vt:lpstr>
      <vt:lpstr>PowerPoint 演示文稿</vt:lpstr>
    </vt:vector>
  </TitlesOfParts>
  <Company>中国石油大学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Microsoft Office 用户</cp:lastModifiedBy>
  <cp:revision>1352</cp:revision>
  <dcterms:created xsi:type="dcterms:W3CDTF">2010-09-19T02:42:02Z</dcterms:created>
  <dcterms:modified xsi:type="dcterms:W3CDTF">2018-09-06T05:49:18Z</dcterms:modified>
</cp:coreProperties>
</file>