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2.xml" ContentType="application/vnd.openxmlformats-officedocument.presentationml.tags+xml"/>
  <Override PartName="/ppt/notesSlides/notesSlide34.xml" ContentType="application/vnd.openxmlformats-officedocument.presentationml.notesSlide+xml"/>
  <Override PartName="/ppt/tags/tag13.xml" ContentType="application/vnd.openxmlformats-officedocument.presentationml.tags+xml"/>
  <Override PartName="/ppt/notesSlides/notesSlide35.xml" ContentType="application/vnd.openxmlformats-officedocument.presentationml.notesSlide+xml"/>
  <Override PartName="/ppt/tags/tag1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5.xml" ContentType="application/vnd.openxmlformats-officedocument.presentationml.tags+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9.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9" r:id="rId2"/>
  </p:sldMasterIdLst>
  <p:notesMasterIdLst>
    <p:notesMasterId r:id="rId130"/>
  </p:notesMasterIdLst>
  <p:handoutMasterIdLst>
    <p:handoutMasterId r:id="rId131"/>
  </p:handoutMasterIdLst>
  <p:sldIdLst>
    <p:sldId id="260" r:id="rId3"/>
    <p:sldId id="265" r:id="rId4"/>
    <p:sldId id="366" r:id="rId5"/>
    <p:sldId id="420" r:id="rId6"/>
    <p:sldId id="427" r:id="rId7"/>
    <p:sldId id="576" r:id="rId8"/>
    <p:sldId id="577" r:id="rId9"/>
    <p:sldId id="493" r:id="rId10"/>
    <p:sldId id="426" r:id="rId11"/>
    <p:sldId id="430" r:id="rId12"/>
    <p:sldId id="578" r:id="rId13"/>
    <p:sldId id="496" r:id="rId14"/>
    <p:sldId id="432" r:id="rId15"/>
    <p:sldId id="497" r:id="rId16"/>
    <p:sldId id="431" r:id="rId17"/>
    <p:sldId id="498" r:id="rId18"/>
    <p:sldId id="433" r:id="rId19"/>
    <p:sldId id="435" r:id="rId20"/>
    <p:sldId id="434" r:id="rId21"/>
    <p:sldId id="436" r:id="rId22"/>
    <p:sldId id="437" r:id="rId23"/>
    <p:sldId id="425" r:id="rId24"/>
    <p:sldId id="505" r:id="rId25"/>
    <p:sldId id="438" r:id="rId26"/>
    <p:sldId id="440" r:id="rId27"/>
    <p:sldId id="441" r:id="rId28"/>
    <p:sldId id="443" r:id="rId29"/>
    <p:sldId id="442" r:id="rId30"/>
    <p:sldId id="444" r:id="rId31"/>
    <p:sldId id="445" r:id="rId32"/>
    <p:sldId id="446" r:id="rId33"/>
    <p:sldId id="447" r:id="rId34"/>
    <p:sldId id="449" r:id="rId35"/>
    <p:sldId id="579" r:id="rId36"/>
    <p:sldId id="580" r:id="rId37"/>
    <p:sldId id="581" r:id="rId38"/>
    <p:sldId id="424" r:id="rId39"/>
    <p:sldId id="450" r:id="rId40"/>
    <p:sldId id="451" r:id="rId41"/>
    <p:sldId id="587" r:id="rId42"/>
    <p:sldId id="599" r:id="rId43"/>
    <p:sldId id="506" r:id="rId44"/>
    <p:sldId id="454" r:id="rId45"/>
    <p:sldId id="455" r:id="rId46"/>
    <p:sldId id="588" r:id="rId47"/>
    <p:sldId id="423" r:id="rId48"/>
    <p:sldId id="456" r:id="rId49"/>
    <p:sldId id="590" r:id="rId50"/>
    <p:sldId id="457" r:id="rId51"/>
    <p:sldId id="458" r:id="rId52"/>
    <p:sldId id="591" r:id="rId53"/>
    <p:sldId id="461" r:id="rId54"/>
    <p:sldId id="460" r:id="rId55"/>
    <p:sldId id="459" r:id="rId56"/>
    <p:sldId id="480" r:id="rId57"/>
    <p:sldId id="462" r:id="rId58"/>
    <p:sldId id="509" r:id="rId59"/>
    <p:sldId id="507" r:id="rId60"/>
    <p:sldId id="508" r:id="rId61"/>
    <p:sldId id="510" r:id="rId62"/>
    <p:sldId id="511" r:id="rId63"/>
    <p:sldId id="512" r:id="rId64"/>
    <p:sldId id="520" r:id="rId65"/>
    <p:sldId id="600" r:id="rId66"/>
    <p:sldId id="513" r:id="rId67"/>
    <p:sldId id="515" r:id="rId68"/>
    <p:sldId id="601" r:id="rId69"/>
    <p:sldId id="523" r:id="rId70"/>
    <p:sldId id="524" r:id="rId71"/>
    <p:sldId id="525" r:id="rId72"/>
    <p:sldId id="516" r:id="rId73"/>
    <p:sldId id="602" r:id="rId74"/>
    <p:sldId id="517" r:id="rId75"/>
    <p:sldId id="464" r:id="rId76"/>
    <p:sldId id="471" r:id="rId77"/>
    <p:sldId id="475" r:id="rId78"/>
    <p:sldId id="610" r:id="rId79"/>
    <p:sldId id="472" r:id="rId80"/>
    <p:sldId id="473" r:id="rId81"/>
    <p:sldId id="476" r:id="rId82"/>
    <p:sldId id="612" r:id="rId83"/>
    <p:sldId id="613" r:id="rId84"/>
    <p:sldId id="465" r:id="rId85"/>
    <p:sldId id="593" r:id="rId86"/>
    <p:sldId id="526" r:id="rId87"/>
    <p:sldId id="529" r:id="rId88"/>
    <p:sldId id="530" r:id="rId89"/>
    <p:sldId id="531" r:id="rId90"/>
    <p:sldId id="532" r:id="rId91"/>
    <p:sldId id="533" r:id="rId92"/>
    <p:sldId id="422" r:id="rId93"/>
    <p:sldId id="484" r:id="rId94"/>
    <p:sldId id="466" r:id="rId95"/>
    <p:sldId id="544" r:id="rId96"/>
    <p:sldId id="545" r:id="rId97"/>
    <p:sldId id="467" r:id="rId98"/>
    <p:sldId id="482" r:id="rId99"/>
    <p:sldId id="548" r:id="rId100"/>
    <p:sldId id="624" r:id="rId101"/>
    <p:sldId id="625" r:id="rId102"/>
    <p:sldId id="626" r:id="rId103"/>
    <p:sldId id="627" r:id="rId104"/>
    <p:sldId id="549" r:id="rId105"/>
    <p:sldId id="554" r:id="rId106"/>
    <p:sldId id="551" r:id="rId107"/>
    <p:sldId id="552" r:id="rId108"/>
    <p:sldId id="485" r:id="rId109"/>
    <p:sldId id="478" r:id="rId110"/>
    <p:sldId id="555" r:id="rId111"/>
    <p:sldId id="628" r:id="rId112"/>
    <p:sldId id="479" r:id="rId113"/>
    <p:sldId id="486" r:id="rId114"/>
    <p:sldId id="487" r:id="rId115"/>
    <p:sldId id="557" r:id="rId116"/>
    <p:sldId id="594" r:id="rId117"/>
    <p:sldId id="595" r:id="rId118"/>
    <p:sldId id="596" r:id="rId119"/>
    <p:sldId id="421" r:id="rId120"/>
    <p:sldId id="558" r:id="rId121"/>
    <p:sldId id="598" r:id="rId122"/>
    <p:sldId id="559" r:id="rId123"/>
    <p:sldId id="597" r:id="rId124"/>
    <p:sldId id="469" r:id="rId125"/>
    <p:sldId id="470" r:id="rId126"/>
    <p:sldId id="490" r:id="rId127"/>
    <p:sldId id="492" r:id="rId128"/>
    <p:sldId id="419" r:id="rId129"/>
  </p:sldIdLst>
  <p:sldSz cx="10693400" cy="7561263"/>
  <p:notesSz cx="9874250" cy="6797675"/>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97845" algn="l" rtl="0" fontAlgn="base">
      <a:spcBef>
        <a:spcPct val="0"/>
      </a:spcBef>
      <a:spcAft>
        <a:spcPct val="0"/>
      </a:spcAft>
      <a:defRPr kern="1200">
        <a:solidFill>
          <a:schemeClr val="tx1"/>
        </a:solidFill>
        <a:latin typeface="Calibri" pitchFamily="34" charset="0"/>
        <a:ea typeface="宋体" pitchFamily="2" charset="-122"/>
        <a:cs typeface="+mn-cs"/>
      </a:defRPr>
    </a:lvl2pPr>
    <a:lvl3pPr marL="995690" algn="l" rtl="0" fontAlgn="base">
      <a:spcBef>
        <a:spcPct val="0"/>
      </a:spcBef>
      <a:spcAft>
        <a:spcPct val="0"/>
      </a:spcAft>
      <a:defRPr kern="1200">
        <a:solidFill>
          <a:schemeClr val="tx1"/>
        </a:solidFill>
        <a:latin typeface="Calibri" pitchFamily="34" charset="0"/>
        <a:ea typeface="宋体" pitchFamily="2" charset="-122"/>
        <a:cs typeface="+mn-cs"/>
      </a:defRPr>
    </a:lvl3pPr>
    <a:lvl4pPr marL="1493535" algn="l" rtl="0" fontAlgn="base">
      <a:spcBef>
        <a:spcPct val="0"/>
      </a:spcBef>
      <a:spcAft>
        <a:spcPct val="0"/>
      </a:spcAft>
      <a:defRPr kern="1200">
        <a:solidFill>
          <a:schemeClr val="tx1"/>
        </a:solidFill>
        <a:latin typeface="Calibri" pitchFamily="34" charset="0"/>
        <a:ea typeface="宋体" pitchFamily="2" charset="-122"/>
        <a:cs typeface="+mn-cs"/>
      </a:defRPr>
    </a:lvl4pPr>
    <a:lvl5pPr marL="1991380" algn="l" rtl="0" fontAlgn="base">
      <a:spcBef>
        <a:spcPct val="0"/>
      </a:spcBef>
      <a:spcAft>
        <a:spcPct val="0"/>
      </a:spcAft>
      <a:defRPr kern="1200">
        <a:solidFill>
          <a:schemeClr val="tx1"/>
        </a:solidFill>
        <a:latin typeface="Calibri" pitchFamily="34" charset="0"/>
        <a:ea typeface="宋体" pitchFamily="2" charset="-122"/>
        <a:cs typeface="+mn-cs"/>
      </a:defRPr>
    </a:lvl5pPr>
    <a:lvl6pPr marL="2489225" algn="l" defTabSz="995690" rtl="0" eaLnBrk="1" latinLnBrk="0" hangingPunct="1">
      <a:defRPr kern="1200">
        <a:solidFill>
          <a:schemeClr val="tx1"/>
        </a:solidFill>
        <a:latin typeface="Calibri" pitchFamily="34" charset="0"/>
        <a:ea typeface="宋体" pitchFamily="2" charset="-122"/>
        <a:cs typeface="+mn-cs"/>
      </a:defRPr>
    </a:lvl6pPr>
    <a:lvl7pPr marL="2987070" algn="l" defTabSz="995690" rtl="0" eaLnBrk="1" latinLnBrk="0" hangingPunct="1">
      <a:defRPr kern="1200">
        <a:solidFill>
          <a:schemeClr val="tx1"/>
        </a:solidFill>
        <a:latin typeface="Calibri" pitchFamily="34" charset="0"/>
        <a:ea typeface="宋体" pitchFamily="2" charset="-122"/>
        <a:cs typeface="+mn-cs"/>
      </a:defRPr>
    </a:lvl7pPr>
    <a:lvl8pPr marL="3484916" algn="l" defTabSz="995690" rtl="0" eaLnBrk="1" latinLnBrk="0" hangingPunct="1">
      <a:defRPr kern="1200">
        <a:solidFill>
          <a:schemeClr val="tx1"/>
        </a:solidFill>
        <a:latin typeface="Calibri" pitchFamily="34" charset="0"/>
        <a:ea typeface="宋体" pitchFamily="2" charset="-122"/>
        <a:cs typeface="+mn-cs"/>
      </a:defRPr>
    </a:lvl8pPr>
    <a:lvl9pPr marL="3982761" algn="l" defTabSz="99569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yj" initials="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99FF"/>
    <a:srgbClr val="CCFFFF"/>
    <a:srgbClr val="FFFFFF"/>
    <a:srgbClr val="FFFFCC"/>
    <a:srgbClr val="000066"/>
    <a:srgbClr val="800000"/>
    <a:srgbClr val="FF99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122" autoAdjust="0"/>
  </p:normalViewPr>
  <p:slideViewPr>
    <p:cSldViewPr>
      <p:cViewPr varScale="1">
        <p:scale>
          <a:sx n="81" d="100"/>
          <a:sy n="81" d="100"/>
        </p:scale>
        <p:origin x="2304" y="17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812"/>
    </p:cViewPr>
  </p:sorterViewPr>
  <p:notesViewPr>
    <p:cSldViewPr>
      <p:cViewPr>
        <p:scale>
          <a:sx n="100" d="100"/>
          <a:sy n="100" d="100"/>
        </p:scale>
        <p:origin x="-1692" y="2832"/>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notesMaster" Target="notesMasters/notesMaster1.xml"/><Relationship Id="rId135"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handoutMaster" Target="handoutMasters/handoutMaster1.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commentAuthors" Target="commentAuthor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emf"/><Relationship Id="rId5" Type="http://schemas.openxmlformats.org/officeDocument/2006/relationships/image" Target="../media/image80.wmf"/><Relationship Id="rId4"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6.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1218" name="Rectangle 2"/>
          <p:cNvSpPr>
            <a:spLocks noGrp="1" noChangeArrowheads="1"/>
          </p:cNvSpPr>
          <p:nvPr>
            <p:ph type="hdr" sz="quarter"/>
          </p:nvPr>
        </p:nvSpPr>
        <p:spPr bwMode="auto">
          <a:xfrm>
            <a:off x="0" y="0"/>
            <a:ext cx="427991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zh-CN" altLang="en-US"/>
          </a:p>
        </p:txBody>
      </p:sp>
      <p:sp>
        <p:nvSpPr>
          <p:cNvPr id="521219" name="Rectangle 3"/>
          <p:cNvSpPr>
            <a:spLocks noGrp="1" noChangeArrowheads="1"/>
          </p:cNvSpPr>
          <p:nvPr>
            <p:ph type="dt" sz="quarter" idx="1"/>
          </p:nvPr>
        </p:nvSpPr>
        <p:spPr bwMode="auto">
          <a:xfrm>
            <a:off x="5592027" y="0"/>
            <a:ext cx="4279918" cy="3402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979B23BF-03EC-4E9D-A6FA-68DF73318138}" type="datetimeFigureOut">
              <a:rPr lang="zh-CN" altLang="en-US"/>
              <a:pPr/>
              <a:t>2018/9/13</a:t>
            </a:fld>
            <a:endParaRPr lang="en-US" altLang="zh-CN"/>
          </a:p>
        </p:txBody>
      </p:sp>
      <p:sp>
        <p:nvSpPr>
          <p:cNvPr id="521220" name="Rectangle 4"/>
          <p:cNvSpPr>
            <a:spLocks noGrp="1" noChangeArrowheads="1"/>
          </p:cNvSpPr>
          <p:nvPr>
            <p:ph type="ftr" sz="quarter" idx="2"/>
          </p:nvPr>
        </p:nvSpPr>
        <p:spPr bwMode="auto">
          <a:xfrm>
            <a:off x="0" y="6456324"/>
            <a:ext cx="4279918" cy="3402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alibri" pitchFamily="34" charset="0"/>
                <a:ea typeface="宋体" pitchFamily="2" charset="-122"/>
                <a:cs typeface="+mn-cs"/>
              </a:defRPr>
            </a:lvl1pPr>
          </a:lstStyle>
          <a:p>
            <a:pPr>
              <a:defRPr/>
            </a:pPr>
            <a:endParaRPr lang="en-US" altLang="zh-CN"/>
          </a:p>
        </p:txBody>
      </p:sp>
      <p:sp>
        <p:nvSpPr>
          <p:cNvPr id="521221" name="Rectangle 5"/>
          <p:cNvSpPr>
            <a:spLocks noGrp="1" noChangeArrowheads="1"/>
          </p:cNvSpPr>
          <p:nvPr>
            <p:ph type="sldNum" sz="quarter" idx="3"/>
          </p:nvPr>
        </p:nvSpPr>
        <p:spPr bwMode="auto">
          <a:xfrm>
            <a:off x="5592027" y="6456324"/>
            <a:ext cx="4279918" cy="34026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66803E0-46B2-4269-B08E-86934989A3F3}" type="slidenum">
              <a:rPr lang="zh-CN" altLang="en-US"/>
              <a:pPr/>
              <a:t>‹#›</a:t>
            </a:fld>
            <a:endParaRPr lang="en-US" altLang="zh-CN"/>
          </a:p>
        </p:txBody>
      </p:sp>
    </p:spTree>
    <p:extLst>
      <p:ext uri="{BB962C8B-B14F-4D97-AF65-F5344CB8AC3E}">
        <p14:creationId xmlns:p14="http://schemas.microsoft.com/office/powerpoint/2010/main" val="283049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9918" cy="340265"/>
          </a:xfrm>
          <a:prstGeom prst="rect">
            <a:avLst/>
          </a:prstGeom>
        </p:spPr>
        <p:txBody>
          <a:bodyPr vert="horz" lIns="91440" tIns="45720" rIns="91440" bIns="45720" rtlCol="0"/>
          <a:lstStyle>
            <a:lvl1pPr algn="l">
              <a:defRPr sz="1200">
                <a:latin typeface="Calibri" pitchFamily="34"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5592027" y="0"/>
            <a:ext cx="4279918" cy="34026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5D23254-FAAC-477C-81ED-F5C9A35077E4}" type="datetimeFigureOut">
              <a:rPr lang="zh-CN" altLang="en-US"/>
              <a:pPr/>
              <a:t>2018/9/13</a:t>
            </a:fld>
            <a:endParaRPr lang="en-US" altLang="zh-CN"/>
          </a:p>
        </p:txBody>
      </p:sp>
      <p:sp>
        <p:nvSpPr>
          <p:cNvPr id="4" name="幻灯片图像占位符 3"/>
          <p:cNvSpPr>
            <a:spLocks noGrp="1" noRot="1" noChangeAspect="1"/>
          </p:cNvSpPr>
          <p:nvPr>
            <p:ph type="sldImg" idx="2"/>
          </p:nvPr>
        </p:nvSpPr>
        <p:spPr>
          <a:xfrm>
            <a:off x="3133725" y="509588"/>
            <a:ext cx="3606800" cy="25495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86965" y="3228706"/>
            <a:ext cx="7900322" cy="3059117"/>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324"/>
            <a:ext cx="4279918" cy="340264"/>
          </a:xfrm>
          <a:prstGeom prst="rect">
            <a:avLst/>
          </a:prstGeom>
        </p:spPr>
        <p:txBody>
          <a:bodyPr vert="horz" lIns="91440" tIns="45720" rIns="91440" bIns="45720" rtlCol="0" anchor="b"/>
          <a:lstStyle>
            <a:lvl1pPr algn="l">
              <a:defRPr sz="1200">
                <a:latin typeface="Calibri" pitchFamily="34"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5592027" y="6456324"/>
            <a:ext cx="4279918" cy="340264"/>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0E163BE-32E2-4A0C-9191-C0BCCE517763}" type="slidenum">
              <a:rPr lang="zh-CN" altLang="en-US"/>
              <a:pPr/>
              <a:t>‹#›</a:t>
            </a:fld>
            <a:endParaRPr lang="en-US" altLang="zh-CN"/>
          </a:p>
        </p:txBody>
      </p:sp>
    </p:spTree>
    <p:extLst>
      <p:ext uri="{BB962C8B-B14F-4D97-AF65-F5344CB8AC3E}">
        <p14:creationId xmlns:p14="http://schemas.microsoft.com/office/powerpoint/2010/main" val="30020941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00" kern="1200">
        <a:solidFill>
          <a:schemeClr val="tx1"/>
        </a:solidFill>
        <a:latin typeface="+mn-lt"/>
        <a:ea typeface="+mn-ea"/>
        <a:cs typeface="宋体" charset="0"/>
      </a:defRPr>
    </a:lvl1pPr>
    <a:lvl2pPr marL="497845" algn="l" rtl="0" eaLnBrk="0" fontAlgn="base" hangingPunct="0">
      <a:spcBef>
        <a:spcPct val="30000"/>
      </a:spcBef>
      <a:spcAft>
        <a:spcPct val="0"/>
      </a:spcAft>
      <a:defRPr kumimoji="1" sz="1300" kern="1200">
        <a:solidFill>
          <a:schemeClr val="tx1"/>
        </a:solidFill>
        <a:latin typeface="+mn-lt"/>
        <a:ea typeface="+mn-ea"/>
        <a:cs typeface="+mn-cs"/>
      </a:defRPr>
    </a:lvl2pPr>
    <a:lvl3pPr marL="995690" algn="l" rtl="0" eaLnBrk="0" fontAlgn="base" hangingPunct="0">
      <a:spcBef>
        <a:spcPct val="30000"/>
      </a:spcBef>
      <a:spcAft>
        <a:spcPct val="0"/>
      </a:spcAft>
      <a:defRPr kumimoji="1" sz="1300" kern="1200">
        <a:solidFill>
          <a:schemeClr val="tx1"/>
        </a:solidFill>
        <a:latin typeface="+mn-lt"/>
        <a:ea typeface="+mn-ea"/>
        <a:cs typeface="+mn-cs"/>
      </a:defRPr>
    </a:lvl3pPr>
    <a:lvl4pPr marL="1493535" algn="l" rtl="0" eaLnBrk="0" fontAlgn="base" hangingPunct="0">
      <a:spcBef>
        <a:spcPct val="30000"/>
      </a:spcBef>
      <a:spcAft>
        <a:spcPct val="0"/>
      </a:spcAft>
      <a:defRPr kumimoji="1" sz="1300" kern="1200">
        <a:solidFill>
          <a:schemeClr val="tx1"/>
        </a:solidFill>
        <a:latin typeface="+mn-lt"/>
        <a:ea typeface="+mn-ea"/>
        <a:cs typeface="+mn-cs"/>
      </a:defRPr>
    </a:lvl4pPr>
    <a:lvl5pPr marL="1991380" algn="l" rtl="0" eaLnBrk="0" fontAlgn="base" hangingPunct="0">
      <a:spcBef>
        <a:spcPct val="30000"/>
      </a:spcBef>
      <a:spcAft>
        <a:spcPct val="0"/>
      </a:spcAft>
      <a:defRPr kumimoji="1"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a:t>
            </a:fld>
            <a:endParaRPr lang="en-US" altLang="zh-CN"/>
          </a:p>
        </p:txBody>
      </p:sp>
    </p:spTree>
    <p:extLst>
      <p:ext uri="{BB962C8B-B14F-4D97-AF65-F5344CB8AC3E}">
        <p14:creationId xmlns:p14="http://schemas.microsoft.com/office/powerpoint/2010/main" val="2456575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a:t>
            </a:fld>
            <a:endParaRPr lang="en-US" altLang="zh-CN"/>
          </a:p>
        </p:txBody>
      </p:sp>
    </p:spTree>
    <p:extLst>
      <p:ext uri="{BB962C8B-B14F-4D97-AF65-F5344CB8AC3E}">
        <p14:creationId xmlns:p14="http://schemas.microsoft.com/office/powerpoint/2010/main" val="13834781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101</a:t>
            </a:fld>
            <a:endParaRPr lang="en-US" altLang="zh-CN"/>
          </a:p>
        </p:txBody>
      </p:sp>
    </p:spTree>
    <p:extLst>
      <p:ext uri="{BB962C8B-B14F-4D97-AF65-F5344CB8AC3E}">
        <p14:creationId xmlns:p14="http://schemas.microsoft.com/office/powerpoint/2010/main" val="136095701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zh-CN" altLang="en-US" dirty="0">
                <a:solidFill>
                  <a:schemeClr val="tx1"/>
                </a:solidFill>
              </a:rPr>
              <a:t>可以证明</a:t>
            </a:r>
            <a:r>
              <a:rPr lang="en-US" altLang="zh-CN" i="1" dirty="0">
                <a:solidFill>
                  <a:schemeClr val="tx1"/>
                </a:solidFill>
              </a:rPr>
              <a:t>n</a:t>
            </a:r>
            <a:r>
              <a:rPr lang="zh-CN" altLang="en-US" dirty="0">
                <a:solidFill>
                  <a:schemeClr val="tx1"/>
                </a:solidFill>
              </a:rPr>
              <a:t>变量的卡诺图中的最小项有</a:t>
            </a:r>
            <a:r>
              <a:rPr lang="en-US" altLang="zh-CN" i="1" dirty="0">
                <a:solidFill>
                  <a:schemeClr val="tx1"/>
                </a:solidFill>
              </a:rPr>
              <a:t>n</a:t>
            </a:r>
            <a:r>
              <a:rPr lang="zh-CN" altLang="en-US" dirty="0">
                <a:solidFill>
                  <a:schemeClr val="tx1"/>
                </a:solidFill>
              </a:rPr>
              <a:t>个相邻最小项</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102</a:t>
            </a:fld>
            <a:endParaRPr lang="en-US" altLang="zh-CN"/>
          </a:p>
        </p:txBody>
      </p:sp>
    </p:spTree>
    <p:extLst>
      <p:ext uri="{BB962C8B-B14F-4D97-AF65-F5344CB8AC3E}">
        <p14:creationId xmlns:p14="http://schemas.microsoft.com/office/powerpoint/2010/main" val="11269988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103</a:t>
            </a:fld>
            <a:endParaRPr lang="en-US" altLang="zh-CN"/>
          </a:p>
        </p:txBody>
      </p:sp>
    </p:spTree>
    <p:extLst>
      <p:ext uri="{BB962C8B-B14F-4D97-AF65-F5344CB8AC3E}">
        <p14:creationId xmlns:p14="http://schemas.microsoft.com/office/powerpoint/2010/main" val="225832864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104</a:t>
            </a:fld>
            <a:endParaRPr lang="en-US" altLang="zh-CN"/>
          </a:p>
        </p:txBody>
      </p:sp>
    </p:spTree>
    <p:extLst>
      <p:ext uri="{BB962C8B-B14F-4D97-AF65-F5344CB8AC3E}">
        <p14:creationId xmlns:p14="http://schemas.microsoft.com/office/powerpoint/2010/main" val="3769440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105</a:t>
            </a:fld>
            <a:endParaRPr lang="en-US" altLang="zh-CN"/>
          </a:p>
        </p:txBody>
      </p:sp>
    </p:spTree>
    <p:extLst>
      <p:ext uri="{BB962C8B-B14F-4D97-AF65-F5344CB8AC3E}">
        <p14:creationId xmlns:p14="http://schemas.microsoft.com/office/powerpoint/2010/main" val="18533675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106</a:t>
            </a:fld>
            <a:endParaRPr lang="en-US" altLang="zh-CN"/>
          </a:p>
        </p:txBody>
      </p:sp>
    </p:spTree>
    <p:extLst>
      <p:ext uri="{BB962C8B-B14F-4D97-AF65-F5344CB8AC3E}">
        <p14:creationId xmlns:p14="http://schemas.microsoft.com/office/powerpoint/2010/main" val="2205570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107</a:t>
            </a:fld>
            <a:endParaRPr lang="en-US" altLang="zh-CN"/>
          </a:p>
        </p:txBody>
      </p:sp>
    </p:spTree>
    <p:extLst>
      <p:ext uri="{BB962C8B-B14F-4D97-AF65-F5344CB8AC3E}">
        <p14:creationId xmlns:p14="http://schemas.microsoft.com/office/powerpoint/2010/main" val="387162238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108</a:t>
            </a:fld>
            <a:endParaRPr lang="en-US" altLang="zh-CN"/>
          </a:p>
        </p:txBody>
      </p:sp>
    </p:spTree>
    <p:extLst>
      <p:ext uri="{BB962C8B-B14F-4D97-AF65-F5344CB8AC3E}">
        <p14:creationId xmlns:p14="http://schemas.microsoft.com/office/powerpoint/2010/main" val="332708667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109</a:t>
            </a:fld>
            <a:endParaRPr lang="en-US" altLang="zh-CN"/>
          </a:p>
        </p:txBody>
      </p:sp>
    </p:spTree>
    <p:extLst>
      <p:ext uri="{BB962C8B-B14F-4D97-AF65-F5344CB8AC3E}">
        <p14:creationId xmlns:p14="http://schemas.microsoft.com/office/powerpoint/2010/main" val="5576132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110</a:t>
            </a:fld>
            <a:endParaRPr lang="en-US" altLang="zh-CN"/>
          </a:p>
        </p:txBody>
      </p:sp>
    </p:spTree>
    <p:extLst>
      <p:ext uri="{BB962C8B-B14F-4D97-AF65-F5344CB8AC3E}">
        <p14:creationId xmlns:p14="http://schemas.microsoft.com/office/powerpoint/2010/main" val="43055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a:t>
            </a:fld>
            <a:endParaRPr lang="en-US" altLang="zh-CN"/>
          </a:p>
        </p:txBody>
      </p:sp>
    </p:spTree>
    <p:extLst>
      <p:ext uri="{BB962C8B-B14F-4D97-AF65-F5344CB8AC3E}">
        <p14:creationId xmlns:p14="http://schemas.microsoft.com/office/powerpoint/2010/main" val="427326872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111</a:t>
            </a:fld>
            <a:endParaRPr lang="en-US" altLang="zh-CN"/>
          </a:p>
        </p:txBody>
      </p:sp>
    </p:spTree>
    <p:extLst>
      <p:ext uri="{BB962C8B-B14F-4D97-AF65-F5344CB8AC3E}">
        <p14:creationId xmlns:p14="http://schemas.microsoft.com/office/powerpoint/2010/main" val="268375942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112</a:t>
            </a:fld>
            <a:endParaRPr lang="en-US" altLang="zh-CN"/>
          </a:p>
        </p:txBody>
      </p:sp>
    </p:spTree>
    <p:extLst>
      <p:ext uri="{BB962C8B-B14F-4D97-AF65-F5344CB8AC3E}">
        <p14:creationId xmlns:p14="http://schemas.microsoft.com/office/powerpoint/2010/main" val="21614240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zh-CN" altLang="en-US" dirty="0"/>
              <a:t>本张全动画。。无需点鼠标。</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113</a:t>
            </a:fld>
            <a:endParaRPr lang="en-US" altLang="zh-CN"/>
          </a:p>
        </p:txBody>
      </p:sp>
    </p:spTree>
    <p:extLst>
      <p:ext uri="{BB962C8B-B14F-4D97-AF65-F5344CB8AC3E}">
        <p14:creationId xmlns:p14="http://schemas.microsoft.com/office/powerpoint/2010/main" val="346326552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114</a:t>
            </a:fld>
            <a:endParaRPr lang="en-US" altLang="zh-CN"/>
          </a:p>
        </p:txBody>
      </p:sp>
    </p:spTree>
    <p:extLst>
      <p:ext uri="{BB962C8B-B14F-4D97-AF65-F5344CB8AC3E}">
        <p14:creationId xmlns:p14="http://schemas.microsoft.com/office/powerpoint/2010/main" val="6315324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115</a:t>
            </a:fld>
            <a:endParaRPr lang="en-US" altLang="zh-CN"/>
          </a:p>
        </p:txBody>
      </p:sp>
    </p:spTree>
    <p:extLst>
      <p:ext uri="{BB962C8B-B14F-4D97-AF65-F5344CB8AC3E}">
        <p14:creationId xmlns:p14="http://schemas.microsoft.com/office/powerpoint/2010/main" val="308866960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116</a:t>
            </a:fld>
            <a:endParaRPr lang="en-US" altLang="zh-CN"/>
          </a:p>
        </p:txBody>
      </p:sp>
    </p:spTree>
    <p:extLst>
      <p:ext uri="{BB962C8B-B14F-4D97-AF65-F5344CB8AC3E}">
        <p14:creationId xmlns:p14="http://schemas.microsoft.com/office/powerpoint/2010/main" val="24117163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117</a:t>
            </a:fld>
            <a:endParaRPr lang="en-US" altLang="zh-CN"/>
          </a:p>
        </p:txBody>
      </p:sp>
    </p:spTree>
    <p:extLst>
      <p:ext uri="{BB962C8B-B14F-4D97-AF65-F5344CB8AC3E}">
        <p14:creationId xmlns:p14="http://schemas.microsoft.com/office/powerpoint/2010/main" val="296045701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118</a:t>
            </a:fld>
            <a:endParaRPr lang="en-US" altLang="zh-CN"/>
          </a:p>
        </p:txBody>
      </p:sp>
    </p:spTree>
    <p:extLst>
      <p:ext uri="{BB962C8B-B14F-4D97-AF65-F5344CB8AC3E}">
        <p14:creationId xmlns:p14="http://schemas.microsoft.com/office/powerpoint/2010/main" val="217379287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119</a:t>
            </a:fld>
            <a:endParaRPr lang="en-US" altLang="zh-CN"/>
          </a:p>
        </p:txBody>
      </p:sp>
    </p:spTree>
    <p:extLst>
      <p:ext uri="{BB962C8B-B14F-4D97-AF65-F5344CB8AC3E}">
        <p14:creationId xmlns:p14="http://schemas.microsoft.com/office/powerpoint/2010/main" val="360138518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120</a:t>
            </a:fld>
            <a:endParaRPr lang="en-US" altLang="zh-CN"/>
          </a:p>
        </p:txBody>
      </p:sp>
    </p:spTree>
    <p:extLst>
      <p:ext uri="{BB962C8B-B14F-4D97-AF65-F5344CB8AC3E}">
        <p14:creationId xmlns:p14="http://schemas.microsoft.com/office/powerpoint/2010/main" val="3056424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a:t>
            </a:fld>
            <a:endParaRPr lang="en-US" altLang="zh-CN"/>
          </a:p>
        </p:txBody>
      </p:sp>
    </p:spTree>
    <p:extLst>
      <p:ext uri="{BB962C8B-B14F-4D97-AF65-F5344CB8AC3E}">
        <p14:creationId xmlns:p14="http://schemas.microsoft.com/office/powerpoint/2010/main" val="259093955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121</a:t>
            </a:fld>
            <a:endParaRPr lang="en-US" altLang="zh-CN"/>
          </a:p>
        </p:txBody>
      </p:sp>
    </p:spTree>
    <p:extLst>
      <p:ext uri="{BB962C8B-B14F-4D97-AF65-F5344CB8AC3E}">
        <p14:creationId xmlns:p14="http://schemas.microsoft.com/office/powerpoint/2010/main" val="303806962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122</a:t>
            </a:fld>
            <a:endParaRPr lang="en-US" altLang="zh-CN"/>
          </a:p>
        </p:txBody>
      </p:sp>
    </p:spTree>
    <p:extLst>
      <p:ext uri="{BB962C8B-B14F-4D97-AF65-F5344CB8AC3E}">
        <p14:creationId xmlns:p14="http://schemas.microsoft.com/office/powerpoint/2010/main" val="398395832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123</a:t>
            </a:fld>
            <a:endParaRPr lang="en-US" altLang="zh-CN"/>
          </a:p>
        </p:txBody>
      </p:sp>
    </p:spTree>
    <p:extLst>
      <p:ext uri="{BB962C8B-B14F-4D97-AF65-F5344CB8AC3E}">
        <p14:creationId xmlns:p14="http://schemas.microsoft.com/office/powerpoint/2010/main" val="295873126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124</a:t>
            </a:fld>
            <a:endParaRPr lang="en-US" altLang="zh-CN"/>
          </a:p>
        </p:txBody>
      </p:sp>
    </p:spTree>
    <p:extLst>
      <p:ext uri="{BB962C8B-B14F-4D97-AF65-F5344CB8AC3E}">
        <p14:creationId xmlns:p14="http://schemas.microsoft.com/office/powerpoint/2010/main" val="348050910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125</a:t>
            </a:fld>
            <a:endParaRPr lang="en-US" altLang="zh-CN"/>
          </a:p>
        </p:txBody>
      </p:sp>
    </p:spTree>
    <p:extLst>
      <p:ext uri="{BB962C8B-B14F-4D97-AF65-F5344CB8AC3E}">
        <p14:creationId xmlns:p14="http://schemas.microsoft.com/office/powerpoint/2010/main" val="326558634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126</a:t>
            </a:fld>
            <a:endParaRPr lang="en-US" altLang="zh-CN"/>
          </a:p>
        </p:txBody>
      </p:sp>
    </p:spTree>
    <p:extLst>
      <p:ext uri="{BB962C8B-B14F-4D97-AF65-F5344CB8AC3E}">
        <p14:creationId xmlns:p14="http://schemas.microsoft.com/office/powerpoint/2010/main" val="50037585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127</a:t>
            </a:fld>
            <a:endParaRPr lang="en-US" altLang="zh-CN"/>
          </a:p>
        </p:txBody>
      </p:sp>
    </p:spTree>
    <p:extLst>
      <p:ext uri="{BB962C8B-B14F-4D97-AF65-F5344CB8AC3E}">
        <p14:creationId xmlns:p14="http://schemas.microsoft.com/office/powerpoint/2010/main" val="3081911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13</a:t>
            </a:fld>
            <a:endParaRPr lang="en-US" altLang="zh-CN"/>
          </a:p>
        </p:txBody>
      </p:sp>
    </p:spTree>
    <p:extLst>
      <p:ext uri="{BB962C8B-B14F-4D97-AF65-F5344CB8AC3E}">
        <p14:creationId xmlns:p14="http://schemas.microsoft.com/office/powerpoint/2010/main" val="4205940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14</a:t>
            </a:fld>
            <a:endParaRPr lang="en-US" altLang="zh-CN"/>
          </a:p>
        </p:txBody>
      </p:sp>
    </p:spTree>
    <p:extLst>
      <p:ext uri="{BB962C8B-B14F-4D97-AF65-F5344CB8AC3E}">
        <p14:creationId xmlns:p14="http://schemas.microsoft.com/office/powerpoint/2010/main" val="73901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15</a:t>
            </a:fld>
            <a:endParaRPr lang="en-US" altLang="zh-CN"/>
          </a:p>
        </p:txBody>
      </p:sp>
    </p:spTree>
    <p:extLst>
      <p:ext uri="{BB962C8B-B14F-4D97-AF65-F5344CB8AC3E}">
        <p14:creationId xmlns:p14="http://schemas.microsoft.com/office/powerpoint/2010/main" val="8028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16</a:t>
            </a:fld>
            <a:endParaRPr lang="en-US" altLang="zh-CN"/>
          </a:p>
        </p:txBody>
      </p:sp>
    </p:spTree>
    <p:extLst>
      <p:ext uri="{BB962C8B-B14F-4D97-AF65-F5344CB8AC3E}">
        <p14:creationId xmlns:p14="http://schemas.microsoft.com/office/powerpoint/2010/main" val="615169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17</a:t>
            </a:fld>
            <a:endParaRPr lang="en-US" altLang="zh-CN"/>
          </a:p>
        </p:txBody>
      </p:sp>
    </p:spTree>
    <p:extLst>
      <p:ext uri="{BB962C8B-B14F-4D97-AF65-F5344CB8AC3E}">
        <p14:creationId xmlns:p14="http://schemas.microsoft.com/office/powerpoint/2010/main" val="2612114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18</a:t>
            </a:fld>
            <a:endParaRPr lang="en-US" altLang="zh-CN"/>
          </a:p>
        </p:txBody>
      </p:sp>
    </p:spTree>
    <p:extLst>
      <p:ext uri="{BB962C8B-B14F-4D97-AF65-F5344CB8AC3E}">
        <p14:creationId xmlns:p14="http://schemas.microsoft.com/office/powerpoint/2010/main" val="1112911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zh-CN" altLang="en-US" dirty="0"/>
              <a:t>逻辑真值表略</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19</a:t>
            </a:fld>
            <a:endParaRPr lang="en-US" altLang="zh-CN"/>
          </a:p>
        </p:txBody>
      </p:sp>
    </p:spTree>
    <p:extLst>
      <p:ext uri="{BB962C8B-B14F-4D97-AF65-F5344CB8AC3E}">
        <p14:creationId xmlns:p14="http://schemas.microsoft.com/office/powerpoint/2010/main" val="76819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a:t>
            </a:fld>
            <a:endParaRPr lang="en-US" altLang="zh-CN"/>
          </a:p>
        </p:txBody>
      </p:sp>
    </p:spTree>
    <p:extLst>
      <p:ext uri="{BB962C8B-B14F-4D97-AF65-F5344CB8AC3E}">
        <p14:creationId xmlns:p14="http://schemas.microsoft.com/office/powerpoint/2010/main" val="1842149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20</a:t>
            </a:fld>
            <a:endParaRPr lang="en-US" altLang="zh-CN"/>
          </a:p>
        </p:txBody>
      </p:sp>
    </p:spTree>
    <p:extLst>
      <p:ext uri="{BB962C8B-B14F-4D97-AF65-F5344CB8AC3E}">
        <p14:creationId xmlns:p14="http://schemas.microsoft.com/office/powerpoint/2010/main" val="202142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21</a:t>
            </a:fld>
            <a:endParaRPr lang="en-US" altLang="zh-CN"/>
          </a:p>
        </p:txBody>
      </p:sp>
    </p:spTree>
    <p:extLst>
      <p:ext uri="{BB962C8B-B14F-4D97-AF65-F5344CB8AC3E}">
        <p14:creationId xmlns:p14="http://schemas.microsoft.com/office/powerpoint/2010/main" val="2342933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22</a:t>
            </a:fld>
            <a:endParaRPr lang="en-US" altLang="zh-CN"/>
          </a:p>
        </p:txBody>
      </p:sp>
    </p:spTree>
    <p:extLst>
      <p:ext uri="{BB962C8B-B14F-4D97-AF65-F5344CB8AC3E}">
        <p14:creationId xmlns:p14="http://schemas.microsoft.com/office/powerpoint/2010/main" val="398310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23</a:t>
            </a:fld>
            <a:endParaRPr lang="en-US" altLang="zh-CN"/>
          </a:p>
        </p:txBody>
      </p:sp>
    </p:spTree>
    <p:extLst>
      <p:ext uri="{BB962C8B-B14F-4D97-AF65-F5344CB8AC3E}">
        <p14:creationId xmlns:p14="http://schemas.microsoft.com/office/powerpoint/2010/main" val="3482321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24</a:t>
            </a:fld>
            <a:endParaRPr lang="en-US" altLang="zh-CN"/>
          </a:p>
        </p:txBody>
      </p:sp>
    </p:spTree>
    <p:extLst>
      <p:ext uri="{BB962C8B-B14F-4D97-AF65-F5344CB8AC3E}">
        <p14:creationId xmlns:p14="http://schemas.microsoft.com/office/powerpoint/2010/main" val="2670442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25</a:t>
            </a:fld>
            <a:endParaRPr lang="en-US" altLang="zh-CN"/>
          </a:p>
        </p:txBody>
      </p:sp>
    </p:spTree>
    <p:extLst>
      <p:ext uri="{BB962C8B-B14F-4D97-AF65-F5344CB8AC3E}">
        <p14:creationId xmlns:p14="http://schemas.microsoft.com/office/powerpoint/2010/main" val="4066637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26</a:t>
            </a:fld>
            <a:endParaRPr lang="en-US" altLang="zh-CN"/>
          </a:p>
        </p:txBody>
      </p:sp>
    </p:spTree>
    <p:extLst>
      <p:ext uri="{BB962C8B-B14F-4D97-AF65-F5344CB8AC3E}">
        <p14:creationId xmlns:p14="http://schemas.microsoft.com/office/powerpoint/2010/main" val="1402633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27</a:t>
            </a:fld>
            <a:endParaRPr lang="en-US" altLang="zh-CN"/>
          </a:p>
        </p:txBody>
      </p:sp>
    </p:spTree>
    <p:extLst>
      <p:ext uri="{BB962C8B-B14F-4D97-AF65-F5344CB8AC3E}">
        <p14:creationId xmlns:p14="http://schemas.microsoft.com/office/powerpoint/2010/main" val="1343733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28</a:t>
            </a:fld>
            <a:endParaRPr lang="en-US" altLang="zh-CN"/>
          </a:p>
        </p:txBody>
      </p:sp>
    </p:spTree>
    <p:extLst>
      <p:ext uri="{BB962C8B-B14F-4D97-AF65-F5344CB8AC3E}">
        <p14:creationId xmlns:p14="http://schemas.microsoft.com/office/powerpoint/2010/main" val="1958899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29</a:t>
            </a:fld>
            <a:endParaRPr lang="en-US" altLang="zh-CN"/>
          </a:p>
        </p:txBody>
      </p:sp>
    </p:spTree>
    <p:extLst>
      <p:ext uri="{BB962C8B-B14F-4D97-AF65-F5344CB8AC3E}">
        <p14:creationId xmlns:p14="http://schemas.microsoft.com/office/powerpoint/2010/main" val="1338011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a:t>
            </a:fld>
            <a:endParaRPr lang="en-US" altLang="zh-CN"/>
          </a:p>
        </p:txBody>
      </p:sp>
    </p:spTree>
    <p:extLst>
      <p:ext uri="{BB962C8B-B14F-4D97-AF65-F5344CB8AC3E}">
        <p14:creationId xmlns:p14="http://schemas.microsoft.com/office/powerpoint/2010/main" val="3390691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30</a:t>
            </a:fld>
            <a:endParaRPr lang="en-US" altLang="zh-CN"/>
          </a:p>
        </p:txBody>
      </p:sp>
    </p:spTree>
    <p:extLst>
      <p:ext uri="{BB962C8B-B14F-4D97-AF65-F5344CB8AC3E}">
        <p14:creationId xmlns:p14="http://schemas.microsoft.com/office/powerpoint/2010/main" val="3182717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31</a:t>
            </a:fld>
            <a:endParaRPr lang="en-US" altLang="zh-CN"/>
          </a:p>
        </p:txBody>
      </p:sp>
    </p:spTree>
    <p:extLst>
      <p:ext uri="{BB962C8B-B14F-4D97-AF65-F5344CB8AC3E}">
        <p14:creationId xmlns:p14="http://schemas.microsoft.com/office/powerpoint/2010/main" val="1092661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32</a:t>
            </a:fld>
            <a:endParaRPr lang="en-US" altLang="zh-CN"/>
          </a:p>
        </p:txBody>
      </p:sp>
    </p:spTree>
    <p:extLst>
      <p:ext uri="{BB962C8B-B14F-4D97-AF65-F5344CB8AC3E}">
        <p14:creationId xmlns:p14="http://schemas.microsoft.com/office/powerpoint/2010/main" val="3075485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zh-CN" altLang="en-US" dirty="0"/>
              <a:t>证明略</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33</a:t>
            </a:fld>
            <a:endParaRPr lang="en-US" altLang="zh-CN"/>
          </a:p>
        </p:txBody>
      </p:sp>
    </p:spTree>
    <p:extLst>
      <p:ext uri="{BB962C8B-B14F-4D97-AF65-F5344CB8AC3E}">
        <p14:creationId xmlns:p14="http://schemas.microsoft.com/office/powerpoint/2010/main" val="1804854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34</a:t>
            </a:fld>
            <a:endParaRPr lang="en-US" altLang="zh-CN"/>
          </a:p>
        </p:txBody>
      </p:sp>
    </p:spTree>
    <p:extLst>
      <p:ext uri="{BB962C8B-B14F-4D97-AF65-F5344CB8AC3E}">
        <p14:creationId xmlns:p14="http://schemas.microsoft.com/office/powerpoint/2010/main" val="2675865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35</a:t>
            </a:fld>
            <a:endParaRPr lang="en-US" altLang="zh-CN"/>
          </a:p>
        </p:txBody>
      </p:sp>
    </p:spTree>
    <p:extLst>
      <p:ext uri="{BB962C8B-B14F-4D97-AF65-F5344CB8AC3E}">
        <p14:creationId xmlns:p14="http://schemas.microsoft.com/office/powerpoint/2010/main" val="1816636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36</a:t>
            </a:fld>
            <a:endParaRPr lang="en-US" altLang="zh-CN"/>
          </a:p>
        </p:txBody>
      </p:sp>
    </p:spTree>
    <p:extLst>
      <p:ext uri="{BB962C8B-B14F-4D97-AF65-F5344CB8AC3E}">
        <p14:creationId xmlns:p14="http://schemas.microsoft.com/office/powerpoint/2010/main" val="2683642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37</a:t>
            </a:fld>
            <a:endParaRPr lang="en-US" altLang="zh-CN"/>
          </a:p>
        </p:txBody>
      </p:sp>
    </p:spTree>
    <p:extLst>
      <p:ext uri="{BB962C8B-B14F-4D97-AF65-F5344CB8AC3E}">
        <p14:creationId xmlns:p14="http://schemas.microsoft.com/office/powerpoint/2010/main" val="13487264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38</a:t>
            </a:fld>
            <a:endParaRPr lang="en-US" altLang="zh-CN"/>
          </a:p>
        </p:txBody>
      </p:sp>
    </p:spTree>
    <p:extLst>
      <p:ext uri="{BB962C8B-B14F-4D97-AF65-F5344CB8AC3E}">
        <p14:creationId xmlns:p14="http://schemas.microsoft.com/office/powerpoint/2010/main" val="29111672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39</a:t>
            </a:fld>
            <a:endParaRPr lang="en-US" altLang="zh-CN"/>
          </a:p>
        </p:txBody>
      </p:sp>
    </p:spTree>
    <p:extLst>
      <p:ext uri="{BB962C8B-B14F-4D97-AF65-F5344CB8AC3E}">
        <p14:creationId xmlns:p14="http://schemas.microsoft.com/office/powerpoint/2010/main" val="2251491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a:t>
            </a:fld>
            <a:endParaRPr lang="en-US" altLang="zh-CN"/>
          </a:p>
        </p:txBody>
      </p:sp>
    </p:spTree>
    <p:extLst>
      <p:ext uri="{BB962C8B-B14F-4D97-AF65-F5344CB8AC3E}">
        <p14:creationId xmlns:p14="http://schemas.microsoft.com/office/powerpoint/2010/main" val="200587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en-US" altLang="zh-CN" dirty="0">
                <a:sym typeface="Wingdings" panose="05000000000000000000" pitchFamily="2" charset="2"/>
              </a:rPr>
              <a:t></a:t>
            </a:r>
            <a:r>
              <a:rPr lang="zh-CN" altLang="en-US" dirty="0">
                <a:sym typeface="Wingdings" panose="05000000000000000000" pitchFamily="2" charset="2"/>
              </a:rPr>
              <a:t>表示“换为”</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40</a:t>
            </a:fld>
            <a:endParaRPr lang="en-US" altLang="zh-CN"/>
          </a:p>
        </p:txBody>
      </p:sp>
    </p:spTree>
    <p:extLst>
      <p:ext uri="{BB962C8B-B14F-4D97-AF65-F5344CB8AC3E}">
        <p14:creationId xmlns:p14="http://schemas.microsoft.com/office/powerpoint/2010/main" val="1580057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en-US" altLang="zh-CN" dirty="0">
                <a:sym typeface="Wingdings" panose="05000000000000000000" pitchFamily="2" charset="2"/>
              </a:rPr>
              <a:t></a:t>
            </a:r>
            <a:r>
              <a:rPr lang="zh-CN" altLang="en-US" dirty="0">
                <a:sym typeface="Wingdings" panose="05000000000000000000" pitchFamily="2" charset="2"/>
              </a:rPr>
              <a:t>表示“换为”</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41</a:t>
            </a:fld>
            <a:endParaRPr lang="en-US" altLang="zh-CN"/>
          </a:p>
        </p:txBody>
      </p:sp>
    </p:spTree>
    <p:extLst>
      <p:ext uri="{BB962C8B-B14F-4D97-AF65-F5344CB8AC3E}">
        <p14:creationId xmlns:p14="http://schemas.microsoft.com/office/powerpoint/2010/main" val="1580057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en-US" altLang="zh-CN" dirty="0">
                <a:sym typeface="Wingdings" panose="05000000000000000000" pitchFamily="2" charset="2"/>
              </a:rPr>
              <a:t></a:t>
            </a:r>
            <a:r>
              <a:rPr lang="zh-CN" altLang="en-US" dirty="0">
                <a:sym typeface="Wingdings" panose="05000000000000000000" pitchFamily="2" charset="2"/>
              </a:rPr>
              <a:t>表示“换为”</a:t>
            </a:r>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42</a:t>
            </a:fld>
            <a:endParaRPr lang="en-US" altLang="zh-CN"/>
          </a:p>
        </p:txBody>
      </p:sp>
    </p:spTree>
    <p:extLst>
      <p:ext uri="{BB962C8B-B14F-4D97-AF65-F5344CB8AC3E}">
        <p14:creationId xmlns:p14="http://schemas.microsoft.com/office/powerpoint/2010/main" val="1580057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43</a:t>
            </a:fld>
            <a:endParaRPr lang="en-US" altLang="zh-CN"/>
          </a:p>
        </p:txBody>
      </p:sp>
    </p:spTree>
    <p:extLst>
      <p:ext uri="{BB962C8B-B14F-4D97-AF65-F5344CB8AC3E}">
        <p14:creationId xmlns:p14="http://schemas.microsoft.com/office/powerpoint/2010/main" val="21689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44</a:t>
            </a:fld>
            <a:endParaRPr lang="en-US" altLang="zh-CN"/>
          </a:p>
        </p:txBody>
      </p:sp>
    </p:spTree>
    <p:extLst>
      <p:ext uri="{BB962C8B-B14F-4D97-AF65-F5344CB8AC3E}">
        <p14:creationId xmlns:p14="http://schemas.microsoft.com/office/powerpoint/2010/main" val="40003741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45</a:t>
            </a:fld>
            <a:endParaRPr lang="en-US" altLang="zh-CN"/>
          </a:p>
        </p:txBody>
      </p:sp>
    </p:spTree>
    <p:extLst>
      <p:ext uri="{BB962C8B-B14F-4D97-AF65-F5344CB8AC3E}">
        <p14:creationId xmlns:p14="http://schemas.microsoft.com/office/powerpoint/2010/main" val="27528981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46</a:t>
            </a:fld>
            <a:endParaRPr lang="en-US" altLang="zh-CN"/>
          </a:p>
        </p:txBody>
      </p:sp>
    </p:spTree>
    <p:extLst>
      <p:ext uri="{BB962C8B-B14F-4D97-AF65-F5344CB8AC3E}">
        <p14:creationId xmlns:p14="http://schemas.microsoft.com/office/powerpoint/2010/main" val="37248882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47</a:t>
            </a:fld>
            <a:endParaRPr lang="en-US" altLang="zh-CN"/>
          </a:p>
        </p:txBody>
      </p:sp>
    </p:spTree>
    <p:extLst>
      <p:ext uri="{BB962C8B-B14F-4D97-AF65-F5344CB8AC3E}">
        <p14:creationId xmlns:p14="http://schemas.microsoft.com/office/powerpoint/2010/main" val="3169871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48</a:t>
            </a:fld>
            <a:endParaRPr lang="en-US" altLang="zh-CN"/>
          </a:p>
        </p:txBody>
      </p:sp>
    </p:spTree>
    <p:extLst>
      <p:ext uri="{BB962C8B-B14F-4D97-AF65-F5344CB8AC3E}">
        <p14:creationId xmlns:p14="http://schemas.microsoft.com/office/powerpoint/2010/main" val="11978586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49</a:t>
            </a:fld>
            <a:endParaRPr lang="en-US" altLang="zh-CN"/>
          </a:p>
        </p:txBody>
      </p:sp>
    </p:spTree>
    <p:extLst>
      <p:ext uri="{BB962C8B-B14F-4D97-AF65-F5344CB8AC3E}">
        <p14:creationId xmlns:p14="http://schemas.microsoft.com/office/powerpoint/2010/main" val="3431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a:t>
            </a:fld>
            <a:endParaRPr lang="en-US" altLang="zh-CN"/>
          </a:p>
        </p:txBody>
      </p:sp>
    </p:spTree>
    <p:extLst>
      <p:ext uri="{BB962C8B-B14F-4D97-AF65-F5344CB8AC3E}">
        <p14:creationId xmlns:p14="http://schemas.microsoft.com/office/powerpoint/2010/main" val="40114124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50</a:t>
            </a:fld>
            <a:endParaRPr lang="en-US" altLang="zh-CN"/>
          </a:p>
        </p:txBody>
      </p:sp>
    </p:spTree>
    <p:extLst>
      <p:ext uri="{BB962C8B-B14F-4D97-AF65-F5344CB8AC3E}">
        <p14:creationId xmlns:p14="http://schemas.microsoft.com/office/powerpoint/2010/main" val="3910462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51</a:t>
            </a:fld>
            <a:endParaRPr lang="en-US" altLang="zh-CN"/>
          </a:p>
        </p:txBody>
      </p:sp>
    </p:spTree>
    <p:extLst>
      <p:ext uri="{BB962C8B-B14F-4D97-AF65-F5344CB8AC3E}">
        <p14:creationId xmlns:p14="http://schemas.microsoft.com/office/powerpoint/2010/main" val="20853110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52</a:t>
            </a:fld>
            <a:endParaRPr lang="en-US" altLang="zh-CN"/>
          </a:p>
        </p:txBody>
      </p:sp>
    </p:spTree>
    <p:extLst>
      <p:ext uri="{BB962C8B-B14F-4D97-AF65-F5344CB8AC3E}">
        <p14:creationId xmlns:p14="http://schemas.microsoft.com/office/powerpoint/2010/main" val="256142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53</a:t>
            </a:fld>
            <a:endParaRPr lang="en-US" altLang="zh-CN"/>
          </a:p>
        </p:txBody>
      </p:sp>
    </p:spTree>
    <p:extLst>
      <p:ext uri="{BB962C8B-B14F-4D97-AF65-F5344CB8AC3E}">
        <p14:creationId xmlns:p14="http://schemas.microsoft.com/office/powerpoint/2010/main" val="19642376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54</a:t>
            </a:fld>
            <a:endParaRPr lang="en-US" altLang="zh-CN"/>
          </a:p>
        </p:txBody>
      </p:sp>
    </p:spTree>
    <p:extLst>
      <p:ext uri="{BB962C8B-B14F-4D97-AF65-F5344CB8AC3E}">
        <p14:creationId xmlns:p14="http://schemas.microsoft.com/office/powerpoint/2010/main" val="10293241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r>
              <a:rPr lang="zh-CN" altLang="en-US" dirty="0"/>
              <a:t>卡诺图就是类似于这种形式的表示方法，</a:t>
            </a:r>
            <a:r>
              <a:rPr lang="en-US" altLang="zh-CN" dirty="0"/>
              <a:t>m0,m1</a:t>
            </a:r>
            <a:r>
              <a:rPr lang="zh-CN" altLang="en-US" dirty="0"/>
              <a:t>等均表示最小项。什么是最小项呢？卡诺图怎么用呢？后面我们将会详细讲解。</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55</a:t>
            </a:fld>
            <a:endParaRPr lang="en-US" altLang="zh-CN"/>
          </a:p>
        </p:txBody>
      </p:sp>
    </p:spTree>
    <p:extLst>
      <p:ext uri="{BB962C8B-B14F-4D97-AF65-F5344CB8AC3E}">
        <p14:creationId xmlns:p14="http://schemas.microsoft.com/office/powerpoint/2010/main" val="6791265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56</a:t>
            </a:fld>
            <a:endParaRPr lang="en-US" altLang="zh-CN"/>
          </a:p>
        </p:txBody>
      </p:sp>
    </p:spTree>
    <p:extLst>
      <p:ext uri="{BB962C8B-B14F-4D97-AF65-F5344CB8AC3E}">
        <p14:creationId xmlns:p14="http://schemas.microsoft.com/office/powerpoint/2010/main" val="31485575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57</a:t>
            </a:fld>
            <a:endParaRPr lang="en-US" altLang="zh-CN"/>
          </a:p>
        </p:txBody>
      </p:sp>
    </p:spTree>
    <p:extLst>
      <p:ext uri="{BB962C8B-B14F-4D97-AF65-F5344CB8AC3E}">
        <p14:creationId xmlns:p14="http://schemas.microsoft.com/office/powerpoint/2010/main" val="199736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58</a:t>
            </a:fld>
            <a:endParaRPr lang="en-US" altLang="zh-CN"/>
          </a:p>
        </p:txBody>
      </p:sp>
    </p:spTree>
    <p:extLst>
      <p:ext uri="{BB962C8B-B14F-4D97-AF65-F5344CB8AC3E}">
        <p14:creationId xmlns:p14="http://schemas.microsoft.com/office/powerpoint/2010/main" val="23316739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59</a:t>
            </a:fld>
            <a:endParaRPr lang="en-US" altLang="zh-CN"/>
          </a:p>
        </p:txBody>
      </p:sp>
    </p:spTree>
    <p:extLst>
      <p:ext uri="{BB962C8B-B14F-4D97-AF65-F5344CB8AC3E}">
        <p14:creationId xmlns:p14="http://schemas.microsoft.com/office/powerpoint/2010/main" val="89257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a:t>
            </a:fld>
            <a:endParaRPr lang="en-US" altLang="zh-CN"/>
          </a:p>
        </p:txBody>
      </p:sp>
    </p:spTree>
    <p:extLst>
      <p:ext uri="{BB962C8B-B14F-4D97-AF65-F5344CB8AC3E}">
        <p14:creationId xmlns:p14="http://schemas.microsoft.com/office/powerpoint/2010/main" val="42137508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60</a:t>
            </a:fld>
            <a:endParaRPr lang="en-US" altLang="zh-CN"/>
          </a:p>
        </p:txBody>
      </p:sp>
    </p:spTree>
    <p:extLst>
      <p:ext uri="{BB962C8B-B14F-4D97-AF65-F5344CB8AC3E}">
        <p14:creationId xmlns:p14="http://schemas.microsoft.com/office/powerpoint/2010/main" val="18003487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61</a:t>
            </a:fld>
            <a:endParaRPr lang="en-US" altLang="zh-CN"/>
          </a:p>
        </p:txBody>
      </p:sp>
    </p:spTree>
    <p:extLst>
      <p:ext uri="{BB962C8B-B14F-4D97-AF65-F5344CB8AC3E}">
        <p14:creationId xmlns:p14="http://schemas.microsoft.com/office/powerpoint/2010/main" val="24727427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62</a:t>
            </a:fld>
            <a:endParaRPr lang="en-US" altLang="zh-CN"/>
          </a:p>
        </p:txBody>
      </p:sp>
    </p:spTree>
    <p:extLst>
      <p:ext uri="{BB962C8B-B14F-4D97-AF65-F5344CB8AC3E}">
        <p14:creationId xmlns:p14="http://schemas.microsoft.com/office/powerpoint/2010/main" val="3932096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63</a:t>
            </a:fld>
            <a:endParaRPr lang="en-US" altLang="zh-CN"/>
          </a:p>
        </p:txBody>
      </p:sp>
    </p:spTree>
    <p:extLst>
      <p:ext uri="{BB962C8B-B14F-4D97-AF65-F5344CB8AC3E}">
        <p14:creationId xmlns:p14="http://schemas.microsoft.com/office/powerpoint/2010/main" val="384306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64</a:t>
            </a:fld>
            <a:endParaRPr lang="en-US" altLang="zh-CN"/>
          </a:p>
        </p:txBody>
      </p:sp>
    </p:spTree>
    <p:extLst>
      <p:ext uri="{BB962C8B-B14F-4D97-AF65-F5344CB8AC3E}">
        <p14:creationId xmlns:p14="http://schemas.microsoft.com/office/powerpoint/2010/main" val="32464044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65</a:t>
            </a:fld>
            <a:endParaRPr lang="en-US" altLang="zh-CN"/>
          </a:p>
        </p:txBody>
      </p:sp>
    </p:spTree>
    <p:extLst>
      <p:ext uri="{BB962C8B-B14F-4D97-AF65-F5344CB8AC3E}">
        <p14:creationId xmlns:p14="http://schemas.microsoft.com/office/powerpoint/2010/main" val="32464044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66</a:t>
            </a:fld>
            <a:endParaRPr lang="en-US" altLang="zh-CN"/>
          </a:p>
        </p:txBody>
      </p:sp>
    </p:spTree>
    <p:extLst>
      <p:ext uri="{BB962C8B-B14F-4D97-AF65-F5344CB8AC3E}">
        <p14:creationId xmlns:p14="http://schemas.microsoft.com/office/powerpoint/2010/main" val="17352597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67</a:t>
            </a:fld>
            <a:endParaRPr lang="en-US" altLang="zh-CN"/>
          </a:p>
        </p:txBody>
      </p:sp>
    </p:spTree>
    <p:extLst>
      <p:ext uri="{BB962C8B-B14F-4D97-AF65-F5344CB8AC3E}">
        <p14:creationId xmlns:p14="http://schemas.microsoft.com/office/powerpoint/2010/main" val="17352597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68</a:t>
            </a:fld>
            <a:endParaRPr lang="en-US" altLang="zh-CN"/>
          </a:p>
        </p:txBody>
      </p:sp>
    </p:spTree>
    <p:extLst>
      <p:ext uri="{BB962C8B-B14F-4D97-AF65-F5344CB8AC3E}">
        <p14:creationId xmlns:p14="http://schemas.microsoft.com/office/powerpoint/2010/main" val="41821293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69</a:t>
            </a:fld>
            <a:endParaRPr lang="en-US" altLang="zh-CN"/>
          </a:p>
        </p:txBody>
      </p:sp>
    </p:spTree>
    <p:extLst>
      <p:ext uri="{BB962C8B-B14F-4D97-AF65-F5344CB8AC3E}">
        <p14:creationId xmlns:p14="http://schemas.microsoft.com/office/powerpoint/2010/main" val="216813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a:t>
            </a:fld>
            <a:endParaRPr lang="en-US" altLang="zh-CN"/>
          </a:p>
        </p:txBody>
      </p:sp>
    </p:spTree>
    <p:extLst>
      <p:ext uri="{BB962C8B-B14F-4D97-AF65-F5344CB8AC3E}">
        <p14:creationId xmlns:p14="http://schemas.microsoft.com/office/powerpoint/2010/main" val="13065767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70</a:t>
            </a:fld>
            <a:endParaRPr lang="en-US" altLang="zh-CN"/>
          </a:p>
        </p:txBody>
      </p:sp>
    </p:spTree>
    <p:extLst>
      <p:ext uri="{BB962C8B-B14F-4D97-AF65-F5344CB8AC3E}">
        <p14:creationId xmlns:p14="http://schemas.microsoft.com/office/powerpoint/2010/main" val="4343816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71</a:t>
            </a:fld>
            <a:endParaRPr lang="en-US" altLang="zh-CN"/>
          </a:p>
        </p:txBody>
      </p:sp>
    </p:spTree>
    <p:extLst>
      <p:ext uri="{BB962C8B-B14F-4D97-AF65-F5344CB8AC3E}">
        <p14:creationId xmlns:p14="http://schemas.microsoft.com/office/powerpoint/2010/main" val="21322734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72</a:t>
            </a:fld>
            <a:endParaRPr lang="en-US" altLang="zh-CN"/>
          </a:p>
        </p:txBody>
      </p:sp>
    </p:spTree>
    <p:extLst>
      <p:ext uri="{BB962C8B-B14F-4D97-AF65-F5344CB8AC3E}">
        <p14:creationId xmlns:p14="http://schemas.microsoft.com/office/powerpoint/2010/main" val="21322734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73</a:t>
            </a:fld>
            <a:endParaRPr lang="en-US" altLang="zh-CN"/>
          </a:p>
        </p:txBody>
      </p:sp>
    </p:spTree>
    <p:extLst>
      <p:ext uri="{BB962C8B-B14F-4D97-AF65-F5344CB8AC3E}">
        <p14:creationId xmlns:p14="http://schemas.microsoft.com/office/powerpoint/2010/main" val="39885941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74</a:t>
            </a:fld>
            <a:endParaRPr lang="en-US" altLang="zh-CN"/>
          </a:p>
        </p:txBody>
      </p:sp>
    </p:spTree>
    <p:extLst>
      <p:ext uri="{BB962C8B-B14F-4D97-AF65-F5344CB8AC3E}">
        <p14:creationId xmlns:p14="http://schemas.microsoft.com/office/powerpoint/2010/main" val="298886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75</a:t>
            </a:fld>
            <a:endParaRPr lang="en-US" altLang="zh-CN"/>
          </a:p>
        </p:txBody>
      </p:sp>
    </p:spTree>
    <p:extLst>
      <p:ext uri="{BB962C8B-B14F-4D97-AF65-F5344CB8AC3E}">
        <p14:creationId xmlns:p14="http://schemas.microsoft.com/office/powerpoint/2010/main" val="298886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76</a:t>
            </a:fld>
            <a:endParaRPr lang="en-US" altLang="zh-CN"/>
          </a:p>
        </p:txBody>
      </p:sp>
    </p:spTree>
    <p:extLst>
      <p:ext uri="{BB962C8B-B14F-4D97-AF65-F5344CB8AC3E}">
        <p14:creationId xmlns:p14="http://schemas.microsoft.com/office/powerpoint/2010/main" val="298886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77</a:t>
            </a:fld>
            <a:endParaRPr lang="en-US" altLang="zh-CN"/>
          </a:p>
        </p:txBody>
      </p:sp>
    </p:spTree>
    <p:extLst>
      <p:ext uri="{BB962C8B-B14F-4D97-AF65-F5344CB8AC3E}">
        <p14:creationId xmlns:p14="http://schemas.microsoft.com/office/powerpoint/2010/main" val="24189278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pPr marL="0" marR="0" lvl="3" indent="0" algn="l" defTabSz="914400" rtl="0" eaLnBrk="0" fontAlgn="base" latinLnBrk="0" hangingPunct="0">
              <a:lnSpc>
                <a:spcPct val="100000"/>
              </a:lnSpc>
              <a:spcBef>
                <a:spcPct val="30000"/>
              </a:spcBef>
              <a:spcAft>
                <a:spcPct val="0"/>
              </a:spcAft>
              <a:buClrTx/>
              <a:buSzTx/>
              <a:buFontTx/>
              <a:buNone/>
              <a:tabLst/>
              <a:defRPr/>
            </a:pPr>
            <a:r>
              <a:rPr lang="en-US" altLang="zh-CN" dirty="0"/>
              <a:t>n</a:t>
            </a:r>
            <a:r>
              <a:rPr lang="zh-CN" altLang="en-US" dirty="0"/>
              <a:t>变量的最小项有</a:t>
            </a:r>
            <a:r>
              <a:rPr lang="en-US" altLang="zh-CN" dirty="0"/>
              <a:t>n</a:t>
            </a:r>
            <a:r>
              <a:rPr lang="zh-CN" altLang="en-US" dirty="0"/>
              <a:t>个相邻项</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78</a:t>
            </a:fld>
            <a:endParaRPr lang="en-US" altLang="zh-CN"/>
          </a:p>
        </p:txBody>
      </p:sp>
    </p:spTree>
    <p:extLst>
      <p:ext uri="{BB962C8B-B14F-4D97-AF65-F5344CB8AC3E}">
        <p14:creationId xmlns:p14="http://schemas.microsoft.com/office/powerpoint/2010/main" val="298886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79</a:t>
            </a:fld>
            <a:endParaRPr lang="en-US" altLang="zh-CN"/>
          </a:p>
        </p:txBody>
      </p:sp>
    </p:spTree>
    <p:extLst>
      <p:ext uri="{BB962C8B-B14F-4D97-AF65-F5344CB8AC3E}">
        <p14:creationId xmlns:p14="http://schemas.microsoft.com/office/powerpoint/2010/main" val="29888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a:t>
            </a:fld>
            <a:endParaRPr lang="en-US" altLang="zh-CN"/>
          </a:p>
        </p:txBody>
      </p:sp>
    </p:spTree>
    <p:extLst>
      <p:ext uri="{BB962C8B-B14F-4D97-AF65-F5344CB8AC3E}">
        <p14:creationId xmlns:p14="http://schemas.microsoft.com/office/powerpoint/2010/main" val="16541407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80</a:t>
            </a:fld>
            <a:endParaRPr lang="en-US" altLang="zh-CN"/>
          </a:p>
        </p:txBody>
      </p:sp>
    </p:spTree>
    <p:extLst>
      <p:ext uri="{BB962C8B-B14F-4D97-AF65-F5344CB8AC3E}">
        <p14:creationId xmlns:p14="http://schemas.microsoft.com/office/powerpoint/2010/main" val="298886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81</a:t>
            </a:fld>
            <a:endParaRPr lang="en-US" altLang="zh-CN"/>
          </a:p>
        </p:txBody>
      </p:sp>
    </p:spTree>
    <p:extLst>
      <p:ext uri="{BB962C8B-B14F-4D97-AF65-F5344CB8AC3E}">
        <p14:creationId xmlns:p14="http://schemas.microsoft.com/office/powerpoint/2010/main" val="25042111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这里是标准形式，不是最简形式！！</a:t>
            </a:r>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82</a:t>
            </a:fld>
            <a:endParaRPr lang="en-US" altLang="zh-CN"/>
          </a:p>
        </p:txBody>
      </p:sp>
    </p:spTree>
    <p:extLst>
      <p:ext uri="{BB962C8B-B14F-4D97-AF65-F5344CB8AC3E}">
        <p14:creationId xmlns:p14="http://schemas.microsoft.com/office/powerpoint/2010/main" val="33559853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83</a:t>
            </a:fld>
            <a:endParaRPr lang="en-US" altLang="zh-CN"/>
          </a:p>
        </p:txBody>
      </p:sp>
    </p:spTree>
    <p:extLst>
      <p:ext uri="{BB962C8B-B14F-4D97-AF65-F5344CB8AC3E}">
        <p14:creationId xmlns:p14="http://schemas.microsoft.com/office/powerpoint/2010/main" val="39865984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84</a:t>
            </a:fld>
            <a:endParaRPr lang="en-US" altLang="zh-CN"/>
          </a:p>
        </p:txBody>
      </p:sp>
    </p:spTree>
    <p:extLst>
      <p:ext uri="{BB962C8B-B14F-4D97-AF65-F5344CB8AC3E}">
        <p14:creationId xmlns:p14="http://schemas.microsoft.com/office/powerpoint/2010/main" val="8526805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85</a:t>
            </a:fld>
            <a:endParaRPr lang="en-US" altLang="zh-CN"/>
          </a:p>
        </p:txBody>
      </p:sp>
    </p:spTree>
    <p:extLst>
      <p:ext uri="{BB962C8B-B14F-4D97-AF65-F5344CB8AC3E}">
        <p14:creationId xmlns:p14="http://schemas.microsoft.com/office/powerpoint/2010/main" val="42049940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86</a:t>
            </a:fld>
            <a:endParaRPr lang="en-US" altLang="zh-CN"/>
          </a:p>
        </p:txBody>
      </p:sp>
    </p:spTree>
    <p:extLst>
      <p:ext uri="{BB962C8B-B14F-4D97-AF65-F5344CB8AC3E}">
        <p14:creationId xmlns:p14="http://schemas.microsoft.com/office/powerpoint/2010/main" val="24424851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87</a:t>
            </a:fld>
            <a:endParaRPr lang="en-US" altLang="zh-CN"/>
          </a:p>
        </p:txBody>
      </p:sp>
    </p:spTree>
    <p:extLst>
      <p:ext uri="{BB962C8B-B14F-4D97-AF65-F5344CB8AC3E}">
        <p14:creationId xmlns:p14="http://schemas.microsoft.com/office/powerpoint/2010/main" val="10874764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88</a:t>
            </a:fld>
            <a:endParaRPr lang="en-US" altLang="zh-CN"/>
          </a:p>
        </p:txBody>
      </p:sp>
    </p:spTree>
    <p:extLst>
      <p:ext uri="{BB962C8B-B14F-4D97-AF65-F5344CB8AC3E}">
        <p14:creationId xmlns:p14="http://schemas.microsoft.com/office/powerpoint/2010/main" val="1959971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89</a:t>
            </a:fld>
            <a:endParaRPr lang="en-US" altLang="zh-CN"/>
          </a:p>
        </p:txBody>
      </p:sp>
    </p:spTree>
    <p:extLst>
      <p:ext uri="{BB962C8B-B14F-4D97-AF65-F5344CB8AC3E}">
        <p14:creationId xmlns:p14="http://schemas.microsoft.com/office/powerpoint/2010/main" val="296362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a:t>
            </a:fld>
            <a:endParaRPr lang="en-US" altLang="zh-CN"/>
          </a:p>
        </p:txBody>
      </p:sp>
    </p:spTree>
    <p:extLst>
      <p:ext uri="{BB962C8B-B14F-4D97-AF65-F5344CB8AC3E}">
        <p14:creationId xmlns:p14="http://schemas.microsoft.com/office/powerpoint/2010/main" val="35326745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90</a:t>
            </a:fld>
            <a:endParaRPr lang="en-US" altLang="zh-CN"/>
          </a:p>
        </p:txBody>
      </p:sp>
    </p:spTree>
    <p:extLst>
      <p:ext uri="{BB962C8B-B14F-4D97-AF65-F5344CB8AC3E}">
        <p14:creationId xmlns:p14="http://schemas.microsoft.com/office/powerpoint/2010/main" val="170332430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91</a:t>
            </a:fld>
            <a:endParaRPr lang="en-US" altLang="zh-CN"/>
          </a:p>
        </p:txBody>
      </p:sp>
    </p:spTree>
    <p:extLst>
      <p:ext uri="{BB962C8B-B14F-4D97-AF65-F5344CB8AC3E}">
        <p14:creationId xmlns:p14="http://schemas.microsoft.com/office/powerpoint/2010/main" val="10766008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92</a:t>
            </a:fld>
            <a:endParaRPr lang="en-US" altLang="zh-CN"/>
          </a:p>
        </p:txBody>
      </p:sp>
    </p:spTree>
    <p:extLst>
      <p:ext uri="{BB962C8B-B14F-4D97-AF65-F5344CB8AC3E}">
        <p14:creationId xmlns:p14="http://schemas.microsoft.com/office/powerpoint/2010/main" val="69168902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93</a:t>
            </a:fld>
            <a:endParaRPr lang="en-US" altLang="zh-CN"/>
          </a:p>
        </p:txBody>
      </p:sp>
    </p:spTree>
    <p:extLst>
      <p:ext uri="{BB962C8B-B14F-4D97-AF65-F5344CB8AC3E}">
        <p14:creationId xmlns:p14="http://schemas.microsoft.com/office/powerpoint/2010/main" val="5504689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94</a:t>
            </a:fld>
            <a:endParaRPr lang="en-US" altLang="zh-CN"/>
          </a:p>
        </p:txBody>
      </p:sp>
    </p:spTree>
    <p:extLst>
      <p:ext uri="{BB962C8B-B14F-4D97-AF65-F5344CB8AC3E}">
        <p14:creationId xmlns:p14="http://schemas.microsoft.com/office/powerpoint/2010/main" val="296499256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95</a:t>
            </a:fld>
            <a:endParaRPr lang="en-US" altLang="zh-CN"/>
          </a:p>
        </p:txBody>
      </p:sp>
    </p:spTree>
    <p:extLst>
      <p:ext uri="{BB962C8B-B14F-4D97-AF65-F5344CB8AC3E}">
        <p14:creationId xmlns:p14="http://schemas.microsoft.com/office/powerpoint/2010/main" val="215135591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96</a:t>
            </a:fld>
            <a:endParaRPr lang="en-US" altLang="zh-CN"/>
          </a:p>
        </p:txBody>
      </p:sp>
    </p:spTree>
    <p:extLst>
      <p:ext uri="{BB962C8B-B14F-4D97-AF65-F5344CB8AC3E}">
        <p14:creationId xmlns:p14="http://schemas.microsoft.com/office/powerpoint/2010/main" val="201807695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97</a:t>
            </a:fld>
            <a:endParaRPr lang="en-US" altLang="zh-CN"/>
          </a:p>
        </p:txBody>
      </p:sp>
    </p:spTree>
    <p:extLst>
      <p:ext uri="{BB962C8B-B14F-4D97-AF65-F5344CB8AC3E}">
        <p14:creationId xmlns:p14="http://schemas.microsoft.com/office/powerpoint/2010/main" val="6791265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98</a:t>
            </a:fld>
            <a:endParaRPr lang="en-US" altLang="zh-CN"/>
          </a:p>
        </p:txBody>
      </p:sp>
    </p:spTree>
    <p:extLst>
      <p:ext uri="{BB962C8B-B14F-4D97-AF65-F5344CB8AC3E}">
        <p14:creationId xmlns:p14="http://schemas.microsoft.com/office/powerpoint/2010/main" val="67912650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133725" y="509588"/>
            <a:ext cx="3606800"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E163BE-32E2-4A0C-9191-C0BCCE517763}" type="slidenum">
              <a:rPr lang="zh-CN" altLang="en-US" smtClean="0"/>
              <a:pPr/>
              <a:t>100</a:t>
            </a:fld>
            <a:endParaRPr lang="en-US" altLang="zh-CN"/>
          </a:p>
        </p:txBody>
      </p:sp>
    </p:spTree>
    <p:extLst>
      <p:ext uri="{BB962C8B-B14F-4D97-AF65-F5344CB8AC3E}">
        <p14:creationId xmlns:p14="http://schemas.microsoft.com/office/powerpoint/2010/main" val="116587767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 descr="EV163_T">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003505"/>
            <a:ext cx="1009933" cy="127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上标题"/>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87048"/>
            <a:ext cx="10693400" cy="9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AS_logo"/>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8942" y="-29756"/>
            <a:ext cx="3577462" cy="103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FE088_T">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56336" y="5994752"/>
            <a:ext cx="1938179" cy="12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R004_T">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94515" y="5994754"/>
            <a:ext cx="1011789" cy="127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P172_T">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04446" y="5994754"/>
            <a:ext cx="1009933" cy="126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Z006_T">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683468" y="5994754"/>
            <a:ext cx="1009933" cy="126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H016_T">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979022" y="5994753"/>
            <a:ext cx="1767382" cy="124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R147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7235" y="5994754"/>
            <a:ext cx="1011788" cy="127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P151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746403" y="5994754"/>
            <a:ext cx="1009933" cy="126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V032_T">
            <a:hlinkClick r:id="rId20"/>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714379" y="5994754"/>
            <a:ext cx="1009933" cy="126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7244462"/>
            <a:ext cx="10693400" cy="316802"/>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p>
            <a:endParaRPr lang="zh-CN" altLang="en-US"/>
          </a:p>
        </p:txBody>
      </p:sp>
      <p:sp>
        <p:nvSpPr>
          <p:cNvPr id="14" name="Rectangle 0"/>
          <p:cNvSpPr>
            <a:spLocks noChangeArrowheads="1"/>
          </p:cNvSpPr>
          <p:nvPr/>
        </p:nvSpPr>
        <p:spPr bwMode="auto">
          <a:xfrm>
            <a:off x="1388657" y="1079932"/>
            <a:ext cx="9304743" cy="794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p>
            <a:endParaRPr lang="zh-CN" altLang="en-US"/>
          </a:p>
        </p:txBody>
      </p:sp>
    </p:spTree>
    <p:extLst>
      <p:ext uri="{BB962C8B-B14F-4D97-AF65-F5344CB8AC3E}">
        <p14:creationId xmlns:p14="http://schemas.microsoft.com/office/powerpoint/2010/main" val="387102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34670" y="302801"/>
            <a:ext cx="9624060" cy="1260211"/>
          </a:xfrm>
          <a:prstGeom prst="rect">
            <a:avLst/>
          </a:prstGeom>
        </p:spPr>
        <p:txBody>
          <a:bodyPr lIns="99569" tIns="49785" rIns="99569" bIns="49785"/>
          <a:lstStyle/>
          <a:p>
            <a:r>
              <a:rPr lang="zh-CN" altLang="en-US"/>
              <a:t>单击此处编辑母版标题样式</a:t>
            </a:r>
          </a:p>
        </p:txBody>
      </p:sp>
      <p:sp>
        <p:nvSpPr>
          <p:cNvPr id="3" name="竖排文字占位符 2"/>
          <p:cNvSpPr>
            <a:spLocks noGrp="1"/>
          </p:cNvSpPr>
          <p:nvPr>
            <p:ph type="body" orient="vert" idx="1"/>
          </p:nvPr>
        </p:nvSpPr>
        <p:spPr>
          <a:xfrm>
            <a:off x="534670" y="1764296"/>
            <a:ext cx="9624060" cy="4990084"/>
          </a:xfrm>
          <a:prstGeom prst="rect">
            <a:avLst/>
          </a:prstGeom>
        </p:spPr>
        <p:txBody>
          <a:bodyPr vert="eaVert" lIns="99569" tIns="49785" rIns="99569" bIns="4978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422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03"/>
            <a:ext cx="2406015" cy="6451578"/>
          </a:xfrm>
          <a:prstGeom prst="rect">
            <a:avLst/>
          </a:prstGeom>
        </p:spPr>
        <p:txBody>
          <a:bodyPr vert="eaVert" lIns="99569" tIns="49785" rIns="99569" bIns="49785"/>
          <a:lstStyle/>
          <a:p>
            <a:r>
              <a:rPr lang="zh-CN" altLang="en-US"/>
              <a:t>单击此处编辑母版标题样式</a:t>
            </a:r>
          </a:p>
        </p:txBody>
      </p:sp>
      <p:sp>
        <p:nvSpPr>
          <p:cNvPr id="3" name="竖排文字占位符 2"/>
          <p:cNvSpPr>
            <a:spLocks noGrp="1"/>
          </p:cNvSpPr>
          <p:nvPr>
            <p:ph type="body" orient="vert" idx="1"/>
          </p:nvPr>
        </p:nvSpPr>
        <p:spPr>
          <a:xfrm>
            <a:off x="534670" y="302803"/>
            <a:ext cx="7039822" cy="6451578"/>
          </a:xfrm>
          <a:prstGeom prst="rect">
            <a:avLst/>
          </a:prstGeom>
        </p:spPr>
        <p:txBody>
          <a:bodyPr vert="eaVert" lIns="99569" tIns="49785" rIns="99569" bIns="4978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740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9756"/>
            <a:ext cx="10693400" cy="7591019"/>
            <a:chOff x="0" y="-17"/>
            <a:chExt cx="5760" cy="4337"/>
          </a:xfrm>
        </p:grpSpPr>
        <p:pic>
          <p:nvPicPr>
            <p:cNvPr id="3" name="Picture 1" descr="EV163_T">
              <a:hlinkClick r:id="rId2"/>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p:nvSpPr>
        <p:spPr bwMode="auto">
          <a:xfrm>
            <a:off x="1388657" y="1079932"/>
            <a:ext cx="9304743" cy="794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9569" tIns="49785" rIns="99569" bIns="49785" anchor="ctr"/>
          <a:lstStyle/>
          <a:p>
            <a:endParaRPr lang="zh-CN" altLang="en-US">
              <a:solidFill>
                <a:srgbClr val="000000"/>
              </a:solidFill>
            </a:endParaRPr>
          </a:p>
        </p:txBody>
      </p:sp>
    </p:spTree>
    <p:extLst>
      <p:ext uri="{BB962C8B-B14F-4D97-AF65-F5344CB8AC3E}">
        <p14:creationId xmlns:p14="http://schemas.microsoft.com/office/powerpoint/2010/main" val="11585417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6767" y="604945"/>
            <a:ext cx="9624060" cy="1260211"/>
          </a:xfrm>
          <a:prstGeom prst="rect">
            <a:avLst/>
          </a:prstGeom>
        </p:spPr>
        <p:txBody>
          <a:bodyPr lIns="99569" tIns="49785" rIns="99569" bIns="49785"/>
          <a:lstStyle/>
          <a:p>
            <a:r>
              <a:rPr lang="zh-CN" altLang="en-US" dirty="0"/>
              <a:t>单击此处编辑母版标题样式</a:t>
            </a:r>
          </a:p>
        </p:txBody>
      </p:sp>
      <p:sp>
        <p:nvSpPr>
          <p:cNvPr id="3" name="内容占位符 2"/>
          <p:cNvSpPr>
            <a:spLocks noGrp="1"/>
          </p:cNvSpPr>
          <p:nvPr>
            <p:ph idx="1"/>
          </p:nvPr>
        </p:nvSpPr>
        <p:spPr>
          <a:xfrm>
            <a:off x="546767" y="1954614"/>
            <a:ext cx="9624060" cy="4990084"/>
          </a:xfrm>
          <a:prstGeom prst="rect">
            <a:avLst/>
          </a:prstGeom>
        </p:spPr>
        <p:txBody>
          <a:bodyPr lIns="99569" tIns="49785" rIns="99569" bIns="4978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8488637"/>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4858813"/>
            <a:ext cx="9089390" cy="1501751"/>
          </a:xfrm>
          <a:prstGeom prst="rect">
            <a:avLst/>
          </a:prstGeom>
        </p:spPr>
        <p:txBody>
          <a:bodyPr lIns="99569" tIns="49785" rIns="99569" bIns="49785" anchor="t"/>
          <a:lstStyle>
            <a:lvl1pPr algn="l">
              <a:defRPr sz="4400" b="1" cap="all"/>
            </a:lvl1pPr>
          </a:lstStyle>
          <a:p>
            <a:r>
              <a:rPr lang="zh-CN" altLang="en-US"/>
              <a:t>单击此处编辑母版标题样式</a:t>
            </a:r>
          </a:p>
        </p:txBody>
      </p:sp>
      <p:sp>
        <p:nvSpPr>
          <p:cNvPr id="3" name="文本占位符 2"/>
          <p:cNvSpPr>
            <a:spLocks noGrp="1"/>
          </p:cNvSpPr>
          <p:nvPr>
            <p:ph type="body" idx="1"/>
          </p:nvPr>
        </p:nvSpPr>
        <p:spPr>
          <a:xfrm>
            <a:off x="844705" y="3204786"/>
            <a:ext cx="9089390" cy="1654026"/>
          </a:xfrm>
          <a:prstGeom prst="rect">
            <a:avLst/>
          </a:prstGeom>
        </p:spPr>
        <p:txBody>
          <a:bodyPr lIns="99569" tIns="49785" rIns="99569" bIns="49785" anchor="b"/>
          <a:lstStyle>
            <a:lvl1pPr marL="0" indent="0">
              <a:buNone/>
              <a:defRPr sz="2200"/>
            </a:lvl1pPr>
            <a:lvl2pPr marL="497845" indent="0">
              <a:buNone/>
              <a:defRPr sz="2000"/>
            </a:lvl2pPr>
            <a:lvl3pPr marL="995690" indent="0">
              <a:buNone/>
              <a:defRPr sz="1700"/>
            </a:lvl3pPr>
            <a:lvl4pPr marL="1493535" indent="0">
              <a:buNone/>
              <a:defRPr sz="1500"/>
            </a:lvl4pPr>
            <a:lvl5pPr marL="1991380" indent="0">
              <a:buNone/>
              <a:defRPr sz="1500"/>
            </a:lvl5pPr>
            <a:lvl6pPr marL="2489225" indent="0">
              <a:buNone/>
              <a:defRPr sz="1500"/>
            </a:lvl6pPr>
            <a:lvl7pPr marL="2987070" indent="0">
              <a:buNone/>
              <a:defRPr sz="1500"/>
            </a:lvl7pPr>
            <a:lvl8pPr marL="3484916" indent="0">
              <a:buNone/>
              <a:defRPr sz="1500"/>
            </a:lvl8pPr>
            <a:lvl9pPr marL="3982761" indent="0">
              <a:buNone/>
              <a:defRPr sz="1500"/>
            </a:lvl9pPr>
          </a:lstStyle>
          <a:p>
            <a:pPr lvl="0"/>
            <a:r>
              <a:rPr lang="zh-CN" altLang="en-US"/>
              <a:t>单击此处编辑母版文本样式</a:t>
            </a:r>
          </a:p>
        </p:txBody>
      </p:sp>
    </p:spTree>
    <p:extLst>
      <p:ext uri="{BB962C8B-B14F-4D97-AF65-F5344CB8AC3E}">
        <p14:creationId xmlns:p14="http://schemas.microsoft.com/office/powerpoint/2010/main" val="2005593645"/>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34670" y="302801"/>
            <a:ext cx="9624060" cy="1260211"/>
          </a:xfrm>
          <a:prstGeom prst="rect">
            <a:avLst/>
          </a:prstGeom>
        </p:spPr>
        <p:txBody>
          <a:bodyPr lIns="99569" tIns="49785" rIns="99569" bIns="49785"/>
          <a:lstStyle/>
          <a:p>
            <a:r>
              <a:rPr lang="zh-CN" altLang="en-US"/>
              <a:t>单击此处编辑母版标题样式</a:t>
            </a:r>
          </a:p>
        </p:txBody>
      </p:sp>
      <p:sp>
        <p:nvSpPr>
          <p:cNvPr id="3" name="内容占位符 2"/>
          <p:cNvSpPr>
            <a:spLocks noGrp="1"/>
          </p:cNvSpPr>
          <p:nvPr>
            <p:ph sz="half" idx="1"/>
          </p:nvPr>
        </p:nvSpPr>
        <p:spPr>
          <a:xfrm>
            <a:off x="534670" y="1764296"/>
            <a:ext cx="4722918" cy="4990084"/>
          </a:xfrm>
          <a:prstGeom prst="rect">
            <a:avLst/>
          </a:prstGeom>
        </p:spPr>
        <p:txBody>
          <a:bodyPr lIns="99569" tIns="49785" rIns="99569" bIns="49785"/>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435812" y="1764296"/>
            <a:ext cx="4722918" cy="4990084"/>
          </a:xfrm>
          <a:prstGeom prst="rect">
            <a:avLst/>
          </a:prstGeom>
        </p:spPr>
        <p:txBody>
          <a:bodyPr lIns="99569" tIns="49785" rIns="99569" bIns="49785"/>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0172781"/>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4670" y="302801"/>
            <a:ext cx="9624060" cy="1260211"/>
          </a:xfrm>
          <a:prstGeom prst="rect">
            <a:avLst/>
          </a:prstGeom>
        </p:spPr>
        <p:txBody>
          <a:bodyPr lIns="99569" tIns="49785" rIns="99569" bIns="49785"/>
          <a:lstStyle>
            <a:lvl1pPr>
              <a:defRPr/>
            </a:lvl1pPr>
          </a:lstStyle>
          <a:p>
            <a:r>
              <a:rPr lang="zh-CN" altLang="en-US"/>
              <a:t>单击此处编辑母版标题样式</a:t>
            </a:r>
          </a:p>
        </p:txBody>
      </p:sp>
      <p:sp>
        <p:nvSpPr>
          <p:cNvPr id="3" name="文本占位符 2"/>
          <p:cNvSpPr>
            <a:spLocks noGrp="1"/>
          </p:cNvSpPr>
          <p:nvPr>
            <p:ph type="body" idx="1"/>
          </p:nvPr>
        </p:nvSpPr>
        <p:spPr>
          <a:xfrm>
            <a:off x="534670" y="1692533"/>
            <a:ext cx="4724775" cy="705367"/>
          </a:xfrm>
          <a:prstGeom prst="rect">
            <a:avLst/>
          </a:prstGeom>
        </p:spPr>
        <p:txBody>
          <a:bodyPr lIns="99569" tIns="49785" rIns="99569" bIns="49785"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zh-CN" altLang="en-US"/>
              <a:t>单击此处编辑母版文本样式</a:t>
            </a:r>
          </a:p>
        </p:txBody>
      </p:sp>
      <p:sp>
        <p:nvSpPr>
          <p:cNvPr id="4" name="内容占位符 3"/>
          <p:cNvSpPr>
            <a:spLocks noGrp="1"/>
          </p:cNvSpPr>
          <p:nvPr>
            <p:ph sz="half" idx="2"/>
          </p:nvPr>
        </p:nvSpPr>
        <p:spPr>
          <a:xfrm>
            <a:off x="534670" y="2397901"/>
            <a:ext cx="4724775" cy="4356478"/>
          </a:xfrm>
          <a:prstGeom prst="rect">
            <a:avLst/>
          </a:prstGeom>
        </p:spPr>
        <p:txBody>
          <a:bodyPr lIns="99569" tIns="49785" rIns="99569" bIns="49785"/>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432099" y="1692533"/>
            <a:ext cx="4726632" cy="705367"/>
          </a:xfrm>
          <a:prstGeom prst="rect">
            <a:avLst/>
          </a:prstGeom>
        </p:spPr>
        <p:txBody>
          <a:bodyPr lIns="99569" tIns="49785" rIns="99569" bIns="49785"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zh-CN" altLang="en-US"/>
              <a:t>单击此处编辑母版文本样式</a:t>
            </a:r>
          </a:p>
        </p:txBody>
      </p:sp>
      <p:sp>
        <p:nvSpPr>
          <p:cNvPr id="6" name="内容占位符 5"/>
          <p:cNvSpPr>
            <a:spLocks noGrp="1"/>
          </p:cNvSpPr>
          <p:nvPr>
            <p:ph sz="quarter" idx="4"/>
          </p:nvPr>
        </p:nvSpPr>
        <p:spPr>
          <a:xfrm>
            <a:off x="5432099" y="2397901"/>
            <a:ext cx="4726632" cy="4356478"/>
          </a:xfrm>
          <a:prstGeom prst="rect">
            <a:avLst/>
          </a:prstGeom>
        </p:spPr>
        <p:txBody>
          <a:bodyPr lIns="99569" tIns="49785" rIns="99569" bIns="49785"/>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6575392"/>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0" y="302801"/>
            <a:ext cx="9624060" cy="1260211"/>
          </a:xfrm>
          <a:prstGeom prst="rect">
            <a:avLst/>
          </a:prstGeom>
        </p:spPr>
        <p:txBody>
          <a:bodyPr lIns="99569" tIns="49785" rIns="99569" bIns="49785"/>
          <a:lstStyle/>
          <a:p>
            <a:r>
              <a:rPr lang="zh-CN" altLang="en-US"/>
              <a:t>单击此处编辑母版标题样式</a:t>
            </a:r>
          </a:p>
        </p:txBody>
      </p:sp>
    </p:spTree>
    <p:extLst>
      <p:ext uri="{BB962C8B-B14F-4D97-AF65-F5344CB8AC3E}">
        <p14:creationId xmlns:p14="http://schemas.microsoft.com/office/powerpoint/2010/main" val="106167603"/>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640527"/>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0" y="301050"/>
            <a:ext cx="3518055" cy="1281214"/>
          </a:xfrm>
          <a:prstGeom prst="rect">
            <a:avLst/>
          </a:prstGeom>
        </p:spPr>
        <p:txBody>
          <a:bodyPr lIns="99569" tIns="49785" rIns="99569" bIns="49785" anchor="b"/>
          <a:lstStyle>
            <a:lvl1pPr algn="l">
              <a:defRPr sz="2200" b="1"/>
            </a:lvl1pPr>
          </a:lstStyle>
          <a:p>
            <a:r>
              <a:rPr lang="zh-CN" altLang="en-US"/>
              <a:t>单击此处编辑母版标题样式</a:t>
            </a:r>
          </a:p>
        </p:txBody>
      </p:sp>
      <p:sp>
        <p:nvSpPr>
          <p:cNvPr id="3" name="内容占位符 2"/>
          <p:cNvSpPr>
            <a:spLocks noGrp="1"/>
          </p:cNvSpPr>
          <p:nvPr>
            <p:ph idx="1"/>
          </p:nvPr>
        </p:nvSpPr>
        <p:spPr>
          <a:xfrm>
            <a:off x="4180823" y="301052"/>
            <a:ext cx="5977907" cy="6453328"/>
          </a:xfrm>
          <a:prstGeom prst="rect">
            <a:avLst/>
          </a:prstGeom>
        </p:spPr>
        <p:txBody>
          <a:bodyPr lIns="99569" tIns="49785" rIns="99569" bIns="49785"/>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34670" y="1582266"/>
            <a:ext cx="3518055" cy="5172114"/>
          </a:xfrm>
          <a:prstGeom prst="rect">
            <a:avLst/>
          </a:prstGeom>
        </p:spPr>
        <p:txBody>
          <a:bodyPr lIns="99569" tIns="49785" rIns="99569" bIns="49785"/>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339042227"/>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6767" y="684337"/>
            <a:ext cx="9624060" cy="873314"/>
          </a:xfrm>
          <a:prstGeom prst="rect">
            <a:avLst/>
          </a:prstGeom>
        </p:spPr>
        <p:txBody>
          <a:bodyPr lIns="99569" tIns="49785" rIns="99569" bIns="49785"/>
          <a:lstStyle>
            <a:lvl1pPr>
              <a:defRPr b="1" baseline="0">
                <a:solidFill>
                  <a:schemeClr val="accent6">
                    <a:lumMod val="50000"/>
                  </a:schemeClr>
                </a:solidFill>
                <a:latin typeface="Times New Roman" pitchFamily="18" charset="0"/>
                <a:ea typeface="+mj-ea"/>
              </a:defRPr>
            </a:lvl1pPr>
          </a:lstStyle>
          <a:p>
            <a:r>
              <a:rPr lang="zh-CN" altLang="en-US" dirty="0"/>
              <a:t>单击此处编辑母版标题样式</a:t>
            </a:r>
          </a:p>
        </p:txBody>
      </p:sp>
      <p:sp>
        <p:nvSpPr>
          <p:cNvPr id="3" name="内容占位符 2"/>
          <p:cNvSpPr>
            <a:spLocks noGrp="1"/>
          </p:cNvSpPr>
          <p:nvPr>
            <p:ph idx="1"/>
          </p:nvPr>
        </p:nvSpPr>
        <p:spPr>
          <a:xfrm>
            <a:off x="534670" y="1716437"/>
            <a:ext cx="9624060" cy="5037943"/>
          </a:xfrm>
          <a:prstGeom prst="rect">
            <a:avLst/>
          </a:prstGeom>
        </p:spPr>
        <p:txBody>
          <a:bodyPr lIns="99569" tIns="49785" rIns="99569" bIns="49785"/>
          <a:lstStyle>
            <a:lvl1pPr>
              <a:lnSpc>
                <a:spcPct val="110000"/>
              </a:lnSpc>
              <a:defRPr baseline="0">
                <a:latin typeface="Times New Roman" pitchFamily="18" charset="0"/>
                <a:ea typeface="+mj-ea"/>
              </a:defRPr>
            </a:lvl1pPr>
            <a:lvl2pPr>
              <a:lnSpc>
                <a:spcPct val="110000"/>
              </a:lnSpc>
              <a:defRPr baseline="0">
                <a:latin typeface="Times New Roman" pitchFamily="18" charset="0"/>
                <a:ea typeface="+mj-ea"/>
              </a:defRPr>
            </a:lvl2pPr>
            <a:lvl3pPr>
              <a:lnSpc>
                <a:spcPct val="110000"/>
              </a:lnSpc>
              <a:defRPr baseline="0">
                <a:latin typeface="Times New Roman" pitchFamily="18" charset="0"/>
                <a:ea typeface="+mj-ea"/>
              </a:defRPr>
            </a:lvl3pPr>
            <a:lvl4pPr>
              <a:lnSpc>
                <a:spcPct val="110000"/>
              </a:lnSpc>
              <a:defRPr baseline="0">
                <a:latin typeface="Times New Roman" pitchFamily="18" charset="0"/>
                <a:ea typeface="+mj-ea"/>
              </a:defRPr>
            </a:lvl4pPr>
            <a:lvl5pPr>
              <a:lnSpc>
                <a:spcPct val="110000"/>
              </a:lnSpc>
              <a:defRPr baseline="0">
                <a:latin typeface="Times New Roman" pitchFamily="18" charset="0"/>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13165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a:prstGeom prst="rect">
            <a:avLst/>
          </a:prstGeom>
        </p:spPr>
        <p:txBody>
          <a:bodyPr lIns="99569" tIns="49785" rIns="99569" bIns="49785" anchor="b"/>
          <a:lstStyle>
            <a:lvl1pPr algn="l">
              <a:defRPr sz="2200" b="1"/>
            </a:lvl1pPr>
          </a:lstStyle>
          <a:p>
            <a:r>
              <a:rPr lang="zh-CN" altLang="en-US"/>
              <a:t>单击此处编辑母版标题样式</a:t>
            </a:r>
          </a:p>
        </p:txBody>
      </p:sp>
      <p:sp>
        <p:nvSpPr>
          <p:cNvPr id="3" name="图片占位符 2"/>
          <p:cNvSpPr>
            <a:spLocks noGrp="1"/>
          </p:cNvSpPr>
          <p:nvPr>
            <p:ph type="pic" idx="1"/>
          </p:nvPr>
        </p:nvSpPr>
        <p:spPr>
          <a:xfrm>
            <a:off x="2095981" y="675613"/>
            <a:ext cx="6416040" cy="4536758"/>
          </a:xfrm>
          <a:prstGeom prst="rect">
            <a:avLst/>
          </a:prstGeom>
        </p:spPr>
        <p:txBody>
          <a:bodyPr lIns="99569" tIns="49785" rIns="99569" bIns="49785"/>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pPr lvl="0"/>
            <a:r>
              <a:rPr lang="zh-CN" altLang="en-US" noProof="0"/>
              <a:t>单击图标添加图片</a:t>
            </a:r>
          </a:p>
        </p:txBody>
      </p:sp>
      <p:sp>
        <p:nvSpPr>
          <p:cNvPr id="4" name="文本占位符 3"/>
          <p:cNvSpPr>
            <a:spLocks noGrp="1"/>
          </p:cNvSpPr>
          <p:nvPr>
            <p:ph type="body" sz="half" idx="2"/>
          </p:nvPr>
        </p:nvSpPr>
        <p:spPr>
          <a:xfrm>
            <a:off x="2095981" y="5917739"/>
            <a:ext cx="6416040" cy="887398"/>
          </a:xfrm>
          <a:prstGeom prst="rect">
            <a:avLst/>
          </a:prstGeom>
        </p:spPr>
        <p:txBody>
          <a:bodyPr lIns="99569" tIns="49785" rIns="99569" bIns="49785"/>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61466822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34670" y="302801"/>
            <a:ext cx="9624060" cy="1260211"/>
          </a:xfrm>
          <a:prstGeom prst="rect">
            <a:avLst/>
          </a:prstGeom>
        </p:spPr>
        <p:txBody>
          <a:bodyPr lIns="99569" tIns="49785" rIns="99569" bIns="49785"/>
          <a:lstStyle/>
          <a:p>
            <a:r>
              <a:rPr lang="zh-CN" altLang="en-US"/>
              <a:t>单击此处编辑母版标题样式</a:t>
            </a:r>
          </a:p>
        </p:txBody>
      </p:sp>
      <p:sp>
        <p:nvSpPr>
          <p:cNvPr id="3" name="竖排文字占位符 2"/>
          <p:cNvSpPr>
            <a:spLocks noGrp="1"/>
          </p:cNvSpPr>
          <p:nvPr>
            <p:ph type="body" orient="vert" idx="1"/>
          </p:nvPr>
        </p:nvSpPr>
        <p:spPr>
          <a:xfrm>
            <a:off x="534670" y="1764296"/>
            <a:ext cx="9624060" cy="4990084"/>
          </a:xfrm>
          <a:prstGeom prst="rect">
            <a:avLst/>
          </a:prstGeom>
        </p:spPr>
        <p:txBody>
          <a:bodyPr vert="eaVert" lIns="99569" tIns="49785" rIns="99569" bIns="4978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7841520"/>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03"/>
            <a:ext cx="2406015" cy="6451578"/>
          </a:xfrm>
          <a:prstGeom prst="rect">
            <a:avLst/>
          </a:prstGeom>
        </p:spPr>
        <p:txBody>
          <a:bodyPr vert="eaVert" lIns="99569" tIns="49785" rIns="99569" bIns="49785"/>
          <a:lstStyle/>
          <a:p>
            <a:r>
              <a:rPr lang="zh-CN" altLang="en-US"/>
              <a:t>单击此处编辑母版标题样式</a:t>
            </a:r>
          </a:p>
        </p:txBody>
      </p:sp>
      <p:sp>
        <p:nvSpPr>
          <p:cNvPr id="3" name="竖排文字占位符 2"/>
          <p:cNvSpPr>
            <a:spLocks noGrp="1"/>
          </p:cNvSpPr>
          <p:nvPr>
            <p:ph type="body" orient="vert" idx="1"/>
          </p:nvPr>
        </p:nvSpPr>
        <p:spPr>
          <a:xfrm>
            <a:off x="534670" y="302803"/>
            <a:ext cx="7039822" cy="6451578"/>
          </a:xfrm>
          <a:prstGeom prst="rect">
            <a:avLst/>
          </a:prstGeom>
        </p:spPr>
        <p:txBody>
          <a:bodyPr vert="eaVert" lIns="99569" tIns="49785" rIns="99569" bIns="4978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5623869"/>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2907319"/>
            <a:ext cx="9089390" cy="1501751"/>
          </a:xfrm>
          <a:prstGeom prst="rect">
            <a:avLst/>
          </a:prstGeom>
        </p:spPr>
        <p:txBody>
          <a:bodyPr lIns="99569" tIns="49785" rIns="99569" bIns="49785" anchor="t"/>
          <a:lstStyle>
            <a:lvl1pPr algn="ctr">
              <a:defRPr sz="5200" b="1" cap="all" baseline="0"/>
            </a:lvl1pPr>
          </a:lstStyle>
          <a:p>
            <a:r>
              <a:rPr lang="zh-CN" altLang="en-US" dirty="0"/>
              <a:t>单击此处编辑母版标题样式</a:t>
            </a:r>
          </a:p>
        </p:txBody>
      </p:sp>
    </p:spTree>
    <p:extLst>
      <p:ext uri="{BB962C8B-B14F-4D97-AF65-F5344CB8AC3E}">
        <p14:creationId xmlns:p14="http://schemas.microsoft.com/office/powerpoint/2010/main" val="193828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46767" y="684337"/>
            <a:ext cx="9624060" cy="1260211"/>
          </a:xfrm>
          <a:prstGeom prst="rect">
            <a:avLst/>
          </a:prstGeom>
        </p:spPr>
        <p:txBody>
          <a:bodyPr lIns="99569" tIns="49785" rIns="99569" bIns="49785"/>
          <a:lstStyle/>
          <a:p>
            <a:r>
              <a:rPr lang="zh-CN" altLang="en-US"/>
              <a:t>单击此处编辑母版标题样式</a:t>
            </a:r>
          </a:p>
        </p:txBody>
      </p:sp>
      <p:sp>
        <p:nvSpPr>
          <p:cNvPr id="3" name="内容占位符 2"/>
          <p:cNvSpPr>
            <a:spLocks noGrp="1"/>
          </p:cNvSpPr>
          <p:nvPr>
            <p:ph sz="half" idx="1"/>
          </p:nvPr>
        </p:nvSpPr>
        <p:spPr>
          <a:xfrm>
            <a:off x="534670" y="2034006"/>
            <a:ext cx="4722918" cy="4720375"/>
          </a:xfrm>
          <a:prstGeom prst="rect">
            <a:avLst/>
          </a:prstGeom>
        </p:spPr>
        <p:txBody>
          <a:bodyPr lIns="99569" tIns="49785" rIns="99569" bIns="49785"/>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435812" y="2034006"/>
            <a:ext cx="4722918" cy="4720375"/>
          </a:xfrm>
          <a:prstGeom prst="rect">
            <a:avLst/>
          </a:prstGeom>
        </p:spPr>
        <p:txBody>
          <a:bodyPr lIns="99569" tIns="49785" rIns="99569" bIns="49785"/>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815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46767" y="684337"/>
            <a:ext cx="9624060" cy="1260211"/>
          </a:xfrm>
          <a:prstGeom prst="rect">
            <a:avLst/>
          </a:prstGeom>
        </p:spPr>
        <p:txBody>
          <a:bodyPr lIns="99569" tIns="49785" rIns="99569" bIns="49785"/>
          <a:lstStyle>
            <a:lvl1pPr>
              <a:defRPr/>
            </a:lvl1pPr>
          </a:lstStyle>
          <a:p>
            <a:r>
              <a:rPr lang="zh-CN" altLang="en-US"/>
              <a:t>单击此处编辑母版标题样式</a:t>
            </a:r>
          </a:p>
        </p:txBody>
      </p:sp>
      <p:sp>
        <p:nvSpPr>
          <p:cNvPr id="3" name="文本占位符 2"/>
          <p:cNvSpPr>
            <a:spLocks noGrp="1"/>
          </p:cNvSpPr>
          <p:nvPr>
            <p:ph type="body" idx="1"/>
          </p:nvPr>
        </p:nvSpPr>
        <p:spPr>
          <a:xfrm>
            <a:off x="534670" y="2034004"/>
            <a:ext cx="4724775" cy="705367"/>
          </a:xfrm>
          <a:prstGeom prst="rect">
            <a:avLst/>
          </a:prstGeom>
        </p:spPr>
        <p:txBody>
          <a:bodyPr lIns="99569" tIns="49785" rIns="99569" bIns="49785"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zh-CN" altLang="en-US" dirty="0"/>
              <a:t>单击此处编辑母版文本样式</a:t>
            </a:r>
          </a:p>
        </p:txBody>
      </p:sp>
      <p:sp>
        <p:nvSpPr>
          <p:cNvPr id="4" name="内容占位符 3"/>
          <p:cNvSpPr>
            <a:spLocks noGrp="1"/>
          </p:cNvSpPr>
          <p:nvPr>
            <p:ph sz="half" idx="2"/>
          </p:nvPr>
        </p:nvSpPr>
        <p:spPr>
          <a:xfrm>
            <a:off x="534670" y="2739371"/>
            <a:ext cx="4724775" cy="4356478"/>
          </a:xfrm>
          <a:prstGeom prst="rect">
            <a:avLst/>
          </a:prstGeom>
        </p:spPr>
        <p:txBody>
          <a:bodyPr lIns="99569" tIns="49785" rIns="99569" bIns="49785"/>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432099" y="2034004"/>
            <a:ext cx="4726632" cy="705367"/>
          </a:xfrm>
          <a:prstGeom prst="rect">
            <a:avLst/>
          </a:prstGeom>
        </p:spPr>
        <p:txBody>
          <a:bodyPr lIns="99569" tIns="49785" rIns="99569" bIns="49785"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zh-CN" altLang="en-US"/>
              <a:t>单击此处编辑母版文本样式</a:t>
            </a:r>
          </a:p>
        </p:txBody>
      </p:sp>
      <p:sp>
        <p:nvSpPr>
          <p:cNvPr id="6" name="内容占位符 5"/>
          <p:cNvSpPr>
            <a:spLocks noGrp="1"/>
          </p:cNvSpPr>
          <p:nvPr>
            <p:ph sz="quarter" idx="4"/>
          </p:nvPr>
        </p:nvSpPr>
        <p:spPr>
          <a:xfrm>
            <a:off x="5432099" y="2739371"/>
            <a:ext cx="4726632" cy="4356478"/>
          </a:xfrm>
          <a:prstGeom prst="rect">
            <a:avLst/>
          </a:prstGeom>
        </p:spPr>
        <p:txBody>
          <a:bodyPr lIns="99569" tIns="49785" rIns="99569" bIns="49785"/>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273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46767" y="684337"/>
            <a:ext cx="9624060" cy="1260211"/>
          </a:xfrm>
          <a:prstGeom prst="rect">
            <a:avLst/>
          </a:prstGeom>
        </p:spPr>
        <p:txBody>
          <a:bodyPr lIns="99569" tIns="49785" rIns="99569" bIns="49785"/>
          <a:lstStyle/>
          <a:p>
            <a:r>
              <a:rPr lang="zh-CN" altLang="en-US"/>
              <a:t>单击此处编辑母版标题样式</a:t>
            </a:r>
          </a:p>
        </p:txBody>
      </p:sp>
    </p:spTree>
    <p:extLst>
      <p:ext uri="{BB962C8B-B14F-4D97-AF65-F5344CB8AC3E}">
        <p14:creationId xmlns:p14="http://schemas.microsoft.com/office/powerpoint/2010/main" val="21845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11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0" y="301050"/>
            <a:ext cx="3518055" cy="1281214"/>
          </a:xfrm>
          <a:prstGeom prst="rect">
            <a:avLst/>
          </a:prstGeom>
        </p:spPr>
        <p:txBody>
          <a:bodyPr lIns="99569" tIns="49785" rIns="99569" bIns="49785" anchor="b"/>
          <a:lstStyle>
            <a:lvl1pPr algn="l">
              <a:defRPr sz="2200" b="1"/>
            </a:lvl1pPr>
          </a:lstStyle>
          <a:p>
            <a:r>
              <a:rPr lang="zh-CN" altLang="en-US"/>
              <a:t>单击此处编辑母版标题样式</a:t>
            </a:r>
          </a:p>
        </p:txBody>
      </p:sp>
      <p:sp>
        <p:nvSpPr>
          <p:cNvPr id="3" name="内容占位符 2"/>
          <p:cNvSpPr>
            <a:spLocks noGrp="1"/>
          </p:cNvSpPr>
          <p:nvPr>
            <p:ph idx="1"/>
          </p:nvPr>
        </p:nvSpPr>
        <p:spPr>
          <a:xfrm>
            <a:off x="4180823" y="301052"/>
            <a:ext cx="5977907" cy="6453328"/>
          </a:xfrm>
          <a:prstGeom prst="rect">
            <a:avLst/>
          </a:prstGeom>
        </p:spPr>
        <p:txBody>
          <a:bodyPr lIns="99569" tIns="49785" rIns="99569" bIns="49785"/>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34670" y="1582266"/>
            <a:ext cx="3518055" cy="5172114"/>
          </a:xfrm>
          <a:prstGeom prst="rect">
            <a:avLst/>
          </a:prstGeom>
        </p:spPr>
        <p:txBody>
          <a:bodyPr lIns="99569" tIns="49785" rIns="99569" bIns="49785"/>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03302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a:prstGeom prst="rect">
            <a:avLst/>
          </a:prstGeom>
        </p:spPr>
        <p:txBody>
          <a:bodyPr lIns="99569" tIns="49785" rIns="99569" bIns="49785" anchor="b"/>
          <a:lstStyle>
            <a:lvl1pPr algn="l">
              <a:defRPr sz="2200" b="1"/>
            </a:lvl1pPr>
          </a:lstStyle>
          <a:p>
            <a:r>
              <a:rPr lang="zh-CN" altLang="en-US"/>
              <a:t>单击此处编辑母版标题样式</a:t>
            </a:r>
          </a:p>
        </p:txBody>
      </p:sp>
      <p:sp>
        <p:nvSpPr>
          <p:cNvPr id="3" name="图片占位符 2"/>
          <p:cNvSpPr>
            <a:spLocks noGrp="1"/>
          </p:cNvSpPr>
          <p:nvPr>
            <p:ph type="pic" idx="1"/>
          </p:nvPr>
        </p:nvSpPr>
        <p:spPr>
          <a:xfrm>
            <a:off x="2095981" y="675613"/>
            <a:ext cx="6416040" cy="4536758"/>
          </a:xfrm>
          <a:prstGeom prst="rect">
            <a:avLst/>
          </a:prstGeom>
        </p:spPr>
        <p:txBody>
          <a:bodyPr lIns="99569" tIns="49785" rIns="99569" bIns="49785"/>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pPr lvl="0"/>
            <a:r>
              <a:rPr lang="zh-CN" altLang="en-US" noProof="0"/>
              <a:t>单击图标添加图片</a:t>
            </a:r>
          </a:p>
        </p:txBody>
      </p:sp>
      <p:sp>
        <p:nvSpPr>
          <p:cNvPr id="4" name="文本占位符 3"/>
          <p:cNvSpPr>
            <a:spLocks noGrp="1"/>
          </p:cNvSpPr>
          <p:nvPr>
            <p:ph type="body" sz="half" idx="2"/>
          </p:nvPr>
        </p:nvSpPr>
        <p:spPr>
          <a:xfrm>
            <a:off x="2095981" y="5917739"/>
            <a:ext cx="6416040" cy="887398"/>
          </a:xfrm>
          <a:prstGeom prst="rect">
            <a:avLst/>
          </a:prstGeom>
        </p:spPr>
        <p:txBody>
          <a:bodyPr lIns="99569" tIns="49785" rIns="99569" bIns="49785"/>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4978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2.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5.xml"/><Relationship Id="rId15" Type="http://schemas.openxmlformats.org/officeDocument/2006/relationships/image" Target="../media/image1.png"/><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hyperlink" Target="http://photo.tlw.cn/2/JPEG640/033/001_050/AH016_L.htm" TargetMode="External"/><Relationship Id="rId26" Type="http://schemas.openxmlformats.org/officeDocument/2006/relationships/image" Target="../media/image7.jpeg"/><Relationship Id="rId3" Type="http://schemas.openxmlformats.org/officeDocument/2006/relationships/slideLayout" Target="../slideLayouts/slideLayout14.xml"/><Relationship Id="rId21" Type="http://schemas.openxmlformats.org/officeDocument/2006/relationships/image" Target="../media/image4.jpeg"/><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jpeg"/><Relationship Id="rId25" Type="http://schemas.openxmlformats.org/officeDocument/2006/relationships/image" Target="../media/image6.jpeg"/><Relationship Id="rId2" Type="http://schemas.openxmlformats.org/officeDocument/2006/relationships/slideLayout" Target="../slideLayouts/slideLayout13.xml"/><Relationship Id="rId16" Type="http://schemas.openxmlformats.org/officeDocument/2006/relationships/hyperlink" Target="http://photo.tlw.cn/7/JPEG/Vol_113/ER004_L.htm" TargetMode="External"/><Relationship Id="rId20" Type="http://schemas.openxmlformats.org/officeDocument/2006/relationships/hyperlink" Target="http://photo.tlw.cn/7/JPEG/Vol_117/EV032_L.htm"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hyperlink" Target="http://photo.tlw.cn/5/JPEG640/087/151_200/DP151_L.htm" TargetMode="External"/><Relationship Id="rId5" Type="http://schemas.openxmlformats.org/officeDocument/2006/relationships/slideLayout" Target="../slideLayouts/slideLayout16.xml"/><Relationship Id="rId15" Type="http://schemas.openxmlformats.org/officeDocument/2006/relationships/image" Target="../media/image1.png"/><Relationship Id="rId23" Type="http://schemas.openxmlformats.org/officeDocument/2006/relationships/image" Target="../media/image5.jpeg"/><Relationship Id="rId10" Type="http://schemas.openxmlformats.org/officeDocument/2006/relationships/slideLayout" Target="../slideLayouts/slideLayout21.xml"/><Relationship Id="rId19" Type="http://schemas.openxmlformats.org/officeDocument/2006/relationships/image" Target="../media/image3.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 Id="rId22" Type="http://schemas.openxmlformats.org/officeDocument/2006/relationships/hyperlink" Target="http://photo.tlw.cn/7/JPEG/Vol_113/ER147_L.htm" TargetMode="External"/><Relationship Id="rId27"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482132" y="0"/>
            <a:ext cx="3790959" cy="595099"/>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9569" tIns="49785" rIns="99569" bIns="49785"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68942" y="73512"/>
          <a:ext cx="2316903" cy="610853"/>
        </p:xfrm>
        <a:graphic>
          <a:graphicData uri="http://schemas.openxmlformats.org/presentationml/2006/ole">
            <mc:AlternateContent xmlns:mc="http://schemas.openxmlformats.org/markup-compatibility/2006">
              <mc:Choice xmlns:v="urn:schemas-microsoft-com:vml" Requires="v">
                <p:oleObj spid="_x0000_s1440" name="Image" r:id="rId14" imgW="11881398" imgH="3303918" progId="">
                  <p:embed/>
                </p:oleObj>
              </mc:Choice>
              <mc:Fallback>
                <p:oleObj name="Image" r:id="rId14" imgW="11881398" imgH="3303918" progId="">
                  <p:embed/>
                  <p:pic>
                    <p:nvPicPr>
                      <p:cNvPr id="0" name="Picture 2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942" y="73512"/>
                        <a:ext cx="2316903" cy="61085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0333" name="Text Box 45"/>
          <p:cNvSpPr txBox="1">
            <a:spLocks noChangeArrowheads="1"/>
          </p:cNvSpPr>
          <p:nvPr/>
        </p:nvSpPr>
        <p:spPr bwMode="auto">
          <a:xfrm>
            <a:off x="378726" y="7209456"/>
            <a:ext cx="504966" cy="302800"/>
          </a:xfrm>
          <a:prstGeom prst="rect">
            <a:avLst/>
          </a:prstGeom>
          <a:noFill/>
          <a:ln w="9525">
            <a:noFill/>
            <a:miter lim="800000"/>
            <a:headEnd/>
            <a:tailEnd/>
          </a:ln>
          <a:effectLst/>
        </p:spPr>
        <p:txBody>
          <a:bodyPr lIns="99569" tIns="49785" rIns="99569" bIns="49785">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653BC012-0DAF-4B88-8AEA-275F58C3AAE7}" type="slidenum">
              <a:rPr kumimoji="0" lang="en-US" altLang="zh-CN" sz="1300">
                <a:solidFill>
                  <a:schemeClr val="accent2"/>
                </a:solidFill>
              </a:rPr>
              <a:pPr>
                <a:spcBef>
                  <a:spcPct val="50000"/>
                </a:spcBef>
              </a:pPr>
              <a:t>‹#›</a:t>
            </a:fld>
            <a:endParaRPr kumimoji="0" lang="en-US" altLang="zh-CN" sz="1300">
              <a:solidFill>
                <a:schemeClr val="accent2"/>
              </a:solidFill>
            </a:endParaRPr>
          </a:p>
        </p:txBody>
      </p:sp>
      <p:pic>
        <p:nvPicPr>
          <p:cNvPr id="1030"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35710" y="0"/>
            <a:ext cx="473405"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37362" y="0"/>
            <a:ext cx="840992" cy="59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062101" y="0"/>
            <a:ext cx="480833"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609116" y="0"/>
            <a:ext cx="473406"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326372" y="0"/>
            <a:ext cx="473405"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799778" y="0"/>
            <a:ext cx="840992"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633343" y="0"/>
            <a:ext cx="1060057"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ctr" rtl="0" eaLnBrk="0" fontAlgn="base" hangingPunct="0">
        <a:spcBef>
          <a:spcPct val="0"/>
        </a:spcBef>
        <a:spcAft>
          <a:spcPct val="0"/>
        </a:spcAft>
        <a:defRPr kumimoji="1" sz="4800">
          <a:solidFill>
            <a:schemeClr val="tx2"/>
          </a:solidFill>
          <a:latin typeface="+mj-lt"/>
          <a:ea typeface="+mj-ea"/>
          <a:cs typeface="宋体" charset="0"/>
        </a:defRPr>
      </a:lvl1pPr>
      <a:lvl2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5pPr>
      <a:lvl6pPr marL="497845"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6pPr>
      <a:lvl7pPr marL="995690"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7pPr>
      <a:lvl8pPr marL="1493535"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8pPr>
      <a:lvl9pPr marL="1991380"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9pPr>
    </p:titleStyle>
    <p:bodyStyle>
      <a:lvl1pPr marL="373384" indent="-373384" algn="l" rtl="0" eaLnBrk="0" fontAlgn="base" hangingPunct="0">
        <a:spcBef>
          <a:spcPct val="20000"/>
        </a:spcBef>
        <a:spcAft>
          <a:spcPct val="0"/>
        </a:spcAft>
        <a:buChar char="•"/>
        <a:defRPr kumimoji="1" sz="3500">
          <a:solidFill>
            <a:schemeClr val="tx1"/>
          </a:solidFill>
          <a:latin typeface="+mn-lt"/>
          <a:ea typeface="+mn-ea"/>
          <a:cs typeface="宋体" charset="0"/>
        </a:defRPr>
      </a:lvl1pPr>
      <a:lvl2pPr marL="808998" indent="-311153" algn="l" rtl="0" eaLnBrk="0" fontAlgn="base" hangingPunct="0">
        <a:spcBef>
          <a:spcPct val="20000"/>
        </a:spcBef>
        <a:spcAft>
          <a:spcPct val="0"/>
        </a:spcAft>
        <a:buChar char="–"/>
        <a:defRPr kumimoji="1" sz="3000">
          <a:solidFill>
            <a:schemeClr val="tx1"/>
          </a:solidFill>
          <a:latin typeface="+mn-lt"/>
          <a:ea typeface="+mn-ea"/>
        </a:defRPr>
      </a:lvl2pPr>
      <a:lvl3pPr marL="1244613" indent="-248923" algn="l" rtl="0" eaLnBrk="0" fontAlgn="base" hangingPunct="0">
        <a:spcBef>
          <a:spcPct val="20000"/>
        </a:spcBef>
        <a:spcAft>
          <a:spcPct val="0"/>
        </a:spcAft>
        <a:buChar char="•"/>
        <a:defRPr kumimoji="1" sz="2600">
          <a:solidFill>
            <a:schemeClr val="tx1"/>
          </a:solidFill>
          <a:latin typeface="+mn-lt"/>
          <a:ea typeface="+mn-ea"/>
        </a:defRPr>
      </a:lvl3pPr>
      <a:lvl4pPr marL="1742458" indent="-248923" algn="l" rtl="0" eaLnBrk="0" fontAlgn="base" hangingPunct="0">
        <a:spcBef>
          <a:spcPct val="20000"/>
        </a:spcBef>
        <a:spcAft>
          <a:spcPct val="0"/>
        </a:spcAft>
        <a:buChar char="–"/>
        <a:defRPr kumimoji="1" sz="2200">
          <a:solidFill>
            <a:schemeClr val="tx1"/>
          </a:solidFill>
          <a:latin typeface="+mn-lt"/>
          <a:ea typeface="+mn-ea"/>
        </a:defRPr>
      </a:lvl4pPr>
      <a:lvl5pPr marL="2240303" indent="-248923" algn="l" rtl="0" eaLnBrk="0" fontAlgn="base" hangingPunct="0">
        <a:spcBef>
          <a:spcPct val="20000"/>
        </a:spcBef>
        <a:spcAft>
          <a:spcPct val="0"/>
        </a:spcAft>
        <a:buChar char="»"/>
        <a:defRPr kumimoji="1" sz="2200">
          <a:solidFill>
            <a:schemeClr val="tx1"/>
          </a:solidFill>
          <a:latin typeface="+mn-lt"/>
          <a:ea typeface="+mn-ea"/>
        </a:defRPr>
      </a:lvl5pPr>
      <a:lvl6pPr marL="2738148" indent="-248923" algn="l" rtl="0" eaLnBrk="1" fontAlgn="base" hangingPunct="1">
        <a:spcBef>
          <a:spcPct val="20000"/>
        </a:spcBef>
        <a:spcAft>
          <a:spcPct val="0"/>
        </a:spcAft>
        <a:buChar char="»"/>
        <a:defRPr kumimoji="1" sz="2200">
          <a:solidFill>
            <a:schemeClr val="tx1"/>
          </a:solidFill>
          <a:latin typeface="+mn-lt"/>
          <a:ea typeface="+mn-ea"/>
        </a:defRPr>
      </a:lvl6pPr>
      <a:lvl7pPr marL="3235993" indent="-248923" algn="l" rtl="0" eaLnBrk="1" fontAlgn="base" hangingPunct="1">
        <a:spcBef>
          <a:spcPct val="20000"/>
        </a:spcBef>
        <a:spcAft>
          <a:spcPct val="0"/>
        </a:spcAft>
        <a:buChar char="»"/>
        <a:defRPr kumimoji="1" sz="2200">
          <a:solidFill>
            <a:schemeClr val="tx1"/>
          </a:solidFill>
          <a:latin typeface="+mn-lt"/>
          <a:ea typeface="+mn-ea"/>
        </a:defRPr>
      </a:lvl7pPr>
      <a:lvl8pPr marL="3733838" indent="-248923" algn="l" rtl="0" eaLnBrk="1" fontAlgn="base" hangingPunct="1">
        <a:spcBef>
          <a:spcPct val="20000"/>
        </a:spcBef>
        <a:spcAft>
          <a:spcPct val="0"/>
        </a:spcAft>
        <a:buChar char="»"/>
        <a:defRPr kumimoji="1" sz="2200">
          <a:solidFill>
            <a:schemeClr val="tx1"/>
          </a:solidFill>
          <a:latin typeface="+mn-lt"/>
          <a:ea typeface="+mn-ea"/>
        </a:defRPr>
      </a:lvl8pPr>
      <a:lvl9pPr marL="4231683" indent="-248923" algn="l" rtl="0" eaLnBrk="1" fontAlgn="base" hangingPunct="1">
        <a:spcBef>
          <a:spcPct val="20000"/>
        </a:spcBef>
        <a:spcAft>
          <a:spcPct val="0"/>
        </a:spcAft>
        <a:buChar char="»"/>
        <a:defRPr kumimoji="1" sz="2200">
          <a:solidFill>
            <a:schemeClr val="tx1"/>
          </a:solidFill>
          <a:latin typeface="+mn-lt"/>
          <a:ea typeface="+mn-ea"/>
        </a:defRPr>
      </a:lvl9pPr>
    </p:bodyStyle>
    <p:otherStyle>
      <a:defPPr>
        <a:defRPr lang="zh-CN"/>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8"/>
          <p:cNvSpPr>
            <a:spLocks noChangeArrowheads="1"/>
          </p:cNvSpPr>
          <p:nvPr/>
        </p:nvSpPr>
        <p:spPr bwMode="auto">
          <a:xfrm>
            <a:off x="2482132" y="0"/>
            <a:ext cx="3790959" cy="595099"/>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9569" tIns="49785" rIns="99569" bIns="49785" anchor="ctr"/>
          <a:lstStyle/>
          <a:p>
            <a:endParaRPr lang="zh-CN" altLang="zh-CN">
              <a:solidFill>
                <a:srgbClr val="3333CC"/>
              </a:solidFill>
              <a:latin typeface="华文隶书" pitchFamily="2" charset="-122"/>
              <a:ea typeface="华文隶书" pitchFamily="2" charset="-122"/>
            </a:endParaRPr>
          </a:p>
        </p:txBody>
      </p:sp>
      <p:grpSp>
        <p:nvGrpSpPr>
          <p:cNvPr id="4099" name="Group 4"/>
          <p:cNvGrpSpPr>
            <a:grpSpLocks/>
          </p:cNvGrpSpPr>
          <p:nvPr/>
        </p:nvGrpSpPr>
        <p:grpSpPr bwMode="auto">
          <a:xfrm>
            <a:off x="547666" y="2112603"/>
            <a:ext cx="9891395" cy="5040842"/>
            <a:chOff x="144" y="480"/>
            <a:chExt cx="5424" cy="3840"/>
          </a:xfrm>
        </p:grpSpPr>
        <p:sp>
          <p:nvSpPr>
            <p:cNvPr id="4110"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1"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2"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3"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4"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5"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6"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7"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8"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19"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0"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1"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2"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3"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4"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5"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6"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7"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8"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29"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0"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1"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2"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3"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4"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5"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6"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4137"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4100" name="Object 39"/>
          <p:cNvGraphicFramePr>
            <a:graphicFrameLocks noChangeAspect="1"/>
          </p:cNvGraphicFramePr>
          <p:nvPr/>
        </p:nvGraphicFramePr>
        <p:xfrm>
          <a:off x="168942" y="73512"/>
          <a:ext cx="2316903" cy="610853"/>
        </p:xfrm>
        <a:graphic>
          <a:graphicData uri="http://schemas.openxmlformats.org/presentationml/2006/ole">
            <mc:AlternateContent xmlns:mc="http://schemas.openxmlformats.org/markup-compatibility/2006">
              <mc:Choice xmlns:v="urn:schemas-microsoft-com:vml" Requires="v">
                <p:oleObj spid="_x0000_s4542" name="Image" r:id="rId14" imgW="11881398" imgH="3303918" progId="">
                  <p:embed/>
                </p:oleObj>
              </mc:Choice>
              <mc:Fallback>
                <p:oleObj name="Image" r:id="rId14" imgW="11881398" imgH="3303918" progId="">
                  <p:embed/>
                  <p:pic>
                    <p:nvPicPr>
                      <p:cNvPr id="0" name="Picture 3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942" y="73512"/>
                        <a:ext cx="2316903" cy="61085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1" name="Line 42"/>
          <p:cNvSpPr>
            <a:spLocks noChangeShapeType="1"/>
          </p:cNvSpPr>
          <p:nvPr/>
        </p:nvSpPr>
        <p:spPr bwMode="auto">
          <a:xfrm>
            <a:off x="378726" y="7193702"/>
            <a:ext cx="10104893" cy="0"/>
          </a:xfrm>
          <a:prstGeom prst="line">
            <a:avLst/>
          </a:prstGeom>
          <a:noFill/>
          <a:ln w="38100">
            <a:pattFill prst="smCheck">
              <a:fgClr>
                <a:srgbClr val="FF3300"/>
              </a:fgClr>
              <a:bgClr>
                <a:srgbClr val="FFFF00"/>
              </a:bgClr>
            </a:pattFill>
            <a:round/>
            <a:headEnd/>
            <a:tailEnd/>
          </a:ln>
          <a:extLst>
            <a:ext uri="{909E8E84-426E-40DD-AFC4-6F175D3DCCD1}">
              <a14:hiddenFill xmlns:a14="http://schemas.microsoft.com/office/drawing/2010/main">
                <a:noFill/>
              </a14:hiddenFill>
            </a:ext>
          </a:extLst>
        </p:spPr>
        <p:txBody>
          <a:bodyPr wrap="none" lIns="99569" tIns="49785" rIns="99569" bIns="49785"/>
          <a:lstStyle/>
          <a:p>
            <a:endParaRPr lang="zh-CN" altLang="en-US"/>
          </a:p>
        </p:txBody>
      </p:sp>
      <p:sp>
        <p:nvSpPr>
          <p:cNvPr id="780333" name="Text Box 45"/>
          <p:cNvSpPr txBox="1">
            <a:spLocks noChangeArrowheads="1"/>
          </p:cNvSpPr>
          <p:nvPr/>
        </p:nvSpPr>
        <p:spPr bwMode="auto">
          <a:xfrm>
            <a:off x="378726" y="7209456"/>
            <a:ext cx="504966" cy="302800"/>
          </a:xfrm>
          <a:prstGeom prst="rect">
            <a:avLst/>
          </a:prstGeom>
          <a:noFill/>
          <a:ln w="9525">
            <a:noFill/>
            <a:miter lim="800000"/>
            <a:headEnd/>
            <a:tailEnd/>
          </a:ln>
          <a:effectLst/>
        </p:spPr>
        <p:txBody>
          <a:bodyPr lIns="99569" tIns="49785" rIns="99569" bIns="49785">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spcBef>
                <a:spcPct val="50000"/>
              </a:spcBef>
            </a:pPr>
            <a:fld id="{DE72B69E-8D9B-4CB0-A286-49924ECBB2B9}" type="slidenum">
              <a:rPr kumimoji="0" lang="en-US" altLang="zh-CN" sz="1300">
                <a:solidFill>
                  <a:srgbClr val="3333CC"/>
                </a:solidFill>
              </a:rPr>
              <a:pPr>
                <a:spcBef>
                  <a:spcPct val="50000"/>
                </a:spcBef>
              </a:pPr>
              <a:t>‹#›</a:t>
            </a:fld>
            <a:endParaRPr kumimoji="0" lang="en-US" altLang="zh-CN" sz="1300">
              <a:solidFill>
                <a:srgbClr val="3333CC"/>
              </a:solidFill>
            </a:endParaRPr>
          </a:p>
        </p:txBody>
      </p:sp>
      <p:pic>
        <p:nvPicPr>
          <p:cNvPr id="4103" name="Picture 46" descr="ER004_T">
            <a:hlinkClick r:id="rId16"/>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35710" y="0"/>
            <a:ext cx="473405"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47" descr="AH016_T">
            <a:hlinkClick r:id="rId18"/>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537362" y="0"/>
            <a:ext cx="840992" cy="59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48" descr="EV032_T">
            <a:hlinkClick r:id="rId20"/>
          </p:cNvPr>
          <p:cNvPicPr preferRelativeResize="0">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062101" y="0"/>
            <a:ext cx="480833"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1" descr="ER147_T">
            <a:hlinkClick r:id="rId22"/>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609116" y="0"/>
            <a:ext cx="473406"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52" descr="DP151_T">
            <a:hlinkClick r:id="rId24"/>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326372" y="0"/>
            <a:ext cx="473405"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1031" descr="gseabor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799778" y="0"/>
            <a:ext cx="840992"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032" descr="optics1"/>
          <p:cNvPicPr preferRelativeResize="0">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9633343" y="0"/>
            <a:ext cx="1060057" cy="59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0"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ransition>
    <p:pull dir="ru"/>
  </p:transition>
  <p:txStyles>
    <p:titleStyle>
      <a:lvl1pPr algn="ctr" rtl="0" eaLnBrk="0" fontAlgn="base" hangingPunct="0">
        <a:spcBef>
          <a:spcPct val="0"/>
        </a:spcBef>
        <a:spcAft>
          <a:spcPct val="0"/>
        </a:spcAft>
        <a:defRPr kumimoji="1" sz="4800">
          <a:solidFill>
            <a:schemeClr val="tx2"/>
          </a:solidFill>
          <a:latin typeface="+mj-lt"/>
          <a:ea typeface="+mj-ea"/>
          <a:cs typeface="宋体" charset="0"/>
        </a:defRPr>
      </a:lvl1pPr>
      <a:lvl2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5pPr>
      <a:lvl6pPr marL="497845"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6pPr>
      <a:lvl7pPr marL="995690"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7pPr>
      <a:lvl8pPr marL="1493535"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8pPr>
      <a:lvl9pPr marL="1991380"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9pPr>
    </p:titleStyle>
    <p:bodyStyle>
      <a:lvl1pPr marL="373384" indent="-373384" algn="l" rtl="0" eaLnBrk="0" fontAlgn="base" hangingPunct="0">
        <a:spcBef>
          <a:spcPct val="20000"/>
        </a:spcBef>
        <a:spcAft>
          <a:spcPct val="0"/>
        </a:spcAft>
        <a:buChar char="•"/>
        <a:defRPr kumimoji="1" sz="3500">
          <a:solidFill>
            <a:schemeClr val="tx1"/>
          </a:solidFill>
          <a:latin typeface="+mn-lt"/>
          <a:ea typeface="+mn-ea"/>
          <a:cs typeface="宋体" charset="0"/>
        </a:defRPr>
      </a:lvl1pPr>
      <a:lvl2pPr marL="808998" indent="-311153" algn="l" rtl="0" eaLnBrk="0" fontAlgn="base" hangingPunct="0">
        <a:spcBef>
          <a:spcPct val="20000"/>
        </a:spcBef>
        <a:spcAft>
          <a:spcPct val="0"/>
        </a:spcAft>
        <a:buChar char="–"/>
        <a:defRPr kumimoji="1" sz="3000">
          <a:solidFill>
            <a:schemeClr val="tx1"/>
          </a:solidFill>
          <a:latin typeface="+mn-lt"/>
          <a:ea typeface="+mn-ea"/>
        </a:defRPr>
      </a:lvl2pPr>
      <a:lvl3pPr marL="1244613" indent="-248923" algn="l" rtl="0" eaLnBrk="0" fontAlgn="base" hangingPunct="0">
        <a:spcBef>
          <a:spcPct val="20000"/>
        </a:spcBef>
        <a:spcAft>
          <a:spcPct val="0"/>
        </a:spcAft>
        <a:buChar char="•"/>
        <a:defRPr kumimoji="1" sz="2600">
          <a:solidFill>
            <a:schemeClr val="tx1"/>
          </a:solidFill>
          <a:latin typeface="+mn-lt"/>
          <a:ea typeface="+mn-ea"/>
        </a:defRPr>
      </a:lvl3pPr>
      <a:lvl4pPr marL="1742458" indent="-248923" algn="l" rtl="0" eaLnBrk="0" fontAlgn="base" hangingPunct="0">
        <a:spcBef>
          <a:spcPct val="20000"/>
        </a:spcBef>
        <a:spcAft>
          <a:spcPct val="0"/>
        </a:spcAft>
        <a:buChar char="–"/>
        <a:defRPr kumimoji="1" sz="2200">
          <a:solidFill>
            <a:schemeClr val="tx1"/>
          </a:solidFill>
          <a:latin typeface="+mn-lt"/>
          <a:ea typeface="+mn-ea"/>
        </a:defRPr>
      </a:lvl4pPr>
      <a:lvl5pPr marL="2240303" indent="-248923" algn="l" rtl="0" eaLnBrk="0" fontAlgn="base" hangingPunct="0">
        <a:spcBef>
          <a:spcPct val="20000"/>
        </a:spcBef>
        <a:spcAft>
          <a:spcPct val="0"/>
        </a:spcAft>
        <a:buChar char="»"/>
        <a:defRPr kumimoji="1" sz="2200">
          <a:solidFill>
            <a:schemeClr val="tx1"/>
          </a:solidFill>
          <a:latin typeface="+mn-lt"/>
          <a:ea typeface="+mn-ea"/>
        </a:defRPr>
      </a:lvl5pPr>
      <a:lvl6pPr marL="2738148" indent="-248923" algn="l" rtl="0" eaLnBrk="1" fontAlgn="base" hangingPunct="1">
        <a:spcBef>
          <a:spcPct val="20000"/>
        </a:spcBef>
        <a:spcAft>
          <a:spcPct val="0"/>
        </a:spcAft>
        <a:buChar char="»"/>
        <a:defRPr kumimoji="1" sz="2200">
          <a:solidFill>
            <a:schemeClr val="tx1"/>
          </a:solidFill>
          <a:latin typeface="+mn-lt"/>
          <a:ea typeface="+mn-ea"/>
        </a:defRPr>
      </a:lvl6pPr>
      <a:lvl7pPr marL="3235993" indent="-248923" algn="l" rtl="0" eaLnBrk="1" fontAlgn="base" hangingPunct="1">
        <a:spcBef>
          <a:spcPct val="20000"/>
        </a:spcBef>
        <a:spcAft>
          <a:spcPct val="0"/>
        </a:spcAft>
        <a:buChar char="»"/>
        <a:defRPr kumimoji="1" sz="2200">
          <a:solidFill>
            <a:schemeClr val="tx1"/>
          </a:solidFill>
          <a:latin typeface="+mn-lt"/>
          <a:ea typeface="+mn-ea"/>
        </a:defRPr>
      </a:lvl7pPr>
      <a:lvl8pPr marL="3733838" indent="-248923" algn="l" rtl="0" eaLnBrk="1" fontAlgn="base" hangingPunct="1">
        <a:spcBef>
          <a:spcPct val="20000"/>
        </a:spcBef>
        <a:spcAft>
          <a:spcPct val="0"/>
        </a:spcAft>
        <a:buChar char="»"/>
        <a:defRPr kumimoji="1" sz="2200">
          <a:solidFill>
            <a:schemeClr val="tx1"/>
          </a:solidFill>
          <a:latin typeface="+mn-lt"/>
          <a:ea typeface="+mn-ea"/>
        </a:defRPr>
      </a:lvl8pPr>
      <a:lvl9pPr marL="4231683" indent="-248923" algn="l" rtl="0" eaLnBrk="1" fontAlgn="base" hangingPunct="1">
        <a:spcBef>
          <a:spcPct val="20000"/>
        </a:spcBef>
        <a:spcAft>
          <a:spcPct val="0"/>
        </a:spcAft>
        <a:buChar char="»"/>
        <a:defRPr kumimoji="1" sz="2200">
          <a:solidFill>
            <a:schemeClr val="tx1"/>
          </a:solidFill>
          <a:latin typeface="+mn-lt"/>
          <a:ea typeface="+mn-ea"/>
        </a:defRPr>
      </a:lvl9pPr>
    </p:bodyStyle>
    <p:otherStyle>
      <a:defPPr>
        <a:defRPr lang="zh-CN"/>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0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98.gi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104.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49.bin"/><Relationship Id="rId5" Type="http://schemas.openxmlformats.org/officeDocument/2006/relationships/image" Target="../media/image99.wmf"/><Relationship Id="rId4" Type="http://schemas.openxmlformats.org/officeDocument/2006/relationships/oleObject" Target="../embeddings/oleObject48.bin"/><Relationship Id="rId9" Type="http://schemas.openxmlformats.org/officeDocument/2006/relationships/image" Target="../media/image101.w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102.wmf"/><Relationship Id="rId4" Type="http://schemas.openxmlformats.org/officeDocument/2006/relationships/oleObject" Target="../embeddings/oleObject51.bin"/></Relationships>
</file>

<file path=ppt/slides/_rels/slide107.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6.png"/></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9.xml"/><Relationship Id="rId7" Type="http://schemas.openxmlformats.org/officeDocument/2006/relationships/image" Target="../media/image104.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53.bin"/><Relationship Id="rId5" Type="http://schemas.openxmlformats.org/officeDocument/2006/relationships/image" Target="../media/image103.wmf"/><Relationship Id="rId4" Type="http://schemas.openxmlformats.org/officeDocument/2006/relationships/oleObject" Target="../embeddings/oleObject52.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05.wmf"/><Relationship Id="rId4" Type="http://schemas.openxmlformats.org/officeDocument/2006/relationships/oleObject" Target="../embeddings/oleObject54.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06.wmf"/><Relationship Id="rId4" Type="http://schemas.openxmlformats.org/officeDocument/2006/relationships/oleObject" Target="../embeddings/oleObject55.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2.xml"/><Relationship Id="rId7"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57.bin"/><Relationship Id="rId5" Type="http://schemas.openxmlformats.org/officeDocument/2006/relationships/image" Target="../media/image107.wmf"/><Relationship Id="rId4" Type="http://schemas.openxmlformats.org/officeDocument/2006/relationships/oleObject" Target="../embeddings/oleObject56.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09.wmf"/><Relationship Id="rId4" Type="http://schemas.openxmlformats.org/officeDocument/2006/relationships/oleObject" Target="../embeddings/oleObject58.bin"/></Relationships>
</file>

<file path=ppt/slides/_rels/slide115.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notesSlide" Target="../notesSlides/notesSlide114.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10.wmf"/><Relationship Id="rId5" Type="http://schemas.openxmlformats.org/officeDocument/2006/relationships/oleObject" Target="../embeddings/oleObject59.bin"/><Relationship Id="rId10" Type="http://schemas.openxmlformats.org/officeDocument/2006/relationships/image" Target="../media/image112.wmf"/><Relationship Id="rId4" Type="http://schemas.openxmlformats.org/officeDocument/2006/relationships/image" Target="../media/image115.png"/><Relationship Id="rId9" Type="http://schemas.openxmlformats.org/officeDocument/2006/relationships/oleObject" Target="../embeddings/oleObject61.bin"/></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16.png"/><Relationship Id="rId4" Type="http://schemas.openxmlformats.org/officeDocument/2006/relationships/oleObject" Target="../embeddings/oleObject62.bin"/></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8.png"/><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83.png"/><Relationship Id="rId5" Type="http://schemas.openxmlformats.org/officeDocument/2006/relationships/image" Target="../media/image117.wmf"/><Relationship Id="rId4" Type="http://schemas.openxmlformats.org/officeDocument/2006/relationships/oleObject" Target="../embeddings/oleObject63.bin"/></Relationships>
</file>

<file path=ppt/slides/_rels/slide121.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2.xml"/><Relationship Id="rId7" Type="http://schemas.openxmlformats.org/officeDocument/2006/relationships/image" Target="../media/image119.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65.bin"/><Relationship Id="rId5" Type="http://schemas.openxmlformats.org/officeDocument/2006/relationships/image" Target="../media/image118.wmf"/><Relationship Id="rId4" Type="http://schemas.openxmlformats.org/officeDocument/2006/relationships/oleObject" Target="../embeddings/oleObject64.bin"/></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120.wmf"/><Relationship Id="rId4" Type="http://schemas.openxmlformats.org/officeDocument/2006/relationships/oleObject" Target="../embeddings/oleObject66.bin"/></Relationships>
</file>

<file path=ppt/slides/_rels/slide126.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notesSlide" Target="../notesSlides/notesSlide125.xml"/><Relationship Id="rId7"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680.png"/><Relationship Id="rId5" Type="http://schemas.openxmlformats.org/officeDocument/2006/relationships/image" Target="../media/image121.wmf"/><Relationship Id="rId4" Type="http://schemas.openxmlformats.org/officeDocument/2006/relationships/oleObject" Target="../embeddings/oleObject67.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1.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oleObject" Target="../embeddings/oleObject4.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5.png"/><Relationship Id="rId4" Type="http://schemas.openxmlformats.org/officeDocument/2006/relationships/image" Target="../media/image2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6.png"/><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1.png"/><Relationship Id="rId5" Type="http://schemas.openxmlformats.org/officeDocument/2006/relationships/image" Target="../media/image30.png"/><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20.png"/></Relationships>
</file>

<file path=ppt/slides/_rels/slide2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34.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67.png"/><Relationship Id="rId5" Type="http://schemas.openxmlformats.org/officeDocument/2006/relationships/image" Target="../media/image400.png"/><Relationship Id="rId4" Type="http://schemas.openxmlformats.org/officeDocument/2006/relationships/image" Target="../media/image39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2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5.wmf"/><Relationship Id="rId3" Type="http://schemas.openxmlformats.org/officeDocument/2006/relationships/notesSlide" Target="../notesSlides/notesSlide42.xml"/><Relationship Id="rId7" Type="http://schemas.openxmlformats.org/officeDocument/2006/relationships/image" Target="../media/image32.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9.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3.wmf"/></Relationships>
</file>

<file path=ppt/slides/_rels/slide43.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60.png"/><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6.w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5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7.wmf"/><Relationship Id="rId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8.wmf"/><Relationship Id="rId4" Type="http://schemas.openxmlformats.org/officeDocument/2006/relationships/oleObject" Target="../embeddings/oleObject15.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99.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62.wmf"/><Relationship Id="rId4" Type="http://schemas.openxmlformats.org/officeDocument/2006/relationships/oleObject" Target="../embeddings/oleObject16.bin"/></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5.jpg"/><Relationship Id="rId5" Type="http://schemas.openxmlformats.org/officeDocument/2006/relationships/image" Target="../media/image64.wmf"/><Relationship Id="rId4" Type="http://schemas.openxmlformats.org/officeDocument/2006/relationships/oleObject" Target="../embeddings/oleObject17.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6.wmf"/><Relationship Id="rId5" Type="http://schemas.openxmlformats.org/officeDocument/2006/relationships/oleObject" Target="../embeddings/oleObject18.bin"/><Relationship Id="rId4" Type="http://schemas.openxmlformats.org/officeDocument/2006/relationships/image" Target="../media/image68.png"/></Relationships>
</file>

<file path=ppt/slides/_rels/slide7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notesSlide" Target="../notesSlides/notesSlide74.xml"/><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0.bin"/><Relationship Id="rId11" Type="http://schemas.openxmlformats.org/officeDocument/2006/relationships/image" Target="../media/image101.png"/><Relationship Id="rId5" Type="http://schemas.openxmlformats.org/officeDocument/2006/relationships/image" Target="../media/image69.wmf"/><Relationship Id="rId10" Type="http://schemas.openxmlformats.org/officeDocument/2006/relationships/image" Target="../media/image100.png"/><Relationship Id="rId4" Type="http://schemas.openxmlformats.org/officeDocument/2006/relationships/oleObject" Target="../embeddings/oleObject19.bin"/><Relationship Id="rId9" Type="http://schemas.openxmlformats.org/officeDocument/2006/relationships/image" Target="../media/image112.png"/></Relationships>
</file>

<file path=ppt/slides/_rels/slide7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1.wmf"/><Relationship Id="rId4" Type="http://schemas.openxmlformats.org/officeDocument/2006/relationships/oleObject" Target="../embeddings/oleObject21.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80.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2.wmf"/><Relationship Id="rId5" Type="http://schemas.openxmlformats.org/officeDocument/2006/relationships/oleObject" Target="../embeddings/oleObject22.bin"/><Relationship Id="rId4" Type="http://schemas.openxmlformats.org/officeDocument/2006/relationships/image" Target="../media/image730.png"/></Relationships>
</file>

<file path=ppt/slides/_rels/slide7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notesSlide" Target="../notesSlides/notesSlide79.xml"/><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23.bin"/><Relationship Id="rId4" Type="http://schemas.openxmlformats.org/officeDocument/2006/relationships/image" Target="../media/image1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30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5.wmf"/><Relationship Id="rId5" Type="http://schemas.openxmlformats.org/officeDocument/2006/relationships/oleObject" Target="../embeddings/oleObject25.bin"/><Relationship Id="rId4" Type="http://schemas.openxmlformats.org/officeDocument/2006/relationships/image" Target="../media/image80.png"/></Relationships>
</file>

<file path=ppt/slides/_rels/slide84.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81.png"/><Relationship Id="rId7" Type="http://schemas.openxmlformats.org/officeDocument/2006/relationships/image" Target="../media/image123.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1.png"/><Relationship Id="rId4" Type="http://schemas.openxmlformats.org/officeDocument/2006/relationships/image" Target="../media/image120.png"/><Relationship Id="rId9" Type="http://schemas.openxmlformats.org/officeDocument/2006/relationships/image" Target="../media/image127.png"/></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80.wmf"/><Relationship Id="rId3" Type="http://schemas.openxmlformats.org/officeDocument/2006/relationships/notesSlide" Target="../notesSlides/notesSlide85.xml"/><Relationship Id="rId7" Type="http://schemas.openxmlformats.org/officeDocument/2006/relationships/image" Target="../media/image77.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27.bin"/><Relationship Id="rId11" Type="http://schemas.openxmlformats.org/officeDocument/2006/relationships/image" Target="../media/image79.wmf"/><Relationship Id="rId5" Type="http://schemas.openxmlformats.org/officeDocument/2006/relationships/image" Target="../media/image76.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78.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81.wmf"/><Relationship Id="rId4" Type="http://schemas.openxmlformats.org/officeDocument/2006/relationships/oleObject" Target="../embeddings/oleObject31.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7" Type="http://schemas.openxmlformats.org/officeDocument/2006/relationships/image" Target="../media/image83.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3.bin"/><Relationship Id="rId5" Type="http://schemas.openxmlformats.org/officeDocument/2006/relationships/image" Target="../media/image82.wmf"/><Relationship Id="rId4" Type="http://schemas.openxmlformats.org/officeDocument/2006/relationships/oleObject" Target="../embeddings/oleObject32.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5.bin"/><Relationship Id="rId5" Type="http://schemas.openxmlformats.org/officeDocument/2006/relationships/image" Target="../media/image84.wmf"/><Relationship Id="rId4" Type="http://schemas.openxmlformats.org/officeDocument/2006/relationships/oleObject" Target="../embeddings/oleObject34.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94.xml"/><Relationship Id="rId7"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7.bin"/><Relationship Id="rId11" Type="http://schemas.openxmlformats.org/officeDocument/2006/relationships/image" Target="../media/image89.wmf"/><Relationship Id="rId5" Type="http://schemas.openxmlformats.org/officeDocument/2006/relationships/image" Target="../media/image86.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88.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94.wmf"/><Relationship Id="rId3" Type="http://schemas.openxmlformats.org/officeDocument/2006/relationships/notesSlide" Target="../notesSlides/notesSlide95.xml"/><Relationship Id="rId7" Type="http://schemas.openxmlformats.org/officeDocument/2006/relationships/image" Target="../media/image91.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1.bin"/><Relationship Id="rId11" Type="http://schemas.openxmlformats.org/officeDocument/2006/relationships/image" Target="../media/image93.wmf"/><Relationship Id="rId5" Type="http://schemas.openxmlformats.org/officeDocument/2006/relationships/image" Target="../media/image90.wmf"/><Relationship Id="rId15" Type="http://schemas.openxmlformats.org/officeDocument/2006/relationships/image" Target="../media/image95.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92.wmf"/><Relationship Id="rId14" Type="http://schemas.openxmlformats.org/officeDocument/2006/relationships/oleObject" Target="../embeddings/oleObject45.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6.emf"/><Relationship Id="rId5" Type="http://schemas.openxmlformats.org/officeDocument/2006/relationships/oleObject" Target="../embeddings/oleObject46.bin"/><Relationship Id="rId4" Type="http://schemas.openxmlformats.org/officeDocument/2006/relationships/image" Target="../media/image54.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7.emf"/><Relationship Id="rId5" Type="http://schemas.openxmlformats.org/officeDocument/2006/relationships/oleObject" Target="../embeddings/oleObject47.bin"/><Relationship Id="rId4" Type="http://schemas.openxmlformats.org/officeDocument/2006/relationships/image" Target="../media/image5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534670" y="1875220"/>
            <a:ext cx="9624060" cy="1587843"/>
          </a:xfrm>
          <a:prstGeom prst="rect">
            <a:avLst/>
          </a:prstGeom>
        </p:spPr>
        <p:txBody>
          <a:bodyPr lIns="99569" tIns="49785" rIns="99569" bIns="49785"/>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10500" dirty="0">
                <a:solidFill>
                  <a:srgbClr val="0070C0"/>
                </a:solidFill>
              </a:rPr>
              <a:t>数字电路</a:t>
            </a:r>
          </a:p>
        </p:txBody>
      </p:sp>
      <p:sp>
        <p:nvSpPr>
          <p:cNvPr id="3" name="标题 1"/>
          <p:cNvSpPr>
            <a:spLocks noGrp="1"/>
          </p:cNvSpPr>
          <p:nvPr/>
        </p:nvSpPr>
        <p:spPr>
          <a:xfrm>
            <a:off x="546767" y="4098200"/>
            <a:ext cx="9624060" cy="1508451"/>
          </a:xfrm>
          <a:prstGeom prst="rect">
            <a:avLst/>
          </a:prstGeom>
        </p:spPr>
        <p:txBody>
          <a:bodyPr lIns="99569" tIns="49785" rIns="99569" bIns="49785"/>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3000" dirty="0">
                <a:solidFill>
                  <a:schemeClr val="tx1"/>
                </a:solidFill>
              </a:rPr>
              <a:t>中国科学院计算技术研究所</a:t>
            </a:r>
            <a:endParaRPr lang="en-US" altLang="zh-CN" sz="3000" dirty="0">
              <a:solidFill>
                <a:schemeClr val="tx1"/>
              </a:solidFill>
            </a:endParaRPr>
          </a:p>
          <a:p>
            <a:r>
              <a:rPr lang="zh-Hans" altLang="en-US" sz="3000" dirty="0">
                <a:solidFill>
                  <a:schemeClr val="tx1"/>
                </a:solidFill>
              </a:rPr>
              <a:t>安学军</a:t>
            </a:r>
            <a:r>
              <a:rPr lang="zh-CN" altLang="en-US" sz="3000" dirty="0">
                <a:solidFill>
                  <a:schemeClr val="tx1"/>
                </a:solidFill>
              </a:rPr>
              <a:t>研究员</a:t>
            </a:r>
            <a:endParaRPr lang="en-US" altLang="zh-CN" sz="3000" dirty="0">
              <a:solidFill>
                <a:schemeClr val="tx1"/>
              </a:solidFill>
            </a:endParaRPr>
          </a:p>
          <a:p>
            <a:r>
              <a:rPr lang="en-US" altLang="zh-Hans" sz="3000" dirty="0" err="1">
                <a:solidFill>
                  <a:schemeClr val="tx1"/>
                </a:solidFill>
              </a:rPr>
              <a:t>axj</a:t>
            </a:r>
            <a:r>
              <a:rPr lang="en-US" altLang="zh-CN" sz="3000" dirty="0" err="1">
                <a:solidFill>
                  <a:schemeClr val="tx1"/>
                </a:solidFill>
              </a:rPr>
              <a:t>@ict.ac.cn</a:t>
            </a:r>
            <a:endParaRPr lang="en-US" altLang="zh-CN" sz="3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2557" y="2504750"/>
            <a:ext cx="2778909" cy="735452"/>
          </a:xfrm>
          <a:solidFill>
            <a:schemeClr val="bg1"/>
          </a:solidFill>
        </p:spPr>
        <p:txBody>
          <a:bodyPr/>
          <a:lstStyle/>
          <a:p>
            <a:pPr marL="0" indent="0">
              <a:buNone/>
            </a:pPr>
            <a:r>
              <a:rPr lang="zh-CN" altLang="en-US" dirty="0"/>
              <a:t>与（</a:t>
            </a:r>
            <a:r>
              <a:rPr lang="en-US" altLang="zh-CN" dirty="0"/>
              <a:t>AND</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三种基本运算</a:t>
            </a:r>
          </a:p>
        </p:txBody>
      </p:sp>
      <p:sp>
        <p:nvSpPr>
          <p:cNvPr id="6" name="内容占位符 3"/>
          <p:cNvSpPr txBox="1">
            <a:spLocks/>
          </p:cNvSpPr>
          <p:nvPr/>
        </p:nvSpPr>
        <p:spPr>
          <a:xfrm>
            <a:off x="4420398" y="2446279"/>
            <a:ext cx="2357862" cy="793922"/>
          </a:xfrm>
          <a:prstGeom prst="rect">
            <a:avLst/>
          </a:prstGeom>
          <a:solidFill>
            <a:schemeClr val="bg1"/>
          </a:solidFill>
        </p:spPr>
        <p:txBody>
          <a:bodyPr lIns="99569" tIns="49785" rIns="99569" bIns="49785"/>
          <a:lstStyle>
            <a:lvl1pPr marL="342900" indent="-342900" algn="l" rtl="0" eaLnBrk="0" fontAlgn="base" hangingPunct="0">
              <a:lnSpc>
                <a:spcPct val="110000"/>
              </a:lnSpc>
              <a:spcBef>
                <a:spcPct val="20000"/>
              </a:spcBef>
              <a:spcAft>
                <a:spcPct val="0"/>
              </a:spcAft>
              <a:buChar char="•"/>
              <a:defRPr kumimoji="1" sz="3200" baseline="0">
                <a:solidFill>
                  <a:schemeClr val="tx1"/>
                </a:solidFill>
                <a:latin typeface="Times New Roman" pitchFamily="18" charset="0"/>
                <a:ea typeface="+mj-ea"/>
                <a:cs typeface="宋体" charset="0"/>
              </a:defRPr>
            </a:lvl1pPr>
            <a:lvl2pPr marL="742950" indent="-285750" algn="l" rtl="0" eaLnBrk="0" fontAlgn="base" hangingPunct="0">
              <a:lnSpc>
                <a:spcPct val="110000"/>
              </a:lnSpc>
              <a:spcBef>
                <a:spcPct val="20000"/>
              </a:spcBef>
              <a:spcAft>
                <a:spcPct val="0"/>
              </a:spcAft>
              <a:buChar char="–"/>
              <a:defRPr kumimoji="1" sz="2800" baseline="0">
                <a:solidFill>
                  <a:schemeClr val="tx1"/>
                </a:solidFill>
                <a:latin typeface="Times New Roman" pitchFamily="18" charset="0"/>
                <a:ea typeface="+mj-ea"/>
              </a:defRPr>
            </a:lvl2pPr>
            <a:lvl3pPr marL="1143000" indent="-228600" algn="l" rtl="0" eaLnBrk="0" fontAlgn="base" hangingPunct="0">
              <a:lnSpc>
                <a:spcPct val="110000"/>
              </a:lnSpc>
              <a:spcBef>
                <a:spcPct val="20000"/>
              </a:spcBef>
              <a:spcAft>
                <a:spcPct val="0"/>
              </a:spcAft>
              <a:buChar char="•"/>
              <a:defRPr kumimoji="1" sz="2400" baseline="0">
                <a:solidFill>
                  <a:schemeClr val="tx1"/>
                </a:solidFill>
                <a:latin typeface="Times New Roman" pitchFamily="18" charset="0"/>
                <a:ea typeface="+mj-ea"/>
              </a:defRPr>
            </a:lvl3pPr>
            <a:lvl4pPr marL="16002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4pPr>
            <a:lvl5pPr marL="20574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buNone/>
            </a:pPr>
            <a:r>
              <a:rPr lang="zh-CN" altLang="en-US" kern="0" dirty="0"/>
              <a:t>或（</a:t>
            </a:r>
            <a:r>
              <a:rPr lang="en-US" altLang="zh-CN" kern="0" dirty="0"/>
              <a:t>OR</a:t>
            </a:r>
            <a:r>
              <a:rPr lang="zh-CN" altLang="en-US" kern="0" dirty="0"/>
              <a:t>）</a:t>
            </a:r>
            <a:endParaRPr lang="en-US" altLang="zh-CN" kern="0" dirty="0"/>
          </a:p>
        </p:txBody>
      </p:sp>
      <p:sp>
        <p:nvSpPr>
          <p:cNvPr id="7" name="内容占位符 3"/>
          <p:cNvSpPr txBox="1">
            <a:spLocks/>
          </p:cNvSpPr>
          <p:nvPr/>
        </p:nvSpPr>
        <p:spPr>
          <a:xfrm>
            <a:off x="7788771" y="2446281"/>
            <a:ext cx="2780390" cy="574805"/>
          </a:xfrm>
          <a:prstGeom prst="rect">
            <a:avLst/>
          </a:prstGeom>
          <a:solidFill>
            <a:schemeClr val="bg1"/>
          </a:solidFill>
        </p:spPr>
        <p:txBody>
          <a:bodyPr lIns="99569" tIns="49785" rIns="99569" bIns="49785"/>
          <a:lstStyle>
            <a:lvl1pPr marL="342900" indent="-342900" algn="l" rtl="0" eaLnBrk="0" fontAlgn="base" hangingPunct="0">
              <a:lnSpc>
                <a:spcPct val="110000"/>
              </a:lnSpc>
              <a:spcBef>
                <a:spcPct val="20000"/>
              </a:spcBef>
              <a:spcAft>
                <a:spcPct val="0"/>
              </a:spcAft>
              <a:buChar char="•"/>
              <a:defRPr kumimoji="1" sz="3200" baseline="0">
                <a:solidFill>
                  <a:schemeClr val="tx1"/>
                </a:solidFill>
                <a:latin typeface="Times New Roman" pitchFamily="18" charset="0"/>
                <a:ea typeface="+mj-ea"/>
                <a:cs typeface="宋体" charset="0"/>
              </a:defRPr>
            </a:lvl1pPr>
            <a:lvl2pPr marL="742950" indent="-285750" algn="l" rtl="0" eaLnBrk="0" fontAlgn="base" hangingPunct="0">
              <a:lnSpc>
                <a:spcPct val="110000"/>
              </a:lnSpc>
              <a:spcBef>
                <a:spcPct val="20000"/>
              </a:spcBef>
              <a:spcAft>
                <a:spcPct val="0"/>
              </a:spcAft>
              <a:buChar char="–"/>
              <a:defRPr kumimoji="1" sz="2800" baseline="0">
                <a:solidFill>
                  <a:schemeClr val="tx1"/>
                </a:solidFill>
                <a:latin typeface="Times New Roman" pitchFamily="18" charset="0"/>
                <a:ea typeface="+mj-ea"/>
              </a:defRPr>
            </a:lvl2pPr>
            <a:lvl3pPr marL="1143000" indent="-228600" algn="l" rtl="0" eaLnBrk="0" fontAlgn="base" hangingPunct="0">
              <a:lnSpc>
                <a:spcPct val="110000"/>
              </a:lnSpc>
              <a:spcBef>
                <a:spcPct val="20000"/>
              </a:spcBef>
              <a:spcAft>
                <a:spcPct val="0"/>
              </a:spcAft>
              <a:buChar char="•"/>
              <a:defRPr kumimoji="1" sz="2400" baseline="0">
                <a:solidFill>
                  <a:schemeClr val="tx1"/>
                </a:solidFill>
                <a:latin typeface="Times New Roman" pitchFamily="18" charset="0"/>
                <a:ea typeface="+mj-ea"/>
              </a:defRPr>
            </a:lvl3pPr>
            <a:lvl4pPr marL="16002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4pPr>
            <a:lvl5pPr marL="2057400" indent="-228600" algn="l" rtl="0" eaLnBrk="0" fontAlgn="base" hangingPunct="0">
              <a:lnSpc>
                <a:spcPct val="110000"/>
              </a:lnSpc>
              <a:spcBef>
                <a:spcPct val="20000"/>
              </a:spcBef>
              <a:spcAft>
                <a:spcPct val="0"/>
              </a:spcAft>
              <a:buChar char="»"/>
              <a:defRPr kumimoji="1" sz="2000" baseline="0">
                <a:solidFill>
                  <a:schemeClr val="tx1"/>
                </a:solidFill>
                <a:latin typeface="Times New Roman" pitchFamily="18" charset="0"/>
                <a:ea typeface="+mj-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marL="0" indent="0">
              <a:buNone/>
            </a:pPr>
            <a:r>
              <a:rPr lang="zh-CN" altLang="en-US" kern="0" dirty="0"/>
              <a:t>非（</a:t>
            </a:r>
            <a:r>
              <a:rPr lang="en-US" altLang="zh-CN" kern="0" dirty="0"/>
              <a:t>NOT</a:t>
            </a:r>
            <a:r>
              <a:rPr lang="zh-CN" altLang="en-US" kern="0" dirty="0"/>
              <a:t>）</a:t>
            </a:r>
            <a:endParaRPr lang="en-US" altLang="zh-CN" kern="0"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20995"/>
            <a:ext cx="10693400" cy="2281206"/>
          </a:xfrm>
          <a:prstGeom prst="rect">
            <a:avLst/>
          </a:prstGeom>
        </p:spPr>
      </p:pic>
      <p:sp>
        <p:nvSpPr>
          <p:cNvPr id="8" name="TextBox 7"/>
          <p:cNvSpPr txBox="1"/>
          <p:nvPr/>
        </p:nvSpPr>
        <p:spPr>
          <a:xfrm>
            <a:off x="1304651" y="5924222"/>
            <a:ext cx="8000083" cy="1323418"/>
          </a:xfrm>
          <a:prstGeom prst="rect">
            <a:avLst/>
          </a:prstGeom>
          <a:noFill/>
        </p:spPr>
        <p:txBody>
          <a:bodyPr wrap="none" lIns="99569" tIns="49785" rIns="99569" bIns="49785" rtlCol="0">
            <a:spAutoFit/>
          </a:bodyPr>
          <a:lstStyle/>
          <a:p>
            <a:r>
              <a:rPr lang="en-US" altLang="zh-CN" sz="2600" dirty="0">
                <a:latin typeface="+mj-ea"/>
                <a:ea typeface="+mj-ea"/>
              </a:rPr>
              <a:t>A</a:t>
            </a:r>
            <a:r>
              <a:rPr lang="zh-CN" altLang="en-US" sz="2600" dirty="0">
                <a:latin typeface="+mj-ea"/>
                <a:ea typeface="+mj-ea"/>
              </a:rPr>
              <a:t>、</a:t>
            </a:r>
            <a:r>
              <a:rPr lang="en-US" altLang="zh-CN" sz="2600" dirty="0">
                <a:latin typeface="+mj-ea"/>
                <a:ea typeface="+mj-ea"/>
              </a:rPr>
              <a:t>B </a:t>
            </a:r>
            <a:r>
              <a:rPr lang="zh-CN" altLang="en-US" sz="2600" dirty="0">
                <a:latin typeface="+mj-ea"/>
                <a:ea typeface="+mj-ea"/>
              </a:rPr>
              <a:t>：开关。值为</a:t>
            </a:r>
            <a:r>
              <a:rPr lang="en-US" altLang="zh-CN" sz="2600" dirty="0">
                <a:latin typeface="+mj-ea"/>
                <a:ea typeface="+mj-ea"/>
              </a:rPr>
              <a:t>1</a:t>
            </a:r>
            <a:r>
              <a:rPr lang="zh-CN" altLang="en-US" sz="2600" dirty="0">
                <a:latin typeface="+mj-ea"/>
                <a:ea typeface="+mj-ea"/>
              </a:rPr>
              <a:t>，开关闭合；值为</a:t>
            </a:r>
            <a:r>
              <a:rPr lang="en-US" altLang="zh-CN" sz="2600" dirty="0">
                <a:latin typeface="+mj-ea"/>
                <a:ea typeface="+mj-ea"/>
              </a:rPr>
              <a:t>0</a:t>
            </a:r>
            <a:r>
              <a:rPr lang="zh-CN" altLang="en-US" sz="2600" dirty="0">
                <a:latin typeface="+mj-ea"/>
                <a:ea typeface="+mj-ea"/>
              </a:rPr>
              <a:t>，开关断开；</a:t>
            </a:r>
            <a:endParaRPr lang="en-US" altLang="zh-CN" sz="2600" dirty="0">
              <a:latin typeface="+mj-ea"/>
              <a:ea typeface="+mj-ea"/>
            </a:endParaRPr>
          </a:p>
          <a:p>
            <a:r>
              <a:rPr lang="en-US" altLang="zh-CN" sz="2600" dirty="0">
                <a:latin typeface="+mj-ea"/>
                <a:ea typeface="+mj-ea"/>
              </a:rPr>
              <a:t>Y</a:t>
            </a:r>
            <a:r>
              <a:rPr lang="zh-CN" altLang="en-US" sz="2600" dirty="0">
                <a:latin typeface="+mj-ea"/>
                <a:ea typeface="+mj-ea"/>
              </a:rPr>
              <a:t>：灯泡。值为</a:t>
            </a:r>
            <a:r>
              <a:rPr lang="en-US" altLang="zh-CN" sz="2600" dirty="0">
                <a:latin typeface="+mj-ea"/>
                <a:ea typeface="+mj-ea"/>
              </a:rPr>
              <a:t>1</a:t>
            </a:r>
            <a:r>
              <a:rPr lang="zh-CN" altLang="en-US" sz="2600" dirty="0">
                <a:latin typeface="+mj-ea"/>
                <a:ea typeface="+mj-ea"/>
              </a:rPr>
              <a:t>，灯亮；值为</a:t>
            </a:r>
            <a:r>
              <a:rPr lang="en-US" altLang="zh-CN" sz="2600" dirty="0">
                <a:latin typeface="+mj-ea"/>
                <a:ea typeface="+mj-ea"/>
              </a:rPr>
              <a:t>0</a:t>
            </a:r>
            <a:r>
              <a:rPr lang="zh-CN" altLang="en-US" sz="2600" dirty="0">
                <a:latin typeface="+mj-ea"/>
                <a:ea typeface="+mj-ea"/>
              </a:rPr>
              <a:t>，灯灭。 </a:t>
            </a:r>
          </a:p>
          <a:p>
            <a:endParaRPr lang="zh-CN" altLang="en-US" sz="2600" dirty="0">
              <a:latin typeface="+mj-ea"/>
              <a:ea typeface="+mj-ea"/>
            </a:endParaRPr>
          </a:p>
        </p:txBody>
      </p:sp>
    </p:spTree>
    <p:custDataLst>
      <p:tags r:id="rId1"/>
    </p:custDataLst>
    <p:extLst>
      <p:ext uri="{BB962C8B-B14F-4D97-AF65-F5344CB8AC3E}">
        <p14:creationId xmlns:p14="http://schemas.microsoft.com/office/powerpoint/2010/main" val="3815599187"/>
      </p:ext>
    </p:extLst>
  </p:cSld>
  <p:clrMapOvr>
    <a:masterClrMapping/>
  </p:clrMapOvr>
  <mc:AlternateContent xmlns:mc="http://schemas.openxmlformats.org/markup-compatibility/2006" xmlns:p14="http://schemas.microsoft.com/office/powerpoint/2010/main">
    <mc:Choice Requires="p14">
      <p:transition p14:dur="0" advTm="35674"/>
    </mc:Choice>
    <mc:Fallback xmlns="">
      <p:transition advTm="356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a:t>
            </a:r>
            <a:endParaRPr lang="zh-CN" altLang="en-US" b="1" dirty="0"/>
          </a:p>
        </p:txBody>
      </p:sp>
      <p:pic>
        <p:nvPicPr>
          <p:cNvPr id="6" name="Picture 7" descr="2-6-1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884209" y="3174978"/>
            <a:ext cx="3480924" cy="22176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6537331" y="5580831"/>
            <a:ext cx="2947327" cy="576874"/>
          </a:xfrm>
          <a:prstGeom prst="rect">
            <a:avLst/>
          </a:prstGeom>
          <a:noFill/>
        </p:spPr>
        <p:txBody>
          <a:bodyPr wrap="squar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三变量卡诺图</a:t>
            </a:r>
          </a:p>
        </p:txBody>
      </p:sp>
      <p:sp>
        <p:nvSpPr>
          <p:cNvPr id="11" name="右箭头 10"/>
          <p:cNvSpPr/>
          <p:nvPr/>
        </p:nvSpPr>
        <p:spPr bwMode="auto">
          <a:xfrm>
            <a:off x="4595979" y="4283788"/>
            <a:ext cx="842094" cy="238176"/>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pic>
        <p:nvPicPr>
          <p:cNvPr id="8" name="Picture 6" descr="2-6-1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242244" y="2545174"/>
            <a:ext cx="2961660" cy="303910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右大括号 11"/>
          <p:cNvSpPr/>
          <p:nvPr/>
        </p:nvSpPr>
        <p:spPr bwMode="auto">
          <a:xfrm rot="16200000">
            <a:off x="8345283" y="2840689"/>
            <a:ext cx="482518" cy="1151093"/>
          </a:xfrm>
          <a:prstGeom prst="rightBrace">
            <a:avLst/>
          </a:prstGeom>
          <a:noFill/>
          <a:ln w="952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13" name="TextBox 12"/>
          <p:cNvSpPr txBox="1"/>
          <p:nvPr/>
        </p:nvSpPr>
        <p:spPr>
          <a:xfrm>
            <a:off x="6943992" y="2622411"/>
            <a:ext cx="4325889" cy="500652"/>
          </a:xfrm>
          <a:prstGeom prst="rect">
            <a:avLst/>
          </a:prstGeom>
          <a:noFill/>
        </p:spPr>
        <p:txBody>
          <a:bodyPr wrap="square" lIns="99569" tIns="49785" rIns="99569" bIns="49785" rtlCol="0">
            <a:spAutoFit/>
          </a:bodyPr>
          <a:lstStyle/>
          <a:p>
            <a:r>
              <a:rPr lang="en-US" altLang="zh-CN" sz="2600" i="1" dirty="0">
                <a:solidFill>
                  <a:srgbClr val="FF0000"/>
                </a:solidFill>
                <a:latin typeface="+mj-ea"/>
                <a:ea typeface="+mj-ea"/>
              </a:rPr>
              <a:t>B=0	    B=1</a:t>
            </a:r>
            <a:endParaRPr lang="zh-CN" altLang="en-US" sz="2600" dirty="0">
              <a:solidFill>
                <a:srgbClr val="FF0000"/>
              </a:solidFill>
              <a:latin typeface="+mj-ea"/>
              <a:ea typeface="+mj-ea"/>
            </a:endParaRPr>
          </a:p>
        </p:txBody>
      </p:sp>
      <p:sp>
        <p:nvSpPr>
          <p:cNvPr id="14" name="右大括号 13"/>
          <p:cNvSpPr/>
          <p:nvPr/>
        </p:nvSpPr>
        <p:spPr bwMode="auto">
          <a:xfrm rot="16200000">
            <a:off x="7025897" y="2818496"/>
            <a:ext cx="482518" cy="1151093"/>
          </a:xfrm>
          <a:prstGeom prst="rightBrace">
            <a:avLst/>
          </a:prstGeom>
          <a:noFill/>
          <a:ln w="952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15" name="TextBox 14"/>
          <p:cNvSpPr txBox="1"/>
          <p:nvPr/>
        </p:nvSpPr>
        <p:spPr>
          <a:xfrm>
            <a:off x="1648652" y="5705598"/>
            <a:ext cx="2947327" cy="576874"/>
          </a:xfrm>
          <a:prstGeom prst="rect">
            <a:avLst/>
          </a:prstGeom>
          <a:noFill/>
        </p:spPr>
        <p:txBody>
          <a:bodyPr wrap="squar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二变量卡诺图</a:t>
            </a:r>
          </a:p>
        </p:txBody>
      </p:sp>
    </p:spTree>
    <p:extLst>
      <p:ext uri="{BB962C8B-B14F-4D97-AF65-F5344CB8AC3E}">
        <p14:creationId xmlns:p14="http://schemas.microsoft.com/office/powerpoint/2010/main" val="135943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a:t>
            </a:r>
            <a:endParaRPr lang="zh-CN" altLang="en-US" b="1" dirty="0"/>
          </a:p>
        </p:txBody>
      </p:sp>
      <p:pic>
        <p:nvPicPr>
          <p:cNvPr id="6" name="Picture 7" descr="2-6-1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50156" y="2676519"/>
            <a:ext cx="3480924" cy="22176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8" descr="2-6-1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5035" y="2276126"/>
            <a:ext cx="4368365" cy="37362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916766" y="5976860"/>
            <a:ext cx="3115747" cy="576874"/>
          </a:xfrm>
          <a:prstGeom prst="rect">
            <a:avLst/>
          </a:prstGeom>
          <a:noFill/>
        </p:spPr>
        <p:txBody>
          <a:bodyPr wrap="squar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四变量卡诺图</a:t>
            </a:r>
          </a:p>
        </p:txBody>
      </p:sp>
      <p:sp>
        <p:nvSpPr>
          <p:cNvPr id="17" name="右大括号 16"/>
          <p:cNvSpPr/>
          <p:nvPr/>
        </p:nvSpPr>
        <p:spPr bwMode="auto">
          <a:xfrm rot="10800000">
            <a:off x="6325034" y="4448796"/>
            <a:ext cx="482518" cy="1151093"/>
          </a:xfrm>
          <a:prstGeom prst="rightBrace">
            <a:avLst/>
          </a:prstGeom>
          <a:noFill/>
          <a:ln w="952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18" name="TextBox 17"/>
          <p:cNvSpPr txBox="1"/>
          <p:nvPr/>
        </p:nvSpPr>
        <p:spPr>
          <a:xfrm>
            <a:off x="5305846" y="3355608"/>
            <a:ext cx="4325889" cy="500652"/>
          </a:xfrm>
          <a:prstGeom prst="rect">
            <a:avLst/>
          </a:prstGeom>
          <a:noFill/>
        </p:spPr>
        <p:txBody>
          <a:bodyPr wrap="square" lIns="99569" tIns="49785" rIns="99569" bIns="49785" rtlCol="0">
            <a:spAutoFit/>
          </a:bodyPr>
          <a:lstStyle/>
          <a:p>
            <a:r>
              <a:rPr lang="en-US" altLang="zh-CN" sz="2600" i="1" dirty="0">
                <a:solidFill>
                  <a:srgbClr val="FF0000"/>
                </a:solidFill>
                <a:latin typeface="+mj-ea"/>
                <a:ea typeface="+mj-ea"/>
              </a:rPr>
              <a:t>A=0</a:t>
            </a:r>
            <a:endParaRPr lang="zh-CN" altLang="en-US" sz="2600" dirty="0">
              <a:solidFill>
                <a:srgbClr val="FF0000"/>
              </a:solidFill>
              <a:latin typeface="+mj-ea"/>
              <a:ea typeface="+mj-ea"/>
            </a:endParaRPr>
          </a:p>
        </p:txBody>
      </p:sp>
      <p:sp>
        <p:nvSpPr>
          <p:cNvPr id="19" name="右大括号 18"/>
          <p:cNvSpPr/>
          <p:nvPr/>
        </p:nvSpPr>
        <p:spPr bwMode="auto">
          <a:xfrm rot="10800000">
            <a:off x="6325035" y="3047377"/>
            <a:ext cx="482518" cy="1151093"/>
          </a:xfrm>
          <a:prstGeom prst="rightBrace">
            <a:avLst/>
          </a:prstGeom>
          <a:noFill/>
          <a:ln w="952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20" name="TextBox 19"/>
          <p:cNvSpPr txBox="1"/>
          <p:nvPr/>
        </p:nvSpPr>
        <p:spPr>
          <a:xfrm>
            <a:off x="5305846" y="4774017"/>
            <a:ext cx="4325889" cy="500652"/>
          </a:xfrm>
          <a:prstGeom prst="rect">
            <a:avLst/>
          </a:prstGeom>
          <a:noFill/>
        </p:spPr>
        <p:txBody>
          <a:bodyPr wrap="square" lIns="99569" tIns="49785" rIns="99569" bIns="49785" rtlCol="0">
            <a:spAutoFit/>
          </a:bodyPr>
          <a:lstStyle/>
          <a:p>
            <a:r>
              <a:rPr lang="en-US" altLang="zh-CN" sz="2600" i="1" dirty="0">
                <a:solidFill>
                  <a:srgbClr val="FF0000"/>
                </a:solidFill>
                <a:latin typeface="+mj-ea"/>
                <a:ea typeface="+mj-ea"/>
              </a:rPr>
              <a:t>A=1</a:t>
            </a:r>
            <a:endParaRPr lang="zh-CN" altLang="en-US" sz="2600" dirty="0">
              <a:solidFill>
                <a:srgbClr val="FF0000"/>
              </a:solidFill>
              <a:latin typeface="+mj-ea"/>
              <a:ea typeface="+mj-ea"/>
            </a:endParaRPr>
          </a:p>
        </p:txBody>
      </p:sp>
      <p:sp>
        <p:nvSpPr>
          <p:cNvPr id="21" name="TextBox 20"/>
          <p:cNvSpPr txBox="1"/>
          <p:nvPr/>
        </p:nvSpPr>
        <p:spPr>
          <a:xfrm>
            <a:off x="1012133" y="5311453"/>
            <a:ext cx="2947327" cy="576874"/>
          </a:xfrm>
          <a:prstGeom prst="rect">
            <a:avLst/>
          </a:prstGeom>
          <a:noFill/>
        </p:spPr>
        <p:txBody>
          <a:bodyPr wrap="squar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三变量卡诺图</a:t>
            </a:r>
          </a:p>
        </p:txBody>
      </p:sp>
      <p:sp>
        <p:nvSpPr>
          <p:cNvPr id="22" name="TextBox 21"/>
          <p:cNvSpPr txBox="1"/>
          <p:nvPr/>
        </p:nvSpPr>
        <p:spPr>
          <a:xfrm>
            <a:off x="2485796" y="1610239"/>
            <a:ext cx="8578539" cy="500652"/>
          </a:xfrm>
          <a:prstGeom prst="rect">
            <a:avLst/>
          </a:prstGeom>
          <a:noFill/>
        </p:spPr>
        <p:txBody>
          <a:bodyPr wrap="square" lIns="99569" tIns="49785" rIns="99569" bIns="49785" rtlCol="0">
            <a:spAutoFit/>
          </a:bodyPr>
          <a:lstStyle/>
          <a:p>
            <a:r>
              <a:rPr lang="en-US" altLang="zh-CN" sz="2600" i="1" dirty="0">
                <a:solidFill>
                  <a:srgbClr val="FF0000"/>
                </a:solidFill>
                <a:latin typeface="+mj-ea"/>
                <a:ea typeface="+mj-ea"/>
              </a:rPr>
              <a:t>n</a:t>
            </a:r>
            <a:r>
              <a:rPr lang="zh-CN" altLang="en-US" sz="2600" dirty="0">
                <a:solidFill>
                  <a:srgbClr val="FF0000"/>
                </a:solidFill>
                <a:latin typeface="+mj-ea"/>
                <a:ea typeface="+mj-ea"/>
              </a:rPr>
              <a:t>变量的卡诺图可有</a:t>
            </a:r>
            <a:r>
              <a:rPr lang="en-US" altLang="zh-CN" sz="2600" dirty="0">
                <a:solidFill>
                  <a:srgbClr val="FF0000"/>
                </a:solidFill>
                <a:latin typeface="+mj-ea"/>
                <a:ea typeface="+mj-ea"/>
              </a:rPr>
              <a:t>n</a:t>
            </a:r>
            <a:r>
              <a:rPr lang="zh-CN" altLang="en-US" sz="2600" dirty="0">
                <a:solidFill>
                  <a:srgbClr val="FF0000"/>
                </a:solidFill>
                <a:latin typeface="+mj-ea"/>
                <a:ea typeface="+mj-ea"/>
              </a:rPr>
              <a:t>－</a:t>
            </a:r>
            <a:r>
              <a:rPr lang="en-US" altLang="zh-CN" sz="2600" dirty="0">
                <a:solidFill>
                  <a:srgbClr val="FF0000"/>
                </a:solidFill>
                <a:latin typeface="+mj-ea"/>
                <a:ea typeface="+mj-ea"/>
              </a:rPr>
              <a:t>1</a:t>
            </a:r>
            <a:r>
              <a:rPr lang="zh-CN" altLang="en-US" sz="2600" dirty="0">
                <a:solidFill>
                  <a:srgbClr val="FF0000"/>
                </a:solidFill>
                <a:latin typeface="+mj-ea"/>
                <a:ea typeface="+mj-ea"/>
              </a:rPr>
              <a:t>变量的卡诺图采用折叠法构成</a:t>
            </a:r>
          </a:p>
        </p:txBody>
      </p:sp>
    </p:spTree>
    <p:extLst>
      <p:ext uri="{BB962C8B-B14F-4D97-AF65-F5344CB8AC3E}">
        <p14:creationId xmlns:p14="http://schemas.microsoft.com/office/powerpoint/2010/main" val="138609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a:t>
            </a:r>
            <a:endParaRPr lang="en-US" altLang="zh-CN" dirty="0"/>
          </a:p>
          <a:p>
            <a:endParaRPr lang="zh-CN" altLang="en-US" dirty="0"/>
          </a:p>
        </p:txBody>
      </p:sp>
      <p:pic>
        <p:nvPicPr>
          <p:cNvPr id="6" name="Picture 8" descr="2-6-1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196" y="2700511"/>
            <a:ext cx="4968552" cy="424953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290916" y="2404018"/>
            <a:ext cx="1872207" cy="592985"/>
          </a:xfrm>
          <a:prstGeom prst="rect">
            <a:avLst/>
          </a:prstGeom>
          <a:noFill/>
        </p:spPr>
        <p:txBody>
          <a:bodyPr wrap="square" lIns="99569" tIns="49785" rIns="99569" bIns="49785" rtlCol="0">
            <a:spAutoFit/>
          </a:bodyPr>
          <a:lstStyle/>
          <a:p>
            <a:r>
              <a:rPr lang="zh-CN" altLang="en-US" sz="3200" dirty="0">
                <a:solidFill>
                  <a:srgbClr val="FF0000"/>
                </a:solidFill>
                <a:latin typeface="+mj-ea"/>
                <a:ea typeface="+mj-ea"/>
              </a:rPr>
              <a:t>循环邻接</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748" y="3027534"/>
            <a:ext cx="4799978" cy="3595489"/>
          </a:xfrm>
          <a:prstGeom prst="rect">
            <a:avLst/>
          </a:prstGeom>
        </p:spPr>
      </p:pic>
    </p:spTree>
    <p:extLst>
      <p:ext uri="{BB962C8B-B14F-4D97-AF65-F5344CB8AC3E}">
        <p14:creationId xmlns:p14="http://schemas.microsoft.com/office/powerpoint/2010/main" val="3996179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函数卡诺图</a:t>
            </a:r>
            <a:endParaRPr lang="en-US" altLang="zh-CN" dirty="0"/>
          </a:p>
          <a:p>
            <a:pPr lvl="1"/>
            <a:r>
              <a:rPr lang="zh-CN" altLang="en-US" dirty="0"/>
              <a:t>任何一个逻辑函数都可以用卡诺图来表示，它等于它的卡诺图中填入</a:t>
            </a:r>
            <a:r>
              <a:rPr lang="en-US" altLang="zh-CN" dirty="0"/>
              <a:t>1</a:t>
            </a:r>
            <a:r>
              <a:rPr lang="zh-CN" altLang="en-US" dirty="0"/>
              <a:t>的那些最小项之和。</a:t>
            </a:r>
          </a:p>
          <a:p>
            <a:pPr lvl="1"/>
            <a:r>
              <a:rPr lang="zh-CN" altLang="en-US" dirty="0"/>
              <a:t>将逻辑函数表示为卡诺图的方法有：</a:t>
            </a:r>
          </a:p>
          <a:p>
            <a:endParaRPr lang="zh-CN" altLang="en-US" dirty="0"/>
          </a:p>
        </p:txBody>
      </p:sp>
      <p:grpSp>
        <p:nvGrpSpPr>
          <p:cNvPr id="7" name="Group 4"/>
          <p:cNvGrpSpPr>
            <a:grpSpLocks/>
          </p:cNvGrpSpPr>
          <p:nvPr/>
        </p:nvGrpSpPr>
        <p:grpSpPr bwMode="auto">
          <a:xfrm>
            <a:off x="1498190" y="4303712"/>
            <a:ext cx="8465608" cy="2100351"/>
            <a:chOff x="384" y="1872"/>
            <a:chExt cx="4560" cy="1200"/>
          </a:xfrm>
        </p:grpSpPr>
        <p:sp>
          <p:nvSpPr>
            <p:cNvPr id="8" name="Rectangle 5"/>
            <p:cNvSpPr>
              <a:spLocks noChangeArrowheads="1"/>
            </p:cNvSpPr>
            <p:nvPr/>
          </p:nvSpPr>
          <p:spPr bwMode="auto">
            <a:xfrm>
              <a:off x="384" y="220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2600" b="1" dirty="0">
                  <a:latin typeface="Tahoma" pitchFamily="34" charset="0"/>
                  <a:ea typeface="宋体" charset="-122"/>
                </a:rPr>
                <a:t>方法</a:t>
              </a:r>
            </a:p>
          </p:txBody>
        </p:sp>
        <p:sp>
          <p:nvSpPr>
            <p:cNvPr id="9" name="Rectangle 6"/>
            <p:cNvSpPr>
              <a:spLocks noChangeArrowheads="1"/>
            </p:cNvSpPr>
            <p:nvPr/>
          </p:nvSpPr>
          <p:spPr bwMode="auto">
            <a:xfrm>
              <a:off x="1008" y="1872"/>
              <a:ext cx="2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2600" b="1" dirty="0">
                  <a:latin typeface="Tahoma" pitchFamily="34" charset="0"/>
                  <a:ea typeface="宋体" charset="-122"/>
                </a:rPr>
                <a:t>真值表  →填卡诺图</a:t>
              </a:r>
            </a:p>
          </p:txBody>
        </p:sp>
        <p:sp>
          <p:nvSpPr>
            <p:cNvPr id="10" name="Rectangle 7"/>
            <p:cNvSpPr>
              <a:spLocks noChangeArrowheads="1"/>
            </p:cNvSpPr>
            <p:nvPr/>
          </p:nvSpPr>
          <p:spPr bwMode="auto">
            <a:xfrm>
              <a:off x="1008" y="2544"/>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2600" b="1" dirty="0">
                  <a:latin typeface="Tahoma" pitchFamily="34" charset="0"/>
                  <a:ea typeface="宋体" charset="-122"/>
                </a:rPr>
                <a:t>表达式  →</a:t>
              </a:r>
            </a:p>
          </p:txBody>
        </p:sp>
        <p:sp>
          <p:nvSpPr>
            <p:cNvPr id="11" name="Rectangle 8"/>
            <p:cNvSpPr>
              <a:spLocks noChangeArrowheads="1"/>
            </p:cNvSpPr>
            <p:nvPr/>
          </p:nvSpPr>
          <p:spPr bwMode="auto">
            <a:xfrm>
              <a:off x="2064" y="2784"/>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2600" b="1">
                  <a:latin typeface="Tahoma" pitchFamily="34" charset="0"/>
                  <a:ea typeface="宋体" charset="-122"/>
                </a:rPr>
                <a:t>一般与或式   →填卡诺图</a:t>
              </a:r>
            </a:p>
          </p:txBody>
        </p:sp>
        <p:sp>
          <p:nvSpPr>
            <p:cNvPr id="12" name="Rectangle 9"/>
            <p:cNvSpPr>
              <a:spLocks noChangeArrowheads="1"/>
            </p:cNvSpPr>
            <p:nvPr/>
          </p:nvSpPr>
          <p:spPr bwMode="auto">
            <a:xfrm>
              <a:off x="2112" y="2208"/>
              <a:ext cx="2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l"/>
              <a:r>
                <a:rPr lang="zh-CN" altLang="en-US" sz="2600" b="1" dirty="0">
                  <a:latin typeface="Tahoma" pitchFamily="34" charset="0"/>
                  <a:ea typeface="宋体" charset="-122"/>
                </a:rPr>
                <a:t>化成最小项表达式  →填卡诺图</a:t>
              </a:r>
            </a:p>
          </p:txBody>
        </p:sp>
        <p:sp>
          <p:nvSpPr>
            <p:cNvPr id="13" name="AutoShape 10"/>
            <p:cNvSpPr>
              <a:spLocks/>
            </p:cNvSpPr>
            <p:nvPr/>
          </p:nvSpPr>
          <p:spPr bwMode="auto">
            <a:xfrm>
              <a:off x="912" y="2016"/>
              <a:ext cx="144" cy="672"/>
            </a:xfrm>
            <a:prstGeom prst="leftBrace">
              <a:avLst>
                <a:gd name="adj1" fmla="val 38889"/>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1"/>
            <p:cNvSpPr>
              <a:spLocks/>
            </p:cNvSpPr>
            <p:nvPr/>
          </p:nvSpPr>
          <p:spPr bwMode="auto">
            <a:xfrm>
              <a:off x="1920" y="2352"/>
              <a:ext cx="144" cy="672"/>
            </a:xfrm>
            <a:prstGeom prst="leftBrace">
              <a:avLst>
                <a:gd name="adj1" fmla="val 38889"/>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Rectangle 12"/>
          <p:cNvSpPr>
            <a:spLocks noChangeArrowheads="1"/>
          </p:cNvSpPr>
          <p:nvPr/>
        </p:nvSpPr>
        <p:spPr bwMode="auto">
          <a:xfrm>
            <a:off x="1491930" y="6610272"/>
            <a:ext cx="8894457" cy="50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nchor="b"/>
          <a:lstStyle/>
          <a:p>
            <a:pPr algn="l"/>
            <a:r>
              <a:rPr lang="zh-CN" altLang="en-US" sz="2600" b="1" dirty="0">
                <a:solidFill>
                  <a:schemeClr val="folHlink"/>
                </a:solidFill>
                <a:latin typeface="+mj-ea"/>
                <a:ea typeface="+mj-ea"/>
              </a:rPr>
              <a:t>真值表、表达式、卡诺图都可以表达一个逻辑函数。</a:t>
            </a:r>
          </a:p>
        </p:txBody>
      </p:sp>
    </p:spTree>
    <p:extLst>
      <p:ext uri="{BB962C8B-B14F-4D97-AF65-F5344CB8AC3E}">
        <p14:creationId xmlns:p14="http://schemas.microsoft.com/office/powerpoint/2010/main" val="5435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函数卡诺图</a:t>
            </a:r>
            <a:endParaRPr lang="en-US" altLang="zh-CN" dirty="0"/>
          </a:p>
          <a:p>
            <a:pPr lvl="1"/>
            <a:r>
              <a:rPr lang="zh-CN" altLang="en-US" sz="2600" dirty="0"/>
              <a:t>由真值表填卡诺图</a:t>
            </a:r>
          </a:p>
        </p:txBody>
      </p:sp>
      <p:grpSp>
        <p:nvGrpSpPr>
          <p:cNvPr id="97" name="Group 3"/>
          <p:cNvGrpSpPr>
            <a:grpSpLocks/>
          </p:cNvGrpSpPr>
          <p:nvPr/>
        </p:nvGrpSpPr>
        <p:grpSpPr bwMode="auto">
          <a:xfrm>
            <a:off x="1257773" y="3066102"/>
            <a:ext cx="3124478" cy="4183199"/>
            <a:chOff x="3773" y="1254"/>
            <a:chExt cx="1683" cy="2390"/>
          </a:xfrm>
        </p:grpSpPr>
        <p:sp>
          <p:nvSpPr>
            <p:cNvPr id="98" name="Text Box 4"/>
            <p:cNvSpPr txBox="1">
              <a:spLocks noChangeArrowheads="1"/>
            </p:cNvSpPr>
            <p:nvPr/>
          </p:nvSpPr>
          <p:spPr bwMode="auto">
            <a:xfrm>
              <a:off x="3815" y="1264"/>
              <a:ext cx="1641"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500" i="1" dirty="0">
                  <a:ea typeface="宋体" charset="-122"/>
                </a:rPr>
                <a:t>A B C	        F</a:t>
              </a:r>
            </a:p>
          </p:txBody>
        </p:sp>
        <p:sp>
          <p:nvSpPr>
            <p:cNvPr id="99" name="Line 5"/>
            <p:cNvSpPr>
              <a:spLocks noChangeShapeType="1"/>
            </p:cNvSpPr>
            <p:nvPr/>
          </p:nvSpPr>
          <p:spPr bwMode="auto">
            <a:xfrm>
              <a:off x="3773" y="1266"/>
              <a:ext cx="1433"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6"/>
            <p:cNvSpPr>
              <a:spLocks noChangeShapeType="1"/>
            </p:cNvSpPr>
            <p:nvPr/>
          </p:nvSpPr>
          <p:spPr bwMode="auto">
            <a:xfrm>
              <a:off x="3773" y="1627"/>
              <a:ext cx="1433" cy="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7"/>
            <p:cNvSpPr>
              <a:spLocks noChangeShapeType="1"/>
            </p:cNvSpPr>
            <p:nvPr/>
          </p:nvSpPr>
          <p:spPr bwMode="auto">
            <a:xfrm>
              <a:off x="4639" y="1254"/>
              <a:ext cx="0" cy="2390"/>
            </a:xfrm>
            <a:prstGeom prst="line">
              <a:avLst/>
            </a:prstGeom>
            <a:noFill/>
            <a:ln w="952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Text Box 8"/>
            <p:cNvSpPr txBox="1">
              <a:spLocks noChangeArrowheads="1"/>
            </p:cNvSpPr>
            <p:nvPr/>
          </p:nvSpPr>
          <p:spPr bwMode="auto">
            <a:xfrm>
              <a:off x="3826" y="1651"/>
              <a:ext cx="1086" cy="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1622425" algn="l"/>
                </a:tabLst>
                <a:defRPr>
                  <a:solidFill>
                    <a:schemeClr val="tx1"/>
                  </a:solidFill>
                  <a:latin typeface="Arial" charset="0"/>
                  <a:ea typeface="宋体" charset="-122"/>
                </a:defRPr>
              </a:lvl1pPr>
              <a:lvl2pPr algn="l">
                <a:tabLst>
                  <a:tab pos="1622425" algn="l"/>
                </a:tabLst>
                <a:defRPr>
                  <a:solidFill>
                    <a:schemeClr val="tx1"/>
                  </a:solidFill>
                  <a:latin typeface="Arial" charset="0"/>
                  <a:ea typeface="宋体" charset="-122"/>
                </a:defRPr>
              </a:lvl2pPr>
              <a:lvl3pPr algn="l">
                <a:tabLst>
                  <a:tab pos="1622425" algn="l"/>
                </a:tabLst>
                <a:defRPr>
                  <a:solidFill>
                    <a:schemeClr val="tx1"/>
                  </a:solidFill>
                  <a:latin typeface="Arial" charset="0"/>
                  <a:ea typeface="宋体" charset="-122"/>
                </a:defRPr>
              </a:lvl3pPr>
              <a:lvl4pPr algn="l">
                <a:tabLst>
                  <a:tab pos="1622425" algn="l"/>
                </a:tabLst>
                <a:defRPr>
                  <a:solidFill>
                    <a:schemeClr val="tx1"/>
                  </a:solidFill>
                  <a:latin typeface="Arial" charset="0"/>
                  <a:ea typeface="宋体" charset="-122"/>
                </a:defRPr>
              </a:lvl4pPr>
              <a:lvl5pPr algn="l">
                <a:tabLst>
                  <a:tab pos="1622425" algn="l"/>
                </a:tabLst>
                <a:defRPr>
                  <a:solidFill>
                    <a:schemeClr val="tx1"/>
                  </a:solidFill>
                  <a:latin typeface="Arial" charset="0"/>
                  <a:ea typeface="宋体" charset="-122"/>
                </a:defRPr>
              </a:lvl5pPr>
              <a:lvl6pPr fontAlgn="base">
                <a:spcBef>
                  <a:spcPct val="0"/>
                </a:spcBef>
                <a:spcAft>
                  <a:spcPct val="0"/>
                </a:spcAft>
                <a:tabLst>
                  <a:tab pos="1622425" algn="l"/>
                </a:tabLst>
                <a:defRPr>
                  <a:solidFill>
                    <a:schemeClr val="tx1"/>
                  </a:solidFill>
                  <a:latin typeface="Arial" charset="0"/>
                  <a:ea typeface="宋体" charset="-122"/>
                </a:defRPr>
              </a:lvl6pPr>
              <a:lvl7pPr fontAlgn="base">
                <a:spcBef>
                  <a:spcPct val="0"/>
                </a:spcBef>
                <a:spcAft>
                  <a:spcPct val="0"/>
                </a:spcAft>
                <a:tabLst>
                  <a:tab pos="1622425" algn="l"/>
                </a:tabLst>
                <a:defRPr>
                  <a:solidFill>
                    <a:schemeClr val="tx1"/>
                  </a:solidFill>
                  <a:latin typeface="Arial" charset="0"/>
                  <a:ea typeface="宋体" charset="-122"/>
                </a:defRPr>
              </a:lvl7pPr>
              <a:lvl8pPr fontAlgn="base">
                <a:spcBef>
                  <a:spcPct val="0"/>
                </a:spcBef>
                <a:spcAft>
                  <a:spcPct val="0"/>
                </a:spcAft>
                <a:tabLst>
                  <a:tab pos="1622425" algn="l"/>
                </a:tabLst>
                <a:defRPr>
                  <a:solidFill>
                    <a:schemeClr val="tx1"/>
                  </a:solidFill>
                  <a:latin typeface="Arial" charset="0"/>
                  <a:ea typeface="宋体" charset="-122"/>
                </a:defRPr>
              </a:lvl8pPr>
              <a:lvl9pPr fontAlgn="base">
                <a:spcBef>
                  <a:spcPct val="0"/>
                </a:spcBef>
                <a:spcAft>
                  <a:spcPct val="0"/>
                </a:spcAft>
                <a:tabLst>
                  <a:tab pos="1622425" algn="l"/>
                </a:tabLst>
                <a:defRPr>
                  <a:solidFill>
                    <a:schemeClr val="tx1"/>
                  </a:solidFill>
                  <a:latin typeface="Arial" charset="0"/>
                  <a:ea typeface="宋体" charset="-122"/>
                </a:defRPr>
              </a:lvl9pPr>
            </a:lstStyle>
            <a:p>
              <a:pPr>
                <a:lnSpc>
                  <a:spcPct val="90000"/>
                </a:lnSpc>
              </a:pPr>
              <a:r>
                <a:rPr lang="en-US" altLang="zh-CN" sz="3000" dirty="0">
                  <a:latin typeface="Times New Roman" pitchFamily="18" charset="0"/>
                </a:rPr>
                <a:t>0  0  0	0</a:t>
              </a:r>
            </a:p>
            <a:p>
              <a:pPr>
                <a:lnSpc>
                  <a:spcPct val="90000"/>
                </a:lnSpc>
              </a:pPr>
              <a:r>
                <a:rPr lang="en-US" altLang="zh-CN" sz="3000" dirty="0">
                  <a:latin typeface="Times New Roman" pitchFamily="18" charset="0"/>
                </a:rPr>
                <a:t>0  0  1	1</a:t>
              </a:r>
            </a:p>
            <a:p>
              <a:pPr>
                <a:lnSpc>
                  <a:spcPct val="90000"/>
                </a:lnSpc>
              </a:pPr>
              <a:r>
                <a:rPr lang="en-US" altLang="zh-CN" sz="3000" dirty="0">
                  <a:latin typeface="Times New Roman" pitchFamily="18" charset="0"/>
                </a:rPr>
                <a:t>0  1  0	0</a:t>
              </a:r>
            </a:p>
            <a:p>
              <a:pPr>
                <a:lnSpc>
                  <a:spcPct val="90000"/>
                </a:lnSpc>
              </a:pPr>
              <a:r>
                <a:rPr lang="en-US" altLang="zh-CN" sz="3000" dirty="0">
                  <a:latin typeface="Times New Roman" pitchFamily="18" charset="0"/>
                </a:rPr>
                <a:t>0  1  1	1</a:t>
              </a:r>
            </a:p>
            <a:p>
              <a:pPr>
                <a:lnSpc>
                  <a:spcPct val="90000"/>
                </a:lnSpc>
              </a:pPr>
              <a:r>
                <a:rPr lang="en-US" altLang="zh-CN" sz="3000" dirty="0">
                  <a:latin typeface="Times New Roman" pitchFamily="18" charset="0"/>
                </a:rPr>
                <a:t>1  0  0	1</a:t>
              </a:r>
            </a:p>
            <a:p>
              <a:pPr>
                <a:lnSpc>
                  <a:spcPct val="90000"/>
                </a:lnSpc>
              </a:pPr>
              <a:r>
                <a:rPr lang="en-US" altLang="zh-CN" sz="3000" dirty="0">
                  <a:latin typeface="Times New Roman" pitchFamily="18" charset="0"/>
                </a:rPr>
                <a:t>1  0  1	1</a:t>
              </a:r>
            </a:p>
            <a:p>
              <a:pPr>
                <a:lnSpc>
                  <a:spcPct val="90000"/>
                </a:lnSpc>
              </a:pPr>
              <a:r>
                <a:rPr lang="en-US" altLang="zh-CN" sz="3000" dirty="0">
                  <a:latin typeface="Times New Roman" pitchFamily="18" charset="0"/>
                </a:rPr>
                <a:t>1  1  0	0</a:t>
              </a:r>
            </a:p>
            <a:p>
              <a:pPr>
                <a:lnSpc>
                  <a:spcPct val="90000"/>
                </a:lnSpc>
              </a:pPr>
              <a:r>
                <a:rPr lang="en-US" altLang="zh-CN" sz="3000" dirty="0">
                  <a:latin typeface="Times New Roman" pitchFamily="18" charset="0"/>
                </a:rPr>
                <a:t>1  1  1	0</a:t>
              </a:r>
            </a:p>
          </p:txBody>
        </p:sp>
        <p:sp>
          <p:nvSpPr>
            <p:cNvPr id="103" name="Line 9"/>
            <p:cNvSpPr>
              <a:spLocks noChangeShapeType="1"/>
            </p:cNvSpPr>
            <p:nvPr/>
          </p:nvSpPr>
          <p:spPr bwMode="auto">
            <a:xfrm>
              <a:off x="3773" y="3644"/>
              <a:ext cx="14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 name="Group 10"/>
          <p:cNvGrpSpPr>
            <a:grpSpLocks/>
          </p:cNvGrpSpPr>
          <p:nvPr/>
        </p:nvGrpSpPr>
        <p:grpSpPr bwMode="auto">
          <a:xfrm>
            <a:off x="4722919" y="1315477"/>
            <a:ext cx="2584238" cy="3253794"/>
            <a:chOff x="3552" y="1332"/>
            <a:chExt cx="1392" cy="1859"/>
          </a:xfrm>
        </p:grpSpPr>
        <p:sp>
          <p:nvSpPr>
            <p:cNvPr id="105" name="Rectangle 11"/>
            <p:cNvSpPr>
              <a:spLocks noChangeArrowheads="1"/>
            </p:cNvSpPr>
            <p:nvPr/>
          </p:nvSpPr>
          <p:spPr bwMode="auto">
            <a:xfrm>
              <a:off x="4080" y="1764"/>
              <a:ext cx="864" cy="1356"/>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2"/>
            <p:cNvSpPr>
              <a:spLocks noChangeShapeType="1"/>
            </p:cNvSpPr>
            <p:nvPr/>
          </p:nvSpPr>
          <p:spPr bwMode="auto">
            <a:xfrm flipH="1" flipV="1">
              <a:off x="3834" y="1512"/>
              <a:ext cx="254" cy="25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Line 13"/>
            <p:cNvSpPr>
              <a:spLocks noChangeShapeType="1"/>
            </p:cNvSpPr>
            <p:nvPr/>
          </p:nvSpPr>
          <p:spPr bwMode="auto">
            <a:xfrm>
              <a:off x="4080" y="2148"/>
              <a:ext cx="864" cy="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Line 14"/>
            <p:cNvSpPr>
              <a:spLocks noChangeShapeType="1"/>
            </p:cNvSpPr>
            <p:nvPr/>
          </p:nvSpPr>
          <p:spPr bwMode="auto">
            <a:xfrm>
              <a:off x="4510" y="1768"/>
              <a:ext cx="2" cy="1352"/>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Text Box 15"/>
            <p:cNvSpPr txBox="1">
              <a:spLocks noChangeArrowheads="1"/>
            </p:cNvSpPr>
            <p:nvPr/>
          </p:nvSpPr>
          <p:spPr bwMode="auto">
            <a:xfrm>
              <a:off x="4128" y="1728"/>
              <a:ext cx="816" cy="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sz="3000" i="1" dirty="0" err="1">
                  <a:ea typeface="宋体" charset="-122"/>
                </a:rPr>
                <a:t>m</a:t>
              </a:r>
              <a:r>
                <a:rPr lang="en-US" altLang="zh-CN" sz="3000" baseline="-25000" dirty="0" err="1">
                  <a:ea typeface="宋体" charset="-122"/>
                </a:rPr>
                <a:t>o</a:t>
              </a:r>
              <a:r>
                <a:rPr lang="en-US" altLang="zh-CN" sz="3000" dirty="0">
                  <a:ea typeface="宋体" charset="-122"/>
                </a:rPr>
                <a:t>   </a:t>
              </a:r>
              <a:r>
                <a:rPr lang="en-US" altLang="zh-CN" sz="3000" i="1" dirty="0">
                  <a:ea typeface="宋体" charset="-122"/>
                </a:rPr>
                <a:t>m</a:t>
              </a:r>
              <a:r>
                <a:rPr lang="en-US" altLang="zh-CN" sz="3000" baseline="-25000" dirty="0">
                  <a:ea typeface="宋体" charset="-122"/>
                </a:rPr>
                <a:t>1</a:t>
              </a:r>
            </a:p>
            <a:p>
              <a:pPr algn="l">
                <a:lnSpc>
                  <a:spcPct val="120000"/>
                </a:lnSpc>
              </a:pPr>
              <a:r>
                <a:rPr lang="en-US" altLang="zh-CN" sz="3000" i="1" dirty="0">
                  <a:ea typeface="宋体" charset="-122"/>
                </a:rPr>
                <a:t>m</a:t>
              </a:r>
              <a:r>
                <a:rPr lang="en-US" altLang="zh-CN" sz="3000" baseline="-25000" dirty="0">
                  <a:ea typeface="宋体" charset="-122"/>
                </a:rPr>
                <a:t>2    </a:t>
              </a:r>
              <a:r>
                <a:rPr lang="en-US" altLang="zh-CN" sz="3000" i="1" dirty="0">
                  <a:ea typeface="宋体" charset="-122"/>
                </a:rPr>
                <a:t>m</a:t>
              </a:r>
              <a:r>
                <a:rPr lang="en-US" altLang="zh-CN" sz="3000" baseline="-25000" dirty="0">
                  <a:ea typeface="宋体" charset="-122"/>
                </a:rPr>
                <a:t>3</a:t>
              </a:r>
              <a:endParaRPr lang="en-US" altLang="zh-CN" sz="3000" dirty="0">
                <a:ea typeface="宋体" charset="-122"/>
              </a:endParaRPr>
            </a:p>
            <a:p>
              <a:pPr algn="l">
                <a:lnSpc>
                  <a:spcPct val="120000"/>
                </a:lnSpc>
              </a:pPr>
              <a:r>
                <a:rPr lang="en-US" altLang="zh-CN" sz="3000" i="1" dirty="0">
                  <a:ea typeface="宋体" charset="-122"/>
                </a:rPr>
                <a:t>m</a:t>
              </a:r>
              <a:r>
                <a:rPr lang="en-US" altLang="zh-CN" sz="3000" baseline="-25000" dirty="0">
                  <a:ea typeface="宋体" charset="-122"/>
                </a:rPr>
                <a:t>6</a:t>
              </a:r>
              <a:r>
                <a:rPr lang="en-US" altLang="zh-CN" sz="3000" i="1" dirty="0">
                  <a:ea typeface="宋体" charset="-122"/>
                </a:rPr>
                <a:t>   m</a:t>
              </a:r>
              <a:r>
                <a:rPr lang="en-US" altLang="zh-CN" sz="3000" baseline="-25000" dirty="0">
                  <a:ea typeface="宋体" charset="-122"/>
                </a:rPr>
                <a:t>7</a:t>
              </a:r>
              <a:r>
                <a:rPr lang="en-US" altLang="zh-CN" sz="3000" dirty="0">
                  <a:ea typeface="宋体" charset="-122"/>
                </a:rPr>
                <a:t> </a:t>
              </a:r>
            </a:p>
            <a:p>
              <a:pPr algn="l">
                <a:lnSpc>
                  <a:spcPct val="120000"/>
                </a:lnSpc>
              </a:pPr>
              <a:r>
                <a:rPr lang="en-US" altLang="zh-CN" sz="3000" i="1" dirty="0">
                  <a:ea typeface="宋体" charset="-122"/>
                </a:rPr>
                <a:t>m</a:t>
              </a:r>
              <a:r>
                <a:rPr lang="en-US" altLang="zh-CN" sz="3000" baseline="-25000" dirty="0">
                  <a:ea typeface="宋体" charset="-122"/>
                </a:rPr>
                <a:t>4</a:t>
              </a:r>
              <a:r>
                <a:rPr lang="en-US" altLang="zh-CN" sz="3000" dirty="0">
                  <a:ea typeface="宋体" charset="-122"/>
                </a:rPr>
                <a:t>   </a:t>
              </a:r>
              <a:r>
                <a:rPr lang="en-US" altLang="zh-CN" sz="3000" i="1" dirty="0">
                  <a:ea typeface="宋体" charset="-122"/>
                </a:rPr>
                <a:t>m</a:t>
              </a:r>
              <a:r>
                <a:rPr lang="en-US" altLang="zh-CN" sz="3000" baseline="-25000" dirty="0">
                  <a:ea typeface="宋体" charset="-122"/>
                </a:rPr>
                <a:t>5</a:t>
              </a:r>
            </a:p>
          </p:txBody>
        </p:sp>
        <p:sp>
          <p:nvSpPr>
            <p:cNvPr id="110" name="Text Box 16"/>
            <p:cNvSpPr txBox="1">
              <a:spLocks noChangeArrowheads="1"/>
            </p:cNvSpPr>
            <p:nvPr/>
          </p:nvSpPr>
          <p:spPr bwMode="auto">
            <a:xfrm>
              <a:off x="4224" y="1440"/>
              <a:ext cx="5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2600" dirty="0">
                  <a:latin typeface="Times New Roman" pitchFamily="18" charset="0"/>
                </a:rPr>
                <a:t>0     1</a:t>
              </a:r>
            </a:p>
          </p:txBody>
        </p:sp>
        <p:sp>
          <p:nvSpPr>
            <p:cNvPr id="111" name="Text Box 17"/>
            <p:cNvSpPr txBox="1">
              <a:spLocks noChangeArrowheads="1"/>
            </p:cNvSpPr>
            <p:nvPr/>
          </p:nvSpPr>
          <p:spPr bwMode="auto">
            <a:xfrm>
              <a:off x="3744" y="1776"/>
              <a:ext cx="49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10000"/>
                </a:lnSpc>
              </a:pPr>
              <a:r>
                <a:rPr lang="en-US" altLang="zh-CN" sz="3000" dirty="0">
                  <a:latin typeface="Times New Roman" pitchFamily="18" charset="0"/>
                </a:rPr>
                <a:t>00</a:t>
              </a:r>
            </a:p>
            <a:p>
              <a:pPr>
                <a:lnSpc>
                  <a:spcPct val="130000"/>
                </a:lnSpc>
              </a:pPr>
              <a:r>
                <a:rPr lang="en-US" altLang="zh-CN" sz="3000" dirty="0">
                  <a:latin typeface="Times New Roman" pitchFamily="18" charset="0"/>
                </a:rPr>
                <a:t>01</a:t>
              </a:r>
            </a:p>
            <a:p>
              <a:pPr>
                <a:lnSpc>
                  <a:spcPct val="130000"/>
                </a:lnSpc>
              </a:pPr>
              <a:r>
                <a:rPr lang="en-US" altLang="zh-CN" sz="3000" dirty="0">
                  <a:latin typeface="Times New Roman" pitchFamily="18" charset="0"/>
                </a:rPr>
                <a:t>11</a:t>
              </a:r>
            </a:p>
            <a:p>
              <a:pPr>
                <a:lnSpc>
                  <a:spcPct val="130000"/>
                </a:lnSpc>
              </a:pPr>
              <a:r>
                <a:rPr lang="en-US" altLang="zh-CN" sz="3000" dirty="0">
                  <a:latin typeface="Times New Roman" pitchFamily="18" charset="0"/>
                </a:rPr>
                <a:t>10</a:t>
              </a:r>
            </a:p>
          </p:txBody>
        </p:sp>
        <p:sp>
          <p:nvSpPr>
            <p:cNvPr id="112" name="Text Box 18"/>
            <p:cNvSpPr txBox="1">
              <a:spLocks noChangeArrowheads="1"/>
            </p:cNvSpPr>
            <p:nvPr/>
          </p:nvSpPr>
          <p:spPr bwMode="auto">
            <a:xfrm>
              <a:off x="3852" y="1332"/>
              <a:ext cx="2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C</a:t>
              </a:r>
            </a:p>
          </p:txBody>
        </p:sp>
        <p:sp>
          <p:nvSpPr>
            <p:cNvPr id="113" name="Text Box 19"/>
            <p:cNvSpPr txBox="1">
              <a:spLocks noChangeArrowheads="1"/>
            </p:cNvSpPr>
            <p:nvPr/>
          </p:nvSpPr>
          <p:spPr bwMode="auto">
            <a:xfrm>
              <a:off x="3552" y="1488"/>
              <a:ext cx="3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i="1" dirty="0">
                  <a:ea typeface="宋体" charset="-122"/>
                </a:rPr>
                <a:t>AB</a:t>
              </a:r>
            </a:p>
          </p:txBody>
        </p:sp>
        <p:sp>
          <p:nvSpPr>
            <p:cNvPr id="114" name="Line 20"/>
            <p:cNvSpPr>
              <a:spLocks noChangeShapeType="1"/>
            </p:cNvSpPr>
            <p:nvPr/>
          </p:nvSpPr>
          <p:spPr bwMode="auto">
            <a:xfrm>
              <a:off x="4080" y="2484"/>
              <a:ext cx="864" cy="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 name="Line 21"/>
            <p:cNvSpPr>
              <a:spLocks noChangeShapeType="1"/>
            </p:cNvSpPr>
            <p:nvPr/>
          </p:nvSpPr>
          <p:spPr bwMode="auto">
            <a:xfrm>
              <a:off x="4080" y="2820"/>
              <a:ext cx="864" cy="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6" name="Group 22"/>
          <p:cNvGrpSpPr>
            <a:grpSpLocks/>
          </p:cNvGrpSpPr>
          <p:nvPr/>
        </p:nvGrpSpPr>
        <p:grpSpPr bwMode="auto">
          <a:xfrm>
            <a:off x="7752715" y="1315477"/>
            <a:ext cx="2584238" cy="3253794"/>
            <a:chOff x="3936" y="672"/>
            <a:chExt cx="1392" cy="1859"/>
          </a:xfrm>
        </p:grpSpPr>
        <p:sp>
          <p:nvSpPr>
            <p:cNvPr id="117" name="Rectangle 23"/>
            <p:cNvSpPr>
              <a:spLocks noChangeArrowheads="1"/>
            </p:cNvSpPr>
            <p:nvPr/>
          </p:nvSpPr>
          <p:spPr bwMode="auto">
            <a:xfrm>
              <a:off x="4464" y="1104"/>
              <a:ext cx="864" cy="1356"/>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Line 24"/>
            <p:cNvSpPr>
              <a:spLocks noChangeShapeType="1"/>
            </p:cNvSpPr>
            <p:nvPr/>
          </p:nvSpPr>
          <p:spPr bwMode="auto">
            <a:xfrm flipH="1" flipV="1">
              <a:off x="4218" y="852"/>
              <a:ext cx="254" cy="25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25"/>
            <p:cNvSpPr>
              <a:spLocks noChangeShapeType="1"/>
            </p:cNvSpPr>
            <p:nvPr/>
          </p:nvSpPr>
          <p:spPr bwMode="auto">
            <a:xfrm>
              <a:off x="4464" y="1488"/>
              <a:ext cx="864" cy="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26"/>
            <p:cNvSpPr>
              <a:spLocks noChangeShapeType="1"/>
            </p:cNvSpPr>
            <p:nvPr/>
          </p:nvSpPr>
          <p:spPr bwMode="auto">
            <a:xfrm>
              <a:off x="4894" y="1108"/>
              <a:ext cx="2" cy="1352"/>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Text Box 27"/>
            <p:cNvSpPr txBox="1">
              <a:spLocks noChangeArrowheads="1"/>
            </p:cNvSpPr>
            <p:nvPr/>
          </p:nvSpPr>
          <p:spPr bwMode="auto">
            <a:xfrm>
              <a:off x="4512" y="1104"/>
              <a:ext cx="81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ea typeface="宋体" charset="-122"/>
                </a:rPr>
                <a:t> </a:t>
              </a:r>
              <a:endParaRPr lang="en-US" altLang="zh-CN" baseline="-25000">
                <a:ea typeface="宋体" charset="-122"/>
              </a:endParaRPr>
            </a:p>
          </p:txBody>
        </p:sp>
        <p:sp>
          <p:nvSpPr>
            <p:cNvPr id="122" name="Text Box 28"/>
            <p:cNvSpPr txBox="1">
              <a:spLocks noChangeArrowheads="1"/>
            </p:cNvSpPr>
            <p:nvPr/>
          </p:nvSpPr>
          <p:spPr bwMode="auto">
            <a:xfrm>
              <a:off x="4608" y="780"/>
              <a:ext cx="56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0     1</a:t>
              </a:r>
            </a:p>
          </p:txBody>
        </p:sp>
        <p:sp>
          <p:nvSpPr>
            <p:cNvPr id="123" name="Text Box 29"/>
            <p:cNvSpPr txBox="1">
              <a:spLocks noChangeArrowheads="1"/>
            </p:cNvSpPr>
            <p:nvPr/>
          </p:nvSpPr>
          <p:spPr bwMode="auto">
            <a:xfrm>
              <a:off x="4128" y="1116"/>
              <a:ext cx="49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10000"/>
                </a:lnSpc>
              </a:pPr>
              <a:r>
                <a:rPr lang="en-US" altLang="zh-CN" sz="3000" dirty="0">
                  <a:latin typeface="Times New Roman" pitchFamily="18" charset="0"/>
                </a:rPr>
                <a:t>00</a:t>
              </a:r>
            </a:p>
            <a:p>
              <a:pPr>
                <a:lnSpc>
                  <a:spcPct val="130000"/>
                </a:lnSpc>
              </a:pPr>
              <a:r>
                <a:rPr lang="en-US" altLang="zh-CN" sz="3000" dirty="0">
                  <a:latin typeface="Times New Roman" pitchFamily="18" charset="0"/>
                </a:rPr>
                <a:t>01</a:t>
              </a:r>
            </a:p>
            <a:p>
              <a:pPr>
                <a:lnSpc>
                  <a:spcPct val="130000"/>
                </a:lnSpc>
              </a:pPr>
              <a:r>
                <a:rPr lang="en-US" altLang="zh-CN" sz="3000" dirty="0">
                  <a:latin typeface="Times New Roman" pitchFamily="18" charset="0"/>
                </a:rPr>
                <a:t>11</a:t>
              </a:r>
            </a:p>
            <a:p>
              <a:pPr>
                <a:lnSpc>
                  <a:spcPct val="130000"/>
                </a:lnSpc>
              </a:pPr>
              <a:r>
                <a:rPr lang="en-US" altLang="zh-CN" sz="3000" dirty="0">
                  <a:latin typeface="Times New Roman" pitchFamily="18" charset="0"/>
                </a:rPr>
                <a:t>10</a:t>
              </a:r>
            </a:p>
          </p:txBody>
        </p:sp>
        <p:sp>
          <p:nvSpPr>
            <p:cNvPr id="124" name="Text Box 30"/>
            <p:cNvSpPr txBox="1">
              <a:spLocks noChangeArrowheads="1"/>
            </p:cNvSpPr>
            <p:nvPr/>
          </p:nvSpPr>
          <p:spPr bwMode="auto">
            <a:xfrm>
              <a:off x="4236" y="672"/>
              <a:ext cx="2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C</a:t>
              </a:r>
            </a:p>
          </p:txBody>
        </p:sp>
        <p:sp>
          <p:nvSpPr>
            <p:cNvPr id="125" name="Text Box 31"/>
            <p:cNvSpPr txBox="1">
              <a:spLocks noChangeArrowheads="1"/>
            </p:cNvSpPr>
            <p:nvPr/>
          </p:nvSpPr>
          <p:spPr bwMode="auto">
            <a:xfrm>
              <a:off x="3936" y="828"/>
              <a:ext cx="3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i="1" dirty="0">
                  <a:ea typeface="宋体" charset="-122"/>
                </a:rPr>
                <a:t>AB</a:t>
              </a:r>
            </a:p>
          </p:txBody>
        </p:sp>
        <p:sp>
          <p:nvSpPr>
            <p:cNvPr id="126" name="Line 32"/>
            <p:cNvSpPr>
              <a:spLocks noChangeShapeType="1"/>
            </p:cNvSpPr>
            <p:nvPr/>
          </p:nvSpPr>
          <p:spPr bwMode="auto">
            <a:xfrm>
              <a:off x="4464" y="1824"/>
              <a:ext cx="864" cy="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Line 33"/>
            <p:cNvSpPr>
              <a:spLocks noChangeShapeType="1"/>
            </p:cNvSpPr>
            <p:nvPr/>
          </p:nvSpPr>
          <p:spPr bwMode="auto">
            <a:xfrm>
              <a:off x="4464" y="2160"/>
              <a:ext cx="864" cy="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2" name="Rectangle 73"/>
          <p:cNvSpPr>
            <a:spLocks noChangeArrowheads="1"/>
          </p:cNvSpPr>
          <p:nvPr/>
        </p:nvSpPr>
        <p:spPr bwMode="auto">
          <a:xfrm>
            <a:off x="8645689" y="2229462"/>
            <a:ext cx="1514898" cy="2352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nchor="b"/>
          <a:lstStyle/>
          <a:p>
            <a:pPr algn="l">
              <a:lnSpc>
                <a:spcPct val="150000"/>
              </a:lnSpc>
            </a:pPr>
            <a:r>
              <a:rPr lang="en-US" altLang="zh-CN" sz="2600" dirty="0">
                <a:latin typeface="Tahoma" pitchFamily="34" charset="0"/>
                <a:ea typeface="宋体" charset="-122"/>
              </a:rPr>
              <a:t>   0</a:t>
            </a:r>
          </a:p>
          <a:p>
            <a:pPr algn="l">
              <a:lnSpc>
                <a:spcPct val="150000"/>
              </a:lnSpc>
            </a:pPr>
            <a:r>
              <a:rPr lang="en-US" altLang="zh-CN" sz="2600" dirty="0">
                <a:latin typeface="Tahoma" pitchFamily="34" charset="0"/>
                <a:ea typeface="宋体" charset="-122"/>
              </a:rPr>
              <a:t>   0</a:t>
            </a:r>
          </a:p>
          <a:p>
            <a:pPr algn="l">
              <a:lnSpc>
                <a:spcPct val="150000"/>
              </a:lnSpc>
            </a:pPr>
            <a:r>
              <a:rPr lang="en-US" altLang="zh-CN" sz="2600" dirty="0">
                <a:latin typeface="Tahoma" pitchFamily="34" charset="0"/>
                <a:ea typeface="宋体" charset="-122"/>
              </a:rPr>
              <a:t>   0    0</a:t>
            </a:r>
          </a:p>
          <a:p>
            <a:pPr algn="l">
              <a:lnSpc>
                <a:spcPct val="150000"/>
              </a:lnSpc>
            </a:pPr>
            <a:endParaRPr lang="en-US" altLang="zh-CN" sz="2600" dirty="0">
              <a:latin typeface="Tahoma" pitchFamily="34" charset="0"/>
              <a:ea typeface="宋体" charset="-122"/>
            </a:endParaRPr>
          </a:p>
        </p:txBody>
      </p:sp>
      <p:sp>
        <p:nvSpPr>
          <p:cNvPr id="154" name="Rectangle 72"/>
          <p:cNvSpPr>
            <a:spLocks noChangeArrowheads="1"/>
          </p:cNvSpPr>
          <p:nvPr/>
        </p:nvSpPr>
        <p:spPr bwMode="auto">
          <a:xfrm>
            <a:off x="8697146" y="2167000"/>
            <a:ext cx="1514898" cy="2352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nchor="b"/>
          <a:lstStyle/>
          <a:p>
            <a:pPr algn="l">
              <a:lnSpc>
                <a:spcPct val="150000"/>
              </a:lnSpc>
            </a:pPr>
            <a:r>
              <a:rPr lang="en-US" altLang="zh-CN" sz="2600" dirty="0">
                <a:latin typeface="Tahoma" pitchFamily="34" charset="0"/>
                <a:ea typeface="宋体" charset="-122"/>
              </a:rPr>
              <a:t>         1</a:t>
            </a:r>
          </a:p>
          <a:p>
            <a:pPr algn="l">
              <a:lnSpc>
                <a:spcPct val="150000"/>
              </a:lnSpc>
            </a:pPr>
            <a:r>
              <a:rPr lang="en-US" altLang="zh-CN" sz="2600" dirty="0">
                <a:latin typeface="Tahoma" pitchFamily="34" charset="0"/>
                <a:ea typeface="宋体" charset="-122"/>
              </a:rPr>
              <a:t>         1</a:t>
            </a:r>
          </a:p>
          <a:p>
            <a:pPr algn="l">
              <a:lnSpc>
                <a:spcPct val="150000"/>
              </a:lnSpc>
            </a:pPr>
            <a:endParaRPr lang="en-US" altLang="zh-CN" sz="2600" dirty="0">
              <a:latin typeface="Tahoma" pitchFamily="34" charset="0"/>
              <a:ea typeface="宋体" charset="-122"/>
            </a:endParaRPr>
          </a:p>
          <a:p>
            <a:pPr algn="l">
              <a:lnSpc>
                <a:spcPct val="150000"/>
              </a:lnSpc>
            </a:pPr>
            <a:r>
              <a:rPr lang="en-US" altLang="zh-CN" sz="2600" dirty="0">
                <a:latin typeface="Tahoma" pitchFamily="34" charset="0"/>
                <a:ea typeface="宋体" charset="-122"/>
              </a:rPr>
              <a:t>   1    1</a:t>
            </a:r>
          </a:p>
        </p:txBody>
      </p:sp>
      <p:grpSp>
        <p:nvGrpSpPr>
          <p:cNvPr id="155" name="Group 41"/>
          <p:cNvGrpSpPr>
            <a:grpSpLocks/>
          </p:cNvGrpSpPr>
          <p:nvPr/>
        </p:nvGrpSpPr>
        <p:grpSpPr bwMode="auto">
          <a:xfrm>
            <a:off x="3664981" y="2404492"/>
            <a:ext cx="6636964" cy="4517505"/>
            <a:chOff x="1776" y="779"/>
            <a:chExt cx="3575" cy="2581"/>
          </a:xfrm>
        </p:grpSpPr>
        <p:grpSp>
          <p:nvGrpSpPr>
            <p:cNvPr id="156" name="Group 42"/>
            <p:cNvGrpSpPr>
              <a:grpSpLocks/>
            </p:cNvGrpSpPr>
            <p:nvPr/>
          </p:nvGrpSpPr>
          <p:grpSpPr bwMode="auto">
            <a:xfrm>
              <a:off x="1776" y="779"/>
              <a:ext cx="3360" cy="2581"/>
              <a:chOff x="1776" y="779"/>
              <a:chExt cx="3360" cy="2581"/>
            </a:xfrm>
          </p:grpSpPr>
          <p:sp>
            <p:nvSpPr>
              <p:cNvPr id="158" name="Line 43"/>
              <p:cNvSpPr>
                <a:spLocks noChangeShapeType="1"/>
              </p:cNvSpPr>
              <p:nvPr/>
            </p:nvSpPr>
            <p:spPr bwMode="auto">
              <a:xfrm flipV="1">
                <a:off x="1776" y="779"/>
                <a:ext cx="2874" cy="949"/>
              </a:xfrm>
              <a:prstGeom prst="line">
                <a:avLst/>
              </a:prstGeom>
              <a:noFill/>
              <a:ln w="952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 name="Line 44"/>
              <p:cNvSpPr>
                <a:spLocks noChangeShapeType="1"/>
              </p:cNvSpPr>
              <p:nvPr/>
            </p:nvSpPr>
            <p:spPr bwMode="auto">
              <a:xfrm flipV="1">
                <a:off x="1824" y="1157"/>
                <a:ext cx="2784" cy="1003"/>
              </a:xfrm>
              <a:prstGeom prst="line">
                <a:avLst/>
              </a:prstGeom>
              <a:noFill/>
              <a:ln w="952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 name="Line 45"/>
              <p:cNvSpPr>
                <a:spLocks noChangeShapeType="1"/>
              </p:cNvSpPr>
              <p:nvPr/>
            </p:nvSpPr>
            <p:spPr bwMode="auto">
              <a:xfrm flipV="1">
                <a:off x="1776" y="1530"/>
                <a:ext cx="2856" cy="1590"/>
              </a:xfrm>
              <a:prstGeom prst="line">
                <a:avLst/>
              </a:prstGeom>
              <a:noFill/>
              <a:ln w="952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 name="Line 46"/>
              <p:cNvSpPr>
                <a:spLocks noChangeShapeType="1"/>
              </p:cNvSpPr>
              <p:nvPr/>
            </p:nvSpPr>
            <p:spPr bwMode="auto">
              <a:xfrm flipV="1">
                <a:off x="1776" y="1530"/>
                <a:ext cx="3360" cy="1830"/>
              </a:xfrm>
              <a:prstGeom prst="line">
                <a:avLst/>
              </a:prstGeom>
              <a:noFill/>
              <a:ln w="952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7" name="AutoShape 47"/>
            <p:cNvSpPr>
              <a:spLocks noChangeArrowheads="1"/>
            </p:cNvSpPr>
            <p:nvPr/>
          </p:nvSpPr>
          <p:spPr bwMode="auto">
            <a:xfrm>
              <a:off x="4343" y="2184"/>
              <a:ext cx="1008" cy="336"/>
            </a:xfrm>
            <a:prstGeom prst="wedgeRoundRectCallout">
              <a:avLst>
                <a:gd name="adj1" fmla="val -89287"/>
                <a:gd name="adj2" fmla="val -123810"/>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600">
                  <a:latin typeface="Tahoma" pitchFamily="34" charset="0"/>
                  <a:ea typeface="宋体" charset="-122"/>
                </a:rPr>
                <a:t>其余补</a:t>
              </a:r>
              <a:r>
                <a:rPr lang="en-US" altLang="zh-CN" sz="2600">
                  <a:latin typeface="Tahoma" pitchFamily="34" charset="0"/>
                  <a:ea typeface="宋体" charset="-122"/>
                </a:rPr>
                <a:t>0</a:t>
              </a:r>
            </a:p>
          </p:txBody>
        </p:sp>
      </p:grpSp>
      <p:grpSp>
        <p:nvGrpSpPr>
          <p:cNvPr id="162" name="Group 34"/>
          <p:cNvGrpSpPr>
            <a:grpSpLocks/>
          </p:cNvGrpSpPr>
          <p:nvPr/>
        </p:nvGrpSpPr>
        <p:grpSpPr bwMode="auto">
          <a:xfrm>
            <a:off x="3601415" y="2404492"/>
            <a:ext cx="6178409" cy="3689616"/>
            <a:chOff x="1776" y="772"/>
            <a:chExt cx="3328" cy="2108"/>
          </a:xfrm>
        </p:grpSpPr>
        <p:grpSp>
          <p:nvGrpSpPr>
            <p:cNvPr id="163" name="Group 35"/>
            <p:cNvGrpSpPr>
              <a:grpSpLocks/>
            </p:cNvGrpSpPr>
            <p:nvPr/>
          </p:nvGrpSpPr>
          <p:grpSpPr bwMode="auto">
            <a:xfrm>
              <a:off x="1776" y="772"/>
              <a:ext cx="3264" cy="2108"/>
              <a:chOff x="1728" y="772"/>
              <a:chExt cx="3264" cy="2108"/>
            </a:xfrm>
          </p:grpSpPr>
          <p:sp>
            <p:nvSpPr>
              <p:cNvPr id="165" name="Line 36"/>
              <p:cNvSpPr>
                <a:spLocks noChangeShapeType="1"/>
              </p:cNvSpPr>
              <p:nvPr/>
            </p:nvSpPr>
            <p:spPr bwMode="auto">
              <a:xfrm flipV="1">
                <a:off x="1728" y="772"/>
                <a:ext cx="3264" cy="1196"/>
              </a:xfrm>
              <a:prstGeom prst="line">
                <a:avLst/>
              </a:prstGeom>
              <a:noFill/>
              <a:ln w="9525">
                <a:solidFill>
                  <a:schemeClr val="accent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 name="Line 37"/>
              <p:cNvSpPr>
                <a:spLocks noChangeShapeType="1"/>
              </p:cNvSpPr>
              <p:nvPr/>
            </p:nvSpPr>
            <p:spPr bwMode="auto">
              <a:xfrm flipV="1">
                <a:off x="1776" y="1150"/>
                <a:ext cx="3216" cy="1250"/>
              </a:xfrm>
              <a:prstGeom prst="line">
                <a:avLst/>
              </a:prstGeom>
              <a:noFill/>
              <a:ln w="9525">
                <a:solidFill>
                  <a:schemeClr val="accent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 name="Line 38"/>
              <p:cNvSpPr>
                <a:spLocks noChangeShapeType="1"/>
              </p:cNvSpPr>
              <p:nvPr/>
            </p:nvSpPr>
            <p:spPr bwMode="auto">
              <a:xfrm flipV="1">
                <a:off x="1776" y="1775"/>
                <a:ext cx="2842" cy="913"/>
              </a:xfrm>
              <a:prstGeom prst="line">
                <a:avLst/>
              </a:prstGeom>
              <a:noFill/>
              <a:ln w="9525">
                <a:solidFill>
                  <a:schemeClr val="accent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 name="Line 39"/>
              <p:cNvSpPr>
                <a:spLocks noChangeShapeType="1"/>
              </p:cNvSpPr>
              <p:nvPr/>
            </p:nvSpPr>
            <p:spPr bwMode="auto">
              <a:xfrm flipV="1">
                <a:off x="1776" y="1775"/>
                <a:ext cx="3216" cy="1105"/>
              </a:xfrm>
              <a:prstGeom prst="line">
                <a:avLst/>
              </a:prstGeom>
              <a:noFill/>
              <a:ln w="9525">
                <a:solidFill>
                  <a:schemeClr val="accent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4" name="AutoShape 40"/>
            <p:cNvSpPr>
              <a:spLocks noChangeArrowheads="1"/>
            </p:cNvSpPr>
            <p:nvPr/>
          </p:nvSpPr>
          <p:spPr bwMode="auto">
            <a:xfrm>
              <a:off x="3616" y="2513"/>
              <a:ext cx="1488" cy="336"/>
            </a:xfrm>
            <a:prstGeom prst="wedgeRoundRectCallout">
              <a:avLst>
                <a:gd name="adj1" fmla="val -57259"/>
                <a:gd name="adj2" fmla="val -95236"/>
                <a:gd name="adj3" fmla="val 16667"/>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600">
                  <a:latin typeface="Tahoma" pitchFamily="34" charset="0"/>
                  <a:ea typeface="宋体" charset="-122"/>
                </a:rPr>
                <a:t>对应最小项填</a:t>
              </a:r>
              <a:r>
                <a:rPr lang="en-US" altLang="zh-CN" sz="2600">
                  <a:latin typeface="Tahoma" pitchFamily="34" charset="0"/>
                  <a:ea typeface="宋体" charset="-122"/>
                </a:rPr>
                <a:t>1</a:t>
              </a:r>
            </a:p>
          </p:txBody>
        </p:sp>
      </p:grpSp>
      <p:grpSp>
        <p:nvGrpSpPr>
          <p:cNvPr id="169" name="Group 60"/>
          <p:cNvGrpSpPr>
            <a:grpSpLocks/>
          </p:cNvGrpSpPr>
          <p:nvPr/>
        </p:nvGrpSpPr>
        <p:grpSpPr bwMode="auto">
          <a:xfrm>
            <a:off x="4969834" y="5242768"/>
            <a:ext cx="3800242" cy="2007586"/>
            <a:chOff x="1544" y="423"/>
            <a:chExt cx="2047" cy="1147"/>
          </a:xfrm>
        </p:grpSpPr>
        <p:sp>
          <p:nvSpPr>
            <p:cNvPr id="170" name="Rectangle 61"/>
            <p:cNvSpPr>
              <a:spLocks noChangeArrowheads="1"/>
            </p:cNvSpPr>
            <p:nvPr/>
          </p:nvSpPr>
          <p:spPr bwMode="auto">
            <a:xfrm>
              <a:off x="1933" y="858"/>
              <a:ext cx="1647" cy="70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Line 62"/>
            <p:cNvSpPr>
              <a:spLocks noChangeShapeType="1"/>
            </p:cNvSpPr>
            <p:nvPr/>
          </p:nvSpPr>
          <p:spPr bwMode="auto">
            <a:xfrm flipH="1" flipV="1">
              <a:off x="1682" y="603"/>
              <a:ext cx="254" cy="244"/>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 name="Line 63"/>
            <p:cNvSpPr>
              <a:spLocks noChangeShapeType="1"/>
            </p:cNvSpPr>
            <p:nvPr/>
          </p:nvSpPr>
          <p:spPr bwMode="auto">
            <a:xfrm>
              <a:off x="1936" y="1214"/>
              <a:ext cx="165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Line 64"/>
            <p:cNvSpPr>
              <a:spLocks noChangeShapeType="1"/>
            </p:cNvSpPr>
            <p:nvPr/>
          </p:nvSpPr>
          <p:spPr bwMode="auto">
            <a:xfrm>
              <a:off x="2358"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 name="Text Box 65"/>
            <p:cNvSpPr txBox="1">
              <a:spLocks noChangeArrowheads="1"/>
            </p:cNvSpPr>
            <p:nvPr/>
          </p:nvSpPr>
          <p:spPr bwMode="auto">
            <a:xfrm>
              <a:off x="1977" y="825"/>
              <a:ext cx="1497"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en-US" altLang="zh-CN" sz="3000" i="1" dirty="0" err="1">
                  <a:ea typeface="宋体" charset="-122"/>
                </a:rPr>
                <a:t>m</a:t>
              </a:r>
              <a:r>
                <a:rPr lang="en-US" altLang="zh-CN" sz="3000" baseline="-25000" dirty="0" err="1">
                  <a:ea typeface="宋体" charset="-122"/>
                </a:rPr>
                <a:t>o</a:t>
              </a:r>
              <a:r>
                <a:rPr lang="en-US" altLang="zh-CN" sz="3000" dirty="0">
                  <a:ea typeface="宋体" charset="-122"/>
                </a:rPr>
                <a:t>   </a:t>
              </a:r>
              <a:r>
                <a:rPr lang="en-US" altLang="zh-CN" sz="3000" i="1" dirty="0">
                  <a:ea typeface="宋体" charset="-122"/>
                </a:rPr>
                <a:t>m</a:t>
              </a:r>
              <a:r>
                <a:rPr lang="en-US" altLang="zh-CN" sz="3000" baseline="-25000" dirty="0">
                  <a:ea typeface="宋体" charset="-122"/>
                </a:rPr>
                <a:t>1     </a:t>
              </a:r>
              <a:r>
                <a:rPr lang="en-US" altLang="zh-CN" sz="3000" i="1" dirty="0">
                  <a:ea typeface="宋体" charset="-122"/>
                </a:rPr>
                <a:t>m</a:t>
              </a:r>
              <a:r>
                <a:rPr lang="en-US" altLang="zh-CN" sz="3000" baseline="-25000" dirty="0">
                  <a:ea typeface="宋体" charset="-122"/>
                </a:rPr>
                <a:t>3</a:t>
              </a:r>
              <a:r>
                <a:rPr lang="en-US" altLang="zh-CN" sz="3000" dirty="0">
                  <a:ea typeface="宋体" charset="-122"/>
                </a:rPr>
                <a:t>   </a:t>
              </a:r>
              <a:r>
                <a:rPr lang="en-US" altLang="zh-CN" sz="3000" i="1" dirty="0">
                  <a:ea typeface="宋体" charset="-122"/>
                </a:rPr>
                <a:t>m</a:t>
              </a:r>
              <a:r>
                <a:rPr lang="en-US" altLang="zh-CN" sz="3000" baseline="-25000" dirty="0">
                  <a:ea typeface="宋体" charset="-122"/>
                </a:rPr>
                <a:t>2</a:t>
              </a:r>
              <a:endParaRPr lang="en-US" altLang="zh-CN" sz="3000" dirty="0">
                <a:ea typeface="宋体" charset="-122"/>
              </a:endParaRPr>
            </a:p>
            <a:p>
              <a:pPr algn="l">
                <a:lnSpc>
                  <a:spcPct val="120000"/>
                </a:lnSpc>
              </a:pPr>
              <a:r>
                <a:rPr lang="en-US" altLang="zh-CN" sz="3000" i="1" dirty="0">
                  <a:ea typeface="宋体" charset="-122"/>
                </a:rPr>
                <a:t>m</a:t>
              </a:r>
              <a:r>
                <a:rPr lang="en-US" altLang="zh-CN" sz="3000" baseline="-25000" dirty="0">
                  <a:ea typeface="宋体" charset="-122"/>
                </a:rPr>
                <a:t>4 </a:t>
              </a:r>
              <a:r>
                <a:rPr lang="en-US" altLang="zh-CN" sz="3000" dirty="0">
                  <a:ea typeface="宋体" charset="-122"/>
                </a:rPr>
                <a:t>  </a:t>
              </a:r>
              <a:r>
                <a:rPr lang="en-US" altLang="zh-CN" sz="3000" i="1" dirty="0">
                  <a:ea typeface="宋体" charset="-122"/>
                </a:rPr>
                <a:t>m</a:t>
              </a:r>
              <a:r>
                <a:rPr lang="en-US" altLang="zh-CN" sz="3000" baseline="-25000" dirty="0">
                  <a:ea typeface="宋体" charset="-122"/>
                </a:rPr>
                <a:t>5     </a:t>
              </a:r>
              <a:r>
                <a:rPr lang="en-US" altLang="zh-CN" sz="3000" i="1" dirty="0">
                  <a:ea typeface="宋体" charset="-122"/>
                </a:rPr>
                <a:t>m</a:t>
              </a:r>
              <a:r>
                <a:rPr lang="en-US" altLang="zh-CN" sz="3000" baseline="-25000" dirty="0">
                  <a:ea typeface="宋体" charset="-122"/>
                </a:rPr>
                <a:t>7</a:t>
              </a:r>
              <a:r>
                <a:rPr lang="en-US" altLang="zh-CN" sz="3000" dirty="0">
                  <a:ea typeface="宋体" charset="-122"/>
                </a:rPr>
                <a:t>   </a:t>
              </a:r>
              <a:r>
                <a:rPr lang="en-US" altLang="zh-CN" sz="3000" i="1" dirty="0">
                  <a:ea typeface="宋体" charset="-122"/>
                </a:rPr>
                <a:t>m</a:t>
              </a:r>
              <a:r>
                <a:rPr lang="en-US" altLang="zh-CN" sz="3000" baseline="-25000" dirty="0">
                  <a:ea typeface="宋体" charset="-122"/>
                </a:rPr>
                <a:t>6</a:t>
              </a:r>
            </a:p>
          </p:txBody>
        </p:sp>
        <p:sp>
          <p:nvSpPr>
            <p:cNvPr id="175" name="Text Box 66"/>
            <p:cNvSpPr txBox="1">
              <a:spLocks noChangeArrowheads="1"/>
            </p:cNvSpPr>
            <p:nvPr/>
          </p:nvSpPr>
          <p:spPr bwMode="auto">
            <a:xfrm>
              <a:off x="2011" y="557"/>
              <a:ext cx="138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00   01   11   10</a:t>
              </a:r>
            </a:p>
          </p:txBody>
        </p:sp>
        <p:sp>
          <p:nvSpPr>
            <p:cNvPr id="176" name="Text Box 67"/>
            <p:cNvSpPr txBox="1">
              <a:spLocks noChangeArrowheads="1"/>
            </p:cNvSpPr>
            <p:nvPr/>
          </p:nvSpPr>
          <p:spPr bwMode="auto">
            <a:xfrm>
              <a:off x="1712" y="890"/>
              <a:ext cx="184"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10000"/>
                </a:lnSpc>
              </a:pPr>
              <a:r>
                <a:rPr lang="en-US" altLang="zh-CN" sz="3000" dirty="0">
                  <a:latin typeface="Times New Roman" pitchFamily="18" charset="0"/>
                </a:rPr>
                <a:t>01</a:t>
              </a:r>
            </a:p>
          </p:txBody>
        </p:sp>
        <p:sp>
          <p:nvSpPr>
            <p:cNvPr id="177" name="Text Box 68"/>
            <p:cNvSpPr txBox="1">
              <a:spLocks noChangeArrowheads="1"/>
            </p:cNvSpPr>
            <p:nvPr/>
          </p:nvSpPr>
          <p:spPr bwMode="auto">
            <a:xfrm>
              <a:off x="1700" y="423"/>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BC</a:t>
              </a:r>
            </a:p>
          </p:txBody>
        </p:sp>
        <p:sp>
          <p:nvSpPr>
            <p:cNvPr id="178" name="Text Box 69"/>
            <p:cNvSpPr txBox="1">
              <a:spLocks noChangeArrowheads="1"/>
            </p:cNvSpPr>
            <p:nvPr/>
          </p:nvSpPr>
          <p:spPr bwMode="auto">
            <a:xfrm>
              <a:off x="1544" y="579"/>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A</a:t>
              </a:r>
              <a:endParaRPr lang="en-US" altLang="zh-CN" sz="2600" dirty="0">
                <a:ea typeface="宋体" charset="-122"/>
              </a:endParaRPr>
            </a:p>
          </p:txBody>
        </p:sp>
        <p:sp>
          <p:nvSpPr>
            <p:cNvPr id="179" name="Line 70"/>
            <p:cNvSpPr>
              <a:spLocks noChangeShapeType="1"/>
            </p:cNvSpPr>
            <p:nvPr/>
          </p:nvSpPr>
          <p:spPr bwMode="auto">
            <a:xfrm>
              <a:off x="2759"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Line 71"/>
            <p:cNvSpPr>
              <a:spLocks noChangeShapeType="1"/>
            </p:cNvSpPr>
            <p:nvPr/>
          </p:nvSpPr>
          <p:spPr bwMode="auto">
            <a:xfrm>
              <a:off x="3170"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2" name="Group 48"/>
          <p:cNvGrpSpPr>
            <a:grpSpLocks/>
          </p:cNvGrpSpPr>
          <p:nvPr/>
        </p:nvGrpSpPr>
        <p:grpSpPr bwMode="auto">
          <a:xfrm>
            <a:off x="4947554" y="5241717"/>
            <a:ext cx="3800242" cy="2109104"/>
            <a:chOff x="1544" y="423"/>
            <a:chExt cx="2047" cy="1205"/>
          </a:xfrm>
        </p:grpSpPr>
        <p:sp>
          <p:nvSpPr>
            <p:cNvPr id="183" name="Rectangle 49"/>
            <p:cNvSpPr>
              <a:spLocks noChangeArrowheads="1"/>
            </p:cNvSpPr>
            <p:nvPr/>
          </p:nvSpPr>
          <p:spPr bwMode="auto">
            <a:xfrm>
              <a:off x="1933" y="858"/>
              <a:ext cx="1647" cy="70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Line 50"/>
            <p:cNvSpPr>
              <a:spLocks noChangeShapeType="1"/>
            </p:cNvSpPr>
            <p:nvPr/>
          </p:nvSpPr>
          <p:spPr bwMode="auto">
            <a:xfrm flipH="1" flipV="1">
              <a:off x="1682" y="603"/>
              <a:ext cx="254" cy="244"/>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 name="Line 51"/>
            <p:cNvSpPr>
              <a:spLocks noChangeShapeType="1"/>
            </p:cNvSpPr>
            <p:nvPr/>
          </p:nvSpPr>
          <p:spPr bwMode="auto">
            <a:xfrm>
              <a:off x="1936" y="1214"/>
              <a:ext cx="165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6" name="Line 52"/>
            <p:cNvSpPr>
              <a:spLocks noChangeShapeType="1"/>
            </p:cNvSpPr>
            <p:nvPr/>
          </p:nvSpPr>
          <p:spPr bwMode="auto">
            <a:xfrm>
              <a:off x="2358"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Text Box 53"/>
            <p:cNvSpPr txBox="1">
              <a:spLocks noChangeArrowheads="1"/>
            </p:cNvSpPr>
            <p:nvPr/>
          </p:nvSpPr>
          <p:spPr bwMode="auto">
            <a:xfrm>
              <a:off x="1977" y="825"/>
              <a:ext cx="1460"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en-US" altLang="zh-CN" sz="3500" i="1" dirty="0">
                  <a:ea typeface="宋体" charset="-122"/>
                </a:rPr>
                <a:t> </a:t>
              </a:r>
              <a:r>
                <a:rPr lang="en-US" altLang="zh-CN" sz="3500" dirty="0">
                  <a:ea typeface="宋体" charset="-122"/>
                </a:rPr>
                <a:t>0     1</a:t>
              </a:r>
              <a:r>
                <a:rPr lang="en-US" altLang="zh-CN" sz="3500" baseline="-25000" dirty="0">
                  <a:ea typeface="宋体" charset="-122"/>
                </a:rPr>
                <a:t>       </a:t>
              </a:r>
              <a:r>
                <a:rPr lang="en-US" altLang="zh-CN" sz="3500" dirty="0">
                  <a:ea typeface="宋体" charset="-122"/>
                </a:rPr>
                <a:t>1     0</a:t>
              </a:r>
            </a:p>
            <a:p>
              <a:pPr algn="l">
                <a:lnSpc>
                  <a:spcPct val="120000"/>
                </a:lnSpc>
              </a:pPr>
              <a:r>
                <a:rPr lang="en-US" altLang="zh-CN" sz="3500" dirty="0">
                  <a:ea typeface="宋体" charset="-122"/>
                </a:rPr>
                <a:t> 1</a:t>
              </a:r>
              <a:r>
                <a:rPr lang="en-US" altLang="zh-CN" sz="3500" baseline="-25000" dirty="0">
                  <a:ea typeface="宋体" charset="-122"/>
                </a:rPr>
                <a:t> </a:t>
              </a:r>
              <a:r>
                <a:rPr lang="en-US" altLang="zh-CN" sz="3500" dirty="0">
                  <a:ea typeface="宋体" charset="-122"/>
                </a:rPr>
                <a:t>    1</a:t>
              </a:r>
              <a:r>
                <a:rPr lang="en-US" altLang="zh-CN" sz="3500" baseline="-25000" dirty="0">
                  <a:ea typeface="宋体" charset="-122"/>
                </a:rPr>
                <a:t>        </a:t>
              </a:r>
              <a:r>
                <a:rPr lang="en-US" altLang="zh-CN" sz="3500" dirty="0">
                  <a:ea typeface="宋体" charset="-122"/>
                </a:rPr>
                <a:t>0     0</a:t>
              </a:r>
              <a:endParaRPr lang="en-US" altLang="zh-CN" sz="3500" baseline="-25000" dirty="0">
                <a:ea typeface="宋体" charset="-122"/>
              </a:endParaRPr>
            </a:p>
          </p:txBody>
        </p:sp>
        <p:sp>
          <p:nvSpPr>
            <p:cNvPr id="188" name="Text Box 54"/>
            <p:cNvSpPr txBox="1">
              <a:spLocks noChangeArrowheads="1"/>
            </p:cNvSpPr>
            <p:nvPr/>
          </p:nvSpPr>
          <p:spPr bwMode="auto">
            <a:xfrm>
              <a:off x="2011" y="557"/>
              <a:ext cx="138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00   01   11   10</a:t>
              </a:r>
            </a:p>
          </p:txBody>
        </p:sp>
        <p:sp>
          <p:nvSpPr>
            <p:cNvPr id="189" name="Text Box 55"/>
            <p:cNvSpPr txBox="1">
              <a:spLocks noChangeArrowheads="1"/>
            </p:cNvSpPr>
            <p:nvPr/>
          </p:nvSpPr>
          <p:spPr bwMode="auto">
            <a:xfrm>
              <a:off x="1712" y="890"/>
              <a:ext cx="184"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10000"/>
                </a:lnSpc>
              </a:pPr>
              <a:r>
                <a:rPr lang="en-US" altLang="zh-CN" sz="2600" dirty="0">
                  <a:latin typeface="Times New Roman" pitchFamily="18" charset="0"/>
                </a:rPr>
                <a:t>01</a:t>
              </a:r>
            </a:p>
          </p:txBody>
        </p:sp>
        <p:sp>
          <p:nvSpPr>
            <p:cNvPr id="190" name="Text Box 56"/>
            <p:cNvSpPr txBox="1">
              <a:spLocks noChangeArrowheads="1"/>
            </p:cNvSpPr>
            <p:nvPr/>
          </p:nvSpPr>
          <p:spPr bwMode="auto">
            <a:xfrm>
              <a:off x="1700" y="423"/>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BC</a:t>
              </a:r>
            </a:p>
          </p:txBody>
        </p:sp>
        <p:sp>
          <p:nvSpPr>
            <p:cNvPr id="191" name="Text Box 57"/>
            <p:cNvSpPr txBox="1">
              <a:spLocks noChangeArrowheads="1"/>
            </p:cNvSpPr>
            <p:nvPr/>
          </p:nvSpPr>
          <p:spPr bwMode="auto">
            <a:xfrm>
              <a:off x="1544" y="579"/>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A</a:t>
              </a:r>
              <a:endParaRPr lang="en-US" altLang="zh-CN" sz="2600" dirty="0">
                <a:ea typeface="宋体" charset="-122"/>
              </a:endParaRPr>
            </a:p>
          </p:txBody>
        </p:sp>
        <p:sp>
          <p:nvSpPr>
            <p:cNvPr id="192" name="Line 58"/>
            <p:cNvSpPr>
              <a:spLocks noChangeShapeType="1"/>
            </p:cNvSpPr>
            <p:nvPr/>
          </p:nvSpPr>
          <p:spPr bwMode="auto">
            <a:xfrm>
              <a:off x="2759"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 name="Line 59"/>
            <p:cNvSpPr>
              <a:spLocks noChangeShapeType="1"/>
            </p:cNvSpPr>
            <p:nvPr/>
          </p:nvSpPr>
          <p:spPr bwMode="auto">
            <a:xfrm>
              <a:off x="3170"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62901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up)">
                                      <p:cBhvr>
                                        <p:cTn id="7" dur="500"/>
                                        <p:tgtEl>
                                          <p:spTgt spid="10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up)">
                                      <p:cBhvr>
                                        <p:cTn id="11" dur="500"/>
                                        <p:tgtEl>
                                          <p:spTgt spid="1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54"/>
                                        </p:tgtEl>
                                        <p:attrNameLst>
                                          <p:attrName>style.visibility</p:attrName>
                                        </p:attrNameLst>
                                      </p:cBhvr>
                                      <p:to>
                                        <p:strVal val="visible"/>
                                      </p:to>
                                    </p:set>
                                    <p:animEffect transition="in" filter="wipe(up)">
                                      <p:cBhvr>
                                        <p:cTn id="16" dur="500"/>
                                        <p:tgtEl>
                                          <p:spTgt spid="15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2"/>
                                        </p:tgtEl>
                                        <p:attrNameLst>
                                          <p:attrName>style.visibility</p:attrName>
                                        </p:attrNameLst>
                                      </p:cBhvr>
                                      <p:to>
                                        <p:strVal val="visible"/>
                                      </p:to>
                                    </p:set>
                                    <p:animEffect transition="in" filter="wipe(left)">
                                      <p:cBhvr>
                                        <p:cTn id="20" dur="500"/>
                                        <p:tgtEl>
                                          <p:spTgt spid="162"/>
                                        </p:tgtEl>
                                      </p:cBhvr>
                                    </p:animEffect>
                                  </p:childTnLst>
                                  <p:subTnLst>
                                    <p:set>
                                      <p:cBhvr override="childStyle">
                                        <p:cTn dur="1" fill="hold" display="0" masterRel="nextClick" afterEffect="1"/>
                                        <p:tgtEl>
                                          <p:spTgt spid="16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wipe(up)">
                                      <p:cBhvr>
                                        <p:cTn id="25" dur="500"/>
                                        <p:tgtEl>
                                          <p:spTgt spid="15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55"/>
                                        </p:tgtEl>
                                        <p:attrNameLst>
                                          <p:attrName>style.visibility</p:attrName>
                                        </p:attrNameLst>
                                      </p:cBhvr>
                                      <p:to>
                                        <p:strVal val="visible"/>
                                      </p:to>
                                    </p:set>
                                    <p:animEffect transition="in" filter="wipe(left)">
                                      <p:cBhvr>
                                        <p:cTn id="29" dur="500"/>
                                        <p:tgtEl>
                                          <p:spTgt spid="155"/>
                                        </p:tgtEl>
                                      </p:cBhvr>
                                    </p:animEffect>
                                  </p:childTnLst>
                                  <p:subTnLst>
                                    <p:set>
                                      <p:cBhvr override="childStyle">
                                        <p:cTn dur="1" fill="hold" display="0" masterRel="nextClick" afterEffect="1"/>
                                        <p:tgtEl>
                                          <p:spTgt spid="15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69"/>
                                        </p:tgtEl>
                                        <p:attrNameLst>
                                          <p:attrName>style.visibility</p:attrName>
                                        </p:attrNameLst>
                                      </p:cBhvr>
                                      <p:to>
                                        <p:strVal val="visible"/>
                                      </p:to>
                                    </p:set>
                                    <p:anim calcmode="lin" valueType="num">
                                      <p:cBhvr additive="base">
                                        <p:cTn id="34" dur="500" fill="hold"/>
                                        <p:tgtEl>
                                          <p:spTgt spid="169"/>
                                        </p:tgtEl>
                                        <p:attrNameLst>
                                          <p:attrName>ppt_x</p:attrName>
                                        </p:attrNameLst>
                                      </p:cBhvr>
                                      <p:tavLst>
                                        <p:tav tm="0">
                                          <p:val>
                                            <p:strVal val="#ppt_x"/>
                                          </p:val>
                                        </p:tav>
                                        <p:tav tm="100000">
                                          <p:val>
                                            <p:strVal val="#ppt_x"/>
                                          </p:val>
                                        </p:tav>
                                      </p:tavLst>
                                    </p:anim>
                                    <p:anim calcmode="lin" valueType="num">
                                      <p:cBhvr additive="base">
                                        <p:cTn id="35" dur="500" fill="hold"/>
                                        <p:tgtEl>
                                          <p:spTgt spid="16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82"/>
                                        </p:tgtEl>
                                        <p:attrNameLst>
                                          <p:attrName>style.visibility</p:attrName>
                                        </p:attrNameLst>
                                      </p:cBhvr>
                                      <p:to>
                                        <p:strVal val="visible"/>
                                      </p:to>
                                    </p:set>
                                    <p:animEffect transition="in" filter="dissolve">
                                      <p:cBhvr>
                                        <p:cTn id="40"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utoUpdateAnimBg="0"/>
      <p:bldP spid="154"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3"/>
          <p:cNvGrpSpPr>
            <a:grpSpLocks/>
          </p:cNvGrpSpPr>
          <p:nvPr/>
        </p:nvGrpSpPr>
        <p:grpSpPr bwMode="auto">
          <a:xfrm>
            <a:off x="884358" y="3897164"/>
            <a:ext cx="4076859" cy="3404318"/>
            <a:chOff x="1326" y="711"/>
            <a:chExt cx="2196" cy="1945"/>
          </a:xfrm>
        </p:grpSpPr>
        <p:sp>
          <p:nvSpPr>
            <p:cNvPr id="17" name="Line 4"/>
            <p:cNvSpPr>
              <a:spLocks noChangeShapeType="1"/>
            </p:cNvSpPr>
            <p:nvPr/>
          </p:nvSpPr>
          <p:spPr bwMode="auto">
            <a:xfrm flipH="1" flipV="1">
              <a:off x="1602" y="890"/>
              <a:ext cx="265" cy="255"/>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5"/>
            <p:cNvSpPr txBox="1">
              <a:spLocks noChangeArrowheads="1"/>
            </p:cNvSpPr>
            <p:nvPr/>
          </p:nvSpPr>
          <p:spPr bwMode="auto">
            <a:xfrm>
              <a:off x="1897" y="1068"/>
              <a:ext cx="1571" cy="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40000"/>
                </a:lnSpc>
              </a:pPr>
              <a:r>
                <a:rPr lang="en-US" altLang="zh-CN" sz="3000" dirty="0">
                  <a:ea typeface="宋体" charset="-122"/>
                </a:rPr>
                <a:t> 0       1  </a:t>
              </a:r>
              <a:r>
                <a:rPr lang="en-US" altLang="zh-CN" sz="3000" baseline="-25000" dirty="0">
                  <a:ea typeface="宋体" charset="-122"/>
                </a:rPr>
                <a:t>       </a:t>
              </a:r>
              <a:r>
                <a:rPr lang="en-US" altLang="zh-CN" sz="3000" dirty="0">
                  <a:ea typeface="宋体" charset="-122"/>
                </a:rPr>
                <a:t>3      2</a:t>
              </a:r>
            </a:p>
            <a:p>
              <a:pPr algn="l">
                <a:lnSpc>
                  <a:spcPct val="140000"/>
                </a:lnSpc>
              </a:pPr>
              <a:r>
                <a:rPr lang="en-US" altLang="zh-CN" sz="3000" dirty="0">
                  <a:ea typeface="宋体" charset="-122"/>
                </a:rPr>
                <a:t> 4 </a:t>
              </a:r>
              <a:r>
                <a:rPr lang="en-US" altLang="zh-CN" sz="3000" baseline="-25000" dirty="0">
                  <a:ea typeface="宋体" charset="-122"/>
                </a:rPr>
                <a:t> </a:t>
              </a:r>
              <a:r>
                <a:rPr lang="en-US" altLang="zh-CN" sz="3000" dirty="0">
                  <a:ea typeface="宋体" charset="-122"/>
                </a:rPr>
                <a:t>     5</a:t>
              </a:r>
              <a:r>
                <a:rPr lang="en-US" altLang="zh-CN" sz="3000" baseline="-25000" dirty="0">
                  <a:ea typeface="宋体" charset="-122"/>
                </a:rPr>
                <a:t>          </a:t>
              </a:r>
              <a:r>
                <a:rPr lang="en-US" altLang="zh-CN" sz="3000" dirty="0">
                  <a:ea typeface="宋体" charset="-122"/>
                </a:rPr>
                <a:t>7      6</a:t>
              </a:r>
            </a:p>
            <a:p>
              <a:pPr algn="l">
                <a:lnSpc>
                  <a:spcPct val="140000"/>
                </a:lnSpc>
              </a:pPr>
              <a:r>
                <a:rPr lang="en-US" altLang="zh-CN" sz="3000" dirty="0">
                  <a:ea typeface="宋体" charset="-122"/>
                </a:rPr>
                <a:t> 12    13    15    14</a:t>
              </a:r>
            </a:p>
            <a:p>
              <a:pPr algn="l">
                <a:lnSpc>
                  <a:spcPct val="140000"/>
                </a:lnSpc>
              </a:pPr>
              <a:r>
                <a:rPr lang="en-US" altLang="zh-CN" sz="3000" dirty="0">
                  <a:ea typeface="宋体" charset="-122"/>
                </a:rPr>
                <a:t>  8      9      11    10</a:t>
              </a:r>
              <a:endParaRPr lang="en-US" altLang="zh-CN" sz="3000" baseline="-25000" dirty="0">
                <a:ea typeface="宋体" charset="-122"/>
              </a:endParaRPr>
            </a:p>
          </p:txBody>
        </p:sp>
        <p:sp>
          <p:nvSpPr>
            <p:cNvPr id="19" name="Text Box 6"/>
            <p:cNvSpPr txBox="1">
              <a:spLocks noChangeArrowheads="1"/>
            </p:cNvSpPr>
            <p:nvPr/>
          </p:nvSpPr>
          <p:spPr bwMode="auto">
            <a:xfrm>
              <a:off x="1942" y="855"/>
              <a:ext cx="138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00   01   11   10</a:t>
              </a:r>
            </a:p>
          </p:txBody>
        </p:sp>
        <p:sp>
          <p:nvSpPr>
            <p:cNvPr id="20" name="Text Box 7"/>
            <p:cNvSpPr txBox="1">
              <a:spLocks noChangeArrowheads="1"/>
            </p:cNvSpPr>
            <p:nvPr/>
          </p:nvSpPr>
          <p:spPr bwMode="auto">
            <a:xfrm>
              <a:off x="1543" y="1078"/>
              <a:ext cx="362" cy="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40000"/>
                </a:lnSpc>
              </a:pPr>
              <a:r>
                <a:rPr lang="en-US" altLang="zh-CN" sz="3000" dirty="0">
                  <a:latin typeface="Times New Roman" pitchFamily="18" charset="0"/>
                </a:rPr>
                <a:t>0001</a:t>
              </a:r>
            </a:p>
            <a:p>
              <a:pPr>
                <a:lnSpc>
                  <a:spcPct val="140000"/>
                </a:lnSpc>
              </a:pPr>
              <a:r>
                <a:rPr lang="en-US" altLang="zh-CN" sz="3000" dirty="0">
                  <a:latin typeface="Times New Roman" pitchFamily="18" charset="0"/>
                </a:rPr>
                <a:t>11</a:t>
              </a:r>
            </a:p>
            <a:p>
              <a:pPr>
                <a:lnSpc>
                  <a:spcPct val="140000"/>
                </a:lnSpc>
              </a:pPr>
              <a:r>
                <a:rPr lang="en-US" altLang="zh-CN" sz="3000" dirty="0">
                  <a:latin typeface="Times New Roman" pitchFamily="18" charset="0"/>
                </a:rPr>
                <a:t>10</a:t>
              </a:r>
            </a:p>
          </p:txBody>
        </p:sp>
        <p:sp>
          <p:nvSpPr>
            <p:cNvPr id="21" name="Text Box 8"/>
            <p:cNvSpPr txBox="1">
              <a:spLocks noChangeArrowheads="1"/>
            </p:cNvSpPr>
            <p:nvPr/>
          </p:nvSpPr>
          <p:spPr bwMode="auto">
            <a:xfrm>
              <a:off x="1681" y="711"/>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CD</a:t>
              </a:r>
            </a:p>
          </p:txBody>
        </p:sp>
        <p:sp>
          <p:nvSpPr>
            <p:cNvPr id="22" name="Text Box 9"/>
            <p:cNvSpPr txBox="1">
              <a:spLocks noChangeArrowheads="1"/>
            </p:cNvSpPr>
            <p:nvPr/>
          </p:nvSpPr>
          <p:spPr bwMode="auto">
            <a:xfrm>
              <a:off x="1326" y="899"/>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AB</a:t>
              </a:r>
            </a:p>
          </p:txBody>
        </p:sp>
        <p:sp>
          <p:nvSpPr>
            <p:cNvPr id="23" name="Rectangle 10"/>
            <p:cNvSpPr>
              <a:spLocks noChangeArrowheads="1"/>
            </p:cNvSpPr>
            <p:nvPr/>
          </p:nvSpPr>
          <p:spPr bwMode="auto">
            <a:xfrm>
              <a:off x="1864" y="1156"/>
              <a:ext cx="1647" cy="1466"/>
            </a:xfrm>
            <a:prstGeom prst="rect">
              <a:avLst/>
            </a:prstGeom>
            <a:noFill/>
            <a:ln w="2857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1"/>
            <p:cNvSpPr>
              <a:spLocks noChangeShapeType="1"/>
            </p:cNvSpPr>
            <p:nvPr/>
          </p:nvSpPr>
          <p:spPr bwMode="auto">
            <a:xfrm>
              <a:off x="1867" y="1512"/>
              <a:ext cx="1655"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12"/>
            <p:cNvGrpSpPr>
              <a:grpSpLocks/>
            </p:cNvGrpSpPr>
            <p:nvPr/>
          </p:nvGrpSpPr>
          <p:grpSpPr bwMode="auto">
            <a:xfrm>
              <a:off x="2289" y="1157"/>
              <a:ext cx="812" cy="1477"/>
              <a:chOff x="1168" y="1103"/>
              <a:chExt cx="812" cy="711"/>
            </a:xfrm>
          </p:grpSpPr>
          <p:sp>
            <p:nvSpPr>
              <p:cNvPr id="28" name="Line 13"/>
              <p:cNvSpPr>
                <a:spLocks noChangeShapeType="1"/>
              </p:cNvSpPr>
              <p:nvPr/>
            </p:nvSpPr>
            <p:spPr bwMode="auto">
              <a:xfrm>
                <a:off x="1168" y="1103"/>
                <a:ext cx="0" cy="71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4"/>
              <p:cNvSpPr>
                <a:spLocks noChangeShapeType="1"/>
              </p:cNvSpPr>
              <p:nvPr/>
            </p:nvSpPr>
            <p:spPr bwMode="auto">
              <a:xfrm>
                <a:off x="1569" y="1103"/>
                <a:ext cx="0" cy="71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5"/>
              <p:cNvSpPr>
                <a:spLocks noChangeShapeType="1"/>
              </p:cNvSpPr>
              <p:nvPr/>
            </p:nvSpPr>
            <p:spPr bwMode="auto">
              <a:xfrm>
                <a:off x="1980" y="1103"/>
                <a:ext cx="0" cy="71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16"/>
            <p:cNvSpPr>
              <a:spLocks noChangeShapeType="1"/>
            </p:cNvSpPr>
            <p:nvPr/>
          </p:nvSpPr>
          <p:spPr bwMode="auto">
            <a:xfrm>
              <a:off x="1867" y="1868"/>
              <a:ext cx="1655"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7"/>
            <p:cNvSpPr>
              <a:spLocks noChangeShapeType="1"/>
            </p:cNvSpPr>
            <p:nvPr/>
          </p:nvSpPr>
          <p:spPr bwMode="auto">
            <a:xfrm>
              <a:off x="1867" y="2268"/>
              <a:ext cx="1655"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1" name="Object 18"/>
          <p:cNvGraphicFramePr>
            <a:graphicFrameLocks noChangeAspect="1"/>
          </p:cNvGraphicFramePr>
          <p:nvPr>
            <p:extLst>
              <p:ext uri="{D42A27DB-BD31-4B8C-83A1-F6EECF244321}">
                <p14:modId xmlns:p14="http://schemas.microsoft.com/office/powerpoint/2010/main" val="3008370073"/>
              </p:ext>
            </p:extLst>
          </p:nvPr>
        </p:nvGraphicFramePr>
        <p:xfrm>
          <a:off x="1574974" y="934267"/>
          <a:ext cx="4435162" cy="496279"/>
        </p:xfrm>
        <a:graphic>
          <a:graphicData uri="http://schemas.openxmlformats.org/presentationml/2006/ole">
            <mc:AlternateContent xmlns:mc="http://schemas.openxmlformats.org/markup-compatibility/2006">
              <mc:Choice xmlns:v="urn:schemas-microsoft-com:vml" Requires="v">
                <p:oleObj spid="_x0000_s72958" name="Equation" r:id="rId4" imgW="1498320" imgH="177480" progId="Equation.DSMT4">
                  <p:embed/>
                </p:oleObj>
              </mc:Choice>
              <mc:Fallback>
                <p:oleObj name="Equation" r:id="rId4" imgW="1498320" imgH="177480" progId="Equation.DSMT4">
                  <p:embed/>
                  <p:pic>
                    <p:nvPicPr>
                      <p:cNvPr id="0" name=""/>
                      <p:cNvPicPr>
                        <a:picLocks noChangeAspect="1" noChangeArrowheads="1"/>
                      </p:cNvPicPr>
                      <p:nvPr/>
                    </p:nvPicPr>
                    <p:blipFill>
                      <a:blip r:embed="rId5"/>
                      <a:srcRect/>
                      <a:stretch>
                        <a:fillRect/>
                      </a:stretch>
                    </p:blipFill>
                    <p:spPr bwMode="auto">
                      <a:xfrm>
                        <a:off x="1574974" y="934267"/>
                        <a:ext cx="4435162" cy="496279"/>
                      </a:xfrm>
                      <a:prstGeom prst="rect">
                        <a:avLst/>
                      </a:prstGeom>
                      <a:noFill/>
                      <a:ln>
                        <a:noFill/>
                      </a:ln>
                      <a:effectLst/>
                      <a:extLst/>
                    </p:spPr>
                  </p:pic>
                </p:oleObj>
              </mc:Fallback>
            </mc:AlternateContent>
          </a:graphicData>
        </a:graphic>
      </p:graphicFrame>
      <p:graphicFrame>
        <p:nvGraphicFramePr>
          <p:cNvPr id="32" name="Object 19"/>
          <p:cNvGraphicFramePr>
            <a:graphicFrameLocks noChangeAspect="1"/>
          </p:cNvGraphicFramePr>
          <p:nvPr>
            <p:extLst>
              <p:ext uri="{D42A27DB-BD31-4B8C-83A1-F6EECF244321}">
                <p14:modId xmlns:p14="http://schemas.microsoft.com/office/powerpoint/2010/main" val="1474758073"/>
              </p:ext>
            </p:extLst>
          </p:nvPr>
        </p:nvGraphicFramePr>
        <p:xfrm>
          <a:off x="1917830" y="1618878"/>
          <a:ext cx="8147481" cy="1203606"/>
        </p:xfrm>
        <a:graphic>
          <a:graphicData uri="http://schemas.openxmlformats.org/presentationml/2006/ole">
            <mc:AlternateContent xmlns:mc="http://schemas.openxmlformats.org/markup-compatibility/2006">
              <mc:Choice xmlns:v="urn:schemas-microsoft-com:vml" Requires="v">
                <p:oleObj spid="_x0000_s72959" name="Equation" r:id="rId6" imgW="2590560" imgH="406080" progId="Equation.DSMT4">
                  <p:embed/>
                </p:oleObj>
              </mc:Choice>
              <mc:Fallback>
                <p:oleObj name="Equation" r:id="rId6" imgW="2590560" imgH="406080" progId="Equation.DSMT4">
                  <p:embed/>
                  <p:pic>
                    <p:nvPicPr>
                      <p:cNvPr id="0" name=""/>
                      <p:cNvPicPr>
                        <a:picLocks noChangeAspect="1" noChangeArrowheads="1"/>
                      </p:cNvPicPr>
                      <p:nvPr/>
                    </p:nvPicPr>
                    <p:blipFill>
                      <a:blip r:embed="rId7"/>
                      <a:srcRect/>
                      <a:stretch>
                        <a:fillRect/>
                      </a:stretch>
                    </p:blipFill>
                    <p:spPr bwMode="auto">
                      <a:xfrm>
                        <a:off x="1917830" y="1618878"/>
                        <a:ext cx="8147481" cy="1203606"/>
                      </a:xfrm>
                      <a:prstGeom prst="rect">
                        <a:avLst/>
                      </a:prstGeom>
                      <a:noFill/>
                      <a:ln>
                        <a:noFill/>
                      </a:ln>
                      <a:effectLst/>
                      <a:extLst/>
                    </p:spPr>
                  </p:pic>
                </p:oleObj>
              </mc:Fallback>
            </mc:AlternateContent>
          </a:graphicData>
        </a:graphic>
      </p:graphicFrame>
      <p:graphicFrame>
        <p:nvGraphicFramePr>
          <p:cNvPr id="33" name="Object 20"/>
          <p:cNvGraphicFramePr>
            <a:graphicFrameLocks noChangeAspect="1"/>
          </p:cNvGraphicFramePr>
          <p:nvPr>
            <p:extLst>
              <p:ext uri="{D42A27DB-BD31-4B8C-83A1-F6EECF244321}">
                <p14:modId xmlns:p14="http://schemas.microsoft.com/office/powerpoint/2010/main" val="991010449"/>
              </p:ext>
            </p:extLst>
          </p:nvPr>
        </p:nvGraphicFramePr>
        <p:xfrm>
          <a:off x="1918423" y="2811981"/>
          <a:ext cx="8164857" cy="1258460"/>
        </p:xfrm>
        <a:graphic>
          <a:graphicData uri="http://schemas.openxmlformats.org/presentationml/2006/ole">
            <mc:AlternateContent xmlns:mc="http://schemas.openxmlformats.org/markup-compatibility/2006">
              <mc:Choice xmlns:v="urn:schemas-microsoft-com:vml" Requires="v">
                <p:oleObj spid="_x0000_s72960" name="Equation" r:id="rId8" imgW="2171520" imgH="355320" progId="Equation.3">
                  <p:embed/>
                </p:oleObj>
              </mc:Choice>
              <mc:Fallback>
                <p:oleObj name="Equation" r:id="rId8" imgW="2171520" imgH="355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8423" y="2811981"/>
                        <a:ext cx="8164857" cy="1258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 name="Group 21"/>
          <p:cNvGrpSpPr>
            <a:grpSpLocks/>
          </p:cNvGrpSpPr>
          <p:nvPr/>
        </p:nvGrpSpPr>
        <p:grpSpPr bwMode="auto">
          <a:xfrm>
            <a:off x="5607276" y="3897164"/>
            <a:ext cx="4076859" cy="3404318"/>
            <a:chOff x="2832" y="2160"/>
            <a:chExt cx="2196" cy="1945"/>
          </a:xfrm>
        </p:grpSpPr>
        <p:sp>
          <p:nvSpPr>
            <p:cNvPr id="35" name="Line 22"/>
            <p:cNvSpPr>
              <a:spLocks noChangeShapeType="1"/>
            </p:cNvSpPr>
            <p:nvPr/>
          </p:nvSpPr>
          <p:spPr bwMode="auto">
            <a:xfrm flipH="1" flipV="1">
              <a:off x="3108" y="2339"/>
              <a:ext cx="265" cy="255"/>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23"/>
            <p:cNvSpPr txBox="1">
              <a:spLocks noChangeArrowheads="1"/>
            </p:cNvSpPr>
            <p:nvPr/>
          </p:nvSpPr>
          <p:spPr bwMode="auto">
            <a:xfrm>
              <a:off x="3403" y="2517"/>
              <a:ext cx="1569" cy="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40000"/>
                </a:lnSpc>
              </a:pPr>
              <a:r>
                <a:rPr lang="en-US" altLang="zh-CN" sz="3000" dirty="0">
                  <a:ea typeface="宋体" charset="-122"/>
                </a:rPr>
                <a:t>         </a:t>
              </a:r>
            </a:p>
            <a:p>
              <a:pPr algn="l">
                <a:lnSpc>
                  <a:spcPct val="140000"/>
                </a:lnSpc>
              </a:pPr>
              <a:r>
                <a:rPr lang="en-US" altLang="zh-CN" sz="3000" dirty="0">
                  <a:ea typeface="宋体" charset="-122"/>
                </a:rPr>
                <a:t> 1 </a:t>
              </a:r>
              <a:r>
                <a:rPr lang="en-US" altLang="zh-CN" sz="3000" baseline="-25000" dirty="0">
                  <a:ea typeface="宋体" charset="-122"/>
                </a:rPr>
                <a:t> </a:t>
              </a:r>
              <a:r>
                <a:rPr lang="en-US" altLang="zh-CN" sz="3000" dirty="0">
                  <a:ea typeface="宋体" charset="-122"/>
                </a:rPr>
                <a:t>     1</a:t>
              </a:r>
              <a:r>
                <a:rPr lang="en-US" altLang="zh-CN" sz="3000" baseline="-25000" dirty="0">
                  <a:ea typeface="宋体" charset="-122"/>
                </a:rPr>
                <a:t>      </a:t>
              </a:r>
              <a:r>
                <a:rPr lang="en-US" altLang="zh-CN" sz="3000" dirty="0">
                  <a:ea typeface="宋体" charset="-122"/>
                </a:rPr>
                <a:t> </a:t>
              </a:r>
            </a:p>
            <a:p>
              <a:pPr algn="l">
                <a:lnSpc>
                  <a:spcPct val="140000"/>
                </a:lnSpc>
              </a:pPr>
              <a:r>
                <a:rPr lang="en-US" altLang="zh-CN" sz="3000" dirty="0">
                  <a:ea typeface="宋体" charset="-122"/>
                </a:rPr>
                <a:t>          1      1        1 </a:t>
              </a:r>
            </a:p>
            <a:p>
              <a:pPr algn="l">
                <a:lnSpc>
                  <a:spcPct val="140000"/>
                </a:lnSpc>
              </a:pPr>
              <a:r>
                <a:rPr lang="en-US" altLang="zh-CN" sz="3000" dirty="0">
                  <a:ea typeface="宋体" charset="-122"/>
                </a:rPr>
                <a:t>                  1        1 </a:t>
              </a:r>
              <a:endParaRPr lang="en-US" altLang="zh-CN" sz="3000" baseline="-25000" dirty="0">
                <a:ea typeface="宋体" charset="-122"/>
              </a:endParaRPr>
            </a:p>
          </p:txBody>
        </p:sp>
        <p:sp>
          <p:nvSpPr>
            <p:cNvPr id="37" name="Text Box 24"/>
            <p:cNvSpPr txBox="1">
              <a:spLocks noChangeArrowheads="1"/>
            </p:cNvSpPr>
            <p:nvPr/>
          </p:nvSpPr>
          <p:spPr bwMode="auto">
            <a:xfrm>
              <a:off x="3448" y="2304"/>
              <a:ext cx="138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00   01   11   10</a:t>
              </a:r>
            </a:p>
          </p:txBody>
        </p:sp>
        <p:sp>
          <p:nvSpPr>
            <p:cNvPr id="38" name="Text Box 25"/>
            <p:cNvSpPr txBox="1">
              <a:spLocks noChangeArrowheads="1"/>
            </p:cNvSpPr>
            <p:nvPr/>
          </p:nvSpPr>
          <p:spPr bwMode="auto">
            <a:xfrm>
              <a:off x="3049" y="2527"/>
              <a:ext cx="362" cy="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40000"/>
                </a:lnSpc>
              </a:pPr>
              <a:r>
                <a:rPr lang="en-US" altLang="zh-CN" sz="3000" dirty="0">
                  <a:latin typeface="Times New Roman" pitchFamily="18" charset="0"/>
                </a:rPr>
                <a:t>0001</a:t>
              </a:r>
            </a:p>
            <a:p>
              <a:pPr>
                <a:lnSpc>
                  <a:spcPct val="140000"/>
                </a:lnSpc>
              </a:pPr>
              <a:r>
                <a:rPr lang="en-US" altLang="zh-CN" sz="3000" dirty="0">
                  <a:latin typeface="Times New Roman" pitchFamily="18" charset="0"/>
                </a:rPr>
                <a:t>11</a:t>
              </a:r>
            </a:p>
            <a:p>
              <a:pPr>
                <a:lnSpc>
                  <a:spcPct val="140000"/>
                </a:lnSpc>
              </a:pPr>
              <a:r>
                <a:rPr lang="en-US" altLang="zh-CN" sz="3000" dirty="0">
                  <a:latin typeface="Times New Roman" pitchFamily="18" charset="0"/>
                </a:rPr>
                <a:t>10</a:t>
              </a:r>
            </a:p>
          </p:txBody>
        </p:sp>
        <p:sp>
          <p:nvSpPr>
            <p:cNvPr id="39" name="Text Box 26"/>
            <p:cNvSpPr txBox="1">
              <a:spLocks noChangeArrowheads="1"/>
            </p:cNvSpPr>
            <p:nvPr/>
          </p:nvSpPr>
          <p:spPr bwMode="auto">
            <a:xfrm>
              <a:off x="3187" y="2160"/>
              <a:ext cx="3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CD</a:t>
              </a:r>
            </a:p>
          </p:txBody>
        </p:sp>
        <p:sp>
          <p:nvSpPr>
            <p:cNvPr id="40" name="Text Box 27"/>
            <p:cNvSpPr txBox="1">
              <a:spLocks noChangeArrowheads="1"/>
            </p:cNvSpPr>
            <p:nvPr/>
          </p:nvSpPr>
          <p:spPr bwMode="auto">
            <a:xfrm>
              <a:off x="2832" y="2348"/>
              <a:ext cx="3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AB</a:t>
              </a:r>
            </a:p>
          </p:txBody>
        </p:sp>
        <p:sp>
          <p:nvSpPr>
            <p:cNvPr id="41" name="Rectangle 28"/>
            <p:cNvSpPr>
              <a:spLocks noChangeArrowheads="1"/>
            </p:cNvSpPr>
            <p:nvPr/>
          </p:nvSpPr>
          <p:spPr bwMode="auto">
            <a:xfrm>
              <a:off x="3370" y="2605"/>
              <a:ext cx="1647" cy="1466"/>
            </a:xfrm>
            <a:prstGeom prst="rect">
              <a:avLst/>
            </a:prstGeom>
            <a:noFill/>
            <a:ln w="2857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29"/>
            <p:cNvSpPr>
              <a:spLocks noChangeShapeType="1"/>
            </p:cNvSpPr>
            <p:nvPr/>
          </p:nvSpPr>
          <p:spPr bwMode="auto">
            <a:xfrm>
              <a:off x="3373" y="2961"/>
              <a:ext cx="1655"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 name="Group 30"/>
            <p:cNvGrpSpPr>
              <a:grpSpLocks/>
            </p:cNvGrpSpPr>
            <p:nvPr/>
          </p:nvGrpSpPr>
          <p:grpSpPr bwMode="auto">
            <a:xfrm>
              <a:off x="3795" y="2606"/>
              <a:ext cx="812" cy="1477"/>
              <a:chOff x="1168" y="1103"/>
              <a:chExt cx="812" cy="711"/>
            </a:xfrm>
          </p:grpSpPr>
          <p:sp>
            <p:nvSpPr>
              <p:cNvPr id="46" name="Line 31"/>
              <p:cNvSpPr>
                <a:spLocks noChangeShapeType="1"/>
              </p:cNvSpPr>
              <p:nvPr/>
            </p:nvSpPr>
            <p:spPr bwMode="auto">
              <a:xfrm>
                <a:off x="1168" y="1103"/>
                <a:ext cx="0" cy="71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2"/>
              <p:cNvSpPr>
                <a:spLocks noChangeShapeType="1"/>
              </p:cNvSpPr>
              <p:nvPr/>
            </p:nvSpPr>
            <p:spPr bwMode="auto">
              <a:xfrm>
                <a:off x="1569" y="1103"/>
                <a:ext cx="0" cy="71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3"/>
              <p:cNvSpPr>
                <a:spLocks noChangeShapeType="1"/>
              </p:cNvSpPr>
              <p:nvPr/>
            </p:nvSpPr>
            <p:spPr bwMode="auto">
              <a:xfrm>
                <a:off x="1980" y="1103"/>
                <a:ext cx="0" cy="71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Line 34"/>
            <p:cNvSpPr>
              <a:spLocks noChangeShapeType="1"/>
            </p:cNvSpPr>
            <p:nvPr/>
          </p:nvSpPr>
          <p:spPr bwMode="auto">
            <a:xfrm>
              <a:off x="3373" y="3317"/>
              <a:ext cx="1655"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5"/>
            <p:cNvSpPr>
              <a:spLocks noChangeShapeType="1"/>
            </p:cNvSpPr>
            <p:nvPr/>
          </p:nvSpPr>
          <p:spPr bwMode="auto">
            <a:xfrm>
              <a:off x="3373" y="3717"/>
              <a:ext cx="1655" cy="0"/>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36"/>
          <p:cNvGrpSpPr>
            <a:grpSpLocks/>
          </p:cNvGrpSpPr>
          <p:nvPr/>
        </p:nvGrpSpPr>
        <p:grpSpPr bwMode="auto">
          <a:xfrm>
            <a:off x="2453094" y="1394245"/>
            <a:ext cx="7028682" cy="1470246"/>
            <a:chOff x="1344" y="624"/>
            <a:chExt cx="3786" cy="840"/>
          </a:xfrm>
        </p:grpSpPr>
        <p:grpSp>
          <p:nvGrpSpPr>
            <p:cNvPr id="50" name="Group 37"/>
            <p:cNvGrpSpPr>
              <a:grpSpLocks/>
            </p:cNvGrpSpPr>
            <p:nvPr/>
          </p:nvGrpSpPr>
          <p:grpSpPr bwMode="auto">
            <a:xfrm>
              <a:off x="1440" y="1074"/>
              <a:ext cx="3690" cy="390"/>
              <a:chOff x="1440" y="1074"/>
              <a:chExt cx="3690" cy="390"/>
            </a:xfrm>
          </p:grpSpPr>
          <p:sp>
            <p:nvSpPr>
              <p:cNvPr id="54" name="Line 38"/>
              <p:cNvSpPr>
                <a:spLocks noChangeShapeType="1"/>
              </p:cNvSpPr>
              <p:nvPr/>
            </p:nvSpPr>
            <p:spPr bwMode="auto">
              <a:xfrm>
                <a:off x="2064" y="1080"/>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39"/>
              <p:cNvSpPr>
                <a:spLocks noChangeShapeType="1"/>
              </p:cNvSpPr>
              <p:nvPr/>
            </p:nvSpPr>
            <p:spPr bwMode="auto">
              <a:xfrm>
                <a:off x="3164" y="1091"/>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40"/>
              <p:cNvSpPr>
                <a:spLocks noChangeShapeType="1"/>
              </p:cNvSpPr>
              <p:nvPr/>
            </p:nvSpPr>
            <p:spPr bwMode="auto">
              <a:xfrm>
                <a:off x="3955" y="1091"/>
                <a:ext cx="192"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41"/>
              <p:cNvSpPr>
                <a:spLocks noChangeShapeType="1"/>
              </p:cNvSpPr>
              <p:nvPr/>
            </p:nvSpPr>
            <p:spPr bwMode="auto">
              <a:xfrm>
                <a:off x="4938" y="1074"/>
                <a:ext cx="192"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42"/>
              <p:cNvSpPr>
                <a:spLocks noChangeShapeType="1"/>
              </p:cNvSpPr>
              <p:nvPr/>
            </p:nvSpPr>
            <p:spPr bwMode="auto">
              <a:xfrm>
                <a:off x="1440" y="1440"/>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43"/>
              <p:cNvSpPr>
                <a:spLocks noChangeShapeType="1"/>
              </p:cNvSpPr>
              <p:nvPr/>
            </p:nvSpPr>
            <p:spPr bwMode="auto">
              <a:xfrm>
                <a:off x="1868" y="1440"/>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44"/>
              <p:cNvSpPr>
                <a:spLocks noChangeShapeType="1"/>
              </p:cNvSpPr>
              <p:nvPr/>
            </p:nvSpPr>
            <p:spPr bwMode="auto">
              <a:xfrm>
                <a:off x="2523" y="1440"/>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45"/>
              <p:cNvSpPr>
                <a:spLocks noChangeShapeType="1"/>
              </p:cNvSpPr>
              <p:nvPr/>
            </p:nvSpPr>
            <p:spPr bwMode="auto">
              <a:xfrm>
                <a:off x="2928" y="1464"/>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46"/>
              <p:cNvSpPr>
                <a:spLocks noChangeShapeType="1"/>
              </p:cNvSpPr>
              <p:nvPr/>
            </p:nvSpPr>
            <p:spPr bwMode="auto">
              <a:xfrm>
                <a:off x="3509" y="1440"/>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47"/>
              <p:cNvSpPr>
                <a:spLocks noChangeShapeType="1"/>
              </p:cNvSpPr>
              <p:nvPr/>
            </p:nvSpPr>
            <p:spPr bwMode="auto">
              <a:xfrm>
                <a:off x="3894" y="1450"/>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48"/>
              <p:cNvSpPr>
                <a:spLocks noChangeShapeType="1"/>
              </p:cNvSpPr>
              <p:nvPr/>
            </p:nvSpPr>
            <p:spPr bwMode="auto">
              <a:xfrm>
                <a:off x="4490" y="1436"/>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49"/>
              <p:cNvSpPr>
                <a:spLocks noChangeShapeType="1"/>
              </p:cNvSpPr>
              <p:nvPr/>
            </p:nvSpPr>
            <p:spPr bwMode="auto">
              <a:xfrm>
                <a:off x="4818" y="1440"/>
                <a:ext cx="144"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1" name="Line 50"/>
            <p:cNvSpPr>
              <a:spLocks noChangeShapeType="1"/>
            </p:cNvSpPr>
            <p:nvPr/>
          </p:nvSpPr>
          <p:spPr bwMode="auto">
            <a:xfrm>
              <a:off x="1344" y="624"/>
              <a:ext cx="576"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51"/>
            <p:cNvSpPr>
              <a:spLocks noChangeShapeType="1"/>
            </p:cNvSpPr>
            <p:nvPr/>
          </p:nvSpPr>
          <p:spPr bwMode="auto">
            <a:xfrm>
              <a:off x="2160" y="624"/>
              <a:ext cx="480"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52"/>
            <p:cNvSpPr>
              <a:spLocks noChangeShapeType="1"/>
            </p:cNvSpPr>
            <p:nvPr/>
          </p:nvSpPr>
          <p:spPr bwMode="auto">
            <a:xfrm>
              <a:off x="2841" y="624"/>
              <a:ext cx="409" cy="0"/>
            </a:xfrm>
            <a:prstGeom prst="line">
              <a:avLst/>
            </a:prstGeom>
            <a:noFill/>
            <a:ln w="28575">
              <a:solidFill>
                <a:srgbClr val="00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6" name="Rectangle 2"/>
          <p:cNvSpPr>
            <a:spLocks noGrp="1" noChangeArrowheads="1"/>
          </p:cNvSpPr>
          <p:nvPr>
            <p:ph type="title"/>
          </p:nvPr>
        </p:nvSpPr>
        <p:spPr>
          <a:xfrm>
            <a:off x="81538" y="890161"/>
            <a:ext cx="1605638" cy="504084"/>
          </a:xfrm>
        </p:spPr>
        <p:txBody>
          <a:bodyPr/>
          <a:lstStyle/>
          <a:p>
            <a:r>
              <a:rPr lang="en-US" altLang="zh-CN" sz="2700" dirty="0">
                <a:solidFill>
                  <a:schemeClr val="tx1"/>
                </a:solidFill>
              </a:rPr>
              <a:t>【</a:t>
            </a:r>
            <a:r>
              <a:rPr lang="zh-CN" altLang="en-US" sz="2700" dirty="0">
                <a:solidFill>
                  <a:schemeClr val="tx1"/>
                </a:solidFill>
              </a:rPr>
              <a:t>例</a:t>
            </a:r>
            <a:r>
              <a:rPr lang="en-US" altLang="zh-CN" sz="2700" dirty="0">
                <a:solidFill>
                  <a:schemeClr val="tx1"/>
                </a:solidFill>
              </a:rPr>
              <a:t>】</a:t>
            </a:r>
            <a:endParaRPr lang="zh-CN" altLang="en-US" sz="2700" dirty="0">
              <a:solidFill>
                <a:schemeClr val="tx1"/>
              </a:solidFill>
            </a:endParaRPr>
          </a:p>
        </p:txBody>
      </p:sp>
    </p:spTree>
    <p:extLst>
      <p:ext uri="{BB962C8B-B14F-4D97-AF65-F5344CB8AC3E}">
        <p14:creationId xmlns:p14="http://schemas.microsoft.com/office/powerpoint/2010/main" val="12803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函数卡诺图</a:t>
            </a:r>
            <a:endParaRPr lang="en-US" altLang="zh-CN" dirty="0"/>
          </a:p>
          <a:p>
            <a:pPr lvl="1"/>
            <a:r>
              <a:rPr lang="zh-CN" altLang="en-US" dirty="0"/>
              <a:t>由一般与或式 填卡诺图示例</a:t>
            </a:r>
            <a:r>
              <a:rPr lang="en-US" altLang="zh-CN" dirty="0"/>
              <a:t>:</a:t>
            </a:r>
            <a:r>
              <a:rPr lang="zh-CN" altLang="en-US" dirty="0"/>
              <a:t>三变量</a:t>
            </a:r>
          </a:p>
        </p:txBody>
      </p:sp>
      <p:graphicFrame>
        <p:nvGraphicFramePr>
          <p:cNvPr id="5" name="Object 3"/>
          <p:cNvGraphicFramePr>
            <a:graphicFrameLocks noChangeAspect="1"/>
          </p:cNvGraphicFramePr>
          <p:nvPr>
            <p:extLst>
              <p:ext uri="{D42A27DB-BD31-4B8C-83A1-F6EECF244321}">
                <p14:modId xmlns:p14="http://schemas.microsoft.com/office/powerpoint/2010/main" val="1438825829"/>
              </p:ext>
            </p:extLst>
          </p:nvPr>
        </p:nvGraphicFramePr>
        <p:xfrm>
          <a:off x="1813935" y="2965270"/>
          <a:ext cx="3177798" cy="573385"/>
        </p:xfrm>
        <a:graphic>
          <a:graphicData uri="http://schemas.openxmlformats.org/presentationml/2006/ole">
            <mc:AlternateContent xmlns:mc="http://schemas.openxmlformats.org/markup-compatibility/2006">
              <mc:Choice xmlns:v="urn:schemas-microsoft-com:vml" Requires="v">
                <p:oleObj spid="_x0000_s73815" name="Equation" r:id="rId4" imgW="927000" imgH="177480" progId="Equation.DSMT4">
                  <p:embed/>
                </p:oleObj>
              </mc:Choice>
              <mc:Fallback>
                <p:oleObj name="Equation" r:id="rId4" imgW="927000" imgH="177480" progId="Equation.DSMT4">
                  <p:embed/>
                  <p:pic>
                    <p:nvPicPr>
                      <p:cNvPr id="0" name=""/>
                      <p:cNvPicPr>
                        <a:picLocks noChangeAspect="1" noChangeArrowheads="1"/>
                      </p:cNvPicPr>
                      <p:nvPr/>
                    </p:nvPicPr>
                    <p:blipFill>
                      <a:blip r:embed="rId5"/>
                      <a:srcRect/>
                      <a:stretch>
                        <a:fillRect/>
                      </a:stretch>
                    </p:blipFill>
                    <p:spPr bwMode="auto">
                      <a:xfrm>
                        <a:off x="1813935" y="2965270"/>
                        <a:ext cx="3177798" cy="573385"/>
                      </a:xfrm>
                      <a:prstGeom prst="rect">
                        <a:avLst/>
                      </a:prstGeom>
                      <a:noFill/>
                      <a:ln>
                        <a:noFill/>
                      </a:ln>
                      <a:effectLst/>
                      <a:extLst/>
                    </p:spPr>
                  </p:pic>
                </p:oleObj>
              </mc:Fallback>
            </mc:AlternateContent>
          </a:graphicData>
        </a:graphic>
      </p:graphicFrame>
      <p:grpSp>
        <p:nvGrpSpPr>
          <p:cNvPr id="6" name="Group 4"/>
          <p:cNvGrpSpPr>
            <a:grpSpLocks/>
          </p:cNvGrpSpPr>
          <p:nvPr/>
        </p:nvGrpSpPr>
        <p:grpSpPr bwMode="auto">
          <a:xfrm>
            <a:off x="5868516" y="5050908"/>
            <a:ext cx="3815093" cy="2007586"/>
            <a:chOff x="1536" y="423"/>
            <a:chExt cx="2055" cy="1147"/>
          </a:xfrm>
        </p:grpSpPr>
        <p:sp>
          <p:nvSpPr>
            <p:cNvPr id="7" name="Rectangle 5"/>
            <p:cNvSpPr>
              <a:spLocks noChangeArrowheads="1"/>
            </p:cNvSpPr>
            <p:nvPr/>
          </p:nvSpPr>
          <p:spPr bwMode="auto">
            <a:xfrm>
              <a:off x="1933" y="858"/>
              <a:ext cx="1647" cy="70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p:nvSpPr>
          <p:spPr bwMode="auto">
            <a:xfrm flipH="1" flipV="1">
              <a:off x="1682" y="603"/>
              <a:ext cx="254" cy="244"/>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p:nvSpPr>
          <p:spPr bwMode="auto">
            <a:xfrm>
              <a:off x="1936" y="1214"/>
              <a:ext cx="165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p:nvSpPr>
          <p:spPr bwMode="auto">
            <a:xfrm>
              <a:off x="2358"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9"/>
            <p:cNvSpPr txBox="1">
              <a:spLocks noChangeArrowheads="1"/>
            </p:cNvSpPr>
            <p:nvPr/>
          </p:nvSpPr>
          <p:spPr bwMode="auto">
            <a:xfrm>
              <a:off x="2024" y="880"/>
              <a:ext cx="1476" cy="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pPr>
              <a:r>
                <a:rPr lang="en-US" altLang="zh-CN" sz="3000" dirty="0">
                  <a:ea typeface="宋体" charset="-122"/>
                </a:rPr>
                <a:t>         1       1</a:t>
              </a:r>
            </a:p>
            <a:p>
              <a:pPr algn="l">
                <a:lnSpc>
                  <a:spcPct val="120000"/>
                </a:lnSpc>
              </a:pPr>
              <a:r>
                <a:rPr lang="en-US" altLang="zh-CN" sz="3000" i="1" dirty="0">
                  <a:ea typeface="宋体" charset="-122"/>
                </a:rPr>
                <a:t>                  </a:t>
              </a:r>
              <a:r>
                <a:rPr lang="en-US" altLang="zh-CN" sz="3000" dirty="0">
                  <a:ea typeface="宋体" charset="-122"/>
                </a:rPr>
                <a:t>1      1</a:t>
              </a:r>
              <a:r>
                <a:rPr lang="en-US" altLang="zh-CN" sz="3000" i="1" dirty="0">
                  <a:ea typeface="宋体" charset="-122"/>
                </a:rPr>
                <a:t> </a:t>
              </a:r>
              <a:endParaRPr lang="en-US" altLang="zh-CN" sz="3000" baseline="-25000" dirty="0">
                <a:ea typeface="宋体" charset="-122"/>
              </a:endParaRPr>
            </a:p>
          </p:txBody>
        </p:sp>
        <p:sp>
          <p:nvSpPr>
            <p:cNvPr id="12" name="Text Box 10"/>
            <p:cNvSpPr txBox="1">
              <a:spLocks noChangeArrowheads="1"/>
            </p:cNvSpPr>
            <p:nvPr/>
          </p:nvSpPr>
          <p:spPr bwMode="auto">
            <a:xfrm>
              <a:off x="2011" y="557"/>
              <a:ext cx="138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00   01   11   10</a:t>
              </a:r>
            </a:p>
          </p:txBody>
        </p:sp>
        <p:sp>
          <p:nvSpPr>
            <p:cNvPr id="13" name="Text Box 11"/>
            <p:cNvSpPr txBox="1">
              <a:spLocks noChangeArrowheads="1"/>
            </p:cNvSpPr>
            <p:nvPr/>
          </p:nvSpPr>
          <p:spPr bwMode="auto">
            <a:xfrm>
              <a:off x="1712" y="890"/>
              <a:ext cx="184"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10000"/>
                </a:lnSpc>
              </a:pPr>
              <a:r>
                <a:rPr lang="en-US" altLang="zh-CN" sz="3000" dirty="0">
                  <a:latin typeface="Times New Roman" pitchFamily="18" charset="0"/>
                </a:rPr>
                <a:t>01</a:t>
              </a:r>
            </a:p>
          </p:txBody>
        </p:sp>
        <p:sp>
          <p:nvSpPr>
            <p:cNvPr id="14" name="Text Box 12"/>
            <p:cNvSpPr txBox="1">
              <a:spLocks noChangeArrowheads="1"/>
            </p:cNvSpPr>
            <p:nvPr/>
          </p:nvSpPr>
          <p:spPr bwMode="auto">
            <a:xfrm>
              <a:off x="1700" y="423"/>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BC</a:t>
              </a:r>
            </a:p>
          </p:txBody>
        </p:sp>
        <p:sp>
          <p:nvSpPr>
            <p:cNvPr id="15" name="Text Box 13"/>
            <p:cNvSpPr txBox="1">
              <a:spLocks noChangeArrowheads="1"/>
            </p:cNvSpPr>
            <p:nvPr/>
          </p:nvSpPr>
          <p:spPr bwMode="auto">
            <a:xfrm>
              <a:off x="1536" y="603"/>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A</a:t>
              </a:r>
              <a:endParaRPr lang="en-US" altLang="zh-CN" sz="2600" dirty="0">
                <a:ea typeface="宋体" charset="-122"/>
              </a:endParaRPr>
            </a:p>
          </p:txBody>
        </p:sp>
        <p:sp>
          <p:nvSpPr>
            <p:cNvPr id="16" name="Line 14"/>
            <p:cNvSpPr>
              <a:spLocks noChangeShapeType="1"/>
            </p:cNvSpPr>
            <p:nvPr/>
          </p:nvSpPr>
          <p:spPr bwMode="auto">
            <a:xfrm>
              <a:off x="2759"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p:nvSpPr>
          <p:spPr bwMode="auto">
            <a:xfrm>
              <a:off x="3170" y="859"/>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6"/>
          <p:cNvGrpSpPr>
            <a:grpSpLocks/>
          </p:cNvGrpSpPr>
          <p:nvPr/>
        </p:nvGrpSpPr>
        <p:grpSpPr bwMode="auto">
          <a:xfrm>
            <a:off x="1160449" y="5050908"/>
            <a:ext cx="3800242" cy="2007586"/>
            <a:chOff x="336" y="1920"/>
            <a:chExt cx="2047" cy="1147"/>
          </a:xfrm>
        </p:grpSpPr>
        <p:sp>
          <p:nvSpPr>
            <p:cNvPr id="19" name="Rectangle 17"/>
            <p:cNvSpPr>
              <a:spLocks noChangeArrowheads="1"/>
            </p:cNvSpPr>
            <p:nvPr/>
          </p:nvSpPr>
          <p:spPr bwMode="auto">
            <a:xfrm>
              <a:off x="725" y="2355"/>
              <a:ext cx="1647" cy="70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p:nvSpPr>
          <p:spPr bwMode="auto">
            <a:xfrm flipH="1" flipV="1">
              <a:off x="474" y="2100"/>
              <a:ext cx="254" cy="244"/>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p:nvSpPr>
          <p:spPr bwMode="auto">
            <a:xfrm>
              <a:off x="728" y="2711"/>
              <a:ext cx="165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p:nvSpPr>
          <p:spPr bwMode="auto">
            <a:xfrm>
              <a:off x="1150" y="2356"/>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21"/>
            <p:cNvSpPr txBox="1">
              <a:spLocks noChangeArrowheads="1"/>
            </p:cNvSpPr>
            <p:nvPr/>
          </p:nvSpPr>
          <p:spPr bwMode="auto">
            <a:xfrm>
              <a:off x="803" y="2054"/>
              <a:ext cx="138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00   01   11   10</a:t>
              </a:r>
            </a:p>
          </p:txBody>
        </p:sp>
        <p:sp>
          <p:nvSpPr>
            <p:cNvPr id="24" name="Text Box 22"/>
            <p:cNvSpPr txBox="1">
              <a:spLocks noChangeArrowheads="1"/>
            </p:cNvSpPr>
            <p:nvPr/>
          </p:nvSpPr>
          <p:spPr bwMode="auto">
            <a:xfrm>
              <a:off x="504" y="2387"/>
              <a:ext cx="184"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10000"/>
                </a:lnSpc>
              </a:pPr>
              <a:r>
                <a:rPr lang="en-US" altLang="zh-CN" sz="2600" dirty="0">
                  <a:latin typeface="Times New Roman" pitchFamily="18" charset="0"/>
                </a:rPr>
                <a:t>01</a:t>
              </a:r>
            </a:p>
          </p:txBody>
        </p:sp>
        <p:sp>
          <p:nvSpPr>
            <p:cNvPr id="25" name="Text Box 23"/>
            <p:cNvSpPr txBox="1">
              <a:spLocks noChangeArrowheads="1"/>
            </p:cNvSpPr>
            <p:nvPr/>
          </p:nvSpPr>
          <p:spPr bwMode="auto">
            <a:xfrm>
              <a:off x="492" y="1920"/>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BC</a:t>
              </a:r>
            </a:p>
          </p:txBody>
        </p:sp>
        <p:sp>
          <p:nvSpPr>
            <p:cNvPr id="26" name="Text Box 24"/>
            <p:cNvSpPr txBox="1">
              <a:spLocks noChangeArrowheads="1"/>
            </p:cNvSpPr>
            <p:nvPr/>
          </p:nvSpPr>
          <p:spPr bwMode="auto">
            <a:xfrm>
              <a:off x="336" y="2076"/>
              <a:ext cx="2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i="1" dirty="0">
                  <a:ea typeface="宋体" charset="-122"/>
                </a:rPr>
                <a:t>A</a:t>
              </a:r>
              <a:endParaRPr lang="en-US" altLang="zh-CN" sz="2600" dirty="0">
                <a:ea typeface="宋体" charset="-122"/>
              </a:endParaRPr>
            </a:p>
          </p:txBody>
        </p:sp>
        <p:sp>
          <p:nvSpPr>
            <p:cNvPr id="27" name="Line 25"/>
            <p:cNvSpPr>
              <a:spLocks noChangeShapeType="1"/>
            </p:cNvSpPr>
            <p:nvPr/>
          </p:nvSpPr>
          <p:spPr bwMode="auto">
            <a:xfrm>
              <a:off x="1551" y="2356"/>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p:nvSpPr>
          <p:spPr bwMode="auto">
            <a:xfrm>
              <a:off x="1962" y="2356"/>
              <a:ext cx="0" cy="711"/>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AutoShape 27"/>
          <p:cNvSpPr>
            <a:spLocks noChangeArrowheads="1"/>
          </p:cNvSpPr>
          <p:nvPr/>
        </p:nvSpPr>
        <p:spPr bwMode="auto">
          <a:xfrm>
            <a:off x="5259584" y="6311117"/>
            <a:ext cx="712893" cy="252042"/>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grpSp>
        <p:nvGrpSpPr>
          <p:cNvPr id="30" name="Group 29"/>
          <p:cNvGrpSpPr>
            <a:grpSpLocks/>
          </p:cNvGrpSpPr>
          <p:nvPr/>
        </p:nvGrpSpPr>
        <p:grpSpPr bwMode="auto">
          <a:xfrm>
            <a:off x="2853569" y="3538654"/>
            <a:ext cx="1604010" cy="3024505"/>
            <a:chOff x="1248" y="1056"/>
            <a:chExt cx="864" cy="1728"/>
          </a:xfrm>
        </p:grpSpPr>
        <p:sp>
          <p:nvSpPr>
            <p:cNvPr id="31" name="Line 30"/>
            <p:cNvSpPr>
              <a:spLocks noChangeShapeType="1"/>
            </p:cNvSpPr>
            <p:nvPr/>
          </p:nvSpPr>
          <p:spPr bwMode="auto">
            <a:xfrm>
              <a:off x="1248" y="1056"/>
              <a:ext cx="336"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31"/>
            <p:cNvSpPr>
              <a:spLocks noChangeShapeType="1"/>
            </p:cNvSpPr>
            <p:nvPr/>
          </p:nvSpPr>
          <p:spPr bwMode="auto">
            <a:xfrm>
              <a:off x="1248" y="1056"/>
              <a:ext cx="864" cy="1680"/>
            </a:xfrm>
            <a:prstGeom prst="line">
              <a:avLst/>
            </a:prstGeom>
            <a:noFill/>
            <a:ln w="952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32"/>
            <p:cNvSpPr>
              <a:spLocks noChangeShapeType="1"/>
            </p:cNvSpPr>
            <p:nvPr/>
          </p:nvSpPr>
          <p:spPr bwMode="auto">
            <a:xfrm>
              <a:off x="1248" y="1056"/>
              <a:ext cx="480" cy="1728"/>
            </a:xfrm>
            <a:prstGeom prst="line">
              <a:avLst/>
            </a:prstGeom>
            <a:noFill/>
            <a:ln w="9525">
              <a:solidFill>
                <a:schemeClr va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 name="Group 34"/>
          <p:cNvGrpSpPr>
            <a:grpSpLocks/>
          </p:cNvGrpSpPr>
          <p:nvPr/>
        </p:nvGrpSpPr>
        <p:grpSpPr bwMode="auto">
          <a:xfrm>
            <a:off x="3210018" y="3526403"/>
            <a:ext cx="1475913" cy="2448660"/>
            <a:chOff x="1440" y="1049"/>
            <a:chExt cx="795" cy="1399"/>
          </a:xfrm>
        </p:grpSpPr>
        <p:sp>
          <p:nvSpPr>
            <p:cNvPr id="35" name="Line 35"/>
            <p:cNvSpPr>
              <a:spLocks noChangeShapeType="1"/>
            </p:cNvSpPr>
            <p:nvPr/>
          </p:nvSpPr>
          <p:spPr bwMode="auto">
            <a:xfrm>
              <a:off x="1899" y="1049"/>
              <a:ext cx="336"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36"/>
            <p:cNvSpPr>
              <a:spLocks noChangeShapeType="1"/>
            </p:cNvSpPr>
            <p:nvPr/>
          </p:nvSpPr>
          <p:spPr bwMode="auto">
            <a:xfrm flipH="1">
              <a:off x="1440" y="1056"/>
              <a:ext cx="672" cy="1344"/>
            </a:xfrm>
            <a:prstGeom prst="line">
              <a:avLst/>
            </a:prstGeom>
            <a:noFill/>
            <a:ln w="9525">
              <a:solidFill>
                <a:schemeClr val="fo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37"/>
            <p:cNvSpPr>
              <a:spLocks noChangeShapeType="1"/>
            </p:cNvSpPr>
            <p:nvPr/>
          </p:nvSpPr>
          <p:spPr bwMode="auto">
            <a:xfrm flipH="1">
              <a:off x="1776" y="1056"/>
              <a:ext cx="336" cy="1392"/>
            </a:xfrm>
            <a:prstGeom prst="line">
              <a:avLst/>
            </a:prstGeom>
            <a:noFill/>
            <a:ln w="9525">
              <a:solidFill>
                <a:schemeClr val="folHlink"/>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 name="Rectangle 28"/>
          <p:cNvSpPr>
            <a:spLocks noChangeArrowheads="1"/>
          </p:cNvSpPr>
          <p:nvPr/>
        </p:nvSpPr>
        <p:spPr bwMode="auto">
          <a:xfrm>
            <a:off x="3527265" y="6437138"/>
            <a:ext cx="1336675" cy="50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pPr algn="l"/>
            <a:r>
              <a:rPr lang="en-US" altLang="zh-CN" sz="2600" dirty="0">
                <a:solidFill>
                  <a:schemeClr val="hlink"/>
                </a:solidFill>
                <a:latin typeface="Tahoma" pitchFamily="34" charset="0"/>
                <a:ea typeface="宋体" charset="-122"/>
              </a:rPr>
              <a:t>1</a:t>
            </a:r>
            <a:r>
              <a:rPr lang="en-US" altLang="zh-CN" sz="2600" dirty="0">
                <a:latin typeface="Tahoma" pitchFamily="34" charset="0"/>
                <a:ea typeface="宋体" charset="-122"/>
              </a:rPr>
              <a:t>     </a:t>
            </a:r>
            <a:r>
              <a:rPr lang="en-US" altLang="zh-CN" sz="2600" dirty="0">
                <a:solidFill>
                  <a:schemeClr val="hlink"/>
                </a:solidFill>
                <a:latin typeface="Tahoma" pitchFamily="34" charset="0"/>
                <a:ea typeface="宋体" charset="-122"/>
              </a:rPr>
              <a:t>1</a:t>
            </a:r>
          </a:p>
        </p:txBody>
      </p:sp>
      <p:sp>
        <p:nvSpPr>
          <p:cNvPr id="39" name="Rectangle 33"/>
          <p:cNvSpPr>
            <a:spLocks noChangeArrowheads="1"/>
          </p:cNvSpPr>
          <p:nvPr/>
        </p:nvSpPr>
        <p:spPr bwMode="auto">
          <a:xfrm>
            <a:off x="2771883" y="5854012"/>
            <a:ext cx="1336675" cy="50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pPr algn="l"/>
            <a:r>
              <a:rPr lang="en-US" altLang="zh-CN" sz="2600" dirty="0">
                <a:solidFill>
                  <a:schemeClr val="folHlink"/>
                </a:solidFill>
                <a:latin typeface="Tahoma" pitchFamily="34" charset="0"/>
                <a:ea typeface="宋体" charset="-122"/>
              </a:rPr>
              <a:t>1</a:t>
            </a:r>
            <a:r>
              <a:rPr lang="en-US" altLang="zh-CN" sz="2600" dirty="0">
                <a:latin typeface="Tahoma" pitchFamily="34" charset="0"/>
                <a:ea typeface="宋体" charset="-122"/>
              </a:rPr>
              <a:t>     </a:t>
            </a:r>
            <a:r>
              <a:rPr lang="en-US" altLang="zh-CN" sz="2600" dirty="0">
                <a:solidFill>
                  <a:schemeClr val="folHlink"/>
                </a:solidFill>
                <a:latin typeface="Tahoma" pitchFamily="34" charset="0"/>
                <a:ea typeface="宋体" charset="-122"/>
              </a:rPr>
              <a:t>1</a:t>
            </a:r>
          </a:p>
        </p:txBody>
      </p:sp>
    </p:spTree>
    <p:extLst>
      <p:ext uri="{BB962C8B-B14F-4D97-AF65-F5344CB8AC3E}">
        <p14:creationId xmlns:p14="http://schemas.microsoft.com/office/powerpoint/2010/main" val="262901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
                                        </p:tgtEl>
                                        <p:attrNameLst>
                                          <p:attrName>style.visibility</p:attrName>
                                        </p:attrNameLst>
                                      </p:cBhvr>
                                      <p:to>
                                        <p:strVal val="visible"/>
                                      </p:to>
                                    </p:se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up)">
                                      <p:cBhvr>
                                        <p:cTn id="18"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8" grpId="0" autoUpdateAnimBg="0"/>
      <p:bldP spid="39"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基本原理</a:t>
                </a:r>
                <a:endParaRPr lang="en-US" altLang="zh-CN" dirty="0"/>
              </a:p>
              <a:p>
                <a:pPr lvl="1"/>
                <a:r>
                  <a:rPr lang="zh-CN" altLang="en-US" dirty="0"/>
                  <a:t>具有相邻性的最小项可以合并，并消去不同的因子</a:t>
                </a:r>
                <a:endParaRPr lang="en-US" altLang="zh-CN" dirty="0"/>
              </a:p>
              <a:p>
                <a:r>
                  <a:rPr lang="zh-CN" altLang="en-US" dirty="0"/>
                  <a:t>原则</a:t>
                </a:r>
                <a:endParaRPr lang="en-US" altLang="zh-CN" dirty="0"/>
              </a:p>
              <a:p>
                <a:pPr lvl="1"/>
                <a:r>
                  <a:rPr lang="zh-CN" altLang="en-US" dirty="0">
                    <a:solidFill>
                      <a:srgbClr val="FF0000"/>
                    </a:solidFill>
                  </a:rPr>
                  <a:t>合并最小项</a:t>
                </a:r>
                <a:r>
                  <a:rPr lang="zh-CN" altLang="en-US" dirty="0"/>
                  <a:t>原则</a:t>
                </a:r>
                <a:endParaRPr lang="en-US" altLang="zh-CN" dirty="0"/>
              </a:p>
              <a:p>
                <a:pPr lvl="2"/>
                <a:r>
                  <a:rPr lang="zh-CN" altLang="en-US" dirty="0"/>
                  <a:t>两个相邻最小项可合并为一项，消去一对因子</a:t>
                </a:r>
              </a:p>
              <a:p>
                <a:pPr lvl="2"/>
                <a:r>
                  <a:rPr lang="zh-CN" altLang="en-US" dirty="0"/>
                  <a:t>四个相邻最小项可合并为一项，消去两对因子</a:t>
                </a:r>
              </a:p>
              <a:p>
                <a:pPr lvl="2"/>
                <a:r>
                  <a:rPr lang="zh-CN" altLang="en-US" dirty="0"/>
                  <a:t>八个相邻最小项可合并为一项，消去三对因子</a:t>
                </a:r>
                <a:endParaRPr lang="en-US" altLang="zh-CN" dirty="0"/>
              </a:p>
              <a:p>
                <a:pPr lvl="2"/>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𝑛</m:t>
                        </m:r>
                      </m:sup>
                    </m:sSup>
                  </m:oMath>
                </a14:m>
                <a:r>
                  <a:rPr lang="zh-CN" altLang="en-US" dirty="0"/>
                  <a:t>个相邻最小项可合并为一项，消去 </a:t>
                </a:r>
                <a:r>
                  <a:rPr lang="en-US" altLang="zh-CN" dirty="0"/>
                  <a:t>n </a:t>
                </a:r>
                <a:r>
                  <a:rPr lang="zh-CN" altLang="en-US" dirty="0"/>
                  <a:t>对因子，</a:t>
                </a:r>
                <a:endParaRPr lang="en-US" altLang="zh-CN" dirty="0"/>
              </a:p>
              <a:p>
                <a:pPr marL="995690" lvl="2" indent="0">
                  <a:buNone/>
                </a:pPr>
                <a:r>
                  <a:rPr lang="en-US" altLang="zh-CN" dirty="0"/>
                  <a:t>  </a:t>
                </a:r>
                <a:r>
                  <a:rPr lang="zh-CN" altLang="en-US" dirty="0"/>
                  <a:t>合并后的结果中只包含这些最小项的公共因子</a:t>
                </a:r>
                <a:endParaRPr lang="en-US" altLang="zh-CN" dirty="0"/>
              </a:p>
              <a:p>
                <a:pPr lvl="2"/>
                <a:endParaRPr lang="zh-CN" altLang="en-US" dirty="0"/>
              </a:p>
              <a:p>
                <a:pPr lvl="1"/>
                <a:endParaRPr lang="zh-CN" altLang="en-US" dirty="0"/>
              </a:p>
              <a:p>
                <a:pPr lvl="1"/>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1630" t="-1200" b="-169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88115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化简步骤</a:t>
            </a:r>
            <a:endParaRPr lang="en-US" altLang="zh-CN" dirty="0"/>
          </a:p>
          <a:p>
            <a:pPr lvl="1"/>
            <a:r>
              <a:rPr lang="zh-CN" altLang="en-US" dirty="0"/>
              <a:t>将函数化为最小项之和的形式</a:t>
            </a:r>
            <a:endParaRPr lang="en-US" altLang="zh-CN" dirty="0"/>
          </a:p>
          <a:p>
            <a:pPr lvl="1"/>
            <a:r>
              <a:rPr lang="zh-CN" altLang="en-US" dirty="0"/>
              <a:t>画出表示该逻辑函数的卡诺图</a:t>
            </a:r>
            <a:endParaRPr lang="en-US" altLang="zh-CN" dirty="0"/>
          </a:p>
          <a:p>
            <a:pPr lvl="1"/>
            <a:r>
              <a:rPr lang="zh-CN" altLang="en-US" dirty="0"/>
              <a:t>找出可以合并的最小项</a:t>
            </a:r>
            <a:endParaRPr lang="en-US" altLang="zh-CN" dirty="0"/>
          </a:p>
          <a:p>
            <a:pPr lvl="1"/>
            <a:r>
              <a:rPr lang="zh-CN" altLang="en-US" dirty="0"/>
              <a:t>选取化简后的乘积项</a:t>
            </a:r>
            <a:endParaRPr lang="en-US" altLang="zh-CN" dirty="0"/>
          </a:p>
          <a:p>
            <a:pPr lvl="2"/>
            <a:r>
              <a:rPr lang="zh-CN" altLang="en-US" b="1" dirty="0"/>
              <a:t>选取原则：</a:t>
            </a:r>
            <a:endParaRPr lang="en-US" altLang="zh-CN" b="1" dirty="0"/>
          </a:p>
          <a:p>
            <a:pPr lvl="2"/>
            <a:r>
              <a:rPr lang="zh-CN" altLang="en-US" dirty="0"/>
              <a:t>这些乘积项应包含函数式中所有的最小项</a:t>
            </a:r>
            <a:endParaRPr lang="en-US" altLang="zh-CN" dirty="0"/>
          </a:p>
          <a:p>
            <a:pPr lvl="2"/>
            <a:r>
              <a:rPr lang="zh-CN" altLang="en-US" dirty="0"/>
              <a:t>所有的乘积项数目最少</a:t>
            </a:r>
            <a:endParaRPr lang="en-US" altLang="zh-CN" dirty="0"/>
          </a:p>
          <a:p>
            <a:pPr lvl="2"/>
            <a:r>
              <a:rPr lang="zh-CN" altLang="en-US" dirty="0"/>
              <a:t>每个乘积项包含的因子最少</a:t>
            </a:r>
            <a:endParaRPr lang="en-US" altLang="zh-CN" dirty="0"/>
          </a:p>
          <a:p>
            <a:endParaRPr lang="zh-CN" altLang="en-US" dirty="0"/>
          </a:p>
        </p:txBody>
      </p:sp>
      <p:sp>
        <p:nvSpPr>
          <p:cNvPr id="11" name="TextBox 10"/>
          <p:cNvSpPr txBox="1"/>
          <p:nvPr/>
        </p:nvSpPr>
        <p:spPr>
          <a:xfrm>
            <a:off x="6195352" y="3939416"/>
            <a:ext cx="3494067" cy="2002094"/>
          </a:xfrm>
          <a:prstGeom prst="rect">
            <a:avLst/>
          </a:prstGeom>
          <a:noFill/>
        </p:spPr>
        <p:txBody>
          <a:bodyPr wrap="none" lIns="99569" tIns="49785" rIns="99569" bIns="49785" rtlCol="0">
            <a:spAutoFit/>
          </a:bodyPr>
          <a:lstStyle/>
          <a:p>
            <a:r>
              <a:rPr lang="zh-CN" altLang="en-US" sz="3000" dirty="0">
                <a:solidFill>
                  <a:srgbClr val="FF0000"/>
                </a:solidFill>
                <a:latin typeface="楷体" panose="02010609060101010101" pitchFamily="49" charset="-122"/>
                <a:ea typeface="楷体" panose="02010609060101010101" pitchFamily="49" charset="-122"/>
              </a:rPr>
              <a:t>即覆盖图中所有的</a:t>
            </a:r>
            <a:r>
              <a:rPr lang="en-US" altLang="zh-CN" sz="3000" dirty="0">
                <a:solidFill>
                  <a:srgbClr val="FF0000"/>
                </a:solidFill>
                <a:latin typeface="楷体" panose="02010609060101010101" pitchFamily="49" charset="-122"/>
                <a:ea typeface="楷体" panose="02010609060101010101" pitchFamily="49" charset="-122"/>
              </a:rPr>
              <a:t>1</a:t>
            </a:r>
            <a:endParaRPr lang="en-US" altLang="zh-CN" sz="3000" dirty="0">
              <a:latin typeface="楷体" panose="02010609060101010101" pitchFamily="49" charset="-122"/>
              <a:ea typeface="楷体" panose="02010609060101010101" pitchFamily="49" charset="-122"/>
            </a:endParaRPr>
          </a:p>
          <a:p>
            <a:r>
              <a:rPr lang="zh-CN" altLang="en-US" sz="3000" dirty="0">
                <a:solidFill>
                  <a:srgbClr val="FF0000"/>
                </a:solidFill>
                <a:latin typeface="楷体" panose="02010609060101010101" pitchFamily="49" charset="-122"/>
                <a:ea typeface="楷体" panose="02010609060101010101" pitchFamily="49" charset="-122"/>
              </a:rPr>
              <a:t>即圈成的矩形最少</a:t>
            </a:r>
            <a:endParaRPr lang="en-US" altLang="zh-CN" sz="3000" dirty="0">
              <a:solidFill>
                <a:srgbClr val="FF0000"/>
              </a:solidFill>
              <a:latin typeface="楷体" panose="02010609060101010101" pitchFamily="49" charset="-122"/>
              <a:ea typeface="楷体" panose="02010609060101010101" pitchFamily="49" charset="-122"/>
            </a:endParaRPr>
          </a:p>
          <a:p>
            <a:r>
              <a:rPr lang="zh-CN" altLang="en-US" sz="3000" dirty="0">
                <a:solidFill>
                  <a:srgbClr val="FF0000"/>
                </a:solidFill>
                <a:latin typeface="楷体" panose="02010609060101010101" pitchFamily="49" charset="-122"/>
                <a:ea typeface="楷体" panose="02010609060101010101" pitchFamily="49" charset="-122"/>
              </a:rPr>
              <a:t>即圈成的矩形最大</a:t>
            </a:r>
          </a:p>
          <a:p>
            <a:endParaRPr lang="zh-CN" altLang="en-US" sz="3000" dirty="0">
              <a:latin typeface="楷体" panose="02010609060101010101" pitchFamily="49" charset="-122"/>
              <a:ea typeface="楷体" panose="02010609060101010101" pitchFamily="49" charset="-122"/>
            </a:endParaRPr>
          </a:p>
        </p:txBody>
      </p:sp>
      <p:cxnSp>
        <p:nvCxnSpPr>
          <p:cNvPr id="13" name="直接箭头连接符 12"/>
          <p:cNvCxnSpPr/>
          <p:nvPr/>
        </p:nvCxnSpPr>
        <p:spPr bwMode="auto">
          <a:xfrm flipV="1">
            <a:off x="4842047" y="4316178"/>
            <a:ext cx="1353908" cy="1111490"/>
          </a:xfrm>
          <a:prstGeom prst="straightConnector1">
            <a:avLst/>
          </a:prstGeom>
          <a:solidFill>
            <a:schemeClr val="accent1"/>
          </a:solidFill>
          <a:ln w="12700" cap="flat" cmpd="sng" algn="ctr">
            <a:solidFill>
              <a:srgbClr val="FF0000"/>
            </a:solidFill>
            <a:prstDash val="solid"/>
            <a:round/>
            <a:headEnd type="none" w="med" len="med"/>
            <a:tailEnd type="arrow"/>
          </a:ln>
          <a:effectLst/>
        </p:spPr>
      </p:cxnSp>
      <p:cxnSp>
        <p:nvCxnSpPr>
          <p:cNvPr id="14" name="直接箭头连接符 13"/>
          <p:cNvCxnSpPr/>
          <p:nvPr/>
        </p:nvCxnSpPr>
        <p:spPr bwMode="auto">
          <a:xfrm flipV="1">
            <a:off x="5009862" y="4830020"/>
            <a:ext cx="1353908" cy="1111490"/>
          </a:xfrm>
          <a:prstGeom prst="straightConnector1">
            <a:avLst/>
          </a:prstGeom>
          <a:solidFill>
            <a:schemeClr val="accent1"/>
          </a:solidFill>
          <a:ln w="12700" cap="flat" cmpd="sng" algn="ctr">
            <a:solidFill>
              <a:srgbClr val="FF0000"/>
            </a:solidFill>
            <a:prstDash val="solid"/>
            <a:round/>
            <a:headEnd type="none" w="med" len="med"/>
            <a:tailEnd type="arrow"/>
          </a:ln>
          <a:effectLst/>
        </p:spPr>
      </p:cxnSp>
      <p:cxnSp>
        <p:nvCxnSpPr>
          <p:cNvPr id="15" name="直接箭头连接符 14"/>
          <p:cNvCxnSpPr/>
          <p:nvPr/>
        </p:nvCxnSpPr>
        <p:spPr bwMode="auto">
          <a:xfrm flipV="1">
            <a:off x="5518398" y="5385765"/>
            <a:ext cx="1353908" cy="1111490"/>
          </a:xfrm>
          <a:prstGeom prst="straightConnector1">
            <a:avLst/>
          </a:prstGeom>
          <a:solidFill>
            <a:schemeClr val="accent1"/>
          </a:solidFill>
          <a:ln w="127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49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pPr lvl="1"/>
            <a:r>
              <a:rPr lang="zh-CN" altLang="en-US" dirty="0"/>
              <a:t>典型合并情况</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zh-CN" altLang="en-US" dirty="0"/>
          </a:p>
        </p:txBody>
      </p:sp>
      <p:grpSp>
        <p:nvGrpSpPr>
          <p:cNvPr id="5" name="Group 3"/>
          <p:cNvGrpSpPr>
            <a:grpSpLocks/>
          </p:cNvGrpSpPr>
          <p:nvPr/>
        </p:nvGrpSpPr>
        <p:grpSpPr bwMode="auto">
          <a:xfrm>
            <a:off x="6843954" y="3192705"/>
            <a:ext cx="3510343" cy="2828189"/>
            <a:chOff x="1734" y="224"/>
            <a:chExt cx="1842" cy="1824"/>
          </a:xfrm>
        </p:grpSpPr>
        <p:grpSp>
          <p:nvGrpSpPr>
            <p:cNvPr id="6" name="Group 4"/>
            <p:cNvGrpSpPr>
              <a:grpSpLocks/>
            </p:cNvGrpSpPr>
            <p:nvPr/>
          </p:nvGrpSpPr>
          <p:grpSpPr bwMode="auto">
            <a:xfrm flipH="1">
              <a:off x="3252" y="1554"/>
              <a:ext cx="324" cy="380"/>
              <a:chOff x="1345" y="3022"/>
              <a:chExt cx="567" cy="589"/>
            </a:xfrm>
          </p:grpSpPr>
          <p:sp>
            <p:nvSpPr>
              <p:cNvPr id="38" name="AutoShape 5"/>
              <p:cNvSpPr>
                <a:spLocks noChangeArrowheads="1"/>
              </p:cNvSpPr>
              <p:nvPr/>
            </p:nvSpPr>
            <p:spPr bwMode="auto">
              <a:xfrm>
                <a:off x="1378" y="3062"/>
                <a:ext cx="524" cy="519"/>
              </a:xfrm>
              <a:prstGeom prst="roundRect">
                <a:avLst>
                  <a:gd name="adj" fmla="val 16667"/>
                </a:avLst>
              </a:prstGeom>
              <a:solidFill>
                <a:srgbClr val="CCFFFF"/>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Freeform 6"/>
              <p:cNvSpPr>
                <a:spLocks/>
              </p:cNvSpPr>
              <p:nvPr/>
            </p:nvSpPr>
            <p:spPr bwMode="auto">
              <a:xfrm>
                <a:off x="1345" y="3022"/>
                <a:ext cx="567" cy="589"/>
              </a:xfrm>
              <a:custGeom>
                <a:avLst/>
                <a:gdLst>
                  <a:gd name="T0" fmla="*/ 0 w 633"/>
                  <a:gd name="T1" fmla="*/ 0 h 633"/>
                  <a:gd name="T2" fmla="*/ 633 w 633"/>
                  <a:gd name="T3" fmla="*/ 0 h 633"/>
                  <a:gd name="T4" fmla="*/ 633 w 633"/>
                  <a:gd name="T5" fmla="*/ 156 h 633"/>
                  <a:gd name="T6" fmla="*/ 133 w 633"/>
                  <a:gd name="T7" fmla="*/ 156 h 633"/>
                  <a:gd name="T8" fmla="*/ 133 w 633"/>
                  <a:gd name="T9" fmla="*/ 633 h 633"/>
                  <a:gd name="T10" fmla="*/ 0 w 633"/>
                  <a:gd name="T11" fmla="*/ 633 h 633"/>
                  <a:gd name="T12" fmla="*/ 0 w 633"/>
                  <a:gd name="T13" fmla="*/ 0 h 633"/>
                </a:gdLst>
                <a:ahLst/>
                <a:cxnLst>
                  <a:cxn ang="0">
                    <a:pos x="T0" y="T1"/>
                  </a:cxn>
                  <a:cxn ang="0">
                    <a:pos x="T2" y="T3"/>
                  </a:cxn>
                  <a:cxn ang="0">
                    <a:pos x="T4" y="T5"/>
                  </a:cxn>
                  <a:cxn ang="0">
                    <a:pos x="T6" y="T7"/>
                  </a:cxn>
                  <a:cxn ang="0">
                    <a:pos x="T8" y="T9"/>
                  </a:cxn>
                  <a:cxn ang="0">
                    <a:pos x="T10" y="T11"/>
                  </a:cxn>
                  <a:cxn ang="0">
                    <a:pos x="T12" y="T13"/>
                  </a:cxn>
                </a:cxnLst>
                <a:rect l="0" t="0" r="r" b="b"/>
                <a:pathLst>
                  <a:path w="633" h="633">
                    <a:moveTo>
                      <a:pt x="0" y="0"/>
                    </a:moveTo>
                    <a:lnTo>
                      <a:pt x="633" y="0"/>
                    </a:lnTo>
                    <a:lnTo>
                      <a:pt x="633" y="156"/>
                    </a:lnTo>
                    <a:lnTo>
                      <a:pt x="133" y="156"/>
                    </a:lnTo>
                    <a:lnTo>
                      <a:pt x="133" y="633"/>
                    </a:lnTo>
                    <a:lnTo>
                      <a:pt x="0" y="633"/>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7"/>
            <p:cNvSpPr>
              <a:spLocks noChangeArrowheads="1"/>
            </p:cNvSpPr>
            <p:nvPr/>
          </p:nvSpPr>
          <p:spPr bwMode="auto">
            <a:xfrm>
              <a:off x="3275" y="1644"/>
              <a:ext cx="15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grpSp>
          <p:nvGrpSpPr>
            <p:cNvPr id="8" name="Group 8"/>
            <p:cNvGrpSpPr>
              <a:grpSpLocks/>
            </p:cNvGrpSpPr>
            <p:nvPr/>
          </p:nvGrpSpPr>
          <p:grpSpPr bwMode="auto">
            <a:xfrm>
              <a:off x="2238" y="1559"/>
              <a:ext cx="345" cy="369"/>
              <a:chOff x="1345" y="3022"/>
              <a:chExt cx="567" cy="589"/>
            </a:xfrm>
          </p:grpSpPr>
          <p:sp>
            <p:nvSpPr>
              <p:cNvPr id="36" name="AutoShape 9"/>
              <p:cNvSpPr>
                <a:spLocks noChangeArrowheads="1"/>
              </p:cNvSpPr>
              <p:nvPr/>
            </p:nvSpPr>
            <p:spPr bwMode="auto">
              <a:xfrm>
                <a:off x="1378" y="3062"/>
                <a:ext cx="524" cy="519"/>
              </a:xfrm>
              <a:prstGeom prst="roundRect">
                <a:avLst>
                  <a:gd name="adj" fmla="val 16667"/>
                </a:avLst>
              </a:prstGeom>
              <a:solidFill>
                <a:srgbClr val="CCFFFF"/>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Freeform 10"/>
              <p:cNvSpPr>
                <a:spLocks/>
              </p:cNvSpPr>
              <p:nvPr/>
            </p:nvSpPr>
            <p:spPr bwMode="auto">
              <a:xfrm>
                <a:off x="1345" y="3022"/>
                <a:ext cx="567" cy="589"/>
              </a:xfrm>
              <a:custGeom>
                <a:avLst/>
                <a:gdLst>
                  <a:gd name="T0" fmla="*/ 0 w 633"/>
                  <a:gd name="T1" fmla="*/ 0 h 633"/>
                  <a:gd name="T2" fmla="*/ 633 w 633"/>
                  <a:gd name="T3" fmla="*/ 0 h 633"/>
                  <a:gd name="T4" fmla="*/ 633 w 633"/>
                  <a:gd name="T5" fmla="*/ 156 h 633"/>
                  <a:gd name="T6" fmla="*/ 133 w 633"/>
                  <a:gd name="T7" fmla="*/ 156 h 633"/>
                  <a:gd name="T8" fmla="*/ 133 w 633"/>
                  <a:gd name="T9" fmla="*/ 633 h 633"/>
                  <a:gd name="T10" fmla="*/ 0 w 633"/>
                  <a:gd name="T11" fmla="*/ 633 h 633"/>
                  <a:gd name="T12" fmla="*/ 0 w 633"/>
                  <a:gd name="T13" fmla="*/ 0 h 633"/>
                </a:gdLst>
                <a:ahLst/>
                <a:cxnLst>
                  <a:cxn ang="0">
                    <a:pos x="T0" y="T1"/>
                  </a:cxn>
                  <a:cxn ang="0">
                    <a:pos x="T2" y="T3"/>
                  </a:cxn>
                  <a:cxn ang="0">
                    <a:pos x="T4" y="T5"/>
                  </a:cxn>
                  <a:cxn ang="0">
                    <a:pos x="T6" y="T7"/>
                  </a:cxn>
                  <a:cxn ang="0">
                    <a:pos x="T8" y="T9"/>
                  </a:cxn>
                  <a:cxn ang="0">
                    <a:pos x="T10" y="T11"/>
                  </a:cxn>
                  <a:cxn ang="0">
                    <a:pos x="T12" y="T13"/>
                  </a:cxn>
                </a:cxnLst>
                <a:rect l="0" t="0" r="r" b="b"/>
                <a:pathLst>
                  <a:path w="633" h="633">
                    <a:moveTo>
                      <a:pt x="0" y="0"/>
                    </a:moveTo>
                    <a:lnTo>
                      <a:pt x="633" y="0"/>
                    </a:lnTo>
                    <a:lnTo>
                      <a:pt x="633" y="156"/>
                    </a:lnTo>
                    <a:lnTo>
                      <a:pt x="133" y="156"/>
                    </a:lnTo>
                    <a:lnTo>
                      <a:pt x="133" y="633"/>
                    </a:lnTo>
                    <a:lnTo>
                      <a:pt x="0" y="633"/>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11"/>
            <p:cNvGrpSpPr>
              <a:grpSpLocks/>
            </p:cNvGrpSpPr>
            <p:nvPr/>
          </p:nvGrpSpPr>
          <p:grpSpPr bwMode="auto">
            <a:xfrm flipH="1">
              <a:off x="3238" y="560"/>
              <a:ext cx="335" cy="409"/>
              <a:chOff x="1345" y="3022"/>
              <a:chExt cx="567" cy="589"/>
            </a:xfrm>
          </p:grpSpPr>
          <p:sp>
            <p:nvSpPr>
              <p:cNvPr id="34" name="AutoShape 12"/>
              <p:cNvSpPr>
                <a:spLocks noChangeArrowheads="1"/>
              </p:cNvSpPr>
              <p:nvPr/>
            </p:nvSpPr>
            <p:spPr bwMode="auto">
              <a:xfrm>
                <a:off x="1378" y="3062"/>
                <a:ext cx="524" cy="519"/>
              </a:xfrm>
              <a:prstGeom prst="roundRect">
                <a:avLst>
                  <a:gd name="adj" fmla="val 16667"/>
                </a:avLst>
              </a:prstGeom>
              <a:solidFill>
                <a:srgbClr val="CCFFFF"/>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Freeform 13"/>
              <p:cNvSpPr>
                <a:spLocks/>
              </p:cNvSpPr>
              <p:nvPr/>
            </p:nvSpPr>
            <p:spPr bwMode="auto">
              <a:xfrm>
                <a:off x="1345" y="3022"/>
                <a:ext cx="567" cy="589"/>
              </a:xfrm>
              <a:custGeom>
                <a:avLst/>
                <a:gdLst>
                  <a:gd name="T0" fmla="*/ 0 w 633"/>
                  <a:gd name="T1" fmla="*/ 0 h 633"/>
                  <a:gd name="T2" fmla="*/ 633 w 633"/>
                  <a:gd name="T3" fmla="*/ 0 h 633"/>
                  <a:gd name="T4" fmla="*/ 633 w 633"/>
                  <a:gd name="T5" fmla="*/ 156 h 633"/>
                  <a:gd name="T6" fmla="*/ 133 w 633"/>
                  <a:gd name="T7" fmla="*/ 156 h 633"/>
                  <a:gd name="T8" fmla="*/ 133 w 633"/>
                  <a:gd name="T9" fmla="*/ 633 h 633"/>
                  <a:gd name="T10" fmla="*/ 0 w 633"/>
                  <a:gd name="T11" fmla="*/ 633 h 633"/>
                  <a:gd name="T12" fmla="*/ 0 w 633"/>
                  <a:gd name="T13" fmla="*/ 0 h 633"/>
                </a:gdLst>
                <a:ahLst/>
                <a:cxnLst>
                  <a:cxn ang="0">
                    <a:pos x="T0" y="T1"/>
                  </a:cxn>
                  <a:cxn ang="0">
                    <a:pos x="T2" y="T3"/>
                  </a:cxn>
                  <a:cxn ang="0">
                    <a:pos x="T4" y="T5"/>
                  </a:cxn>
                  <a:cxn ang="0">
                    <a:pos x="T6" y="T7"/>
                  </a:cxn>
                  <a:cxn ang="0">
                    <a:pos x="T8" y="T9"/>
                  </a:cxn>
                  <a:cxn ang="0">
                    <a:pos x="T10" y="T11"/>
                  </a:cxn>
                  <a:cxn ang="0">
                    <a:pos x="T12" y="T13"/>
                  </a:cxn>
                </a:cxnLst>
                <a:rect l="0" t="0" r="r" b="b"/>
                <a:pathLst>
                  <a:path w="633" h="633">
                    <a:moveTo>
                      <a:pt x="0" y="0"/>
                    </a:moveTo>
                    <a:lnTo>
                      <a:pt x="633" y="0"/>
                    </a:lnTo>
                    <a:lnTo>
                      <a:pt x="633" y="156"/>
                    </a:lnTo>
                    <a:lnTo>
                      <a:pt x="133" y="156"/>
                    </a:lnTo>
                    <a:lnTo>
                      <a:pt x="133" y="633"/>
                    </a:lnTo>
                    <a:lnTo>
                      <a:pt x="0" y="633"/>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4"/>
            <p:cNvGrpSpPr>
              <a:grpSpLocks/>
            </p:cNvGrpSpPr>
            <p:nvPr/>
          </p:nvGrpSpPr>
          <p:grpSpPr bwMode="auto">
            <a:xfrm>
              <a:off x="2235" y="576"/>
              <a:ext cx="345" cy="389"/>
              <a:chOff x="1345" y="3022"/>
              <a:chExt cx="567" cy="589"/>
            </a:xfrm>
          </p:grpSpPr>
          <p:sp>
            <p:nvSpPr>
              <p:cNvPr id="32" name="AutoShape 15"/>
              <p:cNvSpPr>
                <a:spLocks noChangeArrowheads="1"/>
              </p:cNvSpPr>
              <p:nvPr/>
            </p:nvSpPr>
            <p:spPr bwMode="auto">
              <a:xfrm>
                <a:off x="1378" y="3062"/>
                <a:ext cx="524" cy="519"/>
              </a:xfrm>
              <a:prstGeom prst="roundRect">
                <a:avLst>
                  <a:gd name="adj" fmla="val 16667"/>
                </a:avLst>
              </a:prstGeom>
              <a:solidFill>
                <a:srgbClr val="CCFFFF"/>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16"/>
              <p:cNvSpPr>
                <a:spLocks/>
              </p:cNvSpPr>
              <p:nvPr/>
            </p:nvSpPr>
            <p:spPr bwMode="auto">
              <a:xfrm>
                <a:off x="1345" y="3022"/>
                <a:ext cx="567" cy="589"/>
              </a:xfrm>
              <a:custGeom>
                <a:avLst/>
                <a:gdLst>
                  <a:gd name="T0" fmla="*/ 0 w 633"/>
                  <a:gd name="T1" fmla="*/ 0 h 633"/>
                  <a:gd name="T2" fmla="*/ 633 w 633"/>
                  <a:gd name="T3" fmla="*/ 0 h 633"/>
                  <a:gd name="T4" fmla="*/ 633 w 633"/>
                  <a:gd name="T5" fmla="*/ 156 h 633"/>
                  <a:gd name="T6" fmla="*/ 133 w 633"/>
                  <a:gd name="T7" fmla="*/ 156 h 633"/>
                  <a:gd name="T8" fmla="*/ 133 w 633"/>
                  <a:gd name="T9" fmla="*/ 633 h 633"/>
                  <a:gd name="T10" fmla="*/ 0 w 633"/>
                  <a:gd name="T11" fmla="*/ 633 h 633"/>
                  <a:gd name="T12" fmla="*/ 0 w 633"/>
                  <a:gd name="T13" fmla="*/ 0 h 633"/>
                </a:gdLst>
                <a:ahLst/>
                <a:cxnLst>
                  <a:cxn ang="0">
                    <a:pos x="T0" y="T1"/>
                  </a:cxn>
                  <a:cxn ang="0">
                    <a:pos x="T2" y="T3"/>
                  </a:cxn>
                  <a:cxn ang="0">
                    <a:pos x="T4" y="T5"/>
                  </a:cxn>
                  <a:cxn ang="0">
                    <a:pos x="T6" y="T7"/>
                  </a:cxn>
                  <a:cxn ang="0">
                    <a:pos x="T8" y="T9"/>
                  </a:cxn>
                  <a:cxn ang="0">
                    <a:pos x="T10" y="T11"/>
                  </a:cxn>
                  <a:cxn ang="0">
                    <a:pos x="T12" y="T13"/>
                  </a:cxn>
                </a:cxnLst>
                <a:rect l="0" t="0" r="r" b="b"/>
                <a:pathLst>
                  <a:path w="633" h="633">
                    <a:moveTo>
                      <a:pt x="0" y="0"/>
                    </a:moveTo>
                    <a:lnTo>
                      <a:pt x="633" y="0"/>
                    </a:lnTo>
                    <a:lnTo>
                      <a:pt x="633" y="156"/>
                    </a:lnTo>
                    <a:lnTo>
                      <a:pt x="133" y="156"/>
                    </a:lnTo>
                    <a:lnTo>
                      <a:pt x="133" y="633"/>
                    </a:lnTo>
                    <a:lnTo>
                      <a:pt x="0" y="633"/>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Line 17"/>
            <p:cNvSpPr>
              <a:spLocks noChangeShapeType="1"/>
            </p:cNvSpPr>
            <p:nvPr/>
          </p:nvSpPr>
          <p:spPr bwMode="auto">
            <a:xfrm flipH="1" flipV="1">
              <a:off x="2094" y="422"/>
              <a:ext cx="226" cy="226"/>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8"/>
            <p:cNvSpPr>
              <a:spLocks noChangeShapeType="1"/>
            </p:cNvSpPr>
            <p:nvPr/>
          </p:nvSpPr>
          <p:spPr bwMode="auto">
            <a:xfrm>
              <a:off x="2319" y="979"/>
              <a:ext cx="118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9"/>
            <p:cNvSpPr txBox="1">
              <a:spLocks noChangeArrowheads="1"/>
            </p:cNvSpPr>
            <p:nvPr/>
          </p:nvSpPr>
          <p:spPr bwMode="auto">
            <a:xfrm>
              <a:off x="2308" y="369"/>
              <a:ext cx="1200" cy="35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3000" dirty="0">
                  <a:latin typeface="Times New Roman" pitchFamily="18" charset="0"/>
                </a:rPr>
                <a:t>00  01  11  10</a:t>
              </a:r>
            </a:p>
          </p:txBody>
        </p:sp>
        <p:sp>
          <p:nvSpPr>
            <p:cNvPr id="14" name="Text Box 20"/>
            <p:cNvSpPr txBox="1">
              <a:spLocks noChangeArrowheads="1"/>
            </p:cNvSpPr>
            <p:nvPr/>
          </p:nvSpPr>
          <p:spPr bwMode="auto">
            <a:xfrm>
              <a:off x="2009" y="617"/>
              <a:ext cx="346" cy="143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30000"/>
                </a:lnSpc>
              </a:pPr>
              <a:r>
                <a:rPr lang="en-US" altLang="zh-CN" sz="2600" dirty="0">
                  <a:latin typeface="Times New Roman" pitchFamily="18" charset="0"/>
                </a:rPr>
                <a:t>0001</a:t>
              </a:r>
            </a:p>
            <a:p>
              <a:pPr>
                <a:lnSpc>
                  <a:spcPct val="130000"/>
                </a:lnSpc>
              </a:pPr>
              <a:r>
                <a:rPr lang="en-US" altLang="zh-CN" sz="2600" dirty="0">
                  <a:latin typeface="Times New Roman" pitchFamily="18" charset="0"/>
                </a:rPr>
                <a:t>11</a:t>
              </a:r>
            </a:p>
            <a:p>
              <a:pPr>
                <a:lnSpc>
                  <a:spcPct val="130000"/>
                </a:lnSpc>
              </a:pPr>
              <a:r>
                <a:rPr lang="en-US" altLang="zh-CN" sz="2600" dirty="0">
                  <a:latin typeface="Times New Roman" pitchFamily="18" charset="0"/>
                </a:rPr>
                <a:t>10</a:t>
              </a:r>
            </a:p>
          </p:txBody>
        </p:sp>
        <p:sp>
          <p:nvSpPr>
            <p:cNvPr id="15" name="Text Box 21"/>
            <p:cNvSpPr txBox="1">
              <a:spLocks noChangeArrowheads="1"/>
            </p:cNvSpPr>
            <p:nvPr/>
          </p:nvSpPr>
          <p:spPr bwMode="auto">
            <a:xfrm>
              <a:off x="2081" y="224"/>
              <a:ext cx="235" cy="2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ea typeface="宋体" charset="-122"/>
                </a:rPr>
                <a:t>CD</a:t>
              </a:r>
            </a:p>
          </p:txBody>
        </p:sp>
        <p:sp>
          <p:nvSpPr>
            <p:cNvPr id="16" name="Text Box 22"/>
            <p:cNvSpPr txBox="1">
              <a:spLocks noChangeArrowheads="1"/>
            </p:cNvSpPr>
            <p:nvPr/>
          </p:nvSpPr>
          <p:spPr bwMode="auto">
            <a:xfrm>
              <a:off x="1734" y="389"/>
              <a:ext cx="232" cy="23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ea typeface="宋体" charset="-122"/>
                </a:rPr>
                <a:t>AB</a:t>
              </a:r>
            </a:p>
          </p:txBody>
        </p:sp>
        <p:sp>
          <p:nvSpPr>
            <p:cNvPr id="17" name="Text Box 23"/>
            <p:cNvSpPr txBox="1">
              <a:spLocks noChangeArrowheads="1"/>
            </p:cNvSpPr>
            <p:nvPr/>
          </p:nvSpPr>
          <p:spPr bwMode="auto">
            <a:xfrm>
              <a:off x="2359" y="625"/>
              <a:ext cx="236" cy="274"/>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ea typeface="宋体" charset="-122"/>
                </a:rPr>
                <a:t>1</a:t>
              </a:r>
            </a:p>
          </p:txBody>
        </p:sp>
        <p:grpSp>
          <p:nvGrpSpPr>
            <p:cNvPr id="18" name="Group 24"/>
            <p:cNvGrpSpPr>
              <a:grpSpLocks/>
            </p:cNvGrpSpPr>
            <p:nvPr/>
          </p:nvGrpSpPr>
          <p:grpSpPr bwMode="auto">
            <a:xfrm>
              <a:off x="2306" y="648"/>
              <a:ext cx="1189" cy="1303"/>
              <a:chOff x="520" y="702"/>
              <a:chExt cx="1281" cy="1403"/>
            </a:xfrm>
          </p:grpSpPr>
          <p:sp>
            <p:nvSpPr>
              <p:cNvPr id="27" name="Rectangle 25"/>
              <p:cNvSpPr>
                <a:spLocks noChangeArrowheads="1"/>
              </p:cNvSpPr>
              <p:nvPr/>
            </p:nvSpPr>
            <p:spPr bwMode="auto">
              <a:xfrm>
                <a:off x="520" y="702"/>
                <a:ext cx="1281" cy="1400"/>
              </a:xfrm>
              <a:prstGeom prst="rect">
                <a:avLst/>
              </a:prstGeom>
              <a:noFill/>
              <a:ln w="28575">
                <a:solidFill>
                  <a:srgbClr val="0000CC"/>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Group 26"/>
              <p:cNvGrpSpPr>
                <a:grpSpLocks/>
              </p:cNvGrpSpPr>
              <p:nvPr/>
            </p:nvGrpSpPr>
            <p:grpSpPr bwMode="auto">
              <a:xfrm>
                <a:off x="858" y="702"/>
                <a:ext cx="645" cy="1403"/>
                <a:chOff x="858" y="702"/>
                <a:chExt cx="645" cy="1380"/>
              </a:xfrm>
            </p:grpSpPr>
            <p:sp>
              <p:nvSpPr>
                <p:cNvPr id="29" name="Line 27"/>
                <p:cNvSpPr>
                  <a:spLocks noChangeShapeType="1"/>
                </p:cNvSpPr>
                <p:nvPr/>
              </p:nvSpPr>
              <p:spPr bwMode="auto">
                <a:xfrm>
                  <a:off x="858" y="703"/>
                  <a:ext cx="0" cy="1379"/>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a:off x="1170" y="703"/>
                  <a:ext cx="0" cy="1379"/>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p:nvSpPr>
              <p:spPr bwMode="auto">
                <a:xfrm>
                  <a:off x="1503" y="702"/>
                  <a:ext cx="0" cy="1379"/>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9" name="Text Box 30"/>
            <p:cNvSpPr txBox="1">
              <a:spLocks noChangeArrowheads="1"/>
            </p:cNvSpPr>
            <p:nvPr/>
          </p:nvSpPr>
          <p:spPr bwMode="auto">
            <a:xfrm>
              <a:off x="3255" y="625"/>
              <a:ext cx="236" cy="274"/>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ea typeface="宋体" charset="-122"/>
                </a:rPr>
                <a:t>1</a:t>
              </a:r>
            </a:p>
          </p:txBody>
        </p:sp>
        <p:sp>
          <p:nvSpPr>
            <p:cNvPr id="20" name="Line 31"/>
            <p:cNvSpPr>
              <a:spLocks noChangeShapeType="1"/>
            </p:cNvSpPr>
            <p:nvPr/>
          </p:nvSpPr>
          <p:spPr bwMode="auto">
            <a:xfrm>
              <a:off x="2319" y="1309"/>
              <a:ext cx="118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32"/>
            <p:cNvSpPr>
              <a:spLocks noChangeShapeType="1"/>
            </p:cNvSpPr>
            <p:nvPr/>
          </p:nvSpPr>
          <p:spPr bwMode="auto">
            <a:xfrm>
              <a:off x="2319" y="1639"/>
              <a:ext cx="1185" cy="0"/>
            </a:xfrm>
            <a:prstGeom prst="line">
              <a:avLst/>
            </a:prstGeom>
            <a:noFill/>
            <a:ln w="28575">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33"/>
            <p:cNvSpPr>
              <a:spLocks noChangeArrowheads="1"/>
            </p:cNvSpPr>
            <p:nvPr/>
          </p:nvSpPr>
          <p:spPr bwMode="auto">
            <a:xfrm>
              <a:off x="2357" y="1645"/>
              <a:ext cx="15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23" name="Rectangle 34"/>
            <p:cNvSpPr>
              <a:spLocks noChangeArrowheads="1"/>
            </p:cNvSpPr>
            <p:nvPr/>
          </p:nvSpPr>
          <p:spPr bwMode="auto">
            <a:xfrm>
              <a:off x="2657" y="984"/>
              <a:ext cx="15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24" name="Rectangle 35"/>
            <p:cNvSpPr>
              <a:spLocks noChangeArrowheads="1"/>
            </p:cNvSpPr>
            <p:nvPr/>
          </p:nvSpPr>
          <p:spPr bwMode="auto">
            <a:xfrm>
              <a:off x="2967" y="994"/>
              <a:ext cx="15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25" name="Rectangle 36"/>
            <p:cNvSpPr>
              <a:spLocks noChangeArrowheads="1"/>
            </p:cNvSpPr>
            <p:nvPr/>
          </p:nvSpPr>
          <p:spPr bwMode="auto">
            <a:xfrm>
              <a:off x="2967" y="1325"/>
              <a:ext cx="15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26" name="Rectangle 37"/>
            <p:cNvSpPr>
              <a:spLocks noChangeArrowheads="1"/>
            </p:cNvSpPr>
            <p:nvPr/>
          </p:nvSpPr>
          <p:spPr bwMode="auto">
            <a:xfrm>
              <a:off x="2667" y="1325"/>
              <a:ext cx="158"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grpSp>
      <p:grpSp>
        <p:nvGrpSpPr>
          <p:cNvPr id="40" name="Group 38"/>
          <p:cNvGrpSpPr>
            <a:grpSpLocks/>
          </p:cNvGrpSpPr>
          <p:nvPr/>
        </p:nvGrpSpPr>
        <p:grpSpPr bwMode="auto">
          <a:xfrm>
            <a:off x="482671" y="3270627"/>
            <a:ext cx="2759335" cy="2552709"/>
            <a:chOff x="336" y="816"/>
            <a:chExt cx="1760" cy="1727"/>
          </a:xfrm>
        </p:grpSpPr>
        <p:sp>
          <p:nvSpPr>
            <p:cNvPr id="41" name="AutoShape 39"/>
            <p:cNvSpPr>
              <a:spLocks/>
            </p:cNvSpPr>
            <p:nvPr/>
          </p:nvSpPr>
          <p:spPr bwMode="auto">
            <a:xfrm rot="16200000" flipV="1">
              <a:off x="1272" y="2100"/>
              <a:ext cx="282" cy="586"/>
            </a:xfrm>
            <a:prstGeom prst="rightBracket">
              <a:avLst>
                <a:gd name="adj" fmla="val 49430"/>
              </a:avLst>
            </a:prstGeom>
            <a:solidFill>
              <a:srgbClr val="CCFFFF">
                <a:alpha val="50000"/>
              </a:srgbClr>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40"/>
            <p:cNvSpPr>
              <a:spLocks/>
            </p:cNvSpPr>
            <p:nvPr/>
          </p:nvSpPr>
          <p:spPr bwMode="auto">
            <a:xfrm rot="5400000">
              <a:off x="1276" y="1096"/>
              <a:ext cx="282" cy="586"/>
            </a:xfrm>
            <a:prstGeom prst="rightBracket">
              <a:avLst>
                <a:gd name="adj" fmla="val 49430"/>
              </a:avLst>
            </a:prstGeom>
            <a:solidFill>
              <a:srgbClr val="CCFFFF">
                <a:alpha val="50000"/>
              </a:srgbClr>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AutoShape 41"/>
            <p:cNvSpPr>
              <a:spLocks/>
            </p:cNvSpPr>
            <p:nvPr/>
          </p:nvSpPr>
          <p:spPr bwMode="auto">
            <a:xfrm flipH="1">
              <a:off x="1744" y="1564"/>
              <a:ext cx="231" cy="658"/>
            </a:xfrm>
            <a:prstGeom prst="rightBracket">
              <a:avLst>
                <a:gd name="adj" fmla="val 67757"/>
              </a:avLst>
            </a:prstGeom>
            <a:solidFill>
              <a:srgbClr val="00FF00">
                <a:alpha val="50000"/>
              </a:srgbClr>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42"/>
            <p:cNvSpPr>
              <a:spLocks/>
            </p:cNvSpPr>
            <p:nvPr/>
          </p:nvSpPr>
          <p:spPr bwMode="auto">
            <a:xfrm>
              <a:off x="821" y="1558"/>
              <a:ext cx="282" cy="658"/>
            </a:xfrm>
            <a:prstGeom prst="rightBracket">
              <a:avLst>
                <a:gd name="adj" fmla="val 55503"/>
              </a:avLst>
            </a:prstGeom>
            <a:solidFill>
              <a:srgbClr val="00FF00">
                <a:alpha val="50000"/>
              </a:srgbClr>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p:nvSpPr>
          <p:spPr bwMode="auto">
            <a:xfrm flipH="1" flipV="1">
              <a:off x="596" y="1014"/>
              <a:ext cx="227" cy="2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p:nvSpPr>
          <p:spPr bwMode="auto">
            <a:xfrm>
              <a:off x="822" y="1571"/>
              <a:ext cx="1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45"/>
            <p:cNvSpPr txBox="1">
              <a:spLocks noChangeArrowheads="1"/>
            </p:cNvSpPr>
            <p:nvPr/>
          </p:nvSpPr>
          <p:spPr bwMode="auto">
            <a:xfrm>
              <a:off x="811" y="961"/>
              <a:ext cx="1285" cy="344"/>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2600" dirty="0">
                  <a:latin typeface="Times New Roman" pitchFamily="18" charset="0"/>
                </a:rPr>
                <a:t>00  01  11  10</a:t>
              </a:r>
            </a:p>
          </p:txBody>
        </p:sp>
        <p:sp>
          <p:nvSpPr>
            <p:cNvPr id="48" name="Text Box 46"/>
            <p:cNvSpPr txBox="1">
              <a:spLocks noChangeArrowheads="1"/>
            </p:cNvSpPr>
            <p:nvPr/>
          </p:nvSpPr>
          <p:spPr bwMode="auto">
            <a:xfrm>
              <a:off x="511" y="1209"/>
              <a:ext cx="347" cy="126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30000"/>
                </a:lnSpc>
              </a:pPr>
              <a:r>
                <a:rPr lang="en-US" altLang="zh-CN" sz="2200" dirty="0">
                  <a:latin typeface="Times New Roman" pitchFamily="18" charset="0"/>
                </a:rPr>
                <a:t>0001</a:t>
              </a:r>
            </a:p>
            <a:p>
              <a:pPr>
                <a:lnSpc>
                  <a:spcPct val="130000"/>
                </a:lnSpc>
              </a:pPr>
              <a:r>
                <a:rPr lang="en-US" altLang="zh-CN" sz="2200" dirty="0">
                  <a:latin typeface="Times New Roman" pitchFamily="18" charset="0"/>
                </a:rPr>
                <a:t>11</a:t>
              </a:r>
            </a:p>
            <a:p>
              <a:pPr>
                <a:lnSpc>
                  <a:spcPct val="130000"/>
                </a:lnSpc>
              </a:pPr>
              <a:r>
                <a:rPr lang="en-US" altLang="zh-CN" sz="2200" dirty="0">
                  <a:latin typeface="Times New Roman" pitchFamily="18" charset="0"/>
                </a:rPr>
                <a:t>10</a:t>
              </a:r>
            </a:p>
          </p:txBody>
        </p:sp>
        <p:sp>
          <p:nvSpPr>
            <p:cNvPr id="49" name="Text Box 47"/>
            <p:cNvSpPr txBox="1">
              <a:spLocks noChangeArrowheads="1"/>
            </p:cNvSpPr>
            <p:nvPr/>
          </p:nvSpPr>
          <p:spPr bwMode="auto">
            <a:xfrm>
              <a:off x="583" y="816"/>
              <a:ext cx="285" cy="2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ea typeface="宋体" charset="-122"/>
                </a:rPr>
                <a:t>CD</a:t>
              </a:r>
            </a:p>
          </p:txBody>
        </p:sp>
        <p:sp>
          <p:nvSpPr>
            <p:cNvPr id="50" name="Text Box 48"/>
            <p:cNvSpPr txBox="1">
              <a:spLocks noChangeArrowheads="1"/>
            </p:cNvSpPr>
            <p:nvPr/>
          </p:nvSpPr>
          <p:spPr bwMode="auto">
            <a:xfrm>
              <a:off x="336" y="981"/>
              <a:ext cx="282" cy="25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ea typeface="宋体" charset="-122"/>
                </a:rPr>
                <a:t>AB</a:t>
              </a:r>
            </a:p>
          </p:txBody>
        </p:sp>
        <p:sp>
          <p:nvSpPr>
            <p:cNvPr id="51" name="Text Box 49"/>
            <p:cNvSpPr txBox="1">
              <a:spLocks noChangeArrowheads="1"/>
            </p:cNvSpPr>
            <p:nvPr/>
          </p:nvSpPr>
          <p:spPr bwMode="auto">
            <a:xfrm>
              <a:off x="1162" y="1227"/>
              <a:ext cx="235" cy="28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ea typeface="宋体" charset="-122"/>
                </a:rPr>
                <a:t>1</a:t>
              </a:r>
            </a:p>
          </p:txBody>
        </p:sp>
        <p:grpSp>
          <p:nvGrpSpPr>
            <p:cNvPr id="52" name="Group 50"/>
            <p:cNvGrpSpPr>
              <a:grpSpLocks/>
            </p:cNvGrpSpPr>
            <p:nvPr/>
          </p:nvGrpSpPr>
          <p:grpSpPr bwMode="auto">
            <a:xfrm>
              <a:off x="809" y="1240"/>
              <a:ext cx="1189" cy="1303"/>
              <a:chOff x="520" y="702"/>
              <a:chExt cx="1281" cy="1403"/>
            </a:xfrm>
          </p:grpSpPr>
          <p:sp>
            <p:nvSpPr>
              <p:cNvPr id="62" name="Rectangle 51"/>
              <p:cNvSpPr>
                <a:spLocks noChangeArrowheads="1"/>
              </p:cNvSpPr>
              <p:nvPr/>
            </p:nvSpPr>
            <p:spPr bwMode="auto">
              <a:xfrm>
                <a:off x="520" y="702"/>
                <a:ext cx="1281" cy="1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 name="Group 52"/>
              <p:cNvGrpSpPr>
                <a:grpSpLocks/>
              </p:cNvGrpSpPr>
              <p:nvPr/>
            </p:nvGrpSpPr>
            <p:grpSpPr bwMode="auto">
              <a:xfrm>
                <a:off x="858" y="702"/>
                <a:ext cx="645" cy="1403"/>
                <a:chOff x="858" y="702"/>
                <a:chExt cx="645" cy="1380"/>
              </a:xfrm>
            </p:grpSpPr>
            <p:sp>
              <p:nvSpPr>
                <p:cNvPr id="64" name="Line 53"/>
                <p:cNvSpPr>
                  <a:spLocks noChangeShapeType="1"/>
                </p:cNvSpPr>
                <p:nvPr/>
              </p:nvSpPr>
              <p:spPr bwMode="auto">
                <a:xfrm>
                  <a:off x="858" y="703"/>
                  <a:ext cx="0" cy="1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4"/>
                <p:cNvSpPr>
                  <a:spLocks noChangeShapeType="1"/>
                </p:cNvSpPr>
                <p:nvPr/>
              </p:nvSpPr>
              <p:spPr bwMode="auto">
                <a:xfrm>
                  <a:off x="1170" y="703"/>
                  <a:ext cx="0" cy="1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55"/>
                <p:cNvSpPr>
                  <a:spLocks noChangeShapeType="1"/>
                </p:cNvSpPr>
                <p:nvPr/>
              </p:nvSpPr>
              <p:spPr bwMode="auto">
                <a:xfrm>
                  <a:off x="1503" y="702"/>
                  <a:ext cx="0" cy="1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3" name="Text Box 56"/>
            <p:cNvSpPr txBox="1">
              <a:spLocks noChangeArrowheads="1"/>
            </p:cNvSpPr>
            <p:nvPr/>
          </p:nvSpPr>
          <p:spPr bwMode="auto">
            <a:xfrm>
              <a:off x="1469" y="1227"/>
              <a:ext cx="236" cy="287"/>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ea typeface="宋体" charset="-122"/>
                </a:rPr>
                <a:t>1</a:t>
              </a:r>
            </a:p>
          </p:txBody>
        </p:sp>
        <p:sp>
          <p:nvSpPr>
            <p:cNvPr id="54" name="Line 57"/>
            <p:cNvSpPr>
              <a:spLocks noChangeShapeType="1"/>
            </p:cNvSpPr>
            <p:nvPr/>
          </p:nvSpPr>
          <p:spPr bwMode="auto">
            <a:xfrm>
              <a:off x="822" y="1901"/>
              <a:ext cx="1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8"/>
            <p:cNvSpPr>
              <a:spLocks noChangeShapeType="1"/>
            </p:cNvSpPr>
            <p:nvPr/>
          </p:nvSpPr>
          <p:spPr bwMode="auto">
            <a:xfrm>
              <a:off x="822" y="2231"/>
              <a:ext cx="1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59"/>
            <p:cNvSpPr>
              <a:spLocks noChangeArrowheads="1"/>
            </p:cNvSpPr>
            <p:nvPr/>
          </p:nvSpPr>
          <p:spPr bwMode="auto">
            <a:xfrm>
              <a:off x="1149" y="2237"/>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57" name="Rectangle 60"/>
            <p:cNvSpPr>
              <a:spLocks noChangeArrowheads="1"/>
            </p:cNvSpPr>
            <p:nvPr/>
          </p:nvSpPr>
          <p:spPr bwMode="auto">
            <a:xfrm>
              <a:off x="1470" y="223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58" name="Rectangle 61"/>
            <p:cNvSpPr>
              <a:spLocks noChangeArrowheads="1"/>
            </p:cNvSpPr>
            <p:nvPr/>
          </p:nvSpPr>
          <p:spPr bwMode="auto">
            <a:xfrm>
              <a:off x="871" y="157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59" name="Rectangle 62"/>
            <p:cNvSpPr>
              <a:spLocks noChangeArrowheads="1"/>
            </p:cNvSpPr>
            <p:nvPr/>
          </p:nvSpPr>
          <p:spPr bwMode="auto">
            <a:xfrm>
              <a:off x="1759" y="158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60" name="Rectangle 63"/>
            <p:cNvSpPr>
              <a:spLocks noChangeArrowheads="1"/>
            </p:cNvSpPr>
            <p:nvPr/>
          </p:nvSpPr>
          <p:spPr bwMode="auto">
            <a:xfrm>
              <a:off x="1759" y="1917"/>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61" name="Rectangle 64"/>
            <p:cNvSpPr>
              <a:spLocks noChangeArrowheads="1"/>
            </p:cNvSpPr>
            <p:nvPr/>
          </p:nvSpPr>
          <p:spPr bwMode="auto">
            <a:xfrm>
              <a:off x="881" y="1917"/>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grpSp>
      <p:grpSp>
        <p:nvGrpSpPr>
          <p:cNvPr id="67" name="Group 66"/>
          <p:cNvGrpSpPr>
            <a:grpSpLocks/>
          </p:cNvGrpSpPr>
          <p:nvPr/>
        </p:nvGrpSpPr>
        <p:grpSpPr bwMode="auto">
          <a:xfrm>
            <a:off x="3556382" y="3363269"/>
            <a:ext cx="2950609" cy="2474735"/>
            <a:chOff x="2064" y="2256"/>
            <a:chExt cx="1672" cy="1727"/>
          </a:xfrm>
        </p:grpSpPr>
        <p:sp>
          <p:nvSpPr>
            <p:cNvPr id="68" name="AutoShape 67"/>
            <p:cNvSpPr>
              <a:spLocks noChangeArrowheads="1"/>
            </p:cNvSpPr>
            <p:nvPr/>
          </p:nvSpPr>
          <p:spPr bwMode="auto">
            <a:xfrm>
              <a:off x="2591" y="3390"/>
              <a:ext cx="1082" cy="237"/>
            </a:xfrm>
            <a:prstGeom prst="roundRect">
              <a:avLst>
                <a:gd name="adj" fmla="val 16667"/>
              </a:avLst>
            </a:prstGeom>
            <a:solidFill>
              <a:srgbClr val="00FF00">
                <a:alpha val="50000"/>
              </a:srgbClr>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utoShape 68"/>
            <p:cNvSpPr>
              <a:spLocks noChangeArrowheads="1"/>
            </p:cNvSpPr>
            <p:nvPr/>
          </p:nvSpPr>
          <p:spPr bwMode="auto">
            <a:xfrm>
              <a:off x="2890" y="2720"/>
              <a:ext cx="515" cy="1227"/>
            </a:xfrm>
            <a:prstGeom prst="roundRect">
              <a:avLst>
                <a:gd name="adj" fmla="val 16667"/>
              </a:avLst>
            </a:prstGeom>
            <a:solidFill>
              <a:srgbClr val="CCFFFF">
                <a:alpha val="50000"/>
              </a:srgbClr>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9"/>
            <p:cNvSpPr>
              <a:spLocks noChangeShapeType="1"/>
            </p:cNvSpPr>
            <p:nvPr/>
          </p:nvSpPr>
          <p:spPr bwMode="auto">
            <a:xfrm flipH="1" flipV="1">
              <a:off x="2324" y="2454"/>
              <a:ext cx="227" cy="2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70"/>
            <p:cNvSpPr>
              <a:spLocks noChangeShapeType="1"/>
            </p:cNvSpPr>
            <p:nvPr/>
          </p:nvSpPr>
          <p:spPr bwMode="auto">
            <a:xfrm>
              <a:off x="2550" y="3011"/>
              <a:ext cx="1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Text Box 71"/>
            <p:cNvSpPr txBox="1">
              <a:spLocks noChangeArrowheads="1"/>
            </p:cNvSpPr>
            <p:nvPr/>
          </p:nvSpPr>
          <p:spPr bwMode="auto">
            <a:xfrm>
              <a:off x="2539" y="2401"/>
              <a:ext cx="970" cy="30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r>
                <a:rPr lang="en-US" altLang="zh-CN" sz="2200" dirty="0">
                  <a:latin typeface="Times New Roman" pitchFamily="18" charset="0"/>
                </a:rPr>
                <a:t>00  01  11  10</a:t>
              </a:r>
            </a:p>
          </p:txBody>
        </p:sp>
        <p:sp>
          <p:nvSpPr>
            <p:cNvPr id="73" name="Text Box 72"/>
            <p:cNvSpPr txBox="1">
              <a:spLocks noChangeArrowheads="1"/>
            </p:cNvSpPr>
            <p:nvPr/>
          </p:nvSpPr>
          <p:spPr bwMode="auto">
            <a:xfrm>
              <a:off x="2311" y="2256"/>
              <a:ext cx="284" cy="25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ea typeface="宋体" charset="-122"/>
                </a:rPr>
                <a:t> CD</a:t>
              </a:r>
            </a:p>
          </p:txBody>
        </p:sp>
        <p:sp>
          <p:nvSpPr>
            <p:cNvPr id="74" name="Text Box 73"/>
            <p:cNvSpPr txBox="1">
              <a:spLocks noChangeArrowheads="1"/>
            </p:cNvSpPr>
            <p:nvPr/>
          </p:nvSpPr>
          <p:spPr bwMode="auto">
            <a:xfrm>
              <a:off x="2064" y="2421"/>
              <a:ext cx="251" cy="25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ea typeface="宋体" charset="-122"/>
                </a:rPr>
                <a:t>AB</a:t>
              </a:r>
            </a:p>
          </p:txBody>
        </p:sp>
        <p:grpSp>
          <p:nvGrpSpPr>
            <p:cNvPr id="75" name="Group 74"/>
            <p:cNvGrpSpPr>
              <a:grpSpLocks/>
            </p:cNvGrpSpPr>
            <p:nvPr/>
          </p:nvGrpSpPr>
          <p:grpSpPr bwMode="auto">
            <a:xfrm>
              <a:off x="2537" y="2680"/>
              <a:ext cx="1189" cy="1303"/>
              <a:chOff x="520" y="702"/>
              <a:chExt cx="1281" cy="1403"/>
            </a:xfrm>
          </p:grpSpPr>
          <p:sp>
            <p:nvSpPr>
              <p:cNvPr id="88" name="Rectangle 75"/>
              <p:cNvSpPr>
                <a:spLocks noChangeArrowheads="1"/>
              </p:cNvSpPr>
              <p:nvPr/>
            </p:nvSpPr>
            <p:spPr bwMode="auto">
              <a:xfrm>
                <a:off x="520" y="702"/>
                <a:ext cx="1281" cy="1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9" name="Group 76"/>
              <p:cNvGrpSpPr>
                <a:grpSpLocks/>
              </p:cNvGrpSpPr>
              <p:nvPr/>
            </p:nvGrpSpPr>
            <p:grpSpPr bwMode="auto">
              <a:xfrm>
                <a:off x="858" y="702"/>
                <a:ext cx="645" cy="1403"/>
                <a:chOff x="858" y="702"/>
                <a:chExt cx="645" cy="1380"/>
              </a:xfrm>
            </p:grpSpPr>
            <p:sp>
              <p:nvSpPr>
                <p:cNvPr id="90" name="Line 77"/>
                <p:cNvSpPr>
                  <a:spLocks noChangeShapeType="1"/>
                </p:cNvSpPr>
                <p:nvPr/>
              </p:nvSpPr>
              <p:spPr bwMode="auto">
                <a:xfrm>
                  <a:off x="858" y="703"/>
                  <a:ext cx="0" cy="1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78"/>
                <p:cNvSpPr>
                  <a:spLocks noChangeShapeType="1"/>
                </p:cNvSpPr>
                <p:nvPr/>
              </p:nvSpPr>
              <p:spPr bwMode="auto">
                <a:xfrm>
                  <a:off x="1170" y="703"/>
                  <a:ext cx="0" cy="1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79"/>
                <p:cNvSpPr>
                  <a:spLocks noChangeShapeType="1"/>
                </p:cNvSpPr>
                <p:nvPr/>
              </p:nvSpPr>
              <p:spPr bwMode="auto">
                <a:xfrm>
                  <a:off x="1503" y="702"/>
                  <a:ext cx="0" cy="13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Line 80"/>
            <p:cNvSpPr>
              <a:spLocks noChangeShapeType="1"/>
            </p:cNvSpPr>
            <p:nvPr/>
          </p:nvSpPr>
          <p:spPr bwMode="auto">
            <a:xfrm>
              <a:off x="2550" y="3341"/>
              <a:ext cx="1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81"/>
            <p:cNvSpPr>
              <a:spLocks noChangeShapeType="1"/>
            </p:cNvSpPr>
            <p:nvPr/>
          </p:nvSpPr>
          <p:spPr bwMode="auto">
            <a:xfrm>
              <a:off x="2550" y="3671"/>
              <a:ext cx="118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82"/>
            <p:cNvSpPr>
              <a:spLocks noChangeArrowheads="1"/>
            </p:cNvSpPr>
            <p:nvPr/>
          </p:nvSpPr>
          <p:spPr bwMode="auto">
            <a:xfrm>
              <a:off x="2567" y="3358"/>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79" name="Rectangle 83"/>
            <p:cNvSpPr>
              <a:spLocks noChangeArrowheads="1"/>
            </p:cNvSpPr>
            <p:nvPr/>
          </p:nvSpPr>
          <p:spPr bwMode="auto">
            <a:xfrm>
              <a:off x="3487" y="3357"/>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80" name="Rectangle 84"/>
            <p:cNvSpPr>
              <a:spLocks noChangeArrowheads="1"/>
            </p:cNvSpPr>
            <p:nvPr/>
          </p:nvSpPr>
          <p:spPr bwMode="auto">
            <a:xfrm>
              <a:off x="2888" y="3016"/>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ea typeface="宋体" charset="-122"/>
                </a:rPr>
                <a:t>1</a:t>
              </a:r>
            </a:p>
          </p:txBody>
        </p:sp>
        <p:sp>
          <p:nvSpPr>
            <p:cNvPr id="81" name="Rectangle 85"/>
            <p:cNvSpPr>
              <a:spLocks noChangeArrowheads="1"/>
            </p:cNvSpPr>
            <p:nvPr/>
          </p:nvSpPr>
          <p:spPr bwMode="auto">
            <a:xfrm>
              <a:off x="3198" y="3026"/>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82" name="Rectangle 86"/>
            <p:cNvSpPr>
              <a:spLocks noChangeArrowheads="1"/>
            </p:cNvSpPr>
            <p:nvPr/>
          </p:nvSpPr>
          <p:spPr bwMode="auto">
            <a:xfrm>
              <a:off x="3198" y="3357"/>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83" name="Rectangle 87"/>
            <p:cNvSpPr>
              <a:spLocks noChangeArrowheads="1"/>
            </p:cNvSpPr>
            <p:nvPr/>
          </p:nvSpPr>
          <p:spPr bwMode="auto">
            <a:xfrm>
              <a:off x="2898" y="3357"/>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ea typeface="宋体" charset="-122"/>
                </a:rPr>
                <a:t>1</a:t>
              </a:r>
            </a:p>
          </p:txBody>
        </p:sp>
        <p:sp>
          <p:nvSpPr>
            <p:cNvPr id="84" name="Text Box 88"/>
            <p:cNvSpPr txBox="1">
              <a:spLocks noChangeArrowheads="1"/>
            </p:cNvSpPr>
            <p:nvPr/>
          </p:nvSpPr>
          <p:spPr bwMode="auto">
            <a:xfrm>
              <a:off x="2888" y="2667"/>
              <a:ext cx="237" cy="296"/>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ea typeface="宋体" charset="-122"/>
                </a:rPr>
                <a:t>1</a:t>
              </a:r>
            </a:p>
          </p:txBody>
        </p:sp>
        <p:sp>
          <p:nvSpPr>
            <p:cNvPr id="85" name="Text Box 89"/>
            <p:cNvSpPr txBox="1">
              <a:spLocks noChangeArrowheads="1"/>
            </p:cNvSpPr>
            <p:nvPr/>
          </p:nvSpPr>
          <p:spPr bwMode="auto">
            <a:xfrm>
              <a:off x="3196" y="2667"/>
              <a:ext cx="236" cy="296"/>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a:ea typeface="宋体" charset="-122"/>
                </a:rPr>
                <a:t>1</a:t>
              </a:r>
            </a:p>
          </p:txBody>
        </p:sp>
        <p:sp>
          <p:nvSpPr>
            <p:cNvPr id="86" name="Rectangle 90"/>
            <p:cNvSpPr>
              <a:spLocks noChangeArrowheads="1"/>
            </p:cNvSpPr>
            <p:nvPr/>
          </p:nvSpPr>
          <p:spPr bwMode="auto">
            <a:xfrm>
              <a:off x="2875" y="3677"/>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sp>
          <p:nvSpPr>
            <p:cNvPr id="87" name="Rectangle 91"/>
            <p:cNvSpPr>
              <a:spLocks noChangeArrowheads="1"/>
            </p:cNvSpPr>
            <p:nvPr/>
          </p:nvSpPr>
          <p:spPr bwMode="auto">
            <a:xfrm>
              <a:off x="3197" y="3676"/>
              <a:ext cx="17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ea typeface="宋体" charset="-122"/>
                </a:rPr>
                <a:t>1</a:t>
              </a:r>
            </a:p>
          </p:txBody>
        </p:sp>
      </p:grpSp>
      <p:sp>
        <p:nvSpPr>
          <p:cNvPr id="93" name="AutoShape 2"/>
          <p:cNvSpPr>
            <a:spLocks noChangeArrowheads="1"/>
          </p:cNvSpPr>
          <p:nvPr/>
        </p:nvSpPr>
        <p:spPr bwMode="auto">
          <a:xfrm>
            <a:off x="8550876" y="4364680"/>
            <a:ext cx="1032210" cy="1020420"/>
          </a:xfrm>
          <a:prstGeom prst="roundRect">
            <a:avLst>
              <a:gd name="adj" fmla="val 16667"/>
            </a:avLst>
          </a:prstGeom>
          <a:solidFill>
            <a:srgbClr val="00FF00">
              <a:alpha val="50000"/>
            </a:srgbClr>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94" name="Text Box 65"/>
          <p:cNvSpPr txBox="1">
            <a:spLocks noChangeArrowheads="1"/>
          </p:cNvSpPr>
          <p:nvPr/>
        </p:nvSpPr>
        <p:spPr bwMode="auto">
          <a:xfrm>
            <a:off x="3762386" y="4014405"/>
            <a:ext cx="644202" cy="186635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spAutoFit/>
          </a:bodyPr>
          <a:lstStyle>
            <a:lvl1pPr algn="l">
              <a:tabLst>
                <a:tab pos="758825" algn="l"/>
              </a:tabLst>
              <a:defRPr>
                <a:solidFill>
                  <a:schemeClr val="tx1"/>
                </a:solidFill>
                <a:latin typeface="Arial" charset="0"/>
                <a:ea typeface="宋体" charset="-122"/>
              </a:defRPr>
            </a:lvl1pPr>
            <a:lvl2pPr algn="l">
              <a:tabLst>
                <a:tab pos="758825" algn="l"/>
              </a:tabLst>
              <a:defRPr>
                <a:solidFill>
                  <a:schemeClr val="tx1"/>
                </a:solidFill>
                <a:latin typeface="Arial" charset="0"/>
                <a:ea typeface="宋体" charset="-122"/>
              </a:defRPr>
            </a:lvl2pPr>
            <a:lvl3pPr algn="l">
              <a:tabLst>
                <a:tab pos="758825" algn="l"/>
              </a:tabLst>
              <a:defRPr>
                <a:solidFill>
                  <a:schemeClr val="tx1"/>
                </a:solidFill>
                <a:latin typeface="Arial" charset="0"/>
                <a:ea typeface="宋体" charset="-122"/>
              </a:defRPr>
            </a:lvl3pPr>
            <a:lvl4pPr algn="l">
              <a:tabLst>
                <a:tab pos="758825" algn="l"/>
              </a:tabLst>
              <a:defRPr>
                <a:solidFill>
                  <a:schemeClr val="tx1"/>
                </a:solidFill>
                <a:latin typeface="Arial" charset="0"/>
                <a:ea typeface="宋体" charset="-122"/>
              </a:defRPr>
            </a:lvl4pPr>
            <a:lvl5pPr algn="l">
              <a:tabLst>
                <a:tab pos="758825" algn="l"/>
              </a:tabLst>
              <a:defRPr>
                <a:solidFill>
                  <a:schemeClr val="tx1"/>
                </a:solidFill>
                <a:latin typeface="Arial" charset="0"/>
                <a:ea typeface="宋体" charset="-122"/>
              </a:defRPr>
            </a:lvl5pPr>
            <a:lvl6pPr fontAlgn="base">
              <a:spcBef>
                <a:spcPct val="0"/>
              </a:spcBef>
              <a:spcAft>
                <a:spcPct val="0"/>
              </a:spcAft>
              <a:tabLst>
                <a:tab pos="758825" algn="l"/>
              </a:tabLst>
              <a:defRPr>
                <a:solidFill>
                  <a:schemeClr val="tx1"/>
                </a:solidFill>
                <a:latin typeface="Arial" charset="0"/>
                <a:ea typeface="宋体" charset="-122"/>
              </a:defRPr>
            </a:lvl6pPr>
            <a:lvl7pPr fontAlgn="base">
              <a:spcBef>
                <a:spcPct val="0"/>
              </a:spcBef>
              <a:spcAft>
                <a:spcPct val="0"/>
              </a:spcAft>
              <a:tabLst>
                <a:tab pos="758825" algn="l"/>
              </a:tabLst>
              <a:defRPr>
                <a:solidFill>
                  <a:schemeClr val="tx1"/>
                </a:solidFill>
                <a:latin typeface="Arial" charset="0"/>
                <a:ea typeface="宋体" charset="-122"/>
              </a:defRPr>
            </a:lvl7pPr>
            <a:lvl8pPr fontAlgn="base">
              <a:spcBef>
                <a:spcPct val="0"/>
              </a:spcBef>
              <a:spcAft>
                <a:spcPct val="0"/>
              </a:spcAft>
              <a:tabLst>
                <a:tab pos="758825" algn="l"/>
              </a:tabLst>
              <a:defRPr>
                <a:solidFill>
                  <a:schemeClr val="tx1"/>
                </a:solidFill>
                <a:latin typeface="Arial" charset="0"/>
                <a:ea typeface="宋体" charset="-122"/>
              </a:defRPr>
            </a:lvl8pPr>
            <a:lvl9pPr fontAlgn="base">
              <a:spcBef>
                <a:spcPct val="0"/>
              </a:spcBef>
              <a:spcAft>
                <a:spcPct val="0"/>
              </a:spcAft>
              <a:tabLst>
                <a:tab pos="758825" algn="l"/>
              </a:tabLst>
              <a:defRPr>
                <a:solidFill>
                  <a:schemeClr val="tx1"/>
                </a:solidFill>
                <a:latin typeface="Arial" charset="0"/>
                <a:ea typeface="宋体" charset="-122"/>
              </a:defRPr>
            </a:lvl9pPr>
          </a:lstStyle>
          <a:p>
            <a:pPr>
              <a:lnSpc>
                <a:spcPct val="130000"/>
              </a:lnSpc>
            </a:pPr>
            <a:r>
              <a:rPr lang="en-US" altLang="zh-CN" sz="2200" dirty="0">
                <a:latin typeface="Times New Roman" pitchFamily="18" charset="0"/>
              </a:rPr>
              <a:t>0001</a:t>
            </a:r>
          </a:p>
          <a:p>
            <a:pPr>
              <a:lnSpc>
                <a:spcPct val="130000"/>
              </a:lnSpc>
            </a:pPr>
            <a:r>
              <a:rPr lang="en-US" altLang="zh-CN" sz="2200" dirty="0">
                <a:latin typeface="Times New Roman" pitchFamily="18" charset="0"/>
              </a:rPr>
              <a:t>11</a:t>
            </a:r>
          </a:p>
          <a:p>
            <a:pPr>
              <a:lnSpc>
                <a:spcPct val="130000"/>
              </a:lnSpc>
            </a:pPr>
            <a:r>
              <a:rPr lang="en-US" altLang="zh-CN" sz="2200" dirty="0">
                <a:latin typeface="Times New Roman" pitchFamily="18" charset="0"/>
              </a:rPr>
              <a:t>10</a:t>
            </a:r>
          </a:p>
        </p:txBody>
      </p:sp>
    </p:spTree>
    <p:extLst>
      <p:ext uri="{BB962C8B-B14F-4D97-AF65-F5344CB8AC3E}">
        <p14:creationId xmlns:p14="http://schemas.microsoft.com/office/powerpoint/2010/main" val="4151993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792" y="4256986"/>
            <a:ext cx="5558340" cy="297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三种基本运算</a:t>
            </a:r>
          </a:p>
        </p:txBody>
      </p:sp>
      <p:sp>
        <p:nvSpPr>
          <p:cNvPr id="4" name="内容占位符 3"/>
          <p:cNvSpPr>
            <a:spLocks noGrp="1"/>
          </p:cNvSpPr>
          <p:nvPr>
            <p:ph idx="1"/>
          </p:nvPr>
        </p:nvSpPr>
        <p:spPr/>
        <p:txBody>
          <a:bodyPr/>
          <a:lstStyle/>
          <a:p>
            <a:r>
              <a:rPr lang="zh-CN" altLang="en-US" dirty="0"/>
              <a:t>与（</a:t>
            </a:r>
            <a:r>
              <a:rPr lang="en-US" altLang="zh-CN" dirty="0"/>
              <a:t>AND</a:t>
            </a:r>
            <a:r>
              <a:rPr lang="zh-CN" altLang="en-US" dirty="0"/>
              <a:t>）</a:t>
            </a:r>
            <a:endParaRPr lang="en-US" altLang="zh-CN" dirty="0"/>
          </a:p>
          <a:p>
            <a:pPr lvl="1"/>
            <a:r>
              <a:rPr lang="zh-CN" altLang="en-US" dirty="0"/>
              <a:t>定义：只有决定结果的全部条件同时具备时，结果才会发生，又称逻辑相乘</a:t>
            </a:r>
            <a:endParaRPr lang="en-US" altLang="zh-CN" dirty="0"/>
          </a:p>
          <a:p>
            <a:pPr lvl="1"/>
            <a:r>
              <a:rPr lang="zh-CN" altLang="en-US" dirty="0"/>
              <a:t>例：</a:t>
            </a:r>
          </a:p>
          <a:p>
            <a:endParaRPr lang="en-US" altLang="zh-CN" dirty="0"/>
          </a:p>
        </p:txBody>
      </p:sp>
    </p:spTree>
    <p:custDataLst>
      <p:tags r:id="rId1"/>
    </p:custDataLst>
    <p:extLst>
      <p:ext uri="{BB962C8B-B14F-4D97-AF65-F5344CB8AC3E}">
        <p14:creationId xmlns:p14="http://schemas.microsoft.com/office/powerpoint/2010/main" val="1174985930"/>
      </p:ext>
    </p:extLst>
  </p:cSld>
  <p:clrMapOvr>
    <a:masterClrMapping/>
  </p:clrMapOvr>
  <mc:AlternateContent xmlns:mc="http://schemas.openxmlformats.org/markup-compatibility/2006" xmlns:p14="http://schemas.microsoft.com/office/powerpoint/2010/main">
    <mc:Choice Requires="p14">
      <p:transition p14:dur="0" advTm="16708"/>
    </mc:Choice>
    <mc:Fallback xmlns="">
      <p:transition advTm="167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animEffect transition="in" filter="fade">
                                      <p:cBhvr>
                                        <p:cTn id="7" dur="500"/>
                                        <p:tgtEl>
                                          <p:spTgt spid="5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pPr lvl="1"/>
            <a:r>
              <a:rPr lang="zh-CN" altLang="en-US" dirty="0"/>
              <a:t>无效情况</a:t>
            </a:r>
            <a:endParaRPr lang="en-US" altLang="zh-CN" dirty="0"/>
          </a:p>
          <a:p>
            <a:endParaRPr lang="zh-CN" altLang="en-US" dirty="0"/>
          </a:p>
        </p:txBody>
      </p:sp>
      <p:grpSp>
        <p:nvGrpSpPr>
          <p:cNvPr id="130" name="Group 2"/>
          <p:cNvGrpSpPr>
            <a:grpSpLocks/>
          </p:cNvGrpSpPr>
          <p:nvPr/>
        </p:nvGrpSpPr>
        <p:grpSpPr bwMode="auto">
          <a:xfrm>
            <a:off x="877387" y="2167721"/>
            <a:ext cx="4745197" cy="4888566"/>
            <a:chOff x="1452" y="591"/>
            <a:chExt cx="2556" cy="2793"/>
          </a:xfrm>
        </p:grpSpPr>
        <p:sp>
          <p:nvSpPr>
            <p:cNvPr id="131" name="Line 3"/>
            <p:cNvSpPr>
              <a:spLocks noChangeShapeType="1"/>
            </p:cNvSpPr>
            <p:nvPr/>
          </p:nvSpPr>
          <p:spPr bwMode="auto">
            <a:xfrm flipH="1" flipV="1">
              <a:off x="1644" y="792"/>
              <a:ext cx="360" cy="3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2" name="Text Box 4"/>
            <p:cNvSpPr txBox="1">
              <a:spLocks noChangeArrowheads="1"/>
            </p:cNvSpPr>
            <p:nvPr/>
          </p:nvSpPr>
          <p:spPr bwMode="auto">
            <a:xfrm>
              <a:off x="1452" y="996"/>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i="1">
                  <a:ea typeface="长城楷体" pitchFamily="49" charset="-122"/>
                </a:rPr>
                <a:t>AB</a:t>
              </a:r>
              <a:endParaRPr lang="en-US" altLang="zh-CN" sz="3500" b="1">
                <a:ea typeface="长城楷体" pitchFamily="49" charset="-122"/>
              </a:endParaRPr>
            </a:p>
          </p:txBody>
        </p:sp>
        <p:sp>
          <p:nvSpPr>
            <p:cNvPr id="133" name="Text Box 5"/>
            <p:cNvSpPr txBox="1">
              <a:spLocks noChangeArrowheads="1"/>
            </p:cNvSpPr>
            <p:nvPr/>
          </p:nvSpPr>
          <p:spPr bwMode="auto">
            <a:xfrm>
              <a:off x="1752" y="591"/>
              <a:ext cx="66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i="1" dirty="0">
                  <a:ea typeface="长城楷体" pitchFamily="49" charset="-122"/>
                </a:rPr>
                <a:t>CD</a:t>
              </a:r>
              <a:endParaRPr lang="en-US" altLang="zh-CN" sz="3500" b="1" dirty="0">
                <a:ea typeface="长城楷体" pitchFamily="49" charset="-122"/>
              </a:endParaRPr>
            </a:p>
          </p:txBody>
        </p:sp>
        <p:sp>
          <p:nvSpPr>
            <p:cNvPr id="134" name="Text Box 6"/>
            <p:cNvSpPr txBox="1">
              <a:spLocks noChangeArrowheads="1"/>
            </p:cNvSpPr>
            <p:nvPr/>
          </p:nvSpPr>
          <p:spPr bwMode="auto">
            <a:xfrm>
              <a:off x="2052"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00</a:t>
              </a:r>
            </a:p>
          </p:txBody>
        </p:sp>
        <p:sp>
          <p:nvSpPr>
            <p:cNvPr id="135" name="Text Box 7"/>
            <p:cNvSpPr txBox="1">
              <a:spLocks noChangeArrowheads="1"/>
            </p:cNvSpPr>
            <p:nvPr/>
          </p:nvSpPr>
          <p:spPr bwMode="auto">
            <a:xfrm>
              <a:off x="2532"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01</a:t>
              </a:r>
            </a:p>
          </p:txBody>
        </p:sp>
        <p:sp>
          <p:nvSpPr>
            <p:cNvPr id="136" name="Text Box 8"/>
            <p:cNvSpPr txBox="1">
              <a:spLocks noChangeArrowheads="1"/>
            </p:cNvSpPr>
            <p:nvPr/>
          </p:nvSpPr>
          <p:spPr bwMode="auto">
            <a:xfrm>
              <a:off x="2952"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11</a:t>
              </a:r>
            </a:p>
          </p:txBody>
        </p:sp>
        <p:sp>
          <p:nvSpPr>
            <p:cNvPr id="137" name="Text Box 9"/>
            <p:cNvSpPr txBox="1">
              <a:spLocks noChangeArrowheads="1"/>
            </p:cNvSpPr>
            <p:nvPr/>
          </p:nvSpPr>
          <p:spPr bwMode="auto">
            <a:xfrm>
              <a:off x="3384"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10</a:t>
              </a:r>
            </a:p>
          </p:txBody>
        </p:sp>
        <p:sp>
          <p:nvSpPr>
            <p:cNvPr id="138" name="Text Box 10"/>
            <p:cNvSpPr txBox="1">
              <a:spLocks noChangeArrowheads="1"/>
            </p:cNvSpPr>
            <p:nvPr/>
          </p:nvSpPr>
          <p:spPr bwMode="auto">
            <a:xfrm>
              <a:off x="1620" y="1260"/>
              <a:ext cx="50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00</a:t>
              </a:r>
            </a:p>
          </p:txBody>
        </p:sp>
        <p:sp>
          <p:nvSpPr>
            <p:cNvPr id="139" name="Text Box 11"/>
            <p:cNvSpPr txBox="1">
              <a:spLocks noChangeArrowheads="1"/>
            </p:cNvSpPr>
            <p:nvPr/>
          </p:nvSpPr>
          <p:spPr bwMode="auto">
            <a:xfrm>
              <a:off x="1632" y="1692"/>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dirty="0">
                  <a:ea typeface="长城楷体" pitchFamily="49" charset="-122"/>
                </a:rPr>
                <a:t>01</a:t>
              </a:r>
            </a:p>
          </p:txBody>
        </p:sp>
        <p:graphicFrame>
          <p:nvGraphicFramePr>
            <p:cNvPr id="140" name="Object 12"/>
            <p:cNvGraphicFramePr>
              <a:graphicFrameLocks noChangeAspect="1"/>
            </p:cNvGraphicFramePr>
            <p:nvPr/>
          </p:nvGraphicFramePr>
          <p:xfrm>
            <a:off x="1920" y="1164"/>
            <a:ext cx="2088" cy="2220"/>
          </p:xfrm>
          <a:graphic>
            <a:graphicData uri="http://schemas.openxmlformats.org/presentationml/2006/ole">
              <mc:AlternateContent xmlns:mc="http://schemas.openxmlformats.org/markup-compatibility/2006">
                <mc:Choice xmlns:v="urn:schemas-microsoft-com:vml" Requires="v">
                  <p:oleObj spid="_x0000_s109629" name="文档" r:id="rId4" imgW="3317760" imgH="3581280" progId="Word.Document.8">
                    <p:embed/>
                  </p:oleObj>
                </mc:Choice>
                <mc:Fallback>
                  <p:oleObj name="文档" r:id="rId4" imgW="3317760" imgH="3581280" progId="Word.Document.8">
                    <p:embed/>
                    <p:pic>
                      <p:nvPicPr>
                        <p:cNvPr id="14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164"/>
                          <a:ext cx="208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 name="Text Box 13"/>
            <p:cNvSpPr txBox="1">
              <a:spLocks noChangeArrowheads="1"/>
            </p:cNvSpPr>
            <p:nvPr/>
          </p:nvSpPr>
          <p:spPr bwMode="auto">
            <a:xfrm>
              <a:off x="1620" y="2184"/>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11</a:t>
              </a:r>
            </a:p>
          </p:txBody>
        </p:sp>
        <p:sp>
          <p:nvSpPr>
            <p:cNvPr id="142" name="Text Box 14"/>
            <p:cNvSpPr txBox="1">
              <a:spLocks noChangeArrowheads="1"/>
            </p:cNvSpPr>
            <p:nvPr/>
          </p:nvSpPr>
          <p:spPr bwMode="auto">
            <a:xfrm>
              <a:off x="1608" y="2640"/>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10</a:t>
              </a:r>
            </a:p>
          </p:txBody>
        </p:sp>
      </p:grpSp>
      <p:sp>
        <p:nvSpPr>
          <p:cNvPr id="143" name="Freeform 15"/>
          <p:cNvSpPr>
            <a:spLocks/>
          </p:cNvSpPr>
          <p:nvPr/>
        </p:nvSpPr>
        <p:spPr bwMode="auto">
          <a:xfrm>
            <a:off x="2019132" y="4094792"/>
            <a:ext cx="1446207" cy="2242125"/>
          </a:xfrm>
          <a:custGeom>
            <a:avLst/>
            <a:gdLst>
              <a:gd name="T0" fmla="*/ 21 w 779"/>
              <a:gd name="T1" fmla="*/ 660 h 1281"/>
              <a:gd name="T2" fmla="*/ 9 w 779"/>
              <a:gd name="T3" fmla="*/ 1080 h 1281"/>
              <a:gd name="T4" fmla="*/ 33 w 779"/>
              <a:gd name="T5" fmla="*/ 1236 h 1281"/>
              <a:gd name="T6" fmla="*/ 201 w 779"/>
              <a:gd name="T7" fmla="*/ 1272 h 1281"/>
              <a:gd name="T8" fmla="*/ 297 w 779"/>
              <a:gd name="T9" fmla="*/ 1236 h 1281"/>
              <a:gd name="T10" fmla="*/ 321 w 779"/>
              <a:gd name="T11" fmla="*/ 1164 h 1281"/>
              <a:gd name="T12" fmla="*/ 333 w 779"/>
              <a:gd name="T13" fmla="*/ 816 h 1281"/>
              <a:gd name="T14" fmla="*/ 537 w 779"/>
              <a:gd name="T15" fmla="*/ 780 h 1281"/>
              <a:gd name="T16" fmla="*/ 693 w 779"/>
              <a:gd name="T17" fmla="*/ 768 h 1281"/>
              <a:gd name="T18" fmla="*/ 753 w 779"/>
              <a:gd name="T19" fmla="*/ 648 h 1281"/>
              <a:gd name="T20" fmla="*/ 753 w 779"/>
              <a:gd name="T21" fmla="*/ 492 h 1281"/>
              <a:gd name="T22" fmla="*/ 777 w 779"/>
              <a:gd name="T23" fmla="*/ 396 h 1281"/>
              <a:gd name="T24" fmla="*/ 765 w 779"/>
              <a:gd name="T25" fmla="*/ 228 h 1281"/>
              <a:gd name="T26" fmla="*/ 753 w 779"/>
              <a:gd name="T27" fmla="*/ 24 h 1281"/>
              <a:gd name="T28" fmla="*/ 585 w 779"/>
              <a:gd name="T29" fmla="*/ 36 h 1281"/>
              <a:gd name="T30" fmla="*/ 477 w 779"/>
              <a:gd name="T31" fmla="*/ 36 h 1281"/>
              <a:gd name="T32" fmla="*/ 477 w 779"/>
              <a:gd name="T33" fmla="*/ 300 h 1281"/>
              <a:gd name="T34" fmla="*/ 453 w 779"/>
              <a:gd name="T35" fmla="*/ 456 h 1281"/>
              <a:gd name="T36" fmla="*/ 105 w 779"/>
              <a:gd name="T37" fmla="*/ 468 h 1281"/>
              <a:gd name="T38" fmla="*/ 21 w 779"/>
              <a:gd name="T39" fmla="*/ 660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9" h="1281">
                <a:moveTo>
                  <a:pt x="21" y="660"/>
                </a:moveTo>
                <a:cubicBezTo>
                  <a:pt x="6" y="851"/>
                  <a:pt x="9" y="859"/>
                  <a:pt x="9" y="1080"/>
                </a:cubicBezTo>
                <a:cubicBezTo>
                  <a:pt x="9" y="1133"/>
                  <a:pt x="0" y="1195"/>
                  <a:pt x="33" y="1236"/>
                </a:cubicBezTo>
                <a:cubicBezTo>
                  <a:pt x="69" y="1281"/>
                  <a:pt x="167" y="1269"/>
                  <a:pt x="201" y="1272"/>
                </a:cubicBezTo>
                <a:cubicBezTo>
                  <a:pt x="225" y="1267"/>
                  <a:pt x="279" y="1264"/>
                  <a:pt x="297" y="1236"/>
                </a:cubicBezTo>
                <a:cubicBezTo>
                  <a:pt x="310" y="1215"/>
                  <a:pt x="321" y="1164"/>
                  <a:pt x="321" y="1164"/>
                </a:cubicBezTo>
                <a:cubicBezTo>
                  <a:pt x="325" y="1048"/>
                  <a:pt x="307" y="929"/>
                  <a:pt x="333" y="816"/>
                </a:cubicBezTo>
                <a:cubicBezTo>
                  <a:pt x="339" y="791"/>
                  <a:pt x="513" y="788"/>
                  <a:pt x="537" y="780"/>
                </a:cubicBezTo>
                <a:cubicBezTo>
                  <a:pt x="628" y="750"/>
                  <a:pt x="693" y="768"/>
                  <a:pt x="693" y="768"/>
                </a:cubicBezTo>
                <a:cubicBezTo>
                  <a:pt x="750" y="726"/>
                  <a:pt x="743" y="694"/>
                  <a:pt x="753" y="648"/>
                </a:cubicBezTo>
                <a:cubicBezTo>
                  <a:pt x="763" y="602"/>
                  <a:pt x="749" y="534"/>
                  <a:pt x="753" y="492"/>
                </a:cubicBezTo>
                <a:cubicBezTo>
                  <a:pt x="758" y="459"/>
                  <a:pt x="771" y="428"/>
                  <a:pt x="777" y="396"/>
                </a:cubicBezTo>
                <a:cubicBezTo>
                  <a:pt x="753" y="352"/>
                  <a:pt x="779" y="276"/>
                  <a:pt x="765" y="228"/>
                </a:cubicBezTo>
                <a:cubicBezTo>
                  <a:pt x="705" y="84"/>
                  <a:pt x="765" y="120"/>
                  <a:pt x="753" y="24"/>
                </a:cubicBezTo>
                <a:cubicBezTo>
                  <a:pt x="765" y="24"/>
                  <a:pt x="603" y="14"/>
                  <a:pt x="585" y="36"/>
                </a:cubicBezTo>
                <a:cubicBezTo>
                  <a:pt x="562" y="64"/>
                  <a:pt x="484" y="0"/>
                  <a:pt x="477" y="36"/>
                </a:cubicBezTo>
                <a:cubicBezTo>
                  <a:pt x="472" y="61"/>
                  <a:pt x="477" y="300"/>
                  <a:pt x="477" y="300"/>
                </a:cubicBezTo>
                <a:cubicBezTo>
                  <a:pt x="476" y="306"/>
                  <a:pt x="479" y="451"/>
                  <a:pt x="453" y="456"/>
                </a:cubicBezTo>
                <a:cubicBezTo>
                  <a:pt x="339" y="478"/>
                  <a:pt x="221" y="464"/>
                  <a:pt x="105" y="468"/>
                </a:cubicBezTo>
                <a:cubicBezTo>
                  <a:pt x="32" y="492"/>
                  <a:pt x="21" y="585"/>
                  <a:pt x="21" y="660"/>
                </a:cubicBezTo>
                <a:close/>
              </a:path>
            </a:pathLst>
          </a:custGeom>
          <a:noFill/>
          <a:ln w="38100" cap="flat" cmpd="sng">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001" tIns="50961" rIns="98001" bIns="50961" anchor="ctr"/>
          <a:lstStyle/>
          <a:p>
            <a:endParaRPr lang="zh-CN" altLang="en-US"/>
          </a:p>
        </p:txBody>
      </p:sp>
      <p:grpSp>
        <p:nvGrpSpPr>
          <p:cNvPr id="144" name="Group 16"/>
          <p:cNvGrpSpPr>
            <a:grpSpLocks/>
          </p:cNvGrpSpPr>
          <p:nvPr/>
        </p:nvGrpSpPr>
        <p:grpSpPr bwMode="auto">
          <a:xfrm>
            <a:off x="1723948" y="4080923"/>
            <a:ext cx="1960457" cy="2247375"/>
            <a:chOff x="4020" y="2076"/>
            <a:chExt cx="1056" cy="1284"/>
          </a:xfrm>
        </p:grpSpPr>
        <p:sp>
          <p:nvSpPr>
            <p:cNvPr id="145" name="Line 17"/>
            <p:cNvSpPr>
              <a:spLocks noChangeShapeType="1"/>
            </p:cNvSpPr>
            <p:nvPr/>
          </p:nvSpPr>
          <p:spPr bwMode="auto">
            <a:xfrm>
              <a:off x="4020" y="2076"/>
              <a:ext cx="1056" cy="128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6" name="Line 18"/>
            <p:cNvSpPr>
              <a:spLocks noChangeShapeType="1"/>
            </p:cNvSpPr>
            <p:nvPr/>
          </p:nvSpPr>
          <p:spPr bwMode="auto">
            <a:xfrm flipH="1">
              <a:off x="4020" y="2076"/>
              <a:ext cx="1056" cy="128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47" name="Group 19"/>
          <p:cNvGrpSpPr>
            <a:grpSpLocks/>
          </p:cNvGrpSpPr>
          <p:nvPr/>
        </p:nvGrpSpPr>
        <p:grpSpPr bwMode="auto">
          <a:xfrm>
            <a:off x="2819173" y="6541825"/>
            <a:ext cx="2510134" cy="984492"/>
            <a:chOff x="2208" y="3519"/>
            <a:chExt cx="1540" cy="611"/>
          </a:xfrm>
        </p:grpSpPr>
        <p:sp>
          <p:nvSpPr>
            <p:cNvPr id="148" name="Text Box 20"/>
            <p:cNvSpPr txBox="1">
              <a:spLocks noChangeArrowheads="1"/>
            </p:cNvSpPr>
            <p:nvPr/>
          </p:nvSpPr>
          <p:spPr bwMode="auto">
            <a:xfrm>
              <a:off x="2362" y="3633"/>
              <a:ext cx="105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l"/>
              <a:r>
                <a:rPr lang="zh-CN" altLang="en-US" sz="3000" b="1" dirty="0">
                  <a:solidFill>
                    <a:schemeClr val="tx2"/>
                  </a:solidFill>
                  <a:latin typeface="+mj-ea"/>
                  <a:ea typeface="+mj-ea"/>
                </a:rPr>
                <a:t>不是矩形</a:t>
              </a:r>
            </a:p>
          </p:txBody>
        </p:sp>
        <p:sp>
          <p:nvSpPr>
            <p:cNvPr id="149" name="AutoShape 21"/>
            <p:cNvSpPr>
              <a:spLocks noChangeArrowheads="1"/>
            </p:cNvSpPr>
            <p:nvPr/>
          </p:nvSpPr>
          <p:spPr bwMode="auto">
            <a:xfrm>
              <a:off x="2208" y="3519"/>
              <a:ext cx="1540" cy="611"/>
            </a:xfrm>
            <a:prstGeom prst="cloudCallout">
              <a:avLst>
                <a:gd name="adj1" fmla="val -30030"/>
                <a:gd name="adj2" fmla="val -164484"/>
              </a:avLst>
            </a:prstGeom>
            <a:noFill/>
            <a:ln w="381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endParaRPr lang="zh-CN" altLang="zh-CN" sz="3500" b="1">
                <a:ea typeface="楷体_GB2312" pitchFamily="49" charset="-122"/>
              </a:endParaRPr>
            </a:p>
          </p:txBody>
        </p:sp>
      </p:grpSp>
      <p:grpSp>
        <p:nvGrpSpPr>
          <p:cNvPr id="179" name="Group 2"/>
          <p:cNvGrpSpPr>
            <a:grpSpLocks/>
          </p:cNvGrpSpPr>
          <p:nvPr/>
        </p:nvGrpSpPr>
        <p:grpSpPr bwMode="auto">
          <a:xfrm>
            <a:off x="5660188" y="2511654"/>
            <a:ext cx="4745197" cy="4888566"/>
            <a:chOff x="1452" y="591"/>
            <a:chExt cx="2556" cy="2793"/>
          </a:xfrm>
        </p:grpSpPr>
        <p:sp>
          <p:nvSpPr>
            <p:cNvPr id="180" name="Line 3"/>
            <p:cNvSpPr>
              <a:spLocks noChangeShapeType="1"/>
            </p:cNvSpPr>
            <p:nvPr/>
          </p:nvSpPr>
          <p:spPr bwMode="auto">
            <a:xfrm flipH="1" flipV="1">
              <a:off x="1644" y="792"/>
              <a:ext cx="360" cy="3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81" name="Text Box 4"/>
            <p:cNvSpPr txBox="1">
              <a:spLocks noChangeArrowheads="1"/>
            </p:cNvSpPr>
            <p:nvPr/>
          </p:nvSpPr>
          <p:spPr bwMode="auto">
            <a:xfrm>
              <a:off x="1452" y="996"/>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i="1">
                  <a:ea typeface="长城楷体" pitchFamily="49" charset="-122"/>
                </a:rPr>
                <a:t>AB</a:t>
              </a:r>
              <a:endParaRPr lang="en-US" altLang="zh-CN" sz="3500" b="1">
                <a:ea typeface="长城楷体" pitchFamily="49" charset="-122"/>
              </a:endParaRPr>
            </a:p>
          </p:txBody>
        </p:sp>
        <p:sp>
          <p:nvSpPr>
            <p:cNvPr id="182" name="Text Box 5"/>
            <p:cNvSpPr txBox="1">
              <a:spLocks noChangeArrowheads="1"/>
            </p:cNvSpPr>
            <p:nvPr/>
          </p:nvSpPr>
          <p:spPr bwMode="auto">
            <a:xfrm>
              <a:off x="1752" y="591"/>
              <a:ext cx="66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i="1" dirty="0">
                  <a:ea typeface="长城楷体" pitchFamily="49" charset="-122"/>
                </a:rPr>
                <a:t>CD</a:t>
              </a:r>
              <a:endParaRPr lang="en-US" altLang="zh-CN" sz="3500" b="1" dirty="0">
                <a:ea typeface="长城楷体" pitchFamily="49" charset="-122"/>
              </a:endParaRPr>
            </a:p>
          </p:txBody>
        </p:sp>
        <p:sp>
          <p:nvSpPr>
            <p:cNvPr id="183" name="Text Box 6"/>
            <p:cNvSpPr txBox="1">
              <a:spLocks noChangeArrowheads="1"/>
            </p:cNvSpPr>
            <p:nvPr/>
          </p:nvSpPr>
          <p:spPr bwMode="auto">
            <a:xfrm>
              <a:off x="2052"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00</a:t>
              </a:r>
            </a:p>
          </p:txBody>
        </p:sp>
        <p:sp>
          <p:nvSpPr>
            <p:cNvPr id="184" name="Text Box 7"/>
            <p:cNvSpPr txBox="1">
              <a:spLocks noChangeArrowheads="1"/>
            </p:cNvSpPr>
            <p:nvPr/>
          </p:nvSpPr>
          <p:spPr bwMode="auto">
            <a:xfrm>
              <a:off x="2532"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01</a:t>
              </a:r>
            </a:p>
          </p:txBody>
        </p:sp>
        <p:sp>
          <p:nvSpPr>
            <p:cNvPr id="185" name="Text Box 8"/>
            <p:cNvSpPr txBox="1">
              <a:spLocks noChangeArrowheads="1"/>
            </p:cNvSpPr>
            <p:nvPr/>
          </p:nvSpPr>
          <p:spPr bwMode="auto">
            <a:xfrm>
              <a:off x="2952"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11</a:t>
              </a:r>
            </a:p>
          </p:txBody>
        </p:sp>
        <p:sp>
          <p:nvSpPr>
            <p:cNvPr id="186" name="Text Box 9"/>
            <p:cNvSpPr txBox="1">
              <a:spLocks noChangeArrowheads="1"/>
            </p:cNvSpPr>
            <p:nvPr/>
          </p:nvSpPr>
          <p:spPr bwMode="auto">
            <a:xfrm>
              <a:off x="3384" y="804"/>
              <a:ext cx="396"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10</a:t>
              </a:r>
            </a:p>
          </p:txBody>
        </p:sp>
        <p:sp>
          <p:nvSpPr>
            <p:cNvPr id="187" name="Text Box 10"/>
            <p:cNvSpPr txBox="1">
              <a:spLocks noChangeArrowheads="1"/>
            </p:cNvSpPr>
            <p:nvPr/>
          </p:nvSpPr>
          <p:spPr bwMode="auto">
            <a:xfrm>
              <a:off x="1620" y="1260"/>
              <a:ext cx="504"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00</a:t>
              </a:r>
            </a:p>
          </p:txBody>
        </p:sp>
        <p:sp>
          <p:nvSpPr>
            <p:cNvPr id="188" name="Text Box 11"/>
            <p:cNvSpPr txBox="1">
              <a:spLocks noChangeArrowheads="1"/>
            </p:cNvSpPr>
            <p:nvPr/>
          </p:nvSpPr>
          <p:spPr bwMode="auto">
            <a:xfrm>
              <a:off x="1632" y="1692"/>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dirty="0">
                  <a:ea typeface="长城楷体" pitchFamily="49" charset="-122"/>
                </a:rPr>
                <a:t>01</a:t>
              </a:r>
            </a:p>
          </p:txBody>
        </p:sp>
        <p:graphicFrame>
          <p:nvGraphicFramePr>
            <p:cNvPr id="189" name="Object 12"/>
            <p:cNvGraphicFramePr>
              <a:graphicFrameLocks noChangeAspect="1"/>
            </p:cNvGraphicFramePr>
            <p:nvPr>
              <p:extLst/>
            </p:nvPr>
          </p:nvGraphicFramePr>
          <p:xfrm>
            <a:off x="1920" y="1164"/>
            <a:ext cx="2088" cy="2220"/>
          </p:xfrm>
          <a:graphic>
            <a:graphicData uri="http://schemas.openxmlformats.org/presentationml/2006/ole">
              <mc:AlternateContent xmlns:mc="http://schemas.openxmlformats.org/markup-compatibility/2006">
                <mc:Choice xmlns:v="urn:schemas-microsoft-com:vml" Requires="v">
                  <p:oleObj spid="_x0000_s109630" name="Document" r:id="rId6" imgW="3309657" imgH="3575105" progId="Word.Document.8">
                    <p:embed/>
                  </p:oleObj>
                </mc:Choice>
                <mc:Fallback>
                  <p:oleObj name="Document" r:id="rId6" imgW="3309657" imgH="3575105" progId="Word.Document.8">
                    <p:embed/>
                    <p:pic>
                      <p:nvPicPr>
                        <p:cNvPr id="189" name="Object 12"/>
                        <p:cNvPicPr>
                          <a:picLocks noChangeAspect="1" noChangeArrowheads="1"/>
                        </p:cNvPicPr>
                        <p:nvPr/>
                      </p:nvPicPr>
                      <p:blipFill>
                        <a:blip r:embed="rId7"/>
                        <a:srcRect/>
                        <a:stretch>
                          <a:fillRect/>
                        </a:stretch>
                      </p:blipFill>
                      <p:spPr bwMode="auto">
                        <a:xfrm>
                          <a:off x="1920" y="1164"/>
                          <a:ext cx="208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0" name="Text Box 13"/>
            <p:cNvSpPr txBox="1">
              <a:spLocks noChangeArrowheads="1"/>
            </p:cNvSpPr>
            <p:nvPr/>
          </p:nvSpPr>
          <p:spPr bwMode="auto">
            <a:xfrm>
              <a:off x="1620" y="2184"/>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11</a:t>
              </a:r>
            </a:p>
          </p:txBody>
        </p:sp>
        <p:sp>
          <p:nvSpPr>
            <p:cNvPr id="191" name="Text Box 14"/>
            <p:cNvSpPr txBox="1">
              <a:spLocks noChangeArrowheads="1"/>
            </p:cNvSpPr>
            <p:nvPr/>
          </p:nvSpPr>
          <p:spPr bwMode="auto">
            <a:xfrm>
              <a:off x="1608" y="2640"/>
              <a:ext cx="48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3500" b="1">
                  <a:ea typeface="长城楷体" pitchFamily="49" charset="-122"/>
                </a:rPr>
                <a:t>10</a:t>
              </a:r>
            </a:p>
          </p:txBody>
        </p:sp>
      </p:grpSp>
      <p:sp>
        <p:nvSpPr>
          <p:cNvPr id="192" name="AutoShape 196"/>
          <p:cNvSpPr>
            <a:spLocks/>
          </p:cNvSpPr>
          <p:nvPr/>
        </p:nvSpPr>
        <p:spPr bwMode="auto">
          <a:xfrm rot="16200000">
            <a:off x="7980302" y="3233046"/>
            <a:ext cx="840140" cy="1336675"/>
          </a:xfrm>
          <a:prstGeom prst="leftBracket">
            <a:avLst>
              <a:gd name="adj" fmla="val 75000"/>
            </a:avLst>
          </a:prstGeom>
          <a:noFill/>
          <a:ln w="9525">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193" name="AutoShape 197"/>
          <p:cNvSpPr>
            <a:spLocks/>
          </p:cNvSpPr>
          <p:nvPr/>
        </p:nvSpPr>
        <p:spPr bwMode="auto">
          <a:xfrm rot="5400000" flipV="1">
            <a:off x="7913468" y="5670347"/>
            <a:ext cx="840140" cy="1336675"/>
          </a:xfrm>
          <a:prstGeom prst="leftBracket">
            <a:avLst>
              <a:gd name="adj" fmla="val 75000"/>
            </a:avLst>
          </a:prstGeom>
          <a:noFill/>
          <a:ln w="9525">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194" name="AutoShape 195"/>
          <p:cNvSpPr>
            <a:spLocks noChangeArrowheads="1"/>
          </p:cNvSpPr>
          <p:nvPr/>
        </p:nvSpPr>
        <p:spPr bwMode="auto">
          <a:xfrm>
            <a:off x="8578595" y="4413346"/>
            <a:ext cx="1336675" cy="1344225"/>
          </a:xfrm>
          <a:prstGeom prst="roundRect">
            <a:avLst>
              <a:gd name="adj" fmla="val 16667"/>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195" name="Oval 194"/>
          <p:cNvSpPr>
            <a:spLocks noChangeArrowheads="1"/>
          </p:cNvSpPr>
          <p:nvPr/>
        </p:nvSpPr>
        <p:spPr bwMode="auto">
          <a:xfrm>
            <a:off x="6704030" y="3585047"/>
            <a:ext cx="623782" cy="3276547"/>
          </a:xfrm>
          <a:prstGeom prst="ellipse">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196" name="Oval 2"/>
          <p:cNvSpPr>
            <a:spLocks noChangeArrowheads="1"/>
          </p:cNvSpPr>
          <p:nvPr/>
        </p:nvSpPr>
        <p:spPr bwMode="auto">
          <a:xfrm>
            <a:off x="8444927" y="3437618"/>
            <a:ext cx="623782" cy="3276547"/>
          </a:xfrm>
          <a:prstGeom prst="ellipse">
            <a:avLst/>
          </a:prstGeom>
          <a:noFill/>
          <a:ln w="57150">
            <a:solidFill>
              <a:srgbClr val="FF0000"/>
            </a:solidFill>
            <a:miter lim="800000"/>
            <a:headEnd/>
            <a:tailEnd/>
          </a:ln>
          <a:effectLst/>
          <a:extLst/>
        </p:spPr>
        <p:txBody>
          <a:bodyPr wrap="none" lIns="99569" tIns="49785" rIns="99569" bIns="49785" anchor="ctr"/>
          <a:lstStyle/>
          <a:p>
            <a:endParaRPr lang="zh-CN" altLang="en-US"/>
          </a:p>
        </p:txBody>
      </p:sp>
      <p:sp>
        <p:nvSpPr>
          <p:cNvPr id="197" name="AutoShape 198"/>
          <p:cNvSpPr>
            <a:spLocks noChangeArrowheads="1"/>
          </p:cNvSpPr>
          <p:nvPr/>
        </p:nvSpPr>
        <p:spPr bwMode="auto">
          <a:xfrm>
            <a:off x="8863249" y="1416308"/>
            <a:ext cx="1502538" cy="1095346"/>
          </a:xfrm>
          <a:prstGeom prst="wedgeRoundRectCallout">
            <a:avLst>
              <a:gd name="adj1" fmla="val -54452"/>
              <a:gd name="adj2" fmla="val 142867"/>
              <a:gd name="adj3" fmla="val 16667"/>
            </a:avLst>
          </a:prstGeom>
          <a:noFill/>
          <a:ln w="38100">
            <a:solidFill>
              <a:srgbClr val="FF0000"/>
            </a:solidFill>
            <a:miter lim="800000"/>
            <a:headEnd/>
            <a:tailEnd/>
          </a:ln>
          <a:effectLst/>
          <a:extLst/>
        </p:spPr>
        <p:txBody>
          <a:bodyPr lIns="99569" tIns="49785" rIns="99569" bIns="49785"/>
          <a:lstStyle/>
          <a:p>
            <a:pPr algn="ctr"/>
            <a:r>
              <a:rPr lang="zh-CN" altLang="en-US" sz="2600" b="1" dirty="0">
                <a:latin typeface="+mj-ea"/>
                <a:ea typeface="+mj-ea"/>
              </a:rPr>
              <a:t>没有新变量</a:t>
            </a:r>
            <a:r>
              <a:rPr lang="en-US" altLang="zh-CN" sz="2600" b="1" dirty="0">
                <a:latin typeface="+mj-ea"/>
                <a:ea typeface="+mj-ea"/>
              </a:rPr>
              <a:t>!</a:t>
            </a:r>
          </a:p>
        </p:txBody>
      </p:sp>
      <p:grpSp>
        <p:nvGrpSpPr>
          <p:cNvPr id="43" name="Group 16"/>
          <p:cNvGrpSpPr>
            <a:grpSpLocks/>
          </p:cNvGrpSpPr>
          <p:nvPr/>
        </p:nvGrpSpPr>
        <p:grpSpPr bwMode="auto">
          <a:xfrm>
            <a:off x="8593935" y="6810621"/>
            <a:ext cx="407941" cy="385672"/>
            <a:chOff x="4020" y="2076"/>
            <a:chExt cx="1056" cy="1284"/>
          </a:xfrm>
        </p:grpSpPr>
        <p:sp>
          <p:nvSpPr>
            <p:cNvPr id="44" name="Line 17"/>
            <p:cNvSpPr>
              <a:spLocks noChangeShapeType="1"/>
            </p:cNvSpPr>
            <p:nvPr/>
          </p:nvSpPr>
          <p:spPr bwMode="auto">
            <a:xfrm>
              <a:off x="4020" y="2076"/>
              <a:ext cx="1056" cy="12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 name="Line 18"/>
            <p:cNvSpPr>
              <a:spLocks noChangeShapeType="1"/>
            </p:cNvSpPr>
            <p:nvPr/>
          </p:nvSpPr>
          <p:spPr bwMode="auto">
            <a:xfrm flipH="1">
              <a:off x="4020" y="2076"/>
              <a:ext cx="1056" cy="12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411877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
                                        </p:tgtEl>
                                        <p:attrNameLst>
                                          <p:attrName>style.visibility</p:attrName>
                                        </p:attrNameLst>
                                      </p:cBhvr>
                                      <p:to>
                                        <p:strVal val="visible"/>
                                      </p:to>
                                    </p:set>
                                  </p:childTnLst>
                                </p:cTn>
                              </p:par>
                            </p:childTnLst>
                          </p:cTn>
                        </p:par>
                        <p:par>
                          <p:cTn id="7" fill="hold">
                            <p:stCondLst>
                              <p:cond delay="500"/>
                            </p:stCondLst>
                            <p:childTnLst>
                              <p:par>
                                <p:cTn id="8" presetID="16" presetClass="entr" presetSubtype="42" fill="hold" nodeType="after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arn(outHorizontal)">
                                      <p:cBhvr>
                                        <p:cTn id="10" dur="500"/>
                                        <p:tgtEl>
                                          <p:spTgt spid="14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147"/>
                                        </p:tgtEl>
                                        <p:attrNameLst>
                                          <p:attrName>style.visibility</p:attrName>
                                        </p:attrNameLst>
                                      </p:cBhvr>
                                      <p:to>
                                        <p:strVal val="visible"/>
                                      </p:to>
                                    </p:set>
                                    <p:anim calcmode="lin" valueType="num">
                                      <p:cBhvr additive="base">
                                        <p:cTn id="14" dur="500" fill="hold"/>
                                        <p:tgtEl>
                                          <p:spTgt spid="147"/>
                                        </p:tgtEl>
                                        <p:attrNameLst>
                                          <p:attrName>ppt_x</p:attrName>
                                        </p:attrNameLst>
                                      </p:cBhvr>
                                      <p:tavLst>
                                        <p:tav tm="0">
                                          <p:val>
                                            <p:strVal val="#ppt_x"/>
                                          </p:val>
                                        </p:tav>
                                        <p:tav tm="100000">
                                          <p:val>
                                            <p:strVal val="#ppt_x"/>
                                          </p:val>
                                        </p:tav>
                                      </p:tavLst>
                                    </p:anim>
                                    <p:anim calcmode="lin" valueType="num">
                                      <p:cBhvr additive="base">
                                        <p:cTn id="15"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95"/>
                                        </p:tgtEl>
                                        <p:attrNameLst>
                                          <p:attrName>style.visibility</p:attrName>
                                        </p:attrNameLst>
                                      </p:cBhvr>
                                      <p:to>
                                        <p:strVal val="visible"/>
                                      </p:to>
                                    </p:set>
                                    <p:animEffect transition="in" filter="wheel(1)">
                                      <p:cBhvr>
                                        <p:cTn id="20" dur="1000"/>
                                        <p:tgtEl>
                                          <p:spTgt spid="195"/>
                                        </p:tgtEl>
                                      </p:cBhvr>
                                    </p:animEffect>
                                  </p:childTnLst>
                                </p:cTn>
                              </p:par>
                            </p:childTnLst>
                          </p:cTn>
                        </p:par>
                        <p:par>
                          <p:cTn id="21" fill="hold">
                            <p:stCondLst>
                              <p:cond delay="1000"/>
                            </p:stCondLst>
                            <p:childTnLst>
                              <p:par>
                                <p:cTn id="22" presetID="21" presetClass="entr" presetSubtype="1" fill="hold" grpId="0" nodeType="afterEffect">
                                  <p:stCondLst>
                                    <p:cond delay="0"/>
                                  </p:stCondLst>
                                  <p:childTnLst>
                                    <p:set>
                                      <p:cBhvr>
                                        <p:cTn id="23" dur="1" fill="hold">
                                          <p:stCondLst>
                                            <p:cond delay="0"/>
                                          </p:stCondLst>
                                        </p:cTn>
                                        <p:tgtEl>
                                          <p:spTgt spid="192"/>
                                        </p:tgtEl>
                                        <p:attrNameLst>
                                          <p:attrName>style.visibility</p:attrName>
                                        </p:attrNameLst>
                                      </p:cBhvr>
                                      <p:to>
                                        <p:strVal val="visible"/>
                                      </p:to>
                                    </p:set>
                                    <p:animEffect transition="in" filter="wheel(1)">
                                      <p:cBhvr>
                                        <p:cTn id="24" dur="1000"/>
                                        <p:tgtEl>
                                          <p:spTgt spid="192"/>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193"/>
                                        </p:tgtEl>
                                        <p:attrNameLst>
                                          <p:attrName>style.visibility</p:attrName>
                                        </p:attrNameLst>
                                      </p:cBhvr>
                                      <p:to>
                                        <p:strVal val="visible"/>
                                      </p:to>
                                    </p:set>
                                    <p:animEffect transition="in" filter="wheel(1)">
                                      <p:cBhvr>
                                        <p:cTn id="27" dur="1000"/>
                                        <p:tgtEl>
                                          <p:spTgt spid="193"/>
                                        </p:tgtEl>
                                      </p:cBhvr>
                                    </p:animEffect>
                                  </p:childTnLst>
                                </p:cTn>
                              </p:par>
                            </p:childTnLst>
                          </p:cTn>
                        </p:par>
                        <p:par>
                          <p:cTn id="28" fill="hold">
                            <p:stCondLst>
                              <p:cond delay="2000"/>
                            </p:stCondLst>
                            <p:childTnLst>
                              <p:par>
                                <p:cTn id="29" presetID="21" presetClass="entr" presetSubtype="1" fill="hold" grpId="0" nodeType="afterEffect">
                                  <p:stCondLst>
                                    <p:cond delay="0"/>
                                  </p:stCondLst>
                                  <p:childTnLst>
                                    <p:set>
                                      <p:cBhvr>
                                        <p:cTn id="30" dur="1" fill="hold">
                                          <p:stCondLst>
                                            <p:cond delay="0"/>
                                          </p:stCondLst>
                                        </p:cTn>
                                        <p:tgtEl>
                                          <p:spTgt spid="194"/>
                                        </p:tgtEl>
                                        <p:attrNameLst>
                                          <p:attrName>style.visibility</p:attrName>
                                        </p:attrNameLst>
                                      </p:cBhvr>
                                      <p:to>
                                        <p:strVal val="visible"/>
                                      </p:to>
                                    </p:set>
                                    <p:animEffect transition="in" filter="wheel(1)">
                                      <p:cBhvr>
                                        <p:cTn id="31" dur="1000"/>
                                        <p:tgtEl>
                                          <p:spTgt spid="194"/>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32" fill="hold" grpId="0" nodeType="clickEffect">
                                  <p:stCondLst>
                                    <p:cond delay="0"/>
                                  </p:stCondLst>
                                  <p:childTnLst>
                                    <p:set>
                                      <p:cBhvr>
                                        <p:cTn id="35" dur="1" fill="hold">
                                          <p:stCondLst>
                                            <p:cond delay="0"/>
                                          </p:stCondLst>
                                        </p:cTn>
                                        <p:tgtEl>
                                          <p:spTgt spid="196"/>
                                        </p:tgtEl>
                                        <p:attrNameLst>
                                          <p:attrName>style.visibility</p:attrName>
                                        </p:attrNameLst>
                                      </p:cBhvr>
                                      <p:to>
                                        <p:strVal val="visible"/>
                                      </p:to>
                                    </p:set>
                                    <p:animEffect transition="in" filter="circle(out)">
                                      <p:cBhvr>
                                        <p:cTn id="36" dur="1000"/>
                                        <p:tgtEl>
                                          <p:spTgt spid="196"/>
                                        </p:tgtEl>
                                      </p:cBhvr>
                                    </p:animEffect>
                                  </p:childTnLst>
                                </p:cTn>
                              </p:par>
                            </p:childTnLst>
                          </p:cTn>
                        </p:par>
                        <p:par>
                          <p:cTn id="37" fill="hold">
                            <p:stCondLst>
                              <p:cond delay="1000"/>
                            </p:stCondLst>
                            <p:childTnLst>
                              <p:par>
                                <p:cTn id="38" presetID="16" presetClass="entr" presetSubtype="42"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barn(outHorizontal)">
                                      <p:cBhvr>
                                        <p:cTn id="40" dur="500"/>
                                        <p:tgtEl>
                                          <p:spTgt spid="43"/>
                                        </p:tgtEl>
                                      </p:cBhvr>
                                    </p:animEffect>
                                  </p:childTnLst>
                                </p:cTn>
                              </p:par>
                            </p:childTnLst>
                          </p:cTn>
                        </p:par>
                        <p:par>
                          <p:cTn id="41" fill="hold">
                            <p:stCondLst>
                              <p:cond delay="1500"/>
                            </p:stCondLst>
                            <p:childTnLst>
                              <p:par>
                                <p:cTn id="42" presetID="22" presetClass="entr" presetSubtype="4" fill="hold" grpId="0" nodeType="afterEffect">
                                  <p:stCondLst>
                                    <p:cond delay="0"/>
                                  </p:stCondLst>
                                  <p:childTnLst>
                                    <p:set>
                                      <p:cBhvr>
                                        <p:cTn id="43" dur="1" fill="hold">
                                          <p:stCondLst>
                                            <p:cond delay="0"/>
                                          </p:stCondLst>
                                        </p:cTn>
                                        <p:tgtEl>
                                          <p:spTgt spid="197"/>
                                        </p:tgtEl>
                                        <p:attrNameLst>
                                          <p:attrName>style.visibility</p:attrName>
                                        </p:attrNameLst>
                                      </p:cBhvr>
                                      <p:to>
                                        <p:strVal val="visible"/>
                                      </p:to>
                                    </p:set>
                                    <p:animEffect transition="in" filter="wipe(down)">
                                      <p:cBhvr>
                                        <p:cTn id="44"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92" grpId="0" animBg="1"/>
      <p:bldP spid="193" grpId="0" animBg="1"/>
      <p:bldP spid="194" grpId="0" animBg="1"/>
      <p:bldP spid="195" grpId="0" animBg="1"/>
      <p:bldP spid="196" grpId="0" animBg="1"/>
      <p:bldP spid="19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例：化简</a:t>
            </a:r>
            <a:endParaRPr lang="en-US" altLang="zh-CN" dirty="0"/>
          </a:p>
          <a:p>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1805104211"/>
              </p:ext>
            </p:extLst>
          </p:nvPr>
        </p:nvGraphicFramePr>
        <p:xfrm>
          <a:off x="3073048" y="1795828"/>
          <a:ext cx="6018751" cy="511085"/>
        </p:xfrm>
        <a:graphic>
          <a:graphicData uri="http://schemas.openxmlformats.org/presentationml/2006/ole">
            <mc:AlternateContent xmlns:mc="http://schemas.openxmlformats.org/markup-compatibility/2006">
              <mc:Choice xmlns:v="urn:schemas-microsoft-com:vml" Requires="v">
                <p:oleObj spid="_x0000_s20579" name="公式" r:id="rId4" imgW="2400300" imgH="215900" progId="Equation.3">
                  <p:embed/>
                </p:oleObj>
              </mc:Choice>
              <mc:Fallback>
                <p:oleObj name="公式" r:id="rId4" imgW="2400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3048" y="1795828"/>
                        <a:ext cx="6018751" cy="511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Group 4"/>
          <p:cNvGraphicFramePr>
            <a:graphicFrameLocks noGrp="1"/>
          </p:cNvGraphicFramePr>
          <p:nvPr>
            <p:extLst>
              <p:ext uri="{D42A27DB-BD31-4B8C-83A1-F6EECF244321}">
                <p14:modId xmlns:p14="http://schemas.microsoft.com/office/powerpoint/2010/main" val="1221009416"/>
              </p:ext>
            </p:extLst>
          </p:nvPr>
        </p:nvGraphicFramePr>
        <p:xfrm>
          <a:off x="3241467" y="3701241"/>
          <a:ext cx="4631512" cy="1897045"/>
        </p:xfrm>
        <a:graphic>
          <a:graphicData uri="http://schemas.openxmlformats.org/drawingml/2006/table">
            <a:tbl>
              <a:tblPr/>
              <a:tblGrid>
                <a:gridCol w="456959">
                  <a:extLst>
                    <a:ext uri="{9D8B030D-6E8A-4147-A177-3AD203B41FA5}">
                      <a16:colId xmlns:a16="http://schemas.microsoft.com/office/drawing/2014/main" val="20000"/>
                    </a:ext>
                  </a:extLst>
                </a:gridCol>
                <a:gridCol w="1062887">
                  <a:extLst>
                    <a:ext uri="{9D8B030D-6E8A-4147-A177-3AD203B41FA5}">
                      <a16:colId xmlns:a16="http://schemas.microsoft.com/office/drawing/2014/main" val="20001"/>
                    </a:ext>
                  </a:extLst>
                </a:gridCol>
                <a:gridCol w="1062888">
                  <a:extLst>
                    <a:ext uri="{9D8B030D-6E8A-4147-A177-3AD203B41FA5}">
                      <a16:colId xmlns:a16="http://schemas.microsoft.com/office/drawing/2014/main" val="20002"/>
                    </a:ext>
                  </a:extLst>
                </a:gridCol>
                <a:gridCol w="985890">
                  <a:extLst>
                    <a:ext uri="{9D8B030D-6E8A-4147-A177-3AD203B41FA5}">
                      <a16:colId xmlns:a16="http://schemas.microsoft.com/office/drawing/2014/main" val="20003"/>
                    </a:ext>
                  </a:extLst>
                </a:gridCol>
                <a:gridCol w="1062888">
                  <a:extLst>
                    <a:ext uri="{9D8B030D-6E8A-4147-A177-3AD203B41FA5}">
                      <a16:colId xmlns:a16="http://schemas.microsoft.com/office/drawing/2014/main" val="20004"/>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1 1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1 0</a:t>
                      </a:r>
                    </a:p>
                  </a:txBody>
                  <a:tcPr marL="106934" marR="106934" marT="50408" marB="504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340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38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482153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首先，画出表示函数</a:t>
            </a:r>
            <a:r>
              <a:rPr lang="en-US" altLang="zh-CN" dirty="0"/>
              <a:t>Y</a:t>
            </a:r>
            <a:r>
              <a:rPr lang="zh-CN" altLang="en-US" dirty="0"/>
              <a:t>的卡诺图</a:t>
            </a:r>
          </a:p>
        </p:txBody>
      </p:sp>
      <p:graphicFrame>
        <p:nvGraphicFramePr>
          <p:cNvPr id="2" name="对象 1"/>
          <p:cNvGraphicFramePr>
            <a:graphicFrameLocks noChangeAspect="1"/>
          </p:cNvGraphicFramePr>
          <p:nvPr>
            <p:extLst>
              <p:ext uri="{D42A27DB-BD31-4B8C-83A1-F6EECF244321}">
                <p14:modId xmlns:p14="http://schemas.microsoft.com/office/powerpoint/2010/main" val="606410764"/>
              </p:ext>
            </p:extLst>
          </p:nvPr>
        </p:nvGraphicFramePr>
        <p:xfrm>
          <a:off x="2062536" y="2589749"/>
          <a:ext cx="6018751" cy="511085"/>
        </p:xfrm>
        <a:graphic>
          <a:graphicData uri="http://schemas.openxmlformats.org/presentationml/2006/ole">
            <mc:AlternateContent xmlns:mc="http://schemas.openxmlformats.org/markup-compatibility/2006">
              <mc:Choice xmlns:v="urn:schemas-microsoft-com:vml" Requires="v">
                <p:oleObj spid="_x0000_s23653" name="公式" r:id="rId4" imgW="2400300" imgH="215900" progId="Equation.3">
                  <p:embed/>
                </p:oleObj>
              </mc:Choice>
              <mc:Fallback>
                <p:oleObj name="公式" r:id="rId4" imgW="2400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536" y="2589749"/>
                        <a:ext cx="6018751" cy="511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Group 4"/>
          <p:cNvGraphicFramePr>
            <a:graphicFrameLocks noGrp="1"/>
          </p:cNvGraphicFramePr>
          <p:nvPr>
            <p:extLst>
              <p:ext uri="{D42A27DB-BD31-4B8C-83A1-F6EECF244321}">
                <p14:modId xmlns:p14="http://schemas.microsoft.com/office/powerpoint/2010/main" val="3589562041"/>
              </p:ext>
            </p:extLst>
          </p:nvPr>
        </p:nvGraphicFramePr>
        <p:xfrm>
          <a:off x="3241467" y="3701241"/>
          <a:ext cx="4631512" cy="1897045"/>
        </p:xfrm>
        <a:graphic>
          <a:graphicData uri="http://schemas.openxmlformats.org/drawingml/2006/table">
            <a:tbl>
              <a:tblPr/>
              <a:tblGrid>
                <a:gridCol w="456959">
                  <a:extLst>
                    <a:ext uri="{9D8B030D-6E8A-4147-A177-3AD203B41FA5}">
                      <a16:colId xmlns:a16="http://schemas.microsoft.com/office/drawing/2014/main" val="20000"/>
                    </a:ext>
                  </a:extLst>
                </a:gridCol>
                <a:gridCol w="1062887">
                  <a:extLst>
                    <a:ext uri="{9D8B030D-6E8A-4147-A177-3AD203B41FA5}">
                      <a16:colId xmlns:a16="http://schemas.microsoft.com/office/drawing/2014/main" val="20001"/>
                    </a:ext>
                  </a:extLst>
                </a:gridCol>
                <a:gridCol w="1062888">
                  <a:extLst>
                    <a:ext uri="{9D8B030D-6E8A-4147-A177-3AD203B41FA5}">
                      <a16:colId xmlns:a16="http://schemas.microsoft.com/office/drawing/2014/main" val="20002"/>
                    </a:ext>
                  </a:extLst>
                </a:gridCol>
                <a:gridCol w="985890">
                  <a:extLst>
                    <a:ext uri="{9D8B030D-6E8A-4147-A177-3AD203B41FA5}">
                      <a16:colId xmlns:a16="http://schemas.microsoft.com/office/drawing/2014/main" val="20003"/>
                    </a:ext>
                  </a:extLst>
                </a:gridCol>
                <a:gridCol w="1062888">
                  <a:extLst>
                    <a:ext uri="{9D8B030D-6E8A-4147-A177-3AD203B41FA5}">
                      <a16:colId xmlns:a16="http://schemas.microsoft.com/office/drawing/2014/main" val="20004"/>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11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10</a:t>
                      </a:r>
                    </a:p>
                  </a:txBody>
                  <a:tcPr marL="106934" marR="106934" marT="50408" marB="504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340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38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646487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然后，找出可以合并的最小项</a:t>
            </a:r>
          </a:p>
        </p:txBody>
      </p:sp>
      <p:sp>
        <p:nvSpPr>
          <p:cNvPr id="5" name="椭圆 4"/>
          <p:cNvSpPr/>
          <p:nvPr/>
        </p:nvSpPr>
        <p:spPr bwMode="auto">
          <a:xfrm>
            <a:off x="1052023" y="4950693"/>
            <a:ext cx="1768396" cy="555745"/>
          </a:xfrm>
          <a:prstGeom prst="ellipse">
            <a:avLst/>
          </a:prstGeom>
          <a:no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9" name="椭圆 8"/>
          <p:cNvSpPr/>
          <p:nvPr/>
        </p:nvSpPr>
        <p:spPr bwMode="auto">
          <a:xfrm>
            <a:off x="1949581" y="4247194"/>
            <a:ext cx="1768396" cy="555745"/>
          </a:xfrm>
          <a:prstGeom prst="ellipse">
            <a:avLst/>
          </a:prstGeom>
          <a:no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10" name="椭圆 9"/>
          <p:cNvSpPr/>
          <p:nvPr/>
        </p:nvSpPr>
        <p:spPr bwMode="auto">
          <a:xfrm rot="5400000">
            <a:off x="3874952" y="4572646"/>
            <a:ext cx="1240369" cy="589466"/>
          </a:xfrm>
          <a:prstGeom prst="ellipse">
            <a:avLst/>
          </a:prstGeom>
          <a:no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14" name="直角上箭头 13"/>
          <p:cNvSpPr/>
          <p:nvPr/>
        </p:nvSpPr>
        <p:spPr bwMode="auto">
          <a:xfrm rot="5400000">
            <a:off x="871326" y="5857107"/>
            <a:ext cx="866650" cy="842094"/>
          </a:xfrm>
          <a:prstGeom prst="bentUpArrow">
            <a:avLst>
              <a:gd name="adj1" fmla="val 5832"/>
              <a:gd name="adj2" fmla="val 25000"/>
              <a:gd name="adj3" fmla="val 25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166492711"/>
              </p:ext>
            </p:extLst>
          </p:nvPr>
        </p:nvGraphicFramePr>
        <p:xfrm>
          <a:off x="2016521" y="6307161"/>
          <a:ext cx="2634363" cy="404317"/>
        </p:xfrm>
        <a:graphic>
          <a:graphicData uri="http://schemas.openxmlformats.org/presentationml/2006/ole">
            <mc:AlternateContent xmlns:mc="http://schemas.openxmlformats.org/markup-compatibility/2006">
              <mc:Choice xmlns:v="urn:schemas-microsoft-com:vml" Requires="v">
                <p:oleObj spid="_x0000_s24767" name="公式" r:id="rId4" imgW="1091726" imgH="177723" progId="Equation.3">
                  <p:embed/>
                </p:oleObj>
              </mc:Choice>
              <mc:Fallback>
                <p:oleObj name="公式" r:id="rId4" imgW="1091726" imgH="17772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521" y="6307161"/>
                        <a:ext cx="2634363" cy="40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直角上箭头 16"/>
          <p:cNvSpPr/>
          <p:nvPr/>
        </p:nvSpPr>
        <p:spPr bwMode="auto">
          <a:xfrm rot="5400000">
            <a:off x="6344934" y="5857107"/>
            <a:ext cx="866650" cy="842094"/>
          </a:xfrm>
          <a:prstGeom prst="bentUpArrow">
            <a:avLst>
              <a:gd name="adj1" fmla="val 5832"/>
              <a:gd name="adj2" fmla="val 25000"/>
              <a:gd name="adj3" fmla="val 25000"/>
            </a:avLst>
          </a:prstGeom>
          <a:solidFill>
            <a:schemeClr val="tx1"/>
          </a:solid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354600766"/>
              </p:ext>
            </p:extLst>
          </p:nvPr>
        </p:nvGraphicFramePr>
        <p:xfrm>
          <a:off x="7451935" y="6315913"/>
          <a:ext cx="2573099" cy="395566"/>
        </p:xfrm>
        <a:graphic>
          <a:graphicData uri="http://schemas.openxmlformats.org/presentationml/2006/ole">
            <mc:AlternateContent xmlns:mc="http://schemas.openxmlformats.org/markup-compatibility/2006">
              <mc:Choice xmlns:v="urn:schemas-microsoft-com:vml" Requires="v">
                <p:oleObj spid="_x0000_s24768" name="公式" r:id="rId6" imgW="1091726" imgH="177723" progId="Equation.3">
                  <p:embed/>
                </p:oleObj>
              </mc:Choice>
              <mc:Fallback>
                <p:oleObj name="公式" r:id="rId6" imgW="1091726"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1935" y="6315913"/>
                        <a:ext cx="2573099" cy="395566"/>
                      </a:xfrm>
                      <a:prstGeom prst="rect">
                        <a:avLst/>
                      </a:prstGeom>
                      <a:noFill/>
                      <a:ln>
                        <a:noFill/>
                      </a:ln>
                      <a:effectLst/>
                    </p:spPr>
                  </p:pic>
                </p:oleObj>
              </mc:Fallback>
            </mc:AlternateContent>
          </a:graphicData>
        </a:graphic>
      </p:graphicFrame>
      <p:sp>
        <p:nvSpPr>
          <p:cNvPr id="19" name="椭圆 18"/>
          <p:cNvSpPr/>
          <p:nvPr/>
        </p:nvSpPr>
        <p:spPr bwMode="auto">
          <a:xfrm rot="5400000">
            <a:off x="7016337" y="4591522"/>
            <a:ext cx="1240369" cy="589466"/>
          </a:xfrm>
          <a:prstGeom prst="ellipse">
            <a:avLst/>
          </a:prstGeom>
          <a:no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20" name="椭圆 19"/>
          <p:cNvSpPr/>
          <p:nvPr/>
        </p:nvSpPr>
        <p:spPr bwMode="auto">
          <a:xfrm>
            <a:off x="8301347" y="4311633"/>
            <a:ext cx="1768396" cy="555745"/>
          </a:xfrm>
          <a:prstGeom prst="ellipse">
            <a:avLst/>
          </a:prstGeom>
          <a:no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22" name="左中括号 21"/>
          <p:cNvSpPr/>
          <p:nvPr/>
        </p:nvSpPr>
        <p:spPr bwMode="auto">
          <a:xfrm>
            <a:off x="9310803" y="4991439"/>
            <a:ext cx="884198" cy="555745"/>
          </a:xfrm>
          <a:prstGeom prst="leftBracket">
            <a:avLst/>
          </a:prstGeom>
          <a:no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23" name="右中括号 22"/>
          <p:cNvSpPr/>
          <p:nvPr/>
        </p:nvSpPr>
        <p:spPr bwMode="auto">
          <a:xfrm>
            <a:off x="6120902" y="5025251"/>
            <a:ext cx="757884" cy="522960"/>
          </a:xfrm>
          <a:prstGeom prst="rightBracket">
            <a:avLst/>
          </a:prstGeom>
          <a:noFill/>
          <a:ln w="9525" cap="flat" cmpd="sng" algn="ctr">
            <a:solidFill>
              <a:schemeClr val="tx1"/>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7" name="矩形 6"/>
          <p:cNvSpPr/>
          <p:nvPr/>
        </p:nvSpPr>
        <p:spPr>
          <a:xfrm>
            <a:off x="3012123" y="2510357"/>
            <a:ext cx="4740788" cy="1008483"/>
          </a:xfrm>
          <a:prstGeom prst="rect">
            <a:avLst/>
          </a:prstGeom>
          <a:noFill/>
        </p:spPr>
        <p:txBody>
          <a:bodyPr wrap="none" lIns="99569" tIns="49785" rIns="99569" bIns="4978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华文新魏" panose="02010800040101010101" pitchFamily="2" charset="-122"/>
                <a:ea typeface="华文新魏" panose="02010800040101010101" pitchFamily="2" charset="-122"/>
              </a:rPr>
              <a:t>结果不唯一！</a:t>
            </a:r>
          </a:p>
        </p:txBody>
      </p:sp>
      <p:cxnSp>
        <p:nvCxnSpPr>
          <p:cNvPr id="11" name="直接连接符 10"/>
          <p:cNvCxnSpPr/>
          <p:nvPr/>
        </p:nvCxnSpPr>
        <p:spPr bwMode="auto">
          <a:xfrm>
            <a:off x="1725699" y="6711478"/>
            <a:ext cx="3064173"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1" name="直接连接符 20"/>
          <p:cNvCxnSpPr/>
          <p:nvPr/>
        </p:nvCxnSpPr>
        <p:spPr bwMode="auto">
          <a:xfrm>
            <a:off x="7082462" y="6711478"/>
            <a:ext cx="3064173" cy="0"/>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13" name="直接箭头连接符 12"/>
          <p:cNvCxnSpPr/>
          <p:nvPr/>
        </p:nvCxnSpPr>
        <p:spPr bwMode="auto">
          <a:xfrm flipV="1">
            <a:off x="3578303" y="3383671"/>
            <a:ext cx="622100" cy="2894482"/>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24" name="直接箭头连接符 23"/>
          <p:cNvCxnSpPr/>
          <p:nvPr/>
        </p:nvCxnSpPr>
        <p:spPr bwMode="auto">
          <a:xfrm flipH="1" flipV="1">
            <a:off x="6499844" y="3291507"/>
            <a:ext cx="1246823" cy="2894482"/>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aphicFrame>
        <p:nvGraphicFramePr>
          <p:cNvPr id="29" name="Group 4"/>
          <p:cNvGraphicFramePr>
            <a:graphicFrameLocks noGrp="1"/>
          </p:cNvGraphicFramePr>
          <p:nvPr>
            <p:extLst>
              <p:ext uri="{D42A27DB-BD31-4B8C-83A1-F6EECF244321}">
                <p14:modId xmlns:p14="http://schemas.microsoft.com/office/powerpoint/2010/main" val="867277030"/>
              </p:ext>
            </p:extLst>
          </p:nvPr>
        </p:nvGraphicFramePr>
        <p:xfrm>
          <a:off x="3241467" y="3701241"/>
          <a:ext cx="4631512" cy="1897045"/>
        </p:xfrm>
        <a:graphic>
          <a:graphicData uri="http://schemas.openxmlformats.org/drawingml/2006/table">
            <a:tbl>
              <a:tblPr/>
              <a:tblGrid>
                <a:gridCol w="456959">
                  <a:extLst>
                    <a:ext uri="{9D8B030D-6E8A-4147-A177-3AD203B41FA5}">
                      <a16:colId xmlns:a16="http://schemas.microsoft.com/office/drawing/2014/main" val="20000"/>
                    </a:ext>
                  </a:extLst>
                </a:gridCol>
                <a:gridCol w="1062887">
                  <a:extLst>
                    <a:ext uri="{9D8B030D-6E8A-4147-A177-3AD203B41FA5}">
                      <a16:colId xmlns:a16="http://schemas.microsoft.com/office/drawing/2014/main" val="20001"/>
                    </a:ext>
                  </a:extLst>
                </a:gridCol>
                <a:gridCol w="1062888">
                  <a:extLst>
                    <a:ext uri="{9D8B030D-6E8A-4147-A177-3AD203B41FA5}">
                      <a16:colId xmlns:a16="http://schemas.microsoft.com/office/drawing/2014/main" val="20002"/>
                    </a:ext>
                  </a:extLst>
                </a:gridCol>
                <a:gridCol w="985890">
                  <a:extLst>
                    <a:ext uri="{9D8B030D-6E8A-4147-A177-3AD203B41FA5}">
                      <a16:colId xmlns:a16="http://schemas.microsoft.com/office/drawing/2014/main" val="20003"/>
                    </a:ext>
                  </a:extLst>
                </a:gridCol>
                <a:gridCol w="1062888">
                  <a:extLst>
                    <a:ext uri="{9D8B030D-6E8A-4147-A177-3AD203B41FA5}">
                      <a16:colId xmlns:a16="http://schemas.microsoft.com/office/drawing/2014/main" val="20004"/>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1 1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1 0</a:t>
                      </a:r>
                    </a:p>
                  </a:txBody>
                  <a:tcPr marL="106934" marR="106934" marT="50408" marB="504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340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38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0" name="Group 4"/>
          <p:cNvGraphicFramePr>
            <a:graphicFrameLocks noGrp="1"/>
          </p:cNvGraphicFramePr>
          <p:nvPr>
            <p:extLst>
              <p:ext uri="{D42A27DB-BD31-4B8C-83A1-F6EECF244321}">
                <p14:modId xmlns:p14="http://schemas.microsoft.com/office/powerpoint/2010/main" val="4019058823"/>
              </p:ext>
            </p:extLst>
          </p:nvPr>
        </p:nvGraphicFramePr>
        <p:xfrm>
          <a:off x="3257783" y="3681133"/>
          <a:ext cx="4631512" cy="1897045"/>
        </p:xfrm>
        <a:graphic>
          <a:graphicData uri="http://schemas.openxmlformats.org/drawingml/2006/table">
            <a:tbl>
              <a:tblPr/>
              <a:tblGrid>
                <a:gridCol w="456959">
                  <a:extLst>
                    <a:ext uri="{9D8B030D-6E8A-4147-A177-3AD203B41FA5}">
                      <a16:colId xmlns:a16="http://schemas.microsoft.com/office/drawing/2014/main" val="20000"/>
                    </a:ext>
                  </a:extLst>
                </a:gridCol>
                <a:gridCol w="1062887">
                  <a:extLst>
                    <a:ext uri="{9D8B030D-6E8A-4147-A177-3AD203B41FA5}">
                      <a16:colId xmlns:a16="http://schemas.microsoft.com/office/drawing/2014/main" val="20001"/>
                    </a:ext>
                  </a:extLst>
                </a:gridCol>
                <a:gridCol w="1062888">
                  <a:extLst>
                    <a:ext uri="{9D8B030D-6E8A-4147-A177-3AD203B41FA5}">
                      <a16:colId xmlns:a16="http://schemas.microsoft.com/office/drawing/2014/main" val="20002"/>
                    </a:ext>
                  </a:extLst>
                </a:gridCol>
                <a:gridCol w="985890">
                  <a:extLst>
                    <a:ext uri="{9D8B030D-6E8A-4147-A177-3AD203B41FA5}">
                      <a16:colId xmlns:a16="http://schemas.microsoft.com/office/drawing/2014/main" val="20003"/>
                    </a:ext>
                  </a:extLst>
                </a:gridCol>
                <a:gridCol w="1062888">
                  <a:extLst>
                    <a:ext uri="{9D8B030D-6E8A-4147-A177-3AD203B41FA5}">
                      <a16:colId xmlns:a16="http://schemas.microsoft.com/office/drawing/2014/main" val="20004"/>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  1 1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1 0</a:t>
                      </a:r>
                    </a:p>
                  </a:txBody>
                  <a:tcPr marL="106934" marR="106934" marT="50408" marB="504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340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38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736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94444E-6 -4.81481E-6 L 0.21666 0.0007 " pathEditMode="relative" rAng="0" ptsTypes="AA">
                                      <p:cBhvr>
                                        <p:cTn id="6" dur="2000" fill="hold"/>
                                        <p:tgtEl>
                                          <p:spTgt spid="29"/>
                                        </p:tgtEl>
                                        <p:attrNameLst>
                                          <p:attrName>ppt_x</p:attrName>
                                          <p:attrName>ppt_y</p:attrName>
                                        </p:attrNameLst>
                                      </p:cBhvr>
                                      <p:rCtr x="10833" y="23"/>
                                    </p:animMotion>
                                  </p:childTnLst>
                                </p:cTn>
                              </p:par>
                              <p:par>
                                <p:cTn id="7" presetID="42" presetClass="path" presetSubtype="0" accel="50000" decel="50000" fill="hold" nodeType="withEffect">
                                  <p:stCondLst>
                                    <p:cond delay="0"/>
                                  </p:stCondLst>
                                  <p:childTnLst>
                                    <p:animMotion origin="layout" path="M -2.22222E-6 7.40741E-7 L -0.26771 7.40741E-7 " pathEditMode="relative" rAng="0" ptsTypes="AA">
                                      <p:cBhvr>
                                        <p:cTn id="8" dur="2000" fill="hold"/>
                                        <p:tgtEl>
                                          <p:spTgt spid="30"/>
                                        </p:tgtEl>
                                        <p:attrNameLst>
                                          <p:attrName>ppt_x</p:attrName>
                                          <p:attrName>ppt_y</p:attrName>
                                        </p:attrNameLst>
                                      </p:cBhvr>
                                      <p:rCtr x="-13385" y="0"/>
                                    </p:animMotion>
                                  </p:childTnLst>
                                </p:cTn>
                              </p:par>
                            </p:childTnLst>
                          </p:cTn>
                        </p:par>
                        <p:par>
                          <p:cTn id="9" fill="hold">
                            <p:stCondLst>
                              <p:cond delay="2000"/>
                            </p:stCondLst>
                            <p:childTnLst>
                              <p:par>
                                <p:cTn id="10" presetID="21" presetClass="entr" presetSubtype="1"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1000"/>
                                        <p:tgtEl>
                                          <p:spTgt spid="9"/>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1000"/>
                                        <p:tgtEl>
                                          <p:spTgt spid="10"/>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1000"/>
                                        <p:tgtEl>
                                          <p:spTgt spid="5"/>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heel(1)">
                                      <p:cBhvr>
                                        <p:cTn id="21" dur="1000"/>
                                        <p:tgtEl>
                                          <p:spTgt spid="23"/>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heel(1)">
                                      <p:cBhvr>
                                        <p:cTn id="24" dur="1000"/>
                                        <p:tgtEl>
                                          <p:spTgt spid="19"/>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heel(1)">
                                      <p:cBhvr>
                                        <p:cTn id="27" dur="1000"/>
                                        <p:tgtEl>
                                          <p:spTgt spid="20"/>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heel(1)">
                                      <p:cBhvr>
                                        <p:cTn id="30" dur="1000"/>
                                        <p:tgtEl>
                                          <p:spTgt spid="22"/>
                                        </p:tgtEl>
                                      </p:cBhvr>
                                    </p:animEffect>
                                  </p:childTnLst>
                                </p:cTn>
                              </p:par>
                            </p:childTnLst>
                          </p:cTn>
                        </p:par>
                        <p:par>
                          <p:cTn id="31" fill="hold">
                            <p:stCondLst>
                              <p:cond delay="3000"/>
                            </p:stCondLst>
                            <p:childTnLst>
                              <p:par>
                                <p:cTn id="32" presetID="22" presetClass="entr" presetSubtype="8" fill="hold" grpId="0" nodeType="afterEffect">
                                  <p:stCondLst>
                                    <p:cond delay="25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grpId="0" nodeType="withEffect">
                                  <p:stCondLst>
                                    <p:cond delay="25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par>
                          <p:cTn id="38" fill="hold">
                            <p:stCondLst>
                              <p:cond delay="3750"/>
                            </p:stCondLst>
                            <p:childTnLst>
                              <p:par>
                                <p:cTn id="39" presetID="22" presetClass="entr" presetSubtype="8" fill="hold" nodeType="after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nodeType="withEffect">
                                  <p:stCondLst>
                                    <p:cond delay="25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par>
                                <p:cTn id="49" presetID="22" presetClass="entr" presetSubtype="8"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left)">
                                      <p:cBhvr>
                                        <p:cTn id="51" dur="500"/>
                                        <p:tgtEl>
                                          <p:spTgt spid="21"/>
                                        </p:tgtEl>
                                      </p:cBhvr>
                                    </p:animEffect>
                                  </p:childTnLst>
                                </p:cTn>
                              </p:par>
                            </p:childTnLst>
                          </p:cTn>
                        </p:par>
                        <p:par>
                          <p:cTn id="52" fill="hold">
                            <p:stCondLst>
                              <p:cond delay="5000"/>
                            </p:stCondLst>
                            <p:childTnLst>
                              <p:par>
                                <p:cTn id="53" presetID="22" presetClass="entr" presetSubtype="4"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par>
                                <p:cTn id="56" presetID="22" presetClass="entr" presetSubtype="4"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fltVal val="0"/>
                                          </p:val>
                                        </p:tav>
                                        <p:tav tm="100000">
                                          <p:val>
                                            <p:strVal val="#ppt_w"/>
                                          </p:val>
                                        </p:tav>
                                      </p:tavLst>
                                    </p:anim>
                                    <p:anim calcmode="lin" valueType="num">
                                      <p:cBhvr>
                                        <p:cTn id="63" dur="500" fill="hold"/>
                                        <p:tgtEl>
                                          <p:spTgt spid="7"/>
                                        </p:tgtEl>
                                        <p:attrNameLst>
                                          <p:attrName>ppt_h</p:attrName>
                                        </p:attrNameLst>
                                      </p:cBhvr>
                                      <p:tavLst>
                                        <p:tav tm="0">
                                          <p:val>
                                            <p:fltVal val="0"/>
                                          </p:val>
                                        </p:tav>
                                        <p:tav tm="100000">
                                          <p:val>
                                            <p:strVal val="#ppt_h"/>
                                          </p:val>
                                        </p:tav>
                                      </p:tavLst>
                                    </p:anim>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4" grpId="0" animBg="1"/>
      <p:bldP spid="17" grpId="0" animBg="1"/>
      <p:bldP spid="19" grpId="0" animBg="1"/>
      <p:bldP spid="20" grpId="0" animBg="1"/>
      <p:bldP spid="22" grpId="0" animBg="1"/>
      <p:bldP spid="23" grpId="0" animBg="1"/>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卡诺图化简</a:t>
            </a:r>
            <a:endParaRPr lang="en-US" altLang="zh-CN" dirty="0"/>
          </a:p>
          <a:p>
            <a:pPr lvl="1"/>
            <a:r>
              <a:rPr lang="en-US" altLang="zh-CN" dirty="0"/>
              <a:t>【</a:t>
            </a:r>
            <a:r>
              <a:rPr lang="zh-CN" altLang="en-US" dirty="0"/>
              <a:t>例</a:t>
            </a:r>
            <a:r>
              <a:rPr lang="en-US" altLang="zh-CN" dirty="0"/>
              <a:t>】</a:t>
            </a:r>
            <a:r>
              <a:rPr lang="zh-CN" altLang="en-US" dirty="0"/>
              <a:t>将下面逻辑函数化成最简与或式和或与式</a:t>
            </a:r>
            <a:endParaRPr lang="en-US" altLang="zh-CN" dirty="0"/>
          </a:p>
          <a:p>
            <a:pPr marL="497845" lvl="1" indent="0">
              <a:buNone/>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255153040"/>
              </p:ext>
            </p:extLst>
          </p:nvPr>
        </p:nvGraphicFramePr>
        <p:xfrm>
          <a:off x="2474707" y="2993000"/>
          <a:ext cx="3891209" cy="588098"/>
        </p:xfrm>
        <a:graphic>
          <a:graphicData uri="http://schemas.openxmlformats.org/presentationml/2006/ole">
            <mc:AlternateContent xmlns:mc="http://schemas.openxmlformats.org/markup-compatibility/2006">
              <mc:Choice xmlns:v="urn:schemas-microsoft-com:vml" Requires="v">
                <p:oleObj spid="_x0000_s78986" name="Equation" r:id="rId4" imgW="1587240" imgH="253800" progId="Equation.DSMT4">
                  <p:embed/>
                </p:oleObj>
              </mc:Choice>
              <mc:Fallback>
                <p:oleObj name="Equation" r:id="rId4" imgW="1587240" imgH="253800" progId="Equation.DSMT4">
                  <p:embed/>
                  <p:pic>
                    <p:nvPicPr>
                      <p:cNvPr id="0" name="Object 3"/>
                      <p:cNvPicPr>
                        <a:picLocks noChangeAspect="1" noChangeArrowheads="1"/>
                      </p:cNvPicPr>
                      <p:nvPr/>
                    </p:nvPicPr>
                    <p:blipFill>
                      <a:blip r:embed="rId5"/>
                      <a:srcRect/>
                      <a:stretch>
                        <a:fillRect/>
                      </a:stretch>
                    </p:blipFill>
                    <p:spPr bwMode="auto">
                      <a:xfrm>
                        <a:off x="2474707" y="2993000"/>
                        <a:ext cx="3891209" cy="588098"/>
                      </a:xfrm>
                      <a:prstGeom prst="rect">
                        <a:avLst/>
                      </a:prstGeom>
                      <a:solidFill>
                        <a:srgbClr val="FFFFFF"/>
                      </a:solidFill>
                      <a:ln w="57150" cmpd="thickThin">
                        <a:solidFill>
                          <a:schemeClr val="bg1"/>
                        </a:solidFill>
                        <a:miter lim="800000"/>
                        <a:headEnd/>
                        <a:tailEnd/>
                      </a:ln>
                      <a:effectLst/>
                    </p:spPr>
                  </p:pic>
                </p:oleObj>
              </mc:Fallback>
            </mc:AlternateContent>
          </a:graphicData>
        </a:graphic>
      </p:graphicFrame>
      <p:sp>
        <p:nvSpPr>
          <p:cNvPr id="16" name="Text Box 12"/>
          <p:cNvSpPr txBox="1">
            <a:spLocks noChangeArrowheads="1"/>
          </p:cNvSpPr>
          <p:nvPr/>
        </p:nvSpPr>
        <p:spPr bwMode="auto">
          <a:xfrm>
            <a:off x="9923589" y="6897470"/>
            <a:ext cx="1771916"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endParaRPr lang="en-US" altLang="zh-CN" sz="3000" b="1" dirty="0"/>
          </a:p>
          <a:p>
            <a:pPr>
              <a:spcBef>
                <a:spcPct val="50000"/>
              </a:spcBef>
            </a:pPr>
            <a:endParaRPr lang="en-US" altLang="zh-CN" sz="3000" b="1" dirty="0"/>
          </a:p>
        </p:txBody>
      </p:sp>
    </p:spTree>
    <p:extLst>
      <p:ext uri="{BB962C8B-B14F-4D97-AF65-F5344CB8AC3E}">
        <p14:creationId xmlns:p14="http://schemas.microsoft.com/office/powerpoint/2010/main" val="35528794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002" y="3319187"/>
            <a:ext cx="4420397" cy="423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卡诺图化简</a:t>
            </a:r>
            <a:endParaRPr lang="en-US" altLang="zh-CN" dirty="0"/>
          </a:p>
          <a:p>
            <a:pPr lvl="1"/>
            <a:r>
              <a:rPr lang="en-US" altLang="zh-CN" dirty="0"/>
              <a:t>【</a:t>
            </a:r>
            <a:r>
              <a:rPr lang="zh-CN" altLang="en-US" dirty="0"/>
              <a:t>例</a:t>
            </a:r>
            <a:r>
              <a:rPr lang="en-US" altLang="zh-CN" dirty="0"/>
              <a:t>】</a:t>
            </a:r>
            <a:r>
              <a:rPr lang="zh-CN" altLang="en-US" dirty="0"/>
              <a:t>将下面逻辑函数化成最简与或式和或与式</a:t>
            </a:r>
            <a:endParaRPr lang="en-US" altLang="zh-CN" dirty="0"/>
          </a:p>
          <a:p>
            <a:pPr lvl="1"/>
            <a:r>
              <a:rPr lang="zh-CN" altLang="en-US" dirty="0"/>
              <a:t>解：卡诺图如右图</a:t>
            </a:r>
            <a:endParaRPr lang="en-US" altLang="zh-CN" dirty="0"/>
          </a:p>
          <a:p>
            <a:pPr marL="497845" lvl="1" indent="0">
              <a:buNone/>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875574245"/>
              </p:ext>
            </p:extLst>
          </p:nvPr>
        </p:nvGraphicFramePr>
        <p:xfrm>
          <a:off x="2567792" y="2993631"/>
          <a:ext cx="3705210" cy="587207"/>
        </p:xfrm>
        <a:graphic>
          <a:graphicData uri="http://schemas.openxmlformats.org/presentationml/2006/ole">
            <mc:AlternateContent xmlns:mc="http://schemas.openxmlformats.org/markup-compatibility/2006">
              <mc:Choice xmlns:v="urn:schemas-microsoft-com:vml" Requires="v">
                <p:oleObj spid="_x0000_s101549" name="公式" r:id="rId5" imgW="1511300" imgH="254000" progId="Equation.3">
                  <p:embed/>
                </p:oleObj>
              </mc:Choice>
              <mc:Fallback>
                <p:oleObj name="公式" r:id="rId5" imgW="15113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7792" y="2993631"/>
                        <a:ext cx="3705210" cy="587207"/>
                      </a:xfrm>
                      <a:prstGeom prst="rect">
                        <a:avLst/>
                      </a:prstGeom>
                      <a:solidFill>
                        <a:srgbClr val="FFFFFF"/>
                      </a:solidFill>
                      <a:ln w="57150" cmpd="thickThin">
                        <a:solidFill>
                          <a:schemeClr val="bg1"/>
                        </a:solidFill>
                        <a:miter lim="800000"/>
                        <a:headEnd/>
                        <a:tailEnd/>
                      </a:ln>
                      <a:effectLst/>
                    </p:spPr>
                  </p:pic>
                </p:oleObj>
              </mc:Fallback>
            </mc:AlternateContent>
          </a:graphicData>
        </a:graphic>
      </p:graphicFrame>
      <p:sp>
        <p:nvSpPr>
          <p:cNvPr id="7" name="Text Box 12"/>
          <p:cNvSpPr txBox="1">
            <a:spLocks noChangeArrowheads="1"/>
          </p:cNvSpPr>
          <p:nvPr/>
        </p:nvSpPr>
        <p:spPr bwMode="auto">
          <a:xfrm>
            <a:off x="7354387" y="4443215"/>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8" name="Text Box 12"/>
          <p:cNvSpPr txBox="1">
            <a:spLocks noChangeArrowheads="1"/>
          </p:cNvSpPr>
          <p:nvPr/>
        </p:nvSpPr>
        <p:spPr bwMode="auto">
          <a:xfrm>
            <a:off x="8230588" y="4445759"/>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9" name="Text Box 12"/>
          <p:cNvSpPr txBox="1">
            <a:spLocks noChangeArrowheads="1"/>
          </p:cNvSpPr>
          <p:nvPr/>
        </p:nvSpPr>
        <p:spPr bwMode="auto">
          <a:xfrm>
            <a:off x="9051913" y="4461014"/>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10" name="Text Box 12"/>
          <p:cNvSpPr txBox="1">
            <a:spLocks noChangeArrowheads="1"/>
          </p:cNvSpPr>
          <p:nvPr/>
        </p:nvSpPr>
        <p:spPr bwMode="auto">
          <a:xfrm>
            <a:off x="9923591" y="4461015"/>
            <a:ext cx="1771916"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11" name="Text Box 12"/>
          <p:cNvSpPr txBox="1">
            <a:spLocks noChangeArrowheads="1"/>
          </p:cNvSpPr>
          <p:nvPr/>
        </p:nvSpPr>
        <p:spPr bwMode="auto">
          <a:xfrm>
            <a:off x="9051913" y="5153782"/>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12" name="Text Box 12"/>
          <p:cNvSpPr txBox="1">
            <a:spLocks noChangeArrowheads="1"/>
          </p:cNvSpPr>
          <p:nvPr/>
        </p:nvSpPr>
        <p:spPr bwMode="auto">
          <a:xfrm>
            <a:off x="7386430" y="5989057"/>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13" name="Text Box 12"/>
          <p:cNvSpPr txBox="1">
            <a:spLocks noChangeArrowheads="1"/>
          </p:cNvSpPr>
          <p:nvPr/>
        </p:nvSpPr>
        <p:spPr bwMode="auto">
          <a:xfrm>
            <a:off x="7386429" y="6912728"/>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14" name="Text Box 12"/>
          <p:cNvSpPr txBox="1">
            <a:spLocks noChangeArrowheads="1"/>
          </p:cNvSpPr>
          <p:nvPr/>
        </p:nvSpPr>
        <p:spPr bwMode="auto">
          <a:xfrm>
            <a:off x="8230587" y="6882214"/>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15" name="Text Box 12"/>
          <p:cNvSpPr txBox="1">
            <a:spLocks noChangeArrowheads="1"/>
          </p:cNvSpPr>
          <p:nvPr/>
        </p:nvSpPr>
        <p:spPr bwMode="auto">
          <a:xfrm>
            <a:off x="9051912" y="6897469"/>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16" name="Text Box 12"/>
          <p:cNvSpPr txBox="1">
            <a:spLocks noChangeArrowheads="1"/>
          </p:cNvSpPr>
          <p:nvPr/>
        </p:nvSpPr>
        <p:spPr bwMode="auto">
          <a:xfrm>
            <a:off x="9923589" y="6897470"/>
            <a:ext cx="1771916"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0</a:t>
            </a:r>
          </a:p>
          <a:p>
            <a:pPr>
              <a:spcBef>
                <a:spcPct val="50000"/>
              </a:spcBef>
            </a:pPr>
            <a:endParaRPr lang="en-US" altLang="zh-CN" sz="3000" b="1" dirty="0"/>
          </a:p>
        </p:txBody>
      </p:sp>
      <p:sp>
        <p:nvSpPr>
          <p:cNvPr id="22" name="Text Box 12"/>
          <p:cNvSpPr txBox="1">
            <a:spLocks noChangeArrowheads="1"/>
          </p:cNvSpPr>
          <p:nvPr/>
        </p:nvSpPr>
        <p:spPr bwMode="auto">
          <a:xfrm>
            <a:off x="8241246" y="6012633"/>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1</a:t>
            </a:r>
          </a:p>
          <a:p>
            <a:pPr>
              <a:spcBef>
                <a:spcPct val="50000"/>
              </a:spcBef>
            </a:pPr>
            <a:endParaRPr lang="en-US" altLang="zh-CN" sz="3000" b="1" dirty="0"/>
          </a:p>
        </p:txBody>
      </p:sp>
      <p:sp>
        <p:nvSpPr>
          <p:cNvPr id="23" name="Text Box 12"/>
          <p:cNvSpPr txBox="1">
            <a:spLocks noChangeArrowheads="1"/>
          </p:cNvSpPr>
          <p:nvPr/>
        </p:nvSpPr>
        <p:spPr bwMode="auto">
          <a:xfrm>
            <a:off x="9051911" y="6012633"/>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1</a:t>
            </a:r>
          </a:p>
          <a:p>
            <a:pPr>
              <a:spcBef>
                <a:spcPct val="50000"/>
              </a:spcBef>
            </a:pPr>
            <a:endParaRPr lang="en-US" altLang="zh-CN" sz="3000" b="1" dirty="0"/>
          </a:p>
        </p:txBody>
      </p:sp>
      <p:sp>
        <p:nvSpPr>
          <p:cNvPr id="24" name="Text Box 12"/>
          <p:cNvSpPr txBox="1">
            <a:spLocks noChangeArrowheads="1"/>
          </p:cNvSpPr>
          <p:nvPr/>
        </p:nvSpPr>
        <p:spPr bwMode="auto">
          <a:xfrm>
            <a:off x="9923591" y="6023301"/>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1</a:t>
            </a:r>
          </a:p>
          <a:p>
            <a:pPr>
              <a:spcBef>
                <a:spcPct val="50000"/>
              </a:spcBef>
            </a:pPr>
            <a:endParaRPr lang="en-US" altLang="zh-CN" sz="3000" b="1" dirty="0"/>
          </a:p>
        </p:txBody>
      </p:sp>
      <p:sp>
        <p:nvSpPr>
          <p:cNvPr id="25" name="Text Box 12"/>
          <p:cNvSpPr txBox="1">
            <a:spLocks noChangeArrowheads="1"/>
          </p:cNvSpPr>
          <p:nvPr/>
        </p:nvSpPr>
        <p:spPr bwMode="auto">
          <a:xfrm>
            <a:off x="9923591" y="5122950"/>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1</a:t>
            </a:r>
          </a:p>
          <a:p>
            <a:pPr>
              <a:spcBef>
                <a:spcPct val="50000"/>
              </a:spcBef>
            </a:pPr>
            <a:endParaRPr lang="en-US" altLang="zh-CN" sz="3000" b="1" dirty="0"/>
          </a:p>
        </p:txBody>
      </p:sp>
      <p:sp>
        <p:nvSpPr>
          <p:cNvPr id="26" name="Text Box 12"/>
          <p:cNvSpPr txBox="1">
            <a:spLocks noChangeArrowheads="1"/>
          </p:cNvSpPr>
          <p:nvPr/>
        </p:nvSpPr>
        <p:spPr bwMode="auto">
          <a:xfrm>
            <a:off x="8241246" y="5113455"/>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1</a:t>
            </a:r>
          </a:p>
          <a:p>
            <a:pPr>
              <a:spcBef>
                <a:spcPct val="50000"/>
              </a:spcBef>
            </a:pPr>
            <a:endParaRPr lang="en-US" altLang="zh-CN" sz="3000" b="1" dirty="0"/>
          </a:p>
        </p:txBody>
      </p:sp>
      <p:sp>
        <p:nvSpPr>
          <p:cNvPr id="27" name="Text Box 12"/>
          <p:cNvSpPr txBox="1">
            <a:spLocks noChangeArrowheads="1"/>
          </p:cNvSpPr>
          <p:nvPr/>
        </p:nvSpPr>
        <p:spPr bwMode="auto">
          <a:xfrm>
            <a:off x="7385773" y="5153782"/>
            <a:ext cx="505227"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en-US" altLang="zh-CN" sz="3000" b="1" dirty="0"/>
              <a:t>1</a:t>
            </a:r>
          </a:p>
          <a:p>
            <a:pPr>
              <a:spcBef>
                <a:spcPct val="50000"/>
              </a:spcBef>
            </a:pPr>
            <a:endParaRPr lang="en-US" altLang="zh-CN" sz="3000" b="1" dirty="0"/>
          </a:p>
        </p:txBody>
      </p:sp>
      <p:sp>
        <p:nvSpPr>
          <p:cNvPr id="28" name="Rectangle 7"/>
          <p:cNvSpPr>
            <a:spLocks noChangeArrowheads="1"/>
          </p:cNvSpPr>
          <p:nvPr/>
        </p:nvSpPr>
        <p:spPr bwMode="auto">
          <a:xfrm>
            <a:off x="7398659" y="5160031"/>
            <a:ext cx="1347814" cy="556593"/>
          </a:xfrm>
          <a:prstGeom prst="rect">
            <a:avLst/>
          </a:prstGeom>
          <a:noFill/>
          <a:ln w="57150">
            <a:solidFill>
              <a:schemeClr val="hlink"/>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29" name="Rectangle 7"/>
          <p:cNvSpPr>
            <a:spLocks noChangeArrowheads="1"/>
          </p:cNvSpPr>
          <p:nvPr/>
        </p:nvSpPr>
        <p:spPr bwMode="auto">
          <a:xfrm>
            <a:off x="8209324" y="6024754"/>
            <a:ext cx="1347814" cy="556593"/>
          </a:xfrm>
          <a:prstGeom prst="rect">
            <a:avLst/>
          </a:prstGeom>
          <a:noFill/>
          <a:ln w="57150">
            <a:solidFill>
              <a:schemeClr val="hlink"/>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30" name="Rectangle 7"/>
          <p:cNvSpPr>
            <a:spLocks noChangeArrowheads="1"/>
          </p:cNvSpPr>
          <p:nvPr/>
        </p:nvSpPr>
        <p:spPr bwMode="auto">
          <a:xfrm>
            <a:off x="9911943" y="5201604"/>
            <a:ext cx="516875" cy="1379743"/>
          </a:xfrm>
          <a:prstGeom prst="rect">
            <a:avLst/>
          </a:prstGeom>
          <a:noFill/>
          <a:ln w="57150">
            <a:solidFill>
              <a:schemeClr val="hlink"/>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31" name="Text Box 9"/>
          <p:cNvSpPr txBox="1">
            <a:spLocks noChangeArrowheads="1"/>
          </p:cNvSpPr>
          <p:nvPr/>
        </p:nvSpPr>
        <p:spPr bwMode="auto">
          <a:xfrm>
            <a:off x="799396" y="4371494"/>
            <a:ext cx="5473607" cy="57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r>
              <a:rPr lang="zh-CN" altLang="en-US" sz="3000" dirty="0">
                <a:latin typeface="+mj-ea"/>
                <a:ea typeface="+mj-ea"/>
              </a:rPr>
              <a:t>圈“</a:t>
            </a:r>
            <a:r>
              <a:rPr lang="en-US" altLang="zh-CN" sz="3000" dirty="0">
                <a:latin typeface="+mj-ea"/>
                <a:ea typeface="+mj-ea"/>
              </a:rPr>
              <a:t>1”</a:t>
            </a:r>
            <a:r>
              <a:rPr lang="zh-CN" altLang="en-US" sz="3000" dirty="0">
                <a:latin typeface="+mj-ea"/>
                <a:ea typeface="+mj-ea"/>
              </a:rPr>
              <a:t>化成最简</a:t>
            </a:r>
            <a:r>
              <a:rPr lang="zh-CN" altLang="en-US" sz="3000" b="1" dirty="0">
                <a:latin typeface="+mj-ea"/>
                <a:ea typeface="+mj-ea"/>
              </a:rPr>
              <a:t>与或</a:t>
            </a:r>
            <a:r>
              <a:rPr lang="zh-CN" altLang="en-US" sz="3000" dirty="0">
                <a:latin typeface="+mj-ea"/>
                <a:ea typeface="+mj-ea"/>
              </a:rPr>
              <a:t>式为</a:t>
            </a:r>
          </a:p>
        </p:txBody>
      </p:sp>
      <p:graphicFrame>
        <p:nvGraphicFramePr>
          <p:cNvPr id="32" name="Object 10"/>
          <p:cNvGraphicFramePr>
            <a:graphicFrameLocks noChangeAspect="1"/>
          </p:cNvGraphicFramePr>
          <p:nvPr>
            <p:extLst>
              <p:ext uri="{D42A27DB-BD31-4B8C-83A1-F6EECF244321}">
                <p14:modId xmlns:p14="http://schemas.microsoft.com/office/powerpoint/2010/main" val="711962418"/>
              </p:ext>
            </p:extLst>
          </p:nvPr>
        </p:nvGraphicFramePr>
        <p:xfrm>
          <a:off x="1025292" y="4968269"/>
          <a:ext cx="4742456" cy="495878"/>
        </p:xfrm>
        <a:graphic>
          <a:graphicData uri="http://schemas.openxmlformats.org/presentationml/2006/ole">
            <mc:AlternateContent xmlns:mc="http://schemas.openxmlformats.org/markup-compatibility/2006">
              <mc:Choice xmlns:v="urn:schemas-microsoft-com:vml" Requires="v">
                <p:oleObj spid="_x0000_s101550" name="Equation" r:id="rId7" imgW="1600200" imgH="177480" progId="Equation.DSMT4">
                  <p:embed/>
                </p:oleObj>
              </mc:Choice>
              <mc:Fallback>
                <p:oleObj name="Equation" r:id="rId7" imgW="1600200" imgH="177480" progId="Equation.DSMT4">
                  <p:embed/>
                  <p:pic>
                    <p:nvPicPr>
                      <p:cNvPr id="0" name=""/>
                      <p:cNvPicPr>
                        <a:picLocks noChangeAspect="1" noChangeArrowheads="1"/>
                      </p:cNvPicPr>
                      <p:nvPr/>
                    </p:nvPicPr>
                    <p:blipFill>
                      <a:blip r:embed="rId8"/>
                      <a:srcRect/>
                      <a:stretch>
                        <a:fillRect/>
                      </a:stretch>
                    </p:blipFill>
                    <p:spPr bwMode="auto">
                      <a:xfrm>
                        <a:off x="1025292" y="4968269"/>
                        <a:ext cx="4742456" cy="495878"/>
                      </a:xfrm>
                      <a:prstGeom prst="rect">
                        <a:avLst/>
                      </a:prstGeom>
                      <a:noFill/>
                      <a:ln w="57150" cmpd="thickThin">
                        <a:solidFill>
                          <a:schemeClr val="bg1"/>
                        </a:solidFill>
                        <a:miter lim="800000"/>
                        <a:headEnd/>
                        <a:tailEnd/>
                      </a:ln>
                      <a:effectLst/>
                    </p:spPr>
                  </p:pic>
                </p:oleObj>
              </mc:Fallback>
            </mc:AlternateContent>
          </a:graphicData>
        </a:graphic>
      </p:graphicFrame>
      <p:sp>
        <p:nvSpPr>
          <p:cNvPr id="33" name="Rectangle 2"/>
          <p:cNvSpPr txBox="1">
            <a:spLocks noChangeArrowheads="1"/>
          </p:cNvSpPr>
          <p:nvPr/>
        </p:nvSpPr>
        <p:spPr>
          <a:xfrm>
            <a:off x="807525" y="5814840"/>
            <a:ext cx="5111268" cy="588098"/>
          </a:xfrm>
          <a:prstGeom prst="rect">
            <a:avLst/>
          </a:prstGeom>
        </p:spPr>
        <p:txBody>
          <a:bodyPr lIns="99569" tIns="49785" rIns="99569" bIns="49785"/>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spcBef>
                <a:spcPct val="50000"/>
              </a:spcBef>
            </a:pPr>
            <a:r>
              <a:rPr lang="zh-CN" altLang="en-US" sz="3000" b="0" dirty="0">
                <a:solidFill>
                  <a:schemeClr val="tx1"/>
                </a:solidFill>
                <a:latin typeface="+mj-ea"/>
              </a:rPr>
              <a:t>圈“</a:t>
            </a:r>
            <a:r>
              <a:rPr lang="en-US" altLang="zh-CN" sz="3000" b="0" dirty="0">
                <a:solidFill>
                  <a:schemeClr val="tx1"/>
                </a:solidFill>
                <a:latin typeface="+mj-ea"/>
              </a:rPr>
              <a:t>0”</a:t>
            </a:r>
            <a:r>
              <a:rPr lang="zh-CN" altLang="en-US" sz="3000" b="0" dirty="0">
                <a:solidFill>
                  <a:schemeClr val="tx1"/>
                </a:solidFill>
                <a:latin typeface="+mj-ea"/>
              </a:rPr>
              <a:t>化成最简</a:t>
            </a:r>
            <a:r>
              <a:rPr lang="zh-CN" altLang="en-US" sz="3000" dirty="0">
                <a:solidFill>
                  <a:schemeClr val="tx1"/>
                </a:solidFill>
                <a:latin typeface="+mj-ea"/>
              </a:rPr>
              <a:t>或与</a:t>
            </a:r>
            <a:r>
              <a:rPr lang="zh-CN" altLang="en-US" sz="3000" b="0" dirty="0">
                <a:solidFill>
                  <a:schemeClr val="tx1"/>
                </a:solidFill>
                <a:latin typeface="+mj-ea"/>
              </a:rPr>
              <a:t>式为</a:t>
            </a:r>
          </a:p>
        </p:txBody>
      </p:sp>
      <p:graphicFrame>
        <p:nvGraphicFramePr>
          <p:cNvPr id="34" name="Object 8"/>
          <p:cNvGraphicFramePr>
            <a:graphicFrameLocks noChangeAspect="1"/>
          </p:cNvGraphicFramePr>
          <p:nvPr>
            <p:extLst>
              <p:ext uri="{D42A27DB-BD31-4B8C-83A1-F6EECF244321}">
                <p14:modId xmlns:p14="http://schemas.microsoft.com/office/powerpoint/2010/main" val="3151976115"/>
              </p:ext>
            </p:extLst>
          </p:nvPr>
        </p:nvGraphicFramePr>
        <p:xfrm>
          <a:off x="872553" y="6462079"/>
          <a:ext cx="5016244" cy="491833"/>
        </p:xfrm>
        <a:graphic>
          <a:graphicData uri="http://schemas.openxmlformats.org/presentationml/2006/ole">
            <mc:AlternateContent xmlns:mc="http://schemas.openxmlformats.org/markup-compatibility/2006">
              <mc:Choice xmlns:v="urn:schemas-microsoft-com:vml" Requires="v">
                <p:oleObj spid="_x0000_s101551" name="Equation" r:id="rId9" imgW="1955520" imgH="203040" progId="Equation.DSMT4">
                  <p:embed/>
                </p:oleObj>
              </mc:Choice>
              <mc:Fallback>
                <p:oleObj name="Equation" r:id="rId9" imgW="1955520" imgH="203040" progId="Equation.DSMT4">
                  <p:embed/>
                  <p:pic>
                    <p:nvPicPr>
                      <p:cNvPr id="0" name=""/>
                      <p:cNvPicPr>
                        <a:picLocks noChangeAspect="1" noChangeArrowheads="1"/>
                      </p:cNvPicPr>
                      <p:nvPr/>
                    </p:nvPicPr>
                    <p:blipFill>
                      <a:blip r:embed="rId10"/>
                      <a:srcRect/>
                      <a:stretch>
                        <a:fillRect/>
                      </a:stretch>
                    </p:blipFill>
                    <p:spPr bwMode="auto">
                      <a:xfrm>
                        <a:off x="872553" y="6462079"/>
                        <a:ext cx="5016244" cy="491833"/>
                      </a:xfrm>
                      <a:prstGeom prst="rect">
                        <a:avLst/>
                      </a:prstGeom>
                      <a:noFill/>
                      <a:ln w="57150" cmpd="thickThin">
                        <a:solidFill>
                          <a:schemeClr val="bg1"/>
                        </a:solidFill>
                        <a:miter lim="800000"/>
                        <a:headEnd/>
                        <a:tailEnd/>
                      </a:ln>
                      <a:effectLst/>
                    </p:spPr>
                  </p:pic>
                </p:oleObj>
              </mc:Fallback>
            </mc:AlternateContent>
          </a:graphicData>
        </a:graphic>
      </p:graphicFrame>
      <p:sp>
        <p:nvSpPr>
          <p:cNvPr id="35" name="Rectangle 4"/>
          <p:cNvSpPr>
            <a:spLocks noChangeArrowheads="1"/>
          </p:cNvSpPr>
          <p:nvPr/>
        </p:nvSpPr>
        <p:spPr bwMode="auto">
          <a:xfrm>
            <a:off x="7313622" y="4385498"/>
            <a:ext cx="3115195" cy="582847"/>
          </a:xfrm>
          <a:prstGeom prst="rect">
            <a:avLst/>
          </a:prstGeom>
          <a:noFill/>
          <a:ln w="57150">
            <a:solidFill>
              <a:srgbClr val="FF33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36" name="Rectangle 4"/>
          <p:cNvSpPr>
            <a:spLocks noChangeArrowheads="1"/>
          </p:cNvSpPr>
          <p:nvPr/>
        </p:nvSpPr>
        <p:spPr bwMode="auto">
          <a:xfrm>
            <a:off x="7386431" y="6762610"/>
            <a:ext cx="3115195" cy="582847"/>
          </a:xfrm>
          <a:prstGeom prst="rect">
            <a:avLst/>
          </a:prstGeom>
          <a:noFill/>
          <a:ln w="57150">
            <a:solidFill>
              <a:srgbClr val="FF33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37" name="Rectangle 4"/>
          <p:cNvSpPr>
            <a:spLocks noChangeArrowheads="1"/>
          </p:cNvSpPr>
          <p:nvPr/>
        </p:nvSpPr>
        <p:spPr bwMode="auto">
          <a:xfrm>
            <a:off x="7286308" y="5970464"/>
            <a:ext cx="573306" cy="1331651"/>
          </a:xfrm>
          <a:prstGeom prst="rect">
            <a:avLst/>
          </a:prstGeom>
          <a:noFill/>
          <a:ln w="57150">
            <a:solidFill>
              <a:srgbClr val="FF33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38" name="Rectangle 4"/>
          <p:cNvSpPr>
            <a:spLocks noChangeArrowheads="1"/>
          </p:cNvSpPr>
          <p:nvPr/>
        </p:nvSpPr>
        <p:spPr bwMode="auto">
          <a:xfrm>
            <a:off x="9070667" y="4483188"/>
            <a:ext cx="573306" cy="1331651"/>
          </a:xfrm>
          <a:prstGeom prst="rect">
            <a:avLst/>
          </a:prstGeom>
          <a:noFill/>
          <a:ln w="57150">
            <a:solidFill>
              <a:srgbClr val="FF3300"/>
            </a:solidFill>
            <a:prstDash val="sysDot"/>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5" name="TextBox 4"/>
          <p:cNvSpPr txBox="1"/>
          <p:nvPr/>
        </p:nvSpPr>
        <p:spPr>
          <a:xfrm>
            <a:off x="5388504" y="1838397"/>
            <a:ext cx="4186235" cy="509007"/>
          </a:xfrm>
          <a:prstGeom prst="rect">
            <a:avLst/>
          </a:prstGeom>
          <a:noFill/>
        </p:spPr>
        <p:txBody>
          <a:bodyPr wrap="none" lIns="99569" tIns="49785" rIns="99569" bIns="49785" rtlCol="0">
            <a:spAutoFit/>
          </a:bodyPr>
          <a:lstStyle/>
          <a:p>
            <a:r>
              <a:rPr lang="zh-CN" altLang="en-US" sz="2600" b="1" dirty="0">
                <a:solidFill>
                  <a:srgbClr val="FF0000"/>
                </a:solidFill>
                <a:latin typeface="华文楷体" pitchFamily="2" charset="-122"/>
                <a:ea typeface="华文楷体" pitchFamily="2" charset="-122"/>
              </a:rPr>
              <a:t>最小项是可以重复使用的！</a:t>
            </a:r>
          </a:p>
        </p:txBody>
      </p:sp>
      <p:cxnSp>
        <p:nvCxnSpPr>
          <p:cNvPr id="17" name="直接箭头连接符 16"/>
          <p:cNvCxnSpPr>
            <a:stCxn id="38" idx="0"/>
          </p:cNvCxnSpPr>
          <p:nvPr/>
        </p:nvCxnSpPr>
        <p:spPr bwMode="auto">
          <a:xfrm flipH="1" flipV="1">
            <a:off x="8871218" y="2347404"/>
            <a:ext cx="486101" cy="2135786"/>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39" name="直接箭头连接符 38"/>
          <p:cNvCxnSpPr/>
          <p:nvPr/>
        </p:nvCxnSpPr>
        <p:spPr bwMode="auto">
          <a:xfrm flipV="1">
            <a:off x="7665858" y="2347404"/>
            <a:ext cx="0" cy="469095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206826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amond(in)">
                                      <p:cBhvr>
                                        <p:cTn id="7" dur="1000"/>
                                        <p:tgtEl>
                                          <p:spTgt spid="31"/>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dissolve">
                                      <p:cBhvr>
                                        <p:cTn id="11" dur="500"/>
                                        <p:tgtEl>
                                          <p:spTgt spid="28"/>
                                        </p:tgtEl>
                                      </p:cBhvr>
                                    </p:animEffect>
                                  </p:childTnLst>
                                </p:cTn>
                              </p:par>
                            </p:childTnLst>
                          </p:cTn>
                        </p:par>
                        <p:par>
                          <p:cTn id="12" fill="hold">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ssolve">
                                      <p:cBhvr>
                                        <p:cTn id="15" dur="500"/>
                                        <p:tgtEl>
                                          <p:spTgt spid="29"/>
                                        </p:tgtEl>
                                      </p:cBhvr>
                                    </p:animEffect>
                                  </p:childTnLst>
                                </p:cTn>
                              </p:par>
                            </p:childTnLst>
                          </p:cTn>
                        </p:par>
                        <p:par>
                          <p:cTn id="16" fill="hold">
                            <p:stCondLst>
                              <p:cond delay="2000"/>
                            </p:stCondLst>
                            <p:childTnLst>
                              <p:par>
                                <p:cTn id="17" presetID="9"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dissolve">
                                      <p:cBhvr>
                                        <p:cTn id="19" dur="500"/>
                                        <p:tgtEl>
                                          <p:spTgt spid="30"/>
                                        </p:tgtEl>
                                      </p:cBhvr>
                                    </p:animEffect>
                                  </p:childTnLst>
                                </p:cTn>
                              </p:par>
                            </p:childTnLst>
                          </p:cTn>
                        </p:par>
                        <p:par>
                          <p:cTn id="20" fill="hold">
                            <p:stCondLst>
                              <p:cond delay="2500"/>
                            </p:stCondLst>
                            <p:childTnLst>
                              <p:par>
                                <p:cTn id="21" presetID="9"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dissolv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ox(in)">
                                      <p:cBhvr>
                                        <p:cTn id="28" dur="500"/>
                                        <p:tgtEl>
                                          <p:spTgt spid="33"/>
                                        </p:tgtEl>
                                      </p:cBhvr>
                                    </p:animEffect>
                                  </p:childTnLst>
                                </p:cTn>
                              </p:par>
                              <p:par>
                                <p:cTn id="29" presetID="10" presetClass="exit" presetSubtype="0" fill="hold" grpId="1" nodeType="withEffect">
                                  <p:stCondLst>
                                    <p:cond delay="0"/>
                                  </p:stCondLst>
                                  <p:childTnLst>
                                    <p:animEffect transition="out" filter="fade">
                                      <p:cBhvr>
                                        <p:cTn id="30" dur="500"/>
                                        <p:tgtEl>
                                          <p:spTgt spid="28"/>
                                        </p:tgtEl>
                                      </p:cBhvr>
                                    </p:animEffect>
                                    <p:set>
                                      <p:cBhvr>
                                        <p:cTn id="31" dur="1" fill="hold">
                                          <p:stCondLst>
                                            <p:cond delay="499"/>
                                          </p:stCondLst>
                                        </p:cTn>
                                        <p:tgtEl>
                                          <p:spTgt spid="2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par>
                          <p:cTn id="42" fill="hold">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dissolve">
                                      <p:cBhvr>
                                        <p:cTn id="45" dur="500"/>
                                        <p:tgtEl>
                                          <p:spTgt spid="36"/>
                                        </p:tgtEl>
                                      </p:cBhvr>
                                    </p:animEffect>
                                  </p:childTnLst>
                                </p:cTn>
                              </p:par>
                            </p:childTnLst>
                          </p:cTn>
                        </p:par>
                        <p:par>
                          <p:cTn id="46" fill="hold">
                            <p:stCondLst>
                              <p:cond delay="1500"/>
                            </p:stCondLst>
                            <p:childTnLst>
                              <p:par>
                                <p:cTn id="47" presetID="9" presetClass="entr" presetSubtype="0"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dissolve">
                                      <p:cBhvr>
                                        <p:cTn id="49" dur="500"/>
                                        <p:tgtEl>
                                          <p:spTgt spid="37"/>
                                        </p:tgtEl>
                                      </p:cBhvr>
                                    </p:animEffect>
                                  </p:childTnLst>
                                </p:cTn>
                              </p:par>
                            </p:childTnLst>
                          </p:cTn>
                        </p:par>
                        <p:par>
                          <p:cTn id="50" fill="hold">
                            <p:stCondLst>
                              <p:cond delay="2000"/>
                            </p:stCondLst>
                            <p:childTnLst>
                              <p:par>
                                <p:cTn id="51" presetID="9" presetClass="entr" presetSubtype="0"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childTnLst>
                          </p:cTn>
                        </p:par>
                        <p:par>
                          <p:cTn id="54" fill="hold">
                            <p:stCondLst>
                              <p:cond delay="2500"/>
                            </p:stCondLst>
                            <p:childTnLst>
                              <p:par>
                                <p:cTn id="55" presetID="9"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par>
                                <p:cTn id="63" presetID="2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down)">
                                      <p:cBhvr>
                                        <p:cTn id="65" dur="500"/>
                                        <p:tgtEl>
                                          <p:spTgt spid="39"/>
                                        </p:tgtEl>
                                      </p:cBhvr>
                                    </p:animEffect>
                                  </p:childTnLst>
                                </p:cTn>
                              </p:par>
                            </p:childTnLst>
                          </p:cTn>
                        </p:par>
                        <p:par>
                          <p:cTn id="66" fill="hold">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1000"/>
                                        <p:tgtEl>
                                          <p:spTgt spid="5"/>
                                        </p:tgtEl>
                                      </p:cBhvr>
                                    </p:animEffect>
                                    <p:anim calcmode="lin" valueType="num">
                                      <p:cBhvr>
                                        <p:cTn id="70" dur="1000" fill="hold"/>
                                        <p:tgtEl>
                                          <p:spTgt spid="5"/>
                                        </p:tgtEl>
                                        <p:attrNameLst>
                                          <p:attrName>ppt_x</p:attrName>
                                        </p:attrNameLst>
                                      </p:cBhvr>
                                      <p:tavLst>
                                        <p:tav tm="0">
                                          <p:val>
                                            <p:strVal val="#ppt_x"/>
                                          </p:val>
                                        </p:tav>
                                        <p:tav tm="100000">
                                          <p:val>
                                            <p:strVal val="#ppt_x"/>
                                          </p:val>
                                        </p:tav>
                                      </p:tavLst>
                                    </p:anim>
                                    <p:anim calcmode="lin" valueType="num">
                                      <p:cBhvr>
                                        <p:cTn id="7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9" grpId="0" animBg="1"/>
      <p:bldP spid="29" grpId="1" animBg="1"/>
      <p:bldP spid="30" grpId="0" animBg="1"/>
      <p:bldP spid="30" grpId="1" animBg="1"/>
      <p:bldP spid="31" grpId="0" autoUpdateAnimBg="0"/>
      <p:bldP spid="33" grpId="0" autoUpdateAnimBg="0"/>
      <p:bldP spid="35" grpId="0" animBg="1"/>
      <p:bldP spid="36" grpId="0" animBg="1"/>
      <p:bldP spid="37" grpId="0" animBg="1"/>
      <p:bldP spid="38" grpId="0" animBg="1"/>
      <p:bldP spid="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534670" y="1716436"/>
                <a:ext cx="9624060" cy="4445961"/>
              </a:xfrm>
            </p:spPr>
            <p:txBody>
              <a:bodyPr/>
              <a:lstStyle/>
              <a:p>
                <a:r>
                  <a:rPr lang="zh-CN" altLang="en-US" dirty="0"/>
                  <a:t>卡诺图化简</a:t>
                </a:r>
                <a:endParaRPr lang="en-US" altLang="zh-CN" dirty="0"/>
              </a:p>
              <a:p>
                <a:pPr lvl="1"/>
                <a:r>
                  <a:rPr lang="zh-CN" altLang="en-US" dirty="0"/>
                  <a:t>适宜圈</a:t>
                </a:r>
                <a:r>
                  <a:rPr lang="en-US" altLang="zh-CN" dirty="0"/>
                  <a:t>0</a:t>
                </a:r>
                <a:r>
                  <a:rPr lang="zh-CN" altLang="en-US" dirty="0"/>
                  <a:t>的情况：</a:t>
                </a:r>
                <a:endParaRPr lang="en-US" altLang="zh-CN" dirty="0"/>
              </a:p>
              <a:p>
                <a:pPr lvl="2"/>
                <a:r>
                  <a:rPr lang="zh-CN" altLang="en-US" dirty="0"/>
                  <a:t>多变量逻辑函数的卡诺图中，</a:t>
                </a:r>
                <a:r>
                  <a:rPr lang="en-US" altLang="zh-CN" dirty="0"/>
                  <a:t>0</a:t>
                </a:r>
                <a:r>
                  <a:rPr lang="zh-CN" altLang="en-US" dirty="0"/>
                  <a:t>的数目远小于</a:t>
                </a:r>
                <a:r>
                  <a:rPr lang="en-US" altLang="zh-CN" dirty="0"/>
                  <a:t>1</a:t>
                </a:r>
                <a:r>
                  <a:rPr lang="zh-CN" altLang="en-US" dirty="0"/>
                  <a:t>的时候，圈</a:t>
                </a:r>
                <a:r>
                  <a:rPr lang="en-US" altLang="zh-CN" dirty="0"/>
                  <a:t>0</a:t>
                </a:r>
                <a:r>
                  <a:rPr lang="zh-CN" altLang="en-US" dirty="0"/>
                  <a:t>得到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𝑌</m:t>
                        </m:r>
                      </m:e>
                      <m:sup>
                        <m:r>
                          <a:rPr lang="en-US" altLang="zh-CN" b="0" i="1" smtClean="0">
                            <a:latin typeface="Cambria Math"/>
                          </a:rPr>
                          <m:t>′</m:t>
                        </m:r>
                      </m:sup>
                    </m:sSup>
                  </m:oMath>
                </a14:m>
                <a:endParaRPr lang="en-US" altLang="zh-CN" dirty="0"/>
              </a:p>
              <a:p>
                <a:pPr lvl="3"/>
                <a:r>
                  <a:rPr lang="zh-CN" altLang="en-US" sz="2600" dirty="0"/>
                  <a:t>因为</a:t>
                </a:r>
                <a14:m>
                  <m:oMath xmlns:m="http://schemas.openxmlformats.org/officeDocument/2006/math">
                    <m:r>
                      <m:rPr>
                        <m:sty m:val="p"/>
                      </m:rPr>
                      <a:rPr lang="en-US" altLang="zh-CN" sz="2600">
                        <a:latin typeface="Cambria Math"/>
                      </a:rPr>
                      <m:t>Y</m:t>
                    </m:r>
                    <m:r>
                      <a:rPr lang="en-US" altLang="zh-CN" sz="2600">
                        <a:latin typeface="Cambria Math"/>
                      </a:rPr>
                      <m:t>+</m:t>
                    </m:r>
                    <m:sSup>
                      <m:sSupPr>
                        <m:ctrlPr>
                          <a:rPr lang="en-US" altLang="zh-CN" sz="2600" i="1">
                            <a:latin typeface="Cambria Math" panose="02040503050406030204" pitchFamily="18" charset="0"/>
                          </a:rPr>
                        </m:ctrlPr>
                      </m:sSupPr>
                      <m:e>
                        <m:r>
                          <a:rPr lang="en-US" altLang="zh-CN" sz="2600" i="1">
                            <a:latin typeface="Cambria Math"/>
                          </a:rPr>
                          <m:t>𝑌</m:t>
                        </m:r>
                      </m:e>
                      <m:sup>
                        <m:r>
                          <a:rPr lang="en-US" altLang="zh-CN" sz="2600" i="1">
                            <a:latin typeface="Cambria Math"/>
                          </a:rPr>
                          <m:t>′</m:t>
                        </m:r>
                      </m:sup>
                    </m:sSup>
                    <m:r>
                      <a:rPr lang="en-US" altLang="zh-CN" sz="2600" i="1">
                        <a:latin typeface="Cambria Math"/>
                      </a:rPr>
                      <m:t>=1</m:t>
                    </m:r>
                  </m:oMath>
                </a14:m>
                <a:r>
                  <a:rPr lang="zh-CN" altLang="en-US" sz="2600" dirty="0"/>
                  <a:t>，填</a:t>
                </a:r>
                <a:r>
                  <a:rPr lang="en-US" altLang="zh-CN" sz="2600" dirty="0"/>
                  <a:t>1</a:t>
                </a:r>
                <a:r>
                  <a:rPr lang="zh-CN" altLang="en-US" sz="2600" dirty="0"/>
                  <a:t>部分之和为</a:t>
                </a:r>
                <a:r>
                  <a:rPr lang="en-US" altLang="zh-CN" sz="2600" dirty="0"/>
                  <a:t>Y</a:t>
                </a:r>
                <a:r>
                  <a:rPr lang="zh-CN" altLang="en-US" sz="2600" dirty="0"/>
                  <a:t>，那么圈</a:t>
                </a:r>
                <a:r>
                  <a:rPr lang="en-US" altLang="zh-CN" sz="2600" dirty="0"/>
                  <a:t>0</a:t>
                </a:r>
                <a:r>
                  <a:rPr lang="zh-CN" altLang="en-US" sz="2600" dirty="0"/>
                  <a:t>部分之和必然为</a:t>
                </a:r>
                <a14:m>
                  <m:oMath xmlns:m="http://schemas.openxmlformats.org/officeDocument/2006/math">
                    <m:sSup>
                      <m:sSupPr>
                        <m:ctrlPr>
                          <a:rPr lang="en-US" altLang="zh-CN" sz="2600" i="1">
                            <a:latin typeface="Cambria Math" panose="02040503050406030204" pitchFamily="18" charset="0"/>
                          </a:rPr>
                        </m:ctrlPr>
                      </m:sSupPr>
                      <m:e>
                        <m:r>
                          <a:rPr lang="en-US" altLang="zh-CN" sz="2600" i="1">
                            <a:latin typeface="Cambria Math"/>
                          </a:rPr>
                          <m:t>𝑌</m:t>
                        </m:r>
                      </m:e>
                      <m:sup>
                        <m:r>
                          <a:rPr lang="en-US" altLang="zh-CN" sz="2600" i="1">
                            <a:latin typeface="Cambria Math"/>
                          </a:rPr>
                          <m:t>′</m:t>
                        </m:r>
                      </m:sup>
                    </m:sSup>
                  </m:oMath>
                </a14:m>
                <a:r>
                  <a:rPr lang="zh-CN" altLang="en-US" sz="2600" dirty="0"/>
                  <a:t>。</a:t>
                </a:r>
                <a:endParaRPr lang="en-US" altLang="zh-CN" sz="2600" dirty="0"/>
              </a:p>
              <a:p>
                <a:pPr lvl="2"/>
                <a:r>
                  <a:rPr lang="zh-CN" altLang="en-US" dirty="0"/>
                  <a:t>当需要将函数化为最简的与或非式时</a:t>
                </a:r>
                <a:endParaRPr lang="en-US" altLang="zh-CN" dirty="0"/>
              </a:p>
              <a:p>
                <a:pPr lvl="2"/>
                <a:r>
                  <a:rPr lang="zh-CN" altLang="en-US" dirty="0"/>
                  <a:t>要求得到</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𝑌</m:t>
                        </m:r>
                      </m:e>
                      <m:sup>
                        <m:r>
                          <a:rPr lang="en-US" altLang="zh-CN">
                            <a:latin typeface="Cambria Math"/>
                          </a:rPr>
                          <m:t>′</m:t>
                        </m:r>
                      </m:sup>
                    </m:sSup>
                  </m:oMath>
                </a14:m>
                <a:r>
                  <a:rPr lang="zh-CN" altLang="en-US" dirty="0"/>
                  <a:t>的化简结果时</a:t>
                </a:r>
                <a:endParaRPr lang="en-US" altLang="zh-CN" dirty="0"/>
              </a:p>
              <a:p>
                <a:pPr lvl="2"/>
                <a:endParaRPr lang="en-US" altLang="zh-CN" sz="1100" dirty="0"/>
              </a:p>
              <a:p>
                <a:pPr lvl="1"/>
                <a:r>
                  <a:rPr lang="zh-CN" altLang="en-US" dirty="0">
                    <a:hlinkClick r:id="" action="ppaction://noaction"/>
                  </a:rPr>
                  <a:t>补充：卡诺图的其他应用</a:t>
                </a:r>
                <a:endParaRPr lang="en-US" altLang="zh-CN" dirty="0"/>
              </a:p>
              <a:p>
                <a:pPr marL="497845" lvl="1" indent="0">
                  <a:buNone/>
                </a:pP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457200" y="1556793"/>
                <a:ext cx="8229600" cy="4032448"/>
              </a:xfrm>
              <a:blipFill rotWithShape="1">
                <a:blip r:embed="rId4"/>
                <a:stretch>
                  <a:fillRect l="-1630" t="-1360" b="-19033"/>
                </a:stretch>
              </a:blipFill>
            </p:spPr>
            <p:txBody>
              <a:bodyPr/>
              <a:lstStyle/>
              <a:p>
                <a:r>
                  <a:rPr lang="zh-CN" altLang="en-US">
                    <a:noFill/>
                  </a:rPr>
                  <a:t> </a:t>
                </a:r>
              </a:p>
            </p:txBody>
          </p:sp>
        </mc:Fallback>
      </mc:AlternateContent>
      <p:sp>
        <p:nvSpPr>
          <p:cNvPr id="16" name="Text Box 12"/>
          <p:cNvSpPr txBox="1">
            <a:spLocks noChangeArrowheads="1"/>
          </p:cNvSpPr>
          <p:nvPr/>
        </p:nvSpPr>
        <p:spPr bwMode="auto">
          <a:xfrm>
            <a:off x="9923589" y="6897470"/>
            <a:ext cx="1771916"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endParaRPr lang="en-US" altLang="zh-CN" sz="3000" b="1" dirty="0"/>
          </a:p>
          <a:p>
            <a:pPr>
              <a:spcBef>
                <a:spcPct val="50000"/>
              </a:spcBef>
            </a:pPr>
            <a:endParaRPr lang="en-US" altLang="zh-CN" sz="3000" b="1" dirty="0"/>
          </a:p>
        </p:txBody>
      </p:sp>
    </p:spTree>
    <p:extLst>
      <p:ext uri="{BB962C8B-B14F-4D97-AF65-F5344CB8AC3E}">
        <p14:creationId xmlns:p14="http://schemas.microsoft.com/office/powerpoint/2010/main" val="1700123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a:xfrm>
            <a:off x="534670" y="1716436"/>
            <a:ext cx="9624060" cy="4445961"/>
          </a:xfrm>
        </p:spPr>
        <p:txBody>
          <a:bodyPr/>
          <a:lstStyle/>
          <a:p>
            <a:r>
              <a:rPr lang="zh-CN" altLang="en-US" dirty="0"/>
              <a:t>卡诺图化简</a:t>
            </a:r>
            <a:endParaRPr lang="en-US" altLang="zh-CN" dirty="0"/>
          </a:p>
          <a:p>
            <a:pPr lvl="1"/>
            <a:r>
              <a:rPr lang="zh-CN" altLang="en-US" dirty="0"/>
              <a:t>局限性：</a:t>
            </a:r>
            <a:endParaRPr lang="en-US" altLang="zh-CN" dirty="0"/>
          </a:p>
          <a:p>
            <a:pPr lvl="2"/>
            <a:r>
              <a:rPr lang="zh-CN" altLang="en-US" dirty="0"/>
              <a:t>输入的逻辑变量增多时，便失掉了直观的优点</a:t>
            </a:r>
            <a:endParaRPr lang="en-US" altLang="zh-CN" dirty="0"/>
          </a:p>
          <a:p>
            <a:pPr lvl="2"/>
            <a:r>
              <a:rPr lang="zh-CN" altLang="en-US" dirty="0"/>
              <a:t>多凭借设计者的经验，不便于借助计算机完成化简工作</a:t>
            </a:r>
            <a:endParaRPr lang="en-US" altLang="zh-CN" dirty="0"/>
          </a:p>
        </p:txBody>
      </p:sp>
      <p:sp>
        <p:nvSpPr>
          <p:cNvPr id="16" name="Text Box 12"/>
          <p:cNvSpPr txBox="1">
            <a:spLocks noChangeArrowheads="1"/>
          </p:cNvSpPr>
          <p:nvPr/>
        </p:nvSpPr>
        <p:spPr bwMode="auto">
          <a:xfrm>
            <a:off x="9923589" y="6897470"/>
            <a:ext cx="1771916" cy="128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p>
            <a:pPr>
              <a:spcBef>
                <a:spcPct val="50000"/>
              </a:spcBef>
            </a:pPr>
            <a:endParaRPr lang="en-US" altLang="zh-CN" sz="3000" b="1" dirty="0"/>
          </a:p>
          <a:p>
            <a:pPr>
              <a:spcBef>
                <a:spcPct val="50000"/>
              </a:spcBef>
            </a:pPr>
            <a:endParaRPr lang="en-US" altLang="zh-CN" sz="3000" b="1" dirty="0"/>
          </a:p>
        </p:txBody>
      </p:sp>
      <p:graphicFrame>
        <p:nvGraphicFramePr>
          <p:cNvPr id="5" name="对象 4"/>
          <p:cNvGraphicFramePr>
            <a:graphicFrameLocks noChangeAspect="1"/>
          </p:cNvGraphicFramePr>
          <p:nvPr>
            <p:extLst>
              <p:ext uri="{D42A27DB-BD31-4B8C-83A1-F6EECF244321}">
                <p14:modId xmlns:p14="http://schemas.microsoft.com/office/powerpoint/2010/main" val="4177383930"/>
              </p:ext>
            </p:extLst>
          </p:nvPr>
        </p:nvGraphicFramePr>
        <p:xfrm>
          <a:off x="3978548" y="4124811"/>
          <a:ext cx="6174294" cy="3309978"/>
        </p:xfrm>
        <a:graphic>
          <a:graphicData uri="http://schemas.openxmlformats.org/presentationml/2006/ole">
            <mc:AlternateContent xmlns:mc="http://schemas.openxmlformats.org/markup-compatibility/2006">
              <mc:Choice xmlns:v="urn:schemas-microsoft-com:vml" Requires="v">
                <p:oleObj spid="_x0000_s111647" name="Photo Editor Photo" r:id="rId4" imgW="7857143" imgH="4466667" progId="MSPhotoEd.3">
                  <p:embed/>
                </p:oleObj>
              </mc:Choice>
              <mc:Fallback>
                <p:oleObj name="Photo Editor Photo" r:id="rId4" imgW="7857143" imgH="4466667" progId="MSPhotoEd.3">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548" y="4124811"/>
                        <a:ext cx="6174294" cy="3309978"/>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28206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概述</a:t>
            </a:r>
          </a:p>
          <a:p>
            <a:r>
              <a:rPr lang="zh-CN" altLang="en-US" dirty="0"/>
              <a:t>逻辑代数中的三种基本运算</a:t>
            </a:r>
          </a:p>
          <a:p>
            <a:r>
              <a:rPr lang="zh-CN" altLang="en-US" dirty="0"/>
              <a:t>逻辑代数的基本公式和常用公式</a:t>
            </a:r>
          </a:p>
          <a:p>
            <a:r>
              <a:rPr lang="zh-CN" altLang="en-US" dirty="0"/>
              <a:t>逻辑代数的基本定理</a:t>
            </a:r>
          </a:p>
          <a:p>
            <a:r>
              <a:rPr lang="zh-CN" altLang="en-US" dirty="0"/>
              <a:t>逻辑函数及其表示方法</a:t>
            </a:r>
          </a:p>
          <a:p>
            <a:r>
              <a:rPr lang="zh-CN" altLang="en-US" dirty="0"/>
              <a:t>逻辑函数的化简方法</a:t>
            </a:r>
          </a:p>
          <a:p>
            <a:r>
              <a:rPr lang="zh-CN" altLang="en-US" b="1"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38424350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约束项</a:t>
                </a:r>
                <a:endParaRPr lang="en-US" altLang="zh-CN" dirty="0"/>
              </a:p>
              <a:p>
                <a:pPr lvl="1"/>
                <a:r>
                  <a:rPr lang="zh-CN" altLang="en-US" dirty="0"/>
                  <a:t>在逻辑函数中，对输入变量取值的限制称为约束，被约束的项叫做约束项</a:t>
                </a:r>
                <a:endParaRPr lang="en-US" altLang="zh-CN" dirty="0"/>
              </a:p>
              <a:p>
                <a:pPr lvl="2"/>
                <a:r>
                  <a:rPr lang="zh-CN" altLang="en-US" dirty="0"/>
                  <a:t>例如有三个逻辑变量</a:t>
                </a:r>
                <a:r>
                  <a:rPr lang="en-US" altLang="zh-CN" dirty="0"/>
                  <a:t>A</a:t>
                </a:r>
                <a:r>
                  <a:rPr lang="zh-CN" altLang="en-US" dirty="0"/>
                  <a:t>、</a:t>
                </a:r>
                <a:r>
                  <a:rPr lang="en-US" altLang="zh-CN" dirty="0"/>
                  <a:t>B</a:t>
                </a:r>
                <a:r>
                  <a:rPr lang="zh-CN" altLang="en-US" dirty="0"/>
                  <a:t>、</a:t>
                </a:r>
                <a:r>
                  <a:rPr lang="en-US" altLang="zh-CN" dirty="0"/>
                  <a:t>C</a:t>
                </a:r>
                <a:r>
                  <a:rPr lang="zh-CN" altLang="en-US" dirty="0"/>
                  <a:t>分别表示一台电动机的正转、反转和停止。若</a:t>
                </a:r>
                <a:r>
                  <a:rPr lang="en-US" altLang="zh-CN" dirty="0"/>
                  <a:t>A</a:t>
                </a:r>
                <a:r>
                  <a:rPr lang="zh-CN" altLang="en-US" dirty="0"/>
                  <a:t>＝</a:t>
                </a:r>
                <a:r>
                  <a:rPr lang="en-US" altLang="zh-CN" dirty="0"/>
                  <a:t>1</a:t>
                </a:r>
                <a:r>
                  <a:rPr lang="zh-CN" altLang="en-US" dirty="0"/>
                  <a:t>表示电动机正转，</a:t>
                </a:r>
                <a:r>
                  <a:rPr lang="en-US" altLang="zh-CN" dirty="0"/>
                  <a:t>B</a:t>
                </a:r>
                <a:r>
                  <a:rPr lang="zh-CN" altLang="en-US" dirty="0"/>
                  <a:t>＝</a:t>
                </a:r>
                <a:r>
                  <a:rPr lang="en-US" altLang="zh-CN" dirty="0"/>
                  <a:t>1</a:t>
                </a:r>
                <a:r>
                  <a:rPr lang="zh-CN" altLang="en-US" dirty="0"/>
                  <a:t>表示电动机反转，</a:t>
                </a:r>
                <a:r>
                  <a:rPr lang="en-US" altLang="zh-CN" dirty="0"/>
                  <a:t>C</a:t>
                </a:r>
                <a:r>
                  <a:rPr lang="zh-CN" altLang="en-US" dirty="0"/>
                  <a:t>＝</a:t>
                </a:r>
                <a:r>
                  <a:rPr lang="en-US" altLang="zh-CN" dirty="0"/>
                  <a:t>1</a:t>
                </a:r>
                <a:r>
                  <a:rPr lang="zh-CN" altLang="en-US" dirty="0"/>
                  <a:t>表示电动机停止，则可以写为</a:t>
                </a:r>
                <a:endParaRPr lang="en-US" altLang="zh-CN" dirty="0"/>
              </a:p>
              <a:p>
                <a:pPr marL="995690" lvl="2"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1</m:t>
                          </m:r>
                        </m:sub>
                      </m:sSub>
                      <m:r>
                        <a:rPr lang="en-US" altLang="zh-CN" b="0" i="1" smtClean="0">
                          <a:latin typeface="Cambria Math"/>
                        </a:rPr>
                        <m:t>=</m:t>
                      </m:r>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𝐶</m:t>
                          </m:r>
                        </m:e>
                        <m:sup>
                          <m:r>
                            <a:rPr lang="en-US" altLang="zh-CN" b="0" i="1" smtClean="0">
                              <a:latin typeface="Cambria Math"/>
                            </a:rPr>
                            <m:t>′</m:t>
                          </m:r>
                        </m:sup>
                      </m:sSup>
                      <m:d>
                        <m:dPr>
                          <m:ctrlPr>
                            <a:rPr lang="en-US" altLang="zh-CN" b="0" i="1" smtClean="0">
                              <a:latin typeface="Cambria Math" panose="02040503050406030204" pitchFamily="18" charset="0"/>
                            </a:rPr>
                          </m:ctrlPr>
                        </m:dPr>
                        <m:e>
                          <m:r>
                            <a:rPr lang="zh-CN" altLang="en-US" i="1">
                              <a:latin typeface="Cambria Math"/>
                            </a:rPr>
                            <m:t>正转</m:t>
                          </m:r>
                        </m:e>
                      </m:d>
                    </m:oMath>
                  </m:oMathPara>
                </a14:m>
                <a:endParaRPr lang="en-US" altLang="zh-CN" b="0" i="1" dirty="0">
                  <a:latin typeface="Cambria Math"/>
                </a:endParaRPr>
              </a:p>
              <a:p>
                <a:pPr marL="995690" lvl="2"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b="0" i="1" smtClean="0">
                              <a:latin typeface="Cambria Math"/>
                            </a:rPr>
                            <m:t>2</m:t>
                          </m:r>
                        </m:sub>
                      </m:sSub>
                      <m:r>
                        <a:rPr lang="en-US" altLang="zh-CN" i="1">
                          <a:latin typeface="Cambria Math"/>
                        </a:rPr>
                        <m:t>=</m:t>
                      </m:r>
                      <m:sSup>
                        <m:sSupPr>
                          <m:ctrlPr>
                            <a:rPr lang="en-US" altLang="zh-CN" b="0" i="1" smtClean="0">
                              <a:latin typeface="Cambria Math" panose="02040503050406030204" pitchFamily="18" charset="0"/>
                            </a:rPr>
                          </m:ctrlPr>
                        </m:sSupPr>
                        <m:e>
                          <m:r>
                            <a:rPr lang="en-US" altLang="zh-CN" i="1">
                              <a:latin typeface="Cambria Math"/>
                            </a:rPr>
                            <m:t>𝐴</m:t>
                          </m:r>
                        </m:e>
                        <m:sup>
                          <m:r>
                            <a:rPr lang="en-US" altLang="zh-CN" b="0" i="1" smtClean="0">
                              <a:latin typeface="Cambria Math"/>
                            </a:rPr>
                            <m:t>′</m:t>
                          </m:r>
                        </m:sup>
                      </m:sSup>
                      <m:r>
                        <a:rPr lang="en-US" altLang="zh-CN" b="0" i="1" smtClean="0">
                          <a:latin typeface="Cambria Math"/>
                        </a:rPr>
                        <m:t>𝐵</m:t>
                      </m:r>
                      <m:sSup>
                        <m:sSupPr>
                          <m:ctrlPr>
                            <a:rPr lang="en-US" altLang="zh-CN" i="1">
                              <a:latin typeface="Cambria Math" panose="02040503050406030204" pitchFamily="18" charset="0"/>
                            </a:rPr>
                          </m:ctrlPr>
                        </m:sSupPr>
                        <m:e>
                          <m:r>
                            <a:rPr lang="en-US" altLang="zh-CN" i="1">
                              <a:latin typeface="Cambria Math"/>
                            </a:rPr>
                            <m:t>𝐶</m:t>
                          </m:r>
                        </m:e>
                        <m:sup>
                          <m:r>
                            <a:rPr lang="en-US" altLang="zh-CN" i="1">
                              <a:latin typeface="Cambria Math"/>
                            </a:rPr>
                            <m:t>′</m:t>
                          </m:r>
                        </m:sup>
                      </m:sSup>
                      <m:d>
                        <m:dPr>
                          <m:ctrlPr>
                            <a:rPr lang="en-US" altLang="zh-CN" b="0" i="1" smtClean="0">
                              <a:latin typeface="Cambria Math" panose="02040503050406030204" pitchFamily="18" charset="0"/>
                            </a:rPr>
                          </m:ctrlPr>
                        </m:dPr>
                        <m:e>
                          <m:r>
                            <a:rPr lang="zh-CN" altLang="en-US" i="1">
                              <a:latin typeface="Cambria Math"/>
                            </a:rPr>
                            <m:t>反转</m:t>
                          </m:r>
                        </m:e>
                      </m:d>
                    </m:oMath>
                  </m:oMathPara>
                </a14:m>
                <a:endParaRPr lang="en-US" altLang="zh-CN" b="0" i="1" dirty="0">
                  <a:latin typeface="Cambria Math"/>
                </a:endParaRPr>
              </a:p>
              <a:p>
                <a:pPr marL="995690" lvl="2"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b="0" i="1" smtClean="0">
                              <a:latin typeface="Cambria Math"/>
                            </a:rPr>
                            <m:t>3</m:t>
                          </m:r>
                        </m:sub>
                      </m:sSub>
                      <m:r>
                        <a:rPr lang="en-US" altLang="zh-CN" i="1">
                          <a:latin typeface="Cambria Math"/>
                        </a:rPr>
                        <m:t>=</m:t>
                      </m:r>
                      <m:r>
                        <a:rPr lang="en-US" altLang="zh-CN" i="1">
                          <a:latin typeface="Cambria Math"/>
                        </a:rPr>
                        <m:t>𝐴</m:t>
                      </m:r>
                      <m:sSup>
                        <m:sSupPr>
                          <m:ctrlPr>
                            <a:rPr lang="en-US" altLang="zh-CN" i="1">
                              <a:latin typeface="Cambria Math" panose="02040503050406030204" pitchFamily="18" charset="0"/>
                            </a:rPr>
                          </m:ctrlPr>
                        </m:sSupPr>
                        <m:e>
                          <m:r>
                            <a:rPr lang="en-US" altLang="zh-CN" b="0" i="1" smtClean="0">
                              <a:latin typeface="Cambria Math"/>
                            </a:rPr>
                            <m:t>′</m:t>
                          </m:r>
                          <m:r>
                            <a:rPr lang="en-US" altLang="zh-CN" i="1">
                              <a:latin typeface="Cambria Math"/>
                            </a:rPr>
                            <m:t>𝐵</m:t>
                          </m:r>
                        </m:e>
                        <m:sup>
                          <m:r>
                            <a:rPr lang="en-US" altLang="zh-CN" i="1">
                              <a:latin typeface="Cambria Math"/>
                            </a:rPr>
                            <m:t>′</m:t>
                          </m:r>
                        </m:sup>
                      </m:sSup>
                      <m:r>
                        <a:rPr lang="en-US" altLang="zh-CN" i="1">
                          <a:latin typeface="Cambria Math"/>
                        </a:rPr>
                        <m:t>𝐶</m:t>
                      </m:r>
                      <m:d>
                        <m:dPr>
                          <m:begChr m:val="（"/>
                          <m:endChr m:val="）"/>
                          <m:ctrlPr>
                            <a:rPr lang="zh-CN" altLang="en-US" b="0" i="1" smtClean="0">
                              <a:latin typeface="Cambria Math" panose="02040503050406030204" pitchFamily="18" charset="0"/>
                            </a:rPr>
                          </m:ctrlPr>
                        </m:dPr>
                        <m:e>
                          <m:r>
                            <a:rPr lang="zh-CN" altLang="en-US" i="1">
                              <a:latin typeface="Cambria Math"/>
                            </a:rPr>
                            <m:t>停止</m:t>
                          </m:r>
                        </m:e>
                      </m:d>
                    </m:oMath>
                  </m:oMathPara>
                </a14:m>
                <a:endParaRPr lang="en-US" altLang="zh-CN" b="0" i="1" dirty="0">
                  <a:latin typeface="Cambria Math"/>
                </a:endParaRPr>
              </a:p>
              <a:p>
                <a:pPr lvl="1"/>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1630" t="-1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938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三种基本运算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与（</a:t>
                </a:r>
                <a:r>
                  <a:rPr lang="en-US" altLang="zh-CN" dirty="0"/>
                  <a:t>AND</a:t>
                </a:r>
                <a:r>
                  <a:rPr lang="zh-CN" altLang="en-US" dirty="0"/>
                  <a:t>）</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r>
                        <a:rPr lang="en-US" altLang="zh-CN" b="1" i="1" smtClean="0">
                          <a:solidFill>
                            <a:srgbClr val="FF0000"/>
                          </a:solidFill>
                          <a:latin typeface="Cambria Math"/>
                        </a:rPr>
                        <m:t>𝑨</m:t>
                      </m:r>
                      <m:r>
                        <a:rPr lang="en-US" altLang="zh-CN" b="1" i="1" smtClean="0">
                          <a:solidFill>
                            <a:srgbClr val="FF0000"/>
                          </a:solidFill>
                          <a:latin typeface="Cambria Math"/>
                          <a:ea typeface="Cambria Math"/>
                        </a:rPr>
                        <m:t>∙</m:t>
                      </m:r>
                      <m:r>
                        <a:rPr lang="en-US" altLang="zh-CN" b="1" i="1" smtClean="0">
                          <a:solidFill>
                            <a:srgbClr val="FF0000"/>
                          </a:solidFill>
                          <a:latin typeface="Cambria Math"/>
                          <a:ea typeface="Cambria Math"/>
                        </a:rPr>
                        <m:t>𝑩</m:t>
                      </m:r>
                    </m:oMath>
                  </m:oMathPara>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5"/>
                <a:stretch>
                  <a:fillRect l="-1630" t="-1600"/>
                </a:stretch>
              </a:blipFill>
            </p:spPr>
            <p:txBody>
              <a:bodyPr/>
              <a:lstStyle/>
              <a:p>
                <a:r>
                  <a:rPr lang="zh-CN" altLang="en-US">
                    <a:noFill/>
                  </a:rPr>
                  <a:t> </a:t>
                </a:r>
              </a:p>
            </p:txBody>
          </p:sp>
        </mc:Fallback>
      </mc:AlternateContent>
      <p:graphicFrame>
        <p:nvGraphicFramePr>
          <p:cNvPr id="5" name="Group 62"/>
          <p:cNvGraphicFramePr>
            <a:graphicFrameLocks noGrp="1"/>
          </p:cNvGraphicFramePr>
          <p:nvPr>
            <p:extLst>
              <p:ext uri="{D42A27DB-BD31-4B8C-83A1-F6EECF244321}">
                <p14:modId xmlns:p14="http://schemas.microsoft.com/office/powerpoint/2010/main" val="1749241176"/>
              </p:ext>
            </p:extLst>
          </p:nvPr>
        </p:nvGraphicFramePr>
        <p:xfrm>
          <a:off x="1304653" y="3145494"/>
          <a:ext cx="2610230" cy="3542594"/>
        </p:xfrm>
        <a:graphic>
          <a:graphicData uri="http://schemas.openxmlformats.org/drawingml/2006/table">
            <a:tbl>
              <a:tblPr/>
              <a:tblGrid>
                <a:gridCol w="1600297">
                  <a:extLst>
                    <a:ext uri="{9D8B030D-6E8A-4147-A177-3AD203B41FA5}">
                      <a16:colId xmlns:a16="http://schemas.microsoft.com/office/drawing/2014/main" val="20000"/>
                    </a:ext>
                  </a:extLst>
                </a:gridCol>
                <a:gridCol w="1009933">
                  <a:extLst>
                    <a:ext uri="{9D8B030D-6E8A-4147-A177-3AD203B41FA5}">
                      <a16:colId xmlns:a16="http://schemas.microsoft.com/office/drawing/2014/main" val="20001"/>
                    </a:ext>
                  </a:extLst>
                </a:gridCol>
              </a:tblGrid>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11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Object 56"/>
          <p:cNvGraphicFramePr>
            <a:graphicFrameLocks noChangeAspect="1"/>
          </p:cNvGraphicFramePr>
          <p:nvPr>
            <p:extLst>
              <p:ext uri="{D42A27DB-BD31-4B8C-83A1-F6EECF244321}">
                <p14:modId xmlns:p14="http://schemas.microsoft.com/office/powerpoint/2010/main" val="2585039198"/>
              </p:ext>
            </p:extLst>
          </p:nvPr>
        </p:nvGraphicFramePr>
        <p:xfrm>
          <a:off x="6357214" y="2986710"/>
          <a:ext cx="3516197" cy="4207703"/>
        </p:xfrm>
        <a:graphic>
          <a:graphicData uri="http://schemas.openxmlformats.org/presentationml/2006/ole">
            <mc:AlternateContent xmlns:mc="http://schemas.openxmlformats.org/markup-compatibility/2006">
              <mc:Choice xmlns:v="urn:schemas-microsoft-com:vml" Requires="v">
                <p:oleObj spid="_x0000_s29795" name="Photo Editor Photo" r:id="rId6" imgW="4809524" imgH="6106377" progId="MSPhotoEd.3">
                  <p:embed/>
                </p:oleObj>
              </mc:Choice>
              <mc:Fallback>
                <p:oleObj name="Photo Editor Photo" r:id="rId6" imgW="4809524" imgH="6106377"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7214" y="2986710"/>
                        <a:ext cx="3516197" cy="420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557280" y="6694184"/>
            <a:ext cx="1860549" cy="509007"/>
          </a:xfrm>
          <a:prstGeom prst="rect">
            <a:avLst/>
          </a:prstGeom>
          <a:no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逻辑真值表</a:t>
            </a:r>
          </a:p>
        </p:txBody>
      </p:sp>
      <p:sp>
        <p:nvSpPr>
          <p:cNvPr id="7" name="TextBox 6"/>
          <p:cNvSpPr txBox="1"/>
          <p:nvPr/>
        </p:nvSpPr>
        <p:spPr>
          <a:xfrm>
            <a:off x="6788907" y="4609827"/>
            <a:ext cx="2192789" cy="509007"/>
          </a:xfrm>
          <a:prstGeom prst="rect">
            <a:avLst/>
          </a:prstGeom>
          <a:solidFill>
            <a:srgbClr val="FFFFFF"/>
          </a:solid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矩形轮廓符号</a:t>
            </a:r>
          </a:p>
        </p:txBody>
      </p:sp>
      <p:sp>
        <p:nvSpPr>
          <p:cNvPr id="8" name="TextBox 7"/>
          <p:cNvSpPr txBox="1"/>
          <p:nvPr/>
        </p:nvSpPr>
        <p:spPr>
          <a:xfrm>
            <a:off x="6788907" y="6686506"/>
            <a:ext cx="2192789" cy="509007"/>
          </a:xfrm>
          <a:prstGeom prst="rect">
            <a:avLst/>
          </a:prstGeom>
          <a:solidFill>
            <a:srgbClr val="FFFFFF"/>
          </a:solid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特定外形符号</a:t>
            </a:r>
          </a:p>
        </p:txBody>
      </p:sp>
      <p:sp>
        <p:nvSpPr>
          <p:cNvPr id="9" name="AutoShape 33"/>
          <p:cNvSpPr>
            <a:spLocks noChangeArrowheads="1"/>
          </p:cNvSpPr>
          <p:nvPr/>
        </p:nvSpPr>
        <p:spPr bwMode="auto">
          <a:xfrm>
            <a:off x="4083560" y="4604793"/>
            <a:ext cx="2189443" cy="1260211"/>
          </a:xfrm>
          <a:prstGeom prst="cloudCallout">
            <a:avLst>
              <a:gd name="adj1" fmla="val -86389"/>
              <a:gd name="adj2" fmla="val -133306"/>
            </a:avLst>
          </a:prstGeom>
          <a:solidFill>
            <a:srgbClr val="CCFFFF"/>
          </a:solidFill>
          <a:ln w="9525">
            <a:solidFill>
              <a:srgbClr val="CCFFFF"/>
            </a:solidFill>
            <a:miter lim="800000"/>
            <a:headEnd/>
            <a:tailEnd/>
          </a:ln>
          <a:effectLst/>
        </p:spPr>
        <p:txBody>
          <a:bodyPr lIns="99569" tIns="49785" rIns="99569" bIns="49785"/>
          <a:lstStyle/>
          <a:p>
            <a:r>
              <a:rPr lang="zh-CN" altLang="en-US" sz="2600" b="1" dirty="0">
                <a:latin typeface="+mj-ea"/>
                <a:ea typeface="+mj-ea"/>
              </a:rPr>
              <a:t>有</a:t>
            </a:r>
            <a:r>
              <a:rPr lang="en-US" altLang="zh-CN" sz="2600" b="1" dirty="0">
                <a:latin typeface="+mj-ea"/>
                <a:ea typeface="+mj-ea"/>
              </a:rPr>
              <a:t>0</a:t>
            </a:r>
            <a:r>
              <a:rPr lang="zh-CN" altLang="en-US" sz="2600" b="1" dirty="0">
                <a:latin typeface="+mj-ea"/>
                <a:ea typeface="+mj-ea"/>
              </a:rPr>
              <a:t>出</a:t>
            </a:r>
            <a:r>
              <a:rPr lang="en-US" altLang="zh-CN" sz="2600" b="1" dirty="0">
                <a:latin typeface="+mj-ea"/>
                <a:ea typeface="+mj-ea"/>
              </a:rPr>
              <a:t>0</a:t>
            </a:r>
          </a:p>
          <a:p>
            <a:r>
              <a:rPr lang="zh-CN" altLang="en-US" sz="2600" b="1" dirty="0">
                <a:latin typeface="+mj-ea"/>
                <a:ea typeface="+mj-ea"/>
              </a:rPr>
              <a:t>全</a:t>
            </a:r>
            <a:r>
              <a:rPr lang="en-US" altLang="zh-CN" sz="2600" b="1" dirty="0">
                <a:latin typeface="+mj-ea"/>
                <a:ea typeface="+mj-ea"/>
              </a:rPr>
              <a:t>1</a:t>
            </a:r>
            <a:r>
              <a:rPr lang="zh-CN" altLang="en-US" sz="2600" b="1" dirty="0">
                <a:latin typeface="+mj-ea"/>
                <a:ea typeface="+mj-ea"/>
              </a:rPr>
              <a:t>出</a:t>
            </a:r>
            <a:r>
              <a:rPr lang="en-US" altLang="zh-CN" sz="2600" b="1" dirty="0">
                <a:latin typeface="+mj-ea"/>
                <a:ea typeface="+mj-ea"/>
              </a:rPr>
              <a:t>1</a:t>
            </a:r>
          </a:p>
        </p:txBody>
      </p:sp>
    </p:spTree>
    <p:custDataLst>
      <p:tags r:id="rId2"/>
    </p:custDataLst>
    <p:extLst>
      <p:ext uri="{BB962C8B-B14F-4D97-AF65-F5344CB8AC3E}">
        <p14:creationId xmlns:p14="http://schemas.microsoft.com/office/powerpoint/2010/main" val="3366716876"/>
      </p:ext>
    </p:extLst>
  </p:cSld>
  <p:clrMapOvr>
    <a:masterClrMapping/>
  </p:clrMapOvr>
  <mc:AlternateContent xmlns:mc="http://schemas.openxmlformats.org/markup-compatibility/2006" xmlns:p14="http://schemas.microsoft.com/office/powerpoint/2010/main">
    <mc:Choice Requires="p14">
      <p:transition p14:dur="0" advTm="42840"/>
    </mc:Choice>
    <mc:Fallback xmlns="">
      <p:transition advTm="428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a:t>
            </a:r>
          </a:p>
        </p:txBody>
      </p:sp>
      <p:sp>
        <p:nvSpPr>
          <p:cNvPr id="4" name="内容占位符 3"/>
          <p:cNvSpPr>
            <a:spLocks noGrp="1"/>
          </p:cNvSpPr>
          <p:nvPr>
            <p:ph idx="1"/>
          </p:nvPr>
        </p:nvSpPr>
        <p:spPr/>
        <p:txBody>
          <a:bodyPr/>
          <a:lstStyle/>
          <a:p>
            <a:r>
              <a:rPr lang="zh-CN" altLang="en-US" dirty="0"/>
              <a:t>约束项</a:t>
            </a:r>
            <a:endParaRPr lang="en-US" altLang="zh-CN" dirty="0"/>
          </a:p>
          <a:p>
            <a:pPr lvl="1"/>
            <a:r>
              <a:rPr lang="zh-CN" altLang="en-US" dirty="0"/>
              <a:t>在逻辑函数中，对输入变量取值的限制称为约束，被约束的项叫做约束项</a:t>
            </a:r>
            <a:endParaRPr lang="en-US" altLang="zh-CN" dirty="0"/>
          </a:p>
          <a:p>
            <a:pPr lvl="2"/>
            <a:r>
              <a:rPr lang="zh-CN" altLang="en-US" dirty="0"/>
              <a:t>电动机任何时候只能执行其中一个命令，不允许两个以上的变量同时为</a:t>
            </a:r>
            <a:r>
              <a:rPr lang="en-US" altLang="zh-CN" dirty="0"/>
              <a:t>1</a:t>
            </a:r>
            <a:r>
              <a:rPr lang="zh-CN" altLang="en-US" dirty="0"/>
              <a:t>，故</a:t>
            </a:r>
            <a:r>
              <a:rPr lang="en-US" altLang="zh-CN" dirty="0"/>
              <a:t>ABC</a:t>
            </a:r>
            <a:r>
              <a:rPr lang="zh-CN" altLang="en-US" dirty="0"/>
              <a:t>的只能是</a:t>
            </a:r>
            <a:r>
              <a:rPr lang="en-US" altLang="zh-CN" dirty="0"/>
              <a:t>100</a:t>
            </a:r>
            <a:r>
              <a:rPr lang="zh-CN" altLang="en-US" dirty="0"/>
              <a:t>、</a:t>
            </a:r>
            <a:r>
              <a:rPr lang="en-US" altLang="zh-CN" dirty="0"/>
              <a:t>010</a:t>
            </a:r>
            <a:r>
              <a:rPr lang="zh-CN" altLang="en-US" dirty="0"/>
              <a:t>、</a:t>
            </a:r>
            <a:r>
              <a:rPr lang="en-US" altLang="zh-CN" dirty="0"/>
              <a:t>001</a:t>
            </a:r>
            <a:r>
              <a:rPr lang="zh-CN" altLang="en-US" dirty="0"/>
              <a:t>，而其它的状态如</a:t>
            </a:r>
            <a:r>
              <a:rPr lang="en-US" altLang="zh-CN" dirty="0"/>
              <a:t>000</a:t>
            </a:r>
            <a:r>
              <a:rPr lang="zh-CN" altLang="en-US" dirty="0"/>
              <a:t>、</a:t>
            </a:r>
            <a:r>
              <a:rPr lang="en-US" altLang="zh-CN" dirty="0"/>
              <a:t>011</a:t>
            </a:r>
            <a:r>
              <a:rPr lang="zh-CN" altLang="en-US" dirty="0"/>
              <a:t>、</a:t>
            </a:r>
            <a:r>
              <a:rPr lang="en-US" altLang="zh-CN" dirty="0"/>
              <a:t>101</a:t>
            </a:r>
            <a:r>
              <a:rPr lang="zh-CN" altLang="en-US" dirty="0"/>
              <a:t>、</a:t>
            </a:r>
            <a:r>
              <a:rPr lang="en-US" altLang="zh-CN" dirty="0"/>
              <a:t>110</a:t>
            </a:r>
            <a:r>
              <a:rPr lang="zh-CN" altLang="en-US" dirty="0"/>
              <a:t>、</a:t>
            </a:r>
            <a:r>
              <a:rPr lang="en-US" altLang="zh-CN" dirty="0"/>
              <a:t>111</a:t>
            </a:r>
            <a:r>
              <a:rPr lang="zh-CN" altLang="en-US" dirty="0"/>
              <a:t>是不能出现的状态，故</a:t>
            </a:r>
            <a:r>
              <a:rPr lang="en-US" altLang="zh-CN" dirty="0"/>
              <a:t>ABC</a:t>
            </a:r>
            <a:r>
              <a:rPr lang="zh-CN" altLang="en-US" dirty="0"/>
              <a:t>为具有约束的变量，恒为</a:t>
            </a:r>
            <a:r>
              <a:rPr lang="en-US" altLang="zh-CN" dirty="0"/>
              <a:t>0</a:t>
            </a:r>
          </a:p>
          <a:p>
            <a:pPr lvl="2"/>
            <a:r>
              <a:rPr lang="zh-CN" altLang="en-US" dirty="0"/>
              <a:t>可写成</a:t>
            </a:r>
          </a:p>
          <a:p>
            <a:pPr lvl="1"/>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752584567"/>
              </p:ext>
            </p:extLst>
          </p:nvPr>
        </p:nvGraphicFramePr>
        <p:xfrm>
          <a:off x="2652001" y="6003614"/>
          <a:ext cx="6989958" cy="456193"/>
        </p:xfrm>
        <a:graphic>
          <a:graphicData uri="http://schemas.openxmlformats.org/presentationml/2006/ole">
            <mc:AlternateContent xmlns:mc="http://schemas.openxmlformats.org/markup-compatibility/2006">
              <mc:Choice xmlns:v="urn:schemas-microsoft-com:vml" Requires="v">
                <p:oleObj spid="_x0000_s102458" name="公式" r:id="rId4" imgW="2565400" imgH="177800" progId="Equation.3">
                  <p:embed/>
                </p:oleObj>
              </mc:Choice>
              <mc:Fallback>
                <p:oleObj name="公式" r:id="rId4" imgW="25654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2001" y="6003614"/>
                        <a:ext cx="6989958" cy="456193"/>
                      </a:xfrm>
                      <a:prstGeom prst="rect">
                        <a:avLst/>
                      </a:prstGeom>
                      <a:solidFill>
                        <a:schemeClr val="bg1"/>
                      </a:solidFill>
                      <a:ln w="57150" cmpd="thickThin">
                        <a:noFill/>
                        <a:miter lim="800000"/>
                        <a:headEnd/>
                        <a:tailEnd/>
                      </a:ln>
                      <a:effectLst/>
                    </p:spPr>
                  </p:pic>
                </p:oleObj>
              </mc:Fallback>
            </mc:AlternateContent>
          </a:graphicData>
        </a:graphic>
      </p:graphicFrame>
      <mc:AlternateContent xmlns:mc="http://schemas.openxmlformats.org/markup-compatibility/2006" xmlns:a14="http://schemas.microsoft.com/office/drawing/2010/main">
        <mc:Choice Requires="a14">
          <p:sp>
            <p:nvSpPr>
              <p:cNvPr id="9" name="AutoShape 10"/>
              <p:cNvSpPr>
                <a:spLocks noChangeArrowheads="1"/>
              </p:cNvSpPr>
              <p:nvPr/>
            </p:nvSpPr>
            <p:spPr bwMode="auto">
              <a:xfrm>
                <a:off x="6694051" y="3145494"/>
                <a:ext cx="3409885" cy="1429059"/>
              </a:xfrm>
              <a:prstGeom prst="wedgeRoundRectCallout">
                <a:avLst>
                  <a:gd name="adj1" fmla="val -75778"/>
                  <a:gd name="adj2" fmla="val 154741"/>
                  <a:gd name="adj3" fmla="val 16667"/>
                </a:avLst>
              </a:prstGeom>
              <a:solidFill>
                <a:srgbClr val="CCFFFF"/>
              </a:solidFill>
              <a:ln w="9525">
                <a:solidFill>
                  <a:schemeClr val="tx1"/>
                </a:solidFill>
                <a:miter lim="800000"/>
                <a:headEnd/>
                <a:tailEnd/>
              </a:ln>
              <a:effectLst/>
            </p:spPr>
            <p:txBody>
              <a:bodyPr lIns="99569" tIns="49785" rIns="99569" bIns="49785"/>
              <a:lstStyle/>
              <a:p>
                <a:pPr algn="ctr"/>
                <a:r>
                  <a:rPr lang="zh-CN" altLang="en-US" sz="2600" dirty="0">
                    <a:latin typeface="+mj-ea"/>
                    <a:ea typeface="+mj-ea"/>
                  </a:rPr>
                  <a:t>这些恒等于</a:t>
                </a:r>
                <a:r>
                  <a:rPr lang="en-US" altLang="zh-CN" sz="2600" dirty="0">
                    <a:latin typeface="+mj-ea"/>
                    <a:ea typeface="+mj-ea"/>
                  </a:rPr>
                  <a:t>0</a:t>
                </a:r>
                <a:r>
                  <a:rPr lang="zh-CN" altLang="en-US" sz="2600" dirty="0">
                    <a:latin typeface="+mj-ea"/>
                    <a:ea typeface="+mj-ea"/>
                  </a:rPr>
                  <a:t>的最小项称为函数</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a:rPr>
                          <m:t>𝑌</m:t>
                        </m:r>
                      </m:e>
                      <m:sub>
                        <m:r>
                          <a:rPr lang="en-US" altLang="zh-CN" sz="2600" i="1">
                            <a:latin typeface="Cambria Math"/>
                          </a:rPr>
                          <m:t>1</m:t>
                        </m:r>
                      </m:sub>
                    </m:sSub>
                    <m:r>
                      <a:rPr lang="zh-CN" altLang="en-US" sz="2600" i="1">
                        <a:latin typeface="Cambria Math"/>
                      </a:rPr>
                      <m:t>、</m:t>
                    </m:r>
                    <m:sSub>
                      <m:sSubPr>
                        <m:ctrlPr>
                          <a:rPr lang="en-US" altLang="zh-CN" sz="2600" i="1">
                            <a:latin typeface="Cambria Math" panose="02040503050406030204" pitchFamily="18" charset="0"/>
                          </a:rPr>
                        </m:ctrlPr>
                      </m:sSubPr>
                      <m:e>
                        <m:r>
                          <a:rPr lang="en-US" altLang="zh-CN" sz="2600" i="1">
                            <a:latin typeface="Cambria Math"/>
                          </a:rPr>
                          <m:t>𝑌</m:t>
                        </m:r>
                      </m:e>
                      <m:sub>
                        <m:r>
                          <a:rPr lang="en-US" altLang="zh-CN" sz="2600" i="1">
                            <a:latin typeface="Cambria Math"/>
                          </a:rPr>
                          <m:t>2</m:t>
                        </m:r>
                      </m:sub>
                    </m:sSub>
                  </m:oMath>
                </a14:m>
                <a:r>
                  <a:rPr lang="en-US" altLang="zh-CN" sz="2600" dirty="0"/>
                  <a:t> </a:t>
                </a:r>
                <a:r>
                  <a:rPr lang="zh-CN" altLang="en-US" sz="2600" dirty="0"/>
                  <a:t>、</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a:rPr>
                          <m:t>𝑌</m:t>
                        </m:r>
                      </m:e>
                      <m:sub>
                        <m:r>
                          <a:rPr lang="en-US" altLang="zh-CN" sz="2600" i="1">
                            <a:latin typeface="Cambria Math"/>
                          </a:rPr>
                          <m:t>3</m:t>
                        </m:r>
                      </m:sub>
                    </m:sSub>
                  </m:oMath>
                </a14:m>
                <a:r>
                  <a:rPr lang="zh-CN" altLang="en-US" sz="2600" dirty="0">
                    <a:latin typeface="+mj-ea"/>
                    <a:ea typeface="+mj-ea"/>
                  </a:rPr>
                  <a:t>的约束项</a:t>
                </a:r>
              </a:p>
            </p:txBody>
          </p:sp>
        </mc:Choice>
        <mc:Fallback xmlns="">
          <p:sp>
            <p:nvSpPr>
              <p:cNvPr id="9" name="AutoShape 10"/>
              <p:cNvSpPr>
                <a:spLocks noRot="1" noChangeAspect="1" noMove="1" noResize="1" noEditPoints="1" noAdjustHandles="1" noChangeArrowheads="1" noChangeShapeType="1" noTextEdit="1"/>
              </p:cNvSpPr>
              <p:nvPr/>
            </p:nvSpPr>
            <p:spPr bwMode="auto">
              <a:xfrm>
                <a:off x="5724128" y="2852936"/>
                <a:ext cx="2915816" cy="1296144"/>
              </a:xfrm>
              <a:prstGeom prst="wedgeRoundRectCallout">
                <a:avLst>
                  <a:gd name="adj1" fmla="val -75778"/>
                  <a:gd name="adj2" fmla="val 154741"/>
                  <a:gd name="adj3" fmla="val 16667"/>
                </a:avLst>
              </a:prstGeom>
              <a:blipFill rotWithShape="1">
                <a:blip r:embed="rId6"/>
                <a:stretch>
                  <a:fillRect r="-4926"/>
                </a:stretch>
              </a:blipFill>
              <a:ln w="9525">
                <a:solidFill>
                  <a:schemeClr val="tx1"/>
                </a:solid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13388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306140" y="1692399"/>
                <a:ext cx="10158730" cy="5037943"/>
              </a:xfrm>
            </p:spPr>
            <p:txBody>
              <a:bodyPr/>
              <a:lstStyle/>
              <a:p>
                <a:r>
                  <a:rPr lang="zh-CN" altLang="en-US" dirty="0"/>
                  <a:t>任意项</a:t>
                </a:r>
                <a:endParaRPr lang="en-US" altLang="zh-CN" dirty="0"/>
              </a:p>
              <a:p>
                <a:pPr lvl="1"/>
                <a:r>
                  <a:rPr lang="zh-CN" altLang="en-US" dirty="0"/>
                  <a:t>在输入变量某些取值下，函数值为</a:t>
                </a:r>
                <a:r>
                  <a:rPr lang="en-US" altLang="zh-CN" dirty="0"/>
                  <a:t>1</a:t>
                </a:r>
                <a:r>
                  <a:rPr lang="zh-CN" altLang="en-US" dirty="0"/>
                  <a:t>或为</a:t>
                </a:r>
                <a:r>
                  <a:rPr lang="en-US" altLang="zh-CN" dirty="0"/>
                  <a:t>0</a:t>
                </a:r>
                <a:r>
                  <a:rPr lang="zh-CN" altLang="en-US" dirty="0"/>
                  <a:t>不影响逻辑电路的功能，在这些取值下为</a:t>
                </a:r>
                <a:r>
                  <a:rPr lang="en-US" altLang="zh-CN" dirty="0"/>
                  <a:t>1</a:t>
                </a:r>
                <a:r>
                  <a:rPr lang="zh-CN" altLang="en-US" dirty="0"/>
                  <a:t>的最小项称为任意项</a:t>
                </a:r>
                <a:endParaRPr lang="en-US" altLang="zh-CN" dirty="0"/>
              </a:p>
              <a:p>
                <a:pPr lvl="2"/>
                <a:r>
                  <a:rPr lang="zh-CN" altLang="en-US" dirty="0"/>
                  <a:t>例如上述电动机，若</a:t>
                </a:r>
                <a:r>
                  <a:rPr lang="en-US" altLang="zh-CN" dirty="0"/>
                  <a:t>A</a:t>
                </a:r>
                <a:r>
                  <a:rPr lang="zh-CN" altLang="en-US" dirty="0"/>
                  <a:t>、</a:t>
                </a:r>
                <a:r>
                  <a:rPr lang="en-US" altLang="zh-CN" dirty="0"/>
                  <a:t>B</a:t>
                </a:r>
                <a:r>
                  <a:rPr lang="zh-CN" altLang="en-US" dirty="0"/>
                  <a:t>、</a:t>
                </a:r>
                <a:r>
                  <a:rPr lang="en-US" altLang="zh-CN" dirty="0"/>
                  <a:t>C</a:t>
                </a:r>
                <a:r>
                  <a:rPr lang="zh-CN" altLang="en-US" dirty="0"/>
                  <a:t>三个控制变量出现两个以上同时为</a:t>
                </a:r>
                <a:r>
                  <a:rPr lang="en-US" altLang="zh-CN" dirty="0"/>
                  <a:t>1</a:t>
                </a:r>
                <a:r>
                  <a:rPr lang="zh-CN" altLang="en-US" dirty="0"/>
                  <a:t>或者同时为</a:t>
                </a:r>
                <a:r>
                  <a:rPr lang="en-US" altLang="zh-CN" dirty="0"/>
                  <a:t>0</a:t>
                </a:r>
                <a:r>
                  <a:rPr lang="zh-CN" altLang="en-US" dirty="0"/>
                  <a:t>时，电路能自动断电，那么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1</m:t>
                        </m:r>
                      </m:sub>
                    </m:sSub>
                    <m:r>
                      <a:rPr lang="zh-CN" altLang="en-US"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𝑌</m:t>
                        </m:r>
                      </m:e>
                      <m:sub>
                        <m:r>
                          <a:rPr lang="en-US" altLang="zh-CN" b="0" i="1" smtClean="0">
                            <a:latin typeface="Cambria Math"/>
                          </a:rPr>
                          <m:t>2</m:t>
                        </m:r>
                      </m:sub>
                    </m:sSub>
                  </m:oMath>
                </a14:m>
                <a:r>
                  <a:rPr lang="en-US" altLang="zh-CN" dirty="0"/>
                  <a:t> </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b="0" i="1" smtClean="0">
                            <a:latin typeface="Cambria Math"/>
                          </a:rPr>
                          <m:t>3</m:t>
                        </m:r>
                      </m:sub>
                    </m:sSub>
                  </m:oMath>
                </a14:m>
                <a:r>
                  <a:rPr lang="zh-CN" altLang="en-US" dirty="0"/>
                  <a:t>等于</a:t>
                </a:r>
                <a:r>
                  <a:rPr lang="en-US" altLang="zh-CN" dirty="0"/>
                  <a:t>1</a:t>
                </a:r>
                <a:r>
                  <a:rPr lang="zh-CN" altLang="en-US" dirty="0"/>
                  <a:t>还是</a:t>
                </a:r>
                <a:r>
                  <a:rPr lang="en-US" altLang="zh-CN" dirty="0"/>
                  <a:t>0</a:t>
                </a:r>
                <a:r>
                  <a:rPr lang="zh-CN" altLang="en-US" dirty="0"/>
                  <a:t>已无关紧要，电动机肯定会受到保护而停止运行</a:t>
                </a:r>
                <a:endParaRPr lang="en-US" altLang="zh-CN" dirty="0"/>
              </a:p>
              <a:p>
                <a:pPr lvl="2"/>
                <a:r>
                  <a:rPr lang="zh-CN" altLang="en-US" dirty="0"/>
                  <a:t>当</a:t>
                </a:r>
                <a:r>
                  <a:rPr lang="en-US" altLang="zh-CN" dirty="0"/>
                  <a:t>A=B=C=1</a:t>
                </a:r>
                <a:r>
                  <a:rPr lang="zh-CN" altLang="en-US" dirty="0"/>
                  <a:t>时，对应最小项</a:t>
                </a:r>
                <a:r>
                  <a:rPr lang="en-US" altLang="zh-CN" dirty="0"/>
                  <a:t>ABC</a:t>
                </a:r>
                <a:r>
                  <a:rPr lang="zh-CN" altLang="en-US" dirty="0"/>
                  <a:t>写入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1</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1</m:t>
                        </m:r>
                      </m:sub>
                    </m:sSub>
                    <m:r>
                      <a:rPr lang="en-US" altLang="zh-CN" b="0" i="1" smtClean="0">
                        <a:latin typeface="Cambria Math"/>
                      </a:rPr>
                      <m:t>=</m:t>
                    </m:r>
                  </m:oMath>
                </a14:m>
                <a:r>
                  <a:rPr lang="en-US" altLang="zh-CN" dirty="0"/>
                  <a:t>1</a:t>
                </a:r>
                <a:r>
                  <a:rPr lang="zh-CN" altLang="en-US" dirty="0"/>
                  <a:t>；不写入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1</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1</m:t>
                        </m:r>
                      </m:sub>
                    </m:sSub>
                    <m:r>
                      <a:rPr lang="en-US" altLang="zh-CN" b="0" i="1" smtClean="0">
                        <a:latin typeface="Cambria Math"/>
                      </a:rPr>
                      <m:t>=0</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1</m:t>
                        </m:r>
                      </m:sub>
                    </m:sSub>
                  </m:oMath>
                </a14:m>
                <a:r>
                  <a:rPr lang="zh-CN" altLang="en-US" dirty="0"/>
                  <a:t>为</a:t>
                </a:r>
                <a:r>
                  <a:rPr lang="en-US" altLang="zh-CN" dirty="0"/>
                  <a:t>0</a:t>
                </a:r>
                <a:r>
                  <a:rPr lang="zh-CN" altLang="en-US" dirty="0"/>
                  <a:t>或</a:t>
                </a:r>
                <a:r>
                  <a:rPr lang="en-US" altLang="zh-CN" dirty="0"/>
                  <a:t>1</a:t>
                </a:r>
                <a:r>
                  <a:rPr lang="zh-CN" altLang="en-US" dirty="0"/>
                  <a:t>都是允许的，所以</a:t>
                </a:r>
                <a:r>
                  <a:rPr lang="en-US" altLang="zh-CN" dirty="0"/>
                  <a:t>ABC</a:t>
                </a:r>
                <a:r>
                  <a:rPr lang="zh-CN" altLang="en-US" dirty="0"/>
                  <a:t>写入与否也都是可以的，故</a:t>
                </a:r>
                <a:r>
                  <a:rPr lang="en-US" altLang="zh-CN" dirty="0"/>
                  <a:t>ABC</a:t>
                </a:r>
                <a:r>
                  <a:rPr lang="zh-CN" altLang="en-US" dirty="0"/>
                  <a:t>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1</m:t>
                        </m:r>
                      </m:sub>
                    </m:sSub>
                  </m:oMath>
                </a14:m>
                <a:r>
                  <a:rPr lang="zh-CN" altLang="en-US" dirty="0"/>
                  <a:t>的任意项</a:t>
                </a: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306140" y="1692399"/>
                <a:ext cx="10158730" cy="5037943"/>
              </a:xfrm>
              <a:blipFill rotWithShape="1">
                <a:blip r:embed="rId3"/>
                <a:stretch>
                  <a:fillRect l="-1440" t="-1332" r="-13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803639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a:t>
            </a:r>
          </a:p>
        </p:txBody>
      </p:sp>
      <p:sp>
        <p:nvSpPr>
          <p:cNvPr id="4" name="内容占位符 3"/>
          <p:cNvSpPr>
            <a:spLocks noGrp="1"/>
          </p:cNvSpPr>
          <p:nvPr>
            <p:ph idx="1"/>
          </p:nvPr>
        </p:nvSpPr>
        <p:spPr>
          <a:xfrm>
            <a:off x="534670" y="1716437"/>
            <a:ext cx="9852590" cy="5037943"/>
          </a:xfrm>
        </p:spPr>
        <p:txBody>
          <a:bodyPr/>
          <a:lstStyle/>
          <a:p>
            <a:r>
              <a:rPr lang="zh-CN" altLang="en-US" dirty="0"/>
              <a:t>任意项</a:t>
            </a:r>
            <a:endParaRPr lang="en-US" altLang="zh-CN" dirty="0"/>
          </a:p>
          <a:p>
            <a:pPr lvl="1"/>
            <a:r>
              <a:rPr lang="zh-CN" altLang="en-US" dirty="0"/>
              <a:t>在输入变量某些取值下，函数值为</a:t>
            </a:r>
            <a:r>
              <a:rPr lang="en-US" altLang="zh-CN" dirty="0"/>
              <a:t>1</a:t>
            </a:r>
            <a:r>
              <a:rPr lang="zh-CN" altLang="en-US" dirty="0"/>
              <a:t>或为</a:t>
            </a:r>
            <a:r>
              <a:rPr lang="en-US" altLang="zh-CN" dirty="0"/>
              <a:t>0</a:t>
            </a:r>
            <a:r>
              <a:rPr lang="zh-CN" altLang="en-US" dirty="0"/>
              <a:t>不影响逻辑电路的功能，在这些取值下为</a:t>
            </a:r>
            <a:r>
              <a:rPr lang="en-US" altLang="zh-CN" dirty="0"/>
              <a:t>1</a:t>
            </a:r>
            <a:r>
              <a:rPr lang="zh-CN" altLang="en-US" dirty="0"/>
              <a:t>的最小项称为任意项</a:t>
            </a:r>
            <a:endParaRPr lang="en-US" altLang="zh-CN" dirty="0"/>
          </a:p>
          <a:p>
            <a:pPr lvl="2"/>
            <a:r>
              <a:rPr lang="zh-CN" altLang="en-US" dirty="0"/>
              <a:t>例如</a:t>
            </a:r>
            <a:r>
              <a:rPr lang="en-US" altLang="zh-CN" dirty="0"/>
              <a:t>8421BCD</a:t>
            </a:r>
            <a:r>
              <a:rPr lang="zh-CN" altLang="en-US" dirty="0"/>
              <a:t>码取值为</a:t>
            </a:r>
            <a:r>
              <a:rPr lang="en-US" altLang="zh-CN" dirty="0"/>
              <a:t>0000 ~ 1001</a:t>
            </a:r>
            <a:r>
              <a:rPr lang="zh-CN" altLang="en-US" dirty="0"/>
              <a:t>十个状态，而</a:t>
            </a:r>
            <a:r>
              <a:rPr lang="en-US" altLang="zh-CN" dirty="0"/>
              <a:t>1010~1111</a:t>
            </a:r>
            <a:r>
              <a:rPr lang="zh-CN" altLang="en-US" dirty="0"/>
              <a:t>这六个状态不可能出现，故对应的函数取“</a:t>
            </a:r>
            <a:r>
              <a:rPr lang="en-US" altLang="zh-CN" dirty="0"/>
              <a:t>0”</a:t>
            </a:r>
            <a:r>
              <a:rPr lang="zh-CN" altLang="en-US" dirty="0"/>
              <a:t>或取“</a:t>
            </a:r>
            <a:r>
              <a:rPr lang="en-US" altLang="zh-CN" dirty="0"/>
              <a:t>1”</a:t>
            </a:r>
            <a:r>
              <a:rPr lang="zh-CN" altLang="en-US" dirty="0"/>
              <a:t>对函数没有影响，这些项就是任意项</a:t>
            </a:r>
            <a:endParaRPr lang="en-US" altLang="zh-CN" dirty="0"/>
          </a:p>
        </p:txBody>
      </p:sp>
    </p:spTree>
    <p:extLst>
      <p:ext uri="{BB962C8B-B14F-4D97-AF65-F5344CB8AC3E}">
        <p14:creationId xmlns:p14="http://schemas.microsoft.com/office/powerpoint/2010/main" val="26660104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a:t>
            </a:r>
          </a:p>
        </p:txBody>
      </p:sp>
      <p:sp>
        <p:nvSpPr>
          <p:cNvPr id="4" name="内容占位符 3"/>
          <p:cNvSpPr>
            <a:spLocks noGrp="1"/>
          </p:cNvSpPr>
          <p:nvPr>
            <p:ph idx="1"/>
          </p:nvPr>
        </p:nvSpPr>
        <p:spPr/>
        <p:txBody>
          <a:bodyPr/>
          <a:lstStyle/>
          <a:p>
            <a:r>
              <a:rPr lang="zh-CN" altLang="en-US" dirty="0"/>
              <a:t>无关项：</a:t>
            </a:r>
            <a:endParaRPr lang="en-US" altLang="zh-CN" dirty="0"/>
          </a:p>
          <a:p>
            <a:pPr lvl="1"/>
            <a:r>
              <a:rPr lang="zh-CN" altLang="en-US" dirty="0"/>
              <a:t>将约束项和任意项，可以写入函数式，也可不包含在函数式中，并不影响函数的实际逻辑功能。其值可以取</a:t>
            </a:r>
            <a:r>
              <a:rPr lang="en-US" altLang="zh-CN" dirty="0"/>
              <a:t>1</a:t>
            </a:r>
            <a:r>
              <a:rPr lang="zh-CN" altLang="en-US" dirty="0"/>
              <a:t>，也可以取</a:t>
            </a:r>
            <a:r>
              <a:rPr lang="en-US" altLang="zh-CN" dirty="0"/>
              <a:t>0</a:t>
            </a:r>
            <a:r>
              <a:rPr lang="zh-CN" altLang="en-US" dirty="0"/>
              <a:t>。</a:t>
            </a:r>
          </a:p>
          <a:p>
            <a:pPr lvl="1"/>
            <a:r>
              <a:rPr lang="zh-CN" altLang="en-US" dirty="0"/>
              <a:t>用</a:t>
            </a:r>
            <a:r>
              <a:rPr lang="en-US" altLang="zh-CN" dirty="0"/>
              <a:t>d</a:t>
            </a:r>
            <a:r>
              <a:rPr lang="zh-CN" altLang="en-US" dirty="0"/>
              <a:t>或者</a:t>
            </a:r>
            <a:r>
              <a:rPr lang="en-US" altLang="zh-CN" dirty="0"/>
              <a:t>×</a:t>
            </a:r>
            <a:r>
              <a:rPr lang="zh-CN" altLang="en-US" dirty="0"/>
              <a:t>表示。</a:t>
            </a:r>
            <a:endParaRPr lang="en-US" altLang="zh-CN" dirty="0"/>
          </a:p>
          <a:p>
            <a:pPr lvl="1"/>
            <a:r>
              <a:rPr lang="zh-CN" altLang="en-US" dirty="0"/>
              <a:t>表示方法</a:t>
            </a:r>
            <a:endParaRPr lang="en-US" altLang="zh-CN" dirty="0"/>
          </a:p>
          <a:p>
            <a:pPr marL="1493535" lvl="2" indent="-497845">
              <a:buFont typeface="+mj-ea"/>
              <a:buAutoNum type="circleNumDbPlain"/>
            </a:pPr>
            <a:r>
              <a:rPr lang="en-US" altLang="zh-CN" dirty="0"/>
              <a:t> </a:t>
            </a:r>
          </a:p>
          <a:p>
            <a:pPr marL="1493535" lvl="2" indent="-497845">
              <a:buFont typeface="+mj-ea"/>
              <a:buAutoNum type="circleNumDbPlain"/>
            </a:pPr>
            <a:endParaRPr lang="en-US" altLang="zh-CN" dirty="0"/>
          </a:p>
          <a:p>
            <a:pPr marL="1493535" lvl="2" indent="-497845">
              <a:buFont typeface="+mj-ea"/>
              <a:buAutoNum type="circleNumDbPlain"/>
            </a:pPr>
            <a:r>
              <a:rPr lang="en-US" altLang="zh-CN" dirty="0"/>
              <a:t> </a:t>
            </a:r>
          </a:p>
          <a:p>
            <a:pPr lvl="2"/>
            <a:endParaRPr lang="zh-CN" altLang="en-US" dirty="0"/>
          </a:p>
          <a:p>
            <a:pPr lvl="1"/>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1557268544"/>
              </p:ext>
            </p:extLst>
          </p:nvPr>
        </p:nvGraphicFramePr>
        <p:xfrm>
          <a:off x="2399373" y="5289082"/>
          <a:ext cx="5420960" cy="574096"/>
        </p:xfrm>
        <a:graphic>
          <a:graphicData uri="http://schemas.openxmlformats.org/presentationml/2006/ole">
            <mc:AlternateContent xmlns:mc="http://schemas.openxmlformats.org/markup-compatibility/2006">
              <mc:Choice xmlns:v="urn:schemas-microsoft-com:vml" Requires="v">
                <p:oleObj spid="_x0000_s81059" name="Equation" r:id="rId4" imgW="2260440" imgH="253800" progId="Equation.DSMT4">
                  <p:embed/>
                </p:oleObj>
              </mc:Choice>
              <mc:Fallback>
                <p:oleObj name="Equation" r:id="rId4" imgW="2260440" imgH="253800" progId="Equation.DSMT4">
                  <p:embed/>
                  <p:pic>
                    <p:nvPicPr>
                      <p:cNvPr id="0" name="Object 7"/>
                      <p:cNvPicPr>
                        <a:picLocks noChangeAspect="1" noChangeArrowheads="1"/>
                      </p:cNvPicPr>
                      <p:nvPr/>
                    </p:nvPicPr>
                    <p:blipFill>
                      <a:blip r:embed="rId5"/>
                      <a:srcRect/>
                      <a:stretch>
                        <a:fillRect/>
                      </a:stretch>
                    </p:blipFill>
                    <p:spPr bwMode="auto">
                      <a:xfrm>
                        <a:off x="2399373" y="5289082"/>
                        <a:ext cx="5420960" cy="574096"/>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7245413"/>
              </p:ext>
            </p:extLst>
          </p:nvPr>
        </p:nvGraphicFramePr>
        <p:xfrm>
          <a:off x="2399373" y="6003612"/>
          <a:ext cx="3367678" cy="1295216"/>
        </p:xfrm>
        <a:graphic>
          <a:graphicData uri="http://schemas.openxmlformats.org/presentationml/2006/ole">
            <mc:AlternateContent xmlns:mc="http://schemas.openxmlformats.org/markup-compatibility/2006">
              <mc:Choice xmlns:v="urn:schemas-microsoft-com:vml" Requires="v">
                <p:oleObj spid="_x0000_s81060" name="公式" r:id="rId6" imgW="1473200" imgH="533400" progId="Equation.3">
                  <p:embed/>
                </p:oleObj>
              </mc:Choice>
              <mc:Fallback>
                <p:oleObj name="公式" r:id="rId6" imgW="1473200" imgH="5334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r="11209"/>
                      <a:stretch>
                        <a:fillRect/>
                      </a:stretch>
                    </p:blipFill>
                    <p:spPr bwMode="auto">
                      <a:xfrm>
                        <a:off x="2399373" y="6003612"/>
                        <a:ext cx="3367678" cy="1295216"/>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spTree>
    <p:extLst>
      <p:ext uri="{BB962C8B-B14F-4D97-AF65-F5344CB8AC3E}">
        <p14:creationId xmlns:p14="http://schemas.microsoft.com/office/powerpoint/2010/main" val="309902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具有无关项的逻辑函数的化简</a:t>
            </a:r>
          </a:p>
        </p:txBody>
      </p:sp>
      <p:sp>
        <p:nvSpPr>
          <p:cNvPr id="4" name="内容占位符 3"/>
          <p:cNvSpPr>
            <a:spLocks noGrp="1"/>
          </p:cNvSpPr>
          <p:nvPr>
            <p:ph idx="1"/>
          </p:nvPr>
        </p:nvSpPr>
        <p:spPr>
          <a:xfrm>
            <a:off x="162124" y="1716437"/>
            <a:ext cx="10441160" cy="5037943"/>
          </a:xfrm>
        </p:spPr>
        <p:txBody>
          <a:bodyPr/>
          <a:lstStyle/>
          <a:p>
            <a:pPr lvl="1"/>
            <a:r>
              <a:rPr lang="zh-CN" altLang="en-US" dirty="0"/>
              <a:t>合理利用无关项，可使得函数进一步简化</a:t>
            </a:r>
            <a:endParaRPr lang="en-US" altLang="zh-CN" dirty="0"/>
          </a:p>
          <a:p>
            <a:pPr lvl="1"/>
            <a:r>
              <a:rPr lang="zh-CN" altLang="en-US" dirty="0"/>
              <a:t>加入（或去掉）无关项，应使化简后的项数最少，每项因子最少</a:t>
            </a:r>
            <a:endParaRPr lang="en-US" altLang="zh-CN" dirty="0"/>
          </a:p>
          <a:p>
            <a:pPr lvl="2"/>
            <a:r>
              <a:rPr lang="zh-CN" altLang="en-US" dirty="0"/>
              <a:t>从卡诺图上直观地看，加入无关项的目的是为矩形圈最大，矩形组合数最少。</a:t>
            </a:r>
            <a:endParaRPr lang="en-US" altLang="zh-CN" dirty="0"/>
          </a:p>
          <a:p>
            <a:pPr lvl="1"/>
            <a:r>
              <a:rPr lang="zh-CN" altLang="en-US" dirty="0"/>
              <a:t>步骤</a:t>
            </a:r>
            <a:endParaRPr lang="en-US" altLang="zh-CN" dirty="0"/>
          </a:p>
          <a:p>
            <a:pPr lvl="2"/>
            <a:r>
              <a:rPr lang="zh-CN" altLang="en-US" dirty="0"/>
              <a:t>将给定的逻辑函数的卡诺图画出来</a:t>
            </a:r>
            <a:endParaRPr lang="en-US" altLang="zh-CN" dirty="0"/>
          </a:p>
          <a:p>
            <a:pPr lvl="2"/>
            <a:r>
              <a:rPr lang="zh-CN" altLang="en-US" dirty="0"/>
              <a:t>将无关项中的最小项在用“</a:t>
            </a:r>
            <a:r>
              <a:rPr lang="en-US" altLang="zh-CN" dirty="0"/>
              <a:t>×</a:t>
            </a:r>
            <a:r>
              <a:rPr lang="en-US" altLang="zh-CN" i="1" dirty="0"/>
              <a:t> ”</a:t>
            </a:r>
            <a:r>
              <a:rPr lang="zh-CN" altLang="en-US" dirty="0"/>
              <a:t>表示出来</a:t>
            </a:r>
            <a:endParaRPr lang="en-US" altLang="zh-CN" dirty="0"/>
          </a:p>
          <a:p>
            <a:pPr lvl="2"/>
            <a:r>
              <a:rPr lang="zh-CN" altLang="en-US" dirty="0"/>
              <a:t>化简时，根据需要无关项可以作为“</a:t>
            </a:r>
            <a:r>
              <a:rPr lang="en-US" altLang="zh-CN" dirty="0"/>
              <a:t>1”</a:t>
            </a:r>
            <a:r>
              <a:rPr lang="zh-CN" altLang="en-US" dirty="0"/>
              <a:t>也可作“</a:t>
            </a:r>
            <a:r>
              <a:rPr lang="en-US" altLang="zh-CN" dirty="0"/>
              <a:t>0”</a:t>
            </a:r>
            <a:r>
              <a:rPr lang="zh-CN" altLang="en-US" dirty="0"/>
              <a:t>处理，以得到相邻最小项矩形组合最大（包含“</a:t>
            </a:r>
            <a:r>
              <a:rPr lang="en-US" altLang="zh-CN" dirty="0"/>
              <a:t>1”</a:t>
            </a:r>
            <a:r>
              <a:rPr lang="zh-CN" altLang="en-US" dirty="0"/>
              <a:t>的个数最多）为原则</a:t>
            </a:r>
          </a:p>
          <a:p>
            <a:endParaRPr lang="zh-CN" altLang="en-US" dirty="0"/>
          </a:p>
        </p:txBody>
      </p:sp>
    </p:spTree>
    <p:extLst>
      <p:ext uri="{BB962C8B-B14F-4D97-AF65-F5344CB8AC3E}">
        <p14:creationId xmlns:p14="http://schemas.microsoft.com/office/powerpoint/2010/main" val="13616669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具有无关项的逻辑函数的化简</a:t>
            </a:r>
          </a:p>
        </p:txBody>
      </p:sp>
      <p:graphicFrame>
        <p:nvGraphicFramePr>
          <p:cNvPr id="5" name="对象 4"/>
          <p:cNvGraphicFramePr>
            <a:graphicFrameLocks noChangeAspect="1"/>
          </p:cNvGraphicFramePr>
          <p:nvPr>
            <p:extLst>
              <p:ext uri="{D42A27DB-BD31-4B8C-83A1-F6EECF244321}">
                <p14:modId xmlns:p14="http://schemas.microsoft.com/office/powerpoint/2010/main" val="2376073849"/>
              </p:ext>
            </p:extLst>
          </p:nvPr>
        </p:nvGraphicFramePr>
        <p:xfrm>
          <a:off x="577370" y="1795802"/>
          <a:ext cx="9347442" cy="556593"/>
        </p:xfrm>
        <a:graphic>
          <a:graphicData uri="http://schemas.openxmlformats.org/presentationml/2006/ole">
            <mc:AlternateContent xmlns:mc="http://schemas.openxmlformats.org/markup-compatibility/2006">
              <mc:Choice xmlns:v="urn:schemas-microsoft-com:vml" Requires="v">
                <p:oleObj spid="_x0000_s27747" name="Equation" r:id="rId4" imgW="4025880" imgH="253800" progId="Equation.DSMT4">
                  <p:embed/>
                </p:oleObj>
              </mc:Choice>
              <mc:Fallback>
                <p:oleObj name="Equation" r:id="rId4" imgW="4025880" imgH="253800" progId="Equation.DSMT4">
                  <p:embed/>
                  <p:pic>
                    <p:nvPicPr>
                      <p:cNvPr id="0" name=""/>
                      <p:cNvPicPr>
                        <a:picLocks noChangeAspect="1" noChangeArrowheads="1"/>
                      </p:cNvPicPr>
                      <p:nvPr/>
                    </p:nvPicPr>
                    <p:blipFill>
                      <a:blip r:embed="rId5"/>
                      <a:srcRect/>
                      <a:stretch>
                        <a:fillRect/>
                      </a:stretch>
                    </p:blipFill>
                    <p:spPr bwMode="auto">
                      <a:xfrm>
                        <a:off x="577370" y="1795802"/>
                        <a:ext cx="9347442" cy="556593"/>
                      </a:xfrm>
                      <a:prstGeom prst="rect">
                        <a:avLst/>
                      </a:prstGeom>
                      <a:noFill/>
                      <a:ln>
                        <a:noFill/>
                      </a:ln>
                      <a:effectLst/>
                    </p:spPr>
                  </p:pic>
                </p:oleObj>
              </mc:Fallback>
            </mc:AlternateContent>
          </a:graphicData>
        </a:graphic>
      </p:graphicFrame>
      <p:graphicFrame>
        <p:nvGraphicFramePr>
          <p:cNvPr id="7" name="Group 4"/>
          <p:cNvGraphicFramePr>
            <a:graphicFrameLocks noGrp="1"/>
          </p:cNvGraphicFramePr>
          <p:nvPr>
            <p:extLst>
              <p:ext uri="{D42A27DB-BD31-4B8C-83A1-F6EECF244321}">
                <p14:modId xmlns:p14="http://schemas.microsoft.com/office/powerpoint/2010/main" val="3096841653"/>
              </p:ext>
            </p:extLst>
          </p:nvPr>
        </p:nvGraphicFramePr>
        <p:xfrm>
          <a:off x="2923402" y="3409897"/>
          <a:ext cx="4548409" cy="3240704"/>
        </p:xfrm>
        <a:graphic>
          <a:graphicData uri="http://schemas.openxmlformats.org/drawingml/2006/table">
            <a:tbl>
              <a:tblPr/>
              <a:tblGrid>
                <a:gridCol w="672051">
                  <a:extLst>
                    <a:ext uri="{9D8B030D-6E8A-4147-A177-3AD203B41FA5}">
                      <a16:colId xmlns:a16="http://schemas.microsoft.com/office/drawing/2014/main" val="20000"/>
                    </a:ext>
                  </a:extLst>
                </a:gridCol>
                <a:gridCol w="928247">
                  <a:extLst>
                    <a:ext uri="{9D8B030D-6E8A-4147-A177-3AD203B41FA5}">
                      <a16:colId xmlns:a16="http://schemas.microsoft.com/office/drawing/2014/main" val="20001"/>
                    </a:ext>
                  </a:extLst>
                </a:gridCol>
                <a:gridCol w="926389">
                  <a:extLst>
                    <a:ext uri="{9D8B030D-6E8A-4147-A177-3AD203B41FA5}">
                      <a16:colId xmlns:a16="http://schemas.microsoft.com/office/drawing/2014/main" val="20002"/>
                    </a:ext>
                  </a:extLst>
                </a:gridCol>
                <a:gridCol w="1119466">
                  <a:extLst>
                    <a:ext uri="{9D8B030D-6E8A-4147-A177-3AD203B41FA5}">
                      <a16:colId xmlns:a16="http://schemas.microsoft.com/office/drawing/2014/main" val="20003"/>
                    </a:ext>
                  </a:extLst>
                </a:gridCol>
                <a:gridCol w="902256">
                  <a:extLst>
                    <a:ext uri="{9D8B030D-6E8A-4147-A177-3AD203B41FA5}">
                      <a16:colId xmlns:a16="http://schemas.microsoft.com/office/drawing/2014/main" val="20004"/>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00</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01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10</a:t>
                      </a:r>
                    </a:p>
                  </a:txBody>
                  <a:tcPr marL="106934" marR="106934" marT="50408" marB="504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01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TextBox 1"/>
          <p:cNvSpPr txBox="1"/>
          <p:nvPr/>
        </p:nvSpPr>
        <p:spPr>
          <a:xfrm>
            <a:off x="880747" y="2446130"/>
            <a:ext cx="6207366" cy="576874"/>
          </a:xfrm>
          <a:prstGeom prst="rect">
            <a:avLst/>
          </a:prstGeom>
          <a:noFill/>
        </p:spPr>
        <p:txBody>
          <a:bodyPr wrap="none" lIns="99569" tIns="49785" rIns="99569" bIns="49785" rtlCol="0">
            <a:spAutoFit/>
          </a:bodyPr>
          <a:lstStyle/>
          <a:p>
            <a:r>
              <a:rPr lang="zh-CN" altLang="en-US" sz="3000" dirty="0">
                <a:latin typeface="楷体" panose="02010609060101010101" pitchFamily="49" charset="-122"/>
                <a:ea typeface="楷体" panose="02010609060101010101" pitchFamily="49" charset="-122"/>
              </a:rPr>
              <a:t>解：先画出卡诺图，用</a:t>
            </a:r>
            <a:r>
              <a:rPr lang="en-US" altLang="zh-CN" sz="3000" dirty="0">
                <a:latin typeface="楷体" panose="02010609060101010101" pitchFamily="49" charset="-122"/>
                <a:ea typeface="楷体" panose="02010609060101010101" pitchFamily="49" charset="-122"/>
              </a:rPr>
              <a:t>x</a:t>
            </a:r>
            <a:r>
              <a:rPr lang="zh-CN" altLang="en-US" sz="3000" dirty="0">
                <a:latin typeface="楷体" panose="02010609060101010101" pitchFamily="49" charset="-122"/>
                <a:ea typeface="楷体" panose="02010609060101010101" pitchFamily="49" charset="-122"/>
              </a:rPr>
              <a:t>标出无关项</a:t>
            </a:r>
          </a:p>
        </p:txBody>
      </p:sp>
      <p:sp>
        <p:nvSpPr>
          <p:cNvPr id="4" name="TextBox 3"/>
          <p:cNvSpPr txBox="1"/>
          <p:nvPr/>
        </p:nvSpPr>
        <p:spPr>
          <a:xfrm>
            <a:off x="2946320" y="3118616"/>
            <a:ext cx="585229" cy="509007"/>
          </a:xfrm>
          <a:prstGeom prst="rect">
            <a:avLst/>
          </a:prstGeom>
          <a:noFill/>
        </p:spPr>
        <p:txBody>
          <a:bodyPr wrap="none" lIns="99569" tIns="49785" rIns="99569" bIns="49785" rtlCol="0">
            <a:spAutoFit/>
          </a:bodyPr>
          <a:lstStyle/>
          <a:p>
            <a:r>
              <a:rPr lang="en-US" altLang="zh-CN" sz="2600" b="1" dirty="0"/>
              <a:t>CD</a:t>
            </a:r>
            <a:endParaRPr lang="zh-CN" altLang="en-US" sz="2600" b="1" dirty="0"/>
          </a:p>
        </p:txBody>
      </p:sp>
      <p:sp>
        <p:nvSpPr>
          <p:cNvPr id="8" name="TextBox 7"/>
          <p:cNvSpPr txBox="1"/>
          <p:nvPr/>
        </p:nvSpPr>
        <p:spPr>
          <a:xfrm>
            <a:off x="2668389" y="3616318"/>
            <a:ext cx="586959" cy="509007"/>
          </a:xfrm>
          <a:prstGeom prst="rect">
            <a:avLst/>
          </a:prstGeom>
          <a:noFill/>
        </p:spPr>
        <p:txBody>
          <a:bodyPr wrap="none" lIns="99569" tIns="49785" rIns="99569" bIns="49785" rtlCol="0">
            <a:spAutoFit/>
          </a:bodyPr>
          <a:lstStyle/>
          <a:p>
            <a:r>
              <a:rPr lang="en-US" altLang="zh-CN" sz="2600" b="1" dirty="0"/>
              <a:t>AB</a:t>
            </a:r>
            <a:endParaRPr lang="zh-CN" altLang="en-US" sz="2600" b="1" dirty="0"/>
          </a:p>
        </p:txBody>
      </p:sp>
    </p:spTree>
    <p:extLst>
      <p:ext uri="{BB962C8B-B14F-4D97-AF65-F5344CB8AC3E}">
        <p14:creationId xmlns:p14="http://schemas.microsoft.com/office/powerpoint/2010/main" val="33339519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具有无关项的逻辑函数的化简</a:t>
            </a:r>
          </a:p>
        </p:txBody>
      </p:sp>
      <p:graphicFrame>
        <p:nvGraphicFramePr>
          <p:cNvPr id="5" name="对象 4"/>
          <p:cNvGraphicFramePr>
            <a:graphicFrameLocks noChangeAspect="1"/>
          </p:cNvGraphicFramePr>
          <p:nvPr>
            <p:extLst>
              <p:ext uri="{D42A27DB-BD31-4B8C-83A1-F6EECF244321}">
                <p14:modId xmlns:p14="http://schemas.microsoft.com/office/powerpoint/2010/main" val="2235745868"/>
              </p:ext>
            </p:extLst>
          </p:nvPr>
        </p:nvGraphicFramePr>
        <p:xfrm>
          <a:off x="577370" y="1795802"/>
          <a:ext cx="9347442" cy="556593"/>
        </p:xfrm>
        <a:graphic>
          <a:graphicData uri="http://schemas.openxmlformats.org/presentationml/2006/ole">
            <mc:AlternateContent xmlns:mc="http://schemas.openxmlformats.org/markup-compatibility/2006">
              <mc:Choice xmlns:v="urn:schemas-microsoft-com:vml" Requires="v">
                <p:oleObj spid="_x0000_s28866" name="Equation" r:id="rId4" imgW="4025880" imgH="253800" progId="Equation.DSMT4">
                  <p:embed/>
                </p:oleObj>
              </mc:Choice>
              <mc:Fallback>
                <p:oleObj name="Equation" r:id="rId4" imgW="4025880" imgH="253800" progId="Equation.DSMT4">
                  <p:embed/>
                  <p:pic>
                    <p:nvPicPr>
                      <p:cNvPr id="0" name=""/>
                      <p:cNvPicPr>
                        <a:picLocks noChangeAspect="1" noChangeArrowheads="1"/>
                      </p:cNvPicPr>
                      <p:nvPr/>
                    </p:nvPicPr>
                    <p:blipFill>
                      <a:blip r:embed="rId5"/>
                      <a:srcRect/>
                      <a:stretch>
                        <a:fillRect/>
                      </a:stretch>
                    </p:blipFill>
                    <p:spPr bwMode="auto">
                      <a:xfrm>
                        <a:off x="577370" y="1795802"/>
                        <a:ext cx="9347442" cy="556593"/>
                      </a:xfrm>
                      <a:prstGeom prst="rect">
                        <a:avLst/>
                      </a:prstGeom>
                      <a:noFill/>
                      <a:ln>
                        <a:noFill/>
                      </a:ln>
                      <a:effectLst/>
                    </p:spPr>
                  </p:pic>
                </p:oleObj>
              </mc:Fallback>
            </mc:AlternateContent>
          </a:graphicData>
        </a:graphic>
      </p:graphicFrame>
      <p:graphicFrame>
        <p:nvGraphicFramePr>
          <p:cNvPr id="7" name="Group 4"/>
          <p:cNvGraphicFramePr>
            <a:graphicFrameLocks noGrp="1"/>
          </p:cNvGraphicFramePr>
          <p:nvPr>
            <p:extLst>
              <p:ext uri="{D42A27DB-BD31-4B8C-83A1-F6EECF244321}">
                <p14:modId xmlns:p14="http://schemas.microsoft.com/office/powerpoint/2010/main" val="3488092895"/>
              </p:ext>
            </p:extLst>
          </p:nvPr>
        </p:nvGraphicFramePr>
        <p:xfrm>
          <a:off x="712120" y="3690665"/>
          <a:ext cx="4548409" cy="3240704"/>
        </p:xfrm>
        <a:graphic>
          <a:graphicData uri="http://schemas.openxmlformats.org/drawingml/2006/table">
            <a:tbl>
              <a:tblPr/>
              <a:tblGrid>
                <a:gridCol w="672051">
                  <a:extLst>
                    <a:ext uri="{9D8B030D-6E8A-4147-A177-3AD203B41FA5}">
                      <a16:colId xmlns:a16="http://schemas.microsoft.com/office/drawing/2014/main" val="20000"/>
                    </a:ext>
                  </a:extLst>
                </a:gridCol>
                <a:gridCol w="928247">
                  <a:extLst>
                    <a:ext uri="{9D8B030D-6E8A-4147-A177-3AD203B41FA5}">
                      <a16:colId xmlns:a16="http://schemas.microsoft.com/office/drawing/2014/main" val="20001"/>
                    </a:ext>
                  </a:extLst>
                </a:gridCol>
                <a:gridCol w="926389">
                  <a:extLst>
                    <a:ext uri="{9D8B030D-6E8A-4147-A177-3AD203B41FA5}">
                      <a16:colId xmlns:a16="http://schemas.microsoft.com/office/drawing/2014/main" val="20002"/>
                    </a:ext>
                  </a:extLst>
                </a:gridCol>
                <a:gridCol w="1119466">
                  <a:extLst>
                    <a:ext uri="{9D8B030D-6E8A-4147-A177-3AD203B41FA5}">
                      <a16:colId xmlns:a16="http://schemas.microsoft.com/office/drawing/2014/main" val="20003"/>
                    </a:ext>
                  </a:extLst>
                </a:gridCol>
                <a:gridCol w="902256">
                  <a:extLst>
                    <a:ext uri="{9D8B030D-6E8A-4147-A177-3AD203B41FA5}">
                      <a16:colId xmlns:a16="http://schemas.microsoft.com/office/drawing/2014/main" val="20004"/>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00</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01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11</a:t>
                      </a:r>
                    </a:p>
                  </a:txBody>
                  <a:tcPr marL="106934" marR="106934" marT="50408" marB="50408"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10</a:t>
                      </a:r>
                    </a:p>
                  </a:txBody>
                  <a:tcPr marL="106934" marR="106934" marT="50408" marB="50408"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00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01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6862">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楷体_GB2312" pitchFamily="49" charset="-122"/>
                        </a:rPr>
                        <a:t>x</a:t>
                      </a: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378349" y="2321172"/>
                <a:ext cx="9212623" cy="1051947"/>
              </a:xfrm>
              <a:prstGeom prst="rect">
                <a:avLst/>
              </a:prstGeom>
              <a:noFill/>
            </p:spPr>
            <p:txBody>
              <a:bodyPr wrap="none" lIns="99569" tIns="49785" rIns="99569" bIns="49785" rtlCol="0">
                <a:spAutoFit/>
              </a:bodyPr>
              <a:lstStyle/>
              <a:p>
                <a:r>
                  <a:rPr lang="zh-CN" altLang="en-US" sz="3000" dirty="0">
                    <a:latin typeface="楷体" panose="02010609060101010101" pitchFamily="49" charset="-122"/>
                    <a:ea typeface="楷体" panose="02010609060101010101" pitchFamily="49" charset="-122"/>
                  </a:rPr>
                  <a:t>解：设置无关项</a:t>
                </a:r>
                <a14:m>
                  <m:oMath xmlns:m="http://schemas.openxmlformats.org/officeDocument/2006/math">
                    <m:sSub>
                      <m:sSubPr>
                        <m:ctrlPr>
                          <a:rPr lang="en-US" altLang="zh-CN" sz="3000" i="1">
                            <a:latin typeface="Cambria Math" panose="02040503050406030204" pitchFamily="18" charset="0"/>
                            <a:ea typeface="楷体" panose="02010609060101010101" pitchFamily="49" charset="-122"/>
                          </a:rPr>
                        </m:ctrlPr>
                      </m:sSubPr>
                      <m:e>
                        <m:r>
                          <a:rPr lang="en-US" altLang="zh-CN" sz="3000" i="1">
                            <a:latin typeface="Cambria Math"/>
                            <a:ea typeface="楷体" panose="02010609060101010101" pitchFamily="49" charset="-122"/>
                          </a:rPr>
                          <m:t>𝑚</m:t>
                        </m:r>
                      </m:e>
                      <m:sub>
                        <m:r>
                          <a:rPr lang="en-US" altLang="zh-CN" sz="3000" i="1">
                            <a:latin typeface="Cambria Math"/>
                            <a:ea typeface="楷体" panose="02010609060101010101" pitchFamily="49" charset="-122"/>
                          </a:rPr>
                          <m:t>10</m:t>
                        </m:r>
                      </m:sub>
                    </m:sSub>
                  </m:oMath>
                </a14:m>
                <a:r>
                  <a:rPr lang="en-US" altLang="zh-CN" sz="3000" dirty="0">
                    <a:ea typeface="楷体" panose="02010609060101010101" pitchFamily="49" charset="-122"/>
                  </a:rPr>
                  <a:t> </a:t>
                </a:r>
                <a14:m>
                  <m:oMath xmlns:m="http://schemas.openxmlformats.org/officeDocument/2006/math">
                    <m:sSub>
                      <m:sSubPr>
                        <m:ctrlPr>
                          <a:rPr lang="en-US" altLang="zh-CN" sz="3000" i="1">
                            <a:latin typeface="Cambria Math" panose="02040503050406030204" pitchFamily="18" charset="0"/>
                            <a:ea typeface="楷体" panose="02010609060101010101" pitchFamily="49" charset="-122"/>
                          </a:rPr>
                        </m:ctrlPr>
                      </m:sSubPr>
                      <m:e>
                        <m:r>
                          <a:rPr lang="en-US" altLang="zh-CN" sz="3000" i="1">
                            <a:latin typeface="Cambria Math"/>
                            <a:ea typeface="楷体" panose="02010609060101010101" pitchFamily="49" charset="-122"/>
                          </a:rPr>
                          <m:t>𝑚</m:t>
                        </m:r>
                      </m:e>
                      <m:sub>
                        <m:r>
                          <a:rPr lang="en-US" altLang="zh-CN" sz="3000" i="1">
                            <a:latin typeface="Cambria Math"/>
                            <a:ea typeface="楷体" panose="02010609060101010101" pitchFamily="49" charset="-122"/>
                          </a:rPr>
                          <m:t>12</m:t>
                        </m:r>
                      </m:sub>
                    </m:sSub>
                  </m:oMath>
                </a14:m>
                <a:r>
                  <a:rPr lang="en-US" altLang="zh-CN" sz="3000" dirty="0">
                    <a:ea typeface="楷体" panose="02010609060101010101" pitchFamily="49" charset="-122"/>
                  </a:rPr>
                  <a:t> </a:t>
                </a:r>
                <a14:m>
                  <m:oMath xmlns:m="http://schemas.openxmlformats.org/officeDocument/2006/math">
                    <m:sSub>
                      <m:sSubPr>
                        <m:ctrlPr>
                          <a:rPr lang="en-US" altLang="zh-CN" sz="3000" i="1">
                            <a:latin typeface="Cambria Math" panose="02040503050406030204" pitchFamily="18" charset="0"/>
                            <a:ea typeface="楷体" panose="02010609060101010101" pitchFamily="49" charset="-122"/>
                          </a:rPr>
                        </m:ctrlPr>
                      </m:sSubPr>
                      <m:e>
                        <m:r>
                          <a:rPr lang="en-US" altLang="zh-CN" sz="3000" i="1">
                            <a:latin typeface="Cambria Math"/>
                            <a:ea typeface="楷体" panose="02010609060101010101" pitchFamily="49" charset="-122"/>
                          </a:rPr>
                          <m:t>𝑚</m:t>
                        </m:r>
                      </m:e>
                      <m:sub>
                        <m:r>
                          <a:rPr lang="en-US" altLang="zh-CN" sz="3000" i="1">
                            <a:latin typeface="Cambria Math"/>
                            <a:ea typeface="楷体" panose="02010609060101010101" pitchFamily="49" charset="-122"/>
                          </a:rPr>
                          <m:t>14</m:t>
                        </m:r>
                      </m:sub>
                    </m:sSub>
                    <m:r>
                      <a:rPr lang="zh-CN" altLang="en-US" sz="3000" i="1">
                        <a:latin typeface="Cambria Math"/>
                        <a:ea typeface="楷体" panose="02010609060101010101" pitchFamily="49" charset="-122"/>
                      </a:rPr>
                      <m:t>为</m:t>
                    </m:r>
                    <m:r>
                      <a:rPr lang="en-US" altLang="zh-CN" sz="3000" i="1">
                        <a:latin typeface="Cambria Math"/>
                        <a:ea typeface="楷体" panose="02010609060101010101" pitchFamily="49" charset="-122"/>
                      </a:rPr>
                      <m:t>1</m:t>
                    </m:r>
                    <m:r>
                      <a:rPr lang="zh-CN" altLang="en-US" sz="3000" i="1">
                        <a:latin typeface="Cambria Math"/>
                        <a:ea typeface="楷体" panose="02010609060101010101" pitchFamily="49" charset="-122"/>
                      </a:rPr>
                      <m:t>，</m:t>
                    </m:r>
                    <m:sSub>
                      <m:sSubPr>
                        <m:ctrlPr>
                          <a:rPr lang="en-US" altLang="zh-CN" sz="3000" i="1">
                            <a:latin typeface="Cambria Math" panose="02040503050406030204" pitchFamily="18" charset="0"/>
                            <a:ea typeface="楷体" panose="02010609060101010101" pitchFamily="49" charset="-122"/>
                          </a:rPr>
                        </m:ctrlPr>
                      </m:sSubPr>
                      <m:e>
                        <m:r>
                          <a:rPr lang="en-US" altLang="zh-CN" sz="3000" i="1">
                            <a:latin typeface="Cambria Math"/>
                            <a:ea typeface="楷体" panose="02010609060101010101" pitchFamily="49" charset="-122"/>
                          </a:rPr>
                          <m:t>𝑚</m:t>
                        </m:r>
                      </m:e>
                      <m:sub>
                        <m:r>
                          <a:rPr lang="en-US" altLang="zh-CN" sz="3000" i="1">
                            <a:latin typeface="Cambria Math"/>
                            <a:ea typeface="楷体" panose="02010609060101010101" pitchFamily="49" charset="-122"/>
                          </a:rPr>
                          <m:t>11</m:t>
                        </m:r>
                      </m:sub>
                    </m:sSub>
                  </m:oMath>
                </a14:m>
                <a:r>
                  <a:rPr lang="en-US" altLang="zh-CN" sz="3000" dirty="0">
                    <a:ea typeface="楷体" panose="02010609060101010101" pitchFamily="49" charset="-122"/>
                  </a:rPr>
                  <a:t> </a:t>
                </a:r>
                <a14:m>
                  <m:oMath xmlns:m="http://schemas.openxmlformats.org/officeDocument/2006/math">
                    <m:sSub>
                      <m:sSubPr>
                        <m:ctrlPr>
                          <a:rPr lang="en-US" altLang="zh-CN" sz="3000" i="1">
                            <a:latin typeface="Cambria Math" panose="02040503050406030204" pitchFamily="18" charset="0"/>
                            <a:ea typeface="楷体" panose="02010609060101010101" pitchFamily="49" charset="-122"/>
                          </a:rPr>
                        </m:ctrlPr>
                      </m:sSubPr>
                      <m:e>
                        <m:r>
                          <a:rPr lang="en-US" altLang="zh-CN" sz="3000" i="1">
                            <a:latin typeface="Cambria Math"/>
                            <a:ea typeface="楷体" panose="02010609060101010101" pitchFamily="49" charset="-122"/>
                          </a:rPr>
                          <m:t>𝑚</m:t>
                        </m:r>
                      </m:e>
                      <m:sub>
                        <m:r>
                          <a:rPr lang="en-US" altLang="zh-CN" sz="3000" i="1">
                            <a:latin typeface="Cambria Math"/>
                            <a:ea typeface="楷体" panose="02010609060101010101" pitchFamily="49" charset="-122"/>
                          </a:rPr>
                          <m:t>13</m:t>
                        </m:r>
                      </m:sub>
                    </m:sSub>
                  </m:oMath>
                </a14:m>
                <a:r>
                  <a:rPr lang="en-US" altLang="zh-CN" sz="3000" dirty="0">
                    <a:ea typeface="楷体" panose="02010609060101010101" pitchFamily="49" charset="-122"/>
                  </a:rPr>
                  <a:t> </a:t>
                </a:r>
                <a14:m>
                  <m:oMath xmlns:m="http://schemas.openxmlformats.org/officeDocument/2006/math">
                    <m:sSub>
                      <m:sSubPr>
                        <m:ctrlPr>
                          <a:rPr lang="en-US" altLang="zh-CN" sz="3000" i="1">
                            <a:latin typeface="Cambria Math" panose="02040503050406030204" pitchFamily="18" charset="0"/>
                            <a:ea typeface="楷体" panose="02010609060101010101" pitchFamily="49" charset="-122"/>
                          </a:rPr>
                        </m:ctrlPr>
                      </m:sSubPr>
                      <m:e>
                        <m:r>
                          <a:rPr lang="en-US" altLang="zh-CN" sz="3000" i="1">
                            <a:latin typeface="Cambria Math"/>
                            <a:ea typeface="楷体" panose="02010609060101010101" pitchFamily="49" charset="-122"/>
                          </a:rPr>
                          <m:t>𝑚</m:t>
                        </m:r>
                      </m:e>
                      <m:sub>
                        <m:r>
                          <a:rPr lang="en-US" altLang="zh-CN" sz="3000" i="1">
                            <a:latin typeface="Cambria Math"/>
                            <a:ea typeface="楷体" panose="02010609060101010101" pitchFamily="49" charset="-122"/>
                          </a:rPr>
                          <m:t>15</m:t>
                        </m:r>
                      </m:sub>
                    </m:sSub>
                    <m:r>
                      <a:rPr lang="zh-CN" altLang="en-US" sz="3000" i="1">
                        <a:latin typeface="Cambria Math"/>
                        <a:ea typeface="楷体" panose="02010609060101010101" pitchFamily="49" charset="-122"/>
                      </a:rPr>
                      <m:t>为</m:t>
                    </m:r>
                    <m:r>
                      <a:rPr lang="en-US" altLang="zh-CN" sz="3000" i="1">
                        <a:latin typeface="Cambria Math"/>
                        <a:ea typeface="楷体" panose="02010609060101010101" pitchFamily="49" charset="-122"/>
                      </a:rPr>
                      <m:t>0</m:t>
                    </m:r>
                    <m:r>
                      <a:rPr lang="zh-CN" altLang="en-US" sz="3000" i="1">
                        <a:latin typeface="Cambria Math"/>
                        <a:ea typeface="楷体" panose="02010609060101010101" pitchFamily="49" charset="-122"/>
                      </a:rPr>
                      <m:t>，</m:t>
                    </m:r>
                  </m:oMath>
                </a14:m>
                <a:endParaRPr lang="en-US" altLang="zh-CN" sz="3000" i="1" dirty="0">
                  <a:latin typeface="Cambria Math"/>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zh-CN" altLang="en-US" sz="3000" i="1">
                          <a:latin typeface="Cambria Math"/>
                          <a:ea typeface="楷体" panose="02010609060101010101" pitchFamily="49" charset="-122"/>
                        </a:rPr>
                        <m:t>合并后如图</m:t>
                      </m:r>
                    </m:oMath>
                  </m:oMathPara>
                </a14:m>
                <a:endParaRPr lang="zh-CN" altLang="en-US" sz="3000" dirty="0">
                  <a:latin typeface="楷体" panose="02010609060101010101" pitchFamily="49" charset="-122"/>
                  <a:ea typeface="楷体" panose="02010609060101010101" pitchFamily="49"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23528" y="2105281"/>
                <a:ext cx="8534259" cy="954107"/>
              </a:xfrm>
              <a:prstGeom prst="rect">
                <a:avLst/>
              </a:prstGeom>
              <a:blipFill rotWithShape="1">
                <a:blip r:embed="rId6"/>
                <a:stretch>
                  <a:fillRect l="-1429" t="-8917"/>
                </a:stretch>
              </a:blipFill>
            </p:spPr>
            <p:txBody>
              <a:bodyPr/>
              <a:lstStyle/>
              <a:p>
                <a:r>
                  <a:rPr lang="zh-CN" altLang="en-US">
                    <a:noFill/>
                  </a:rPr>
                  <a:t> </a:t>
                </a:r>
              </a:p>
            </p:txBody>
          </p:sp>
        </mc:Fallback>
      </mc:AlternateContent>
      <p:sp>
        <p:nvSpPr>
          <p:cNvPr id="4" name="TextBox 3"/>
          <p:cNvSpPr txBox="1"/>
          <p:nvPr/>
        </p:nvSpPr>
        <p:spPr>
          <a:xfrm>
            <a:off x="838044" y="3373119"/>
            <a:ext cx="585229" cy="509007"/>
          </a:xfrm>
          <a:prstGeom prst="rect">
            <a:avLst/>
          </a:prstGeom>
          <a:noFill/>
        </p:spPr>
        <p:txBody>
          <a:bodyPr wrap="none" lIns="99569" tIns="49785" rIns="99569" bIns="49785" rtlCol="0">
            <a:spAutoFit/>
          </a:bodyPr>
          <a:lstStyle/>
          <a:p>
            <a:r>
              <a:rPr lang="en-US" altLang="zh-CN" sz="2600" b="1" dirty="0"/>
              <a:t>CD</a:t>
            </a:r>
            <a:endParaRPr lang="zh-CN" altLang="en-US" sz="2600" b="1" dirty="0"/>
          </a:p>
        </p:txBody>
      </p:sp>
      <p:sp>
        <p:nvSpPr>
          <p:cNvPr id="8" name="TextBox 7"/>
          <p:cNvSpPr txBox="1"/>
          <p:nvPr/>
        </p:nvSpPr>
        <p:spPr>
          <a:xfrm>
            <a:off x="560113" y="3870821"/>
            <a:ext cx="586959" cy="509007"/>
          </a:xfrm>
          <a:prstGeom prst="rect">
            <a:avLst/>
          </a:prstGeom>
          <a:noFill/>
        </p:spPr>
        <p:txBody>
          <a:bodyPr wrap="none" lIns="99569" tIns="49785" rIns="99569" bIns="49785" rtlCol="0">
            <a:spAutoFit/>
          </a:bodyPr>
          <a:lstStyle/>
          <a:p>
            <a:r>
              <a:rPr lang="en-US" altLang="zh-CN" sz="2600" b="1" dirty="0"/>
              <a:t>AB</a:t>
            </a:r>
            <a:endParaRPr lang="zh-CN" altLang="en-US" sz="2600" b="1" dirty="0"/>
          </a:p>
        </p:txBody>
      </p:sp>
      <p:sp>
        <p:nvSpPr>
          <p:cNvPr id="9" name="Oval 55"/>
          <p:cNvSpPr>
            <a:spLocks noChangeArrowheads="1"/>
          </p:cNvSpPr>
          <p:nvPr/>
        </p:nvSpPr>
        <p:spPr bwMode="auto">
          <a:xfrm>
            <a:off x="4275044" y="4216456"/>
            <a:ext cx="757449" cy="269895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9569" tIns="49785" rIns="99569" bIns="49785" anchor="ctr"/>
          <a:lstStyle/>
          <a:p>
            <a:endParaRPr lang="zh-CN" altLang="en-US"/>
          </a:p>
        </p:txBody>
      </p:sp>
      <p:sp>
        <p:nvSpPr>
          <p:cNvPr id="10" name="Freeform 56"/>
          <p:cNvSpPr>
            <a:spLocks/>
          </p:cNvSpPr>
          <p:nvPr/>
        </p:nvSpPr>
        <p:spPr bwMode="auto">
          <a:xfrm>
            <a:off x="990908" y="4851810"/>
            <a:ext cx="1262415" cy="1521005"/>
          </a:xfrm>
          <a:custGeom>
            <a:avLst/>
            <a:gdLst>
              <a:gd name="T0" fmla="*/ 0 w 680"/>
              <a:gd name="T1" fmla="*/ 0 h 869"/>
              <a:gd name="T2" fmla="*/ 589 w 680"/>
              <a:gd name="T3" fmla="*/ 136 h 869"/>
              <a:gd name="T4" fmla="*/ 544 w 680"/>
              <a:gd name="T5" fmla="*/ 771 h 869"/>
              <a:gd name="T6" fmla="*/ 90 w 680"/>
              <a:gd name="T7" fmla="*/ 726 h 869"/>
            </a:gdLst>
            <a:ahLst/>
            <a:cxnLst>
              <a:cxn ang="0">
                <a:pos x="T0" y="T1"/>
              </a:cxn>
              <a:cxn ang="0">
                <a:pos x="T2" y="T3"/>
              </a:cxn>
              <a:cxn ang="0">
                <a:pos x="T4" y="T5"/>
              </a:cxn>
              <a:cxn ang="0">
                <a:pos x="T6" y="T7"/>
              </a:cxn>
            </a:cxnLst>
            <a:rect l="0" t="0" r="r" b="b"/>
            <a:pathLst>
              <a:path w="680" h="869">
                <a:moveTo>
                  <a:pt x="0" y="0"/>
                </a:moveTo>
                <a:cubicBezTo>
                  <a:pt x="249" y="3"/>
                  <a:pt x="498" y="7"/>
                  <a:pt x="589" y="136"/>
                </a:cubicBezTo>
                <a:cubicBezTo>
                  <a:pt x="680" y="265"/>
                  <a:pt x="627" y="673"/>
                  <a:pt x="544" y="771"/>
                </a:cubicBezTo>
                <a:cubicBezTo>
                  <a:pt x="461" y="869"/>
                  <a:pt x="275" y="797"/>
                  <a:pt x="90" y="72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endParaRPr lang="zh-CN" altLang="en-US"/>
          </a:p>
        </p:txBody>
      </p:sp>
      <p:sp>
        <p:nvSpPr>
          <p:cNvPr id="11" name="Freeform 57"/>
          <p:cNvSpPr>
            <a:spLocks/>
          </p:cNvSpPr>
          <p:nvPr/>
        </p:nvSpPr>
        <p:spPr bwMode="auto">
          <a:xfrm>
            <a:off x="4204497" y="4813306"/>
            <a:ext cx="1249420" cy="1573513"/>
          </a:xfrm>
          <a:custGeom>
            <a:avLst/>
            <a:gdLst>
              <a:gd name="T0" fmla="*/ 627 w 673"/>
              <a:gd name="T1" fmla="*/ 113 h 899"/>
              <a:gd name="T2" fmla="*/ 83 w 673"/>
              <a:gd name="T3" fmla="*/ 113 h 899"/>
              <a:gd name="T4" fmla="*/ 128 w 673"/>
              <a:gd name="T5" fmla="*/ 793 h 899"/>
              <a:gd name="T6" fmla="*/ 673 w 673"/>
              <a:gd name="T7" fmla="*/ 748 h 899"/>
            </a:gdLst>
            <a:ahLst/>
            <a:cxnLst>
              <a:cxn ang="0">
                <a:pos x="T0" y="T1"/>
              </a:cxn>
              <a:cxn ang="0">
                <a:pos x="T2" y="T3"/>
              </a:cxn>
              <a:cxn ang="0">
                <a:pos x="T4" y="T5"/>
              </a:cxn>
              <a:cxn ang="0">
                <a:pos x="T6" y="T7"/>
              </a:cxn>
            </a:cxnLst>
            <a:rect l="0" t="0" r="r" b="b"/>
            <a:pathLst>
              <a:path w="673" h="899">
                <a:moveTo>
                  <a:pt x="627" y="113"/>
                </a:moveTo>
                <a:cubicBezTo>
                  <a:pt x="396" y="56"/>
                  <a:pt x="166" y="0"/>
                  <a:pt x="83" y="113"/>
                </a:cubicBezTo>
                <a:cubicBezTo>
                  <a:pt x="0" y="226"/>
                  <a:pt x="30" y="687"/>
                  <a:pt x="128" y="793"/>
                </a:cubicBezTo>
                <a:cubicBezTo>
                  <a:pt x="226" y="899"/>
                  <a:pt x="590" y="755"/>
                  <a:pt x="673" y="7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endParaRPr lang="zh-CN" altLang="en-US"/>
          </a:p>
        </p:txBody>
      </p:sp>
      <p:sp>
        <p:nvSpPr>
          <p:cNvPr id="12" name="Freeform 58"/>
          <p:cNvSpPr>
            <a:spLocks/>
          </p:cNvSpPr>
          <p:nvPr/>
        </p:nvSpPr>
        <p:spPr bwMode="auto">
          <a:xfrm>
            <a:off x="1074451" y="5553680"/>
            <a:ext cx="1067484" cy="1375730"/>
          </a:xfrm>
          <a:custGeom>
            <a:avLst/>
            <a:gdLst>
              <a:gd name="T0" fmla="*/ 45 w 575"/>
              <a:gd name="T1" fmla="*/ 98 h 786"/>
              <a:gd name="T2" fmla="*/ 454 w 575"/>
              <a:gd name="T3" fmla="*/ 98 h 786"/>
              <a:gd name="T4" fmla="*/ 499 w 575"/>
              <a:gd name="T5" fmla="*/ 688 h 786"/>
              <a:gd name="T6" fmla="*/ 0 w 575"/>
              <a:gd name="T7" fmla="*/ 688 h 786"/>
            </a:gdLst>
            <a:ahLst/>
            <a:cxnLst>
              <a:cxn ang="0">
                <a:pos x="T0" y="T1"/>
              </a:cxn>
              <a:cxn ang="0">
                <a:pos x="T2" y="T3"/>
              </a:cxn>
              <a:cxn ang="0">
                <a:pos x="T4" y="T5"/>
              </a:cxn>
              <a:cxn ang="0">
                <a:pos x="T6" y="T7"/>
              </a:cxn>
            </a:cxnLst>
            <a:rect l="0" t="0" r="r" b="b"/>
            <a:pathLst>
              <a:path w="575" h="786">
                <a:moveTo>
                  <a:pt x="45" y="98"/>
                </a:moveTo>
                <a:cubicBezTo>
                  <a:pt x="211" y="49"/>
                  <a:pt x="378" y="0"/>
                  <a:pt x="454" y="98"/>
                </a:cubicBezTo>
                <a:cubicBezTo>
                  <a:pt x="530" y="196"/>
                  <a:pt x="575" y="590"/>
                  <a:pt x="499" y="688"/>
                </a:cubicBezTo>
                <a:cubicBezTo>
                  <a:pt x="423" y="786"/>
                  <a:pt x="211" y="737"/>
                  <a:pt x="0" y="6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endParaRPr lang="zh-CN" altLang="en-US"/>
          </a:p>
        </p:txBody>
      </p:sp>
      <p:sp>
        <p:nvSpPr>
          <p:cNvPr id="13" name="Freeform 59"/>
          <p:cNvSpPr>
            <a:spLocks/>
          </p:cNvSpPr>
          <p:nvPr/>
        </p:nvSpPr>
        <p:spPr bwMode="auto">
          <a:xfrm>
            <a:off x="4189645" y="5553680"/>
            <a:ext cx="1178873" cy="1375730"/>
          </a:xfrm>
          <a:custGeom>
            <a:avLst/>
            <a:gdLst>
              <a:gd name="T0" fmla="*/ 590 w 635"/>
              <a:gd name="T1" fmla="*/ 98 h 786"/>
              <a:gd name="T2" fmla="*/ 91 w 635"/>
              <a:gd name="T3" fmla="*/ 98 h 786"/>
              <a:gd name="T4" fmla="*/ 91 w 635"/>
              <a:gd name="T5" fmla="*/ 688 h 786"/>
              <a:gd name="T6" fmla="*/ 635 w 635"/>
              <a:gd name="T7" fmla="*/ 688 h 786"/>
            </a:gdLst>
            <a:ahLst/>
            <a:cxnLst>
              <a:cxn ang="0">
                <a:pos x="T0" y="T1"/>
              </a:cxn>
              <a:cxn ang="0">
                <a:pos x="T2" y="T3"/>
              </a:cxn>
              <a:cxn ang="0">
                <a:pos x="T4" y="T5"/>
              </a:cxn>
              <a:cxn ang="0">
                <a:pos x="T6" y="T7"/>
              </a:cxn>
            </a:cxnLst>
            <a:rect l="0" t="0" r="r" b="b"/>
            <a:pathLst>
              <a:path w="635" h="786">
                <a:moveTo>
                  <a:pt x="590" y="98"/>
                </a:moveTo>
                <a:cubicBezTo>
                  <a:pt x="382" y="49"/>
                  <a:pt x="174" y="0"/>
                  <a:pt x="91" y="98"/>
                </a:cubicBezTo>
                <a:cubicBezTo>
                  <a:pt x="8" y="196"/>
                  <a:pt x="0" y="590"/>
                  <a:pt x="91" y="688"/>
                </a:cubicBezTo>
                <a:cubicBezTo>
                  <a:pt x="182" y="786"/>
                  <a:pt x="408" y="737"/>
                  <a:pt x="635" y="68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48355197"/>
              </p:ext>
            </p:extLst>
          </p:nvPr>
        </p:nvGraphicFramePr>
        <p:xfrm>
          <a:off x="5936166" y="5273631"/>
          <a:ext cx="3920913" cy="560094"/>
        </p:xfrm>
        <a:graphic>
          <a:graphicData uri="http://schemas.openxmlformats.org/presentationml/2006/ole">
            <mc:AlternateContent xmlns:mc="http://schemas.openxmlformats.org/markup-compatibility/2006">
              <mc:Choice xmlns:v="urn:schemas-microsoft-com:vml" Requires="v">
                <p:oleObj spid="_x0000_s28867" name="公式" r:id="rId7" imgW="1422400" imgH="215900" progId="Equation.3">
                  <p:embed/>
                </p:oleObj>
              </mc:Choice>
              <mc:Fallback>
                <p:oleObj name="公式" r:id="rId7" imgW="1422400" imgH="215900" progId="Equation.3">
                  <p:embed/>
                  <p:pic>
                    <p:nvPicPr>
                      <p:cNvPr id="0" name="Object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6166" y="5273631"/>
                        <a:ext cx="3920913" cy="5600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749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1000"/>
                                        <p:tgtEl>
                                          <p:spTgt spid="10"/>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1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0" grpId="0" animBg="1"/>
      <p:bldP spid="11" grpId="0" animBg="1"/>
      <p:bldP spid="12" grpId="0" animBg="1"/>
      <p:bldP spid="1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534670" y="2669141"/>
            <a:ext cx="9624060" cy="1429059"/>
          </a:xfrm>
          <a:prstGeom prst="rect">
            <a:avLst/>
          </a:prstGeom>
        </p:spPr>
        <p:txBody>
          <a:bodyPr lIns="99569" tIns="49785" rIns="99569" bIns="49785"/>
          <a:lstStyle/>
          <a:p>
            <a:pPr marL="373384" indent="-373384" algn="ctr" defTabSz="995690" eaLnBrk="0" hangingPunct="0">
              <a:spcBef>
                <a:spcPct val="20000"/>
              </a:spcBef>
              <a:defRPr/>
            </a:pPr>
            <a:r>
              <a:rPr kumimoji="1" lang="zh-CN" altLang="en-US" sz="10500" kern="0" dirty="0">
                <a:solidFill>
                  <a:srgbClr val="000066"/>
                </a:solidFill>
                <a:latin typeface="+mj-ea"/>
                <a:ea typeface="+mj-ea"/>
                <a:cs typeface="宋体" charset="0"/>
              </a:rPr>
              <a:t>谢谢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582" y="3880037"/>
            <a:ext cx="5769981" cy="333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三种基本运算</a:t>
            </a:r>
          </a:p>
        </p:txBody>
      </p:sp>
      <p:sp>
        <p:nvSpPr>
          <p:cNvPr id="4" name="内容占位符 3"/>
          <p:cNvSpPr>
            <a:spLocks noGrp="1"/>
          </p:cNvSpPr>
          <p:nvPr>
            <p:ph idx="1"/>
          </p:nvPr>
        </p:nvSpPr>
        <p:spPr/>
        <p:txBody>
          <a:bodyPr/>
          <a:lstStyle/>
          <a:p>
            <a:r>
              <a:rPr lang="zh-CN" altLang="en-US" dirty="0"/>
              <a:t>或（</a:t>
            </a:r>
            <a:r>
              <a:rPr lang="en-US" altLang="zh-CN" dirty="0"/>
              <a:t>OR</a:t>
            </a:r>
            <a:r>
              <a:rPr lang="zh-CN" altLang="en-US" dirty="0"/>
              <a:t>）</a:t>
            </a:r>
            <a:endParaRPr lang="en-US" altLang="zh-CN" dirty="0"/>
          </a:p>
          <a:p>
            <a:pPr lvl="1"/>
            <a:r>
              <a:rPr lang="zh-CN" altLang="en-US" dirty="0"/>
              <a:t>定义：</a:t>
            </a:r>
            <a:r>
              <a:rPr lang="zh-CN" altLang="en-US" dirty="0">
                <a:latin typeface="+mj-ea"/>
              </a:rPr>
              <a:t>在决定事物结果的诸条件中只要有一个满足，结果就会发生，又称逻辑相加</a:t>
            </a:r>
            <a:endParaRPr lang="en-US" altLang="zh-CN" dirty="0"/>
          </a:p>
          <a:p>
            <a:pPr lvl="1"/>
            <a:r>
              <a:rPr lang="zh-CN" altLang="en-US" dirty="0">
                <a:latin typeface="+mj-ea"/>
              </a:rPr>
              <a:t>例：</a:t>
            </a:r>
            <a:endParaRPr lang="en-US" altLang="zh-CN" dirty="0">
              <a:latin typeface="+mj-ea"/>
            </a:endParaRPr>
          </a:p>
        </p:txBody>
      </p:sp>
    </p:spTree>
    <p:custDataLst>
      <p:tags r:id="rId1"/>
    </p:custDataLst>
    <p:extLst>
      <p:ext uri="{BB962C8B-B14F-4D97-AF65-F5344CB8AC3E}">
        <p14:creationId xmlns:p14="http://schemas.microsoft.com/office/powerpoint/2010/main" val="2938774501"/>
      </p:ext>
    </p:extLst>
  </p:cSld>
  <p:clrMapOvr>
    <a:masterClrMapping/>
  </p:clrMapOvr>
  <mc:AlternateContent xmlns:mc="http://schemas.openxmlformats.org/markup-compatibility/2006" xmlns:p14="http://schemas.microsoft.com/office/powerpoint/2010/main">
    <mc:Choice Requires="p14">
      <p:transition p14:dur="0" advTm="21593"/>
    </mc:Choice>
    <mc:Fallback xmlns="">
      <p:transition advTm="215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fade">
                                      <p:cBhvr>
                                        <p:cTn id="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564604467"/>
              </p:ext>
            </p:extLst>
          </p:nvPr>
        </p:nvGraphicFramePr>
        <p:xfrm>
          <a:off x="6134097" y="2913464"/>
          <a:ext cx="3685138" cy="4410737"/>
        </p:xfrm>
        <a:graphic>
          <a:graphicData uri="http://schemas.openxmlformats.org/presentationml/2006/ole">
            <mc:AlternateContent xmlns:mc="http://schemas.openxmlformats.org/markup-compatibility/2006">
              <mc:Choice xmlns:v="urn:schemas-microsoft-com:vml" Requires="v">
                <p:oleObj spid="_x0000_s30820" name="Photo Editor Photo" r:id="rId5" imgW="4809524" imgH="6106377" progId="MSPhotoEd.3">
                  <p:embed/>
                </p:oleObj>
              </mc:Choice>
              <mc:Fallback>
                <p:oleObj name="Photo Editor Photo" r:id="rId5" imgW="4809524" imgH="6106377"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097" y="2913464"/>
                        <a:ext cx="3685138" cy="441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标题 2"/>
          <p:cNvSpPr>
            <a:spLocks noGrp="1"/>
          </p:cNvSpPr>
          <p:nvPr>
            <p:ph type="title"/>
          </p:nvPr>
        </p:nvSpPr>
        <p:spPr/>
        <p:txBody>
          <a:bodyPr/>
          <a:lstStyle/>
          <a:p>
            <a:r>
              <a:rPr lang="zh-CN" altLang="en-US" dirty="0"/>
              <a:t>三种基本运算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或（</a:t>
                </a:r>
                <a:r>
                  <a:rPr lang="en-US" altLang="zh-CN" dirty="0"/>
                  <a:t>OR</a:t>
                </a:r>
                <a:r>
                  <a:rPr lang="zh-CN" altLang="en-US" dirty="0"/>
                  <a:t>）</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a:solidFill>
                            <a:srgbClr val="FF0000"/>
                          </a:solidFill>
                          <a:latin typeface="Cambria Math"/>
                        </a:rPr>
                        <m:t>𝒀</m:t>
                      </m:r>
                      <m:r>
                        <a:rPr lang="en-US" altLang="zh-CN" b="1" i="1">
                          <a:solidFill>
                            <a:srgbClr val="FF0000"/>
                          </a:solidFill>
                          <a:latin typeface="Cambria Math"/>
                        </a:rPr>
                        <m:t>=</m:t>
                      </m:r>
                      <m:r>
                        <a:rPr lang="en-US" altLang="zh-CN" b="1" i="1">
                          <a:solidFill>
                            <a:srgbClr val="FF0000"/>
                          </a:solidFill>
                          <a:latin typeface="Cambria Math"/>
                        </a:rPr>
                        <m:t>𝑨</m:t>
                      </m:r>
                      <m:r>
                        <a:rPr lang="en-US" altLang="zh-CN" b="1" i="1">
                          <a:solidFill>
                            <a:srgbClr val="FF0000"/>
                          </a:solidFill>
                          <a:latin typeface="Cambria Math"/>
                        </a:rPr>
                        <m:t>+</m:t>
                      </m:r>
                      <m:r>
                        <a:rPr lang="en-US" altLang="zh-CN" b="1" i="1">
                          <a:solidFill>
                            <a:srgbClr val="FF0000"/>
                          </a:solidFill>
                          <a:latin typeface="Cambria Math"/>
                          <a:ea typeface="Cambria Math"/>
                        </a:rPr>
                        <m:t>𝑩</m:t>
                      </m:r>
                    </m:oMath>
                  </m:oMathPara>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7"/>
                <a:stretch>
                  <a:fillRect l="-1630" t="-1600"/>
                </a:stretch>
              </a:blipFill>
            </p:spPr>
            <p:txBody>
              <a:bodyPr/>
              <a:lstStyle/>
              <a:p>
                <a:r>
                  <a:rPr lang="zh-CN" altLang="en-US">
                    <a:noFill/>
                  </a:rPr>
                  <a:t> </a:t>
                </a:r>
              </a:p>
            </p:txBody>
          </p:sp>
        </mc:Fallback>
      </mc:AlternateContent>
      <p:sp>
        <p:nvSpPr>
          <p:cNvPr id="2" name="TextBox 1"/>
          <p:cNvSpPr txBox="1"/>
          <p:nvPr/>
        </p:nvSpPr>
        <p:spPr>
          <a:xfrm>
            <a:off x="1557280" y="6694184"/>
            <a:ext cx="1860549" cy="509007"/>
          </a:xfrm>
          <a:prstGeom prst="rect">
            <a:avLst/>
          </a:prstGeom>
          <a:no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逻辑真值表</a:t>
            </a:r>
          </a:p>
        </p:txBody>
      </p:sp>
      <p:sp>
        <p:nvSpPr>
          <p:cNvPr id="7" name="TextBox 6"/>
          <p:cNvSpPr txBox="1"/>
          <p:nvPr/>
        </p:nvSpPr>
        <p:spPr>
          <a:xfrm>
            <a:off x="6788907" y="4609827"/>
            <a:ext cx="2192789" cy="509007"/>
          </a:xfrm>
          <a:prstGeom prst="rect">
            <a:avLst/>
          </a:prstGeom>
          <a:solidFill>
            <a:srgbClr val="FFFFFF"/>
          </a:solid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矩形轮廓符号</a:t>
            </a:r>
          </a:p>
        </p:txBody>
      </p:sp>
      <p:sp>
        <p:nvSpPr>
          <p:cNvPr id="8" name="TextBox 7"/>
          <p:cNvSpPr txBox="1"/>
          <p:nvPr/>
        </p:nvSpPr>
        <p:spPr>
          <a:xfrm>
            <a:off x="6788907" y="6686506"/>
            <a:ext cx="2192789" cy="509007"/>
          </a:xfrm>
          <a:prstGeom prst="rect">
            <a:avLst/>
          </a:prstGeom>
          <a:solidFill>
            <a:srgbClr val="FFFFFF"/>
          </a:solid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特定外形符号</a:t>
            </a:r>
          </a:p>
        </p:txBody>
      </p:sp>
      <p:graphicFrame>
        <p:nvGraphicFramePr>
          <p:cNvPr id="10" name="Group 38"/>
          <p:cNvGraphicFramePr>
            <a:graphicFrameLocks noGrp="1"/>
          </p:cNvGraphicFramePr>
          <p:nvPr>
            <p:extLst>
              <p:ext uri="{D42A27DB-BD31-4B8C-83A1-F6EECF244321}">
                <p14:modId xmlns:p14="http://schemas.microsoft.com/office/powerpoint/2010/main" val="932528462"/>
              </p:ext>
            </p:extLst>
          </p:nvPr>
        </p:nvGraphicFramePr>
        <p:xfrm>
          <a:off x="1388861" y="3135182"/>
          <a:ext cx="2948110" cy="3542594"/>
        </p:xfrm>
        <a:graphic>
          <a:graphicData uri="http://schemas.openxmlformats.org/drawingml/2006/table">
            <a:tbl>
              <a:tblPr/>
              <a:tblGrid>
                <a:gridCol w="1769238">
                  <a:extLst>
                    <a:ext uri="{9D8B030D-6E8A-4147-A177-3AD203B41FA5}">
                      <a16:colId xmlns:a16="http://schemas.microsoft.com/office/drawing/2014/main" val="20000"/>
                    </a:ext>
                  </a:extLst>
                </a:gridCol>
                <a:gridCol w="1178872">
                  <a:extLst>
                    <a:ext uri="{9D8B030D-6E8A-4147-A177-3AD203B41FA5}">
                      <a16:colId xmlns:a16="http://schemas.microsoft.com/office/drawing/2014/main" val="20001"/>
                    </a:ext>
                  </a:extLst>
                </a:gridCol>
              </a:tblGrid>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11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AutoShape 33"/>
          <p:cNvSpPr>
            <a:spLocks noChangeArrowheads="1"/>
          </p:cNvSpPr>
          <p:nvPr/>
        </p:nvSpPr>
        <p:spPr bwMode="auto">
          <a:xfrm>
            <a:off x="4083560" y="4604793"/>
            <a:ext cx="2189443" cy="1260211"/>
          </a:xfrm>
          <a:prstGeom prst="cloudCallout">
            <a:avLst>
              <a:gd name="adj1" fmla="val -74409"/>
              <a:gd name="adj2" fmla="val -137834"/>
            </a:avLst>
          </a:prstGeom>
          <a:solidFill>
            <a:srgbClr val="CCFFFF"/>
          </a:solidFill>
          <a:ln w="9525">
            <a:solidFill>
              <a:srgbClr val="CCFFFF"/>
            </a:solidFill>
            <a:miter lim="800000"/>
            <a:headEnd/>
            <a:tailEnd/>
          </a:ln>
          <a:effectLst/>
        </p:spPr>
        <p:txBody>
          <a:bodyPr lIns="99569" tIns="49785" rIns="99569" bIns="49785"/>
          <a:lstStyle/>
          <a:p>
            <a:r>
              <a:rPr lang="zh-CN" altLang="en-US" sz="2600" b="1" dirty="0">
                <a:latin typeface="+mj-ea"/>
                <a:ea typeface="+mj-ea"/>
              </a:rPr>
              <a:t>有</a:t>
            </a:r>
            <a:r>
              <a:rPr lang="en-US" altLang="zh-CN" sz="2600" b="1" dirty="0">
                <a:latin typeface="+mj-ea"/>
                <a:ea typeface="+mj-ea"/>
              </a:rPr>
              <a:t>1</a:t>
            </a:r>
            <a:r>
              <a:rPr lang="zh-CN" altLang="en-US" sz="2600" b="1" dirty="0">
                <a:latin typeface="+mj-ea"/>
                <a:ea typeface="+mj-ea"/>
              </a:rPr>
              <a:t>出</a:t>
            </a:r>
            <a:r>
              <a:rPr lang="en-US" altLang="zh-CN" sz="2600" b="1" dirty="0">
                <a:latin typeface="+mj-ea"/>
                <a:ea typeface="+mj-ea"/>
              </a:rPr>
              <a:t>1</a:t>
            </a:r>
          </a:p>
          <a:p>
            <a:r>
              <a:rPr lang="zh-CN" altLang="en-US" sz="2600" b="1" dirty="0">
                <a:latin typeface="+mj-ea"/>
                <a:ea typeface="+mj-ea"/>
              </a:rPr>
              <a:t>全</a:t>
            </a:r>
            <a:r>
              <a:rPr lang="en-US" altLang="zh-CN" sz="2600" b="1" dirty="0">
                <a:latin typeface="+mj-ea"/>
                <a:ea typeface="+mj-ea"/>
              </a:rPr>
              <a:t>0</a:t>
            </a:r>
            <a:r>
              <a:rPr lang="zh-CN" altLang="en-US" sz="2600" b="1" dirty="0">
                <a:latin typeface="+mj-ea"/>
                <a:ea typeface="+mj-ea"/>
              </a:rPr>
              <a:t>出</a:t>
            </a:r>
            <a:r>
              <a:rPr lang="en-US" altLang="zh-CN" sz="2600" b="1" dirty="0">
                <a:latin typeface="+mj-ea"/>
                <a:ea typeface="+mj-ea"/>
              </a:rPr>
              <a:t>0</a:t>
            </a:r>
          </a:p>
        </p:txBody>
      </p:sp>
    </p:spTree>
    <p:custDataLst>
      <p:tags r:id="rId2"/>
    </p:custDataLst>
    <p:extLst>
      <p:ext uri="{BB962C8B-B14F-4D97-AF65-F5344CB8AC3E}">
        <p14:creationId xmlns:p14="http://schemas.microsoft.com/office/powerpoint/2010/main" val="2286971862"/>
      </p:ext>
    </p:extLst>
  </p:cSld>
  <p:clrMapOvr>
    <a:masterClrMapping/>
  </p:clrMapOvr>
  <mc:AlternateContent xmlns:mc="http://schemas.openxmlformats.org/markup-compatibility/2006" xmlns:p14="http://schemas.microsoft.com/office/powerpoint/2010/main">
    <mc:Choice Requires="p14">
      <p:transition p14:dur="0" advTm="36515"/>
    </mc:Choice>
    <mc:Fallback xmlns="">
      <p:transition advTm="365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1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8304" y="3928550"/>
            <a:ext cx="4878864" cy="287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三种基本运算</a:t>
            </a:r>
          </a:p>
        </p:txBody>
      </p:sp>
      <p:sp>
        <p:nvSpPr>
          <p:cNvPr id="4" name="内容占位符 3"/>
          <p:cNvSpPr>
            <a:spLocks noGrp="1"/>
          </p:cNvSpPr>
          <p:nvPr>
            <p:ph idx="1"/>
          </p:nvPr>
        </p:nvSpPr>
        <p:spPr/>
        <p:txBody>
          <a:bodyPr/>
          <a:lstStyle/>
          <a:p>
            <a:r>
              <a:rPr lang="zh-CN" altLang="en-US" dirty="0"/>
              <a:t>非（</a:t>
            </a:r>
            <a:r>
              <a:rPr lang="en-US" altLang="zh-CN" dirty="0"/>
              <a:t>NOT</a:t>
            </a:r>
            <a:r>
              <a:rPr lang="zh-CN" altLang="en-US" dirty="0"/>
              <a:t>）</a:t>
            </a:r>
            <a:endParaRPr lang="en-US" altLang="zh-CN" dirty="0"/>
          </a:p>
          <a:p>
            <a:pPr lvl="1"/>
            <a:r>
              <a:rPr lang="zh-CN" altLang="en-US" dirty="0"/>
              <a:t>定义：</a:t>
            </a:r>
            <a:r>
              <a:rPr lang="zh-CN" altLang="en-US" dirty="0">
                <a:latin typeface="+mj-ea"/>
              </a:rPr>
              <a:t>只要条件具备了，结果便不会发生；如果条件不具备，结果一定发生，又成逻辑求反</a:t>
            </a:r>
          </a:p>
          <a:p>
            <a:pPr lvl="1"/>
            <a:r>
              <a:rPr lang="zh-CN" altLang="en-US" dirty="0"/>
              <a:t>例：</a:t>
            </a:r>
            <a:endParaRPr lang="en-US" altLang="zh-CN" dirty="0"/>
          </a:p>
        </p:txBody>
      </p:sp>
    </p:spTree>
    <p:custDataLst>
      <p:tags r:id="rId1"/>
    </p:custDataLst>
    <p:extLst>
      <p:ext uri="{BB962C8B-B14F-4D97-AF65-F5344CB8AC3E}">
        <p14:creationId xmlns:p14="http://schemas.microsoft.com/office/powerpoint/2010/main" val="2654520466"/>
      </p:ext>
    </p:extLst>
  </p:cSld>
  <p:clrMapOvr>
    <a:masterClrMapping/>
  </p:clrMapOvr>
  <mc:AlternateContent xmlns:mc="http://schemas.openxmlformats.org/markup-compatibility/2006" xmlns:p14="http://schemas.microsoft.com/office/powerpoint/2010/main">
    <mc:Choice Requires="p14">
      <p:transition p14:dur="0" advTm="19700"/>
    </mc:Choice>
    <mc:Fallback xmlns="">
      <p:transition advTm="197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fade">
                                      <p:cBhvr>
                                        <p:cTn id="7"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val="1626877110"/>
              </p:ext>
            </p:extLst>
          </p:nvPr>
        </p:nvGraphicFramePr>
        <p:xfrm>
          <a:off x="5767748" y="3173383"/>
          <a:ext cx="3250720" cy="3890900"/>
        </p:xfrm>
        <a:graphic>
          <a:graphicData uri="http://schemas.openxmlformats.org/presentationml/2006/ole">
            <mc:AlternateContent xmlns:mc="http://schemas.openxmlformats.org/markup-compatibility/2006">
              <mc:Choice xmlns:v="urn:schemas-microsoft-com:vml" Requires="v">
                <p:oleObj spid="_x0000_s31844" name="Photo Editor Photo" r:id="rId4" imgW="4809524" imgH="6106377" progId="MSPhotoEd.3">
                  <p:embed/>
                </p:oleObj>
              </mc:Choice>
              <mc:Fallback>
                <p:oleObj name="Photo Editor Photo" r:id="rId4" imgW="4809524" imgH="6106377"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7748" y="3173383"/>
                        <a:ext cx="3250720" cy="38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p:cNvSpPr>
            <a:spLocks noGrp="1"/>
          </p:cNvSpPr>
          <p:nvPr>
            <p:ph type="title"/>
          </p:nvPr>
        </p:nvSpPr>
        <p:spPr/>
        <p:txBody>
          <a:bodyPr/>
          <a:lstStyle/>
          <a:p>
            <a:r>
              <a:rPr lang="zh-CN" altLang="en-US" dirty="0"/>
              <a:t>三种基本运算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非（</a:t>
                </a:r>
                <a:r>
                  <a:rPr lang="en-US" altLang="zh-CN" dirty="0"/>
                  <a:t>NOT</a:t>
                </a:r>
                <a:r>
                  <a:rPr lang="zh-CN" altLang="en-US" dirty="0"/>
                  <a:t>）</a:t>
                </a:r>
                <a:endParaRPr lang="en-US" altLang="zh-CN" dirty="0"/>
              </a:p>
              <a:p>
                <a:pPr marL="0" indent="0" algn="ctr">
                  <a:buNone/>
                </a:pPr>
                <a14:m>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r>
                      <a:rPr lang="en-US" altLang="zh-CN" b="1" i="1" smtClean="0">
                        <a:solidFill>
                          <a:srgbClr val="FF0000"/>
                        </a:solidFill>
                        <a:latin typeface="Cambria Math"/>
                      </a:rPr>
                      <m:t>𝑨</m:t>
                    </m:r>
                    <m:r>
                      <a:rPr lang="en-US" altLang="zh-CN" b="1" i="1" smtClean="0">
                        <a:solidFill>
                          <a:srgbClr val="FF0000"/>
                        </a:solidFill>
                        <a:latin typeface="Cambria Math"/>
                      </a:rPr>
                      <m:t>′</m:t>
                    </m:r>
                  </m:oMath>
                </a14:m>
                <a:r>
                  <a:rPr lang="zh-CN" altLang="en-US" dirty="0"/>
                  <a:t>或</a:t>
                </a:r>
                <a:r>
                  <a:rPr lang="zh-CN" altLang="en-US" b="1" i="1" dirty="0">
                    <a:solidFill>
                      <a:srgbClr val="FF0000"/>
                    </a:solidFill>
                  </a:rPr>
                  <a:t> </a:t>
                </a:r>
                <a14:m>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acc>
                      <m:accPr>
                        <m:chr m:val="̅"/>
                        <m:ctrlPr>
                          <a:rPr lang="en-US" altLang="zh-CN" b="1" i="1" smtClean="0">
                            <a:solidFill>
                              <a:srgbClr val="FF0000"/>
                            </a:solidFill>
                            <a:latin typeface="Cambria Math" panose="02040503050406030204" pitchFamily="18" charset="0"/>
                          </a:rPr>
                        </m:ctrlPr>
                      </m:accPr>
                      <m:e>
                        <m:r>
                          <a:rPr lang="en-US" altLang="zh-CN" b="1" i="1" smtClean="0">
                            <a:solidFill>
                              <a:srgbClr val="FF0000"/>
                            </a:solidFill>
                            <a:latin typeface="Cambria Math"/>
                          </a:rPr>
                          <m:t>𝑨</m:t>
                        </m:r>
                      </m:e>
                    </m:acc>
                  </m:oMath>
                </a14:m>
                <a:r>
                  <a:rPr lang="zh-CN" altLang="en-US" b="1" i="1" dirty="0">
                    <a:solidFill>
                      <a:srgbClr val="FF0000"/>
                    </a:solidFill>
                  </a:rPr>
                  <a:t> </a:t>
                </a:r>
                <a:r>
                  <a:rPr lang="zh-CN" altLang="en-US" dirty="0"/>
                  <a:t>或</a:t>
                </a:r>
                <a:r>
                  <a:rPr lang="zh-CN" altLang="en-US" b="1" i="1" dirty="0">
                    <a:solidFill>
                      <a:srgbClr val="FF0000"/>
                    </a:solidFill>
                  </a:rPr>
                  <a:t> </a:t>
                </a:r>
                <a14:m>
                  <m:oMath xmlns:m="http://schemas.openxmlformats.org/officeDocument/2006/math">
                    <m:r>
                      <a:rPr lang="en-US" altLang="zh-CN" b="1" i="1">
                        <a:solidFill>
                          <a:srgbClr val="FF0000"/>
                        </a:solidFill>
                        <a:latin typeface="Cambria Math"/>
                      </a:rPr>
                      <m:t>𝒀</m:t>
                    </m:r>
                    <m:r>
                      <a:rPr lang="en-US" altLang="zh-CN" b="1" i="1">
                        <a:solidFill>
                          <a:srgbClr val="FF0000"/>
                        </a:solidFill>
                        <a:latin typeface="Cambria Math"/>
                      </a:rPr>
                      <m:t>=~</m:t>
                    </m:r>
                    <m:r>
                      <a:rPr lang="en-US" altLang="zh-CN" b="1" i="1" smtClean="0">
                        <a:solidFill>
                          <a:srgbClr val="FF0000"/>
                        </a:solidFill>
                        <a:latin typeface="Cambria Math"/>
                      </a:rPr>
                      <m:t>𝑨</m:t>
                    </m:r>
                    <m:r>
                      <a:rPr lang="zh-CN" altLang="en-US" b="1" i="1" smtClean="0">
                        <a:solidFill>
                          <a:schemeClr val="tx1"/>
                        </a:solidFill>
                        <a:latin typeface="Cambria Math"/>
                      </a:rPr>
                      <m:t>或</m:t>
                    </m:r>
                    <m:r>
                      <a:rPr lang="en-US" altLang="zh-CN" b="1" i="1" smtClean="0">
                        <a:solidFill>
                          <a:srgbClr val="FF0000"/>
                        </a:solidFill>
                        <a:latin typeface="Cambria Math"/>
                      </a:rPr>
                      <m:t> </m:t>
                    </m:r>
                    <m:r>
                      <a:rPr lang="en-US" altLang="zh-CN" b="1" i="1">
                        <a:solidFill>
                          <a:srgbClr val="FF0000"/>
                        </a:solidFill>
                        <a:latin typeface="Cambria Math"/>
                      </a:rPr>
                      <m:t>𝒀</m:t>
                    </m:r>
                    <m:r>
                      <a:rPr lang="en-US" altLang="zh-CN" b="1" i="1">
                        <a:solidFill>
                          <a:srgbClr val="FF0000"/>
                        </a:solidFill>
                        <a:latin typeface="Cambria Math"/>
                      </a:rPr>
                      <m:t>=¬</m:t>
                    </m:r>
                    <m:r>
                      <a:rPr lang="en-US" altLang="zh-CN" b="1" i="1" smtClean="0">
                        <a:solidFill>
                          <a:srgbClr val="FF0000"/>
                        </a:solidFill>
                        <a:latin typeface="Cambria Math"/>
                        <a:ea typeface="Cambria Math"/>
                      </a:rPr>
                      <m:t>𝑨</m:t>
                    </m:r>
                  </m:oMath>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6"/>
                <a:stretch>
                  <a:fillRect l="-1630" t="-1600"/>
                </a:stretch>
              </a:blipFill>
            </p:spPr>
            <p:txBody>
              <a:bodyPr/>
              <a:lstStyle/>
              <a:p>
                <a:r>
                  <a:rPr lang="zh-CN" altLang="en-US">
                    <a:noFill/>
                  </a:rPr>
                  <a:t> </a:t>
                </a:r>
              </a:p>
            </p:txBody>
          </p:sp>
        </mc:Fallback>
      </mc:AlternateContent>
      <p:sp>
        <p:nvSpPr>
          <p:cNvPr id="2" name="TextBox 1"/>
          <p:cNvSpPr txBox="1"/>
          <p:nvPr/>
        </p:nvSpPr>
        <p:spPr>
          <a:xfrm>
            <a:off x="1894117" y="6137115"/>
            <a:ext cx="1860549" cy="509007"/>
          </a:xfrm>
          <a:prstGeom prst="rect">
            <a:avLst/>
          </a:prstGeom>
          <a:no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逻辑真值表</a:t>
            </a:r>
          </a:p>
        </p:txBody>
      </p:sp>
      <p:sp>
        <p:nvSpPr>
          <p:cNvPr id="7" name="TextBox 6"/>
          <p:cNvSpPr txBox="1"/>
          <p:nvPr/>
        </p:nvSpPr>
        <p:spPr>
          <a:xfrm>
            <a:off x="6205349" y="4609827"/>
            <a:ext cx="2192789" cy="509007"/>
          </a:xfrm>
          <a:prstGeom prst="rect">
            <a:avLst/>
          </a:prstGeom>
          <a:solidFill>
            <a:srgbClr val="FFFFFF"/>
          </a:solid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矩形轮廓符号</a:t>
            </a:r>
          </a:p>
        </p:txBody>
      </p:sp>
      <p:sp>
        <p:nvSpPr>
          <p:cNvPr id="8" name="TextBox 7"/>
          <p:cNvSpPr txBox="1"/>
          <p:nvPr/>
        </p:nvSpPr>
        <p:spPr>
          <a:xfrm>
            <a:off x="6205349" y="6686506"/>
            <a:ext cx="2192789" cy="509007"/>
          </a:xfrm>
          <a:prstGeom prst="rect">
            <a:avLst/>
          </a:prstGeom>
          <a:solidFill>
            <a:srgbClr val="FFFFFF"/>
          </a:solid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特定外形符号</a:t>
            </a:r>
          </a:p>
        </p:txBody>
      </p:sp>
      <p:graphicFrame>
        <p:nvGraphicFramePr>
          <p:cNvPr id="10" name="Group 39"/>
          <p:cNvGraphicFramePr>
            <a:graphicFrameLocks noGrp="1"/>
          </p:cNvGraphicFramePr>
          <p:nvPr/>
        </p:nvGraphicFramePr>
        <p:xfrm>
          <a:off x="1388657" y="3701871"/>
          <a:ext cx="2948110" cy="2058345"/>
        </p:xfrm>
        <a:graphic>
          <a:graphicData uri="http://schemas.openxmlformats.org/drawingml/2006/table">
            <a:tbl>
              <a:tblPr/>
              <a:tblGrid>
                <a:gridCol w="1769238">
                  <a:extLst>
                    <a:ext uri="{9D8B030D-6E8A-4147-A177-3AD203B41FA5}">
                      <a16:colId xmlns:a16="http://schemas.microsoft.com/office/drawing/2014/main" val="20000"/>
                    </a:ext>
                  </a:extLst>
                </a:gridCol>
                <a:gridCol w="1178872">
                  <a:extLst>
                    <a:ext uri="{9D8B030D-6E8A-4147-A177-3AD203B41FA5}">
                      <a16:colId xmlns:a16="http://schemas.microsoft.com/office/drawing/2014/main" val="20001"/>
                    </a:ext>
                  </a:extLst>
                </a:gridCol>
              </a:tblGrid>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     </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235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11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28518335"/>
      </p:ext>
    </p:extLst>
  </p:cSld>
  <p:clrMapOvr>
    <a:masterClrMapping/>
  </p:clrMapOvr>
  <mc:AlternateContent xmlns:mc="http://schemas.openxmlformats.org/markup-compatibility/2006" xmlns:p14="http://schemas.microsoft.com/office/powerpoint/2010/main">
    <mc:Choice Requires="p14">
      <p:transition p14:dur="0" advTm="2269"/>
    </mc:Choice>
    <mc:Fallback xmlns="">
      <p:transition advTm="22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复合逻辑运算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与非（</a:t>
                </a:r>
                <a:r>
                  <a:rPr lang="en-US" altLang="zh-CN" dirty="0"/>
                  <a:t>NAND</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r>
                        <a:rPr lang="en-US" altLang="zh-CN" b="1" i="1" smtClean="0">
                          <a:solidFill>
                            <a:srgbClr val="FF0000"/>
                          </a:solidFill>
                          <a:latin typeface="Cambria Math"/>
                        </a:rPr>
                        <m:t>𝑨</m:t>
                      </m:r>
                      <m:r>
                        <a:rPr lang="en-US" altLang="zh-CN" b="1" i="1" smtClean="0">
                          <a:solidFill>
                            <a:srgbClr val="FF0000"/>
                          </a:solidFill>
                          <a:latin typeface="Cambria Math"/>
                          <a:ea typeface="Cambria Math"/>
                        </a:rPr>
                        <m:t>∙</m:t>
                      </m:r>
                      <m:r>
                        <a:rPr lang="en-US" altLang="zh-CN" b="1" i="1" smtClean="0">
                          <a:solidFill>
                            <a:srgbClr val="FF0000"/>
                          </a:solidFill>
                          <a:latin typeface="Cambria Math"/>
                          <a:ea typeface="Cambria Math"/>
                        </a:rPr>
                        <m:t>𝑩</m:t>
                      </m:r>
                      <m:r>
                        <a:rPr lang="en-US" altLang="zh-CN" b="1" i="1" smtClean="0">
                          <a:solidFill>
                            <a:srgbClr val="FF0000"/>
                          </a:solidFill>
                          <a:latin typeface="Cambria Math"/>
                          <a:ea typeface="Cambria Math"/>
                        </a:rPr>
                        <m:t>)′</m:t>
                      </m:r>
                    </m:oMath>
                  </m:oMathPara>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4"/>
                <a:stretch>
                  <a:fillRect l="-1630" t="-1600"/>
                </a:stretch>
              </a:blipFill>
            </p:spPr>
            <p:txBody>
              <a:bodyPr/>
              <a:lstStyle/>
              <a:p>
                <a:r>
                  <a:rPr lang="zh-CN" altLang="en-US">
                    <a:noFill/>
                  </a:rPr>
                  <a:t> </a:t>
                </a:r>
              </a:p>
            </p:txBody>
          </p:sp>
        </mc:Fallback>
      </mc:AlternateContent>
      <p:sp>
        <p:nvSpPr>
          <p:cNvPr id="2" name="TextBox 1"/>
          <p:cNvSpPr txBox="1"/>
          <p:nvPr/>
        </p:nvSpPr>
        <p:spPr>
          <a:xfrm>
            <a:off x="1473071" y="6781044"/>
            <a:ext cx="1860549" cy="509007"/>
          </a:xfrm>
          <a:prstGeom prst="rect">
            <a:avLst/>
          </a:prstGeom>
          <a:no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逻辑真值表</a:t>
            </a:r>
          </a:p>
        </p:txBody>
      </p:sp>
      <p:pic>
        <p:nvPicPr>
          <p:cNvPr id="11" name="Picture 11" descr="2-2-3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7212" y="3076862"/>
            <a:ext cx="3284165" cy="39586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Group 62"/>
          <p:cNvGraphicFramePr>
            <a:graphicFrameLocks noGrp="1"/>
          </p:cNvGraphicFramePr>
          <p:nvPr>
            <p:extLst>
              <p:ext uri="{D42A27DB-BD31-4B8C-83A1-F6EECF244321}">
                <p14:modId xmlns:p14="http://schemas.microsoft.com/office/powerpoint/2010/main" val="1033612884"/>
              </p:ext>
            </p:extLst>
          </p:nvPr>
        </p:nvGraphicFramePr>
        <p:xfrm>
          <a:off x="1304653" y="3145494"/>
          <a:ext cx="2610230" cy="3542594"/>
        </p:xfrm>
        <a:graphic>
          <a:graphicData uri="http://schemas.openxmlformats.org/drawingml/2006/table">
            <a:tbl>
              <a:tblPr/>
              <a:tblGrid>
                <a:gridCol w="1600297">
                  <a:extLst>
                    <a:ext uri="{9D8B030D-6E8A-4147-A177-3AD203B41FA5}">
                      <a16:colId xmlns:a16="http://schemas.microsoft.com/office/drawing/2014/main" val="20000"/>
                    </a:ext>
                  </a:extLst>
                </a:gridCol>
                <a:gridCol w="1009933">
                  <a:extLst>
                    <a:ext uri="{9D8B030D-6E8A-4147-A177-3AD203B41FA5}">
                      <a16:colId xmlns:a16="http://schemas.microsoft.com/office/drawing/2014/main" val="20001"/>
                    </a:ext>
                  </a:extLst>
                </a:gridCol>
              </a:tblGrid>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11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AutoShape 33"/>
          <p:cNvSpPr>
            <a:spLocks noChangeArrowheads="1"/>
          </p:cNvSpPr>
          <p:nvPr/>
        </p:nvSpPr>
        <p:spPr bwMode="auto">
          <a:xfrm>
            <a:off x="3915142" y="4604793"/>
            <a:ext cx="2610490" cy="1260211"/>
          </a:xfrm>
          <a:prstGeom prst="cloudCallout">
            <a:avLst>
              <a:gd name="adj1" fmla="val -74409"/>
              <a:gd name="adj2" fmla="val -137834"/>
            </a:avLst>
          </a:prstGeom>
          <a:solidFill>
            <a:srgbClr val="CCFFFF"/>
          </a:solidFill>
          <a:ln w="9525">
            <a:solidFill>
              <a:srgbClr val="CCFFFF"/>
            </a:solidFill>
            <a:miter lim="800000"/>
            <a:headEnd/>
            <a:tailEnd/>
          </a:ln>
          <a:effectLst/>
        </p:spPr>
        <p:txBody>
          <a:bodyPr lIns="99569" tIns="49785" rIns="99569" bIns="49785"/>
          <a:lstStyle/>
          <a:p>
            <a:r>
              <a:rPr lang="zh-CN" altLang="en-US" sz="2600" b="1" dirty="0">
                <a:latin typeface="+mj-ea"/>
                <a:ea typeface="+mj-ea"/>
              </a:rPr>
              <a:t>有</a:t>
            </a:r>
            <a:r>
              <a:rPr lang="en-US" altLang="zh-CN" sz="2600" b="1" dirty="0">
                <a:latin typeface="+mj-ea"/>
                <a:ea typeface="+mj-ea"/>
              </a:rPr>
              <a:t>0</a:t>
            </a:r>
            <a:r>
              <a:rPr lang="zh-CN" altLang="en-US" sz="2600" b="1" dirty="0">
                <a:latin typeface="+mj-ea"/>
                <a:ea typeface="+mj-ea"/>
              </a:rPr>
              <a:t>出</a:t>
            </a:r>
            <a:r>
              <a:rPr lang="en-US" altLang="zh-CN" sz="2600" b="1" dirty="0">
                <a:latin typeface="+mj-ea"/>
                <a:ea typeface="+mj-ea"/>
              </a:rPr>
              <a:t>1</a:t>
            </a:r>
          </a:p>
          <a:p>
            <a:r>
              <a:rPr lang="zh-CN" altLang="en-US" sz="2600" b="1" dirty="0">
                <a:latin typeface="+mj-ea"/>
                <a:ea typeface="+mj-ea"/>
              </a:rPr>
              <a:t>全</a:t>
            </a:r>
            <a:r>
              <a:rPr lang="en-US" altLang="zh-CN" sz="2600" b="1" dirty="0">
                <a:latin typeface="+mj-ea"/>
                <a:ea typeface="+mj-ea"/>
              </a:rPr>
              <a:t>1</a:t>
            </a:r>
            <a:r>
              <a:rPr lang="zh-CN" altLang="en-US" sz="2600" b="1" dirty="0">
                <a:latin typeface="+mj-ea"/>
                <a:ea typeface="+mj-ea"/>
              </a:rPr>
              <a:t>才出</a:t>
            </a:r>
            <a:r>
              <a:rPr lang="en-US" altLang="zh-CN" sz="2600" b="1" dirty="0">
                <a:latin typeface="+mj-ea"/>
                <a:ea typeface="+mj-ea"/>
              </a:rPr>
              <a:t>0</a:t>
            </a:r>
          </a:p>
        </p:txBody>
      </p:sp>
    </p:spTree>
    <p:custDataLst>
      <p:tags r:id="rId1"/>
    </p:custDataLst>
    <p:extLst>
      <p:ext uri="{BB962C8B-B14F-4D97-AF65-F5344CB8AC3E}">
        <p14:creationId xmlns:p14="http://schemas.microsoft.com/office/powerpoint/2010/main" val="3914563595"/>
      </p:ext>
    </p:extLst>
  </p:cSld>
  <p:clrMapOvr>
    <a:masterClrMapping/>
  </p:clrMapOvr>
  <mc:AlternateContent xmlns:mc="http://schemas.openxmlformats.org/markup-compatibility/2006" xmlns:p14="http://schemas.microsoft.com/office/powerpoint/2010/main">
    <mc:Choice Requires="p14">
      <p:transition p14:dur="0" advTm="33919"/>
    </mc:Choice>
    <mc:Fallback xmlns="">
      <p:transition advTm="33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复合逻辑运算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或非（</a:t>
                </a:r>
                <a:r>
                  <a:rPr lang="en-US" altLang="zh-CN" dirty="0"/>
                  <a:t>NAND</a:t>
                </a:r>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r>
                        <a:rPr lang="en-US" altLang="zh-CN" b="1" i="1" smtClean="0">
                          <a:solidFill>
                            <a:srgbClr val="FF0000"/>
                          </a:solidFill>
                          <a:latin typeface="Cambria Math"/>
                        </a:rPr>
                        <m:t>𝑨</m:t>
                      </m:r>
                      <m:r>
                        <a:rPr lang="en-US" altLang="zh-CN" b="1" i="1" smtClean="0">
                          <a:solidFill>
                            <a:srgbClr val="FF0000"/>
                          </a:solidFill>
                          <a:latin typeface="Cambria Math"/>
                        </a:rPr>
                        <m:t>+</m:t>
                      </m:r>
                      <m:r>
                        <a:rPr lang="en-US" altLang="zh-CN" b="1" i="1" smtClean="0">
                          <a:solidFill>
                            <a:srgbClr val="FF0000"/>
                          </a:solidFill>
                          <a:latin typeface="Cambria Math"/>
                          <a:ea typeface="Cambria Math"/>
                        </a:rPr>
                        <m:t>𝑩</m:t>
                      </m:r>
                      <m:r>
                        <a:rPr lang="en-US" altLang="zh-CN" b="1" i="1" smtClean="0">
                          <a:solidFill>
                            <a:srgbClr val="FF0000"/>
                          </a:solidFill>
                          <a:latin typeface="Cambria Math"/>
                          <a:ea typeface="Cambria Math"/>
                        </a:rPr>
                        <m:t>)′</m:t>
                      </m:r>
                    </m:oMath>
                  </m:oMathPara>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4"/>
                <a:stretch>
                  <a:fillRect l="-1630" t="-1600"/>
                </a:stretch>
              </a:blipFill>
            </p:spPr>
            <p:txBody>
              <a:bodyPr/>
              <a:lstStyle/>
              <a:p>
                <a:r>
                  <a:rPr lang="zh-CN" altLang="en-US">
                    <a:noFill/>
                  </a:rPr>
                  <a:t> </a:t>
                </a:r>
              </a:p>
            </p:txBody>
          </p:sp>
        </mc:Fallback>
      </mc:AlternateContent>
      <p:sp>
        <p:nvSpPr>
          <p:cNvPr id="2" name="TextBox 1"/>
          <p:cNvSpPr txBox="1"/>
          <p:nvPr/>
        </p:nvSpPr>
        <p:spPr>
          <a:xfrm>
            <a:off x="1641489" y="6678844"/>
            <a:ext cx="1860549" cy="509007"/>
          </a:xfrm>
          <a:prstGeom prst="rect">
            <a:avLst/>
          </a:prstGeom>
          <a:no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逻辑真值表</a:t>
            </a:r>
          </a:p>
        </p:txBody>
      </p:sp>
      <p:pic>
        <p:nvPicPr>
          <p:cNvPr id="7" name="Picture 12" descr="2-2-3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5631" y="2940664"/>
            <a:ext cx="3284165" cy="42726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oup 62"/>
          <p:cNvGraphicFramePr>
            <a:graphicFrameLocks noGrp="1"/>
          </p:cNvGraphicFramePr>
          <p:nvPr>
            <p:extLst>
              <p:ext uri="{D42A27DB-BD31-4B8C-83A1-F6EECF244321}">
                <p14:modId xmlns:p14="http://schemas.microsoft.com/office/powerpoint/2010/main" val="2861116647"/>
              </p:ext>
            </p:extLst>
          </p:nvPr>
        </p:nvGraphicFramePr>
        <p:xfrm>
          <a:off x="1304653" y="3145494"/>
          <a:ext cx="2610230" cy="3542594"/>
        </p:xfrm>
        <a:graphic>
          <a:graphicData uri="http://schemas.openxmlformats.org/drawingml/2006/table">
            <a:tbl>
              <a:tblPr/>
              <a:tblGrid>
                <a:gridCol w="1600297">
                  <a:extLst>
                    <a:ext uri="{9D8B030D-6E8A-4147-A177-3AD203B41FA5}">
                      <a16:colId xmlns:a16="http://schemas.microsoft.com/office/drawing/2014/main" val="20000"/>
                    </a:ext>
                  </a:extLst>
                </a:gridCol>
                <a:gridCol w="1009933">
                  <a:extLst>
                    <a:ext uri="{9D8B030D-6E8A-4147-A177-3AD203B41FA5}">
                      <a16:colId xmlns:a16="http://schemas.microsoft.com/office/drawing/2014/main" val="20001"/>
                    </a:ext>
                  </a:extLst>
                </a:gridCol>
              </a:tblGrid>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11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 name="AutoShape 33"/>
          <p:cNvSpPr>
            <a:spLocks noChangeArrowheads="1"/>
          </p:cNvSpPr>
          <p:nvPr/>
        </p:nvSpPr>
        <p:spPr bwMode="auto">
          <a:xfrm>
            <a:off x="3830932" y="4604793"/>
            <a:ext cx="2694699" cy="1260211"/>
          </a:xfrm>
          <a:prstGeom prst="cloudCallout">
            <a:avLst>
              <a:gd name="adj1" fmla="val -74409"/>
              <a:gd name="adj2" fmla="val -137834"/>
            </a:avLst>
          </a:prstGeom>
          <a:solidFill>
            <a:srgbClr val="CCFFFF"/>
          </a:solidFill>
          <a:ln w="9525">
            <a:solidFill>
              <a:srgbClr val="CCFFFF"/>
            </a:solidFill>
            <a:miter lim="800000"/>
            <a:headEnd/>
            <a:tailEnd/>
          </a:ln>
          <a:effectLst/>
        </p:spPr>
        <p:txBody>
          <a:bodyPr lIns="99569" tIns="49785" rIns="99569" bIns="49785"/>
          <a:lstStyle/>
          <a:p>
            <a:r>
              <a:rPr lang="zh-CN" altLang="en-US" sz="2600" b="1" dirty="0">
                <a:latin typeface="+mj-ea"/>
                <a:ea typeface="+mj-ea"/>
              </a:rPr>
              <a:t>有</a:t>
            </a:r>
            <a:r>
              <a:rPr lang="en-US" altLang="zh-CN" sz="2600" b="1" dirty="0">
                <a:latin typeface="+mj-ea"/>
                <a:ea typeface="+mj-ea"/>
              </a:rPr>
              <a:t>1</a:t>
            </a:r>
            <a:r>
              <a:rPr lang="zh-CN" altLang="en-US" sz="2600" b="1" dirty="0">
                <a:latin typeface="+mj-ea"/>
                <a:ea typeface="+mj-ea"/>
              </a:rPr>
              <a:t>出</a:t>
            </a:r>
            <a:r>
              <a:rPr lang="en-US" altLang="zh-CN" sz="2600" b="1" dirty="0">
                <a:latin typeface="+mj-ea"/>
                <a:ea typeface="+mj-ea"/>
              </a:rPr>
              <a:t>0</a:t>
            </a:r>
          </a:p>
          <a:p>
            <a:r>
              <a:rPr lang="zh-CN" altLang="en-US" sz="2600" b="1" dirty="0">
                <a:latin typeface="+mj-ea"/>
                <a:ea typeface="+mj-ea"/>
              </a:rPr>
              <a:t>全</a:t>
            </a:r>
            <a:r>
              <a:rPr lang="en-US" altLang="zh-CN" sz="2600" b="1" dirty="0">
                <a:latin typeface="+mj-ea"/>
                <a:ea typeface="+mj-ea"/>
              </a:rPr>
              <a:t>0</a:t>
            </a:r>
            <a:r>
              <a:rPr lang="zh-CN" altLang="en-US" sz="2600" b="1" dirty="0">
                <a:latin typeface="+mj-ea"/>
                <a:ea typeface="+mj-ea"/>
              </a:rPr>
              <a:t>才出</a:t>
            </a:r>
            <a:r>
              <a:rPr lang="en-US" altLang="zh-CN" sz="2600" b="1" dirty="0">
                <a:latin typeface="+mj-ea"/>
                <a:ea typeface="+mj-ea"/>
              </a:rPr>
              <a:t>1</a:t>
            </a:r>
          </a:p>
        </p:txBody>
      </p:sp>
    </p:spTree>
    <p:custDataLst>
      <p:tags r:id="rId1"/>
    </p:custDataLst>
    <p:extLst>
      <p:ext uri="{BB962C8B-B14F-4D97-AF65-F5344CB8AC3E}">
        <p14:creationId xmlns:p14="http://schemas.microsoft.com/office/powerpoint/2010/main" val="4079121084"/>
      </p:ext>
    </p:extLst>
  </p:cSld>
  <p:clrMapOvr>
    <a:masterClrMapping/>
  </p:clrMapOvr>
  <mc:AlternateContent xmlns:mc="http://schemas.openxmlformats.org/markup-compatibility/2006" xmlns:p14="http://schemas.microsoft.com/office/powerpoint/2010/main">
    <mc:Choice Requires="p14">
      <p:transition p14:dur="0" advTm="31122"/>
    </mc:Choice>
    <mc:Fallback xmlns="">
      <p:transition advTm="311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复合逻辑运算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与或非</a:t>
                </a:r>
                <a:endParaRPr lang="en-US" altLang="zh-CN" dirty="0"/>
              </a:p>
              <a:p>
                <a:pPr marL="0" indent="0">
                  <a:buNone/>
                </a:pPr>
                <a:r>
                  <a:rPr lang="zh-CN" altLang="en-US" dirty="0"/>
                  <a:t>（</a:t>
                </a:r>
                <a:r>
                  <a:rPr lang="en-US" altLang="zh-CN" dirty="0"/>
                  <a:t>AND-NOR)</a:t>
                </a:r>
              </a:p>
              <a:p>
                <a:pPr marL="0" indent="0">
                  <a:buNone/>
                </a:pPr>
                <a:r>
                  <a:rPr lang="en-US" altLang="zh-CN" b="1" dirty="0">
                    <a:solidFill>
                      <a:srgbClr val="FF0000"/>
                    </a:solidFill>
                  </a:rPr>
                  <a:t>    </a:t>
                </a:r>
              </a:p>
              <a:p>
                <a:pPr marL="0" indent="0">
                  <a:buNone/>
                </a:pPr>
                <a:r>
                  <a:rPr lang="en-US" altLang="zh-CN" b="1" dirty="0">
                    <a:solidFill>
                      <a:srgbClr val="FF0000"/>
                    </a:solidFill>
                  </a:rPr>
                  <a:t>    </a:t>
                </a:r>
                <a14:m>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r>
                      <a:rPr lang="en-US" altLang="zh-CN" b="1" i="1" smtClean="0">
                        <a:solidFill>
                          <a:srgbClr val="FF0000"/>
                        </a:solidFill>
                        <a:latin typeface="Cambria Math"/>
                      </a:rPr>
                      <m:t>𝑨</m:t>
                    </m:r>
                    <m:r>
                      <a:rPr lang="en-US" altLang="zh-CN" b="1" i="1" smtClean="0">
                        <a:solidFill>
                          <a:srgbClr val="FF0000"/>
                        </a:solidFill>
                        <a:latin typeface="Cambria Math"/>
                        <a:ea typeface="Cambria Math"/>
                      </a:rPr>
                      <m:t>∙</m:t>
                    </m:r>
                    <m:r>
                      <a:rPr lang="en-US" altLang="zh-CN" b="1" i="1" smtClean="0">
                        <a:solidFill>
                          <a:srgbClr val="FF0000"/>
                        </a:solidFill>
                        <a:latin typeface="Cambria Math"/>
                        <a:ea typeface="Cambria Math"/>
                      </a:rPr>
                      <m:t>𝑩</m:t>
                    </m:r>
                    <m:r>
                      <a:rPr lang="en-US" altLang="zh-CN" b="1" i="1" smtClean="0">
                        <a:solidFill>
                          <a:srgbClr val="FF0000"/>
                        </a:solidFill>
                        <a:latin typeface="Cambria Math"/>
                        <a:ea typeface="Cambria Math"/>
                      </a:rPr>
                      <m:t>+</m:t>
                    </m:r>
                    <m:r>
                      <a:rPr lang="en-US" altLang="zh-CN" b="1" i="1" smtClean="0">
                        <a:solidFill>
                          <a:srgbClr val="FF0000"/>
                        </a:solidFill>
                        <a:latin typeface="Cambria Math"/>
                        <a:ea typeface="Cambria Math"/>
                      </a:rPr>
                      <m:t>𝑪</m:t>
                    </m:r>
                    <m:r>
                      <a:rPr lang="en-US" altLang="zh-CN" b="1" i="1" smtClean="0">
                        <a:solidFill>
                          <a:srgbClr val="FF0000"/>
                        </a:solidFill>
                        <a:latin typeface="Cambria Math"/>
                        <a:ea typeface="Cambria Math"/>
                      </a:rPr>
                      <m:t>∙</m:t>
                    </m:r>
                    <m:r>
                      <a:rPr lang="en-US" altLang="zh-CN" b="1" i="1" smtClean="0">
                        <a:solidFill>
                          <a:srgbClr val="FF0000"/>
                        </a:solidFill>
                        <a:latin typeface="Cambria Math"/>
                        <a:ea typeface="Cambria Math"/>
                      </a:rPr>
                      <m:t>𝑫</m:t>
                    </m:r>
                    <m:r>
                      <a:rPr lang="en-US" altLang="zh-CN" b="1" i="1" smtClean="0">
                        <a:solidFill>
                          <a:srgbClr val="FF0000"/>
                        </a:solidFill>
                        <a:latin typeface="Cambria Math"/>
                        <a:ea typeface="Cambria Math"/>
                      </a:rPr>
                      <m:t>)′</m:t>
                    </m:r>
                  </m:oMath>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1852" t="-1200"/>
                </a:stretch>
              </a:blipFill>
            </p:spPr>
            <p:txBody>
              <a:bodyPr/>
              <a:lstStyle/>
              <a:p>
                <a:r>
                  <a:rPr lang="zh-CN" altLang="en-US">
                    <a:noFill/>
                  </a:rPr>
                  <a:t> </a:t>
                </a:r>
              </a:p>
            </p:txBody>
          </p:sp>
        </mc:Fallback>
      </mc:AlternateContent>
      <p:pic>
        <p:nvPicPr>
          <p:cNvPr id="7" name="Picture 13" descr="2-2-3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1957" y="1637044"/>
            <a:ext cx="4126259" cy="560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379764"/>
      </p:ext>
    </p:extLst>
  </p:cSld>
  <p:clrMapOvr>
    <a:masterClrMapping/>
  </p:clrMapOvr>
  <mc:AlternateContent xmlns:mc="http://schemas.openxmlformats.org/markup-compatibility/2006" xmlns:p14="http://schemas.microsoft.com/office/powerpoint/2010/main">
    <mc:Choice Requires="p14">
      <p:transition p14:dur="0" advTm="25100"/>
    </mc:Choice>
    <mc:Fallback xmlns="">
      <p:transition advTm="251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逻辑代数基础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698999824"/>
              </p:ext>
            </p:extLst>
          </p:nvPr>
        </p:nvGraphicFramePr>
        <p:xfrm>
          <a:off x="6609840" y="2685032"/>
          <a:ext cx="3536793" cy="4605020"/>
        </p:xfrm>
        <a:graphic>
          <a:graphicData uri="http://schemas.openxmlformats.org/presentationml/2006/ole">
            <mc:AlternateContent xmlns:mc="http://schemas.openxmlformats.org/markup-compatibility/2006">
              <mc:Choice xmlns:v="urn:schemas-microsoft-com:vml" Requires="v">
                <p:oleObj spid="_x0000_s8295" name="Photo Editor Photo" r:id="rId4" imgW="2980952" imgH="4315427" progId="MSPhotoEd.3">
                  <p:embed/>
                </p:oleObj>
              </mc:Choice>
              <mc:Fallback>
                <p:oleObj name="Photo Editor Photo" r:id="rId4" imgW="2980952" imgH="4315427" progId="MSPhotoEd.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9840" y="2685032"/>
                        <a:ext cx="3536793" cy="4605020"/>
                      </a:xfrm>
                      <a:prstGeom prst="rect">
                        <a:avLst/>
                      </a:prstGeom>
                      <a:noFill/>
                      <a:ln>
                        <a:noFill/>
                      </a:ln>
                    </p:spPr>
                  </p:pic>
                </p:oleObj>
              </mc:Fallback>
            </mc:AlternateContent>
          </a:graphicData>
        </a:graphic>
      </p:graphicFrame>
      <p:sp>
        <p:nvSpPr>
          <p:cNvPr id="3" name="标题 2"/>
          <p:cNvSpPr>
            <a:spLocks noGrp="1"/>
          </p:cNvSpPr>
          <p:nvPr>
            <p:ph type="title"/>
          </p:nvPr>
        </p:nvSpPr>
        <p:spPr/>
        <p:txBody>
          <a:bodyPr/>
          <a:lstStyle/>
          <a:p>
            <a:r>
              <a:rPr lang="zh-CN" altLang="en-US" dirty="0"/>
              <a:t>复合逻辑运算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异或（</a:t>
                </a:r>
                <a:r>
                  <a:rPr lang="en-US" altLang="zh-CN" dirty="0"/>
                  <a:t>EXCLUSIVE OR</a:t>
                </a:r>
                <a:r>
                  <a:rPr lang="zh-CN" altLang="en-US" dirty="0"/>
                  <a:t>）</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r>
                        <a:rPr lang="en-US" altLang="zh-CN" b="1" i="1" smtClean="0">
                          <a:solidFill>
                            <a:srgbClr val="FF0000"/>
                          </a:solidFill>
                          <a:latin typeface="Cambria Math"/>
                        </a:rPr>
                        <m:t>𝑨</m:t>
                      </m:r>
                      <m:r>
                        <a:rPr lang="en-US" altLang="zh-CN" b="1" i="1">
                          <a:solidFill>
                            <a:srgbClr val="FF0000"/>
                          </a:solidFill>
                          <a:latin typeface="Cambria Math"/>
                          <a:ea typeface="Cambria Math"/>
                        </a:rPr>
                        <m:t>⨁</m:t>
                      </m:r>
                      <m:r>
                        <a:rPr lang="en-US" altLang="zh-CN" b="1" i="1" smtClean="0">
                          <a:solidFill>
                            <a:srgbClr val="FF0000"/>
                          </a:solidFill>
                          <a:latin typeface="Cambria Math"/>
                          <a:ea typeface="Cambria Math"/>
                        </a:rPr>
                        <m:t>𝑩</m:t>
                      </m:r>
                      <m:r>
                        <a:rPr lang="en-US" altLang="zh-CN" b="1" i="1" smtClean="0">
                          <a:solidFill>
                            <a:srgbClr val="FF0000"/>
                          </a:solidFill>
                          <a:latin typeface="Cambria Math"/>
                          <a:ea typeface="Cambria Math"/>
                        </a:rPr>
                        <m:t>=</m:t>
                      </m:r>
                      <m:r>
                        <a:rPr lang="en-US" altLang="zh-CN" b="1" i="1" smtClean="0">
                          <a:solidFill>
                            <a:srgbClr val="FF0000"/>
                          </a:solidFill>
                          <a:latin typeface="Cambria Math"/>
                          <a:ea typeface="Cambria Math"/>
                        </a:rPr>
                        <m:t>𝑨</m:t>
                      </m:r>
                      <m:sSup>
                        <m:sSupPr>
                          <m:ctrlPr>
                            <a:rPr lang="en-US" altLang="zh-CN" b="1" i="1" smtClean="0">
                              <a:solidFill>
                                <a:srgbClr val="FF0000"/>
                              </a:solidFill>
                              <a:latin typeface="Cambria Math" panose="02040503050406030204" pitchFamily="18" charset="0"/>
                              <a:ea typeface="Cambria Math"/>
                            </a:rPr>
                          </m:ctrlPr>
                        </m:sSupPr>
                        <m:e>
                          <m:r>
                            <a:rPr lang="en-US" altLang="zh-CN" b="1" i="1" smtClean="0">
                              <a:solidFill>
                                <a:srgbClr val="FF0000"/>
                              </a:solidFill>
                              <a:latin typeface="Cambria Math"/>
                              <a:ea typeface="Cambria Math"/>
                            </a:rPr>
                            <m:t>𝑩</m:t>
                          </m:r>
                        </m:e>
                        <m:sup>
                          <m:r>
                            <a:rPr lang="en-US" altLang="zh-CN" b="1" i="1" smtClean="0">
                              <a:solidFill>
                                <a:srgbClr val="FF0000"/>
                              </a:solidFill>
                              <a:latin typeface="Cambria Math"/>
                              <a:ea typeface="Cambria Math"/>
                            </a:rPr>
                            <m:t>′</m:t>
                          </m:r>
                        </m:sup>
                      </m:sSup>
                      <m:r>
                        <a:rPr lang="en-US" altLang="zh-CN" b="1" i="1" smtClean="0">
                          <a:solidFill>
                            <a:srgbClr val="FF0000"/>
                          </a:solidFill>
                          <a:latin typeface="Cambria Math"/>
                          <a:ea typeface="Cambria Math"/>
                        </a:rPr>
                        <m:t>+</m:t>
                      </m:r>
                      <m:sSup>
                        <m:sSupPr>
                          <m:ctrlPr>
                            <a:rPr lang="en-US" altLang="zh-CN" b="1" i="1" smtClean="0">
                              <a:solidFill>
                                <a:srgbClr val="FF0000"/>
                              </a:solidFill>
                              <a:latin typeface="Cambria Math" panose="02040503050406030204" pitchFamily="18" charset="0"/>
                              <a:ea typeface="Cambria Math"/>
                            </a:rPr>
                          </m:ctrlPr>
                        </m:sSupPr>
                        <m:e>
                          <m:r>
                            <a:rPr lang="en-US" altLang="zh-CN" b="1" i="1" smtClean="0">
                              <a:solidFill>
                                <a:srgbClr val="FF0000"/>
                              </a:solidFill>
                              <a:latin typeface="Cambria Math"/>
                              <a:ea typeface="Cambria Math"/>
                            </a:rPr>
                            <m:t>𝑨</m:t>
                          </m:r>
                        </m:e>
                        <m:sup>
                          <m:r>
                            <a:rPr lang="en-US" altLang="zh-CN" b="1" i="1" smtClean="0">
                              <a:solidFill>
                                <a:srgbClr val="FF0000"/>
                              </a:solidFill>
                              <a:latin typeface="Cambria Math"/>
                              <a:ea typeface="Cambria Math"/>
                            </a:rPr>
                            <m:t>′</m:t>
                          </m:r>
                        </m:sup>
                      </m:sSup>
                      <m:r>
                        <a:rPr lang="en-US" altLang="zh-CN" b="1" i="1" smtClean="0">
                          <a:solidFill>
                            <a:srgbClr val="FF0000"/>
                          </a:solidFill>
                          <a:latin typeface="Cambria Math"/>
                          <a:ea typeface="Cambria Math"/>
                        </a:rPr>
                        <m:t>𝑩</m:t>
                      </m:r>
                    </m:oMath>
                  </m:oMathPara>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6"/>
                <a:stretch>
                  <a:fillRect l="-1630" t="-1600"/>
                </a:stretch>
              </a:blipFill>
            </p:spPr>
            <p:txBody>
              <a:bodyPr/>
              <a:lstStyle/>
              <a:p>
                <a:r>
                  <a:rPr lang="zh-CN" altLang="en-US">
                    <a:noFill/>
                  </a:rPr>
                  <a:t> </a:t>
                </a:r>
              </a:p>
            </p:txBody>
          </p:sp>
        </mc:Fallback>
      </mc:AlternateContent>
      <p:sp>
        <p:nvSpPr>
          <p:cNvPr id="2" name="TextBox 1"/>
          <p:cNvSpPr txBox="1"/>
          <p:nvPr/>
        </p:nvSpPr>
        <p:spPr>
          <a:xfrm>
            <a:off x="1473071" y="6781044"/>
            <a:ext cx="1860549" cy="509007"/>
          </a:xfrm>
          <a:prstGeom prst="rect">
            <a:avLst/>
          </a:prstGeom>
          <a:no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逻辑真值表</a:t>
            </a:r>
          </a:p>
        </p:txBody>
      </p:sp>
      <p:graphicFrame>
        <p:nvGraphicFramePr>
          <p:cNvPr id="13" name="Group 62"/>
          <p:cNvGraphicFramePr>
            <a:graphicFrameLocks noGrp="1"/>
          </p:cNvGraphicFramePr>
          <p:nvPr>
            <p:extLst>
              <p:ext uri="{D42A27DB-BD31-4B8C-83A1-F6EECF244321}">
                <p14:modId xmlns:p14="http://schemas.microsoft.com/office/powerpoint/2010/main" val="2162625697"/>
              </p:ext>
            </p:extLst>
          </p:nvPr>
        </p:nvGraphicFramePr>
        <p:xfrm>
          <a:off x="1304653" y="3145494"/>
          <a:ext cx="2610230" cy="3542594"/>
        </p:xfrm>
        <a:graphic>
          <a:graphicData uri="http://schemas.openxmlformats.org/drawingml/2006/table">
            <a:tbl>
              <a:tblPr/>
              <a:tblGrid>
                <a:gridCol w="1600297">
                  <a:extLst>
                    <a:ext uri="{9D8B030D-6E8A-4147-A177-3AD203B41FA5}">
                      <a16:colId xmlns:a16="http://schemas.microsoft.com/office/drawing/2014/main" val="20000"/>
                    </a:ext>
                  </a:extLst>
                </a:gridCol>
                <a:gridCol w="1009933">
                  <a:extLst>
                    <a:ext uri="{9D8B030D-6E8A-4147-A177-3AD203B41FA5}">
                      <a16:colId xmlns:a16="http://schemas.microsoft.com/office/drawing/2014/main" val="20001"/>
                    </a:ext>
                  </a:extLst>
                </a:gridCol>
              </a:tblGrid>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11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53288628"/>
      </p:ext>
    </p:extLst>
  </p:cSld>
  <p:clrMapOvr>
    <a:masterClrMapping/>
  </p:clrMapOvr>
  <mc:AlternateContent xmlns:mc="http://schemas.openxmlformats.org/markup-compatibility/2006" xmlns:p14="http://schemas.microsoft.com/office/powerpoint/2010/main">
    <mc:Choice Requires="p14">
      <p:transition p14:dur="0" advTm="21404"/>
    </mc:Choice>
    <mc:Fallback xmlns="">
      <p:transition advTm="2140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2944950474"/>
              </p:ext>
            </p:extLst>
          </p:nvPr>
        </p:nvGraphicFramePr>
        <p:xfrm>
          <a:off x="6188795" y="2387977"/>
          <a:ext cx="4148740" cy="4799872"/>
        </p:xfrm>
        <a:graphic>
          <a:graphicData uri="http://schemas.openxmlformats.org/presentationml/2006/ole">
            <mc:AlternateContent xmlns:mc="http://schemas.openxmlformats.org/markup-compatibility/2006">
              <mc:Choice xmlns:v="urn:schemas-microsoft-com:vml" Requires="v">
                <p:oleObj spid="_x0000_s9320" name="Photo Editor Photo" r:id="rId4" imgW="3858164" imgH="4734586" progId="MSPhotoEd.3">
                  <p:embed/>
                </p:oleObj>
              </mc:Choice>
              <mc:Fallback>
                <p:oleObj name="Photo Editor Photo" r:id="rId4" imgW="3858164" imgH="4734586" progId="MSPhotoEd.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795" y="2387977"/>
                        <a:ext cx="4148740" cy="4799872"/>
                      </a:xfrm>
                      <a:prstGeom prst="rect">
                        <a:avLst/>
                      </a:prstGeom>
                      <a:noFill/>
                      <a:ln>
                        <a:noFill/>
                      </a:ln>
                    </p:spPr>
                  </p:pic>
                </p:oleObj>
              </mc:Fallback>
            </mc:AlternateContent>
          </a:graphicData>
        </a:graphic>
      </p:graphicFrame>
      <p:sp>
        <p:nvSpPr>
          <p:cNvPr id="3" name="标题 2"/>
          <p:cNvSpPr>
            <a:spLocks noGrp="1"/>
          </p:cNvSpPr>
          <p:nvPr>
            <p:ph type="title"/>
          </p:nvPr>
        </p:nvSpPr>
        <p:spPr/>
        <p:txBody>
          <a:bodyPr/>
          <a:lstStyle/>
          <a:p>
            <a:r>
              <a:rPr lang="zh-CN" altLang="en-US" dirty="0"/>
              <a:t>复合逻辑运算</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同或（</a:t>
                </a:r>
                <a:r>
                  <a:rPr lang="en-US" altLang="zh-CN" dirty="0"/>
                  <a:t>EXCLUSIVE NOR</a:t>
                </a:r>
                <a:r>
                  <a:rPr lang="zh-CN" altLang="en-US" dirty="0"/>
                  <a:t>）</a:t>
                </a:r>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𝒀</m:t>
                      </m:r>
                      <m:r>
                        <a:rPr lang="en-US" altLang="zh-CN" b="1" i="1" smtClean="0">
                          <a:solidFill>
                            <a:srgbClr val="FF0000"/>
                          </a:solidFill>
                          <a:latin typeface="Cambria Math"/>
                        </a:rPr>
                        <m:t>=</m:t>
                      </m:r>
                      <m:r>
                        <a:rPr lang="en-US" altLang="zh-CN" b="1" i="1" smtClean="0">
                          <a:solidFill>
                            <a:srgbClr val="FF0000"/>
                          </a:solidFill>
                          <a:latin typeface="Cambria Math"/>
                        </a:rPr>
                        <m:t>𝑨</m:t>
                      </m:r>
                      <m:r>
                        <a:rPr lang="en-US" altLang="zh-CN" b="1" i="1" smtClean="0">
                          <a:solidFill>
                            <a:srgbClr val="FF0000"/>
                          </a:solidFill>
                          <a:latin typeface="Cambria Math"/>
                        </a:rPr>
                        <m:t>⨀</m:t>
                      </m:r>
                      <m:r>
                        <a:rPr lang="en-US" altLang="zh-CN" b="1" i="1" smtClean="0">
                          <a:solidFill>
                            <a:srgbClr val="FF0000"/>
                          </a:solidFill>
                          <a:latin typeface="Cambria Math"/>
                          <a:ea typeface="Cambria Math"/>
                        </a:rPr>
                        <m:t>𝑩</m:t>
                      </m:r>
                      <m:r>
                        <a:rPr lang="en-US" altLang="zh-CN" b="1" i="1" smtClean="0">
                          <a:solidFill>
                            <a:srgbClr val="FF0000"/>
                          </a:solidFill>
                          <a:latin typeface="Cambria Math"/>
                          <a:ea typeface="Cambria Math"/>
                        </a:rPr>
                        <m:t>=</m:t>
                      </m:r>
                      <m:r>
                        <a:rPr lang="en-US" altLang="zh-CN" b="1" i="1" smtClean="0">
                          <a:solidFill>
                            <a:srgbClr val="FF0000"/>
                          </a:solidFill>
                          <a:latin typeface="Cambria Math"/>
                          <a:ea typeface="Cambria Math"/>
                        </a:rPr>
                        <m:t>𝑨𝑩</m:t>
                      </m:r>
                      <m:r>
                        <a:rPr lang="en-US" altLang="zh-CN" b="1" i="1" smtClean="0">
                          <a:solidFill>
                            <a:srgbClr val="FF0000"/>
                          </a:solidFill>
                          <a:latin typeface="Cambria Math"/>
                          <a:ea typeface="Cambria Math"/>
                        </a:rPr>
                        <m:t>+</m:t>
                      </m:r>
                      <m:sSup>
                        <m:sSupPr>
                          <m:ctrlPr>
                            <a:rPr lang="en-US" altLang="zh-CN" b="1" i="1" smtClean="0">
                              <a:solidFill>
                                <a:srgbClr val="FF0000"/>
                              </a:solidFill>
                              <a:latin typeface="Cambria Math" panose="02040503050406030204" pitchFamily="18" charset="0"/>
                              <a:ea typeface="Cambria Math"/>
                            </a:rPr>
                          </m:ctrlPr>
                        </m:sSupPr>
                        <m:e>
                          <m:r>
                            <a:rPr lang="en-US" altLang="zh-CN" b="1" i="1" smtClean="0">
                              <a:solidFill>
                                <a:srgbClr val="FF0000"/>
                              </a:solidFill>
                              <a:latin typeface="Cambria Math"/>
                              <a:ea typeface="Cambria Math"/>
                            </a:rPr>
                            <m:t>𝑨</m:t>
                          </m:r>
                        </m:e>
                        <m:sup>
                          <m:r>
                            <a:rPr lang="en-US" altLang="zh-CN" b="1" i="1" smtClean="0">
                              <a:solidFill>
                                <a:srgbClr val="FF0000"/>
                              </a:solidFill>
                              <a:latin typeface="Cambria Math"/>
                              <a:ea typeface="Cambria Math"/>
                            </a:rPr>
                            <m:t>′</m:t>
                          </m:r>
                        </m:sup>
                      </m:sSup>
                      <m:r>
                        <a:rPr lang="en-US" altLang="zh-CN" b="1" i="1" smtClean="0">
                          <a:solidFill>
                            <a:srgbClr val="FF0000"/>
                          </a:solidFill>
                          <a:latin typeface="Cambria Math"/>
                          <a:ea typeface="Cambria Math"/>
                        </a:rPr>
                        <m:t>𝑩</m:t>
                      </m:r>
                      <m:r>
                        <a:rPr lang="en-US" altLang="zh-CN" b="1" i="1" smtClean="0">
                          <a:solidFill>
                            <a:srgbClr val="FF0000"/>
                          </a:solidFill>
                          <a:latin typeface="Cambria Math"/>
                          <a:ea typeface="Cambria Math"/>
                        </a:rPr>
                        <m:t>′</m:t>
                      </m:r>
                    </m:oMath>
                  </m:oMathPara>
                </a14:m>
                <a:endParaRPr lang="zh-CN" altLang="en-US" b="1" i="1" dirty="0">
                  <a:solidFill>
                    <a:srgbClr val="FF0000"/>
                  </a:solidFill>
                </a:endParaRP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6"/>
                <a:stretch>
                  <a:fillRect l="-1630" t="-1600"/>
                </a:stretch>
              </a:blipFill>
            </p:spPr>
            <p:txBody>
              <a:bodyPr/>
              <a:lstStyle/>
              <a:p>
                <a:r>
                  <a:rPr lang="zh-CN" altLang="en-US">
                    <a:noFill/>
                  </a:rPr>
                  <a:t> </a:t>
                </a:r>
              </a:p>
            </p:txBody>
          </p:sp>
        </mc:Fallback>
      </mc:AlternateContent>
      <p:sp>
        <p:nvSpPr>
          <p:cNvPr id="2" name="TextBox 1"/>
          <p:cNvSpPr txBox="1"/>
          <p:nvPr/>
        </p:nvSpPr>
        <p:spPr>
          <a:xfrm>
            <a:off x="1641489" y="6678844"/>
            <a:ext cx="1860549" cy="509007"/>
          </a:xfrm>
          <a:prstGeom prst="rect">
            <a:avLst/>
          </a:prstGeom>
          <a:noFill/>
        </p:spPr>
        <p:txBody>
          <a:bodyPr wrap="none" lIns="99569" tIns="49785" rIns="99569" bIns="49785" rtlCol="0">
            <a:spAutoFit/>
          </a:bodyPr>
          <a:lstStyle/>
          <a:p>
            <a:r>
              <a:rPr lang="zh-CN" altLang="en-US" sz="2600" dirty="0">
                <a:latin typeface="华文新魏" panose="02010800040101010101" pitchFamily="2" charset="-122"/>
                <a:ea typeface="华文新魏" panose="02010800040101010101" pitchFamily="2" charset="-122"/>
              </a:rPr>
              <a:t>逻辑真值表</a:t>
            </a:r>
          </a:p>
        </p:txBody>
      </p:sp>
      <p:graphicFrame>
        <p:nvGraphicFramePr>
          <p:cNvPr id="8" name="Group 62"/>
          <p:cNvGraphicFramePr>
            <a:graphicFrameLocks noGrp="1"/>
          </p:cNvGraphicFramePr>
          <p:nvPr>
            <p:extLst>
              <p:ext uri="{D42A27DB-BD31-4B8C-83A1-F6EECF244321}">
                <p14:modId xmlns:p14="http://schemas.microsoft.com/office/powerpoint/2010/main" val="2125800896"/>
              </p:ext>
            </p:extLst>
          </p:nvPr>
        </p:nvGraphicFramePr>
        <p:xfrm>
          <a:off x="1304653" y="3145494"/>
          <a:ext cx="2610230" cy="3542594"/>
        </p:xfrm>
        <a:graphic>
          <a:graphicData uri="http://schemas.openxmlformats.org/drawingml/2006/table">
            <a:tbl>
              <a:tblPr/>
              <a:tblGrid>
                <a:gridCol w="1600297">
                  <a:extLst>
                    <a:ext uri="{9D8B030D-6E8A-4147-A177-3AD203B41FA5}">
                      <a16:colId xmlns:a16="http://schemas.microsoft.com/office/drawing/2014/main" val="20000"/>
                    </a:ext>
                  </a:extLst>
                </a:gridCol>
                <a:gridCol w="1009933">
                  <a:extLst>
                    <a:ext uri="{9D8B030D-6E8A-4147-A177-3AD203B41FA5}">
                      <a16:colId xmlns:a16="http://schemas.microsoft.com/office/drawing/2014/main" val="20001"/>
                    </a:ext>
                  </a:extLst>
                </a:gridCol>
              </a:tblGrid>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A     B</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outerShdw blurRad="38100" dist="38100" dir="2700000" algn="tl">
                              <a:srgbClr val="C0C0C0"/>
                            </a:outerShdw>
                          </a:effectLst>
                          <a:latin typeface="Times New Roman" pitchFamily="18" charset="0"/>
                          <a:ea typeface="楷体_GB2312" pitchFamily="49" charset="-122"/>
                        </a:rPr>
                        <a:t>Y</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869">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711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0   1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a:ln>
                            <a:noFill/>
                          </a:ln>
                          <a:solidFill>
                            <a:srgbClr val="000000"/>
                          </a:solidFill>
                          <a:effectLst>
                            <a:outerShdw blurRad="38100" dist="38100" dir="2700000" algn="tl">
                              <a:srgbClr val="C0C0C0"/>
                            </a:outerShdw>
                          </a:effectLst>
                          <a:latin typeface="黑体" pitchFamily="2" charset="-122"/>
                          <a:ea typeface="黑体" pitchFamily="2" charset="-122"/>
                        </a:rPr>
                        <a:t> 0</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0</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8869">
                <a:tc>
                  <a:txBody>
                    <a:bodyPr/>
                    <a:lstStyle>
                      <a:lvl1pPr marL="533400" indent="-533400">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marL="914400" indent="-457200">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marL="1295400" indent="-381000">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marL="17145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marL="2171700" indent="-342900">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marL="26289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marL="30861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marL="35433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marL="4000500" indent="-342900"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lain"/>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 1</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0" u="none" strike="noStrike" cap="none" normalizeH="0" baseline="0" dirty="0">
                          <a:ln>
                            <a:noFill/>
                          </a:ln>
                          <a:solidFill>
                            <a:srgbClr val="000000"/>
                          </a:solidFill>
                          <a:effectLst>
                            <a:outerShdw blurRad="38100" dist="38100" dir="2700000" algn="tl">
                              <a:srgbClr val="C0C0C0"/>
                            </a:outerShdw>
                          </a:effectLst>
                          <a:latin typeface="黑体" pitchFamily="2" charset="-122"/>
                          <a:ea typeface="黑体" pitchFamily="2" charset="-122"/>
                        </a:rPr>
                        <a:t>1</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10476253"/>
      </p:ext>
    </p:extLst>
  </p:cSld>
  <p:clrMapOvr>
    <a:masterClrMapping/>
  </p:clrMapOvr>
  <mc:AlternateContent xmlns:mc="http://schemas.openxmlformats.org/markup-compatibility/2006" xmlns:p14="http://schemas.microsoft.com/office/powerpoint/2010/main">
    <mc:Choice Requires="p14">
      <p:transition p14:dur="0" advTm="25393"/>
    </mc:Choice>
    <mc:Fallback xmlns="">
      <p:transition advTm="2539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概述</a:t>
            </a:r>
          </a:p>
          <a:p>
            <a:r>
              <a:rPr lang="zh-CN" altLang="en-US" dirty="0"/>
              <a:t>逻辑代数中的三种基本运算</a:t>
            </a:r>
          </a:p>
          <a:p>
            <a:r>
              <a:rPr lang="zh-CN" altLang="en-US" b="1" dirty="0"/>
              <a:t>逻辑代数的基本公式和常用公式</a:t>
            </a:r>
          </a:p>
          <a:p>
            <a:r>
              <a:rPr lang="zh-CN" altLang="en-US" dirty="0"/>
              <a:t>逻辑代数的基本定理</a:t>
            </a:r>
          </a:p>
          <a:p>
            <a:r>
              <a:rPr lang="zh-CN" altLang="en-US" dirty="0"/>
              <a:t>逻辑函数及其表示方法</a:t>
            </a:r>
          </a:p>
          <a:p>
            <a:r>
              <a:rPr lang="zh-CN" altLang="en-US" dirty="0"/>
              <a:t>逻辑函数的化简方法</a:t>
            </a:r>
          </a:p>
          <a:p>
            <a:r>
              <a:rPr lang="zh-CN" altLang="en-US"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3330044609"/>
      </p:ext>
    </p:extLst>
  </p:cSld>
  <p:clrMapOvr>
    <a:masterClrMapping/>
  </p:clrMapOvr>
  <mc:AlternateContent xmlns:mc="http://schemas.openxmlformats.org/markup-compatibility/2006" xmlns:p14="http://schemas.microsoft.com/office/powerpoint/2010/main">
    <mc:Choice Requires="p14">
      <p:transition p14:dur="0" advTm="2841"/>
    </mc:Choice>
    <mc:Fallback xmlns="">
      <p:transition advTm="284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r>
              <a:rPr lang="zh-CN" altLang="en-US" dirty="0"/>
              <a:t>数值与数值间的关系</a:t>
            </a:r>
            <a:endParaRPr lang="en-US" altLang="zh-CN" dirty="0"/>
          </a:p>
          <a:p>
            <a:endParaRPr lang="zh-CN" altLang="en-US" dirty="0"/>
          </a:p>
        </p:txBody>
      </p:sp>
      <p:sp>
        <p:nvSpPr>
          <p:cNvPr id="6" name="Text Box 5"/>
          <p:cNvSpPr txBox="1">
            <a:spLocks noChangeArrowheads="1"/>
          </p:cNvSpPr>
          <p:nvPr/>
        </p:nvSpPr>
        <p:spPr bwMode="auto">
          <a:xfrm>
            <a:off x="1136233" y="3061515"/>
            <a:ext cx="9263029" cy="318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569" tIns="49785" rIns="99569" bIns="49785">
            <a:spAutoFit/>
          </a:bodyPr>
          <a:lstStyle>
            <a:lvl1pPr algn="l">
              <a:tabLst>
                <a:tab pos="476250" algn="l"/>
                <a:tab pos="952500" algn="l"/>
                <a:tab pos="1428750" algn="l"/>
              </a:tabLst>
              <a:defRPr>
                <a:solidFill>
                  <a:schemeClr val="tx1"/>
                </a:solidFill>
                <a:latin typeface="Arial" charset="0"/>
                <a:ea typeface="宋体" pitchFamily="2" charset="-122"/>
              </a:defRPr>
            </a:lvl1pPr>
            <a:lvl2pPr algn="l">
              <a:tabLst>
                <a:tab pos="476250" algn="l"/>
                <a:tab pos="952500" algn="l"/>
                <a:tab pos="1428750" algn="l"/>
              </a:tabLst>
              <a:defRPr>
                <a:solidFill>
                  <a:schemeClr val="tx1"/>
                </a:solidFill>
                <a:latin typeface="Arial" charset="0"/>
                <a:ea typeface="宋体" pitchFamily="2" charset="-122"/>
              </a:defRPr>
            </a:lvl2pPr>
            <a:lvl3pPr algn="l">
              <a:tabLst>
                <a:tab pos="476250" algn="l"/>
                <a:tab pos="952500" algn="l"/>
                <a:tab pos="1428750" algn="l"/>
              </a:tabLst>
              <a:defRPr>
                <a:solidFill>
                  <a:schemeClr val="tx1"/>
                </a:solidFill>
                <a:latin typeface="Arial" charset="0"/>
                <a:ea typeface="宋体" pitchFamily="2" charset="-122"/>
              </a:defRPr>
            </a:lvl3pPr>
            <a:lvl4pPr algn="l">
              <a:tabLst>
                <a:tab pos="476250" algn="l"/>
                <a:tab pos="952500" algn="l"/>
                <a:tab pos="1428750" algn="l"/>
              </a:tabLst>
              <a:defRPr>
                <a:solidFill>
                  <a:schemeClr val="tx1"/>
                </a:solidFill>
                <a:latin typeface="Arial" charset="0"/>
                <a:ea typeface="宋体" pitchFamily="2" charset="-122"/>
              </a:defRPr>
            </a:lvl4pPr>
            <a:lvl5pPr algn="l">
              <a:tabLst>
                <a:tab pos="476250" algn="l"/>
                <a:tab pos="952500" algn="l"/>
                <a:tab pos="1428750" algn="l"/>
              </a:tabLst>
              <a:defRPr>
                <a:solidFill>
                  <a:schemeClr val="tx1"/>
                </a:solidFill>
                <a:latin typeface="Arial" charset="0"/>
                <a:ea typeface="宋体" pitchFamily="2" charset="-122"/>
              </a:defRPr>
            </a:lvl5pPr>
            <a:lvl6pPr fontAlgn="base">
              <a:spcBef>
                <a:spcPct val="0"/>
              </a:spcBef>
              <a:spcAft>
                <a:spcPct val="0"/>
              </a:spcAft>
              <a:tabLst>
                <a:tab pos="476250" algn="l"/>
                <a:tab pos="952500" algn="l"/>
                <a:tab pos="1428750" algn="l"/>
              </a:tabLst>
              <a:defRPr>
                <a:solidFill>
                  <a:schemeClr val="tx1"/>
                </a:solidFill>
                <a:latin typeface="Arial" charset="0"/>
                <a:ea typeface="宋体" pitchFamily="2" charset="-122"/>
              </a:defRPr>
            </a:lvl6pPr>
            <a:lvl7pPr fontAlgn="base">
              <a:spcBef>
                <a:spcPct val="0"/>
              </a:spcBef>
              <a:spcAft>
                <a:spcPct val="0"/>
              </a:spcAft>
              <a:tabLst>
                <a:tab pos="476250" algn="l"/>
                <a:tab pos="952500" algn="l"/>
                <a:tab pos="1428750" algn="l"/>
              </a:tabLst>
              <a:defRPr>
                <a:solidFill>
                  <a:schemeClr val="tx1"/>
                </a:solidFill>
                <a:latin typeface="Arial" charset="0"/>
                <a:ea typeface="宋体" pitchFamily="2" charset="-122"/>
              </a:defRPr>
            </a:lvl7pPr>
            <a:lvl8pPr fontAlgn="base">
              <a:spcBef>
                <a:spcPct val="0"/>
              </a:spcBef>
              <a:spcAft>
                <a:spcPct val="0"/>
              </a:spcAft>
              <a:tabLst>
                <a:tab pos="476250" algn="l"/>
                <a:tab pos="952500" algn="l"/>
                <a:tab pos="1428750" algn="l"/>
              </a:tabLst>
              <a:defRPr>
                <a:solidFill>
                  <a:schemeClr val="tx1"/>
                </a:solidFill>
                <a:latin typeface="Arial" charset="0"/>
                <a:ea typeface="宋体" pitchFamily="2" charset="-122"/>
              </a:defRPr>
            </a:lvl8pPr>
            <a:lvl9pPr fontAlgn="base">
              <a:spcBef>
                <a:spcPct val="0"/>
              </a:spcBef>
              <a:spcAft>
                <a:spcPct val="0"/>
              </a:spcAft>
              <a:tabLst>
                <a:tab pos="476250" algn="l"/>
                <a:tab pos="952500" algn="l"/>
                <a:tab pos="1428750" algn="l"/>
              </a:tabLst>
              <a:defRPr>
                <a:solidFill>
                  <a:schemeClr val="tx1"/>
                </a:solidFill>
                <a:latin typeface="Arial" charset="0"/>
                <a:ea typeface="宋体" pitchFamily="2" charset="-122"/>
              </a:defRPr>
            </a:lvl9pPr>
          </a:lstStyle>
          <a:p>
            <a:pPr>
              <a:lnSpc>
                <a:spcPct val="130000"/>
              </a:lnSpc>
            </a:pPr>
            <a:r>
              <a:rPr lang="en-US" altLang="zh-CN" sz="3000" dirty="0">
                <a:latin typeface="+mj-ea"/>
                <a:ea typeface="+mj-ea"/>
              </a:rPr>
              <a:t>    </a:t>
            </a:r>
            <a:r>
              <a:rPr lang="zh-CN" altLang="en-US" sz="3000" dirty="0">
                <a:latin typeface="+mj-ea"/>
                <a:ea typeface="+mj-ea"/>
              </a:rPr>
              <a:t>与                 </a:t>
            </a:r>
            <a:r>
              <a:rPr lang="en-US" altLang="zh-CN" sz="3000" dirty="0">
                <a:latin typeface="+mj-ea"/>
                <a:ea typeface="+mj-ea"/>
              </a:rPr>
              <a:t>	    </a:t>
            </a:r>
            <a:r>
              <a:rPr lang="zh-CN" altLang="en-US" sz="3000" dirty="0">
                <a:latin typeface="+mj-ea"/>
                <a:ea typeface="+mj-ea"/>
              </a:rPr>
              <a:t>或</a:t>
            </a:r>
            <a:r>
              <a:rPr lang="en-US" altLang="zh-CN" sz="3000" dirty="0">
                <a:latin typeface="+mj-ea"/>
                <a:ea typeface="+mj-ea"/>
              </a:rPr>
              <a:t>		   	   </a:t>
            </a:r>
            <a:r>
              <a:rPr lang="zh-CN" altLang="en-US" sz="3000" dirty="0">
                <a:latin typeface="+mj-ea"/>
                <a:ea typeface="+mj-ea"/>
              </a:rPr>
              <a:t>非</a:t>
            </a:r>
          </a:p>
          <a:p>
            <a:pPr>
              <a:lnSpc>
                <a:spcPct val="130000"/>
              </a:lnSpc>
            </a:pPr>
            <a:r>
              <a:rPr lang="en-US" altLang="zh-CN" sz="3000" dirty="0">
                <a:latin typeface="+mj-ea"/>
                <a:ea typeface="+mj-ea"/>
              </a:rPr>
              <a:t>0 </a:t>
            </a:r>
            <a:r>
              <a:rPr lang="en-US" altLang="zh-CN" sz="3000" dirty="0">
                <a:latin typeface="+mj-ea"/>
                <a:ea typeface="+mj-ea"/>
                <a:sym typeface="Symbol" pitchFamily="18" charset="2"/>
              </a:rPr>
              <a:t> 0 </a:t>
            </a:r>
            <a:r>
              <a:rPr lang="zh-CN" altLang="en-US" sz="3000" dirty="0">
                <a:latin typeface="+mj-ea"/>
                <a:ea typeface="+mj-ea"/>
                <a:sym typeface="Symbol" pitchFamily="18" charset="2"/>
              </a:rPr>
              <a:t>＝</a:t>
            </a:r>
            <a:r>
              <a:rPr lang="en-US" altLang="zh-CN" sz="3000" dirty="0">
                <a:latin typeface="+mj-ea"/>
                <a:ea typeface="+mj-ea"/>
                <a:sym typeface="Symbol" pitchFamily="18" charset="2"/>
              </a:rPr>
              <a:t>0</a:t>
            </a:r>
            <a:r>
              <a:rPr lang="en-US" altLang="zh-CN" sz="3000" dirty="0">
                <a:latin typeface="+mj-ea"/>
                <a:ea typeface="+mj-ea"/>
              </a:rPr>
              <a:t> 			0</a:t>
            </a:r>
            <a:r>
              <a:rPr lang="zh-CN" altLang="en-US" sz="3000" dirty="0">
                <a:latin typeface="+mj-ea"/>
                <a:ea typeface="+mj-ea"/>
              </a:rPr>
              <a:t>＋</a:t>
            </a:r>
            <a:r>
              <a:rPr lang="en-US" altLang="zh-CN" sz="3000" dirty="0">
                <a:latin typeface="+mj-ea"/>
                <a:ea typeface="+mj-ea"/>
              </a:rPr>
              <a:t>0</a:t>
            </a:r>
            <a:r>
              <a:rPr lang="zh-CN" altLang="en-US" sz="3000" dirty="0">
                <a:latin typeface="+mj-ea"/>
                <a:ea typeface="+mj-ea"/>
              </a:rPr>
              <a:t>＝</a:t>
            </a:r>
            <a:r>
              <a:rPr lang="en-US" altLang="zh-CN" sz="3000" dirty="0">
                <a:latin typeface="+mj-ea"/>
                <a:ea typeface="+mj-ea"/>
              </a:rPr>
              <a:t>0</a:t>
            </a:r>
            <a:r>
              <a:rPr lang="en-US" altLang="zh-CN" sz="3000" dirty="0">
                <a:latin typeface="+mj-ea"/>
              </a:rPr>
              <a:t> 		0’=1	</a:t>
            </a:r>
            <a:endParaRPr lang="en-US" altLang="zh-CN" sz="3000" dirty="0">
              <a:latin typeface="+mj-ea"/>
              <a:ea typeface="+mj-ea"/>
            </a:endParaRPr>
          </a:p>
          <a:p>
            <a:pPr>
              <a:lnSpc>
                <a:spcPct val="130000"/>
              </a:lnSpc>
            </a:pPr>
            <a:r>
              <a:rPr lang="en-US" altLang="zh-CN" sz="3000" dirty="0">
                <a:latin typeface="+mj-ea"/>
                <a:ea typeface="+mj-ea"/>
                <a:sym typeface="Symbol" pitchFamily="18" charset="2"/>
              </a:rPr>
              <a:t>0  1 </a:t>
            </a:r>
            <a:r>
              <a:rPr lang="zh-CN" altLang="en-US" sz="3000" dirty="0">
                <a:latin typeface="+mj-ea"/>
                <a:ea typeface="+mj-ea"/>
                <a:sym typeface="Symbol" pitchFamily="18" charset="2"/>
              </a:rPr>
              <a:t>＝</a:t>
            </a:r>
            <a:r>
              <a:rPr lang="en-US" altLang="zh-CN" sz="3000" dirty="0">
                <a:latin typeface="+mj-ea"/>
                <a:ea typeface="+mj-ea"/>
                <a:sym typeface="Symbol" pitchFamily="18" charset="2"/>
              </a:rPr>
              <a:t>0</a:t>
            </a:r>
            <a:r>
              <a:rPr lang="en-US" altLang="zh-CN" sz="3000" dirty="0">
                <a:latin typeface="+mj-ea"/>
                <a:ea typeface="+mj-ea"/>
              </a:rPr>
              <a:t> 			0</a:t>
            </a:r>
            <a:r>
              <a:rPr lang="zh-CN" altLang="en-US" sz="3000" dirty="0">
                <a:latin typeface="+mj-ea"/>
                <a:ea typeface="+mj-ea"/>
              </a:rPr>
              <a:t>＋</a:t>
            </a:r>
            <a:r>
              <a:rPr lang="en-US" altLang="zh-CN" sz="3000" dirty="0">
                <a:latin typeface="+mj-ea"/>
                <a:ea typeface="+mj-ea"/>
              </a:rPr>
              <a:t>1</a:t>
            </a:r>
            <a:r>
              <a:rPr lang="zh-CN" altLang="en-US" sz="3000" dirty="0">
                <a:latin typeface="+mj-ea"/>
                <a:ea typeface="+mj-ea"/>
              </a:rPr>
              <a:t>＝</a:t>
            </a:r>
            <a:r>
              <a:rPr lang="en-US" altLang="zh-CN" sz="3000" dirty="0">
                <a:latin typeface="+mj-ea"/>
                <a:ea typeface="+mj-ea"/>
              </a:rPr>
              <a:t>1</a:t>
            </a:r>
            <a:r>
              <a:rPr lang="en-US" altLang="zh-CN" sz="3000" dirty="0">
                <a:latin typeface="+mj-ea"/>
              </a:rPr>
              <a:t>  		1’=0</a:t>
            </a:r>
            <a:endParaRPr lang="en-US" altLang="zh-CN" sz="3000" dirty="0">
              <a:latin typeface="+mj-ea"/>
              <a:ea typeface="+mj-ea"/>
            </a:endParaRPr>
          </a:p>
          <a:p>
            <a:pPr>
              <a:lnSpc>
                <a:spcPct val="130000"/>
              </a:lnSpc>
            </a:pPr>
            <a:r>
              <a:rPr lang="en-US" altLang="zh-CN" sz="3000" dirty="0">
                <a:latin typeface="+mj-ea"/>
                <a:ea typeface="+mj-ea"/>
                <a:sym typeface="Symbol" pitchFamily="18" charset="2"/>
              </a:rPr>
              <a:t>1  0 </a:t>
            </a:r>
            <a:r>
              <a:rPr lang="zh-CN" altLang="en-US" sz="3000" dirty="0">
                <a:latin typeface="+mj-ea"/>
                <a:ea typeface="+mj-ea"/>
                <a:sym typeface="Symbol" pitchFamily="18" charset="2"/>
              </a:rPr>
              <a:t>＝</a:t>
            </a:r>
            <a:r>
              <a:rPr lang="en-US" altLang="zh-CN" sz="3000" dirty="0">
                <a:latin typeface="+mj-ea"/>
                <a:ea typeface="+mj-ea"/>
                <a:sym typeface="Symbol" pitchFamily="18" charset="2"/>
              </a:rPr>
              <a:t>0 			</a:t>
            </a:r>
            <a:r>
              <a:rPr lang="en-US" altLang="zh-CN" sz="3000" dirty="0">
                <a:latin typeface="+mj-ea"/>
                <a:ea typeface="+mj-ea"/>
              </a:rPr>
              <a:t>1</a:t>
            </a:r>
            <a:r>
              <a:rPr lang="zh-CN" altLang="en-US" sz="3000" dirty="0">
                <a:latin typeface="+mj-ea"/>
                <a:ea typeface="+mj-ea"/>
              </a:rPr>
              <a:t>＋</a:t>
            </a:r>
            <a:r>
              <a:rPr lang="en-US" altLang="zh-CN" sz="3000" dirty="0">
                <a:latin typeface="+mj-ea"/>
                <a:ea typeface="+mj-ea"/>
              </a:rPr>
              <a:t>0</a:t>
            </a:r>
            <a:r>
              <a:rPr lang="zh-CN" altLang="en-US" sz="3000" dirty="0">
                <a:latin typeface="+mj-ea"/>
                <a:ea typeface="+mj-ea"/>
              </a:rPr>
              <a:t>＝</a:t>
            </a:r>
            <a:r>
              <a:rPr lang="en-US" altLang="zh-CN" sz="3000" dirty="0">
                <a:latin typeface="+mj-ea"/>
                <a:ea typeface="+mj-ea"/>
              </a:rPr>
              <a:t>1</a:t>
            </a:r>
            <a:endParaRPr lang="en-US" altLang="zh-CN" sz="3000" dirty="0">
              <a:latin typeface="+mj-ea"/>
              <a:ea typeface="+mj-ea"/>
              <a:sym typeface="Symbol" pitchFamily="18" charset="2"/>
            </a:endParaRPr>
          </a:p>
          <a:p>
            <a:pPr>
              <a:lnSpc>
                <a:spcPct val="130000"/>
              </a:lnSpc>
            </a:pPr>
            <a:r>
              <a:rPr lang="en-US" altLang="zh-CN" sz="3000" dirty="0">
                <a:latin typeface="+mj-ea"/>
                <a:ea typeface="+mj-ea"/>
                <a:sym typeface="Symbol" pitchFamily="18" charset="2"/>
              </a:rPr>
              <a:t>1  1 </a:t>
            </a:r>
            <a:r>
              <a:rPr lang="zh-CN" altLang="en-US" sz="3000" dirty="0">
                <a:latin typeface="+mj-ea"/>
                <a:ea typeface="+mj-ea"/>
                <a:sym typeface="Symbol" pitchFamily="18" charset="2"/>
              </a:rPr>
              <a:t>＝</a:t>
            </a:r>
            <a:r>
              <a:rPr lang="en-US" altLang="zh-CN" sz="3000" dirty="0">
                <a:latin typeface="+mj-ea"/>
                <a:ea typeface="+mj-ea"/>
                <a:sym typeface="Symbol" pitchFamily="18" charset="2"/>
              </a:rPr>
              <a:t>1 			</a:t>
            </a:r>
            <a:r>
              <a:rPr lang="en-US" altLang="zh-CN" sz="3000" dirty="0">
                <a:latin typeface="+mj-ea"/>
                <a:ea typeface="+mj-ea"/>
              </a:rPr>
              <a:t>1</a:t>
            </a:r>
            <a:r>
              <a:rPr lang="zh-CN" altLang="en-US" sz="3000" dirty="0">
                <a:latin typeface="+mj-ea"/>
                <a:ea typeface="+mj-ea"/>
              </a:rPr>
              <a:t>＋</a:t>
            </a:r>
            <a:r>
              <a:rPr lang="en-US" altLang="zh-CN" sz="3000" dirty="0">
                <a:latin typeface="+mj-ea"/>
                <a:ea typeface="+mj-ea"/>
              </a:rPr>
              <a:t>1</a:t>
            </a:r>
            <a:r>
              <a:rPr lang="zh-CN" altLang="en-US" sz="3000" dirty="0">
                <a:latin typeface="+mj-ea"/>
                <a:ea typeface="+mj-ea"/>
              </a:rPr>
              <a:t>＝</a:t>
            </a:r>
            <a:r>
              <a:rPr lang="en-US" altLang="zh-CN" sz="3000" dirty="0">
                <a:latin typeface="+mj-ea"/>
                <a:ea typeface="+mj-ea"/>
              </a:rPr>
              <a:t>1</a:t>
            </a:r>
            <a:r>
              <a:rPr lang="en-US" altLang="zh-CN" sz="3000" dirty="0">
                <a:latin typeface="+mj-ea"/>
                <a:ea typeface="+mj-ea"/>
                <a:sym typeface="Symbol" pitchFamily="18" charset="2"/>
              </a:rPr>
              <a:t>		</a:t>
            </a:r>
          </a:p>
        </p:txBody>
      </p:sp>
    </p:spTree>
    <p:extLst>
      <p:ext uri="{BB962C8B-B14F-4D97-AF65-F5344CB8AC3E}">
        <p14:creationId xmlns:p14="http://schemas.microsoft.com/office/powerpoint/2010/main" val="2047050179"/>
      </p:ext>
    </p:extLst>
  </p:cSld>
  <p:clrMapOvr>
    <a:masterClrMapping/>
  </p:clrMapOvr>
  <mc:AlternateContent xmlns:mc="http://schemas.openxmlformats.org/markup-compatibility/2006" xmlns:p14="http://schemas.microsoft.com/office/powerpoint/2010/main">
    <mc:Choice Requires="p14">
      <p:transition p14:dur="0" advTm="31141"/>
    </mc:Choice>
    <mc:Fallback xmlns="">
      <p:transition advTm="3114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逻辑代数的基本公式</a:t>
            </a:r>
          </a:p>
        </p:txBody>
      </p:sp>
      <p:sp>
        <p:nvSpPr>
          <p:cNvPr id="4" name="内容占位符 3"/>
          <p:cNvSpPr>
            <a:spLocks noGrp="1"/>
          </p:cNvSpPr>
          <p:nvPr>
            <p:ph idx="1"/>
          </p:nvPr>
        </p:nvSpPr>
        <p:spPr/>
        <p:txBody>
          <a:bodyPr/>
          <a:lstStyle/>
          <a:p>
            <a:r>
              <a:rPr lang="zh-CN" altLang="en-US" dirty="0"/>
              <a:t>又称</a:t>
            </a:r>
            <a:r>
              <a:rPr lang="zh-CN" altLang="en-US" b="1" dirty="0"/>
              <a:t>布尔恒等式</a:t>
            </a:r>
            <a:endParaRPr lang="en-US" altLang="zh-CN" b="1" dirty="0"/>
          </a:p>
          <a:p>
            <a:endParaRPr lang="zh-CN" altLang="en-US" dirty="0"/>
          </a:p>
        </p:txBody>
      </p:sp>
      <mc:AlternateContent xmlns:mc="http://schemas.openxmlformats.org/markup-compatibility/2006" xmlns:a14="http://schemas.microsoft.com/office/drawing/2010/main">
        <mc:Choice Requires="a14">
          <p:graphicFrame>
            <p:nvGraphicFramePr>
              <p:cNvPr id="5" name="Group 625"/>
              <p:cNvGraphicFramePr>
                <a:graphicFrameLocks/>
              </p:cNvGraphicFramePr>
              <p:nvPr>
                <p:extLst>
                  <p:ext uri="{D42A27DB-BD31-4B8C-83A1-F6EECF244321}">
                    <p14:modId xmlns:p14="http://schemas.microsoft.com/office/powerpoint/2010/main" val="3195218061"/>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13</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14</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15</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5" name="Group 625"/>
              <p:cNvGraphicFramePr>
                <a:graphicFrameLocks/>
              </p:cNvGraphicFramePr>
              <p:nvPr>
                <p:extLst>
                  <p:ext uri="{D42A27DB-BD31-4B8C-83A1-F6EECF244321}">
                    <p14:modId xmlns:p14="http://schemas.microsoft.com/office/powerpoint/2010/main" val="3195218061"/>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13</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14</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15</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4"/>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p:sp>
        <p:nvSpPr>
          <p:cNvPr id="2" name="TextBox 1"/>
          <p:cNvSpPr txBox="1"/>
          <p:nvPr/>
        </p:nvSpPr>
        <p:spPr>
          <a:xfrm>
            <a:off x="5346702" y="1749465"/>
            <a:ext cx="4240650" cy="639151"/>
          </a:xfrm>
          <a:prstGeom prst="rect">
            <a:avLst/>
          </a:prstGeom>
        </p:spPr>
        <p:style>
          <a:lnRef idx="2">
            <a:schemeClr val="accent6"/>
          </a:lnRef>
          <a:fillRef idx="1">
            <a:schemeClr val="lt1"/>
          </a:fillRef>
          <a:effectRef idx="0">
            <a:schemeClr val="accent6"/>
          </a:effectRef>
          <a:fontRef idx="minor">
            <a:schemeClr val="dk1"/>
          </a:fontRef>
        </p:style>
        <p:txBody>
          <a:bodyPr wrap="none" lIns="99569" tIns="49785" rIns="99569" bIns="49785" rtlCol="0">
            <a:spAutoFit/>
          </a:bodyPr>
          <a:lstStyle/>
          <a:p>
            <a:r>
              <a:rPr lang="zh-CN" altLang="en-US" sz="3500" b="1" dirty="0">
                <a:solidFill>
                  <a:srgbClr val="C00000"/>
                </a:solidFill>
                <a:latin typeface="华文新魏" panose="02010800040101010101" pitchFamily="2" charset="-122"/>
                <a:ea typeface="华文新魏" panose="02010800040101010101" pitchFamily="2" charset="-122"/>
              </a:rPr>
              <a:t>变量与常量间的运算</a:t>
            </a:r>
          </a:p>
        </p:txBody>
      </p:sp>
      <p:cxnSp>
        <p:nvCxnSpPr>
          <p:cNvPr id="7" name="直接箭头连接符 6"/>
          <p:cNvCxnSpPr/>
          <p:nvPr/>
        </p:nvCxnSpPr>
        <p:spPr bwMode="auto">
          <a:xfrm flipH="1">
            <a:off x="4083560" y="2394206"/>
            <a:ext cx="1263140" cy="910074"/>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9" name="直接箭头连接符 8"/>
          <p:cNvCxnSpPr/>
          <p:nvPr/>
        </p:nvCxnSpPr>
        <p:spPr bwMode="auto">
          <a:xfrm flipH="1">
            <a:off x="3915142" y="2394206"/>
            <a:ext cx="1431559" cy="1386427"/>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4" name="直接箭头连接符 13"/>
          <p:cNvCxnSpPr/>
          <p:nvPr/>
        </p:nvCxnSpPr>
        <p:spPr bwMode="auto">
          <a:xfrm>
            <a:off x="6273003" y="2394207"/>
            <a:ext cx="1599978" cy="1227642"/>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6" name="直接箭头连接符 15"/>
          <p:cNvCxnSpPr/>
          <p:nvPr/>
        </p:nvCxnSpPr>
        <p:spPr bwMode="auto">
          <a:xfrm>
            <a:off x="6273003" y="2394207"/>
            <a:ext cx="1599978" cy="1624603"/>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Tree>
    <p:custDataLst>
      <p:tags r:id="rId1"/>
    </p:custDataLst>
    <p:extLst>
      <p:ext uri="{BB962C8B-B14F-4D97-AF65-F5344CB8AC3E}">
        <p14:creationId xmlns:p14="http://schemas.microsoft.com/office/powerpoint/2010/main" val="1844185173"/>
      </p:ext>
    </p:extLst>
  </p:cSld>
  <p:clrMapOvr>
    <a:masterClrMapping/>
  </p:clrMapOvr>
  <mc:AlternateContent xmlns:mc="http://schemas.openxmlformats.org/markup-compatibility/2006" xmlns:p14="http://schemas.microsoft.com/office/powerpoint/2010/main">
    <mc:Choice Requires="p14">
      <p:transition p14:dur="10" advTm="35785"/>
    </mc:Choice>
    <mc:Fallback xmlns="">
      <p:transition advTm="357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r>
              <a:rPr lang="zh-CN" altLang="en-US" dirty="0"/>
              <a:t>又称</a:t>
            </a:r>
            <a:r>
              <a:rPr lang="zh-CN" altLang="en-US" b="1" dirty="0"/>
              <a:t>布尔恒等式</a:t>
            </a:r>
            <a:endParaRPr lang="en-US" altLang="zh-CN" b="1" dirty="0"/>
          </a:p>
          <a:p>
            <a:endParaRPr lang="zh-CN" altLang="en-US" dirty="0"/>
          </a:p>
        </p:txBody>
      </p:sp>
      <mc:AlternateContent xmlns:mc="http://schemas.openxmlformats.org/markup-compatibility/2006" xmlns:a14="http://schemas.microsoft.com/office/drawing/2010/main">
        <mc:Choice Requires="a14">
          <p:graphicFrame>
            <p:nvGraphicFramePr>
              <p:cNvPr id="5" name="Group 625"/>
              <p:cNvGraphicFramePr>
                <a:graphicFrameLocks/>
              </p:cNvGraphicFramePr>
              <p:nvPr>
                <p:extLst>
                  <p:ext uri="{D42A27DB-BD31-4B8C-83A1-F6EECF244321}">
                    <p14:modId xmlns:p14="http://schemas.microsoft.com/office/powerpoint/2010/main" val="3334641301"/>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15</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16</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5" name="Group 625"/>
              <p:cNvGraphicFramePr>
                <a:graphicFrameLocks/>
              </p:cNvGraphicFramePr>
              <p:nvPr>
                <p:extLst>
                  <p:ext uri="{D42A27DB-BD31-4B8C-83A1-F6EECF244321}">
                    <p14:modId xmlns:p14="http://schemas.microsoft.com/office/powerpoint/2010/main" val="3334641301"/>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15</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16</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p:sp>
        <p:nvSpPr>
          <p:cNvPr id="2" name="TextBox 1"/>
          <p:cNvSpPr txBox="1"/>
          <p:nvPr/>
        </p:nvSpPr>
        <p:spPr>
          <a:xfrm>
            <a:off x="5346700" y="1749465"/>
            <a:ext cx="1547605" cy="639151"/>
          </a:xfrm>
          <a:prstGeom prst="rect">
            <a:avLst/>
          </a:prstGeom>
        </p:spPr>
        <p:style>
          <a:lnRef idx="2">
            <a:schemeClr val="accent6"/>
          </a:lnRef>
          <a:fillRef idx="1">
            <a:schemeClr val="lt1"/>
          </a:fillRef>
          <a:effectRef idx="0">
            <a:schemeClr val="accent6"/>
          </a:effectRef>
          <a:fontRef idx="minor">
            <a:schemeClr val="dk1"/>
          </a:fontRef>
        </p:style>
        <p:txBody>
          <a:bodyPr wrap="none" lIns="99569" tIns="49785" rIns="99569" bIns="49785" rtlCol="0">
            <a:spAutoFit/>
          </a:bodyPr>
          <a:lstStyle/>
          <a:p>
            <a:r>
              <a:rPr lang="zh-CN" altLang="en-US" sz="3500" b="1" dirty="0">
                <a:solidFill>
                  <a:srgbClr val="C00000"/>
                </a:solidFill>
                <a:latin typeface="华文新魏" panose="02010800040101010101" pitchFamily="2" charset="-122"/>
                <a:ea typeface="华文新魏" panose="02010800040101010101" pitchFamily="2" charset="-122"/>
              </a:rPr>
              <a:t>重叠律</a:t>
            </a:r>
          </a:p>
        </p:txBody>
      </p:sp>
      <p:cxnSp>
        <p:nvCxnSpPr>
          <p:cNvPr id="9" name="直接箭头连接符 8"/>
          <p:cNvCxnSpPr/>
          <p:nvPr/>
        </p:nvCxnSpPr>
        <p:spPr bwMode="auto">
          <a:xfrm flipH="1">
            <a:off x="4083560" y="2394207"/>
            <a:ext cx="1263140" cy="1783387"/>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6" name="直接箭头连接符 15"/>
          <p:cNvCxnSpPr/>
          <p:nvPr/>
        </p:nvCxnSpPr>
        <p:spPr bwMode="auto">
          <a:xfrm>
            <a:off x="7002366" y="2394205"/>
            <a:ext cx="799989" cy="2100956"/>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35964291"/>
      </p:ext>
    </p:extLst>
  </p:cSld>
  <p:clrMapOvr>
    <a:masterClrMapping/>
  </p:clrMapOvr>
  <mc:AlternateContent xmlns:mc="http://schemas.openxmlformats.org/markup-compatibility/2006" xmlns:p14="http://schemas.microsoft.com/office/powerpoint/2010/main">
    <mc:Choice Requires="p14">
      <p:transition p14:dur="10" advTm="5452"/>
    </mc:Choice>
    <mc:Fallback xmlns="">
      <p:transition advTm="54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r>
              <a:rPr lang="zh-CN" altLang="en-US" dirty="0"/>
              <a:t>又称</a:t>
            </a:r>
            <a:r>
              <a:rPr lang="zh-CN" altLang="en-US" b="1" dirty="0"/>
              <a:t>布尔恒等式</a:t>
            </a:r>
            <a:endParaRPr lang="en-US" altLang="zh-CN" b="1" dirty="0"/>
          </a:p>
          <a:p>
            <a:endParaRPr lang="zh-CN" altLang="en-US" dirty="0"/>
          </a:p>
        </p:txBody>
      </p:sp>
      <mc:AlternateContent xmlns:mc="http://schemas.openxmlformats.org/markup-compatibility/2006" xmlns:a14="http://schemas.microsoft.com/office/drawing/2010/main">
        <mc:Choice Requires="a14">
          <p:graphicFrame>
            <p:nvGraphicFramePr>
              <p:cNvPr id="5" name="Group 625"/>
              <p:cNvGraphicFramePr>
                <a:graphicFrameLocks/>
              </p:cNvGraphicFramePr>
              <p:nvPr>
                <p:extLst>
                  <p:ext uri="{D42A27DB-BD31-4B8C-83A1-F6EECF244321}">
                    <p14:modId xmlns:p14="http://schemas.microsoft.com/office/powerpoint/2010/main" val="2951555411"/>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14</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5" name="Group 625"/>
              <p:cNvGraphicFramePr>
                <a:graphicFrameLocks/>
              </p:cNvGraphicFramePr>
              <p:nvPr>
                <p:extLst>
                  <p:ext uri="{D42A27DB-BD31-4B8C-83A1-F6EECF244321}">
                    <p14:modId xmlns:p14="http://schemas.microsoft.com/office/powerpoint/2010/main" val="2951555411"/>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14</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p:sp>
        <p:nvSpPr>
          <p:cNvPr id="2" name="TextBox 1"/>
          <p:cNvSpPr txBox="1"/>
          <p:nvPr/>
        </p:nvSpPr>
        <p:spPr>
          <a:xfrm>
            <a:off x="5346700" y="1749465"/>
            <a:ext cx="1547605" cy="639151"/>
          </a:xfrm>
          <a:prstGeom prst="rect">
            <a:avLst/>
          </a:prstGeom>
        </p:spPr>
        <p:style>
          <a:lnRef idx="2">
            <a:schemeClr val="accent6"/>
          </a:lnRef>
          <a:fillRef idx="1">
            <a:schemeClr val="lt1"/>
          </a:fillRef>
          <a:effectRef idx="0">
            <a:schemeClr val="accent6"/>
          </a:effectRef>
          <a:fontRef idx="minor">
            <a:schemeClr val="dk1"/>
          </a:fontRef>
        </p:style>
        <p:txBody>
          <a:bodyPr wrap="none" lIns="99569" tIns="49785" rIns="99569" bIns="49785" rtlCol="0">
            <a:spAutoFit/>
          </a:bodyPr>
          <a:lstStyle/>
          <a:p>
            <a:r>
              <a:rPr lang="zh-CN" altLang="en-US" sz="3500" b="1" dirty="0">
                <a:solidFill>
                  <a:srgbClr val="C00000"/>
                </a:solidFill>
                <a:latin typeface="华文新魏" panose="02010800040101010101" pitchFamily="2" charset="-122"/>
                <a:ea typeface="华文新魏" panose="02010800040101010101" pitchFamily="2" charset="-122"/>
              </a:rPr>
              <a:t>互补律</a:t>
            </a:r>
          </a:p>
        </p:txBody>
      </p:sp>
      <p:cxnSp>
        <p:nvCxnSpPr>
          <p:cNvPr id="9" name="直接箭头连接符 8"/>
          <p:cNvCxnSpPr/>
          <p:nvPr/>
        </p:nvCxnSpPr>
        <p:spPr bwMode="auto">
          <a:xfrm flipH="1">
            <a:off x="4083560" y="2394205"/>
            <a:ext cx="1263140" cy="2100955"/>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6" name="直接箭头连接符 15"/>
          <p:cNvCxnSpPr/>
          <p:nvPr/>
        </p:nvCxnSpPr>
        <p:spPr bwMode="auto">
          <a:xfrm>
            <a:off x="7002366" y="2394204"/>
            <a:ext cx="799989" cy="2577310"/>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84863046"/>
      </p:ext>
    </p:extLst>
  </p:cSld>
  <p:clrMapOvr>
    <a:masterClrMapping/>
  </p:clrMapOvr>
  <mc:AlternateContent xmlns:mc="http://schemas.openxmlformats.org/markup-compatibility/2006" xmlns:p14="http://schemas.microsoft.com/office/powerpoint/2010/main">
    <mc:Choice Requires="p14">
      <p:transition p14:dur="10" advTm="6669"/>
    </mc:Choice>
    <mc:Fallback xmlns="">
      <p:transition advTm="66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r>
              <a:rPr lang="zh-CN" altLang="en-US" dirty="0"/>
              <a:t>又称</a:t>
            </a:r>
            <a:r>
              <a:rPr lang="zh-CN" altLang="en-US" b="1" dirty="0"/>
              <a:t>布尔恒等式</a:t>
            </a:r>
            <a:endParaRPr lang="en-US" altLang="zh-CN" b="1" dirty="0"/>
          </a:p>
          <a:p>
            <a:endParaRPr lang="zh-CN" altLang="en-US" dirty="0"/>
          </a:p>
        </p:txBody>
      </p:sp>
      <mc:AlternateContent xmlns:mc="http://schemas.openxmlformats.org/markup-compatibility/2006" xmlns:a14="http://schemas.microsoft.com/office/drawing/2010/main">
        <mc:Choice Requires="a14">
          <p:graphicFrame>
            <p:nvGraphicFramePr>
              <p:cNvPr id="5" name="Group 625"/>
              <p:cNvGraphicFramePr>
                <a:graphicFrameLocks/>
              </p:cNvGraphicFramePr>
              <p:nvPr>
                <p:extLst>
                  <p:ext uri="{D42A27DB-BD31-4B8C-83A1-F6EECF244321}">
                    <p14:modId xmlns:p14="http://schemas.microsoft.com/office/powerpoint/2010/main" val="642667144"/>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14</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15</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5" name="Group 625"/>
              <p:cNvGraphicFramePr>
                <a:graphicFrameLocks/>
              </p:cNvGraphicFramePr>
              <p:nvPr>
                <p:extLst>
                  <p:ext uri="{D42A27DB-BD31-4B8C-83A1-F6EECF244321}">
                    <p14:modId xmlns:p14="http://schemas.microsoft.com/office/powerpoint/2010/main" val="642667144"/>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14</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15</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p:sp>
        <p:nvSpPr>
          <p:cNvPr id="2" name="TextBox 1"/>
          <p:cNvSpPr txBox="1"/>
          <p:nvPr/>
        </p:nvSpPr>
        <p:spPr>
          <a:xfrm>
            <a:off x="5346700" y="1749465"/>
            <a:ext cx="1547605" cy="639151"/>
          </a:xfrm>
          <a:prstGeom prst="rect">
            <a:avLst/>
          </a:prstGeom>
        </p:spPr>
        <p:style>
          <a:lnRef idx="2">
            <a:schemeClr val="accent6"/>
          </a:lnRef>
          <a:fillRef idx="1">
            <a:schemeClr val="lt1"/>
          </a:fillRef>
          <a:effectRef idx="0">
            <a:schemeClr val="accent6"/>
          </a:effectRef>
          <a:fontRef idx="minor">
            <a:schemeClr val="dk1"/>
          </a:fontRef>
        </p:style>
        <p:txBody>
          <a:bodyPr wrap="none" lIns="99569" tIns="49785" rIns="99569" bIns="49785" rtlCol="0">
            <a:spAutoFit/>
          </a:bodyPr>
          <a:lstStyle/>
          <a:p>
            <a:r>
              <a:rPr lang="zh-CN" altLang="en-US" sz="3500" b="1" dirty="0">
                <a:solidFill>
                  <a:srgbClr val="C00000"/>
                </a:solidFill>
                <a:latin typeface="华文新魏" panose="02010800040101010101" pitchFamily="2" charset="-122"/>
                <a:ea typeface="华文新魏" panose="02010800040101010101" pitchFamily="2" charset="-122"/>
              </a:rPr>
              <a:t>结合律</a:t>
            </a:r>
          </a:p>
        </p:txBody>
      </p:sp>
      <p:cxnSp>
        <p:nvCxnSpPr>
          <p:cNvPr id="9" name="直接箭头连接符 8"/>
          <p:cNvCxnSpPr/>
          <p:nvPr/>
        </p:nvCxnSpPr>
        <p:spPr bwMode="auto">
          <a:xfrm flipH="1">
            <a:off x="4715130" y="2394206"/>
            <a:ext cx="631570" cy="2974270"/>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6" name="直接箭头连接符 15"/>
          <p:cNvCxnSpPr/>
          <p:nvPr/>
        </p:nvCxnSpPr>
        <p:spPr bwMode="auto">
          <a:xfrm>
            <a:off x="7002367" y="2394204"/>
            <a:ext cx="308993" cy="3450624"/>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33927143"/>
      </p:ext>
    </p:extLst>
  </p:cSld>
  <p:clrMapOvr>
    <a:masterClrMapping/>
  </p:clrMapOvr>
  <mc:AlternateContent xmlns:mc="http://schemas.openxmlformats.org/markup-compatibility/2006" xmlns:p14="http://schemas.microsoft.com/office/powerpoint/2010/main">
    <mc:Choice Requires="p14">
      <p:transition p14:dur="10" advTm="4229"/>
    </mc:Choice>
    <mc:Fallback xmlns="">
      <p:transition advTm="42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r>
              <a:rPr lang="zh-CN" altLang="en-US" dirty="0"/>
              <a:t>又称</a:t>
            </a:r>
            <a:r>
              <a:rPr lang="zh-CN" altLang="en-US" b="1" dirty="0"/>
              <a:t>布尔恒等式</a:t>
            </a:r>
            <a:endParaRPr lang="en-US" altLang="zh-CN" b="1" dirty="0"/>
          </a:p>
          <a:p>
            <a:endParaRPr lang="zh-CN" altLang="en-US" dirty="0"/>
          </a:p>
        </p:txBody>
      </p:sp>
      <mc:AlternateContent xmlns:mc="http://schemas.openxmlformats.org/markup-compatibility/2006" xmlns:a14="http://schemas.microsoft.com/office/drawing/2010/main">
        <mc:Choice Requires="a14">
          <p:graphicFrame>
            <p:nvGraphicFramePr>
              <p:cNvPr id="5" name="Group 625"/>
              <p:cNvGraphicFramePr>
                <a:graphicFrameLocks/>
              </p:cNvGraphicFramePr>
              <p:nvPr>
                <p:extLst>
                  <p:ext uri="{D42A27DB-BD31-4B8C-83A1-F6EECF244321}">
                    <p14:modId xmlns:p14="http://schemas.microsoft.com/office/powerpoint/2010/main" val="111014987"/>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14</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5" name="Group 625"/>
              <p:cNvGraphicFramePr>
                <a:graphicFrameLocks/>
              </p:cNvGraphicFramePr>
              <p:nvPr>
                <p:extLst>
                  <p:ext uri="{D42A27DB-BD31-4B8C-83A1-F6EECF244321}">
                    <p14:modId xmlns:p14="http://schemas.microsoft.com/office/powerpoint/2010/main" val="111014987"/>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14</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p:sp>
        <p:nvSpPr>
          <p:cNvPr id="2" name="TextBox 1"/>
          <p:cNvSpPr txBox="1"/>
          <p:nvPr/>
        </p:nvSpPr>
        <p:spPr>
          <a:xfrm>
            <a:off x="5346700" y="1749465"/>
            <a:ext cx="1547605" cy="639151"/>
          </a:xfrm>
          <a:prstGeom prst="rect">
            <a:avLst/>
          </a:prstGeom>
        </p:spPr>
        <p:style>
          <a:lnRef idx="2">
            <a:schemeClr val="accent6"/>
          </a:lnRef>
          <a:fillRef idx="1">
            <a:schemeClr val="lt1"/>
          </a:fillRef>
          <a:effectRef idx="0">
            <a:schemeClr val="accent6"/>
          </a:effectRef>
          <a:fontRef idx="minor">
            <a:schemeClr val="dk1"/>
          </a:fontRef>
        </p:style>
        <p:txBody>
          <a:bodyPr wrap="none" lIns="99569" tIns="49785" rIns="99569" bIns="49785" rtlCol="0">
            <a:spAutoFit/>
          </a:bodyPr>
          <a:lstStyle/>
          <a:p>
            <a:r>
              <a:rPr lang="zh-CN" altLang="en-US" sz="3500" b="1" dirty="0">
                <a:solidFill>
                  <a:srgbClr val="C00000"/>
                </a:solidFill>
                <a:latin typeface="华文新魏" panose="02010800040101010101" pitchFamily="2" charset="-122"/>
                <a:ea typeface="华文新魏" panose="02010800040101010101" pitchFamily="2" charset="-122"/>
              </a:rPr>
              <a:t>分配律</a:t>
            </a:r>
          </a:p>
        </p:txBody>
      </p:sp>
      <p:cxnSp>
        <p:nvCxnSpPr>
          <p:cNvPr id="9" name="直接箭头连接符 8"/>
          <p:cNvCxnSpPr/>
          <p:nvPr/>
        </p:nvCxnSpPr>
        <p:spPr bwMode="auto">
          <a:xfrm flipH="1">
            <a:off x="5009863" y="2394206"/>
            <a:ext cx="336838" cy="3450623"/>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6" name="直接箭头连接符 15"/>
          <p:cNvCxnSpPr/>
          <p:nvPr/>
        </p:nvCxnSpPr>
        <p:spPr bwMode="auto">
          <a:xfrm flipH="1">
            <a:off x="6778259" y="2394204"/>
            <a:ext cx="224108" cy="3847585"/>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92633258"/>
      </p:ext>
    </p:extLst>
  </p:cSld>
  <p:clrMapOvr>
    <a:masterClrMapping/>
  </p:clrMapOvr>
  <mc:AlternateContent xmlns:mc="http://schemas.openxmlformats.org/markup-compatibility/2006" xmlns:p14="http://schemas.microsoft.com/office/powerpoint/2010/main">
    <mc:Choice Requires="p14">
      <p:transition p14:dur="10" advTm="10385"/>
    </mc:Choice>
    <mc:Fallback xmlns="">
      <p:transition advTm="103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r>
              <a:rPr lang="zh-CN" altLang="en-US" dirty="0"/>
              <a:t>又称</a:t>
            </a:r>
            <a:r>
              <a:rPr lang="zh-CN" altLang="en-US" b="1" dirty="0"/>
              <a:t>布尔恒等式</a:t>
            </a:r>
            <a:endParaRPr lang="en-US" altLang="zh-CN" b="1" dirty="0"/>
          </a:p>
          <a:p>
            <a:endParaRPr lang="zh-CN" altLang="en-US" dirty="0"/>
          </a:p>
        </p:txBody>
      </p:sp>
      <mc:AlternateContent xmlns:mc="http://schemas.openxmlformats.org/markup-compatibility/2006" xmlns:a14="http://schemas.microsoft.com/office/drawing/2010/main">
        <mc:Choice Requires="a14">
          <p:graphicFrame>
            <p:nvGraphicFramePr>
              <p:cNvPr id="5" name="Group 625"/>
              <p:cNvGraphicFramePr>
                <a:graphicFrameLocks/>
              </p:cNvGraphicFramePr>
              <p:nvPr>
                <p:extLst>
                  <p:ext uri="{D42A27DB-BD31-4B8C-83A1-F6EECF244321}">
                    <p14:modId xmlns:p14="http://schemas.microsoft.com/office/powerpoint/2010/main" val="1974564993"/>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14</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15</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16</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5" name="Group 625"/>
              <p:cNvGraphicFramePr>
                <a:graphicFrameLocks/>
              </p:cNvGraphicFramePr>
              <p:nvPr>
                <p:extLst>
                  <p:ext uri="{D42A27DB-BD31-4B8C-83A1-F6EECF244321}">
                    <p14:modId xmlns:p14="http://schemas.microsoft.com/office/powerpoint/2010/main" val="1974564993"/>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14</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15</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16</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mc:AlternateContent xmlns:mc="http://schemas.openxmlformats.org/markup-compatibility/2006" xmlns:a14="http://schemas.microsoft.com/office/drawing/2010/main">
        <mc:Choice Requires="a14">
          <p:sp>
            <p:nvSpPr>
              <p:cNvPr id="2" name="TextBox 1"/>
              <p:cNvSpPr txBox="1"/>
              <p:nvPr/>
            </p:nvSpPr>
            <p:spPr>
              <a:xfrm>
                <a:off x="4673025" y="1749462"/>
                <a:ext cx="5248939" cy="639151"/>
              </a:xfrm>
              <a:prstGeom prst="rect">
                <a:avLst/>
              </a:prstGeom>
            </p:spPr>
            <p:style>
              <a:lnRef idx="2">
                <a:schemeClr val="accent6"/>
              </a:lnRef>
              <a:fillRef idx="1">
                <a:schemeClr val="lt1"/>
              </a:fillRef>
              <a:effectRef idx="0">
                <a:schemeClr val="accent6"/>
              </a:effectRef>
              <a:fontRef idx="minor">
                <a:schemeClr val="dk1"/>
              </a:fontRef>
            </p:style>
            <p:txBody>
              <a:bodyPr wrap="none" lIns="99569" tIns="49785" rIns="99569" bIns="49785" rtlCol="0">
                <a:spAutoFit/>
              </a:bodyPr>
              <a:lstStyle/>
              <a:p>
                <a:r>
                  <a:rPr lang="zh-CN" altLang="en-US" sz="3500" b="1" dirty="0">
                    <a:solidFill>
                      <a:srgbClr val="C00000"/>
                    </a:solidFill>
                    <a:latin typeface="华文新魏" panose="02010800040101010101" pitchFamily="2" charset="-122"/>
                    <a:ea typeface="华文新魏" panose="02010800040101010101" pitchFamily="2" charset="-122"/>
                  </a:rPr>
                  <a:t>德</a:t>
                </a:r>
                <a14:m>
                  <m:oMath xmlns:m="http://schemas.openxmlformats.org/officeDocument/2006/math">
                    <m:r>
                      <a:rPr lang="en-US" altLang="zh-CN" sz="3500" b="1">
                        <a:solidFill>
                          <a:srgbClr val="C00000"/>
                        </a:solidFill>
                        <a:latin typeface="Cambria Math"/>
                        <a:ea typeface="华文新魏" panose="02010800040101010101" pitchFamily="2" charset="-122"/>
                      </a:rPr>
                      <m:t>∙</m:t>
                    </m:r>
                  </m:oMath>
                </a14:m>
                <a:r>
                  <a:rPr lang="zh-CN" altLang="en-US" sz="3500" b="1" dirty="0">
                    <a:solidFill>
                      <a:srgbClr val="C00000"/>
                    </a:solidFill>
                    <a:latin typeface="华文新魏" panose="02010800040101010101" pitchFamily="2" charset="-122"/>
                    <a:ea typeface="华文新魏" panose="02010800040101010101" pitchFamily="2" charset="-122"/>
                  </a:rPr>
                  <a:t>摩根定律，又称反演律</a:t>
                </a:r>
              </a:p>
            </p:txBody>
          </p:sp>
        </mc:Choice>
        <mc:Fallback xmlns="">
          <p:sp>
            <p:nvSpPr>
              <p:cNvPr id="2" name="TextBox 1"/>
              <p:cNvSpPr txBox="1">
                <a:spLocks noRot="1" noChangeAspect="1" noMove="1" noResize="1" noEditPoints="1" noAdjustHandles="1" noChangeArrowheads="1" noChangeShapeType="1" noTextEdit="1"/>
              </p:cNvSpPr>
              <p:nvPr/>
            </p:nvSpPr>
            <p:spPr>
              <a:xfrm>
                <a:off x="3995936" y="1586747"/>
                <a:ext cx="4799712" cy="584775"/>
              </a:xfrm>
              <a:prstGeom prst="rect">
                <a:avLst/>
              </a:prstGeom>
              <a:blipFill rotWithShape="1">
                <a:blip r:embed="rId4"/>
                <a:stretch>
                  <a:fillRect l="-3034" t="-10000" r="-2276" b="-31000"/>
                </a:stretch>
              </a:blipFill>
            </p:spPr>
            <p:txBody>
              <a:bodyPr/>
              <a:lstStyle/>
              <a:p>
                <a:r>
                  <a:rPr lang="zh-CN" altLang="en-US">
                    <a:noFill/>
                  </a:rPr>
                  <a:t> </a:t>
                </a:r>
              </a:p>
            </p:txBody>
          </p:sp>
        </mc:Fallback>
      </mc:AlternateContent>
      <p:cxnSp>
        <p:nvCxnSpPr>
          <p:cNvPr id="9" name="直接箭头连接符 8"/>
          <p:cNvCxnSpPr/>
          <p:nvPr/>
        </p:nvCxnSpPr>
        <p:spPr bwMode="auto">
          <a:xfrm flipH="1">
            <a:off x="4420398" y="2394206"/>
            <a:ext cx="926303" cy="3847584"/>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6" name="直接箭头连接符 15"/>
          <p:cNvCxnSpPr/>
          <p:nvPr/>
        </p:nvCxnSpPr>
        <p:spPr bwMode="auto">
          <a:xfrm>
            <a:off x="7002367" y="2394204"/>
            <a:ext cx="477157" cy="4403330"/>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1285712"/>
      </p:ext>
    </p:extLst>
  </p:cSld>
  <p:clrMapOvr>
    <a:masterClrMapping/>
  </p:clrMapOvr>
  <mc:AlternateContent xmlns:mc="http://schemas.openxmlformats.org/markup-compatibility/2006" xmlns:p14="http://schemas.microsoft.com/office/powerpoint/2010/main">
    <mc:Choice Requires="p14">
      <p:transition p14:dur="10" advTm="9891"/>
    </mc:Choice>
    <mc:Fallback xmlns="">
      <p:transition advTm="98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重点内容</a:t>
            </a:r>
            <a:endParaRPr lang="en-US" altLang="zh-CN" dirty="0"/>
          </a:p>
          <a:p>
            <a:pPr lvl="1"/>
            <a:r>
              <a:rPr lang="zh-CN" altLang="zh-CN" dirty="0"/>
              <a:t>逻辑运算</a:t>
            </a:r>
            <a:endParaRPr lang="en-US" altLang="zh-CN" dirty="0"/>
          </a:p>
          <a:p>
            <a:pPr lvl="1"/>
            <a:r>
              <a:rPr lang="zh-CN" altLang="zh-CN" dirty="0"/>
              <a:t>逻辑代数的定理和规则</a:t>
            </a:r>
            <a:endParaRPr lang="en-US" altLang="zh-CN" dirty="0"/>
          </a:p>
          <a:p>
            <a:pPr lvl="1"/>
            <a:r>
              <a:rPr lang="zh-CN" altLang="zh-CN" dirty="0"/>
              <a:t>逻辑函数的标准形式</a:t>
            </a:r>
            <a:endParaRPr lang="en-US" altLang="zh-CN" dirty="0"/>
          </a:p>
          <a:p>
            <a:pPr lvl="1"/>
            <a:r>
              <a:rPr lang="zh-CN" altLang="zh-CN" dirty="0"/>
              <a:t>逻辑函数的化简</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r>
              <a:rPr lang="zh-CN" altLang="en-US" dirty="0"/>
              <a:t>又称</a:t>
            </a:r>
            <a:r>
              <a:rPr lang="zh-CN" altLang="en-US" b="1" dirty="0"/>
              <a:t>布尔恒等式</a:t>
            </a:r>
            <a:endParaRPr lang="en-US" altLang="zh-CN" b="1" dirty="0"/>
          </a:p>
          <a:p>
            <a:endParaRPr lang="zh-CN" altLang="en-US" dirty="0"/>
          </a:p>
        </p:txBody>
      </p:sp>
      <mc:AlternateContent xmlns:mc="http://schemas.openxmlformats.org/markup-compatibility/2006" xmlns:a14="http://schemas.microsoft.com/office/drawing/2010/main">
        <mc:Choice Requires="a14">
          <p:graphicFrame>
            <p:nvGraphicFramePr>
              <p:cNvPr id="5" name="Group 625"/>
              <p:cNvGraphicFramePr>
                <a:graphicFrameLocks/>
              </p:cNvGraphicFramePr>
              <p:nvPr>
                <p:extLst>
                  <p:ext uri="{D42A27DB-BD31-4B8C-83A1-F6EECF244321}">
                    <p14:modId xmlns:p14="http://schemas.microsoft.com/office/powerpoint/2010/main" val="844789951"/>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15</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5" name="Group 625"/>
              <p:cNvGraphicFramePr>
                <a:graphicFrameLocks/>
              </p:cNvGraphicFramePr>
              <p:nvPr>
                <p:extLst>
                  <p:ext uri="{D42A27DB-BD31-4B8C-83A1-F6EECF244321}">
                    <p14:modId xmlns:p14="http://schemas.microsoft.com/office/powerpoint/2010/main" val="844789951"/>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15</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p:sp>
        <p:nvSpPr>
          <p:cNvPr id="2" name="TextBox 1"/>
          <p:cNvSpPr txBox="1"/>
          <p:nvPr/>
        </p:nvSpPr>
        <p:spPr>
          <a:xfrm>
            <a:off x="5346700" y="1749465"/>
            <a:ext cx="1547605" cy="639151"/>
          </a:xfrm>
          <a:prstGeom prst="rect">
            <a:avLst/>
          </a:prstGeom>
        </p:spPr>
        <p:style>
          <a:lnRef idx="2">
            <a:schemeClr val="accent6"/>
          </a:lnRef>
          <a:fillRef idx="1">
            <a:schemeClr val="lt1"/>
          </a:fillRef>
          <a:effectRef idx="0">
            <a:schemeClr val="accent6"/>
          </a:effectRef>
          <a:fontRef idx="minor">
            <a:schemeClr val="dk1"/>
          </a:fontRef>
        </p:style>
        <p:txBody>
          <a:bodyPr wrap="none" lIns="99569" tIns="49785" rIns="99569" bIns="49785" rtlCol="0">
            <a:spAutoFit/>
          </a:bodyPr>
          <a:lstStyle/>
          <a:p>
            <a:r>
              <a:rPr lang="zh-CN" altLang="en-US" sz="3500" b="1" dirty="0">
                <a:solidFill>
                  <a:srgbClr val="C00000"/>
                </a:solidFill>
                <a:latin typeface="华文新魏" panose="02010800040101010101" pitchFamily="2" charset="-122"/>
                <a:ea typeface="华文新魏" panose="02010800040101010101" pitchFamily="2" charset="-122"/>
              </a:rPr>
              <a:t>还原律</a:t>
            </a:r>
          </a:p>
        </p:txBody>
      </p:sp>
      <p:cxnSp>
        <p:nvCxnSpPr>
          <p:cNvPr id="9" name="直接箭头连接符 8"/>
          <p:cNvCxnSpPr/>
          <p:nvPr/>
        </p:nvCxnSpPr>
        <p:spPr bwMode="auto">
          <a:xfrm flipH="1">
            <a:off x="3999351" y="2394206"/>
            <a:ext cx="1347350" cy="4482721"/>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41855610"/>
      </p:ext>
    </p:extLst>
  </p:cSld>
  <p:clrMapOvr>
    <a:masterClrMapping/>
  </p:clrMapOvr>
  <mc:AlternateContent xmlns:mc="http://schemas.openxmlformats.org/markup-compatibility/2006" xmlns:p14="http://schemas.microsoft.com/office/powerpoint/2010/main">
    <mc:Choice Requires="p14">
      <p:transition p14:dur="10" advTm="5412"/>
    </mc:Choice>
    <mc:Fallback xmlns="">
      <p:transition advTm="54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588061" y="1836765"/>
                <a:ext cx="9624060" cy="2064196"/>
              </a:xfrm>
            </p:spPr>
            <p:txBody>
              <a:bodyPr/>
              <a:lstStyle/>
              <a:p>
                <a:endParaRPr lang="en-US" altLang="zh-CN" sz="1100" dirty="0"/>
              </a:p>
              <a:p>
                <a:pPr marL="0" indent="0">
                  <a:buNone/>
                </a:pPr>
                <a:r>
                  <a:rPr lang="zh-CN" altLang="en-US" dirty="0"/>
                  <a:t>例：证明式</a:t>
                </a:r>
                <a:r>
                  <a:rPr lang="en-US" altLang="zh-CN" dirty="0"/>
                  <a:t>(17)</a:t>
                </a:r>
                <a:r>
                  <a:rPr lang="zh-CN" altLang="en-US" dirty="0"/>
                  <a:t>的正确性。</a:t>
                </a:r>
                <a:endParaRPr lang="en-US" altLang="zh-CN" dirty="0"/>
              </a:p>
              <a:p>
                <a:pPr marL="0" indent="0">
                  <a:buNone/>
                </a:pPr>
                <a:r>
                  <a:rPr lang="en-US" altLang="zh-CN" dirty="0"/>
                  <a:t>	  </a:t>
                </a:r>
                <a:r>
                  <a:rPr lang="zh-CN" altLang="en-US" dirty="0"/>
                  <a:t>即证明</a:t>
                </a:r>
                <a:r>
                  <a:rPr kumimoji="0" lang="en-US" altLang="zh-CN" dirty="0">
                    <a:effectLst/>
                  </a:rPr>
                  <a:t>A + B </a:t>
                </a:r>
                <a14:m>
                  <m:oMath xmlns:m="http://schemas.openxmlformats.org/officeDocument/2006/math">
                    <m:r>
                      <a:rPr lang="en-US" altLang="zh-CN" b="1" i="1">
                        <a:effectLst/>
                        <a:latin typeface="Cambria Math"/>
                        <a:ea typeface="Cambria Math"/>
                      </a:rPr>
                      <m:t>∙</m:t>
                    </m:r>
                  </m:oMath>
                </a14:m>
                <a:r>
                  <a:rPr kumimoji="0" lang="en-US" altLang="zh-CN" dirty="0">
                    <a:effectLst/>
                  </a:rPr>
                  <a:t> C = (A + B)</a:t>
                </a:r>
                <a:r>
                  <a:rPr lang="en-US" altLang="zh-CN" b="1" dirty="0">
                    <a:effectLst/>
                    <a:ea typeface="Cambria Math"/>
                  </a:rPr>
                  <a:t> </a:t>
                </a:r>
                <a14:m>
                  <m:oMath xmlns:m="http://schemas.openxmlformats.org/officeDocument/2006/math">
                    <m:r>
                      <a:rPr lang="en-US" altLang="zh-CN" b="1" i="1">
                        <a:effectLst/>
                        <a:latin typeface="Cambria Math"/>
                        <a:ea typeface="Cambria Math"/>
                      </a:rPr>
                      <m:t>∙</m:t>
                    </m:r>
                    <m:r>
                      <a:rPr lang="en-US" altLang="zh-CN" b="1" i="1" smtClean="0">
                        <a:effectLst/>
                        <a:latin typeface="Cambria Math"/>
                        <a:ea typeface="Cambria Math"/>
                      </a:rPr>
                      <m:t> </m:t>
                    </m:r>
                  </m:oMath>
                </a14:m>
                <a:r>
                  <a:rPr kumimoji="0" lang="en-US" altLang="zh-CN" dirty="0">
                    <a:effectLst/>
                  </a:rPr>
                  <a:t> (A + C)</a:t>
                </a:r>
                <a:endParaRPr lang="en-US" altLang="zh-CN" dirty="0"/>
              </a:p>
              <a:p>
                <a:endParaRPr lang="en-US" altLang="zh-CN" sz="1700"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588061" y="1836765"/>
                <a:ext cx="9624060" cy="2064196"/>
              </a:xfrm>
              <a:blipFill rotWithShape="1">
                <a:blip r:embed="rId4"/>
                <a:stretch>
                  <a:fillRect l="-1773"/>
                </a:stretch>
              </a:blipFill>
            </p:spPr>
            <p:txBody>
              <a:bodyPr/>
              <a:lstStyle/>
              <a:p>
                <a:r>
                  <a:rPr lang="zh-CN" altLang="en-US">
                    <a:noFill/>
                  </a:rPr>
                  <a:t> </a:t>
                </a:r>
              </a:p>
            </p:txBody>
          </p:sp>
        </mc:Fallback>
      </mc:AlternateContent>
      <p:sp>
        <p:nvSpPr>
          <p:cNvPr id="6" name="TextBox 5"/>
          <p:cNvSpPr txBox="1"/>
          <p:nvPr/>
        </p:nvSpPr>
        <p:spPr>
          <a:xfrm>
            <a:off x="580360" y="1476375"/>
            <a:ext cx="8757773" cy="1187683"/>
          </a:xfrm>
          <a:prstGeom prst="rect">
            <a:avLst/>
          </a:prstGeom>
          <a:noFill/>
        </p:spPr>
        <p:txBody>
          <a:bodyPr wrap="square" lIns="99569" tIns="49785" rIns="99569" bIns="49785" rtlCol="0">
            <a:spAutoFit/>
          </a:bodyPr>
          <a:lstStyle/>
          <a:p>
            <a:r>
              <a:rPr lang="zh-CN" altLang="en-US" sz="3500" b="1" dirty="0">
                <a:latin typeface="楷体" panose="02010609060101010101" pitchFamily="49" charset="-122"/>
                <a:ea typeface="楷体" panose="02010609060101010101" pitchFamily="49" charset="-122"/>
              </a:rPr>
              <a:t>证明</a:t>
            </a:r>
            <a:r>
              <a:rPr lang="zh-CN" altLang="en-US" sz="3500" b="1" dirty="0">
                <a:latin typeface="楷体" panose="02010609060101010101" pitchFamily="49" charset="-122"/>
                <a:ea typeface="楷体" panose="02010609060101010101" pitchFamily="49" charset="-122"/>
                <a:sym typeface="Wingdings" panose="05000000000000000000" pitchFamily="2" charset="2"/>
              </a:rPr>
              <a:t>：</a:t>
            </a:r>
            <a:r>
              <a:rPr lang="en-US" altLang="zh-CN" sz="3500" b="1" dirty="0">
                <a:latin typeface="楷体" panose="02010609060101010101" pitchFamily="49" charset="-122"/>
                <a:ea typeface="楷体" panose="02010609060101010101" pitchFamily="49" charset="-122"/>
                <a:sym typeface="Wingdings" panose="05000000000000000000" pitchFamily="2" charset="2"/>
              </a:rPr>
              <a:t>(1)</a:t>
            </a:r>
            <a:r>
              <a:rPr lang="zh-CN" altLang="en-US" sz="3500" b="1" dirty="0">
                <a:latin typeface="楷体" panose="02010609060101010101" pitchFamily="49" charset="-122"/>
                <a:ea typeface="楷体" panose="02010609060101010101" pitchFamily="49" charset="-122"/>
              </a:rPr>
              <a:t>公式推演法</a:t>
            </a:r>
            <a:r>
              <a:rPr lang="en-US" altLang="zh-CN" sz="3500" b="1" dirty="0">
                <a:latin typeface="楷体" panose="02010609060101010101" pitchFamily="49" charset="-122"/>
                <a:ea typeface="楷体" panose="02010609060101010101" pitchFamily="49" charset="-122"/>
              </a:rPr>
              <a:t> (2)</a:t>
            </a:r>
            <a:r>
              <a:rPr lang="zh-CN" altLang="en-US" sz="3500" b="1" dirty="0">
                <a:latin typeface="楷体" panose="02010609060101010101" pitchFamily="49" charset="-122"/>
                <a:ea typeface="楷体" panose="02010609060101010101" pitchFamily="49" charset="-122"/>
              </a:rPr>
              <a:t>列真值表法</a:t>
            </a:r>
            <a:endParaRPr lang="en-US" altLang="zh-CN" sz="3500" b="1" dirty="0">
              <a:latin typeface="楷体" panose="02010609060101010101" pitchFamily="49" charset="-122"/>
              <a:ea typeface="楷体" panose="02010609060101010101" pitchFamily="49" charset="-122"/>
            </a:endParaRPr>
          </a:p>
          <a:p>
            <a:endParaRPr lang="zh-CN" altLang="en-US" sz="3500"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7" name="TextBox 6"/>
              <p:cNvSpPr txBox="1"/>
              <p:nvPr/>
            </p:nvSpPr>
            <p:spPr>
              <a:xfrm>
                <a:off x="988230" y="3492599"/>
                <a:ext cx="7064409" cy="3121909"/>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zh-CN" altLang="en-US" sz="3500" dirty="0">
                    <a:latin typeface="Times New Roman" pitchFamily="18" charset="0"/>
                    <a:ea typeface="+mj-ea"/>
                    <a:cs typeface="宋体" charset="0"/>
                  </a:rPr>
                  <a:t>证明：</a:t>
                </a:r>
                <a:r>
                  <a:rPr kumimoji="1" lang="en-US" altLang="zh-CN" sz="3500" dirty="0">
                    <a:latin typeface="Times New Roman" pitchFamily="18" charset="0"/>
                    <a:ea typeface="+mj-ea"/>
                    <a:cs typeface="宋体" charset="0"/>
                    <a:sym typeface="Wingdings" panose="05000000000000000000" pitchFamily="2" charset="2"/>
                  </a:rPr>
                  <a:t> (1)</a:t>
                </a:r>
                <a:r>
                  <a:rPr kumimoji="1" lang="zh-CN" altLang="en-US" sz="3500" dirty="0">
                    <a:latin typeface="Times New Roman" pitchFamily="18" charset="0"/>
                    <a:ea typeface="+mj-ea"/>
                    <a:cs typeface="宋体" charset="0"/>
                  </a:rPr>
                  <a:t>公式推演法</a:t>
                </a:r>
                <a:r>
                  <a:rPr kumimoji="1" lang="en-US" altLang="zh-CN" sz="3500" dirty="0">
                    <a:latin typeface="Times New Roman" pitchFamily="18" charset="0"/>
                    <a:ea typeface="+mj-ea"/>
                    <a:cs typeface="宋体" charset="0"/>
                  </a:rPr>
                  <a:t> </a:t>
                </a:r>
              </a:p>
              <a:p>
                <a:pPr eaLnBrk="0" hangingPunct="0">
                  <a:lnSpc>
                    <a:spcPct val="110000"/>
                  </a:lnSpc>
                  <a:spcBef>
                    <a:spcPct val="20000"/>
                  </a:spcBef>
                </a:pPr>
                <a:r>
                  <a:rPr kumimoji="1" lang="en-US" altLang="zh-CN" sz="3500" dirty="0">
                    <a:latin typeface="Times New Roman" pitchFamily="18" charset="0"/>
                    <a:ea typeface="+mj-ea"/>
                    <a:cs typeface="宋体" charset="0"/>
                  </a:rPr>
                  <a:t>	</a:t>
                </a:r>
                <a:r>
                  <a:rPr kumimoji="1" lang="zh-CN" altLang="en-US" sz="3500" dirty="0">
                    <a:latin typeface="Times New Roman" pitchFamily="18" charset="0"/>
                    <a:ea typeface="+mj-ea"/>
                    <a:cs typeface="宋体" charset="0"/>
                  </a:rPr>
                  <a:t>右边 </a:t>
                </a:r>
                <a:r>
                  <a:rPr kumimoji="1" lang="en-US" altLang="zh-CN" sz="3500" dirty="0">
                    <a:latin typeface="Times New Roman" pitchFamily="18" charset="0"/>
                    <a:ea typeface="+mj-ea"/>
                    <a:cs typeface="宋体" charset="0"/>
                  </a:rPr>
                  <a:t>= A + A </a:t>
                </a:r>
                <a14:m>
                  <m:oMath xmlns:m="http://schemas.openxmlformats.org/officeDocument/2006/math">
                    <m:r>
                      <a:rPr kumimoji="1" lang="en-US" altLang="zh-CN" sz="3500">
                        <a:latin typeface="Cambria Math"/>
                        <a:ea typeface="+mj-ea"/>
                        <a:cs typeface="宋体" charset="0"/>
                      </a:rPr>
                      <m:t>∙</m:t>
                    </m:r>
                  </m:oMath>
                </a14:m>
                <a:r>
                  <a:rPr kumimoji="1" lang="en-US" altLang="zh-CN" sz="3500" dirty="0">
                    <a:latin typeface="Times New Roman" pitchFamily="18" charset="0"/>
                    <a:ea typeface="+mj-ea"/>
                    <a:cs typeface="宋体" charset="0"/>
                  </a:rPr>
                  <a:t> C + A </a:t>
                </a:r>
                <a14:m>
                  <m:oMath xmlns:m="http://schemas.openxmlformats.org/officeDocument/2006/math">
                    <m:r>
                      <a:rPr kumimoji="1" lang="en-US" altLang="zh-CN" sz="3500">
                        <a:latin typeface="Cambria Math"/>
                        <a:ea typeface="+mj-ea"/>
                        <a:cs typeface="宋体" charset="0"/>
                      </a:rPr>
                      <m:t>∙</m:t>
                    </m:r>
                  </m:oMath>
                </a14:m>
                <a:r>
                  <a:rPr kumimoji="1" lang="en-US" altLang="zh-CN" sz="3500" dirty="0">
                    <a:latin typeface="Times New Roman" pitchFamily="18" charset="0"/>
                    <a:ea typeface="+mj-ea"/>
                    <a:cs typeface="宋体" charset="0"/>
                  </a:rPr>
                  <a:t> B + B </a:t>
                </a:r>
                <a14:m>
                  <m:oMath xmlns:m="http://schemas.openxmlformats.org/officeDocument/2006/math">
                    <m:r>
                      <a:rPr kumimoji="1" lang="en-US" altLang="zh-CN" sz="3500">
                        <a:latin typeface="Cambria Math"/>
                        <a:ea typeface="+mj-ea"/>
                        <a:cs typeface="宋体" charset="0"/>
                      </a:rPr>
                      <m:t>∙</m:t>
                    </m:r>
                  </m:oMath>
                </a14:m>
                <a:r>
                  <a:rPr kumimoji="1" lang="en-US" altLang="zh-CN" sz="3500" dirty="0">
                    <a:latin typeface="Times New Roman" pitchFamily="18" charset="0"/>
                    <a:ea typeface="+mj-ea"/>
                    <a:cs typeface="宋体" charset="0"/>
                  </a:rPr>
                  <a:t> C </a:t>
                </a:r>
              </a:p>
              <a:p>
                <a:pPr eaLnBrk="0" hangingPunct="0">
                  <a:lnSpc>
                    <a:spcPct val="110000"/>
                  </a:lnSpc>
                  <a:spcBef>
                    <a:spcPct val="20000"/>
                  </a:spcBef>
                </a:pPr>
                <a:r>
                  <a:rPr kumimoji="1" lang="en-US" altLang="zh-CN" sz="3500" dirty="0">
                    <a:latin typeface="Times New Roman" pitchFamily="18" charset="0"/>
                    <a:ea typeface="+mj-ea"/>
                    <a:cs typeface="宋体" charset="0"/>
                  </a:rPr>
                  <a:t>	    	= A </a:t>
                </a:r>
                <a14:m>
                  <m:oMath xmlns:m="http://schemas.openxmlformats.org/officeDocument/2006/math">
                    <m:r>
                      <a:rPr kumimoji="1" lang="en-US" altLang="zh-CN" sz="3500">
                        <a:latin typeface="Cambria Math"/>
                        <a:ea typeface="+mj-ea"/>
                        <a:cs typeface="宋体" charset="0"/>
                      </a:rPr>
                      <m:t>∙</m:t>
                    </m:r>
                  </m:oMath>
                </a14:m>
                <a:r>
                  <a:rPr kumimoji="1" lang="en-US" altLang="zh-CN" sz="3500" dirty="0">
                    <a:latin typeface="Times New Roman" pitchFamily="18" charset="0"/>
                    <a:ea typeface="+mj-ea"/>
                    <a:cs typeface="宋体" charset="0"/>
                  </a:rPr>
                  <a:t> (1 + B + C) + B </a:t>
                </a:r>
                <a14:m>
                  <m:oMath xmlns:m="http://schemas.openxmlformats.org/officeDocument/2006/math">
                    <m:r>
                      <a:rPr kumimoji="1" lang="en-US" altLang="zh-CN" sz="3500">
                        <a:latin typeface="Cambria Math"/>
                        <a:ea typeface="+mj-ea"/>
                        <a:cs typeface="宋体" charset="0"/>
                      </a:rPr>
                      <m:t>∙</m:t>
                    </m:r>
                  </m:oMath>
                </a14:m>
                <a:r>
                  <a:rPr kumimoji="1" lang="en-US" altLang="zh-CN" sz="3500" dirty="0">
                    <a:latin typeface="Times New Roman" pitchFamily="18" charset="0"/>
                    <a:ea typeface="+mj-ea"/>
                    <a:cs typeface="宋体" charset="0"/>
                  </a:rPr>
                  <a:t> C </a:t>
                </a:r>
              </a:p>
              <a:p>
                <a:pPr eaLnBrk="0" hangingPunct="0">
                  <a:lnSpc>
                    <a:spcPct val="110000"/>
                  </a:lnSpc>
                  <a:spcBef>
                    <a:spcPct val="20000"/>
                  </a:spcBef>
                </a:pPr>
                <a:r>
                  <a:rPr kumimoji="1" lang="en-US" altLang="zh-CN" sz="3500" dirty="0">
                    <a:latin typeface="Times New Roman" pitchFamily="18" charset="0"/>
                    <a:ea typeface="+mj-ea"/>
                    <a:cs typeface="宋体" charset="0"/>
                  </a:rPr>
                  <a:t>	    	= A + B </a:t>
                </a:r>
                <a14:m>
                  <m:oMath xmlns:m="http://schemas.openxmlformats.org/officeDocument/2006/math">
                    <m:r>
                      <a:rPr kumimoji="1" lang="en-US" altLang="zh-CN" sz="3500">
                        <a:latin typeface="Cambria Math"/>
                        <a:ea typeface="+mj-ea"/>
                        <a:cs typeface="宋体" charset="0"/>
                      </a:rPr>
                      <m:t>∙</m:t>
                    </m:r>
                  </m:oMath>
                </a14:m>
                <a:r>
                  <a:rPr kumimoji="1" lang="en-US" altLang="zh-CN" sz="3500" dirty="0">
                    <a:latin typeface="Times New Roman" pitchFamily="18" charset="0"/>
                    <a:ea typeface="+mj-ea"/>
                    <a:cs typeface="宋体" charset="0"/>
                  </a:rPr>
                  <a:t> C = </a:t>
                </a:r>
                <a:r>
                  <a:rPr kumimoji="1" lang="zh-CN" altLang="en-US" sz="3500" dirty="0">
                    <a:latin typeface="Times New Roman" pitchFamily="18" charset="0"/>
                    <a:ea typeface="+mj-ea"/>
                    <a:cs typeface="宋体" charset="0"/>
                  </a:rPr>
                  <a:t>左边</a:t>
                </a:r>
                <a:endParaRPr kumimoji="1" lang="en-US" altLang="zh-CN" sz="3500" dirty="0">
                  <a:latin typeface="Times New Roman" pitchFamily="18" charset="0"/>
                  <a:ea typeface="+mj-ea"/>
                  <a:cs typeface="宋体" charset="0"/>
                </a:endParaRPr>
              </a:p>
              <a:p>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988230" y="3492599"/>
                <a:ext cx="7064409" cy="3121909"/>
              </a:xfrm>
              <a:prstGeom prst="rect">
                <a:avLst/>
              </a:prstGeom>
              <a:blipFill rotWithShape="1">
                <a:blip r:embed="rId5"/>
                <a:stretch>
                  <a:fillRect l="-2416" t="-2539" r="-155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71298100"/>
      </p:ext>
    </p:extLst>
  </p:cSld>
  <p:clrMapOvr>
    <a:masterClrMapping/>
  </p:clrMapOvr>
  <mc:AlternateContent xmlns:mc="http://schemas.openxmlformats.org/markup-compatibility/2006" xmlns:p14="http://schemas.microsoft.com/office/powerpoint/2010/main">
    <mc:Choice Requires="p14">
      <p:transition p14:dur="10" advTm="52432"/>
    </mc:Choice>
    <mc:Fallback xmlns="">
      <p:transition advTm="524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7"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4" name="内容占位符 3"/>
          <p:cNvSpPr>
            <a:spLocks noGrp="1"/>
          </p:cNvSpPr>
          <p:nvPr>
            <p:ph idx="1"/>
          </p:nvPr>
        </p:nvSpPr>
        <p:spPr/>
        <p:txBody>
          <a:bodyPr/>
          <a:lstStyle/>
          <a:p>
            <a:pPr marL="0" indent="0">
              <a:buNone/>
            </a:pPr>
            <a:r>
              <a:rPr lang="en-US" altLang="zh-CN" sz="3000" dirty="0"/>
              <a:t>	(2)</a:t>
            </a:r>
            <a:r>
              <a:rPr lang="zh-CN" altLang="en-US" dirty="0"/>
              <a:t>列真值表法</a:t>
            </a:r>
            <a:endParaRPr lang="en-US" altLang="zh-CN" dirty="0"/>
          </a:p>
          <a:p>
            <a:pPr marL="0" indent="0">
              <a:buNone/>
            </a:pPr>
            <a:endParaRPr kumimoji="0" lang="en-US" altLang="zh-CN" dirty="0">
              <a:effectLst>
                <a:outerShdw blurRad="38100" dist="38100" dir="2700000" algn="tl">
                  <a:srgbClr val="C0C0C0"/>
                </a:outerShdw>
              </a:effectLst>
            </a:endParaRPr>
          </a:p>
        </p:txBody>
      </p:sp>
      <mc:AlternateContent xmlns:mc="http://schemas.openxmlformats.org/markup-compatibility/2006" xmlns:a14="http://schemas.microsoft.com/office/drawing/2010/main">
        <mc:Choice Requires="a14">
          <p:graphicFrame>
            <p:nvGraphicFramePr>
              <p:cNvPr id="5" name="Group 281"/>
              <p:cNvGraphicFramePr>
                <a:graphicFrameLocks noGrp="1"/>
              </p:cNvGraphicFramePr>
              <p:nvPr>
                <p:extLst>
                  <p:ext uri="{D42A27DB-BD31-4B8C-83A1-F6EECF244321}">
                    <p14:modId xmlns:p14="http://schemas.microsoft.com/office/powerpoint/2010/main" val="3505889811"/>
                  </p:ext>
                </p:extLst>
              </p:nvPr>
            </p:nvGraphicFramePr>
            <p:xfrm>
              <a:off x="883605" y="2510357"/>
              <a:ext cx="9263029" cy="4605928"/>
            </p:xfrm>
            <a:graphic>
              <a:graphicData uri="http://schemas.openxmlformats.org/drawingml/2006/table">
                <a:tbl>
                  <a:tblPr>
                    <a:tableStyleId>{3B4B98B0-60AC-42C2-AFA5-B58CD77FA1E5}</a:tableStyleId>
                  </a:tblPr>
                  <a:tblGrid>
                    <a:gridCol w="1431559">
                      <a:extLst>
                        <a:ext uri="{9D8B030D-6E8A-4147-A177-3AD203B41FA5}">
                          <a16:colId xmlns:a16="http://schemas.microsoft.com/office/drawing/2014/main" val="20000"/>
                        </a:ext>
                      </a:extLst>
                    </a:gridCol>
                    <a:gridCol w="1094722">
                      <a:extLst>
                        <a:ext uri="{9D8B030D-6E8A-4147-A177-3AD203B41FA5}">
                          <a16:colId xmlns:a16="http://schemas.microsoft.com/office/drawing/2014/main" val="20001"/>
                        </a:ext>
                      </a:extLst>
                    </a:gridCol>
                    <a:gridCol w="1768396">
                      <a:extLst>
                        <a:ext uri="{9D8B030D-6E8A-4147-A177-3AD203B41FA5}">
                          <a16:colId xmlns:a16="http://schemas.microsoft.com/office/drawing/2014/main" val="20002"/>
                        </a:ext>
                      </a:extLst>
                    </a:gridCol>
                    <a:gridCol w="1094722">
                      <a:extLst>
                        <a:ext uri="{9D8B030D-6E8A-4147-A177-3AD203B41FA5}">
                          <a16:colId xmlns:a16="http://schemas.microsoft.com/office/drawing/2014/main" val="20003"/>
                        </a:ext>
                      </a:extLst>
                    </a:gridCol>
                    <a:gridCol w="1178931">
                      <a:extLst>
                        <a:ext uri="{9D8B030D-6E8A-4147-A177-3AD203B41FA5}">
                          <a16:colId xmlns:a16="http://schemas.microsoft.com/office/drawing/2014/main" val="20004"/>
                        </a:ext>
                      </a:extLst>
                    </a:gridCol>
                    <a:gridCol w="2694699">
                      <a:extLst>
                        <a:ext uri="{9D8B030D-6E8A-4147-A177-3AD203B41FA5}">
                          <a16:colId xmlns:a16="http://schemas.microsoft.com/office/drawing/2014/main" val="20005"/>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1" u="none" strike="noStrike" cap="none" normalizeH="0" baseline="0" dirty="0">
                              <a:ln>
                                <a:noFill/>
                              </a:ln>
                              <a:solidFill>
                                <a:schemeClr val="tx1"/>
                              </a:solidFill>
                              <a:effectLst/>
                            </a:rPr>
                            <a:t>A B C</a:t>
                          </a:r>
                          <a:endParaRPr kumimoji="0" lang="en-US" altLang="zh-CN" sz="3100" b="1" i="0" u="none" strike="noStrike" cap="none" normalizeH="0" baseline="0" dirty="0">
                            <a:ln>
                              <a:noFill/>
                            </a:ln>
                            <a:solidFill>
                              <a:schemeClr val="tx1"/>
                            </a:solidFill>
                            <a:effectLst/>
                            <a:latin typeface="Times New Roman" pitchFamily="18" charset="0"/>
                            <a:ea typeface="楷体_GB2312" pitchFamily="49"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1" u="none" strike="noStrike" cap="none" normalizeH="0" baseline="0" dirty="0">
                              <a:ln>
                                <a:noFill/>
                              </a:ln>
                              <a:solidFill>
                                <a:schemeClr val="tx1"/>
                              </a:solidFill>
                              <a:effectLst/>
                            </a:rPr>
                            <a:t>B</a:t>
                          </a:r>
                          <a14:m>
                            <m:oMath xmlns:m="http://schemas.openxmlformats.org/officeDocument/2006/math">
                              <m:r>
                                <a:rPr kumimoji="1" lang="en-US" altLang="zh-CN" sz="3100" b="1" i="0" kern="1200" smtClean="0">
                                  <a:solidFill>
                                    <a:schemeClr val="tx1"/>
                                  </a:solidFill>
                                  <a:effectLst>
                                    <a:outerShdw blurRad="38100" dist="38100" dir="2700000" algn="tl">
                                      <a:srgbClr val="C0C0C0"/>
                                    </a:outerShdw>
                                  </a:effectLst>
                                  <a:latin typeface="Cambria Math"/>
                                  <a:ea typeface="楷体_GB2312" pitchFamily="49" charset="-122"/>
                                  <a:cs typeface="宋体" charset="0"/>
                                </a:rPr>
                                <m:t> </m:t>
                              </m:r>
                              <m:r>
                                <a:rPr kumimoji="1" lang="en-US" altLang="zh-CN" sz="3100" kern="1200" smtClean="0">
                                  <a:solidFill>
                                    <a:schemeClr val="tx1"/>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b="1" u="none" strike="noStrike" cap="none" normalizeH="0" baseline="0" dirty="0">
                              <a:ln>
                                <a:noFill/>
                              </a:ln>
                              <a:solidFill>
                                <a:schemeClr val="tx1"/>
                              </a:solidFill>
                              <a:effectLst/>
                            </a:rPr>
                            <a:t> C</a:t>
                          </a:r>
                          <a:endParaRPr kumimoji="0" lang="en-US" altLang="zh-CN" sz="3100" b="1" i="0" u="none" strike="noStrike" cap="none" normalizeH="0" baseline="0" dirty="0">
                            <a:ln>
                              <a:noFill/>
                            </a:ln>
                            <a:solidFill>
                              <a:schemeClr val="tx1"/>
                            </a:solidFill>
                            <a:effectLst/>
                            <a:latin typeface="Times New Roman" pitchFamily="18" charset="0"/>
                            <a:ea typeface="楷体_GB2312" pitchFamily="49" charset="-122"/>
                          </a:endParaRPr>
                        </a:p>
                      </a:txBody>
                      <a:tcPr marL="106934" marR="106934" marT="50408" marB="50408"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1" u="none" strike="noStrike" cap="none" normalizeH="0" baseline="0" dirty="0">
                              <a:ln>
                                <a:noFill/>
                              </a:ln>
                              <a:solidFill>
                                <a:schemeClr val="tx1"/>
                              </a:solidFill>
                              <a:effectLst/>
                            </a:rPr>
                            <a:t>A+B </a:t>
                          </a:r>
                          <a14:m>
                            <m:oMath xmlns:m="http://schemas.openxmlformats.org/officeDocument/2006/math">
                              <m:r>
                                <a:rPr kumimoji="1" lang="en-US" altLang="zh-CN" sz="3100" kern="1200" smtClean="0">
                                  <a:solidFill>
                                    <a:schemeClr val="tx1"/>
                                  </a:solidFill>
                                  <a:effectLst>
                                    <a:outerShdw blurRad="38100" dist="38100" dir="2700000" algn="tl">
                                      <a:srgbClr val="C0C0C0"/>
                                    </a:outerShdw>
                                  </a:effectLst>
                                  <a:latin typeface="Cambria Math"/>
                                  <a:ea typeface="楷体_GB2312" pitchFamily="49" charset="-122"/>
                                  <a:cs typeface="宋体" charset="0"/>
                                </a:rPr>
                                <m:t>∙</m:t>
                              </m:r>
                              <m:r>
                                <a:rPr kumimoji="1" lang="en-US" altLang="zh-CN" sz="3100" b="0" i="0" kern="1200" smtClean="0">
                                  <a:solidFill>
                                    <a:schemeClr val="tx1"/>
                                  </a:solidFill>
                                  <a:effectLst>
                                    <a:outerShdw blurRad="38100" dist="38100" dir="2700000" algn="tl">
                                      <a:srgbClr val="C0C0C0"/>
                                    </a:outerShdw>
                                  </a:effectLst>
                                  <a:latin typeface="Cambria Math"/>
                                  <a:ea typeface="楷体_GB2312" pitchFamily="49" charset="-122"/>
                                  <a:cs typeface="宋体" charset="0"/>
                                </a:rPr>
                                <m:t> </m:t>
                              </m:r>
                            </m:oMath>
                          </a14:m>
                          <a:r>
                            <a:rPr kumimoji="0" lang="en-US" altLang="zh-CN" sz="3100" b="1" u="none" strike="noStrike" cap="none" normalizeH="0" baseline="0" dirty="0">
                              <a:ln>
                                <a:noFill/>
                              </a:ln>
                              <a:solidFill>
                                <a:schemeClr val="tx1"/>
                              </a:solidFill>
                              <a:effectLst/>
                            </a:rPr>
                            <a:t>C</a:t>
                          </a:r>
                          <a:endParaRPr kumimoji="0" lang="en-US" altLang="zh-CN" sz="3100" b="1" i="0" u="none" strike="noStrike" cap="none" normalizeH="0" baseline="0" dirty="0">
                            <a:ln>
                              <a:noFill/>
                            </a:ln>
                            <a:solidFill>
                              <a:schemeClr val="tx1"/>
                            </a:solidFill>
                            <a:effectLst/>
                            <a:latin typeface="Times New Roman" pitchFamily="18" charset="0"/>
                            <a:ea typeface="楷体_GB2312" pitchFamily="49" charset="-122"/>
                          </a:endParaRPr>
                        </a:p>
                      </a:txBody>
                      <a:tcPr marL="106934" marR="106934" marT="50408" marB="50408"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1" u="none" strike="noStrike" cap="none" normalizeH="0" baseline="0" dirty="0">
                              <a:ln>
                                <a:noFill/>
                              </a:ln>
                              <a:solidFill>
                                <a:schemeClr val="tx1"/>
                              </a:solidFill>
                              <a:effectLst/>
                            </a:rPr>
                            <a:t>A+B</a:t>
                          </a:r>
                          <a:endParaRPr kumimoji="0" lang="en-US" altLang="zh-CN" sz="3100" b="1" i="0" u="none" strike="noStrike" cap="none" normalizeH="0" baseline="0" dirty="0">
                            <a:ln>
                              <a:noFill/>
                            </a:ln>
                            <a:solidFill>
                              <a:schemeClr val="tx1"/>
                            </a:solidFill>
                            <a:effectLst/>
                            <a:latin typeface="Times New Roman" pitchFamily="18" charset="0"/>
                            <a:ea typeface="楷体_GB2312" pitchFamily="49" charset="-122"/>
                          </a:endParaRPr>
                        </a:p>
                      </a:txBody>
                      <a:tcPr marL="106934" marR="106934" marT="50408" marB="50408"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1" u="none" strike="noStrike" cap="none" normalizeH="0" baseline="0" dirty="0">
                              <a:ln>
                                <a:noFill/>
                              </a:ln>
                              <a:solidFill>
                                <a:schemeClr val="tx1"/>
                              </a:solidFill>
                              <a:effectLst/>
                            </a:rPr>
                            <a:t>A+C</a:t>
                          </a:r>
                          <a:endParaRPr kumimoji="0" lang="en-US" altLang="zh-CN" sz="3100" b="1" i="0" u="none" strike="noStrike" cap="none" normalizeH="0" baseline="0" dirty="0">
                            <a:ln>
                              <a:noFill/>
                            </a:ln>
                            <a:solidFill>
                              <a:schemeClr val="tx1"/>
                            </a:solidFill>
                            <a:effectLst/>
                            <a:latin typeface="Times New Roman" pitchFamily="18" charset="0"/>
                            <a:ea typeface="楷体_GB2312" pitchFamily="49" charset="-122"/>
                          </a:endParaRPr>
                        </a:p>
                      </a:txBody>
                      <a:tcPr marL="106934" marR="106934" marT="50408" marB="50408" horzOverflow="overflow">
                        <a:lnT w="12700" cap="flat" cmpd="sng" algn="ctr">
                          <a:solidFill>
                            <a:schemeClr val="tx1"/>
                          </a:solidFill>
                          <a:prstDash val="solid"/>
                          <a:round/>
                          <a:headEnd type="none" w="med" len="med"/>
                          <a:tailEnd type="none" w="med" len="med"/>
                        </a:lnT>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b="1" u="none" strike="noStrike" cap="none" normalizeH="0" baseline="0" dirty="0">
                              <a:ln>
                                <a:noFill/>
                              </a:ln>
                              <a:solidFill>
                                <a:schemeClr val="tx1"/>
                              </a:solidFill>
                              <a:effectLst/>
                            </a:rPr>
                            <a:t>(A+B) </a:t>
                          </a:r>
                          <a14:m>
                            <m:oMath xmlns:m="http://schemas.openxmlformats.org/officeDocument/2006/math">
                              <m:r>
                                <a:rPr kumimoji="1" lang="en-US" altLang="zh-CN" sz="3100" kern="1200" smtClean="0">
                                  <a:solidFill>
                                    <a:schemeClr val="tx1"/>
                                  </a:solidFill>
                                  <a:effectLst>
                                    <a:outerShdw blurRad="38100" dist="38100" dir="2700000" algn="tl">
                                      <a:srgbClr val="C0C0C0"/>
                                    </a:outerShdw>
                                  </a:effectLst>
                                  <a:latin typeface="Cambria Math"/>
                                  <a:ea typeface="楷体_GB2312" pitchFamily="49" charset="-122"/>
                                  <a:cs typeface="宋体" charset="0"/>
                                </a:rPr>
                                <m:t>∙</m:t>
                              </m:r>
                              <m:r>
                                <a:rPr kumimoji="1" lang="en-US" altLang="zh-CN" sz="3100" i="1" kern="1200">
                                  <a:solidFill>
                                    <a:schemeClr val="tx1"/>
                                  </a:solidFill>
                                  <a:effectLst>
                                    <a:outerShdw blurRad="38100" dist="38100" dir="2700000" algn="tl">
                                      <a:srgbClr val="C0C0C0"/>
                                    </a:outerShdw>
                                  </a:effectLst>
                                  <a:latin typeface="Cambria Math"/>
                                  <a:ea typeface="楷体_GB2312" pitchFamily="49" charset="-122"/>
                                  <a:cs typeface="宋体" charset="0"/>
                                </a:rPr>
                                <m:t> </m:t>
                              </m:r>
                            </m:oMath>
                          </a14:m>
                          <a:r>
                            <a:rPr kumimoji="0" lang="en-US" altLang="zh-CN" sz="3100" b="1" u="none" strike="noStrike" cap="none" normalizeH="0" baseline="0" dirty="0">
                              <a:ln>
                                <a:noFill/>
                              </a:ln>
                              <a:solidFill>
                                <a:schemeClr val="tx1"/>
                              </a:solidFill>
                              <a:effectLst/>
                            </a:rPr>
                            <a:t>(A+C)</a:t>
                          </a:r>
                          <a:endParaRPr kumimoji="0" lang="en-US" altLang="zh-CN" sz="3100" b="1" i="0" u="none" strike="noStrike" cap="none" normalizeH="0" baseline="0" dirty="0">
                            <a:ln>
                              <a:noFill/>
                            </a:ln>
                            <a:solidFill>
                              <a:schemeClr val="tx1"/>
                            </a:solidFill>
                            <a:effectLst/>
                            <a:latin typeface="Times New Roman" pitchFamily="18" charset="0"/>
                            <a:ea typeface="楷体_GB2312" pitchFamily="49" charset="-122"/>
                          </a:endParaRPr>
                        </a:p>
                      </a:txBody>
                      <a:tcPr marL="106934" marR="106934" marT="50408" marB="50408"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0  0  0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0  0  1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0  1  0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0  1  1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1  0  0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1  0  1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1  1  0</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0</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a:ln>
                                <a:noFill/>
                              </a:ln>
                              <a:solidFill>
                                <a:schemeClr val="tx1"/>
                              </a:solidFill>
                              <a:effectLst/>
                            </a:rPr>
                            <a:t>1</a:t>
                          </a:r>
                          <a:endParaRPr kumimoji="0" lang="en-US" altLang="zh-CN" sz="2600" b="0" i="0" u="none" strike="noStrike" cap="none" normalizeH="0" baseline="0">
                            <a:ln>
                              <a:noFill/>
                            </a:ln>
                            <a:solidFill>
                              <a:schemeClr val="tx1"/>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1  1  1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600" u="none" strike="noStrike" cap="none" normalizeH="0" baseline="0" dirty="0">
                              <a:ln>
                                <a:noFill/>
                              </a:ln>
                              <a:solidFill>
                                <a:schemeClr val="tx1"/>
                              </a:solidFill>
                              <a:effectLst/>
                            </a:rPr>
                            <a:t>1</a:t>
                          </a:r>
                          <a:endParaRPr kumimoji="0" lang="en-US" altLang="zh-CN" sz="2600" b="0" i="0" u="none" strike="noStrike" cap="none" normalizeH="0" baseline="0" dirty="0">
                            <a:ln>
                              <a:noFill/>
                            </a:ln>
                            <a:solidFill>
                              <a:schemeClr val="tx1"/>
                            </a:solidFill>
                            <a:effectLst/>
                            <a:latin typeface="黑体" pitchFamily="2" charset="-122"/>
                            <a:ea typeface="黑体" pitchFamily="2" charset="-122"/>
                          </a:endParaRPr>
                        </a:p>
                      </a:txBody>
                      <a:tcPr marL="106934" marR="106934" marT="50408" marB="50408"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Choice>
        <mc:Fallback xmlns="">
          <p:graphicFrame>
            <p:nvGraphicFramePr>
              <p:cNvPr id="5" name="Group 281"/>
              <p:cNvGraphicFramePr>
                <a:graphicFrameLocks noGrp="1"/>
              </p:cNvGraphicFramePr>
              <p:nvPr>
                <p:extLst>
                  <p:ext uri="{D42A27DB-BD31-4B8C-83A1-F6EECF244321}">
                    <p14:modId xmlns:p14="http://schemas.microsoft.com/office/powerpoint/2010/main" val="3505889811"/>
                  </p:ext>
                </p:extLst>
              </p:nvPr>
            </p:nvGraphicFramePr>
            <p:xfrm>
              <a:off x="755576" y="2276872"/>
              <a:ext cx="7920880" cy="4175760"/>
            </p:xfrm>
            <a:graphic>
              <a:graphicData uri="http://schemas.openxmlformats.org/drawingml/2006/table">
                <a:tbl>
                  <a:tblPr>
                    <a:tableStyleId>{3B4B98B0-60AC-42C2-AFA5-B58CD77FA1E5}</a:tableStyleId>
                  </a:tblPr>
                  <a:tblGrid>
                    <a:gridCol w="1224136"/>
                    <a:gridCol w="936104"/>
                    <a:gridCol w="1512168"/>
                    <a:gridCol w="936104"/>
                    <a:gridCol w="1008112"/>
                    <a:gridCol w="2304256"/>
                  </a:tblGrid>
                  <a:tr h="51816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smtClean="0">
                              <a:ln>
                                <a:noFill/>
                              </a:ln>
                              <a:solidFill>
                                <a:schemeClr val="tx1"/>
                              </a:solidFill>
                              <a:effectLst/>
                            </a:rPr>
                            <a:t>A B C</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zh-CN"/>
                        </a:p>
                      </a:txBody>
                      <a:tcP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rotWithShape="1">
                          <a:blip r:embed="rId4"/>
                          <a:stretch>
                            <a:fillRect l="-137255" t="-11765" r="-637908" b="-734118"/>
                          </a:stretch>
                        </a:blipFill>
                      </a:tcPr>
                    </a:tc>
                    <a:tc>
                      <a:txBody>
                        <a:bodyPr/>
                        <a:lstStyle/>
                        <a:p>
                          <a:endParaRPr lang="zh-CN"/>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4"/>
                          <a:stretch>
                            <a:fillRect l="-146371" t="-11765" r="-293548" b="-734118"/>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smtClean="0">
                              <a:ln>
                                <a:noFill/>
                              </a:ln>
                              <a:solidFill>
                                <a:schemeClr val="tx1"/>
                              </a:solidFill>
                              <a:effectLst/>
                            </a:rPr>
                            <a:t>A+B</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smtClean="0">
                              <a:ln>
                                <a:noFill/>
                              </a:ln>
                              <a:solidFill>
                                <a:schemeClr val="tx1"/>
                              </a:solidFill>
                              <a:effectLst/>
                            </a:rPr>
                            <a:t>A+C</a:t>
                          </a:r>
                          <a:endParaRPr kumimoji="0" lang="en-US" altLang="zh-CN" sz="2800" b="1" i="0" u="none" strike="noStrike" cap="none" normalizeH="0" baseline="0" dirty="0" smtClean="0">
                            <a:ln>
                              <a:noFill/>
                            </a:ln>
                            <a:solidFill>
                              <a:schemeClr val="tx1"/>
                            </a:solidFill>
                            <a:effectLst/>
                            <a:latin typeface="Times New Roman" pitchFamily="18" charset="0"/>
                            <a:ea typeface="楷体_GB2312" pitchFamily="49" charset="-122"/>
                          </a:endParaRPr>
                        </a:p>
                      </a:txBody>
                      <a:tcPr horzOverflow="overflow">
                        <a:lnT w="12700" cap="flat" cmpd="sng" algn="ctr">
                          <a:solidFill>
                            <a:schemeClr val="tx1"/>
                          </a:solidFill>
                          <a:prstDash val="solid"/>
                          <a:round/>
                          <a:headEnd type="none" w="med" len="med"/>
                          <a:tailEnd type="none" w="med" len="med"/>
                        </a:lnT>
                      </a:tcPr>
                    </a:tc>
                    <a:tc>
                      <a:txBody>
                        <a:bodyPr/>
                        <a:lstStyle/>
                        <a:p>
                          <a:endParaRPr lang="zh-CN"/>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rotWithShape="1">
                          <a:blip r:embed="rId4"/>
                          <a:stretch>
                            <a:fillRect l="-246032" t="-11765" r="-8201" b="-734118"/>
                          </a:stretch>
                        </a:blipFill>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0  0  0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0  0  1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0  1  0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0  1  1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1  0  0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1  0  1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1  1  0</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0</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a:t>
                          </a:r>
                          <a:endParaRPr kumimoji="0" lang="en-US" altLang="zh-CN" sz="2400" b="0" i="0" u="none" strike="noStrike" cap="none" normalizeH="0" baseline="0" smtClean="0">
                            <a:ln>
                              <a:noFill/>
                            </a:ln>
                            <a:solidFill>
                              <a:schemeClr val="tx1"/>
                            </a:solidFill>
                            <a:effectLst/>
                            <a:latin typeface="黑体" pitchFamily="2" charset="-122"/>
                            <a:ea typeface="黑体" pitchFamily="2"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tcPr>
                    </a:tc>
                  </a:tr>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1  1  1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B w="12700" cap="flat" cmpd="sng" algn="ctr">
                          <a:solidFill>
                            <a:schemeClr val="tx1"/>
                          </a:solidFill>
                          <a:prstDash val="solid"/>
                          <a:round/>
                          <a:headEnd type="none" w="med" len="med"/>
                          <a:tailEnd type="none" w="med" len="med"/>
                        </a:lnB>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0"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mc:Fallback>
      </mc:AlternateContent>
      <p:sp>
        <p:nvSpPr>
          <p:cNvPr id="2" name="矩形 1"/>
          <p:cNvSpPr/>
          <p:nvPr/>
        </p:nvSpPr>
        <p:spPr bwMode="auto">
          <a:xfrm>
            <a:off x="3494094" y="2351573"/>
            <a:ext cx="1768396" cy="4922314"/>
          </a:xfrm>
          <a:prstGeom prst="rect">
            <a:avLst/>
          </a:prstGeom>
          <a:noFill/>
          <a:ln w="19050"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7" name="矩形 6"/>
          <p:cNvSpPr/>
          <p:nvPr/>
        </p:nvSpPr>
        <p:spPr bwMode="auto">
          <a:xfrm>
            <a:off x="7536143" y="2351573"/>
            <a:ext cx="2526281" cy="4922314"/>
          </a:xfrm>
          <a:prstGeom prst="rect">
            <a:avLst/>
          </a:prstGeom>
          <a:noFill/>
          <a:ln w="19050"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Tree>
    <p:custDataLst>
      <p:tags r:id="rId1"/>
    </p:custDataLst>
    <p:extLst>
      <p:ext uri="{BB962C8B-B14F-4D97-AF65-F5344CB8AC3E}">
        <p14:creationId xmlns:p14="http://schemas.microsoft.com/office/powerpoint/2010/main" val="1564153476"/>
      </p:ext>
    </p:extLst>
  </p:cSld>
  <p:clrMapOvr>
    <a:masterClrMapping/>
  </p:clrMapOvr>
  <mc:AlternateContent xmlns:mc="http://schemas.openxmlformats.org/markup-compatibility/2006" xmlns:p14="http://schemas.microsoft.com/office/powerpoint/2010/main">
    <mc:Choice Requires="p14">
      <p:transition p14:dur="10" advTm="30097"/>
    </mc:Choice>
    <mc:Fallback xmlns="">
      <p:transition advTm="300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常用公式</a:t>
            </a:r>
          </a:p>
        </p:txBody>
      </p:sp>
      <mc:AlternateContent xmlns:mc="http://schemas.openxmlformats.org/markup-compatibility/2006" xmlns:a14="http://schemas.microsoft.com/office/drawing/2010/main">
        <mc:Choice Requires="a14">
          <p:graphicFrame>
            <p:nvGraphicFramePr>
              <p:cNvPr id="7" name="Group 141"/>
              <p:cNvGraphicFramePr>
                <a:graphicFrameLocks/>
              </p:cNvGraphicFramePr>
              <p:nvPr>
                <p:extLst>
                  <p:ext uri="{D42A27DB-BD31-4B8C-83A1-F6EECF244321}">
                    <p14:modId xmlns:p14="http://schemas.microsoft.com/office/powerpoint/2010/main" val="2429556922"/>
                  </p:ext>
                </p:extLst>
              </p:nvPr>
            </p:nvGraphicFramePr>
            <p:xfrm>
              <a:off x="630977" y="1875220"/>
              <a:ext cx="9388286" cy="5486065"/>
            </p:xfrm>
            <a:graphic>
              <a:graphicData uri="http://schemas.openxmlformats.org/drawingml/2006/table">
                <a:tbl>
                  <a:tblPr>
                    <a:tableStyleId>{3B4B98B0-60AC-42C2-AFA5-B58CD77FA1E5}</a:tableStyleId>
                  </a:tblPr>
                  <a:tblGrid>
                    <a:gridCol w="2172097">
                      <a:extLst>
                        <a:ext uri="{9D8B030D-6E8A-4147-A177-3AD203B41FA5}">
                          <a16:colId xmlns:a16="http://schemas.microsoft.com/office/drawing/2014/main" val="20000"/>
                        </a:ext>
                      </a:extLst>
                    </a:gridCol>
                    <a:gridCol w="7216189">
                      <a:extLst>
                        <a:ext uri="{9D8B030D-6E8A-4147-A177-3AD203B41FA5}">
                          <a16:colId xmlns:a16="http://schemas.microsoft.com/office/drawing/2014/main" val="20001"/>
                        </a:ext>
                      </a:extLst>
                    </a:gridCol>
                  </a:tblGrid>
                  <a:tr h="571295">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100" b="1" u="none" strike="noStrike" cap="none" normalizeH="0" baseline="0" dirty="0">
                              <a:ln>
                                <a:noFill/>
                              </a:ln>
                              <a:effectLst/>
                            </a:rPr>
                            <a:t>序     号</a:t>
                          </a:r>
                          <a:endParaRPr kumimoji="0" lang="zh-CN" altLang="en-US" sz="31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100" b="1" u="none" strike="noStrike" cap="none" normalizeH="0" baseline="0" dirty="0">
                              <a:ln>
                                <a:noFill/>
                              </a:ln>
                              <a:effectLst/>
                            </a:rPr>
                            <a:t>公           式</a:t>
                          </a:r>
                          <a:endParaRPr kumimoji="0" lang="zh-CN" altLang="en-US" sz="31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65636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a:ln>
                                <a:noFill/>
                              </a:ln>
                              <a:effectLst/>
                            </a:rPr>
                            <a:t>21</a:t>
                          </a:r>
                          <a:endParaRPr kumimoji="0" lang="en-US" altLang="zh-CN" sz="31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 A</a:t>
                          </a:r>
                          <a14:m>
                            <m:oMath xmlns:m="http://schemas.openxmlformats.org/officeDocument/2006/math">
                              <m:r>
                                <a:rPr kumimoji="1" lang="en-US" altLang="zh-CN" sz="3100" b="0" i="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 </m:t>
                              </m:r>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r>
                                <a:rPr kumimoji="1" lang="en-US" altLang="zh-CN" sz="3100" b="0" i="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 </m:t>
                              </m:r>
                            </m:oMath>
                          </a14:m>
                          <a:r>
                            <a:rPr kumimoji="0" lang="en-US" altLang="zh-CN" sz="3100" u="none" strike="noStrike" cap="none" normalizeH="0" baseline="0" dirty="0">
                              <a:ln>
                                <a:noFill/>
                              </a:ln>
                              <a:effectLst/>
                            </a:rPr>
                            <a:t>B = A</a:t>
                          </a:r>
                          <a:endParaRPr kumimoji="0" lang="en-US" altLang="zh-CN" sz="31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1"/>
                      </a:ext>
                    </a:extLst>
                  </a:tr>
                  <a:tr h="65811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a:ln>
                                <a:noFill/>
                              </a:ln>
                              <a:effectLst/>
                            </a:rPr>
                            <a:t>22</a:t>
                          </a:r>
                          <a:endParaRPr kumimoji="0" lang="en-US" altLang="zh-CN" sz="31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+A</a:t>
                          </a:r>
                          <a:r>
                            <a:rPr kumimoji="0" lang="en-US" altLang="zh-CN" sz="3100" u="none" strike="noStrike" cap="none" normalizeH="0" baseline="0" dirty="0">
                              <a:ln>
                                <a:noFill/>
                              </a:ln>
                              <a:effectLst>
                                <a:outerShdw blurRad="38100" dist="38100" dir="2700000" algn="tl">
                                  <a:srgbClr val="C0C0C0"/>
                                </a:outerShdw>
                              </a:effectLst>
                            </a:rPr>
                            <a:t>′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A + B</a:t>
                          </a:r>
                          <a:endParaRPr kumimoji="0" lang="en-US" altLang="zh-CN" sz="31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2"/>
                      </a:ext>
                    </a:extLst>
                  </a:tr>
                  <a:tr h="659861">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a:ln>
                                <a:noFill/>
                              </a:ln>
                              <a:effectLst/>
                            </a:rPr>
                            <a:t>23</a:t>
                          </a:r>
                          <a:endParaRPr kumimoji="0" lang="en-US" altLang="zh-CN" sz="31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A</a:t>
                          </a:r>
                          <a:endParaRPr kumimoji="0" lang="en-US" altLang="zh-CN" sz="31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65811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a:ln>
                                <a:noFill/>
                              </a:ln>
                              <a:effectLst/>
                            </a:rPr>
                            <a:t>24</a:t>
                          </a:r>
                          <a:endParaRPr kumimoji="0" lang="en-US" altLang="zh-CN" sz="31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r>
                                <a:rPr kumimoji="1" lang="en-US" altLang="zh-CN" sz="3100" i="1" kern="1200">
                                  <a:solidFill>
                                    <a:srgbClr val="000000"/>
                                  </a:solidFill>
                                  <a:effectLst>
                                    <a:outerShdw blurRad="38100" dist="38100" dir="2700000" algn="tl">
                                      <a:srgbClr val="C0C0C0"/>
                                    </a:outerShdw>
                                  </a:effectLst>
                                  <a:latin typeface="Cambria Math"/>
                                  <a:ea typeface="楷体_GB2312" pitchFamily="49" charset="-122"/>
                                  <a:cs typeface="宋体" charset="0"/>
                                </a:rPr>
                                <m:t> </m:t>
                              </m:r>
                            </m:oMath>
                          </a14:m>
                          <a:r>
                            <a:rPr kumimoji="0" lang="en-US" altLang="zh-CN" sz="3100" u="none" strike="noStrike" cap="none" normalizeH="0" baseline="0" dirty="0">
                              <a:ln>
                                <a:noFill/>
                              </a:ln>
                              <a:effectLst/>
                            </a:rPr>
                            <a:t> ( A + B) = A</a:t>
                          </a:r>
                          <a:endParaRPr kumimoji="0" lang="en-US" altLang="zh-CN" sz="31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113587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a:ln>
                                <a:noFill/>
                              </a:ln>
                              <a:effectLst/>
                            </a:rPr>
                            <a:t>25</a:t>
                          </a:r>
                          <a:endParaRPr kumimoji="0" lang="en-US" altLang="zh-CN" sz="31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C + B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C =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a:t>
                          </a:r>
                          <a:r>
                            <a:rPr kumimoji="0" lang="zh-CN" altLang="en-US" sz="3100" u="none" strike="noStrike" cap="none" normalizeH="0" baseline="0" dirty="0">
                              <a:ln>
                                <a:noFill/>
                              </a:ln>
                              <a:effectLst/>
                            </a:rPr>
                            <a:t>＋ </a:t>
                          </a:r>
                          <a:r>
                            <a:rPr kumimoji="0" lang="en-US" altLang="zh-CN" sz="3100" u="none" strike="noStrike" cap="none" normalizeH="0" baseline="0" dirty="0">
                              <a:ln>
                                <a:noFill/>
                              </a:ln>
                              <a:effectLst/>
                            </a:rPr>
                            <a:t>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C + B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C</a:t>
                          </a:r>
                          <a14:m>
                            <m:oMath xmlns:m="http://schemas.openxmlformats.org/officeDocument/2006/math">
                              <m:r>
                                <a:rPr kumimoji="1" lang="en-US" altLang="zh-CN" sz="3100" b="0" i="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 </m:t>
                              </m:r>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D =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C</a:t>
                          </a:r>
                          <a:endParaRPr kumimoji="0" lang="en-US" altLang="zh-CN" sz="31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5"/>
                      </a:ext>
                    </a:extLst>
                  </a:tr>
                  <a:tr h="113587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a:ln>
                                <a:noFill/>
                              </a:ln>
                              <a:effectLst/>
                            </a:rPr>
                            <a:t>26</a:t>
                          </a:r>
                          <a:endParaRPr kumimoji="0" lang="en-US" altLang="zh-CN" sz="31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r>
                                <a:rPr kumimoji="1" lang="en-US" altLang="zh-CN" sz="3100" i="1" kern="1200">
                                  <a:solidFill>
                                    <a:srgbClr val="000000"/>
                                  </a:solidFill>
                                  <a:effectLst>
                                    <a:outerShdw blurRad="38100" dist="38100" dir="2700000" algn="tl">
                                      <a:srgbClr val="C0C0C0"/>
                                    </a:outerShdw>
                                  </a:effectLst>
                                  <a:latin typeface="Cambria Math"/>
                                  <a:ea typeface="楷体_GB2312" pitchFamily="49" charset="-122"/>
                                  <a:cs typeface="宋体" charset="0"/>
                                </a:rPr>
                                <m:t> </m:t>
                              </m:r>
                            </m:oMath>
                          </a14:m>
                          <a:r>
                            <a:rPr kumimoji="0" lang="en-US" altLang="zh-CN" sz="3100" u="none" strike="noStrike" cap="none" normalizeH="0" baseline="0" dirty="0">
                              <a:ln>
                                <a:noFill/>
                              </a:ln>
                              <a:effectLst/>
                            </a:rPr>
                            <a:t>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 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100" u="none" strike="noStrike" cap="none" normalizeH="0" baseline="0" dirty="0">
                              <a:ln>
                                <a:noFill/>
                              </a:ln>
                              <a:effectLst/>
                            </a:rPr>
                            <a:t>A′ </a:t>
                          </a:r>
                          <a14:m>
                            <m:oMath xmlns:m="http://schemas.openxmlformats.org/officeDocument/2006/math">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(A</a:t>
                          </a:r>
                          <a14:m>
                            <m:oMath xmlns:m="http://schemas.openxmlformats.org/officeDocument/2006/math">
                              <m:r>
                                <a:rPr kumimoji="1" lang="en-US" altLang="zh-CN" sz="3100" b="0" i="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 </m:t>
                              </m:r>
                              <m:r>
                                <a:rPr kumimoji="1" lang="en-US" altLang="zh-CN" sz="3100" kern="1200" smtClean="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kumimoji="0" lang="en-US" altLang="zh-CN" sz="3100" u="none" strike="noStrike" cap="none" normalizeH="0" baseline="0" dirty="0">
                              <a:ln>
                                <a:noFill/>
                              </a:ln>
                              <a:effectLst/>
                            </a:rPr>
                            <a:t> B) ′ = A′ </a:t>
                          </a:r>
                          <a:endParaRPr kumimoji="0" lang="en-US" altLang="zh-CN" sz="3100" b="0" i="1" u="none" strike="noStrike" cap="none" normalizeH="0" baseline="0" dirty="0">
                            <a:ln>
                              <a:noFill/>
                            </a:ln>
                            <a:solidFill>
                              <a:srgbClr val="000000"/>
                            </a:solidFill>
                            <a:effectLst/>
                            <a:latin typeface="Times New Roman" pitchFamily="18" charset="0"/>
                            <a:ea typeface="Arial Unicode MS" pitchFamily="34" charset="-122"/>
                            <a:cs typeface="Arial Unicode MS" pitchFamily="34" charset="-122"/>
                          </a:endParaRPr>
                        </a:p>
                      </a:txBody>
                      <a:tcPr marL="106934" marR="106934" marT="50408" marB="50408" horzOverflow="overflow"/>
                    </a:tc>
                    <a:extLst>
                      <a:ext uri="{0D108BD9-81ED-4DB2-BD59-A6C34878D82A}">
                        <a16:rowId xmlns:a16="http://schemas.microsoft.com/office/drawing/2014/main" val="10006"/>
                      </a:ext>
                    </a:extLst>
                  </a:tr>
                </a:tbl>
              </a:graphicData>
            </a:graphic>
          </p:graphicFrame>
        </mc:Choice>
        <mc:Fallback xmlns="">
          <p:graphicFrame>
            <p:nvGraphicFramePr>
              <p:cNvPr id="7" name="Group 141"/>
              <p:cNvGraphicFramePr>
                <a:graphicFrameLocks/>
              </p:cNvGraphicFramePr>
              <p:nvPr>
                <p:extLst>
                  <p:ext uri="{D42A27DB-BD31-4B8C-83A1-F6EECF244321}">
                    <p14:modId xmlns:p14="http://schemas.microsoft.com/office/powerpoint/2010/main" val="2429556922"/>
                  </p:ext>
                </p:extLst>
              </p:nvPr>
            </p:nvGraphicFramePr>
            <p:xfrm>
              <a:off x="539552" y="1700808"/>
              <a:ext cx="8027988" cy="4966209"/>
            </p:xfrm>
            <a:graphic>
              <a:graphicData uri="http://schemas.openxmlformats.org/drawingml/2006/table">
                <a:tbl>
                  <a:tblPr>
                    <a:tableStyleId>{3B4B98B0-60AC-42C2-AFA5-B58CD77FA1E5}</a:tableStyleId>
                  </a:tblPr>
                  <a:tblGrid>
                    <a:gridCol w="1857375"/>
                    <a:gridCol w="6170613"/>
                  </a:tblGrid>
                  <a:tr h="51816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dirty="0" smtClean="0">
                              <a:ln>
                                <a:noFill/>
                              </a:ln>
                              <a:effectLst/>
                            </a:rPr>
                            <a:t>序     号</a:t>
                          </a:r>
                          <a:endParaRPr kumimoji="0" lang="zh-CN" altLang="en-US" sz="28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u="none" strike="noStrike" cap="none" normalizeH="0" baseline="0" dirty="0" smtClean="0">
                              <a:ln>
                                <a:noFill/>
                              </a:ln>
                              <a:effectLst/>
                            </a:rPr>
                            <a:t>公           式</a:t>
                          </a:r>
                          <a:endParaRPr kumimoji="0" lang="zh-CN" altLang="en-US" sz="28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59531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smtClean="0">
                              <a:ln>
                                <a:noFill/>
                              </a:ln>
                              <a:effectLst/>
                            </a:rPr>
                            <a:t>21</a:t>
                          </a:r>
                          <a:endPar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0138" t="-100000" r="-1482" b="-673469"/>
                          </a:stretch>
                        </a:blipFill>
                      </a:tcPr>
                    </a:tc>
                  </a:tr>
                  <a:tr h="5969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smtClean="0">
                              <a:ln>
                                <a:noFill/>
                              </a:ln>
                              <a:effectLst/>
                            </a:rPr>
                            <a:t>22</a:t>
                          </a:r>
                          <a:endPar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0138" t="-200000" r="-1482" b="-573469"/>
                          </a:stretch>
                        </a:blipFill>
                      </a:tcPr>
                    </a:tc>
                  </a:tr>
                  <a:tr h="598488">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smtClean="0">
                              <a:ln>
                                <a:noFill/>
                              </a:ln>
                              <a:effectLst/>
                            </a:rPr>
                            <a:t>23</a:t>
                          </a:r>
                          <a:endPar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0138" t="-300000" r="-1482" b="-473469"/>
                          </a:stretch>
                        </a:blipFill>
                      </a:tcPr>
                    </a:tc>
                  </a:tr>
                  <a:tr h="5969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smtClean="0">
                              <a:ln>
                                <a:noFill/>
                              </a:ln>
                              <a:effectLst/>
                            </a:rPr>
                            <a:t>24</a:t>
                          </a:r>
                          <a:endPar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0138" t="-400000" r="-1482" b="-373469"/>
                          </a:stretch>
                        </a:blipFill>
                      </a:tcPr>
                    </a:tc>
                  </a:tr>
                  <a:tr h="103022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smtClean="0">
                              <a:ln>
                                <a:noFill/>
                              </a:ln>
                              <a:effectLst/>
                            </a:rPr>
                            <a:t>25</a:t>
                          </a:r>
                          <a:endPar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0138" t="-289941" r="-1482" b="-116568"/>
                          </a:stretch>
                        </a:blipFill>
                      </a:tcPr>
                    </a:tc>
                  </a:tr>
                  <a:tr h="103022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u="none" strike="noStrike" cap="none" normalizeH="0" baseline="0" smtClean="0">
                              <a:ln>
                                <a:noFill/>
                              </a:ln>
                              <a:effectLst/>
                            </a:rPr>
                            <a:t>26</a:t>
                          </a:r>
                          <a:endParaRPr kumimoji="0" lang="en-US" altLang="zh-CN" sz="28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0138" t="-389941" r="-1482" b="-16568"/>
                          </a:stretch>
                        </a:blipFill>
                      </a:tcPr>
                    </a:tc>
                  </a:tr>
                </a:tbl>
              </a:graphicData>
            </a:graphic>
          </p:graphicFrame>
        </mc:Fallback>
      </mc:AlternateContent>
    </p:spTree>
    <p:extLst>
      <p:ext uri="{BB962C8B-B14F-4D97-AF65-F5344CB8AC3E}">
        <p14:creationId xmlns:p14="http://schemas.microsoft.com/office/powerpoint/2010/main" val="1221187450"/>
      </p:ext>
    </p:extLst>
  </p:cSld>
  <p:clrMapOvr>
    <a:masterClrMapping/>
  </p:clrMapOvr>
  <mc:AlternateContent xmlns:mc="http://schemas.openxmlformats.org/markup-compatibility/2006" xmlns:p14="http://schemas.microsoft.com/office/powerpoint/2010/main">
    <mc:Choice Requires="p14">
      <p:transition p14:dur="10" advTm="20998"/>
    </mc:Choice>
    <mc:Fallback xmlns="">
      <p:transition advTm="2099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mc:AlternateContent xmlns:mc="http://schemas.openxmlformats.org/markup-compatibility/2006" xmlns:a14="http://schemas.microsoft.com/office/drawing/2010/main">
        <mc:Choice Requires="a14">
          <p:sp>
            <p:nvSpPr>
              <p:cNvPr id="6" name="TextBox 5"/>
              <p:cNvSpPr txBox="1"/>
              <p:nvPr/>
            </p:nvSpPr>
            <p:spPr>
              <a:xfrm>
                <a:off x="610947" y="1681182"/>
                <a:ext cx="8757773" cy="592985"/>
              </a:xfrm>
              <a:prstGeom prst="rect">
                <a:avLst/>
              </a:prstGeom>
              <a:noFill/>
            </p:spPr>
            <p:txBody>
              <a:bodyPr wrap="square" lIns="99569" tIns="49785" rIns="99569" bIns="49785" rtlCol="0">
                <a:spAutoFit/>
              </a:bodyPr>
              <a:lstStyle>
                <a:defPPr>
                  <a:defRPr lang="zh-CN"/>
                </a:defPPr>
                <a:lvl1pPr lvl="0">
                  <a:defRPr sz="3200" b="1">
                    <a:latin typeface="楷体" panose="02010609060101010101" pitchFamily="49" charset="-122"/>
                    <a:ea typeface="楷体" panose="02010609060101010101" pitchFamily="49" charset="-122"/>
                  </a:defRPr>
                </a:lvl1pPr>
              </a:lstStyle>
              <a:p>
                <a:r>
                  <a:rPr lang="zh-CN" altLang="en-US" dirty="0">
                    <a:latin typeface="华文楷体" panose="02010600040101010101" pitchFamily="2" charset="-122"/>
                    <a:ea typeface="华文楷体" panose="02010600040101010101" pitchFamily="2" charset="-122"/>
                    <a:sym typeface="Wingdings" panose="05000000000000000000" pitchFamily="2" charset="2"/>
                  </a:rPr>
                  <a:t>式 </a:t>
                </a:r>
                <a:r>
                  <a:rPr lang="en-US" altLang="zh-CN" dirty="0">
                    <a:latin typeface="华文楷体" panose="02010600040101010101" pitchFamily="2" charset="-122"/>
                    <a:ea typeface="华文楷体" panose="02010600040101010101" pitchFamily="2" charset="-122"/>
                    <a:sym typeface="Wingdings" panose="05000000000000000000" pitchFamily="2" charset="2"/>
                  </a:rPr>
                  <a:t>(21) </a:t>
                </a:r>
                <a:r>
                  <a:rPr lang="zh-CN" altLang="en-US" dirty="0">
                    <a:latin typeface="华文楷体" panose="02010600040101010101" pitchFamily="2" charset="-122"/>
                    <a:ea typeface="华文楷体" panose="02010600040101010101" pitchFamily="2" charset="-122"/>
                    <a:sym typeface="Wingdings" panose="05000000000000000000" pitchFamily="2" charset="2"/>
                  </a:rPr>
                  <a:t>：</a:t>
                </a:r>
                <a:r>
                  <a:rPr lang="en-US" altLang="zh-CN" dirty="0">
                    <a:latin typeface="华文楷体" panose="02010600040101010101" pitchFamily="2" charset="-122"/>
                    <a:ea typeface="华文楷体" panose="02010600040101010101" pitchFamily="2" charset="-122"/>
                  </a:rPr>
                  <a:t> </a:t>
                </a:r>
                <a:r>
                  <a:rPr lang="en-US" altLang="zh-CN" dirty="0">
                    <a:latin typeface="Times New Roman" pitchFamily="18" charset="0"/>
                    <a:ea typeface="+mj-ea"/>
                    <a:cs typeface="宋体" charset="0"/>
                  </a:rPr>
                  <a:t>A + A</a:t>
                </a:r>
                <a14:m>
                  <m:oMath xmlns:m="http://schemas.openxmlformats.org/officeDocument/2006/math">
                    <m:r>
                      <a:rPr lang="en-US" altLang="zh-CN">
                        <a:latin typeface="Cambria Math"/>
                        <a:ea typeface="+mj-ea"/>
                        <a:cs typeface="宋体" charset="0"/>
                      </a:rPr>
                      <m:t> ∙ </m:t>
                    </m:r>
                  </m:oMath>
                </a14:m>
                <a:r>
                  <a:rPr lang="en-US" altLang="zh-CN" dirty="0">
                    <a:latin typeface="Times New Roman" pitchFamily="18" charset="0"/>
                    <a:ea typeface="+mj-ea"/>
                    <a:cs typeface="宋体" charset="0"/>
                  </a:rPr>
                  <a:t>B = A</a:t>
                </a:r>
              </a:p>
            </p:txBody>
          </p:sp>
        </mc:Choice>
        <mc:Fallback xmlns="">
          <p:sp>
            <p:nvSpPr>
              <p:cNvPr id="6" name="TextBox 5"/>
              <p:cNvSpPr txBox="1">
                <a:spLocks noRot="1" noChangeAspect="1" noMove="1" noResize="1" noEditPoints="1" noAdjustHandles="1" noChangeArrowheads="1" noChangeShapeType="1" noTextEdit="1"/>
              </p:cNvSpPr>
              <p:nvPr/>
            </p:nvSpPr>
            <p:spPr>
              <a:xfrm>
                <a:off x="522424" y="1524816"/>
                <a:ext cx="7488832" cy="584775"/>
              </a:xfrm>
              <a:prstGeom prst="rect">
                <a:avLst/>
              </a:prstGeom>
              <a:blipFill rotWithShape="1">
                <a:blip r:embed="rId4"/>
                <a:stretch>
                  <a:fillRect l="-2117" t="-16667"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88969" y="2827927"/>
                <a:ext cx="3376504"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zh-CN" altLang="en-US" sz="3500" dirty="0">
                    <a:latin typeface="Times New Roman" pitchFamily="18" charset="0"/>
                    <a:ea typeface="+mj-ea"/>
                    <a:cs typeface="宋体" charset="0"/>
                  </a:rPr>
                  <a:t>证明：</a:t>
                </a:r>
                <a:r>
                  <a:rPr kumimoji="1" lang="en-US" altLang="zh-CN" sz="3500" dirty="0">
                    <a:cs typeface="宋体" charset="0"/>
                  </a:rPr>
                  <a:t> </a:t>
                </a:r>
                <a14:m>
                  <m:oMath xmlns:m="http://schemas.openxmlformats.org/officeDocument/2006/math">
                    <m:r>
                      <a:rPr kumimoji="1" lang="en-US" altLang="zh-CN" sz="3500" i="1">
                        <a:latin typeface="Cambria Math"/>
                        <a:cs typeface="宋体" charset="0"/>
                      </a:rPr>
                      <m:t>𝐴</m:t>
                    </m:r>
                    <m:r>
                      <a:rPr kumimoji="1" lang="en-US" altLang="zh-CN" sz="3500" i="1">
                        <a:latin typeface="Cambria Math"/>
                        <a:cs typeface="宋体" charset="0"/>
                      </a:rPr>
                      <m:t>+</m:t>
                    </m:r>
                    <m:r>
                      <a:rPr kumimoji="1" lang="en-US" altLang="zh-CN" sz="3500" i="1">
                        <a:latin typeface="Cambria Math"/>
                        <a:cs typeface="宋体" charset="0"/>
                      </a:rPr>
                      <m:t>𝐴</m:t>
                    </m:r>
                    <m:r>
                      <a:rPr kumimoji="1" lang="en-US" altLang="zh-CN" sz="3500" i="1">
                        <a:latin typeface="Cambria Math"/>
                        <a:ea typeface="Cambria Math"/>
                        <a:cs typeface="宋体" charset="0"/>
                      </a:rPr>
                      <m:t>∙</m:t>
                    </m:r>
                    <m:r>
                      <a:rPr kumimoji="1" lang="en-US" altLang="zh-CN" sz="3500" i="1">
                        <a:latin typeface="Cambria Math"/>
                        <a:ea typeface="Cambria Math"/>
                        <a:cs typeface="宋体" charset="0"/>
                      </a:rPr>
                      <m:t>𝐵</m:t>
                    </m:r>
                  </m:oMath>
                </a14:m>
                <a:endParaRPr kumimoji="1" lang="en-US" altLang="zh-CN" sz="3500" dirty="0">
                  <a:latin typeface="Times New Roman" pitchFamily="18" charset="0"/>
                  <a:ea typeface="+mj-ea"/>
                  <a:cs typeface="宋体" charset="0"/>
                </a:endParaRP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45674" y="2564904"/>
                <a:ext cx="3088410" cy="1274195"/>
              </a:xfrm>
              <a:prstGeom prst="rect">
                <a:avLst/>
              </a:prstGeom>
              <a:blipFill rotWithShape="1">
                <a:blip r:embed="rId5"/>
                <a:stretch>
                  <a:fillRect l="-5138" t="-4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41488" y="3701240"/>
                <a:ext cx="2945360"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r>
                      <a:rPr kumimoji="1" lang="en-US" altLang="zh-CN" sz="3500" i="1">
                        <a:latin typeface="Cambria Math"/>
                        <a:ea typeface="+mj-ea"/>
                        <a:cs typeface="宋体" charset="0"/>
                      </a:rPr>
                      <m:t>𝐴</m:t>
                    </m:r>
                    <m:r>
                      <a:rPr kumimoji="1" lang="en-US" altLang="zh-CN" sz="3500" i="1">
                        <a:latin typeface="Cambria Math"/>
                        <a:ea typeface="Cambria Math"/>
                        <a:cs typeface="宋体" charset="0"/>
                      </a:rPr>
                      <m:t>∙(1</m:t>
                    </m:r>
                    <m:r>
                      <a:rPr kumimoji="1" lang="en-US" altLang="zh-CN" sz="3500" i="1">
                        <a:latin typeface="Cambria Math"/>
                        <a:ea typeface="+mj-ea"/>
                        <a:cs typeface="宋体" charset="0"/>
                      </a:rPr>
                      <m:t>+</m:t>
                    </m:r>
                    <m:r>
                      <a:rPr kumimoji="1" lang="en-US" altLang="zh-CN" sz="3500" i="1">
                        <a:latin typeface="Cambria Math"/>
                        <a:ea typeface="Cambria Math"/>
                        <a:cs typeface="宋体" charset="0"/>
                      </a:rPr>
                      <m:t>𝐵</m:t>
                    </m:r>
                    <m:r>
                      <a:rPr kumimoji="1" lang="en-US" altLang="zh-CN" sz="3500" i="1">
                        <a:latin typeface="Cambria Math"/>
                        <a:ea typeface="Cambria Math"/>
                        <a:cs typeface="宋体" charset="0"/>
                      </a:rPr>
                      <m:t>)</m:t>
                    </m:r>
                  </m:oMath>
                </a14:m>
                <a:r>
                  <a:rPr kumimoji="1" lang="en-US" altLang="zh-CN" sz="3500" dirty="0">
                    <a:latin typeface="Times New Roman" pitchFamily="18" charset="0"/>
                    <a:ea typeface="+mj-ea"/>
                    <a:cs typeface="宋体" charset="0"/>
                  </a:rPr>
                  <a:t> </a:t>
                </a: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403648" y="3356992"/>
                <a:ext cx="2693430" cy="1244508"/>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41488" y="4433056"/>
                <a:ext cx="1844097"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r>
                      <a:rPr kumimoji="1" lang="en-US" altLang="zh-CN" sz="3500" i="1">
                        <a:latin typeface="Cambria Math"/>
                        <a:ea typeface="+mj-ea"/>
                        <a:cs typeface="宋体" charset="0"/>
                      </a:rPr>
                      <m:t>𝐴</m:t>
                    </m:r>
                    <m:r>
                      <a:rPr kumimoji="1" lang="en-US" altLang="zh-CN" sz="3500" i="1">
                        <a:latin typeface="Cambria Math"/>
                        <a:ea typeface="Cambria Math"/>
                        <a:cs typeface="宋体" charset="0"/>
                      </a:rPr>
                      <m:t>∙1</m:t>
                    </m:r>
                  </m:oMath>
                </a14:m>
                <a:r>
                  <a:rPr kumimoji="1" lang="en-US" altLang="zh-CN" sz="3500" dirty="0">
                    <a:latin typeface="Times New Roman" pitchFamily="18" charset="0"/>
                    <a:ea typeface="+mj-ea"/>
                    <a:cs typeface="宋体" charset="0"/>
                  </a:rPr>
                  <a:t>  </a:t>
                </a: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641488" y="4433056"/>
                <a:ext cx="1844097" cy="1393204"/>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699296" y="5133248"/>
                <a:ext cx="1124412" cy="693012"/>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r>
                      <a:rPr kumimoji="1" lang="en-US" altLang="zh-CN" sz="3500" i="1">
                        <a:latin typeface="Cambria Math"/>
                        <a:ea typeface="+mj-ea"/>
                        <a:cs typeface="宋体" charset="0"/>
                      </a:rPr>
                      <m:t>𝐴</m:t>
                    </m:r>
                  </m:oMath>
                </a14:m>
                <a:r>
                  <a:rPr kumimoji="1" lang="en-US" altLang="zh-CN" sz="3500" dirty="0">
                    <a:latin typeface="Times New Roman" pitchFamily="18" charset="0"/>
                    <a:ea typeface="+mj-ea"/>
                    <a:cs typeface="宋体" charset="0"/>
                  </a:rPr>
                  <a:t>	</a:t>
                </a:r>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699296" y="5133248"/>
                <a:ext cx="1124412" cy="693012"/>
              </a:xfrm>
              <a:prstGeom prst="rect">
                <a:avLst/>
              </a:prstGeom>
              <a:blipFill rotWithShape="1">
                <a:blip r:embed="rId8"/>
                <a:stretch>
                  <a:fillRect/>
                </a:stretch>
              </a:blipFill>
            </p:spPr>
            <p:txBody>
              <a:bodyPr/>
              <a:lstStyle/>
              <a:p>
                <a:r>
                  <a:rPr lang="zh-CN" altLang="en-US">
                    <a:noFill/>
                  </a:rPr>
                  <a:t> </a:t>
                </a:r>
              </a:p>
            </p:txBody>
          </p:sp>
        </mc:Fallback>
      </mc:AlternateContent>
      <p:sp>
        <p:nvSpPr>
          <p:cNvPr id="2" name="TextBox 1"/>
          <p:cNvSpPr txBox="1"/>
          <p:nvPr/>
        </p:nvSpPr>
        <p:spPr>
          <a:xfrm>
            <a:off x="5004873" y="4281467"/>
            <a:ext cx="5156801" cy="1323418"/>
          </a:xfrm>
          <a:prstGeom prst="rect">
            <a:avLst/>
          </a:prstGeom>
        </p:spPr>
        <p:style>
          <a:lnRef idx="2">
            <a:schemeClr val="accent6"/>
          </a:lnRef>
          <a:fillRef idx="1">
            <a:schemeClr val="lt1"/>
          </a:fillRef>
          <a:effectRef idx="0">
            <a:schemeClr val="accent6"/>
          </a:effectRef>
          <a:fontRef idx="minor">
            <a:schemeClr val="dk1"/>
          </a:fontRef>
        </p:style>
        <p:txBody>
          <a:bodyPr wrap="square" lIns="99569" tIns="49785" rIns="99569" bIns="49785" rtlCol="0">
            <a:spAutoFit/>
          </a:bodyPr>
          <a:lstStyle/>
          <a:p>
            <a:r>
              <a:rPr lang="zh-CN" altLang="en-US" sz="2600" dirty="0">
                <a:latin typeface="+mj-ea"/>
                <a:ea typeface="+mj-ea"/>
              </a:rPr>
              <a:t>在两个乘积项相加时，如果其中一项包含另一项，则这一项是多余的，可以删掉。</a:t>
            </a:r>
          </a:p>
        </p:txBody>
      </p:sp>
    </p:spTree>
    <p:custDataLst>
      <p:tags r:id="rId1"/>
    </p:custDataLst>
    <p:extLst>
      <p:ext uri="{BB962C8B-B14F-4D97-AF65-F5344CB8AC3E}">
        <p14:creationId xmlns:p14="http://schemas.microsoft.com/office/powerpoint/2010/main" val="2991810062"/>
      </p:ext>
    </p:extLst>
  </p:cSld>
  <p:clrMapOvr>
    <a:masterClrMapping/>
  </p:clrMapOvr>
  <mc:AlternateContent xmlns:mc="http://schemas.openxmlformats.org/markup-compatibility/2006" xmlns:p14="http://schemas.microsoft.com/office/powerpoint/2010/main">
    <mc:Choice Requires="p14">
      <p:transition p14:dur="10" advTm="39405"/>
    </mc:Choice>
    <mc:Fallback xmlns="">
      <p:transition advTm="394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6" name="TextBox 5"/>
          <p:cNvSpPr txBox="1"/>
          <p:nvPr/>
        </p:nvSpPr>
        <p:spPr>
          <a:xfrm>
            <a:off x="610947" y="1681182"/>
            <a:ext cx="8757773" cy="592985"/>
          </a:xfrm>
          <a:prstGeom prst="rect">
            <a:avLst/>
          </a:prstGeom>
          <a:noFill/>
        </p:spPr>
        <p:txBody>
          <a:bodyPr wrap="square" lIns="99569" tIns="49785" rIns="99569" bIns="49785" rtlCol="0">
            <a:spAutoFit/>
          </a:bodyPr>
          <a:lstStyle>
            <a:defPPr>
              <a:defRPr lang="zh-CN"/>
            </a:defPPr>
            <a:lvl1pPr lvl="0">
              <a:defRPr sz="3200" b="1">
                <a:latin typeface="楷体" panose="02010609060101010101" pitchFamily="49" charset="-122"/>
                <a:ea typeface="楷体" panose="02010609060101010101" pitchFamily="49" charset="-122"/>
              </a:defRPr>
            </a:lvl1pPr>
          </a:lstStyle>
          <a:p>
            <a:r>
              <a:rPr lang="zh-CN" altLang="en-US" dirty="0">
                <a:latin typeface="华文楷体" panose="02010600040101010101" pitchFamily="2" charset="-122"/>
                <a:ea typeface="华文楷体" panose="02010600040101010101" pitchFamily="2" charset="-122"/>
                <a:sym typeface="Wingdings" panose="05000000000000000000" pitchFamily="2" charset="2"/>
              </a:rPr>
              <a:t>式 </a:t>
            </a:r>
            <a:r>
              <a:rPr lang="en-US" altLang="zh-CN" dirty="0">
                <a:latin typeface="华文楷体" panose="02010600040101010101" pitchFamily="2" charset="-122"/>
                <a:ea typeface="华文楷体" panose="02010600040101010101" pitchFamily="2" charset="-122"/>
                <a:sym typeface="Wingdings" panose="05000000000000000000" pitchFamily="2" charset="2"/>
              </a:rPr>
              <a:t>(22) </a:t>
            </a:r>
            <a:r>
              <a:rPr lang="zh-CN" altLang="en-US" dirty="0">
                <a:latin typeface="华文楷体" panose="02010600040101010101" pitchFamily="2" charset="-122"/>
                <a:ea typeface="华文楷体" panose="02010600040101010101" pitchFamily="2" charset="-122"/>
                <a:sym typeface="Wingdings" panose="05000000000000000000" pitchFamily="2" charset="2"/>
              </a:rPr>
              <a:t>：</a:t>
            </a:r>
            <a:r>
              <a:rPr lang="en-US" altLang="zh-CN" dirty="0">
                <a:latin typeface="华文楷体" panose="02010600040101010101" pitchFamily="2" charset="-122"/>
                <a:ea typeface="华文楷体" panose="02010600040101010101" pitchFamily="2" charset="-122"/>
              </a:rPr>
              <a:t> </a:t>
            </a:r>
            <a:r>
              <a:rPr lang="pt-BR" altLang="zh-CN" dirty="0">
                <a:latin typeface="Times New Roman" pitchFamily="18" charset="0"/>
                <a:ea typeface="+mj-ea"/>
                <a:cs typeface="宋体" charset="0"/>
              </a:rPr>
              <a:t>A +A′ ∙ B = A + B</a:t>
            </a:r>
          </a:p>
        </p:txBody>
      </p:sp>
      <mc:AlternateContent xmlns:mc="http://schemas.openxmlformats.org/markup-compatibility/2006" xmlns:a14="http://schemas.microsoft.com/office/drawing/2010/main">
        <mc:Choice Requires="a14">
          <p:sp>
            <p:nvSpPr>
              <p:cNvPr id="7" name="TextBox 6"/>
              <p:cNvSpPr txBox="1"/>
              <p:nvPr/>
            </p:nvSpPr>
            <p:spPr>
              <a:xfrm>
                <a:off x="988970" y="2827926"/>
                <a:ext cx="3487560"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zh-CN" altLang="en-US" sz="3500" dirty="0">
                    <a:latin typeface="Times New Roman" pitchFamily="18" charset="0"/>
                    <a:ea typeface="+mj-ea"/>
                    <a:cs typeface="宋体" charset="0"/>
                  </a:rPr>
                  <a:t>证明：</a:t>
                </a:r>
                <a:r>
                  <a:rPr kumimoji="1" lang="en-US" altLang="zh-CN" sz="3500" dirty="0">
                    <a:cs typeface="宋体" charset="0"/>
                  </a:rPr>
                  <a:t> </a:t>
                </a:r>
                <a14:m>
                  <m:oMath xmlns:m="http://schemas.openxmlformats.org/officeDocument/2006/math">
                    <m:r>
                      <a:rPr kumimoji="1" lang="en-US" altLang="zh-CN" sz="3500" i="1">
                        <a:latin typeface="Cambria Math"/>
                        <a:cs typeface="宋体" charset="0"/>
                      </a:rPr>
                      <m:t>𝐴</m:t>
                    </m:r>
                    <m:r>
                      <a:rPr kumimoji="1" lang="en-US" altLang="zh-CN" sz="3500" i="1">
                        <a:latin typeface="Cambria Math"/>
                        <a:cs typeface="宋体" charset="0"/>
                      </a:rPr>
                      <m:t>+</m:t>
                    </m:r>
                    <m:r>
                      <a:rPr kumimoji="1" lang="en-US" altLang="zh-CN" sz="3500" i="1">
                        <a:latin typeface="Cambria Math"/>
                        <a:cs typeface="宋体" charset="0"/>
                      </a:rPr>
                      <m:t>𝐴</m:t>
                    </m:r>
                    <m:r>
                      <a:rPr kumimoji="1" lang="en-US" altLang="zh-CN" sz="3500" i="1">
                        <a:latin typeface="Cambria Math"/>
                        <a:cs typeface="宋体" charset="0"/>
                      </a:rPr>
                      <m:t>′∙</m:t>
                    </m:r>
                    <m:r>
                      <a:rPr kumimoji="1" lang="en-US" altLang="zh-CN" sz="3500" i="1">
                        <a:latin typeface="Cambria Math"/>
                        <a:ea typeface="Cambria Math"/>
                        <a:cs typeface="宋体" charset="0"/>
                      </a:rPr>
                      <m:t>𝐵</m:t>
                    </m:r>
                  </m:oMath>
                </a14:m>
                <a:endParaRPr kumimoji="1" lang="en-US" altLang="zh-CN" sz="3500" dirty="0">
                  <a:latin typeface="Times New Roman" pitchFamily="18" charset="0"/>
                  <a:ea typeface="+mj-ea"/>
                  <a:cs typeface="宋体" charset="0"/>
                </a:endParaRP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45674" y="2564904"/>
                <a:ext cx="3190169" cy="1244508"/>
              </a:xfrm>
              <a:prstGeom prst="rect">
                <a:avLst/>
              </a:prstGeom>
              <a:blipFill rotWithShape="1">
                <a:blip r:embed="rId4"/>
                <a:stretch>
                  <a:fillRect l="-4971" t="-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41489" y="3701240"/>
                <a:ext cx="4307079"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d>
                      <m:dPr>
                        <m:ctrlPr>
                          <a:rPr kumimoji="1" lang="en-US" altLang="zh-CN" sz="3500" i="1">
                            <a:latin typeface="Cambria Math" panose="02040503050406030204" pitchFamily="18" charset="0"/>
                            <a:ea typeface="+mj-ea"/>
                            <a:cs typeface="宋体" charset="0"/>
                          </a:rPr>
                        </m:ctrlPr>
                      </m:dPr>
                      <m:e>
                        <m:r>
                          <a:rPr kumimoji="1" lang="en-US" altLang="zh-CN" sz="3500" i="1">
                            <a:latin typeface="Cambria Math"/>
                            <a:ea typeface="+mj-ea"/>
                            <a:cs typeface="宋体" charset="0"/>
                          </a:rPr>
                          <m:t>𝐴</m:t>
                        </m:r>
                        <m:r>
                          <a:rPr kumimoji="1" lang="en-US" altLang="zh-CN" sz="3500" i="1">
                            <a:latin typeface="Cambria Math"/>
                            <a:ea typeface="+mj-ea"/>
                            <a:cs typeface="宋体" charset="0"/>
                          </a:rPr>
                          <m:t>+</m:t>
                        </m:r>
                        <m:sSup>
                          <m:sSupPr>
                            <m:ctrlPr>
                              <a:rPr kumimoji="1" lang="en-US" altLang="zh-CN" sz="3500" i="1">
                                <a:latin typeface="Cambria Math" panose="02040503050406030204" pitchFamily="18" charset="0"/>
                                <a:ea typeface="+mj-ea"/>
                                <a:cs typeface="宋体" charset="0"/>
                              </a:rPr>
                            </m:ctrlPr>
                          </m:sSupPr>
                          <m:e>
                            <m:r>
                              <a:rPr kumimoji="1" lang="en-US" altLang="zh-CN" sz="3500" i="1">
                                <a:latin typeface="Cambria Math"/>
                                <a:ea typeface="+mj-ea"/>
                                <a:cs typeface="宋体" charset="0"/>
                              </a:rPr>
                              <m:t>𝐴</m:t>
                            </m:r>
                          </m:e>
                          <m:sup>
                            <m:r>
                              <a:rPr kumimoji="1" lang="en-US" altLang="zh-CN" sz="3500" i="1">
                                <a:latin typeface="Cambria Math"/>
                                <a:ea typeface="+mj-ea"/>
                                <a:cs typeface="宋体" charset="0"/>
                              </a:rPr>
                              <m:t>′</m:t>
                            </m:r>
                          </m:sup>
                        </m:sSup>
                      </m:e>
                    </m:d>
                    <m:r>
                      <a:rPr kumimoji="1" lang="en-US" altLang="zh-CN" sz="3500" i="1">
                        <a:latin typeface="Cambria Math"/>
                        <a:ea typeface="Cambria Math"/>
                        <a:cs typeface="宋体" charset="0"/>
                      </a:rPr>
                      <m:t>∙(</m:t>
                    </m:r>
                    <m:r>
                      <a:rPr kumimoji="1" lang="en-US" altLang="zh-CN" sz="3500" i="1">
                        <a:latin typeface="Cambria Math"/>
                        <a:ea typeface="+mj-ea"/>
                        <a:cs typeface="宋体" charset="0"/>
                      </a:rPr>
                      <m:t>𝐴</m:t>
                    </m:r>
                    <m:r>
                      <a:rPr kumimoji="1" lang="en-US" altLang="zh-CN" sz="3500" i="1">
                        <a:latin typeface="Cambria Math"/>
                        <a:ea typeface="+mj-ea"/>
                        <a:cs typeface="宋体" charset="0"/>
                      </a:rPr>
                      <m:t>+</m:t>
                    </m:r>
                    <m:r>
                      <a:rPr kumimoji="1" lang="en-US" altLang="zh-CN" sz="3500" i="1">
                        <a:latin typeface="Cambria Math"/>
                        <a:ea typeface="Cambria Math"/>
                        <a:cs typeface="宋体" charset="0"/>
                      </a:rPr>
                      <m:t>𝐵</m:t>
                    </m:r>
                    <m:r>
                      <a:rPr kumimoji="1" lang="en-US" altLang="zh-CN" sz="3500" i="1">
                        <a:latin typeface="Cambria Math"/>
                        <a:ea typeface="Cambria Math"/>
                        <a:cs typeface="宋体" charset="0"/>
                      </a:rPr>
                      <m:t>)</m:t>
                    </m:r>
                  </m:oMath>
                </a14:m>
                <a:r>
                  <a:rPr kumimoji="1" lang="en-US" altLang="zh-CN" sz="3500" dirty="0">
                    <a:latin typeface="Times New Roman" pitchFamily="18" charset="0"/>
                    <a:ea typeface="+mj-ea"/>
                    <a:cs typeface="宋体" charset="0"/>
                  </a:rPr>
                  <a:t> </a:t>
                </a: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403648" y="3356992"/>
                <a:ext cx="3938835" cy="124450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67185" y="4610621"/>
                <a:ext cx="2945360"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=1</m:t>
                    </m:r>
                    <m:r>
                      <a:rPr kumimoji="1" lang="en-US" altLang="zh-CN" sz="3500" i="1">
                        <a:latin typeface="Cambria Math"/>
                        <a:ea typeface="Cambria Math"/>
                        <a:cs typeface="宋体" charset="0"/>
                      </a:rPr>
                      <m:t>∙(</m:t>
                    </m:r>
                    <m:r>
                      <a:rPr kumimoji="1" lang="en-US" altLang="zh-CN" sz="3500" i="1">
                        <a:latin typeface="Cambria Math"/>
                        <a:ea typeface="+mj-ea"/>
                        <a:cs typeface="宋体" charset="0"/>
                      </a:rPr>
                      <m:t>𝐴</m:t>
                    </m:r>
                    <m:r>
                      <a:rPr kumimoji="1" lang="en-US" altLang="zh-CN" sz="3500" i="1">
                        <a:latin typeface="Cambria Math"/>
                        <a:ea typeface="+mj-ea"/>
                        <a:cs typeface="宋体" charset="0"/>
                      </a:rPr>
                      <m:t>+</m:t>
                    </m:r>
                    <m:r>
                      <a:rPr kumimoji="1" lang="en-US" altLang="zh-CN" sz="3500" i="1">
                        <a:latin typeface="Cambria Math"/>
                        <a:ea typeface="Cambria Math"/>
                        <a:cs typeface="宋体" charset="0"/>
                      </a:rPr>
                      <m:t>𝐵</m:t>
                    </m:r>
                    <m:r>
                      <a:rPr kumimoji="1" lang="en-US" altLang="zh-CN" sz="3500" i="1">
                        <a:latin typeface="Cambria Math"/>
                        <a:ea typeface="Cambria Math"/>
                        <a:cs typeface="宋体" charset="0"/>
                      </a:rPr>
                      <m:t>)</m:t>
                    </m:r>
                  </m:oMath>
                </a14:m>
                <a:r>
                  <a:rPr kumimoji="1" lang="en-US" altLang="zh-CN" sz="3500" dirty="0">
                    <a:latin typeface="Times New Roman" pitchFamily="18" charset="0"/>
                    <a:ea typeface="+mj-ea"/>
                    <a:cs typeface="宋体" charset="0"/>
                  </a:rPr>
                  <a:t> </a:t>
                </a: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667185" y="4610621"/>
                <a:ext cx="2945360" cy="1393204"/>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667186" y="5384409"/>
                <a:ext cx="2047742" cy="693012"/>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r>
                      <a:rPr kumimoji="1" lang="en-US" altLang="zh-CN" sz="3500" i="1">
                        <a:latin typeface="Cambria Math"/>
                        <a:ea typeface="+mj-ea"/>
                        <a:cs typeface="宋体" charset="0"/>
                      </a:rPr>
                      <m:t>𝐴</m:t>
                    </m:r>
                    <m:r>
                      <a:rPr kumimoji="1" lang="en-US" altLang="zh-CN" sz="3500" i="1">
                        <a:latin typeface="Cambria Math"/>
                        <a:ea typeface="+mj-ea"/>
                        <a:cs typeface="宋体" charset="0"/>
                      </a:rPr>
                      <m:t>+</m:t>
                    </m:r>
                    <m:r>
                      <a:rPr kumimoji="1" lang="en-US" altLang="zh-CN" sz="3500" i="1">
                        <a:latin typeface="Cambria Math"/>
                        <a:ea typeface="+mj-ea"/>
                        <a:cs typeface="宋体" charset="0"/>
                      </a:rPr>
                      <m:t>𝐵</m:t>
                    </m:r>
                  </m:oMath>
                </a14:m>
                <a:r>
                  <a:rPr kumimoji="1" lang="en-US" altLang="zh-CN" sz="3500" dirty="0">
                    <a:latin typeface="Times New Roman" pitchFamily="18" charset="0"/>
                    <a:ea typeface="+mj-ea"/>
                    <a:cs typeface="宋体" charset="0"/>
                  </a:rPr>
                  <a:t>	</a:t>
                </a:r>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667186" y="5384409"/>
                <a:ext cx="2047742" cy="693012"/>
              </a:xfrm>
              <a:prstGeom prst="rect">
                <a:avLst/>
              </a:prstGeom>
              <a:blipFill rotWithShape="1">
                <a:blip r:embed="rId7"/>
                <a:stretch>
                  <a:fillRect/>
                </a:stretch>
              </a:blipFill>
            </p:spPr>
            <p:txBody>
              <a:bodyPr/>
              <a:lstStyle/>
              <a:p>
                <a:r>
                  <a:rPr lang="zh-CN" altLang="en-US">
                    <a:noFill/>
                  </a:rPr>
                  <a:t> </a:t>
                </a:r>
              </a:p>
            </p:txBody>
          </p:sp>
        </mc:Fallback>
      </mc:AlternateContent>
      <p:sp>
        <p:nvSpPr>
          <p:cNvPr id="11" name="TextBox 10"/>
          <p:cNvSpPr txBox="1"/>
          <p:nvPr/>
        </p:nvSpPr>
        <p:spPr>
          <a:xfrm>
            <a:off x="4750696" y="4709436"/>
            <a:ext cx="5601893" cy="1323418"/>
          </a:xfrm>
          <a:prstGeom prst="rect">
            <a:avLst/>
          </a:prstGeom>
        </p:spPr>
        <p:style>
          <a:lnRef idx="2">
            <a:schemeClr val="accent6"/>
          </a:lnRef>
          <a:fillRef idx="1">
            <a:schemeClr val="lt1"/>
          </a:fillRef>
          <a:effectRef idx="0">
            <a:schemeClr val="accent6"/>
          </a:effectRef>
          <a:fontRef idx="minor">
            <a:schemeClr val="dk1"/>
          </a:fontRef>
        </p:style>
        <p:txBody>
          <a:bodyPr wrap="square" lIns="99569" tIns="49785" rIns="99569" bIns="49785" rtlCol="0">
            <a:spAutoFit/>
          </a:bodyPr>
          <a:lstStyle/>
          <a:p>
            <a:r>
              <a:rPr lang="zh-CN" altLang="en-US" sz="2600" dirty="0">
                <a:latin typeface="+mj-ea"/>
                <a:ea typeface="+mj-ea"/>
              </a:rPr>
              <a:t>在两个乘积项相加时，如果其中一项含有另一项的取反因子，则此取反因子多余的，可从该项中删除。</a:t>
            </a:r>
          </a:p>
        </p:txBody>
      </p:sp>
    </p:spTree>
    <p:custDataLst>
      <p:tags r:id="rId1"/>
    </p:custDataLst>
    <p:extLst>
      <p:ext uri="{BB962C8B-B14F-4D97-AF65-F5344CB8AC3E}">
        <p14:creationId xmlns:p14="http://schemas.microsoft.com/office/powerpoint/2010/main" val="1857925273"/>
      </p:ext>
    </p:extLst>
  </p:cSld>
  <p:clrMapOvr>
    <a:masterClrMapping/>
  </p:clrMapOvr>
  <mc:AlternateContent xmlns:mc="http://schemas.openxmlformats.org/markup-compatibility/2006" xmlns:p14="http://schemas.microsoft.com/office/powerpoint/2010/main">
    <mc:Choice Requires="p14">
      <p:transition p14:dur="10" advTm="61786"/>
    </mc:Choice>
    <mc:Fallback xmlns="">
      <p:transition advTm="617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基本公式</a:t>
            </a:r>
          </a:p>
        </p:txBody>
      </p:sp>
      <p:sp>
        <p:nvSpPr>
          <p:cNvPr id="6" name="TextBox 5"/>
          <p:cNvSpPr txBox="1"/>
          <p:nvPr/>
        </p:nvSpPr>
        <p:spPr>
          <a:xfrm>
            <a:off x="610947" y="1681182"/>
            <a:ext cx="8757773" cy="592985"/>
          </a:xfrm>
          <a:prstGeom prst="rect">
            <a:avLst/>
          </a:prstGeom>
          <a:noFill/>
        </p:spPr>
        <p:txBody>
          <a:bodyPr wrap="square" lIns="99569" tIns="49785" rIns="99569" bIns="49785" rtlCol="0">
            <a:spAutoFit/>
          </a:bodyPr>
          <a:lstStyle>
            <a:defPPr>
              <a:defRPr lang="zh-CN"/>
            </a:defPPr>
            <a:lvl1pPr lvl="0">
              <a:defRPr sz="3200" b="1">
                <a:latin typeface="楷体" panose="02010609060101010101" pitchFamily="49" charset="-122"/>
                <a:ea typeface="楷体" panose="02010609060101010101" pitchFamily="49" charset="-122"/>
              </a:defRPr>
            </a:lvl1pPr>
          </a:lstStyle>
          <a:p>
            <a:r>
              <a:rPr lang="zh-CN" altLang="en-US" dirty="0">
                <a:latin typeface="华文楷体" panose="02010600040101010101" pitchFamily="2" charset="-122"/>
                <a:ea typeface="华文楷体" panose="02010600040101010101" pitchFamily="2" charset="-122"/>
                <a:sym typeface="Wingdings" panose="05000000000000000000" pitchFamily="2" charset="2"/>
              </a:rPr>
              <a:t>式 </a:t>
            </a:r>
            <a:r>
              <a:rPr lang="en-US" altLang="zh-CN" dirty="0">
                <a:latin typeface="华文楷体" panose="02010600040101010101" pitchFamily="2" charset="-122"/>
                <a:ea typeface="华文楷体" panose="02010600040101010101" pitchFamily="2" charset="-122"/>
                <a:sym typeface="Wingdings" panose="05000000000000000000" pitchFamily="2" charset="2"/>
              </a:rPr>
              <a:t>(23) </a:t>
            </a:r>
            <a:r>
              <a:rPr lang="zh-CN" altLang="en-US" dirty="0">
                <a:latin typeface="华文楷体" panose="02010600040101010101" pitchFamily="2" charset="-122"/>
                <a:ea typeface="华文楷体" panose="02010600040101010101" pitchFamily="2" charset="-122"/>
                <a:sym typeface="Wingdings" panose="05000000000000000000" pitchFamily="2" charset="2"/>
              </a:rPr>
              <a:t>：</a:t>
            </a:r>
            <a:r>
              <a:rPr lang="en-US" altLang="zh-CN" dirty="0">
                <a:latin typeface="华文楷体" panose="02010600040101010101" pitchFamily="2" charset="-122"/>
                <a:ea typeface="华文楷体" panose="02010600040101010101" pitchFamily="2" charset="-122"/>
              </a:rPr>
              <a:t> </a:t>
            </a:r>
            <a:r>
              <a:rPr lang="pt-BR" altLang="zh-CN" dirty="0">
                <a:latin typeface="Times New Roman" pitchFamily="18" charset="0"/>
                <a:ea typeface="+mj-ea"/>
                <a:cs typeface="宋体" charset="0"/>
              </a:rPr>
              <a:t>A ∙ B + A ∙ B′ = A</a:t>
            </a:r>
          </a:p>
        </p:txBody>
      </p:sp>
      <mc:AlternateContent xmlns:mc="http://schemas.openxmlformats.org/markup-compatibility/2006" xmlns:a14="http://schemas.microsoft.com/office/drawing/2010/main">
        <mc:Choice Requires="a14">
          <p:sp>
            <p:nvSpPr>
              <p:cNvPr id="7" name="TextBox 6"/>
              <p:cNvSpPr txBox="1"/>
              <p:nvPr/>
            </p:nvSpPr>
            <p:spPr>
              <a:xfrm>
                <a:off x="988969" y="2827926"/>
                <a:ext cx="4097021"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zh-CN" altLang="en-US" sz="3500" dirty="0">
                    <a:latin typeface="Times New Roman" pitchFamily="18" charset="0"/>
                    <a:ea typeface="+mj-ea"/>
                    <a:cs typeface="宋体" charset="0"/>
                  </a:rPr>
                  <a:t>证明：</a:t>
                </a:r>
                <a:r>
                  <a:rPr kumimoji="1" lang="en-US" altLang="zh-CN" sz="3500" dirty="0">
                    <a:cs typeface="宋体" charset="0"/>
                  </a:rPr>
                  <a:t> </a:t>
                </a:r>
                <a14:m>
                  <m:oMath xmlns:m="http://schemas.openxmlformats.org/officeDocument/2006/math">
                    <m:r>
                      <a:rPr kumimoji="1" lang="en-US" altLang="zh-CN" sz="3500" i="1">
                        <a:latin typeface="Cambria Math"/>
                        <a:cs typeface="宋体" charset="0"/>
                      </a:rPr>
                      <m:t>𝐴</m:t>
                    </m:r>
                    <m:r>
                      <a:rPr kumimoji="1" lang="en-US" altLang="zh-CN" sz="3500" i="1">
                        <a:latin typeface="Cambria Math"/>
                        <a:ea typeface="Cambria Math"/>
                        <a:cs typeface="宋体" charset="0"/>
                      </a:rPr>
                      <m:t>∙</m:t>
                    </m:r>
                    <m:r>
                      <a:rPr kumimoji="1" lang="en-US" altLang="zh-CN" sz="3500" i="1">
                        <a:latin typeface="Cambria Math"/>
                        <a:ea typeface="Cambria Math"/>
                        <a:cs typeface="宋体" charset="0"/>
                      </a:rPr>
                      <m:t>𝐵</m:t>
                    </m:r>
                    <m:r>
                      <a:rPr kumimoji="1" lang="en-US" altLang="zh-CN" sz="3500" i="1">
                        <a:latin typeface="Cambria Math"/>
                        <a:ea typeface="Cambria Math"/>
                        <a:cs typeface="宋体" charset="0"/>
                      </a:rPr>
                      <m:t>+</m:t>
                    </m:r>
                    <m:r>
                      <a:rPr kumimoji="1" lang="en-US" altLang="zh-CN" sz="3500" i="1">
                        <a:latin typeface="Cambria Math"/>
                        <a:cs typeface="宋体" charset="0"/>
                      </a:rPr>
                      <m:t>𝐴</m:t>
                    </m:r>
                    <m:r>
                      <a:rPr kumimoji="1" lang="en-US" altLang="zh-CN" sz="3500" i="1">
                        <a:latin typeface="Cambria Math"/>
                        <a:ea typeface="Cambria Math"/>
                        <a:cs typeface="宋体" charset="0"/>
                      </a:rPr>
                      <m:t>∙</m:t>
                    </m:r>
                    <m:r>
                      <a:rPr kumimoji="1" lang="en-US" altLang="zh-CN" sz="3500" i="1">
                        <a:latin typeface="Cambria Math"/>
                        <a:ea typeface="Cambria Math"/>
                        <a:cs typeface="宋体" charset="0"/>
                      </a:rPr>
                      <m:t>𝐵</m:t>
                    </m:r>
                    <m:r>
                      <a:rPr kumimoji="1" lang="en-US" altLang="zh-CN" sz="3500" i="1">
                        <a:latin typeface="Cambria Math"/>
                        <a:ea typeface="Cambria Math"/>
                        <a:cs typeface="宋体" charset="0"/>
                      </a:rPr>
                      <m:t>′</m:t>
                    </m:r>
                  </m:oMath>
                </a14:m>
                <a:endParaRPr kumimoji="1" lang="en-US" altLang="zh-CN" sz="3500" dirty="0">
                  <a:latin typeface="Times New Roman" pitchFamily="18" charset="0"/>
                  <a:ea typeface="+mj-ea"/>
                  <a:cs typeface="宋体" charset="0"/>
                </a:endParaRP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45674" y="2564904"/>
                <a:ext cx="3746860" cy="1244508"/>
              </a:xfrm>
              <a:prstGeom prst="rect">
                <a:avLst/>
              </a:prstGeom>
              <a:blipFill rotWithShape="1">
                <a:blip r:embed="rId4"/>
                <a:stretch>
                  <a:fillRect l="-4235" t="-4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41489" y="3701240"/>
                <a:ext cx="3107263"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r>
                      <a:rPr kumimoji="1" lang="en-US" altLang="zh-CN" sz="3500" i="1">
                        <a:latin typeface="Cambria Math"/>
                        <a:ea typeface="+mj-ea"/>
                        <a:cs typeface="宋体" charset="0"/>
                      </a:rPr>
                      <m:t>𝐴</m:t>
                    </m:r>
                    <m:r>
                      <a:rPr kumimoji="1" lang="en-US" altLang="zh-CN" sz="3500" i="1">
                        <a:latin typeface="Cambria Math"/>
                        <a:ea typeface="Cambria Math"/>
                        <a:cs typeface="宋体" charset="0"/>
                      </a:rPr>
                      <m:t>∙(</m:t>
                    </m:r>
                    <m:r>
                      <a:rPr kumimoji="1" lang="en-US" altLang="zh-CN" sz="3500" i="1">
                        <a:latin typeface="Cambria Math"/>
                        <a:ea typeface="Cambria Math"/>
                        <a:cs typeface="宋体" charset="0"/>
                      </a:rPr>
                      <m:t>𝐵</m:t>
                    </m:r>
                    <m:r>
                      <a:rPr kumimoji="1" lang="en-US" altLang="zh-CN" sz="3500" i="1">
                        <a:latin typeface="Cambria Math"/>
                        <a:ea typeface="+mj-ea"/>
                        <a:cs typeface="宋体" charset="0"/>
                      </a:rPr>
                      <m:t>+</m:t>
                    </m:r>
                    <m:r>
                      <a:rPr kumimoji="1" lang="en-US" altLang="zh-CN" sz="3500" i="1">
                        <a:latin typeface="Cambria Math"/>
                        <a:ea typeface="Cambria Math"/>
                        <a:cs typeface="宋体" charset="0"/>
                      </a:rPr>
                      <m:t>𝐵</m:t>
                    </m:r>
                    <m:r>
                      <a:rPr kumimoji="1" lang="en-US" altLang="zh-CN" sz="3500" i="1">
                        <a:latin typeface="Cambria Math"/>
                        <a:ea typeface="Cambria Math"/>
                        <a:cs typeface="宋体" charset="0"/>
                      </a:rPr>
                      <m:t>′)</m:t>
                    </m:r>
                  </m:oMath>
                </a14:m>
                <a:r>
                  <a:rPr kumimoji="1" lang="en-US" altLang="zh-CN" sz="3500" dirty="0">
                    <a:latin typeface="Times New Roman" pitchFamily="18" charset="0"/>
                    <a:ea typeface="+mj-ea"/>
                    <a:cs typeface="宋体" charset="0"/>
                  </a:rPr>
                  <a:t> </a:t>
                </a: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403648" y="3356992"/>
                <a:ext cx="2840906" cy="124450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667185" y="4397842"/>
                <a:ext cx="1731886" cy="1393204"/>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r>
                      <a:rPr kumimoji="1" lang="en-US" altLang="zh-CN" sz="3500" i="1">
                        <a:latin typeface="Cambria Math"/>
                        <a:ea typeface="+mj-ea"/>
                        <a:cs typeface="宋体" charset="0"/>
                      </a:rPr>
                      <m:t>𝐴</m:t>
                    </m:r>
                    <m:r>
                      <a:rPr kumimoji="1" lang="en-US" altLang="zh-CN" sz="3500" i="1">
                        <a:latin typeface="Cambria Math"/>
                        <a:ea typeface="Cambria Math"/>
                        <a:cs typeface="宋体" charset="0"/>
                      </a:rPr>
                      <m:t>∙1</m:t>
                    </m:r>
                  </m:oMath>
                </a14:m>
                <a:r>
                  <a:rPr kumimoji="1" lang="en-US" altLang="zh-CN" sz="3500" dirty="0">
                    <a:latin typeface="Times New Roman" pitchFamily="18" charset="0"/>
                    <a:ea typeface="+mj-ea"/>
                    <a:cs typeface="宋体" charset="0"/>
                  </a:rPr>
                  <a:t> </a:t>
                </a:r>
              </a:p>
              <a:p>
                <a:pPr eaLnBrk="0" hangingPunct="0">
                  <a:lnSpc>
                    <a:spcPct val="110000"/>
                  </a:lnSpc>
                  <a:spcBef>
                    <a:spcPct val="20000"/>
                  </a:spcBef>
                </a:pPr>
                <a:r>
                  <a:rPr kumimoji="1" lang="en-US" altLang="zh-CN" sz="3500" dirty="0">
                    <a:latin typeface="Times New Roman" pitchFamily="18" charset="0"/>
                    <a:ea typeface="+mj-ea"/>
                    <a:cs typeface="宋体" charset="0"/>
                  </a:rPr>
                  <a:t>	</a:t>
                </a:r>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667185" y="4397842"/>
                <a:ext cx="1731886" cy="1393204"/>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699296" y="5142147"/>
                <a:ext cx="1124412" cy="693012"/>
              </a:xfrm>
              <a:prstGeom prst="rect">
                <a:avLst/>
              </a:prstGeom>
              <a:noFill/>
            </p:spPr>
            <p:txBody>
              <a:bodyPr wrap="none" lIns="99569" tIns="49785" rIns="99569" bIns="49785" rtlCol="0">
                <a:spAutoFit/>
              </a:bodyPr>
              <a:lstStyle/>
              <a:p>
                <a:pPr eaLnBrk="0" hangingPunct="0">
                  <a:lnSpc>
                    <a:spcPct val="110000"/>
                  </a:lnSpc>
                  <a:spcBef>
                    <a:spcPct val="20000"/>
                  </a:spcBef>
                </a:pPr>
                <a:r>
                  <a:rPr kumimoji="1" lang="en-US" altLang="zh-CN" sz="3500" dirty="0">
                    <a:latin typeface="Times New Roman" pitchFamily="18" charset="0"/>
                    <a:ea typeface="+mj-ea"/>
                    <a:cs typeface="宋体" charset="0"/>
                  </a:rPr>
                  <a:t> </a:t>
                </a:r>
                <a14:m>
                  <m:oMath xmlns:m="http://schemas.openxmlformats.org/officeDocument/2006/math">
                    <m:r>
                      <a:rPr kumimoji="1" lang="en-US" altLang="zh-CN" sz="3500" i="1">
                        <a:latin typeface="Cambria Math"/>
                        <a:ea typeface="+mj-ea"/>
                        <a:cs typeface="宋体" charset="0"/>
                      </a:rPr>
                      <m:t>=</m:t>
                    </m:r>
                    <m:r>
                      <a:rPr kumimoji="1" lang="en-US" altLang="zh-CN" sz="3500" i="1">
                        <a:latin typeface="Cambria Math"/>
                        <a:ea typeface="+mj-ea"/>
                        <a:cs typeface="宋体" charset="0"/>
                      </a:rPr>
                      <m:t>𝐴</m:t>
                    </m:r>
                  </m:oMath>
                </a14:m>
                <a:r>
                  <a:rPr kumimoji="1" lang="en-US" altLang="zh-CN" sz="3500" dirty="0">
                    <a:latin typeface="Times New Roman" pitchFamily="18" charset="0"/>
                    <a:ea typeface="+mj-ea"/>
                    <a:cs typeface="宋体" charset="0"/>
                  </a:rPr>
                  <a:t>	</a:t>
                </a:r>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699296" y="5142147"/>
                <a:ext cx="1124412" cy="693012"/>
              </a:xfrm>
              <a:prstGeom prst="rect">
                <a:avLst/>
              </a:prstGeom>
              <a:blipFill rotWithShape="1">
                <a:blip r:embed="rId7"/>
                <a:stretch>
                  <a:fillRect/>
                </a:stretch>
              </a:blipFill>
            </p:spPr>
            <p:txBody>
              <a:bodyPr/>
              <a:lstStyle/>
              <a:p>
                <a:r>
                  <a:rPr lang="zh-CN" altLang="en-US">
                    <a:noFill/>
                  </a:rPr>
                  <a:t> </a:t>
                </a:r>
              </a:p>
            </p:txBody>
          </p:sp>
        </mc:Fallback>
      </mc:AlternateContent>
      <p:sp>
        <p:nvSpPr>
          <p:cNvPr id="11" name="TextBox 10"/>
          <p:cNvSpPr txBox="1"/>
          <p:nvPr/>
        </p:nvSpPr>
        <p:spPr>
          <a:xfrm>
            <a:off x="4784523" y="4480438"/>
            <a:ext cx="5657067" cy="1323418"/>
          </a:xfrm>
          <a:prstGeom prst="rect">
            <a:avLst/>
          </a:prstGeom>
        </p:spPr>
        <p:style>
          <a:lnRef idx="2">
            <a:schemeClr val="accent6"/>
          </a:lnRef>
          <a:fillRef idx="1">
            <a:schemeClr val="lt1"/>
          </a:fillRef>
          <a:effectRef idx="0">
            <a:schemeClr val="accent6"/>
          </a:effectRef>
          <a:fontRef idx="minor">
            <a:schemeClr val="dk1"/>
          </a:fontRef>
        </p:style>
        <p:txBody>
          <a:bodyPr wrap="square" lIns="99569" tIns="49785" rIns="99569" bIns="49785" rtlCol="0">
            <a:spAutoFit/>
          </a:bodyPr>
          <a:lstStyle/>
          <a:p>
            <a:r>
              <a:rPr lang="zh-CN" altLang="en-US" sz="2600" dirty="0">
                <a:latin typeface="+mj-ea"/>
                <a:ea typeface="+mj-ea"/>
              </a:rPr>
              <a:t>在两个乘积项相加时，如果它们其中的一个因子相同，而另一个因子取反，则两项合并，保留相同因子。</a:t>
            </a:r>
          </a:p>
        </p:txBody>
      </p:sp>
    </p:spTree>
    <p:custDataLst>
      <p:tags r:id="rId1"/>
    </p:custDataLst>
    <p:extLst>
      <p:ext uri="{BB962C8B-B14F-4D97-AF65-F5344CB8AC3E}">
        <p14:creationId xmlns:p14="http://schemas.microsoft.com/office/powerpoint/2010/main" val="530369450"/>
      </p:ext>
    </p:extLst>
  </p:cSld>
  <p:clrMapOvr>
    <a:masterClrMapping/>
  </p:clrMapOvr>
  <mc:AlternateContent xmlns:mc="http://schemas.openxmlformats.org/markup-compatibility/2006" xmlns:p14="http://schemas.microsoft.com/office/powerpoint/2010/main">
    <mc:Choice Requires="p14">
      <p:transition p14:dur="10" advTm="19904"/>
    </mc:Choice>
    <mc:Fallback xmlns="">
      <p:transition advTm="199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概述</a:t>
            </a:r>
          </a:p>
          <a:p>
            <a:r>
              <a:rPr lang="zh-CN" altLang="en-US" dirty="0"/>
              <a:t>逻辑代数中的三种基本运算</a:t>
            </a:r>
          </a:p>
          <a:p>
            <a:r>
              <a:rPr lang="zh-CN" altLang="en-US" dirty="0"/>
              <a:t>逻辑代数的基本公式和常用公式</a:t>
            </a:r>
          </a:p>
          <a:p>
            <a:r>
              <a:rPr lang="zh-CN" altLang="en-US" b="1" dirty="0"/>
              <a:t>逻辑代数的基本定理</a:t>
            </a:r>
          </a:p>
          <a:p>
            <a:r>
              <a:rPr lang="zh-CN" altLang="en-US" dirty="0"/>
              <a:t>逻辑函数及其表示方法</a:t>
            </a:r>
          </a:p>
          <a:p>
            <a:r>
              <a:rPr lang="zh-CN" altLang="en-US" dirty="0"/>
              <a:t>逻辑函数的化简方法</a:t>
            </a:r>
          </a:p>
          <a:p>
            <a:r>
              <a:rPr lang="zh-CN" altLang="en-US"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277144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p:sp>
        <p:nvSpPr>
          <p:cNvPr id="4" name="内容占位符 3"/>
          <p:cNvSpPr>
            <a:spLocks noGrp="1"/>
          </p:cNvSpPr>
          <p:nvPr>
            <p:ph idx="1"/>
          </p:nvPr>
        </p:nvSpPr>
        <p:spPr/>
        <p:txBody>
          <a:bodyPr/>
          <a:lstStyle/>
          <a:p>
            <a:r>
              <a:rPr lang="zh-CN" altLang="en-US" b="1" dirty="0"/>
              <a:t>代入定理</a:t>
            </a:r>
            <a:endParaRPr lang="en-US" altLang="zh-CN" b="1" dirty="0"/>
          </a:p>
          <a:p>
            <a:pPr lvl="1"/>
            <a:r>
              <a:rPr lang="zh-CN" altLang="en-US" dirty="0"/>
              <a:t>在任何一个包含变量</a:t>
            </a:r>
            <a:r>
              <a:rPr lang="en-US" altLang="zh-CN" dirty="0"/>
              <a:t>A</a:t>
            </a:r>
            <a:r>
              <a:rPr lang="zh-CN" altLang="en-US" dirty="0"/>
              <a:t>的逻辑等式中，若以另外一个逻辑式代入式中所有</a:t>
            </a:r>
            <a:r>
              <a:rPr lang="en-US" altLang="zh-CN" dirty="0"/>
              <a:t>A</a:t>
            </a:r>
            <a:r>
              <a:rPr lang="zh-CN" altLang="en-US" dirty="0"/>
              <a:t>的位置，则等式仍然成立</a:t>
            </a:r>
            <a:endParaRPr lang="en-US" altLang="zh-CN" dirty="0"/>
          </a:p>
          <a:p>
            <a:pPr lvl="1"/>
            <a:endParaRPr lang="en-US" altLang="zh-CN" dirty="0"/>
          </a:p>
          <a:p>
            <a:pPr marL="0" lvl="1" indent="0">
              <a:buNone/>
            </a:pP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2" name="TextBox 1"/>
              <p:cNvSpPr txBox="1"/>
              <p:nvPr/>
            </p:nvSpPr>
            <p:spPr>
              <a:xfrm>
                <a:off x="1170236" y="3599803"/>
                <a:ext cx="8434419" cy="2443233"/>
              </a:xfrm>
              <a:prstGeom prst="rect">
                <a:avLst/>
              </a:prstGeom>
              <a:noFill/>
            </p:spPr>
            <p:txBody>
              <a:bodyPr wrap="none" lIns="99569" tIns="49785" rIns="99569" bIns="49785" rtlCol="0">
                <a:spAutoFit/>
              </a:bodyPr>
              <a:lstStyle/>
              <a:p>
                <a:pPr marL="0" lvl="1"/>
                <a:r>
                  <a:rPr kumimoji="1" lang="en-US" altLang="zh-CN" sz="3000" dirty="0">
                    <a:latin typeface="Times New Roman" pitchFamily="18" charset="0"/>
                    <a:ea typeface="+mj-ea"/>
                  </a:rPr>
                  <a:t>【</a:t>
                </a:r>
                <a:r>
                  <a:rPr kumimoji="1" lang="zh-CN" altLang="en-US" sz="3000" dirty="0">
                    <a:latin typeface="Times New Roman" pitchFamily="18" charset="0"/>
                    <a:ea typeface="+mj-ea"/>
                  </a:rPr>
                  <a:t>例</a:t>
                </a:r>
                <a:r>
                  <a:rPr kumimoji="1" lang="en-US" altLang="zh-CN" sz="3000" dirty="0">
                    <a:latin typeface="Times New Roman" pitchFamily="18" charset="0"/>
                    <a:ea typeface="+mj-ea"/>
                  </a:rPr>
                  <a:t>】</a:t>
                </a:r>
                <a:r>
                  <a:rPr kumimoji="1" lang="zh-CN" altLang="en-US" sz="3000" dirty="0">
                    <a:latin typeface="Times New Roman" pitchFamily="18" charset="0"/>
                    <a:ea typeface="+mj-ea"/>
                  </a:rPr>
                  <a:t>证明德</a:t>
                </a:r>
                <a14:m>
                  <m:oMath xmlns:m="http://schemas.openxmlformats.org/officeDocument/2006/math">
                    <m:r>
                      <a:rPr kumimoji="1" lang="en-US" altLang="zh-CN" sz="3000">
                        <a:latin typeface="Cambria Math"/>
                        <a:ea typeface="+mj-ea"/>
                      </a:rPr>
                      <m:t>∙</m:t>
                    </m:r>
                  </m:oMath>
                </a14:m>
                <a:r>
                  <a:rPr kumimoji="1" lang="zh-CN" altLang="en-US" sz="3000" dirty="0">
                    <a:latin typeface="Times New Roman" pitchFamily="18" charset="0"/>
                    <a:ea typeface="+mj-ea"/>
                  </a:rPr>
                  <a:t>摩根定理也适用于多变量的情况，</a:t>
                </a:r>
                <a:endParaRPr kumimoji="1" lang="en-US" altLang="zh-CN" sz="3000" dirty="0">
                  <a:latin typeface="Times New Roman" pitchFamily="18" charset="0"/>
                  <a:ea typeface="+mj-ea"/>
                </a:endParaRPr>
              </a:p>
              <a:p>
                <a:r>
                  <a:rPr kumimoji="1" lang="zh-CN" altLang="en-US" sz="3000" dirty="0">
                    <a:latin typeface="Times New Roman" pitchFamily="18" charset="0"/>
                    <a:ea typeface="+mj-ea"/>
                  </a:rPr>
                  <a:t>即证明：</a:t>
                </a:r>
                <a:endParaRPr kumimoji="1" lang="en-US" altLang="zh-CN" sz="3000" dirty="0">
                  <a:latin typeface="Times New Roman" pitchFamily="18" charset="0"/>
                  <a:ea typeface="+mj-ea"/>
                </a:endParaRPr>
              </a:p>
              <a:p>
                <a:r>
                  <a:rPr lang="en-US" altLang="zh-CN" sz="3500" dirty="0">
                    <a:latin typeface="Times New Roman" panose="02020603050405020304" pitchFamily="18" charset="0"/>
                    <a:cs typeface="Times New Roman" panose="02020603050405020304" pitchFamily="18" charset="0"/>
                  </a:rPr>
                  <a:t>	(A </a:t>
                </a:r>
                <a14:m>
                  <m:oMath xmlns:m="http://schemas.openxmlformats.org/officeDocument/2006/math">
                    <m:r>
                      <a:rPr lang="en-US" altLang="zh-CN" sz="3500">
                        <a:latin typeface="Cambria Math"/>
                      </a:rPr>
                      <m:t>∙</m:t>
                    </m:r>
                  </m:oMath>
                </a14:m>
                <a:r>
                  <a:rPr lang="en-US" altLang="zh-CN" sz="3500" dirty="0">
                    <a:latin typeface="Times New Roman" panose="02020603050405020304" pitchFamily="18" charset="0"/>
                    <a:cs typeface="Times New Roman" panose="02020603050405020304" pitchFamily="18" charset="0"/>
                  </a:rPr>
                  <a:t> B </a:t>
                </a:r>
                <a14:m>
                  <m:oMath xmlns:m="http://schemas.openxmlformats.org/officeDocument/2006/math">
                    <m:r>
                      <a:rPr lang="en-US" altLang="zh-CN" sz="3500">
                        <a:latin typeface="Cambria Math"/>
                      </a:rPr>
                      <m:t>∙</m:t>
                    </m:r>
                  </m:oMath>
                </a14:m>
                <a:r>
                  <a:rPr lang="en-US" altLang="zh-CN" sz="3500" dirty="0">
                    <a:latin typeface="Times New Roman" panose="02020603050405020304" pitchFamily="18" charset="0"/>
                    <a:cs typeface="Times New Roman" panose="02020603050405020304" pitchFamily="18" charset="0"/>
                  </a:rPr>
                  <a:t> C) ′ =A′+ B′ + C′</a:t>
                </a:r>
              </a:p>
              <a:p>
                <a:r>
                  <a:rPr lang="en-US" altLang="zh-CN" sz="3500" dirty="0">
                    <a:latin typeface="Times New Roman" panose="02020603050405020304" pitchFamily="18" charset="0"/>
                    <a:cs typeface="Times New Roman" panose="02020603050405020304" pitchFamily="18" charset="0"/>
                  </a:rPr>
                  <a:t>	(A+ B + C) ′ = A′ </a:t>
                </a:r>
                <a14:m>
                  <m:oMath xmlns:m="http://schemas.openxmlformats.org/officeDocument/2006/math">
                    <m:r>
                      <a:rPr lang="en-US" altLang="zh-CN" sz="3500">
                        <a:latin typeface="Cambria Math"/>
                      </a:rPr>
                      <m:t>∙</m:t>
                    </m:r>
                  </m:oMath>
                </a14:m>
                <a:r>
                  <a:rPr lang="en-US" altLang="zh-CN" sz="3500" dirty="0">
                    <a:latin typeface="Times New Roman" panose="02020603050405020304" pitchFamily="18" charset="0"/>
                    <a:cs typeface="Times New Roman" panose="02020603050405020304" pitchFamily="18" charset="0"/>
                  </a:rPr>
                  <a:t> B′</a:t>
                </a:r>
                <a14:m>
                  <m:oMath xmlns:m="http://schemas.openxmlformats.org/officeDocument/2006/math">
                    <m:r>
                      <a:rPr lang="en-US" altLang="zh-CN" sz="3500">
                        <a:latin typeface="Cambria Math"/>
                      </a:rPr>
                      <m:t> ∙</m:t>
                    </m:r>
                  </m:oMath>
                </a14:m>
                <a:r>
                  <a:rPr lang="en-US" altLang="zh-CN" sz="3500" dirty="0">
                    <a:latin typeface="Times New Roman" panose="02020603050405020304" pitchFamily="18" charset="0"/>
                    <a:cs typeface="Times New Roman" panose="02020603050405020304" pitchFamily="18" charset="0"/>
                  </a:rPr>
                  <a:t> C′</a:t>
                </a:r>
                <a:endParaRPr kumimoji="1" lang="en-US" altLang="zh-CN" sz="3000" dirty="0">
                  <a:latin typeface="Times New Roman" pitchFamily="18" charset="0"/>
                  <a:ea typeface="+mj-ea"/>
                </a:endParaRPr>
              </a:p>
              <a:p>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170236" y="3599803"/>
                <a:ext cx="8434419" cy="2443233"/>
              </a:xfrm>
              <a:prstGeom prst="rect">
                <a:avLst/>
              </a:prstGeom>
              <a:blipFill rotWithShape="1">
                <a:blip r:embed="rId4"/>
                <a:stretch>
                  <a:fillRect l="-1590" t="-3250" r="-14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8420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534670" y="1716436"/>
                <a:ext cx="9624060" cy="2302373"/>
              </a:xfrm>
            </p:spPr>
            <p:txBody>
              <a:bodyPr/>
              <a:lstStyle/>
              <a:p>
                <a:pPr marL="0" lvl="1" indent="0">
                  <a:buNone/>
                </a:pPr>
                <a:r>
                  <a:rPr lang="zh-CN" altLang="en-US" dirty="0"/>
                  <a:t>证明：已知二变量德</a:t>
                </a:r>
                <a14:m>
                  <m:oMath xmlns:m="http://schemas.openxmlformats.org/officeDocument/2006/math">
                    <m:r>
                      <a:rPr lang="en-US" altLang="zh-CN" kern="1200">
                        <a:solidFill>
                          <a:srgbClr val="000000"/>
                        </a:solidFill>
                        <a:effectLst>
                          <a:outerShdw blurRad="38100" dist="38100" dir="2700000" algn="tl">
                            <a:srgbClr val="C0C0C0"/>
                          </a:outerShdw>
                        </a:effectLst>
                        <a:latin typeface="Cambria Math"/>
                        <a:ea typeface="楷体_GB2312" pitchFamily="49" charset="-122"/>
                        <a:cs typeface="宋体" charset="0"/>
                      </a:rPr>
                      <m:t>∙</m:t>
                    </m:r>
                  </m:oMath>
                </a14:m>
                <a:r>
                  <a:rPr lang="zh-CN" altLang="en-US" dirty="0"/>
                  <a:t>摩根定理为：</a:t>
                </a:r>
                <a:endParaRPr lang="en-US" altLang="zh-CN" dirty="0"/>
              </a:p>
              <a:p>
                <a:pPr marL="0" indent="0" eaLnBrk="1" hangingPunct="1">
                  <a:buNone/>
                </a:pPr>
                <a:r>
                  <a:rPr lang="en-US" altLang="zh-CN" dirty="0"/>
                  <a:t>	</a:t>
                </a:r>
                <a:r>
                  <a:rPr lang="en-US" altLang="zh-CN" sz="3000" dirty="0"/>
                  <a:t>(A </a:t>
                </a:r>
                <a14:m>
                  <m:oMath xmlns:m="http://schemas.openxmlformats.org/officeDocument/2006/math">
                    <m:r>
                      <a:rPr lang="en-US" altLang="zh-CN" sz="3000">
                        <a:latin typeface="Cambria Math"/>
                      </a:rPr>
                      <m:t>∙</m:t>
                    </m:r>
                  </m:oMath>
                </a14:m>
                <a:r>
                  <a:rPr lang="en-US" altLang="zh-CN" sz="3000" dirty="0"/>
                  <a:t> B) ′ = A′ + B′</a:t>
                </a:r>
                <a:endParaRPr lang="zh-CN" altLang="zh-CN" sz="3000" dirty="0"/>
              </a:p>
              <a:p>
                <a:pPr marL="0" indent="0" eaLnBrk="1" hangingPunct="1">
                  <a:buNone/>
                </a:pPr>
                <a:r>
                  <a:rPr lang="en-US" altLang="zh-CN" sz="3000" dirty="0"/>
                  <a:t>	(A+ B) ′ = A′</a:t>
                </a:r>
                <a:r>
                  <a:rPr lang="en-US" altLang="zh-CN" sz="3000" kern="1200" dirty="0">
                    <a:solidFill>
                      <a:srgbClr val="000000"/>
                    </a:solidFill>
                    <a:effectLst>
                      <a:outerShdw blurRad="38100" dist="38100" dir="2700000" algn="tl">
                        <a:srgbClr val="C0C0C0"/>
                      </a:outerShdw>
                    </a:effectLst>
                    <a:ea typeface="楷体_GB2312" pitchFamily="49" charset="-122"/>
                  </a:rPr>
                  <a:t> </a:t>
                </a:r>
                <a14:m>
                  <m:oMath xmlns:m="http://schemas.openxmlformats.org/officeDocument/2006/math">
                    <m:r>
                      <a:rPr lang="en-US" altLang="zh-CN" sz="3000" kern="1200">
                        <a:solidFill>
                          <a:srgbClr val="000000"/>
                        </a:solidFill>
                        <a:effectLst>
                          <a:outerShdw blurRad="38100" dist="38100" dir="2700000" algn="tl">
                            <a:srgbClr val="C0C0C0"/>
                          </a:outerShdw>
                        </a:effectLst>
                        <a:latin typeface="Cambria Math"/>
                        <a:ea typeface="楷体_GB2312" pitchFamily="49" charset="-122"/>
                      </a:rPr>
                      <m:t>∙</m:t>
                    </m:r>
                    <m:r>
                      <a:rPr lang="en-US" altLang="zh-CN" sz="3000" i="1" kern="1200">
                        <a:solidFill>
                          <a:srgbClr val="000000"/>
                        </a:solidFill>
                        <a:effectLst>
                          <a:outerShdw blurRad="38100" dist="38100" dir="2700000" algn="tl">
                            <a:srgbClr val="C0C0C0"/>
                          </a:outerShdw>
                        </a:effectLst>
                        <a:latin typeface="Cambria Math"/>
                        <a:ea typeface="楷体_GB2312" pitchFamily="49" charset="-122"/>
                      </a:rPr>
                      <m:t> </m:t>
                    </m:r>
                  </m:oMath>
                </a14:m>
                <a:r>
                  <a:rPr lang="en-US" altLang="zh-CN" sz="3000" dirty="0"/>
                  <a:t>B′</a:t>
                </a:r>
                <a:endParaRPr lang="zh-CN" altLang="zh-CN" sz="3000" dirty="0"/>
              </a:p>
              <a:p>
                <a:pPr marL="0" lvl="1" indent="0">
                  <a:buNone/>
                </a:pPr>
                <a:endParaRPr lang="en-US" altLang="zh-CN" dirty="0"/>
              </a:p>
              <a:p>
                <a:pPr marL="0" lvl="1" indent="0">
                  <a:buNone/>
                </a:pPr>
                <a:r>
                  <a:rPr lang="en-US" altLang="zh-CN" dirty="0"/>
                  <a:t>	</a:t>
                </a:r>
              </a:p>
              <a:p>
                <a:pPr marL="0" indent="0">
                  <a:buNone/>
                </a:pP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457200" y="1556793"/>
                <a:ext cx="8229600" cy="2088232"/>
              </a:xfrm>
              <a:blipFill rotWithShape="1">
                <a:blip r:embed="rId4"/>
                <a:stretch>
                  <a:fillRect l="-1481" t="-17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357214" y="2460848"/>
                <a:ext cx="1398526" cy="576874"/>
              </a:xfrm>
              <a:prstGeom prst="rect">
                <a:avLst/>
              </a:prstGeom>
              <a:noFill/>
            </p:spPr>
            <p:txBody>
              <a:bodyPr wrap="none" lIns="99569" tIns="49785" rIns="99569" bIns="49785" rtlCol="0">
                <a:spAutoFit/>
              </a:bodyPr>
              <a:lstStyle/>
              <a:p>
                <a:r>
                  <a:rPr lang="en-US" altLang="zh-CN" sz="3000" b="1" dirty="0">
                    <a:solidFill>
                      <a:srgbClr val="FF0000"/>
                    </a:solidFill>
                    <a:latin typeface="Comic Sans MS" panose="030F0702030302020204" pitchFamily="66" charset="0"/>
                  </a:rPr>
                  <a:t>(B </a:t>
                </a:r>
                <a14:m>
                  <m:oMath xmlns:m="http://schemas.openxmlformats.org/officeDocument/2006/math">
                    <m:r>
                      <a:rPr lang="en-US" altLang="zh-CN" sz="3000">
                        <a:solidFill>
                          <a:srgbClr val="FF0000"/>
                        </a:solidFill>
                        <a:latin typeface="Cambria Math"/>
                      </a:rPr>
                      <m:t>∙</m:t>
                    </m:r>
                  </m:oMath>
                </a14:m>
                <a:r>
                  <a:rPr lang="en-US" altLang="zh-CN" sz="3000" b="1" dirty="0">
                    <a:solidFill>
                      <a:srgbClr val="FF0000"/>
                    </a:solidFill>
                    <a:latin typeface="Comic Sans MS" panose="030F0702030302020204" pitchFamily="66" charset="0"/>
                  </a:rPr>
                  <a:t> C)</a:t>
                </a:r>
                <a:endParaRPr lang="zh-CN" altLang="en-US" sz="3000" b="1" dirty="0">
                  <a:solidFill>
                    <a:srgbClr val="FF0000"/>
                  </a:solidFill>
                  <a:latin typeface="Comic Sans MS" panose="030F0702030302020204" pitchFamily="66"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436096" y="2231968"/>
                <a:ext cx="1295547" cy="523220"/>
              </a:xfrm>
              <a:prstGeom prst="rect">
                <a:avLst/>
              </a:prstGeom>
              <a:blipFill rotWithShape="1">
                <a:blip r:embed="rId5"/>
                <a:stretch>
                  <a:fillRect l="-9906" t="-11628" r="-8491" b="-31395"/>
                </a:stretch>
              </a:blipFill>
            </p:spPr>
            <p:txBody>
              <a:bodyPr/>
              <a:lstStyle/>
              <a:p>
                <a:r>
                  <a:rPr lang="zh-CN" altLang="en-US">
                    <a:noFill/>
                  </a:rPr>
                  <a:t> </a:t>
                </a:r>
              </a:p>
            </p:txBody>
          </p:sp>
        </mc:Fallback>
      </mc:AlternateContent>
      <p:cxnSp>
        <p:nvCxnSpPr>
          <p:cNvPr id="15" name="曲线连接符 14"/>
          <p:cNvCxnSpPr>
            <a:stCxn id="2" idx="2"/>
          </p:cNvCxnSpPr>
          <p:nvPr/>
        </p:nvCxnSpPr>
        <p:spPr bwMode="auto">
          <a:xfrm rot="5400000" flipH="1">
            <a:off x="4792753" y="773999"/>
            <a:ext cx="130401" cy="4397048"/>
          </a:xfrm>
          <a:prstGeom prst="curvedConnector4">
            <a:avLst>
              <a:gd name="adj1" fmla="val -193282"/>
              <a:gd name="adj2" fmla="val 57952"/>
            </a:avLst>
          </a:prstGeom>
          <a:solidFill>
            <a:schemeClr val="accent1"/>
          </a:solidFill>
          <a:ln w="19050" cap="flat" cmpd="sng" algn="ctr">
            <a:solidFill>
              <a:srgbClr val="FF0000"/>
            </a:solidFill>
            <a:prstDash val="solid"/>
            <a:round/>
            <a:headEnd type="none" w="med" len="med"/>
            <a:tailEnd type="arrow"/>
          </a:ln>
          <a:effectLst/>
        </p:spPr>
      </p:cxnSp>
      <p:cxnSp>
        <p:nvCxnSpPr>
          <p:cNvPr id="30" name="曲线连接符 29"/>
          <p:cNvCxnSpPr>
            <a:stCxn id="36" idx="2"/>
          </p:cNvCxnSpPr>
          <p:nvPr/>
        </p:nvCxnSpPr>
        <p:spPr bwMode="auto">
          <a:xfrm rot="5400000">
            <a:off x="5572588" y="124566"/>
            <a:ext cx="504734" cy="6331045"/>
          </a:xfrm>
          <a:prstGeom prst="curvedConnector2">
            <a:avLst/>
          </a:prstGeom>
          <a:solidFill>
            <a:schemeClr val="accent1"/>
          </a:solidFill>
          <a:ln w="19050" cap="flat" cmpd="sng" algn="ctr">
            <a:solidFill>
              <a:srgbClr val="FF0000"/>
            </a:solidFill>
            <a:prstDash val="solid"/>
            <a:round/>
            <a:headEnd type="none" w="med" len="med"/>
            <a:tailEnd type="arrow"/>
          </a:ln>
          <a:effectLst/>
        </p:spPr>
      </p:cxnSp>
      <p:sp>
        <p:nvSpPr>
          <p:cNvPr id="32" name="椭圆 31"/>
          <p:cNvSpPr/>
          <p:nvPr/>
        </p:nvSpPr>
        <p:spPr bwMode="auto">
          <a:xfrm>
            <a:off x="2230955" y="2460848"/>
            <a:ext cx="673674" cy="446470"/>
          </a:xfrm>
          <a:prstGeom prst="ellipse">
            <a:avLst/>
          </a:prstGeom>
          <a:noFill/>
          <a:ln w="2857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33" name="椭圆 32"/>
          <p:cNvSpPr/>
          <p:nvPr/>
        </p:nvSpPr>
        <p:spPr bwMode="auto">
          <a:xfrm>
            <a:off x="2230955" y="3095985"/>
            <a:ext cx="673674" cy="446470"/>
          </a:xfrm>
          <a:prstGeom prst="ellipse">
            <a:avLst/>
          </a:prstGeom>
          <a:noFill/>
          <a:ln w="2857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
        <p:nvSpPr>
          <p:cNvPr id="34" name="下箭头 33"/>
          <p:cNvSpPr/>
          <p:nvPr/>
        </p:nvSpPr>
        <p:spPr bwMode="auto">
          <a:xfrm>
            <a:off x="3578304" y="3654802"/>
            <a:ext cx="673674" cy="413862"/>
          </a:xfrm>
          <a:prstGeom prst="downArrow">
            <a:avLst/>
          </a:prstGeom>
          <a:ln w="28575">
            <a:solidFill>
              <a:schemeClr val="tx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none" lIns="99569" tIns="49785" rIns="99569" bIns="49785" numCol="1" rtlCol="0" anchor="t" anchorCtr="0" compatLnSpc="1">
            <a:prstTxWarp prst="textNoShape">
              <a:avLst/>
            </a:prstTxWarp>
          </a:bodyPr>
          <a:lstStyle/>
          <a:p>
            <a:pPr defTabSz="995690"/>
            <a:endParaRPr kumimoji="1" lang="zh-CN" altLang="en-US" sz="2600" b="1">
              <a:solidFill>
                <a:schemeClr val="tx1"/>
              </a:solidFill>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35" name="TextBox 34"/>
              <p:cNvSpPr txBox="1"/>
              <p:nvPr/>
            </p:nvSpPr>
            <p:spPr>
              <a:xfrm>
                <a:off x="1136231" y="4166002"/>
                <a:ext cx="7747508" cy="1716369"/>
              </a:xfrm>
              <a:prstGeom prst="rect">
                <a:avLst/>
              </a:prstGeom>
              <a:noFill/>
            </p:spPr>
            <p:txBody>
              <a:bodyPr wrap="none" lIns="99569" tIns="49785" rIns="99569" bIns="49785" rtlCol="0">
                <a:spAutoFit/>
              </a:bodyPr>
              <a:lstStyle/>
              <a:p>
                <a:r>
                  <a:rPr lang="en-US" altLang="zh-CN" sz="3500" dirty="0">
                    <a:latin typeface="Times New Roman" panose="02020603050405020304" pitchFamily="18" charset="0"/>
                    <a:cs typeface="Times New Roman" panose="02020603050405020304" pitchFamily="18" charset="0"/>
                  </a:rPr>
                  <a:t>(A </a:t>
                </a:r>
                <a14:m>
                  <m:oMath xmlns:m="http://schemas.openxmlformats.org/officeDocument/2006/math">
                    <m:r>
                      <a:rPr lang="en-US" altLang="zh-CN" sz="3500">
                        <a:latin typeface="Cambria Math"/>
                      </a:rPr>
                      <m:t>∙</m:t>
                    </m:r>
                  </m:oMath>
                </a14:m>
                <a:r>
                  <a:rPr lang="en-US" altLang="zh-CN" sz="3500" dirty="0">
                    <a:latin typeface="Times New Roman" panose="02020603050405020304" pitchFamily="18" charset="0"/>
                    <a:cs typeface="Times New Roman" panose="02020603050405020304" pitchFamily="18" charset="0"/>
                  </a:rPr>
                  <a:t> (B </a:t>
                </a:r>
                <a14:m>
                  <m:oMath xmlns:m="http://schemas.openxmlformats.org/officeDocument/2006/math">
                    <m:r>
                      <a:rPr lang="en-US" altLang="zh-CN" sz="3500">
                        <a:latin typeface="Cambria Math"/>
                      </a:rPr>
                      <m:t>∙</m:t>
                    </m:r>
                  </m:oMath>
                </a14:m>
                <a:r>
                  <a:rPr lang="en-US" altLang="zh-CN" sz="3500" dirty="0">
                    <a:latin typeface="Times New Roman" panose="02020603050405020304" pitchFamily="18" charset="0"/>
                    <a:cs typeface="Times New Roman" panose="02020603050405020304" pitchFamily="18" charset="0"/>
                  </a:rPr>
                  <a:t> C)) ′ = A′ + (B</a:t>
                </a:r>
                <a:r>
                  <a:rPr lang="en-US" altLang="zh-CN" sz="3500" dirty="0"/>
                  <a:t> </a:t>
                </a:r>
                <a14:m>
                  <m:oMath xmlns:m="http://schemas.openxmlformats.org/officeDocument/2006/math">
                    <m:r>
                      <a:rPr lang="en-US" altLang="zh-CN" sz="3500">
                        <a:latin typeface="Cambria Math"/>
                      </a:rPr>
                      <m:t>∙</m:t>
                    </m:r>
                    <m:r>
                      <a:rPr lang="en-US" altLang="zh-CN" sz="3500" i="1">
                        <a:latin typeface="Cambria Math"/>
                      </a:rPr>
                      <m:t> </m:t>
                    </m:r>
                  </m:oMath>
                </a14:m>
                <a:r>
                  <a:rPr lang="en-US" altLang="zh-CN" sz="3500" dirty="0">
                    <a:latin typeface="Times New Roman" panose="02020603050405020304" pitchFamily="18" charset="0"/>
                    <a:cs typeface="Times New Roman" panose="02020603050405020304" pitchFamily="18" charset="0"/>
                  </a:rPr>
                  <a:t>C)′ = A′+ B′ + C′</a:t>
                </a:r>
              </a:p>
              <a:p>
                <a:r>
                  <a:rPr lang="en-US" altLang="zh-CN" sz="3500" dirty="0">
                    <a:latin typeface="Times New Roman" panose="02020603050405020304" pitchFamily="18" charset="0"/>
                    <a:cs typeface="Times New Roman" panose="02020603050405020304" pitchFamily="18" charset="0"/>
                  </a:rPr>
                  <a:t>(A+ (B + C)) ′ = A′</a:t>
                </a:r>
                <a14:m>
                  <m:oMath xmlns:m="http://schemas.openxmlformats.org/officeDocument/2006/math">
                    <m:r>
                      <a:rPr lang="en-US" altLang="zh-CN" sz="3500">
                        <a:latin typeface="Cambria Math"/>
                      </a:rPr>
                      <m:t> ∙ </m:t>
                    </m:r>
                  </m:oMath>
                </a14:m>
                <a:r>
                  <a:rPr lang="en-US" altLang="zh-CN" sz="3500" dirty="0">
                    <a:latin typeface="Times New Roman" panose="02020603050405020304" pitchFamily="18" charset="0"/>
                    <a:cs typeface="Times New Roman" panose="02020603050405020304" pitchFamily="18" charset="0"/>
                  </a:rPr>
                  <a:t>(B + C)′= A′ </a:t>
                </a:r>
                <a14:m>
                  <m:oMath xmlns:m="http://schemas.openxmlformats.org/officeDocument/2006/math">
                    <m:r>
                      <a:rPr lang="en-US" altLang="zh-CN" sz="3500">
                        <a:latin typeface="Cambria Math"/>
                      </a:rPr>
                      <m:t>∙</m:t>
                    </m:r>
                  </m:oMath>
                </a14:m>
                <a:r>
                  <a:rPr lang="en-US" altLang="zh-CN" sz="3500" dirty="0">
                    <a:latin typeface="Times New Roman" panose="02020603050405020304" pitchFamily="18" charset="0"/>
                    <a:cs typeface="Times New Roman" panose="02020603050405020304" pitchFamily="18" charset="0"/>
                  </a:rPr>
                  <a:t> B′</a:t>
                </a:r>
                <a14:m>
                  <m:oMath xmlns:m="http://schemas.openxmlformats.org/officeDocument/2006/math">
                    <m:r>
                      <a:rPr lang="en-US" altLang="zh-CN" sz="3500">
                        <a:latin typeface="Cambria Math"/>
                      </a:rPr>
                      <m:t> ∙</m:t>
                    </m:r>
                  </m:oMath>
                </a14:m>
                <a:r>
                  <a:rPr lang="en-US" altLang="zh-CN" sz="3500" dirty="0">
                    <a:latin typeface="Times New Roman" panose="02020603050405020304" pitchFamily="18" charset="0"/>
                    <a:cs typeface="Times New Roman" panose="02020603050405020304" pitchFamily="18" charset="0"/>
                  </a:rPr>
                  <a:t> C′</a:t>
                </a:r>
                <a:endParaRPr lang="zh-CN" altLang="zh-CN" sz="3500" dirty="0">
                  <a:latin typeface="Times New Roman" panose="02020603050405020304" pitchFamily="18" charset="0"/>
                  <a:cs typeface="Times New Roman" panose="02020603050405020304" pitchFamily="18" charset="0"/>
                </a:endParaRPr>
              </a:p>
              <a:p>
                <a:endParaRPr lang="zh-CN" altLang="en-US" sz="3500" dirty="0">
                  <a:latin typeface="Times New Roman" panose="02020603050405020304" pitchFamily="18" charset="0"/>
                  <a:cs typeface="Times New Roman" panose="02020603050405020304" pitchFamily="18"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1136231" y="4166002"/>
                <a:ext cx="7747508" cy="1716369"/>
              </a:xfrm>
              <a:prstGeom prst="rect">
                <a:avLst/>
              </a:prstGeom>
              <a:blipFill rotWithShape="1">
                <a:blip r:embed="rId6"/>
                <a:stretch>
                  <a:fillRect l="-2203" t="-5674" r="-1101"/>
                </a:stretch>
              </a:blipFill>
            </p:spPr>
            <p:txBody>
              <a:bodyPr/>
              <a:lstStyle/>
              <a:p>
                <a:r>
                  <a:rPr lang="zh-CN" altLang="en-US">
                    <a:noFill/>
                  </a:rPr>
                  <a:t> </a:t>
                </a:r>
              </a:p>
            </p:txBody>
          </p:sp>
        </mc:Fallback>
      </mc:AlternateContent>
      <p:sp>
        <p:nvSpPr>
          <p:cNvPr id="36" name="TextBox 35"/>
          <p:cNvSpPr txBox="1"/>
          <p:nvPr/>
        </p:nvSpPr>
        <p:spPr>
          <a:xfrm>
            <a:off x="8220266" y="2460848"/>
            <a:ext cx="1540422" cy="576874"/>
          </a:xfrm>
          <a:prstGeom prst="rect">
            <a:avLst/>
          </a:prstGeom>
          <a:noFill/>
        </p:spPr>
        <p:txBody>
          <a:bodyPr wrap="none" lIns="99569" tIns="49785" rIns="99569" bIns="49785" rtlCol="0">
            <a:spAutoFit/>
          </a:bodyPr>
          <a:lstStyle/>
          <a:p>
            <a:r>
              <a:rPr lang="en-US" altLang="zh-CN" sz="3000" b="1" dirty="0">
                <a:solidFill>
                  <a:srgbClr val="FF0000"/>
                </a:solidFill>
                <a:latin typeface="Comic Sans MS" panose="030F0702030302020204" pitchFamily="66" charset="0"/>
              </a:rPr>
              <a:t>(B + C)</a:t>
            </a:r>
            <a:endParaRPr lang="zh-CN" altLang="en-US" sz="3000" b="1" dirty="0">
              <a:solidFill>
                <a:srgbClr val="FF0000"/>
              </a:solidFill>
              <a:latin typeface="Comic Sans MS" panose="030F0702030302020204" pitchFamily="66" charset="0"/>
            </a:endParaRPr>
          </a:p>
        </p:txBody>
      </p:sp>
      <p:sp>
        <p:nvSpPr>
          <p:cNvPr id="20" name="TextBox 19"/>
          <p:cNvSpPr txBox="1"/>
          <p:nvPr/>
        </p:nvSpPr>
        <p:spPr>
          <a:xfrm>
            <a:off x="6377296" y="5305497"/>
            <a:ext cx="3687874" cy="576874"/>
          </a:xfrm>
          <a:prstGeom prst="rect">
            <a:avLst/>
          </a:prstGeom>
          <a:noFill/>
        </p:spPr>
        <p:txBody>
          <a:bodyPr wrap="none" lIns="99569" tIns="49785" rIns="99569" bIns="49785" rtlCol="0">
            <a:spAutoFit/>
          </a:bodyPr>
          <a:lstStyle/>
          <a:p>
            <a:r>
              <a:rPr lang="zh-CN" altLang="en-US" sz="3000" b="1" dirty="0">
                <a:solidFill>
                  <a:srgbClr val="FF0000"/>
                </a:solidFill>
                <a:latin typeface="华文楷体" panose="02010600040101010101" pitchFamily="2" charset="-122"/>
                <a:ea typeface="华文楷体" panose="02010600040101010101" pitchFamily="2" charset="-122"/>
              </a:rPr>
              <a:t>注意运算的优先顺序</a:t>
            </a:r>
          </a:p>
        </p:txBody>
      </p:sp>
    </p:spTree>
    <p:custDataLst>
      <p:tags r:id="rId1"/>
    </p:custDataLst>
    <p:extLst>
      <p:ext uri="{BB962C8B-B14F-4D97-AF65-F5344CB8AC3E}">
        <p14:creationId xmlns:p14="http://schemas.microsoft.com/office/powerpoint/2010/main" val="1734405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 calcmode="lin" valueType="num">
                                      <p:cBhvr>
                                        <p:cTn id="15" dur="500" fill="hold"/>
                                        <p:tgtEl>
                                          <p:spTgt spid="36"/>
                                        </p:tgtEl>
                                        <p:attrNameLst>
                                          <p:attrName>style.rotation</p:attrName>
                                        </p:attrNameLst>
                                      </p:cBhvr>
                                      <p:tavLst>
                                        <p:tav tm="0">
                                          <p:val>
                                            <p:fltVal val="90"/>
                                          </p:val>
                                        </p:tav>
                                        <p:tav tm="100000">
                                          <p:val>
                                            <p:fltVal val="0"/>
                                          </p:val>
                                        </p:tav>
                                      </p:tavLst>
                                    </p:anim>
                                    <p:animEffect transition="in" filter="fade">
                                      <p:cBhvr>
                                        <p:cTn id="16" dur="500"/>
                                        <p:tgtEl>
                                          <p:spTgt spid="36"/>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right)">
                                      <p:cBhvr>
                                        <p:cTn id="20" dur="500"/>
                                        <p:tgtEl>
                                          <p:spTgt spid="15"/>
                                        </p:tgtEl>
                                      </p:cBhvr>
                                    </p:animEffect>
                                  </p:childTnLst>
                                </p:cTn>
                              </p:par>
                              <p:par>
                                <p:cTn id="21" presetID="22" presetClass="entr" presetSubtype="2"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right)">
                                      <p:cBhvr>
                                        <p:cTn id="23" dur="500"/>
                                        <p:tgtEl>
                                          <p:spTgt spid="30"/>
                                        </p:tgtEl>
                                      </p:cBhvr>
                                    </p:animEffect>
                                  </p:childTnLst>
                                </p:cTn>
                              </p:par>
                            </p:childTnLst>
                          </p:cTn>
                        </p:par>
                        <p:par>
                          <p:cTn id="24" fill="hold">
                            <p:stCondLst>
                              <p:cond delay="1000"/>
                            </p:stCondLst>
                            <p:childTnLst>
                              <p:par>
                                <p:cTn id="25" presetID="21"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heel(1)">
                                      <p:cBhvr>
                                        <p:cTn id="27" dur="500"/>
                                        <p:tgtEl>
                                          <p:spTgt spid="32"/>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heel(1)">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up)">
                                      <p:cBhvr>
                                        <p:cTn id="35" dur="500"/>
                                        <p:tgtEl>
                                          <p:spTgt spid="34"/>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up)">
                                      <p:cBhvr>
                                        <p:cTn id="39" dur="500"/>
                                        <p:tgtEl>
                                          <p:spTgt spid="3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 calcmode="lin" valueType="num">
                                      <p:cBhvr>
                                        <p:cTn id="46" dur="500" fill="hold"/>
                                        <p:tgtEl>
                                          <p:spTgt spid="20"/>
                                        </p:tgtEl>
                                        <p:attrNameLst>
                                          <p:attrName>style.rotation</p:attrName>
                                        </p:attrNameLst>
                                      </p:cBhvr>
                                      <p:tavLst>
                                        <p:tav tm="0">
                                          <p:val>
                                            <p:fltVal val="90"/>
                                          </p:val>
                                        </p:tav>
                                        <p:tav tm="100000">
                                          <p:val>
                                            <p:fltVal val="0"/>
                                          </p:val>
                                        </p:tav>
                                      </p:tavLst>
                                    </p:anim>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animBg="1"/>
      <p:bldP spid="34" grpId="0" animBg="1"/>
      <p:bldP spid="35" grpId="0"/>
      <p:bldP spid="36"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概述</a:t>
            </a:r>
          </a:p>
          <a:p>
            <a:r>
              <a:rPr lang="zh-CN" altLang="en-US" dirty="0"/>
              <a:t>逻辑代数中的三种基本运算</a:t>
            </a:r>
          </a:p>
          <a:p>
            <a:r>
              <a:rPr lang="zh-CN" altLang="en-US" dirty="0"/>
              <a:t>逻辑代数的基本公式和常用公式</a:t>
            </a:r>
          </a:p>
          <a:p>
            <a:r>
              <a:rPr lang="zh-CN" altLang="en-US" dirty="0"/>
              <a:t>逻辑代数的基本定理</a:t>
            </a:r>
          </a:p>
          <a:p>
            <a:r>
              <a:rPr lang="zh-CN" altLang="en-US" dirty="0"/>
              <a:t>逻辑函数及其表示方法</a:t>
            </a:r>
          </a:p>
          <a:p>
            <a:r>
              <a:rPr lang="zh-CN" altLang="en-US" dirty="0"/>
              <a:t>逻辑函数的化简方法</a:t>
            </a:r>
          </a:p>
          <a:p>
            <a:r>
              <a:rPr lang="zh-CN" altLang="en-US"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3267533923"/>
      </p:ext>
    </p:extLst>
  </p:cSld>
  <p:clrMapOvr>
    <a:masterClrMapping/>
  </p:clrMapOvr>
  <mc:AlternateContent xmlns:mc="http://schemas.openxmlformats.org/markup-compatibility/2006" xmlns:p14="http://schemas.microsoft.com/office/powerpoint/2010/main">
    <mc:Choice Requires="p14">
      <p:transition p14:dur="0" advTm="2907"/>
    </mc:Choice>
    <mc:Fallback xmlns="">
      <p:transition advTm="2907"/>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b="1" dirty="0"/>
                  <a:t>反演定理</a:t>
                </a:r>
                <a:endParaRPr lang="en-US" altLang="zh-CN" b="1" dirty="0"/>
              </a:p>
              <a:p>
                <a:pPr lvl="1"/>
                <a:r>
                  <a:rPr lang="zh-CN" altLang="en-US" dirty="0"/>
                  <a:t>对于任何一个逻辑式</a:t>
                </a:r>
                <a:r>
                  <a:rPr lang="en-US" altLang="zh-CN" dirty="0"/>
                  <a:t>Y</a:t>
                </a:r>
              </a:p>
              <a:p>
                <a:pPr lvl="1"/>
                <a:r>
                  <a:rPr lang="zh-CN" altLang="en-US" dirty="0"/>
                  <a:t>将所有的</a:t>
                </a:r>
                <a14:m>
                  <m:oMath xmlns:m="http://schemas.openxmlformats.org/officeDocument/2006/math">
                    <m:r>
                      <a:rPr lang="en-US" altLang="zh-CN" b="0" i="0" smtClean="0">
                        <a:latin typeface="Cambria Math"/>
                      </a:rPr>
                      <m:t> </m:t>
                    </m:r>
                    <m:r>
                      <a:rPr lang="en-US" altLang="zh-CN">
                        <a:latin typeface="Cambria Math"/>
                      </a:rPr>
                      <m:t>∙</m:t>
                    </m:r>
                    <m:r>
                      <a:rPr lang="en-US" altLang="zh-CN" b="0" i="0" smtClean="0">
                        <a:latin typeface="Cambria Math"/>
                      </a:rPr>
                      <m:t> </m:t>
                    </m:r>
                  </m:oMath>
                </a14:m>
                <a:r>
                  <a:rPr lang="en-US" altLang="zh-CN" dirty="0"/>
                  <a:t> </a:t>
                </a:r>
                <a:r>
                  <a:rPr lang="en-US" altLang="zh-CN" dirty="0">
                    <a:sym typeface="Wingdings" panose="05000000000000000000" pitchFamily="2" charset="2"/>
                  </a:rPr>
                  <a:t> + , +  </a:t>
                </a:r>
                <a14:m>
                  <m:oMath xmlns:m="http://schemas.openxmlformats.org/officeDocument/2006/math">
                    <m:r>
                      <a:rPr lang="en-US" altLang="zh-CN">
                        <a:latin typeface="Cambria Math"/>
                      </a:rPr>
                      <m:t>∙</m:t>
                    </m:r>
                  </m:oMath>
                </a14:m>
                <a:r>
                  <a:rPr lang="en-US" altLang="zh-CN" dirty="0">
                    <a:sym typeface="Wingdings" panose="05000000000000000000" pitchFamily="2" charset="2"/>
                  </a:rPr>
                  <a:t> , 0  1 , 1  0,</a:t>
                </a:r>
              </a:p>
              <a:p>
                <a:pPr marL="497845" lvl="1" indent="0">
                  <a:buNone/>
                </a:pPr>
                <a:r>
                  <a:rPr lang="en-US" altLang="zh-CN" dirty="0">
                    <a:sym typeface="Wingdings" panose="05000000000000000000" pitchFamily="2" charset="2"/>
                  </a:rPr>
                  <a:t>		</a:t>
                </a:r>
                <a:r>
                  <a:rPr lang="zh-CN" altLang="en-US" dirty="0">
                    <a:sym typeface="Wingdings" panose="05000000000000000000" pitchFamily="2" charset="2"/>
                  </a:rPr>
                  <a:t>原变量</a:t>
                </a:r>
                <a:r>
                  <a:rPr lang="en-US" altLang="zh-CN" dirty="0">
                    <a:sym typeface="Wingdings" panose="05000000000000000000" pitchFamily="2" charset="2"/>
                  </a:rPr>
                  <a:t></a:t>
                </a:r>
                <a:r>
                  <a:rPr lang="zh-CN" altLang="en-US" dirty="0">
                    <a:sym typeface="Wingdings" panose="05000000000000000000" pitchFamily="2" charset="2"/>
                  </a:rPr>
                  <a:t>反变量，反变量</a:t>
                </a:r>
                <a:r>
                  <a:rPr lang="en-US" altLang="zh-CN" dirty="0">
                    <a:sym typeface="Wingdings" panose="05000000000000000000" pitchFamily="2" charset="2"/>
                  </a:rPr>
                  <a:t></a:t>
                </a:r>
                <a:r>
                  <a:rPr lang="zh-CN" altLang="en-US" dirty="0">
                    <a:sym typeface="Wingdings" panose="05000000000000000000" pitchFamily="2" charset="2"/>
                  </a:rPr>
                  <a:t>原变量</a:t>
                </a:r>
                <a:endParaRPr lang="en-US" altLang="zh-CN" dirty="0">
                  <a:sym typeface="Wingdings" panose="05000000000000000000" pitchFamily="2" charset="2"/>
                </a:endParaRPr>
              </a:p>
              <a:p>
                <a:pPr lvl="1"/>
                <a:r>
                  <a:rPr lang="en-US" altLang="zh-CN" dirty="0">
                    <a:sym typeface="Wingdings" panose="05000000000000000000" pitchFamily="2" charset="2"/>
                  </a:rPr>
                  <a:t> </a:t>
                </a:r>
                <a:r>
                  <a:rPr lang="zh-CN" altLang="en-US" dirty="0">
                    <a:sym typeface="Wingdings" panose="05000000000000000000" pitchFamily="2" charset="2"/>
                  </a:rPr>
                  <a:t>得到的结果为</a:t>
                </a:r>
                <a:r>
                  <a:rPr lang="en-US" altLang="zh-CN" dirty="0">
                    <a:sym typeface="Wingdings" panose="05000000000000000000" pitchFamily="2" charset="2"/>
                  </a:rPr>
                  <a:t>Y’</a:t>
                </a:r>
                <a:endParaRPr lang="en-US" altLang="zh-CN" dirty="0"/>
              </a:p>
              <a:p>
                <a:pPr marL="0" lvl="1" indent="0">
                  <a:buNone/>
                </a:pPr>
                <a:endParaRPr lang="en-US" altLang="zh-CN" dirty="0"/>
              </a:p>
              <a:p>
                <a:pPr marL="0" lvl="1" indent="0">
                  <a:buNone/>
                </a:pPr>
                <a:endParaRPr lang="en-US" altLang="zh-CN" dirty="0"/>
              </a:p>
              <a:p>
                <a:pPr marL="0" indent="0">
                  <a:buNone/>
                </a:pP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4"/>
                <a:stretch>
                  <a:fillRect l="-1630" t="-1200"/>
                </a:stretch>
              </a:blipFill>
            </p:spPr>
            <p:txBody>
              <a:bodyPr/>
              <a:lstStyle/>
              <a:p>
                <a:r>
                  <a:rPr lang="zh-CN" altLang="en-US">
                    <a:noFill/>
                  </a:rPr>
                  <a:t> </a:t>
                </a:r>
              </a:p>
            </p:txBody>
          </p:sp>
        </mc:Fallback>
      </mc:AlternateContent>
      <p:sp>
        <p:nvSpPr>
          <p:cNvPr id="2" name="TextBox 1"/>
          <p:cNvSpPr txBox="1"/>
          <p:nvPr/>
        </p:nvSpPr>
        <p:spPr>
          <a:xfrm>
            <a:off x="306140" y="4716735"/>
            <a:ext cx="9910467" cy="1798491"/>
          </a:xfrm>
          <a:prstGeom prst="rect">
            <a:avLst/>
          </a:prstGeom>
          <a:noFill/>
        </p:spPr>
        <p:txBody>
          <a:bodyPr wrap="none" lIns="99569" tIns="49785" rIns="99569" bIns="49785" rtlCol="0">
            <a:spAutoFit/>
          </a:bodyPr>
          <a:lstStyle/>
          <a:p>
            <a:r>
              <a:rPr lang="zh-CN" altLang="en-US" sz="3000" b="1" dirty="0">
                <a:latin typeface="+mj-ea"/>
                <a:ea typeface="+mj-ea"/>
              </a:rPr>
              <a:t>两个原则：</a:t>
            </a:r>
            <a:endParaRPr lang="en-US" altLang="zh-CN" sz="3000" b="1" dirty="0">
              <a:latin typeface="+mj-ea"/>
              <a:ea typeface="+mj-ea"/>
            </a:endParaRPr>
          </a:p>
          <a:p>
            <a:endParaRPr lang="en-US" altLang="zh-CN" sz="1700" dirty="0">
              <a:latin typeface="+mj-ea"/>
              <a:ea typeface="+mj-ea"/>
            </a:endParaRPr>
          </a:p>
          <a:p>
            <a:pPr marL="311153" indent="-311153">
              <a:buFont typeface="Wingdings" panose="05000000000000000000" pitchFamily="2" charset="2"/>
              <a:buChar char="Ø"/>
            </a:pPr>
            <a:r>
              <a:rPr lang="zh-CN" altLang="en-US" sz="3000" dirty="0">
                <a:latin typeface="+mj-ea"/>
                <a:ea typeface="+mj-ea"/>
              </a:rPr>
              <a:t> 仍需遵守“先括号、然后乘、最后加”的运算优先次序</a:t>
            </a:r>
            <a:endParaRPr lang="en-US" altLang="zh-CN" sz="3000" dirty="0">
              <a:latin typeface="+mj-ea"/>
              <a:ea typeface="+mj-ea"/>
            </a:endParaRPr>
          </a:p>
          <a:p>
            <a:pPr marL="311153" indent="-311153">
              <a:buFont typeface="Wingdings" panose="05000000000000000000" pitchFamily="2" charset="2"/>
              <a:buChar char="Ø"/>
            </a:pPr>
            <a:r>
              <a:rPr lang="zh-CN" altLang="en-US" sz="3000" dirty="0">
                <a:latin typeface="+mj-ea"/>
                <a:ea typeface="+mj-ea"/>
              </a:rPr>
              <a:t> 不属于单个变量上的反号应保留不变</a:t>
            </a:r>
          </a:p>
        </p:txBody>
      </p:sp>
    </p:spTree>
    <p:custDataLst>
      <p:tags r:id="rId1"/>
    </p:custDataLst>
    <p:extLst>
      <p:ext uri="{BB962C8B-B14F-4D97-AF65-F5344CB8AC3E}">
        <p14:creationId xmlns:p14="http://schemas.microsoft.com/office/powerpoint/2010/main" val="1748447969"/>
      </p:ext>
    </p:extLst>
  </p:cSld>
  <p:clrMapOvr>
    <a:masterClrMapping/>
  </p:clrMapOvr>
  <mc:AlternateContent xmlns:mc="http://schemas.openxmlformats.org/markup-compatibility/2006" xmlns:p14="http://schemas.microsoft.com/office/powerpoint/2010/main">
    <mc:Choice Requires="p14">
      <p:transition p14:dur="0" advTm="83834"/>
    </mc:Choice>
    <mc:Fallback xmlns="">
      <p:transition advTm="838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p:sp>
        <p:nvSpPr>
          <p:cNvPr id="4" name="内容占位符 3"/>
          <p:cNvSpPr>
            <a:spLocks noGrp="1"/>
          </p:cNvSpPr>
          <p:nvPr>
            <p:ph idx="1"/>
          </p:nvPr>
        </p:nvSpPr>
        <p:spPr/>
        <p:txBody>
          <a:bodyPr/>
          <a:lstStyle/>
          <a:p>
            <a:r>
              <a:rPr lang="zh-CN" altLang="en-US" b="1" dirty="0"/>
              <a:t>反演定理</a:t>
            </a:r>
            <a:endParaRPr lang="en-US" altLang="zh-CN" b="1" dirty="0"/>
          </a:p>
          <a:p>
            <a:pPr marL="0" lvl="1" indent="0">
              <a:buNone/>
            </a:pPr>
            <a:endParaRPr lang="en-US" altLang="zh-CN" dirty="0"/>
          </a:p>
          <a:p>
            <a:pPr marL="0" lvl="1" indent="0">
              <a:buNone/>
            </a:pPr>
            <a:endParaRPr lang="en-US" altLang="zh-CN" dirty="0"/>
          </a:p>
          <a:p>
            <a:pPr marL="0" indent="0">
              <a:buNone/>
            </a:pPr>
            <a:endParaRPr lang="zh-CN" altLang="en-US" dirty="0"/>
          </a:p>
        </p:txBody>
      </p:sp>
      <p:sp>
        <p:nvSpPr>
          <p:cNvPr id="5" name="TextBox 4"/>
          <p:cNvSpPr txBox="1"/>
          <p:nvPr/>
        </p:nvSpPr>
        <p:spPr>
          <a:xfrm>
            <a:off x="234131" y="2265346"/>
            <a:ext cx="10631361" cy="2002094"/>
          </a:xfrm>
          <a:prstGeom prst="rect">
            <a:avLst/>
          </a:prstGeom>
          <a:solidFill>
            <a:srgbClr val="FFFFFF"/>
          </a:solidFill>
        </p:spPr>
        <p:txBody>
          <a:bodyPr wrap="square" lIns="99569" tIns="49785" rIns="99569" bIns="49785" rtlCol="0">
            <a:spAutoFit/>
          </a:bodyPr>
          <a:lstStyle/>
          <a:p>
            <a:pPr marL="0" lvl="1"/>
            <a:r>
              <a:rPr kumimoji="1" lang="en-US" altLang="zh-CN" sz="3000" dirty="0">
                <a:latin typeface="Times New Roman" pitchFamily="18" charset="0"/>
                <a:ea typeface="+mj-ea"/>
              </a:rPr>
              <a:t>【</a:t>
            </a:r>
            <a:r>
              <a:rPr kumimoji="1" lang="zh-CN" altLang="en-US" sz="3000" dirty="0">
                <a:latin typeface="Times New Roman" pitchFamily="18" charset="0"/>
                <a:ea typeface="+mj-ea"/>
              </a:rPr>
              <a:t>例</a:t>
            </a:r>
            <a:r>
              <a:rPr kumimoji="1" lang="en-US" altLang="zh-CN" sz="3000" dirty="0">
                <a:latin typeface="Times New Roman" pitchFamily="18" charset="0"/>
                <a:ea typeface="+mj-ea"/>
              </a:rPr>
              <a:t>】</a:t>
            </a:r>
            <a:r>
              <a:rPr kumimoji="1" lang="zh-CN" altLang="en-US" sz="3000" dirty="0">
                <a:latin typeface="Times New Roman" pitchFamily="18" charset="0"/>
                <a:ea typeface="+mj-ea"/>
              </a:rPr>
              <a:t>若</a:t>
            </a:r>
            <a:r>
              <a:rPr kumimoji="1" lang="en-US" altLang="zh-CN" sz="3000" dirty="0">
                <a:latin typeface="Times New Roman" pitchFamily="18" charset="0"/>
                <a:ea typeface="+mj-ea"/>
              </a:rPr>
              <a:t>Y=((AB</a:t>
            </a:r>
            <a:r>
              <a:rPr lang="en-US" altLang="zh-CN" sz="3000" dirty="0">
                <a:latin typeface="Times New Roman" panose="02020603050405020304" pitchFamily="18" charset="0"/>
                <a:cs typeface="Times New Roman" panose="02020603050405020304" pitchFamily="18" charset="0"/>
              </a:rPr>
              <a:t>′</a:t>
            </a:r>
            <a:r>
              <a:rPr kumimoji="1" lang="en-US" altLang="zh-CN" sz="3000" dirty="0">
                <a:latin typeface="Times New Roman" pitchFamily="18" charset="0"/>
                <a:ea typeface="+mj-ea"/>
              </a:rPr>
              <a:t> + C)</a:t>
            </a:r>
            <a:r>
              <a:rPr lang="en-US" altLang="zh-CN" sz="3000" dirty="0">
                <a:latin typeface="Times New Roman" panose="02020603050405020304" pitchFamily="18" charset="0"/>
                <a:cs typeface="Times New Roman" panose="02020603050405020304" pitchFamily="18" charset="0"/>
              </a:rPr>
              <a:t> ′ </a:t>
            </a:r>
            <a:r>
              <a:rPr kumimoji="1" lang="en-US" altLang="zh-CN" sz="3000" dirty="0">
                <a:latin typeface="Times New Roman" pitchFamily="18" charset="0"/>
                <a:ea typeface="+mj-ea"/>
              </a:rPr>
              <a:t>+ D) </a:t>
            </a:r>
            <a:r>
              <a:rPr lang="en-US" altLang="zh-CN" sz="3000" dirty="0">
                <a:latin typeface="Times New Roman" panose="02020603050405020304" pitchFamily="18" charset="0"/>
                <a:cs typeface="Times New Roman" panose="02020603050405020304" pitchFamily="18" charset="0"/>
              </a:rPr>
              <a:t>′ </a:t>
            </a:r>
            <a:r>
              <a:rPr kumimoji="1" lang="en-US" altLang="zh-CN" sz="3000" dirty="0">
                <a:latin typeface="Times New Roman" pitchFamily="18" charset="0"/>
                <a:ea typeface="+mj-ea"/>
              </a:rPr>
              <a:t>+ C, </a:t>
            </a:r>
            <a:r>
              <a:rPr kumimoji="1" lang="zh-CN" altLang="en-US" sz="3000" dirty="0">
                <a:latin typeface="Times New Roman" pitchFamily="18" charset="0"/>
                <a:ea typeface="+mj-ea"/>
              </a:rPr>
              <a:t>求</a:t>
            </a:r>
            <a:r>
              <a:rPr kumimoji="1" lang="en-US" altLang="zh-CN" sz="3000" dirty="0">
                <a:latin typeface="Times New Roman" pitchFamily="18" charset="0"/>
                <a:ea typeface="+mj-ea"/>
              </a:rPr>
              <a:t>Y</a:t>
            </a:r>
            <a:r>
              <a:rPr lang="en-US" altLang="zh-CN" sz="3000" dirty="0">
                <a:latin typeface="Times New Roman" panose="02020603050405020304" pitchFamily="18" charset="0"/>
                <a:cs typeface="Times New Roman" panose="02020603050405020304" pitchFamily="18" charset="0"/>
              </a:rPr>
              <a:t> ′</a:t>
            </a:r>
          </a:p>
          <a:p>
            <a:pPr marL="0" lvl="1"/>
            <a:endParaRPr lang="en-US" altLang="zh-CN" sz="3000" dirty="0">
              <a:latin typeface="Times New Roman" panose="02020603050405020304" pitchFamily="18" charset="0"/>
              <a:cs typeface="Times New Roman" panose="02020603050405020304" pitchFamily="18" charset="0"/>
            </a:endParaRPr>
          </a:p>
          <a:p>
            <a:pPr marL="0" lvl="1"/>
            <a:endParaRPr lang="en-US" altLang="zh-CN" sz="3000" dirty="0">
              <a:latin typeface="Times New Roman" panose="02020603050405020304" pitchFamily="18" charset="0"/>
              <a:cs typeface="Times New Roman" panose="02020603050405020304" pitchFamily="18" charset="0"/>
            </a:endParaRPr>
          </a:p>
          <a:p>
            <a:pPr marL="0" lvl="1"/>
            <a:endParaRPr lang="en-US" altLang="zh-CN" sz="3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39132" y="2772519"/>
            <a:ext cx="8841982" cy="1442186"/>
          </a:xfrm>
          <a:prstGeom prst="rect">
            <a:avLst/>
          </a:prstGeom>
          <a:solidFill>
            <a:srgbClr val="FFFFFF"/>
          </a:solidFill>
        </p:spPr>
        <p:txBody>
          <a:bodyPr wrap="square" lIns="99569" tIns="49785" rIns="99569" bIns="49785" rtlCol="0">
            <a:spAutoFit/>
          </a:bodyPr>
          <a:lstStyle/>
          <a:p>
            <a:pPr marL="0" lvl="1"/>
            <a:endParaRPr kumimoji="1" lang="en-US" altLang="zh-CN" sz="1300" dirty="0">
              <a:latin typeface="Times New Roman" pitchFamily="18" charset="0"/>
              <a:ea typeface="+mj-ea"/>
            </a:endParaRPr>
          </a:p>
          <a:p>
            <a:pPr marL="0" lvl="1"/>
            <a:r>
              <a:rPr kumimoji="1" lang="en-US" altLang="zh-CN" sz="3000" dirty="0">
                <a:latin typeface="Times New Roman" pitchFamily="18" charset="0"/>
                <a:ea typeface="+mj-ea"/>
              </a:rPr>
              <a:t>	</a:t>
            </a:r>
            <a:r>
              <a:rPr kumimoji="1" lang="zh-CN" altLang="en-US" sz="3000" dirty="0">
                <a:latin typeface="Times New Roman" pitchFamily="18" charset="0"/>
                <a:ea typeface="+mj-ea"/>
              </a:rPr>
              <a:t>解：依据反演定理直接写出</a:t>
            </a:r>
            <a:endParaRPr kumimoji="1" lang="en-US" altLang="zh-CN" sz="3000" dirty="0">
              <a:latin typeface="Times New Roman" pitchFamily="18" charset="0"/>
              <a:ea typeface="+mj-ea"/>
            </a:endParaRPr>
          </a:p>
          <a:p>
            <a:pPr marL="0" lvl="1"/>
            <a:endParaRPr kumimoji="1" lang="en-US" altLang="zh-CN" sz="1200" dirty="0">
              <a:latin typeface="Times New Roman" pitchFamily="18" charset="0"/>
              <a:ea typeface="+mj-ea"/>
            </a:endParaRPr>
          </a:p>
          <a:p>
            <a:pPr marL="0" lvl="1"/>
            <a:r>
              <a:rPr kumimoji="1" lang="en-US" altLang="zh-CN" sz="3000" dirty="0">
                <a:latin typeface="Times New Roman" pitchFamily="18" charset="0"/>
                <a:ea typeface="+mj-ea"/>
              </a:rPr>
              <a:t>		Y</a:t>
            </a:r>
            <a:r>
              <a:rPr lang="en-US" altLang="zh-CN" sz="3000" dirty="0">
                <a:latin typeface="Times New Roman" panose="02020603050405020304" pitchFamily="18" charset="0"/>
                <a:cs typeface="Times New Roman" panose="02020603050405020304" pitchFamily="18" charset="0"/>
              </a:rPr>
              <a:t> ′ </a:t>
            </a:r>
            <a:r>
              <a:rPr kumimoji="1" lang="en-US" altLang="zh-CN" sz="3000" dirty="0">
                <a:latin typeface="Times New Roman" pitchFamily="18" charset="0"/>
                <a:ea typeface="+mj-ea"/>
              </a:rPr>
              <a:t>= (((A</a:t>
            </a:r>
            <a:r>
              <a:rPr lang="en-US" altLang="zh-CN" sz="3000" dirty="0">
                <a:latin typeface="Times New Roman" panose="02020603050405020304" pitchFamily="18" charset="0"/>
                <a:cs typeface="Times New Roman" panose="02020603050405020304" pitchFamily="18" charset="0"/>
              </a:rPr>
              <a:t> ′</a:t>
            </a:r>
            <a:r>
              <a:rPr kumimoji="1" lang="en-US" altLang="zh-CN" sz="3000" dirty="0">
                <a:latin typeface="Times New Roman" pitchFamily="18" charset="0"/>
                <a:ea typeface="+mj-ea"/>
              </a:rPr>
              <a:t> + B) C</a:t>
            </a:r>
            <a:r>
              <a:rPr lang="en-US" altLang="zh-CN" sz="3000" dirty="0">
                <a:latin typeface="Times New Roman" panose="02020603050405020304" pitchFamily="18" charset="0"/>
                <a:cs typeface="Times New Roman" panose="02020603050405020304" pitchFamily="18" charset="0"/>
              </a:rPr>
              <a:t> ′</a:t>
            </a:r>
            <a:r>
              <a:rPr kumimoji="1" lang="en-US" altLang="zh-CN" sz="3000" dirty="0">
                <a:latin typeface="Times New Roman" pitchFamily="18" charset="0"/>
                <a:ea typeface="+mj-ea"/>
              </a:rPr>
              <a:t>)</a:t>
            </a:r>
            <a:r>
              <a:rPr lang="en-US" altLang="zh-CN" sz="3000" dirty="0">
                <a:latin typeface="Times New Roman" panose="02020603050405020304" pitchFamily="18" charset="0"/>
                <a:cs typeface="Times New Roman" panose="02020603050405020304" pitchFamily="18" charset="0"/>
              </a:rPr>
              <a:t> ′ </a:t>
            </a:r>
            <a:r>
              <a:rPr kumimoji="1" lang="en-US" altLang="zh-CN" sz="3000" dirty="0">
                <a:latin typeface="Times New Roman" pitchFamily="18" charset="0"/>
                <a:ea typeface="+mj-ea"/>
              </a:rPr>
              <a:t>D</a:t>
            </a:r>
            <a:r>
              <a:rPr lang="en-US" altLang="zh-CN" sz="3000" dirty="0">
                <a:latin typeface="Times New Roman" panose="02020603050405020304" pitchFamily="18" charset="0"/>
                <a:cs typeface="Times New Roman" panose="02020603050405020304" pitchFamily="18" charset="0"/>
              </a:rPr>
              <a:t> ′</a:t>
            </a:r>
            <a:r>
              <a:rPr kumimoji="1" lang="en-US" altLang="zh-CN" sz="3000" dirty="0">
                <a:latin typeface="Times New Roman" pitchFamily="18" charset="0"/>
                <a:ea typeface="+mj-ea"/>
              </a:rPr>
              <a:t>)</a:t>
            </a:r>
            <a:r>
              <a:rPr lang="en-US" altLang="zh-CN" sz="3000" dirty="0">
                <a:latin typeface="Times New Roman" panose="02020603050405020304" pitchFamily="18" charset="0"/>
                <a:cs typeface="Times New Roman" panose="02020603050405020304" pitchFamily="18" charset="0"/>
              </a:rPr>
              <a:t> ′</a:t>
            </a:r>
            <a:r>
              <a:rPr kumimoji="1" lang="en-US" altLang="zh-CN" sz="3000" dirty="0">
                <a:latin typeface="Times New Roman" pitchFamily="18" charset="0"/>
                <a:ea typeface="+mj-ea"/>
              </a:rPr>
              <a:t> C</a:t>
            </a:r>
            <a:r>
              <a:rPr lang="en-US" altLang="zh-CN" sz="3000" dirty="0">
                <a:latin typeface="Times New Roman" panose="02020603050405020304" pitchFamily="18" charset="0"/>
                <a:cs typeface="Times New Roman" panose="02020603050405020304" pitchFamily="18" charset="0"/>
              </a:rPr>
              <a:t> ′</a:t>
            </a:r>
            <a:endParaRPr lang="zh-CN" altLang="en-US" dirty="0"/>
          </a:p>
        </p:txBody>
      </p:sp>
    </p:spTree>
    <p:custDataLst>
      <p:tags r:id="rId1"/>
    </p:custDataLst>
    <p:extLst>
      <p:ext uri="{BB962C8B-B14F-4D97-AF65-F5344CB8AC3E}">
        <p14:creationId xmlns:p14="http://schemas.microsoft.com/office/powerpoint/2010/main" val="1616707636"/>
      </p:ext>
    </p:extLst>
  </p:cSld>
  <p:clrMapOvr>
    <a:masterClrMapping/>
  </p:clrMapOvr>
  <mc:AlternateContent xmlns:mc="http://schemas.openxmlformats.org/markup-compatibility/2006" xmlns:p14="http://schemas.microsoft.com/office/powerpoint/2010/main">
    <mc:Choice Requires="p14">
      <p:transition p14:dur="0" advTm="83834"/>
    </mc:Choice>
    <mc:Fallback xmlns="">
      <p:transition advTm="838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p:sp>
        <p:nvSpPr>
          <p:cNvPr id="4" name="内容占位符 3"/>
          <p:cNvSpPr>
            <a:spLocks noGrp="1"/>
          </p:cNvSpPr>
          <p:nvPr>
            <p:ph idx="1"/>
          </p:nvPr>
        </p:nvSpPr>
        <p:spPr>
          <a:xfrm>
            <a:off x="462557" y="1766320"/>
            <a:ext cx="9624060" cy="5037943"/>
          </a:xfrm>
        </p:spPr>
        <p:txBody>
          <a:bodyPr/>
          <a:lstStyle/>
          <a:p>
            <a:r>
              <a:rPr lang="zh-CN" altLang="en-US" b="1" dirty="0">
                <a:latin typeface="+mj-ea"/>
              </a:rPr>
              <a:t>反演定理</a:t>
            </a:r>
            <a:endParaRPr lang="en-US" altLang="zh-CN" b="1" dirty="0">
              <a:latin typeface="+mj-ea"/>
            </a:endParaRPr>
          </a:p>
          <a:p>
            <a:pPr lvl="1"/>
            <a:r>
              <a:rPr lang="zh-CN" altLang="en-US" dirty="0">
                <a:latin typeface="+mj-ea"/>
              </a:rPr>
              <a:t>例：已知</a:t>
            </a:r>
            <a:endParaRPr lang="en-US" altLang="zh-CN" dirty="0">
              <a:latin typeface="+mj-ea"/>
            </a:endParaRPr>
          </a:p>
          <a:p>
            <a:pPr lvl="1"/>
            <a:endParaRPr lang="en-US" altLang="zh-CN" dirty="0">
              <a:latin typeface="+mj-ea"/>
            </a:endParaRPr>
          </a:p>
          <a:p>
            <a:pPr lvl="1"/>
            <a:endParaRPr lang="en-US" altLang="zh-CN" dirty="0">
              <a:latin typeface="+mj-ea"/>
            </a:endParaRPr>
          </a:p>
          <a:p>
            <a:pPr lvl="1"/>
            <a:r>
              <a:rPr lang="zh-CN" altLang="en-US" dirty="0">
                <a:latin typeface="+mj-ea"/>
              </a:rPr>
              <a:t>例：已知</a:t>
            </a:r>
          </a:p>
          <a:p>
            <a:pPr lvl="1"/>
            <a:endParaRPr lang="en-US" altLang="zh-CN" dirty="0">
              <a:latin typeface="+mj-ea"/>
            </a:endParaRPr>
          </a:p>
          <a:p>
            <a:pPr marL="0" lvl="1" indent="0">
              <a:buNone/>
            </a:pPr>
            <a:endParaRPr lang="en-US" altLang="zh-CN" dirty="0">
              <a:latin typeface="+mj-ea"/>
            </a:endParaRPr>
          </a:p>
          <a:p>
            <a:pPr marL="0" indent="0">
              <a:buNone/>
            </a:pPr>
            <a:endParaRPr lang="zh-CN" altLang="en-US" dirty="0">
              <a:latin typeface="+mj-ea"/>
            </a:endParaRPr>
          </a:p>
        </p:txBody>
      </p:sp>
      <p:graphicFrame>
        <p:nvGraphicFramePr>
          <p:cNvPr id="7" name="Object 5"/>
          <p:cNvGraphicFramePr>
            <a:graphicFrameLocks noChangeAspect="1"/>
          </p:cNvGraphicFramePr>
          <p:nvPr>
            <p:extLst>
              <p:ext uri="{D42A27DB-BD31-4B8C-83A1-F6EECF244321}">
                <p14:modId xmlns:p14="http://schemas.microsoft.com/office/powerpoint/2010/main" val="2626140440"/>
              </p:ext>
            </p:extLst>
          </p:nvPr>
        </p:nvGraphicFramePr>
        <p:xfrm>
          <a:off x="3325677" y="2447509"/>
          <a:ext cx="4622331" cy="588317"/>
        </p:xfrm>
        <a:graphic>
          <a:graphicData uri="http://schemas.openxmlformats.org/presentationml/2006/ole">
            <mc:AlternateContent xmlns:mc="http://schemas.openxmlformats.org/markup-compatibility/2006">
              <mc:Choice xmlns:v="urn:schemas-microsoft-com:vml" Requires="v">
                <p:oleObj spid="_x0000_s33240" name="Equation" r:id="rId4" imgW="1587240" imgH="215640" progId="Equation.DSMT4">
                  <p:embed/>
                </p:oleObj>
              </mc:Choice>
              <mc:Fallback>
                <p:oleObj name="Equation" r:id="rId4" imgW="1587240" imgH="215640" progId="Equation.DSMT4">
                  <p:embed/>
                  <p:pic>
                    <p:nvPicPr>
                      <p:cNvPr id="0" name=""/>
                      <p:cNvPicPr>
                        <a:picLocks noChangeAspect="1" noChangeArrowheads="1"/>
                      </p:cNvPicPr>
                      <p:nvPr/>
                    </p:nvPicPr>
                    <p:blipFill>
                      <a:blip r:embed="rId5"/>
                      <a:srcRect/>
                      <a:stretch>
                        <a:fillRect/>
                      </a:stretch>
                    </p:blipFill>
                    <p:spPr bwMode="auto">
                      <a:xfrm>
                        <a:off x="3325677" y="2447509"/>
                        <a:ext cx="4622331" cy="588317"/>
                      </a:xfrm>
                      <a:prstGeom prst="rect">
                        <a:avLst/>
                      </a:prstGeom>
                      <a:noFill/>
                      <a:ln>
                        <a:noFill/>
                      </a:ln>
                      <a:effectLs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09130155"/>
              </p:ext>
            </p:extLst>
          </p:nvPr>
        </p:nvGraphicFramePr>
        <p:xfrm>
          <a:off x="2315164" y="3090463"/>
          <a:ext cx="4926615" cy="624509"/>
        </p:xfrm>
        <a:graphic>
          <a:graphicData uri="http://schemas.openxmlformats.org/presentationml/2006/ole">
            <mc:AlternateContent xmlns:mc="http://schemas.openxmlformats.org/markup-compatibility/2006">
              <mc:Choice xmlns:v="urn:schemas-microsoft-com:vml" Requires="v">
                <p:oleObj spid="_x0000_s33241" name="Equation" r:id="rId6" imgW="1511280" imgH="203040" progId="Equation.DSMT4">
                  <p:embed/>
                </p:oleObj>
              </mc:Choice>
              <mc:Fallback>
                <p:oleObj name="Equation" r:id="rId6" imgW="1511280" imgH="203040" progId="Equation.DSMT4">
                  <p:embed/>
                  <p:pic>
                    <p:nvPicPr>
                      <p:cNvPr id="0" name="Object 6"/>
                      <p:cNvPicPr>
                        <a:picLocks noChangeAspect="1" noChangeArrowheads="1"/>
                      </p:cNvPicPr>
                      <p:nvPr/>
                    </p:nvPicPr>
                    <p:blipFill>
                      <a:blip r:embed="rId7"/>
                      <a:srcRect/>
                      <a:stretch>
                        <a:fillRect/>
                      </a:stretch>
                    </p:blipFill>
                    <p:spPr bwMode="auto">
                      <a:xfrm>
                        <a:off x="2315164" y="3090463"/>
                        <a:ext cx="4926615" cy="624509"/>
                      </a:xfrm>
                      <a:prstGeom prst="rect">
                        <a:avLst/>
                      </a:prstGeom>
                      <a:noFill/>
                      <a:ln>
                        <a:noFill/>
                      </a:ln>
                      <a:effectLs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504876339"/>
              </p:ext>
            </p:extLst>
          </p:nvPr>
        </p:nvGraphicFramePr>
        <p:xfrm>
          <a:off x="2322364" y="3703213"/>
          <a:ext cx="4615138" cy="564035"/>
        </p:xfrm>
        <a:graphic>
          <a:graphicData uri="http://schemas.openxmlformats.org/presentationml/2006/ole">
            <mc:AlternateContent xmlns:mc="http://schemas.openxmlformats.org/markup-compatibility/2006">
              <mc:Choice xmlns:v="urn:schemas-microsoft-com:vml" Requires="v">
                <p:oleObj spid="_x0000_s33242" name="Equation" r:id="rId8" imgW="1371600" imgH="177480" progId="Equation.DSMT4">
                  <p:embed/>
                </p:oleObj>
              </mc:Choice>
              <mc:Fallback>
                <p:oleObj name="Equation" r:id="rId8" imgW="1371600" imgH="177480" progId="Equation.DSMT4">
                  <p:embed/>
                  <p:pic>
                    <p:nvPicPr>
                      <p:cNvPr id="0" name="Object 7"/>
                      <p:cNvPicPr>
                        <a:picLocks noChangeAspect="1" noChangeArrowheads="1"/>
                      </p:cNvPicPr>
                      <p:nvPr/>
                    </p:nvPicPr>
                    <p:blipFill>
                      <a:blip r:embed="rId9"/>
                      <a:srcRect/>
                      <a:stretch>
                        <a:fillRect/>
                      </a:stretch>
                    </p:blipFill>
                    <p:spPr bwMode="auto">
                      <a:xfrm>
                        <a:off x="2322364" y="3703213"/>
                        <a:ext cx="4615138" cy="564035"/>
                      </a:xfrm>
                      <a:prstGeom prst="rect">
                        <a:avLst/>
                      </a:prstGeom>
                      <a:noFill/>
                      <a:ln>
                        <a:noFill/>
                      </a:ln>
                      <a:effectLst/>
                      <a:extLst/>
                    </p:spPr>
                  </p:pic>
                </p:oleObj>
              </mc:Fallback>
            </mc:AlternateContent>
          </a:graphicData>
        </a:graphic>
      </p:graphicFrame>
      <p:sp>
        <p:nvSpPr>
          <p:cNvPr id="10" name="AutoShape 13"/>
          <p:cNvSpPr>
            <a:spLocks noChangeArrowheads="1"/>
          </p:cNvSpPr>
          <p:nvPr/>
        </p:nvSpPr>
        <p:spPr bwMode="auto">
          <a:xfrm>
            <a:off x="7367725" y="3095006"/>
            <a:ext cx="3208020" cy="1117674"/>
          </a:xfrm>
          <a:prstGeom prst="cloudCallout">
            <a:avLst>
              <a:gd name="adj1" fmla="val -97222"/>
              <a:gd name="adj2" fmla="val -61847"/>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r>
              <a:rPr lang="zh-CN" altLang="en-US" sz="2600" b="1" dirty="0">
                <a:latin typeface="+mj-ea"/>
                <a:ea typeface="+mj-ea"/>
              </a:rPr>
              <a:t>与变或时要加括号</a:t>
            </a:r>
          </a:p>
        </p:txBody>
      </p:sp>
      <p:graphicFrame>
        <p:nvGraphicFramePr>
          <p:cNvPr id="14" name="Object 11"/>
          <p:cNvGraphicFramePr>
            <a:graphicFrameLocks noChangeAspect="1"/>
          </p:cNvGraphicFramePr>
          <p:nvPr>
            <p:extLst>
              <p:ext uri="{D42A27DB-BD31-4B8C-83A1-F6EECF244321}">
                <p14:modId xmlns:p14="http://schemas.microsoft.com/office/powerpoint/2010/main" val="2617590482"/>
              </p:ext>
            </p:extLst>
          </p:nvPr>
        </p:nvGraphicFramePr>
        <p:xfrm>
          <a:off x="1978326" y="4747311"/>
          <a:ext cx="7112921" cy="609491"/>
        </p:xfrm>
        <a:graphic>
          <a:graphicData uri="http://schemas.openxmlformats.org/presentationml/2006/ole">
            <mc:AlternateContent xmlns:mc="http://schemas.openxmlformats.org/markup-compatibility/2006">
              <mc:Choice xmlns:v="urn:schemas-microsoft-com:vml" Requires="v">
                <p:oleObj spid="_x0000_s33243" name="Equation" r:id="rId10" imgW="2222280" imgH="203040" progId="Equation.DSMT4">
                  <p:embed/>
                </p:oleObj>
              </mc:Choice>
              <mc:Fallback>
                <p:oleObj name="Equation" r:id="rId10" imgW="2222280" imgH="203040" progId="Equation.DSMT4">
                  <p:embed/>
                  <p:pic>
                    <p:nvPicPr>
                      <p:cNvPr id="0" name=""/>
                      <p:cNvPicPr>
                        <a:picLocks noChangeAspect="1" noChangeArrowheads="1"/>
                      </p:cNvPicPr>
                      <p:nvPr/>
                    </p:nvPicPr>
                    <p:blipFill>
                      <a:blip r:embed="rId11"/>
                      <a:srcRect/>
                      <a:stretch>
                        <a:fillRect/>
                      </a:stretch>
                    </p:blipFill>
                    <p:spPr bwMode="auto">
                      <a:xfrm>
                        <a:off x="1978326" y="4747311"/>
                        <a:ext cx="7112921" cy="609491"/>
                      </a:xfrm>
                      <a:prstGeom prst="rect">
                        <a:avLst/>
                      </a:prstGeom>
                      <a:noFill/>
                      <a:ln>
                        <a:noFill/>
                      </a:ln>
                      <a:effectLst/>
                      <a:extLst/>
                    </p:spPr>
                  </p:pic>
                </p:oleObj>
              </mc:Fallback>
            </mc:AlternateContent>
          </a:graphicData>
        </a:graphic>
      </p:graphicFrame>
      <p:sp>
        <p:nvSpPr>
          <p:cNvPr id="15" name="AutoShape 12"/>
          <p:cNvSpPr>
            <a:spLocks noChangeArrowheads="1"/>
          </p:cNvSpPr>
          <p:nvPr/>
        </p:nvSpPr>
        <p:spPr bwMode="auto">
          <a:xfrm>
            <a:off x="966632" y="5311755"/>
            <a:ext cx="4378887" cy="660353"/>
          </a:xfrm>
          <a:prstGeom prst="cloudCallout">
            <a:avLst>
              <a:gd name="adj1" fmla="val 94544"/>
              <a:gd name="adj2" fmla="val -93135"/>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r>
              <a:rPr lang="zh-CN" altLang="en-US" sz="2600" b="1" dirty="0">
                <a:latin typeface="+mj-ea"/>
                <a:ea typeface="+mj-ea"/>
              </a:rPr>
              <a:t>最外层非号不变</a:t>
            </a:r>
          </a:p>
        </p:txBody>
      </p:sp>
      <p:graphicFrame>
        <p:nvGraphicFramePr>
          <p:cNvPr id="16" name="Object 10"/>
          <p:cNvGraphicFramePr>
            <a:graphicFrameLocks noChangeAspect="1"/>
          </p:cNvGraphicFramePr>
          <p:nvPr>
            <p:extLst>
              <p:ext uri="{D42A27DB-BD31-4B8C-83A1-F6EECF244321}">
                <p14:modId xmlns:p14="http://schemas.microsoft.com/office/powerpoint/2010/main" val="3336552067"/>
              </p:ext>
            </p:extLst>
          </p:nvPr>
        </p:nvGraphicFramePr>
        <p:xfrm>
          <a:off x="3135603" y="4204453"/>
          <a:ext cx="6247593" cy="643134"/>
        </p:xfrm>
        <a:graphic>
          <a:graphicData uri="http://schemas.openxmlformats.org/presentationml/2006/ole">
            <mc:AlternateContent xmlns:mc="http://schemas.openxmlformats.org/markup-compatibility/2006">
              <mc:Choice xmlns:v="urn:schemas-microsoft-com:vml" Requires="v">
                <p:oleObj spid="_x0000_s33244" name="Equation" r:id="rId12" imgW="1955520" imgH="215640" progId="Equation.DSMT4">
                  <p:embed/>
                </p:oleObj>
              </mc:Choice>
              <mc:Fallback>
                <p:oleObj name="Equation" r:id="rId12" imgW="1955520" imgH="215640" progId="Equation.DSMT4">
                  <p:embed/>
                  <p:pic>
                    <p:nvPicPr>
                      <p:cNvPr id="0" name=""/>
                      <p:cNvPicPr>
                        <a:picLocks noChangeAspect="1" noChangeArrowheads="1"/>
                      </p:cNvPicPr>
                      <p:nvPr/>
                    </p:nvPicPr>
                    <p:blipFill>
                      <a:blip r:embed="rId13"/>
                      <a:srcRect/>
                      <a:stretch>
                        <a:fillRect/>
                      </a:stretch>
                    </p:blipFill>
                    <p:spPr bwMode="auto">
                      <a:xfrm>
                        <a:off x="3135603" y="4204453"/>
                        <a:ext cx="6247593" cy="6431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0899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b="1" dirty="0"/>
                  <a:t>对偶定理</a:t>
                </a:r>
                <a:endParaRPr lang="en-US" altLang="zh-CN" b="1" dirty="0"/>
              </a:p>
              <a:p>
                <a:pPr lvl="1"/>
                <a:r>
                  <a:rPr lang="zh-CN" altLang="en-US" dirty="0"/>
                  <a:t>若两逻辑式相等，则它们的对偶式也相等。</a:t>
                </a:r>
                <a:endParaRPr lang="en-US" altLang="zh-CN" b="0" i="0" dirty="0">
                  <a:latin typeface="Cambria Math"/>
                </a:endParaRPr>
              </a:p>
              <a:p>
                <a:pPr lvl="1"/>
                <a14:m>
                  <m:oMath xmlns:m="http://schemas.openxmlformats.org/officeDocument/2006/math">
                    <m:r>
                      <a:rPr lang="zh-CN" altLang="en-US">
                        <a:latin typeface="Cambria Math"/>
                      </a:rPr>
                      <m:t>对偶式</m:t>
                    </m:r>
                    <m:r>
                      <a:rPr lang="zh-CN" altLang="en-US" b="0" i="1" smtClean="0">
                        <a:latin typeface="Cambria Math"/>
                      </a:rPr>
                      <m:t>：</m:t>
                    </m:r>
                  </m:oMath>
                </a14:m>
                <a:endParaRPr lang="en-US" altLang="zh-CN" b="0" i="1" dirty="0">
                  <a:latin typeface="Cambria Math"/>
                </a:endParaRPr>
              </a:p>
              <a:p>
                <a:pPr marL="497845" lvl="1" indent="0">
                  <a:buNone/>
                </a:pPr>
                <a:r>
                  <a:rPr lang="en-US" altLang="zh-CN" dirty="0"/>
                  <a:t>	</a:t>
                </a:r>
                <a14:m>
                  <m:oMath xmlns:m="http://schemas.openxmlformats.org/officeDocument/2006/math">
                    <m:r>
                      <a:rPr lang="zh-CN" altLang="en-US" i="1">
                        <a:latin typeface="Cambria Math"/>
                      </a:rPr>
                      <m:t>对于</m:t>
                    </m:r>
                    <m:r>
                      <a:rPr lang="zh-CN" altLang="en-US" i="1" smtClean="0">
                        <a:latin typeface="Cambria Math"/>
                      </a:rPr>
                      <m:t>任何一个</m:t>
                    </m:r>
                    <m:r>
                      <a:rPr lang="zh-CN" altLang="en-US" i="1">
                        <a:latin typeface="Cambria Math"/>
                      </a:rPr>
                      <m:t>逻辑式</m:t>
                    </m:r>
                    <m:r>
                      <a:rPr lang="en-US" altLang="zh-CN" b="0" i="1" smtClean="0">
                        <a:latin typeface="Cambria Math"/>
                      </a:rPr>
                      <m:t>𝑌</m:t>
                    </m:r>
                    <m:r>
                      <a:rPr lang="zh-CN" altLang="en-US" b="0" i="1" smtClean="0">
                        <a:latin typeface="Cambria Math"/>
                      </a:rPr>
                      <m:t>，若</m:t>
                    </m:r>
                    <m:r>
                      <a:rPr lang="zh-CN" altLang="en-US" i="1">
                        <a:latin typeface="Cambria Math"/>
                      </a:rPr>
                      <m:t>将其</m:t>
                    </m:r>
                    <m:r>
                      <a:rPr lang="en-US" altLang="zh-CN">
                        <a:latin typeface="Cambria Math"/>
                      </a:rPr>
                      <m:t>∙</m:t>
                    </m:r>
                  </m:oMath>
                </a14:m>
                <a:r>
                  <a:rPr lang="en-US" altLang="zh-CN" dirty="0">
                    <a:sym typeface="Wingdings" panose="05000000000000000000" pitchFamily="2" charset="2"/>
                  </a:rPr>
                  <a:t>  + , +  </a:t>
                </a:r>
                <a14:m>
                  <m:oMath xmlns:m="http://schemas.openxmlformats.org/officeDocument/2006/math">
                    <m:r>
                      <a:rPr lang="en-US" altLang="zh-CN">
                        <a:latin typeface="Cambria Math"/>
                      </a:rPr>
                      <m:t>∙</m:t>
                    </m:r>
                  </m:oMath>
                </a14:m>
                <a:r>
                  <a:rPr lang="en-US" altLang="zh-CN" dirty="0">
                    <a:sym typeface="Wingdings" panose="05000000000000000000" pitchFamily="2" charset="2"/>
                  </a:rPr>
                  <a:t> , 0  1 , 1  0</a:t>
                </a:r>
                <a:r>
                  <a:rPr lang="zh-CN" altLang="en-US" dirty="0">
                    <a:sym typeface="Wingdings" panose="05000000000000000000" pitchFamily="2" charset="2"/>
                  </a:rPr>
                  <a:t>，则得到一个新的逻辑式</a:t>
                </a:r>
                <a14:m>
                  <m:oMath xmlns:m="http://schemas.openxmlformats.org/officeDocument/2006/math">
                    <m:sSup>
                      <m:sSupPr>
                        <m:ctrlPr>
                          <a:rPr lang="en-US" altLang="zh-CN" i="1" dirty="0" smtClean="0">
                            <a:latin typeface="Cambria Math" panose="02040503050406030204" pitchFamily="18" charset="0"/>
                            <a:sym typeface="Wingdings" panose="05000000000000000000" pitchFamily="2" charset="2"/>
                          </a:rPr>
                        </m:ctrlPr>
                      </m:sSupPr>
                      <m:e>
                        <m:r>
                          <a:rPr lang="en-US" altLang="zh-CN" b="0" i="1" dirty="0" smtClean="0">
                            <a:latin typeface="Cambria Math"/>
                            <a:sym typeface="Wingdings" panose="05000000000000000000" pitchFamily="2" charset="2"/>
                          </a:rPr>
                          <m:t>𝑌</m:t>
                        </m:r>
                      </m:e>
                      <m:sup>
                        <m:r>
                          <a:rPr lang="en-US" altLang="zh-CN" b="0" i="1" dirty="0" smtClean="0">
                            <a:latin typeface="Cambria Math"/>
                            <a:sym typeface="Wingdings" panose="05000000000000000000" pitchFamily="2" charset="2"/>
                          </a:rPr>
                          <m:t>𝐷</m:t>
                        </m:r>
                      </m:sup>
                    </m:sSup>
                  </m:oMath>
                </a14:m>
                <a:r>
                  <a:rPr lang="en-US" altLang="zh-CN" dirty="0">
                    <a:sym typeface="Wingdings" panose="05000000000000000000" pitchFamily="2" charset="2"/>
                  </a:rPr>
                  <a:t>, </a:t>
                </a:r>
                <a14:m>
                  <m:oMath xmlns:m="http://schemas.openxmlformats.org/officeDocument/2006/math">
                    <m:sSup>
                      <m:sSupPr>
                        <m:ctrlPr>
                          <a:rPr lang="en-US" altLang="zh-CN" i="1" dirty="0">
                            <a:latin typeface="Cambria Math" panose="02040503050406030204" pitchFamily="18" charset="0"/>
                            <a:sym typeface="Wingdings" panose="05000000000000000000" pitchFamily="2" charset="2"/>
                          </a:rPr>
                        </m:ctrlPr>
                      </m:sSupPr>
                      <m:e>
                        <m:r>
                          <a:rPr lang="en-US" altLang="zh-CN" i="1" dirty="0">
                            <a:latin typeface="Cambria Math"/>
                            <a:sym typeface="Wingdings" panose="05000000000000000000" pitchFamily="2" charset="2"/>
                          </a:rPr>
                          <m:t>𝑌</m:t>
                        </m:r>
                      </m:e>
                      <m:sup>
                        <m:r>
                          <a:rPr lang="en-US" altLang="zh-CN" i="1" dirty="0">
                            <a:latin typeface="Cambria Math"/>
                            <a:sym typeface="Wingdings" panose="05000000000000000000" pitchFamily="2" charset="2"/>
                          </a:rPr>
                          <m:t>𝐷</m:t>
                        </m:r>
                      </m:sup>
                    </m:sSup>
                  </m:oMath>
                </a14:m>
                <a:r>
                  <a:rPr lang="en-US" altLang="zh-CN" dirty="0">
                    <a:sym typeface="Wingdings" panose="05000000000000000000" pitchFamily="2" charset="2"/>
                  </a:rPr>
                  <a:t> </a:t>
                </a:r>
                <a:r>
                  <a:rPr lang="zh-CN" altLang="en-US" dirty="0">
                    <a:sym typeface="Wingdings" panose="05000000000000000000" pitchFamily="2" charset="2"/>
                  </a:rPr>
                  <a:t>就是</a:t>
                </a:r>
                <a:r>
                  <a:rPr lang="en-US" altLang="zh-CN" dirty="0">
                    <a:sym typeface="Wingdings" panose="05000000000000000000" pitchFamily="2" charset="2"/>
                  </a:rPr>
                  <a:t>Y</a:t>
                </a:r>
                <a:r>
                  <a:rPr lang="zh-CN" altLang="en-US" dirty="0">
                    <a:sym typeface="Wingdings" panose="05000000000000000000" pitchFamily="2" charset="2"/>
                  </a:rPr>
                  <a:t>的对偶式，或者说</a:t>
                </a:r>
                <a:r>
                  <a:rPr lang="en-US" altLang="zh-CN" dirty="0">
                    <a:sym typeface="Wingdings" panose="05000000000000000000" pitchFamily="2" charset="2"/>
                  </a:rPr>
                  <a:t>Y</a:t>
                </a:r>
                <a:r>
                  <a:rPr lang="zh-CN" altLang="en-US" dirty="0">
                    <a:sym typeface="Wingdings" panose="05000000000000000000" pitchFamily="2" charset="2"/>
                  </a:rPr>
                  <a:t>和</a:t>
                </a:r>
                <a14:m>
                  <m:oMath xmlns:m="http://schemas.openxmlformats.org/officeDocument/2006/math">
                    <m:sSup>
                      <m:sSupPr>
                        <m:ctrlPr>
                          <a:rPr lang="en-US" altLang="zh-CN" i="1" dirty="0">
                            <a:latin typeface="Cambria Math" panose="02040503050406030204" pitchFamily="18" charset="0"/>
                            <a:sym typeface="Wingdings" panose="05000000000000000000" pitchFamily="2" charset="2"/>
                          </a:rPr>
                        </m:ctrlPr>
                      </m:sSupPr>
                      <m:e>
                        <m:r>
                          <a:rPr lang="en-US" altLang="zh-CN" i="1" dirty="0">
                            <a:latin typeface="Cambria Math"/>
                            <a:sym typeface="Wingdings" panose="05000000000000000000" pitchFamily="2" charset="2"/>
                          </a:rPr>
                          <m:t>𝑌</m:t>
                        </m:r>
                      </m:e>
                      <m:sup>
                        <m:r>
                          <a:rPr lang="en-US" altLang="zh-CN" i="1" dirty="0">
                            <a:latin typeface="Cambria Math"/>
                            <a:sym typeface="Wingdings" panose="05000000000000000000" pitchFamily="2" charset="2"/>
                          </a:rPr>
                          <m:t>𝐷</m:t>
                        </m:r>
                      </m:sup>
                    </m:sSup>
                  </m:oMath>
                </a14:m>
                <a:r>
                  <a:rPr lang="zh-CN" altLang="en-US" dirty="0">
                    <a:sym typeface="Wingdings" panose="05000000000000000000" pitchFamily="2" charset="2"/>
                  </a:rPr>
                  <a:t>互为对偶式</a:t>
                </a:r>
                <a:endParaRPr lang="en-US" altLang="zh-CN" dirty="0">
                  <a:sym typeface="Wingdings" panose="05000000000000000000" pitchFamily="2" charset="2"/>
                </a:endParaRPr>
              </a:p>
              <a:p>
                <a:pPr lvl="1"/>
                <a:r>
                  <a:rPr lang="zh-CN" altLang="en-US" dirty="0">
                    <a:sym typeface="Wingdings" panose="05000000000000000000" pitchFamily="2" charset="2"/>
                  </a:rPr>
                  <a:t>例如</a:t>
                </a:r>
                <a:endParaRPr lang="en-US" altLang="zh-CN" dirty="0">
                  <a:sym typeface="Wingdings" panose="05000000000000000000" pitchFamily="2" charset="2"/>
                </a:endParaRPr>
              </a:p>
              <a:p>
                <a:pPr marL="497845" lvl="1" indent="0">
                  <a:buNone/>
                </a:pPr>
                <a:r>
                  <a:rPr lang="en-US" altLang="zh-CN" b="0" dirty="0">
                    <a:sym typeface="Wingdings" panose="05000000000000000000" pitchFamily="2" charset="2"/>
                  </a:rPr>
                  <a:t>	</a:t>
                </a:r>
                <a14:m>
                  <m:oMath xmlns:m="http://schemas.openxmlformats.org/officeDocument/2006/math">
                    <m:r>
                      <a:rPr lang="en-US" altLang="zh-CN" b="0" i="1" dirty="0" smtClean="0">
                        <a:latin typeface="Cambria Math"/>
                        <a:sym typeface="Wingdings" panose="05000000000000000000" pitchFamily="2" charset="2"/>
                      </a:rPr>
                      <m:t>𝑌</m:t>
                    </m:r>
                    <m:r>
                      <a:rPr lang="en-US" altLang="zh-CN" b="0" i="1" dirty="0" smtClean="0">
                        <a:latin typeface="Cambria Math"/>
                        <a:sym typeface="Wingdings" panose="05000000000000000000" pitchFamily="2" charset="2"/>
                      </a:rPr>
                      <m:t>=</m:t>
                    </m:r>
                    <m:r>
                      <a:rPr lang="en-US" altLang="zh-CN" b="0" i="1" dirty="0" smtClean="0">
                        <a:latin typeface="Cambria Math"/>
                        <a:sym typeface="Wingdings" panose="05000000000000000000" pitchFamily="2" charset="2"/>
                      </a:rPr>
                      <m:t>𝐴</m:t>
                    </m:r>
                    <m:r>
                      <a:rPr lang="en-US" altLang="zh-CN" b="0" i="1" dirty="0" smtClean="0">
                        <a:latin typeface="Cambria Math"/>
                        <a:sym typeface="Wingdings" panose="05000000000000000000" pitchFamily="2" charset="2"/>
                      </a:rPr>
                      <m:t>(</m:t>
                    </m:r>
                    <m:r>
                      <a:rPr lang="en-US" altLang="zh-CN" b="0" i="1" dirty="0" smtClean="0">
                        <a:latin typeface="Cambria Math"/>
                        <a:sym typeface="Wingdings" panose="05000000000000000000" pitchFamily="2" charset="2"/>
                      </a:rPr>
                      <m:t>𝐵</m:t>
                    </m:r>
                    <m:r>
                      <a:rPr lang="en-US" altLang="zh-CN" b="0" i="1" dirty="0" smtClean="0">
                        <a:latin typeface="Cambria Math"/>
                        <a:sym typeface="Wingdings" panose="05000000000000000000" pitchFamily="2" charset="2"/>
                      </a:rPr>
                      <m:t>+</m:t>
                    </m:r>
                    <m:r>
                      <a:rPr lang="en-US" altLang="zh-CN" b="0" i="1" dirty="0" smtClean="0">
                        <a:latin typeface="Cambria Math"/>
                        <a:sym typeface="Wingdings" panose="05000000000000000000" pitchFamily="2" charset="2"/>
                      </a:rPr>
                      <m:t>𝐶</m:t>
                    </m:r>
                    <m:r>
                      <a:rPr lang="en-US" altLang="zh-CN" b="0" i="1" dirty="0" smtClean="0">
                        <a:latin typeface="Cambria Math"/>
                        <a:sym typeface="Wingdings" panose="05000000000000000000" pitchFamily="2" charset="2"/>
                      </a:rPr>
                      <m:t>)</m:t>
                    </m:r>
                  </m:oMath>
                </a14:m>
                <a:r>
                  <a:rPr lang="en-US" altLang="zh-CN" dirty="0"/>
                  <a:t>,	</a:t>
                </a:r>
                <a14:m>
                  <m:oMath xmlns:m="http://schemas.openxmlformats.org/officeDocument/2006/math">
                    <m:sSup>
                      <m:sSupPr>
                        <m:ctrlPr>
                          <a:rPr lang="en-US" altLang="zh-CN" i="1" dirty="0">
                            <a:latin typeface="Cambria Math" panose="02040503050406030204" pitchFamily="18" charset="0"/>
                            <a:sym typeface="Wingdings" panose="05000000000000000000" pitchFamily="2" charset="2"/>
                          </a:rPr>
                        </m:ctrlPr>
                      </m:sSupPr>
                      <m:e>
                        <m:r>
                          <a:rPr lang="en-US" altLang="zh-CN" i="1" dirty="0">
                            <a:latin typeface="Cambria Math"/>
                            <a:sym typeface="Wingdings" panose="05000000000000000000" pitchFamily="2" charset="2"/>
                          </a:rPr>
                          <m:t> </m:t>
                        </m:r>
                        <m:r>
                          <a:rPr lang="en-US" altLang="zh-CN" i="1" dirty="0">
                            <a:latin typeface="Cambria Math"/>
                            <a:sym typeface="Wingdings" panose="05000000000000000000" pitchFamily="2" charset="2"/>
                          </a:rPr>
                          <m:t>𝑌</m:t>
                        </m:r>
                      </m:e>
                      <m:sup>
                        <m:r>
                          <a:rPr lang="en-US" altLang="zh-CN" i="1" dirty="0">
                            <a:latin typeface="Cambria Math"/>
                            <a:sym typeface="Wingdings" panose="05000000000000000000" pitchFamily="2" charset="2"/>
                          </a:rPr>
                          <m:t>𝐷</m:t>
                        </m:r>
                      </m:sup>
                    </m:sSup>
                    <m:r>
                      <a:rPr lang="en-US" altLang="zh-CN" b="0" i="1" dirty="0" smtClean="0">
                        <a:latin typeface="Cambria Math"/>
                        <a:sym typeface="Wingdings" panose="05000000000000000000" pitchFamily="2" charset="2"/>
                      </a:rPr>
                      <m:t>=</m:t>
                    </m:r>
                    <m:r>
                      <a:rPr lang="en-US" altLang="zh-CN" b="0" i="1" dirty="0" smtClean="0">
                        <a:latin typeface="Cambria Math"/>
                        <a:sym typeface="Wingdings" panose="05000000000000000000" pitchFamily="2" charset="2"/>
                      </a:rPr>
                      <m:t>𝐴</m:t>
                    </m:r>
                    <m:r>
                      <a:rPr lang="en-US" altLang="zh-CN" b="0" i="1" dirty="0" smtClean="0">
                        <a:latin typeface="Cambria Math"/>
                        <a:sym typeface="Wingdings" panose="05000000000000000000" pitchFamily="2" charset="2"/>
                      </a:rPr>
                      <m:t>+</m:t>
                    </m:r>
                    <m:r>
                      <a:rPr lang="en-US" altLang="zh-CN" b="0" i="1" dirty="0" smtClean="0">
                        <a:latin typeface="Cambria Math"/>
                        <a:sym typeface="Wingdings" panose="05000000000000000000" pitchFamily="2" charset="2"/>
                      </a:rPr>
                      <m:t>𝐵𝐶</m:t>
                    </m:r>
                  </m:oMath>
                </a14:m>
                <a:endParaRPr lang="en-US" altLang="zh-CN" b="0" dirty="0">
                  <a:sym typeface="Wingdings" panose="05000000000000000000" pitchFamily="2" charset="2"/>
                </a:endParaRPr>
              </a:p>
              <a:p>
                <a:pPr marL="497845" lvl="1" indent="0">
                  <a:buNone/>
                </a:pPr>
                <a:r>
                  <a:rPr lang="en-US" altLang="zh-CN" dirty="0">
                    <a:sym typeface="Wingdings" panose="05000000000000000000" pitchFamily="2" charset="2"/>
                  </a:rPr>
                  <a:t>	</a:t>
                </a:r>
                <a14:m>
                  <m:oMath xmlns:m="http://schemas.openxmlformats.org/officeDocument/2006/math">
                    <m:r>
                      <a:rPr lang="en-US" altLang="zh-CN" i="1" dirty="0">
                        <a:latin typeface="Cambria Math"/>
                        <a:sym typeface="Wingdings" panose="05000000000000000000" pitchFamily="2" charset="2"/>
                      </a:rPr>
                      <m:t>𝑌</m:t>
                    </m:r>
                    <m:r>
                      <a:rPr lang="en-US" altLang="zh-CN" i="1" dirty="0">
                        <a:latin typeface="Cambria Math"/>
                        <a:sym typeface="Wingdings" panose="05000000000000000000" pitchFamily="2" charset="2"/>
                      </a:rPr>
                      <m:t>=(</m:t>
                    </m:r>
                    <m:r>
                      <a:rPr lang="en-US" altLang="zh-CN" i="1" dirty="0">
                        <a:latin typeface="Cambria Math"/>
                        <a:sym typeface="Wingdings" panose="05000000000000000000" pitchFamily="2" charset="2"/>
                      </a:rPr>
                      <m:t>𝐴𝐵</m:t>
                    </m:r>
                    <m:r>
                      <a:rPr lang="en-US" altLang="zh-CN" i="1" dirty="0">
                        <a:latin typeface="Cambria Math"/>
                        <a:sym typeface="Wingdings" panose="05000000000000000000" pitchFamily="2" charset="2"/>
                      </a:rPr>
                      <m:t>+</m:t>
                    </m:r>
                    <m:r>
                      <a:rPr lang="en-US" altLang="zh-CN" i="1" dirty="0">
                        <a:latin typeface="Cambria Math"/>
                        <a:sym typeface="Wingdings" panose="05000000000000000000" pitchFamily="2" charset="2"/>
                      </a:rPr>
                      <m:t>𝐶𝐷</m:t>
                    </m:r>
                    <m:r>
                      <a:rPr lang="en-US" altLang="zh-CN" i="1" dirty="0">
                        <a:latin typeface="Cambria Math"/>
                        <a:sym typeface="Wingdings" panose="05000000000000000000" pitchFamily="2" charset="2"/>
                      </a:rPr>
                      <m:t>)′</m:t>
                    </m:r>
                  </m:oMath>
                </a14:m>
                <a:r>
                  <a:rPr lang="en-US" altLang="zh-CN" dirty="0"/>
                  <a:t>,	</a:t>
                </a:r>
                <a14:m>
                  <m:oMath xmlns:m="http://schemas.openxmlformats.org/officeDocument/2006/math">
                    <m:sSup>
                      <m:sSupPr>
                        <m:ctrlPr>
                          <a:rPr lang="en-US" altLang="zh-CN" i="1" dirty="0">
                            <a:latin typeface="Cambria Math" panose="02040503050406030204" pitchFamily="18" charset="0"/>
                            <a:sym typeface="Wingdings" panose="05000000000000000000" pitchFamily="2" charset="2"/>
                          </a:rPr>
                        </m:ctrlPr>
                      </m:sSupPr>
                      <m:e>
                        <m:r>
                          <a:rPr lang="en-US" altLang="zh-CN" i="1" dirty="0">
                            <a:latin typeface="Cambria Math"/>
                            <a:sym typeface="Wingdings" panose="05000000000000000000" pitchFamily="2" charset="2"/>
                          </a:rPr>
                          <m:t> </m:t>
                        </m:r>
                        <m:r>
                          <a:rPr lang="en-US" altLang="zh-CN" i="1" dirty="0">
                            <a:latin typeface="Cambria Math"/>
                            <a:sym typeface="Wingdings" panose="05000000000000000000" pitchFamily="2" charset="2"/>
                          </a:rPr>
                          <m:t>𝑌</m:t>
                        </m:r>
                      </m:e>
                      <m:sup>
                        <m:r>
                          <a:rPr lang="en-US" altLang="zh-CN" i="1" dirty="0">
                            <a:latin typeface="Cambria Math"/>
                            <a:sym typeface="Wingdings" panose="05000000000000000000" pitchFamily="2" charset="2"/>
                          </a:rPr>
                          <m:t>𝐷</m:t>
                        </m:r>
                      </m:sup>
                    </m:sSup>
                    <m:r>
                      <a:rPr lang="en-US" altLang="zh-CN" i="1" dirty="0">
                        <a:latin typeface="Cambria Math"/>
                        <a:sym typeface="Wingdings" panose="05000000000000000000" pitchFamily="2" charset="2"/>
                      </a:rPr>
                      <m:t>=</m:t>
                    </m:r>
                    <m:r>
                      <a:rPr lang="en-US" altLang="zh-CN" b="0" i="1" dirty="0" smtClean="0">
                        <a:latin typeface="Cambria Math"/>
                        <a:sym typeface="Wingdings" panose="05000000000000000000" pitchFamily="2" charset="2"/>
                      </a:rPr>
                      <m:t>(</m:t>
                    </m:r>
                    <m:d>
                      <m:dPr>
                        <m:ctrlPr>
                          <a:rPr lang="en-US" altLang="zh-CN" b="0" i="1" dirty="0" smtClean="0">
                            <a:latin typeface="Cambria Math" panose="02040503050406030204" pitchFamily="18" charset="0"/>
                            <a:sym typeface="Wingdings" panose="05000000000000000000" pitchFamily="2" charset="2"/>
                          </a:rPr>
                        </m:ctrlPr>
                      </m:dPr>
                      <m:e>
                        <m:r>
                          <a:rPr lang="en-US" altLang="zh-CN" i="1" dirty="0">
                            <a:latin typeface="Cambria Math"/>
                            <a:sym typeface="Wingdings" panose="05000000000000000000" pitchFamily="2" charset="2"/>
                          </a:rPr>
                          <m:t>𝐴</m:t>
                        </m:r>
                        <m:r>
                          <a:rPr lang="en-US" altLang="zh-CN" b="0" i="1" dirty="0" smtClean="0">
                            <a:latin typeface="Cambria Math"/>
                            <a:sym typeface="Wingdings" panose="05000000000000000000" pitchFamily="2" charset="2"/>
                          </a:rPr>
                          <m:t>+</m:t>
                        </m:r>
                        <m:r>
                          <a:rPr lang="en-US" altLang="zh-CN" b="0" i="1" dirty="0" smtClean="0">
                            <a:latin typeface="Cambria Math"/>
                            <a:sym typeface="Wingdings" panose="05000000000000000000" pitchFamily="2" charset="2"/>
                          </a:rPr>
                          <m:t>𝐵</m:t>
                        </m:r>
                      </m:e>
                    </m:d>
                    <m:d>
                      <m:dPr>
                        <m:ctrlPr>
                          <a:rPr lang="en-US" altLang="zh-CN" b="0" i="1" dirty="0" smtClean="0">
                            <a:latin typeface="Cambria Math" panose="02040503050406030204" pitchFamily="18" charset="0"/>
                            <a:sym typeface="Wingdings" panose="05000000000000000000" pitchFamily="2" charset="2"/>
                          </a:rPr>
                        </m:ctrlPr>
                      </m:dPr>
                      <m:e>
                        <m:r>
                          <a:rPr lang="en-US" altLang="zh-CN" b="0" i="1" dirty="0" smtClean="0">
                            <a:latin typeface="Cambria Math"/>
                            <a:sym typeface="Wingdings" panose="05000000000000000000" pitchFamily="2" charset="2"/>
                          </a:rPr>
                          <m:t>𝐶</m:t>
                        </m:r>
                        <m:r>
                          <a:rPr lang="en-US" altLang="zh-CN" i="1" dirty="0">
                            <a:latin typeface="Cambria Math"/>
                            <a:sym typeface="Wingdings" panose="05000000000000000000" pitchFamily="2" charset="2"/>
                          </a:rPr>
                          <m:t>+</m:t>
                        </m:r>
                        <m:r>
                          <m:rPr>
                            <m:sty m:val="p"/>
                          </m:rPr>
                          <a:rPr lang="en-US" altLang="zh-CN" b="0" i="0" dirty="0" smtClean="0">
                            <a:latin typeface="Cambria Math"/>
                            <a:sym typeface="Wingdings" panose="05000000000000000000" pitchFamily="2" charset="2"/>
                          </a:rPr>
                          <m:t>D</m:t>
                        </m:r>
                      </m:e>
                    </m:d>
                    <m:r>
                      <a:rPr lang="en-US" altLang="zh-CN" b="0" i="0" dirty="0" smtClean="0">
                        <a:latin typeface="Cambria Math"/>
                        <a:sym typeface="Wingdings" panose="05000000000000000000" pitchFamily="2" charset="2"/>
                      </a:rPr>
                      <m:t>)′</m:t>
                    </m:r>
                  </m:oMath>
                </a14:m>
                <a:endParaRPr lang="en-US" altLang="zh-CN" dirty="0">
                  <a:sym typeface="Wingdings" panose="05000000000000000000" pitchFamily="2" charset="2"/>
                </a:endParaRPr>
              </a:p>
              <a:p>
                <a:pPr marL="0" lvl="1" indent="0">
                  <a:buNone/>
                </a:pPr>
                <a:endParaRPr lang="en-US" altLang="zh-CN" dirty="0"/>
              </a:p>
              <a:p>
                <a:pPr marL="0" lvl="1" indent="0">
                  <a:buNone/>
                </a:pPr>
                <a:endParaRPr lang="en-US" altLang="zh-CN" dirty="0"/>
              </a:p>
              <a:p>
                <a:pPr marL="0" indent="0">
                  <a:buNone/>
                </a:pP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1630" t="-1200" r="-815" b="-101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7"/>
              <p:cNvSpPr>
                <a:spLocks noChangeArrowheads="1"/>
              </p:cNvSpPr>
              <p:nvPr/>
            </p:nvSpPr>
            <p:spPr bwMode="auto">
              <a:xfrm>
                <a:off x="3215673" y="4971515"/>
                <a:ext cx="6568330" cy="916213"/>
              </a:xfrm>
              <a:prstGeom prst="rect">
                <a:avLst/>
              </a:prstGeom>
              <a:solidFill>
                <a:schemeClr val="bg1"/>
              </a:solidFill>
              <a:ln>
                <a:noFill/>
              </a:ln>
              <a:effectLst/>
            </p:spPr>
            <p:txBody>
              <a:bodyPr wrap="square" lIns="99569" tIns="49785" rIns="99569" bIns="49785">
                <a:spAutoFit/>
              </a:bodyPr>
              <a:lstStyle/>
              <a:p>
                <a:pPr algn="l"/>
                <a:r>
                  <a:rPr lang="zh-CN" altLang="en-US" sz="2600" b="1" dirty="0">
                    <a:solidFill>
                      <a:srgbClr val="FF0000"/>
                    </a:solidFill>
                    <a:latin typeface="+mj-ea"/>
                    <a:ea typeface="+mj-ea"/>
                  </a:rPr>
                  <a:t>求某一函数</a:t>
                </a:r>
                <a14:m>
                  <m:oMath xmlns:m="http://schemas.openxmlformats.org/officeDocument/2006/math">
                    <m:r>
                      <a:rPr lang="en-US" altLang="zh-CN" sz="2600" b="1" i="1">
                        <a:solidFill>
                          <a:srgbClr val="FF0000"/>
                        </a:solidFill>
                        <a:latin typeface="Cambria Math"/>
                        <a:ea typeface="+mj-ea"/>
                      </a:rPr>
                      <m:t>𝑭</m:t>
                    </m:r>
                  </m:oMath>
                </a14:m>
                <a:r>
                  <a:rPr lang="zh-CN" altLang="zh-CN" sz="2600" b="1" dirty="0">
                    <a:solidFill>
                      <a:srgbClr val="FF0000"/>
                    </a:solidFill>
                    <a:latin typeface="+mj-ea"/>
                    <a:ea typeface="+mj-ea"/>
                  </a:rPr>
                  <a:t>的对偶式时，</a:t>
                </a:r>
                <a:endParaRPr lang="en-US" altLang="zh-CN" sz="2600" b="1" dirty="0">
                  <a:solidFill>
                    <a:srgbClr val="FF0000"/>
                  </a:solidFill>
                  <a:latin typeface="+mj-ea"/>
                  <a:ea typeface="+mj-ea"/>
                </a:endParaRPr>
              </a:p>
              <a:p>
                <a:pPr algn="l"/>
                <a:r>
                  <a:rPr lang="zh-CN" altLang="zh-CN" sz="2600" b="1" dirty="0">
                    <a:solidFill>
                      <a:srgbClr val="FF0000"/>
                    </a:solidFill>
                    <a:latin typeface="+mj-ea"/>
                    <a:ea typeface="+mj-ea"/>
                  </a:rPr>
                  <a:t>同样要注意保持原函数的运算顺序不变</a:t>
                </a:r>
                <a:r>
                  <a:rPr lang="zh-CN" altLang="en-US" sz="2600" b="1" dirty="0">
                    <a:solidFill>
                      <a:srgbClr val="FF0000"/>
                    </a:solidFill>
                    <a:latin typeface="+mj-ea"/>
                    <a:ea typeface="+mj-ea"/>
                  </a:rPr>
                  <a:t>！</a:t>
                </a:r>
              </a:p>
            </p:txBody>
          </p:sp>
        </mc:Choice>
        <mc:Fallback xmlns="">
          <p:sp>
            <p:nvSpPr>
              <p:cNvPr id="5" name="Rectangle 17"/>
              <p:cNvSpPr>
                <a:spLocks noRot="1" noChangeAspect="1" noMove="1" noResize="1" noEditPoints="1" noAdjustHandles="1" noChangeArrowheads="1" noChangeShapeType="1" noTextEdit="1"/>
              </p:cNvSpPr>
              <p:nvPr/>
            </p:nvSpPr>
            <p:spPr bwMode="auto">
              <a:xfrm>
                <a:off x="2749745" y="4509120"/>
                <a:ext cx="5616624" cy="830997"/>
              </a:xfrm>
              <a:prstGeom prst="rect">
                <a:avLst/>
              </a:prstGeom>
              <a:blipFill rotWithShape="1">
                <a:blip r:embed="rId4"/>
                <a:stretch>
                  <a:fillRect l="-1629" t="-5882" r="-2714" b="-16176"/>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159457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882204" y="1548383"/>
                <a:ext cx="9624060" cy="3175686"/>
              </a:xfrm>
            </p:spPr>
            <p:txBody>
              <a:bodyPr/>
              <a:lstStyle/>
              <a:p>
                <a:pPr marL="0" lvl="1" indent="0">
                  <a:buNone/>
                </a:pPr>
                <a:endParaRPr lang="en-US" altLang="zh-CN" dirty="0">
                  <a:sym typeface="Wingdings" panose="05000000000000000000" pitchFamily="2" charset="2"/>
                </a:endParaRPr>
              </a:p>
              <a:p>
                <a:pPr marL="0" lvl="1" indent="0">
                  <a:buNone/>
                </a:pPr>
                <a:r>
                  <a:rPr lang="en-US" altLang="zh-CN" dirty="0">
                    <a:sym typeface="Wingdings" panose="05000000000000000000" pitchFamily="2" charset="2"/>
                  </a:rPr>
                  <a:t>  </a:t>
                </a:r>
              </a:p>
              <a:p>
                <a:pPr marL="0" lvl="1" indent="0">
                  <a:buNone/>
                </a:pPr>
                <a:r>
                  <a:rPr lang="zh-CN" altLang="en-US" dirty="0">
                    <a:sym typeface="Wingdings" panose="05000000000000000000" pitchFamily="2" charset="2"/>
                  </a:rPr>
                  <a:t>证明：</a:t>
                </a:r>
                <a:endParaRPr lang="en-US" altLang="zh-CN" dirty="0">
                  <a:sym typeface="Wingdings" panose="05000000000000000000" pitchFamily="2" charset="2"/>
                </a:endParaRPr>
              </a:p>
              <a:p>
                <a:pPr marL="0" lvl="1" indent="0">
                  <a:buNone/>
                </a:pPr>
                <a14:m>
                  <m:oMathPara xmlns:m="http://schemas.openxmlformats.org/officeDocument/2006/math">
                    <m:oMathParaPr>
                      <m:jc m:val="centerGroup"/>
                    </m:oMathParaPr>
                    <m:oMath xmlns:m="http://schemas.openxmlformats.org/officeDocument/2006/math">
                      <m:r>
                        <m:rPr>
                          <m:sty m:val="p"/>
                        </m:rPr>
                        <a:rPr lang="en-US" altLang="zh-CN" dirty="0">
                          <a:latin typeface="Cambria Math"/>
                          <a:sym typeface="Wingdings" panose="05000000000000000000" pitchFamily="2" charset="2"/>
                        </a:rPr>
                        <m:t>A</m:t>
                      </m:r>
                      <m:r>
                        <a:rPr lang="en-US" altLang="zh-CN" dirty="0">
                          <a:latin typeface="Cambria Math"/>
                          <a:sym typeface="Wingdings" panose="05000000000000000000" pitchFamily="2" charset="2"/>
                        </a:rPr>
                        <m:t>+</m:t>
                      </m:r>
                      <m:r>
                        <m:rPr>
                          <m:sty m:val="p"/>
                        </m:rPr>
                        <a:rPr lang="en-US" altLang="zh-CN" dirty="0">
                          <a:latin typeface="Cambria Math"/>
                          <a:sym typeface="Wingdings" panose="05000000000000000000" pitchFamily="2" charset="2"/>
                        </a:rPr>
                        <m:t>BC</m:t>
                      </m:r>
                      <m:r>
                        <a:rPr lang="en-US" altLang="zh-CN" b="0" i="1" dirty="0" smtClean="0">
                          <a:latin typeface="Cambria Math"/>
                          <a:sym typeface="Wingdings" panose="05000000000000000000" pitchFamily="2" charset="2"/>
                        </a:rPr>
                        <m:t>                  </m:t>
                      </m:r>
                      <m:r>
                        <a:rPr lang="en-US" altLang="zh-CN" i="1" dirty="0">
                          <a:latin typeface="Cambria Math"/>
                          <a:sym typeface="Wingdings" panose="05000000000000000000" pitchFamily="2" charset="2"/>
                        </a:rPr>
                        <m:t>(</m:t>
                      </m:r>
                      <m:r>
                        <a:rPr lang="en-US" altLang="zh-CN" i="1" dirty="0">
                          <a:latin typeface="Cambria Math"/>
                          <a:sym typeface="Wingdings" panose="05000000000000000000" pitchFamily="2" charset="2"/>
                        </a:rPr>
                        <m:t>𝐴</m:t>
                      </m:r>
                      <m:r>
                        <a:rPr lang="en-US" altLang="zh-CN" i="1" dirty="0">
                          <a:latin typeface="Cambria Math"/>
                          <a:sym typeface="Wingdings" panose="05000000000000000000" pitchFamily="2" charset="2"/>
                        </a:rPr>
                        <m:t>+</m:t>
                      </m:r>
                      <m:r>
                        <a:rPr lang="en-US" altLang="zh-CN" i="1" dirty="0">
                          <a:latin typeface="Cambria Math"/>
                          <a:sym typeface="Wingdings" panose="05000000000000000000" pitchFamily="2" charset="2"/>
                        </a:rPr>
                        <m:t>𝐵</m:t>
                      </m:r>
                      <m:r>
                        <a:rPr lang="en-US" altLang="zh-CN" i="1" dirty="0">
                          <a:latin typeface="Cambria Math"/>
                          <a:sym typeface="Wingdings" panose="05000000000000000000" pitchFamily="2" charset="2"/>
                        </a:rPr>
                        <m:t>)(</m:t>
                      </m:r>
                      <m:r>
                        <a:rPr lang="en-US" altLang="zh-CN" i="1" dirty="0">
                          <a:latin typeface="Cambria Math"/>
                          <a:sym typeface="Wingdings" panose="05000000000000000000" pitchFamily="2" charset="2"/>
                        </a:rPr>
                        <m:t>𝐴</m:t>
                      </m:r>
                      <m:r>
                        <a:rPr lang="en-US" altLang="zh-CN" i="1" dirty="0">
                          <a:latin typeface="Cambria Math"/>
                          <a:sym typeface="Wingdings" panose="05000000000000000000" pitchFamily="2" charset="2"/>
                        </a:rPr>
                        <m:t>+</m:t>
                      </m:r>
                      <m:r>
                        <a:rPr lang="en-US" altLang="zh-CN" i="1" dirty="0">
                          <a:latin typeface="Cambria Math"/>
                          <a:sym typeface="Wingdings" panose="05000000000000000000" pitchFamily="2" charset="2"/>
                        </a:rPr>
                        <m:t>𝐶</m:t>
                      </m:r>
                      <m:r>
                        <a:rPr lang="en-US" altLang="zh-CN" i="1" dirty="0">
                          <a:latin typeface="Cambria Math"/>
                          <a:sym typeface="Wingdings" panose="05000000000000000000" pitchFamily="2" charset="2"/>
                        </a:rPr>
                        <m:t>)</m:t>
                      </m:r>
                    </m:oMath>
                  </m:oMathPara>
                </a14:m>
                <a:endParaRPr lang="en-US" altLang="zh-CN" dirty="0">
                  <a:sym typeface="Wingdings" panose="05000000000000000000" pitchFamily="2" charset="2"/>
                </a:endParaRPr>
              </a:p>
              <a:p>
                <a:pPr marL="0" lvl="1" indent="0">
                  <a:buNone/>
                </a:pPr>
                <a:endParaRPr lang="en-US" altLang="zh-CN" dirty="0">
                  <a:sym typeface="Wingdings" panose="05000000000000000000" pitchFamily="2" charset="2"/>
                </a:endParaRPr>
              </a:p>
              <a:p>
                <a:pPr marL="0" lvl="1" indent="0">
                  <a:buNone/>
                </a:pPr>
                <a:endParaRPr lang="en-US" altLang="zh-CN" dirty="0">
                  <a:latin typeface="Cambria Math"/>
                  <a:sym typeface="Wingdings" panose="05000000000000000000" pitchFamily="2" charset="2"/>
                </a:endParaRPr>
              </a:p>
              <a:p>
                <a:pPr marL="0" lvl="1" indent="0">
                  <a:buNone/>
                </a:pPr>
                <a:endParaRPr lang="en-US" altLang="zh-CN" dirty="0">
                  <a:sym typeface="Wingdings" panose="05000000000000000000" pitchFamily="2" charset="2"/>
                </a:endParaRPr>
              </a:p>
              <a:p>
                <a:pPr marL="0" lvl="1" indent="0">
                  <a:buNone/>
                </a:pPr>
                <a:endParaRPr lang="en-US" altLang="zh-CN" dirty="0"/>
              </a:p>
              <a:p>
                <a:pPr marL="0" lvl="1" indent="0">
                  <a:buNone/>
                </a:pPr>
                <a:endParaRPr lang="en-US" altLang="zh-CN" dirty="0"/>
              </a:p>
              <a:p>
                <a:pPr marL="0" indent="0">
                  <a:buNone/>
                </a:pP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882204" y="1548383"/>
                <a:ext cx="9624060" cy="3175686"/>
              </a:xfrm>
              <a:blipFill rotWithShape="1">
                <a:blip r:embed="rId3"/>
                <a:stretch>
                  <a:fillRect l="-1394"/>
                </a:stretch>
              </a:blipFill>
            </p:spPr>
            <p:txBody>
              <a:bodyPr/>
              <a:lstStyle/>
              <a:p>
                <a:r>
                  <a:rPr lang="zh-CN" altLang="en-US">
                    <a:noFill/>
                  </a:rPr>
                  <a:t> </a:t>
                </a:r>
              </a:p>
            </p:txBody>
          </p:sp>
        </mc:Fallback>
      </mc:AlternateContent>
      <p:cxnSp>
        <p:nvCxnSpPr>
          <p:cNvPr id="5" name="直接箭头连接符 4"/>
          <p:cNvCxnSpPr/>
          <p:nvPr/>
        </p:nvCxnSpPr>
        <p:spPr bwMode="auto">
          <a:xfrm>
            <a:off x="3638410" y="4128629"/>
            <a:ext cx="0" cy="94814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 name="直接箭头连接符 5"/>
          <p:cNvCxnSpPr/>
          <p:nvPr/>
        </p:nvCxnSpPr>
        <p:spPr bwMode="auto">
          <a:xfrm>
            <a:off x="6103183" y="4128629"/>
            <a:ext cx="0" cy="948146"/>
          </a:xfrm>
          <a:prstGeom prst="straightConnector1">
            <a:avLst/>
          </a:prstGeom>
          <a:solidFill>
            <a:schemeClr val="accent1"/>
          </a:solidFill>
          <a:ln w="28575"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1" name="TextBox 10"/>
              <p:cNvSpPr txBox="1"/>
              <p:nvPr/>
            </p:nvSpPr>
            <p:spPr>
              <a:xfrm>
                <a:off x="2443544" y="5287277"/>
                <a:ext cx="4686670" cy="839206"/>
              </a:xfrm>
              <a:prstGeom prst="rect">
                <a:avLst/>
              </a:prstGeom>
              <a:noFill/>
            </p:spPr>
            <p:txBody>
              <a:bodyPr wrap="none" lIns="99569" tIns="49785" rIns="99569" bIns="49785" rtlCol="0">
                <a:spAutoFit/>
              </a:bodyPr>
              <a:lstStyle/>
              <a:p>
                <a:pPr marL="0" lvl="1"/>
                <a14:m>
                  <m:oMathPara xmlns:m="http://schemas.openxmlformats.org/officeDocument/2006/math">
                    <m:oMathParaPr>
                      <m:jc m:val="centerGroup"/>
                    </m:oMathParaPr>
                    <m:oMath xmlns:m="http://schemas.openxmlformats.org/officeDocument/2006/math">
                      <m:r>
                        <m:rPr>
                          <m:sty m:val="p"/>
                        </m:rPr>
                        <a:rPr lang="en-US" altLang="zh-CN" sz="3000" dirty="0">
                          <a:latin typeface="Cambria Math"/>
                          <a:sym typeface="Wingdings" panose="05000000000000000000" pitchFamily="2" charset="2"/>
                        </a:rPr>
                        <m:t>A</m:t>
                      </m:r>
                      <m:d>
                        <m:dPr>
                          <m:ctrlPr>
                            <a:rPr lang="en-US" altLang="zh-CN" sz="3000" i="1" dirty="0">
                              <a:latin typeface="Cambria Math" panose="02040503050406030204" pitchFamily="18" charset="0"/>
                              <a:sym typeface="Wingdings" panose="05000000000000000000" pitchFamily="2" charset="2"/>
                            </a:rPr>
                          </m:ctrlPr>
                        </m:dPr>
                        <m:e>
                          <m:r>
                            <m:rPr>
                              <m:sty m:val="p"/>
                            </m:rPr>
                            <a:rPr lang="en-US" altLang="zh-CN" sz="3000" dirty="0">
                              <a:latin typeface="Cambria Math"/>
                              <a:sym typeface="Wingdings" panose="05000000000000000000" pitchFamily="2" charset="2"/>
                            </a:rPr>
                            <m:t>B</m:t>
                          </m:r>
                          <m:r>
                            <a:rPr lang="en-US" altLang="zh-CN" sz="3000" dirty="0">
                              <a:latin typeface="Cambria Math"/>
                              <a:sym typeface="Wingdings" panose="05000000000000000000" pitchFamily="2" charset="2"/>
                            </a:rPr>
                            <m:t>+</m:t>
                          </m:r>
                          <m:r>
                            <m:rPr>
                              <m:sty m:val="p"/>
                            </m:rPr>
                            <a:rPr lang="en-US" altLang="zh-CN" sz="3000" dirty="0">
                              <a:latin typeface="Cambria Math"/>
                              <a:sym typeface="Wingdings" panose="05000000000000000000" pitchFamily="2" charset="2"/>
                            </a:rPr>
                            <m:t>C</m:t>
                          </m:r>
                        </m:e>
                      </m:d>
                      <m:r>
                        <a:rPr lang="en-US" altLang="zh-CN" sz="3000" i="1" dirty="0">
                          <a:latin typeface="Cambria Math"/>
                          <a:sym typeface="Wingdings" panose="05000000000000000000" pitchFamily="2" charset="2"/>
                        </a:rPr>
                        <m:t>              </m:t>
                      </m:r>
                      <m:r>
                        <a:rPr lang="en-US" altLang="zh-CN" sz="3000" i="1" dirty="0">
                          <a:latin typeface="Cambria Math"/>
                          <a:sym typeface="Wingdings" panose="05000000000000000000" pitchFamily="2" charset="2"/>
                        </a:rPr>
                        <m:t>𝐴𝐵</m:t>
                      </m:r>
                      <m:r>
                        <a:rPr lang="en-US" altLang="zh-CN" sz="3000" i="1" dirty="0">
                          <a:latin typeface="Cambria Math"/>
                          <a:sym typeface="Wingdings" panose="05000000000000000000" pitchFamily="2" charset="2"/>
                        </a:rPr>
                        <m:t>+</m:t>
                      </m:r>
                      <m:r>
                        <a:rPr lang="en-US" altLang="zh-CN" sz="3000" i="1" dirty="0">
                          <a:latin typeface="Cambria Math"/>
                          <a:sym typeface="Wingdings" panose="05000000000000000000" pitchFamily="2" charset="2"/>
                        </a:rPr>
                        <m:t>𝐴𝐶</m:t>
                      </m:r>
                    </m:oMath>
                  </m:oMathPara>
                </a14:m>
                <a:endParaRPr lang="en-US" altLang="zh-CN" sz="3000" dirty="0">
                  <a:sym typeface="Wingdings" panose="05000000000000000000" pitchFamily="2" charset="2"/>
                </a:endParaRPr>
              </a:p>
              <a:p>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443544" y="5287277"/>
                <a:ext cx="4686670" cy="839206"/>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30060" y="1716435"/>
                <a:ext cx="7802907" cy="1177760"/>
              </a:xfrm>
              <a:prstGeom prst="rect">
                <a:avLst/>
              </a:prstGeom>
              <a:noFill/>
            </p:spPr>
            <p:txBody>
              <a:bodyPr wrap="none" lIns="99569" tIns="49785" rIns="99569" bIns="49785" rtlCol="0">
                <a:spAutoFit/>
              </a:bodyPr>
              <a:lstStyle/>
              <a:p>
                <a:pPr marL="0" lvl="1"/>
                <a:r>
                  <a:rPr lang="zh-CN" altLang="en-US" sz="3500" dirty="0">
                    <a:latin typeface="楷体" panose="02010609060101010101" pitchFamily="49" charset="-122"/>
                    <a:ea typeface="楷体" panose="02010609060101010101" pitchFamily="49" charset="-122"/>
                  </a:rPr>
                  <a:t>例：试证明  </a:t>
                </a:r>
                <a14:m>
                  <m:oMath xmlns:m="http://schemas.openxmlformats.org/officeDocument/2006/math">
                    <m:r>
                      <m:rPr>
                        <m:sty m:val="p"/>
                      </m:rPr>
                      <a:rPr lang="en-US" altLang="zh-CN" sz="3500" dirty="0">
                        <a:latin typeface="Cambria Math"/>
                        <a:sym typeface="Wingdings" panose="05000000000000000000" pitchFamily="2" charset="2"/>
                      </a:rPr>
                      <m:t>A</m:t>
                    </m:r>
                    <m:r>
                      <a:rPr lang="en-US" altLang="zh-CN" sz="3500" dirty="0">
                        <a:latin typeface="Cambria Math"/>
                        <a:sym typeface="Wingdings" panose="05000000000000000000" pitchFamily="2" charset="2"/>
                      </a:rPr>
                      <m:t>+</m:t>
                    </m:r>
                    <m:r>
                      <m:rPr>
                        <m:sty m:val="p"/>
                      </m:rPr>
                      <a:rPr lang="en-US" altLang="zh-CN" sz="3500" dirty="0">
                        <a:latin typeface="Cambria Math"/>
                        <a:sym typeface="Wingdings" panose="05000000000000000000" pitchFamily="2" charset="2"/>
                      </a:rPr>
                      <m:t>BC</m:t>
                    </m:r>
                    <m:r>
                      <a:rPr lang="en-US" altLang="zh-CN" sz="3500" i="1" dirty="0">
                        <a:latin typeface="Cambria Math"/>
                        <a:sym typeface="Wingdings" panose="05000000000000000000" pitchFamily="2" charset="2"/>
                      </a:rPr>
                      <m:t>=(</m:t>
                    </m:r>
                    <m:r>
                      <a:rPr lang="en-US" altLang="zh-CN" sz="3500" i="1" dirty="0">
                        <a:latin typeface="Cambria Math"/>
                        <a:sym typeface="Wingdings" panose="05000000000000000000" pitchFamily="2" charset="2"/>
                      </a:rPr>
                      <m:t>𝐴</m:t>
                    </m:r>
                    <m:r>
                      <a:rPr lang="en-US" altLang="zh-CN" sz="3500" i="1" dirty="0">
                        <a:latin typeface="Cambria Math"/>
                        <a:sym typeface="Wingdings" panose="05000000000000000000" pitchFamily="2" charset="2"/>
                      </a:rPr>
                      <m:t>+</m:t>
                    </m:r>
                    <m:r>
                      <a:rPr lang="en-US" altLang="zh-CN" sz="3500" i="1" dirty="0">
                        <a:latin typeface="Cambria Math"/>
                        <a:sym typeface="Wingdings" panose="05000000000000000000" pitchFamily="2" charset="2"/>
                      </a:rPr>
                      <m:t>𝐵</m:t>
                    </m:r>
                    <m:r>
                      <a:rPr lang="en-US" altLang="zh-CN" sz="3500" i="1" dirty="0">
                        <a:latin typeface="Cambria Math"/>
                        <a:sym typeface="Wingdings" panose="05000000000000000000" pitchFamily="2" charset="2"/>
                      </a:rPr>
                      <m:t>)(</m:t>
                    </m:r>
                    <m:r>
                      <a:rPr lang="en-US" altLang="zh-CN" sz="3500" i="1" dirty="0">
                        <a:latin typeface="Cambria Math"/>
                        <a:sym typeface="Wingdings" panose="05000000000000000000" pitchFamily="2" charset="2"/>
                      </a:rPr>
                      <m:t>𝐴</m:t>
                    </m:r>
                    <m:r>
                      <a:rPr lang="en-US" altLang="zh-CN" sz="3500" i="1" dirty="0">
                        <a:latin typeface="Cambria Math"/>
                        <a:sym typeface="Wingdings" panose="05000000000000000000" pitchFamily="2" charset="2"/>
                      </a:rPr>
                      <m:t>+</m:t>
                    </m:r>
                    <m:r>
                      <a:rPr lang="en-US" altLang="zh-CN" sz="3500" i="1" dirty="0">
                        <a:latin typeface="Cambria Math"/>
                        <a:sym typeface="Wingdings" panose="05000000000000000000" pitchFamily="2" charset="2"/>
                      </a:rPr>
                      <m:t>𝐶</m:t>
                    </m:r>
                    <m:r>
                      <a:rPr lang="en-US" altLang="zh-CN" sz="3500" i="1" dirty="0">
                        <a:latin typeface="Cambria Math"/>
                        <a:sym typeface="Wingdings" panose="05000000000000000000" pitchFamily="2" charset="2"/>
                      </a:rPr>
                      <m:t>)</m:t>
                    </m:r>
                  </m:oMath>
                </a14:m>
                <a:endParaRPr lang="en-US" altLang="zh-CN" sz="3500" dirty="0">
                  <a:latin typeface="楷体" panose="02010609060101010101" pitchFamily="49" charset="-122"/>
                  <a:ea typeface="楷体" panose="02010609060101010101" pitchFamily="49" charset="-122"/>
                  <a:sym typeface="Wingdings" panose="05000000000000000000" pitchFamily="2" charset="2"/>
                </a:endParaRPr>
              </a:p>
              <a:p>
                <a:endParaRPr lang="zh-CN" altLang="en-US" sz="3500" dirty="0">
                  <a:latin typeface="楷体" panose="02010609060101010101" pitchFamily="49" charset="-122"/>
                  <a:ea typeface="楷体" panose="02010609060101010101" pitchFamily="49" charset="-122"/>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24278" y="1556792"/>
                <a:ext cx="7136377" cy="1077218"/>
              </a:xfrm>
              <a:prstGeom prst="rect">
                <a:avLst/>
              </a:prstGeom>
              <a:blipFill rotWithShape="1">
                <a:blip r:embed="rId5"/>
                <a:stretch>
                  <a:fillRect l="-2135" t="-9040"/>
                </a:stretch>
              </a:blipFill>
            </p:spPr>
            <p:txBody>
              <a:bodyPr/>
              <a:lstStyle/>
              <a:p>
                <a:r>
                  <a:rPr lang="zh-CN" altLang="en-US">
                    <a:noFill/>
                  </a:rPr>
                  <a:t> </a:t>
                </a:r>
              </a:p>
            </p:txBody>
          </p:sp>
        </mc:Fallback>
      </mc:AlternateContent>
      <p:sp>
        <p:nvSpPr>
          <p:cNvPr id="13" name="TextBox 12"/>
          <p:cNvSpPr txBox="1"/>
          <p:nvPr/>
        </p:nvSpPr>
        <p:spPr>
          <a:xfrm>
            <a:off x="6104150" y="4309287"/>
            <a:ext cx="1362188" cy="576874"/>
          </a:xfrm>
          <a:prstGeom prst="rect">
            <a:avLst/>
          </a:prstGeom>
          <a:noFill/>
        </p:spPr>
        <p:txBody>
          <a:bodyPr wrap="none" lIns="99569" tIns="49785" rIns="99569" bIns="49785" rtlCol="0">
            <a:spAutoFit/>
          </a:bodyPr>
          <a:lstStyle/>
          <a:p>
            <a:r>
              <a:rPr lang="zh-CN" altLang="en-US" sz="3000" dirty="0">
                <a:latin typeface="楷体" panose="02010609060101010101" pitchFamily="49" charset="-122"/>
                <a:ea typeface="楷体" panose="02010609060101010101" pitchFamily="49" charset="-122"/>
              </a:rPr>
              <a:t>对偶式</a:t>
            </a:r>
          </a:p>
        </p:txBody>
      </p:sp>
      <p:sp>
        <p:nvSpPr>
          <p:cNvPr id="14" name="TextBox 13"/>
          <p:cNvSpPr txBox="1"/>
          <p:nvPr/>
        </p:nvSpPr>
        <p:spPr>
          <a:xfrm>
            <a:off x="2164639" y="4309287"/>
            <a:ext cx="1362188" cy="576874"/>
          </a:xfrm>
          <a:prstGeom prst="rect">
            <a:avLst/>
          </a:prstGeom>
          <a:noFill/>
        </p:spPr>
        <p:txBody>
          <a:bodyPr wrap="none" lIns="99569" tIns="49785" rIns="99569" bIns="49785" rtlCol="0">
            <a:spAutoFit/>
          </a:bodyPr>
          <a:lstStyle/>
          <a:p>
            <a:r>
              <a:rPr lang="zh-CN" altLang="en-US" sz="3000" dirty="0">
                <a:latin typeface="楷体" panose="02010609060101010101" pitchFamily="49" charset="-122"/>
                <a:ea typeface="楷体" panose="02010609060101010101" pitchFamily="49" charset="-122"/>
              </a:rPr>
              <a:t>对偶式</a:t>
            </a:r>
          </a:p>
        </p:txBody>
      </p:sp>
      <p:sp>
        <p:nvSpPr>
          <p:cNvPr id="15" name="矩形 14"/>
          <p:cNvSpPr/>
          <p:nvPr/>
        </p:nvSpPr>
        <p:spPr>
          <a:xfrm>
            <a:off x="4573924" y="5076750"/>
            <a:ext cx="577789" cy="1008483"/>
          </a:xfrm>
          <a:prstGeom prst="rect">
            <a:avLst/>
          </a:prstGeom>
          <a:noFill/>
        </p:spPr>
        <p:txBody>
          <a:bodyPr wrap="none" lIns="99569" tIns="49785" rIns="99569" bIns="4978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6" name="矩形 15"/>
          <p:cNvSpPr/>
          <p:nvPr/>
        </p:nvSpPr>
        <p:spPr>
          <a:xfrm>
            <a:off x="4573924" y="3059020"/>
            <a:ext cx="577789" cy="1008483"/>
          </a:xfrm>
          <a:prstGeom prst="rect">
            <a:avLst/>
          </a:prstGeom>
          <a:noFill/>
        </p:spPr>
        <p:txBody>
          <a:bodyPr wrap="none" lIns="99569" tIns="49785" rIns="99569" bIns="49785">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5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18" name="直接箭头连接符 17"/>
          <p:cNvCxnSpPr/>
          <p:nvPr/>
        </p:nvCxnSpPr>
        <p:spPr bwMode="auto">
          <a:xfrm flipV="1">
            <a:off x="4862818" y="3995715"/>
            <a:ext cx="0" cy="108106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195031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1" fill="hold" nodeType="afterEffect">
                                  <p:stCondLst>
                                    <p:cond delay="25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par>
                                <p:cTn id="27" presetID="47"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7"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par>
                          <p:cTn id="54" fill="hold">
                            <p:stCondLst>
                              <p:cond delay="1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1" grpId="0"/>
      <p:bldP spid="13" grpId="0"/>
      <p:bldP spid="14" grpId="0"/>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基本定理</a:t>
            </a:r>
          </a:p>
        </p:txBody>
      </p:sp>
      <mc:AlternateContent xmlns:mc="http://schemas.openxmlformats.org/markup-compatibility/2006" xmlns:a14="http://schemas.microsoft.com/office/drawing/2010/main">
        <mc:Choice Requires="a14">
          <p:graphicFrame>
            <p:nvGraphicFramePr>
              <p:cNvPr id="17" name="Group 625"/>
              <p:cNvGraphicFramePr>
                <a:graphicFrameLocks/>
              </p:cNvGraphicFramePr>
              <p:nvPr>
                <p:extLst>
                  <p:ext uri="{D42A27DB-BD31-4B8C-83A1-F6EECF244321}">
                    <p14:modId xmlns:p14="http://schemas.microsoft.com/office/powerpoint/2010/main" val="3720909129"/>
                  </p:ext>
                </p:extLst>
              </p:nvPr>
            </p:nvGraphicFramePr>
            <p:xfrm>
              <a:off x="420453" y="2589749"/>
              <a:ext cx="9852493" cy="4435941"/>
            </p:xfrm>
            <a:graphic>
              <a:graphicData uri="http://schemas.openxmlformats.org/drawingml/2006/table">
                <a:tbl>
                  <a:tblPr>
                    <a:tableStyleId>{3B4B98B0-60AC-42C2-AFA5-B58CD77FA1E5}</a:tableStyleId>
                  </a:tblPr>
                  <a:tblGrid>
                    <a:gridCol w="1163088">
                      <a:extLst>
                        <a:ext uri="{9D8B030D-6E8A-4147-A177-3AD203B41FA5}">
                          <a16:colId xmlns:a16="http://schemas.microsoft.com/office/drawing/2014/main" val="20000"/>
                        </a:ext>
                      </a:extLst>
                    </a:gridCol>
                    <a:gridCol w="3674884">
                      <a:extLst>
                        <a:ext uri="{9D8B030D-6E8A-4147-A177-3AD203B41FA5}">
                          <a16:colId xmlns:a16="http://schemas.microsoft.com/office/drawing/2014/main" val="20001"/>
                        </a:ext>
                      </a:extLst>
                    </a:gridCol>
                    <a:gridCol w="1342136">
                      <a:extLst>
                        <a:ext uri="{9D8B030D-6E8A-4147-A177-3AD203B41FA5}">
                          <a16:colId xmlns:a16="http://schemas.microsoft.com/office/drawing/2014/main" val="20002"/>
                        </a:ext>
                      </a:extLst>
                    </a:gridCol>
                    <a:gridCol w="3672385">
                      <a:extLst>
                        <a:ext uri="{9D8B030D-6E8A-4147-A177-3AD203B41FA5}">
                          <a16:colId xmlns:a16="http://schemas.microsoft.com/office/drawing/2014/main" val="20003"/>
                        </a:ext>
                      </a:extLst>
                    </a:gridCol>
                  </a:tblGrid>
                  <a:tr h="50408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序号</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600" b="1" u="none" strike="noStrike" cap="none" normalizeH="0" baseline="0" dirty="0">
                              <a:ln>
                                <a:noFill/>
                              </a:ln>
                              <a:effectLst/>
                            </a:rPr>
                            <a:t>公       式</a:t>
                          </a:r>
                          <a:endParaRPr kumimoji="0" lang="zh-CN" altLang="en-US" sz="2600" b="1"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0"/>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0</a:t>
                          </a:r>
                          <a:endParaRPr kumimoji="0" lang="en-US" altLang="zh-CN" sz="2200" b="1"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10</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 1′ = 0; 0′=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1"/>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a:t>
                          </a:r>
                          <a14:m>
                            <m:oMath xmlns:m="http://schemas.openxmlformats.org/officeDocument/2006/math">
                              <m:r>
                                <a:rPr lang="en-US" altLang="zh-CN" sz="2200" b="0" i="0" smtClean="0">
                                  <a:solidFill>
                                    <a:schemeClr val="tx1"/>
                                  </a:solidFill>
                                  <a:effectLst/>
                                  <a:latin typeface="Cambria Math"/>
                                  <a:ea typeface="Cambria Math"/>
                                </a:rPr>
                                <m:t> </m:t>
                              </m:r>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11</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 + A=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2"/>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3</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12</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0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4</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0</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13</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5</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B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14</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A′ = 1</a:t>
                          </a:r>
                          <a:endParaRPr kumimoji="0" lang="en-US" altLang="zh-CN" sz="2200" b="0" i="0" u="none" strike="noStrike" cap="none" normalizeH="0" baseline="0" dirty="0">
                            <a:ln>
                              <a:noFill/>
                            </a:ln>
                            <a:solidFill>
                              <a:srgbClr val="000000"/>
                            </a:solidFill>
                            <a:effectLst/>
                            <a:latin typeface="黑体" pitchFamily="2" charset="-122"/>
                            <a:ea typeface="黑体" pitchFamily="2" charset="-122"/>
                          </a:endParaRPr>
                        </a:p>
                      </a:txBody>
                      <a:tcPr marL="106934" marR="106934" marT="50408" marB="50408" horzOverflow="overflow"/>
                    </a:tc>
                    <a:extLst>
                      <a:ext uri="{0D108BD9-81ED-4DB2-BD59-A6C34878D82A}">
                        <a16:rowId xmlns:a16="http://schemas.microsoft.com/office/drawing/2014/main" val="10005"/>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15</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B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7</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+C)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16</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+C) = (A + B) +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436873">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B) ′ = A′ + 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17</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B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C = (A +B)</a:t>
                          </a:r>
                          <a:r>
                            <a:rPr lang="en-US" altLang="zh-CN" sz="2200" b="1" dirty="0">
                              <a:solidFill>
                                <a:schemeClr val="tx1"/>
                              </a:solidFill>
                              <a:effectLst/>
                              <a:ea typeface="Cambria Math"/>
                            </a:rPr>
                            <a:t> </a:t>
                          </a:r>
                          <a14:m>
                            <m:oMath xmlns:m="http://schemas.openxmlformats.org/officeDocument/2006/math">
                              <m:r>
                                <a:rPr lang="en-US" altLang="zh-CN" sz="2200" b="1" i="1" smtClean="0">
                                  <a:solidFill>
                                    <a:schemeClr val="tx1"/>
                                  </a:solidFill>
                                  <a:effectLst/>
                                  <a:latin typeface="Cambria Math"/>
                                  <a:ea typeface="Cambria Math"/>
                                </a:rPr>
                                <m:t>∙</m:t>
                              </m:r>
                            </m:oMath>
                          </a14:m>
                          <a:r>
                            <a:rPr kumimoji="0" lang="en-US" altLang="zh-CN" sz="2200" u="none" strike="noStrike" cap="none" normalizeH="0" baseline="0" dirty="0">
                              <a:ln>
                                <a:noFill/>
                              </a:ln>
                              <a:effectLst/>
                            </a:rPr>
                            <a:t> (A +C)</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436873">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a:ln>
                                <a:noFill/>
                              </a:ln>
                              <a:effectLst/>
                            </a:rPr>
                            <a:t>9</a:t>
                          </a:r>
                          <a:endParaRPr kumimoji="0" lang="en-US" altLang="zh-CN" sz="2200" b="0" i="0" u="none" strike="noStrike" cap="none" normalizeH="0" baseline="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 ′ = A</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18</a:t>
                          </a:r>
                          <a:endParaRPr kumimoji="0" lang="en-US" altLang="zh-CN" sz="2200" b="0" i="0"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u="none" strike="noStrike" cap="none" normalizeH="0" baseline="0" dirty="0">
                              <a:ln>
                                <a:noFill/>
                              </a:ln>
                              <a:effectLst/>
                            </a:rPr>
                            <a:t>(A+ B) ′ = A′B′</a:t>
                          </a:r>
                          <a:endParaRPr kumimoji="0" lang="en-US" altLang="zh-CN" sz="2200" b="0" i="1" u="none" strike="noStrike" cap="none" normalizeH="0" baseline="0" dirty="0">
                            <a:ln>
                              <a:noFill/>
                            </a:ln>
                            <a:solidFill>
                              <a:srgbClr val="000000"/>
                            </a:solidFill>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mc:Choice>
        <mc:Fallback xmlns="">
          <p:graphicFrame>
            <p:nvGraphicFramePr>
              <p:cNvPr id="17" name="Group 625"/>
              <p:cNvGraphicFramePr>
                <a:graphicFrameLocks/>
              </p:cNvGraphicFramePr>
              <p:nvPr>
                <p:extLst>
                  <p:ext uri="{D42A27DB-BD31-4B8C-83A1-F6EECF244321}">
                    <p14:modId xmlns:p14="http://schemas.microsoft.com/office/powerpoint/2010/main" val="3720909129"/>
                  </p:ext>
                </p:extLst>
              </p:nvPr>
            </p:nvGraphicFramePr>
            <p:xfrm>
              <a:off x="359532" y="2348880"/>
              <a:ext cx="8424936" cy="4023360"/>
            </p:xfrm>
            <a:graphic>
              <a:graphicData uri="http://schemas.openxmlformats.org/drawingml/2006/table">
                <a:tbl>
                  <a:tblPr>
                    <a:tableStyleId>{3B4B98B0-60AC-42C2-AFA5-B58CD77FA1E5}</a:tableStyleId>
                  </a:tblPr>
                  <a:tblGrid>
                    <a:gridCol w="994565"/>
                    <a:gridCol w="3142419"/>
                    <a:gridCol w="1147670"/>
                    <a:gridCol w="3140282"/>
                  </a:tblGrid>
                  <a:tr h="45720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序号</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u="none" strike="noStrike" cap="none" normalizeH="0" baseline="0" dirty="0" smtClean="0">
                              <a:ln>
                                <a:noFill/>
                              </a:ln>
                              <a:effectLst/>
                            </a:rPr>
                            <a:t>公       式</a:t>
                          </a:r>
                          <a:endParaRPr kumimoji="0"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132308" r="-137791" b="-8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10</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 1′ = 0; 0′=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232308" r="-137791" b="-7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11</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 + A=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3</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332308" r="-137791" b="-6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12</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0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4</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432308" r="-137791" b="-5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13</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5</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532308" r="-137791" b="-4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14</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A′ = 1</a:t>
                          </a:r>
                          <a:endParaRPr kumimoji="0" lang="en-US" altLang="zh-CN" sz="2000" b="0" i="0" u="none" strike="noStrike" cap="none" normalizeH="0" baseline="0" dirty="0" smtClean="0">
                            <a:ln>
                              <a:noFill/>
                            </a:ln>
                            <a:solidFill>
                              <a:srgbClr val="000000"/>
                            </a:solidFill>
                            <a:effectLst/>
                            <a:latin typeface="黑体" pitchFamily="2" charset="-122"/>
                            <a:ea typeface="黑体" pitchFamily="2"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632308" r="-137791" b="-3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15</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B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7</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732308" r="-137791" b="-227692"/>
                          </a:stretch>
                        </a:blip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16</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(B +C) = (A + B) + C</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r h="396240">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31783" t="-832308" r="-137791" b="-127692"/>
                          </a:stretch>
                        </a:blipFill>
                      </a:tcPr>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17</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p>
                          <a:endParaRPr lang="zh-CN"/>
                        </a:p>
                      </a:txBody>
                      <a:tcPr horzOverflow="overflow">
                        <a:blipFill rotWithShape="1">
                          <a:blip r:embed="rId3"/>
                          <a:stretch>
                            <a:fillRect l="-168544" t="-832308" r="-1553" b="-127692"/>
                          </a:stretch>
                        </a:blipFill>
                      </a:tcPr>
                    </a:tc>
                  </a:tr>
                  <a:tr h="39624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smtClean="0">
                              <a:ln>
                                <a:noFill/>
                              </a:ln>
                              <a:effectLst/>
                            </a:rPr>
                            <a:t>9</a:t>
                          </a:r>
                          <a:endPar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 ′ = A</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18</a:t>
                          </a:r>
                          <a:endParaRPr kumimoji="0" lang="en-US" altLang="zh-CN" sz="2000" b="0"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smtClean="0">
                              <a:ln>
                                <a:noFill/>
                              </a:ln>
                              <a:effectLst/>
                            </a:rPr>
                            <a:t>(A+ B) ′ = A′B′</a:t>
                          </a:r>
                          <a:endParaRPr kumimoji="0" lang="en-US" altLang="zh-CN" sz="2000" b="0" i="1"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tc>
                  </a:tr>
                </a:tbl>
              </a:graphicData>
            </a:graphic>
          </p:graphicFrame>
        </mc:Fallback>
      </mc:AlternateContent>
      <p:sp>
        <p:nvSpPr>
          <p:cNvPr id="7" name="TextBox 6"/>
          <p:cNvSpPr txBox="1"/>
          <p:nvPr/>
        </p:nvSpPr>
        <p:spPr>
          <a:xfrm>
            <a:off x="2988839" y="1795829"/>
            <a:ext cx="4689491" cy="639151"/>
          </a:xfrm>
          <a:prstGeom prst="rect">
            <a:avLst/>
          </a:prstGeom>
          <a:noFill/>
        </p:spPr>
        <p:txBody>
          <a:bodyPr wrap="none" lIns="99569" tIns="49785" rIns="99569" bIns="49785" rtlCol="0">
            <a:spAutoFit/>
          </a:bodyPr>
          <a:lstStyle/>
          <a:p>
            <a:r>
              <a:rPr lang="zh-CN" altLang="en-US" sz="3500" dirty="0">
                <a:latin typeface="华文楷体" panose="02010600040101010101" pitchFamily="2" charset="-122"/>
                <a:ea typeface="华文楷体" panose="02010600040101010101" pitchFamily="2" charset="-122"/>
              </a:rPr>
              <a:t>逻辑代数的基本公式表</a:t>
            </a:r>
          </a:p>
        </p:txBody>
      </p:sp>
      <p:cxnSp>
        <p:nvCxnSpPr>
          <p:cNvPr id="9" name="直接箭头连接符 8"/>
          <p:cNvCxnSpPr/>
          <p:nvPr/>
        </p:nvCxnSpPr>
        <p:spPr bwMode="auto">
          <a:xfrm>
            <a:off x="4041152" y="3304278"/>
            <a:ext cx="1684187" cy="396961"/>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0" name="直接箭头连接符 19"/>
          <p:cNvCxnSpPr/>
          <p:nvPr/>
        </p:nvCxnSpPr>
        <p:spPr bwMode="auto">
          <a:xfrm>
            <a:off x="4041152" y="3715535"/>
            <a:ext cx="1684187" cy="396961"/>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1" name="直接箭头连接符 20"/>
          <p:cNvCxnSpPr/>
          <p:nvPr/>
        </p:nvCxnSpPr>
        <p:spPr bwMode="auto">
          <a:xfrm>
            <a:off x="4020785" y="4213096"/>
            <a:ext cx="1684187" cy="396961"/>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2" name="直接箭头连接符 21"/>
          <p:cNvCxnSpPr/>
          <p:nvPr/>
        </p:nvCxnSpPr>
        <p:spPr bwMode="auto">
          <a:xfrm>
            <a:off x="4020785" y="4707539"/>
            <a:ext cx="1608793" cy="396961"/>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3" name="直接箭头连接符 22"/>
          <p:cNvCxnSpPr/>
          <p:nvPr/>
        </p:nvCxnSpPr>
        <p:spPr bwMode="auto">
          <a:xfrm>
            <a:off x="4251978" y="5104500"/>
            <a:ext cx="1400176" cy="396961"/>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4" name="直接箭头连接符 23"/>
          <p:cNvCxnSpPr/>
          <p:nvPr/>
        </p:nvCxnSpPr>
        <p:spPr bwMode="auto">
          <a:xfrm>
            <a:off x="4825182" y="5606651"/>
            <a:ext cx="955184" cy="198480"/>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5" name="直接箭头连接符 24"/>
          <p:cNvCxnSpPr/>
          <p:nvPr/>
        </p:nvCxnSpPr>
        <p:spPr bwMode="auto">
          <a:xfrm>
            <a:off x="4825182" y="6102852"/>
            <a:ext cx="955184" cy="198480"/>
          </a:xfrm>
          <a:prstGeom prst="straightConnector1">
            <a:avLst/>
          </a:prstGeom>
          <a:solidFill>
            <a:schemeClr val="accent1"/>
          </a:solidFill>
          <a:ln w="28575" cap="flat" cmpd="sng" algn="ctr">
            <a:solidFill>
              <a:srgbClr val="FF0000"/>
            </a:solidFill>
            <a:prstDash val="solid"/>
            <a:round/>
            <a:headEnd type="arrow"/>
            <a:tailEnd type="arrow"/>
          </a:ln>
          <a:effectLst/>
        </p:spPr>
      </p:cxnSp>
      <p:cxnSp>
        <p:nvCxnSpPr>
          <p:cNvPr id="26" name="直接箭头连接符 25"/>
          <p:cNvCxnSpPr/>
          <p:nvPr/>
        </p:nvCxnSpPr>
        <p:spPr bwMode="auto">
          <a:xfrm>
            <a:off x="4504607" y="6479967"/>
            <a:ext cx="1275758" cy="295814"/>
          </a:xfrm>
          <a:prstGeom prst="straightConnector1">
            <a:avLst/>
          </a:prstGeom>
          <a:solidFill>
            <a:schemeClr val="accent1"/>
          </a:solidFill>
          <a:ln w="28575" cap="flat" cmpd="sng" algn="ctr">
            <a:solidFill>
              <a:srgbClr val="FF0000"/>
            </a:solidFill>
            <a:prstDash val="solid"/>
            <a:round/>
            <a:headEnd type="arrow"/>
            <a:tailEnd type="arrow"/>
          </a:ln>
          <a:effectLst/>
        </p:spPr>
      </p:cxnSp>
      <p:sp>
        <p:nvSpPr>
          <p:cNvPr id="29" name="TextBox 28"/>
          <p:cNvSpPr txBox="1"/>
          <p:nvPr/>
        </p:nvSpPr>
        <p:spPr>
          <a:xfrm>
            <a:off x="3842104" y="2440569"/>
            <a:ext cx="2137416" cy="576874"/>
          </a:xfrm>
          <a:prstGeom prst="rect">
            <a:avLst/>
          </a:prstGeom>
          <a:solidFill>
            <a:schemeClr val="bg1"/>
          </a:solidFill>
        </p:spPr>
        <p:txBody>
          <a:bodyPr wrap="none" lIns="99569" tIns="49785" rIns="99569" bIns="49785" rtlCol="0">
            <a:spAutoFit/>
          </a:bodyPr>
          <a:lstStyle/>
          <a:p>
            <a:r>
              <a:rPr lang="zh-CN" altLang="en-US" sz="3000" dirty="0">
                <a:solidFill>
                  <a:srgbClr val="FF0000"/>
                </a:solidFill>
                <a:latin typeface="隶书" panose="02010509060101010101" pitchFamily="49" charset="-122"/>
                <a:ea typeface="隶书" panose="02010509060101010101" pitchFamily="49" charset="-122"/>
              </a:rPr>
              <a:t>互为对偶式</a:t>
            </a:r>
          </a:p>
        </p:txBody>
      </p:sp>
    </p:spTree>
    <p:extLst>
      <p:ext uri="{BB962C8B-B14F-4D97-AF65-F5344CB8AC3E}">
        <p14:creationId xmlns:p14="http://schemas.microsoft.com/office/powerpoint/2010/main" val="33730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16" presetClass="exit" presetSubtype="21" fill="hold" nodeType="afterEffect">
                                  <p:stCondLst>
                                    <p:cond delay="1000"/>
                                  </p:stCondLst>
                                  <p:childTnLst>
                                    <p:animEffect transition="out" filter="barn(inVertic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par>
                          <p:cTn id="16" fill="hold">
                            <p:stCondLst>
                              <p:cond delay="2500"/>
                            </p:stCondLst>
                            <p:childTnLst>
                              <p:par>
                                <p:cTn id="17" presetID="16" presetClass="entr" presetSubtype="37"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outVertical)">
                                      <p:cBhvr>
                                        <p:cTn id="19" dur="500"/>
                                        <p:tgtEl>
                                          <p:spTgt spid="20"/>
                                        </p:tgtEl>
                                      </p:cBhvr>
                                    </p:animEffect>
                                  </p:childTnLst>
                                </p:cTn>
                              </p:par>
                            </p:childTnLst>
                          </p:cTn>
                        </p:par>
                        <p:par>
                          <p:cTn id="20" fill="hold">
                            <p:stCondLst>
                              <p:cond delay="3000"/>
                            </p:stCondLst>
                            <p:childTnLst>
                              <p:par>
                                <p:cTn id="21" presetID="16" presetClass="exit" presetSubtype="21" fill="hold" nodeType="afterEffect">
                                  <p:stCondLst>
                                    <p:cond delay="1000"/>
                                  </p:stCondLst>
                                  <p:childTnLst>
                                    <p:animEffect transition="out" filter="barn(inVertical)">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par>
                          <p:cTn id="24" fill="hold">
                            <p:stCondLst>
                              <p:cond delay="4500"/>
                            </p:stCondLst>
                            <p:childTnLst>
                              <p:par>
                                <p:cTn id="25" presetID="16" presetClass="entr" presetSubtype="37"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Vertical)">
                                      <p:cBhvr>
                                        <p:cTn id="27" dur="500"/>
                                        <p:tgtEl>
                                          <p:spTgt spid="21"/>
                                        </p:tgtEl>
                                      </p:cBhvr>
                                    </p:animEffect>
                                  </p:childTnLst>
                                </p:cTn>
                              </p:par>
                            </p:childTnLst>
                          </p:cTn>
                        </p:par>
                        <p:par>
                          <p:cTn id="28" fill="hold">
                            <p:stCondLst>
                              <p:cond delay="5000"/>
                            </p:stCondLst>
                            <p:childTnLst>
                              <p:par>
                                <p:cTn id="29" presetID="16" presetClass="exit" presetSubtype="21" fill="hold" nodeType="afterEffect">
                                  <p:stCondLst>
                                    <p:cond delay="1000"/>
                                  </p:stCondLst>
                                  <p:childTnLst>
                                    <p:animEffect transition="out" filter="barn(inVertical)">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par>
                          <p:cTn id="32" fill="hold">
                            <p:stCondLst>
                              <p:cond delay="6500"/>
                            </p:stCondLst>
                            <p:childTnLst>
                              <p:par>
                                <p:cTn id="33" presetID="16" presetClass="entr" presetSubtype="37"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outVertical)">
                                      <p:cBhvr>
                                        <p:cTn id="35" dur="500"/>
                                        <p:tgtEl>
                                          <p:spTgt spid="22"/>
                                        </p:tgtEl>
                                      </p:cBhvr>
                                    </p:animEffect>
                                  </p:childTnLst>
                                </p:cTn>
                              </p:par>
                            </p:childTnLst>
                          </p:cTn>
                        </p:par>
                        <p:par>
                          <p:cTn id="36" fill="hold">
                            <p:stCondLst>
                              <p:cond delay="7000"/>
                            </p:stCondLst>
                            <p:childTnLst>
                              <p:par>
                                <p:cTn id="37" presetID="16" presetClass="exit" presetSubtype="21" fill="hold" nodeType="afterEffect">
                                  <p:stCondLst>
                                    <p:cond delay="1000"/>
                                  </p:stCondLst>
                                  <p:childTnLst>
                                    <p:animEffect transition="out" filter="barn(inVertical)">
                                      <p:cBhvr>
                                        <p:cTn id="38" dur="500"/>
                                        <p:tgtEl>
                                          <p:spTgt spid="22"/>
                                        </p:tgtEl>
                                      </p:cBhvr>
                                    </p:animEffect>
                                    <p:set>
                                      <p:cBhvr>
                                        <p:cTn id="39" dur="1" fill="hold">
                                          <p:stCondLst>
                                            <p:cond delay="499"/>
                                          </p:stCondLst>
                                        </p:cTn>
                                        <p:tgtEl>
                                          <p:spTgt spid="22"/>
                                        </p:tgtEl>
                                        <p:attrNameLst>
                                          <p:attrName>style.visibility</p:attrName>
                                        </p:attrNameLst>
                                      </p:cBhvr>
                                      <p:to>
                                        <p:strVal val="hidden"/>
                                      </p:to>
                                    </p:set>
                                  </p:childTnLst>
                                </p:cTn>
                              </p:par>
                            </p:childTnLst>
                          </p:cTn>
                        </p:par>
                        <p:par>
                          <p:cTn id="40" fill="hold">
                            <p:stCondLst>
                              <p:cond delay="8500"/>
                            </p:stCondLst>
                            <p:childTnLst>
                              <p:par>
                                <p:cTn id="41" presetID="16" presetClass="entr" presetSubtype="37"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outVertical)">
                                      <p:cBhvr>
                                        <p:cTn id="43" dur="500"/>
                                        <p:tgtEl>
                                          <p:spTgt spid="23"/>
                                        </p:tgtEl>
                                      </p:cBhvr>
                                    </p:animEffect>
                                  </p:childTnLst>
                                </p:cTn>
                              </p:par>
                            </p:childTnLst>
                          </p:cTn>
                        </p:par>
                        <p:par>
                          <p:cTn id="44" fill="hold">
                            <p:stCondLst>
                              <p:cond delay="9000"/>
                            </p:stCondLst>
                            <p:childTnLst>
                              <p:par>
                                <p:cTn id="45" presetID="16" presetClass="exit" presetSubtype="21" fill="hold" nodeType="afterEffect">
                                  <p:stCondLst>
                                    <p:cond delay="1000"/>
                                  </p:stCondLst>
                                  <p:childTnLst>
                                    <p:animEffect transition="out" filter="barn(inVertical)">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childTnLst>
                          </p:cTn>
                        </p:par>
                        <p:par>
                          <p:cTn id="48" fill="hold">
                            <p:stCondLst>
                              <p:cond delay="10500"/>
                            </p:stCondLst>
                            <p:childTnLst>
                              <p:par>
                                <p:cTn id="49" presetID="16" presetClass="entr" presetSubtype="37"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arn(outVertical)">
                                      <p:cBhvr>
                                        <p:cTn id="51" dur="500"/>
                                        <p:tgtEl>
                                          <p:spTgt spid="24"/>
                                        </p:tgtEl>
                                      </p:cBhvr>
                                    </p:animEffect>
                                  </p:childTnLst>
                                </p:cTn>
                              </p:par>
                            </p:childTnLst>
                          </p:cTn>
                        </p:par>
                        <p:par>
                          <p:cTn id="52" fill="hold">
                            <p:stCondLst>
                              <p:cond delay="11000"/>
                            </p:stCondLst>
                            <p:childTnLst>
                              <p:par>
                                <p:cTn id="53" presetID="16" presetClass="exit" presetSubtype="21" fill="hold" nodeType="afterEffect">
                                  <p:stCondLst>
                                    <p:cond delay="1000"/>
                                  </p:stCondLst>
                                  <p:childTnLst>
                                    <p:animEffect transition="out" filter="barn(inVertical)">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childTnLst>
                          </p:cTn>
                        </p:par>
                        <p:par>
                          <p:cTn id="56" fill="hold">
                            <p:stCondLst>
                              <p:cond delay="12500"/>
                            </p:stCondLst>
                            <p:childTnLst>
                              <p:par>
                                <p:cTn id="57" presetID="16" presetClass="entr" presetSubtype="37"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outVertical)">
                                      <p:cBhvr>
                                        <p:cTn id="59" dur="500"/>
                                        <p:tgtEl>
                                          <p:spTgt spid="25"/>
                                        </p:tgtEl>
                                      </p:cBhvr>
                                    </p:animEffect>
                                  </p:childTnLst>
                                </p:cTn>
                              </p:par>
                            </p:childTnLst>
                          </p:cTn>
                        </p:par>
                        <p:par>
                          <p:cTn id="60" fill="hold">
                            <p:stCondLst>
                              <p:cond delay="13000"/>
                            </p:stCondLst>
                            <p:childTnLst>
                              <p:par>
                                <p:cTn id="61" presetID="16" presetClass="exit" presetSubtype="21" fill="hold" nodeType="afterEffect">
                                  <p:stCondLst>
                                    <p:cond delay="1000"/>
                                  </p:stCondLst>
                                  <p:childTnLst>
                                    <p:animEffect transition="out" filter="barn(inVertical)">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childTnLst>
                          </p:cTn>
                        </p:par>
                        <p:par>
                          <p:cTn id="64" fill="hold">
                            <p:stCondLst>
                              <p:cond delay="14500"/>
                            </p:stCondLst>
                            <p:childTnLst>
                              <p:par>
                                <p:cTn id="65" presetID="16" presetClass="entr" presetSubtype="37"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arn(outVertical)">
                                      <p:cBhvr>
                                        <p:cTn id="67" dur="500"/>
                                        <p:tgtEl>
                                          <p:spTgt spid="26"/>
                                        </p:tgtEl>
                                      </p:cBhvr>
                                    </p:animEffect>
                                  </p:childTnLst>
                                </p:cTn>
                              </p:par>
                            </p:childTnLst>
                          </p:cTn>
                        </p:par>
                        <p:par>
                          <p:cTn id="68" fill="hold">
                            <p:stCondLst>
                              <p:cond delay="15000"/>
                            </p:stCondLst>
                            <p:childTnLst>
                              <p:par>
                                <p:cTn id="69" presetID="16" presetClass="exit" presetSubtype="21" fill="hold" nodeType="afterEffect">
                                  <p:stCondLst>
                                    <p:cond delay="1000"/>
                                  </p:stCondLst>
                                  <p:childTnLst>
                                    <p:animEffect transition="out" filter="barn(inVertical)">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概述</a:t>
            </a:r>
          </a:p>
          <a:p>
            <a:r>
              <a:rPr lang="zh-CN" altLang="en-US" dirty="0"/>
              <a:t>逻辑代数中的三种基本运算</a:t>
            </a:r>
          </a:p>
          <a:p>
            <a:r>
              <a:rPr lang="zh-CN" altLang="en-US" dirty="0"/>
              <a:t>逻辑代数的基本公式和常用公式</a:t>
            </a:r>
          </a:p>
          <a:p>
            <a:r>
              <a:rPr lang="zh-CN" altLang="en-US" dirty="0"/>
              <a:t>逻辑代数的基本定理</a:t>
            </a:r>
          </a:p>
          <a:p>
            <a:r>
              <a:rPr lang="zh-CN" altLang="en-US" b="1" dirty="0"/>
              <a:t>逻辑函数及其表示方法</a:t>
            </a:r>
          </a:p>
          <a:p>
            <a:r>
              <a:rPr lang="zh-CN" altLang="en-US" dirty="0"/>
              <a:t>逻辑函数的化简方法</a:t>
            </a:r>
          </a:p>
          <a:p>
            <a:r>
              <a:rPr lang="zh-CN" altLang="en-US"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2544656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p:txBody>
          <a:bodyPr/>
          <a:lstStyle/>
          <a:p>
            <a:r>
              <a:rPr lang="zh-CN" altLang="en-US" dirty="0"/>
              <a:t>逻辑函数</a:t>
            </a:r>
            <a:r>
              <a:rPr lang="en-US" altLang="zh-CN" dirty="0"/>
              <a:t>(logic function)</a:t>
            </a:r>
          </a:p>
          <a:p>
            <a:pPr lvl="1"/>
            <a:r>
              <a:rPr lang="zh-CN" altLang="en-US" dirty="0"/>
              <a:t>若以逻辑变量为输入，运算结果为输出，则输入变量值确定以后，输出的取值也随之而定。输入</a:t>
            </a:r>
            <a:r>
              <a:rPr lang="en-US" altLang="zh-CN" dirty="0"/>
              <a:t>/</a:t>
            </a:r>
            <a:r>
              <a:rPr lang="zh-CN" altLang="en-US" dirty="0"/>
              <a:t>输出之间是一种函数关系。即</a:t>
            </a:r>
            <a:endParaRPr lang="en-US" altLang="zh-CN" dirty="0"/>
          </a:p>
          <a:p>
            <a:pPr marL="497845" lvl="1" indent="0" algn="ctr">
              <a:buNone/>
            </a:pPr>
            <a:endParaRPr lang="en-US" altLang="zh-CN" dirty="0"/>
          </a:p>
          <a:p>
            <a:pPr marL="497845" lvl="1" indent="0">
              <a:buNone/>
            </a:pPr>
            <a:r>
              <a:rPr lang="zh-CN" altLang="en-US" dirty="0"/>
              <a:t>称</a:t>
            </a:r>
            <a:r>
              <a:rPr lang="en-US" altLang="zh-CN" dirty="0"/>
              <a:t>Y</a:t>
            </a:r>
            <a:r>
              <a:rPr lang="zh-CN" altLang="en-US" dirty="0"/>
              <a:t>为</a:t>
            </a:r>
            <a:r>
              <a:rPr lang="en-US" altLang="zh-CN" dirty="0"/>
              <a:t>n</a:t>
            </a:r>
            <a:r>
              <a:rPr lang="zh-CN" altLang="en-US" dirty="0"/>
              <a:t>变量的逻辑函数。</a:t>
            </a:r>
            <a:endParaRPr lang="en-US" altLang="zh-CN" dirty="0"/>
          </a:p>
          <a:p>
            <a:pPr lvl="2"/>
            <a:r>
              <a:rPr lang="zh-CN" altLang="en-US" dirty="0"/>
              <a:t>其中，</a:t>
            </a:r>
            <a:r>
              <a:rPr lang="en-US" altLang="zh-CN" dirty="0"/>
              <a:t> A</a:t>
            </a:r>
            <a:r>
              <a:rPr lang="en-US" altLang="zh-CN" baseline="-25000" dirty="0"/>
              <a:t>1</a:t>
            </a:r>
            <a:r>
              <a:rPr lang="en-US" altLang="zh-CN" dirty="0"/>
              <a:t>, A</a:t>
            </a:r>
            <a:r>
              <a:rPr lang="en-US" altLang="zh-CN" baseline="-25000" dirty="0"/>
              <a:t>2  </a:t>
            </a:r>
            <a:r>
              <a:rPr lang="en-US" altLang="zh-CN" dirty="0"/>
              <a:t>…A</a:t>
            </a:r>
            <a:r>
              <a:rPr lang="en-US" altLang="zh-CN" baseline="-25000" dirty="0"/>
              <a:t>n</a:t>
            </a:r>
            <a:r>
              <a:rPr lang="zh-CN" altLang="en-US" dirty="0"/>
              <a:t>称为</a:t>
            </a:r>
            <a:r>
              <a:rPr lang="en-US" altLang="zh-CN" dirty="0"/>
              <a:t>n</a:t>
            </a:r>
            <a:r>
              <a:rPr lang="zh-CN" altLang="en-US" dirty="0"/>
              <a:t>个输入逻辑变量，</a:t>
            </a:r>
            <a:r>
              <a:rPr lang="en-US" altLang="zh-CN" dirty="0"/>
              <a:t>Y</a:t>
            </a:r>
            <a:r>
              <a:rPr lang="zh-CN" altLang="en-US" dirty="0"/>
              <a:t>为输出逻辑变量。</a:t>
            </a:r>
            <a:endParaRPr lang="en-US" altLang="zh-CN" dirty="0"/>
          </a:p>
          <a:p>
            <a:pPr lvl="1"/>
            <a:r>
              <a:rPr lang="zh-CN" altLang="en-US" dirty="0"/>
              <a:t>二值逻辑函数：变量和输出（函数）的取值只有</a:t>
            </a:r>
            <a:r>
              <a:rPr lang="en-US" altLang="zh-CN" dirty="0"/>
              <a:t>0,1</a:t>
            </a:r>
            <a:r>
              <a:rPr lang="zh-CN" altLang="en-US" dirty="0"/>
              <a:t>两种状态</a:t>
            </a:r>
          </a:p>
          <a:p>
            <a:pPr lvl="1"/>
            <a:endParaRPr lang="en-US" altLang="zh-CN" dirty="0"/>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771632559"/>
              </p:ext>
            </p:extLst>
          </p:nvPr>
        </p:nvGraphicFramePr>
        <p:xfrm>
          <a:off x="3662513" y="4018808"/>
          <a:ext cx="3228442" cy="582848"/>
        </p:xfrm>
        <a:graphic>
          <a:graphicData uri="http://schemas.openxmlformats.org/presentationml/2006/ole">
            <mc:AlternateContent xmlns:mc="http://schemas.openxmlformats.org/markup-compatibility/2006">
              <mc:Choice xmlns:v="urn:schemas-microsoft-com:vml" Requires="v">
                <p:oleObj spid="_x0000_s33891" name="公式" r:id="rId4" imgW="1193800" imgH="228600" progId="Equation.3">
                  <p:embed/>
                </p:oleObj>
              </mc:Choice>
              <mc:Fallback>
                <p:oleObj name="公式" r:id="rId4" imgW="119380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2513" y="4018808"/>
                        <a:ext cx="3228442" cy="582848"/>
                      </a:xfrm>
                      <a:prstGeom prst="rect">
                        <a:avLst/>
                      </a:prstGeom>
                      <a:solidFill>
                        <a:schemeClr val="bg1"/>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141461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p:txBody>
          <a:bodyPr/>
          <a:lstStyle/>
          <a:p>
            <a:r>
              <a:rPr lang="zh-CN" altLang="en-US" dirty="0"/>
              <a:t>逻辑函数</a:t>
            </a:r>
            <a:r>
              <a:rPr lang="en-US" altLang="zh-CN" dirty="0"/>
              <a:t>(logic function)</a:t>
            </a:r>
          </a:p>
          <a:p>
            <a:pPr lvl="1"/>
            <a:r>
              <a:rPr lang="zh-CN" altLang="en-US" dirty="0"/>
              <a:t>例：举重裁判电路</a:t>
            </a:r>
            <a:endParaRPr lang="en-US" altLang="zh-CN" dirty="0"/>
          </a:p>
          <a:p>
            <a:endParaRPr lang="zh-CN" altLang="en-US" dirty="0"/>
          </a:p>
        </p:txBody>
      </p:sp>
      <p:pic>
        <p:nvPicPr>
          <p:cNvPr id="100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96" y="3276575"/>
            <a:ext cx="4388750" cy="2446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5414970" y="3276575"/>
                <a:ext cx="5058668" cy="2501200"/>
              </a:xfrm>
              <a:prstGeom prst="rect">
                <a:avLst/>
              </a:prstGeom>
              <a:noFill/>
            </p:spPr>
            <p:txBody>
              <a:bodyPr wrap="square" lIns="99569" tIns="49785" rIns="99569" bIns="49785" rtlCol="0">
                <a:spAutoFit/>
              </a:bodyPr>
              <a:lstStyle/>
              <a:p>
                <a:r>
                  <a:rPr lang="en-US" altLang="zh-CN" sz="2600" dirty="0">
                    <a:latin typeface="+mj-ea"/>
                    <a:ea typeface="+mj-ea"/>
                  </a:rPr>
                  <a:t>1</a:t>
                </a:r>
                <a:r>
                  <a:rPr lang="zh-CN" altLang="en-US" sz="2600" dirty="0">
                    <a:latin typeface="+mj-ea"/>
                    <a:ea typeface="+mj-ea"/>
                  </a:rPr>
                  <a:t>表示开关闭合，</a:t>
                </a:r>
                <a:r>
                  <a:rPr lang="en-US" altLang="zh-CN" sz="2600" dirty="0">
                    <a:latin typeface="+mj-ea"/>
                    <a:ea typeface="+mj-ea"/>
                  </a:rPr>
                  <a:t>0</a:t>
                </a:r>
                <a:r>
                  <a:rPr lang="zh-CN" altLang="en-US" sz="2600" dirty="0">
                    <a:latin typeface="+mj-ea"/>
                    <a:ea typeface="+mj-ea"/>
                  </a:rPr>
                  <a:t>表示开关断开；</a:t>
                </a:r>
                <a:endParaRPr lang="en-US" altLang="zh-CN" sz="2600" dirty="0">
                  <a:latin typeface="+mj-ea"/>
                  <a:ea typeface="+mj-ea"/>
                </a:endParaRPr>
              </a:p>
              <a:p>
                <a:r>
                  <a:rPr lang="en-US" altLang="zh-CN" sz="2600" dirty="0">
                    <a:latin typeface="+mj-ea"/>
                    <a:ea typeface="+mj-ea"/>
                  </a:rPr>
                  <a:t>1</a:t>
                </a:r>
                <a:r>
                  <a:rPr lang="zh-CN" altLang="en-US" sz="2600" dirty="0">
                    <a:latin typeface="+mj-ea"/>
                    <a:ea typeface="+mj-ea"/>
                  </a:rPr>
                  <a:t>表示灯亮，</a:t>
                </a:r>
                <a:r>
                  <a:rPr lang="en-US" altLang="zh-CN" sz="2600" dirty="0">
                    <a:latin typeface="+mj-ea"/>
                    <a:ea typeface="+mj-ea"/>
                  </a:rPr>
                  <a:t>0</a:t>
                </a:r>
                <a:r>
                  <a:rPr lang="zh-CN" altLang="en-US" sz="2600" dirty="0">
                    <a:latin typeface="+mj-ea"/>
                    <a:ea typeface="+mj-ea"/>
                  </a:rPr>
                  <a:t>表示灯暗。</a:t>
                </a:r>
                <a:endParaRPr lang="en-US" altLang="zh-CN" sz="2600" dirty="0">
                  <a:latin typeface="+mj-ea"/>
                  <a:ea typeface="+mj-ea"/>
                </a:endParaRPr>
              </a:p>
              <a:p>
                <a:endParaRPr lang="en-US" altLang="zh-CN" sz="2600" dirty="0">
                  <a:latin typeface="+mj-ea"/>
                  <a:ea typeface="+mj-ea"/>
                </a:endParaRPr>
              </a:p>
              <a:p>
                <a:r>
                  <a:rPr lang="zh-CN" altLang="en-US" sz="2600" dirty="0">
                    <a:latin typeface="+mj-ea"/>
                    <a:ea typeface="+mj-ea"/>
                  </a:rPr>
                  <a:t>则指示灯</a:t>
                </a:r>
                <a:r>
                  <a:rPr lang="en-US" altLang="zh-CN" sz="2600" dirty="0">
                    <a:latin typeface="+mj-ea"/>
                    <a:ea typeface="+mj-ea"/>
                  </a:rPr>
                  <a:t>Y</a:t>
                </a:r>
                <a:r>
                  <a:rPr lang="zh-CN" altLang="en-US" sz="2600" dirty="0">
                    <a:latin typeface="+mj-ea"/>
                    <a:ea typeface="+mj-ea"/>
                  </a:rPr>
                  <a:t>是开关</a:t>
                </a:r>
                <a:r>
                  <a:rPr lang="en-US" altLang="zh-CN" sz="2600" dirty="0">
                    <a:latin typeface="+mj-ea"/>
                    <a:ea typeface="+mj-ea"/>
                  </a:rPr>
                  <a:t>A</a:t>
                </a:r>
                <a:r>
                  <a:rPr lang="zh-CN" altLang="en-US" sz="2600" dirty="0">
                    <a:latin typeface="+mj-ea"/>
                    <a:ea typeface="+mj-ea"/>
                  </a:rPr>
                  <a:t>、</a:t>
                </a:r>
                <a:r>
                  <a:rPr lang="en-US" altLang="zh-CN" sz="2600" dirty="0">
                    <a:latin typeface="+mj-ea"/>
                    <a:ea typeface="+mj-ea"/>
                  </a:rPr>
                  <a:t>B</a:t>
                </a:r>
                <a:r>
                  <a:rPr lang="zh-CN" altLang="en-US" sz="2600" dirty="0">
                    <a:latin typeface="+mj-ea"/>
                    <a:ea typeface="+mj-ea"/>
                  </a:rPr>
                  <a:t>、</a:t>
                </a:r>
                <a:r>
                  <a:rPr lang="en-US" altLang="zh-CN" sz="2600" dirty="0">
                    <a:latin typeface="+mj-ea"/>
                    <a:ea typeface="+mj-ea"/>
                  </a:rPr>
                  <a:t>C</a:t>
                </a:r>
                <a:r>
                  <a:rPr lang="zh-CN" altLang="en-US" sz="2600" dirty="0">
                    <a:latin typeface="+mj-ea"/>
                    <a:ea typeface="+mj-ea"/>
                  </a:rPr>
                  <a:t>的二值逻辑函数，即</a:t>
                </a:r>
                <a:endParaRPr lang="en-US" altLang="zh-CN" sz="2600" dirty="0">
                  <a:latin typeface="+mj-ea"/>
                  <a:ea typeface="+mj-ea"/>
                </a:endParaRPr>
              </a:p>
              <a:p>
                <a:pPr/>
                <a14:m>
                  <m:oMathPara xmlns:m="http://schemas.openxmlformats.org/officeDocument/2006/math">
                    <m:oMathParaPr>
                      <m:jc m:val="centerGroup"/>
                    </m:oMathParaPr>
                    <m:oMath xmlns:m="http://schemas.openxmlformats.org/officeDocument/2006/math">
                      <m:r>
                        <a:rPr lang="en-US" altLang="zh-CN" sz="2600" i="1">
                          <a:latin typeface="Cambria Math"/>
                          <a:ea typeface="+mj-ea"/>
                        </a:rPr>
                        <m:t>𝑌</m:t>
                      </m:r>
                      <m:r>
                        <a:rPr lang="en-US" altLang="zh-CN" sz="2600" i="1">
                          <a:latin typeface="Cambria Math"/>
                          <a:ea typeface="+mj-ea"/>
                        </a:rPr>
                        <m:t>=</m:t>
                      </m:r>
                      <m:r>
                        <a:rPr lang="en-US" altLang="zh-CN" sz="2600" i="1">
                          <a:latin typeface="Cambria Math"/>
                          <a:ea typeface="+mj-ea"/>
                        </a:rPr>
                        <m:t>𝐹</m:t>
                      </m:r>
                      <m:r>
                        <a:rPr lang="en-US" altLang="zh-CN" sz="2600" i="1">
                          <a:latin typeface="Cambria Math"/>
                          <a:ea typeface="+mj-ea"/>
                        </a:rPr>
                        <m:t>(</m:t>
                      </m:r>
                      <m:r>
                        <a:rPr lang="en-US" altLang="zh-CN" sz="2600" i="1">
                          <a:latin typeface="Cambria Math"/>
                          <a:ea typeface="+mj-ea"/>
                        </a:rPr>
                        <m:t>𝐴</m:t>
                      </m:r>
                      <m:r>
                        <a:rPr lang="en-US" altLang="zh-CN" sz="2600" i="1">
                          <a:latin typeface="Cambria Math"/>
                          <a:ea typeface="+mj-ea"/>
                        </a:rPr>
                        <m:t>,</m:t>
                      </m:r>
                      <m:r>
                        <a:rPr lang="en-US" altLang="zh-CN" sz="2600" i="1">
                          <a:latin typeface="Cambria Math"/>
                          <a:ea typeface="+mj-ea"/>
                        </a:rPr>
                        <m:t>𝐵</m:t>
                      </m:r>
                      <m:r>
                        <a:rPr lang="en-US" altLang="zh-CN" sz="2600" i="1">
                          <a:latin typeface="Cambria Math"/>
                          <a:ea typeface="+mj-ea"/>
                        </a:rPr>
                        <m:t>,</m:t>
                      </m:r>
                      <m:r>
                        <a:rPr lang="en-US" altLang="zh-CN" sz="2600" i="1">
                          <a:latin typeface="Cambria Math"/>
                          <a:ea typeface="+mj-ea"/>
                        </a:rPr>
                        <m:t>𝐶</m:t>
                      </m:r>
                      <m:r>
                        <a:rPr lang="en-US" altLang="zh-CN" sz="2600" i="1">
                          <a:latin typeface="Cambria Math"/>
                          <a:ea typeface="+mj-ea"/>
                        </a:rPr>
                        <m:t>)</m:t>
                      </m:r>
                    </m:oMath>
                  </m:oMathPara>
                </a14:m>
                <a:endParaRPr lang="zh-CN" altLang="en-US" sz="2600" dirty="0">
                  <a:latin typeface="+mj-ea"/>
                  <a:ea typeface="+mj-ea"/>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14970" y="3276575"/>
                <a:ext cx="5058668" cy="2501200"/>
              </a:xfrm>
              <a:prstGeom prst="rect">
                <a:avLst/>
              </a:prstGeom>
              <a:blipFill rotWithShape="1">
                <a:blip r:embed="rId4"/>
                <a:stretch>
                  <a:fillRect l="-1928" t="-1946" r="-3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223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逻辑真值表</a:t>
            </a:r>
            <a:endParaRPr lang="en-US" altLang="zh-CN" dirty="0"/>
          </a:p>
          <a:p>
            <a:r>
              <a:rPr lang="zh-CN" altLang="en-US" dirty="0"/>
              <a:t>逻辑函数式（逻辑式或函数式）</a:t>
            </a:r>
            <a:endParaRPr lang="en-US" altLang="zh-CN" dirty="0"/>
          </a:p>
          <a:p>
            <a:r>
              <a:rPr lang="zh-CN" altLang="en-US" dirty="0"/>
              <a:t>逻辑图</a:t>
            </a:r>
            <a:endParaRPr lang="en-US" altLang="zh-CN" dirty="0"/>
          </a:p>
          <a:p>
            <a:r>
              <a:rPr lang="zh-CN" altLang="en-US" dirty="0"/>
              <a:t>波形图</a:t>
            </a:r>
            <a:endParaRPr lang="en-US" altLang="zh-CN" dirty="0"/>
          </a:p>
          <a:p>
            <a:r>
              <a:rPr lang="zh-CN" altLang="en-US" dirty="0"/>
              <a:t>卡诺图</a:t>
            </a:r>
            <a:endParaRPr lang="en-US" altLang="zh-CN" dirty="0"/>
          </a:p>
          <a:p>
            <a:r>
              <a:rPr lang="zh-CN" altLang="en-US" dirty="0"/>
              <a:t>硬件描述语言</a:t>
            </a:r>
            <a:endParaRPr lang="en-US" altLang="zh-CN" dirty="0"/>
          </a:p>
          <a:p>
            <a:endParaRPr lang="zh-CN" altLang="en-US" dirty="0"/>
          </a:p>
        </p:txBody>
      </p:sp>
      <p:sp>
        <p:nvSpPr>
          <p:cNvPr id="2" name="矩形 1"/>
          <p:cNvSpPr/>
          <p:nvPr/>
        </p:nvSpPr>
        <p:spPr>
          <a:xfrm>
            <a:off x="4842644" y="2988543"/>
            <a:ext cx="5497404" cy="2824365"/>
          </a:xfrm>
          <a:prstGeom prst="rect">
            <a:avLst/>
          </a:prstGeom>
          <a:noFill/>
        </p:spPr>
        <p:txBody>
          <a:bodyPr wrap="none" lIns="99569" tIns="49785" rIns="99569" bIns="49785">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59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新魏" panose="02010800040101010101" pitchFamily="2" charset="-122"/>
                <a:ea typeface="华文新魏" panose="02010800040101010101" pitchFamily="2" charset="-122"/>
              </a:rPr>
              <a:t>各种表示方法间</a:t>
            </a:r>
            <a:endParaRPr lang="en-US" altLang="zh-CN" sz="59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新魏" panose="02010800040101010101" pitchFamily="2" charset="-122"/>
              <a:ea typeface="华文新魏" panose="02010800040101010101" pitchFamily="2" charset="-122"/>
            </a:endParaRPr>
          </a:p>
          <a:p>
            <a:pPr algn="ctr"/>
            <a:r>
              <a:rPr lang="zh-CN" altLang="en-US" sz="59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新魏" panose="02010800040101010101" pitchFamily="2" charset="-122"/>
                <a:ea typeface="华文新魏" panose="02010800040101010101" pitchFamily="2" charset="-122"/>
              </a:rPr>
              <a:t>可以</a:t>
            </a:r>
            <a:endParaRPr lang="en-US" altLang="zh-CN" sz="59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新魏" panose="02010800040101010101" pitchFamily="2" charset="-122"/>
              <a:ea typeface="华文新魏" panose="02010800040101010101" pitchFamily="2" charset="-122"/>
            </a:endParaRPr>
          </a:p>
          <a:p>
            <a:pPr algn="ctr"/>
            <a:r>
              <a:rPr lang="zh-CN" altLang="en-US" sz="59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华文新魏" panose="02010800040101010101" pitchFamily="2" charset="-122"/>
                <a:ea typeface="华文新魏" panose="02010800040101010101" pitchFamily="2" charset="-122"/>
              </a:rPr>
              <a:t>相互转化</a:t>
            </a:r>
          </a:p>
        </p:txBody>
      </p:sp>
    </p:spTree>
    <p:extLst>
      <p:ext uri="{BB962C8B-B14F-4D97-AF65-F5344CB8AC3E}">
        <p14:creationId xmlns:p14="http://schemas.microsoft.com/office/powerpoint/2010/main" val="1127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b="1" dirty="0"/>
              <a:t>概述</a:t>
            </a:r>
          </a:p>
          <a:p>
            <a:r>
              <a:rPr lang="zh-CN" altLang="en-US" dirty="0"/>
              <a:t>逻辑代数中的三种基本运算</a:t>
            </a:r>
          </a:p>
          <a:p>
            <a:r>
              <a:rPr lang="zh-CN" altLang="en-US" dirty="0"/>
              <a:t>逻辑代数的基本公式和常用公式</a:t>
            </a:r>
          </a:p>
          <a:p>
            <a:r>
              <a:rPr lang="zh-CN" altLang="en-US" dirty="0"/>
              <a:t>逻辑代数的基本定理</a:t>
            </a:r>
          </a:p>
          <a:p>
            <a:r>
              <a:rPr lang="zh-CN" altLang="en-US" dirty="0"/>
              <a:t>逻辑函数及其表示方法</a:t>
            </a:r>
          </a:p>
          <a:p>
            <a:r>
              <a:rPr lang="zh-CN" altLang="en-US" dirty="0"/>
              <a:t>逻辑函数的化简方法</a:t>
            </a:r>
          </a:p>
          <a:p>
            <a:r>
              <a:rPr lang="zh-CN" altLang="en-US"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772893700"/>
      </p:ext>
    </p:extLst>
  </p:cSld>
  <p:clrMapOvr>
    <a:masterClrMapping/>
  </p:clrMapOvr>
  <mc:AlternateContent xmlns:mc="http://schemas.openxmlformats.org/markup-compatibility/2006" xmlns:p14="http://schemas.microsoft.com/office/powerpoint/2010/main">
    <mc:Choice Requires="p14">
      <p:transition p14:dur="0" advTm="569"/>
    </mc:Choice>
    <mc:Fallback xmlns="">
      <p:transition advTm="56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逻辑真值表</a:t>
            </a:r>
            <a:endParaRPr lang="en-US" altLang="zh-CN" dirty="0"/>
          </a:p>
          <a:p>
            <a:pPr lvl="1"/>
            <a:r>
              <a:rPr lang="zh-CN" altLang="en-US" dirty="0"/>
              <a:t>将输入变量所有的取值下对应的输出值找出来，列成表格，即可得到真值表</a:t>
            </a:r>
            <a:endParaRPr lang="en-US" altLang="zh-CN" dirty="0"/>
          </a:p>
          <a:p>
            <a:pPr lvl="1"/>
            <a:endParaRPr lang="zh-CN" altLang="en-US" dirty="0"/>
          </a:p>
        </p:txBody>
      </p:sp>
      <p:graphicFrame>
        <p:nvGraphicFramePr>
          <p:cNvPr id="5" name="Group 3"/>
          <p:cNvGraphicFramePr>
            <a:graphicFrameLocks/>
          </p:cNvGraphicFramePr>
          <p:nvPr>
            <p:extLst>
              <p:ext uri="{D42A27DB-BD31-4B8C-83A1-F6EECF244321}">
                <p14:modId xmlns:p14="http://schemas.microsoft.com/office/powerpoint/2010/main" val="2971452807"/>
              </p:ext>
            </p:extLst>
          </p:nvPr>
        </p:nvGraphicFramePr>
        <p:xfrm>
          <a:off x="1674292" y="3564607"/>
          <a:ext cx="7409264" cy="3100608"/>
        </p:xfrm>
        <a:graphic>
          <a:graphicData uri="http://schemas.openxmlformats.org/drawingml/2006/table">
            <a:tbl>
              <a:tblPr/>
              <a:tblGrid>
                <a:gridCol w="3872644">
                  <a:extLst>
                    <a:ext uri="{9D8B030D-6E8A-4147-A177-3AD203B41FA5}">
                      <a16:colId xmlns:a16="http://schemas.microsoft.com/office/drawing/2014/main" val="20000"/>
                    </a:ext>
                  </a:extLst>
                </a:gridCol>
                <a:gridCol w="3536620">
                  <a:extLst>
                    <a:ext uri="{9D8B030D-6E8A-4147-A177-3AD203B41FA5}">
                      <a16:colId xmlns:a16="http://schemas.microsoft.com/office/drawing/2014/main" val="20001"/>
                    </a:ext>
                  </a:extLst>
                </a:gridCol>
              </a:tblGrid>
              <a:tr h="1135870">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100" b="0" i="0" u="none" strike="noStrike" cap="none" normalizeH="0" baseline="0" dirty="0">
                          <a:ln>
                            <a:noFill/>
                          </a:ln>
                          <a:solidFill>
                            <a:srgbClr val="000000"/>
                          </a:solidFill>
                          <a:effectLst/>
                          <a:latin typeface="+mj-ea"/>
                          <a:ea typeface="+mj-ea"/>
                        </a:rPr>
                        <a:t>输入变量</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latin typeface="+mj-ea"/>
                          <a:ea typeface="+mj-ea"/>
                        </a:rPr>
                        <a:t>A   B   C</a:t>
                      </a:r>
                      <a:r>
                        <a:rPr kumimoji="0" lang="en-US" altLang="zh-CN" sz="3100" b="0" i="0" u="none" strike="noStrike" cap="none" normalizeH="0" baseline="0" dirty="0">
                          <a:ln>
                            <a:noFill/>
                          </a:ln>
                          <a:solidFill>
                            <a:srgbClr val="000000"/>
                          </a:solidFill>
                          <a:effectLst/>
                          <a:latin typeface="+mj-ea"/>
                          <a:ea typeface="+mj-ea"/>
                          <a:cs typeface="Times New Roman" pitchFamily="18" charset="0"/>
                        </a:rPr>
                        <a:t>····</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100" b="0" i="0" u="none" strike="noStrike" cap="none" normalizeH="0" baseline="0" dirty="0">
                          <a:ln>
                            <a:noFill/>
                          </a:ln>
                          <a:solidFill>
                            <a:srgbClr val="000000"/>
                          </a:solidFill>
                          <a:effectLst/>
                          <a:latin typeface="+mj-ea"/>
                          <a:ea typeface="+mj-ea"/>
                        </a:rPr>
                        <a:t>输出</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100" b="0" i="1" u="none" strike="noStrike" cap="none" normalizeH="0" baseline="0" dirty="0">
                          <a:ln>
                            <a:noFill/>
                          </a:ln>
                          <a:solidFill>
                            <a:srgbClr val="000000"/>
                          </a:solidFill>
                          <a:effectLst/>
                          <a:latin typeface="+mj-ea"/>
                          <a:ea typeface="+mj-ea"/>
                        </a:rPr>
                        <a:t>Y</a:t>
                      </a:r>
                      <a:r>
                        <a:rPr kumimoji="0" lang="en-US" altLang="zh-CN" sz="3100" b="0" i="1" u="none" strike="noStrike" cap="none" normalizeH="0" baseline="-25000" dirty="0">
                          <a:ln>
                            <a:noFill/>
                          </a:ln>
                          <a:solidFill>
                            <a:srgbClr val="000000"/>
                          </a:solidFill>
                          <a:effectLst/>
                          <a:latin typeface="+mj-ea"/>
                          <a:ea typeface="+mj-ea"/>
                        </a:rPr>
                        <a:t>1    </a:t>
                      </a:r>
                      <a:r>
                        <a:rPr kumimoji="0" lang="en-US" altLang="zh-CN" sz="3100" b="0" i="1" u="none" strike="noStrike" cap="none" normalizeH="0" baseline="0" dirty="0">
                          <a:ln>
                            <a:noFill/>
                          </a:ln>
                          <a:solidFill>
                            <a:srgbClr val="000000"/>
                          </a:solidFill>
                          <a:effectLst/>
                          <a:latin typeface="+mj-ea"/>
                          <a:ea typeface="+mj-ea"/>
                        </a:rPr>
                        <a:t>Y</a:t>
                      </a:r>
                      <a:r>
                        <a:rPr kumimoji="0" lang="en-US" altLang="zh-CN" sz="3100" b="0" i="1" u="none" strike="noStrike" cap="none" normalizeH="0" baseline="-25000" dirty="0">
                          <a:ln>
                            <a:noFill/>
                          </a:ln>
                          <a:solidFill>
                            <a:srgbClr val="000000"/>
                          </a:solidFill>
                          <a:effectLst/>
                          <a:latin typeface="+mj-ea"/>
                          <a:ea typeface="+mj-ea"/>
                        </a:rPr>
                        <a:t>2</a:t>
                      </a:r>
                      <a:r>
                        <a:rPr kumimoji="0" lang="en-US" altLang="zh-CN" sz="3100" b="0" i="0" u="none" strike="noStrike" cap="none" normalizeH="0" baseline="-25000" dirty="0">
                          <a:ln>
                            <a:noFill/>
                          </a:ln>
                          <a:solidFill>
                            <a:srgbClr val="000000"/>
                          </a:solidFill>
                          <a:effectLst/>
                          <a:latin typeface="+mj-ea"/>
                          <a:ea typeface="+mj-ea"/>
                        </a:rPr>
                        <a:t> </a:t>
                      </a:r>
                      <a:r>
                        <a:rPr kumimoji="0" lang="en-US" altLang="zh-CN" sz="3100" b="0" i="0" u="none" strike="noStrike" cap="none" normalizeH="0" baseline="0" dirty="0">
                          <a:ln>
                            <a:noFill/>
                          </a:ln>
                          <a:solidFill>
                            <a:srgbClr val="000000"/>
                          </a:solidFill>
                          <a:effectLst/>
                          <a:latin typeface="+mj-ea"/>
                          <a:ea typeface="+mj-ea"/>
                          <a:cs typeface="Times New Roman" pitchFamily="18" charset="0"/>
                        </a:rPr>
                        <a:t>····</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60424">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100" b="0" i="0" u="none" strike="noStrike" cap="none" normalizeH="0" baseline="0" dirty="0">
                          <a:ln>
                            <a:noFill/>
                          </a:ln>
                          <a:solidFill>
                            <a:srgbClr val="000000"/>
                          </a:solidFill>
                          <a:effectLst/>
                          <a:latin typeface="+mj-ea"/>
                          <a:ea typeface="+mj-ea"/>
                        </a:rPr>
                        <a:t>遍历所有可能的输入变量的取值组合</a:t>
                      </a:r>
                    </a:p>
                  </a:txBody>
                  <a:tcPr marL="106934" marR="106934" marT="50408" marB="5040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3100" b="0" i="0" u="none" strike="noStrike" cap="none" normalizeH="0" baseline="0" dirty="0">
                          <a:ln>
                            <a:noFill/>
                          </a:ln>
                          <a:solidFill>
                            <a:srgbClr val="000000"/>
                          </a:solidFill>
                          <a:effectLst/>
                          <a:latin typeface="+mj-ea"/>
                          <a:ea typeface="+mj-ea"/>
                        </a:rPr>
                        <a:t>输出对应的取值</a:t>
                      </a:r>
                    </a:p>
                  </a:txBody>
                  <a:tcPr marL="106934" marR="106934" marT="50408" marB="5040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09899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650" y="763729"/>
            <a:ext cx="4388750" cy="2446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逻辑真值表</a:t>
            </a:r>
            <a:endParaRPr lang="en-US" altLang="zh-CN" dirty="0"/>
          </a:p>
          <a:p>
            <a:pPr lvl="1"/>
            <a:r>
              <a:rPr lang="zh-CN" altLang="en-US" dirty="0"/>
              <a:t>举重裁判电路</a:t>
            </a:r>
          </a:p>
        </p:txBody>
      </p:sp>
      <p:graphicFrame>
        <p:nvGraphicFramePr>
          <p:cNvPr id="7" name="表格 6"/>
          <p:cNvGraphicFramePr>
            <a:graphicFrameLocks noGrp="1"/>
          </p:cNvGraphicFramePr>
          <p:nvPr>
            <p:extLst>
              <p:ext uri="{D42A27DB-BD31-4B8C-83A1-F6EECF244321}">
                <p14:modId xmlns:p14="http://schemas.microsoft.com/office/powerpoint/2010/main" val="2241044288"/>
              </p:ext>
            </p:extLst>
          </p:nvPr>
        </p:nvGraphicFramePr>
        <p:xfrm>
          <a:off x="715185" y="3008437"/>
          <a:ext cx="7128932" cy="4368730"/>
        </p:xfrm>
        <a:graphic>
          <a:graphicData uri="http://schemas.openxmlformats.org/drawingml/2006/table">
            <a:tbl>
              <a:tblPr firstRow="1" bandRow="1">
                <a:tableStyleId>{5C22544A-7EE6-4342-B048-85BDC9FD1C3A}</a:tableStyleId>
              </a:tblPr>
              <a:tblGrid>
                <a:gridCol w="1782233">
                  <a:extLst>
                    <a:ext uri="{9D8B030D-6E8A-4147-A177-3AD203B41FA5}">
                      <a16:colId xmlns:a16="http://schemas.microsoft.com/office/drawing/2014/main" val="20000"/>
                    </a:ext>
                  </a:extLst>
                </a:gridCol>
                <a:gridCol w="1782233">
                  <a:extLst>
                    <a:ext uri="{9D8B030D-6E8A-4147-A177-3AD203B41FA5}">
                      <a16:colId xmlns:a16="http://schemas.microsoft.com/office/drawing/2014/main" val="20001"/>
                    </a:ext>
                  </a:extLst>
                </a:gridCol>
                <a:gridCol w="1782233">
                  <a:extLst>
                    <a:ext uri="{9D8B030D-6E8A-4147-A177-3AD203B41FA5}">
                      <a16:colId xmlns:a16="http://schemas.microsoft.com/office/drawing/2014/main" val="20002"/>
                    </a:ext>
                  </a:extLst>
                </a:gridCol>
                <a:gridCol w="1782233">
                  <a:extLst>
                    <a:ext uri="{9D8B030D-6E8A-4147-A177-3AD203B41FA5}">
                      <a16:colId xmlns:a16="http://schemas.microsoft.com/office/drawing/2014/main" val="20003"/>
                    </a:ext>
                  </a:extLst>
                </a:gridCol>
              </a:tblGrid>
              <a:tr h="436873">
                <a:tc gridSpan="3">
                  <a:txBody>
                    <a:bodyPr/>
                    <a:lstStyle/>
                    <a:p>
                      <a:pPr algn="ctr"/>
                      <a:r>
                        <a:rPr lang="zh-CN" altLang="en-US" sz="2200" b="1" dirty="0">
                          <a:latin typeface="+mj-ea"/>
                          <a:ea typeface="+mj-ea"/>
                        </a:rPr>
                        <a:t>输入</a:t>
                      </a:r>
                    </a:p>
                  </a:txBody>
                  <a:tcPr marL="106934" marR="106934" marT="50408" marB="50408"/>
                </a:tc>
                <a:tc hMerge="1">
                  <a:txBody>
                    <a:bodyPr/>
                    <a:lstStyle/>
                    <a:p>
                      <a:endParaRPr lang="zh-CN" altLang="en-US" dirty="0"/>
                    </a:p>
                  </a:txBody>
                  <a:tcPr/>
                </a:tc>
                <a:tc hMerge="1">
                  <a:txBody>
                    <a:bodyPr/>
                    <a:lstStyle/>
                    <a:p>
                      <a:endParaRPr lang="zh-CN" altLang="en-US" dirty="0"/>
                    </a:p>
                  </a:txBody>
                  <a:tcPr/>
                </a:tc>
                <a:tc>
                  <a:txBody>
                    <a:bodyPr/>
                    <a:lstStyle/>
                    <a:p>
                      <a:pPr algn="ctr"/>
                      <a:r>
                        <a:rPr lang="zh-CN" altLang="en-US" sz="2200" b="1" dirty="0">
                          <a:latin typeface="+mj-ea"/>
                          <a:ea typeface="+mj-ea"/>
                        </a:rPr>
                        <a:t>输出</a:t>
                      </a:r>
                    </a:p>
                  </a:txBody>
                  <a:tcPr marL="106934" marR="106934" marT="50408" marB="50408"/>
                </a:tc>
                <a:extLst>
                  <a:ext uri="{0D108BD9-81ED-4DB2-BD59-A6C34878D82A}">
                    <a16:rowId xmlns:a16="http://schemas.microsoft.com/office/drawing/2014/main" val="10000"/>
                  </a:ext>
                </a:extLst>
              </a:tr>
              <a:tr h="436873">
                <a:tc>
                  <a:txBody>
                    <a:bodyPr/>
                    <a:lstStyle/>
                    <a:p>
                      <a:pPr algn="ctr"/>
                      <a:r>
                        <a:rPr lang="en-US" altLang="zh-CN" sz="2200" b="1" dirty="0">
                          <a:latin typeface="+mj-ea"/>
                          <a:ea typeface="+mj-ea"/>
                        </a:rPr>
                        <a:t>A</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B</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C</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Y</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1"/>
                  </a:ext>
                </a:extLst>
              </a:tr>
              <a:tr h="436873">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2"/>
                  </a:ext>
                </a:extLst>
              </a:tr>
              <a:tr h="436873">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3"/>
                  </a:ext>
                </a:extLst>
              </a:tr>
              <a:tr h="436873">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4"/>
                  </a:ext>
                </a:extLst>
              </a:tr>
              <a:tr h="436873">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5"/>
                  </a:ext>
                </a:extLst>
              </a:tr>
              <a:tr h="436873">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6"/>
                  </a:ext>
                </a:extLst>
              </a:tr>
              <a:tr h="436873">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7"/>
                  </a:ext>
                </a:extLst>
              </a:tr>
              <a:tr h="436873">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0</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8"/>
                  </a:ext>
                </a:extLst>
              </a:tr>
              <a:tr h="436873">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tc>
                  <a:txBody>
                    <a:bodyPr/>
                    <a:lstStyle/>
                    <a:p>
                      <a:pPr algn="ctr"/>
                      <a:r>
                        <a:rPr lang="en-US" altLang="zh-CN" sz="2200" b="1" dirty="0">
                          <a:latin typeface="+mj-ea"/>
                          <a:ea typeface="+mj-ea"/>
                        </a:rPr>
                        <a:t>1</a:t>
                      </a:r>
                      <a:endParaRPr lang="zh-CN" altLang="en-US" sz="2200" b="1" dirty="0">
                        <a:latin typeface="+mj-ea"/>
                        <a:ea typeface="+mj-ea"/>
                      </a:endParaRPr>
                    </a:p>
                  </a:txBody>
                  <a:tcPr marL="106934" marR="106934" marT="50408" marB="50408"/>
                </a:tc>
                <a:extLst>
                  <a:ext uri="{0D108BD9-81ED-4DB2-BD59-A6C34878D82A}">
                    <a16:rowId xmlns:a16="http://schemas.microsoft.com/office/drawing/2014/main" val="10009"/>
                  </a:ext>
                </a:extLst>
              </a:tr>
            </a:tbl>
          </a:graphicData>
        </a:graphic>
      </p:graphicFrame>
      <p:sp>
        <p:nvSpPr>
          <p:cNvPr id="8" name="TextBox 7"/>
          <p:cNvSpPr txBox="1"/>
          <p:nvPr/>
        </p:nvSpPr>
        <p:spPr>
          <a:xfrm>
            <a:off x="8209818" y="3716682"/>
            <a:ext cx="2273653" cy="2952240"/>
          </a:xfrm>
          <a:prstGeom prst="rect">
            <a:avLst/>
          </a:prstGeom>
          <a:noFill/>
        </p:spPr>
        <p:txBody>
          <a:bodyPr wrap="square" lIns="99569" tIns="49785" rIns="99569" bIns="49785" rtlCol="0">
            <a:spAutoFit/>
          </a:bodyPr>
          <a:lstStyle/>
          <a:p>
            <a:r>
              <a:rPr lang="en-US" altLang="zh-CN" sz="2600" dirty="0">
                <a:latin typeface="+mj-ea"/>
                <a:ea typeface="+mj-ea"/>
              </a:rPr>
              <a:t>【A</a:t>
            </a:r>
            <a:r>
              <a:rPr lang="zh-CN" altLang="en-US" sz="2600" dirty="0">
                <a:latin typeface="+mj-ea"/>
                <a:ea typeface="+mj-ea"/>
              </a:rPr>
              <a:t>、</a:t>
            </a:r>
            <a:r>
              <a:rPr lang="en-US" altLang="zh-CN" sz="2600" dirty="0">
                <a:latin typeface="+mj-ea"/>
                <a:ea typeface="+mj-ea"/>
              </a:rPr>
              <a:t>B</a:t>
            </a:r>
            <a:r>
              <a:rPr lang="zh-CN" altLang="en-US" sz="2600" dirty="0">
                <a:latin typeface="+mj-ea"/>
                <a:ea typeface="+mj-ea"/>
              </a:rPr>
              <a:t>、</a:t>
            </a:r>
            <a:r>
              <a:rPr lang="en-US" altLang="zh-CN" sz="2600" dirty="0">
                <a:latin typeface="+mj-ea"/>
                <a:ea typeface="+mj-ea"/>
              </a:rPr>
              <a:t>C】</a:t>
            </a:r>
          </a:p>
          <a:p>
            <a:r>
              <a:rPr lang="en-US" altLang="zh-CN" sz="2600" dirty="0">
                <a:latin typeface="+mj-ea"/>
                <a:ea typeface="+mj-ea"/>
              </a:rPr>
              <a:t>1</a:t>
            </a:r>
            <a:r>
              <a:rPr lang="zh-CN" altLang="en-US" sz="2600" dirty="0">
                <a:latin typeface="+mj-ea"/>
                <a:ea typeface="+mj-ea"/>
              </a:rPr>
              <a:t>：闭合</a:t>
            </a:r>
            <a:endParaRPr lang="en-US" altLang="zh-CN" sz="2600" dirty="0">
              <a:latin typeface="+mj-ea"/>
              <a:ea typeface="+mj-ea"/>
            </a:endParaRPr>
          </a:p>
          <a:p>
            <a:r>
              <a:rPr lang="en-US" altLang="zh-CN" sz="2600" dirty="0">
                <a:latin typeface="+mj-ea"/>
                <a:ea typeface="+mj-ea"/>
              </a:rPr>
              <a:t>0</a:t>
            </a:r>
            <a:r>
              <a:rPr lang="zh-CN" altLang="en-US" sz="2600" dirty="0">
                <a:latin typeface="+mj-ea"/>
                <a:ea typeface="+mj-ea"/>
              </a:rPr>
              <a:t>：断开</a:t>
            </a:r>
            <a:endParaRPr lang="en-US" altLang="zh-CN" sz="2600" dirty="0">
              <a:latin typeface="+mj-ea"/>
              <a:ea typeface="+mj-ea"/>
            </a:endParaRPr>
          </a:p>
          <a:p>
            <a:endParaRPr lang="en-US" altLang="zh-CN" sz="2600" dirty="0">
              <a:latin typeface="+mj-ea"/>
              <a:ea typeface="+mj-ea"/>
            </a:endParaRPr>
          </a:p>
          <a:p>
            <a:r>
              <a:rPr lang="en-US" altLang="zh-CN" sz="2600" dirty="0">
                <a:latin typeface="+mj-ea"/>
                <a:ea typeface="+mj-ea"/>
              </a:rPr>
              <a:t>【Y】</a:t>
            </a:r>
          </a:p>
          <a:p>
            <a:r>
              <a:rPr lang="en-US" altLang="zh-CN" sz="2600" dirty="0">
                <a:latin typeface="+mj-ea"/>
                <a:ea typeface="+mj-ea"/>
              </a:rPr>
              <a:t>1</a:t>
            </a:r>
            <a:r>
              <a:rPr lang="zh-CN" altLang="en-US" sz="2600" dirty="0">
                <a:latin typeface="+mj-ea"/>
                <a:ea typeface="+mj-ea"/>
              </a:rPr>
              <a:t>：灯亮</a:t>
            </a:r>
            <a:endParaRPr lang="en-US" altLang="zh-CN" sz="2600" dirty="0">
              <a:latin typeface="+mj-ea"/>
              <a:ea typeface="+mj-ea"/>
            </a:endParaRPr>
          </a:p>
          <a:p>
            <a:r>
              <a:rPr lang="en-US" altLang="zh-CN" sz="2600" dirty="0">
                <a:latin typeface="+mj-ea"/>
                <a:ea typeface="+mj-ea"/>
              </a:rPr>
              <a:t>0</a:t>
            </a:r>
            <a:r>
              <a:rPr lang="zh-CN" altLang="en-US" sz="2600" dirty="0">
                <a:latin typeface="+mj-ea"/>
                <a:ea typeface="+mj-ea"/>
              </a:rPr>
              <a:t>：灯暗</a:t>
            </a:r>
            <a:endParaRPr lang="en-US" altLang="zh-CN" sz="2600" dirty="0">
              <a:latin typeface="+mj-ea"/>
              <a:ea typeface="+mj-ea"/>
            </a:endParaRPr>
          </a:p>
        </p:txBody>
      </p:sp>
    </p:spTree>
    <p:extLst>
      <p:ext uri="{BB962C8B-B14F-4D97-AF65-F5344CB8AC3E}">
        <p14:creationId xmlns:p14="http://schemas.microsoft.com/office/powerpoint/2010/main" val="1241890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300" y="3924647"/>
            <a:ext cx="4388750" cy="2446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逻辑函数式（逻辑式或函数式）</a:t>
            </a:r>
            <a:endParaRPr lang="en-US" altLang="zh-CN" dirty="0"/>
          </a:p>
          <a:p>
            <a:pPr lvl="1"/>
            <a:r>
              <a:rPr lang="zh-CN" altLang="en-US" dirty="0"/>
              <a:t>将输出与输入之间的逻辑关系写成</a:t>
            </a:r>
            <a:r>
              <a:rPr lang="zh-CN" altLang="en-US" b="1" dirty="0">
                <a:solidFill>
                  <a:srgbClr val="FF0000"/>
                </a:solidFill>
              </a:rPr>
              <a:t>与、或、非</a:t>
            </a:r>
            <a:r>
              <a:rPr lang="zh-CN" altLang="en-US" dirty="0"/>
              <a:t>等运算的组合式，即逻辑代数式，就得到了所需的逻辑函数式。</a:t>
            </a:r>
            <a:endParaRPr lang="en-US" altLang="zh-CN" dirty="0"/>
          </a:p>
          <a:p>
            <a:pPr lvl="1"/>
            <a:r>
              <a:rPr lang="zh-CN" altLang="en-US" dirty="0"/>
              <a:t>如</a:t>
            </a:r>
          </a:p>
        </p:txBody>
      </p:sp>
      <mc:AlternateContent xmlns:mc="http://schemas.openxmlformats.org/markup-compatibility/2006" xmlns:a14="http://schemas.microsoft.com/office/drawing/2010/main">
        <mc:Choice Requires="a14">
          <p:sp>
            <p:nvSpPr>
              <p:cNvPr id="2" name="TextBox 1"/>
              <p:cNvSpPr txBox="1"/>
              <p:nvPr/>
            </p:nvSpPr>
            <p:spPr>
              <a:xfrm>
                <a:off x="6498828" y="4716735"/>
                <a:ext cx="2601169" cy="576874"/>
              </a:xfrm>
              <a:prstGeom prst="rect">
                <a:avLst/>
              </a:prstGeom>
              <a:noFill/>
            </p:spPr>
            <p:txBody>
              <a:bodyPr wrap="none" lIns="99569" tIns="49785" rIns="99569" bIns="49785" rtlCol="0">
                <a:spAutoFit/>
              </a:bodyPr>
              <a:lstStyle/>
              <a:p>
                <a:pPr/>
                <a14:m>
                  <m:oMathPara xmlns:m="http://schemas.openxmlformats.org/officeDocument/2006/math">
                    <m:oMathParaPr>
                      <m:jc m:val="centerGroup"/>
                    </m:oMathParaPr>
                    <m:oMath xmlns:m="http://schemas.openxmlformats.org/officeDocument/2006/math">
                      <m:r>
                        <a:rPr lang="en-US" altLang="zh-CN" sz="3000" b="1" i="1">
                          <a:latin typeface="Cambria Math"/>
                        </a:rPr>
                        <m:t>𝒀</m:t>
                      </m:r>
                      <m:r>
                        <a:rPr lang="en-US" altLang="zh-CN" sz="3000" b="1" i="1">
                          <a:latin typeface="Cambria Math"/>
                        </a:rPr>
                        <m:t>=</m:t>
                      </m:r>
                      <m:r>
                        <a:rPr lang="en-US" altLang="zh-CN" sz="3000" b="1" i="1">
                          <a:latin typeface="Cambria Math"/>
                        </a:rPr>
                        <m:t>𝑨</m:t>
                      </m:r>
                      <m:r>
                        <a:rPr lang="en-US" altLang="zh-CN" sz="3000" b="1" i="1">
                          <a:latin typeface="Cambria Math"/>
                        </a:rPr>
                        <m:t>(</m:t>
                      </m:r>
                      <m:r>
                        <a:rPr lang="en-US" altLang="zh-CN" sz="3000" b="1" i="1">
                          <a:latin typeface="Cambria Math"/>
                        </a:rPr>
                        <m:t>𝑩</m:t>
                      </m:r>
                      <m:r>
                        <a:rPr lang="en-US" altLang="zh-CN" sz="3000" b="1" i="1">
                          <a:latin typeface="Cambria Math"/>
                        </a:rPr>
                        <m:t>+</m:t>
                      </m:r>
                      <m:r>
                        <a:rPr lang="en-US" altLang="zh-CN" sz="3000" b="1" i="1">
                          <a:latin typeface="Cambria Math"/>
                        </a:rPr>
                        <m:t>𝑪</m:t>
                      </m:r>
                      <m:r>
                        <a:rPr lang="en-US" altLang="zh-CN" sz="3000" b="1" i="1">
                          <a:latin typeface="Cambria Math"/>
                        </a:rPr>
                        <m:t>)</m:t>
                      </m:r>
                    </m:oMath>
                  </m:oMathPara>
                </a14:m>
                <a:endParaRPr lang="zh-CN" altLang="en-US" sz="3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6498828" y="4716735"/>
                <a:ext cx="2601169" cy="576874"/>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28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逻辑图</a:t>
            </a:r>
            <a:endParaRPr lang="en-US" altLang="zh-CN" dirty="0"/>
          </a:p>
          <a:p>
            <a:pPr lvl="1"/>
            <a:r>
              <a:rPr lang="zh-CN" altLang="en-US" dirty="0"/>
              <a:t>将逻辑函数式中各变量之间的</a:t>
            </a:r>
            <a:r>
              <a:rPr lang="zh-CN" altLang="en-US" b="1" dirty="0">
                <a:solidFill>
                  <a:srgbClr val="FF0000"/>
                </a:solidFill>
              </a:rPr>
              <a:t>与、或、非</a:t>
            </a:r>
            <a:r>
              <a:rPr lang="zh-CN" altLang="en-US" dirty="0"/>
              <a:t>等逻辑关系用图形符号表示出来，就可以画出表示函数关系的逻辑图</a:t>
            </a:r>
            <a:r>
              <a:rPr lang="en-US" altLang="zh-CN" dirty="0"/>
              <a:t>(logic diagram)</a:t>
            </a:r>
          </a:p>
          <a:p>
            <a:pPr lvl="1"/>
            <a:r>
              <a:rPr lang="zh-CN" altLang="en-US" dirty="0"/>
              <a:t>如用逻辑运算的图形符号代替</a:t>
            </a:r>
            <a:r>
              <a:rPr lang="en-US" altLang="zh-CN" dirty="0"/>
              <a:t>Y = A ( B + C )</a:t>
            </a:r>
            <a:r>
              <a:rPr lang="zh-CN" altLang="en-US" dirty="0"/>
              <a:t>中的代数运算符号得到的逻辑图</a:t>
            </a:r>
          </a:p>
          <a:p>
            <a:pPr lvl="1"/>
            <a:endParaRPr lang="en-US" altLang="zh-CN" dirty="0"/>
          </a:p>
          <a:p>
            <a:endParaRPr lang="zh-CN" alt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428" y="684287"/>
            <a:ext cx="6757985" cy="166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12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波形图</a:t>
            </a:r>
            <a:r>
              <a:rPr lang="en-US" altLang="zh-CN" dirty="0"/>
              <a:t>(waveform)</a:t>
            </a:r>
          </a:p>
          <a:p>
            <a:pPr lvl="1"/>
            <a:r>
              <a:rPr lang="zh-CN" altLang="en-US" dirty="0"/>
              <a:t>又称时序图</a:t>
            </a:r>
            <a:r>
              <a:rPr lang="en-US" altLang="zh-CN" dirty="0"/>
              <a:t>(timing diagram)</a:t>
            </a:r>
          </a:p>
          <a:p>
            <a:pPr lvl="1"/>
            <a:r>
              <a:rPr lang="zh-CN" altLang="en-US" dirty="0"/>
              <a:t>将逻辑函数输入变量每一种可能出现的取值与对应的输出值按时间顺序依次排列起来，就得到了表示该逻辑函数的波形图</a:t>
            </a:r>
            <a:endParaRPr lang="en-US" altLang="zh-CN" dirty="0"/>
          </a:p>
          <a:p>
            <a:pPr lvl="1"/>
            <a:r>
              <a:rPr lang="zh-CN" altLang="en-US" dirty="0"/>
              <a:t>将</a:t>
            </a:r>
            <a:r>
              <a:rPr lang="en-US" altLang="zh-CN" dirty="0"/>
              <a:t>Y = A ( B + C )</a:t>
            </a:r>
            <a:r>
              <a:rPr lang="zh-CN" altLang="en-US" dirty="0"/>
              <a:t>给出的输入变量与对应的输出变量取值依时间顺序排列起来即可得到索要的波形图。</a:t>
            </a:r>
            <a:endParaRPr lang="en-US" altLang="zh-CN" dirty="0"/>
          </a:p>
          <a:p>
            <a:endParaRPr lang="zh-CN" altLang="en-US" dirty="0"/>
          </a:p>
        </p:txBody>
      </p:sp>
      <p:pic>
        <p:nvPicPr>
          <p:cNvPr id="101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728" y="1620391"/>
            <a:ext cx="6836310" cy="4606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10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fade">
                                      <p:cBhvr>
                                        <p:cTn id="7" dur="1000"/>
                                        <p:tgtEl>
                                          <p:spTgt spid="101378"/>
                                        </p:tgtEl>
                                      </p:cBhvr>
                                    </p:animEffect>
                                    <p:anim calcmode="lin" valueType="num">
                                      <p:cBhvr>
                                        <p:cTn id="8" dur="1000" fill="hold"/>
                                        <p:tgtEl>
                                          <p:spTgt spid="101378"/>
                                        </p:tgtEl>
                                        <p:attrNameLst>
                                          <p:attrName>ppt_x</p:attrName>
                                        </p:attrNameLst>
                                      </p:cBhvr>
                                      <p:tavLst>
                                        <p:tav tm="0">
                                          <p:val>
                                            <p:strVal val="#ppt_x"/>
                                          </p:val>
                                        </p:tav>
                                        <p:tav tm="100000">
                                          <p:val>
                                            <p:strVal val="#ppt_x"/>
                                          </p:val>
                                        </p:tav>
                                      </p:tavLst>
                                    </p:anim>
                                    <p:anim calcmode="lin" valueType="num">
                                      <p:cBhvr>
                                        <p:cTn id="9" dur="1000" fill="hold"/>
                                        <p:tgtEl>
                                          <p:spTgt spid="1013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卡诺图</a:t>
            </a:r>
            <a:endParaRPr lang="zh-CN" altLang="en-US" b="1" dirty="0"/>
          </a:p>
        </p:txBody>
      </p:sp>
      <p:pic>
        <p:nvPicPr>
          <p:cNvPr id="5" name="Picture 6" descr="2-6-1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76028" y="3161574"/>
            <a:ext cx="2162815" cy="2219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7" descr="2-6-1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2879633" y="3163325"/>
            <a:ext cx="3480924" cy="22176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8" descr="2-6-1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6678" y="2475712"/>
            <a:ext cx="3360253" cy="28739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94572" y="5380945"/>
            <a:ext cx="1367379" cy="1051947"/>
          </a:xfrm>
          <a:prstGeom prst="rect">
            <a:avLst/>
          </a:prstGeom>
          <a:noFill/>
        </p:spPr>
        <p:txBody>
          <a:bodyPr wrap="non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三变量</a:t>
            </a:r>
            <a:endParaRPr lang="en-US" altLang="zh-CN" sz="3000" b="1" dirty="0">
              <a:latin typeface="楷体" panose="02010609060101010101" pitchFamily="49" charset="-122"/>
              <a:ea typeface="楷体" panose="02010609060101010101" pitchFamily="49" charset="-122"/>
            </a:endParaRPr>
          </a:p>
          <a:p>
            <a:r>
              <a:rPr lang="zh-CN" altLang="en-US" sz="3000" b="1" dirty="0">
                <a:latin typeface="楷体" panose="02010609060101010101" pitchFamily="49" charset="-122"/>
                <a:ea typeface="楷体" panose="02010609060101010101" pitchFamily="49" charset="-122"/>
              </a:rPr>
              <a:t>卡诺图</a:t>
            </a:r>
          </a:p>
        </p:txBody>
      </p:sp>
      <p:sp>
        <p:nvSpPr>
          <p:cNvPr id="8" name="TextBox 7"/>
          <p:cNvSpPr txBox="1"/>
          <p:nvPr/>
        </p:nvSpPr>
        <p:spPr>
          <a:xfrm>
            <a:off x="882204" y="5380945"/>
            <a:ext cx="1367379" cy="1051947"/>
          </a:xfrm>
          <a:prstGeom prst="rect">
            <a:avLst/>
          </a:prstGeom>
          <a:noFill/>
        </p:spPr>
        <p:txBody>
          <a:bodyPr wrap="non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二变量</a:t>
            </a:r>
            <a:endParaRPr lang="en-US" altLang="zh-CN" sz="3000" b="1" dirty="0">
              <a:latin typeface="楷体" panose="02010609060101010101" pitchFamily="49" charset="-122"/>
              <a:ea typeface="楷体" panose="02010609060101010101" pitchFamily="49" charset="-122"/>
            </a:endParaRPr>
          </a:p>
          <a:p>
            <a:r>
              <a:rPr lang="zh-CN" altLang="en-US" sz="3000" b="1" dirty="0">
                <a:latin typeface="楷体" panose="02010609060101010101" pitchFamily="49" charset="-122"/>
                <a:ea typeface="楷体" panose="02010609060101010101" pitchFamily="49" charset="-122"/>
              </a:rPr>
              <a:t>卡诺图</a:t>
            </a:r>
          </a:p>
        </p:txBody>
      </p:sp>
      <p:sp>
        <p:nvSpPr>
          <p:cNvPr id="9" name="TextBox 8"/>
          <p:cNvSpPr txBox="1"/>
          <p:nvPr/>
        </p:nvSpPr>
        <p:spPr>
          <a:xfrm>
            <a:off x="8155012" y="5349692"/>
            <a:ext cx="1367379" cy="1051947"/>
          </a:xfrm>
          <a:prstGeom prst="rect">
            <a:avLst/>
          </a:prstGeom>
          <a:noFill/>
        </p:spPr>
        <p:txBody>
          <a:bodyPr wrap="non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四变量</a:t>
            </a:r>
            <a:endParaRPr lang="en-US" altLang="zh-CN" sz="3000" b="1" dirty="0">
              <a:latin typeface="楷体" panose="02010609060101010101" pitchFamily="49" charset="-122"/>
              <a:ea typeface="楷体" panose="02010609060101010101" pitchFamily="49" charset="-122"/>
            </a:endParaRPr>
          </a:p>
          <a:p>
            <a:r>
              <a:rPr lang="zh-CN" altLang="en-US" sz="3000" b="1" dirty="0">
                <a:latin typeface="楷体" panose="02010609060101010101" pitchFamily="49" charset="-122"/>
                <a:ea typeface="楷体" panose="02010609060101010101" pitchFamily="49" charset="-122"/>
              </a:rPr>
              <a:t>卡诺图</a:t>
            </a:r>
          </a:p>
        </p:txBody>
      </p:sp>
    </p:spTree>
    <p:extLst>
      <p:ext uri="{BB962C8B-B14F-4D97-AF65-F5344CB8AC3E}">
        <p14:creationId xmlns:p14="http://schemas.microsoft.com/office/powerpoint/2010/main" val="1579703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a:t>
            </a:r>
          </a:p>
        </p:txBody>
      </p:sp>
      <p:sp>
        <p:nvSpPr>
          <p:cNvPr id="4" name="内容占位符 3"/>
          <p:cNvSpPr>
            <a:spLocks noGrp="1"/>
          </p:cNvSpPr>
          <p:nvPr>
            <p:ph idx="1"/>
          </p:nvPr>
        </p:nvSpPr>
        <p:spPr/>
        <p:txBody>
          <a:bodyPr/>
          <a:lstStyle/>
          <a:p>
            <a:r>
              <a:rPr lang="zh-CN" altLang="en-US" dirty="0"/>
              <a:t>硬件描述语言</a:t>
            </a:r>
            <a:endParaRPr lang="en-US" altLang="zh-CN" dirty="0"/>
          </a:p>
          <a:p>
            <a:pPr lvl="1"/>
            <a:r>
              <a:rPr lang="en-US" altLang="zh-CN" dirty="0"/>
              <a:t>HDL (Hardware Description Language)</a:t>
            </a:r>
          </a:p>
          <a:p>
            <a:pPr lvl="2"/>
            <a:r>
              <a:rPr lang="en-US" altLang="zh-CN" dirty="0"/>
              <a:t>VHDL (Very High Speed Integrated Circuit</a:t>
            </a:r>
            <a:r>
              <a:rPr lang="zh-CN" altLang="en-US" dirty="0"/>
              <a:t>）</a:t>
            </a:r>
            <a:endParaRPr lang="en-US" altLang="zh-CN" dirty="0"/>
          </a:p>
          <a:p>
            <a:pPr lvl="2"/>
            <a:r>
              <a:rPr lang="en-US" altLang="zh-CN" dirty="0"/>
              <a:t>Verilog  HDL</a:t>
            </a:r>
          </a:p>
          <a:p>
            <a:pPr lvl="1"/>
            <a:r>
              <a:rPr lang="en-US" altLang="zh-CN" dirty="0"/>
              <a:t>EDIF</a:t>
            </a:r>
          </a:p>
          <a:p>
            <a:pPr lvl="1"/>
            <a:r>
              <a:rPr lang="en-US" altLang="zh-CN" dirty="0"/>
              <a:t>DTIF </a:t>
            </a:r>
          </a:p>
          <a:p>
            <a:pPr lvl="1"/>
            <a:r>
              <a:rPr lang="en-US" altLang="zh-CN" dirty="0"/>
              <a:t>……  </a:t>
            </a:r>
            <a:endParaRPr lang="zh-CN" altLang="en-US" dirty="0"/>
          </a:p>
        </p:txBody>
      </p:sp>
    </p:spTree>
    <p:extLst>
      <p:ext uri="{BB962C8B-B14F-4D97-AF65-F5344CB8AC3E}">
        <p14:creationId xmlns:p14="http://schemas.microsoft.com/office/powerpoint/2010/main" val="44015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534670" y="1716437"/>
                <a:ext cx="9864591" cy="5037943"/>
              </a:xfrm>
            </p:spPr>
            <p:txBody>
              <a:bodyPr/>
              <a:lstStyle/>
              <a:p>
                <a:r>
                  <a:rPr lang="zh-CN" altLang="en-US" dirty="0"/>
                  <a:t>真值表</a:t>
                </a:r>
                <a:r>
                  <a:rPr lang="en-US" altLang="zh-CN" dirty="0"/>
                  <a:t>&amp;</a:t>
                </a:r>
                <a:r>
                  <a:rPr lang="zh-CN" altLang="en-US" dirty="0"/>
                  <a:t>逻辑函数式</a:t>
                </a:r>
                <a:endParaRPr lang="en-US" altLang="zh-CN" dirty="0"/>
              </a:p>
              <a:p>
                <a:pPr lvl="1"/>
                <a:r>
                  <a:rPr lang="zh-CN" altLang="en-US" dirty="0"/>
                  <a:t>由逻辑真值表写逻辑函数式</a:t>
                </a:r>
                <a:endParaRPr lang="en-US" altLang="zh-CN" dirty="0"/>
              </a:p>
              <a:p>
                <a:pPr lvl="2"/>
                <a:r>
                  <a:rPr lang="zh-CN" altLang="en-US" dirty="0"/>
                  <a:t>①找出真值表中使逻辑函数为“</a:t>
                </a:r>
                <a:r>
                  <a:rPr lang="en-US" altLang="zh-CN" dirty="0"/>
                  <a:t>1”</a:t>
                </a:r>
                <a:r>
                  <a:rPr lang="zh-CN" altLang="en-US" dirty="0"/>
                  <a:t>的输入变量的组合</a:t>
                </a:r>
              </a:p>
              <a:p>
                <a:pPr lvl="2"/>
                <a:r>
                  <a:rPr lang="zh-CN" altLang="en-US" dirty="0"/>
                  <a:t>②对应每个输出为</a:t>
                </a:r>
                <a:r>
                  <a:rPr lang="en-US" altLang="zh-CN" dirty="0"/>
                  <a:t>1</a:t>
                </a:r>
                <a:r>
                  <a:rPr lang="zh-CN" altLang="en-US" dirty="0"/>
                  <a:t>变量组合关系为与的关系，即乘积项，其中如图输入变量取值为“</a:t>
                </a:r>
                <a:r>
                  <a:rPr lang="en-US" altLang="zh-CN" dirty="0"/>
                  <a:t>1 ”</a:t>
                </a:r>
                <a:r>
                  <a:rPr lang="zh-CN" altLang="en-US" dirty="0"/>
                  <a:t>的写成原变量，输入变量取值为</a:t>
                </a:r>
                <a:r>
                  <a:rPr lang="en-US" altLang="zh-CN" dirty="0"/>
                  <a:t>0</a:t>
                </a:r>
                <a:r>
                  <a:rPr lang="zh-CN" altLang="en-US" dirty="0"/>
                  <a:t>的写成反变量，如</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𝐴</m:t>
                        </m:r>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r>
                      <a:rPr lang="en-US" altLang="zh-CN" b="0" i="1" smtClean="0">
                        <a:latin typeface="Cambria Math"/>
                      </a:rPr>
                      <m:t>𝐶</m:t>
                    </m:r>
                  </m:oMath>
                </a14:m>
                <a:endParaRPr lang="en-US" altLang="zh-CN" dirty="0"/>
              </a:p>
              <a:p>
                <a:pPr lvl="2"/>
                <a:r>
                  <a:rPr lang="en-US" altLang="zh-CN" dirty="0"/>
                  <a:t>③</a:t>
                </a:r>
                <a:r>
                  <a:rPr lang="zh-CN" altLang="en-US" dirty="0"/>
                  <a:t>将这些乘积项相加，即得到输出的逻辑式</a:t>
                </a:r>
              </a:p>
              <a:p>
                <a:pPr lvl="2"/>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457200" y="1556792"/>
                <a:ext cx="8435280" cy="4569371"/>
              </a:xfrm>
              <a:blipFill rotWithShape="1">
                <a:blip r:embed="rId3"/>
                <a:stretch>
                  <a:fillRect l="-1590" t="-1600" r="-5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0440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499779" y="1289733"/>
            <a:ext cx="9624060" cy="5037943"/>
          </a:xfrm>
        </p:spPr>
        <p:txBody>
          <a:bodyPr/>
          <a:lstStyle/>
          <a:p>
            <a:r>
              <a:rPr lang="zh-CN" altLang="en-US" dirty="0"/>
              <a:t>真值表</a:t>
            </a:r>
            <a:r>
              <a:rPr lang="en-US" altLang="zh-CN" dirty="0"/>
              <a:t>&amp;</a:t>
            </a:r>
            <a:r>
              <a:rPr lang="zh-CN" altLang="en-US" dirty="0"/>
              <a:t>逻辑函数式</a:t>
            </a:r>
            <a:endParaRPr lang="en-US" altLang="zh-CN" dirty="0"/>
          </a:p>
          <a:p>
            <a:pPr lvl="1"/>
            <a:r>
              <a:rPr lang="zh-CN" altLang="en-US" dirty="0"/>
              <a:t>由逻辑真值表写逻辑函数式</a:t>
            </a:r>
            <a:endParaRPr lang="en-US" altLang="zh-CN" dirty="0"/>
          </a:p>
          <a:p>
            <a:pPr lvl="1"/>
            <a:r>
              <a:rPr lang="zh-CN" altLang="en-US" dirty="0"/>
              <a:t>例：</a:t>
            </a:r>
          </a:p>
        </p:txBody>
      </p:sp>
      <p:grpSp>
        <p:nvGrpSpPr>
          <p:cNvPr id="15" name="Group 10"/>
          <p:cNvGrpSpPr>
            <a:grpSpLocks/>
          </p:cNvGrpSpPr>
          <p:nvPr/>
        </p:nvGrpSpPr>
        <p:grpSpPr bwMode="auto">
          <a:xfrm>
            <a:off x="2555865" y="2500241"/>
            <a:ext cx="4957692" cy="4093578"/>
            <a:chOff x="-3" y="-3"/>
            <a:chExt cx="2255" cy="2480"/>
          </a:xfrm>
        </p:grpSpPr>
        <p:grpSp>
          <p:nvGrpSpPr>
            <p:cNvPr id="17" name="Group 11"/>
            <p:cNvGrpSpPr>
              <a:grpSpLocks/>
            </p:cNvGrpSpPr>
            <p:nvPr/>
          </p:nvGrpSpPr>
          <p:grpSpPr bwMode="auto">
            <a:xfrm>
              <a:off x="0" y="0"/>
              <a:ext cx="2249" cy="2474"/>
              <a:chOff x="0" y="0"/>
              <a:chExt cx="2249" cy="2474"/>
            </a:xfrm>
          </p:grpSpPr>
          <p:grpSp>
            <p:nvGrpSpPr>
              <p:cNvPr id="19" name="Group 12"/>
              <p:cNvGrpSpPr>
                <a:grpSpLocks/>
              </p:cNvGrpSpPr>
              <p:nvPr/>
            </p:nvGrpSpPr>
            <p:grpSpPr bwMode="auto">
              <a:xfrm>
                <a:off x="0" y="0"/>
                <a:ext cx="1692" cy="288"/>
                <a:chOff x="0" y="0"/>
                <a:chExt cx="1692" cy="288"/>
              </a:xfrm>
            </p:grpSpPr>
            <p:sp>
              <p:nvSpPr>
                <p:cNvPr id="47" name="Rectangle 13"/>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输入</a:t>
                  </a:r>
                </a:p>
              </p:txBody>
            </p:sp>
            <p:sp>
              <p:nvSpPr>
                <p:cNvPr id="48" name="Rectangle 14"/>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15"/>
              <p:cNvGrpSpPr>
                <a:grpSpLocks/>
              </p:cNvGrpSpPr>
              <p:nvPr/>
            </p:nvGrpSpPr>
            <p:grpSpPr bwMode="auto">
              <a:xfrm>
                <a:off x="1692" y="0"/>
                <a:ext cx="557" cy="288"/>
                <a:chOff x="1692" y="0"/>
                <a:chExt cx="557" cy="288"/>
              </a:xfrm>
            </p:grpSpPr>
            <p:sp>
              <p:nvSpPr>
                <p:cNvPr id="45" name="Rectangle 16"/>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输出</a:t>
                  </a:r>
                </a:p>
              </p:txBody>
            </p:sp>
            <p:sp>
              <p:nvSpPr>
                <p:cNvPr id="46" name="Rectangle 17"/>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18"/>
              <p:cNvGrpSpPr>
                <a:grpSpLocks/>
              </p:cNvGrpSpPr>
              <p:nvPr/>
            </p:nvGrpSpPr>
            <p:grpSpPr bwMode="auto">
              <a:xfrm>
                <a:off x="0" y="288"/>
                <a:ext cx="564" cy="288"/>
                <a:chOff x="0" y="288"/>
                <a:chExt cx="564" cy="288"/>
              </a:xfrm>
            </p:grpSpPr>
            <p:sp>
              <p:nvSpPr>
                <p:cNvPr id="43" name="Rectangle 19"/>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dirty="0"/>
                    <a:t>A</a:t>
                  </a:r>
                </a:p>
              </p:txBody>
            </p:sp>
            <p:sp>
              <p:nvSpPr>
                <p:cNvPr id="44" name="Rectangle 20"/>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21"/>
              <p:cNvGrpSpPr>
                <a:grpSpLocks/>
              </p:cNvGrpSpPr>
              <p:nvPr/>
            </p:nvGrpSpPr>
            <p:grpSpPr bwMode="auto">
              <a:xfrm>
                <a:off x="564" y="288"/>
                <a:ext cx="564" cy="288"/>
                <a:chOff x="564" y="288"/>
                <a:chExt cx="564" cy="288"/>
              </a:xfrm>
            </p:grpSpPr>
            <p:sp>
              <p:nvSpPr>
                <p:cNvPr id="41" name="Rectangle 22"/>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B</a:t>
                  </a:r>
                </a:p>
              </p:txBody>
            </p:sp>
            <p:sp>
              <p:nvSpPr>
                <p:cNvPr id="42" name="Rectangle 23"/>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 name="Group 24"/>
              <p:cNvGrpSpPr>
                <a:grpSpLocks/>
              </p:cNvGrpSpPr>
              <p:nvPr/>
            </p:nvGrpSpPr>
            <p:grpSpPr bwMode="auto">
              <a:xfrm>
                <a:off x="1128" y="288"/>
                <a:ext cx="564" cy="288"/>
                <a:chOff x="1128" y="288"/>
                <a:chExt cx="564" cy="288"/>
              </a:xfrm>
            </p:grpSpPr>
            <p:sp>
              <p:nvSpPr>
                <p:cNvPr id="39" name="Rectangle 25"/>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C</a:t>
                  </a:r>
                </a:p>
              </p:txBody>
            </p:sp>
            <p:sp>
              <p:nvSpPr>
                <p:cNvPr id="40" name="Rectangle 26"/>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27"/>
              <p:cNvGrpSpPr>
                <a:grpSpLocks/>
              </p:cNvGrpSpPr>
              <p:nvPr/>
            </p:nvGrpSpPr>
            <p:grpSpPr bwMode="auto">
              <a:xfrm>
                <a:off x="1692" y="288"/>
                <a:ext cx="557" cy="288"/>
                <a:chOff x="1692" y="288"/>
                <a:chExt cx="557" cy="288"/>
              </a:xfrm>
            </p:grpSpPr>
            <p:sp>
              <p:nvSpPr>
                <p:cNvPr id="37" name="Rectangle 28"/>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dirty="0"/>
                    <a:t>Y</a:t>
                  </a:r>
                </a:p>
              </p:txBody>
            </p:sp>
            <p:sp>
              <p:nvSpPr>
                <p:cNvPr id="38" name="Rectangle 29"/>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30"/>
              <p:cNvGrpSpPr>
                <a:grpSpLocks/>
              </p:cNvGrpSpPr>
              <p:nvPr/>
            </p:nvGrpSpPr>
            <p:grpSpPr bwMode="auto">
              <a:xfrm>
                <a:off x="0" y="576"/>
                <a:ext cx="564" cy="1898"/>
                <a:chOff x="0" y="576"/>
                <a:chExt cx="564" cy="1898"/>
              </a:xfrm>
            </p:grpSpPr>
            <p:sp>
              <p:nvSpPr>
                <p:cNvPr id="35" name="Rectangle 31"/>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a:t>0</a:t>
                  </a:r>
                  <a:br>
                    <a:rPr lang="en-US" altLang="zh-CN" sz="2400"/>
                  </a:br>
                  <a:r>
                    <a:rPr lang="en-US" altLang="zh-CN" sz="2400"/>
                    <a:t>0</a:t>
                  </a:r>
                  <a:br>
                    <a:rPr lang="en-US" altLang="zh-CN" sz="2400"/>
                  </a:br>
                  <a:r>
                    <a:rPr lang="en-US" altLang="zh-CN" sz="2400"/>
                    <a:t>0</a:t>
                  </a:r>
                  <a:br>
                    <a:rPr lang="en-US" altLang="zh-CN" sz="2400"/>
                  </a:br>
                  <a:r>
                    <a:rPr lang="en-US" altLang="zh-CN" sz="2400"/>
                    <a:t>0</a:t>
                  </a:r>
                  <a:br>
                    <a:rPr lang="en-US" altLang="zh-CN" sz="2400"/>
                  </a:br>
                  <a:r>
                    <a:rPr lang="en-US" altLang="zh-CN" sz="2400"/>
                    <a:t>1</a:t>
                  </a:r>
                  <a:br>
                    <a:rPr lang="en-US" altLang="zh-CN" sz="2400"/>
                  </a:br>
                  <a:r>
                    <a:rPr lang="en-US" altLang="zh-CN" sz="2400"/>
                    <a:t>1</a:t>
                  </a:r>
                  <a:br>
                    <a:rPr lang="en-US" altLang="zh-CN" sz="2400"/>
                  </a:br>
                  <a:r>
                    <a:rPr lang="en-US" altLang="zh-CN" sz="2400"/>
                    <a:t>1</a:t>
                  </a:r>
                  <a:br>
                    <a:rPr lang="en-US" altLang="zh-CN" sz="2400"/>
                  </a:br>
                  <a:r>
                    <a:rPr lang="en-US" altLang="zh-CN" sz="2400"/>
                    <a:t>1</a:t>
                  </a:r>
                </a:p>
              </p:txBody>
            </p:sp>
            <p:sp>
              <p:nvSpPr>
                <p:cNvPr id="36" name="Rectangle 32"/>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33"/>
              <p:cNvGrpSpPr>
                <a:grpSpLocks/>
              </p:cNvGrpSpPr>
              <p:nvPr/>
            </p:nvGrpSpPr>
            <p:grpSpPr bwMode="auto">
              <a:xfrm>
                <a:off x="564" y="576"/>
                <a:ext cx="564" cy="1898"/>
                <a:chOff x="564" y="576"/>
                <a:chExt cx="564" cy="1898"/>
              </a:xfrm>
            </p:grpSpPr>
            <p:sp>
              <p:nvSpPr>
                <p:cNvPr id="33" name="Rectangle 34"/>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dirty="0"/>
                    <a:t>0</a:t>
                  </a:r>
                  <a:br>
                    <a:rPr lang="en-US" altLang="zh-CN" sz="2400" dirty="0"/>
                  </a:br>
                  <a:r>
                    <a:rPr lang="en-US" altLang="zh-CN" sz="2400" dirty="0"/>
                    <a:t>0</a:t>
                  </a:r>
                  <a:br>
                    <a:rPr lang="en-US" altLang="zh-CN" sz="2400" dirty="0"/>
                  </a:br>
                  <a:r>
                    <a:rPr lang="en-US" altLang="zh-CN" sz="2400" dirty="0"/>
                    <a:t>1</a:t>
                  </a:r>
                  <a:br>
                    <a:rPr lang="en-US" altLang="zh-CN" sz="2400" dirty="0"/>
                  </a:br>
                  <a:r>
                    <a:rPr lang="en-US" altLang="zh-CN" sz="2400" dirty="0"/>
                    <a:t>1</a:t>
                  </a:r>
                  <a:br>
                    <a:rPr lang="en-US" altLang="zh-CN" sz="2400" dirty="0"/>
                  </a:br>
                  <a:r>
                    <a:rPr lang="en-US" altLang="zh-CN" sz="2400" dirty="0"/>
                    <a:t>0</a:t>
                  </a:r>
                  <a:br>
                    <a:rPr lang="en-US" altLang="zh-CN" sz="2400" dirty="0"/>
                  </a:br>
                  <a:r>
                    <a:rPr lang="en-US" altLang="zh-CN" sz="2400" dirty="0"/>
                    <a:t>0</a:t>
                  </a:r>
                  <a:br>
                    <a:rPr lang="en-US" altLang="zh-CN" sz="2400" dirty="0"/>
                  </a:br>
                  <a:r>
                    <a:rPr lang="en-US" altLang="zh-CN" sz="2400" dirty="0"/>
                    <a:t>1</a:t>
                  </a:r>
                  <a:br>
                    <a:rPr lang="en-US" altLang="zh-CN" sz="2400" dirty="0"/>
                  </a:br>
                  <a:r>
                    <a:rPr lang="en-US" altLang="zh-CN" sz="2400" dirty="0"/>
                    <a:t>1</a:t>
                  </a:r>
                </a:p>
              </p:txBody>
            </p:sp>
            <p:sp>
              <p:nvSpPr>
                <p:cNvPr id="34" name="Rectangle 35"/>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36"/>
              <p:cNvGrpSpPr>
                <a:grpSpLocks/>
              </p:cNvGrpSpPr>
              <p:nvPr/>
            </p:nvGrpSpPr>
            <p:grpSpPr bwMode="auto">
              <a:xfrm>
                <a:off x="1128" y="576"/>
                <a:ext cx="564" cy="1898"/>
                <a:chOff x="1128" y="576"/>
                <a:chExt cx="564" cy="1898"/>
              </a:xfrm>
            </p:grpSpPr>
            <p:sp>
              <p:nvSpPr>
                <p:cNvPr id="31" name="Rectangle 37"/>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a:t>0</a:t>
                  </a:r>
                  <a:br>
                    <a:rPr lang="en-US" altLang="zh-CN" sz="2400"/>
                  </a:br>
                  <a:r>
                    <a:rPr lang="en-US" altLang="zh-CN" sz="2400"/>
                    <a:t>1</a:t>
                  </a:r>
                  <a:br>
                    <a:rPr lang="en-US" altLang="zh-CN" sz="2400"/>
                  </a:br>
                  <a:r>
                    <a:rPr lang="en-US" altLang="zh-CN" sz="2400"/>
                    <a:t>0</a:t>
                  </a:r>
                  <a:br>
                    <a:rPr lang="en-US" altLang="zh-CN" sz="2400"/>
                  </a:br>
                  <a:r>
                    <a:rPr lang="en-US" altLang="zh-CN" sz="2400"/>
                    <a:t>1</a:t>
                  </a:r>
                  <a:br>
                    <a:rPr lang="en-US" altLang="zh-CN" sz="2400"/>
                  </a:br>
                  <a:r>
                    <a:rPr lang="en-US" altLang="zh-CN" sz="2400"/>
                    <a:t>0</a:t>
                  </a:r>
                  <a:br>
                    <a:rPr lang="en-US" altLang="zh-CN" sz="2400"/>
                  </a:br>
                  <a:r>
                    <a:rPr lang="en-US" altLang="zh-CN" sz="2400"/>
                    <a:t>1</a:t>
                  </a:r>
                  <a:br>
                    <a:rPr lang="en-US" altLang="zh-CN" sz="2400"/>
                  </a:br>
                  <a:r>
                    <a:rPr lang="en-US" altLang="zh-CN" sz="2400"/>
                    <a:t>0</a:t>
                  </a:r>
                  <a:br>
                    <a:rPr lang="en-US" altLang="zh-CN" sz="2400"/>
                  </a:br>
                  <a:r>
                    <a:rPr lang="en-US" altLang="zh-CN" sz="2400"/>
                    <a:t>1</a:t>
                  </a:r>
                </a:p>
              </p:txBody>
            </p:sp>
            <p:sp>
              <p:nvSpPr>
                <p:cNvPr id="32" name="Rectangle 38"/>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8" name="Group 39"/>
              <p:cNvGrpSpPr>
                <a:grpSpLocks/>
              </p:cNvGrpSpPr>
              <p:nvPr/>
            </p:nvGrpSpPr>
            <p:grpSpPr bwMode="auto">
              <a:xfrm>
                <a:off x="1692" y="576"/>
                <a:ext cx="557" cy="1898"/>
                <a:chOff x="1692" y="576"/>
                <a:chExt cx="557" cy="1898"/>
              </a:xfrm>
            </p:grpSpPr>
            <p:sp>
              <p:nvSpPr>
                <p:cNvPr id="29" name="Rectangle 40"/>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400"/>
                    <a:t>0</a:t>
                  </a:r>
                  <a:br>
                    <a:rPr lang="en-US" altLang="zh-CN" sz="2400"/>
                  </a:br>
                  <a:r>
                    <a:rPr lang="en-US" altLang="zh-CN" sz="2400"/>
                    <a:t>1</a:t>
                  </a:r>
                  <a:br>
                    <a:rPr lang="en-US" altLang="zh-CN" sz="2400"/>
                  </a:br>
                  <a:r>
                    <a:rPr lang="en-US" altLang="zh-CN" sz="2400"/>
                    <a:t>1</a:t>
                  </a:r>
                  <a:br>
                    <a:rPr lang="en-US" altLang="zh-CN" sz="2400"/>
                  </a:br>
                  <a:r>
                    <a:rPr lang="en-US" altLang="zh-CN" sz="2400"/>
                    <a:t>0</a:t>
                  </a:r>
                  <a:br>
                    <a:rPr lang="en-US" altLang="zh-CN" sz="2400"/>
                  </a:br>
                  <a:r>
                    <a:rPr lang="en-US" altLang="zh-CN" sz="2400"/>
                    <a:t>1</a:t>
                  </a:r>
                  <a:br>
                    <a:rPr lang="en-US" altLang="zh-CN" sz="2400"/>
                  </a:br>
                  <a:r>
                    <a:rPr lang="en-US" altLang="zh-CN" sz="2400"/>
                    <a:t>0</a:t>
                  </a:r>
                  <a:br>
                    <a:rPr lang="en-US" altLang="zh-CN" sz="2400"/>
                  </a:br>
                  <a:r>
                    <a:rPr lang="en-US" altLang="zh-CN" sz="2400"/>
                    <a:t>0</a:t>
                  </a:r>
                  <a:br>
                    <a:rPr lang="en-US" altLang="zh-CN" sz="2400"/>
                  </a:br>
                  <a:r>
                    <a:rPr lang="en-US" altLang="zh-CN" sz="2400"/>
                    <a:t>1</a:t>
                  </a:r>
                </a:p>
              </p:txBody>
            </p:sp>
            <p:sp>
              <p:nvSpPr>
                <p:cNvPr id="30" name="Rectangle 41"/>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 name="Rectangle 42"/>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6" name="直接箭头连接符 5"/>
          <p:cNvCxnSpPr/>
          <p:nvPr/>
        </p:nvCxnSpPr>
        <p:spPr bwMode="auto">
          <a:xfrm>
            <a:off x="7018961" y="4089055"/>
            <a:ext cx="1167587"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6" name="TextBox 15"/>
              <p:cNvSpPr txBox="1"/>
              <p:nvPr/>
            </p:nvSpPr>
            <p:spPr>
              <a:xfrm>
                <a:off x="8366310" y="3868485"/>
                <a:ext cx="1507722" cy="439097"/>
              </a:xfrm>
              <a:prstGeom prst="rect">
                <a:avLst/>
              </a:prstGeom>
              <a:noFill/>
            </p:spPr>
            <p:txBody>
              <a:bodyPr wrap="none" lIns="99569" tIns="49785" rIns="99569" bIns="49785"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rPr>
                          </m:ctrlPr>
                        </m:sSupPr>
                        <m:e>
                          <m:r>
                            <a:rPr lang="en-US" altLang="zh-CN" sz="2200" i="1">
                              <a:latin typeface="Cambria Math"/>
                            </a:rPr>
                            <m:t>𝐴</m:t>
                          </m:r>
                        </m:e>
                        <m:sup>
                          <m:r>
                            <a:rPr lang="en-US" altLang="zh-CN" sz="2200" i="1">
                              <a:latin typeface="Cambria Math"/>
                            </a:rPr>
                            <m:t>′</m:t>
                          </m:r>
                        </m:sup>
                      </m:sSup>
                      <m:sSup>
                        <m:sSupPr>
                          <m:ctrlPr>
                            <a:rPr lang="en-US" altLang="zh-CN" sz="2200" i="1">
                              <a:latin typeface="Cambria Math" panose="02040503050406030204" pitchFamily="18" charset="0"/>
                            </a:rPr>
                          </m:ctrlPr>
                        </m:sSupPr>
                        <m:e>
                          <m:r>
                            <a:rPr lang="en-US" altLang="zh-CN" sz="2200" i="1">
                              <a:latin typeface="Cambria Math"/>
                            </a:rPr>
                            <m:t>𝐵</m:t>
                          </m:r>
                        </m:e>
                        <m:sup>
                          <m:r>
                            <a:rPr lang="en-US" altLang="zh-CN" sz="2200" i="1">
                              <a:latin typeface="Cambria Math"/>
                            </a:rPr>
                            <m:t>′</m:t>
                          </m:r>
                        </m:sup>
                      </m:sSup>
                      <m:r>
                        <a:rPr lang="en-US" altLang="zh-CN" sz="2200" i="1">
                          <a:latin typeface="Cambria Math"/>
                        </a:rPr>
                        <m:t>𝐶</m:t>
                      </m:r>
                      <m:r>
                        <a:rPr lang="en-US" altLang="zh-CN" sz="2200" i="1">
                          <a:latin typeface="Cambria Math"/>
                        </a:rPr>
                        <m:t>=1</m:t>
                      </m:r>
                    </m:oMath>
                  </m:oMathPara>
                </a14:m>
                <a:endParaRPr lang="zh-CN" altLang="en-US" sz="2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8366310" y="3868485"/>
                <a:ext cx="1507722" cy="439097"/>
              </a:xfrm>
              <a:prstGeom prst="rect">
                <a:avLst/>
              </a:prstGeom>
              <a:blipFill rotWithShape="1">
                <a:blip r:embed="rId3"/>
                <a:stretch>
                  <a:fillRect/>
                </a:stretch>
              </a:blipFill>
            </p:spPr>
            <p:txBody>
              <a:bodyPr/>
              <a:lstStyle/>
              <a:p>
                <a:r>
                  <a:rPr lang="zh-CN" altLang="en-US">
                    <a:noFill/>
                  </a:rPr>
                  <a:t> </a:t>
                </a:r>
              </a:p>
            </p:txBody>
          </p:sp>
        </mc:Fallback>
      </mc:AlternateContent>
      <p:cxnSp>
        <p:nvCxnSpPr>
          <p:cNvPr id="49" name="直接箭头连接符 48"/>
          <p:cNvCxnSpPr/>
          <p:nvPr/>
        </p:nvCxnSpPr>
        <p:spPr bwMode="auto">
          <a:xfrm>
            <a:off x="7025792" y="4523457"/>
            <a:ext cx="1167587"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50" name="TextBox 49"/>
              <p:cNvSpPr txBox="1"/>
              <p:nvPr/>
            </p:nvSpPr>
            <p:spPr>
              <a:xfrm>
                <a:off x="8373142" y="4302887"/>
                <a:ext cx="1474445" cy="439097"/>
              </a:xfrm>
              <a:prstGeom prst="rect">
                <a:avLst/>
              </a:prstGeom>
              <a:noFill/>
            </p:spPr>
            <p:txBody>
              <a:bodyPr wrap="none" lIns="99569" tIns="49785" rIns="99569" bIns="49785"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rPr>
                          </m:ctrlPr>
                        </m:sSupPr>
                        <m:e>
                          <m:r>
                            <a:rPr lang="en-US" altLang="zh-CN" sz="2200" i="1">
                              <a:latin typeface="Cambria Math"/>
                            </a:rPr>
                            <m:t>𝐴</m:t>
                          </m:r>
                        </m:e>
                        <m:sup>
                          <m:r>
                            <a:rPr lang="en-US" altLang="zh-CN" sz="2200" i="1">
                              <a:latin typeface="Cambria Math"/>
                            </a:rPr>
                            <m:t>′</m:t>
                          </m:r>
                        </m:sup>
                      </m:sSup>
                      <m:r>
                        <a:rPr lang="en-US" altLang="zh-CN" sz="2200" i="1">
                          <a:latin typeface="Cambria Math"/>
                        </a:rPr>
                        <m:t>𝐵𝐶</m:t>
                      </m:r>
                      <m:r>
                        <a:rPr lang="en-US" altLang="zh-CN" sz="2200" i="1">
                          <a:latin typeface="Cambria Math"/>
                        </a:rPr>
                        <m:t>′=1</m:t>
                      </m:r>
                    </m:oMath>
                  </m:oMathPara>
                </a14:m>
                <a:endParaRPr lang="zh-CN" altLang="en-US" sz="2200" dirty="0"/>
              </a:p>
            </p:txBody>
          </p:sp>
        </mc:Choice>
        <mc:Fallback xmlns="">
          <p:sp>
            <p:nvSpPr>
              <p:cNvPr id="50" name="TextBox 49"/>
              <p:cNvSpPr txBox="1">
                <a:spLocks noRot="1" noChangeAspect="1" noMove="1" noResize="1" noEditPoints="1" noAdjustHandles="1" noChangeArrowheads="1" noChangeShapeType="1" noTextEdit="1"/>
              </p:cNvSpPr>
              <p:nvPr/>
            </p:nvSpPr>
            <p:spPr>
              <a:xfrm>
                <a:off x="8373142" y="4302887"/>
                <a:ext cx="1474445" cy="439097"/>
              </a:xfrm>
              <a:prstGeom prst="rect">
                <a:avLst/>
              </a:prstGeom>
              <a:blipFill rotWithShape="1">
                <a:blip r:embed="rId4"/>
                <a:stretch>
                  <a:fillRect/>
                </a:stretch>
              </a:blipFill>
            </p:spPr>
            <p:txBody>
              <a:bodyPr/>
              <a:lstStyle/>
              <a:p>
                <a:r>
                  <a:rPr lang="zh-CN" altLang="en-US">
                    <a:noFill/>
                  </a:rPr>
                  <a:t> </a:t>
                </a:r>
              </a:p>
            </p:txBody>
          </p:sp>
        </mc:Fallback>
      </mc:AlternateContent>
      <p:cxnSp>
        <p:nvCxnSpPr>
          <p:cNvPr id="51" name="直接箭头连接符 50"/>
          <p:cNvCxnSpPr/>
          <p:nvPr/>
        </p:nvCxnSpPr>
        <p:spPr bwMode="auto">
          <a:xfrm>
            <a:off x="7037031" y="5242983"/>
            <a:ext cx="1167587"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52" name="TextBox 51"/>
              <p:cNvSpPr txBox="1"/>
              <p:nvPr/>
            </p:nvSpPr>
            <p:spPr>
              <a:xfrm>
                <a:off x="8384379" y="5022413"/>
                <a:ext cx="1484767" cy="439097"/>
              </a:xfrm>
              <a:prstGeom prst="rect">
                <a:avLst/>
              </a:prstGeom>
              <a:noFill/>
            </p:spPr>
            <p:txBody>
              <a:bodyPr wrap="none" lIns="99569" tIns="49785" rIns="99569" bIns="49785"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rPr>
                          </m:ctrlPr>
                        </m:sSupPr>
                        <m:e>
                          <m:r>
                            <a:rPr lang="en-US" altLang="zh-CN" sz="2200" i="1">
                              <a:latin typeface="Cambria Math"/>
                            </a:rPr>
                            <m:t>𝐴𝐵</m:t>
                          </m:r>
                        </m:e>
                        <m:sup>
                          <m:r>
                            <a:rPr lang="en-US" altLang="zh-CN" sz="2200" i="1">
                              <a:latin typeface="Cambria Math"/>
                            </a:rPr>
                            <m:t>′</m:t>
                          </m:r>
                        </m:sup>
                      </m:sSup>
                      <m:r>
                        <a:rPr lang="en-US" altLang="zh-CN" sz="2200" i="1">
                          <a:latin typeface="Cambria Math"/>
                        </a:rPr>
                        <m:t>𝐶</m:t>
                      </m:r>
                      <m:r>
                        <a:rPr lang="en-US" altLang="zh-CN" sz="2200" i="1">
                          <a:latin typeface="Cambria Math"/>
                        </a:rPr>
                        <m:t>′=1</m:t>
                      </m:r>
                    </m:oMath>
                  </m:oMathPara>
                </a14:m>
                <a:endParaRPr lang="zh-CN" altLang="en-US" sz="2200" dirty="0"/>
              </a:p>
            </p:txBody>
          </p:sp>
        </mc:Choice>
        <mc:Fallback xmlns="">
          <p:sp>
            <p:nvSpPr>
              <p:cNvPr id="52" name="TextBox 51"/>
              <p:cNvSpPr txBox="1">
                <a:spLocks noRot="1" noChangeAspect="1" noMove="1" noResize="1" noEditPoints="1" noAdjustHandles="1" noChangeArrowheads="1" noChangeShapeType="1" noTextEdit="1"/>
              </p:cNvSpPr>
              <p:nvPr/>
            </p:nvSpPr>
            <p:spPr>
              <a:xfrm>
                <a:off x="8384379" y="5022413"/>
                <a:ext cx="1484767" cy="439097"/>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53" name="直接箭头连接符 52"/>
          <p:cNvCxnSpPr/>
          <p:nvPr/>
        </p:nvCxnSpPr>
        <p:spPr bwMode="auto">
          <a:xfrm>
            <a:off x="7095757" y="6373250"/>
            <a:ext cx="1167587"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54" name="TextBox 53"/>
              <p:cNvSpPr txBox="1"/>
              <p:nvPr/>
            </p:nvSpPr>
            <p:spPr>
              <a:xfrm>
                <a:off x="8443106" y="6152680"/>
                <a:ext cx="1331969" cy="439097"/>
              </a:xfrm>
              <a:prstGeom prst="rect">
                <a:avLst/>
              </a:prstGeom>
              <a:noFill/>
            </p:spPr>
            <p:txBody>
              <a:bodyPr wrap="none" lIns="99569" tIns="49785" rIns="99569" bIns="49785" rtlCol="0">
                <a:spAutoFit/>
              </a:bodyPr>
              <a:lstStyle/>
              <a:p>
                <a:pPr/>
                <a14:m>
                  <m:oMathPara xmlns:m="http://schemas.openxmlformats.org/officeDocument/2006/math">
                    <m:oMathParaPr>
                      <m:jc m:val="centerGroup"/>
                    </m:oMathParaPr>
                    <m:oMath xmlns:m="http://schemas.openxmlformats.org/officeDocument/2006/math">
                      <m:r>
                        <a:rPr lang="en-US" altLang="zh-CN" sz="2200" i="1">
                          <a:latin typeface="Cambria Math"/>
                        </a:rPr>
                        <m:t>𝐴𝐵𝐶</m:t>
                      </m:r>
                      <m:r>
                        <a:rPr lang="en-US" altLang="zh-CN" sz="2200" i="1">
                          <a:latin typeface="Cambria Math"/>
                        </a:rPr>
                        <m:t>=1</m:t>
                      </m:r>
                    </m:oMath>
                  </m:oMathPara>
                </a14:m>
                <a:endParaRPr lang="zh-CN" altLang="en-US" sz="2200" dirty="0"/>
              </a:p>
            </p:txBody>
          </p:sp>
        </mc:Choice>
        <mc:Fallback xmlns="">
          <p:sp>
            <p:nvSpPr>
              <p:cNvPr id="54" name="TextBox 53"/>
              <p:cNvSpPr txBox="1">
                <a:spLocks noRot="1" noChangeAspect="1" noMove="1" noResize="1" noEditPoints="1" noAdjustHandles="1" noChangeArrowheads="1" noChangeShapeType="1" noTextEdit="1"/>
              </p:cNvSpPr>
              <p:nvPr/>
            </p:nvSpPr>
            <p:spPr>
              <a:xfrm>
                <a:off x="8443106" y="6152680"/>
                <a:ext cx="1331969" cy="439097"/>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67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left)">
                                      <p:cBhvr>
                                        <p:cTn id="23" dur="500"/>
                                        <p:tgtEl>
                                          <p:spTgt spid="51"/>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left)">
                                      <p:cBhvr>
                                        <p:cTn id="31" dur="500"/>
                                        <p:tgtEl>
                                          <p:spTgt spid="5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left)">
                                      <p:cBhvr>
                                        <p:cTn id="3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0" grpId="0"/>
      <p:bldP spid="52" grpId="0"/>
      <p:bldP spid="5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p:txBody>
          <a:bodyPr/>
          <a:lstStyle/>
          <a:p>
            <a:r>
              <a:rPr lang="zh-CN" altLang="en-US" dirty="0"/>
              <a:t>真值表</a:t>
            </a:r>
            <a:r>
              <a:rPr lang="en-US" altLang="zh-CN" dirty="0"/>
              <a:t>&amp;</a:t>
            </a:r>
            <a:r>
              <a:rPr lang="zh-CN" altLang="en-US" dirty="0"/>
              <a:t>逻辑函数式</a:t>
            </a:r>
            <a:endParaRPr lang="en-US" altLang="zh-CN" dirty="0"/>
          </a:p>
          <a:p>
            <a:pPr lvl="1"/>
            <a:r>
              <a:rPr lang="zh-CN" altLang="en-US" dirty="0"/>
              <a:t>由逻辑真值表写逻辑函数式</a:t>
            </a:r>
            <a:endParaRPr lang="en-US" altLang="zh-CN" dirty="0"/>
          </a:p>
          <a:p>
            <a:pPr lvl="1"/>
            <a:r>
              <a:rPr lang="zh-CN" altLang="en-US" dirty="0"/>
              <a:t>解：</a:t>
            </a:r>
          </a:p>
        </p:txBody>
      </p:sp>
      <p:graphicFrame>
        <p:nvGraphicFramePr>
          <p:cNvPr id="2" name="对象 1"/>
          <p:cNvGraphicFramePr>
            <a:graphicFrameLocks noChangeAspect="1"/>
          </p:cNvGraphicFramePr>
          <p:nvPr>
            <p:extLst>
              <p:ext uri="{D42A27DB-BD31-4B8C-83A1-F6EECF244321}">
                <p14:modId xmlns:p14="http://schemas.microsoft.com/office/powerpoint/2010/main" val="1267086573"/>
              </p:ext>
            </p:extLst>
          </p:nvPr>
        </p:nvGraphicFramePr>
        <p:xfrm>
          <a:off x="2394372" y="3276575"/>
          <a:ext cx="6501438" cy="2541425"/>
        </p:xfrm>
        <a:graphic>
          <a:graphicData uri="http://schemas.openxmlformats.org/presentationml/2006/ole">
            <mc:AlternateContent xmlns:mc="http://schemas.openxmlformats.org/markup-compatibility/2006">
              <mc:Choice xmlns:v="urn:schemas-microsoft-com:vml" Requires="v">
                <p:oleObj spid="_x0000_s34945" name="Equation" r:id="rId4" imgW="2145960" imgH="888840" progId="Equation.DSMT4">
                  <p:embed/>
                </p:oleObj>
              </mc:Choice>
              <mc:Fallback>
                <p:oleObj name="Equation" r:id="rId4" imgW="2145960" imgH="888840" progId="Equation.DSMT4">
                  <p:embed/>
                  <p:pic>
                    <p:nvPicPr>
                      <p:cNvPr id="0" name="Object 50"/>
                      <p:cNvPicPr>
                        <a:picLocks noChangeAspect="1" noChangeArrowheads="1"/>
                      </p:cNvPicPr>
                      <p:nvPr/>
                    </p:nvPicPr>
                    <p:blipFill>
                      <a:blip r:embed="rId5"/>
                      <a:srcRect/>
                      <a:stretch>
                        <a:fillRect/>
                      </a:stretch>
                    </p:blipFill>
                    <p:spPr bwMode="auto">
                      <a:xfrm>
                        <a:off x="2394372" y="3276575"/>
                        <a:ext cx="6501438" cy="2541425"/>
                      </a:xfrm>
                      <a:prstGeom prst="rect">
                        <a:avLst/>
                      </a:prstGeom>
                      <a:solidFill>
                        <a:schemeClr val="bg1"/>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98282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p>
        </p:txBody>
      </p:sp>
      <p:sp>
        <p:nvSpPr>
          <p:cNvPr id="4" name="内容占位符 3"/>
          <p:cNvSpPr>
            <a:spLocks noGrp="1"/>
          </p:cNvSpPr>
          <p:nvPr>
            <p:ph idx="1"/>
          </p:nvPr>
        </p:nvSpPr>
        <p:spPr>
          <a:xfrm>
            <a:off x="546767" y="2113398"/>
            <a:ext cx="9624060" cy="5037943"/>
          </a:xfrm>
        </p:spPr>
        <p:txBody>
          <a:bodyPr/>
          <a:lstStyle/>
          <a:p>
            <a:r>
              <a:rPr lang="zh-CN" altLang="en-US" dirty="0">
                <a:latin typeface="+mj-ea"/>
              </a:rPr>
              <a:t> 在数字电路中，</a:t>
            </a:r>
            <a:r>
              <a:rPr lang="en-US" altLang="zh-CN" dirty="0">
                <a:latin typeface="+mj-ea"/>
              </a:rPr>
              <a:t>1</a:t>
            </a:r>
            <a:r>
              <a:rPr lang="zh-CN" altLang="en-US" dirty="0">
                <a:latin typeface="+mj-ea"/>
              </a:rPr>
              <a:t>位二进制数码“</a:t>
            </a:r>
            <a:r>
              <a:rPr lang="en-US" altLang="zh-CN" dirty="0">
                <a:latin typeface="+mj-ea"/>
              </a:rPr>
              <a:t>0”</a:t>
            </a:r>
            <a:r>
              <a:rPr lang="zh-CN" altLang="en-US" dirty="0">
                <a:latin typeface="+mj-ea"/>
              </a:rPr>
              <a:t>和“</a:t>
            </a:r>
            <a:r>
              <a:rPr lang="en-US" altLang="zh-CN" dirty="0">
                <a:latin typeface="+mj-ea"/>
              </a:rPr>
              <a:t>1”</a:t>
            </a:r>
            <a:r>
              <a:rPr lang="zh-CN" altLang="en-US" dirty="0">
                <a:latin typeface="+mj-ea"/>
              </a:rPr>
              <a:t>不仅可以表示数量的大小，也可以表示事物的两种不同的逻辑状态，如电平的高低、开关的闭合和断开、电机的起动和停止、电灯的亮和灭等。</a:t>
            </a:r>
            <a:endParaRPr lang="en-US" altLang="zh-CN" dirty="0">
              <a:latin typeface="+mj-ea"/>
            </a:endParaRPr>
          </a:p>
          <a:p>
            <a:r>
              <a:rPr lang="zh-CN" altLang="en-US" dirty="0">
                <a:latin typeface="+mj-ea"/>
              </a:rPr>
              <a:t>这种只有两种对立逻辑状态的逻辑关系，称为</a:t>
            </a:r>
            <a:r>
              <a:rPr lang="zh-CN" altLang="en-US" b="1" dirty="0">
                <a:solidFill>
                  <a:srgbClr val="FF0000"/>
                </a:solidFill>
                <a:latin typeface="+mj-ea"/>
              </a:rPr>
              <a:t>二值逻辑</a:t>
            </a:r>
            <a:r>
              <a:rPr lang="zh-CN" altLang="en-US" dirty="0">
                <a:latin typeface="+mj-ea"/>
              </a:rPr>
              <a:t>。</a:t>
            </a:r>
          </a:p>
        </p:txBody>
      </p:sp>
    </p:spTree>
    <p:extLst>
      <p:ext uri="{BB962C8B-B14F-4D97-AF65-F5344CB8AC3E}">
        <p14:creationId xmlns:p14="http://schemas.microsoft.com/office/powerpoint/2010/main" val="1012518686"/>
      </p:ext>
    </p:extLst>
  </p:cSld>
  <p:clrMapOvr>
    <a:masterClrMapping/>
  </p:clrMapOvr>
  <mc:AlternateContent xmlns:mc="http://schemas.openxmlformats.org/markup-compatibility/2006" xmlns:p14="http://schemas.microsoft.com/office/powerpoint/2010/main">
    <mc:Choice Requires="p14">
      <p:transition p14:dur="0" advTm="27377"/>
    </mc:Choice>
    <mc:Fallback xmlns="">
      <p:transition advTm="27377"/>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462566" y="1570738"/>
            <a:ext cx="9624060" cy="5037943"/>
          </a:xfrm>
        </p:spPr>
        <p:txBody>
          <a:bodyPr/>
          <a:lstStyle/>
          <a:p>
            <a:r>
              <a:rPr lang="zh-CN" altLang="en-US" dirty="0"/>
              <a:t>真值表</a:t>
            </a:r>
            <a:r>
              <a:rPr lang="en-US" altLang="zh-CN" dirty="0"/>
              <a:t>&amp;</a:t>
            </a:r>
            <a:r>
              <a:rPr lang="zh-CN" altLang="en-US" dirty="0"/>
              <a:t>逻辑函数式</a:t>
            </a:r>
            <a:endParaRPr lang="en-US" altLang="zh-CN" dirty="0"/>
          </a:p>
          <a:p>
            <a:pPr lvl="1"/>
            <a:r>
              <a:rPr lang="zh-CN" altLang="en-US" dirty="0"/>
              <a:t>由逻辑真值表写逻辑函数式</a:t>
            </a:r>
            <a:endParaRPr lang="en-US" altLang="zh-CN" dirty="0"/>
          </a:p>
          <a:p>
            <a:pPr lvl="1"/>
            <a:r>
              <a:rPr lang="zh-CN" altLang="en-US" dirty="0"/>
              <a:t>例：</a:t>
            </a:r>
          </a:p>
        </p:txBody>
      </p:sp>
      <p:grpSp>
        <p:nvGrpSpPr>
          <p:cNvPr id="8" name="Group 7"/>
          <p:cNvGrpSpPr>
            <a:grpSpLocks/>
          </p:cNvGrpSpPr>
          <p:nvPr/>
        </p:nvGrpSpPr>
        <p:grpSpPr bwMode="auto">
          <a:xfrm>
            <a:off x="2394372" y="2916535"/>
            <a:ext cx="3831802" cy="3696617"/>
            <a:chOff x="-3" y="-3"/>
            <a:chExt cx="2255" cy="2480"/>
          </a:xfrm>
        </p:grpSpPr>
        <p:grpSp>
          <p:nvGrpSpPr>
            <p:cNvPr id="10" name="Group 8"/>
            <p:cNvGrpSpPr>
              <a:grpSpLocks/>
            </p:cNvGrpSpPr>
            <p:nvPr/>
          </p:nvGrpSpPr>
          <p:grpSpPr bwMode="auto">
            <a:xfrm>
              <a:off x="0" y="0"/>
              <a:ext cx="2249" cy="2474"/>
              <a:chOff x="0" y="0"/>
              <a:chExt cx="2249" cy="2474"/>
            </a:xfrm>
          </p:grpSpPr>
          <p:grpSp>
            <p:nvGrpSpPr>
              <p:cNvPr id="12" name="Group 9"/>
              <p:cNvGrpSpPr>
                <a:grpSpLocks/>
              </p:cNvGrpSpPr>
              <p:nvPr/>
            </p:nvGrpSpPr>
            <p:grpSpPr bwMode="auto">
              <a:xfrm>
                <a:off x="0" y="0"/>
                <a:ext cx="1692" cy="288"/>
                <a:chOff x="0" y="0"/>
                <a:chExt cx="1692" cy="288"/>
              </a:xfrm>
            </p:grpSpPr>
            <p:sp>
              <p:nvSpPr>
                <p:cNvPr id="40" name="Rectangle 10"/>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a:t>输入</a:t>
                  </a:r>
                </a:p>
              </p:txBody>
            </p:sp>
            <p:sp>
              <p:nvSpPr>
                <p:cNvPr id="41" name="Rectangle 11"/>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2"/>
              <p:cNvGrpSpPr>
                <a:grpSpLocks/>
              </p:cNvGrpSpPr>
              <p:nvPr/>
            </p:nvGrpSpPr>
            <p:grpSpPr bwMode="auto">
              <a:xfrm>
                <a:off x="1692" y="0"/>
                <a:ext cx="557" cy="288"/>
                <a:chOff x="1692" y="0"/>
                <a:chExt cx="557" cy="288"/>
              </a:xfrm>
            </p:grpSpPr>
            <p:sp>
              <p:nvSpPr>
                <p:cNvPr id="38" name="Rectangle 13"/>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a:t>输出</a:t>
                  </a:r>
                </a:p>
              </p:txBody>
            </p:sp>
            <p:sp>
              <p:nvSpPr>
                <p:cNvPr id="39" name="Rectangle 14"/>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15"/>
              <p:cNvGrpSpPr>
                <a:grpSpLocks/>
              </p:cNvGrpSpPr>
              <p:nvPr/>
            </p:nvGrpSpPr>
            <p:grpSpPr bwMode="auto">
              <a:xfrm>
                <a:off x="0" y="288"/>
                <a:ext cx="564" cy="288"/>
                <a:chOff x="0" y="288"/>
                <a:chExt cx="564" cy="288"/>
              </a:xfrm>
            </p:grpSpPr>
            <p:sp>
              <p:nvSpPr>
                <p:cNvPr id="36" name="Rectangle 16"/>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A</a:t>
                  </a:r>
                </a:p>
              </p:txBody>
            </p:sp>
            <p:sp>
              <p:nvSpPr>
                <p:cNvPr id="37" name="Rectangle 17"/>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18"/>
              <p:cNvGrpSpPr>
                <a:grpSpLocks/>
              </p:cNvGrpSpPr>
              <p:nvPr/>
            </p:nvGrpSpPr>
            <p:grpSpPr bwMode="auto">
              <a:xfrm>
                <a:off x="564" y="288"/>
                <a:ext cx="564" cy="288"/>
                <a:chOff x="564" y="288"/>
                <a:chExt cx="564" cy="288"/>
              </a:xfrm>
            </p:grpSpPr>
            <p:sp>
              <p:nvSpPr>
                <p:cNvPr id="34" name="Rectangle 19"/>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B</a:t>
                  </a:r>
                </a:p>
              </p:txBody>
            </p:sp>
            <p:sp>
              <p:nvSpPr>
                <p:cNvPr id="35" name="Rectangle 20"/>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21"/>
              <p:cNvGrpSpPr>
                <a:grpSpLocks/>
              </p:cNvGrpSpPr>
              <p:nvPr/>
            </p:nvGrpSpPr>
            <p:grpSpPr bwMode="auto">
              <a:xfrm>
                <a:off x="1128" y="288"/>
                <a:ext cx="564" cy="288"/>
                <a:chOff x="1128" y="288"/>
                <a:chExt cx="564" cy="288"/>
              </a:xfrm>
            </p:grpSpPr>
            <p:sp>
              <p:nvSpPr>
                <p:cNvPr id="32" name="Rectangle 22"/>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C</a:t>
                  </a:r>
                </a:p>
              </p:txBody>
            </p:sp>
            <p:sp>
              <p:nvSpPr>
                <p:cNvPr id="33" name="Rectangle 23"/>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24"/>
              <p:cNvGrpSpPr>
                <a:grpSpLocks/>
              </p:cNvGrpSpPr>
              <p:nvPr/>
            </p:nvGrpSpPr>
            <p:grpSpPr bwMode="auto">
              <a:xfrm>
                <a:off x="1692" y="288"/>
                <a:ext cx="557" cy="288"/>
                <a:chOff x="1692" y="288"/>
                <a:chExt cx="557" cy="288"/>
              </a:xfrm>
            </p:grpSpPr>
            <p:sp>
              <p:nvSpPr>
                <p:cNvPr id="30" name="Rectangle 25"/>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Y</a:t>
                  </a:r>
                </a:p>
              </p:txBody>
            </p:sp>
            <p:sp>
              <p:nvSpPr>
                <p:cNvPr id="31" name="Rectangle 26"/>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27"/>
              <p:cNvGrpSpPr>
                <a:grpSpLocks/>
              </p:cNvGrpSpPr>
              <p:nvPr/>
            </p:nvGrpSpPr>
            <p:grpSpPr bwMode="auto">
              <a:xfrm>
                <a:off x="0" y="576"/>
                <a:ext cx="564" cy="1898"/>
                <a:chOff x="0" y="576"/>
                <a:chExt cx="564" cy="1898"/>
              </a:xfrm>
            </p:grpSpPr>
            <p:sp>
              <p:nvSpPr>
                <p:cNvPr id="28" name="Rectangle 28"/>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1</a:t>
                  </a:r>
                  <a:br>
                    <a:rPr lang="en-US" altLang="zh-CN" sz="2200"/>
                  </a:br>
                  <a:r>
                    <a:rPr lang="en-US" altLang="zh-CN" sz="2200"/>
                    <a:t>1</a:t>
                  </a:r>
                </a:p>
              </p:txBody>
            </p:sp>
            <p:sp>
              <p:nvSpPr>
                <p:cNvPr id="29" name="Rectangle 29"/>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30"/>
              <p:cNvGrpSpPr>
                <a:grpSpLocks/>
              </p:cNvGrpSpPr>
              <p:nvPr/>
            </p:nvGrpSpPr>
            <p:grpSpPr bwMode="auto">
              <a:xfrm>
                <a:off x="564" y="576"/>
                <a:ext cx="564" cy="1898"/>
                <a:chOff x="564" y="576"/>
                <a:chExt cx="564" cy="1898"/>
              </a:xfrm>
            </p:grpSpPr>
            <p:sp>
              <p:nvSpPr>
                <p:cNvPr id="26" name="Rectangle 31"/>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p>
              </p:txBody>
            </p:sp>
            <p:sp>
              <p:nvSpPr>
                <p:cNvPr id="27" name="Rectangle 32"/>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 name="Group 33"/>
              <p:cNvGrpSpPr>
                <a:grpSpLocks/>
              </p:cNvGrpSpPr>
              <p:nvPr/>
            </p:nvGrpSpPr>
            <p:grpSpPr bwMode="auto">
              <a:xfrm>
                <a:off x="1128" y="576"/>
                <a:ext cx="564" cy="1898"/>
                <a:chOff x="1128" y="576"/>
                <a:chExt cx="564" cy="1898"/>
              </a:xfrm>
            </p:grpSpPr>
            <p:sp>
              <p:nvSpPr>
                <p:cNvPr id="24" name="Rectangle 34"/>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p>
              </p:txBody>
            </p:sp>
            <p:sp>
              <p:nvSpPr>
                <p:cNvPr id="25" name="Rectangle 35"/>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36"/>
              <p:cNvGrpSpPr>
                <a:grpSpLocks/>
              </p:cNvGrpSpPr>
              <p:nvPr/>
            </p:nvGrpSpPr>
            <p:grpSpPr bwMode="auto">
              <a:xfrm>
                <a:off x="1692" y="576"/>
                <a:ext cx="557" cy="1898"/>
                <a:chOff x="1692" y="576"/>
                <a:chExt cx="557" cy="1898"/>
              </a:xfrm>
            </p:grpSpPr>
            <p:sp>
              <p:nvSpPr>
                <p:cNvPr id="22" name="Rectangle 37"/>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0</a:t>
                  </a:r>
                </a:p>
              </p:txBody>
            </p:sp>
            <p:sp>
              <p:nvSpPr>
                <p:cNvPr id="23" name="Rectangle 38"/>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1" name="Rectangle 39"/>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5" name="对象 4"/>
          <p:cNvGraphicFramePr>
            <a:graphicFrameLocks noChangeAspect="1"/>
          </p:cNvGraphicFramePr>
          <p:nvPr>
            <p:extLst>
              <p:ext uri="{D42A27DB-BD31-4B8C-83A1-F6EECF244321}">
                <p14:modId xmlns:p14="http://schemas.microsoft.com/office/powerpoint/2010/main" val="2361375994"/>
              </p:ext>
            </p:extLst>
          </p:nvPr>
        </p:nvGraphicFramePr>
        <p:xfrm>
          <a:off x="7434932" y="2921007"/>
          <a:ext cx="2656642" cy="2784716"/>
        </p:xfrm>
        <a:graphic>
          <a:graphicData uri="http://schemas.openxmlformats.org/presentationml/2006/ole">
            <mc:AlternateContent xmlns:mc="http://schemas.openxmlformats.org/markup-compatibility/2006">
              <mc:Choice xmlns:v="urn:schemas-microsoft-com:vml" Requires="v">
                <p:oleObj spid="_x0000_s36963" name="Equation" r:id="rId4" imgW="799920" imgH="888840" progId="Equation.DSMT4">
                  <p:embed/>
                </p:oleObj>
              </mc:Choice>
              <mc:Fallback>
                <p:oleObj name="Equation" r:id="rId4" imgW="799920" imgH="888840" progId="Equation.DSMT4">
                  <p:embed/>
                  <p:pic>
                    <p:nvPicPr>
                      <p:cNvPr id="0" name="Object 51"/>
                      <p:cNvPicPr>
                        <a:picLocks noChangeAspect="1" noChangeArrowheads="1"/>
                      </p:cNvPicPr>
                      <p:nvPr/>
                    </p:nvPicPr>
                    <p:blipFill>
                      <a:blip r:embed="rId5"/>
                      <a:srcRect/>
                      <a:stretch>
                        <a:fillRect/>
                      </a:stretch>
                    </p:blipFill>
                    <p:spPr bwMode="auto">
                      <a:xfrm>
                        <a:off x="7434932" y="2921007"/>
                        <a:ext cx="2656642" cy="2784716"/>
                      </a:xfrm>
                      <a:prstGeom prst="rect">
                        <a:avLst/>
                      </a:prstGeom>
                      <a:solidFill>
                        <a:schemeClr val="bg1"/>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79380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587770" y="1401382"/>
            <a:ext cx="9624060" cy="5037943"/>
          </a:xfrm>
        </p:spPr>
        <p:txBody>
          <a:bodyPr/>
          <a:lstStyle/>
          <a:p>
            <a:r>
              <a:rPr lang="zh-CN" altLang="en-US" dirty="0"/>
              <a:t>真值表</a:t>
            </a:r>
            <a:r>
              <a:rPr lang="en-US" altLang="zh-CN" dirty="0"/>
              <a:t>&amp;</a:t>
            </a:r>
            <a:r>
              <a:rPr lang="zh-CN" altLang="en-US" dirty="0"/>
              <a:t>逻辑函数式</a:t>
            </a:r>
            <a:endParaRPr lang="en-US" altLang="zh-CN" dirty="0"/>
          </a:p>
          <a:p>
            <a:pPr lvl="1"/>
            <a:r>
              <a:rPr lang="zh-CN" altLang="en-US" dirty="0"/>
              <a:t>由逻辑函数式写逻辑真值表</a:t>
            </a:r>
            <a:endParaRPr lang="en-US" altLang="zh-CN" dirty="0"/>
          </a:p>
          <a:p>
            <a:pPr lvl="1"/>
            <a:r>
              <a:rPr lang="zh-CN" altLang="en-US" dirty="0"/>
              <a:t>例：写出逻辑函数</a:t>
            </a:r>
            <a:r>
              <a:rPr lang="en-US" altLang="zh-CN" dirty="0"/>
              <a:t>Y</a:t>
            </a:r>
            <a:r>
              <a:rPr lang="zh-CN" altLang="en-US" dirty="0"/>
              <a:t>＝</a:t>
            </a:r>
            <a:r>
              <a:rPr lang="en-US" altLang="zh-CN" dirty="0"/>
              <a:t>AB </a:t>
            </a:r>
            <a:r>
              <a:rPr lang="en-US" altLang="zh-CN" dirty="0">
                <a:sym typeface="Symbol" pitchFamily="18" charset="2"/>
              </a:rPr>
              <a:t></a:t>
            </a:r>
            <a:r>
              <a:rPr lang="zh-CN" altLang="en-US" dirty="0">
                <a:sym typeface="Symbol" pitchFamily="18" charset="2"/>
              </a:rPr>
              <a:t>＋</a:t>
            </a:r>
            <a:r>
              <a:rPr lang="en-US" altLang="zh-CN" dirty="0">
                <a:sym typeface="Symbol" pitchFamily="18" charset="2"/>
              </a:rPr>
              <a:t>C </a:t>
            </a:r>
            <a:r>
              <a:rPr lang="zh-CN" altLang="en-US" dirty="0">
                <a:sym typeface="Symbol" pitchFamily="18" charset="2"/>
              </a:rPr>
              <a:t>的真值表</a:t>
            </a:r>
          </a:p>
          <a:p>
            <a:pPr lvl="1"/>
            <a:r>
              <a:rPr lang="zh-CN" altLang="en-US" dirty="0"/>
              <a:t>解：</a:t>
            </a:r>
          </a:p>
        </p:txBody>
      </p:sp>
      <p:grpSp>
        <p:nvGrpSpPr>
          <p:cNvPr id="43" name="Group 8"/>
          <p:cNvGrpSpPr>
            <a:grpSpLocks/>
          </p:cNvGrpSpPr>
          <p:nvPr/>
        </p:nvGrpSpPr>
        <p:grpSpPr bwMode="auto">
          <a:xfrm>
            <a:off x="3330476" y="3276575"/>
            <a:ext cx="3831802" cy="3696617"/>
            <a:chOff x="-3" y="-3"/>
            <a:chExt cx="2255" cy="2480"/>
          </a:xfrm>
        </p:grpSpPr>
        <p:grpSp>
          <p:nvGrpSpPr>
            <p:cNvPr id="45" name="Group 9"/>
            <p:cNvGrpSpPr>
              <a:grpSpLocks/>
            </p:cNvGrpSpPr>
            <p:nvPr/>
          </p:nvGrpSpPr>
          <p:grpSpPr bwMode="auto">
            <a:xfrm>
              <a:off x="0" y="0"/>
              <a:ext cx="2249" cy="2474"/>
              <a:chOff x="0" y="0"/>
              <a:chExt cx="2249" cy="2474"/>
            </a:xfrm>
          </p:grpSpPr>
          <p:grpSp>
            <p:nvGrpSpPr>
              <p:cNvPr id="47" name="Group 10"/>
              <p:cNvGrpSpPr>
                <a:grpSpLocks/>
              </p:cNvGrpSpPr>
              <p:nvPr/>
            </p:nvGrpSpPr>
            <p:grpSpPr bwMode="auto">
              <a:xfrm>
                <a:off x="0" y="0"/>
                <a:ext cx="1692" cy="288"/>
                <a:chOff x="0" y="0"/>
                <a:chExt cx="1692" cy="288"/>
              </a:xfrm>
            </p:grpSpPr>
            <p:sp>
              <p:nvSpPr>
                <p:cNvPr id="75" name="Rectangle 11"/>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输入</a:t>
                  </a:r>
                </a:p>
              </p:txBody>
            </p:sp>
            <p:sp>
              <p:nvSpPr>
                <p:cNvPr id="76" name="Rectangle 12"/>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13"/>
              <p:cNvGrpSpPr>
                <a:grpSpLocks/>
              </p:cNvGrpSpPr>
              <p:nvPr/>
            </p:nvGrpSpPr>
            <p:grpSpPr bwMode="auto">
              <a:xfrm>
                <a:off x="1692" y="0"/>
                <a:ext cx="557" cy="288"/>
                <a:chOff x="1692" y="0"/>
                <a:chExt cx="557" cy="288"/>
              </a:xfrm>
            </p:grpSpPr>
            <p:sp>
              <p:nvSpPr>
                <p:cNvPr id="73" name="Rectangle 14"/>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输出</a:t>
                  </a:r>
                </a:p>
              </p:txBody>
            </p:sp>
            <p:sp>
              <p:nvSpPr>
                <p:cNvPr id="74" name="Rectangle 15"/>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16"/>
              <p:cNvGrpSpPr>
                <a:grpSpLocks/>
              </p:cNvGrpSpPr>
              <p:nvPr/>
            </p:nvGrpSpPr>
            <p:grpSpPr bwMode="auto">
              <a:xfrm>
                <a:off x="0" y="288"/>
                <a:ext cx="564" cy="288"/>
                <a:chOff x="0" y="288"/>
                <a:chExt cx="564" cy="288"/>
              </a:xfrm>
            </p:grpSpPr>
            <p:sp>
              <p:nvSpPr>
                <p:cNvPr id="71" name="Rectangle 17"/>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dirty="0"/>
                    <a:t>A</a:t>
                  </a:r>
                </a:p>
              </p:txBody>
            </p:sp>
            <p:sp>
              <p:nvSpPr>
                <p:cNvPr id="72" name="Rectangle 18"/>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19"/>
              <p:cNvGrpSpPr>
                <a:grpSpLocks/>
              </p:cNvGrpSpPr>
              <p:nvPr/>
            </p:nvGrpSpPr>
            <p:grpSpPr bwMode="auto">
              <a:xfrm>
                <a:off x="564" y="288"/>
                <a:ext cx="564" cy="288"/>
                <a:chOff x="564" y="288"/>
                <a:chExt cx="564" cy="288"/>
              </a:xfrm>
            </p:grpSpPr>
            <p:sp>
              <p:nvSpPr>
                <p:cNvPr id="69" name="Rectangle 20"/>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B</a:t>
                  </a:r>
                </a:p>
              </p:txBody>
            </p:sp>
            <p:sp>
              <p:nvSpPr>
                <p:cNvPr id="70" name="Rectangle 21"/>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22"/>
              <p:cNvGrpSpPr>
                <a:grpSpLocks/>
              </p:cNvGrpSpPr>
              <p:nvPr/>
            </p:nvGrpSpPr>
            <p:grpSpPr bwMode="auto">
              <a:xfrm>
                <a:off x="1128" y="288"/>
                <a:ext cx="564" cy="288"/>
                <a:chOff x="1128" y="288"/>
                <a:chExt cx="564" cy="288"/>
              </a:xfrm>
            </p:grpSpPr>
            <p:sp>
              <p:nvSpPr>
                <p:cNvPr id="67" name="Rectangle 23"/>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C</a:t>
                  </a:r>
                </a:p>
              </p:txBody>
            </p:sp>
            <p:sp>
              <p:nvSpPr>
                <p:cNvPr id="68" name="Rectangle 24"/>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25"/>
              <p:cNvGrpSpPr>
                <a:grpSpLocks/>
              </p:cNvGrpSpPr>
              <p:nvPr/>
            </p:nvGrpSpPr>
            <p:grpSpPr bwMode="auto">
              <a:xfrm>
                <a:off x="1692" y="288"/>
                <a:ext cx="557" cy="288"/>
                <a:chOff x="1692" y="288"/>
                <a:chExt cx="557" cy="288"/>
              </a:xfrm>
            </p:grpSpPr>
            <p:sp>
              <p:nvSpPr>
                <p:cNvPr id="65" name="Rectangle 26"/>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Y</a:t>
                  </a:r>
                </a:p>
              </p:txBody>
            </p:sp>
            <p:sp>
              <p:nvSpPr>
                <p:cNvPr id="66" name="Rectangle 27"/>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28"/>
              <p:cNvGrpSpPr>
                <a:grpSpLocks/>
              </p:cNvGrpSpPr>
              <p:nvPr/>
            </p:nvGrpSpPr>
            <p:grpSpPr bwMode="auto">
              <a:xfrm>
                <a:off x="0" y="576"/>
                <a:ext cx="564" cy="1898"/>
                <a:chOff x="0" y="576"/>
                <a:chExt cx="564" cy="1898"/>
              </a:xfrm>
            </p:grpSpPr>
            <p:sp>
              <p:nvSpPr>
                <p:cNvPr id="63" name="Rectangle 29"/>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1</a:t>
                  </a:r>
                  <a:br>
                    <a:rPr lang="en-US" altLang="zh-CN" sz="2200"/>
                  </a:br>
                  <a:r>
                    <a:rPr lang="en-US" altLang="zh-CN" sz="2200"/>
                    <a:t>1</a:t>
                  </a:r>
                </a:p>
              </p:txBody>
            </p:sp>
            <p:sp>
              <p:nvSpPr>
                <p:cNvPr id="64" name="Rectangle 30"/>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 name="Group 31"/>
              <p:cNvGrpSpPr>
                <a:grpSpLocks/>
              </p:cNvGrpSpPr>
              <p:nvPr/>
            </p:nvGrpSpPr>
            <p:grpSpPr bwMode="auto">
              <a:xfrm>
                <a:off x="564" y="576"/>
                <a:ext cx="564" cy="1898"/>
                <a:chOff x="564" y="576"/>
                <a:chExt cx="564" cy="1898"/>
              </a:xfrm>
            </p:grpSpPr>
            <p:sp>
              <p:nvSpPr>
                <p:cNvPr id="61" name="Rectangle 32"/>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p>
              </p:txBody>
            </p:sp>
            <p:sp>
              <p:nvSpPr>
                <p:cNvPr id="62" name="Rectangle 33"/>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5" name="Group 34"/>
              <p:cNvGrpSpPr>
                <a:grpSpLocks/>
              </p:cNvGrpSpPr>
              <p:nvPr/>
            </p:nvGrpSpPr>
            <p:grpSpPr bwMode="auto">
              <a:xfrm>
                <a:off x="1128" y="576"/>
                <a:ext cx="564" cy="1898"/>
                <a:chOff x="1128" y="576"/>
                <a:chExt cx="564" cy="1898"/>
              </a:xfrm>
            </p:grpSpPr>
            <p:sp>
              <p:nvSpPr>
                <p:cNvPr id="59" name="Rectangle 35"/>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p>
              </p:txBody>
            </p:sp>
            <p:sp>
              <p:nvSpPr>
                <p:cNvPr id="60" name="Rectangle 36"/>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 name="Group 37"/>
              <p:cNvGrpSpPr>
                <a:grpSpLocks/>
              </p:cNvGrpSpPr>
              <p:nvPr/>
            </p:nvGrpSpPr>
            <p:grpSpPr bwMode="auto">
              <a:xfrm>
                <a:off x="1692" y="576"/>
                <a:ext cx="557" cy="1898"/>
                <a:chOff x="1692" y="576"/>
                <a:chExt cx="557" cy="1898"/>
              </a:xfrm>
            </p:grpSpPr>
            <p:sp>
              <p:nvSpPr>
                <p:cNvPr id="57" name="Rectangle 38"/>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1</a:t>
                  </a:r>
                  <a:br>
                    <a:rPr lang="en-US" altLang="zh-CN" sz="2200"/>
                  </a:br>
                  <a:r>
                    <a:rPr lang="en-US" altLang="zh-CN" sz="2200"/>
                    <a:t>1</a:t>
                  </a:r>
                  <a:br>
                    <a:rPr lang="en-US" altLang="zh-CN" sz="2200"/>
                  </a:br>
                  <a:r>
                    <a:rPr lang="en-US" altLang="zh-CN" sz="2200"/>
                    <a:t>1</a:t>
                  </a:r>
                  <a:br>
                    <a:rPr lang="en-US" altLang="zh-CN" sz="2200"/>
                  </a:br>
                  <a:r>
                    <a:rPr lang="en-US" altLang="zh-CN" sz="2200"/>
                    <a:t>0</a:t>
                  </a:r>
                </a:p>
              </p:txBody>
            </p:sp>
            <p:sp>
              <p:nvSpPr>
                <p:cNvPr id="58" name="Rectangle 39"/>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6" name="Rectangle 40"/>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878736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逻辑图</a:t>
                </a:r>
                <a:r>
                  <a:rPr lang="en-US" altLang="zh-CN" dirty="0"/>
                  <a:t>&amp;</a:t>
                </a:r>
                <a:r>
                  <a:rPr lang="zh-CN" altLang="en-US" dirty="0"/>
                  <a:t>逻辑函数式</a:t>
                </a:r>
                <a:endParaRPr lang="en-US" altLang="zh-CN" dirty="0"/>
              </a:p>
              <a:p>
                <a:pPr lvl="1"/>
                <a:r>
                  <a:rPr lang="zh-CN" altLang="en-US" dirty="0"/>
                  <a:t>由逻辑函数式画逻辑图</a:t>
                </a:r>
                <a:endParaRPr lang="en-US" altLang="zh-CN" dirty="0"/>
              </a:p>
              <a:p>
                <a:pPr lvl="2"/>
                <a:r>
                  <a:rPr lang="zh-CN" altLang="en-US" dirty="0"/>
                  <a:t>用逻辑图形符号代替逻辑函数中的逻辑运算符号，并按</a:t>
                </a:r>
                <a:r>
                  <a:rPr lang="zh-CN" altLang="en-US" dirty="0">
                    <a:solidFill>
                      <a:srgbClr val="FF0000"/>
                    </a:solidFill>
                  </a:rPr>
                  <a:t>运算优先顺序</a:t>
                </a:r>
                <a:r>
                  <a:rPr lang="zh-CN" altLang="en-US" dirty="0"/>
                  <a:t>将它们连接起来，即可得到所求的逻辑图</a:t>
                </a:r>
                <a:endParaRPr lang="en-US" altLang="zh-CN" dirty="0"/>
              </a:p>
              <a:p>
                <a:pPr lvl="1"/>
                <a:endParaRPr lang="en-US" altLang="zh-CN" dirty="0"/>
              </a:p>
              <a:p>
                <a:pPr lvl="1"/>
                <a:r>
                  <a:rPr lang="zh-CN" altLang="en-US" dirty="0"/>
                  <a:t>例：画出逻辑函数的逻辑电路</a:t>
                </a:r>
              </a:p>
              <a:p>
                <a:pPr marL="497845"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r>
                        <a:rPr lang="en-US" altLang="zh-CN" b="0" i="1" smtClean="0">
                          <a:latin typeface="Cambria Math"/>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a:rPr>
                                <m:t>𝐴</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r>
                                <a:rPr lang="en-US" altLang="zh-CN" b="0" i="1" smtClean="0">
                                  <a:latin typeface="Cambria Math"/>
                                </a:rPr>
                                <m:t>𝐶</m:t>
                              </m:r>
                            </m:e>
                          </m:d>
                        </m:e>
                        <m:sup>
                          <m:r>
                            <a:rPr lang="en-US" altLang="zh-CN" b="0" i="1" smtClean="0">
                              <a:latin typeface="Cambria Math"/>
                            </a:rPr>
                            <m:t>′</m:t>
                          </m:r>
                        </m:sup>
                      </m:sSup>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𝐴</m:t>
                          </m:r>
                        </m:e>
                        <m:sup>
                          <m:r>
                            <a:rPr lang="en-US" altLang="zh-CN" b="0" i="1" smtClean="0">
                              <a:latin typeface="Cambria Math"/>
                            </a:rPr>
                            <m:t>′</m:t>
                          </m:r>
                        </m:sup>
                      </m:sSup>
                      <m:r>
                        <a:rPr lang="en-US" altLang="zh-CN" b="0" i="1" smtClean="0">
                          <a:latin typeface="Cambria Math"/>
                        </a:rPr>
                        <m:t>𝐵</m:t>
                      </m:r>
                      <m:sSup>
                        <m:sSupPr>
                          <m:ctrlPr>
                            <a:rPr lang="en-US" altLang="zh-CN" b="0" i="1" smtClean="0">
                              <a:latin typeface="Cambria Math" panose="02040503050406030204" pitchFamily="18" charset="0"/>
                            </a:rPr>
                          </m:ctrlPr>
                        </m:sSupPr>
                        <m:e>
                          <m:r>
                            <a:rPr lang="en-US" altLang="zh-CN" b="0" i="1" smtClean="0">
                              <a:latin typeface="Cambria Math"/>
                            </a:rPr>
                            <m:t>𝐶</m:t>
                          </m:r>
                        </m:e>
                        <m:sup>
                          <m:r>
                            <a:rPr lang="en-US" altLang="zh-CN" b="0" i="1" smtClean="0">
                              <a:latin typeface="Cambria Math"/>
                            </a:rPr>
                            <m:t>′</m:t>
                          </m:r>
                        </m:sup>
                      </m:sSup>
                      <m:r>
                        <a:rPr lang="en-US" altLang="zh-CN" b="0" i="1" smtClean="0">
                          <a:latin typeface="Cambria Math"/>
                        </a:rPr>
                        <m:t>+</m:t>
                      </m:r>
                      <m:r>
                        <a:rPr lang="en-US" altLang="zh-CN" b="0" i="1" smtClean="0">
                          <a:latin typeface="Cambria Math"/>
                        </a:rPr>
                        <m:t>𝐶</m:t>
                      </m:r>
                    </m:oMath>
                  </m:oMathPara>
                </a14:m>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1630" t="-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2819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逻辑图</a:t>
                </a:r>
                <a:r>
                  <a:rPr lang="en-US" altLang="zh-CN" dirty="0"/>
                  <a:t>&amp;</a:t>
                </a:r>
                <a:r>
                  <a:rPr lang="zh-CN" altLang="en-US" dirty="0"/>
                  <a:t>逻辑函数式</a:t>
                </a:r>
                <a:endParaRPr lang="en-US" altLang="zh-CN" dirty="0"/>
              </a:p>
              <a:p>
                <a:pPr lvl="1"/>
                <a:r>
                  <a:rPr lang="zh-CN" altLang="en-US" dirty="0"/>
                  <a:t>由逻辑函数式画逻辑图</a:t>
                </a:r>
                <a:endParaRPr lang="en-US" altLang="zh-CN" dirty="0"/>
              </a:p>
              <a:p>
                <a:pPr marL="497845" lvl="1" indent="0">
                  <a:buNone/>
                </a:pPr>
                <a14:m>
                  <m:oMathPara xmlns:m="http://schemas.openxmlformats.org/officeDocument/2006/math">
                    <m:oMathParaPr>
                      <m:jc m:val="centerGroup"/>
                    </m:oMathParaPr>
                    <m:oMath xmlns:m="http://schemas.openxmlformats.org/officeDocument/2006/math">
                      <m:r>
                        <a:rPr lang="en-US" altLang="zh-CN" i="1">
                          <a:latin typeface="Cambria Math"/>
                        </a:rPr>
                        <m:t>𝑌</m:t>
                      </m:r>
                      <m:r>
                        <a:rPr lang="en-US" altLang="zh-CN" i="1">
                          <a:latin typeface="Cambria Math"/>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a:rPr>
                                <m:t>𝐴</m:t>
                              </m:r>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𝐵</m:t>
                                  </m:r>
                                </m:e>
                                <m:sup>
                                  <m:r>
                                    <a:rPr lang="en-US" altLang="zh-CN" i="1">
                                      <a:latin typeface="Cambria Math"/>
                                    </a:rPr>
                                    <m:t>′</m:t>
                                  </m:r>
                                </m:sup>
                              </m:sSup>
                              <m:r>
                                <a:rPr lang="en-US" altLang="zh-CN" i="1">
                                  <a:latin typeface="Cambria Math"/>
                                </a:rPr>
                                <m:t>𝐶</m:t>
                              </m:r>
                            </m:e>
                          </m:d>
                        </m:e>
                        <m:sup>
                          <m:r>
                            <a:rPr lang="en-US" altLang="zh-CN" i="1">
                              <a:latin typeface="Cambria Math"/>
                            </a:rPr>
                            <m:t>′</m:t>
                          </m:r>
                        </m:sup>
                      </m:sSup>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𝐴</m:t>
                          </m:r>
                        </m:e>
                        <m:sup>
                          <m:r>
                            <a:rPr lang="en-US" altLang="zh-CN" i="1">
                              <a:latin typeface="Cambria Math"/>
                            </a:rPr>
                            <m:t>′</m:t>
                          </m:r>
                        </m:sup>
                      </m:sSup>
                      <m:r>
                        <a:rPr lang="en-US" altLang="zh-CN" i="1">
                          <a:latin typeface="Cambria Math"/>
                        </a:rPr>
                        <m:t>𝐵</m:t>
                      </m:r>
                      <m:sSup>
                        <m:sSupPr>
                          <m:ctrlPr>
                            <a:rPr lang="en-US" altLang="zh-CN" i="1">
                              <a:latin typeface="Cambria Math" panose="02040503050406030204" pitchFamily="18" charset="0"/>
                            </a:rPr>
                          </m:ctrlPr>
                        </m:sSupPr>
                        <m:e>
                          <m:r>
                            <a:rPr lang="en-US" altLang="zh-CN" i="1">
                              <a:latin typeface="Cambria Math"/>
                            </a:rPr>
                            <m:t>𝐶</m:t>
                          </m:r>
                        </m:e>
                        <m:sup>
                          <m:r>
                            <a:rPr lang="en-US" altLang="zh-CN" i="1">
                              <a:latin typeface="Cambria Math"/>
                            </a:rPr>
                            <m:t>′</m:t>
                          </m:r>
                        </m:sup>
                      </m:sSup>
                      <m:r>
                        <a:rPr lang="en-US" altLang="zh-CN" i="1">
                          <a:latin typeface="Cambria Math"/>
                        </a:rPr>
                        <m:t>+</m:t>
                      </m:r>
                      <m:r>
                        <a:rPr lang="en-US" altLang="zh-CN" i="1">
                          <a:latin typeface="Cambria Math"/>
                        </a:rPr>
                        <m:t>𝐶</m:t>
                      </m:r>
                    </m:oMath>
                  </m:oMathPara>
                </a14:m>
                <a:endParaRPr lang="zh-CN" altLang="en-US" dirty="0"/>
              </a:p>
              <a:p>
                <a:pPr lvl="1"/>
                <a:endParaRPr lang="en-US" altLang="zh-CN" dirty="0"/>
              </a:p>
              <a:p>
                <a:pPr lvl="1"/>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1630" t="-1600"/>
                </a:stretch>
              </a:blipFill>
            </p:spPr>
            <p:txBody>
              <a:bodyPr/>
              <a:lstStyle/>
              <a:p>
                <a:r>
                  <a:rPr lang="zh-CN" altLang="en-US">
                    <a:noFill/>
                  </a:rPr>
                  <a:t> </a:t>
                </a:r>
              </a:p>
            </p:txBody>
          </p:sp>
        </mc:Fallback>
      </mc:AlternateContent>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97" y="3420591"/>
            <a:ext cx="7704993" cy="3255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4185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p:txBody>
          <a:bodyPr/>
          <a:lstStyle/>
          <a:p>
            <a:r>
              <a:rPr lang="zh-CN" altLang="en-US" dirty="0"/>
              <a:t>逻辑图</a:t>
            </a:r>
            <a:r>
              <a:rPr lang="en-US" altLang="zh-CN" dirty="0"/>
              <a:t>&amp;</a:t>
            </a:r>
            <a:r>
              <a:rPr lang="zh-CN" altLang="en-US" dirty="0"/>
              <a:t>逻辑函数式</a:t>
            </a:r>
            <a:endParaRPr lang="en-US" altLang="zh-CN" dirty="0"/>
          </a:p>
          <a:p>
            <a:pPr lvl="1"/>
            <a:r>
              <a:rPr lang="zh-CN" altLang="en-US" dirty="0"/>
              <a:t>由逻辑图写逻辑函数式</a:t>
            </a:r>
            <a:endParaRPr lang="en-US" altLang="zh-CN" dirty="0"/>
          </a:p>
          <a:p>
            <a:pPr lvl="2"/>
            <a:r>
              <a:rPr lang="zh-CN" altLang="en-US" dirty="0"/>
              <a:t>已知逻辑图，从逻辑图的输入端到输出端逐级写出每个图形符号的输出逻辑式，即可在输出端得到所求的逻辑函数式</a:t>
            </a:r>
            <a:endParaRPr lang="en-US" altLang="zh-CN" dirty="0"/>
          </a:p>
          <a:p>
            <a:pPr lvl="1"/>
            <a:endParaRPr lang="zh-CN" altLang="en-US" dirty="0"/>
          </a:p>
        </p:txBody>
      </p:sp>
    </p:spTree>
    <p:extLst>
      <p:ext uri="{BB962C8B-B14F-4D97-AF65-F5344CB8AC3E}">
        <p14:creationId xmlns:p14="http://schemas.microsoft.com/office/powerpoint/2010/main" val="2039862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69"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433" y="2874808"/>
            <a:ext cx="6259723" cy="3362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p:txBody>
          <a:bodyPr/>
          <a:lstStyle/>
          <a:p>
            <a:r>
              <a:rPr lang="zh-CN" altLang="en-US" dirty="0"/>
              <a:t>逻辑图</a:t>
            </a:r>
            <a:r>
              <a:rPr lang="en-US" altLang="zh-CN" dirty="0"/>
              <a:t>&amp;</a:t>
            </a:r>
            <a:r>
              <a:rPr lang="zh-CN" altLang="en-US" dirty="0"/>
              <a:t>逻辑函数式</a:t>
            </a:r>
            <a:endParaRPr lang="en-US" altLang="zh-CN" dirty="0"/>
          </a:p>
          <a:p>
            <a:pPr lvl="1"/>
            <a:r>
              <a:rPr lang="zh-CN" altLang="en-US" dirty="0"/>
              <a:t>由逻辑图写逻辑函数式</a:t>
            </a:r>
            <a:endParaRPr lang="en-US" altLang="zh-CN" dirty="0"/>
          </a:p>
          <a:p>
            <a:pPr lvl="1"/>
            <a:r>
              <a:rPr lang="zh-CN" altLang="en-US" dirty="0"/>
              <a:t>例：</a:t>
            </a:r>
          </a:p>
        </p:txBody>
      </p:sp>
      <mc:AlternateContent xmlns:mc="http://schemas.openxmlformats.org/markup-compatibility/2006" xmlns:a14="http://schemas.microsoft.com/office/drawing/2010/main">
        <mc:Choice Requires="a14">
          <p:sp>
            <p:nvSpPr>
              <p:cNvPr id="2" name="矩形 1"/>
              <p:cNvSpPr/>
              <p:nvPr/>
            </p:nvSpPr>
            <p:spPr>
              <a:xfrm>
                <a:off x="6675064" y="4921119"/>
                <a:ext cx="3514426" cy="439097"/>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r>
                        <a:rPr lang="en-US" altLang="zh-CN" sz="2200" i="1" smtClean="0">
                          <a:latin typeface="Cambria Math"/>
                        </a:rPr>
                        <m:t>𝑌</m:t>
                      </m:r>
                      <m:r>
                        <a:rPr lang="en-US" altLang="zh-CN" sz="2200" i="1" smtClean="0">
                          <a:latin typeface="Cambria Math"/>
                        </a:rPr>
                        <m:t>=(</m:t>
                      </m:r>
                      <m:sSup>
                        <m:sSupPr>
                          <m:ctrlPr>
                            <a:rPr lang="en-US" altLang="zh-CN" sz="2200" i="1">
                              <a:latin typeface="Cambria Math" panose="02040503050406030204" pitchFamily="18" charset="0"/>
                            </a:rPr>
                          </m:ctrlPr>
                        </m:sSupPr>
                        <m:e>
                          <m:d>
                            <m:dPr>
                              <m:ctrlPr>
                                <a:rPr lang="en-US" altLang="zh-CN" sz="2200" i="1">
                                  <a:latin typeface="Cambria Math" panose="02040503050406030204" pitchFamily="18" charset="0"/>
                                </a:rPr>
                              </m:ctrlPr>
                            </m:dPr>
                            <m:e>
                              <m:r>
                                <a:rPr lang="en-US" altLang="zh-CN" sz="2200" i="1">
                                  <a:latin typeface="Cambria Math"/>
                                </a:rPr>
                                <m:t>𝐴</m:t>
                              </m:r>
                              <m:r>
                                <a:rPr lang="en-US" altLang="zh-CN" sz="2200" i="1">
                                  <a:latin typeface="Cambria Math"/>
                                </a:rPr>
                                <m:t>+</m:t>
                              </m:r>
                              <m:r>
                                <a:rPr lang="en-US" altLang="zh-CN" sz="2200" b="0" i="1" smtClean="0">
                                  <a:latin typeface="Cambria Math"/>
                                </a:rPr>
                                <m:t>𝐵</m:t>
                              </m:r>
                            </m:e>
                          </m:d>
                        </m:e>
                        <m:sup>
                          <m:r>
                            <a:rPr lang="en-US" altLang="zh-CN" sz="2200" i="1">
                              <a:latin typeface="Cambria Math"/>
                            </a:rPr>
                            <m:t>′</m:t>
                          </m:r>
                        </m:sup>
                      </m:sSup>
                      <m:r>
                        <a:rPr lang="en-US" altLang="zh-CN" sz="2200" i="1">
                          <a:latin typeface="Cambria Math"/>
                        </a:rPr>
                        <m:t>+</m:t>
                      </m:r>
                      <m:sSup>
                        <m:sSupPr>
                          <m:ctrlPr>
                            <a:rPr lang="en-US" altLang="zh-CN" sz="2200" i="1">
                              <a:latin typeface="Cambria Math" panose="02040503050406030204" pitchFamily="18" charset="0"/>
                            </a:rPr>
                          </m:ctrlPr>
                        </m:sSupPr>
                        <m:e>
                          <m:r>
                            <a:rPr lang="en-US" altLang="zh-CN" sz="2200" i="1">
                              <a:latin typeface="Cambria Math"/>
                            </a:rPr>
                            <m:t>(</m:t>
                          </m:r>
                          <m:r>
                            <a:rPr lang="en-US" altLang="zh-CN" sz="2200" i="1">
                              <a:latin typeface="Cambria Math"/>
                            </a:rPr>
                            <m:t>𝐴</m:t>
                          </m:r>
                        </m:e>
                        <m:sup>
                          <m:r>
                            <a:rPr lang="en-US" altLang="zh-CN" sz="2200" i="1">
                              <a:latin typeface="Cambria Math"/>
                            </a:rPr>
                            <m:t>′</m:t>
                          </m:r>
                        </m:sup>
                      </m:sSup>
                      <m:r>
                        <a:rPr lang="en-US" altLang="zh-CN" sz="2200" i="1">
                          <a:latin typeface="Cambria Math"/>
                        </a:rPr>
                        <m:t>+</m:t>
                      </m:r>
                      <m:r>
                        <a:rPr lang="en-US" altLang="zh-CN" sz="2200" i="1">
                          <a:latin typeface="Cambria Math"/>
                        </a:rPr>
                        <m:t>𝐵</m:t>
                      </m:r>
                      <m:r>
                        <a:rPr lang="en-US" altLang="zh-CN" sz="2200" i="1">
                          <a:latin typeface="Cambria Math"/>
                        </a:rPr>
                        <m:t>′)′)′</m:t>
                      </m:r>
                    </m:oMath>
                  </m:oMathPara>
                </a14:m>
                <a:endParaRPr lang="zh-CN" altLang="en-US" sz="2200" dirty="0"/>
              </a:p>
            </p:txBody>
          </p:sp>
        </mc:Choice>
        <mc:Fallback xmlns="">
          <p:sp>
            <p:nvSpPr>
              <p:cNvPr id="2" name="矩形 1"/>
              <p:cNvSpPr>
                <a:spLocks noRot="1" noChangeAspect="1" noMove="1" noResize="1" noEditPoints="1" noAdjustHandles="1" noChangeArrowheads="1" noChangeShapeType="1" noTextEdit="1"/>
              </p:cNvSpPr>
              <p:nvPr/>
            </p:nvSpPr>
            <p:spPr>
              <a:xfrm>
                <a:off x="6675064" y="4921119"/>
                <a:ext cx="3514426" cy="439097"/>
              </a:xfrm>
              <a:prstGeom prst="rect">
                <a:avLst/>
              </a:prstGeom>
              <a:blipFill rotWithShape="1">
                <a:blip r:embed="rId4"/>
                <a:stretch>
                  <a:fillRect b="-15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03114" y="2874806"/>
                <a:ext cx="1294459" cy="439097"/>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sSup>
                        <m:sSupPr>
                          <m:ctrlPr>
                            <a:rPr lang="en-US" altLang="zh-CN" sz="2200" i="1" smtClean="0">
                              <a:latin typeface="Cambria Math" panose="02040503050406030204" pitchFamily="18" charset="0"/>
                            </a:rPr>
                          </m:ctrlPr>
                        </m:sSupPr>
                        <m:e>
                          <m:d>
                            <m:dPr>
                              <m:ctrlPr>
                                <a:rPr lang="en-US" altLang="zh-CN" sz="2200" i="1">
                                  <a:latin typeface="Cambria Math" panose="02040503050406030204" pitchFamily="18" charset="0"/>
                                </a:rPr>
                              </m:ctrlPr>
                            </m:dPr>
                            <m:e>
                              <m:r>
                                <a:rPr lang="en-US" altLang="zh-CN" sz="2200" i="1">
                                  <a:latin typeface="Cambria Math"/>
                                </a:rPr>
                                <m:t>𝐴</m:t>
                              </m:r>
                              <m:r>
                                <a:rPr lang="en-US" altLang="zh-CN" sz="2200" i="1">
                                  <a:latin typeface="Cambria Math"/>
                                </a:rPr>
                                <m:t>+</m:t>
                              </m:r>
                              <m:r>
                                <a:rPr lang="en-US" altLang="zh-CN" sz="2200" b="0" i="1" smtClean="0">
                                  <a:latin typeface="Cambria Math"/>
                                </a:rPr>
                                <m:t>𝐵</m:t>
                              </m:r>
                            </m:e>
                          </m:d>
                        </m:e>
                        <m:sup>
                          <m:r>
                            <a:rPr lang="en-US" altLang="zh-CN" sz="2200" i="1">
                              <a:latin typeface="Cambria Math"/>
                            </a:rPr>
                            <m:t>′</m:t>
                          </m:r>
                        </m:sup>
                      </m:sSup>
                    </m:oMath>
                  </m:oMathPara>
                </a14:m>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6203114" y="2874806"/>
                <a:ext cx="1294459" cy="439097"/>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289272" y="5494749"/>
                <a:ext cx="1300102" cy="439097"/>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sSup>
                        <m:sSupPr>
                          <m:ctrlPr>
                            <a:rPr lang="en-US" altLang="zh-CN" sz="2200" i="1">
                              <a:latin typeface="Cambria Math" panose="02040503050406030204" pitchFamily="18" charset="0"/>
                            </a:rPr>
                          </m:ctrlPr>
                        </m:sSupPr>
                        <m:e>
                          <m:r>
                            <a:rPr lang="en-US" altLang="zh-CN" sz="2200" i="1">
                              <a:latin typeface="Cambria Math"/>
                            </a:rPr>
                            <m:t>(</m:t>
                          </m:r>
                          <m:r>
                            <a:rPr lang="en-US" altLang="zh-CN" sz="2200" i="1">
                              <a:latin typeface="Cambria Math"/>
                            </a:rPr>
                            <m:t>𝐴</m:t>
                          </m:r>
                        </m:e>
                        <m:sup>
                          <m:r>
                            <a:rPr lang="en-US" altLang="zh-CN" sz="2200" i="1">
                              <a:latin typeface="Cambria Math"/>
                            </a:rPr>
                            <m:t>′</m:t>
                          </m:r>
                        </m:sup>
                      </m:sSup>
                      <m:r>
                        <a:rPr lang="en-US" altLang="zh-CN" sz="2200" i="1">
                          <a:latin typeface="Cambria Math"/>
                        </a:rPr>
                        <m:t>+</m:t>
                      </m:r>
                      <m:r>
                        <a:rPr lang="en-US" altLang="zh-CN" sz="2200" i="1">
                          <a:latin typeface="Cambria Math"/>
                        </a:rPr>
                        <m:t>𝐵</m:t>
                      </m:r>
                      <m:r>
                        <a:rPr lang="en-US" altLang="zh-CN" sz="2200" i="1">
                          <a:latin typeface="Cambria Math"/>
                        </a:rPr>
                        <m:t>′)′</m:t>
                      </m:r>
                    </m:oMath>
                  </m:oMathPara>
                </a14:m>
                <a:endParaRPr lang="zh-CN" altLang="en-US" sz="2200" dirty="0"/>
              </a:p>
            </p:txBody>
          </p:sp>
        </mc:Choice>
        <mc:Fallback xmlns="">
          <p:sp>
            <p:nvSpPr>
              <p:cNvPr id="9" name="矩形 8"/>
              <p:cNvSpPr>
                <a:spLocks noRot="1" noChangeAspect="1" noMove="1" noResize="1" noEditPoints="1" noAdjustHandles="1" noChangeArrowheads="1" noChangeShapeType="1" noTextEdit="1"/>
              </p:cNvSpPr>
              <p:nvPr/>
            </p:nvSpPr>
            <p:spPr>
              <a:xfrm>
                <a:off x="6289272" y="5494749"/>
                <a:ext cx="1300102" cy="439097"/>
              </a:xfrm>
              <a:prstGeom prst="rect">
                <a:avLst/>
              </a:prstGeom>
              <a:blipFill rotWithShape="1">
                <a:blip r:embed="rId6"/>
                <a:stretch>
                  <a:fillRect b="-15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604870" y="5362259"/>
                <a:ext cx="1185135" cy="439097"/>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r>
                        <a:rPr lang="en-US" altLang="zh-CN" sz="2200" i="1">
                          <a:latin typeface="Cambria Math"/>
                        </a:rPr>
                        <m:t>=</m:t>
                      </m:r>
                      <m:r>
                        <a:rPr lang="en-US" altLang="zh-CN" sz="2200" i="1">
                          <a:latin typeface="Cambria Math"/>
                        </a:rPr>
                        <m:t>𝐴</m:t>
                      </m:r>
                      <m:r>
                        <m:rPr>
                          <m:nor/>
                        </m:rPr>
                        <a:rPr lang="en-US" altLang="zh-CN" sz="2200">
                          <a:latin typeface="Cambria Math"/>
                          <a:ea typeface="Cambria Math"/>
                        </a:rPr>
                        <m:t>⊕</m:t>
                      </m:r>
                      <m:r>
                        <m:rPr>
                          <m:nor/>
                        </m:rPr>
                        <a:rPr lang="en-US" altLang="zh-CN" sz="2200">
                          <a:latin typeface="Cambria Math"/>
                          <a:ea typeface="Cambria Math"/>
                        </a:rPr>
                        <m:t>B</m:t>
                      </m:r>
                    </m:oMath>
                  </m:oMathPara>
                </a14:m>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8604870" y="5362259"/>
                <a:ext cx="1185135" cy="439097"/>
              </a:xfrm>
              <a:prstGeom prst="rect">
                <a:avLst/>
              </a:prstGeom>
              <a:blipFill rotWithShape="1">
                <a:blip r:embed="rId7"/>
                <a:stretch>
                  <a:fillRect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28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69"/>
                                        </p:tgtEl>
                                        <p:attrNameLst>
                                          <p:attrName>style.visibility</p:attrName>
                                        </p:attrNameLst>
                                      </p:cBhvr>
                                      <p:to>
                                        <p:strVal val="visible"/>
                                      </p:to>
                                    </p:set>
                                    <p:animEffect transition="in" filter="fade">
                                      <p:cBhvr>
                                        <p:cTn id="7" dur="1000"/>
                                        <p:tgtEl>
                                          <p:spTgt spid="39969"/>
                                        </p:tgtEl>
                                      </p:cBhvr>
                                    </p:animEffect>
                                    <p:anim calcmode="lin" valueType="num">
                                      <p:cBhvr>
                                        <p:cTn id="8" dur="1000" fill="hold"/>
                                        <p:tgtEl>
                                          <p:spTgt spid="39969"/>
                                        </p:tgtEl>
                                        <p:attrNameLst>
                                          <p:attrName>ppt_x</p:attrName>
                                        </p:attrNameLst>
                                      </p:cBhvr>
                                      <p:tavLst>
                                        <p:tav tm="0">
                                          <p:val>
                                            <p:strVal val="#ppt_x"/>
                                          </p:val>
                                        </p:tav>
                                        <p:tav tm="100000">
                                          <p:val>
                                            <p:strVal val="#ppt_x"/>
                                          </p:val>
                                        </p:tav>
                                      </p:tavLst>
                                    </p:anim>
                                    <p:anim calcmode="lin" valueType="num">
                                      <p:cBhvr>
                                        <p:cTn id="9" dur="1000" fill="hold"/>
                                        <p:tgtEl>
                                          <p:spTgt spid="399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978" y="4901995"/>
            <a:ext cx="4623362" cy="265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534670" y="1716437"/>
            <a:ext cx="9780382" cy="5037943"/>
          </a:xfrm>
        </p:spPr>
        <p:txBody>
          <a:bodyPr/>
          <a:lstStyle/>
          <a:p>
            <a:r>
              <a:rPr lang="zh-CN" altLang="en-US" dirty="0"/>
              <a:t>波形图</a:t>
            </a:r>
            <a:r>
              <a:rPr lang="en-US" altLang="zh-CN" dirty="0"/>
              <a:t>&amp;</a:t>
            </a:r>
            <a:r>
              <a:rPr lang="zh-CN" altLang="en-US" dirty="0"/>
              <a:t>真值表</a:t>
            </a:r>
            <a:endParaRPr lang="en-US" altLang="zh-CN" dirty="0"/>
          </a:p>
          <a:p>
            <a:pPr lvl="1"/>
            <a:r>
              <a:rPr lang="zh-CN" altLang="en-US" dirty="0"/>
              <a:t>由波形图写真值表</a:t>
            </a:r>
            <a:endParaRPr lang="en-US" altLang="zh-CN" dirty="0"/>
          </a:p>
          <a:p>
            <a:pPr lvl="2"/>
            <a:r>
              <a:rPr lang="en-US" altLang="zh-CN" dirty="0"/>
              <a:t> </a:t>
            </a:r>
            <a:r>
              <a:rPr lang="zh-CN" altLang="en-US" dirty="0"/>
              <a:t>从波形图上找出每个时间段里输入变量与函数输出的取值，然后将这些输入、输出取值对应列表，得到所求真值表</a:t>
            </a:r>
            <a:endParaRPr lang="en-US" altLang="zh-CN" dirty="0"/>
          </a:p>
          <a:p>
            <a:pPr lvl="1"/>
            <a:r>
              <a:rPr lang="zh-CN" altLang="en-US" dirty="0"/>
              <a:t>例：已知逻辑函数</a:t>
            </a:r>
            <a:r>
              <a:rPr lang="en-US" altLang="zh-CN" dirty="0"/>
              <a:t>Y</a:t>
            </a:r>
            <a:r>
              <a:rPr lang="zh-CN" altLang="en-US" dirty="0"/>
              <a:t>的输出波形，试分析其逻辑功能</a:t>
            </a:r>
          </a:p>
        </p:txBody>
      </p:sp>
    </p:spTree>
    <p:extLst>
      <p:ext uri="{BB962C8B-B14F-4D97-AF65-F5344CB8AC3E}">
        <p14:creationId xmlns:p14="http://schemas.microsoft.com/office/powerpoint/2010/main" val="35528195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0756" y="1886997"/>
            <a:ext cx="4623362" cy="265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534670" y="1716437"/>
            <a:ext cx="9780382" cy="5037943"/>
          </a:xfrm>
        </p:spPr>
        <p:txBody>
          <a:bodyPr/>
          <a:lstStyle/>
          <a:p>
            <a:r>
              <a:rPr lang="zh-CN" altLang="en-US" dirty="0"/>
              <a:t>波形图</a:t>
            </a:r>
            <a:r>
              <a:rPr lang="en-US" altLang="zh-CN" dirty="0"/>
              <a:t>&amp;</a:t>
            </a:r>
            <a:r>
              <a:rPr lang="zh-CN" altLang="en-US" dirty="0"/>
              <a:t>真值表</a:t>
            </a:r>
            <a:endParaRPr lang="en-US" altLang="zh-CN" dirty="0"/>
          </a:p>
          <a:p>
            <a:pPr lvl="1"/>
            <a:r>
              <a:rPr lang="zh-CN" altLang="en-US" dirty="0"/>
              <a:t>由波形图写真值表</a:t>
            </a:r>
            <a:endParaRPr lang="en-US" altLang="zh-CN" dirty="0"/>
          </a:p>
          <a:p>
            <a:pPr lvl="1"/>
            <a:r>
              <a:rPr lang="zh-CN" altLang="en-US" dirty="0"/>
              <a:t>例：已知逻辑函数</a:t>
            </a:r>
            <a:r>
              <a:rPr lang="en-US" altLang="zh-CN" dirty="0"/>
              <a:t>Y</a:t>
            </a:r>
            <a:r>
              <a:rPr lang="zh-CN" altLang="en-US" dirty="0"/>
              <a:t>的输出</a:t>
            </a:r>
            <a:endParaRPr lang="en-US" altLang="zh-CN" dirty="0"/>
          </a:p>
          <a:p>
            <a:pPr marL="497845" lvl="1" indent="0">
              <a:buNone/>
            </a:pPr>
            <a:r>
              <a:rPr lang="zh-CN" altLang="en-US" dirty="0"/>
              <a:t>波形，试分析其逻辑功能</a:t>
            </a:r>
          </a:p>
        </p:txBody>
      </p:sp>
    </p:spTree>
    <p:extLst>
      <p:ext uri="{BB962C8B-B14F-4D97-AF65-F5344CB8AC3E}">
        <p14:creationId xmlns:p14="http://schemas.microsoft.com/office/powerpoint/2010/main" val="12669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fade">
                                      <p:cBhvr>
                                        <p:cTn id="7" dur="1000"/>
                                        <p:tgtEl>
                                          <p:spTgt spid="41986"/>
                                        </p:tgtEl>
                                      </p:cBhvr>
                                    </p:animEffect>
                                    <p:anim calcmode="lin" valueType="num">
                                      <p:cBhvr>
                                        <p:cTn id="8" dur="1000" fill="hold"/>
                                        <p:tgtEl>
                                          <p:spTgt spid="41986"/>
                                        </p:tgtEl>
                                        <p:attrNameLst>
                                          <p:attrName>ppt_x</p:attrName>
                                        </p:attrNameLst>
                                      </p:cBhvr>
                                      <p:tavLst>
                                        <p:tav tm="0">
                                          <p:val>
                                            <p:strVal val="#ppt_x"/>
                                          </p:val>
                                        </p:tav>
                                        <p:tav tm="100000">
                                          <p:val>
                                            <p:strVal val="#ppt_x"/>
                                          </p:val>
                                        </p:tav>
                                      </p:tavLst>
                                    </p:anim>
                                    <p:anim calcmode="lin" valueType="num">
                                      <p:cBhvr>
                                        <p:cTn id="9" dur="1000" fill="hold"/>
                                        <p:tgtEl>
                                          <p:spTgt spid="419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534670" y="1716437"/>
            <a:ext cx="9780382" cy="5037943"/>
          </a:xfrm>
        </p:spPr>
        <p:txBody>
          <a:bodyPr/>
          <a:lstStyle/>
          <a:p>
            <a:r>
              <a:rPr lang="zh-CN" altLang="en-US" dirty="0"/>
              <a:t>波形图</a:t>
            </a:r>
            <a:r>
              <a:rPr lang="en-US" altLang="zh-CN" dirty="0"/>
              <a:t>&amp;</a:t>
            </a:r>
            <a:r>
              <a:rPr lang="zh-CN" altLang="en-US" dirty="0"/>
              <a:t>真值表</a:t>
            </a:r>
            <a:endParaRPr lang="en-US" altLang="zh-CN" dirty="0"/>
          </a:p>
          <a:p>
            <a:pPr lvl="1"/>
            <a:r>
              <a:rPr lang="zh-CN" altLang="en-US" dirty="0"/>
              <a:t>解：</a:t>
            </a:r>
          </a:p>
        </p:txBody>
      </p:sp>
      <p:grpSp>
        <p:nvGrpSpPr>
          <p:cNvPr id="5" name="Group 7"/>
          <p:cNvGrpSpPr>
            <a:grpSpLocks/>
          </p:cNvGrpSpPr>
          <p:nvPr/>
        </p:nvGrpSpPr>
        <p:grpSpPr bwMode="auto">
          <a:xfrm>
            <a:off x="1220326" y="2959421"/>
            <a:ext cx="3872644" cy="3545993"/>
            <a:chOff x="3107" y="1706"/>
            <a:chExt cx="2313" cy="2202"/>
          </a:xfrm>
        </p:grpSpPr>
        <p:sp>
          <p:nvSpPr>
            <p:cNvPr id="6" name="Rectangle 8"/>
            <p:cNvSpPr>
              <a:spLocks noChangeArrowheads="1"/>
            </p:cNvSpPr>
            <p:nvPr/>
          </p:nvSpPr>
          <p:spPr bwMode="auto">
            <a:xfrm>
              <a:off x="4650" y="2115"/>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Y</a:t>
              </a:r>
            </a:p>
          </p:txBody>
        </p:sp>
        <p:sp>
          <p:nvSpPr>
            <p:cNvPr id="7" name="Rectangle 9"/>
            <p:cNvSpPr>
              <a:spLocks noChangeArrowheads="1"/>
            </p:cNvSpPr>
            <p:nvPr/>
          </p:nvSpPr>
          <p:spPr bwMode="auto">
            <a:xfrm>
              <a:off x="3894" y="2115"/>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B</a:t>
              </a:r>
            </a:p>
          </p:txBody>
        </p:sp>
        <p:sp>
          <p:nvSpPr>
            <p:cNvPr id="8" name="Rectangle 10"/>
            <p:cNvSpPr>
              <a:spLocks noChangeArrowheads="1"/>
            </p:cNvSpPr>
            <p:nvPr/>
          </p:nvSpPr>
          <p:spPr bwMode="auto">
            <a:xfrm>
              <a:off x="3107" y="2115"/>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A</a:t>
              </a:r>
            </a:p>
          </p:txBody>
        </p:sp>
        <p:sp>
          <p:nvSpPr>
            <p:cNvPr id="9" name="Rectangle 11"/>
            <p:cNvSpPr>
              <a:spLocks noChangeArrowheads="1"/>
            </p:cNvSpPr>
            <p:nvPr/>
          </p:nvSpPr>
          <p:spPr bwMode="auto">
            <a:xfrm>
              <a:off x="4650" y="3549"/>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1</a:t>
              </a:r>
            </a:p>
          </p:txBody>
        </p:sp>
        <p:sp>
          <p:nvSpPr>
            <p:cNvPr id="10" name="Rectangle 12"/>
            <p:cNvSpPr>
              <a:spLocks noChangeArrowheads="1"/>
            </p:cNvSpPr>
            <p:nvPr/>
          </p:nvSpPr>
          <p:spPr bwMode="auto">
            <a:xfrm>
              <a:off x="3894" y="3549"/>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1</a:t>
              </a:r>
            </a:p>
          </p:txBody>
        </p:sp>
        <p:sp>
          <p:nvSpPr>
            <p:cNvPr id="11" name="Rectangle 13"/>
            <p:cNvSpPr>
              <a:spLocks noChangeArrowheads="1"/>
            </p:cNvSpPr>
            <p:nvPr/>
          </p:nvSpPr>
          <p:spPr bwMode="auto">
            <a:xfrm>
              <a:off x="3107" y="3549"/>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1</a:t>
              </a:r>
            </a:p>
          </p:txBody>
        </p:sp>
        <p:sp>
          <p:nvSpPr>
            <p:cNvPr id="12" name="Rectangle 14"/>
            <p:cNvSpPr>
              <a:spLocks noChangeArrowheads="1"/>
            </p:cNvSpPr>
            <p:nvPr/>
          </p:nvSpPr>
          <p:spPr bwMode="auto">
            <a:xfrm>
              <a:off x="4650" y="3191"/>
              <a:ext cx="770"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0</a:t>
              </a:r>
            </a:p>
          </p:txBody>
        </p:sp>
        <p:sp>
          <p:nvSpPr>
            <p:cNvPr id="13" name="Rectangle 15"/>
            <p:cNvSpPr>
              <a:spLocks noChangeArrowheads="1"/>
            </p:cNvSpPr>
            <p:nvPr/>
          </p:nvSpPr>
          <p:spPr bwMode="auto">
            <a:xfrm>
              <a:off x="3894" y="3191"/>
              <a:ext cx="756"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0</a:t>
              </a:r>
            </a:p>
          </p:txBody>
        </p:sp>
        <p:sp>
          <p:nvSpPr>
            <p:cNvPr id="14" name="Rectangle 16"/>
            <p:cNvSpPr>
              <a:spLocks noChangeArrowheads="1"/>
            </p:cNvSpPr>
            <p:nvPr/>
          </p:nvSpPr>
          <p:spPr bwMode="auto">
            <a:xfrm>
              <a:off x="3107" y="3191"/>
              <a:ext cx="787"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1</a:t>
              </a:r>
            </a:p>
          </p:txBody>
        </p:sp>
        <p:sp>
          <p:nvSpPr>
            <p:cNvPr id="15" name="Rectangle 17"/>
            <p:cNvSpPr>
              <a:spLocks noChangeArrowheads="1"/>
            </p:cNvSpPr>
            <p:nvPr/>
          </p:nvSpPr>
          <p:spPr bwMode="auto">
            <a:xfrm>
              <a:off x="4650" y="2832"/>
              <a:ext cx="770"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0</a:t>
              </a:r>
            </a:p>
          </p:txBody>
        </p:sp>
        <p:sp>
          <p:nvSpPr>
            <p:cNvPr id="16" name="Rectangle 18"/>
            <p:cNvSpPr>
              <a:spLocks noChangeArrowheads="1"/>
            </p:cNvSpPr>
            <p:nvPr/>
          </p:nvSpPr>
          <p:spPr bwMode="auto">
            <a:xfrm>
              <a:off x="3894" y="2832"/>
              <a:ext cx="756"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1</a:t>
              </a:r>
            </a:p>
          </p:txBody>
        </p:sp>
        <p:sp>
          <p:nvSpPr>
            <p:cNvPr id="17" name="Rectangle 19"/>
            <p:cNvSpPr>
              <a:spLocks noChangeArrowheads="1"/>
            </p:cNvSpPr>
            <p:nvPr/>
          </p:nvSpPr>
          <p:spPr bwMode="auto">
            <a:xfrm>
              <a:off x="3107" y="2832"/>
              <a:ext cx="787" cy="35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0</a:t>
              </a:r>
            </a:p>
          </p:txBody>
        </p:sp>
        <p:sp>
          <p:nvSpPr>
            <p:cNvPr id="18" name="Rectangle 20"/>
            <p:cNvSpPr>
              <a:spLocks noChangeArrowheads="1"/>
            </p:cNvSpPr>
            <p:nvPr/>
          </p:nvSpPr>
          <p:spPr bwMode="auto">
            <a:xfrm>
              <a:off x="4650" y="2474"/>
              <a:ext cx="770"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1</a:t>
              </a:r>
            </a:p>
          </p:txBody>
        </p:sp>
        <p:sp>
          <p:nvSpPr>
            <p:cNvPr id="19" name="Rectangle 21"/>
            <p:cNvSpPr>
              <a:spLocks noChangeArrowheads="1"/>
            </p:cNvSpPr>
            <p:nvPr/>
          </p:nvSpPr>
          <p:spPr bwMode="auto">
            <a:xfrm>
              <a:off x="3894" y="2474"/>
              <a:ext cx="756"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0</a:t>
              </a:r>
            </a:p>
          </p:txBody>
        </p:sp>
        <p:sp>
          <p:nvSpPr>
            <p:cNvPr id="20" name="Rectangle 22"/>
            <p:cNvSpPr>
              <a:spLocks noChangeArrowheads="1"/>
            </p:cNvSpPr>
            <p:nvPr/>
          </p:nvSpPr>
          <p:spPr bwMode="auto">
            <a:xfrm>
              <a:off x="3107" y="2474"/>
              <a:ext cx="787" cy="3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en-US" altLang="zh-CN" sz="2600"/>
                <a:t>0</a:t>
              </a:r>
            </a:p>
          </p:txBody>
        </p:sp>
        <p:sp>
          <p:nvSpPr>
            <p:cNvPr id="21" name="Rectangle 23"/>
            <p:cNvSpPr>
              <a:spLocks noChangeArrowheads="1"/>
            </p:cNvSpPr>
            <p:nvPr/>
          </p:nvSpPr>
          <p:spPr bwMode="auto">
            <a:xfrm>
              <a:off x="4650" y="1706"/>
              <a:ext cx="770" cy="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zh-CN" altLang="en-US" sz="2600" dirty="0">
                  <a:latin typeface="华文楷体" panose="02010600040101010101" pitchFamily="2" charset="-122"/>
                  <a:ea typeface="华文楷体" panose="02010600040101010101" pitchFamily="2" charset="-122"/>
                </a:rPr>
                <a:t>输出</a:t>
              </a:r>
            </a:p>
          </p:txBody>
        </p:sp>
        <p:sp>
          <p:nvSpPr>
            <p:cNvPr id="22" name="Rectangle 24"/>
            <p:cNvSpPr>
              <a:spLocks noChangeArrowheads="1"/>
            </p:cNvSpPr>
            <p:nvPr/>
          </p:nvSpPr>
          <p:spPr bwMode="auto">
            <a:xfrm>
              <a:off x="3107" y="1706"/>
              <a:ext cx="1543" cy="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nchorCtr="1"/>
            <a:lstStyle/>
            <a:p>
              <a:pPr>
                <a:spcBef>
                  <a:spcPct val="20000"/>
                </a:spcBef>
                <a:buClr>
                  <a:schemeClr val="accent1"/>
                </a:buClr>
              </a:pPr>
              <a:r>
                <a:rPr lang="zh-CN" altLang="en-US" sz="2600" dirty="0">
                  <a:latin typeface="华文楷体" panose="02010600040101010101" pitchFamily="2" charset="-122"/>
                  <a:ea typeface="华文楷体" panose="02010600040101010101" pitchFamily="2" charset="-122"/>
                </a:rPr>
                <a:t>输入</a:t>
              </a:r>
            </a:p>
          </p:txBody>
        </p:sp>
        <p:sp>
          <p:nvSpPr>
            <p:cNvPr id="23" name="Line 25"/>
            <p:cNvSpPr>
              <a:spLocks noChangeShapeType="1"/>
            </p:cNvSpPr>
            <p:nvPr/>
          </p:nvSpPr>
          <p:spPr bwMode="auto">
            <a:xfrm>
              <a:off x="3107" y="1706"/>
              <a:ext cx="2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24" name="Line 26"/>
            <p:cNvSpPr>
              <a:spLocks noChangeShapeType="1"/>
            </p:cNvSpPr>
            <p:nvPr/>
          </p:nvSpPr>
          <p:spPr bwMode="auto">
            <a:xfrm>
              <a:off x="3107" y="2115"/>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25" name="Line 27"/>
            <p:cNvSpPr>
              <a:spLocks noChangeShapeType="1"/>
            </p:cNvSpPr>
            <p:nvPr/>
          </p:nvSpPr>
          <p:spPr bwMode="auto">
            <a:xfrm>
              <a:off x="3107" y="2832"/>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26" name="Line 28"/>
            <p:cNvSpPr>
              <a:spLocks noChangeShapeType="1"/>
            </p:cNvSpPr>
            <p:nvPr/>
          </p:nvSpPr>
          <p:spPr bwMode="auto">
            <a:xfrm>
              <a:off x="3107" y="3191"/>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27" name="Line 29"/>
            <p:cNvSpPr>
              <a:spLocks noChangeShapeType="1"/>
            </p:cNvSpPr>
            <p:nvPr/>
          </p:nvSpPr>
          <p:spPr bwMode="auto">
            <a:xfrm>
              <a:off x="3107" y="3549"/>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28" name="Line 30"/>
            <p:cNvSpPr>
              <a:spLocks noChangeShapeType="1"/>
            </p:cNvSpPr>
            <p:nvPr/>
          </p:nvSpPr>
          <p:spPr bwMode="auto">
            <a:xfrm>
              <a:off x="3107" y="3908"/>
              <a:ext cx="231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29" name="Line 31"/>
            <p:cNvSpPr>
              <a:spLocks noChangeShapeType="1"/>
            </p:cNvSpPr>
            <p:nvPr/>
          </p:nvSpPr>
          <p:spPr bwMode="auto">
            <a:xfrm>
              <a:off x="3107" y="1706"/>
              <a:ext cx="0" cy="22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30" name="Line 32"/>
            <p:cNvSpPr>
              <a:spLocks noChangeShapeType="1"/>
            </p:cNvSpPr>
            <p:nvPr/>
          </p:nvSpPr>
          <p:spPr bwMode="auto">
            <a:xfrm>
              <a:off x="4650" y="1706"/>
              <a:ext cx="0" cy="220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31" name="Line 33"/>
            <p:cNvSpPr>
              <a:spLocks noChangeShapeType="1"/>
            </p:cNvSpPr>
            <p:nvPr/>
          </p:nvSpPr>
          <p:spPr bwMode="auto">
            <a:xfrm>
              <a:off x="5420" y="1706"/>
              <a:ext cx="0" cy="220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32" name="Line 34"/>
            <p:cNvSpPr>
              <a:spLocks noChangeShapeType="1"/>
            </p:cNvSpPr>
            <p:nvPr/>
          </p:nvSpPr>
          <p:spPr bwMode="auto">
            <a:xfrm>
              <a:off x="3894" y="2115"/>
              <a:ext cx="0" cy="179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nchorCtr="1"/>
            <a:lstStyle/>
            <a:p>
              <a:endParaRPr lang="zh-CN" altLang="en-US" sz="2600"/>
            </a:p>
          </p:txBody>
        </p:sp>
        <p:sp>
          <p:nvSpPr>
            <p:cNvPr id="33" name="Line 35"/>
            <p:cNvSpPr>
              <a:spLocks noChangeShapeType="1"/>
            </p:cNvSpPr>
            <p:nvPr/>
          </p:nvSpPr>
          <p:spPr bwMode="auto">
            <a:xfrm>
              <a:off x="3107" y="2474"/>
              <a:ext cx="2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600"/>
            </a:p>
          </p:txBody>
        </p:sp>
      </p:grpSp>
      <p:sp>
        <p:nvSpPr>
          <p:cNvPr id="35" name="Rectangle 5"/>
          <p:cNvSpPr txBox="1">
            <a:spLocks noChangeArrowheads="1"/>
          </p:cNvSpPr>
          <p:nvPr/>
        </p:nvSpPr>
        <p:spPr>
          <a:xfrm>
            <a:off x="5772849" y="2041970"/>
            <a:ext cx="4294677" cy="1587516"/>
          </a:xfrm>
          <a:prstGeom prst="rect">
            <a:avLst/>
          </a:prstGeom>
        </p:spPr>
        <p:txBody>
          <a:bodyPr lIns="99569" tIns="49785" rIns="99569" bIns="49785"/>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3000" b="0" dirty="0">
                <a:solidFill>
                  <a:schemeClr val="tx1"/>
                </a:solidFill>
                <a:latin typeface="+mj-ea"/>
              </a:rPr>
              <a:t>由真值表可知，当输入变量</a:t>
            </a:r>
            <a:r>
              <a:rPr lang="en-US" altLang="zh-CN" sz="3000" b="0" dirty="0">
                <a:solidFill>
                  <a:schemeClr val="tx1"/>
                </a:solidFill>
                <a:latin typeface="+mj-ea"/>
              </a:rPr>
              <a:t>A</a:t>
            </a:r>
            <a:r>
              <a:rPr lang="zh-CN" altLang="en-US" sz="3000" b="0" dirty="0">
                <a:solidFill>
                  <a:schemeClr val="tx1"/>
                </a:solidFill>
                <a:latin typeface="+mj-ea"/>
              </a:rPr>
              <a:t>、</a:t>
            </a:r>
            <a:r>
              <a:rPr lang="en-US" altLang="zh-CN" sz="3000" b="0" dirty="0">
                <a:solidFill>
                  <a:schemeClr val="tx1"/>
                </a:solidFill>
                <a:latin typeface="+mj-ea"/>
              </a:rPr>
              <a:t>B</a:t>
            </a:r>
            <a:r>
              <a:rPr lang="zh-CN" altLang="en-US" sz="3000" b="0" dirty="0">
                <a:solidFill>
                  <a:schemeClr val="tx1"/>
                </a:solidFill>
                <a:latin typeface="+mj-ea"/>
              </a:rPr>
              <a:t>取值相同时，输出</a:t>
            </a:r>
            <a:r>
              <a:rPr lang="en-US" altLang="zh-CN" sz="3000" b="0" dirty="0">
                <a:solidFill>
                  <a:schemeClr val="tx1"/>
                </a:solidFill>
                <a:latin typeface="+mj-ea"/>
              </a:rPr>
              <a:t>Y</a:t>
            </a:r>
            <a:r>
              <a:rPr lang="zh-CN" altLang="en-US" sz="3000" b="0" dirty="0">
                <a:solidFill>
                  <a:schemeClr val="tx1"/>
                </a:solidFill>
                <a:latin typeface="+mj-ea"/>
              </a:rPr>
              <a:t>＝</a:t>
            </a:r>
            <a:r>
              <a:rPr lang="en-US" altLang="zh-CN" sz="3000" b="0" dirty="0">
                <a:solidFill>
                  <a:schemeClr val="tx1"/>
                </a:solidFill>
                <a:latin typeface="+mj-ea"/>
              </a:rPr>
              <a:t>1</a:t>
            </a:r>
            <a:r>
              <a:rPr lang="zh-CN" altLang="en-US" sz="3000" b="0" dirty="0">
                <a:solidFill>
                  <a:schemeClr val="tx1"/>
                </a:solidFill>
                <a:latin typeface="+mj-ea"/>
              </a:rPr>
              <a:t>； </a:t>
            </a:r>
            <a:r>
              <a:rPr lang="en-US" altLang="zh-CN" sz="3000" b="0" dirty="0">
                <a:solidFill>
                  <a:schemeClr val="tx1"/>
                </a:solidFill>
                <a:latin typeface="+mj-ea"/>
              </a:rPr>
              <a:t>A</a:t>
            </a:r>
            <a:r>
              <a:rPr lang="zh-CN" altLang="en-US" sz="3000" b="0" dirty="0">
                <a:solidFill>
                  <a:schemeClr val="tx1"/>
                </a:solidFill>
                <a:latin typeface="+mj-ea"/>
              </a:rPr>
              <a:t>、</a:t>
            </a:r>
            <a:r>
              <a:rPr lang="en-US" altLang="zh-CN" sz="3000" b="0" dirty="0">
                <a:solidFill>
                  <a:schemeClr val="tx1"/>
                </a:solidFill>
                <a:latin typeface="+mj-ea"/>
              </a:rPr>
              <a:t>B</a:t>
            </a:r>
            <a:r>
              <a:rPr lang="zh-CN" altLang="en-US" sz="3000" b="0" dirty="0">
                <a:solidFill>
                  <a:schemeClr val="tx1"/>
                </a:solidFill>
                <a:latin typeface="+mj-ea"/>
              </a:rPr>
              <a:t>取值不同时，输出</a:t>
            </a:r>
            <a:r>
              <a:rPr lang="en-US" altLang="zh-CN" sz="3000" b="0" dirty="0">
                <a:solidFill>
                  <a:schemeClr val="tx1"/>
                </a:solidFill>
                <a:latin typeface="+mj-ea"/>
              </a:rPr>
              <a:t>Y</a:t>
            </a:r>
            <a:r>
              <a:rPr lang="zh-CN" altLang="en-US" sz="3000" b="0" dirty="0">
                <a:solidFill>
                  <a:schemeClr val="tx1"/>
                </a:solidFill>
                <a:latin typeface="+mj-ea"/>
              </a:rPr>
              <a:t>＝</a:t>
            </a:r>
            <a:r>
              <a:rPr lang="en-US" altLang="zh-CN" sz="3000" b="0" dirty="0">
                <a:solidFill>
                  <a:schemeClr val="tx1"/>
                </a:solidFill>
                <a:latin typeface="+mj-ea"/>
              </a:rPr>
              <a:t>0</a:t>
            </a:r>
            <a:r>
              <a:rPr lang="zh-CN" altLang="en-US" sz="3000" b="0" dirty="0">
                <a:solidFill>
                  <a:schemeClr val="tx1"/>
                </a:solidFill>
                <a:latin typeface="+mj-ea"/>
              </a:rPr>
              <a:t>。故输出和输入是同或关系。其逻辑函数式为</a:t>
            </a:r>
          </a:p>
        </p:txBody>
      </p:sp>
      <p:graphicFrame>
        <p:nvGraphicFramePr>
          <p:cNvPr id="36" name="Object 37"/>
          <p:cNvGraphicFramePr>
            <a:graphicFrameLocks noChangeAspect="1"/>
          </p:cNvGraphicFramePr>
          <p:nvPr>
            <p:extLst>
              <p:ext uri="{D42A27DB-BD31-4B8C-83A1-F6EECF244321}">
                <p14:modId xmlns:p14="http://schemas.microsoft.com/office/powerpoint/2010/main" val="1859455070"/>
              </p:ext>
            </p:extLst>
          </p:nvPr>
        </p:nvGraphicFramePr>
        <p:xfrm>
          <a:off x="6150949" y="5066476"/>
          <a:ext cx="3538476" cy="610853"/>
        </p:xfrm>
        <a:graphic>
          <a:graphicData uri="http://schemas.openxmlformats.org/presentationml/2006/ole">
            <mc:AlternateContent xmlns:mc="http://schemas.openxmlformats.org/markup-compatibility/2006">
              <mc:Choice xmlns:v="urn:schemas-microsoft-com:vml" Requires="v">
                <p:oleObj spid="_x0000_s43105" name="公式" r:id="rId4" imgW="901440" imgH="164880" progId="Equation.3">
                  <p:embed/>
                </p:oleObj>
              </mc:Choice>
              <mc:Fallback>
                <p:oleObj name="公式" r:id="rId4" imgW="90144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0949" y="5066476"/>
                        <a:ext cx="3538476" cy="610853"/>
                      </a:xfrm>
                      <a:prstGeom prst="rect">
                        <a:avLst/>
                      </a:prstGeom>
                      <a:solidFill>
                        <a:schemeClr val="bg1"/>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303904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534670" y="1716437"/>
            <a:ext cx="9780382" cy="5037943"/>
          </a:xfrm>
        </p:spPr>
        <p:txBody>
          <a:bodyPr/>
          <a:lstStyle/>
          <a:p>
            <a:r>
              <a:rPr lang="zh-CN" altLang="en-US" dirty="0"/>
              <a:t>波形图</a:t>
            </a:r>
            <a:r>
              <a:rPr lang="en-US" altLang="zh-CN" dirty="0"/>
              <a:t>&amp;</a:t>
            </a:r>
            <a:r>
              <a:rPr lang="zh-CN" altLang="en-US" dirty="0"/>
              <a:t>真值表</a:t>
            </a:r>
            <a:endParaRPr lang="en-US" altLang="zh-CN" dirty="0"/>
          </a:p>
          <a:p>
            <a:pPr lvl="1"/>
            <a:r>
              <a:rPr lang="zh-CN" altLang="en-US" dirty="0"/>
              <a:t>例：已知某个数字逻辑电路的输入输出波形，试画出该组合逻辑电路图，并判断其逻辑功能</a:t>
            </a: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380" y="2196455"/>
            <a:ext cx="5711515" cy="391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4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fade">
                                      <p:cBhvr>
                                        <p:cTn id="7" dur="1000"/>
                                        <p:tgtEl>
                                          <p:spTgt spid="44034"/>
                                        </p:tgtEl>
                                      </p:cBhvr>
                                    </p:animEffect>
                                    <p:anim calcmode="lin" valueType="num">
                                      <p:cBhvr>
                                        <p:cTn id="8" dur="1000" fill="hold"/>
                                        <p:tgtEl>
                                          <p:spTgt spid="44034"/>
                                        </p:tgtEl>
                                        <p:attrNameLst>
                                          <p:attrName>ppt_x</p:attrName>
                                        </p:attrNameLst>
                                      </p:cBhvr>
                                      <p:tavLst>
                                        <p:tav tm="0">
                                          <p:val>
                                            <p:strVal val="#ppt_x"/>
                                          </p:val>
                                        </p:tav>
                                        <p:tav tm="100000">
                                          <p:val>
                                            <p:strVal val="#ppt_x"/>
                                          </p:val>
                                        </p:tav>
                                      </p:tavLst>
                                    </p:anim>
                                    <p:anim calcmode="lin" valueType="num">
                                      <p:cBhvr>
                                        <p:cTn id="9" dur="1000" fill="hold"/>
                                        <p:tgtEl>
                                          <p:spTgt spid="44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p>
        </p:txBody>
      </p:sp>
      <p:sp>
        <p:nvSpPr>
          <p:cNvPr id="4" name="内容占位符 3"/>
          <p:cNvSpPr>
            <a:spLocks noGrp="1"/>
          </p:cNvSpPr>
          <p:nvPr>
            <p:ph idx="1"/>
          </p:nvPr>
        </p:nvSpPr>
        <p:spPr>
          <a:xfrm>
            <a:off x="630976" y="1875222"/>
            <a:ext cx="9624060" cy="5037943"/>
          </a:xfrm>
        </p:spPr>
        <p:txBody>
          <a:bodyPr/>
          <a:lstStyle/>
          <a:p>
            <a:r>
              <a:rPr lang="zh-CN" altLang="en-US" dirty="0">
                <a:latin typeface="+mj-ea"/>
              </a:rPr>
              <a:t>逻辑</a:t>
            </a:r>
            <a:endParaRPr lang="en-US" altLang="zh-CN" dirty="0">
              <a:latin typeface="+mj-ea"/>
            </a:endParaRPr>
          </a:p>
          <a:p>
            <a:pPr lvl="1"/>
            <a:r>
              <a:rPr lang="zh-CN" altLang="en-US" dirty="0">
                <a:latin typeface="+mj-ea"/>
              </a:rPr>
              <a:t>指事物的规律性和因果关系</a:t>
            </a:r>
          </a:p>
          <a:p>
            <a:r>
              <a:rPr lang="zh-CN" altLang="en-US" dirty="0"/>
              <a:t>逻辑运算</a:t>
            </a:r>
            <a:endParaRPr lang="en-US" altLang="zh-CN" dirty="0"/>
          </a:p>
          <a:p>
            <a:pPr lvl="1"/>
            <a:r>
              <a:rPr lang="zh-CN" altLang="en-US" dirty="0"/>
              <a:t>两个表示不同的逻辑状态的二进制数码按照指定的某种因果关系进行推理运算</a:t>
            </a:r>
            <a:endParaRPr lang="en-US" altLang="zh-CN" dirty="0"/>
          </a:p>
          <a:p>
            <a:r>
              <a:rPr lang="zh-CN" altLang="en-US" dirty="0">
                <a:latin typeface="+mj-ea"/>
              </a:rPr>
              <a:t>逻辑代数</a:t>
            </a:r>
            <a:endParaRPr lang="en-US" altLang="zh-CN" dirty="0">
              <a:latin typeface="+mj-ea"/>
            </a:endParaRPr>
          </a:p>
          <a:p>
            <a:pPr lvl="1"/>
            <a:r>
              <a:rPr lang="zh-CN" altLang="en-US" dirty="0">
                <a:latin typeface="+mj-ea"/>
              </a:rPr>
              <a:t>逻辑学中的数学分支。在电子领域用二值变量进行描述，称布尔代数，统称逻辑代数</a:t>
            </a:r>
          </a:p>
          <a:p>
            <a:endParaRPr lang="zh-CN" altLang="en-US" dirty="0">
              <a:latin typeface="+mj-ea"/>
            </a:endParaRPr>
          </a:p>
        </p:txBody>
      </p:sp>
    </p:spTree>
    <p:extLst>
      <p:ext uri="{BB962C8B-B14F-4D97-AF65-F5344CB8AC3E}">
        <p14:creationId xmlns:p14="http://schemas.microsoft.com/office/powerpoint/2010/main" val="1625072648"/>
      </p:ext>
    </p:extLst>
  </p:cSld>
  <p:clrMapOvr>
    <a:masterClrMapping/>
  </p:clrMapOvr>
  <mc:AlternateContent xmlns:mc="http://schemas.openxmlformats.org/markup-compatibility/2006" xmlns:p14="http://schemas.microsoft.com/office/powerpoint/2010/main">
    <mc:Choice Requires="p14">
      <p:transition p14:dur="0" advTm="23606"/>
    </mc:Choice>
    <mc:Fallback xmlns="">
      <p:transition advTm="23606"/>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534670" y="1716437"/>
            <a:ext cx="9780382" cy="5037943"/>
          </a:xfrm>
        </p:spPr>
        <p:txBody>
          <a:bodyPr/>
          <a:lstStyle/>
          <a:p>
            <a:r>
              <a:rPr lang="zh-CN" altLang="en-US" dirty="0"/>
              <a:t>波形图</a:t>
            </a:r>
            <a:r>
              <a:rPr lang="en-US" altLang="zh-CN" dirty="0"/>
              <a:t>&amp;</a:t>
            </a:r>
            <a:r>
              <a:rPr lang="zh-CN" altLang="en-US" dirty="0"/>
              <a:t>真值表</a:t>
            </a:r>
            <a:endParaRPr lang="en-US" altLang="zh-CN" dirty="0"/>
          </a:p>
          <a:p>
            <a:pPr lvl="1"/>
            <a:r>
              <a:rPr lang="zh-CN" altLang="en-US" dirty="0"/>
              <a:t>解：</a:t>
            </a:r>
          </a:p>
        </p:txBody>
      </p:sp>
      <p:sp>
        <p:nvSpPr>
          <p:cNvPr id="35" name="Rectangle 5"/>
          <p:cNvSpPr txBox="1">
            <a:spLocks noChangeArrowheads="1"/>
          </p:cNvSpPr>
          <p:nvPr/>
        </p:nvSpPr>
        <p:spPr>
          <a:xfrm>
            <a:off x="5997594" y="1637372"/>
            <a:ext cx="4294677" cy="1587516"/>
          </a:xfrm>
          <a:prstGeom prst="rect">
            <a:avLst/>
          </a:prstGeom>
        </p:spPr>
        <p:txBody>
          <a:bodyPr lIns="99569" tIns="49785" rIns="99569" bIns="49785"/>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3000" b="0" dirty="0">
                <a:solidFill>
                  <a:schemeClr val="tx1"/>
                </a:solidFill>
                <a:latin typeface="+mj-ea"/>
              </a:rPr>
              <a:t>逻辑式</a:t>
            </a:r>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r>
              <a:rPr lang="zh-CN" altLang="en-US" sz="2600" b="0" dirty="0">
                <a:solidFill>
                  <a:schemeClr val="tx1"/>
                </a:solidFill>
                <a:latin typeface="+mj-ea"/>
              </a:rPr>
              <a:t>由真值表可知，当输出有奇数个“</a:t>
            </a:r>
            <a:r>
              <a:rPr lang="en-US" altLang="zh-CN" sz="2600" b="0" dirty="0">
                <a:solidFill>
                  <a:schemeClr val="tx1"/>
                </a:solidFill>
                <a:latin typeface="+mj-ea"/>
              </a:rPr>
              <a:t>1”</a:t>
            </a:r>
            <a:r>
              <a:rPr lang="zh-CN" altLang="en-US" sz="2600" b="0" dirty="0">
                <a:solidFill>
                  <a:schemeClr val="tx1"/>
                </a:solidFill>
                <a:latin typeface="+mj-ea"/>
              </a:rPr>
              <a:t>时，输入为“</a:t>
            </a:r>
            <a:r>
              <a:rPr lang="en-US" altLang="zh-CN" sz="2600" b="0" dirty="0">
                <a:solidFill>
                  <a:schemeClr val="tx1"/>
                </a:solidFill>
                <a:latin typeface="+mj-ea"/>
              </a:rPr>
              <a:t>1”</a:t>
            </a:r>
            <a:r>
              <a:rPr lang="zh-CN" altLang="en-US" sz="2600" b="0" dirty="0">
                <a:solidFill>
                  <a:schemeClr val="tx1"/>
                </a:solidFill>
                <a:latin typeface="+mj-ea"/>
              </a:rPr>
              <a:t>。故此电路为“判奇电路”</a:t>
            </a:r>
          </a:p>
          <a:p>
            <a:pPr algn="l"/>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endParaRPr lang="en-US" altLang="zh-CN" sz="3000" b="0" dirty="0">
              <a:solidFill>
                <a:schemeClr val="tx1"/>
              </a:solidFill>
              <a:latin typeface="+mj-ea"/>
            </a:endParaRPr>
          </a:p>
          <a:p>
            <a:pPr algn="l"/>
            <a:endParaRPr lang="zh-CN" altLang="en-US" sz="3000" b="0" dirty="0">
              <a:solidFill>
                <a:schemeClr val="tx1"/>
              </a:solidFill>
              <a:latin typeface="+mj-ea"/>
            </a:endParaRPr>
          </a:p>
        </p:txBody>
      </p:sp>
      <p:grpSp>
        <p:nvGrpSpPr>
          <p:cNvPr id="38" name="Group 5"/>
          <p:cNvGrpSpPr>
            <a:grpSpLocks/>
          </p:cNvGrpSpPr>
          <p:nvPr/>
        </p:nvGrpSpPr>
        <p:grpSpPr bwMode="auto">
          <a:xfrm>
            <a:off x="1041500" y="3224888"/>
            <a:ext cx="4073063" cy="3765929"/>
            <a:chOff x="-3" y="-3"/>
            <a:chExt cx="2255" cy="2480"/>
          </a:xfrm>
        </p:grpSpPr>
        <p:grpSp>
          <p:nvGrpSpPr>
            <p:cNvPr id="40" name="Group 6"/>
            <p:cNvGrpSpPr>
              <a:grpSpLocks/>
            </p:cNvGrpSpPr>
            <p:nvPr/>
          </p:nvGrpSpPr>
          <p:grpSpPr bwMode="auto">
            <a:xfrm>
              <a:off x="0" y="0"/>
              <a:ext cx="2249" cy="2474"/>
              <a:chOff x="0" y="0"/>
              <a:chExt cx="2249" cy="2474"/>
            </a:xfrm>
          </p:grpSpPr>
          <p:grpSp>
            <p:nvGrpSpPr>
              <p:cNvPr id="42" name="Group 7"/>
              <p:cNvGrpSpPr>
                <a:grpSpLocks/>
              </p:cNvGrpSpPr>
              <p:nvPr/>
            </p:nvGrpSpPr>
            <p:grpSpPr bwMode="auto">
              <a:xfrm>
                <a:off x="0" y="0"/>
                <a:ext cx="1692" cy="288"/>
                <a:chOff x="0" y="0"/>
                <a:chExt cx="1692" cy="288"/>
              </a:xfrm>
            </p:grpSpPr>
            <p:sp>
              <p:nvSpPr>
                <p:cNvPr id="70" name="Rectangle 8"/>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输入</a:t>
                  </a:r>
                </a:p>
              </p:txBody>
            </p:sp>
            <p:sp>
              <p:nvSpPr>
                <p:cNvPr id="71" name="Rectangle 9"/>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10"/>
              <p:cNvGrpSpPr>
                <a:grpSpLocks/>
              </p:cNvGrpSpPr>
              <p:nvPr/>
            </p:nvGrpSpPr>
            <p:grpSpPr bwMode="auto">
              <a:xfrm>
                <a:off x="1692" y="0"/>
                <a:ext cx="557" cy="288"/>
                <a:chOff x="1692" y="0"/>
                <a:chExt cx="557" cy="288"/>
              </a:xfrm>
            </p:grpSpPr>
            <p:sp>
              <p:nvSpPr>
                <p:cNvPr id="68" name="Rectangle 11"/>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输出</a:t>
                  </a:r>
                </a:p>
              </p:txBody>
            </p:sp>
            <p:sp>
              <p:nvSpPr>
                <p:cNvPr id="69" name="Rectangle 12"/>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13"/>
              <p:cNvGrpSpPr>
                <a:grpSpLocks/>
              </p:cNvGrpSpPr>
              <p:nvPr/>
            </p:nvGrpSpPr>
            <p:grpSpPr bwMode="auto">
              <a:xfrm>
                <a:off x="0" y="288"/>
                <a:ext cx="564" cy="288"/>
                <a:chOff x="0" y="288"/>
                <a:chExt cx="564" cy="288"/>
              </a:xfrm>
            </p:grpSpPr>
            <p:sp>
              <p:nvSpPr>
                <p:cNvPr id="66" name="Rectangle 14"/>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A</a:t>
                  </a:r>
                </a:p>
              </p:txBody>
            </p:sp>
            <p:sp>
              <p:nvSpPr>
                <p:cNvPr id="67" name="Rectangle 15"/>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 name="Group 16"/>
              <p:cNvGrpSpPr>
                <a:grpSpLocks/>
              </p:cNvGrpSpPr>
              <p:nvPr/>
            </p:nvGrpSpPr>
            <p:grpSpPr bwMode="auto">
              <a:xfrm>
                <a:off x="564" y="288"/>
                <a:ext cx="564" cy="288"/>
                <a:chOff x="564" y="288"/>
                <a:chExt cx="564" cy="288"/>
              </a:xfrm>
            </p:grpSpPr>
            <p:sp>
              <p:nvSpPr>
                <p:cNvPr id="64" name="Rectangle 17"/>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B</a:t>
                  </a:r>
                </a:p>
              </p:txBody>
            </p:sp>
            <p:sp>
              <p:nvSpPr>
                <p:cNvPr id="65" name="Rectangle 18"/>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19"/>
              <p:cNvGrpSpPr>
                <a:grpSpLocks/>
              </p:cNvGrpSpPr>
              <p:nvPr/>
            </p:nvGrpSpPr>
            <p:grpSpPr bwMode="auto">
              <a:xfrm>
                <a:off x="1128" y="288"/>
                <a:ext cx="564" cy="288"/>
                <a:chOff x="1128" y="288"/>
                <a:chExt cx="564" cy="288"/>
              </a:xfrm>
            </p:grpSpPr>
            <p:sp>
              <p:nvSpPr>
                <p:cNvPr id="62" name="Rectangle 20"/>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C</a:t>
                  </a:r>
                </a:p>
              </p:txBody>
            </p:sp>
            <p:sp>
              <p:nvSpPr>
                <p:cNvPr id="63" name="Rectangle 21"/>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 name="Group 22"/>
              <p:cNvGrpSpPr>
                <a:grpSpLocks/>
              </p:cNvGrpSpPr>
              <p:nvPr/>
            </p:nvGrpSpPr>
            <p:grpSpPr bwMode="auto">
              <a:xfrm>
                <a:off x="1692" y="288"/>
                <a:ext cx="557" cy="288"/>
                <a:chOff x="1692" y="288"/>
                <a:chExt cx="557" cy="288"/>
              </a:xfrm>
            </p:grpSpPr>
            <p:sp>
              <p:nvSpPr>
                <p:cNvPr id="60" name="Rectangle 23"/>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Y</a:t>
                  </a:r>
                </a:p>
              </p:txBody>
            </p:sp>
            <p:sp>
              <p:nvSpPr>
                <p:cNvPr id="61" name="Rectangle 24"/>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25"/>
              <p:cNvGrpSpPr>
                <a:grpSpLocks/>
              </p:cNvGrpSpPr>
              <p:nvPr/>
            </p:nvGrpSpPr>
            <p:grpSpPr bwMode="auto">
              <a:xfrm>
                <a:off x="0" y="576"/>
                <a:ext cx="564" cy="1898"/>
                <a:chOff x="0" y="576"/>
                <a:chExt cx="564" cy="1898"/>
              </a:xfrm>
            </p:grpSpPr>
            <p:sp>
              <p:nvSpPr>
                <p:cNvPr id="58" name="Rectangle 26"/>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dirty="0"/>
                    <a:t>0</a:t>
                  </a:r>
                  <a:br>
                    <a:rPr lang="en-US" altLang="zh-CN" sz="2200" dirty="0"/>
                  </a:br>
                  <a:r>
                    <a:rPr lang="en-US" altLang="zh-CN" sz="2200" dirty="0"/>
                    <a:t>0</a:t>
                  </a:r>
                  <a:br>
                    <a:rPr lang="en-US" altLang="zh-CN" sz="2200" dirty="0"/>
                  </a:br>
                  <a:r>
                    <a:rPr lang="en-US" altLang="zh-CN" sz="2200" dirty="0"/>
                    <a:t>0</a:t>
                  </a:r>
                  <a:br>
                    <a:rPr lang="en-US" altLang="zh-CN" sz="2200" dirty="0"/>
                  </a:br>
                  <a:r>
                    <a:rPr lang="en-US" altLang="zh-CN" sz="2200" dirty="0"/>
                    <a:t>0</a:t>
                  </a:r>
                  <a:br>
                    <a:rPr lang="en-US" altLang="zh-CN" sz="2200" dirty="0"/>
                  </a:br>
                  <a:r>
                    <a:rPr lang="en-US" altLang="zh-CN" sz="2200" dirty="0"/>
                    <a:t>1</a:t>
                  </a:r>
                  <a:br>
                    <a:rPr lang="en-US" altLang="zh-CN" sz="2200" dirty="0"/>
                  </a:br>
                  <a:r>
                    <a:rPr lang="en-US" altLang="zh-CN" sz="2200" dirty="0"/>
                    <a:t>1</a:t>
                  </a:r>
                  <a:br>
                    <a:rPr lang="en-US" altLang="zh-CN" sz="2200" dirty="0"/>
                  </a:br>
                  <a:r>
                    <a:rPr lang="en-US" altLang="zh-CN" sz="2200" dirty="0"/>
                    <a:t>1</a:t>
                  </a:r>
                  <a:br>
                    <a:rPr lang="en-US" altLang="zh-CN" sz="2200" dirty="0"/>
                  </a:br>
                  <a:r>
                    <a:rPr lang="en-US" altLang="zh-CN" sz="2200" dirty="0"/>
                    <a:t>1</a:t>
                  </a:r>
                </a:p>
              </p:txBody>
            </p:sp>
            <p:sp>
              <p:nvSpPr>
                <p:cNvPr id="59" name="Rectangle 27"/>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9" name="Group 28"/>
              <p:cNvGrpSpPr>
                <a:grpSpLocks/>
              </p:cNvGrpSpPr>
              <p:nvPr/>
            </p:nvGrpSpPr>
            <p:grpSpPr bwMode="auto">
              <a:xfrm>
                <a:off x="564" y="576"/>
                <a:ext cx="564" cy="1898"/>
                <a:chOff x="564" y="576"/>
                <a:chExt cx="564" cy="1898"/>
              </a:xfrm>
            </p:grpSpPr>
            <p:sp>
              <p:nvSpPr>
                <p:cNvPr id="56" name="Rectangle 29"/>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p>
              </p:txBody>
            </p:sp>
            <p:sp>
              <p:nvSpPr>
                <p:cNvPr id="57" name="Rectangle 30"/>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31"/>
              <p:cNvGrpSpPr>
                <a:grpSpLocks/>
              </p:cNvGrpSpPr>
              <p:nvPr/>
            </p:nvGrpSpPr>
            <p:grpSpPr bwMode="auto">
              <a:xfrm>
                <a:off x="1128" y="576"/>
                <a:ext cx="564" cy="1898"/>
                <a:chOff x="1128" y="576"/>
                <a:chExt cx="564" cy="1898"/>
              </a:xfrm>
            </p:grpSpPr>
            <p:sp>
              <p:nvSpPr>
                <p:cNvPr id="54" name="Rectangle 32"/>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1</a:t>
                  </a:r>
                </a:p>
              </p:txBody>
            </p:sp>
            <p:sp>
              <p:nvSpPr>
                <p:cNvPr id="55" name="Rectangle 33"/>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34"/>
              <p:cNvGrpSpPr>
                <a:grpSpLocks/>
              </p:cNvGrpSpPr>
              <p:nvPr/>
            </p:nvGrpSpPr>
            <p:grpSpPr bwMode="auto">
              <a:xfrm>
                <a:off x="1692" y="576"/>
                <a:ext cx="557" cy="1898"/>
                <a:chOff x="1692" y="576"/>
                <a:chExt cx="557" cy="1898"/>
              </a:xfrm>
            </p:grpSpPr>
            <p:sp>
              <p:nvSpPr>
                <p:cNvPr id="52" name="Rectangle 35"/>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p>
              </p:txBody>
            </p:sp>
            <p:sp>
              <p:nvSpPr>
                <p:cNvPr id="53" name="Rectangle 36"/>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1" name="Rectangle 37"/>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3918667096"/>
              </p:ext>
            </p:extLst>
          </p:nvPr>
        </p:nvGraphicFramePr>
        <p:xfrm>
          <a:off x="5997594" y="2248370"/>
          <a:ext cx="4589410" cy="1812456"/>
        </p:xfrm>
        <a:graphic>
          <a:graphicData uri="http://schemas.openxmlformats.org/presentationml/2006/ole">
            <mc:AlternateContent xmlns:mc="http://schemas.openxmlformats.org/markup-compatibility/2006">
              <mc:Choice xmlns:v="urn:schemas-microsoft-com:vml" Requires="v">
                <p:oleObj spid="_x0000_s45158" name="公式" r:id="rId4" imgW="2145369" imgH="863225" progId="Equation.3">
                  <p:embed/>
                </p:oleObj>
              </mc:Choice>
              <mc:Fallback>
                <p:oleObj name="公式" r:id="rId4" imgW="2145369" imgH="863225"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7594" y="2248370"/>
                        <a:ext cx="4589410" cy="1812456"/>
                      </a:xfrm>
                      <a:prstGeom prst="rect">
                        <a:avLst/>
                      </a:prstGeom>
                      <a:solidFill>
                        <a:schemeClr val="bg1"/>
                      </a:solidFill>
                      <a:ln w="57150" cmpd="thickThin">
                        <a:noFill/>
                        <a:miter lim="800000"/>
                        <a:headEnd/>
                        <a:tailEnd/>
                      </a:ln>
                      <a:effectLst/>
                    </p:spPr>
                  </p:pic>
                </p:oleObj>
              </mc:Fallback>
            </mc:AlternateContent>
          </a:graphicData>
        </a:graphic>
      </p:graphicFrame>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9153" y="5510595"/>
            <a:ext cx="4466766" cy="1322850"/>
          </a:xfrm>
          <a:prstGeom prst="rect">
            <a:avLst/>
          </a:prstGeom>
        </p:spPr>
      </p:pic>
    </p:spTree>
    <p:extLst>
      <p:ext uri="{BB962C8B-B14F-4D97-AF65-F5344CB8AC3E}">
        <p14:creationId xmlns:p14="http://schemas.microsoft.com/office/powerpoint/2010/main" val="324563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483121" y="1480422"/>
            <a:ext cx="9624060" cy="5037943"/>
          </a:xfrm>
        </p:spPr>
        <p:txBody>
          <a:bodyPr/>
          <a:lstStyle/>
          <a:p>
            <a:r>
              <a:rPr lang="zh-CN" altLang="en-US" dirty="0"/>
              <a:t>波形图</a:t>
            </a:r>
            <a:r>
              <a:rPr lang="en-US" altLang="zh-CN" dirty="0"/>
              <a:t>&amp;</a:t>
            </a:r>
            <a:r>
              <a:rPr lang="zh-CN" altLang="en-US" dirty="0"/>
              <a:t>真值表</a:t>
            </a:r>
          </a:p>
          <a:p>
            <a:pPr lvl="1"/>
            <a:r>
              <a:rPr lang="zh-CN" altLang="en-US" dirty="0"/>
              <a:t>真值表转化为波形图</a:t>
            </a:r>
            <a:endParaRPr lang="en-US" altLang="zh-CN" dirty="0"/>
          </a:p>
          <a:p>
            <a:pPr lvl="2"/>
            <a:r>
              <a:rPr lang="zh-CN" altLang="en-US" dirty="0"/>
              <a:t>将真值表中所有的输入变量与对应的输出变量取值以此排列画成以时间为横轴的波形，即得到所求的波形图</a:t>
            </a:r>
          </a:p>
          <a:p>
            <a:pPr lvl="1"/>
            <a:r>
              <a:rPr lang="zh-CN" altLang="en-US" dirty="0"/>
              <a:t>例：已知逻辑函数的真值表，</a:t>
            </a:r>
            <a:endParaRPr lang="en-US" altLang="zh-CN" dirty="0"/>
          </a:p>
          <a:p>
            <a:pPr marL="497845" lvl="1" indent="0">
              <a:buNone/>
            </a:pPr>
            <a:r>
              <a:rPr lang="zh-CN" altLang="en-US" dirty="0"/>
              <a:t>试画出输入输出波形和输出端</a:t>
            </a:r>
            <a:endParaRPr lang="en-US" altLang="zh-CN" dirty="0"/>
          </a:p>
          <a:p>
            <a:pPr marL="497845" lvl="1" indent="0">
              <a:buNone/>
            </a:pPr>
            <a:r>
              <a:rPr lang="zh-CN" altLang="en-US" dirty="0"/>
              <a:t>的逻辑函数式。</a:t>
            </a:r>
          </a:p>
          <a:p>
            <a:pPr lvl="1"/>
            <a:endParaRPr lang="zh-CN" altLang="en-US" dirty="0"/>
          </a:p>
        </p:txBody>
      </p:sp>
      <p:grpSp>
        <p:nvGrpSpPr>
          <p:cNvPr id="6" name="Group 8"/>
          <p:cNvGrpSpPr>
            <a:grpSpLocks/>
          </p:cNvGrpSpPr>
          <p:nvPr/>
        </p:nvGrpSpPr>
        <p:grpSpPr bwMode="auto">
          <a:xfrm>
            <a:off x="6878775" y="3776724"/>
            <a:ext cx="3688905" cy="3756632"/>
            <a:chOff x="-3" y="-3"/>
            <a:chExt cx="2255" cy="2480"/>
          </a:xfrm>
        </p:grpSpPr>
        <p:grpSp>
          <p:nvGrpSpPr>
            <p:cNvPr id="8" name="Group 9"/>
            <p:cNvGrpSpPr>
              <a:grpSpLocks/>
            </p:cNvGrpSpPr>
            <p:nvPr/>
          </p:nvGrpSpPr>
          <p:grpSpPr bwMode="auto">
            <a:xfrm>
              <a:off x="0" y="0"/>
              <a:ext cx="2249" cy="2474"/>
              <a:chOff x="0" y="0"/>
              <a:chExt cx="2249" cy="2474"/>
            </a:xfrm>
          </p:grpSpPr>
          <p:grpSp>
            <p:nvGrpSpPr>
              <p:cNvPr id="10" name="Group 10"/>
              <p:cNvGrpSpPr>
                <a:grpSpLocks/>
              </p:cNvGrpSpPr>
              <p:nvPr/>
            </p:nvGrpSpPr>
            <p:grpSpPr bwMode="auto">
              <a:xfrm>
                <a:off x="0" y="0"/>
                <a:ext cx="1692" cy="288"/>
                <a:chOff x="0" y="0"/>
                <a:chExt cx="1692" cy="288"/>
              </a:xfrm>
            </p:grpSpPr>
            <p:sp>
              <p:nvSpPr>
                <p:cNvPr id="38" name="Rectangle 11"/>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输入</a:t>
                  </a:r>
                </a:p>
              </p:txBody>
            </p:sp>
            <p:sp>
              <p:nvSpPr>
                <p:cNvPr id="39" name="Rectangle 12"/>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3"/>
              <p:cNvGrpSpPr>
                <a:grpSpLocks/>
              </p:cNvGrpSpPr>
              <p:nvPr/>
            </p:nvGrpSpPr>
            <p:grpSpPr bwMode="auto">
              <a:xfrm>
                <a:off x="1692" y="0"/>
                <a:ext cx="557" cy="288"/>
                <a:chOff x="1692" y="0"/>
                <a:chExt cx="557" cy="288"/>
              </a:xfrm>
            </p:grpSpPr>
            <p:sp>
              <p:nvSpPr>
                <p:cNvPr id="36" name="Rectangle 14"/>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输出</a:t>
                  </a:r>
                </a:p>
              </p:txBody>
            </p:sp>
            <p:sp>
              <p:nvSpPr>
                <p:cNvPr id="37" name="Rectangle 15"/>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16"/>
              <p:cNvGrpSpPr>
                <a:grpSpLocks/>
              </p:cNvGrpSpPr>
              <p:nvPr/>
            </p:nvGrpSpPr>
            <p:grpSpPr bwMode="auto">
              <a:xfrm>
                <a:off x="0" y="288"/>
                <a:ext cx="564" cy="288"/>
                <a:chOff x="0" y="288"/>
                <a:chExt cx="564" cy="288"/>
              </a:xfrm>
            </p:grpSpPr>
            <p:sp>
              <p:nvSpPr>
                <p:cNvPr id="34" name="Rectangle 17"/>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A</a:t>
                  </a:r>
                </a:p>
              </p:txBody>
            </p:sp>
            <p:sp>
              <p:nvSpPr>
                <p:cNvPr id="35" name="Rectangle 18"/>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9"/>
              <p:cNvGrpSpPr>
                <a:grpSpLocks/>
              </p:cNvGrpSpPr>
              <p:nvPr/>
            </p:nvGrpSpPr>
            <p:grpSpPr bwMode="auto">
              <a:xfrm>
                <a:off x="564" y="288"/>
                <a:ext cx="564" cy="288"/>
                <a:chOff x="564" y="288"/>
                <a:chExt cx="564" cy="288"/>
              </a:xfrm>
            </p:grpSpPr>
            <p:sp>
              <p:nvSpPr>
                <p:cNvPr id="32" name="Rectangle 20"/>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B</a:t>
                  </a:r>
                </a:p>
              </p:txBody>
            </p:sp>
            <p:sp>
              <p:nvSpPr>
                <p:cNvPr id="33" name="Rectangle 21"/>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22"/>
              <p:cNvGrpSpPr>
                <a:grpSpLocks/>
              </p:cNvGrpSpPr>
              <p:nvPr/>
            </p:nvGrpSpPr>
            <p:grpSpPr bwMode="auto">
              <a:xfrm>
                <a:off x="1128" y="288"/>
                <a:ext cx="564" cy="288"/>
                <a:chOff x="1128" y="288"/>
                <a:chExt cx="564" cy="288"/>
              </a:xfrm>
            </p:grpSpPr>
            <p:sp>
              <p:nvSpPr>
                <p:cNvPr id="30" name="Rectangle 23"/>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C</a:t>
                  </a:r>
                </a:p>
              </p:txBody>
            </p:sp>
            <p:sp>
              <p:nvSpPr>
                <p:cNvPr id="31" name="Rectangle 24"/>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25"/>
              <p:cNvGrpSpPr>
                <a:grpSpLocks/>
              </p:cNvGrpSpPr>
              <p:nvPr/>
            </p:nvGrpSpPr>
            <p:grpSpPr bwMode="auto">
              <a:xfrm>
                <a:off x="1692" y="288"/>
                <a:ext cx="557" cy="288"/>
                <a:chOff x="1692" y="288"/>
                <a:chExt cx="557" cy="288"/>
              </a:xfrm>
            </p:grpSpPr>
            <p:sp>
              <p:nvSpPr>
                <p:cNvPr id="28" name="Rectangle 26"/>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Y</a:t>
                  </a:r>
                </a:p>
              </p:txBody>
            </p:sp>
            <p:sp>
              <p:nvSpPr>
                <p:cNvPr id="29" name="Rectangle 27"/>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28"/>
              <p:cNvGrpSpPr>
                <a:grpSpLocks/>
              </p:cNvGrpSpPr>
              <p:nvPr/>
            </p:nvGrpSpPr>
            <p:grpSpPr bwMode="auto">
              <a:xfrm>
                <a:off x="0" y="576"/>
                <a:ext cx="564" cy="1898"/>
                <a:chOff x="0" y="576"/>
                <a:chExt cx="564" cy="1898"/>
              </a:xfrm>
            </p:grpSpPr>
            <p:sp>
              <p:nvSpPr>
                <p:cNvPr id="26" name="Rectangle 29"/>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1</a:t>
                  </a:r>
                  <a:br>
                    <a:rPr lang="en-US" altLang="zh-CN" sz="2200"/>
                  </a:br>
                  <a:r>
                    <a:rPr lang="en-US" altLang="zh-CN" sz="2200"/>
                    <a:t>1</a:t>
                  </a:r>
                </a:p>
              </p:txBody>
            </p:sp>
            <p:sp>
              <p:nvSpPr>
                <p:cNvPr id="27" name="Rectangle 30"/>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1"/>
              <p:cNvGrpSpPr>
                <a:grpSpLocks/>
              </p:cNvGrpSpPr>
              <p:nvPr/>
            </p:nvGrpSpPr>
            <p:grpSpPr bwMode="auto">
              <a:xfrm>
                <a:off x="564" y="576"/>
                <a:ext cx="564" cy="1898"/>
                <a:chOff x="564" y="576"/>
                <a:chExt cx="564" cy="1898"/>
              </a:xfrm>
            </p:grpSpPr>
            <p:sp>
              <p:nvSpPr>
                <p:cNvPr id="24" name="Rectangle 32"/>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p>
              </p:txBody>
            </p:sp>
            <p:sp>
              <p:nvSpPr>
                <p:cNvPr id="25" name="Rectangle 33"/>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4"/>
              <p:cNvGrpSpPr>
                <a:grpSpLocks/>
              </p:cNvGrpSpPr>
              <p:nvPr/>
            </p:nvGrpSpPr>
            <p:grpSpPr bwMode="auto">
              <a:xfrm>
                <a:off x="1128" y="576"/>
                <a:ext cx="564" cy="1898"/>
                <a:chOff x="1128" y="576"/>
                <a:chExt cx="564" cy="1898"/>
              </a:xfrm>
            </p:grpSpPr>
            <p:sp>
              <p:nvSpPr>
                <p:cNvPr id="22" name="Rectangle 35"/>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dirty="0"/>
                    <a:t>0</a:t>
                  </a:r>
                  <a:br>
                    <a:rPr lang="en-US" altLang="zh-CN" sz="2200" dirty="0"/>
                  </a:br>
                  <a:r>
                    <a:rPr lang="en-US" altLang="zh-CN" sz="2200" dirty="0"/>
                    <a:t>1</a:t>
                  </a:r>
                  <a:br>
                    <a:rPr lang="en-US" altLang="zh-CN" sz="2200" dirty="0"/>
                  </a:br>
                  <a:r>
                    <a:rPr lang="en-US" altLang="zh-CN" sz="2200" dirty="0"/>
                    <a:t>0</a:t>
                  </a:r>
                  <a:br>
                    <a:rPr lang="en-US" altLang="zh-CN" sz="2200" dirty="0"/>
                  </a:br>
                  <a:r>
                    <a:rPr lang="en-US" altLang="zh-CN" sz="2200" dirty="0"/>
                    <a:t>1</a:t>
                  </a:r>
                  <a:br>
                    <a:rPr lang="en-US" altLang="zh-CN" sz="2200" dirty="0"/>
                  </a:br>
                  <a:r>
                    <a:rPr lang="en-US" altLang="zh-CN" sz="2200" dirty="0"/>
                    <a:t>0</a:t>
                  </a:r>
                  <a:br>
                    <a:rPr lang="en-US" altLang="zh-CN" sz="2200" dirty="0"/>
                  </a:br>
                  <a:r>
                    <a:rPr lang="en-US" altLang="zh-CN" sz="2200" dirty="0"/>
                    <a:t>1</a:t>
                  </a:r>
                  <a:br>
                    <a:rPr lang="en-US" altLang="zh-CN" sz="2200" dirty="0"/>
                  </a:br>
                  <a:r>
                    <a:rPr lang="en-US" altLang="zh-CN" sz="2200" dirty="0"/>
                    <a:t>0</a:t>
                  </a:r>
                  <a:br>
                    <a:rPr lang="en-US" altLang="zh-CN" sz="2200" dirty="0"/>
                  </a:br>
                  <a:r>
                    <a:rPr lang="en-US" altLang="zh-CN" sz="2200" dirty="0"/>
                    <a:t>1</a:t>
                  </a:r>
                </a:p>
              </p:txBody>
            </p:sp>
            <p:sp>
              <p:nvSpPr>
                <p:cNvPr id="23" name="Rectangle 36"/>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37"/>
              <p:cNvGrpSpPr>
                <a:grpSpLocks/>
              </p:cNvGrpSpPr>
              <p:nvPr/>
            </p:nvGrpSpPr>
            <p:grpSpPr bwMode="auto">
              <a:xfrm>
                <a:off x="1692" y="576"/>
                <a:ext cx="557" cy="1898"/>
                <a:chOff x="1692" y="576"/>
                <a:chExt cx="557" cy="1898"/>
              </a:xfrm>
            </p:grpSpPr>
            <p:sp>
              <p:nvSpPr>
                <p:cNvPr id="20" name="Rectangle 38"/>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0</a:t>
                  </a:r>
                </a:p>
              </p:txBody>
            </p:sp>
            <p:sp>
              <p:nvSpPr>
                <p:cNvPr id="21" name="Rectangle 39"/>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 name="Rectangle 40"/>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5528195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a:xfrm>
            <a:off x="483121" y="1480422"/>
            <a:ext cx="9624060" cy="5037943"/>
          </a:xfrm>
        </p:spPr>
        <p:txBody>
          <a:bodyPr/>
          <a:lstStyle/>
          <a:p>
            <a:r>
              <a:rPr lang="zh-CN" altLang="en-US" dirty="0"/>
              <a:t>波形图</a:t>
            </a:r>
            <a:r>
              <a:rPr lang="en-US" altLang="zh-CN" dirty="0"/>
              <a:t>&amp;</a:t>
            </a:r>
            <a:r>
              <a:rPr lang="zh-CN" altLang="en-US" dirty="0"/>
              <a:t>真值表</a:t>
            </a:r>
          </a:p>
          <a:p>
            <a:pPr lvl="1"/>
            <a:r>
              <a:rPr lang="zh-CN" altLang="en-US" dirty="0"/>
              <a:t>真值表转化为波形图</a:t>
            </a:r>
            <a:endParaRPr lang="en-US" altLang="zh-CN" dirty="0"/>
          </a:p>
          <a:p>
            <a:pPr lvl="1"/>
            <a:r>
              <a:rPr lang="zh-CN" altLang="en-US" dirty="0"/>
              <a:t>例：已知逻辑函数的真值表，</a:t>
            </a:r>
            <a:endParaRPr lang="en-US" altLang="zh-CN" dirty="0"/>
          </a:p>
          <a:p>
            <a:pPr marL="497845" lvl="1" indent="0">
              <a:buNone/>
            </a:pPr>
            <a:r>
              <a:rPr lang="zh-CN" altLang="en-US" dirty="0"/>
              <a:t>试画出输入输出波形和输出端</a:t>
            </a:r>
            <a:endParaRPr lang="en-US" altLang="zh-CN" dirty="0"/>
          </a:p>
          <a:p>
            <a:pPr marL="497845" lvl="1" indent="0">
              <a:buNone/>
            </a:pPr>
            <a:r>
              <a:rPr lang="zh-CN" altLang="en-US" dirty="0"/>
              <a:t>的逻辑函数式。</a:t>
            </a:r>
          </a:p>
          <a:p>
            <a:pPr lvl="1"/>
            <a:endParaRPr lang="zh-CN" altLang="en-US" dirty="0"/>
          </a:p>
        </p:txBody>
      </p:sp>
      <p:grpSp>
        <p:nvGrpSpPr>
          <p:cNvPr id="6" name="Group 8"/>
          <p:cNvGrpSpPr>
            <a:grpSpLocks/>
          </p:cNvGrpSpPr>
          <p:nvPr/>
        </p:nvGrpSpPr>
        <p:grpSpPr bwMode="auto">
          <a:xfrm>
            <a:off x="6642844" y="1620391"/>
            <a:ext cx="3688905" cy="3756632"/>
            <a:chOff x="-3" y="-3"/>
            <a:chExt cx="2255" cy="2480"/>
          </a:xfrm>
        </p:grpSpPr>
        <p:grpSp>
          <p:nvGrpSpPr>
            <p:cNvPr id="8" name="Group 9"/>
            <p:cNvGrpSpPr>
              <a:grpSpLocks/>
            </p:cNvGrpSpPr>
            <p:nvPr/>
          </p:nvGrpSpPr>
          <p:grpSpPr bwMode="auto">
            <a:xfrm>
              <a:off x="0" y="0"/>
              <a:ext cx="2249" cy="2474"/>
              <a:chOff x="0" y="0"/>
              <a:chExt cx="2249" cy="2474"/>
            </a:xfrm>
          </p:grpSpPr>
          <p:grpSp>
            <p:nvGrpSpPr>
              <p:cNvPr id="10" name="Group 10"/>
              <p:cNvGrpSpPr>
                <a:grpSpLocks/>
              </p:cNvGrpSpPr>
              <p:nvPr/>
            </p:nvGrpSpPr>
            <p:grpSpPr bwMode="auto">
              <a:xfrm>
                <a:off x="0" y="0"/>
                <a:ext cx="1692" cy="288"/>
                <a:chOff x="0" y="0"/>
                <a:chExt cx="1692" cy="288"/>
              </a:xfrm>
            </p:grpSpPr>
            <p:sp>
              <p:nvSpPr>
                <p:cNvPr id="38" name="Rectangle 11"/>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输入</a:t>
                  </a:r>
                </a:p>
              </p:txBody>
            </p:sp>
            <p:sp>
              <p:nvSpPr>
                <p:cNvPr id="39" name="Rectangle 12"/>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3"/>
              <p:cNvGrpSpPr>
                <a:grpSpLocks/>
              </p:cNvGrpSpPr>
              <p:nvPr/>
            </p:nvGrpSpPr>
            <p:grpSpPr bwMode="auto">
              <a:xfrm>
                <a:off x="1692" y="0"/>
                <a:ext cx="557" cy="288"/>
                <a:chOff x="1692" y="0"/>
                <a:chExt cx="557" cy="288"/>
              </a:xfrm>
            </p:grpSpPr>
            <p:sp>
              <p:nvSpPr>
                <p:cNvPr id="36" name="Rectangle 14"/>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200" dirty="0">
                      <a:latin typeface="华文楷体" panose="02010600040101010101" pitchFamily="2" charset="-122"/>
                      <a:ea typeface="华文楷体" panose="02010600040101010101" pitchFamily="2" charset="-122"/>
                    </a:rPr>
                    <a:t>输出</a:t>
                  </a:r>
                </a:p>
              </p:txBody>
            </p:sp>
            <p:sp>
              <p:nvSpPr>
                <p:cNvPr id="37" name="Rectangle 15"/>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16"/>
              <p:cNvGrpSpPr>
                <a:grpSpLocks/>
              </p:cNvGrpSpPr>
              <p:nvPr/>
            </p:nvGrpSpPr>
            <p:grpSpPr bwMode="auto">
              <a:xfrm>
                <a:off x="0" y="288"/>
                <a:ext cx="564" cy="288"/>
                <a:chOff x="0" y="288"/>
                <a:chExt cx="564" cy="288"/>
              </a:xfrm>
            </p:grpSpPr>
            <p:sp>
              <p:nvSpPr>
                <p:cNvPr id="34" name="Rectangle 17"/>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A</a:t>
                  </a:r>
                </a:p>
              </p:txBody>
            </p:sp>
            <p:sp>
              <p:nvSpPr>
                <p:cNvPr id="35" name="Rectangle 18"/>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9"/>
              <p:cNvGrpSpPr>
                <a:grpSpLocks/>
              </p:cNvGrpSpPr>
              <p:nvPr/>
            </p:nvGrpSpPr>
            <p:grpSpPr bwMode="auto">
              <a:xfrm>
                <a:off x="564" y="288"/>
                <a:ext cx="564" cy="288"/>
                <a:chOff x="564" y="288"/>
                <a:chExt cx="564" cy="288"/>
              </a:xfrm>
            </p:grpSpPr>
            <p:sp>
              <p:nvSpPr>
                <p:cNvPr id="32" name="Rectangle 20"/>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B</a:t>
                  </a:r>
                </a:p>
              </p:txBody>
            </p:sp>
            <p:sp>
              <p:nvSpPr>
                <p:cNvPr id="33" name="Rectangle 21"/>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22"/>
              <p:cNvGrpSpPr>
                <a:grpSpLocks/>
              </p:cNvGrpSpPr>
              <p:nvPr/>
            </p:nvGrpSpPr>
            <p:grpSpPr bwMode="auto">
              <a:xfrm>
                <a:off x="1128" y="288"/>
                <a:ext cx="564" cy="288"/>
                <a:chOff x="1128" y="288"/>
                <a:chExt cx="564" cy="288"/>
              </a:xfrm>
            </p:grpSpPr>
            <p:sp>
              <p:nvSpPr>
                <p:cNvPr id="30" name="Rectangle 23"/>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C</a:t>
                  </a:r>
                </a:p>
              </p:txBody>
            </p:sp>
            <p:sp>
              <p:nvSpPr>
                <p:cNvPr id="31" name="Rectangle 24"/>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25"/>
              <p:cNvGrpSpPr>
                <a:grpSpLocks/>
              </p:cNvGrpSpPr>
              <p:nvPr/>
            </p:nvGrpSpPr>
            <p:grpSpPr bwMode="auto">
              <a:xfrm>
                <a:off x="1692" y="288"/>
                <a:ext cx="557" cy="288"/>
                <a:chOff x="1692" y="288"/>
                <a:chExt cx="557" cy="288"/>
              </a:xfrm>
            </p:grpSpPr>
            <p:sp>
              <p:nvSpPr>
                <p:cNvPr id="28" name="Rectangle 26"/>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Y</a:t>
                  </a:r>
                </a:p>
              </p:txBody>
            </p:sp>
            <p:sp>
              <p:nvSpPr>
                <p:cNvPr id="29" name="Rectangle 27"/>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28"/>
              <p:cNvGrpSpPr>
                <a:grpSpLocks/>
              </p:cNvGrpSpPr>
              <p:nvPr/>
            </p:nvGrpSpPr>
            <p:grpSpPr bwMode="auto">
              <a:xfrm>
                <a:off x="0" y="576"/>
                <a:ext cx="564" cy="1898"/>
                <a:chOff x="0" y="576"/>
                <a:chExt cx="564" cy="1898"/>
              </a:xfrm>
            </p:grpSpPr>
            <p:sp>
              <p:nvSpPr>
                <p:cNvPr id="26" name="Rectangle 29"/>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1</a:t>
                  </a:r>
                  <a:br>
                    <a:rPr lang="en-US" altLang="zh-CN" sz="2200"/>
                  </a:br>
                  <a:r>
                    <a:rPr lang="en-US" altLang="zh-CN" sz="2200"/>
                    <a:t>1</a:t>
                  </a:r>
                </a:p>
              </p:txBody>
            </p:sp>
            <p:sp>
              <p:nvSpPr>
                <p:cNvPr id="27" name="Rectangle 30"/>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1"/>
              <p:cNvGrpSpPr>
                <a:grpSpLocks/>
              </p:cNvGrpSpPr>
              <p:nvPr/>
            </p:nvGrpSpPr>
            <p:grpSpPr bwMode="auto">
              <a:xfrm>
                <a:off x="564" y="576"/>
                <a:ext cx="564" cy="1898"/>
                <a:chOff x="564" y="576"/>
                <a:chExt cx="564" cy="1898"/>
              </a:xfrm>
            </p:grpSpPr>
            <p:sp>
              <p:nvSpPr>
                <p:cNvPr id="24" name="Rectangle 32"/>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1</a:t>
                  </a:r>
                </a:p>
              </p:txBody>
            </p:sp>
            <p:sp>
              <p:nvSpPr>
                <p:cNvPr id="25" name="Rectangle 33"/>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4"/>
              <p:cNvGrpSpPr>
                <a:grpSpLocks/>
              </p:cNvGrpSpPr>
              <p:nvPr/>
            </p:nvGrpSpPr>
            <p:grpSpPr bwMode="auto">
              <a:xfrm>
                <a:off x="1128" y="576"/>
                <a:ext cx="564" cy="1898"/>
                <a:chOff x="1128" y="576"/>
                <a:chExt cx="564" cy="1898"/>
              </a:xfrm>
            </p:grpSpPr>
            <p:sp>
              <p:nvSpPr>
                <p:cNvPr id="22" name="Rectangle 35"/>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dirty="0"/>
                    <a:t>0</a:t>
                  </a:r>
                  <a:br>
                    <a:rPr lang="en-US" altLang="zh-CN" sz="2200" dirty="0"/>
                  </a:br>
                  <a:r>
                    <a:rPr lang="en-US" altLang="zh-CN" sz="2200" dirty="0"/>
                    <a:t>1</a:t>
                  </a:r>
                  <a:br>
                    <a:rPr lang="en-US" altLang="zh-CN" sz="2200" dirty="0"/>
                  </a:br>
                  <a:r>
                    <a:rPr lang="en-US" altLang="zh-CN" sz="2200" dirty="0"/>
                    <a:t>0</a:t>
                  </a:r>
                  <a:br>
                    <a:rPr lang="en-US" altLang="zh-CN" sz="2200" dirty="0"/>
                  </a:br>
                  <a:r>
                    <a:rPr lang="en-US" altLang="zh-CN" sz="2200" dirty="0"/>
                    <a:t>1</a:t>
                  </a:r>
                  <a:br>
                    <a:rPr lang="en-US" altLang="zh-CN" sz="2200" dirty="0"/>
                  </a:br>
                  <a:r>
                    <a:rPr lang="en-US" altLang="zh-CN" sz="2200" dirty="0"/>
                    <a:t>0</a:t>
                  </a:r>
                  <a:br>
                    <a:rPr lang="en-US" altLang="zh-CN" sz="2200" dirty="0"/>
                  </a:br>
                  <a:r>
                    <a:rPr lang="en-US" altLang="zh-CN" sz="2200" dirty="0"/>
                    <a:t>1</a:t>
                  </a:r>
                  <a:br>
                    <a:rPr lang="en-US" altLang="zh-CN" sz="2200" dirty="0"/>
                  </a:br>
                  <a:r>
                    <a:rPr lang="en-US" altLang="zh-CN" sz="2200" dirty="0"/>
                    <a:t>0</a:t>
                  </a:r>
                  <a:br>
                    <a:rPr lang="en-US" altLang="zh-CN" sz="2200" dirty="0"/>
                  </a:br>
                  <a:r>
                    <a:rPr lang="en-US" altLang="zh-CN" sz="2200" dirty="0"/>
                    <a:t>1</a:t>
                  </a:r>
                </a:p>
              </p:txBody>
            </p:sp>
            <p:sp>
              <p:nvSpPr>
                <p:cNvPr id="23" name="Rectangle 36"/>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37"/>
              <p:cNvGrpSpPr>
                <a:grpSpLocks/>
              </p:cNvGrpSpPr>
              <p:nvPr/>
            </p:nvGrpSpPr>
            <p:grpSpPr bwMode="auto">
              <a:xfrm>
                <a:off x="1692" y="576"/>
                <a:ext cx="557" cy="1898"/>
                <a:chOff x="1692" y="576"/>
                <a:chExt cx="557" cy="1898"/>
              </a:xfrm>
            </p:grpSpPr>
            <p:sp>
              <p:nvSpPr>
                <p:cNvPr id="20" name="Rectangle 38"/>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1</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1</a:t>
                  </a:r>
                  <a:br>
                    <a:rPr lang="en-US" altLang="zh-CN" sz="2200"/>
                  </a:br>
                  <a:r>
                    <a:rPr lang="en-US" altLang="zh-CN" sz="2200"/>
                    <a:t>0</a:t>
                  </a:r>
                  <a:br>
                    <a:rPr lang="en-US" altLang="zh-CN" sz="2200"/>
                  </a:br>
                  <a:r>
                    <a:rPr lang="en-US" altLang="zh-CN" sz="2200"/>
                    <a:t>0</a:t>
                  </a:r>
                  <a:br>
                    <a:rPr lang="en-US" altLang="zh-CN" sz="2200"/>
                  </a:br>
                  <a:r>
                    <a:rPr lang="en-US" altLang="zh-CN" sz="2200"/>
                    <a:t>0</a:t>
                  </a:r>
                </a:p>
              </p:txBody>
            </p:sp>
            <p:sp>
              <p:nvSpPr>
                <p:cNvPr id="21" name="Rectangle 39"/>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 name="Rectangle 40"/>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921169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964" y="2217214"/>
            <a:ext cx="6060111" cy="34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zh-CN" altLang="en-US" dirty="0"/>
              <a:t>表示方法间的转换</a:t>
            </a:r>
          </a:p>
        </p:txBody>
      </p:sp>
      <p:sp>
        <p:nvSpPr>
          <p:cNvPr id="4" name="内容占位符 3"/>
          <p:cNvSpPr>
            <a:spLocks noGrp="1"/>
          </p:cNvSpPr>
          <p:nvPr>
            <p:ph idx="1"/>
          </p:nvPr>
        </p:nvSpPr>
        <p:spPr/>
        <p:txBody>
          <a:bodyPr/>
          <a:lstStyle/>
          <a:p>
            <a:r>
              <a:rPr lang="zh-CN" altLang="en-US" dirty="0"/>
              <a:t>波形图</a:t>
            </a:r>
            <a:r>
              <a:rPr lang="en-US" altLang="zh-CN" dirty="0"/>
              <a:t>&amp;</a:t>
            </a:r>
            <a:r>
              <a:rPr lang="zh-CN" altLang="en-US" dirty="0"/>
              <a:t>真值表</a:t>
            </a:r>
          </a:p>
          <a:p>
            <a:pPr lvl="1"/>
            <a:r>
              <a:rPr lang="zh-CN" altLang="en-US" dirty="0"/>
              <a:t>解：</a:t>
            </a:r>
          </a:p>
        </p:txBody>
      </p:sp>
      <p:sp>
        <p:nvSpPr>
          <p:cNvPr id="5" name="Rectangle 2"/>
          <p:cNvSpPr txBox="1">
            <a:spLocks noChangeArrowheads="1"/>
          </p:cNvSpPr>
          <p:nvPr/>
        </p:nvSpPr>
        <p:spPr>
          <a:xfrm>
            <a:off x="427186" y="5768859"/>
            <a:ext cx="4126983" cy="635356"/>
          </a:xfrm>
          <a:prstGeom prst="rect">
            <a:avLst/>
          </a:prstGeom>
        </p:spPr>
        <p:txBody>
          <a:bodyPr lIns="99569" tIns="49785" rIns="99569" bIns="49785"/>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pPr>
              <a:spcBef>
                <a:spcPct val="50000"/>
              </a:spcBef>
            </a:pPr>
            <a:r>
              <a:rPr lang="zh-CN" altLang="en-US" sz="3000" b="0" dirty="0">
                <a:solidFill>
                  <a:schemeClr val="tx1"/>
                </a:solidFill>
                <a:latin typeface="+mj-ea"/>
              </a:rPr>
              <a:t>输出端的逻辑式为</a:t>
            </a:r>
          </a:p>
        </p:txBody>
      </p:sp>
      <p:graphicFrame>
        <p:nvGraphicFramePr>
          <p:cNvPr id="2" name="对象 1"/>
          <p:cNvGraphicFramePr>
            <a:graphicFrameLocks noChangeAspect="1"/>
          </p:cNvGraphicFramePr>
          <p:nvPr>
            <p:extLst>
              <p:ext uri="{D42A27DB-BD31-4B8C-83A1-F6EECF244321}">
                <p14:modId xmlns:p14="http://schemas.microsoft.com/office/powerpoint/2010/main" val="2999901816"/>
              </p:ext>
            </p:extLst>
          </p:nvPr>
        </p:nvGraphicFramePr>
        <p:xfrm>
          <a:off x="4469235" y="6165545"/>
          <a:ext cx="5725801" cy="552706"/>
        </p:xfrm>
        <a:graphic>
          <a:graphicData uri="http://schemas.openxmlformats.org/presentationml/2006/ole">
            <mc:AlternateContent xmlns:mc="http://schemas.openxmlformats.org/markup-compatibility/2006">
              <mc:Choice xmlns:v="urn:schemas-microsoft-com:vml" Requires="v">
                <p:oleObj spid="_x0000_s46178" name="公式" r:id="rId5" imgW="1726451" imgH="177723" progId="Equation.3">
                  <p:embed/>
                </p:oleObj>
              </mc:Choice>
              <mc:Fallback>
                <p:oleObj name="公式" r:id="rId5" imgW="1726451" imgH="177723"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9235" y="6165545"/>
                        <a:ext cx="5725801" cy="552706"/>
                      </a:xfrm>
                      <a:prstGeom prst="rect">
                        <a:avLst/>
                      </a:prstGeom>
                      <a:solidFill>
                        <a:schemeClr val="bg1"/>
                      </a:solidFill>
                      <a:ln w="57150" cmpd="thickThin">
                        <a:noFill/>
                        <a:miter lim="800000"/>
                        <a:headEnd/>
                        <a:tailEnd/>
                      </a:ln>
                      <a:effectLst/>
                    </p:spPr>
                  </p:pic>
                </p:oleObj>
              </mc:Fallback>
            </mc:AlternateContent>
          </a:graphicData>
        </a:graphic>
      </p:graphicFrame>
      <p:grpSp>
        <p:nvGrpSpPr>
          <p:cNvPr id="7" name="Group 8"/>
          <p:cNvGrpSpPr>
            <a:grpSpLocks/>
          </p:cNvGrpSpPr>
          <p:nvPr/>
        </p:nvGrpSpPr>
        <p:grpSpPr bwMode="auto">
          <a:xfrm>
            <a:off x="7771650" y="1444007"/>
            <a:ext cx="2921778" cy="3204797"/>
            <a:chOff x="-3" y="-3"/>
            <a:chExt cx="2386" cy="2480"/>
          </a:xfrm>
        </p:grpSpPr>
        <p:grpSp>
          <p:nvGrpSpPr>
            <p:cNvPr id="8" name="Group 9"/>
            <p:cNvGrpSpPr>
              <a:grpSpLocks/>
            </p:cNvGrpSpPr>
            <p:nvPr/>
          </p:nvGrpSpPr>
          <p:grpSpPr bwMode="auto">
            <a:xfrm>
              <a:off x="0" y="0"/>
              <a:ext cx="2383" cy="2474"/>
              <a:chOff x="0" y="0"/>
              <a:chExt cx="2383" cy="2474"/>
            </a:xfrm>
          </p:grpSpPr>
          <p:grpSp>
            <p:nvGrpSpPr>
              <p:cNvPr id="10" name="Group 10"/>
              <p:cNvGrpSpPr>
                <a:grpSpLocks/>
              </p:cNvGrpSpPr>
              <p:nvPr/>
            </p:nvGrpSpPr>
            <p:grpSpPr bwMode="auto">
              <a:xfrm>
                <a:off x="0" y="0"/>
                <a:ext cx="1692" cy="288"/>
                <a:chOff x="0" y="0"/>
                <a:chExt cx="1692" cy="288"/>
              </a:xfrm>
            </p:grpSpPr>
            <p:sp>
              <p:nvSpPr>
                <p:cNvPr id="38" name="Rectangle 11"/>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dirty="0">
                      <a:solidFill>
                        <a:schemeClr val="tx1"/>
                      </a:solidFill>
                      <a:latin typeface="华文楷体" panose="02010600040101010101" pitchFamily="2" charset="-122"/>
                      <a:ea typeface="华文楷体" panose="02010600040101010101" pitchFamily="2" charset="-122"/>
                    </a:rPr>
                    <a:t>输入</a:t>
                  </a:r>
                </a:p>
              </p:txBody>
            </p:sp>
            <p:sp>
              <p:nvSpPr>
                <p:cNvPr id="39" name="Rectangle 12"/>
                <p:cNvSpPr>
                  <a:spLocks noChangeArrowheads="1"/>
                </p:cNvSpPr>
                <p:nvPr/>
              </p:nvSpPr>
              <p:spPr bwMode="auto">
                <a:xfrm>
                  <a:off x="0" y="0"/>
                  <a:ext cx="1692"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3"/>
              <p:cNvGrpSpPr>
                <a:grpSpLocks/>
              </p:cNvGrpSpPr>
              <p:nvPr/>
            </p:nvGrpSpPr>
            <p:grpSpPr bwMode="auto">
              <a:xfrm>
                <a:off x="1569" y="0"/>
                <a:ext cx="814" cy="288"/>
                <a:chOff x="1569" y="0"/>
                <a:chExt cx="814" cy="288"/>
              </a:xfrm>
            </p:grpSpPr>
            <p:sp>
              <p:nvSpPr>
                <p:cNvPr id="36" name="Rectangle 14"/>
                <p:cNvSpPr>
                  <a:spLocks noChangeArrowheads="1"/>
                </p:cNvSpPr>
                <p:nvPr/>
              </p:nvSpPr>
              <p:spPr bwMode="auto">
                <a:xfrm>
                  <a:off x="1569" y="0"/>
                  <a:ext cx="814" cy="288"/>
                </a:xfrm>
                <a:prstGeom prst="rect">
                  <a:avLst/>
                </a:prstGeom>
                <a:noFill/>
                <a:ln w="28575">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dirty="0">
                      <a:solidFill>
                        <a:schemeClr val="tx1"/>
                      </a:solidFill>
                      <a:latin typeface="华文楷体" panose="02010600040101010101" pitchFamily="2" charset="-122"/>
                      <a:ea typeface="华文楷体" panose="02010600040101010101" pitchFamily="2" charset="-122"/>
                    </a:rPr>
                    <a:t>输出</a:t>
                  </a:r>
                </a:p>
              </p:txBody>
            </p:sp>
            <p:sp>
              <p:nvSpPr>
                <p:cNvPr id="37" name="Rectangle 15"/>
                <p:cNvSpPr>
                  <a:spLocks noChangeArrowheads="1"/>
                </p:cNvSpPr>
                <p:nvPr/>
              </p:nvSpPr>
              <p:spPr bwMode="auto">
                <a:xfrm>
                  <a:off x="1692" y="0"/>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 name="Group 16"/>
              <p:cNvGrpSpPr>
                <a:grpSpLocks/>
              </p:cNvGrpSpPr>
              <p:nvPr/>
            </p:nvGrpSpPr>
            <p:grpSpPr bwMode="auto">
              <a:xfrm>
                <a:off x="0" y="288"/>
                <a:ext cx="564" cy="288"/>
                <a:chOff x="0" y="288"/>
                <a:chExt cx="564" cy="288"/>
              </a:xfrm>
            </p:grpSpPr>
            <p:sp>
              <p:nvSpPr>
                <p:cNvPr id="34" name="Rectangle 17"/>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A</a:t>
                  </a:r>
                </a:p>
              </p:txBody>
            </p:sp>
            <p:sp>
              <p:nvSpPr>
                <p:cNvPr id="35" name="Rectangle 18"/>
                <p:cNvSpPr>
                  <a:spLocks noChangeArrowheads="1"/>
                </p:cNvSpPr>
                <p:nvPr/>
              </p:nvSpPr>
              <p:spPr bwMode="auto">
                <a:xfrm>
                  <a:off x="0"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9"/>
              <p:cNvGrpSpPr>
                <a:grpSpLocks/>
              </p:cNvGrpSpPr>
              <p:nvPr/>
            </p:nvGrpSpPr>
            <p:grpSpPr bwMode="auto">
              <a:xfrm>
                <a:off x="564" y="288"/>
                <a:ext cx="564" cy="288"/>
                <a:chOff x="564" y="288"/>
                <a:chExt cx="564" cy="288"/>
              </a:xfrm>
            </p:grpSpPr>
            <p:sp>
              <p:nvSpPr>
                <p:cNvPr id="32" name="Rectangle 20"/>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B</a:t>
                  </a:r>
                </a:p>
              </p:txBody>
            </p:sp>
            <p:sp>
              <p:nvSpPr>
                <p:cNvPr id="33" name="Rectangle 21"/>
                <p:cNvSpPr>
                  <a:spLocks noChangeArrowheads="1"/>
                </p:cNvSpPr>
                <p:nvPr/>
              </p:nvSpPr>
              <p:spPr bwMode="auto">
                <a:xfrm>
                  <a:off x="564"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22"/>
              <p:cNvGrpSpPr>
                <a:grpSpLocks/>
              </p:cNvGrpSpPr>
              <p:nvPr/>
            </p:nvGrpSpPr>
            <p:grpSpPr bwMode="auto">
              <a:xfrm>
                <a:off x="1128" y="288"/>
                <a:ext cx="564" cy="288"/>
                <a:chOff x="1128" y="288"/>
                <a:chExt cx="564" cy="288"/>
              </a:xfrm>
            </p:grpSpPr>
            <p:sp>
              <p:nvSpPr>
                <p:cNvPr id="30" name="Rectangle 23"/>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C</a:t>
                  </a:r>
                </a:p>
              </p:txBody>
            </p:sp>
            <p:sp>
              <p:nvSpPr>
                <p:cNvPr id="31" name="Rectangle 24"/>
                <p:cNvSpPr>
                  <a:spLocks noChangeArrowheads="1"/>
                </p:cNvSpPr>
                <p:nvPr/>
              </p:nvSpPr>
              <p:spPr bwMode="auto">
                <a:xfrm>
                  <a:off x="1128" y="288"/>
                  <a:ext cx="564"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25"/>
              <p:cNvGrpSpPr>
                <a:grpSpLocks/>
              </p:cNvGrpSpPr>
              <p:nvPr/>
            </p:nvGrpSpPr>
            <p:grpSpPr bwMode="auto">
              <a:xfrm>
                <a:off x="1692" y="288"/>
                <a:ext cx="557" cy="288"/>
                <a:chOff x="1692" y="288"/>
                <a:chExt cx="557" cy="288"/>
              </a:xfrm>
            </p:grpSpPr>
            <p:sp>
              <p:nvSpPr>
                <p:cNvPr id="28" name="Rectangle 26"/>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2200"/>
                    <a:t>Y</a:t>
                  </a:r>
                </a:p>
              </p:txBody>
            </p:sp>
            <p:sp>
              <p:nvSpPr>
                <p:cNvPr id="29" name="Rectangle 27"/>
                <p:cNvSpPr>
                  <a:spLocks noChangeArrowheads="1"/>
                </p:cNvSpPr>
                <p:nvPr/>
              </p:nvSpPr>
              <p:spPr bwMode="auto">
                <a:xfrm>
                  <a:off x="1692" y="288"/>
                  <a:ext cx="557" cy="28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 name="Group 28"/>
              <p:cNvGrpSpPr>
                <a:grpSpLocks/>
              </p:cNvGrpSpPr>
              <p:nvPr/>
            </p:nvGrpSpPr>
            <p:grpSpPr bwMode="auto">
              <a:xfrm>
                <a:off x="0" y="576"/>
                <a:ext cx="564" cy="1898"/>
                <a:chOff x="0" y="576"/>
                <a:chExt cx="564" cy="1898"/>
              </a:xfrm>
            </p:grpSpPr>
            <p:sp>
              <p:nvSpPr>
                <p:cNvPr id="26" name="Rectangle 29"/>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1</a:t>
                  </a:r>
                </a:p>
              </p:txBody>
            </p:sp>
            <p:sp>
              <p:nvSpPr>
                <p:cNvPr id="27" name="Rectangle 30"/>
                <p:cNvSpPr>
                  <a:spLocks noChangeArrowheads="1"/>
                </p:cNvSpPr>
                <p:nvPr/>
              </p:nvSpPr>
              <p:spPr bwMode="auto">
                <a:xfrm>
                  <a:off x="0"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31"/>
              <p:cNvGrpSpPr>
                <a:grpSpLocks/>
              </p:cNvGrpSpPr>
              <p:nvPr/>
            </p:nvGrpSpPr>
            <p:grpSpPr bwMode="auto">
              <a:xfrm>
                <a:off x="564" y="576"/>
                <a:ext cx="564" cy="1898"/>
                <a:chOff x="564" y="576"/>
                <a:chExt cx="564" cy="1898"/>
              </a:xfrm>
            </p:grpSpPr>
            <p:sp>
              <p:nvSpPr>
                <p:cNvPr id="24" name="Rectangle 32"/>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1</a:t>
                  </a:r>
                </a:p>
              </p:txBody>
            </p:sp>
            <p:sp>
              <p:nvSpPr>
                <p:cNvPr id="25" name="Rectangle 33"/>
                <p:cNvSpPr>
                  <a:spLocks noChangeArrowheads="1"/>
                </p:cNvSpPr>
                <p:nvPr/>
              </p:nvSpPr>
              <p:spPr bwMode="auto">
                <a:xfrm>
                  <a:off x="564"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 name="Group 34"/>
              <p:cNvGrpSpPr>
                <a:grpSpLocks/>
              </p:cNvGrpSpPr>
              <p:nvPr/>
            </p:nvGrpSpPr>
            <p:grpSpPr bwMode="auto">
              <a:xfrm>
                <a:off x="1128" y="576"/>
                <a:ext cx="564" cy="1898"/>
                <a:chOff x="1128" y="576"/>
                <a:chExt cx="564" cy="1898"/>
              </a:xfrm>
            </p:grpSpPr>
            <p:sp>
              <p:nvSpPr>
                <p:cNvPr id="22" name="Rectangle 35"/>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p>
              </p:txBody>
            </p:sp>
            <p:sp>
              <p:nvSpPr>
                <p:cNvPr id="23" name="Rectangle 36"/>
                <p:cNvSpPr>
                  <a:spLocks noChangeArrowheads="1"/>
                </p:cNvSpPr>
                <p:nvPr/>
              </p:nvSpPr>
              <p:spPr bwMode="auto">
                <a:xfrm>
                  <a:off x="1128" y="576"/>
                  <a:ext cx="564"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37"/>
              <p:cNvGrpSpPr>
                <a:grpSpLocks/>
              </p:cNvGrpSpPr>
              <p:nvPr/>
            </p:nvGrpSpPr>
            <p:grpSpPr bwMode="auto">
              <a:xfrm>
                <a:off x="1692" y="576"/>
                <a:ext cx="557" cy="1898"/>
                <a:chOff x="1692" y="576"/>
                <a:chExt cx="557" cy="1898"/>
              </a:xfrm>
            </p:grpSpPr>
            <p:sp>
              <p:nvSpPr>
                <p:cNvPr id="20" name="Rectangle 38"/>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1</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br>
                    <a:rPr lang="en-US" altLang="zh-CN" dirty="0">
                      <a:solidFill>
                        <a:schemeClr val="tx1"/>
                      </a:solidFill>
                      <a:ea typeface="宋体" pitchFamily="2" charset="-122"/>
                    </a:rPr>
                  </a:br>
                  <a:r>
                    <a:rPr lang="en-US" altLang="zh-CN" dirty="0">
                      <a:solidFill>
                        <a:schemeClr val="tx1"/>
                      </a:solidFill>
                      <a:ea typeface="宋体" pitchFamily="2" charset="-122"/>
                    </a:rPr>
                    <a:t>0</a:t>
                  </a:r>
                </a:p>
              </p:txBody>
            </p:sp>
            <p:sp>
              <p:nvSpPr>
                <p:cNvPr id="21" name="Rectangle 39"/>
                <p:cNvSpPr>
                  <a:spLocks noChangeArrowheads="1"/>
                </p:cNvSpPr>
                <p:nvPr/>
              </p:nvSpPr>
              <p:spPr bwMode="auto">
                <a:xfrm>
                  <a:off x="1692" y="576"/>
                  <a:ext cx="557" cy="189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9" name="Rectangle 40"/>
            <p:cNvSpPr>
              <a:spLocks noChangeArrowheads="1"/>
            </p:cNvSpPr>
            <p:nvPr/>
          </p:nvSpPr>
          <p:spPr bwMode="auto">
            <a:xfrm>
              <a:off x="-3" y="-3"/>
              <a:ext cx="2255" cy="248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5528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fade">
                                      <p:cBhvr>
                                        <p:cTn id="7" dur="1000"/>
                                        <p:tgtEl>
                                          <p:spTgt spid="46082"/>
                                        </p:tgtEl>
                                      </p:cBhvr>
                                    </p:animEffect>
                                    <p:anim calcmode="lin" valueType="num">
                                      <p:cBhvr>
                                        <p:cTn id="8" dur="1000" fill="hold"/>
                                        <p:tgtEl>
                                          <p:spTgt spid="46082"/>
                                        </p:tgtEl>
                                        <p:attrNameLst>
                                          <p:attrName>ppt_x</p:attrName>
                                        </p:attrNameLst>
                                      </p:cBhvr>
                                      <p:tavLst>
                                        <p:tav tm="0">
                                          <p:val>
                                            <p:strVal val="#ppt_x"/>
                                          </p:val>
                                        </p:tav>
                                        <p:tav tm="100000">
                                          <p:val>
                                            <p:strVal val="#ppt_x"/>
                                          </p:val>
                                        </p:tav>
                                      </p:tavLst>
                                    </p:anim>
                                    <p:anim calcmode="lin" valueType="num">
                                      <p:cBhvr>
                                        <p:cTn id="9" dur="1000" fill="hold"/>
                                        <p:tgtEl>
                                          <p:spTgt spid="4608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逻辑函数的两种标准形式</a:t>
            </a:r>
            <a:br>
              <a:rPr lang="en-US" altLang="zh-CN" dirty="0"/>
            </a:br>
            <a:endParaRPr lang="zh-CN" altLang="en-US" dirty="0"/>
          </a:p>
        </p:txBody>
      </p:sp>
      <p:sp>
        <p:nvSpPr>
          <p:cNvPr id="4" name="内容占位符 3"/>
          <p:cNvSpPr>
            <a:spLocks noGrp="1"/>
          </p:cNvSpPr>
          <p:nvPr>
            <p:ph idx="1"/>
          </p:nvPr>
        </p:nvSpPr>
        <p:spPr/>
        <p:txBody>
          <a:bodyPr/>
          <a:lstStyle/>
          <a:p>
            <a:pPr marL="373384" lvl="1" indent="-373384">
              <a:buFontTx/>
              <a:buChar char="•"/>
            </a:pPr>
            <a:r>
              <a:rPr lang="zh-CN" altLang="en-US" sz="3500" dirty="0"/>
              <a:t>最小项</a:t>
            </a:r>
            <a:endParaRPr lang="en-US" altLang="zh-CN" sz="3500" dirty="0"/>
          </a:p>
          <a:p>
            <a:pPr marL="808998" lvl="2" indent="-373384"/>
            <a:r>
              <a:rPr lang="zh-CN" altLang="en-US" dirty="0"/>
              <a:t>在</a:t>
            </a:r>
            <a:r>
              <a:rPr lang="en-US" altLang="zh-CN" dirty="0"/>
              <a:t>n</a:t>
            </a:r>
            <a:r>
              <a:rPr lang="zh-CN" altLang="en-US" dirty="0"/>
              <a:t>变量逻辑函数中，若</a:t>
            </a:r>
            <a:r>
              <a:rPr lang="en-US" altLang="zh-CN" dirty="0"/>
              <a:t>m</a:t>
            </a:r>
            <a:r>
              <a:rPr lang="zh-CN" altLang="en-US" dirty="0"/>
              <a:t>为包含</a:t>
            </a:r>
            <a:r>
              <a:rPr lang="en-US" altLang="zh-CN" dirty="0"/>
              <a:t>n</a:t>
            </a:r>
            <a:r>
              <a:rPr lang="zh-CN" altLang="en-US" dirty="0"/>
              <a:t>个因子的乘积项，而且这</a:t>
            </a:r>
            <a:r>
              <a:rPr lang="en-US" altLang="zh-CN" dirty="0"/>
              <a:t>n</a:t>
            </a:r>
            <a:r>
              <a:rPr lang="zh-CN" altLang="en-US" dirty="0"/>
              <a:t>个变量均以原变量或反变量的形式在</a:t>
            </a:r>
            <a:r>
              <a:rPr lang="en-US" altLang="zh-CN" dirty="0"/>
              <a:t>m</a:t>
            </a:r>
            <a:r>
              <a:rPr lang="zh-CN" altLang="en-US" dirty="0"/>
              <a:t>中出现一次，则称</a:t>
            </a:r>
            <a:r>
              <a:rPr lang="en-US" altLang="zh-CN" dirty="0"/>
              <a:t>m</a:t>
            </a:r>
            <a:r>
              <a:rPr lang="zh-CN" altLang="en-US" dirty="0"/>
              <a:t>为该组变量的最小项。</a:t>
            </a:r>
            <a:endParaRPr lang="en-US" altLang="zh-CN" dirty="0"/>
          </a:p>
          <a:p>
            <a:pPr marL="808998" lvl="2" indent="-373384"/>
            <a:r>
              <a:rPr lang="zh-CN" altLang="en-US" dirty="0"/>
              <a:t>例如：二变量</a:t>
            </a:r>
            <a:r>
              <a:rPr lang="en-US" altLang="zh-CN" i="1" dirty="0"/>
              <a:t>A,B</a:t>
            </a:r>
            <a:r>
              <a:rPr lang="zh-CN" altLang="en-US" dirty="0"/>
              <a:t>的最小项</a:t>
            </a:r>
          </a:p>
          <a:p>
            <a:pPr marL="808998" lvl="2" indent="-373384"/>
            <a:endParaRPr lang="en-US" altLang="zh-CN" sz="1400" dirty="0"/>
          </a:p>
          <a:p>
            <a:pPr marL="808998" lvl="2" indent="-373384"/>
            <a:r>
              <a:rPr lang="zh-CN" altLang="en-US" dirty="0"/>
              <a:t>例如：三变量</a:t>
            </a:r>
            <a:r>
              <a:rPr lang="en-US" altLang="zh-CN" i="1" dirty="0"/>
              <a:t>A,B,C</a:t>
            </a:r>
            <a:r>
              <a:rPr lang="zh-CN" altLang="en-US" dirty="0"/>
              <a:t>的最小项</a:t>
            </a:r>
          </a:p>
          <a:p>
            <a:pPr marL="808998" lvl="2" indent="-373384"/>
            <a:endParaRPr lang="en-US" altLang="zh-CN" dirty="0"/>
          </a:p>
          <a:p>
            <a:pPr marL="497845" lvl="1" indent="0">
              <a:buNone/>
            </a:pPr>
            <a:endParaRPr lang="en-US" altLang="zh-CN" dirty="0"/>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053567675"/>
              </p:ext>
            </p:extLst>
          </p:nvPr>
        </p:nvGraphicFramePr>
        <p:xfrm>
          <a:off x="2894201" y="5110229"/>
          <a:ext cx="5350413" cy="1053676"/>
        </p:xfrm>
        <a:graphic>
          <a:graphicData uri="http://schemas.openxmlformats.org/presentationml/2006/ole">
            <mc:AlternateContent xmlns:mc="http://schemas.openxmlformats.org/markup-compatibility/2006">
              <mc:Choice xmlns:v="urn:schemas-microsoft-com:vml" Requires="v">
                <p:oleObj spid="_x0000_s11458" name="Equation" r:id="rId4" imgW="2070000" imgH="431640" progId="Equation.DSMT4">
                  <p:embed/>
                </p:oleObj>
              </mc:Choice>
              <mc:Fallback>
                <p:oleObj name="Equation" r:id="rId4" imgW="2070000" imgH="431640" progId="Equation.DSMT4">
                  <p:embed/>
                  <p:pic>
                    <p:nvPicPr>
                      <p:cNvPr id="0" name="Object 5"/>
                      <p:cNvPicPr>
                        <a:picLocks noChangeAspect="1" noChangeArrowheads="1"/>
                      </p:cNvPicPr>
                      <p:nvPr/>
                    </p:nvPicPr>
                    <p:blipFill>
                      <a:blip r:embed="rId5"/>
                      <a:srcRect/>
                      <a:stretch>
                        <a:fillRect/>
                      </a:stretch>
                    </p:blipFill>
                    <p:spPr bwMode="auto">
                      <a:xfrm>
                        <a:off x="2894201" y="5110229"/>
                        <a:ext cx="5350413" cy="1053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91379473"/>
              </p:ext>
            </p:extLst>
          </p:nvPr>
        </p:nvGraphicFramePr>
        <p:xfrm>
          <a:off x="3762524" y="4253756"/>
          <a:ext cx="3510628" cy="434073"/>
        </p:xfrm>
        <a:graphic>
          <a:graphicData uri="http://schemas.openxmlformats.org/presentationml/2006/ole">
            <mc:AlternateContent xmlns:mc="http://schemas.openxmlformats.org/markup-compatibility/2006">
              <mc:Choice xmlns:v="urn:schemas-microsoft-com:vml" Requires="v">
                <p:oleObj spid="_x0000_s11459" name="Equation" r:id="rId6" imgW="1358640" imgH="177480" progId="Equation.DSMT4">
                  <p:embed/>
                </p:oleObj>
              </mc:Choice>
              <mc:Fallback>
                <p:oleObj name="Equation" r:id="rId6" imgW="1358640" imgH="177480" progId="Equation.DSMT4">
                  <p:embed/>
                  <p:pic>
                    <p:nvPicPr>
                      <p:cNvPr id="0" name="对象 1"/>
                      <p:cNvPicPr>
                        <a:picLocks noChangeAspect="1" noChangeArrowheads="1"/>
                      </p:cNvPicPr>
                      <p:nvPr/>
                    </p:nvPicPr>
                    <p:blipFill>
                      <a:blip r:embed="rId7"/>
                      <a:srcRect/>
                      <a:stretch>
                        <a:fillRect/>
                      </a:stretch>
                    </p:blipFill>
                    <p:spPr bwMode="auto">
                      <a:xfrm>
                        <a:off x="3762524" y="4253756"/>
                        <a:ext cx="3510628" cy="43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8248803" y="4087007"/>
                <a:ext cx="1674371" cy="446791"/>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sSup>
                        <m:sSupPr>
                          <m:ctrlPr>
                            <a:rPr lang="en-US" altLang="zh-CN" sz="2200" b="1" i="1">
                              <a:latin typeface="Cambria Math" panose="02040503050406030204" pitchFamily="18" charset="0"/>
                              <a:ea typeface="+mj-ea"/>
                            </a:rPr>
                          </m:ctrlPr>
                        </m:sSupPr>
                        <m:e>
                          <m:r>
                            <a:rPr lang="en-US" altLang="zh-CN" sz="2200" b="1" i="1">
                              <a:latin typeface="Cambria Math"/>
                              <a:ea typeface="+mj-ea"/>
                            </a:rPr>
                            <m:t>𝟒</m:t>
                          </m:r>
                          <m:r>
                            <a:rPr lang="zh-CN" altLang="en-US" sz="2200" b="1" i="1">
                              <a:latin typeface="Cambria Math"/>
                              <a:ea typeface="+mj-ea"/>
                            </a:rPr>
                            <m:t>个</m:t>
                          </m:r>
                          <m:r>
                            <a:rPr lang="en-US" altLang="zh-CN" sz="2200" b="1" i="1">
                              <a:latin typeface="Cambria Math"/>
                              <a:ea typeface="+mj-ea"/>
                            </a:rPr>
                            <m:t>=</m:t>
                          </m:r>
                          <m:r>
                            <a:rPr lang="en-US" altLang="zh-CN" sz="2200" b="1" i="1">
                              <a:latin typeface="Cambria Math"/>
                              <a:ea typeface="+mj-ea"/>
                            </a:rPr>
                            <m:t>𝟐</m:t>
                          </m:r>
                        </m:e>
                        <m:sup>
                          <m:r>
                            <a:rPr lang="en-US" altLang="zh-CN" sz="2200" b="1" i="1">
                              <a:latin typeface="Cambria Math"/>
                              <a:ea typeface="+mj-ea"/>
                            </a:rPr>
                            <m:t>𝟐</m:t>
                          </m:r>
                        </m:sup>
                      </m:sSup>
                      <m:r>
                        <a:rPr lang="zh-CN" altLang="en-US" sz="2200" b="1" i="1">
                          <a:latin typeface="Cambria Math"/>
                          <a:ea typeface="+mj-ea"/>
                        </a:rPr>
                        <m:t>个</m:t>
                      </m:r>
                    </m:oMath>
                  </m:oMathPara>
                </a14:m>
                <a:endParaRPr lang="zh-CN" altLang="en-US" sz="2200" b="1" dirty="0">
                  <a:latin typeface="+mj-ea"/>
                  <a:ea typeface="+mj-ea"/>
                </a:endParaRPr>
              </a:p>
            </p:txBody>
          </p:sp>
        </mc:Choice>
        <mc:Fallback xmlns="">
          <p:sp>
            <p:nvSpPr>
              <p:cNvPr id="6" name="矩形 5"/>
              <p:cNvSpPr>
                <a:spLocks noRot="1" noChangeAspect="1" noMove="1" noResize="1" noEditPoints="1" noAdjustHandles="1" noChangeArrowheads="1" noChangeShapeType="1" noTextEdit="1"/>
              </p:cNvSpPr>
              <p:nvPr/>
            </p:nvSpPr>
            <p:spPr>
              <a:xfrm>
                <a:off x="8248803" y="4087007"/>
                <a:ext cx="1674371" cy="446791"/>
              </a:xfrm>
              <a:prstGeom prst="rect">
                <a:avLst/>
              </a:prstGeom>
              <a:blipFill rotWithShape="1">
                <a:blip r:embed="rId8"/>
                <a:stretch>
                  <a:fillRect b="-94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273061" y="5455850"/>
                <a:ext cx="1674371" cy="446791"/>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sSup>
                        <m:sSupPr>
                          <m:ctrlPr>
                            <a:rPr lang="en-US" altLang="zh-CN" sz="2200" b="1" i="1">
                              <a:latin typeface="Cambria Math" panose="02040503050406030204" pitchFamily="18" charset="0"/>
                              <a:ea typeface="+mj-ea"/>
                            </a:rPr>
                          </m:ctrlPr>
                        </m:sSupPr>
                        <m:e>
                          <m:r>
                            <a:rPr lang="en-US" altLang="zh-CN" sz="2200" b="1" i="1">
                              <a:latin typeface="Cambria Math"/>
                              <a:ea typeface="+mj-ea"/>
                            </a:rPr>
                            <m:t>𝟖</m:t>
                          </m:r>
                          <m:r>
                            <a:rPr lang="zh-CN" altLang="en-US" sz="2200" b="1" i="1">
                              <a:latin typeface="Cambria Math"/>
                              <a:ea typeface="+mj-ea"/>
                            </a:rPr>
                            <m:t>个</m:t>
                          </m:r>
                          <m:r>
                            <a:rPr lang="en-US" altLang="zh-CN" sz="2200" b="1" i="1">
                              <a:latin typeface="Cambria Math"/>
                              <a:ea typeface="+mj-ea"/>
                            </a:rPr>
                            <m:t>=</m:t>
                          </m:r>
                          <m:r>
                            <a:rPr lang="en-US" altLang="zh-CN" sz="2200" b="1" i="1">
                              <a:latin typeface="Cambria Math"/>
                              <a:ea typeface="+mj-ea"/>
                            </a:rPr>
                            <m:t>𝟐</m:t>
                          </m:r>
                        </m:e>
                        <m:sup>
                          <m:r>
                            <a:rPr lang="en-US" altLang="zh-CN" sz="2200" b="1" i="1">
                              <a:latin typeface="Cambria Math"/>
                              <a:ea typeface="+mj-ea"/>
                            </a:rPr>
                            <m:t>𝟑</m:t>
                          </m:r>
                        </m:sup>
                      </m:sSup>
                      <m:r>
                        <a:rPr lang="zh-CN" altLang="en-US" sz="2200" b="1" i="1">
                          <a:latin typeface="Cambria Math"/>
                          <a:ea typeface="+mj-ea"/>
                        </a:rPr>
                        <m:t>个</m:t>
                      </m:r>
                    </m:oMath>
                  </m:oMathPara>
                </a14:m>
                <a:endParaRPr lang="zh-CN" altLang="en-US" sz="2200" b="1" dirty="0">
                  <a:latin typeface="+mj-ea"/>
                  <a:ea typeface="+mj-ea"/>
                </a:endParaRPr>
              </a:p>
            </p:txBody>
          </p:sp>
        </mc:Choice>
        <mc:Fallback xmlns="">
          <p:sp>
            <p:nvSpPr>
              <p:cNvPr id="8" name="矩形 7"/>
              <p:cNvSpPr>
                <a:spLocks noRot="1" noChangeAspect="1" noMove="1" noResize="1" noEditPoints="1" noAdjustHandles="1" noChangeArrowheads="1" noChangeShapeType="1" noTextEdit="1"/>
              </p:cNvSpPr>
              <p:nvPr/>
            </p:nvSpPr>
            <p:spPr>
              <a:xfrm>
                <a:off x="8273061" y="5455850"/>
                <a:ext cx="1674371" cy="446791"/>
              </a:xfrm>
              <a:prstGeom prst="rect">
                <a:avLst/>
              </a:prstGeom>
              <a:blipFill rotWithShape="1">
                <a:blip r:embed="rId9"/>
                <a:stretch>
                  <a:fillRect b="-10959"/>
                </a:stretch>
              </a:blipFill>
            </p:spPr>
            <p:txBody>
              <a:bodyPr/>
              <a:lstStyle/>
              <a:p>
                <a:r>
                  <a:rPr lang="zh-CN" altLang="en-US">
                    <a:noFill/>
                  </a:rPr>
                  <a:t> </a:t>
                </a:r>
              </a:p>
            </p:txBody>
          </p:sp>
        </mc:Fallback>
      </mc:AlternateContent>
      <p:sp>
        <p:nvSpPr>
          <p:cNvPr id="9" name="TextBox 6"/>
          <p:cNvSpPr txBox="1"/>
          <p:nvPr/>
        </p:nvSpPr>
        <p:spPr>
          <a:xfrm>
            <a:off x="8145860" y="5835948"/>
            <a:ext cx="1256049" cy="1077218"/>
          </a:xfrm>
          <a:prstGeom prst="rect">
            <a:avLst/>
          </a:prstGeom>
          <a:noFill/>
        </p:spPr>
        <p:txBody>
          <a:bodyPr wrap="none" rtlCol="0">
            <a:spAutoFit/>
          </a:bodyPr>
          <a:lstStyle/>
          <a:p>
            <a:r>
              <a:rPr lang="en-US" altLang="zh-CN" sz="3200" dirty="0"/>
              <a:t>AB</a:t>
            </a:r>
          </a:p>
          <a:p>
            <a:r>
              <a:rPr lang="en-US" altLang="zh-CN" sz="3200" dirty="0"/>
              <a:t>ABC’A’</a:t>
            </a:r>
            <a:endParaRPr lang="zh-CN" altLang="en-US" sz="3200" dirty="0"/>
          </a:p>
        </p:txBody>
      </p:sp>
      <mc:AlternateContent xmlns:mc="http://schemas.openxmlformats.org/markup-compatibility/2006" xmlns:a14="http://schemas.microsoft.com/office/drawing/2010/main">
        <mc:Choice Requires="a14">
          <p:sp>
            <p:nvSpPr>
              <p:cNvPr id="10" name="TextBox 8"/>
              <p:cNvSpPr txBox="1"/>
              <p:nvPr/>
            </p:nvSpPr>
            <p:spPr>
              <a:xfrm>
                <a:off x="8820700" y="5882089"/>
                <a:ext cx="57099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i="1" smtClean="0">
                          <a:solidFill>
                            <a:srgbClr val="FF0000"/>
                          </a:solidFill>
                          <a:latin typeface="Cambria Math"/>
                          <a:ea typeface="Cambria Math"/>
                        </a:rPr>
                        <m:t>×</m:t>
                      </m:r>
                    </m:oMath>
                  </m:oMathPara>
                </a14:m>
                <a:endParaRPr lang="zh-CN" altLang="en-US" sz="3200" dirty="0">
                  <a:solidFill>
                    <a:srgbClr val="FF0000"/>
                  </a:solidFill>
                </a:endParaRPr>
              </a:p>
            </p:txBody>
          </p:sp>
        </mc:Choice>
        <mc:Fallback xmlns="">
          <p:sp>
            <p:nvSpPr>
              <p:cNvPr id="10" name="TextBox 8"/>
              <p:cNvSpPr txBox="1">
                <a:spLocks noRot="1" noChangeAspect="1" noMove="1" noResize="1" noEditPoints="1" noAdjustHandles="1" noChangeArrowheads="1" noChangeShapeType="1" noTextEdit="1"/>
              </p:cNvSpPr>
              <p:nvPr/>
            </p:nvSpPr>
            <p:spPr>
              <a:xfrm>
                <a:off x="8820700" y="5882089"/>
                <a:ext cx="570990" cy="58477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9"/>
              <p:cNvSpPr txBox="1"/>
              <p:nvPr/>
            </p:nvSpPr>
            <p:spPr>
              <a:xfrm>
                <a:off x="9367801" y="6419184"/>
                <a:ext cx="57099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3200" i="1" smtClean="0">
                          <a:solidFill>
                            <a:srgbClr val="FF0000"/>
                          </a:solidFill>
                          <a:latin typeface="Cambria Math"/>
                          <a:ea typeface="Cambria Math"/>
                        </a:rPr>
                        <m:t>×</m:t>
                      </m:r>
                    </m:oMath>
                  </m:oMathPara>
                </a14:m>
                <a:endParaRPr lang="zh-CN" altLang="en-US" sz="3200" dirty="0">
                  <a:solidFill>
                    <a:srgbClr val="FF0000"/>
                  </a:solidFill>
                </a:endParaRPr>
              </a:p>
            </p:txBody>
          </p:sp>
        </mc:Choice>
        <mc:Fallback xmlns="">
          <p:sp>
            <p:nvSpPr>
              <p:cNvPr id="11" name="TextBox 9"/>
              <p:cNvSpPr txBox="1">
                <a:spLocks noRot="1" noChangeAspect="1" noMove="1" noResize="1" noEditPoints="1" noAdjustHandles="1" noChangeArrowheads="1" noChangeShapeType="1" noTextEdit="1"/>
              </p:cNvSpPr>
              <p:nvPr/>
            </p:nvSpPr>
            <p:spPr>
              <a:xfrm>
                <a:off x="9367801" y="6419184"/>
                <a:ext cx="570990" cy="584775"/>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576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逻辑函数的两种标准形式</a:t>
            </a:r>
            <a:br>
              <a:rPr lang="en-US" altLang="zh-CN" dirty="0"/>
            </a:b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534671" y="1716437"/>
                <a:ext cx="9948801" cy="5037943"/>
              </a:xfrm>
            </p:spPr>
            <p:txBody>
              <a:bodyPr/>
              <a:lstStyle/>
              <a:p>
                <a:pPr marL="373384" lvl="1" indent="-373384">
                  <a:buFontTx/>
                  <a:buChar char="•"/>
                </a:pPr>
                <a:r>
                  <a:rPr lang="zh-CN" altLang="en-US" sz="3500" dirty="0"/>
                  <a:t>最小项的编号</a:t>
                </a:r>
                <a:endParaRPr lang="en-US" altLang="zh-CN" sz="3500" dirty="0"/>
              </a:p>
              <a:p>
                <a:pPr marL="808998" lvl="2" indent="-373384"/>
                <a:endParaRPr lang="en-US" altLang="zh-CN" sz="100" dirty="0"/>
              </a:p>
              <a:p>
                <a:pPr marL="808998" lvl="2" indent="-373384"/>
                <a:r>
                  <a:rPr lang="zh-CN" altLang="en-US" dirty="0"/>
                  <a:t>对于</a:t>
                </a:r>
                <a:r>
                  <a:rPr lang="en-US" altLang="zh-CN" dirty="0"/>
                  <a:t>n</a:t>
                </a:r>
                <a:r>
                  <a:rPr lang="zh-CN" altLang="en-US" dirty="0"/>
                  <a:t>变量函数有</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2</m:t>
                        </m:r>
                      </m:e>
                      <m:sup>
                        <m:r>
                          <a:rPr lang="en-US" altLang="zh-CN" i="1">
                            <a:latin typeface="Cambria Math"/>
                          </a:rPr>
                          <m:t>𝑛</m:t>
                        </m:r>
                      </m:sup>
                    </m:sSup>
                  </m:oMath>
                </a14:m>
                <a:r>
                  <a:rPr lang="zh-CN" altLang="en-US" dirty="0"/>
                  <a:t>个最小项</a:t>
                </a:r>
                <a:endParaRPr lang="en-US" altLang="zh-CN" dirty="0"/>
              </a:p>
              <a:p>
                <a:pPr marL="808998" lvl="2" indent="-373384"/>
                <a:endParaRPr lang="en-US" altLang="zh-CN" sz="1200" dirty="0"/>
              </a:p>
              <a:p>
                <a:pPr marL="808998" lvl="2" indent="-373384"/>
                <a:r>
                  <a:rPr lang="zh-CN" altLang="en-US" dirty="0"/>
                  <a:t>输入变量的每一组取值都使一个对应的最小项的值等于</a:t>
                </a:r>
                <a:r>
                  <a:rPr lang="en-US" altLang="zh-CN" dirty="0"/>
                  <a:t>1</a:t>
                </a:r>
              </a:p>
              <a:p>
                <a:pPr marL="808998" lvl="2" indent="-373384"/>
                <a:r>
                  <a:rPr lang="zh-CN" altLang="en-US" dirty="0"/>
                  <a:t>通常用 </a:t>
                </a:r>
                <a:r>
                  <a:rPr lang="en-US" altLang="zh-CN" i="1" dirty="0"/>
                  <a:t>m</a:t>
                </a:r>
                <a:r>
                  <a:rPr lang="en-US" altLang="zh-CN" i="1" baseline="-25000" dirty="0"/>
                  <a:t>i </a:t>
                </a:r>
                <a:r>
                  <a:rPr lang="zh-CN" altLang="en-US" dirty="0"/>
                  <a:t>表示第</a:t>
                </a:r>
                <a:r>
                  <a:rPr lang="en-US" altLang="zh-CN" i="1" dirty="0"/>
                  <a:t>i </a:t>
                </a:r>
                <a:r>
                  <a:rPr lang="zh-CN" altLang="en-US" dirty="0"/>
                  <a:t>个最小项，变量按</a:t>
                </a:r>
                <a:r>
                  <a:rPr lang="en-US" altLang="zh-CN" dirty="0"/>
                  <a:t>A</a:t>
                </a:r>
                <a:r>
                  <a:rPr lang="en-US" altLang="zh-CN" baseline="-25000" dirty="0"/>
                  <a:t>1</a:t>
                </a:r>
                <a:r>
                  <a:rPr lang="en-US" altLang="zh-CN" dirty="0"/>
                  <a:t>~ A</a:t>
                </a:r>
                <a:r>
                  <a:rPr lang="en-US" altLang="zh-CN" baseline="-25000" dirty="0"/>
                  <a:t>n</a:t>
                </a:r>
                <a:r>
                  <a:rPr lang="zh-CN" altLang="en-US" dirty="0"/>
                  <a:t>排列，以原变量出现时对应的值为“</a:t>
                </a:r>
                <a:r>
                  <a:rPr lang="en-US" altLang="zh-CN" dirty="0"/>
                  <a:t>1”</a:t>
                </a:r>
                <a:r>
                  <a:rPr lang="zh-CN" altLang="en-US" dirty="0"/>
                  <a:t>，以反变量出现时对应的值取“</a:t>
                </a:r>
                <a:r>
                  <a:rPr lang="en-US" altLang="zh-CN" dirty="0"/>
                  <a:t>0”</a:t>
                </a:r>
                <a:r>
                  <a:rPr lang="zh-CN" altLang="en-US" dirty="0"/>
                  <a:t>，按二进制排列时，其十进制数即为</a:t>
                </a:r>
                <a:r>
                  <a:rPr lang="en-US" altLang="zh-CN" i="1" dirty="0" err="1"/>
                  <a:t>i</a:t>
                </a:r>
                <a:r>
                  <a:rPr lang="en-US" altLang="zh-CN" i="1" dirty="0"/>
                  <a:t> </a:t>
                </a:r>
                <a:r>
                  <a:rPr lang="zh-CN" altLang="en-US" i="1" dirty="0"/>
                  <a:t>。</a:t>
                </a:r>
                <a:endParaRPr lang="en-US" altLang="zh-CN" i="1" dirty="0"/>
              </a:p>
              <a:p>
                <a:pPr marL="808998" lvl="2" indent="-373384"/>
                <a:r>
                  <a:rPr lang="zh-CN" altLang="en-US" dirty="0"/>
                  <a:t>例：</a:t>
                </a:r>
                <a:endParaRPr lang="zh-CN" altLang="en-US" i="1"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534671" y="1716437"/>
                <a:ext cx="9948801" cy="5037943"/>
              </a:xfrm>
              <a:blipFill rotWithShape="1">
                <a:blip r:embed="rId3"/>
                <a:stretch>
                  <a:fillRect l="-1471" t="-1332" r="-1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1923040581"/>
                  </p:ext>
                </p:extLst>
              </p:nvPr>
            </p:nvGraphicFramePr>
            <p:xfrm>
              <a:off x="2911967" y="5170324"/>
              <a:ext cx="2526282" cy="1008168"/>
            </p:xfrm>
            <a:graphic>
              <a:graphicData uri="http://schemas.openxmlformats.org/drawingml/2006/table">
                <a:tbl>
                  <a:tblPr firstRow="1" bandRow="1">
                    <a:tableStyleId>{5C22544A-7EE6-4342-B048-85BDC9FD1C3A}</a:tableStyleId>
                  </a:tblPr>
                  <a:tblGrid>
                    <a:gridCol w="842094">
                      <a:extLst>
                        <a:ext uri="{9D8B030D-6E8A-4147-A177-3AD203B41FA5}">
                          <a16:colId xmlns:a16="http://schemas.microsoft.com/office/drawing/2014/main" val="20000"/>
                        </a:ext>
                      </a:extLst>
                    </a:gridCol>
                    <a:gridCol w="842094">
                      <a:extLst>
                        <a:ext uri="{9D8B030D-6E8A-4147-A177-3AD203B41FA5}">
                          <a16:colId xmlns:a16="http://schemas.microsoft.com/office/drawing/2014/main" val="20001"/>
                        </a:ext>
                      </a:extLst>
                    </a:gridCol>
                    <a:gridCol w="842094">
                      <a:extLst>
                        <a:ext uri="{9D8B030D-6E8A-4147-A177-3AD203B41FA5}">
                          <a16:colId xmlns:a16="http://schemas.microsoft.com/office/drawing/2014/main" val="20002"/>
                        </a:ext>
                      </a:extLst>
                    </a:gridCol>
                  </a:tblGrid>
                  <a:tr h="504084">
                    <a:tc>
                      <a:txBody>
                        <a:bodyPr/>
                        <a:lstStyle/>
                        <a:p>
                          <a:pPr algn="ctr"/>
                          <a14:m>
                            <m:oMathPara xmlns:m="http://schemas.openxmlformats.org/officeDocument/2006/math">
                              <m:oMathParaPr>
                                <m:jc m:val="centerGroup"/>
                              </m:oMathParaPr>
                              <m:oMath xmlns:m="http://schemas.openxmlformats.org/officeDocument/2006/math">
                                <m:r>
                                  <a:rPr lang="en-US" altLang="zh-CN" sz="2600" b="1" i="1" smtClean="0">
                                    <a:solidFill>
                                      <a:schemeClr val="tx1"/>
                                    </a:solidFill>
                                    <a:latin typeface="Cambria Math"/>
                                  </a:rPr>
                                  <m:t>𝑨</m:t>
                                </m:r>
                              </m:oMath>
                            </m:oMathPara>
                          </a14:m>
                          <a:endParaRPr lang="zh-CN" altLang="en-US" sz="2600" b="1" dirty="0">
                            <a:solidFill>
                              <a:schemeClr val="tx1"/>
                            </a:solidFill>
                          </a:endParaRPr>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600" b="1" i="1" smtClean="0">
                                    <a:solidFill>
                                      <a:schemeClr val="tx1"/>
                                    </a:solidFill>
                                    <a:latin typeface="Cambria Math"/>
                                  </a:rPr>
                                  <m:t>𝑩</m:t>
                                </m:r>
                                <m:r>
                                  <a:rPr lang="en-US" altLang="zh-CN" sz="2600" b="1" i="1" smtClean="0">
                                    <a:solidFill>
                                      <a:schemeClr val="tx1"/>
                                    </a:solidFill>
                                    <a:latin typeface="Cambria Math"/>
                                  </a:rPr>
                                  <m:t>′</m:t>
                                </m:r>
                              </m:oMath>
                            </m:oMathPara>
                          </a14:m>
                          <a:endParaRPr lang="zh-CN" altLang="en-US" sz="2600" b="1" dirty="0">
                            <a:solidFill>
                              <a:schemeClr val="tx1"/>
                            </a:solidFill>
                          </a:endParaRPr>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600" b="1" i="1" smtClean="0">
                                    <a:solidFill>
                                      <a:schemeClr val="tx1"/>
                                    </a:solidFill>
                                    <a:latin typeface="Cambria Math"/>
                                  </a:rPr>
                                  <m:t>𝑪</m:t>
                                </m:r>
                              </m:oMath>
                            </m:oMathPara>
                          </a14:m>
                          <a:endParaRPr lang="zh-CN" altLang="en-US" sz="2600" b="1" dirty="0">
                            <a:solidFill>
                              <a:schemeClr val="tx1"/>
                            </a:solidFill>
                          </a:endParaRPr>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04084">
                    <a:tc>
                      <a:txBody>
                        <a:bodyPr/>
                        <a:lstStyle/>
                        <a:p>
                          <a:pPr algn="ctr"/>
                          <a:r>
                            <a:rPr lang="en-US" altLang="zh-CN" sz="2600" b="1" dirty="0">
                              <a:solidFill>
                                <a:schemeClr val="tx1"/>
                              </a:solidFill>
                            </a:rPr>
                            <a:t>1</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600" b="1" dirty="0">
                              <a:solidFill>
                                <a:schemeClr val="tx1"/>
                              </a:solidFill>
                            </a:rPr>
                            <a:t>0</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600" b="1" dirty="0">
                              <a:solidFill>
                                <a:schemeClr val="tx1"/>
                              </a:solidFill>
                            </a:rPr>
                            <a:t>1</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1923040581"/>
                  </p:ext>
                </p:extLst>
              </p:nvPr>
            </p:nvGraphicFramePr>
            <p:xfrm>
              <a:off x="2911967" y="5170324"/>
              <a:ext cx="2526282" cy="1008168"/>
            </p:xfrm>
            <a:graphic>
              <a:graphicData uri="http://schemas.openxmlformats.org/drawingml/2006/table">
                <a:tbl>
                  <a:tblPr firstRow="1" bandRow="1">
                    <a:tableStyleId>{5C22544A-7EE6-4342-B048-85BDC9FD1C3A}</a:tableStyleId>
                  </a:tblPr>
                  <a:tblGrid>
                    <a:gridCol w="842094"/>
                    <a:gridCol w="842094"/>
                    <a:gridCol w="842094"/>
                  </a:tblGrid>
                  <a:tr h="504084">
                    <a:tc>
                      <a:txBody>
                        <a:bodyPr/>
                        <a:lstStyle/>
                        <a:p>
                          <a:endParaRPr lang="zh-CN"/>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blipFill rotWithShape="1">
                          <a:blip r:embed="rId4"/>
                          <a:stretch>
                            <a:fillRect l="-725" r="-200725" b="-128916"/>
                          </a:stretch>
                        </a:blipFill>
                      </a:tcPr>
                    </a:tc>
                    <a:tc>
                      <a:txBody>
                        <a:bodyPr/>
                        <a:lstStyle/>
                        <a:p>
                          <a:endParaRPr lang="zh-CN"/>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blipFill rotWithShape="1">
                          <a:blip r:embed="rId4"/>
                          <a:stretch>
                            <a:fillRect l="-100725" r="-100725" b="-128916"/>
                          </a:stretch>
                        </a:blipFill>
                      </a:tcPr>
                    </a:tc>
                    <a:tc>
                      <a:txBody>
                        <a:bodyPr/>
                        <a:lstStyle/>
                        <a:p>
                          <a:endParaRPr lang="zh-CN"/>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blipFill rotWithShape="1">
                          <a:blip r:embed="rId4"/>
                          <a:stretch>
                            <a:fillRect l="-200725" r="-725" b="-128916"/>
                          </a:stretch>
                        </a:blipFill>
                      </a:tcPr>
                    </a:tc>
                  </a:tr>
                  <a:tr h="504084">
                    <a:tc>
                      <a:txBody>
                        <a:bodyPr/>
                        <a:lstStyle/>
                        <a:p>
                          <a:pPr algn="ctr"/>
                          <a:r>
                            <a:rPr lang="en-US" altLang="zh-CN" sz="2600" b="1" dirty="0" smtClean="0">
                              <a:solidFill>
                                <a:schemeClr val="tx1"/>
                              </a:solidFill>
                            </a:rPr>
                            <a:t>1</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600" b="1" dirty="0" smtClean="0">
                              <a:solidFill>
                                <a:schemeClr val="tx1"/>
                              </a:solidFill>
                            </a:rPr>
                            <a:t>0</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600" b="1" dirty="0" smtClean="0">
                              <a:solidFill>
                                <a:schemeClr val="tx1"/>
                              </a:solidFill>
                            </a:rPr>
                            <a:t>1</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mc:Fallback>
      </mc:AlternateContent>
      <p:cxnSp>
        <p:nvCxnSpPr>
          <p:cNvPr id="10" name="直接箭头连接符 9"/>
          <p:cNvCxnSpPr/>
          <p:nvPr/>
        </p:nvCxnSpPr>
        <p:spPr bwMode="auto">
          <a:xfrm>
            <a:off x="5690875" y="5646677"/>
            <a:ext cx="1852606"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1" name="矩形 10"/>
          <p:cNvSpPr/>
          <p:nvPr/>
        </p:nvSpPr>
        <p:spPr>
          <a:xfrm>
            <a:off x="7964527" y="5324307"/>
            <a:ext cx="714044" cy="639151"/>
          </a:xfrm>
          <a:prstGeom prst="rect">
            <a:avLst/>
          </a:prstGeom>
        </p:spPr>
        <p:txBody>
          <a:bodyPr wrap="none" lIns="99569" tIns="49785" rIns="99569" bIns="49785">
            <a:spAutoFit/>
          </a:bodyPr>
          <a:lstStyle/>
          <a:p>
            <a:r>
              <a:rPr lang="en-US" altLang="zh-CN" sz="3500" b="1" i="1" dirty="0"/>
              <a:t>m</a:t>
            </a:r>
            <a:r>
              <a:rPr lang="en-US" altLang="zh-CN" sz="3500" b="1" i="1" baseline="-25000" dirty="0"/>
              <a:t>5</a:t>
            </a:r>
            <a:endParaRPr lang="zh-CN" altLang="en-US" sz="3500" b="1" dirty="0"/>
          </a:p>
        </p:txBody>
      </p:sp>
    </p:spTree>
    <p:extLst>
      <p:ext uri="{BB962C8B-B14F-4D97-AF65-F5344CB8AC3E}">
        <p14:creationId xmlns:p14="http://schemas.microsoft.com/office/powerpoint/2010/main" val="145518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rPr>
              <a:t>逻辑函数的两种标准形式</a:t>
            </a:r>
            <a:br>
              <a:rPr lang="en-US" altLang="zh-CN" dirty="0">
                <a:latin typeface="+mj-ea"/>
              </a:rPr>
            </a:br>
            <a:endParaRPr lang="zh-CN" altLang="en-US" dirty="0">
              <a:latin typeface="+mj-ea"/>
            </a:endParaRPr>
          </a:p>
        </p:txBody>
      </p:sp>
      <p:sp>
        <p:nvSpPr>
          <p:cNvPr id="4" name="内容占位符 3"/>
          <p:cNvSpPr>
            <a:spLocks noGrp="1"/>
          </p:cNvSpPr>
          <p:nvPr>
            <p:ph idx="1"/>
          </p:nvPr>
        </p:nvSpPr>
        <p:spPr/>
        <p:txBody>
          <a:bodyPr/>
          <a:lstStyle/>
          <a:p>
            <a:pPr marL="373384" lvl="1" indent="-373384">
              <a:buFontTx/>
              <a:buChar char="•"/>
            </a:pPr>
            <a:r>
              <a:rPr lang="zh-CN" altLang="en-US" sz="3500" dirty="0">
                <a:latin typeface="+mj-ea"/>
              </a:rPr>
              <a:t>最小项的编号</a:t>
            </a:r>
            <a:endParaRPr lang="en-US" altLang="zh-CN" sz="3500" dirty="0">
              <a:latin typeface="+mj-ea"/>
            </a:endParaRPr>
          </a:p>
          <a:p>
            <a:pPr marL="808998" lvl="2" indent="-373384"/>
            <a:endParaRPr lang="zh-CN" altLang="en-US" dirty="0">
              <a:latin typeface="+mj-ea"/>
            </a:endParaRPr>
          </a:p>
          <a:p>
            <a:pPr marL="808998" lvl="2" indent="-373384"/>
            <a:endParaRPr lang="en-US" altLang="zh-CN" dirty="0">
              <a:latin typeface="+mj-ea"/>
            </a:endParaRPr>
          </a:p>
          <a:p>
            <a:pPr marL="497845" lvl="1" indent="0">
              <a:buNone/>
            </a:pPr>
            <a:endParaRPr lang="en-US" altLang="zh-CN" dirty="0">
              <a:latin typeface="+mj-ea"/>
            </a:endParaRPr>
          </a:p>
          <a:p>
            <a:endParaRPr lang="zh-CN" altLang="en-US" dirty="0">
              <a:latin typeface="+mj-ea"/>
            </a:endParaRPr>
          </a:p>
        </p:txBody>
      </p:sp>
      <p:graphicFrame>
        <p:nvGraphicFramePr>
          <p:cNvPr id="6" name="表格 5"/>
          <p:cNvGraphicFramePr>
            <a:graphicFrameLocks noGrp="1"/>
          </p:cNvGraphicFramePr>
          <p:nvPr>
            <p:extLst>
              <p:ext uri="{D42A27DB-BD31-4B8C-83A1-F6EECF244321}">
                <p14:modId xmlns:p14="http://schemas.microsoft.com/office/powerpoint/2010/main" val="3823823222"/>
              </p:ext>
            </p:extLst>
          </p:nvPr>
        </p:nvGraphicFramePr>
        <p:xfrm>
          <a:off x="2106340" y="1044327"/>
          <a:ext cx="7128930" cy="5040840"/>
        </p:xfrm>
        <a:graphic>
          <a:graphicData uri="http://schemas.openxmlformats.org/drawingml/2006/table">
            <a:tbl>
              <a:tblPr firstRow="1" bandRow="1">
                <a:tableStyleId>{FABFCF23-3B69-468F-B69F-88F6DE6A72F2}</a:tableStyleId>
              </a:tblPr>
              <a:tblGrid>
                <a:gridCol w="1782233">
                  <a:extLst>
                    <a:ext uri="{9D8B030D-6E8A-4147-A177-3AD203B41FA5}">
                      <a16:colId xmlns:a16="http://schemas.microsoft.com/office/drawing/2014/main" val="20000"/>
                    </a:ext>
                  </a:extLst>
                </a:gridCol>
                <a:gridCol w="594077">
                  <a:extLst>
                    <a:ext uri="{9D8B030D-6E8A-4147-A177-3AD203B41FA5}">
                      <a16:colId xmlns:a16="http://schemas.microsoft.com/office/drawing/2014/main" val="20001"/>
                    </a:ext>
                  </a:extLst>
                </a:gridCol>
                <a:gridCol w="594077">
                  <a:extLst>
                    <a:ext uri="{9D8B030D-6E8A-4147-A177-3AD203B41FA5}">
                      <a16:colId xmlns:a16="http://schemas.microsoft.com/office/drawing/2014/main" val="20002"/>
                    </a:ext>
                  </a:extLst>
                </a:gridCol>
                <a:gridCol w="594077">
                  <a:extLst>
                    <a:ext uri="{9D8B030D-6E8A-4147-A177-3AD203B41FA5}">
                      <a16:colId xmlns:a16="http://schemas.microsoft.com/office/drawing/2014/main" val="20003"/>
                    </a:ext>
                  </a:extLst>
                </a:gridCol>
                <a:gridCol w="1782233">
                  <a:extLst>
                    <a:ext uri="{9D8B030D-6E8A-4147-A177-3AD203B41FA5}">
                      <a16:colId xmlns:a16="http://schemas.microsoft.com/office/drawing/2014/main" val="20004"/>
                    </a:ext>
                  </a:extLst>
                </a:gridCol>
                <a:gridCol w="1782233">
                  <a:extLst>
                    <a:ext uri="{9D8B030D-6E8A-4147-A177-3AD203B41FA5}">
                      <a16:colId xmlns:a16="http://schemas.microsoft.com/office/drawing/2014/main" val="20005"/>
                    </a:ext>
                  </a:extLst>
                </a:gridCol>
              </a:tblGrid>
              <a:tr h="504084">
                <a:tc rowSpan="2">
                  <a:txBody>
                    <a:bodyPr/>
                    <a:lstStyle/>
                    <a:p>
                      <a:pPr algn="ctr"/>
                      <a:r>
                        <a:rPr lang="zh-CN" altLang="en-US" sz="2600" dirty="0"/>
                        <a:t>最小项</a:t>
                      </a:r>
                      <a:endParaRPr lang="zh-CN" altLang="en-US" sz="2600" b="1" dirty="0">
                        <a:latin typeface="+mj-ea"/>
                        <a:ea typeface="+mj-ea"/>
                      </a:endParaRPr>
                    </a:p>
                  </a:txBody>
                  <a:tcPr marL="106934" marR="106934" marT="50408" marB="50408"/>
                </a:tc>
                <a:tc gridSpan="3">
                  <a:txBody>
                    <a:bodyPr/>
                    <a:lstStyle/>
                    <a:p>
                      <a:pPr algn="ctr"/>
                      <a:r>
                        <a:rPr lang="zh-CN" altLang="en-US" sz="2600" dirty="0"/>
                        <a:t>取值</a:t>
                      </a:r>
                      <a:endParaRPr lang="en-US" altLang="zh-CN" sz="2600" b="1" dirty="0">
                        <a:latin typeface="+mj-ea"/>
                        <a:ea typeface="+mj-ea"/>
                      </a:endParaRPr>
                    </a:p>
                  </a:txBody>
                  <a:tcPr marL="106934" marR="106934" marT="50408" marB="50408"/>
                </a:tc>
                <a:tc hMerge="1">
                  <a:txBody>
                    <a:bodyPr/>
                    <a:lstStyle/>
                    <a:p>
                      <a:endParaRPr lang="zh-CN" altLang="en-US" dirty="0"/>
                    </a:p>
                  </a:txBody>
                  <a:tcPr/>
                </a:tc>
                <a:tc hMerge="1">
                  <a:txBody>
                    <a:bodyPr/>
                    <a:lstStyle/>
                    <a:p>
                      <a:endParaRPr lang="zh-CN" altLang="en-US" dirty="0"/>
                    </a:p>
                  </a:txBody>
                  <a:tcPr/>
                </a:tc>
                <a:tc rowSpan="2">
                  <a:txBody>
                    <a:bodyPr/>
                    <a:lstStyle/>
                    <a:p>
                      <a:pPr algn="ctr"/>
                      <a:r>
                        <a:rPr lang="zh-CN" altLang="en-US" sz="2600" dirty="0"/>
                        <a:t>十进制数</a:t>
                      </a:r>
                      <a:endParaRPr lang="zh-CN" altLang="en-US" sz="2600" b="1" dirty="0">
                        <a:latin typeface="+mj-ea"/>
                        <a:ea typeface="+mj-ea"/>
                      </a:endParaRPr>
                    </a:p>
                  </a:txBody>
                  <a:tcPr marL="106934" marR="106934" marT="50408" marB="50408"/>
                </a:tc>
                <a:tc rowSpan="2">
                  <a:txBody>
                    <a:bodyPr/>
                    <a:lstStyle/>
                    <a:p>
                      <a:pPr algn="ctr"/>
                      <a:r>
                        <a:rPr lang="zh-CN" altLang="en-US" sz="2600" dirty="0"/>
                        <a:t>编号</a:t>
                      </a:r>
                      <a:endParaRPr lang="zh-CN" altLang="en-US" sz="2600" b="1" dirty="0">
                        <a:latin typeface="+mj-ea"/>
                        <a:ea typeface="+mj-ea"/>
                      </a:endParaRPr>
                    </a:p>
                  </a:txBody>
                  <a:tcPr marL="106934" marR="106934" marT="50408" marB="50408"/>
                </a:tc>
                <a:extLst>
                  <a:ext uri="{0D108BD9-81ED-4DB2-BD59-A6C34878D82A}">
                    <a16:rowId xmlns:a16="http://schemas.microsoft.com/office/drawing/2014/main" val="10000"/>
                  </a:ext>
                </a:extLst>
              </a:tr>
              <a:tr h="504084">
                <a:tc vMerge="1">
                  <a:txBody>
                    <a:bodyPr/>
                    <a:lstStyle/>
                    <a:p>
                      <a:endParaRPr lang="zh-CN" altLang="en-US"/>
                    </a:p>
                  </a:txBody>
                  <a:tcPr/>
                </a:tc>
                <a:tc>
                  <a:txBody>
                    <a:bodyPr/>
                    <a:lstStyle/>
                    <a:p>
                      <a:pPr algn="ctr"/>
                      <a:r>
                        <a:rPr lang="en-US" altLang="zh-CN" sz="2600" dirty="0"/>
                        <a:t>A</a:t>
                      </a:r>
                      <a:endParaRPr lang="zh-CN" altLang="en-US" sz="2600" b="1" dirty="0"/>
                    </a:p>
                  </a:txBody>
                  <a:tcPr marL="106934" marR="106934" marT="50408" marB="50408"/>
                </a:tc>
                <a:tc>
                  <a:txBody>
                    <a:bodyPr/>
                    <a:lstStyle/>
                    <a:p>
                      <a:pPr algn="ctr"/>
                      <a:r>
                        <a:rPr lang="en-US" altLang="zh-CN" sz="2600" dirty="0"/>
                        <a:t>B</a:t>
                      </a:r>
                      <a:endParaRPr lang="zh-CN" altLang="en-US" sz="2600" b="1" dirty="0"/>
                    </a:p>
                  </a:txBody>
                  <a:tcPr marL="106934" marR="106934" marT="50408" marB="50408"/>
                </a:tc>
                <a:tc>
                  <a:txBody>
                    <a:bodyPr/>
                    <a:lstStyle/>
                    <a:p>
                      <a:pPr algn="ctr"/>
                      <a:r>
                        <a:rPr lang="en-US" altLang="zh-CN" sz="2600" dirty="0"/>
                        <a:t>C</a:t>
                      </a:r>
                      <a:endParaRPr lang="zh-CN" altLang="en-US" sz="2600" b="1" dirty="0"/>
                    </a:p>
                  </a:txBody>
                  <a:tcPr marL="106934" marR="106934" marT="50408" marB="50408"/>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504084">
                <a:tc>
                  <a:txBody>
                    <a:bodyPr/>
                    <a:lstStyle/>
                    <a:p>
                      <a:pPr algn="ct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0</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a:tc>
                <a:extLst>
                  <a:ext uri="{0D108BD9-81ED-4DB2-BD59-A6C34878D82A}">
                    <a16:rowId xmlns:a16="http://schemas.microsoft.com/office/drawing/2014/main" val="10002"/>
                  </a:ext>
                </a:extLst>
              </a:tr>
              <a:tr h="504084">
                <a:tc>
                  <a:txBody>
                    <a:bodyPr/>
                    <a:lstStyle/>
                    <a:p>
                      <a:pPr algn="ctr"/>
                      <a:endParaRPr lang="zh-CN" altLang="en-US" sz="2600" b="1"/>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1</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3"/>
                  </a:ext>
                </a:extLst>
              </a:tr>
              <a:tr h="504084">
                <a:tc>
                  <a:txBody>
                    <a:bodyPr/>
                    <a:lstStyle/>
                    <a:p>
                      <a:pPr algn="ctr"/>
                      <a:endParaRPr lang="zh-CN" altLang="en-US" sz="2600" b="1"/>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2</a:t>
                      </a:r>
                      <a:endParaRPr lang="zh-CN" altLang="en-US" sz="2600" b="1" dirty="0"/>
                    </a:p>
                  </a:txBody>
                  <a:tcPr marL="106934" marR="106934" marT="50408" marB="50408"/>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2</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4"/>
                  </a:ext>
                </a:extLst>
              </a:tr>
              <a:tr h="504084">
                <a:tc>
                  <a:txBody>
                    <a:bodyPr/>
                    <a:lstStyle/>
                    <a:p>
                      <a:pPr algn="ctr"/>
                      <a:endParaRPr lang="zh-CN" altLang="en-US" sz="2600" b="1"/>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3</a:t>
                      </a:r>
                      <a:endParaRPr lang="zh-CN" altLang="en-US" sz="2600" b="1" dirty="0"/>
                    </a:p>
                  </a:txBody>
                  <a:tcPr marL="106934" marR="106934" marT="50408" marB="50408"/>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3</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5"/>
                  </a:ext>
                </a:extLst>
              </a:tr>
              <a:tr h="504084">
                <a:tc>
                  <a:txBody>
                    <a:bodyPr/>
                    <a:lstStyle/>
                    <a:p>
                      <a:pPr algn="ct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4</a:t>
                      </a:r>
                      <a:endParaRPr lang="zh-CN" altLang="en-US" sz="2600" b="1" dirty="0"/>
                    </a:p>
                  </a:txBody>
                  <a:tcPr marL="106934" marR="106934" marT="50408" marB="50408"/>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4</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6"/>
                  </a:ext>
                </a:extLst>
              </a:tr>
              <a:tr h="504084">
                <a:tc>
                  <a:txBody>
                    <a:bodyPr/>
                    <a:lstStyle/>
                    <a:p>
                      <a:pPr algn="ctr"/>
                      <a:endParaRPr lang="zh-CN" altLang="en-US" sz="2600" b="1"/>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5</a:t>
                      </a:r>
                      <a:endParaRPr lang="zh-CN" altLang="en-US" sz="2600" b="1" dirty="0"/>
                    </a:p>
                  </a:txBody>
                  <a:tcPr marL="106934" marR="106934" marT="50408" marB="50408"/>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5</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7"/>
                  </a:ext>
                </a:extLst>
              </a:tr>
              <a:tr h="504084">
                <a:tc>
                  <a:txBody>
                    <a:bodyPr/>
                    <a:lstStyle/>
                    <a:p>
                      <a:pPr algn="ctr"/>
                      <a:endParaRPr lang="zh-CN" altLang="en-US" sz="2600" b="1"/>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0</a:t>
                      </a:r>
                      <a:endParaRPr lang="zh-CN" altLang="en-US" sz="2600" b="1" dirty="0"/>
                    </a:p>
                  </a:txBody>
                  <a:tcPr marL="106934" marR="106934" marT="50408" marB="50408"/>
                </a:tc>
                <a:tc>
                  <a:txBody>
                    <a:bodyPr/>
                    <a:lstStyle/>
                    <a:p>
                      <a:pPr algn="ctr"/>
                      <a:r>
                        <a:rPr lang="en-US" altLang="zh-CN" sz="2600" dirty="0"/>
                        <a:t>6</a:t>
                      </a:r>
                      <a:endParaRPr lang="zh-CN" altLang="en-US" sz="2600" b="1" dirty="0"/>
                    </a:p>
                  </a:txBody>
                  <a:tcPr marL="106934" marR="106934" marT="50408" marB="50408"/>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6</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8"/>
                  </a:ext>
                </a:extLst>
              </a:tr>
              <a:tr h="504084">
                <a:tc>
                  <a:txBody>
                    <a:bodyPr/>
                    <a:lstStyle/>
                    <a:p>
                      <a:pPr algn="ctr"/>
                      <a:endParaRPr lang="zh-CN" altLang="en-US" sz="2600" b="1"/>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1</a:t>
                      </a:r>
                      <a:endParaRPr lang="zh-CN" altLang="en-US" sz="2600" b="1" dirty="0"/>
                    </a:p>
                  </a:txBody>
                  <a:tcPr marL="106934" marR="106934" marT="50408" marB="50408"/>
                </a:tc>
                <a:tc>
                  <a:txBody>
                    <a:bodyPr/>
                    <a:lstStyle/>
                    <a:p>
                      <a:pPr algn="ctr"/>
                      <a:r>
                        <a:rPr lang="en-US" altLang="zh-CN" sz="2600" dirty="0"/>
                        <a:t>7</a:t>
                      </a:r>
                      <a:endParaRPr lang="zh-CN" altLang="en-US" sz="2600" b="1" dirty="0"/>
                    </a:p>
                  </a:txBody>
                  <a:tcPr marL="106934" marR="106934" marT="50408" marB="50408"/>
                </a:tc>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u="none" strike="noStrike" cap="none" normalizeH="0" baseline="0" dirty="0">
                          <a:ln>
                            <a:noFill/>
                          </a:ln>
                          <a:effectLst>
                            <a:outerShdw blurRad="38100" dist="38100" dir="2700000" algn="tl">
                              <a:srgbClr val="C0C0C0"/>
                            </a:outerShdw>
                          </a:effectLst>
                        </a:rPr>
                        <a:t>m</a:t>
                      </a:r>
                      <a:r>
                        <a:rPr kumimoji="0" lang="en-US" altLang="zh-CN" sz="2600" u="none" strike="noStrike" cap="none" normalizeH="0" baseline="-25000" dirty="0">
                          <a:ln>
                            <a:noFill/>
                          </a:ln>
                          <a:effectLst>
                            <a:outerShdw blurRad="38100" dist="38100" dir="2700000" algn="tl">
                              <a:srgbClr val="C0C0C0"/>
                            </a:outerShdw>
                          </a:effectLst>
                        </a:rPr>
                        <a:t>7</a:t>
                      </a:r>
                      <a:endParaRPr kumimoji="0" lang="en-US" altLang="zh-CN" sz="2600" b="1" i="1" u="none" strike="noStrike" cap="none" normalizeH="0" baseline="-25000" dirty="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marL="106934" marR="106934" marT="50408" marB="50408" horzOverflow="overflow"/>
                </a:tc>
                <a:extLst>
                  <a:ext uri="{0D108BD9-81ED-4DB2-BD59-A6C34878D82A}">
                    <a16:rowId xmlns:a16="http://schemas.microsoft.com/office/drawing/2014/main" val="10009"/>
                  </a:ext>
                </a:extLst>
              </a:tr>
            </a:tbl>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835523937"/>
              </p:ext>
            </p:extLst>
          </p:nvPr>
        </p:nvGraphicFramePr>
        <p:xfrm>
          <a:off x="2466380" y="2196455"/>
          <a:ext cx="1110326" cy="3854705"/>
        </p:xfrm>
        <a:graphic>
          <a:graphicData uri="http://schemas.openxmlformats.org/presentationml/2006/ole">
            <mc:AlternateContent xmlns:mc="http://schemas.openxmlformats.org/markup-compatibility/2006">
              <mc:Choice xmlns:v="urn:schemas-microsoft-com:vml" Requires="v">
                <p:oleObj spid="_x0000_s16486" name="公式" r:id="rId4" imgW="482391" imgH="1777229" progId="Equation.3">
                  <p:embed/>
                </p:oleObj>
              </mc:Choice>
              <mc:Fallback>
                <p:oleObj name="公式" r:id="rId4" imgW="482391" imgH="17772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380" y="2196455"/>
                        <a:ext cx="1110326" cy="38547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06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j-ea"/>
              </a:rPr>
              <a:t>逻辑函数的两种标准形式</a:t>
            </a:r>
            <a:br>
              <a:rPr lang="en-US" altLang="zh-CN" dirty="0">
                <a:latin typeface="+mj-ea"/>
              </a:rPr>
            </a:br>
            <a:endParaRPr lang="zh-CN" altLang="en-US" dirty="0">
              <a:latin typeface="+mj-ea"/>
            </a:endParaRPr>
          </a:p>
        </p:txBody>
      </p:sp>
      <p:sp>
        <p:nvSpPr>
          <p:cNvPr id="4" name="内容占位符 3"/>
          <p:cNvSpPr>
            <a:spLocks noGrp="1"/>
          </p:cNvSpPr>
          <p:nvPr>
            <p:ph idx="1"/>
          </p:nvPr>
        </p:nvSpPr>
        <p:spPr/>
        <p:txBody>
          <a:bodyPr/>
          <a:lstStyle/>
          <a:p>
            <a:pPr marL="373384" lvl="1" indent="-373384">
              <a:buFontTx/>
              <a:buChar char="•"/>
            </a:pPr>
            <a:r>
              <a:rPr lang="zh-CN" altLang="en-US" sz="3500" dirty="0">
                <a:latin typeface="+mj-ea"/>
              </a:rPr>
              <a:t>最小项的真值表</a:t>
            </a:r>
            <a:endParaRPr lang="en-US" altLang="zh-CN" sz="3500" dirty="0">
              <a:latin typeface="+mj-ea"/>
            </a:endParaRPr>
          </a:p>
          <a:p>
            <a:pPr marL="808998" lvl="2" indent="-373384"/>
            <a:endParaRPr lang="zh-CN" altLang="en-US" dirty="0">
              <a:latin typeface="+mj-ea"/>
            </a:endParaRPr>
          </a:p>
          <a:p>
            <a:pPr marL="808998" lvl="2" indent="-373384"/>
            <a:endParaRPr lang="en-US" altLang="zh-CN" dirty="0">
              <a:latin typeface="+mj-ea"/>
            </a:endParaRPr>
          </a:p>
          <a:p>
            <a:pPr marL="497845" lvl="1" indent="0">
              <a:buNone/>
            </a:pPr>
            <a:endParaRPr lang="en-US" altLang="zh-CN" dirty="0">
              <a:latin typeface="+mj-ea"/>
            </a:endParaRPr>
          </a:p>
          <a:p>
            <a:endParaRPr lang="zh-CN" altLang="en-US" dirty="0">
              <a:latin typeface="+mj-ea"/>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nvPr>
            </p:nvGraphicFramePr>
            <p:xfrm>
              <a:off x="162124" y="684287"/>
              <a:ext cx="10369152" cy="619268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1008112">
                      <a:extLst>
                        <a:ext uri="{9D8B030D-6E8A-4147-A177-3AD203B41FA5}">
                          <a16:colId xmlns:a16="http://schemas.microsoft.com/office/drawing/2014/main" val="20005"/>
                        </a:ext>
                      </a:extLst>
                    </a:gridCol>
                    <a:gridCol w="864096">
                      <a:extLst>
                        <a:ext uri="{9D8B030D-6E8A-4147-A177-3AD203B41FA5}">
                          <a16:colId xmlns:a16="http://schemas.microsoft.com/office/drawing/2014/main" val="20006"/>
                        </a:ext>
                      </a:extLst>
                    </a:gridCol>
                    <a:gridCol w="864096">
                      <a:extLst>
                        <a:ext uri="{9D8B030D-6E8A-4147-A177-3AD203B41FA5}">
                          <a16:colId xmlns:a16="http://schemas.microsoft.com/office/drawing/2014/main" val="20007"/>
                        </a:ext>
                      </a:extLst>
                    </a:gridCol>
                    <a:gridCol w="864096">
                      <a:extLst>
                        <a:ext uri="{9D8B030D-6E8A-4147-A177-3AD203B41FA5}">
                          <a16:colId xmlns:a16="http://schemas.microsoft.com/office/drawing/2014/main" val="20008"/>
                        </a:ext>
                      </a:extLst>
                    </a:gridCol>
                    <a:gridCol w="864096">
                      <a:extLst>
                        <a:ext uri="{9D8B030D-6E8A-4147-A177-3AD203B41FA5}">
                          <a16:colId xmlns:a16="http://schemas.microsoft.com/office/drawing/2014/main" val="20009"/>
                        </a:ext>
                      </a:extLst>
                    </a:gridCol>
                    <a:gridCol w="864096">
                      <a:extLst>
                        <a:ext uri="{9D8B030D-6E8A-4147-A177-3AD203B41FA5}">
                          <a16:colId xmlns:a16="http://schemas.microsoft.com/office/drawing/2014/main" val="20010"/>
                        </a:ext>
                      </a:extLst>
                    </a:gridCol>
                    <a:gridCol w="864096">
                      <a:extLst>
                        <a:ext uri="{9D8B030D-6E8A-4147-A177-3AD203B41FA5}">
                          <a16:colId xmlns:a16="http://schemas.microsoft.com/office/drawing/2014/main" val="20011"/>
                        </a:ext>
                      </a:extLst>
                    </a:gridCol>
                  </a:tblGrid>
                  <a:tr h="688076">
                    <a:tc>
                      <a:txBody>
                        <a:bodyPr/>
                        <a:lstStyle/>
                        <a:p>
                          <a:pPr algn="ctr"/>
                          <a:r>
                            <a:rPr lang="zh-CN" altLang="en-US" sz="2400" b="1" dirty="0"/>
                            <a:t>编号</a:t>
                          </a:r>
                        </a:p>
                      </a:txBody>
                      <a:tcPr/>
                    </a:tc>
                    <a:tc>
                      <a:txBody>
                        <a:bodyPr/>
                        <a:lstStyle/>
                        <a:p>
                          <a:pPr algn="ctr"/>
                          <a:r>
                            <a:rPr lang="en-US" altLang="zh-CN" sz="2400" b="1" dirty="0"/>
                            <a:t>A</a:t>
                          </a:r>
                          <a:endParaRPr lang="zh-CN" altLang="en-US" sz="2400" b="1" dirty="0"/>
                        </a:p>
                      </a:txBody>
                      <a:tcPr/>
                    </a:tc>
                    <a:tc>
                      <a:txBody>
                        <a:bodyPr/>
                        <a:lstStyle/>
                        <a:p>
                          <a:pPr algn="ctr"/>
                          <a:r>
                            <a:rPr lang="en-US" altLang="zh-CN" sz="2400" b="1" dirty="0"/>
                            <a:t>B</a:t>
                          </a:r>
                          <a:endParaRPr lang="zh-CN" altLang="en-US" sz="2400" b="1" dirty="0"/>
                        </a:p>
                      </a:txBody>
                      <a:tcPr/>
                    </a:tc>
                    <a:tc>
                      <a:txBody>
                        <a:bodyPr/>
                        <a:lstStyle/>
                        <a:p>
                          <a:pPr algn="ctr"/>
                          <a:r>
                            <a:rPr lang="en-US" altLang="zh-CN" sz="2400" b="1" dirty="0"/>
                            <a:t>C</a:t>
                          </a:r>
                          <a:endParaRPr lang="zh-CN" altLang="en-US" sz="24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2400" b="1" dirty="0"/>
                            <a:t>A’B’C’</a:t>
                          </a:r>
                          <a:endParaRPr lang="zh-CN" altLang="en-US" sz="24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2400" b="1" dirty="0"/>
                            <a:t>A’B’C</a:t>
                          </a:r>
                          <a:endParaRPr lang="zh-CN" altLang="en-US" sz="2400" b="1" dirty="0"/>
                        </a:p>
                      </a:txBody>
                      <a:tcPr/>
                    </a:tc>
                    <a:tc>
                      <a:txBody>
                        <a:bodyPr/>
                        <a:lstStyle/>
                        <a:p>
                          <a:pPr algn="ctr"/>
                          <a:r>
                            <a:rPr lang="en-US" altLang="zh-CN" sz="2400" b="1" dirty="0"/>
                            <a:t>A’BC</a:t>
                          </a:r>
                          <a:endParaRPr lang="zh-CN" altLang="en-US" sz="2400" b="1" dirty="0"/>
                        </a:p>
                      </a:txBody>
                      <a:tcPr/>
                    </a:tc>
                    <a:tc>
                      <a:txBody>
                        <a:bodyPr/>
                        <a:lstStyle/>
                        <a:p>
                          <a:pPr algn="ctr"/>
                          <a:r>
                            <a:rPr lang="en-US" altLang="zh-CN" sz="2400" b="1" dirty="0"/>
                            <a:t>A’BC’</a:t>
                          </a:r>
                          <a:endParaRPr lang="zh-CN" altLang="en-US" sz="2400" b="1" dirty="0"/>
                        </a:p>
                      </a:txBody>
                      <a:tcPr/>
                    </a:tc>
                    <a:tc>
                      <a:txBody>
                        <a:bodyPr/>
                        <a:lstStyle/>
                        <a:p>
                          <a:pPr algn="ctr"/>
                          <a:r>
                            <a:rPr lang="en-US" altLang="zh-CN" sz="2400" b="1" dirty="0"/>
                            <a:t>ABC’</a:t>
                          </a:r>
                          <a:endParaRPr lang="zh-CN" altLang="en-US" sz="2400" b="1" dirty="0"/>
                        </a:p>
                      </a:txBody>
                      <a:tcPr/>
                    </a:tc>
                    <a:tc>
                      <a:txBody>
                        <a:bodyPr/>
                        <a:lstStyle/>
                        <a:p>
                          <a:pPr algn="ctr"/>
                          <a:r>
                            <a:rPr lang="en-US" altLang="zh-CN" sz="2400" b="1" dirty="0"/>
                            <a:t>ABC</a:t>
                          </a:r>
                          <a:endParaRPr lang="zh-CN" altLang="en-US" sz="2400" b="1" dirty="0"/>
                        </a:p>
                      </a:txBody>
                      <a:tcPr/>
                    </a:tc>
                    <a:tc>
                      <a:txBody>
                        <a:bodyPr/>
                        <a:lstStyle/>
                        <a:p>
                          <a:pPr algn="ctr"/>
                          <a:r>
                            <a:rPr lang="en-US" altLang="zh-CN" sz="2400" b="1" dirty="0"/>
                            <a:t>AB’C</a:t>
                          </a:r>
                          <a:endParaRPr lang="zh-CN" altLang="en-US" sz="2400" b="1" dirty="0"/>
                        </a:p>
                      </a:txBody>
                      <a:tcPr/>
                    </a:tc>
                    <a:tc>
                      <a:txBody>
                        <a:bodyPr/>
                        <a:lstStyle/>
                        <a:p>
                          <a:pPr algn="ctr"/>
                          <a:r>
                            <a:rPr lang="en-US" altLang="zh-CN" sz="2400" b="1" dirty="0"/>
                            <a:t>AB’C’</a:t>
                          </a:r>
                          <a:endParaRPr lang="zh-CN" altLang="en-US" sz="2400" b="1" dirty="0"/>
                        </a:p>
                      </a:txBody>
                      <a:tcPr/>
                    </a:tc>
                    <a:extLst>
                      <a:ext uri="{0D108BD9-81ED-4DB2-BD59-A6C34878D82A}">
                        <a16:rowId xmlns:a16="http://schemas.microsoft.com/office/drawing/2014/main" val="10000"/>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𝟎</m:t>
                                    </m:r>
                                  </m:sub>
                                </m:sSub>
                              </m:oMath>
                            </m:oMathPara>
                          </a14:m>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solidFill>
                                <a:srgbClr val="FF0000"/>
                              </a:solidFill>
                            </a:rPr>
                            <a:t>1</a:t>
                          </a:r>
                          <a:endParaRPr lang="zh-CN" altLang="en-US" sz="3200" b="1" dirty="0">
                            <a:solidFill>
                              <a:srgbClr val="FF0000"/>
                            </a:solidFill>
                          </a:endParaRPr>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extLst>
                      <a:ext uri="{0D108BD9-81ED-4DB2-BD59-A6C34878D82A}">
                        <a16:rowId xmlns:a16="http://schemas.microsoft.com/office/drawing/2014/main" val="10001"/>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𝟏</m:t>
                                    </m:r>
                                  </m:sub>
                                </m:sSub>
                              </m:oMath>
                            </m:oMathPara>
                          </a14:m>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solidFill>
                                <a:srgbClr val="FF0000"/>
                              </a:solidFill>
                            </a:rPr>
                            <a:t>1</a:t>
                          </a:r>
                          <a:endParaRPr lang="zh-CN" altLang="en-US" sz="3200" b="1" dirty="0">
                            <a:solidFill>
                              <a:srgbClr val="FF0000"/>
                            </a:solidFill>
                          </a:endParaRPr>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extLst>
                      <a:ext uri="{0D108BD9-81ED-4DB2-BD59-A6C34878D82A}">
                        <a16:rowId xmlns:a16="http://schemas.microsoft.com/office/drawing/2014/main" val="10002"/>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𝟑</m:t>
                                    </m:r>
                                  </m:sub>
                                </m:sSub>
                              </m:oMath>
                            </m:oMathPara>
                          </a14:m>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t>0</a:t>
                          </a:r>
                          <a:endParaRPr lang="zh-CN" altLang="en-US" sz="3200" b="1" dirty="0"/>
                        </a:p>
                      </a:txBody>
                      <a:tcPr/>
                    </a:tc>
                    <a:tc>
                      <a:txBody>
                        <a:bodyPr/>
                        <a:lstStyle/>
                        <a:p>
                          <a:pPr algn="ctr"/>
                          <a:r>
                            <a:rPr lang="en-US" altLang="zh-CN" sz="3200" b="1" dirty="0">
                              <a:solidFill>
                                <a:srgbClr val="FF0000"/>
                              </a:solidFill>
                            </a:rPr>
                            <a:t>1</a:t>
                          </a:r>
                          <a:endParaRPr lang="zh-CN" altLang="en-US" sz="3200" b="1" dirty="0">
                            <a:solidFill>
                              <a:srgbClr val="FF0000"/>
                            </a:solidFill>
                          </a:endParaRPr>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extLst>
                      <a:ext uri="{0D108BD9-81ED-4DB2-BD59-A6C34878D82A}">
                        <a16:rowId xmlns:a16="http://schemas.microsoft.com/office/drawing/2014/main" val="10003"/>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𝟐</m:t>
                                    </m:r>
                                  </m:sub>
                                </m:sSub>
                              </m:oMath>
                            </m:oMathPara>
                          </a14:m>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0</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solidFill>
                                <a:srgbClr val="FF0000"/>
                              </a:solidFill>
                            </a:rPr>
                            <a:t>1</a:t>
                          </a:r>
                          <a:endParaRPr lang="zh-CN" altLang="en-US" sz="3200" b="1" dirty="0">
                            <a:solidFill>
                              <a:srgbClr val="FF0000"/>
                            </a:solidFill>
                          </a:endParaRPr>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extLst>
                      <a:ext uri="{0D108BD9-81ED-4DB2-BD59-A6C34878D82A}">
                        <a16:rowId xmlns:a16="http://schemas.microsoft.com/office/drawing/2014/main" val="10004"/>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𝟔</m:t>
                                    </m:r>
                                  </m:sub>
                                </m:sSub>
                              </m:oMath>
                            </m:oMathPara>
                          </a14:m>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0</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solidFill>
                                <a:srgbClr val="FF0000"/>
                              </a:solidFill>
                            </a:rPr>
                            <a:t>1</a:t>
                          </a:r>
                          <a:endParaRPr lang="zh-CN" altLang="en-US" sz="3200" b="1" dirty="0">
                            <a:solidFill>
                              <a:srgbClr val="FF0000"/>
                            </a:solidFill>
                          </a:endParaRPr>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extLst>
                      <a:ext uri="{0D108BD9-81ED-4DB2-BD59-A6C34878D82A}">
                        <a16:rowId xmlns:a16="http://schemas.microsoft.com/office/drawing/2014/main" val="10005"/>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𝟕</m:t>
                                    </m:r>
                                  </m:sub>
                                </m:sSub>
                              </m:oMath>
                            </m:oMathPara>
                          </a14:m>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solidFill>
                                <a:srgbClr val="FF0000"/>
                              </a:solidFill>
                            </a:rPr>
                            <a:t>1</a:t>
                          </a:r>
                          <a:endParaRPr lang="zh-CN" altLang="en-US" sz="3200" b="1" dirty="0">
                            <a:solidFill>
                              <a:srgbClr val="FF0000"/>
                            </a:solidFill>
                          </a:endParaRPr>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extLst>
                      <a:ext uri="{0D108BD9-81ED-4DB2-BD59-A6C34878D82A}">
                        <a16:rowId xmlns:a16="http://schemas.microsoft.com/office/drawing/2014/main" val="10006"/>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𝟓</m:t>
                                    </m:r>
                                  </m:sub>
                                </m:sSub>
                              </m:oMath>
                            </m:oMathPara>
                          </a14:m>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solidFill>
                                <a:srgbClr val="FF0000"/>
                              </a:solidFill>
                            </a:rPr>
                            <a:t>1</a:t>
                          </a:r>
                          <a:endParaRPr lang="zh-CN" altLang="en-US" sz="3200" b="1" dirty="0">
                            <a:solidFill>
                              <a:srgbClr val="FF0000"/>
                            </a:solidFill>
                          </a:endParaRPr>
                        </a:p>
                      </a:txBody>
                      <a:tcPr/>
                    </a:tc>
                    <a:tc>
                      <a:txBody>
                        <a:bodyPr/>
                        <a:lstStyle/>
                        <a:p>
                          <a:pPr algn="ctr"/>
                          <a:r>
                            <a:rPr lang="en-US" altLang="zh-CN" sz="3200" b="1" dirty="0"/>
                            <a:t>0</a:t>
                          </a:r>
                          <a:endParaRPr lang="zh-CN" altLang="en-US" sz="3200" b="1" dirty="0"/>
                        </a:p>
                      </a:txBody>
                      <a:tcPr/>
                    </a:tc>
                    <a:extLst>
                      <a:ext uri="{0D108BD9-81ED-4DB2-BD59-A6C34878D82A}">
                        <a16:rowId xmlns:a16="http://schemas.microsoft.com/office/drawing/2014/main" val="10007"/>
                      </a:ext>
                    </a:extLst>
                  </a:tr>
                  <a:tr h="688076">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atin typeface="Cambria Math" panose="02040503050406030204" pitchFamily="18" charset="0"/>
                                      </a:rPr>
                                    </m:ctrlPr>
                                  </m:sSubPr>
                                  <m:e>
                                    <m:r>
                                      <a:rPr lang="en-US" altLang="zh-CN" sz="3200" b="1" i="1" smtClean="0">
                                        <a:latin typeface="Cambria Math"/>
                                      </a:rPr>
                                      <m:t>𝒎</m:t>
                                    </m:r>
                                  </m:e>
                                  <m:sub>
                                    <m:r>
                                      <a:rPr lang="en-US" altLang="zh-CN" sz="3200" b="1" i="1" smtClean="0">
                                        <a:latin typeface="Cambria Math"/>
                                      </a:rPr>
                                      <m:t>𝟒</m:t>
                                    </m:r>
                                  </m:sub>
                                </m:sSub>
                              </m:oMath>
                            </m:oMathPara>
                          </a14:m>
                          <a:endParaRPr lang="zh-CN" altLang="en-US" sz="3200" b="1" dirty="0"/>
                        </a:p>
                      </a:txBody>
                      <a:tcPr/>
                    </a:tc>
                    <a:tc>
                      <a:txBody>
                        <a:bodyPr/>
                        <a:lstStyle/>
                        <a:p>
                          <a:pPr algn="ctr"/>
                          <a:r>
                            <a:rPr lang="en-US" altLang="zh-CN" sz="3200" b="1" dirty="0"/>
                            <a:t>1</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solidFill>
                                <a:schemeClr val="tx1"/>
                              </a:solidFill>
                            </a:rPr>
                            <a:t>0</a:t>
                          </a:r>
                          <a:endParaRPr lang="zh-CN" altLang="en-US" sz="3200" b="1" dirty="0">
                            <a:solidFill>
                              <a:schemeClr val="tx1"/>
                            </a:solidFill>
                          </a:endParaRPr>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t>0</a:t>
                          </a:r>
                          <a:endParaRPr lang="zh-CN" altLang="en-US" sz="3200" b="1" dirty="0"/>
                        </a:p>
                      </a:txBody>
                      <a:tcPr/>
                    </a:tc>
                    <a:tc>
                      <a:txBody>
                        <a:bodyPr/>
                        <a:lstStyle/>
                        <a:p>
                          <a:pPr algn="ctr"/>
                          <a:r>
                            <a:rPr lang="en-US" altLang="zh-CN" sz="3200" b="1" dirty="0">
                              <a:solidFill>
                                <a:srgbClr val="FF0000"/>
                              </a:solidFill>
                            </a:rPr>
                            <a:t>1</a:t>
                          </a:r>
                          <a:endParaRPr lang="zh-CN" altLang="en-US" sz="3200" b="1" dirty="0">
                            <a:solidFill>
                              <a:srgbClr val="FF0000"/>
                            </a:solidFill>
                          </a:endParaRPr>
                        </a:p>
                      </a:txBody>
                      <a:tcPr/>
                    </a:tc>
                    <a:extLst>
                      <a:ext uri="{0D108BD9-81ED-4DB2-BD59-A6C34878D82A}">
                        <a16:rowId xmlns:a16="http://schemas.microsoft.com/office/drawing/2014/main" val="10008"/>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091928540"/>
                  </p:ext>
                </p:extLst>
              </p:nvPr>
            </p:nvGraphicFramePr>
            <p:xfrm>
              <a:off x="162124" y="684287"/>
              <a:ext cx="10369152" cy="6192684"/>
            </p:xfrm>
            <a:graphic>
              <a:graphicData uri="http://schemas.openxmlformats.org/drawingml/2006/table">
                <a:tbl>
                  <a:tblPr firstRow="1" bandRow="1">
                    <a:tableStyleId>{5C22544A-7EE6-4342-B048-85BDC9FD1C3A}</a:tableStyleId>
                  </a:tblPr>
                  <a:tblGrid>
                    <a:gridCol w="864096"/>
                    <a:gridCol w="648072"/>
                    <a:gridCol w="864096"/>
                    <a:gridCol w="792088"/>
                    <a:gridCol w="1008112"/>
                    <a:gridCol w="1008112"/>
                    <a:gridCol w="864096"/>
                    <a:gridCol w="864096"/>
                    <a:gridCol w="864096"/>
                    <a:gridCol w="864096"/>
                    <a:gridCol w="864096"/>
                    <a:gridCol w="864096"/>
                  </a:tblGrid>
                  <a:tr h="688076">
                    <a:tc>
                      <a:txBody>
                        <a:bodyPr/>
                        <a:lstStyle/>
                        <a:p>
                          <a:pPr algn="ctr"/>
                          <a:r>
                            <a:rPr lang="zh-CN" altLang="en-US" sz="2400" b="1" dirty="0" smtClean="0"/>
                            <a:t>编号</a:t>
                          </a:r>
                          <a:endParaRPr lang="zh-CN" altLang="en-US" sz="2400" b="1" dirty="0"/>
                        </a:p>
                      </a:txBody>
                      <a:tcPr/>
                    </a:tc>
                    <a:tc>
                      <a:txBody>
                        <a:bodyPr/>
                        <a:lstStyle/>
                        <a:p>
                          <a:pPr algn="ctr"/>
                          <a:r>
                            <a:rPr lang="en-US" altLang="zh-CN" sz="2400" b="1" dirty="0" smtClean="0"/>
                            <a:t>A</a:t>
                          </a:r>
                          <a:endParaRPr lang="zh-CN" altLang="en-US" sz="2400" b="1" dirty="0"/>
                        </a:p>
                      </a:txBody>
                      <a:tcPr/>
                    </a:tc>
                    <a:tc>
                      <a:txBody>
                        <a:bodyPr/>
                        <a:lstStyle/>
                        <a:p>
                          <a:pPr algn="ctr"/>
                          <a:r>
                            <a:rPr lang="en-US" altLang="zh-CN" sz="2400" b="1" dirty="0" smtClean="0"/>
                            <a:t>B</a:t>
                          </a:r>
                          <a:endParaRPr lang="zh-CN" altLang="en-US" sz="2400" b="1" dirty="0"/>
                        </a:p>
                      </a:txBody>
                      <a:tcPr/>
                    </a:tc>
                    <a:tc>
                      <a:txBody>
                        <a:bodyPr/>
                        <a:lstStyle/>
                        <a:p>
                          <a:pPr algn="ctr"/>
                          <a:r>
                            <a:rPr lang="en-US" altLang="zh-CN" sz="2400" b="1" dirty="0" smtClean="0"/>
                            <a:t>C</a:t>
                          </a:r>
                          <a:endParaRPr lang="zh-CN" altLang="en-US" sz="24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2400" b="1" dirty="0" smtClean="0"/>
                            <a:t>A’B’C’</a:t>
                          </a:r>
                          <a:endParaRPr lang="zh-CN" altLang="en-US" sz="24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2400" b="1" dirty="0" smtClean="0"/>
                            <a:t>A’B’C</a:t>
                          </a:r>
                          <a:endParaRPr lang="zh-CN" altLang="en-US" sz="2400" b="1" dirty="0"/>
                        </a:p>
                      </a:txBody>
                      <a:tcPr/>
                    </a:tc>
                    <a:tc>
                      <a:txBody>
                        <a:bodyPr/>
                        <a:lstStyle/>
                        <a:p>
                          <a:pPr algn="ctr"/>
                          <a:r>
                            <a:rPr lang="en-US" altLang="zh-CN" sz="2400" b="1" dirty="0" smtClean="0"/>
                            <a:t>A’BC</a:t>
                          </a:r>
                          <a:endParaRPr lang="zh-CN" altLang="en-US" sz="2400" b="1" dirty="0"/>
                        </a:p>
                      </a:txBody>
                      <a:tcPr/>
                    </a:tc>
                    <a:tc>
                      <a:txBody>
                        <a:bodyPr/>
                        <a:lstStyle/>
                        <a:p>
                          <a:pPr algn="ctr"/>
                          <a:r>
                            <a:rPr lang="en-US" altLang="zh-CN" sz="2400" b="1" dirty="0" smtClean="0"/>
                            <a:t>A’BC’</a:t>
                          </a:r>
                          <a:endParaRPr lang="zh-CN" altLang="en-US" sz="2400" b="1" dirty="0"/>
                        </a:p>
                      </a:txBody>
                      <a:tcPr/>
                    </a:tc>
                    <a:tc>
                      <a:txBody>
                        <a:bodyPr/>
                        <a:lstStyle/>
                        <a:p>
                          <a:pPr algn="ctr"/>
                          <a:r>
                            <a:rPr lang="en-US" altLang="zh-CN" sz="2400" b="1" dirty="0" smtClean="0"/>
                            <a:t>ABC’</a:t>
                          </a:r>
                          <a:endParaRPr lang="zh-CN" altLang="en-US" sz="2400" b="1" dirty="0"/>
                        </a:p>
                      </a:txBody>
                      <a:tcPr/>
                    </a:tc>
                    <a:tc>
                      <a:txBody>
                        <a:bodyPr/>
                        <a:lstStyle/>
                        <a:p>
                          <a:pPr algn="ctr"/>
                          <a:r>
                            <a:rPr lang="en-US" altLang="zh-CN" sz="2400" b="1" dirty="0" smtClean="0"/>
                            <a:t>ABC</a:t>
                          </a:r>
                          <a:endParaRPr lang="zh-CN" altLang="en-US" sz="2400" b="1" dirty="0"/>
                        </a:p>
                      </a:txBody>
                      <a:tcPr/>
                    </a:tc>
                    <a:tc>
                      <a:txBody>
                        <a:bodyPr/>
                        <a:lstStyle/>
                        <a:p>
                          <a:pPr algn="ctr"/>
                          <a:r>
                            <a:rPr lang="en-US" altLang="zh-CN" sz="2400" b="1" dirty="0" smtClean="0"/>
                            <a:t>AB’C</a:t>
                          </a:r>
                          <a:endParaRPr lang="zh-CN" altLang="en-US" sz="2400" b="1" dirty="0"/>
                        </a:p>
                      </a:txBody>
                      <a:tcPr/>
                    </a:tc>
                    <a:tc>
                      <a:txBody>
                        <a:bodyPr/>
                        <a:lstStyle/>
                        <a:p>
                          <a:pPr algn="ctr"/>
                          <a:r>
                            <a:rPr lang="en-US" altLang="zh-CN" sz="2400" b="1" dirty="0" smtClean="0"/>
                            <a:t>AB’C’</a:t>
                          </a:r>
                          <a:endParaRPr lang="zh-CN" altLang="en-US" sz="2400" b="1" dirty="0"/>
                        </a:p>
                      </a:txBody>
                      <a:tcPr/>
                    </a:tc>
                  </a:tr>
                  <a:tr h="688076">
                    <a:tc>
                      <a:txBody>
                        <a:bodyPr/>
                        <a:lstStyle/>
                        <a:p>
                          <a:endParaRPr lang="zh-CN"/>
                        </a:p>
                      </a:txBody>
                      <a:tcPr>
                        <a:blipFill rotWithShape="1">
                          <a:blip r:embed="rId4"/>
                          <a:stretch>
                            <a:fillRect l="-704" t="-110619" r="-1097887" b="-712389"/>
                          </a:stretch>
                        </a:blipFil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r>
                  <a:tr h="688076">
                    <a:tc>
                      <a:txBody>
                        <a:bodyPr/>
                        <a:lstStyle/>
                        <a:p>
                          <a:endParaRPr lang="zh-CN"/>
                        </a:p>
                      </a:txBody>
                      <a:tcPr>
                        <a:blipFill rotWithShape="1">
                          <a:blip r:embed="rId4"/>
                          <a:stretch>
                            <a:fillRect l="-704" t="-210619" r="-1097887" b="-612389"/>
                          </a:stretch>
                        </a:blipFil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r>
                  <a:tr h="688076">
                    <a:tc>
                      <a:txBody>
                        <a:bodyPr/>
                        <a:lstStyle/>
                        <a:p>
                          <a:endParaRPr lang="zh-CN"/>
                        </a:p>
                      </a:txBody>
                      <a:tcPr>
                        <a:blipFill rotWithShape="1">
                          <a:blip r:embed="rId4"/>
                          <a:stretch>
                            <a:fillRect l="-704" t="-310619" r="-1097887" b="-512389"/>
                          </a:stretch>
                        </a:blipFil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r>
                  <a:tr h="688076">
                    <a:tc>
                      <a:txBody>
                        <a:bodyPr/>
                        <a:lstStyle/>
                        <a:p>
                          <a:endParaRPr lang="zh-CN"/>
                        </a:p>
                      </a:txBody>
                      <a:tcPr>
                        <a:blipFill rotWithShape="1">
                          <a:blip r:embed="rId4"/>
                          <a:stretch>
                            <a:fillRect l="-704" t="-414286" r="-1097887" b="-416964"/>
                          </a:stretch>
                        </a:blipFil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0</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r>
                  <a:tr h="688076">
                    <a:tc>
                      <a:txBody>
                        <a:bodyPr/>
                        <a:lstStyle/>
                        <a:p>
                          <a:endParaRPr lang="zh-CN"/>
                        </a:p>
                      </a:txBody>
                      <a:tcPr>
                        <a:blipFill rotWithShape="1">
                          <a:blip r:embed="rId4"/>
                          <a:stretch>
                            <a:fillRect l="-704" t="-509735" r="-1097887" b="-313274"/>
                          </a:stretch>
                        </a:blipFill>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0</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r>
                  <a:tr h="688076">
                    <a:tc>
                      <a:txBody>
                        <a:bodyPr/>
                        <a:lstStyle/>
                        <a:p>
                          <a:endParaRPr lang="zh-CN"/>
                        </a:p>
                      </a:txBody>
                      <a:tcPr>
                        <a:blipFill rotWithShape="1">
                          <a:blip r:embed="rId4"/>
                          <a:stretch>
                            <a:fillRect l="-704" t="-609735" r="-1097887" b="-213274"/>
                          </a:stretch>
                        </a:blipFill>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r>
                  <a:tr h="688076">
                    <a:tc>
                      <a:txBody>
                        <a:bodyPr/>
                        <a:lstStyle/>
                        <a:p>
                          <a:endParaRPr lang="zh-CN"/>
                        </a:p>
                      </a:txBody>
                      <a:tcPr>
                        <a:blipFill rotWithShape="1">
                          <a:blip r:embed="rId4"/>
                          <a:stretch>
                            <a:fillRect l="-704" t="-709735" r="-1097887" b="-113274"/>
                          </a:stretch>
                        </a:blipFill>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1</a:t>
                          </a:r>
                          <a:endParaRPr lang="zh-CN" altLang="en-US" sz="3200" b="1" dirty="0"/>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tc>
                    <a:tc>
                      <a:txBody>
                        <a:bodyPr/>
                        <a:lstStyle/>
                        <a:p>
                          <a:pPr algn="ctr"/>
                          <a:r>
                            <a:rPr lang="en-US" altLang="zh-CN" sz="3200" b="1" dirty="0" smtClean="0"/>
                            <a:t>0</a:t>
                          </a:r>
                          <a:endParaRPr lang="zh-CN" altLang="en-US" sz="3200" b="1" dirty="0"/>
                        </a:p>
                      </a:txBody>
                      <a:tcPr/>
                    </a:tc>
                  </a:tr>
                  <a:tr h="688076">
                    <a:tc>
                      <a:txBody>
                        <a:bodyPr/>
                        <a:lstStyle/>
                        <a:p>
                          <a:endParaRPr lang="zh-CN"/>
                        </a:p>
                      </a:txBody>
                      <a:tcPr>
                        <a:blipFill rotWithShape="1">
                          <a:blip r:embed="rId4"/>
                          <a:stretch>
                            <a:fillRect l="-704" t="-809735" r="-1097887" b="-13274"/>
                          </a:stretch>
                        </a:blipFill>
                      </a:tcPr>
                    </a:tc>
                    <a:tc>
                      <a:txBody>
                        <a:bodyPr/>
                        <a:lstStyle/>
                        <a:p>
                          <a:pPr algn="ctr"/>
                          <a:r>
                            <a:rPr lang="en-US" altLang="zh-CN" sz="3200" b="1" dirty="0" smtClean="0"/>
                            <a:t>1</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solidFill>
                                <a:schemeClr val="tx1"/>
                              </a:solidFill>
                            </a:rPr>
                            <a:t>0</a:t>
                          </a:r>
                          <a:endParaRPr lang="zh-CN" altLang="en-US" sz="3200" b="1" dirty="0">
                            <a:solidFill>
                              <a:schemeClr val="tx1"/>
                            </a:solidFill>
                          </a:endParaRPr>
                        </a:p>
                      </a:txBody>
                      <a:tcPr>
                        <a:lnR w="19050" cap="flat" cmpd="sng" algn="ctr">
                          <a:solidFill>
                            <a:srgbClr val="FF0000"/>
                          </a:solidFill>
                          <a:prstDash val="sysDashDotDot"/>
                          <a:round/>
                          <a:headEnd type="none" w="med" len="med"/>
                          <a:tailEnd type="none" w="med" len="med"/>
                        </a:lnR>
                      </a:tcPr>
                    </a:tc>
                    <a:tc>
                      <a:txBody>
                        <a:bodyPr/>
                        <a:lstStyle/>
                        <a:p>
                          <a:pPr algn="ctr"/>
                          <a:r>
                            <a:rPr lang="en-US" altLang="zh-CN" sz="3200" b="1" dirty="0" smtClean="0"/>
                            <a:t>0</a:t>
                          </a:r>
                          <a:endParaRPr lang="zh-CN" altLang="en-US" sz="3200" b="1" dirty="0"/>
                        </a:p>
                      </a:txBody>
                      <a:tcPr>
                        <a:lnL w="19050" cap="flat" cmpd="sng" algn="ctr">
                          <a:solidFill>
                            <a:srgbClr val="FF0000"/>
                          </a:solidFill>
                          <a:prstDash val="sysDashDotDot"/>
                          <a:round/>
                          <a:headEnd type="none" w="med" len="med"/>
                          <a:tailEnd type="none" w="med" len="med"/>
                        </a:lnL>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t>0</a:t>
                          </a:r>
                          <a:endParaRPr lang="zh-CN" altLang="en-US" sz="3200" b="1" dirty="0"/>
                        </a:p>
                      </a:txBody>
                      <a:tcPr/>
                    </a:tc>
                    <a:tc>
                      <a:txBody>
                        <a:bodyPr/>
                        <a:lstStyle/>
                        <a:p>
                          <a:pPr algn="ctr"/>
                          <a:r>
                            <a:rPr lang="en-US" altLang="zh-CN" sz="3200" b="1" dirty="0" smtClean="0">
                              <a:solidFill>
                                <a:srgbClr val="FF0000"/>
                              </a:solidFill>
                            </a:rPr>
                            <a:t>1</a:t>
                          </a:r>
                          <a:endParaRPr lang="zh-CN" altLang="en-US" sz="3200" b="1" dirty="0">
                            <a:solidFill>
                              <a:srgbClr val="FF0000"/>
                            </a:solidFill>
                          </a:endParaRPr>
                        </a:p>
                      </a:txBody>
                      <a:tcPr/>
                    </a:tc>
                  </a:tr>
                </a:tbl>
              </a:graphicData>
            </a:graphic>
          </p:graphicFrame>
        </mc:Fallback>
      </mc:AlternateContent>
    </p:spTree>
    <p:custDataLst>
      <p:tags r:id="rId1"/>
    </p:custDataLst>
    <p:extLst>
      <p:ext uri="{BB962C8B-B14F-4D97-AF65-F5344CB8AC3E}">
        <p14:creationId xmlns:p14="http://schemas.microsoft.com/office/powerpoint/2010/main" val="2386130900"/>
      </p:ext>
    </p:extLst>
  </p:cSld>
  <p:clrMapOvr>
    <a:masterClrMapping/>
  </p:clrMapOvr>
  <mc:AlternateContent xmlns:mc="http://schemas.openxmlformats.org/markup-compatibility/2006" xmlns:p14="http://schemas.microsoft.com/office/powerpoint/2010/main">
    <mc:Choice Requires="p14">
      <p:transition p14:dur="0" advTm="17716"/>
    </mc:Choice>
    <mc:Fallback xmlns="">
      <p:transition advTm="17716"/>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逻辑函数的两种标准形式</a:t>
            </a:r>
            <a:br>
              <a:rPr lang="en-US" altLang="zh-CN" dirty="0"/>
            </a:b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pPr marL="373384" lvl="1" indent="-373384">
                  <a:buFontTx/>
                  <a:buChar char="•"/>
                </a:pPr>
                <a:r>
                  <a:rPr lang="zh-CN" altLang="en-US" sz="3500" dirty="0"/>
                  <a:t>最小项的性质</a:t>
                </a:r>
                <a:endParaRPr lang="en-US" altLang="zh-CN" sz="3500" dirty="0"/>
              </a:p>
              <a:p>
                <a:pPr marL="808998" lvl="2" indent="-373384"/>
                <a:r>
                  <a:rPr lang="zh-CN" altLang="en-US" dirty="0"/>
                  <a:t>在输入变量任一取值下，有且仅有一个最小项的值为</a:t>
                </a:r>
                <a:r>
                  <a:rPr lang="en-US" altLang="zh-CN" dirty="0">
                    <a:solidFill>
                      <a:srgbClr val="FF0000"/>
                    </a:solidFill>
                  </a:rPr>
                  <a:t>1</a:t>
                </a:r>
                <a:endParaRPr lang="zh-CN" altLang="en-US" dirty="0">
                  <a:solidFill>
                    <a:srgbClr val="FF0000"/>
                  </a:solidFill>
                </a:endParaRPr>
              </a:p>
              <a:p>
                <a:pPr marL="808998" lvl="2" indent="-373384"/>
                <a:r>
                  <a:rPr lang="zh-CN" altLang="en-US" dirty="0"/>
                  <a:t>全体最小项之和为</a:t>
                </a:r>
                <a:r>
                  <a:rPr lang="en-US" altLang="zh-CN" dirty="0">
                    <a:solidFill>
                      <a:srgbClr val="FF0000"/>
                    </a:solidFill>
                  </a:rPr>
                  <a:t>1</a:t>
                </a:r>
                <a:r>
                  <a:rPr lang="en-US" altLang="zh-CN" dirty="0"/>
                  <a:t> </a:t>
                </a:r>
                <a:r>
                  <a:rPr lang="zh-CN" altLang="en-US" dirty="0"/>
                  <a:t>，即</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sSub>
                          <m:sSubPr>
                            <m:ctrlPr>
                              <a:rPr lang="en-US" altLang="zh-CN" i="1" smtClean="0">
                                <a:latin typeface="Cambria Math" panose="02040503050406030204" pitchFamily="18" charset="0"/>
                              </a:rPr>
                            </m:ctrlPr>
                          </m:sSubPr>
                          <m:e>
                            <m:r>
                              <a:rPr lang="en-US" altLang="zh-CN" b="0" i="1" smtClean="0">
                                <a:latin typeface="Cambria Math"/>
                              </a:rPr>
                              <m:t>𝑚</m:t>
                            </m:r>
                          </m:e>
                          <m:sub>
                            <m:r>
                              <a:rPr lang="en-US" altLang="zh-CN" b="0" i="1" smtClean="0">
                                <a:latin typeface="Cambria Math"/>
                              </a:rPr>
                              <m:t>𝑖</m:t>
                            </m:r>
                          </m:sub>
                        </m:sSub>
                      </m:e>
                    </m:nary>
                    <m:r>
                      <a:rPr lang="en-US" altLang="zh-CN" b="0" i="1" smtClean="0">
                        <a:latin typeface="Cambria Math"/>
                      </a:rPr>
                      <m:t>=1</m:t>
                    </m:r>
                  </m:oMath>
                </a14:m>
                <a:endParaRPr lang="zh-CN" altLang="en-US" dirty="0"/>
              </a:p>
              <a:p>
                <a:pPr marL="808998" lvl="2" indent="-373384"/>
                <a:r>
                  <a:rPr lang="zh-CN" altLang="en-US" dirty="0"/>
                  <a:t>任何两个最小项之积为</a:t>
                </a:r>
                <a:r>
                  <a:rPr lang="en-US" altLang="zh-CN" dirty="0">
                    <a:solidFill>
                      <a:srgbClr val="FF0000"/>
                    </a:solidFill>
                  </a:rPr>
                  <a:t>0</a:t>
                </a:r>
                <a:r>
                  <a:rPr lang="zh-CN" altLang="en-US" dirty="0"/>
                  <a:t>，即</a:t>
                </a:r>
                <a14:m>
                  <m:oMath xmlns:m="http://schemas.openxmlformats.org/officeDocument/2006/math">
                    <m:r>
                      <m:rPr>
                        <m:sty m:val="p"/>
                      </m:rPr>
                      <a:rPr lang="en-US" altLang="zh-CN" dirty="0">
                        <a:latin typeface="Cambria Math"/>
                      </a:rPr>
                      <m:t>i</m:t>
                    </m:r>
                    <m:r>
                      <a:rPr lang="en-US" altLang="zh-CN" i="1" dirty="0" smtClean="0">
                        <a:latin typeface="Cambria Math"/>
                        <a:ea typeface="Cambria Math"/>
                      </a:rPr>
                      <m:t>≠</m:t>
                    </m:r>
                    <m:r>
                      <a:rPr lang="en-US" altLang="zh-CN" b="0" i="1" dirty="0" smtClean="0">
                        <a:latin typeface="Cambria Math"/>
                        <a:ea typeface="Cambria Math"/>
                      </a:rPr>
                      <m:t>𝑗</m:t>
                    </m:r>
                    <m:r>
                      <a:rPr lang="zh-CN" altLang="en-US" b="0" i="1" dirty="0" smtClean="0">
                        <a:latin typeface="Cambria Math"/>
                        <a:ea typeface="Cambria Math"/>
                      </a:rPr>
                      <m:t>时，</m:t>
                    </m:r>
                    <m:sSub>
                      <m:sSubPr>
                        <m:ctrlPr>
                          <a:rPr lang="en-US" altLang="zh-CN" b="0" i="1" dirty="0" smtClean="0">
                            <a:latin typeface="Cambria Math" panose="02040503050406030204" pitchFamily="18" charset="0"/>
                            <a:ea typeface="Cambria Math"/>
                          </a:rPr>
                        </m:ctrlPr>
                      </m:sSubPr>
                      <m:e>
                        <m:r>
                          <a:rPr lang="en-US" altLang="zh-CN" b="0" i="1" dirty="0" smtClean="0">
                            <a:latin typeface="Cambria Math"/>
                            <a:ea typeface="Cambria Math"/>
                          </a:rPr>
                          <m:t>𝑚</m:t>
                        </m:r>
                      </m:e>
                      <m:sub>
                        <m:r>
                          <a:rPr lang="en-US" altLang="zh-CN" b="0" i="1" dirty="0" smtClean="0">
                            <a:latin typeface="Cambria Math"/>
                            <a:ea typeface="Cambria Math"/>
                          </a:rPr>
                          <m:t>𝑖</m:t>
                        </m:r>
                      </m:sub>
                    </m:sSub>
                    <m:r>
                      <a:rPr lang="en-US" altLang="zh-CN" b="0" i="1" dirty="0" smtClean="0">
                        <a:latin typeface="Cambria Math"/>
                        <a:ea typeface="Cambria Math"/>
                      </a:rPr>
                      <m:t>∙</m:t>
                    </m:r>
                    <m:sSub>
                      <m:sSubPr>
                        <m:ctrlPr>
                          <a:rPr lang="en-US" altLang="zh-CN" b="0" i="1" dirty="0" smtClean="0">
                            <a:latin typeface="Cambria Math" panose="02040503050406030204" pitchFamily="18" charset="0"/>
                            <a:ea typeface="Cambria Math"/>
                          </a:rPr>
                        </m:ctrlPr>
                      </m:sSubPr>
                      <m:e>
                        <m:r>
                          <a:rPr lang="en-US" altLang="zh-CN" b="0" i="1" dirty="0" smtClean="0">
                            <a:latin typeface="Cambria Math"/>
                            <a:ea typeface="Cambria Math"/>
                          </a:rPr>
                          <m:t>𝑚</m:t>
                        </m:r>
                      </m:e>
                      <m:sub>
                        <m:r>
                          <a:rPr lang="en-US" altLang="zh-CN" b="0" i="1" dirty="0" smtClean="0">
                            <a:latin typeface="Cambria Math"/>
                            <a:ea typeface="Cambria Math"/>
                          </a:rPr>
                          <m:t>𝑗</m:t>
                        </m:r>
                      </m:sub>
                    </m:sSub>
                    <m:r>
                      <a:rPr lang="en-US" altLang="zh-CN" b="0" i="1" dirty="0" smtClean="0">
                        <a:latin typeface="Cambria Math"/>
                        <a:ea typeface="Cambria Math"/>
                      </a:rPr>
                      <m:t>=0</m:t>
                    </m:r>
                  </m:oMath>
                </a14:m>
                <a:endParaRPr lang="zh-CN" altLang="en-US" dirty="0"/>
              </a:p>
              <a:p>
                <a:pPr marL="808998" lvl="2" indent="-373384"/>
                <a:r>
                  <a:rPr lang="zh-CN" altLang="en-US" dirty="0"/>
                  <a:t>两个</a:t>
                </a:r>
                <a:r>
                  <a:rPr lang="zh-CN" altLang="en-US" dirty="0">
                    <a:solidFill>
                      <a:srgbClr val="FF0000"/>
                    </a:solidFill>
                  </a:rPr>
                  <a:t>相邻</a:t>
                </a:r>
                <a:r>
                  <a:rPr lang="zh-CN" altLang="en-US" dirty="0"/>
                  <a:t>的最小项之和可以</a:t>
                </a:r>
                <a:r>
                  <a:rPr lang="zh-CN" altLang="en-US" dirty="0">
                    <a:solidFill>
                      <a:srgbClr val="FF0000"/>
                    </a:solidFill>
                  </a:rPr>
                  <a:t>合并</a:t>
                </a:r>
                <a:r>
                  <a:rPr lang="zh-CN" altLang="en-US" dirty="0"/>
                  <a:t>，消去一对因子，只留下公共因子。</a:t>
                </a:r>
                <a:endParaRPr lang="en-US" altLang="zh-CN" dirty="0"/>
              </a:p>
              <a:p>
                <a:pPr marL="1306843" lvl="3" indent="-373384"/>
                <a:r>
                  <a:rPr lang="zh-CN" altLang="en-US" dirty="0">
                    <a:solidFill>
                      <a:srgbClr val="FF0000"/>
                    </a:solidFill>
                  </a:rPr>
                  <a:t>相邻</a:t>
                </a:r>
                <a:r>
                  <a:rPr lang="zh-CN" altLang="en-US" dirty="0"/>
                  <a:t>：仅一个变量不同的最小项</a:t>
                </a:r>
                <a:endParaRPr lang="en-US" altLang="zh-CN" dirty="0"/>
              </a:p>
              <a:p>
                <a:pPr marL="1306843" lvl="3" indent="-373384"/>
                <a:r>
                  <a:rPr lang="zh-CN" altLang="en-US" dirty="0"/>
                  <a:t>如 </a:t>
                </a:r>
              </a:p>
              <a:p>
                <a:pPr marL="808998" lvl="2" indent="-373384"/>
                <a:endParaRPr lang="en-US" altLang="zh-CN" dirty="0"/>
              </a:p>
              <a:p>
                <a:pPr marL="497845" lvl="1" indent="0">
                  <a:buNone/>
                </a:pPr>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4"/>
                <a:stretch>
                  <a:fillRect l="-1630" t="-1200"/>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2213164573"/>
              </p:ext>
            </p:extLst>
          </p:nvPr>
        </p:nvGraphicFramePr>
        <p:xfrm>
          <a:off x="3258468" y="5364807"/>
          <a:ext cx="5389400" cy="1027421"/>
        </p:xfrm>
        <a:graphic>
          <a:graphicData uri="http://schemas.openxmlformats.org/presentationml/2006/ole">
            <mc:AlternateContent xmlns:mc="http://schemas.openxmlformats.org/markup-compatibility/2006">
              <mc:Choice xmlns:v="urn:schemas-microsoft-com:vml" Requires="v">
                <p:oleObj spid="_x0000_s13415" name="公式" r:id="rId5" imgW="2260600" imgH="457200" progId="Equation.3">
                  <p:embed/>
                </p:oleObj>
              </mc:Choice>
              <mc:Fallback>
                <p:oleObj name="公式" r:id="rId5" imgW="22606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8468" y="5364807"/>
                        <a:ext cx="5389400" cy="1027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46479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逻辑函数的两种标准形式</a:t>
            </a:r>
            <a:br>
              <a:rPr lang="en-US" altLang="zh-CN" dirty="0"/>
            </a:b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pPr marL="373384" lvl="1" indent="-373384">
                  <a:buFontTx/>
                  <a:buChar char="•"/>
                </a:pPr>
                <a:r>
                  <a:rPr lang="zh-CN" altLang="en-US" sz="3500" dirty="0"/>
                  <a:t>*最大项</a:t>
                </a:r>
                <a:endParaRPr lang="en-US" altLang="zh-CN" sz="3500" dirty="0"/>
              </a:p>
              <a:p>
                <a:pPr marL="808998" lvl="2" indent="-373384"/>
                <a:r>
                  <a:rPr lang="zh-CN" altLang="en-US" dirty="0"/>
                  <a:t>在</a:t>
                </a:r>
                <a:r>
                  <a:rPr lang="en-US" altLang="zh-CN" dirty="0"/>
                  <a:t>n</a:t>
                </a:r>
                <a:r>
                  <a:rPr lang="zh-CN" altLang="en-US" dirty="0"/>
                  <a:t>变量逻辑函数中，若</a:t>
                </a:r>
                <a:r>
                  <a:rPr lang="en-US" altLang="zh-CN" dirty="0"/>
                  <a:t>M</a:t>
                </a:r>
                <a:r>
                  <a:rPr lang="zh-CN" altLang="en-US" dirty="0"/>
                  <a:t>为包含</a:t>
                </a:r>
                <a:r>
                  <a:rPr lang="en-US" altLang="zh-CN" dirty="0"/>
                  <a:t>n</a:t>
                </a:r>
                <a:r>
                  <a:rPr lang="zh-CN" altLang="en-US" dirty="0"/>
                  <a:t>个变量之和，而且这</a:t>
                </a:r>
                <a:r>
                  <a:rPr lang="en-US" altLang="zh-CN" dirty="0"/>
                  <a:t>n</a:t>
                </a:r>
                <a:r>
                  <a:rPr lang="zh-CN" altLang="en-US" dirty="0"/>
                  <a:t>个变量均以原变量或反变量的形式在</a:t>
                </a:r>
                <a:r>
                  <a:rPr lang="en-US" altLang="zh-CN" dirty="0"/>
                  <a:t>M</a:t>
                </a:r>
                <a:r>
                  <a:rPr lang="zh-CN" altLang="en-US" dirty="0"/>
                  <a:t>中出现一次，则称</a:t>
                </a:r>
                <a:r>
                  <a:rPr lang="en-US" altLang="zh-CN" dirty="0"/>
                  <a:t>M</a:t>
                </a:r>
                <a:r>
                  <a:rPr lang="zh-CN" altLang="en-US" dirty="0"/>
                  <a:t>为该组变量的最大项。</a:t>
                </a:r>
                <a:endParaRPr lang="en-US" altLang="zh-CN" dirty="0"/>
              </a:p>
              <a:p>
                <a:pPr marL="808998" lvl="2" indent="-373384"/>
                <a:r>
                  <a:rPr lang="zh-CN" altLang="en-US" dirty="0"/>
                  <a:t>对于</a:t>
                </a:r>
                <a:r>
                  <a:rPr lang="en-US" altLang="zh-CN" dirty="0"/>
                  <a:t>n</a:t>
                </a:r>
                <a:r>
                  <a:rPr lang="zh-CN" altLang="en-US" dirty="0"/>
                  <a:t>变量函数有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𝑛</m:t>
                        </m:r>
                      </m:sup>
                    </m:sSup>
                  </m:oMath>
                </a14:m>
                <a:r>
                  <a:rPr lang="zh-CN" altLang="en-US" dirty="0"/>
                  <a:t>个最大项</a:t>
                </a:r>
                <a:endParaRPr lang="en-US" altLang="zh-CN" dirty="0"/>
              </a:p>
              <a:p>
                <a:pPr marL="808998" lvl="2" indent="-373384"/>
                <a:r>
                  <a:rPr lang="zh-CN" altLang="en-US" dirty="0"/>
                  <a:t>例如：两变量</a:t>
                </a:r>
                <a:r>
                  <a:rPr lang="en-US" altLang="zh-CN" i="1" dirty="0"/>
                  <a:t>A,B</a:t>
                </a:r>
                <a:r>
                  <a:rPr lang="zh-CN" altLang="en-US" dirty="0"/>
                  <a:t>的最大项</a:t>
                </a:r>
              </a:p>
              <a:p>
                <a:pPr marL="808998" lvl="2" indent="-373384"/>
                <a:endParaRPr lang="en-US" altLang="zh-CN" dirty="0"/>
              </a:p>
              <a:p>
                <a:pPr marL="808998" lvl="2" indent="-373384"/>
                <a:endParaRPr lang="en-US" altLang="zh-CN" sz="1000" dirty="0"/>
              </a:p>
              <a:p>
                <a:pPr marL="808998" lvl="2" indent="-373384"/>
                <a:r>
                  <a:rPr lang="zh-CN" altLang="en-US" dirty="0"/>
                  <a:t>试写出三变量</a:t>
                </a:r>
                <a:r>
                  <a:rPr lang="en-US" altLang="zh-CN" dirty="0"/>
                  <a:t>A</a:t>
                </a:r>
                <a:r>
                  <a:rPr lang="zh-CN" altLang="en-US" dirty="0"/>
                  <a:t>、</a:t>
                </a:r>
                <a:r>
                  <a:rPr lang="en-US" altLang="zh-CN" dirty="0"/>
                  <a:t>B</a:t>
                </a:r>
                <a:r>
                  <a:rPr lang="zh-CN" altLang="en-US" dirty="0"/>
                  <a:t>、</a:t>
                </a:r>
                <a:r>
                  <a:rPr lang="en-US" altLang="zh-CN" dirty="0"/>
                  <a:t>C</a:t>
                </a:r>
                <a:r>
                  <a:rPr lang="zh-CN" altLang="en-US" dirty="0"/>
                  <a:t>的最大项</a:t>
                </a:r>
              </a:p>
              <a:p>
                <a:pPr marL="808998" lvl="2" indent="-373384"/>
                <a:endParaRPr lang="en-US" altLang="zh-CN" dirty="0"/>
              </a:p>
              <a:p>
                <a:pPr marL="497845" lvl="1" indent="0">
                  <a:buNone/>
                </a:pPr>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4"/>
                <a:stretch>
                  <a:fillRect l="-1521" t="-1695"/>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2574542501"/>
              </p:ext>
            </p:extLst>
          </p:nvPr>
        </p:nvGraphicFramePr>
        <p:xfrm>
          <a:off x="2250356" y="4860751"/>
          <a:ext cx="6640966" cy="509599"/>
        </p:xfrm>
        <a:graphic>
          <a:graphicData uri="http://schemas.openxmlformats.org/presentationml/2006/ole">
            <mc:AlternateContent xmlns:mc="http://schemas.openxmlformats.org/markup-compatibility/2006">
              <mc:Choice xmlns:v="urn:schemas-microsoft-com:vml" Requires="v">
                <p:oleObj spid="_x0000_s14501" name="公式" r:id="rId5" imgW="2806700" imgH="228600" progId="Equation.3">
                  <p:embed/>
                </p:oleObj>
              </mc:Choice>
              <mc:Fallback>
                <p:oleObj name="公式" r:id="rId5" imgW="2806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0356" y="4860751"/>
                        <a:ext cx="6640966" cy="509599"/>
                      </a:xfrm>
                      <a:prstGeom prst="rect">
                        <a:avLst/>
                      </a:prstGeom>
                      <a:noFill/>
                      <a:ln>
                        <a:noFill/>
                      </a:ln>
                      <a:effectLs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556785811"/>
              </p:ext>
            </p:extLst>
          </p:nvPr>
        </p:nvGraphicFramePr>
        <p:xfrm>
          <a:off x="2394372" y="5940871"/>
          <a:ext cx="7141929" cy="906651"/>
        </p:xfrm>
        <a:graphic>
          <a:graphicData uri="http://schemas.openxmlformats.org/presentationml/2006/ole">
            <mc:AlternateContent xmlns:mc="http://schemas.openxmlformats.org/markup-compatibility/2006">
              <mc:Choice xmlns:v="urn:schemas-microsoft-com:vml" Requires="v">
                <p:oleObj spid="_x0000_s14502" name="Equation" r:id="rId7" imgW="3022560" imgH="406080" progId="Equation.DSMT4">
                  <p:embed/>
                </p:oleObj>
              </mc:Choice>
              <mc:Fallback>
                <p:oleObj name="Equation" r:id="rId7" imgW="3022560" imgH="406080" progId="Equation.DSMT4">
                  <p:embed/>
                  <p:pic>
                    <p:nvPicPr>
                      <p:cNvPr id="0" name="对象 1"/>
                      <p:cNvPicPr>
                        <a:picLocks noChangeAspect="1" noChangeArrowheads="1"/>
                      </p:cNvPicPr>
                      <p:nvPr/>
                    </p:nvPicPr>
                    <p:blipFill>
                      <a:blip r:embed="rId8"/>
                      <a:srcRect/>
                      <a:stretch>
                        <a:fillRect/>
                      </a:stretch>
                    </p:blipFill>
                    <p:spPr bwMode="auto">
                      <a:xfrm>
                        <a:off x="2394372" y="5940871"/>
                        <a:ext cx="7141929" cy="9066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258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p>
        </p:txBody>
      </p:sp>
      <p:sp>
        <p:nvSpPr>
          <p:cNvPr id="4" name="内容占位符 3"/>
          <p:cNvSpPr>
            <a:spLocks noGrp="1"/>
          </p:cNvSpPr>
          <p:nvPr>
            <p:ph idx="1"/>
          </p:nvPr>
        </p:nvSpPr>
        <p:spPr/>
        <p:txBody>
          <a:bodyPr/>
          <a:lstStyle/>
          <a:p>
            <a:r>
              <a:rPr lang="zh-CN" altLang="en-US" dirty="0">
                <a:latin typeface="+mj-ea"/>
              </a:rPr>
              <a:t>逻辑状态</a:t>
            </a:r>
            <a:endParaRPr lang="en-US" altLang="zh-CN" dirty="0">
              <a:latin typeface="+mj-ea"/>
            </a:endParaRPr>
          </a:p>
          <a:p>
            <a:pPr lvl="1"/>
            <a:r>
              <a:rPr lang="zh-CN" altLang="en-US" dirty="0">
                <a:latin typeface="+mj-ea"/>
              </a:rPr>
              <a:t>完全对立、截然相反的二种状态，如：好坏、美丑、真假、有无、高低、开关等。</a:t>
            </a:r>
            <a:endParaRPr lang="en-US" altLang="zh-CN" dirty="0">
              <a:latin typeface="+mj-ea"/>
            </a:endParaRPr>
          </a:p>
          <a:p>
            <a:r>
              <a:rPr lang="zh-CN" altLang="en-US" dirty="0">
                <a:latin typeface="+mj-ea"/>
              </a:rPr>
              <a:t>逻辑变量</a:t>
            </a:r>
            <a:endParaRPr lang="en-US" altLang="zh-CN" dirty="0">
              <a:latin typeface="+mj-ea"/>
            </a:endParaRPr>
          </a:p>
          <a:p>
            <a:pPr lvl="1"/>
            <a:r>
              <a:rPr lang="zh-CN" altLang="en-US" dirty="0">
                <a:latin typeface="+mj-ea"/>
              </a:rPr>
              <a:t>代表逻辑状态的符号，取值 </a:t>
            </a:r>
            <a:r>
              <a:rPr lang="en-US" altLang="zh-CN" dirty="0">
                <a:latin typeface="+mj-ea"/>
              </a:rPr>
              <a:t>0 </a:t>
            </a:r>
            <a:r>
              <a:rPr lang="zh-CN" altLang="en-US" dirty="0">
                <a:latin typeface="+mj-ea"/>
              </a:rPr>
              <a:t>和 </a:t>
            </a:r>
            <a:r>
              <a:rPr lang="en-US" altLang="zh-CN" dirty="0">
                <a:latin typeface="+mj-ea"/>
              </a:rPr>
              <a:t>1</a:t>
            </a:r>
            <a:r>
              <a:rPr lang="zh-CN" altLang="en-US" dirty="0">
                <a:latin typeface="+mj-ea"/>
              </a:rPr>
              <a:t>。</a:t>
            </a:r>
          </a:p>
          <a:p>
            <a:r>
              <a:rPr lang="zh-CN" altLang="en-US" dirty="0">
                <a:latin typeface="+mj-ea"/>
              </a:rPr>
              <a:t>逻辑函数</a:t>
            </a:r>
            <a:endParaRPr lang="en-US" altLang="zh-CN" dirty="0">
              <a:latin typeface="+mj-ea"/>
            </a:endParaRPr>
          </a:p>
          <a:p>
            <a:pPr lvl="1"/>
            <a:r>
              <a:rPr lang="zh-CN" altLang="en-US" dirty="0">
                <a:latin typeface="+mj-ea"/>
              </a:rPr>
              <a:t>输出是输入条件的函数，有一定的因果关系。</a:t>
            </a:r>
          </a:p>
          <a:p>
            <a:r>
              <a:rPr lang="zh-CN" altLang="en-US" dirty="0">
                <a:latin typeface="+mj-ea"/>
              </a:rPr>
              <a:t>逻辑电路</a:t>
            </a:r>
            <a:endParaRPr lang="en-US" altLang="zh-CN" dirty="0">
              <a:latin typeface="+mj-ea"/>
            </a:endParaRPr>
          </a:p>
          <a:p>
            <a:pPr lvl="1"/>
            <a:r>
              <a:rPr lang="zh-CN" altLang="en-US" dirty="0">
                <a:latin typeface="+mj-ea"/>
              </a:rPr>
              <a:t>电路的输入和输出具有一定的逻辑关系</a:t>
            </a:r>
          </a:p>
          <a:p>
            <a:pPr>
              <a:lnSpc>
                <a:spcPct val="150000"/>
              </a:lnSpc>
              <a:buFont typeface="Wingdings" pitchFamily="2" charset="2"/>
              <a:buNone/>
            </a:pPr>
            <a:endParaRPr lang="zh-CN" altLang="en-US" i="1" dirty="0">
              <a:solidFill>
                <a:srgbClr val="FF0000"/>
              </a:solidFill>
            </a:endParaRPr>
          </a:p>
        </p:txBody>
      </p:sp>
    </p:spTree>
    <p:extLst>
      <p:ext uri="{BB962C8B-B14F-4D97-AF65-F5344CB8AC3E}">
        <p14:creationId xmlns:p14="http://schemas.microsoft.com/office/powerpoint/2010/main" val="3432331662"/>
      </p:ext>
    </p:extLst>
  </p:cSld>
  <p:clrMapOvr>
    <a:masterClrMapping/>
  </p:clrMapOvr>
  <mc:AlternateContent xmlns:mc="http://schemas.openxmlformats.org/markup-compatibility/2006" xmlns:p14="http://schemas.microsoft.com/office/powerpoint/2010/main">
    <mc:Choice Requires="p14">
      <p:transition p14:dur="0" advTm="21457"/>
    </mc:Choice>
    <mc:Fallback xmlns="">
      <p:transition advTm="21457"/>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逻辑函数的两种标准形式</a:t>
            </a:r>
            <a:br>
              <a:rPr lang="en-US" altLang="zh-CN" dirty="0"/>
            </a:br>
            <a:endParaRPr lang="zh-CN" altLang="en-US" dirty="0"/>
          </a:p>
        </p:txBody>
      </p:sp>
      <p:sp>
        <p:nvSpPr>
          <p:cNvPr id="4" name="内容占位符 3"/>
          <p:cNvSpPr>
            <a:spLocks noGrp="1"/>
          </p:cNvSpPr>
          <p:nvPr>
            <p:ph idx="1"/>
          </p:nvPr>
        </p:nvSpPr>
        <p:spPr/>
        <p:txBody>
          <a:bodyPr/>
          <a:lstStyle/>
          <a:p>
            <a:pPr marL="373384" lvl="1" indent="-373384">
              <a:buFontTx/>
              <a:buChar char="•"/>
            </a:pPr>
            <a:r>
              <a:rPr lang="zh-CN" altLang="en-US" sz="3500" dirty="0"/>
              <a:t>最大项的编号</a:t>
            </a:r>
            <a:endParaRPr lang="en-US" altLang="zh-CN" sz="3500" dirty="0"/>
          </a:p>
          <a:p>
            <a:pPr marL="808998" lvl="2" indent="-373384"/>
            <a:endParaRPr lang="en-US" altLang="zh-CN" sz="1500" dirty="0"/>
          </a:p>
          <a:p>
            <a:pPr marL="808998" lvl="2" indent="-373384"/>
            <a:r>
              <a:rPr lang="zh-CN" altLang="en-US" dirty="0"/>
              <a:t>输入变量的每一组取值都使一个对应的最大项的值为</a:t>
            </a:r>
            <a:r>
              <a:rPr lang="en-US" altLang="zh-CN" dirty="0"/>
              <a:t>0</a:t>
            </a:r>
          </a:p>
          <a:p>
            <a:pPr marL="808998" lvl="2" indent="-373384"/>
            <a:r>
              <a:rPr lang="zh-CN" altLang="en-US" dirty="0"/>
              <a:t>通常用 </a:t>
            </a:r>
            <a:r>
              <a:rPr lang="en-US" altLang="zh-CN" i="1" dirty="0" err="1"/>
              <a:t>M</a:t>
            </a:r>
            <a:r>
              <a:rPr lang="en-US" altLang="zh-CN" i="1" baseline="-25000" dirty="0" err="1"/>
              <a:t>i</a:t>
            </a:r>
            <a:r>
              <a:rPr lang="en-US" altLang="zh-CN" i="1" baseline="-25000" dirty="0"/>
              <a:t> </a:t>
            </a:r>
            <a:r>
              <a:rPr lang="zh-CN" altLang="en-US" dirty="0"/>
              <a:t>表示第</a:t>
            </a:r>
            <a:r>
              <a:rPr lang="en-US" altLang="zh-CN" i="1" dirty="0" err="1"/>
              <a:t>i</a:t>
            </a:r>
            <a:r>
              <a:rPr lang="en-US" altLang="zh-CN" i="1" dirty="0"/>
              <a:t> </a:t>
            </a:r>
            <a:r>
              <a:rPr lang="zh-CN" altLang="en-US" dirty="0"/>
              <a:t>个最大项，变量按</a:t>
            </a:r>
            <a:r>
              <a:rPr lang="en-US" altLang="zh-CN" dirty="0"/>
              <a:t>A</a:t>
            </a:r>
            <a:r>
              <a:rPr lang="en-US" altLang="zh-CN" baseline="-25000" dirty="0"/>
              <a:t>1</a:t>
            </a:r>
            <a:r>
              <a:rPr lang="en-US" altLang="zh-CN" dirty="0"/>
              <a:t>~ A</a:t>
            </a:r>
            <a:r>
              <a:rPr lang="en-US" altLang="zh-CN" baseline="-25000" dirty="0"/>
              <a:t>n</a:t>
            </a:r>
            <a:r>
              <a:rPr lang="zh-CN" altLang="en-US" dirty="0"/>
              <a:t>排列，以原变量出现时对应的值为“</a:t>
            </a:r>
            <a:r>
              <a:rPr lang="en-US" altLang="zh-CN" dirty="0"/>
              <a:t>0”</a:t>
            </a:r>
            <a:r>
              <a:rPr lang="zh-CN" altLang="en-US" dirty="0"/>
              <a:t>，以反变量出现时对应的值取“</a:t>
            </a:r>
            <a:r>
              <a:rPr lang="en-US" altLang="zh-CN" dirty="0"/>
              <a:t>1”</a:t>
            </a:r>
            <a:r>
              <a:rPr lang="zh-CN" altLang="en-US" dirty="0"/>
              <a:t>，按二进制排列时，其十进制数即为</a:t>
            </a:r>
            <a:r>
              <a:rPr lang="en-US" altLang="zh-CN" i="1" dirty="0" err="1"/>
              <a:t>i</a:t>
            </a:r>
            <a:r>
              <a:rPr lang="en-US" altLang="zh-CN" i="1" dirty="0"/>
              <a:t> </a:t>
            </a:r>
            <a:r>
              <a:rPr lang="zh-CN" altLang="en-US" i="1" dirty="0"/>
              <a:t>。</a:t>
            </a:r>
            <a:endParaRPr lang="en-US" altLang="zh-CN" i="1" dirty="0"/>
          </a:p>
          <a:p>
            <a:pPr marL="808998" lvl="2" indent="-373384"/>
            <a:endParaRPr lang="en-US" altLang="zh-CN" dirty="0"/>
          </a:p>
          <a:p>
            <a:pPr marL="808998" lvl="2" indent="-373384"/>
            <a:r>
              <a:rPr lang="zh-CN" altLang="en-US" dirty="0"/>
              <a:t>例：</a:t>
            </a:r>
            <a:endParaRPr lang="en-US" altLang="zh-CN" dirty="0"/>
          </a:p>
          <a:p>
            <a:pPr marL="808998" lvl="2" indent="-373384"/>
            <a:endParaRPr lang="en-US" altLang="zh-CN" i="1" dirty="0"/>
          </a:p>
          <a:p>
            <a:pPr marL="808998" lvl="2" indent="-373384"/>
            <a:endParaRPr lang="en-US" altLang="zh-CN" dirty="0"/>
          </a:p>
          <a:p>
            <a:pPr marL="808998" lvl="2" indent="-373384"/>
            <a:endParaRPr lang="zh-CN" altLang="en-US" dirty="0"/>
          </a:p>
          <a:p>
            <a:pPr marL="808998" lvl="2" indent="-373384"/>
            <a:endParaRPr lang="en-US" altLang="zh-CN" dirty="0"/>
          </a:p>
          <a:p>
            <a:pPr marL="497845" lvl="1" indent="0">
              <a:buNone/>
            </a:pPr>
            <a:endParaRPr lang="en-US" altLang="zh-CN" dirty="0"/>
          </a:p>
          <a:p>
            <a:endParaRPr lang="zh-CN" altLang="en-US" dirty="0"/>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3729634754"/>
                  </p:ext>
                </p:extLst>
              </p:nvPr>
            </p:nvGraphicFramePr>
            <p:xfrm>
              <a:off x="2652001" y="5444595"/>
              <a:ext cx="2526282" cy="1008168"/>
            </p:xfrm>
            <a:graphic>
              <a:graphicData uri="http://schemas.openxmlformats.org/drawingml/2006/table">
                <a:tbl>
                  <a:tblPr firstRow="1" bandRow="1">
                    <a:tableStyleId>{5C22544A-7EE6-4342-B048-85BDC9FD1C3A}</a:tableStyleId>
                  </a:tblPr>
                  <a:tblGrid>
                    <a:gridCol w="842094">
                      <a:extLst>
                        <a:ext uri="{9D8B030D-6E8A-4147-A177-3AD203B41FA5}">
                          <a16:colId xmlns:a16="http://schemas.microsoft.com/office/drawing/2014/main" val="20000"/>
                        </a:ext>
                      </a:extLst>
                    </a:gridCol>
                    <a:gridCol w="842094">
                      <a:extLst>
                        <a:ext uri="{9D8B030D-6E8A-4147-A177-3AD203B41FA5}">
                          <a16:colId xmlns:a16="http://schemas.microsoft.com/office/drawing/2014/main" val="20001"/>
                        </a:ext>
                      </a:extLst>
                    </a:gridCol>
                    <a:gridCol w="842094">
                      <a:extLst>
                        <a:ext uri="{9D8B030D-6E8A-4147-A177-3AD203B41FA5}">
                          <a16:colId xmlns:a16="http://schemas.microsoft.com/office/drawing/2014/main" val="20002"/>
                        </a:ext>
                      </a:extLst>
                    </a:gridCol>
                  </a:tblGrid>
                  <a:tr h="504084">
                    <a:tc>
                      <a:txBody>
                        <a:bodyPr/>
                        <a:lstStyle/>
                        <a:p>
                          <a:pPr algn="ctr"/>
                          <a14:m>
                            <m:oMathPara xmlns:m="http://schemas.openxmlformats.org/officeDocument/2006/math">
                              <m:oMathParaPr>
                                <m:jc m:val="centerGroup"/>
                              </m:oMathParaPr>
                              <m:oMath xmlns:m="http://schemas.openxmlformats.org/officeDocument/2006/math">
                                <m:r>
                                  <a:rPr lang="en-US" altLang="zh-CN" sz="2600" b="1" i="1" smtClean="0">
                                    <a:solidFill>
                                      <a:schemeClr val="tx1"/>
                                    </a:solidFill>
                                    <a:latin typeface="Cambria Math"/>
                                  </a:rPr>
                                  <m:t>𝑨</m:t>
                                </m:r>
                              </m:oMath>
                            </m:oMathPara>
                          </a14:m>
                          <a:endParaRPr lang="zh-CN" altLang="en-US" sz="2600" b="1" dirty="0">
                            <a:solidFill>
                              <a:schemeClr val="tx1"/>
                            </a:solidFill>
                          </a:endParaRPr>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600" b="1" i="1" smtClean="0">
                                    <a:solidFill>
                                      <a:schemeClr val="tx1"/>
                                    </a:solidFill>
                                    <a:latin typeface="Cambria Math"/>
                                  </a:rPr>
                                  <m:t>𝑩</m:t>
                                </m:r>
                                <m:r>
                                  <a:rPr lang="en-US" altLang="zh-CN" sz="2600" b="1" i="1" smtClean="0">
                                    <a:solidFill>
                                      <a:schemeClr val="tx1"/>
                                    </a:solidFill>
                                    <a:latin typeface="Cambria Math"/>
                                  </a:rPr>
                                  <m:t>′</m:t>
                                </m:r>
                              </m:oMath>
                            </m:oMathPara>
                          </a14:m>
                          <a:endParaRPr lang="zh-CN" altLang="en-US" sz="2600" b="1" dirty="0">
                            <a:solidFill>
                              <a:schemeClr val="tx1"/>
                            </a:solidFill>
                          </a:endParaRPr>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600" b="1" i="1" smtClean="0">
                                    <a:solidFill>
                                      <a:schemeClr val="tx1"/>
                                    </a:solidFill>
                                    <a:latin typeface="Cambria Math"/>
                                  </a:rPr>
                                  <m:t>𝑪</m:t>
                                </m:r>
                              </m:oMath>
                            </m:oMathPara>
                          </a14:m>
                          <a:endParaRPr lang="zh-CN" altLang="en-US" sz="2600" b="1" dirty="0">
                            <a:solidFill>
                              <a:schemeClr val="tx1"/>
                            </a:solidFill>
                          </a:endParaRPr>
                        </a:p>
                      </a:txBody>
                      <a:tcPr marL="106934" marR="106934" marT="50408" marB="50408">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04084">
                    <a:tc>
                      <a:txBody>
                        <a:bodyPr/>
                        <a:lstStyle/>
                        <a:p>
                          <a:pPr algn="ctr"/>
                          <a:r>
                            <a:rPr lang="en-US" altLang="zh-CN" sz="2600" b="1" dirty="0">
                              <a:solidFill>
                                <a:schemeClr val="tx1"/>
                              </a:solidFill>
                            </a:rPr>
                            <a:t>0</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600" b="1" dirty="0">
                              <a:solidFill>
                                <a:schemeClr val="tx1"/>
                              </a:solidFill>
                            </a:rPr>
                            <a:t>1</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600" b="1" dirty="0">
                              <a:solidFill>
                                <a:schemeClr val="tx1"/>
                              </a:solidFill>
                            </a:rPr>
                            <a:t>0</a:t>
                          </a:r>
                          <a:endParaRPr lang="zh-CN" altLang="en-US" sz="2600" b="1" dirty="0">
                            <a:solidFill>
                              <a:schemeClr val="tx1"/>
                            </a:solidFill>
                          </a:endParaRPr>
                        </a:p>
                      </a:txBody>
                      <a:tcPr marL="106934" marR="106934" marT="50408" marB="50408">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3729634754"/>
                  </p:ext>
                </p:extLst>
              </p:nvPr>
            </p:nvGraphicFramePr>
            <p:xfrm>
              <a:off x="2267744" y="4938200"/>
              <a:ext cx="2160240" cy="914400"/>
            </p:xfrm>
            <a:graphic>
              <a:graphicData uri="http://schemas.openxmlformats.org/drawingml/2006/table">
                <a:tbl>
                  <a:tblPr firstRow="1" bandRow="1">
                    <a:tableStyleId>{5C22544A-7EE6-4342-B048-85BDC9FD1C3A}</a:tableStyleId>
                  </a:tblPr>
                  <a:tblGrid>
                    <a:gridCol w="720080"/>
                    <a:gridCol w="720080"/>
                    <a:gridCol w="720080"/>
                  </a:tblGrid>
                  <a:tr h="457200">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1">
                          <a:blip r:embed="rId3"/>
                          <a:stretch>
                            <a:fillRect r="-200847" b="-130667"/>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1">
                          <a:blip r:embed="rId3"/>
                          <a:stretch>
                            <a:fillRect l="-100000" r="-100847" b="-130667"/>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rotWithShape="1">
                          <a:blip r:embed="rId3"/>
                          <a:stretch>
                            <a:fillRect l="-200000" r="-847" b="-130667"/>
                          </a:stretch>
                        </a:blipFill>
                      </a:tcPr>
                    </a:tc>
                  </a:tr>
                  <a:tr h="457200">
                    <a:tc>
                      <a:txBody>
                        <a:bodyPr/>
                        <a:lstStyle/>
                        <a:p>
                          <a:pPr algn="ctr"/>
                          <a:r>
                            <a:rPr lang="en-US" altLang="zh-CN" sz="2400" b="1" dirty="0" smtClean="0">
                              <a:solidFill>
                                <a:schemeClr val="tx1"/>
                              </a:solidFill>
                            </a:rPr>
                            <a:t>0</a:t>
                          </a:r>
                          <a:endParaRPr lang="zh-CN" altLang="en-US" sz="2400"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bl>
              </a:graphicData>
            </a:graphic>
          </p:graphicFrame>
        </mc:Fallback>
      </mc:AlternateContent>
      <p:cxnSp>
        <p:nvCxnSpPr>
          <p:cNvPr id="8" name="直接箭头连接符 7"/>
          <p:cNvCxnSpPr/>
          <p:nvPr/>
        </p:nvCxnSpPr>
        <p:spPr bwMode="auto">
          <a:xfrm>
            <a:off x="5430910" y="5920947"/>
            <a:ext cx="1852606"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9" name="矩形 8"/>
          <p:cNvSpPr/>
          <p:nvPr/>
        </p:nvSpPr>
        <p:spPr>
          <a:xfrm>
            <a:off x="7704562" y="5598578"/>
            <a:ext cx="746104" cy="639151"/>
          </a:xfrm>
          <a:prstGeom prst="rect">
            <a:avLst/>
          </a:prstGeom>
        </p:spPr>
        <p:txBody>
          <a:bodyPr wrap="none" lIns="99569" tIns="49785" rIns="99569" bIns="49785">
            <a:spAutoFit/>
          </a:bodyPr>
          <a:lstStyle/>
          <a:p>
            <a:r>
              <a:rPr lang="en-US" altLang="zh-CN" sz="3500" b="1" i="1" dirty="0"/>
              <a:t>M</a:t>
            </a:r>
            <a:r>
              <a:rPr lang="en-US" altLang="zh-CN" sz="3500" b="1" i="1" baseline="-25000" dirty="0"/>
              <a:t>2</a:t>
            </a:r>
            <a:endParaRPr lang="zh-CN" altLang="en-US" sz="3500" b="1" dirty="0"/>
          </a:p>
        </p:txBody>
      </p:sp>
    </p:spTree>
    <p:extLst>
      <p:ext uri="{BB962C8B-B14F-4D97-AF65-F5344CB8AC3E}">
        <p14:creationId xmlns:p14="http://schemas.microsoft.com/office/powerpoint/2010/main" val="30152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逻辑函数的两种标准形式</a:t>
            </a:r>
            <a:br>
              <a:rPr lang="en-US" altLang="zh-CN" dirty="0"/>
            </a:br>
            <a:endParaRPr lang="zh-CN" altLang="en-US" dirty="0"/>
          </a:p>
        </p:txBody>
      </p:sp>
      <p:sp>
        <p:nvSpPr>
          <p:cNvPr id="4" name="内容占位符 3"/>
          <p:cNvSpPr>
            <a:spLocks noGrp="1"/>
          </p:cNvSpPr>
          <p:nvPr>
            <p:ph idx="1"/>
          </p:nvPr>
        </p:nvSpPr>
        <p:spPr/>
        <p:txBody>
          <a:bodyPr/>
          <a:lstStyle/>
          <a:p>
            <a:pPr marL="373384" lvl="1" indent="-373384">
              <a:buFontTx/>
              <a:buChar char="•"/>
            </a:pPr>
            <a:r>
              <a:rPr lang="zh-CN" altLang="en-US" sz="3500" dirty="0"/>
              <a:t>最小项</a:t>
            </a:r>
            <a:r>
              <a:rPr lang="en-US" altLang="zh-CN" sz="3500" dirty="0"/>
              <a:t>&amp;</a:t>
            </a:r>
            <a:r>
              <a:rPr lang="zh-CN" altLang="en-US" sz="3500" dirty="0"/>
              <a:t>最大项</a:t>
            </a:r>
            <a:endParaRPr lang="en-US" altLang="zh-CN" sz="3500" dirty="0"/>
          </a:p>
          <a:p>
            <a:pPr marL="808998" lvl="2" indent="-373384"/>
            <a:endParaRPr lang="en-US" altLang="zh-CN" dirty="0"/>
          </a:p>
          <a:p>
            <a:pPr marL="497845" lvl="1" indent="0">
              <a:buNone/>
            </a:pPr>
            <a:endParaRPr lang="en-US" altLang="zh-CN" dirty="0"/>
          </a:p>
          <a:p>
            <a:endParaRPr lang="zh-CN" altLang="en-US" dirty="0"/>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nvPr>
            </p:nvGraphicFramePr>
            <p:xfrm>
              <a:off x="450156" y="1836415"/>
              <a:ext cx="9865096" cy="4585182"/>
            </p:xfrm>
            <a:graphic>
              <a:graphicData uri="http://schemas.openxmlformats.org/drawingml/2006/table">
                <a:tbl>
                  <a:tblPr firstRow="1" bandRow="1">
                    <a:tableStyleId>{7DF18680-E054-41AD-8BC1-D1AEF772440D}</a:tableStyleId>
                  </a:tblPr>
                  <a:tblGrid>
                    <a:gridCol w="1296144">
                      <a:extLst>
                        <a:ext uri="{9D8B030D-6E8A-4147-A177-3AD203B41FA5}">
                          <a16:colId xmlns:a16="http://schemas.microsoft.com/office/drawing/2014/main" val="20000"/>
                        </a:ext>
                      </a:extLst>
                    </a:gridCol>
                    <a:gridCol w="4320480">
                      <a:extLst>
                        <a:ext uri="{9D8B030D-6E8A-4147-A177-3AD203B41FA5}">
                          <a16:colId xmlns:a16="http://schemas.microsoft.com/office/drawing/2014/main" val="20001"/>
                        </a:ext>
                      </a:extLst>
                    </a:gridCol>
                    <a:gridCol w="4248472">
                      <a:extLst>
                        <a:ext uri="{9D8B030D-6E8A-4147-A177-3AD203B41FA5}">
                          <a16:colId xmlns:a16="http://schemas.microsoft.com/office/drawing/2014/main" val="20002"/>
                        </a:ext>
                      </a:extLst>
                    </a:gridCol>
                  </a:tblGrid>
                  <a:tr h="370840">
                    <a:tc>
                      <a:txBody>
                        <a:bodyPr/>
                        <a:lstStyle/>
                        <a:p>
                          <a:pPr algn="ctr"/>
                          <a:endParaRPr lang="zh-CN" altLang="en-US" sz="2400" dirty="0">
                            <a:solidFill>
                              <a:schemeClr val="tx1"/>
                            </a:solidFill>
                            <a:latin typeface="+mj-ea"/>
                            <a:ea typeface="+mj-ea"/>
                          </a:endParaRPr>
                        </a:p>
                      </a:txBody>
                      <a:tcPr/>
                    </a:tc>
                    <a:tc>
                      <a:txBody>
                        <a:bodyPr/>
                        <a:lstStyle/>
                        <a:p>
                          <a:pPr algn="ctr"/>
                          <a:r>
                            <a:rPr lang="zh-CN" altLang="en-US" sz="2800" dirty="0">
                              <a:latin typeface="+mj-ea"/>
                              <a:ea typeface="+mj-ea"/>
                            </a:rPr>
                            <a:t>最小项</a:t>
                          </a:r>
                          <a:endParaRPr lang="zh-CN" altLang="en-US" sz="2800" dirty="0">
                            <a:solidFill>
                              <a:schemeClr val="bg1"/>
                            </a:solidFill>
                            <a:latin typeface="+mj-ea"/>
                            <a:ea typeface="+mj-ea"/>
                          </a:endParaRPr>
                        </a:p>
                      </a:txBody>
                      <a:tcPr/>
                    </a:tc>
                    <a:tc>
                      <a:txBody>
                        <a:bodyPr/>
                        <a:lstStyle/>
                        <a:p>
                          <a:pPr algn="ctr"/>
                          <a:r>
                            <a:rPr lang="zh-CN" altLang="en-US" sz="2800" dirty="0">
                              <a:latin typeface="+mj-ea"/>
                              <a:ea typeface="+mj-ea"/>
                            </a:rPr>
                            <a:t>最大项</a:t>
                          </a:r>
                          <a:endParaRPr lang="zh-CN" altLang="en-US" sz="2800" dirty="0">
                            <a:solidFill>
                              <a:schemeClr val="bg1"/>
                            </a:solidFill>
                            <a:latin typeface="+mj-ea"/>
                            <a:ea typeface="+mj-ea"/>
                          </a:endParaRPr>
                        </a:p>
                      </a:txBody>
                      <a:tcPr/>
                    </a:tc>
                    <a:extLst>
                      <a:ext uri="{0D108BD9-81ED-4DB2-BD59-A6C34878D82A}">
                        <a16:rowId xmlns:a16="http://schemas.microsoft.com/office/drawing/2014/main" val="10000"/>
                      </a:ext>
                    </a:extLst>
                  </a:tr>
                  <a:tr h="370840">
                    <a:tc>
                      <a:txBody>
                        <a:bodyPr/>
                        <a:lstStyle/>
                        <a:p>
                          <a:pPr algn="ctr"/>
                          <a:r>
                            <a:rPr lang="zh-CN" altLang="en-US" sz="2400" dirty="0">
                              <a:latin typeface="+mj-ea"/>
                              <a:ea typeface="+mj-ea"/>
                            </a:rPr>
                            <a:t>定义</a:t>
                          </a:r>
                          <a:endParaRPr lang="zh-CN" altLang="en-US" sz="2400" dirty="0">
                            <a:solidFill>
                              <a:schemeClr val="tx1"/>
                            </a:solidFill>
                            <a:latin typeface="+mj-ea"/>
                            <a:ea typeface="+mj-ea"/>
                          </a:endParaRPr>
                        </a:p>
                      </a:txBody>
                      <a:tcPr/>
                    </a:tc>
                    <a:tc>
                      <a:txBody>
                        <a:bodyPr/>
                        <a:lstStyle/>
                        <a:p>
                          <a:pPr algn="ctr"/>
                          <a:r>
                            <a:rPr lang="zh-CN" altLang="en-US" sz="2400" dirty="0">
                              <a:latin typeface="+mj-ea"/>
                              <a:ea typeface="+mj-ea"/>
                            </a:rPr>
                            <a:t>乘积项</a:t>
                          </a:r>
                          <a:endParaRPr lang="zh-CN" altLang="en-US" sz="2400" dirty="0">
                            <a:solidFill>
                              <a:schemeClr val="tx1"/>
                            </a:solidFill>
                            <a:latin typeface="+mj-ea"/>
                            <a:ea typeface="+mj-ea"/>
                          </a:endParaRPr>
                        </a:p>
                      </a:txBody>
                      <a:tcPr/>
                    </a:tc>
                    <a:tc>
                      <a:txBody>
                        <a:bodyPr/>
                        <a:lstStyle/>
                        <a:p>
                          <a:pPr algn="ctr"/>
                          <a:r>
                            <a:rPr lang="zh-CN" altLang="en-US" sz="2400" dirty="0">
                              <a:latin typeface="+mj-ea"/>
                              <a:ea typeface="+mj-ea"/>
                            </a:rPr>
                            <a:t>和项</a:t>
                          </a:r>
                          <a:endParaRPr lang="zh-CN" altLang="en-US" sz="2400" dirty="0">
                            <a:solidFill>
                              <a:schemeClr val="tx1"/>
                            </a:solidFill>
                            <a:latin typeface="+mj-ea"/>
                            <a:ea typeface="+mj-ea"/>
                          </a:endParaRPr>
                        </a:p>
                      </a:txBody>
                      <a:tcPr/>
                    </a:tc>
                    <a:extLst>
                      <a:ext uri="{0D108BD9-81ED-4DB2-BD59-A6C34878D82A}">
                        <a16:rowId xmlns:a16="http://schemas.microsoft.com/office/drawing/2014/main" val="10001"/>
                      </a:ext>
                    </a:extLst>
                  </a:tr>
                  <a:tr h="370840">
                    <a:tc>
                      <a:txBody>
                        <a:bodyPr/>
                        <a:lstStyle/>
                        <a:p>
                          <a:pPr algn="ctr"/>
                          <a:r>
                            <a:rPr lang="zh-CN" altLang="en-US" sz="2400" dirty="0">
                              <a:latin typeface="+mj-ea"/>
                              <a:ea typeface="+mj-ea"/>
                            </a:rPr>
                            <a:t>举例</a:t>
                          </a:r>
                          <a:endParaRPr lang="zh-CN" altLang="en-US" sz="2400" dirty="0">
                            <a:solidFill>
                              <a:schemeClr val="tx1"/>
                            </a:solidFill>
                            <a:latin typeface="+mj-ea"/>
                            <a:ea typeface="+mj-ea"/>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ea typeface="+mj-ea"/>
                                      </a:rPr>
                                    </m:ctrlPr>
                                  </m:sSupPr>
                                  <m:e>
                                    <m:r>
                                      <a:rPr lang="en-US" altLang="zh-CN" sz="2400" smtClean="0">
                                        <a:latin typeface="Cambria Math"/>
                                        <a:ea typeface="+mj-ea"/>
                                      </a:rPr>
                                      <m:t>𝐴</m:t>
                                    </m:r>
                                  </m:e>
                                  <m:sup>
                                    <m:r>
                                      <a:rPr lang="en-US" altLang="zh-CN" sz="2400" smtClean="0">
                                        <a:latin typeface="Cambria Math"/>
                                        <a:ea typeface="+mj-ea"/>
                                      </a:rPr>
                                      <m:t>′</m:t>
                                    </m:r>
                                  </m:sup>
                                </m:sSup>
                                <m:r>
                                  <a:rPr lang="en-US" altLang="zh-CN" sz="2400" smtClean="0">
                                    <a:latin typeface="Cambria Math"/>
                                    <a:ea typeface="+mj-ea"/>
                                  </a:rPr>
                                  <m:t>∙</m:t>
                                </m:r>
                                <m:r>
                                  <a:rPr lang="en-US" altLang="zh-CN" sz="2400" smtClean="0">
                                    <a:latin typeface="Cambria Math"/>
                                    <a:ea typeface="+mj-ea"/>
                                  </a:rPr>
                                  <m:t>𝐵</m:t>
                                </m:r>
                                <m:r>
                                  <a:rPr lang="en-US" altLang="zh-CN" sz="2400" smtClean="0">
                                    <a:latin typeface="Cambria Math"/>
                                    <a:ea typeface="+mj-ea"/>
                                  </a:rPr>
                                  <m:t>∙</m:t>
                                </m:r>
                                <m:r>
                                  <a:rPr lang="en-US" altLang="zh-CN" sz="2400" smtClean="0">
                                    <a:latin typeface="Cambria Math"/>
                                    <a:ea typeface="+mj-ea"/>
                                  </a:rPr>
                                  <m:t>𝐶</m:t>
                                </m:r>
                              </m:oMath>
                            </m:oMathPara>
                          </a14:m>
                          <a:endParaRPr lang="zh-CN" altLang="en-US" sz="2400" dirty="0">
                            <a:solidFill>
                              <a:schemeClr val="tx1"/>
                            </a:solidFill>
                            <a:latin typeface="+mj-ea"/>
                            <a:ea typeface="+mj-ea"/>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i="1" kern="1200" smtClean="0">
                                        <a:latin typeface="Cambria Math" panose="02040503050406030204" pitchFamily="18" charset="0"/>
                                        <a:ea typeface="+mj-ea"/>
                                      </a:rPr>
                                    </m:ctrlPr>
                                  </m:sSupPr>
                                  <m:e>
                                    <m:r>
                                      <a:rPr lang="en-US" altLang="zh-CN" sz="2400" kern="1200" smtClean="0">
                                        <a:latin typeface="Cambria Math"/>
                                        <a:ea typeface="+mj-ea"/>
                                      </a:rPr>
                                      <m:t>𝐴</m:t>
                                    </m:r>
                                  </m:e>
                                  <m:sup>
                                    <m:r>
                                      <a:rPr lang="en-US" altLang="zh-CN" sz="2400" kern="1200" smtClean="0">
                                        <a:latin typeface="Cambria Math"/>
                                        <a:ea typeface="+mj-ea"/>
                                      </a:rPr>
                                      <m:t>′</m:t>
                                    </m:r>
                                  </m:sup>
                                </m:sSup>
                                <m:r>
                                  <a:rPr lang="en-US" altLang="zh-CN" sz="2400" kern="1200" smtClean="0">
                                    <a:latin typeface="Cambria Math"/>
                                    <a:ea typeface="+mj-ea"/>
                                  </a:rPr>
                                  <m:t>+</m:t>
                                </m:r>
                                <m:r>
                                  <a:rPr lang="en-US" altLang="zh-CN" sz="2400" kern="1200" smtClean="0">
                                    <a:latin typeface="Cambria Math"/>
                                    <a:ea typeface="+mj-ea"/>
                                  </a:rPr>
                                  <m:t>𝐵</m:t>
                                </m:r>
                                <m:r>
                                  <a:rPr lang="en-US" altLang="zh-CN" sz="2400" kern="1200" smtClean="0">
                                    <a:latin typeface="Cambria Math"/>
                                    <a:ea typeface="+mj-ea"/>
                                  </a:rPr>
                                  <m:t>+</m:t>
                                </m:r>
                                <m:r>
                                  <a:rPr lang="en-US" altLang="zh-CN" sz="2400" kern="1200" smtClean="0">
                                    <a:latin typeface="Cambria Math"/>
                                    <a:ea typeface="+mj-ea"/>
                                  </a:rPr>
                                  <m:t>𝐶</m:t>
                                </m:r>
                              </m:oMath>
                            </m:oMathPara>
                          </a14:m>
                          <a:endParaRPr lang="zh-CN" altLang="en-US" sz="2400" dirty="0">
                            <a:solidFill>
                              <a:schemeClr val="tx1"/>
                            </a:solidFill>
                            <a:latin typeface="+mj-ea"/>
                            <a:ea typeface="+mj-ea"/>
                          </a:endParaRPr>
                        </a:p>
                      </a:txBody>
                      <a:tcPr/>
                    </a:tc>
                    <a:extLst>
                      <a:ext uri="{0D108BD9-81ED-4DB2-BD59-A6C34878D82A}">
                        <a16:rowId xmlns:a16="http://schemas.microsoft.com/office/drawing/2014/main" val="10002"/>
                      </a:ext>
                    </a:extLst>
                  </a:tr>
                  <a:tr h="370840">
                    <a:tc>
                      <a:txBody>
                        <a:bodyPr/>
                        <a:lstStyle/>
                        <a:p>
                          <a:pPr algn="ctr"/>
                          <a:r>
                            <a:rPr lang="zh-CN" altLang="en-US" sz="2400" dirty="0">
                              <a:latin typeface="+mj-ea"/>
                              <a:ea typeface="+mj-ea"/>
                            </a:rPr>
                            <a:t>编号</a:t>
                          </a:r>
                          <a:endParaRPr lang="zh-CN" altLang="en-US" sz="2400" dirty="0">
                            <a:solidFill>
                              <a:schemeClr val="tx1"/>
                            </a:solidFill>
                            <a:latin typeface="+mj-ea"/>
                            <a:ea typeface="+mj-ea"/>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kern="1200" smtClean="0">
                                        <a:latin typeface="Cambria Math" panose="02040503050406030204" pitchFamily="18" charset="0"/>
                                        <a:ea typeface="+mj-ea"/>
                                      </a:rPr>
                                    </m:ctrlPr>
                                  </m:sSubPr>
                                  <m:e>
                                    <m:r>
                                      <a:rPr lang="en-US" altLang="zh-CN" sz="2400" kern="1200" smtClean="0">
                                        <a:latin typeface="Cambria Math"/>
                                        <a:ea typeface="+mj-ea"/>
                                      </a:rPr>
                                      <m:t>𝑚</m:t>
                                    </m:r>
                                  </m:e>
                                  <m:sub>
                                    <m:r>
                                      <a:rPr lang="en-US" altLang="zh-CN" sz="2400" kern="1200" smtClean="0">
                                        <a:latin typeface="Cambria Math"/>
                                        <a:ea typeface="+mj-ea"/>
                                      </a:rPr>
                                      <m:t>3</m:t>
                                    </m:r>
                                  </m:sub>
                                </m:sSub>
                              </m:oMath>
                            </m:oMathPara>
                          </a14:m>
                          <a:endParaRPr lang="zh-CN" altLang="en-US" sz="2400" dirty="0">
                            <a:solidFill>
                              <a:schemeClr val="tx1"/>
                            </a:solidFill>
                            <a:latin typeface="+mj-ea"/>
                            <a:ea typeface="+mj-ea"/>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i="1" kern="1200" smtClean="0">
                                        <a:latin typeface="Cambria Math" panose="02040503050406030204" pitchFamily="18" charset="0"/>
                                        <a:ea typeface="+mj-ea"/>
                                      </a:rPr>
                                    </m:ctrlPr>
                                  </m:sSubPr>
                                  <m:e>
                                    <m:r>
                                      <a:rPr lang="en-US" altLang="zh-CN" sz="2400" kern="1200" smtClean="0">
                                        <a:latin typeface="Cambria Math"/>
                                        <a:ea typeface="+mj-ea"/>
                                      </a:rPr>
                                      <m:t>𝑀</m:t>
                                    </m:r>
                                  </m:e>
                                  <m:sub>
                                    <m:r>
                                      <a:rPr lang="en-US" altLang="zh-CN" sz="2400" kern="1200" smtClean="0">
                                        <a:latin typeface="Cambria Math"/>
                                        <a:ea typeface="+mj-ea"/>
                                      </a:rPr>
                                      <m:t>4</m:t>
                                    </m:r>
                                  </m:sub>
                                </m:sSub>
                              </m:oMath>
                            </m:oMathPara>
                          </a14:m>
                          <a:endParaRPr lang="zh-CN" altLang="en-US" sz="2400" dirty="0">
                            <a:solidFill>
                              <a:schemeClr val="tx1"/>
                            </a:solidFill>
                            <a:latin typeface="+mj-ea"/>
                            <a:ea typeface="+mj-ea"/>
                          </a:endParaRPr>
                        </a:p>
                      </a:txBody>
                      <a:tcPr/>
                    </a:tc>
                    <a:extLst>
                      <a:ext uri="{0D108BD9-81ED-4DB2-BD59-A6C34878D82A}">
                        <a16:rowId xmlns:a16="http://schemas.microsoft.com/office/drawing/2014/main" val="10003"/>
                      </a:ext>
                    </a:extLst>
                  </a:tr>
                  <a:tr h="500608">
                    <a:tc rowSpan="4">
                      <a:txBody>
                        <a:bodyPr/>
                        <a:lstStyle/>
                        <a:p>
                          <a:pPr algn="ctr"/>
                          <a:endParaRPr lang="en-US" altLang="zh-CN" sz="2400" dirty="0">
                            <a:latin typeface="+mj-ea"/>
                            <a:ea typeface="+mj-ea"/>
                          </a:endParaRPr>
                        </a:p>
                        <a:p>
                          <a:pPr algn="ctr"/>
                          <a:r>
                            <a:rPr lang="zh-CN" altLang="en-US" sz="2400" dirty="0">
                              <a:latin typeface="+mj-ea"/>
                              <a:ea typeface="+mj-ea"/>
                            </a:rPr>
                            <a:t>性质</a:t>
                          </a:r>
                          <a:endParaRPr lang="zh-CN" altLang="en-US" sz="2400" dirty="0">
                            <a:solidFill>
                              <a:schemeClr val="tx1"/>
                            </a:solidFill>
                            <a:latin typeface="+mj-ea"/>
                            <a:ea typeface="+mj-ea"/>
                          </a:endParaRPr>
                        </a:p>
                      </a:txBody>
                      <a:tcPr/>
                    </a:tc>
                    <a:tc>
                      <a:txBody>
                        <a:bodyPr/>
                        <a:lstStyle/>
                        <a:p>
                          <a:pPr marL="0" marR="0" lvl="0" indent="0" algn="ctr" defTabSz="995690" rtl="0" eaLnBrk="1" fontAlgn="auto" latinLnBrk="0" hangingPunct="1">
                            <a:lnSpc>
                              <a:spcPct val="100000"/>
                            </a:lnSpc>
                            <a:spcBef>
                              <a:spcPts val="0"/>
                            </a:spcBef>
                            <a:spcAft>
                              <a:spcPts val="0"/>
                            </a:spcAft>
                            <a:buClrTx/>
                            <a:buSzTx/>
                            <a:buFontTx/>
                            <a:buNone/>
                            <a:tabLst/>
                            <a:defRPr/>
                          </a:pPr>
                          <a:r>
                            <a:rPr kumimoji="0" lang="zh-CN" altLang="en-US" sz="2400" u="none" strike="noStrike" kern="1200" cap="none" spc="0" normalizeH="0" baseline="0" noProof="0" dirty="0">
                              <a:ln>
                                <a:noFill/>
                              </a:ln>
                              <a:effectLst/>
                              <a:uLnTx/>
                              <a:uFillTx/>
                              <a:latin typeface="+mj-ea"/>
                              <a:ea typeface="+mj-ea"/>
                            </a:rPr>
                            <a:t>有且仅有一个最小项值为</a:t>
                          </a:r>
                          <a:r>
                            <a:rPr kumimoji="0" lang="en-US" altLang="zh-CN" sz="2400" u="none" strike="noStrike" kern="1200" cap="none" spc="0" normalizeH="0" baseline="0" noProof="0" dirty="0">
                              <a:ln>
                                <a:noFill/>
                              </a:ln>
                              <a:effectLst/>
                              <a:uLnTx/>
                              <a:uFillTx/>
                              <a:latin typeface="+mj-ea"/>
                              <a:ea typeface="+mj-ea"/>
                            </a:rPr>
                            <a:t>1 </a:t>
                          </a:r>
                          <a:endParaRPr kumimoji="0" lang="zh-CN" altLang="en-US" sz="2400" b="0" i="0" u="none" strike="noStrike" kern="1200" cap="none" spc="0" normalizeH="0" baseline="0" noProof="0" dirty="0">
                            <a:ln>
                              <a:noFill/>
                            </a:ln>
                            <a:solidFill>
                              <a:prstClr val="black"/>
                            </a:solidFill>
                            <a:effectLst/>
                            <a:uLnTx/>
                            <a:uFillTx/>
                            <a:latin typeface="+mj-ea"/>
                            <a:ea typeface="+mj-ea"/>
                            <a:cs typeface="+mn-cs"/>
                          </a:endParaRPr>
                        </a:p>
                      </a:txBody>
                      <a:tcPr/>
                    </a:tc>
                    <a:tc>
                      <a:txBody>
                        <a:bodyPr/>
                        <a:lstStyle/>
                        <a:p>
                          <a:pPr marL="0" marR="0" lvl="0" indent="0" algn="ctr" defTabSz="995690" rtl="0" eaLnBrk="1" fontAlgn="auto" latinLnBrk="0" hangingPunct="1">
                            <a:lnSpc>
                              <a:spcPct val="100000"/>
                            </a:lnSpc>
                            <a:spcBef>
                              <a:spcPts val="0"/>
                            </a:spcBef>
                            <a:spcAft>
                              <a:spcPts val="0"/>
                            </a:spcAft>
                            <a:buClrTx/>
                            <a:buSzTx/>
                            <a:buFontTx/>
                            <a:buNone/>
                            <a:tabLst/>
                            <a:defRPr/>
                          </a:pPr>
                          <a:r>
                            <a:rPr kumimoji="0" lang="zh-CN" altLang="en-US" sz="2400" u="none" strike="noStrike" kern="1200" cap="none" spc="0" normalizeH="0" baseline="0" noProof="0" dirty="0">
                              <a:ln>
                                <a:noFill/>
                              </a:ln>
                              <a:effectLst/>
                              <a:uLnTx/>
                              <a:uFillTx/>
                              <a:latin typeface="+mj-ea"/>
                              <a:ea typeface="+mj-ea"/>
                            </a:rPr>
                            <a:t>有且仅有一个最大项值为</a:t>
                          </a:r>
                          <a:r>
                            <a:rPr kumimoji="0" lang="en-US" altLang="zh-CN" sz="2400" u="none" strike="noStrike" kern="1200" cap="none" spc="0" normalizeH="0" baseline="0" noProof="0" dirty="0">
                              <a:ln>
                                <a:noFill/>
                              </a:ln>
                              <a:effectLst/>
                              <a:uLnTx/>
                              <a:uFillTx/>
                              <a:latin typeface="+mj-ea"/>
                              <a:ea typeface="+mj-ea"/>
                            </a:rPr>
                            <a:t>0</a:t>
                          </a:r>
                          <a:endParaRPr kumimoji="0" lang="zh-CN" altLang="en-US" sz="2400" b="0" i="0" u="none" strike="noStrike" kern="1200" cap="none" spc="0" normalizeH="0" baseline="0" noProof="0" dirty="0">
                            <a:ln>
                              <a:noFill/>
                            </a:ln>
                            <a:solidFill>
                              <a:prstClr val="black"/>
                            </a:solidFill>
                            <a:effectLst/>
                            <a:uLnTx/>
                            <a:uFillTx/>
                            <a:latin typeface="+mj-ea"/>
                            <a:ea typeface="+mj-ea"/>
                            <a:cs typeface="+mn-cs"/>
                          </a:endParaRPr>
                        </a:p>
                      </a:txBody>
                      <a:tcPr/>
                    </a:tc>
                    <a:extLst>
                      <a:ext uri="{0D108BD9-81ED-4DB2-BD59-A6C34878D82A}">
                        <a16:rowId xmlns:a16="http://schemas.microsoft.com/office/drawing/2014/main" val="10004"/>
                      </a:ext>
                    </a:extLst>
                  </a:tr>
                  <a:tr h="370840">
                    <a:tc vMerge="1">
                      <a:txBody>
                        <a:bodyPr/>
                        <a:lstStyle/>
                        <a:p>
                          <a:endParaRPr lang="zh-CN" altLang="en-US" sz="2400" dirty="0">
                            <a:solidFill>
                              <a:schemeClr val="tx1"/>
                            </a:solidFill>
                            <a:latin typeface="+mj-ea"/>
                            <a:ea typeface="+mj-ea"/>
                          </a:endParaRPr>
                        </a:p>
                      </a:txBody>
                      <a:tcPr/>
                    </a:tc>
                    <a:tc>
                      <a:txBody>
                        <a:bodyPr/>
                        <a:lstStyle/>
                        <a:p>
                          <a:pPr algn="ctr"/>
                          <a:r>
                            <a:rPr lang="zh-CN" altLang="en-US" sz="2400" dirty="0">
                              <a:latin typeface="+mj-ea"/>
                              <a:ea typeface="+mj-ea"/>
                            </a:rPr>
                            <a:t>全体最小项之和为</a:t>
                          </a:r>
                          <a:r>
                            <a:rPr lang="en-US" altLang="zh-CN" sz="2400" dirty="0">
                              <a:latin typeface="+mj-ea"/>
                              <a:ea typeface="+mj-ea"/>
                            </a:rPr>
                            <a:t>1 </a:t>
                          </a:r>
                          <a:endParaRPr lang="zh-CN" altLang="en-US" sz="2400" dirty="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a:latin typeface="+mj-ea"/>
                              <a:ea typeface="+mj-ea"/>
                            </a:rPr>
                            <a:t>全体最大项之积为</a:t>
                          </a:r>
                          <a:r>
                            <a:rPr lang="en-US" altLang="zh-CN" sz="2400" dirty="0">
                              <a:latin typeface="+mj-ea"/>
                              <a:ea typeface="+mj-ea"/>
                            </a:rPr>
                            <a:t>0</a:t>
                          </a:r>
                          <a:endParaRPr lang="zh-CN" altLang="en-US" sz="2400" dirty="0">
                            <a:solidFill>
                              <a:schemeClr val="tx1"/>
                            </a:solidFill>
                            <a:latin typeface="+mj-ea"/>
                            <a:ea typeface="+mj-ea"/>
                          </a:endParaRPr>
                        </a:p>
                      </a:txBody>
                      <a:tcPr/>
                    </a:tc>
                    <a:extLst>
                      <a:ext uri="{0D108BD9-81ED-4DB2-BD59-A6C34878D82A}">
                        <a16:rowId xmlns:a16="http://schemas.microsoft.com/office/drawing/2014/main" val="10005"/>
                      </a:ext>
                    </a:extLst>
                  </a:tr>
                  <a:tr h="370840">
                    <a:tc vMerge="1">
                      <a:txBody>
                        <a:bodyPr/>
                        <a:lstStyle/>
                        <a:p>
                          <a:endParaRPr lang="zh-CN" altLang="en-US" sz="2400" dirty="0">
                            <a:solidFill>
                              <a:schemeClr val="tx1"/>
                            </a:solidFill>
                            <a:latin typeface="+mj-ea"/>
                            <a:ea typeface="+mj-ea"/>
                          </a:endParaRPr>
                        </a:p>
                      </a:txBody>
                      <a:tcPr/>
                    </a:tc>
                    <a:tc>
                      <a:txBody>
                        <a:bodyPr/>
                        <a:lstStyle/>
                        <a:p>
                          <a:pPr algn="ctr"/>
                          <a:r>
                            <a:rPr lang="zh-CN" altLang="en-US" sz="2400" dirty="0">
                              <a:latin typeface="+mj-ea"/>
                              <a:ea typeface="+mj-ea"/>
                            </a:rPr>
                            <a:t>任何两个最小项之积为</a:t>
                          </a:r>
                          <a:r>
                            <a:rPr lang="en-US" altLang="zh-CN" sz="2400" dirty="0">
                              <a:latin typeface="+mj-ea"/>
                              <a:ea typeface="+mj-ea"/>
                            </a:rPr>
                            <a:t>0</a:t>
                          </a:r>
                          <a:endParaRPr lang="zh-CN" altLang="en-US" sz="2400" dirty="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a:latin typeface="+mj-ea"/>
                              <a:ea typeface="+mj-ea"/>
                            </a:rPr>
                            <a:t>任何两个最大项之和为</a:t>
                          </a:r>
                          <a:r>
                            <a:rPr lang="en-US" altLang="zh-CN" sz="2400" dirty="0">
                              <a:latin typeface="+mj-ea"/>
                              <a:ea typeface="+mj-ea"/>
                            </a:rPr>
                            <a:t>1</a:t>
                          </a:r>
                          <a:endParaRPr lang="zh-CN" altLang="en-US" sz="2400" dirty="0">
                            <a:solidFill>
                              <a:schemeClr val="tx1"/>
                            </a:solidFill>
                            <a:latin typeface="+mj-ea"/>
                            <a:ea typeface="+mj-ea"/>
                          </a:endParaRPr>
                        </a:p>
                      </a:txBody>
                      <a:tcPr/>
                    </a:tc>
                    <a:extLst>
                      <a:ext uri="{0D108BD9-81ED-4DB2-BD59-A6C34878D82A}">
                        <a16:rowId xmlns:a16="http://schemas.microsoft.com/office/drawing/2014/main" val="10006"/>
                      </a:ext>
                    </a:extLst>
                  </a:tr>
                  <a:tr h="370840">
                    <a:tc vMerge="1">
                      <a:txBody>
                        <a:bodyPr/>
                        <a:lstStyle/>
                        <a:p>
                          <a:endParaRPr lang="zh-CN" altLang="en-US" sz="2400" dirty="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a:latin typeface="+mj-ea"/>
                              <a:ea typeface="+mj-ea"/>
                            </a:rPr>
                            <a:t>只有一个变量不同的最小项的和等于各相同变量之积</a:t>
                          </a:r>
                          <a:endParaRPr lang="en-US" altLang="zh-CN" sz="2400" dirty="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a:latin typeface="+mj-ea"/>
                              <a:ea typeface="+mj-ea"/>
                            </a:rPr>
                            <a:t>只有一个变量不同的最大项的</a:t>
                          </a:r>
                          <a:endParaRPr lang="en-US" altLang="zh-CN" sz="2400" dirty="0">
                            <a:latin typeface="+mj-ea"/>
                            <a:ea typeface="+mj-ea"/>
                          </a:endParaRPr>
                        </a:p>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a:latin typeface="+mj-ea"/>
                              <a:ea typeface="+mj-ea"/>
                            </a:rPr>
                            <a:t>乘积等于各相同变量之和</a:t>
                          </a:r>
                          <a:endParaRPr lang="en-US" altLang="zh-CN" sz="2400" dirty="0">
                            <a:solidFill>
                              <a:schemeClr val="tx1"/>
                            </a:solidFill>
                            <a:latin typeface="+mj-ea"/>
                            <a:ea typeface="+mj-ea"/>
                          </a:endParaRPr>
                        </a:p>
                      </a:txBody>
                      <a:tcPr/>
                    </a:tc>
                    <a:extLst>
                      <a:ext uri="{0D108BD9-81ED-4DB2-BD59-A6C34878D82A}">
                        <a16:rowId xmlns:a16="http://schemas.microsoft.com/office/drawing/2014/main" val="10007"/>
                      </a:ext>
                    </a:extLst>
                  </a:tr>
                  <a:tr h="370840">
                    <a:tc>
                      <a:txBody>
                        <a:bodyPr/>
                        <a:lstStyle/>
                        <a:p>
                          <a:pPr algn="ctr"/>
                          <a:r>
                            <a:rPr lang="zh-CN" altLang="en-US" sz="2400" dirty="0">
                              <a:latin typeface="+mj-ea"/>
                              <a:ea typeface="+mj-ea"/>
                            </a:rPr>
                            <a:t>关系</a:t>
                          </a:r>
                          <a:endParaRPr lang="zh-CN" altLang="en-US" sz="2400" dirty="0">
                            <a:solidFill>
                              <a:schemeClr val="tx1"/>
                            </a:solidFill>
                            <a:latin typeface="+mj-ea"/>
                            <a:ea typeface="+mj-ea"/>
                          </a:endParaRPr>
                        </a:p>
                      </a:txBody>
                      <a:tcPr/>
                    </a:tc>
                    <a:tc gridSpan="2">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sz="2400" i="1" smtClean="0">
                                      <a:latin typeface="Cambria Math" panose="02040503050406030204" pitchFamily="18" charset="0"/>
                                      <a:ea typeface="+mj-ea"/>
                                    </a:rPr>
                                  </m:ctrlPr>
                                </m:sSubPr>
                                <m:e>
                                  <m:r>
                                    <a:rPr lang="en-US" altLang="zh-CN" sz="2400" smtClean="0">
                                      <a:latin typeface="Cambria Math"/>
                                      <a:ea typeface="+mj-ea"/>
                                    </a:rPr>
                                    <m:t>𝑚</m:t>
                                  </m:r>
                                </m:e>
                                <m:sub>
                                  <m:r>
                                    <a:rPr lang="en-US" altLang="zh-CN" sz="2400" smtClean="0">
                                      <a:latin typeface="Cambria Math"/>
                                      <a:ea typeface="+mj-ea"/>
                                    </a:rPr>
                                    <m:t>𝑖</m:t>
                                  </m:r>
                                </m:sub>
                              </m:sSub>
                              <m:r>
                                <a:rPr lang="en-US" altLang="zh-CN" sz="2400" smtClean="0">
                                  <a:latin typeface="Cambria Math"/>
                                  <a:ea typeface="+mj-ea"/>
                                </a:rPr>
                                <m:t>=</m:t>
                              </m:r>
                              <m:sSubSup>
                                <m:sSubSupPr>
                                  <m:ctrlPr>
                                    <a:rPr lang="en-US" altLang="zh-CN" sz="2400" i="1" smtClean="0">
                                      <a:latin typeface="Cambria Math" panose="02040503050406030204" pitchFamily="18" charset="0"/>
                                      <a:ea typeface="+mj-ea"/>
                                    </a:rPr>
                                  </m:ctrlPr>
                                </m:sSubSupPr>
                                <m:e>
                                  <m:r>
                                    <a:rPr lang="en-US" altLang="zh-CN" sz="2400" smtClean="0">
                                      <a:latin typeface="Cambria Math"/>
                                      <a:ea typeface="+mj-ea"/>
                                    </a:rPr>
                                    <m:t>𝑀</m:t>
                                  </m:r>
                                </m:e>
                                <m:sub>
                                  <m:r>
                                    <a:rPr lang="en-US" altLang="zh-CN" sz="2400" smtClean="0">
                                      <a:latin typeface="Cambria Math"/>
                                      <a:ea typeface="+mj-ea"/>
                                    </a:rPr>
                                    <m:t>𝑖</m:t>
                                  </m:r>
                                </m:sub>
                                <m:sup>
                                  <m:r>
                                    <a:rPr lang="en-US" altLang="zh-CN" sz="2400" smtClean="0">
                                      <a:latin typeface="Cambria Math"/>
                                      <a:ea typeface="+mj-ea"/>
                                    </a:rPr>
                                    <m:t>′</m:t>
                                  </m:r>
                                </m:sup>
                              </m:sSubSup>
                            </m:oMath>
                          </a14:m>
                          <a:r>
                            <a:rPr lang="zh-CN" altLang="en-US" sz="2400" dirty="0">
                              <a:latin typeface="+mj-ea"/>
                              <a:ea typeface="+mj-ea"/>
                            </a:rPr>
                            <a:t>    或    </a:t>
                          </a:r>
                          <a14:m>
                            <m:oMath xmlns:m="http://schemas.openxmlformats.org/officeDocument/2006/math">
                              <m:sSub>
                                <m:sSubPr>
                                  <m:ctrlPr>
                                    <a:rPr lang="en-US" altLang="zh-CN" sz="2400" i="1" kern="1200" smtClean="0">
                                      <a:latin typeface="Cambria Math" panose="02040503050406030204" pitchFamily="18" charset="0"/>
                                      <a:ea typeface="+mj-ea"/>
                                    </a:rPr>
                                  </m:ctrlPr>
                                </m:sSubPr>
                                <m:e>
                                  <m:r>
                                    <a:rPr lang="en-US" altLang="zh-CN" sz="2400" kern="1200" smtClean="0">
                                      <a:latin typeface="Cambria Math"/>
                                      <a:ea typeface="+mj-ea"/>
                                    </a:rPr>
                                    <m:t>𝑀</m:t>
                                  </m:r>
                                </m:e>
                                <m:sub>
                                  <m:r>
                                    <a:rPr lang="en-US" altLang="zh-CN" sz="2400" kern="1200" smtClean="0">
                                      <a:latin typeface="Cambria Math"/>
                                      <a:ea typeface="+mj-ea"/>
                                    </a:rPr>
                                    <m:t>𝑖</m:t>
                                  </m:r>
                                </m:sub>
                              </m:sSub>
                              <m:r>
                                <a:rPr lang="en-US" altLang="zh-CN" sz="2400" kern="1200" smtClean="0">
                                  <a:latin typeface="Cambria Math"/>
                                  <a:ea typeface="+mj-ea"/>
                                </a:rPr>
                                <m:t>=</m:t>
                              </m:r>
                              <m:sSubSup>
                                <m:sSubSupPr>
                                  <m:ctrlPr>
                                    <a:rPr lang="en-US" altLang="zh-CN" sz="2400" i="1" kern="1200" smtClean="0">
                                      <a:latin typeface="Cambria Math" panose="02040503050406030204" pitchFamily="18" charset="0"/>
                                      <a:ea typeface="+mj-ea"/>
                                    </a:rPr>
                                  </m:ctrlPr>
                                </m:sSubSupPr>
                                <m:e>
                                  <m:r>
                                    <a:rPr lang="en-US" altLang="zh-CN" sz="2400" kern="1200" smtClean="0">
                                      <a:latin typeface="Cambria Math"/>
                                      <a:ea typeface="+mj-ea"/>
                                    </a:rPr>
                                    <m:t>𝑚</m:t>
                                  </m:r>
                                </m:e>
                                <m:sub>
                                  <m:r>
                                    <a:rPr lang="en-US" altLang="zh-CN" sz="2400" kern="1200" smtClean="0">
                                      <a:latin typeface="Cambria Math"/>
                                      <a:ea typeface="+mj-ea"/>
                                    </a:rPr>
                                    <m:t>𝑖</m:t>
                                  </m:r>
                                </m:sub>
                                <m:sup>
                                  <m:r>
                                    <a:rPr lang="en-US" altLang="zh-CN" sz="2400" kern="1200" smtClean="0">
                                      <a:latin typeface="Cambria Math"/>
                                      <a:ea typeface="+mj-ea"/>
                                    </a:rPr>
                                    <m:t>′</m:t>
                                  </m:r>
                                </m:sup>
                              </m:sSubSup>
                            </m:oMath>
                          </a14:m>
                          <a:endParaRPr lang="en-US" altLang="zh-CN" sz="2400" kern="1200" dirty="0">
                            <a:solidFill>
                              <a:schemeClr val="tx1"/>
                            </a:solidFill>
                            <a:latin typeface="+mj-ea"/>
                            <a:ea typeface="+mj-ea"/>
                            <a:cs typeface="+mn-cs"/>
                          </a:endParaRPr>
                        </a:p>
                      </a:txBody>
                      <a:tcPr/>
                    </a:tc>
                    <a:tc hMerge="1">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endParaRPr lang="en-US" altLang="zh-CN" sz="2400" kern="1200" dirty="0">
                            <a:solidFill>
                              <a:schemeClr val="tx1"/>
                            </a:solidFill>
                            <a:latin typeface="+mj-ea"/>
                            <a:ea typeface="+mn-ea"/>
                            <a:cs typeface="+mn-cs"/>
                          </a:endParaRPr>
                        </a:p>
                      </a:txBody>
                      <a:tcPr/>
                    </a:tc>
                    <a:extLst>
                      <a:ext uri="{0D108BD9-81ED-4DB2-BD59-A6C34878D82A}">
                        <a16:rowId xmlns:a16="http://schemas.microsoft.com/office/drawing/2014/main" val="10008"/>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195261460"/>
                  </p:ext>
                </p:extLst>
              </p:nvPr>
            </p:nvGraphicFramePr>
            <p:xfrm>
              <a:off x="450156" y="1836415"/>
              <a:ext cx="9865096" cy="4690593"/>
            </p:xfrm>
            <a:graphic>
              <a:graphicData uri="http://schemas.openxmlformats.org/drawingml/2006/table">
                <a:tbl>
                  <a:tblPr firstRow="1" bandRow="1">
                    <a:tableStyleId>{7DF18680-E054-41AD-8BC1-D1AEF772440D}</a:tableStyleId>
                  </a:tblPr>
                  <a:tblGrid>
                    <a:gridCol w="1296144"/>
                    <a:gridCol w="4320480"/>
                    <a:gridCol w="4248472"/>
                  </a:tblGrid>
                  <a:tr h="518160">
                    <a:tc>
                      <a:txBody>
                        <a:bodyPr/>
                        <a:lstStyle/>
                        <a:p>
                          <a:pPr algn="ctr"/>
                          <a:endParaRPr lang="zh-CN" altLang="en-US" sz="2400" dirty="0">
                            <a:solidFill>
                              <a:schemeClr val="tx1"/>
                            </a:solidFill>
                            <a:latin typeface="+mj-ea"/>
                            <a:ea typeface="+mj-ea"/>
                          </a:endParaRPr>
                        </a:p>
                      </a:txBody>
                      <a:tcPr/>
                    </a:tc>
                    <a:tc>
                      <a:txBody>
                        <a:bodyPr/>
                        <a:lstStyle/>
                        <a:p>
                          <a:pPr algn="ctr"/>
                          <a:r>
                            <a:rPr lang="zh-CN" altLang="en-US" sz="2800" dirty="0" smtClean="0">
                              <a:latin typeface="+mj-ea"/>
                              <a:ea typeface="+mj-ea"/>
                            </a:rPr>
                            <a:t>最小项</a:t>
                          </a:r>
                          <a:endParaRPr lang="zh-CN" altLang="en-US" sz="2800" dirty="0">
                            <a:solidFill>
                              <a:schemeClr val="bg1"/>
                            </a:solidFill>
                            <a:latin typeface="+mj-ea"/>
                            <a:ea typeface="+mj-ea"/>
                          </a:endParaRPr>
                        </a:p>
                      </a:txBody>
                      <a:tcPr/>
                    </a:tc>
                    <a:tc>
                      <a:txBody>
                        <a:bodyPr/>
                        <a:lstStyle/>
                        <a:p>
                          <a:pPr algn="ctr"/>
                          <a:r>
                            <a:rPr lang="zh-CN" altLang="en-US" sz="2800" dirty="0" smtClean="0">
                              <a:latin typeface="+mj-ea"/>
                              <a:ea typeface="+mj-ea"/>
                            </a:rPr>
                            <a:t>最大项</a:t>
                          </a:r>
                          <a:endParaRPr lang="zh-CN" altLang="en-US" sz="2800" dirty="0">
                            <a:solidFill>
                              <a:schemeClr val="bg1"/>
                            </a:solidFill>
                            <a:latin typeface="+mj-ea"/>
                            <a:ea typeface="+mj-ea"/>
                          </a:endParaRPr>
                        </a:p>
                      </a:txBody>
                      <a:tcPr/>
                    </a:tc>
                  </a:tr>
                  <a:tr h="457200">
                    <a:tc>
                      <a:txBody>
                        <a:bodyPr/>
                        <a:lstStyle/>
                        <a:p>
                          <a:pPr algn="ctr"/>
                          <a:r>
                            <a:rPr lang="zh-CN" altLang="en-US" sz="2400" dirty="0" smtClean="0">
                              <a:latin typeface="+mj-ea"/>
                              <a:ea typeface="+mj-ea"/>
                            </a:rPr>
                            <a:t>定义</a:t>
                          </a:r>
                          <a:endParaRPr lang="zh-CN" altLang="en-US" sz="2400" dirty="0">
                            <a:solidFill>
                              <a:schemeClr val="tx1"/>
                            </a:solidFill>
                            <a:latin typeface="+mj-ea"/>
                            <a:ea typeface="+mj-ea"/>
                          </a:endParaRPr>
                        </a:p>
                      </a:txBody>
                      <a:tcPr/>
                    </a:tc>
                    <a:tc>
                      <a:txBody>
                        <a:bodyPr/>
                        <a:lstStyle/>
                        <a:p>
                          <a:pPr algn="ctr"/>
                          <a:r>
                            <a:rPr lang="zh-CN" altLang="en-US" sz="2400" dirty="0" smtClean="0">
                              <a:latin typeface="+mj-ea"/>
                              <a:ea typeface="+mj-ea"/>
                            </a:rPr>
                            <a:t>乘积项</a:t>
                          </a:r>
                          <a:endParaRPr lang="zh-CN" altLang="en-US" sz="2400" dirty="0">
                            <a:solidFill>
                              <a:schemeClr val="tx1"/>
                            </a:solidFill>
                            <a:latin typeface="+mj-ea"/>
                            <a:ea typeface="+mj-ea"/>
                          </a:endParaRPr>
                        </a:p>
                      </a:txBody>
                      <a:tcPr/>
                    </a:tc>
                    <a:tc>
                      <a:txBody>
                        <a:bodyPr/>
                        <a:lstStyle/>
                        <a:p>
                          <a:pPr algn="ctr"/>
                          <a:r>
                            <a:rPr lang="zh-CN" altLang="en-US" sz="2400" dirty="0" smtClean="0">
                              <a:latin typeface="+mj-ea"/>
                              <a:ea typeface="+mj-ea"/>
                            </a:rPr>
                            <a:t>和项</a:t>
                          </a:r>
                          <a:endParaRPr lang="zh-CN" altLang="en-US" sz="2400" dirty="0">
                            <a:solidFill>
                              <a:schemeClr val="tx1"/>
                            </a:solidFill>
                            <a:latin typeface="+mj-ea"/>
                            <a:ea typeface="+mj-ea"/>
                          </a:endParaRPr>
                        </a:p>
                      </a:txBody>
                      <a:tcPr/>
                    </a:tc>
                  </a:tr>
                  <a:tr h="511239">
                    <a:tc>
                      <a:txBody>
                        <a:bodyPr/>
                        <a:lstStyle/>
                        <a:p>
                          <a:pPr algn="ctr"/>
                          <a:r>
                            <a:rPr lang="zh-CN" altLang="en-US" sz="2400" dirty="0" smtClean="0">
                              <a:latin typeface="+mj-ea"/>
                              <a:ea typeface="+mj-ea"/>
                            </a:rPr>
                            <a:t>举例</a:t>
                          </a:r>
                          <a:endParaRPr lang="zh-CN" altLang="en-US" sz="2400" dirty="0">
                            <a:solidFill>
                              <a:schemeClr val="tx1"/>
                            </a:solidFill>
                            <a:latin typeface="+mj-ea"/>
                            <a:ea typeface="+mj-ea"/>
                          </a:endParaRPr>
                        </a:p>
                      </a:txBody>
                      <a:tcPr/>
                    </a:tc>
                    <a:tc>
                      <a:txBody>
                        <a:bodyPr/>
                        <a:lstStyle/>
                        <a:p>
                          <a:endParaRPr lang="zh-CN"/>
                        </a:p>
                      </a:txBody>
                      <a:tcPr>
                        <a:blipFill rotWithShape="1">
                          <a:blip r:embed="rId3"/>
                          <a:stretch>
                            <a:fillRect l="-30226" t="-202381" r="-98588" b="-653571"/>
                          </a:stretch>
                        </a:blipFill>
                      </a:tcPr>
                    </a:tc>
                    <a:tc>
                      <a:txBody>
                        <a:bodyPr/>
                        <a:lstStyle/>
                        <a:p>
                          <a:endParaRPr lang="zh-CN"/>
                        </a:p>
                      </a:txBody>
                      <a:tcPr>
                        <a:blipFill rotWithShape="1">
                          <a:blip r:embed="rId3"/>
                          <a:stretch>
                            <a:fillRect l="-132281" t="-202381" r="-143" b="-653571"/>
                          </a:stretch>
                        </a:blipFill>
                      </a:tcPr>
                    </a:tc>
                  </a:tr>
                  <a:tr h="457200">
                    <a:tc>
                      <a:txBody>
                        <a:bodyPr/>
                        <a:lstStyle/>
                        <a:p>
                          <a:pPr algn="ctr"/>
                          <a:r>
                            <a:rPr lang="zh-CN" altLang="en-US" sz="2400" dirty="0" smtClean="0">
                              <a:latin typeface="+mj-ea"/>
                              <a:ea typeface="+mj-ea"/>
                            </a:rPr>
                            <a:t>编号</a:t>
                          </a:r>
                          <a:endParaRPr lang="zh-CN" altLang="en-US" sz="2400" dirty="0">
                            <a:solidFill>
                              <a:schemeClr val="tx1"/>
                            </a:solidFill>
                            <a:latin typeface="+mj-ea"/>
                            <a:ea typeface="+mj-ea"/>
                          </a:endParaRPr>
                        </a:p>
                      </a:txBody>
                      <a:tcPr/>
                    </a:tc>
                    <a:tc>
                      <a:txBody>
                        <a:bodyPr/>
                        <a:lstStyle/>
                        <a:p>
                          <a:endParaRPr lang="zh-CN"/>
                        </a:p>
                      </a:txBody>
                      <a:tcPr>
                        <a:blipFill rotWithShape="1">
                          <a:blip r:embed="rId3"/>
                          <a:stretch>
                            <a:fillRect l="-30226" t="-338667" r="-98588" b="-632000"/>
                          </a:stretch>
                        </a:blipFill>
                      </a:tcPr>
                    </a:tc>
                    <a:tc>
                      <a:txBody>
                        <a:bodyPr/>
                        <a:lstStyle/>
                        <a:p>
                          <a:endParaRPr lang="zh-CN"/>
                        </a:p>
                      </a:txBody>
                      <a:tcPr>
                        <a:blipFill rotWithShape="1">
                          <a:blip r:embed="rId3"/>
                          <a:stretch>
                            <a:fillRect l="-132281" t="-338667" r="-143" b="-632000"/>
                          </a:stretch>
                        </a:blipFill>
                      </a:tcPr>
                    </a:tc>
                  </a:tr>
                  <a:tr h="500608">
                    <a:tc rowSpan="4">
                      <a:txBody>
                        <a:bodyPr/>
                        <a:lstStyle/>
                        <a:p>
                          <a:pPr algn="ctr"/>
                          <a:endParaRPr lang="en-US" altLang="zh-CN" sz="2400" dirty="0" smtClean="0">
                            <a:latin typeface="+mj-ea"/>
                            <a:ea typeface="+mj-ea"/>
                          </a:endParaRPr>
                        </a:p>
                        <a:p>
                          <a:pPr algn="ctr"/>
                          <a:r>
                            <a:rPr lang="zh-CN" altLang="en-US" sz="2400" dirty="0" smtClean="0">
                              <a:latin typeface="+mj-ea"/>
                              <a:ea typeface="+mj-ea"/>
                            </a:rPr>
                            <a:t>性质</a:t>
                          </a:r>
                          <a:endParaRPr lang="zh-CN" altLang="en-US" sz="2400" dirty="0">
                            <a:solidFill>
                              <a:schemeClr val="tx1"/>
                            </a:solidFill>
                            <a:latin typeface="+mj-ea"/>
                            <a:ea typeface="+mj-ea"/>
                          </a:endParaRPr>
                        </a:p>
                      </a:txBody>
                      <a:tcPr/>
                    </a:tc>
                    <a:tc>
                      <a:txBody>
                        <a:bodyPr/>
                        <a:lstStyle/>
                        <a:p>
                          <a:pPr marL="0" marR="0" lvl="0" indent="0" algn="ctr" defTabSz="995690" rtl="0" eaLnBrk="1" fontAlgn="auto" latinLnBrk="0" hangingPunct="1">
                            <a:lnSpc>
                              <a:spcPct val="100000"/>
                            </a:lnSpc>
                            <a:spcBef>
                              <a:spcPts val="0"/>
                            </a:spcBef>
                            <a:spcAft>
                              <a:spcPts val="0"/>
                            </a:spcAft>
                            <a:buClrTx/>
                            <a:buSzTx/>
                            <a:buFontTx/>
                            <a:buNone/>
                            <a:tabLst/>
                            <a:defRPr/>
                          </a:pPr>
                          <a:r>
                            <a:rPr kumimoji="0" lang="zh-CN" altLang="en-US" sz="2400" u="none" strike="noStrike" kern="1200" cap="none" spc="0" normalizeH="0" baseline="0" noProof="0" dirty="0" smtClean="0">
                              <a:ln>
                                <a:noFill/>
                              </a:ln>
                              <a:effectLst/>
                              <a:uLnTx/>
                              <a:uFillTx/>
                              <a:latin typeface="+mj-ea"/>
                              <a:ea typeface="+mj-ea"/>
                            </a:rPr>
                            <a:t>有且仅有一个最小项值为</a:t>
                          </a:r>
                          <a:r>
                            <a:rPr kumimoji="0" lang="en-US" altLang="zh-CN" sz="2400" u="none" strike="noStrike" kern="1200" cap="none" spc="0" normalizeH="0" baseline="0" noProof="0" dirty="0" smtClean="0">
                              <a:ln>
                                <a:noFill/>
                              </a:ln>
                              <a:effectLst/>
                              <a:uLnTx/>
                              <a:uFillTx/>
                              <a:latin typeface="+mj-ea"/>
                              <a:ea typeface="+mj-ea"/>
                            </a:rPr>
                            <a:t>1 </a:t>
                          </a:r>
                          <a:endParaRPr kumimoji="0" lang="zh-CN" altLang="en-US" sz="2400" b="0" i="0" u="none" strike="noStrike" kern="1200" cap="none" spc="0" normalizeH="0" baseline="0" noProof="0" dirty="0" smtClean="0">
                            <a:ln>
                              <a:noFill/>
                            </a:ln>
                            <a:solidFill>
                              <a:prstClr val="black"/>
                            </a:solidFill>
                            <a:effectLst/>
                            <a:uLnTx/>
                            <a:uFillTx/>
                            <a:latin typeface="+mj-ea"/>
                            <a:ea typeface="+mj-ea"/>
                            <a:cs typeface="+mn-cs"/>
                          </a:endParaRPr>
                        </a:p>
                      </a:txBody>
                      <a:tcPr/>
                    </a:tc>
                    <a:tc>
                      <a:txBody>
                        <a:bodyPr/>
                        <a:lstStyle/>
                        <a:p>
                          <a:pPr marL="0" marR="0" lvl="0" indent="0" algn="ctr" defTabSz="995690" rtl="0" eaLnBrk="1" fontAlgn="auto" latinLnBrk="0" hangingPunct="1">
                            <a:lnSpc>
                              <a:spcPct val="100000"/>
                            </a:lnSpc>
                            <a:spcBef>
                              <a:spcPts val="0"/>
                            </a:spcBef>
                            <a:spcAft>
                              <a:spcPts val="0"/>
                            </a:spcAft>
                            <a:buClrTx/>
                            <a:buSzTx/>
                            <a:buFontTx/>
                            <a:buNone/>
                            <a:tabLst/>
                            <a:defRPr/>
                          </a:pPr>
                          <a:r>
                            <a:rPr kumimoji="0" lang="zh-CN" altLang="en-US" sz="2400" u="none" strike="noStrike" kern="1200" cap="none" spc="0" normalizeH="0" baseline="0" noProof="0" dirty="0" smtClean="0">
                              <a:ln>
                                <a:noFill/>
                              </a:ln>
                              <a:effectLst/>
                              <a:uLnTx/>
                              <a:uFillTx/>
                              <a:latin typeface="+mj-ea"/>
                              <a:ea typeface="+mj-ea"/>
                            </a:rPr>
                            <a:t>有且仅有一个最大项值为</a:t>
                          </a:r>
                          <a:r>
                            <a:rPr kumimoji="0" lang="en-US" altLang="zh-CN" sz="2400" u="none" strike="noStrike" kern="1200" cap="none" spc="0" normalizeH="0" baseline="0" noProof="0" dirty="0" smtClean="0">
                              <a:ln>
                                <a:noFill/>
                              </a:ln>
                              <a:effectLst/>
                              <a:uLnTx/>
                              <a:uFillTx/>
                              <a:latin typeface="+mj-ea"/>
                              <a:ea typeface="+mj-ea"/>
                            </a:rPr>
                            <a:t>0</a:t>
                          </a:r>
                          <a:endParaRPr kumimoji="0" lang="zh-CN" altLang="en-US" sz="2400" b="0" i="0" u="none" strike="noStrike" kern="1200" cap="none" spc="0" normalizeH="0" baseline="0" noProof="0" dirty="0" smtClean="0">
                            <a:ln>
                              <a:noFill/>
                            </a:ln>
                            <a:solidFill>
                              <a:prstClr val="black"/>
                            </a:solidFill>
                            <a:effectLst/>
                            <a:uLnTx/>
                            <a:uFillTx/>
                            <a:latin typeface="+mj-ea"/>
                            <a:ea typeface="+mj-ea"/>
                            <a:cs typeface="+mn-cs"/>
                          </a:endParaRPr>
                        </a:p>
                      </a:txBody>
                      <a:tcPr/>
                    </a:tc>
                  </a:tr>
                  <a:tr h="457200">
                    <a:tc vMerge="1">
                      <a:txBody>
                        <a:bodyPr/>
                        <a:lstStyle/>
                        <a:p>
                          <a:endParaRPr lang="zh-CN" altLang="en-US" sz="2400" dirty="0">
                            <a:solidFill>
                              <a:schemeClr val="tx1"/>
                            </a:solidFill>
                            <a:latin typeface="+mj-ea"/>
                            <a:ea typeface="+mj-ea"/>
                          </a:endParaRPr>
                        </a:p>
                      </a:txBody>
                      <a:tcPr/>
                    </a:tc>
                    <a:tc>
                      <a:txBody>
                        <a:bodyPr/>
                        <a:lstStyle/>
                        <a:p>
                          <a:pPr algn="ctr"/>
                          <a:r>
                            <a:rPr lang="zh-CN" altLang="en-US" sz="2400" dirty="0" smtClean="0">
                              <a:latin typeface="+mj-ea"/>
                              <a:ea typeface="+mj-ea"/>
                            </a:rPr>
                            <a:t>全体最小项之和为</a:t>
                          </a:r>
                          <a:r>
                            <a:rPr lang="en-US" altLang="zh-CN" sz="2400" dirty="0" smtClean="0">
                              <a:latin typeface="+mj-ea"/>
                              <a:ea typeface="+mj-ea"/>
                            </a:rPr>
                            <a:t>1 </a:t>
                          </a:r>
                          <a:endParaRPr lang="zh-CN" altLang="en-US" sz="2400" dirty="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smtClean="0">
                              <a:latin typeface="+mj-ea"/>
                              <a:ea typeface="+mj-ea"/>
                            </a:rPr>
                            <a:t>全体最大项之积为</a:t>
                          </a:r>
                          <a:r>
                            <a:rPr lang="en-US" altLang="zh-CN" sz="2400" dirty="0" smtClean="0">
                              <a:latin typeface="+mj-ea"/>
                              <a:ea typeface="+mj-ea"/>
                            </a:rPr>
                            <a:t>0</a:t>
                          </a:r>
                          <a:endParaRPr lang="zh-CN" altLang="en-US" sz="2400" dirty="0" smtClean="0">
                            <a:solidFill>
                              <a:schemeClr val="tx1"/>
                            </a:solidFill>
                            <a:latin typeface="+mj-ea"/>
                            <a:ea typeface="+mj-ea"/>
                          </a:endParaRPr>
                        </a:p>
                      </a:txBody>
                      <a:tcPr/>
                    </a:tc>
                  </a:tr>
                  <a:tr h="457200">
                    <a:tc vMerge="1">
                      <a:txBody>
                        <a:bodyPr/>
                        <a:lstStyle/>
                        <a:p>
                          <a:endParaRPr lang="zh-CN" altLang="en-US" sz="2400" dirty="0">
                            <a:solidFill>
                              <a:schemeClr val="tx1"/>
                            </a:solidFill>
                            <a:latin typeface="+mj-ea"/>
                            <a:ea typeface="+mj-ea"/>
                          </a:endParaRPr>
                        </a:p>
                      </a:txBody>
                      <a:tcPr/>
                    </a:tc>
                    <a:tc>
                      <a:txBody>
                        <a:bodyPr/>
                        <a:lstStyle/>
                        <a:p>
                          <a:pPr algn="ctr"/>
                          <a:r>
                            <a:rPr lang="zh-CN" altLang="en-US" sz="2400" dirty="0" smtClean="0">
                              <a:latin typeface="+mj-ea"/>
                              <a:ea typeface="+mj-ea"/>
                            </a:rPr>
                            <a:t>任何两个最小项之积为</a:t>
                          </a:r>
                          <a:r>
                            <a:rPr lang="en-US" altLang="zh-CN" sz="2400" dirty="0" smtClean="0">
                              <a:latin typeface="+mj-ea"/>
                              <a:ea typeface="+mj-ea"/>
                            </a:rPr>
                            <a:t>0</a:t>
                          </a:r>
                          <a:endParaRPr lang="zh-CN" altLang="en-US" sz="2400" dirty="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smtClean="0">
                              <a:latin typeface="+mj-ea"/>
                              <a:ea typeface="+mj-ea"/>
                            </a:rPr>
                            <a:t>任何两个最大项之和为</a:t>
                          </a:r>
                          <a:r>
                            <a:rPr lang="en-US" altLang="zh-CN" sz="2400" dirty="0" smtClean="0">
                              <a:latin typeface="+mj-ea"/>
                              <a:ea typeface="+mj-ea"/>
                            </a:rPr>
                            <a:t>1</a:t>
                          </a:r>
                          <a:endParaRPr lang="zh-CN" altLang="en-US" sz="2400" dirty="0" smtClean="0">
                            <a:solidFill>
                              <a:schemeClr val="tx1"/>
                            </a:solidFill>
                            <a:latin typeface="+mj-ea"/>
                            <a:ea typeface="+mj-ea"/>
                          </a:endParaRPr>
                        </a:p>
                      </a:txBody>
                      <a:tcPr/>
                    </a:tc>
                  </a:tr>
                  <a:tr h="822960">
                    <a:tc vMerge="1">
                      <a:txBody>
                        <a:bodyPr/>
                        <a:lstStyle/>
                        <a:p>
                          <a:endParaRPr lang="zh-CN" altLang="en-US" sz="2400" dirty="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smtClean="0">
                              <a:latin typeface="+mj-ea"/>
                              <a:ea typeface="+mj-ea"/>
                            </a:rPr>
                            <a:t>只有一个变量不同的最小项的和等于各相同变量之积</a:t>
                          </a:r>
                          <a:endParaRPr lang="en-US" altLang="zh-CN" sz="2400" dirty="0" smtClean="0">
                            <a:solidFill>
                              <a:schemeClr val="tx1"/>
                            </a:solidFill>
                            <a:latin typeface="+mj-ea"/>
                            <a:ea typeface="+mj-ea"/>
                          </a:endParaRPr>
                        </a:p>
                      </a:txBody>
                      <a:tcPr/>
                    </a:tc>
                    <a:tc>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smtClean="0">
                              <a:latin typeface="+mj-ea"/>
                              <a:ea typeface="+mj-ea"/>
                            </a:rPr>
                            <a:t>只有一个变量不同的最大项的</a:t>
                          </a:r>
                          <a:endParaRPr lang="en-US" altLang="zh-CN" sz="2400" dirty="0" smtClean="0">
                            <a:latin typeface="+mj-ea"/>
                            <a:ea typeface="+mj-ea"/>
                          </a:endParaRPr>
                        </a:p>
                        <a:p>
                          <a:pPr marL="0" marR="0" lvl="2" indent="0" algn="ctr" defTabSz="995690" rtl="0" eaLnBrk="1" fontAlgn="auto" latinLnBrk="0" hangingPunct="1">
                            <a:lnSpc>
                              <a:spcPct val="100000"/>
                            </a:lnSpc>
                            <a:spcBef>
                              <a:spcPts val="0"/>
                            </a:spcBef>
                            <a:spcAft>
                              <a:spcPts val="0"/>
                            </a:spcAft>
                            <a:buClrTx/>
                            <a:buSzTx/>
                            <a:buFontTx/>
                            <a:buNone/>
                            <a:tabLst/>
                            <a:defRPr/>
                          </a:pPr>
                          <a:r>
                            <a:rPr lang="zh-CN" altLang="en-US" sz="2400" dirty="0" smtClean="0">
                              <a:latin typeface="+mj-ea"/>
                              <a:ea typeface="+mj-ea"/>
                            </a:rPr>
                            <a:t>乘积等于各相同变量之和</a:t>
                          </a:r>
                          <a:endParaRPr lang="en-US" altLang="zh-CN" sz="2400" dirty="0" smtClean="0">
                            <a:solidFill>
                              <a:schemeClr val="tx1"/>
                            </a:solidFill>
                            <a:latin typeface="+mj-ea"/>
                            <a:ea typeface="+mj-ea"/>
                          </a:endParaRPr>
                        </a:p>
                      </a:txBody>
                      <a:tcPr/>
                    </a:tc>
                  </a:tr>
                  <a:tr h="508826">
                    <a:tc>
                      <a:txBody>
                        <a:bodyPr/>
                        <a:lstStyle/>
                        <a:p>
                          <a:pPr algn="ctr"/>
                          <a:r>
                            <a:rPr lang="zh-CN" altLang="en-US" sz="2400" dirty="0" smtClean="0">
                              <a:latin typeface="+mj-ea"/>
                              <a:ea typeface="+mj-ea"/>
                            </a:rPr>
                            <a:t>关系</a:t>
                          </a:r>
                          <a:endParaRPr lang="zh-CN" altLang="en-US" sz="2400" dirty="0">
                            <a:solidFill>
                              <a:schemeClr val="tx1"/>
                            </a:solidFill>
                            <a:latin typeface="+mj-ea"/>
                            <a:ea typeface="+mj-ea"/>
                          </a:endParaRPr>
                        </a:p>
                      </a:txBody>
                      <a:tcPr/>
                    </a:tc>
                    <a:tc gridSpan="2">
                      <a:txBody>
                        <a:bodyPr/>
                        <a:lstStyle/>
                        <a:p>
                          <a:endParaRPr lang="zh-CN"/>
                        </a:p>
                      </a:txBody>
                      <a:tcPr>
                        <a:blipFill rotWithShape="1">
                          <a:blip r:embed="rId3"/>
                          <a:stretch>
                            <a:fillRect l="-15231" t="-828571" r="-71" b="-27381"/>
                          </a:stretch>
                        </a:blipFill>
                      </a:tcPr>
                    </a:tc>
                    <a:tc hMerge="1">
                      <a:txBody>
                        <a:bodyPr/>
                        <a:lstStyle/>
                        <a:p>
                          <a:pPr marL="0" marR="0" lvl="2" indent="0" algn="ctr" defTabSz="995690" rtl="0" eaLnBrk="1" fontAlgn="auto" latinLnBrk="0" hangingPunct="1">
                            <a:lnSpc>
                              <a:spcPct val="100000"/>
                            </a:lnSpc>
                            <a:spcBef>
                              <a:spcPts val="0"/>
                            </a:spcBef>
                            <a:spcAft>
                              <a:spcPts val="0"/>
                            </a:spcAft>
                            <a:buClrTx/>
                            <a:buSzTx/>
                            <a:buFontTx/>
                            <a:buNone/>
                            <a:tabLst/>
                            <a:defRPr/>
                          </a:pPr>
                          <a:endParaRPr lang="en-US" altLang="zh-CN" sz="2400" kern="1200" dirty="0" smtClean="0">
                            <a:solidFill>
                              <a:schemeClr val="tx1"/>
                            </a:solidFill>
                            <a:latin typeface="+mj-ea"/>
                            <a:ea typeface="+mn-ea"/>
                            <a:cs typeface="+mn-cs"/>
                          </a:endParaRPr>
                        </a:p>
                      </a:txBody>
                      <a:tcPr/>
                    </a:tc>
                  </a:tr>
                </a:tbl>
              </a:graphicData>
            </a:graphic>
          </p:graphicFrame>
        </mc:Fallback>
      </mc:AlternateContent>
    </p:spTree>
    <p:extLst>
      <p:ext uri="{BB962C8B-B14F-4D97-AF65-F5344CB8AC3E}">
        <p14:creationId xmlns:p14="http://schemas.microsoft.com/office/powerpoint/2010/main" val="187754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两种标准形式</a:t>
                </a:r>
                <a:endParaRPr lang="en-US" altLang="zh-CN" dirty="0"/>
              </a:p>
              <a:p>
                <a:pPr lvl="1"/>
                <a:endParaRPr lang="en-US" altLang="zh-CN" dirty="0">
                  <a:solidFill>
                    <a:schemeClr val="tx1"/>
                  </a:solidFill>
                </a:endParaRPr>
              </a:p>
              <a:p>
                <a:pPr lvl="1"/>
                <a:r>
                  <a:rPr lang="zh-CN" altLang="en-US" dirty="0">
                    <a:solidFill>
                      <a:schemeClr val="tx1"/>
                    </a:solidFill>
                  </a:rPr>
                  <a:t>最</a:t>
                </a:r>
                <a:r>
                  <a:rPr lang="zh-CN" altLang="en-US" b="1" dirty="0">
                    <a:solidFill>
                      <a:schemeClr val="tx1"/>
                    </a:solidFill>
                  </a:rPr>
                  <a:t>小</a:t>
                </a:r>
                <a:r>
                  <a:rPr lang="zh-CN" altLang="en-US" dirty="0">
                    <a:solidFill>
                      <a:schemeClr val="tx1"/>
                    </a:solidFill>
                  </a:rPr>
                  <a:t>项之</a:t>
                </a:r>
                <a:r>
                  <a:rPr lang="zh-CN" altLang="en-US" b="1" dirty="0">
                    <a:solidFill>
                      <a:schemeClr val="tx1"/>
                    </a:solidFill>
                  </a:rPr>
                  <a:t>和</a:t>
                </a:r>
                <a:r>
                  <a:rPr lang="zh-CN" altLang="en-US" dirty="0">
                    <a:solidFill>
                      <a:schemeClr val="tx1"/>
                    </a:solidFill>
                  </a:rPr>
                  <a:t>形式（</a:t>
                </a:r>
                <a:r>
                  <a:rPr lang="zh-CN" altLang="en-US" u="sng" dirty="0">
                    <a:solidFill>
                      <a:schemeClr val="tx1"/>
                    </a:solidFill>
                  </a:rPr>
                  <a:t>标准与或式</a:t>
                </a:r>
                <a:r>
                  <a:rPr lang="zh-CN" altLang="en-US" dirty="0">
                    <a:solidFill>
                      <a:schemeClr val="tx1"/>
                    </a:solidFill>
                  </a:rPr>
                  <a:t>）</a:t>
                </a:r>
                <a:endParaRPr lang="en-US" altLang="zh-CN" dirty="0">
                  <a:solidFill>
                    <a:schemeClr val="tx1"/>
                  </a:solidFill>
                </a:endParaRPr>
              </a:p>
              <a:p>
                <a:pPr lvl="2"/>
                <a:r>
                  <a:rPr lang="zh-CN" altLang="en-US" dirty="0">
                    <a:solidFill>
                      <a:schemeClr val="tx1"/>
                    </a:solidFill>
                  </a:rPr>
                  <a:t>利用</a:t>
                </a:r>
                <a14:m>
                  <m:oMath xmlns:m="http://schemas.openxmlformats.org/officeDocument/2006/math">
                    <m:r>
                      <a:rPr lang="en-US" altLang="zh-CN" i="1">
                        <a:solidFill>
                          <a:schemeClr val="tx1"/>
                        </a:solidFill>
                        <a:latin typeface="Cambria Math"/>
                      </a:rPr>
                      <m:t>𝐴</m:t>
                    </m:r>
                    <m:r>
                      <a:rPr lang="en-US" altLang="zh-CN" i="1">
                        <a:solidFill>
                          <a:schemeClr val="tx1"/>
                        </a:solidFill>
                        <a:latin typeface="Cambria Math"/>
                      </a:rPr>
                      <m:t>+</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a:rPr>
                          <m:t>𝐴</m:t>
                        </m:r>
                      </m:e>
                      <m:sup>
                        <m:r>
                          <a:rPr lang="en-US" altLang="zh-CN" i="1">
                            <a:solidFill>
                              <a:schemeClr val="tx1"/>
                            </a:solidFill>
                            <a:latin typeface="Cambria Math"/>
                          </a:rPr>
                          <m:t>′</m:t>
                        </m:r>
                      </m:sup>
                    </m:sSup>
                    <m:r>
                      <a:rPr lang="en-US" altLang="zh-CN" i="1">
                        <a:solidFill>
                          <a:schemeClr val="tx1"/>
                        </a:solidFill>
                        <a:latin typeface="Cambria Math"/>
                      </a:rPr>
                      <m:t>=1</m:t>
                    </m:r>
                  </m:oMath>
                </a14:m>
                <a:endParaRPr lang="en-US" altLang="zh-CN" dirty="0">
                  <a:solidFill>
                    <a:schemeClr val="tx1"/>
                  </a:solidFill>
                </a:endParaRPr>
              </a:p>
              <a:p>
                <a:pPr lvl="2"/>
                <a:endParaRPr lang="en-US" altLang="zh-CN" dirty="0">
                  <a:solidFill>
                    <a:schemeClr val="tx1"/>
                  </a:solidFill>
                </a:endParaRPr>
              </a:p>
              <a:p>
                <a:pPr lvl="1"/>
                <a:r>
                  <a:rPr lang="zh-CN" altLang="en-US" dirty="0">
                    <a:solidFill>
                      <a:schemeClr val="tx1"/>
                    </a:solidFill>
                  </a:rPr>
                  <a:t>最</a:t>
                </a:r>
                <a:r>
                  <a:rPr lang="zh-CN" altLang="en-US" b="1" dirty="0">
                    <a:solidFill>
                      <a:schemeClr val="tx1"/>
                    </a:solidFill>
                  </a:rPr>
                  <a:t>大</a:t>
                </a:r>
                <a:r>
                  <a:rPr lang="zh-CN" altLang="en-US" dirty="0">
                    <a:solidFill>
                      <a:schemeClr val="tx1"/>
                    </a:solidFill>
                  </a:rPr>
                  <a:t>项之</a:t>
                </a:r>
                <a:r>
                  <a:rPr lang="zh-CN" altLang="en-US" b="1" dirty="0">
                    <a:solidFill>
                      <a:schemeClr val="tx1"/>
                    </a:solidFill>
                  </a:rPr>
                  <a:t>积</a:t>
                </a:r>
                <a:r>
                  <a:rPr lang="zh-CN" altLang="en-US" dirty="0">
                    <a:solidFill>
                      <a:schemeClr val="tx1"/>
                    </a:solidFill>
                  </a:rPr>
                  <a:t>形式（</a:t>
                </a:r>
                <a:r>
                  <a:rPr lang="zh-CN" altLang="en-US" u="sng" dirty="0">
                    <a:solidFill>
                      <a:schemeClr val="tx1"/>
                    </a:solidFill>
                  </a:rPr>
                  <a:t>标准或与式</a:t>
                </a:r>
                <a:r>
                  <a:rPr lang="zh-CN" altLang="en-US" dirty="0">
                    <a:solidFill>
                      <a:schemeClr val="tx1"/>
                    </a:solidFill>
                  </a:rPr>
                  <a:t>）</a:t>
                </a:r>
                <a:endParaRPr lang="en-US" altLang="zh-CN" dirty="0">
                  <a:solidFill>
                    <a:schemeClr val="tx1"/>
                  </a:solidFill>
                </a:endParaRPr>
              </a:p>
              <a:p>
                <a:pPr lvl="2"/>
                <a:r>
                  <a:rPr lang="zh-CN" altLang="en-US" dirty="0">
                    <a:solidFill>
                      <a:schemeClr val="tx1"/>
                    </a:solidFill>
                  </a:rPr>
                  <a:t>利用</a:t>
                </a:r>
                <a14:m>
                  <m:oMath xmlns:m="http://schemas.openxmlformats.org/officeDocument/2006/math">
                    <m:r>
                      <a:rPr lang="en-US" altLang="zh-CN" i="1">
                        <a:solidFill>
                          <a:schemeClr val="tx1"/>
                        </a:solidFill>
                        <a:latin typeface="Cambria Math"/>
                      </a:rPr>
                      <m:t>𝐴</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a:rPr>
                          <m:t>𝐴</m:t>
                        </m:r>
                      </m:e>
                      <m:sup>
                        <m:r>
                          <a:rPr lang="en-US" altLang="zh-CN" i="1">
                            <a:solidFill>
                              <a:schemeClr val="tx1"/>
                            </a:solidFill>
                            <a:latin typeface="Cambria Math"/>
                          </a:rPr>
                          <m:t>′</m:t>
                        </m:r>
                      </m:sup>
                    </m:sSup>
                    <m:r>
                      <a:rPr lang="en-US" altLang="zh-CN" i="1">
                        <a:solidFill>
                          <a:schemeClr val="tx1"/>
                        </a:solidFill>
                        <a:latin typeface="Cambria Math"/>
                      </a:rPr>
                      <m:t>=</m:t>
                    </m:r>
                    <m:r>
                      <a:rPr lang="en-US" altLang="zh-CN" b="0" i="1" smtClean="0">
                        <a:solidFill>
                          <a:schemeClr val="tx1"/>
                        </a:solidFill>
                        <a:latin typeface="Cambria Math"/>
                      </a:rPr>
                      <m:t>0</m:t>
                    </m:r>
                  </m:oMath>
                </a14:m>
                <a:endParaRPr lang="en-US" altLang="zh-CN" dirty="0">
                  <a:solidFill>
                    <a:schemeClr val="tx1"/>
                  </a:solidFill>
                </a:endParaRPr>
              </a:p>
              <a:p>
                <a:pPr marL="995690" lvl="2" indent="0">
                  <a:buNone/>
                </a:pPr>
                <a:endParaRPr lang="zh-CN" altLang="en-US" dirty="0"/>
              </a:p>
              <a:p>
                <a:pPr lvl="2"/>
                <a:endParaRPr lang="en-US" altLang="zh-CN" dirty="0"/>
              </a:p>
              <a:p>
                <a:pPr lvl="1"/>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1521" t="-13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3834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标准形式</a:t>
                </a:r>
                <a:endParaRPr lang="en-US" altLang="zh-CN" dirty="0"/>
              </a:p>
              <a:p>
                <a:pPr lvl="1"/>
                <a:r>
                  <a:rPr lang="zh-CN" altLang="en-US" dirty="0"/>
                  <a:t>最小项之和形式（标准与或式）</a:t>
                </a:r>
                <a:endParaRPr lang="en-US" altLang="zh-CN" dirty="0"/>
              </a:p>
              <a:p>
                <a:pPr lvl="2"/>
                <a:r>
                  <a:rPr lang="zh-CN" altLang="en-US" dirty="0"/>
                  <a:t>将给定逻辑函数式化为若干乘积项之和的形式，利用</a:t>
                </a:r>
                <a14:m>
                  <m:oMath xmlns:m="http://schemas.openxmlformats.org/officeDocument/2006/math">
                    <m:r>
                      <a:rPr lang="en-US" altLang="zh-CN" b="0" i="1" smtClean="0">
                        <a:solidFill>
                          <a:srgbClr val="FF0000"/>
                        </a:solidFill>
                        <a:latin typeface="Cambria Math"/>
                      </a:rPr>
                      <m:t>𝐴</m:t>
                    </m:r>
                    <m:r>
                      <a:rPr lang="en-US" altLang="zh-CN" b="0" i="1" smtClean="0">
                        <a:solidFill>
                          <a:srgbClr val="FF0000"/>
                        </a:solidFill>
                        <a:latin typeface="Cambria Math"/>
                      </a:rPr>
                      <m:t>+</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a:rPr>
                          <m:t>𝐴</m:t>
                        </m:r>
                      </m:e>
                      <m:sup>
                        <m:r>
                          <a:rPr lang="en-US" altLang="zh-CN" b="0" i="1" smtClean="0">
                            <a:solidFill>
                              <a:srgbClr val="FF0000"/>
                            </a:solidFill>
                            <a:latin typeface="Cambria Math"/>
                          </a:rPr>
                          <m:t>′</m:t>
                        </m:r>
                      </m:sup>
                    </m:sSup>
                    <m:r>
                      <a:rPr lang="en-US" altLang="zh-CN" b="0" i="1" smtClean="0">
                        <a:solidFill>
                          <a:srgbClr val="FF0000"/>
                        </a:solidFill>
                        <a:latin typeface="Cambria Math"/>
                      </a:rPr>
                      <m:t>=1</m:t>
                    </m:r>
                  </m:oMath>
                </a14:m>
                <a:r>
                  <a:rPr lang="zh-CN" altLang="en-US" dirty="0"/>
                  <a:t>将每个乘积项中缺少的因子补全，这样就可以将</a:t>
                </a:r>
                <a:r>
                  <a:rPr lang="zh-CN" altLang="en-US" b="1" dirty="0">
                    <a:solidFill>
                      <a:srgbClr val="FF0000"/>
                    </a:solidFill>
                  </a:rPr>
                  <a:t>与或</a:t>
                </a:r>
                <a:r>
                  <a:rPr lang="zh-CN" altLang="en-US" dirty="0"/>
                  <a:t>的形式化为最小项之和的标准形式。</a:t>
                </a:r>
                <a:endParaRPr lang="en-US" altLang="zh-CN" dirty="0"/>
              </a:p>
              <a:p>
                <a:pPr lvl="2"/>
                <a:r>
                  <a:rPr lang="zh-CN" altLang="en-US" dirty="0"/>
                  <a:t>例：</a:t>
                </a:r>
                <a:endParaRPr lang="en-US" altLang="zh-CN" dirty="0"/>
              </a:p>
              <a:p>
                <a:pPr marL="995690" lvl="2" indent="0">
                  <a:buNone/>
                </a:pPr>
                <a:endParaRPr lang="zh-CN" altLang="en-US" dirty="0"/>
              </a:p>
              <a:p>
                <a:pPr lvl="2"/>
                <a:endParaRPr lang="en-US" altLang="zh-CN" dirty="0"/>
              </a:p>
              <a:p>
                <a:pPr lvl="1"/>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4"/>
                <a:stretch>
                  <a:fillRect l="-1584" t="-2300"/>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3461355120"/>
              </p:ext>
            </p:extLst>
          </p:nvPr>
        </p:nvGraphicFramePr>
        <p:xfrm>
          <a:off x="3494095" y="4653945"/>
          <a:ext cx="5342987" cy="2646442"/>
        </p:xfrm>
        <a:graphic>
          <a:graphicData uri="http://schemas.openxmlformats.org/presentationml/2006/ole">
            <mc:AlternateContent xmlns:mc="http://schemas.openxmlformats.org/markup-compatibility/2006">
              <mc:Choice xmlns:v="urn:schemas-microsoft-com:vml" Requires="v">
                <p:oleObj spid="_x0000_s17515" name="Equation" r:id="rId5" imgW="2247840" imgH="1180800" progId="Equation.DSMT4">
                  <p:embed/>
                </p:oleObj>
              </mc:Choice>
              <mc:Fallback>
                <p:oleObj name="Equation" r:id="rId5" imgW="2247840" imgH="1180800" progId="Equation.DSMT4">
                  <p:embed/>
                  <p:pic>
                    <p:nvPicPr>
                      <p:cNvPr id="0" name="对象 1"/>
                      <p:cNvPicPr>
                        <a:picLocks noChangeAspect="1" noChangeArrowheads="1"/>
                      </p:cNvPicPr>
                      <p:nvPr/>
                    </p:nvPicPr>
                    <p:blipFill>
                      <a:blip r:embed="rId6"/>
                      <a:srcRect/>
                      <a:stretch>
                        <a:fillRect/>
                      </a:stretch>
                    </p:blipFill>
                    <p:spPr bwMode="auto">
                      <a:xfrm>
                        <a:off x="3494095" y="4653945"/>
                        <a:ext cx="5342987" cy="2646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0869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a:t>标准形式</a:t>
                </a:r>
                <a:endParaRPr lang="en-US" altLang="zh-CN" dirty="0"/>
              </a:p>
              <a:p>
                <a:pPr lvl="1"/>
                <a:r>
                  <a:rPr lang="zh-CN" altLang="en-US" dirty="0"/>
                  <a:t>最小项之和形式（标准与或式）</a:t>
                </a:r>
                <a:endParaRPr lang="en-US" altLang="zh-CN" dirty="0"/>
              </a:p>
              <a:p>
                <a:pPr lvl="2"/>
                <a:r>
                  <a:rPr lang="zh-CN" altLang="en-US" dirty="0"/>
                  <a:t>例：将逻辑函数</a:t>
                </a:r>
                <a14:m>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𝐴</m:t>
                    </m:r>
                    <m:sSup>
                      <m:sSupPr>
                        <m:ctrlPr>
                          <a:rPr lang="en-US" altLang="zh-CN" b="0" i="1" smtClean="0">
                            <a:latin typeface="Cambria Math" panose="02040503050406030204" pitchFamily="18" charset="0"/>
                          </a:rPr>
                        </m:ctrlPr>
                      </m:sSupPr>
                      <m:e>
                        <m:r>
                          <a:rPr lang="en-US" altLang="zh-CN" b="0" i="1" smtClean="0">
                            <a:latin typeface="Cambria Math"/>
                          </a:rPr>
                          <m:t>𝐵</m:t>
                        </m:r>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𝐶</m:t>
                        </m:r>
                      </m:e>
                      <m:sup>
                        <m:r>
                          <a:rPr lang="en-US" altLang="zh-CN" b="0" i="1" smtClean="0">
                            <a:latin typeface="Cambria Math"/>
                          </a:rPr>
                          <m:t>′</m:t>
                        </m:r>
                      </m:sup>
                    </m:sSup>
                    <m:r>
                      <a:rPr lang="en-US" altLang="zh-CN" b="0" i="1" smtClean="0">
                        <a:latin typeface="Cambria Math"/>
                      </a:rPr>
                      <m:t>𝐷</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𝐴</m:t>
                        </m:r>
                      </m:e>
                      <m:sup>
                        <m:r>
                          <a:rPr lang="en-US" altLang="zh-CN" b="0" i="1" smtClean="0">
                            <a:latin typeface="Cambria Math"/>
                          </a:rPr>
                          <m:t>′</m:t>
                        </m:r>
                      </m:sup>
                    </m:sSup>
                    <m:r>
                      <a:rPr lang="en-US" altLang="zh-CN" b="0" i="1" smtClean="0">
                        <a:latin typeface="Cambria Math"/>
                      </a:rPr>
                      <m:t>𝐶𝐷</m:t>
                    </m:r>
                    <m:r>
                      <a:rPr lang="en-US" altLang="zh-CN" b="0" i="1" smtClean="0">
                        <a:latin typeface="Cambria Math"/>
                      </a:rPr>
                      <m:t>+</m:t>
                    </m:r>
                    <m:r>
                      <a:rPr lang="en-US" altLang="zh-CN" b="0" i="1" smtClean="0">
                        <a:latin typeface="Cambria Math"/>
                      </a:rPr>
                      <m:t>𝐴𝐶</m:t>
                    </m:r>
                  </m:oMath>
                </a14:m>
                <a:r>
                  <a:rPr lang="zh-CN" altLang="en-US" dirty="0"/>
                  <a:t>展开为最小项之和的形式。</a:t>
                </a:r>
                <a:endParaRPr lang="en-US" altLang="zh-CN" dirty="0"/>
              </a:p>
              <a:p>
                <a:pPr lvl="2"/>
                <a:r>
                  <a:rPr lang="zh-CN" altLang="en-US" dirty="0"/>
                  <a:t>解：</a:t>
                </a:r>
                <a:endParaRPr lang="en-US" altLang="zh-CN" dirty="0"/>
              </a:p>
              <a:p>
                <a:pPr marL="995690" lvl="2" indent="0">
                  <a:buNone/>
                </a:pPr>
                <a:endParaRPr lang="zh-CN" altLang="en-US" dirty="0"/>
              </a:p>
              <a:p>
                <a:pPr lvl="2"/>
                <a:endParaRPr lang="en-US" altLang="zh-CN" dirty="0"/>
              </a:p>
              <a:p>
                <a:pPr lvl="1"/>
                <a:endParaRPr lang="en-US" altLang="zh-CN" dirty="0"/>
              </a:p>
              <a:p>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3"/>
                <a:stretch>
                  <a:fillRect l="-1584" t="-23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820421" y="3995986"/>
                <a:ext cx="4415112" cy="916213"/>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r>
                        <a:rPr lang="en-US" altLang="zh-CN" sz="2600" i="1">
                          <a:latin typeface="Cambria Math"/>
                        </a:rPr>
                        <m:t>𝑌</m:t>
                      </m:r>
                      <m:r>
                        <a:rPr lang="en-US" altLang="zh-CN" sz="2600" i="1">
                          <a:latin typeface="Cambria Math"/>
                        </a:rPr>
                        <m:t>=</m:t>
                      </m:r>
                      <m:r>
                        <a:rPr lang="en-US" altLang="zh-CN" sz="2600" i="1">
                          <a:latin typeface="Cambria Math"/>
                        </a:rPr>
                        <m:t>𝐴</m:t>
                      </m:r>
                      <m:sSup>
                        <m:sSupPr>
                          <m:ctrlPr>
                            <a:rPr lang="en-US" altLang="zh-CN" sz="2600" i="1">
                              <a:latin typeface="Cambria Math" panose="02040503050406030204" pitchFamily="18" charset="0"/>
                            </a:rPr>
                          </m:ctrlPr>
                        </m:sSupPr>
                        <m:e>
                          <m:r>
                            <a:rPr lang="en-US" altLang="zh-CN" sz="2600" i="1">
                              <a:latin typeface="Cambria Math"/>
                            </a:rPr>
                            <m:t>𝐵</m:t>
                          </m:r>
                        </m:e>
                        <m:sup>
                          <m:r>
                            <a:rPr lang="en-US" altLang="zh-CN" sz="2600" i="1">
                              <a:latin typeface="Cambria Math"/>
                            </a:rPr>
                            <m:t>′</m:t>
                          </m:r>
                        </m:sup>
                      </m:sSup>
                      <m:sSup>
                        <m:sSupPr>
                          <m:ctrlPr>
                            <a:rPr lang="en-US" altLang="zh-CN" sz="2600" i="1">
                              <a:latin typeface="Cambria Math" panose="02040503050406030204" pitchFamily="18" charset="0"/>
                            </a:rPr>
                          </m:ctrlPr>
                        </m:sSupPr>
                        <m:e>
                          <m:r>
                            <a:rPr lang="en-US" altLang="zh-CN" sz="2600" i="1">
                              <a:latin typeface="Cambria Math"/>
                            </a:rPr>
                            <m:t>𝐶</m:t>
                          </m:r>
                        </m:e>
                        <m:sup>
                          <m:r>
                            <a:rPr lang="en-US" altLang="zh-CN" sz="2600" i="1">
                              <a:latin typeface="Cambria Math"/>
                            </a:rPr>
                            <m:t>′</m:t>
                          </m:r>
                        </m:sup>
                      </m:sSup>
                      <m:r>
                        <a:rPr lang="en-US" altLang="zh-CN" sz="2600" i="1">
                          <a:latin typeface="Cambria Math"/>
                        </a:rPr>
                        <m:t>𝐷</m:t>
                      </m:r>
                      <m:r>
                        <a:rPr lang="en-US" altLang="zh-CN" sz="2600" i="1">
                          <a:latin typeface="Cambria Math"/>
                        </a:rPr>
                        <m:t>+</m:t>
                      </m:r>
                      <m:sSup>
                        <m:sSupPr>
                          <m:ctrlPr>
                            <a:rPr lang="en-US" altLang="zh-CN" sz="2600" i="1">
                              <a:latin typeface="Cambria Math" panose="02040503050406030204" pitchFamily="18" charset="0"/>
                            </a:rPr>
                          </m:ctrlPr>
                        </m:sSupPr>
                        <m:e>
                          <m:r>
                            <a:rPr lang="en-US" altLang="zh-CN" sz="2600" i="1">
                              <a:latin typeface="Cambria Math"/>
                            </a:rPr>
                            <m:t>𝐴</m:t>
                          </m:r>
                        </m:e>
                        <m:sup>
                          <m:r>
                            <a:rPr lang="en-US" altLang="zh-CN" sz="2600" i="1">
                              <a:latin typeface="Cambria Math"/>
                            </a:rPr>
                            <m:t>′</m:t>
                          </m:r>
                        </m:sup>
                      </m:sSup>
                      <m:r>
                        <a:rPr lang="en-US" altLang="zh-CN" sz="2600" i="1">
                          <a:latin typeface="Cambria Math"/>
                        </a:rPr>
                        <m:t>𝐶𝐷</m:t>
                      </m:r>
                      <m:r>
                        <a:rPr lang="en-US" altLang="zh-CN" sz="2600" i="1">
                          <a:latin typeface="Cambria Math"/>
                        </a:rPr>
                        <m:t>+</m:t>
                      </m:r>
                      <m:r>
                        <a:rPr lang="en-US" altLang="zh-CN" sz="2600" i="1">
                          <a:latin typeface="Cambria Math"/>
                        </a:rPr>
                        <m:t>𝐴𝐶</m:t>
                      </m:r>
                    </m:oMath>
                  </m:oMathPara>
                </a14:m>
                <a:endParaRPr lang="en-US" altLang="zh-CN" sz="2600" dirty="0"/>
              </a:p>
              <a:p>
                <a:r>
                  <a:rPr lang="en-US" altLang="zh-CN" sz="2600" dirty="0"/>
                  <a:t>     </a:t>
                </a:r>
                <a:endParaRPr lang="zh-CN" altLang="en-US" sz="2600" dirty="0"/>
              </a:p>
            </p:txBody>
          </p:sp>
        </mc:Choice>
        <mc:Fallback xmlns="">
          <p:sp>
            <p:nvSpPr>
              <p:cNvPr id="2" name="矩形 1"/>
              <p:cNvSpPr>
                <a:spLocks noRot="1" noChangeAspect="1" noMove="1" noResize="1" noEditPoints="1" noAdjustHandles="1" noChangeArrowheads="1" noChangeShapeType="1" noTextEdit="1"/>
              </p:cNvSpPr>
              <p:nvPr/>
            </p:nvSpPr>
            <p:spPr>
              <a:xfrm>
                <a:off x="2411760" y="3624323"/>
                <a:ext cx="3775393" cy="830997"/>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949127" y="3455385"/>
                <a:ext cx="1513357" cy="509007"/>
              </a:xfrm>
              <a:prstGeom prst="rect">
                <a:avLst/>
              </a:prstGeom>
              <a:noFill/>
            </p:spPr>
            <p:txBody>
              <a:bodyPr wrap="none" lIns="99569" tIns="49785" rIns="99569" bIns="49785" rtlCol="0">
                <a:spAutoFit/>
              </a:bodyPr>
              <a:lstStyle/>
              <a:p>
                <a:pPr/>
                <a14:m>
                  <m:oMathPara xmlns:m="http://schemas.openxmlformats.org/officeDocument/2006/math">
                    <m:oMathParaPr>
                      <m:jc m:val="centerGroup"/>
                    </m:oMathParaPr>
                    <m:oMath xmlns:m="http://schemas.openxmlformats.org/officeDocument/2006/math">
                      <m:r>
                        <a:rPr lang="en-US" altLang="zh-CN" sz="2600" b="1" i="1">
                          <a:solidFill>
                            <a:srgbClr val="FF0000"/>
                          </a:solidFill>
                          <a:latin typeface="Cambria Math"/>
                        </a:rPr>
                        <m:t>(</m:t>
                      </m:r>
                      <m:r>
                        <a:rPr lang="en-US" altLang="zh-CN" sz="2600" b="1" i="1">
                          <a:solidFill>
                            <a:srgbClr val="FF0000"/>
                          </a:solidFill>
                          <a:latin typeface="Cambria Math"/>
                        </a:rPr>
                        <m:t>𝑩</m:t>
                      </m:r>
                      <m:r>
                        <a:rPr lang="en-US" altLang="zh-CN" sz="2600" b="1" i="1">
                          <a:solidFill>
                            <a:srgbClr val="FF0000"/>
                          </a:solidFill>
                          <a:latin typeface="Cambria Math"/>
                        </a:rPr>
                        <m:t>+</m:t>
                      </m:r>
                      <m:r>
                        <a:rPr lang="en-US" altLang="zh-CN" sz="2600" b="1" i="1">
                          <a:solidFill>
                            <a:srgbClr val="FF0000"/>
                          </a:solidFill>
                          <a:latin typeface="Cambria Math"/>
                        </a:rPr>
                        <m:t>𝑩</m:t>
                      </m:r>
                      <m:r>
                        <a:rPr lang="en-US" altLang="zh-CN" sz="2600" b="1" i="1">
                          <a:solidFill>
                            <a:srgbClr val="FF0000"/>
                          </a:solidFill>
                          <a:latin typeface="Cambria Math"/>
                        </a:rPr>
                        <m:t>′)</m:t>
                      </m:r>
                    </m:oMath>
                  </m:oMathPara>
                </a14:m>
                <a:endParaRPr lang="zh-CN" altLang="en-US" sz="2600"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797353" y="3134003"/>
                <a:ext cx="1401922" cy="461665"/>
              </a:xfrm>
              <a:prstGeom prst="rect">
                <a:avLst/>
              </a:prstGeom>
              <a:blipFill rotWithShape="1">
                <a:blip r:embed="rId5"/>
                <a:stretch>
                  <a:fillRect l="-435" r="-870" b="-17105"/>
                </a:stretch>
              </a:blipFill>
            </p:spPr>
            <p:txBody>
              <a:bodyPr/>
              <a:lstStyle/>
              <a:p>
                <a:r>
                  <a:rPr lang="zh-CN" altLang="en-US">
                    <a:noFill/>
                  </a:rPr>
                  <a:t> </a:t>
                </a:r>
              </a:p>
            </p:txBody>
          </p:sp>
        </mc:Fallback>
      </mc:AlternateContent>
      <p:cxnSp>
        <p:nvCxnSpPr>
          <p:cNvPr id="18" name="曲线连接符 17"/>
          <p:cNvCxnSpPr/>
          <p:nvPr/>
        </p:nvCxnSpPr>
        <p:spPr bwMode="auto">
          <a:xfrm rot="10800000" flipV="1">
            <a:off x="5608660" y="3709886"/>
            <a:ext cx="2122796" cy="286098"/>
          </a:xfrm>
          <a:prstGeom prst="curvedConnector3">
            <a:avLst>
              <a:gd name="adj1" fmla="val 101126"/>
            </a:avLst>
          </a:prstGeom>
          <a:solidFill>
            <a:schemeClr val="accent1"/>
          </a:solidFill>
          <a:ln w="9525" cap="flat" cmpd="sng" algn="ctr">
            <a:solidFill>
              <a:srgbClr val="FF0000"/>
            </a:solidFill>
            <a:prstDash val="solid"/>
            <a:round/>
            <a:headEnd type="none" w="med" len="med"/>
            <a:tailEnd type="arrow"/>
          </a:ln>
          <a:effectLst/>
        </p:spPr>
      </p:cxnSp>
      <p:cxnSp>
        <p:nvCxnSpPr>
          <p:cNvPr id="21" name="曲线连接符 20"/>
          <p:cNvCxnSpPr/>
          <p:nvPr/>
        </p:nvCxnSpPr>
        <p:spPr bwMode="auto">
          <a:xfrm rot="10800000" flipV="1">
            <a:off x="7030887" y="3709887"/>
            <a:ext cx="700570" cy="388314"/>
          </a:xfrm>
          <a:prstGeom prst="curvedConnector3">
            <a:avLst>
              <a:gd name="adj1" fmla="val 50000"/>
            </a:avLst>
          </a:prstGeom>
          <a:solidFill>
            <a:schemeClr val="accent1"/>
          </a:solidFill>
          <a:ln w="9525"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7" name="矩形 26"/>
              <p:cNvSpPr/>
              <p:nvPr/>
            </p:nvSpPr>
            <p:spPr>
              <a:xfrm>
                <a:off x="3006283" y="4525603"/>
                <a:ext cx="6588890" cy="916213"/>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r>
                        <a:rPr lang="en-US" altLang="zh-CN" sz="2600" i="1">
                          <a:latin typeface="Cambria Math"/>
                        </a:rPr>
                        <m:t>=</m:t>
                      </m:r>
                      <m:r>
                        <a:rPr lang="en-US" altLang="zh-CN" sz="2600" i="1">
                          <a:latin typeface="Cambria Math"/>
                        </a:rPr>
                        <m:t>𝐴</m:t>
                      </m:r>
                      <m:sSup>
                        <m:sSupPr>
                          <m:ctrlPr>
                            <a:rPr lang="en-US" altLang="zh-CN" sz="2600" i="1">
                              <a:latin typeface="Cambria Math" panose="02040503050406030204" pitchFamily="18" charset="0"/>
                            </a:rPr>
                          </m:ctrlPr>
                        </m:sSupPr>
                        <m:e>
                          <m:r>
                            <a:rPr lang="en-US" altLang="zh-CN" sz="2600" i="1">
                              <a:latin typeface="Cambria Math"/>
                            </a:rPr>
                            <m:t>𝐵</m:t>
                          </m:r>
                        </m:e>
                        <m:sup>
                          <m:r>
                            <a:rPr lang="en-US" altLang="zh-CN" sz="2600" i="1">
                              <a:latin typeface="Cambria Math"/>
                            </a:rPr>
                            <m:t>′</m:t>
                          </m:r>
                        </m:sup>
                      </m:sSup>
                      <m:sSup>
                        <m:sSupPr>
                          <m:ctrlPr>
                            <a:rPr lang="en-US" altLang="zh-CN" sz="2600" i="1">
                              <a:latin typeface="Cambria Math" panose="02040503050406030204" pitchFamily="18" charset="0"/>
                            </a:rPr>
                          </m:ctrlPr>
                        </m:sSupPr>
                        <m:e>
                          <m:r>
                            <a:rPr lang="en-US" altLang="zh-CN" sz="2600" i="1">
                              <a:latin typeface="Cambria Math"/>
                            </a:rPr>
                            <m:t>𝐶</m:t>
                          </m:r>
                        </m:e>
                        <m:sup>
                          <m:r>
                            <a:rPr lang="en-US" altLang="zh-CN" sz="2600" i="1">
                              <a:latin typeface="Cambria Math"/>
                            </a:rPr>
                            <m:t>′</m:t>
                          </m:r>
                        </m:sup>
                      </m:sSup>
                      <m:r>
                        <a:rPr lang="en-US" altLang="zh-CN" sz="2600" i="1">
                          <a:latin typeface="Cambria Math"/>
                        </a:rPr>
                        <m:t>𝐷</m:t>
                      </m:r>
                      <m:r>
                        <a:rPr lang="en-US" altLang="zh-CN" sz="2600" i="1">
                          <a:latin typeface="Cambria Math"/>
                        </a:rPr>
                        <m:t>+</m:t>
                      </m:r>
                      <m:sSup>
                        <m:sSupPr>
                          <m:ctrlPr>
                            <a:rPr lang="en-US" altLang="zh-CN" sz="2600" i="1">
                              <a:latin typeface="Cambria Math" panose="02040503050406030204" pitchFamily="18" charset="0"/>
                            </a:rPr>
                          </m:ctrlPr>
                        </m:sSupPr>
                        <m:e>
                          <m:r>
                            <a:rPr lang="en-US" altLang="zh-CN" sz="2600" i="1">
                              <a:latin typeface="Cambria Math"/>
                            </a:rPr>
                            <m:t>𝐴</m:t>
                          </m:r>
                        </m:e>
                        <m:sup>
                          <m:r>
                            <a:rPr lang="en-US" altLang="zh-CN" sz="2600" i="1">
                              <a:latin typeface="Cambria Math"/>
                            </a:rPr>
                            <m:t>′</m:t>
                          </m:r>
                        </m:sup>
                      </m:sSup>
                      <m:r>
                        <a:rPr lang="en-US" altLang="zh-CN" sz="2600" i="1">
                          <a:latin typeface="Cambria Math"/>
                        </a:rPr>
                        <m:t>(</m:t>
                      </m:r>
                      <m:r>
                        <a:rPr lang="en-US" altLang="zh-CN" sz="2600" i="1">
                          <a:latin typeface="Cambria Math"/>
                        </a:rPr>
                        <m:t>𝐵</m:t>
                      </m:r>
                      <m:r>
                        <a:rPr lang="en-US" altLang="zh-CN" sz="2600" i="1">
                          <a:latin typeface="Cambria Math"/>
                        </a:rPr>
                        <m:t>+</m:t>
                      </m:r>
                      <m:r>
                        <a:rPr lang="en-US" altLang="zh-CN" sz="2600" i="1">
                          <a:latin typeface="Cambria Math"/>
                        </a:rPr>
                        <m:t>𝐵</m:t>
                      </m:r>
                      <m:r>
                        <a:rPr lang="en-US" altLang="zh-CN" sz="2600" i="1">
                          <a:latin typeface="Cambria Math"/>
                        </a:rPr>
                        <m:t>′)</m:t>
                      </m:r>
                      <m:r>
                        <a:rPr lang="en-US" altLang="zh-CN" sz="2600" i="1">
                          <a:latin typeface="Cambria Math"/>
                        </a:rPr>
                        <m:t>𝐶𝐷</m:t>
                      </m:r>
                      <m:r>
                        <a:rPr lang="en-US" altLang="zh-CN" sz="2600" i="1">
                          <a:latin typeface="Cambria Math"/>
                        </a:rPr>
                        <m:t>+</m:t>
                      </m:r>
                      <m:r>
                        <a:rPr lang="en-US" altLang="zh-CN" sz="2600" i="1">
                          <a:latin typeface="Cambria Math"/>
                        </a:rPr>
                        <m:t>𝐴</m:t>
                      </m:r>
                      <m:r>
                        <a:rPr lang="en-US" altLang="zh-CN" sz="2600" i="1">
                          <a:latin typeface="Cambria Math"/>
                        </a:rPr>
                        <m:t>(</m:t>
                      </m:r>
                      <m:r>
                        <a:rPr lang="en-US" altLang="zh-CN" sz="2600" i="1">
                          <a:latin typeface="Cambria Math"/>
                        </a:rPr>
                        <m:t>𝐵</m:t>
                      </m:r>
                      <m:r>
                        <a:rPr lang="en-US" altLang="zh-CN" sz="2600" i="1">
                          <a:latin typeface="Cambria Math"/>
                        </a:rPr>
                        <m:t>+</m:t>
                      </m:r>
                      <m:r>
                        <a:rPr lang="en-US" altLang="zh-CN" sz="2600" i="1">
                          <a:latin typeface="Cambria Math"/>
                        </a:rPr>
                        <m:t>𝐵</m:t>
                      </m:r>
                      <m:r>
                        <a:rPr lang="en-US" altLang="zh-CN" sz="2600" i="1">
                          <a:latin typeface="Cambria Math"/>
                        </a:rPr>
                        <m:t>′)</m:t>
                      </m:r>
                      <m:r>
                        <a:rPr lang="en-US" altLang="zh-CN" sz="2600" i="1">
                          <a:latin typeface="Cambria Math"/>
                        </a:rPr>
                        <m:t>𝐶</m:t>
                      </m:r>
                    </m:oMath>
                  </m:oMathPara>
                </a14:m>
                <a:endParaRPr lang="en-US" altLang="zh-CN" sz="2600" dirty="0"/>
              </a:p>
              <a:p>
                <a:r>
                  <a:rPr lang="en-US" altLang="zh-CN" sz="2600" dirty="0"/>
                  <a:t>     </a:t>
                </a:r>
                <a:endParaRPr lang="zh-CN" altLang="en-US" sz="2600" dirty="0"/>
              </a:p>
            </p:txBody>
          </p:sp>
        </mc:Choice>
        <mc:Fallback xmlns="">
          <p:sp>
            <p:nvSpPr>
              <p:cNvPr id="27" name="矩形 26"/>
              <p:cNvSpPr>
                <a:spLocks noRot="1" noChangeAspect="1" noMove="1" noResize="1" noEditPoints="1" noAdjustHandles="1" noChangeArrowheads="1" noChangeShapeType="1" noTextEdit="1"/>
              </p:cNvSpPr>
              <p:nvPr/>
            </p:nvSpPr>
            <p:spPr>
              <a:xfrm>
                <a:off x="3006283" y="4525603"/>
                <a:ext cx="6588890" cy="91621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8768861" y="4109566"/>
                <a:ext cx="1530661" cy="509007"/>
              </a:xfrm>
              <a:prstGeom prst="rect">
                <a:avLst/>
              </a:prstGeom>
              <a:noFill/>
            </p:spPr>
            <p:txBody>
              <a:bodyPr wrap="none" lIns="99569" tIns="49785" rIns="99569" bIns="49785" rtlCol="0">
                <a:spAutoFit/>
              </a:bodyPr>
              <a:lstStyle/>
              <a:p>
                <a:pPr/>
                <a14:m>
                  <m:oMathPara xmlns:m="http://schemas.openxmlformats.org/officeDocument/2006/math">
                    <m:oMathParaPr>
                      <m:jc m:val="centerGroup"/>
                    </m:oMathParaPr>
                    <m:oMath xmlns:m="http://schemas.openxmlformats.org/officeDocument/2006/math">
                      <m:r>
                        <a:rPr lang="en-US" altLang="zh-CN" sz="2600" b="1" i="1">
                          <a:solidFill>
                            <a:srgbClr val="FF0000"/>
                          </a:solidFill>
                          <a:latin typeface="Cambria Math"/>
                        </a:rPr>
                        <m:t>(</m:t>
                      </m:r>
                      <m:r>
                        <a:rPr lang="en-US" altLang="zh-CN" sz="2600" b="1" i="1">
                          <a:solidFill>
                            <a:srgbClr val="FF0000"/>
                          </a:solidFill>
                          <a:latin typeface="Cambria Math"/>
                        </a:rPr>
                        <m:t>𝑫</m:t>
                      </m:r>
                      <m:r>
                        <a:rPr lang="en-US" altLang="zh-CN" sz="2600" b="1" i="1">
                          <a:solidFill>
                            <a:srgbClr val="FF0000"/>
                          </a:solidFill>
                          <a:latin typeface="Cambria Math"/>
                        </a:rPr>
                        <m:t>+</m:t>
                      </m:r>
                      <m:r>
                        <a:rPr lang="en-US" altLang="zh-CN" sz="2600" b="1" i="1">
                          <a:solidFill>
                            <a:srgbClr val="FF0000"/>
                          </a:solidFill>
                          <a:latin typeface="Cambria Math"/>
                        </a:rPr>
                        <m:t>𝑫</m:t>
                      </m:r>
                      <m:r>
                        <a:rPr lang="en-US" altLang="zh-CN" sz="2600" b="1" i="1">
                          <a:solidFill>
                            <a:srgbClr val="FF0000"/>
                          </a:solidFill>
                          <a:latin typeface="Cambria Math"/>
                        </a:rPr>
                        <m:t>′)</m:t>
                      </m:r>
                    </m:oMath>
                  </m:oMathPara>
                </a14:m>
                <a:endParaRPr lang="zh-CN" altLang="en-US" sz="2600" b="1"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498314" y="3727339"/>
                <a:ext cx="1417952" cy="461665"/>
              </a:xfrm>
              <a:prstGeom prst="rect">
                <a:avLst/>
              </a:prstGeom>
              <a:blipFill rotWithShape="1">
                <a:blip r:embed="rId7"/>
                <a:stretch>
                  <a:fillRect l="-429" r="-858" b="-17105"/>
                </a:stretch>
              </a:blipFill>
            </p:spPr>
            <p:txBody>
              <a:bodyPr/>
              <a:lstStyle/>
              <a:p>
                <a:r>
                  <a:rPr lang="zh-CN" altLang="en-US">
                    <a:noFill/>
                  </a:rPr>
                  <a:t> </a:t>
                </a:r>
              </a:p>
            </p:txBody>
          </p:sp>
        </mc:Fallback>
      </mc:AlternateContent>
      <p:cxnSp>
        <p:nvCxnSpPr>
          <p:cNvPr id="32" name="直接箭头连接符 31"/>
          <p:cNvCxnSpPr/>
          <p:nvPr/>
        </p:nvCxnSpPr>
        <p:spPr bwMode="auto">
          <a:xfrm flipH="1">
            <a:off x="8451267" y="4327253"/>
            <a:ext cx="409867" cy="32741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34" name="矩形 33"/>
              <p:cNvSpPr/>
              <p:nvPr/>
            </p:nvSpPr>
            <p:spPr>
              <a:xfrm>
                <a:off x="3008850" y="4983709"/>
                <a:ext cx="6266489" cy="1323418"/>
              </a:xfrm>
              <a:prstGeom prst="rect">
                <a:avLst/>
              </a:prstGeom>
            </p:spPr>
            <p:txBody>
              <a:bodyPr wrap="none" lIns="99569" tIns="49785" rIns="99569" bIns="49785">
                <a:spAutoFit/>
              </a:bodyPr>
              <a:lstStyle/>
              <a:p>
                <a:pPr/>
                <a14:m>
                  <m:oMathPara xmlns:m="http://schemas.openxmlformats.org/officeDocument/2006/math">
                    <m:oMathParaPr>
                      <m:jc m:val="centerGroup"/>
                    </m:oMathParaPr>
                    <m:oMath xmlns:m="http://schemas.openxmlformats.org/officeDocument/2006/math">
                      <m:r>
                        <a:rPr lang="en-US" altLang="zh-CN" sz="2600" i="1">
                          <a:latin typeface="Cambria Math"/>
                        </a:rPr>
                        <m:t>=</m:t>
                      </m:r>
                      <m:r>
                        <a:rPr lang="en-US" altLang="zh-CN" sz="2600" i="1">
                          <a:latin typeface="Cambria Math"/>
                        </a:rPr>
                        <m:t>𝐴</m:t>
                      </m:r>
                      <m:sSup>
                        <m:sSupPr>
                          <m:ctrlPr>
                            <a:rPr lang="en-US" altLang="zh-CN" sz="2600" i="1">
                              <a:latin typeface="Cambria Math" panose="02040503050406030204" pitchFamily="18" charset="0"/>
                            </a:rPr>
                          </m:ctrlPr>
                        </m:sSupPr>
                        <m:e>
                          <m:r>
                            <a:rPr lang="en-US" altLang="zh-CN" sz="2600" i="1">
                              <a:latin typeface="Cambria Math"/>
                            </a:rPr>
                            <m:t>𝐵</m:t>
                          </m:r>
                        </m:e>
                        <m:sup>
                          <m:r>
                            <a:rPr lang="en-US" altLang="zh-CN" sz="2600" i="1">
                              <a:latin typeface="Cambria Math"/>
                            </a:rPr>
                            <m:t>′</m:t>
                          </m:r>
                        </m:sup>
                      </m:sSup>
                      <m:sSup>
                        <m:sSupPr>
                          <m:ctrlPr>
                            <a:rPr lang="en-US" altLang="zh-CN" sz="2600" i="1">
                              <a:latin typeface="Cambria Math" panose="02040503050406030204" pitchFamily="18" charset="0"/>
                            </a:rPr>
                          </m:ctrlPr>
                        </m:sSupPr>
                        <m:e>
                          <m:r>
                            <a:rPr lang="en-US" altLang="zh-CN" sz="2600" i="1">
                              <a:latin typeface="Cambria Math"/>
                            </a:rPr>
                            <m:t>𝐶</m:t>
                          </m:r>
                        </m:e>
                        <m:sup>
                          <m:r>
                            <a:rPr lang="en-US" altLang="zh-CN" sz="2600" i="1">
                              <a:latin typeface="Cambria Math"/>
                            </a:rPr>
                            <m:t>′</m:t>
                          </m:r>
                        </m:sup>
                      </m:sSup>
                      <m:r>
                        <a:rPr lang="en-US" altLang="zh-CN" sz="2600" i="1">
                          <a:latin typeface="Cambria Math"/>
                        </a:rPr>
                        <m:t>𝐷</m:t>
                      </m:r>
                      <m:r>
                        <a:rPr lang="en-US" altLang="zh-CN" sz="2600" i="1">
                          <a:latin typeface="Cambria Math"/>
                        </a:rPr>
                        <m:t>+</m:t>
                      </m:r>
                      <m:sSup>
                        <m:sSupPr>
                          <m:ctrlPr>
                            <a:rPr lang="en-US" altLang="zh-CN" sz="2600" i="1">
                              <a:latin typeface="Cambria Math" panose="02040503050406030204" pitchFamily="18" charset="0"/>
                            </a:rPr>
                          </m:ctrlPr>
                        </m:sSupPr>
                        <m:e>
                          <m:r>
                            <a:rPr lang="en-US" altLang="zh-CN" sz="2600" i="1">
                              <a:latin typeface="Cambria Math"/>
                            </a:rPr>
                            <m:t>𝐴</m:t>
                          </m:r>
                        </m:e>
                        <m:sup>
                          <m:r>
                            <a:rPr lang="en-US" altLang="zh-CN" sz="2600" i="1">
                              <a:latin typeface="Cambria Math"/>
                            </a:rPr>
                            <m:t>′</m:t>
                          </m:r>
                        </m:sup>
                      </m:sSup>
                      <m:r>
                        <a:rPr lang="en-US" altLang="zh-CN" sz="2600" i="1">
                          <a:latin typeface="Cambria Math"/>
                        </a:rPr>
                        <m:t>𝐵𝐶𝐷</m:t>
                      </m:r>
                      <m:r>
                        <a:rPr lang="en-US" altLang="zh-CN" sz="2600" i="1">
                          <a:latin typeface="Cambria Math"/>
                        </a:rPr>
                        <m:t>+</m:t>
                      </m:r>
                      <m:r>
                        <a:rPr lang="en-US" altLang="zh-CN" sz="2600" i="1">
                          <a:latin typeface="Cambria Math"/>
                        </a:rPr>
                        <m:t>𝐴𝐵</m:t>
                      </m:r>
                      <m:r>
                        <a:rPr lang="en-US" altLang="zh-CN" sz="2600" i="1">
                          <a:latin typeface="Cambria Math"/>
                        </a:rPr>
                        <m:t>′</m:t>
                      </m:r>
                      <m:r>
                        <a:rPr lang="en-US" altLang="zh-CN" sz="2600" i="1">
                          <a:latin typeface="Cambria Math"/>
                        </a:rPr>
                        <m:t>𝐶𝐷</m:t>
                      </m:r>
                      <m:r>
                        <a:rPr lang="en-US" altLang="zh-CN" sz="2600" i="1">
                          <a:latin typeface="Cambria Math"/>
                        </a:rPr>
                        <m:t>+</m:t>
                      </m:r>
                      <m:r>
                        <a:rPr lang="en-US" altLang="zh-CN" sz="2600" i="1">
                          <a:latin typeface="Cambria Math"/>
                        </a:rPr>
                        <m:t>𝐴𝐵𝐶𝐷</m:t>
                      </m:r>
                    </m:oMath>
                  </m:oMathPara>
                </a14:m>
                <a:endParaRPr lang="en-US" altLang="zh-CN" sz="2600" dirty="0"/>
              </a:p>
              <a:p>
                <a:pPr/>
                <a14:m>
                  <m:oMathPara xmlns:m="http://schemas.openxmlformats.org/officeDocument/2006/math">
                    <m:oMathParaPr>
                      <m:jc m:val="centerGroup"/>
                    </m:oMathParaPr>
                    <m:oMath xmlns:m="http://schemas.openxmlformats.org/officeDocument/2006/math">
                      <m:r>
                        <a:rPr lang="en-US" altLang="zh-CN" sz="2600" i="1">
                          <a:latin typeface="Cambria Math"/>
                        </a:rPr>
                        <m:t>+</m:t>
                      </m:r>
                      <m:r>
                        <a:rPr lang="en-US" altLang="zh-CN" sz="2600" i="1">
                          <a:latin typeface="Cambria Math"/>
                        </a:rPr>
                        <m:t>𝐴𝐵𝐶</m:t>
                      </m:r>
                      <m:sSup>
                        <m:sSupPr>
                          <m:ctrlPr>
                            <a:rPr lang="en-US" altLang="zh-CN" sz="2600" i="1">
                              <a:latin typeface="Cambria Math" panose="02040503050406030204" pitchFamily="18" charset="0"/>
                            </a:rPr>
                          </m:ctrlPr>
                        </m:sSupPr>
                        <m:e>
                          <m:r>
                            <a:rPr lang="en-US" altLang="zh-CN" sz="2600" i="1">
                              <a:latin typeface="Cambria Math"/>
                            </a:rPr>
                            <m:t>𝐷</m:t>
                          </m:r>
                        </m:e>
                        <m:sup>
                          <m:r>
                            <a:rPr lang="en-US" altLang="zh-CN" sz="2600" i="1">
                              <a:latin typeface="Cambria Math"/>
                            </a:rPr>
                            <m:t>′</m:t>
                          </m:r>
                        </m:sup>
                      </m:sSup>
                      <m:r>
                        <a:rPr lang="en-US" altLang="zh-CN" sz="2600" i="1">
                          <a:latin typeface="Cambria Math"/>
                        </a:rPr>
                        <m:t>+</m:t>
                      </m:r>
                      <m:r>
                        <a:rPr lang="en-US" altLang="zh-CN" sz="2600" i="1">
                          <a:latin typeface="Cambria Math"/>
                        </a:rPr>
                        <m:t>𝐴𝐵</m:t>
                      </m:r>
                      <m:r>
                        <a:rPr lang="en-US" altLang="zh-CN" sz="2600" i="1">
                          <a:latin typeface="Cambria Math"/>
                        </a:rPr>
                        <m:t>′</m:t>
                      </m:r>
                      <m:r>
                        <a:rPr lang="en-US" altLang="zh-CN" sz="2600" i="1">
                          <a:latin typeface="Cambria Math"/>
                        </a:rPr>
                        <m:t>𝐶𝐷</m:t>
                      </m:r>
                      <m:r>
                        <a:rPr lang="en-US" altLang="zh-CN" sz="2600" i="1">
                          <a:latin typeface="Cambria Math"/>
                        </a:rPr>
                        <m:t>+</m:t>
                      </m:r>
                      <m:r>
                        <a:rPr lang="en-US" altLang="zh-CN" sz="2600" i="1">
                          <a:latin typeface="Cambria Math"/>
                        </a:rPr>
                        <m:t>𝐴</m:t>
                      </m:r>
                      <m:sSup>
                        <m:sSupPr>
                          <m:ctrlPr>
                            <a:rPr lang="en-US" altLang="zh-CN" sz="2600" i="1">
                              <a:latin typeface="Cambria Math" panose="02040503050406030204" pitchFamily="18" charset="0"/>
                            </a:rPr>
                          </m:ctrlPr>
                        </m:sSupPr>
                        <m:e>
                          <m:r>
                            <a:rPr lang="en-US" altLang="zh-CN" sz="2600" i="1">
                              <a:latin typeface="Cambria Math"/>
                            </a:rPr>
                            <m:t>𝐵</m:t>
                          </m:r>
                        </m:e>
                        <m:sup>
                          <m:r>
                            <a:rPr lang="en-US" altLang="zh-CN" sz="2600" i="1">
                              <a:latin typeface="Cambria Math"/>
                            </a:rPr>
                            <m:t>′</m:t>
                          </m:r>
                        </m:sup>
                      </m:sSup>
                      <m:r>
                        <a:rPr lang="en-US" altLang="zh-CN" sz="2600" i="1">
                          <a:latin typeface="Cambria Math"/>
                        </a:rPr>
                        <m:t>𝐶𝐷</m:t>
                      </m:r>
                      <m:r>
                        <a:rPr lang="en-US" altLang="zh-CN" sz="2600" i="1">
                          <a:latin typeface="Cambria Math"/>
                        </a:rPr>
                        <m:t>′</m:t>
                      </m:r>
                    </m:oMath>
                  </m:oMathPara>
                </a14:m>
                <a:endParaRPr lang="en-US" altLang="zh-CN" sz="2600" dirty="0"/>
              </a:p>
              <a:p>
                <a:endParaRPr lang="zh-CN" altLang="en-US" sz="2600" dirty="0"/>
              </a:p>
            </p:txBody>
          </p:sp>
        </mc:Choice>
        <mc:Fallback xmlns="">
          <p:sp>
            <p:nvSpPr>
              <p:cNvPr id="34" name="矩形 33"/>
              <p:cNvSpPr>
                <a:spLocks noRot="1" noChangeAspect="1" noMove="1" noResize="1" noEditPoints="1" noAdjustHandles="1" noChangeArrowheads="1" noChangeShapeType="1" noTextEdit="1"/>
              </p:cNvSpPr>
              <p:nvPr/>
            </p:nvSpPr>
            <p:spPr>
              <a:xfrm>
                <a:off x="3008850" y="4983709"/>
                <a:ext cx="6266489" cy="1323418"/>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1868816" y="5989704"/>
                <a:ext cx="6318322" cy="509007"/>
              </a:xfrm>
              <a:prstGeom prst="rect">
                <a:avLst/>
              </a:prstGeom>
            </p:spPr>
            <p:txBody>
              <a:bodyPr wrap="none" lIns="99569" tIns="49785" rIns="99569" bIns="49785">
                <a:spAutoFit/>
              </a:bodyPr>
              <a:lstStyle/>
              <a:p>
                <a:r>
                  <a:rPr lang="zh-CN" altLang="en-US" sz="2600" dirty="0">
                    <a:latin typeface="华文楷体" panose="02010600040101010101" pitchFamily="2" charset="-122"/>
                    <a:ea typeface="华文楷体" panose="02010600040101010101" pitchFamily="2" charset="-122"/>
                  </a:rPr>
                  <a:t>故：</a:t>
                </a:r>
                <a14:m>
                  <m:oMath xmlns:m="http://schemas.openxmlformats.org/officeDocument/2006/math">
                    <m:r>
                      <a:rPr lang="en-US" altLang="zh-CN" sz="2600" i="1">
                        <a:latin typeface="Cambria Math"/>
                      </a:rPr>
                      <m:t>𝑌</m:t>
                    </m:r>
                    <m:d>
                      <m:dPr>
                        <m:ctrlPr>
                          <a:rPr lang="en-US" altLang="zh-CN" sz="2600" i="1">
                            <a:latin typeface="Cambria Math" panose="02040503050406030204" pitchFamily="18" charset="0"/>
                          </a:rPr>
                        </m:ctrlPr>
                      </m:dPr>
                      <m:e>
                        <m:r>
                          <a:rPr lang="en-US" altLang="zh-CN" sz="2600" i="1">
                            <a:latin typeface="Cambria Math"/>
                          </a:rPr>
                          <m:t>𝐴</m:t>
                        </m:r>
                        <m:r>
                          <a:rPr lang="en-US" altLang="zh-CN" sz="2600" i="1">
                            <a:latin typeface="Cambria Math"/>
                          </a:rPr>
                          <m:t>,</m:t>
                        </m:r>
                        <m:r>
                          <a:rPr lang="en-US" altLang="zh-CN" sz="2600" i="1">
                            <a:latin typeface="Cambria Math"/>
                          </a:rPr>
                          <m:t>𝐵</m:t>
                        </m:r>
                        <m:r>
                          <a:rPr lang="en-US" altLang="zh-CN" sz="2600" i="1">
                            <a:latin typeface="Cambria Math"/>
                          </a:rPr>
                          <m:t>,</m:t>
                        </m:r>
                        <m:r>
                          <a:rPr lang="en-US" altLang="zh-CN" sz="2600" i="1">
                            <a:latin typeface="Cambria Math"/>
                          </a:rPr>
                          <m:t>𝐶</m:t>
                        </m:r>
                        <m:r>
                          <a:rPr lang="en-US" altLang="zh-CN" sz="2600" i="1">
                            <a:latin typeface="Cambria Math"/>
                          </a:rPr>
                          <m:t>,</m:t>
                        </m:r>
                        <m:r>
                          <a:rPr lang="en-US" altLang="zh-CN" sz="2600" i="1">
                            <a:latin typeface="Cambria Math"/>
                          </a:rPr>
                          <m:t>𝐷</m:t>
                        </m:r>
                      </m:e>
                    </m:d>
                    <m:r>
                      <a:rPr lang="en-US" altLang="zh-CN" sz="2600">
                        <a:latin typeface="Cambria Math"/>
                      </a:rPr>
                      <m:t>=</m:t>
                    </m:r>
                    <m:nary>
                      <m:naryPr>
                        <m:chr m:val="∑"/>
                        <m:subHide m:val="on"/>
                        <m:supHide m:val="on"/>
                        <m:ctrlPr>
                          <a:rPr lang="en-US" altLang="zh-CN" sz="2600" i="1">
                            <a:latin typeface="Cambria Math" panose="02040503050406030204" pitchFamily="18" charset="0"/>
                          </a:rPr>
                        </m:ctrlPr>
                      </m:naryPr>
                      <m:sub/>
                      <m:sup/>
                      <m:e>
                        <m:r>
                          <a:rPr lang="en-US" altLang="zh-CN" sz="2600" i="1">
                            <a:latin typeface="Cambria Math"/>
                          </a:rPr>
                          <m:t>𝑚</m:t>
                        </m:r>
                        <m:r>
                          <a:rPr lang="en-US" altLang="zh-CN" sz="2600" i="1">
                            <a:latin typeface="Cambria Math"/>
                          </a:rPr>
                          <m:t>(3,7,9,10,11,14,15)</m:t>
                        </m:r>
                      </m:e>
                    </m:nary>
                  </m:oMath>
                </a14:m>
                <a:endParaRPr lang="en-US" altLang="zh-CN" sz="2600" dirty="0"/>
              </a:p>
            </p:txBody>
          </p:sp>
        </mc:Choice>
        <mc:Fallback xmlns="">
          <p:sp>
            <p:nvSpPr>
              <p:cNvPr id="36" name="矩形 35"/>
              <p:cNvSpPr>
                <a:spLocks noRot="1" noChangeAspect="1" noMove="1" noResize="1" noEditPoints="1" noAdjustHandles="1" noChangeArrowheads="1" noChangeShapeType="1" noTextEdit="1"/>
              </p:cNvSpPr>
              <p:nvPr/>
            </p:nvSpPr>
            <p:spPr>
              <a:xfrm>
                <a:off x="1868816" y="5989704"/>
                <a:ext cx="6318322" cy="509007"/>
              </a:xfrm>
              <a:prstGeom prst="rect">
                <a:avLst/>
              </a:prstGeom>
              <a:blipFill rotWithShape="1">
                <a:blip r:embed="rId9"/>
                <a:stretch>
                  <a:fillRect l="-1641" t="-10843" b="-265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411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22" presetClass="entr" presetSubtype="2"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1500"/>
                            </p:stCondLst>
                            <p:childTnLst>
                              <p:par>
                                <p:cTn id="40" presetID="42"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1000"/>
                                        <p:tgtEl>
                                          <p:spTgt spid="36"/>
                                        </p:tgtEl>
                                      </p:cBhvr>
                                    </p:animEffect>
                                    <p:anim calcmode="lin" valueType="num">
                                      <p:cBhvr>
                                        <p:cTn id="50" dur="1000" fill="hold"/>
                                        <p:tgtEl>
                                          <p:spTgt spid="36"/>
                                        </p:tgtEl>
                                        <p:attrNameLst>
                                          <p:attrName>ppt_x</p:attrName>
                                        </p:attrNameLst>
                                      </p:cBhvr>
                                      <p:tavLst>
                                        <p:tav tm="0">
                                          <p:val>
                                            <p:strVal val="#ppt_x"/>
                                          </p:val>
                                        </p:tav>
                                        <p:tav tm="100000">
                                          <p:val>
                                            <p:strVal val="#ppt_x"/>
                                          </p:val>
                                        </p:tav>
                                      </p:tavLst>
                                    </p:anim>
                                    <p:anim calcmode="lin" valueType="num">
                                      <p:cBhvr>
                                        <p:cTn id="5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27" grpId="0"/>
      <p:bldP spid="28" grpId="0"/>
      <p:bldP spid="34" grpId="0"/>
      <p:bldP spid="3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a:xfrm>
            <a:off x="534671" y="1716437"/>
            <a:ext cx="9948801" cy="5037943"/>
          </a:xfrm>
          <a:solidFill>
            <a:schemeClr val="bg1"/>
          </a:solidFill>
          <a:ln>
            <a:noFill/>
          </a:ln>
        </p:spPr>
        <p:txBody>
          <a:bodyPr/>
          <a:lstStyle/>
          <a:p>
            <a:r>
              <a:rPr lang="zh-CN" altLang="en-US" dirty="0"/>
              <a:t>标准形式</a:t>
            </a:r>
            <a:endParaRPr lang="en-US" altLang="zh-CN" dirty="0"/>
          </a:p>
          <a:p>
            <a:pPr lvl="1"/>
            <a:r>
              <a:rPr lang="zh-CN" altLang="en-US" dirty="0"/>
              <a:t>最小项之和</a:t>
            </a:r>
            <a:endParaRPr lang="en-US" altLang="zh-CN" dirty="0"/>
          </a:p>
          <a:p>
            <a:pPr lvl="2"/>
            <a:r>
              <a:rPr lang="zh-CN" altLang="en-US" dirty="0"/>
              <a:t>若某函数写成最小项之和的形式为</a:t>
            </a:r>
            <a:endParaRPr lang="en-US" altLang="zh-CN" dirty="0"/>
          </a:p>
          <a:p>
            <a:pPr lvl="2"/>
            <a:r>
              <a:rPr lang="zh-CN" altLang="en-US" dirty="0"/>
              <a:t>则此函数的反函数必为</a:t>
            </a:r>
            <a:endParaRPr lang="en-US" altLang="zh-CN" dirty="0"/>
          </a:p>
          <a:p>
            <a:pPr lvl="2"/>
            <a:endParaRPr lang="en-US" altLang="zh-CN" dirty="0"/>
          </a:p>
          <a:p>
            <a:pPr lvl="2"/>
            <a:endParaRPr lang="en-US" altLang="zh-CN" sz="1100" dirty="0"/>
          </a:p>
          <a:p>
            <a:pPr lvl="2"/>
            <a:r>
              <a:rPr lang="zh-CN" altLang="en-US" dirty="0"/>
              <a:t>由真值表得</a:t>
            </a:r>
          </a:p>
          <a:p>
            <a:pPr lvl="2"/>
            <a:endParaRPr lang="en-US" altLang="zh-CN" dirty="0"/>
          </a:p>
          <a:p>
            <a:pPr lvl="2"/>
            <a:endParaRPr lang="zh-CN" altLang="en-US" dirty="0"/>
          </a:p>
          <a:p>
            <a:pPr lvl="2"/>
            <a:endParaRPr lang="zh-CN" altLang="en-US" dirty="0"/>
          </a:p>
          <a:p>
            <a:pPr lvl="1"/>
            <a:endParaRPr lang="en-US" altLang="zh-CN" dirty="0"/>
          </a:p>
          <a:p>
            <a:endParaRPr lang="zh-CN" alt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366794691"/>
              </p:ext>
            </p:extLst>
          </p:nvPr>
        </p:nvGraphicFramePr>
        <p:xfrm>
          <a:off x="7030888" y="3383671"/>
          <a:ext cx="3316146" cy="4177592"/>
        </p:xfrm>
        <a:graphic>
          <a:graphicData uri="http://schemas.openxmlformats.org/presentationml/2006/ole">
            <mc:AlternateContent xmlns:mc="http://schemas.openxmlformats.org/markup-compatibility/2006">
              <mc:Choice xmlns:v="urn:schemas-microsoft-com:vml" Requires="v">
                <p:oleObj spid="_x0000_s48564" name="Visio" r:id="rId4" imgW="1383948" imgH="1850025" progId="Visio.Drawing.11">
                  <p:embed/>
                </p:oleObj>
              </mc:Choice>
              <mc:Fallback>
                <p:oleObj name="Visio" r:id="rId4" imgW="1383948" imgH="1850025" progId="Visio.Drawing.11">
                  <p:embed/>
                  <p:pic>
                    <p:nvPicPr>
                      <p:cNvPr id="0" name=""/>
                      <p:cNvPicPr>
                        <a:picLocks noChangeAspect="1" noChangeArrowheads="1"/>
                      </p:cNvPicPr>
                      <p:nvPr/>
                    </p:nvPicPr>
                    <p:blipFill>
                      <a:blip r:embed="rId5"/>
                      <a:srcRect/>
                      <a:stretch>
                        <a:fillRect/>
                      </a:stretch>
                    </p:blipFill>
                    <p:spPr bwMode="auto">
                      <a:xfrm>
                        <a:off x="7030888" y="3383671"/>
                        <a:ext cx="3316146" cy="4177592"/>
                      </a:xfrm>
                      <a:prstGeom prst="rect">
                        <a:avLst/>
                      </a:prstGeom>
                      <a:solidFill>
                        <a:schemeClr val="bg1"/>
                      </a:solidFill>
                      <a:ln w="57150" cmpd="thickThin">
                        <a:noFill/>
                        <a:miter lim="800000"/>
                        <a:headEnd type="none" w="sm" len="sm"/>
                        <a:tailEnd type="none" w="sm" len="sm"/>
                      </a:ln>
                      <a:effec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63014905"/>
              </p:ext>
            </p:extLst>
          </p:nvPr>
        </p:nvGraphicFramePr>
        <p:xfrm>
          <a:off x="7536143" y="2907319"/>
          <a:ext cx="1754387" cy="675613"/>
        </p:xfrm>
        <a:graphic>
          <a:graphicData uri="http://schemas.openxmlformats.org/presentationml/2006/ole">
            <mc:AlternateContent xmlns:mc="http://schemas.openxmlformats.org/markup-compatibility/2006">
              <mc:Choice xmlns:v="urn:schemas-microsoft-com:vml" Requires="v">
                <p:oleObj spid="_x0000_s48565" name="公式" r:id="rId6" imgW="622080" imgH="253800" progId="Equation.3">
                  <p:embed/>
                </p:oleObj>
              </mc:Choice>
              <mc:Fallback>
                <p:oleObj name="公式" r:id="rId6" imgW="6220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6143" y="2907319"/>
                        <a:ext cx="1754387" cy="675613"/>
                      </a:xfrm>
                      <a:prstGeom prst="rect">
                        <a:avLst/>
                      </a:prstGeom>
                      <a:solidFill>
                        <a:schemeClr val="bg1"/>
                      </a:solidFill>
                      <a:ln w="57150" cmpd="thickThin">
                        <a:noFill/>
                        <a:miter lim="800000"/>
                        <a:headEnd/>
                        <a:tailEnd/>
                      </a:ln>
                      <a:effec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21091522"/>
              </p:ext>
            </p:extLst>
          </p:nvPr>
        </p:nvGraphicFramePr>
        <p:xfrm>
          <a:off x="1388861" y="5447867"/>
          <a:ext cx="5311426" cy="651109"/>
        </p:xfrm>
        <a:graphic>
          <a:graphicData uri="http://schemas.openxmlformats.org/presentationml/2006/ole">
            <mc:AlternateContent xmlns:mc="http://schemas.openxmlformats.org/markup-compatibility/2006">
              <mc:Choice xmlns:v="urn:schemas-microsoft-com:vml" Requires="v">
                <p:oleObj spid="_x0000_s48566" name="公式" r:id="rId8" imgW="1955520" imgH="253800" progId="Equation.3">
                  <p:embed/>
                </p:oleObj>
              </mc:Choice>
              <mc:Fallback>
                <p:oleObj name="公式" r:id="rId8" imgW="195552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8861" y="5447867"/>
                        <a:ext cx="5311426" cy="651109"/>
                      </a:xfrm>
                      <a:prstGeom prst="rect">
                        <a:avLst/>
                      </a:prstGeom>
                      <a:solidFill>
                        <a:schemeClr val="bg1"/>
                      </a:solidFill>
                      <a:ln w="57150" cmpd="thickThin">
                        <a:noFill/>
                        <a:miter lim="800000"/>
                        <a:headEnd/>
                        <a:tailEnd/>
                      </a:ln>
                      <a:effec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56731756"/>
              </p:ext>
            </p:extLst>
          </p:nvPr>
        </p:nvGraphicFramePr>
        <p:xfrm>
          <a:off x="1388861" y="6281741"/>
          <a:ext cx="4631805" cy="1248143"/>
        </p:xfrm>
        <a:graphic>
          <a:graphicData uri="http://schemas.openxmlformats.org/presentationml/2006/ole">
            <mc:AlternateContent xmlns:mc="http://schemas.openxmlformats.org/markup-compatibility/2006">
              <mc:Choice xmlns:v="urn:schemas-microsoft-com:vml" Requires="v">
                <p:oleObj spid="_x0000_s48567" name="公式" r:id="rId10" imgW="1688760" imgH="482400" progId="Equation.3">
                  <p:embed/>
                </p:oleObj>
              </mc:Choice>
              <mc:Fallback>
                <p:oleObj name="公式" r:id="rId10" imgW="1688760" imgH="482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8861" y="6281741"/>
                        <a:ext cx="4631805" cy="1248143"/>
                      </a:xfrm>
                      <a:prstGeom prst="rect">
                        <a:avLst/>
                      </a:prstGeom>
                      <a:solidFill>
                        <a:schemeClr val="bg1"/>
                      </a:solidFill>
                      <a:ln w="57150" cmpd="thickThin">
                        <a:noFill/>
                        <a:miter lim="800000"/>
                        <a:headEnd/>
                        <a:tailEnd/>
                      </a:ln>
                      <a:effec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330019642"/>
              </p:ext>
            </p:extLst>
          </p:nvPr>
        </p:nvGraphicFramePr>
        <p:xfrm>
          <a:off x="2315164" y="4177592"/>
          <a:ext cx="2835338" cy="635137"/>
        </p:xfrm>
        <a:graphic>
          <a:graphicData uri="http://schemas.openxmlformats.org/presentationml/2006/ole">
            <mc:AlternateContent xmlns:mc="http://schemas.openxmlformats.org/markup-compatibility/2006">
              <mc:Choice xmlns:v="urn:schemas-microsoft-com:vml" Requires="v">
                <p:oleObj spid="_x0000_s48568" name="Equation" r:id="rId12" imgW="1066680" imgH="253800" progId="Equation.DSMT4">
                  <p:embed/>
                </p:oleObj>
              </mc:Choice>
              <mc:Fallback>
                <p:oleObj name="Equation" r:id="rId12" imgW="1066680" imgH="253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15164" y="4177592"/>
                        <a:ext cx="2835338" cy="635137"/>
                      </a:xfrm>
                      <a:prstGeom prst="rect">
                        <a:avLst/>
                      </a:prstGeom>
                      <a:solidFill>
                        <a:schemeClr val="bg1"/>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221521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a:xfrm>
            <a:off x="209929" y="1716435"/>
            <a:ext cx="10230843" cy="5081098"/>
          </a:xfrm>
          <a:solidFill>
            <a:schemeClr val="bg1"/>
          </a:solidFill>
          <a:ln>
            <a:noFill/>
          </a:ln>
        </p:spPr>
        <p:txBody>
          <a:bodyPr/>
          <a:lstStyle/>
          <a:p>
            <a:r>
              <a:rPr lang="zh-CN" altLang="en-US" dirty="0"/>
              <a:t>标准形式的变换方法</a:t>
            </a:r>
            <a:endParaRPr lang="en-US" altLang="zh-CN" dirty="0"/>
          </a:p>
          <a:p>
            <a:pPr lvl="1"/>
            <a:r>
              <a:rPr lang="zh-CN" altLang="en-US" dirty="0"/>
              <a:t>利用真值表</a:t>
            </a:r>
            <a:endParaRPr lang="en-US" altLang="zh-CN" dirty="0"/>
          </a:p>
          <a:p>
            <a:pPr lvl="2"/>
            <a:r>
              <a:rPr lang="zh-CN" altLang="en-US" dirty="0"/>
              <a:t>写出逻辑函数的真值表，由真值表写出最小项</a:t>
            </a:r>
          </a:p>
          <a:p>
            <a:pPr lvl="2"/>
            <a:r>
              <a:rPr lang="zh-CN" altLang="en-US" dirty="0">
                <a:solidFill>
                  <a:srgbClr val="FF0000"/>
                </a:solidFill>
                <a:effectLst>
                  <a:outerShdw blurRad="38100" dist="38100" dir="2700000" algn="tl">
                    <a:srgbClr val="FFFFFF"/>
                  </a:outerShdw>
                </a:effectLst>
              </a:rPr>
              <a:t>标准与或式写法 </a:t>
            </a:r>
            <a:r>
              <a:rPr lang="zh-CN" altLang="en-US" dirty="0">
                <a:solidFill>
                  <a:srgbClr val="FF0000"/>
                </a:solidFill>
              </a:rPr>
              <a:t>：</a:t>
            </a:r>
            <a:r>
              <a:rPr lang="zh-CN" altLang="en-US" dirty="0"/>
              <a:t>由真值表确定逻辑函数为</a:t>
            </a:r>
            <a:r>
              <a:rPr lang="en-US" altLang="zh-CN" dirty="0"/>
              <a:t>1</a:t>
            </a:r>
            <a:r>
              <a:rPr lang="zh-CN" altLang="en-US" dirty="0"/>
              <a:t>的项作为函数的最小项</a:t>
            </a:r>
            <a:r>
              <a:rPr lang="en-US" altLang="zh-CN" dirty="0"/>
              <a:t>(</a:t>
            </a:r>
            <a:r>
              <a:rPr lang="zh-CN" altLang="en-US" dirty="0"/>
              <a:t>乘积项）。若输入变量取</a:t>
            </a:r>
            <a:r>
              <a:rPr lang="en-US" altLang="zh-CN" dirty="0"/>
              <a:t>1</a:t>
            </a:r>
            <a:r>
              <a:rPr lang="zh-CN" altLang="en-US" dirty="0"/>
              <a:t>，则写成原变量；若输入变量取值为</a:t>
            </a:r>
            <a:r>
              <a:rPr lang="en-US" altLang="zh-CN" dirty="0"/>
              <a:t>0</a:t>
            </a:r>
            <a:r>
              <a:rPr lang="zh-CN" altLang="en-US" dirty="0"/>
              <a:t>，则写成反变量。不同的输出</a:t>
            </a:r>
            <a:r>
              <a:rPr lang="en-US" altLang="zh-CN" dirty="0"/>
              <a:t>1</a:t>
            </a:r>
            <a:r>
              <a:rPr lang="zh-CN" altLang="en-US" dirty="0"/>
              <a:t>为和的关系。</a:t>
            </a:r>
            <a:endParaRPr lang="en-US" altLang="zh-CN" dirty="0"/>
          </a:p>
          <a:p>
            <a:pPr lvl="2"/>
            <a:endParaRPr lang="zh-CN" altLang="en-US" dirty="0"/>
          </a:p>
          <a:p>
            <a:pPr lvl="2"/>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36211490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a:xfrm>
            <a:off x="209929" y="1716435"/>
            <a:ext cx="10230843" cy="5081098"/>
          </a:xfrm>
          <a:solidFill>
            <a:schemeClr val="bg1"/>
          </a:solidFill>
          <a:ln>
            <a:noFill/>
          </a:ln>
        </p:spPr>
        <p:txBody>
          <a:bodyPr/>
          <a:lstStyle/>
          <a:p>
            <a:r>
              <a:rPr lang="zh-CN" altLang="en-US" dirty="0"/>
              <a:t>两种标准形式的变换方法</a:t>
            </a:r>
            <a:endParaRPr lang="en-US" altLang="zh-CN" dirty="0"/>
          </a:p>
          <a:p>
            <a:pPr lvl="1"/>
            <a:r>
              <a:rPr lang="zh-CN" altLang="en-US" dirty="0"/>
              <a:t>利用真值表</a:t>
            </a:r>
            <a:endParaRPr lang="en-US" altLang="zh-CN" dirty="0"/>
          </a:p>
          <a:p>
            <a:pPr lvl="2"/>
            <a:r>
              <a:rPr lang="en-US" altLang="zh-CN" dirty="0"/>
              <a:t>【</a:t>
            </a:r>
            <a:r>
              <a:rPr lang="zh-CN" altLang="en-US" dirty="0"/>
              <a:t>例</a:t>
            </a:r>
            <a:r>
              <a:rPr lang="en-US" altLang="zh-CN" dirty="0"/>
              <a:t>】</a:t>
            </a:r>
            <a:r>
              <a:rPr lang="zh-CN" altLang="en-US" dirty="0"/>
              <a:t>试将下列函数利用真值表转化成两种标准形式</a:t>
            </a:r>
            <a:endParaRPr lang="en-US" altLang="zh-CN" dirty="0"/>
          </a:p>
          <a:p>
            <a:pPr lvl="2"/>
            <a:endParaRPr lang="en-US" altLang="zh-CN" dirty="0"/>
          </a:p>
          <a:p>
            <a:pPr lvl="2"/>
            <a:endParaRPr lang="en-US" altLang="zh-CN" dirty="0"/>
          </a:p>
          <a:p>
            <a:pPr lvl="2"/>
            <a:endParaRPr lang="zh-CN" altLang="en-US" dirty="0"/>
          </a:p>
          <a:p>
            <a:pPr lvl="2"/>
            <a:endParaRPr lang="zh-CN" altLang="en-US" dirty="0"/>
          </a:p>
          <a:p>
            <a:pPr lvl="1"/>
            <a:endParaRPr lang="en-US" altLang="zh-CN" dirty="0"/>
          </a:p>
          <a:p>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83557625"/>
              </p:ext>
            </p:extLst>
          </p:nvPr>
        </p:nvGraphicFramePr>
        <p:xfrm>
          <a:off x="3409885" y="3621847"/>
          <a:ext cx="5220458" cy="546091"/>
        </p:xfrm>
        <a:graphic>
          <a:graphicData uri="http://schemas.openxmlformats.org/presentationml/2006/ole">
            <mc:AlternateContent xmlns:mc="http://schemas.openxmlformats.org/markup-compatibility/2006">
              <mc:Choice xmlns:v="urn:schemas-microsoft-com:vml" Requires="v">
                <p:oleObj spid="_x0000_s50272" name="公式" r:id="rId4" imgW="1828800" imgH="203200" progId="Equation.3">
                  <p:embed/>
                </p:oleObj>
              </mc:Choice>
              <mc:Fallback>
                <p:oleObj name="公式" r:id="rId4" imgW="1828800" imgH="203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885" y="3621847"/>
                        <a:ext cx="5220458" cy="546091"/>
                      </a:xfrm>
                      <a:prstGeom prst="rect">
                        <a:avLst/>
                      </a:prstGeom>
                      <a:solidFill>
                        <a:schemeClr val="bg1"/>
                      </a:solidFill>
                      <a:ln w="57150" cmpd="thickThin">
                        <a:noFill/>
                        <a:miter lim="800000"/>
                        <a:headEnd/>
                        <a:tailEnd/>
                      </a:ln>
                      <a:effectLst/>
                    </p:spPr>
                  </p:pic>
                </p:oleObj>
              </mc:Fallback>
            </mc:AlternateContent>
          </a:graphicData>
        </a:graphic>
      </p:graphicFrame>
    </p:spTree>
    <p:extLst>
      <p:ext uri="{BB962C8B-B14F-4D97-AF65-F5344CB8AC3E}">
        <p14:creationId xmlns:p14="http://schemas.microsoft.com/office/powerpoint/2010/main" val="31778887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a:xfrm>
            <a:off x="209929" y="1716435"/>
            <a:ext cx="10230843" cy="1826020"/>
          </a:xfrm>
          <a:solidFill>
            <a:schemeClr val="bg1"/>
          </a:solidFill>
          <a:ln>
            <a:noFill/>
          </a:ln>
        </p:spPr>
        <p:txBody>
          <a:bodyPr/>
          <a:lstStyle/>
          <a:p>
            <a:r>
              <a:rPr lang="zh-CN" altLang="en-US" dirty="0"/>
              <a:t>标准形式的变换方法</a:t>
            </a:r>
            <a:endParaRPr lang="en-US" altLang="zh-CN" dirty="0"/>
          </a:p>
          <a:p>
            <a:pPr lvl="1"/>
            <a:r>
              <a:rPr lang="zh-CN" altLang="en-US" dirty="0"/>
              <a:t>利用真值表</a:t>
            </a:r>
            <a:endParaRPr lang="en-US" altLang="zh-CN" dirty="0"/>
          </a:p>
          <a:p>
            <a:pPr lvl="2"/>
            <a:r>
              <a:rPr lang="zh-CN" altLang="en-US" dirty="0"/>
              <a:t>解：</a:t>
            </a:r>
            <a:endParaRPr lang="en-US" altLang="zh-CN" dirty="0"/>
          </a:p>
          <a:p>
            <a:endParaRPr lang="zh-CN" altLang="en-US" dirty="0"/>
          </a:p>
        </p:txBody>
      </p:sp>
      <p:graphicFrame>
        <p:nvGraphicFramePr>
          <p:cNvPr id="6" name="Object 9"/>
          <p:cNvGraphicFramePr>
            <a:graphicFrameLocks noChangeAspect="1"/>
          </p:cNvGraphicFramePr>
          <p:nvPr>
            <p:extLst>
              <p:ext uri="{D42A27DB-BD31-4B8C-83A1-F6EECF244321}">
                <p14:modId xmlns:p14="http://schemas.microsoft.com/office/powerpoint/2010/main" val="107879121"/>
              </p:ext>
            </p:extLst>
          </p:nvPr>
        </p:nvGraphicFramePr>
        <p:xfrm>
          <a:off x="5943416" y="3224887"/>
          <a:ext cx="4545081" cy="1465211"/>
        </p:xfrm>
        <a:graphic>
          <a:graphicData uri="http://schemas.openxmlformats.org/presentationml/2006/ole">
            <mc:AlternateContent xmlns:mc="http://schemas.openxmlformats.org/markup-compatibility/2006">
              <mc:Choice xmlns:v="urn:schemas-microsoft-com:vml" Requires="v">
                <p:oleObj spid="_x0000_s51458" name="公式" r:id="rId4" imgW="2082600" imgH="711000" progId="Equation.3">
                  <p:embed/>
                </p:oleObj>
              </mc:Choice>
              <mc:Fallback>
                <p:oleObj name="公式" r:id="rId4" imgW="208260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416" y="3224887"/>
                        <a:ext cx="4545081" cy="1465211"/>
                      </a:xfrm>
                      <a:prstGeom prst="rect">
                        <a:avLst/>
                      </a:prstGeom>
                      <a:solidFill>
                        <a:schemeClr val="bg1"/>
                      </a:solidFill>
                      <a:ln w="57150" cmpd="thickThin">
                        <a:noFill/>
                        <a:miter lim="800000"/>
                        <a:headEnd/>
                        <a:tailEnd/>
                      </a:ln>
                      <a:effectLst/>
                    </p:spPr>
                  </p:pic>
                </p:oleObj>
              </mc:Fallback>
            </mc:AlternateContent>
          </a:graphicData>
        </a:graphic>
      </p:graphicFrame>
      <p:sp>
        <p:nvSpPr>
          <p:cNvPr id="9" name="Rectangle 15"/>
          <p:cNvSpPr txBox="1">
            <a:spLocks noChangeArrowheads="1"/>
          </p:cNvSpPr>
          <p:nvPr/>
        </p:nvSpPr>
        <p:spPr>
          <a:xfrm>
            <a:off x="5135726" y="2589751"/>
            <a:ext cx="5725425" cy="633606"/>
          </a:xfrm>
          <a:prstGeom prst="rect">
            <a:avLst/>
          </a:prstGeom>
        </p:spPr>
        <p:txBody>
          <a:bodyPr lIns="99569" tIns="49785" rIns="99569" bIns="49785"/>
          <a:lstStyle>
            <a:lvl1pPr algn="ctr" rtl="0" eaLnBrk="0" fontAlgn="base" hangingPunct="0">
              <a:spcBef>
                <a:spcPct val="0"/>
              </a:spcBef>
              <a:spcAft>
                <a:spcPct val="0"/>
              </a:spcAft>
              <a:defRPr kumimoji="1" sz="44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cs typeface="宋体" charset="0"/>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a:lstStyle>
          <a:p>
            <a:r>
              <a:rPr lang="zh-CN" altLang="en-US" sz="3000" b="0" dirty="0">
                <a:solidFill>
                  <a:schemeClr val="tx1"/>
                </a:solidFill>
                <a:latin typeface="+mj-ea"/>
              </a:rPr>
              <a:t>标准与或型为</a:t>
            </a:r>
          </a:p>
        </p:txBody>
      </p:sp>
      <p:graphicFrame>
        <p:nvGraphicFramePr>
          <p:cNvPr id="5" name="对象 4"/>
          <p:cNvGraphicFramePr>
            <a:graphicFrameLocks noChangeAspect="1"/>
          </p:cNvGraphicFramePr>
          <p:nvPr>
            <p:extLst>
              <p:ext uri="{D42A27DB-BD31-4B8C-83A1-F6EECF244321}">
                <p14:modId xmlns:p14="http://schemas.microsoft.com/office/powerpoint/2010/main" val="333977499"/>
              </p:ext>
            </p:extLst>
          </p:nvPr>
        </p:nvGraphicFramePr>
        <p:xfrm>
          <a:off x="2106340" y="2558863"/>
          <a:ext cx="3598357" cy="4531677"/>
        </p:xfrm>
        <a:graphic>
          <a:graphicData uri="http://schemas.openxmlformats.org/presentationml/2006/ole">
            <mc:AlternateContent xmlns:mc="http://schemas.openxmlformats.org/markup-compatibility/2006">
              <mc:Choice xmlns:v="urn:schemas-microsoft-com:vml" Requires="v">
                <p:oleObj spid="_x0000_s51459" name="Visio" r:id="rId6" imgW="1383948" imgH="1850025" progId="Visio.Drawing.11">
                  <p:embed/>
                </p:oleObj>
              </mc:Choice>
              <mc:Fallback>
                <p:oleObj name="Visio" r:id="rId6" imgW="1383948" imgH="1850025" progId="Visio.Drawing.11">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40" y="2558863"/>
                        <a:ext cx="3598357" cy="4531677"/>
                      </a:xfrm>
                      <a:prstGeom prst="rect">
                        <a:avLst/>
                      </a:prstGeom>
                      <a:solidFill>
                        <a:schemeClr val="bg1"/>
                      </a:solidFill>
                      <a:ln>
                        <a:noFill/>
                      </a:ln>
                      <a:extLst/>
                    </p:spPr>
                  </p:pic>
                </p:oleObj>
              </mc:Fallback>
            </mc:AlternateContent>
          </a:graphicData>
        </a:graphic>
      </p:graphicFrame>
    </p:spTree>
    <p:extLst>
      <p:ext uri="{BB962C8B-B14F-4D97-AF65-F5344CB8AC3E}">
        <p14:creationId xmlns:p14="http://schemas.microsoft.com/office/powerpoint/2010/main" val="380072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a:xfrm>
            <a:off x="209929" y="1716435"/>
            <a:ext cx="10230843" cy="5081098"/>
          </a:xfrm>
          <a:solidFill>
            <a:schemeClr val="bg1"/>
          </a:solidFill>
          <a:ln>
            <a:noFill/>
          </a:ln>
        </p:spPr>
        <p:txBody>
          <a:bodyPr/>
          <a:lstStyle/>
          <a:p>
            <a:r>
              <a:rPr lang="zh-CN" altLang="en-US" dirty="0">
                <a:latin typeface="+mj-ea"/>
              </a:rPr>
              <a:t>标准形式的变换方法</a:t>
            </a:r>
            <a:endParaRPr lang="en-US" altLang="zh-CN" dirty="0">
              <a:latin typeface="+mj-ea"/>
            </a:endParaRPr>
          </a:p>
          <a:p>
            <a:pPr lvl="1"/>
            <a:r>
              <a:rPr lang="zh-CN" altLang="en-US" dirty="0">
                <a:latin typeface="+mj-ea"/>
              </a:rPr>
              <a:t>利用添加项</a:t>
            </a:r>
            <a:endParaRPr lang="en-US" altLang="zh-CN" dirty="0">
              <a:latin typeface="+mj-ea"/>
            </a:endParaRPr>
          </a:p>
          <a:p>
            <a:pPr lvl="2"/>
            <a:r>
              <a:rPr lang="zh-CN" altLang="en-US" dirty="0">
                <a:latin typeface="+mj-ea"/>
              </a:rPr>
              <a:t>利用</a:t>
            </a:r>
            <a:r>
              <a:rPr lang="en-US" altLang="zh-CN" b="1" dirty="0">
                <a:solidFill>
                  <a:srgbClr val="FF0000"/>
                </a:solidFill>
                <a:latin typeface="+mj-ea"/>
              </a:rPr>
              <a:t>A</a:t>
            </a:r>
            <a:r>
              <a:rPr lang="zh-CN" altLang="en-US" b="1" dirty="0">
                <a:solidFill>
                  <a:srgbClr val="FF0000"/>
                </a:solidFill>
                <a:latin typeface="+mj-ea"/>
              </a:rPr>
              <a:t>＋</a:t>
            </a:r>
            <a:r>
              <a:rPr lang="en-US" altLang="zh-CN" b="1" dirty="0">
                <a:solidFill>
                  <a:srgbClr val="FF0000"/>
                </a:solidFill>
                <a:latin typeface="+mj-ea"/>
              </a:rPr>
              <a:t>A</a:t>
            </a:r>
            <a:r>
              <a:rPr lang="en-US" altLang="zh-CN" b="1" dirty="0">
                <a:solidFill>
                  <a:srgbClr val="FF0000"/>
                </a:solidFill>
                <a:latin typeface="+mj-ea"/>
                <a:sym typeface="Symbol" pitchFamily="18" charset="2"/>
              </a:rPr>
              <a:t></a:t>
            </a:r>
            <a:r>
              <a:rPr lang="zh-CN" altLang="en-US" b="1" dirty="0">
                <a:solidFill>
                  <a:srgbClr val="FF0000"/>
                </a:solidFill>
                <a:latin typeface="+mj-ea"/>
                <a:sym typeface="Symbol" pitchFamily="18" charset="2"/>
              </a:rPr>
              <a:t>＝</a:t>
            </a:r>
            <a:r>
              <a:rPr lang="en-US" altLang="zh-CN" b="1" dirty="0">
                <a:solidFill>
                  <a:srgbClr val="FF0000"/>
                </a:solidFill>
                <a:latin typeface="+mj-ea"/>
                <a:sym typeface="Symbol" pitchFamily="18" charset="2"/>
              </a:rPr>
              <a:t>1</a:t>
            </a:r>
            <a:r>
              <a:rPr lang="zh-CN" altLang="en-US" dirty="0">
                <a:latin typeface="+mj-ea"/>
              </a:rPr>
              <a:t>将逻辑函数变换为与或式和或与式</a:t>
            </a:r>
            <a:endParaRPr lang="en-US" altLang="zh-CN" dirty="0">
              <a:latin typeface="+mj-ea"/>
            </a:endParaRPr>
          </a:p>
          <a:p>
            <a:pPr lvl="2"/>
            <a:r>
              <a:rPr lang="zh-CN" altLang="en-US" dirty="0">
                <a:solidFill>
                  <a:srgbClr val="FF0000"/>
                </a:solidFill>
                <a:effectLst>
                  <a:outerShdw blurRad="38100" dist="38100" dir="2700000" algn="tl">
                    <a:srgbClr val="FFFFFF"/>
                  </a:outerShdw>
                </a:effectLst>
                <a:latin typeface="+mj-ea"/>
              </a:rPr>
              <a:t>标准与或式写法 </a:t>
            </a:r>
            <a:r>
              <a:rPr lang="zh-CN" altLang="en-US" dirty="0">
                <a:solidFill>
                  <a:srgbClr val="FF0000"/>
                </a:solidFill>
                <a:latin typeface="+mj-ea"/>
              </a:rPr>
              <a:t>：</a:t>
            </a:r>
            <a:r>
              <a:rPr lang="zh-CN" altLang="en-US" dirty="0">
                <a:latin typeface="+mj-ea"/>
              </a:rPr>
              <a:t>在逻辑函数中，先将函数化成与或式（不一定是最小项），则在与项中利用公式 </a:t>
            </a:r>
            <a:r>
              <a:rPr lang="en-US" altLang="zh-CN" dirty="0">
                <a:latin typeface="+mj-ea"/>
              </a:rPr>
              <a:t>A</a:t>
            </a:r>
            <a:r>
              <a:rPr lang="zh-CN" altLang="en-US" dirty="0">
                <a:latin typeface="+mj-ea"/>
              </a:rPr>
              <a:t>＋</a:t>
            </a:r>
            <a:r>
              <a:rPr lang="en-US" altLang="zh-CN" dirty="0">
                <a:latin typeface="+mj-ea"/>
              </a:rPr>
              <a:t>A</a:t>
            </a:r>
            <a:r>
              <a:rPr lang="en-US" altLang="zh-CN" dirty="0">
                <a:latin typeface="+mj-ea"/>
                <a:sym typeface="Symbol" pitchFamily="18" charset="2"/>
              </a:rPr>
              <a:t></a:t>
            </a:r>
            <a:r>
              <a:rPr lang="zh-CN" altLang="en-US" dirty="0">
                <a:latin typeface="+mj-ea"/>
                <a:sym typeface="Symbol" pitchFamily="18" charset="2"/>
              </a:rPr>
              <a:t>＝</a:t>
            </a:r>
            <a:r>
              <a:rPr lang="en-US" altLang="zh-CN" dirty="0">
                <a:latin typeface="+mj-ea"/>
                <a:sym typeface="Symbol" pitchFamily="18" charset="2"/>
              </a:rPr>
              <a:t>1</a:t>
            </a:r>
            <a:r>
              <a:rPr lang="zh-CN" altLang="en-US" dirty="0">
                <a:latin typeface="+mj-ea"/>
                <a:sym typeface="Symbol" pitchFamily="18" charset="2"/>
              </a:rPr>
              <a:t>添加所缺的逻辑变量，写成最小项的形式</a:t>
            </a:r>
          </a:p>
          <a:p>
            <a:pPr lvl="1"/>
            <a:endParaRPr lang="en-US" altLang="zh-CN" dirty="0">
              <a:latin typeface="+mj-ea"/>
            </a:endParaRPr>
          </a:p>
          <a:p>
            <a:pPr lvl="2"/>
            <a:endParaRPr lang="en-US" altLang="zh-CN" dirty="0">
              <a:latin typeface="+mj-ea"/>
            </a:endParaRPr>
          </a:p>
          <a:p>
            <a:pPr lvl="2"/>
            <a:endParaRPr lang="zh-CN" altLang="en-US" dirty="0">
              <a:latin typeface="+mj-ea"/>
            </a:endParaRPr>
          </a:p>
          <a:p>
            <a:pPr lvl="2"/>
            <a:endParaRPr lang="zh-CN" altLang="en-US" dirty="0">
              <a:latin typeface="+mj-ea"/>
            </a:endParaRPr>
          </a:p>
          <a:p>
            <a:pPr lvl="1"/>
            <a:endParaRPr lang="en-US" altLang="zh-CN" dirty="0">
              <a:latin typeface="+mj-ea"/>
            </a:endParaRPr>
          </a:p>
          <a:p>
            <a:endParaRPr lang="zh-CN" altLang="en-US" dirty="0">
              <a:latin typeface="+mj-ea"/>
            </a:endParaRPr>
          </a:p>
        </p:txBody>
      </p:sp>
    </p:spTree>
    <p:extLst>
      <p:ext uri="{BB962C8B-B14F-4D97-AF65-F5344CB8AC3E}">
        <p14:creationId xmlns:p14="http://schemas.microsoft.com/office/powerpoint/2010/main" val="179158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概述</a:t>
            </a:r>
          </a:p>
          <a:p>
            <a:r>
              <a:rPr lang="zh-CN" altLang="en-US" b="1" dirty="0"/>
              <a:t>逻辑代数中的三种基本运算</a:t>
            </a:r>
          </a:p>
          <a:p>
            <a:r>
              <a:rPr lang="zh-CN" altLang="en-US" dirty="0"/>
              <a:t>逻辑代数的基本公式和常用公式</a:t>
            </a:r>
          </a:p>
          <a:p>
            <a:r>
              <a:rPr lang="zh-CN" altLang="en-US" dirty="0"/>
              <a:t>逻辑代数的基本定理</a:t>
            </a:r>
          </a:p>
          <a:p>
            <a:r>
              <a:rPr lang="zh-CN" altLang="en-US" dirty="0"/>
              <a:t>逻辑函数及其表示方法</a:t>
            </a:r>
          </a:p>
          <a:p>
            <a:r>
              <a:rPr lang="zh-CN" altLang="en-US" dirty="0"/>
              <a:t>逻辑函数的化简方法</a:t>
            </a:r>
          </a:p>
          <a:p>
            <a:r>
              <a:rPr lang="zh-CN" altLang="en-US"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3220595693"/>
      </p:ext>
    </p:extLst>
  </p:cSld>
  <p:clrMapOvr>
    <a:masterClrMapping/>
  </p:clrMapOvr>
  <mc:AlternateContent xmlns:mc="http://schemas.openxmlformats.org/markup-compatibility/2006" xmlns:p14="http://schemas.microsoft.com/office/powerpoint/2010/main">
    <mc:Choice Requires="p14">
      <p:transition p14:dur="0" advTm="1454"/>
    </mc:Choice>
    <mc:Fallback xmlns="">
      <p:transition advTm="1454"/>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逻辑函数</a:t>
            </a:r>
          </a:p>
        </p:txBody>
      </p:sp>
      <p:sp>
        <p:nvSpPr>
          <p:cNvPr id="4" name="内容占位符 3"/>
          <p:cNvSpPr>
            <a:spLocks noGrp="1"/>
          </p:cNvSpPr>
          <p:nvPr>
            <p:ph idx="1"/>
          </p:nvPr>
        </p:nvSpPr>
        <p:spPr>
          <a:xfrm>
            <a:off x="209929" y="1716435"/>
            <a:ext cx="10230843" cy="5081098"/>
          </a:xfrm>
          <a:solidFill>
            <a:schemeClr val="bg1"/>
          </a:solidFill>
          <a:ln>
            <a:noFill/>
          </a:ln>
        </p:spPr>
        <p:txBody>
          <a:bodyPr/>
          <a:lstStyle/>
          <a:p>
            <a:r>
              <a:rPr lang="zh-CN" altLang="en-US" dirty="0">
                <a:latin typeface="+mj-ea"/>
              </a:rPr>
              <a:t>两种标准形式的变换方法</a:t>
            </a:r>
            <a:endParaRPr lang="en-US" altLang="zh-CN" dirty="0">
              <a:latin typeface="+mj-ea"/>
            </a:endParaRPr>
          </a:p>
          <a:p>
            <a:pPr lvl="1"/>
            <a:r>
              <a:rPr lang="zh-CN" altLang="en-US" dirty="0">
                <a:latin typeface="+mj-ea"/>
              </a:rPr>
              <a:t>利用添加项</a:t>
            </a:r>
            <a:endParaRPr lang="en-US" altLang="zh-CN" dirty="0">
              <a:latin typeface="+mj-ea"/>
            </a:endParaRPr>
          </a:p>
          <a:p>
            <a:pPr lvl="2"/>
            <a:r>
              <a:rPr lang="en-US" altLang="zh-CN" dirty="0">
                <a:latin typeface="+mj-ea"/>
              </a:rPr>
              <a:t>【</a:t>
            </a:r>
            <a:r>
              <a:rPr lang="zh-CN" altLang="en-US" dirty="0">
                <a:latin typeface="+mj-ea"/>
              </a:rPr>
              <a:t>例</a:t>
            </a:r>
            <a:r>
              <a:rPr lang="en-US" altLang="zh-CN" dirty="0">
                <a:latin typeface="+mj-ea"/>
              </a:rPr>
              <a:t>】</a:t>
            </a:r>
            <a:r>
              <a:rPr lang="zh-CN" altLang="en-US" dirty="0"/>
              <a:t>试利用添加项的方法将下面逻辑函数转化成与或标准式</a:t>
            </a:r>
          </a:p>
          <a:p>
            <a:pPr lvl="2"/>
            <a:r>
              <a:rPr lang="zh-CN" altLang="en-US" dirty="0">
                <a:latin typeface="+mj-ea"/>
              </a:rPr>
              <a:t>解：</a:t>
            </a:r>
            <a:endParaRPr lang="en-US" altLang="zh-CN" dirty="0">
              <a:latin typeface="+mj-ea"/>
            </a:endParaRPr>
          </a:p>
          <a:p>
            <a:pPr lvl="2"/>
            <a:endParaRPr lang="en-US" altLang="zh-CN" dirty="0">
              <a:latin typeface="+mj-ea"/>
            </a:endParaRPr>
          </a:p>
          <a:p>
            <a:pPr lvl="2"/>
            <a:endParaRPr lang="zh-CN" altLang="en-US" dirty="0">
              <a:latin typeface="+mj-ea"/>
            </a:endParaRPr>
          </a:p>
          <a:p>
            <a:pPr lvl="2"/>
            <a:endParaRPr lang="zh-CN" altLang="en-US" dirty="0">
              <a:latin typeface="+mj-ea"/>
            </a:endParaRPr>
          </a:p>
          <a:p>
            <a:pPr lvl="1"/>
            <a:endParaRPr lang="en-US" altLang="zh-CN" dirty="0">
              <a:latin typeface="+mj-ea"/>
            </a:endParaRPr>
          </a:p>
          <a:p>
            <a:endParaRPr lang="zh-CN" altLang="en-US" dirty="0">
              <a:latin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43738579"/>
              </p:ext>
            </p:extLst>
          </p:nvPr>
        </p:nvGraphicFramePr>
        <p:xfrm>
          <a:off x="3402484" y="3564607"/>
          <a:ext cx="5894366" cy="486581"/>
        </p:xfrm>
        <a:graphic>
          <a:graphicData uri="http://schemas.openxmlformats.org/presentationml/2006/ole">
            <mc:AlternateContent xmlns:mc="http://schemas.openxmlformats.org/markup-compatibility/2006">
              <mc:Choice xmlns:v="urn:schemas-microsoft-com:vml" Requires="v">
                <p:oleObj spid="_x0000_s52408" name="公式" r:id="rId4" imgW="2324100" imgH="203200" progId="Equation.3">
                  <p:embed/>
                </p:oleObj>
              </mc:Choice>
              <mc:Fallback>
                <p:oleObj name="公式" r:id="rId4" imgW="2324100" imgH="2032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2484" y="3564607"/>
                        <a:ext cx="5894366" cy="486581"/>
                      </a:xfrm>
                      <a:prstGeom prst="rect">
                        <a:avLst/>
                      </a:prstGeom>
                      <a:solidFill>
                        <a:schemeClr val="bg1"/>
                      </a:solidFill>
                      <a:ln w="57150" cmpd="thickThin">
                        <a:noFill/>
                        <a:miter lim="800000"/>
                        <a:headEnd/>
                        <a:tailEnd/>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68900807"/>
              </p:ext>
            </p:extLst>
          </p:nvPr>
        </p:nvGraphicFramePr>
        <p:xfrm>
          <a:off x="522164" y="4428703"/>
          <a:ext cx="9870973" cy="2091600"/>
        </p:xfrm>
        <a:graphic>
          <a:graphicData uri="http://schemas.openxmlformats.org/presentationml/2006/ole">
            <mc:AlternateContent xmlns:mc="http://schemas.openxmlformats.org/markup-compatibility/2006">
              <mc:Choice xmlns:v="urn:schemas-microsoft-com:vml" Requires="v">
                <p:oleObj spid="_x0000_s52409" name="公式" r:id="rId6" imgW="4178300" imgH="939800" progId="Equation.3">
                  <p:embed/>
                </p:oleObj>
              </mc:Choice>
              <mc:Fallback>
                <p:oleObj name="公式" r:id="rId6" imgW="4178300" imgH="939800" progId="Equation.3">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164" y="4428703"/>
                        <a:ext cx="9870973" cy="2091600"/>
                      </a:xfrm>
                      <a:prstGeom prst="rect">
                        <a:avLst/>
                      </a:prstGeom>
                      <a:solidFill>
                        <a:schemeClr val="bg1"/>
                      </a:solidFill>
                      <a:ln>
                        <a:noFill/>
                      </a:ln>
                      <a:extLst>
                        <a:ext uri="{91240B29-F687-4F45-9708-019B960494DF}">
                          <a14:hiddenLine xmlns:a14="http://schemas.microsoft.com/office/drawing/2010/main" w="57150" cmpd="thickThin">
                            <a:solidFill>
                              <a:srgbClr val="000000"/>
                            </a:solidFill>
                            <a:miter lim="800000"/>
                            <a:headEnd/>
                            <a:tailEnd/>
                          </a14:hiddenLine>
                        </a:ext>
                      </a:extLst>
                    </p:spPr>
                  </p:pic>
                </p:oleObj>
              </mc:Fallback>
            </mc:AlternateContent>
          </a:graphicData>
        </a:graphic>
      </p:graphicFrame>
      <p:sp>
        <p:nvSpPr>
          <p:cNvPr id="6" name="矩形 5"/>
          <p:cNvSpPr/>
          <p:nvPr/>
        </p:nvSpPr>
        <p:spPr>
          <a:xfrm>
            <a:off x="7284083" y="2340471"/>
            <a:ext cx="1859805" cy="584775"/>
          </a:xfrm>
          <a:prstGeom prst="rect">
            <a:avLst/>
          </a:prstGeom>
        </p:spPr>
        <p:txBody>
          <a:bodyPr wrap="none">
            <a:spAutoFit/>
          </a:bodyPr>
          <a:lstStyle/>
          <a:p>
            <a:r>
              <a:rPr lang="en-US" altLang="zh-CN" sz="3200" b="1" dirty="0">
                <a:solidFill>
                  <a:srgbClr val="FF0000"/>
                </a:solidFill>
                <a:latin typeface="+mj-ea"/>
              </a:rPr>
              <a:t>A</a:t>
            </a:r>
            <a:r>
              <a:rPr lang="zh-CN" altLang="en-US" sz="3200" b="1" dirty="0">
                <a:solidFill>
                  <a:srgbClr val="FF0000"/>
                </a:solidFill>
                <a:latin typeface="+mj-ea"/>
              </a:rPr>
              <a:t>＋</a:t>
            </a:r>
            <a:r>
              <a:rPr lang="en-US" altLang="zh-CN" sz="3200" b="1" dirty="0">
                <a:solidFill>
                  <a:srgbClr val="FF0000"/>
                </a:solidFill>
                <a:latin typeface="+mj-ea"/>
              </a:rPr>
              <a:t>A</a:t>
            </a:r>
            <a:r>
              <a:rPr lang="en-US" altLang="zh-CN" sz="3200" b="1" dirty="0">
                <a:solidFill>
                  <a:srgbClr val="FF0000"/>
                </a:solidFill>
                <a:latin typeface="+mj-ea"/>
                <a:sym typeface="Symbol" pitchFamily="18" charset="2"/>
              </a:rPr>
              <a:t></a:t>
            </a:r>
            <a:r>
              <a:rPr lang="zh-CN" altLang="en-US" sz="3200" b="1" dirty="0">
                <a:solidFill>
                  <a:srgbClr val="FF0000"/>
                </a:solidFill>
                <a:latin typeface="+mj-ea"/>
                <a:sym typeface="Symbol" pitchFamily="18" charset="2"/>
              </a:rPr>
              <a:t>＝</a:t>
            </a:r>
            <a:r>
              <a:rPr lang="en-US" altLang="zh-CN" sz="3200" b="1" dirty="0">
                <a:solidFill>
                  <a:srgbClr val="FF0000"/>
                </a:solidFill>
                <a:latin typeface="+mj-ea"/>
                <a:sym typeface="Symbol" pitchFamily="18" charset="2"/>
              </a:rPr>
              <a:t>1</a:t>
            </a:r>
            <a:endParaRPr lang="zh-CN" altLang="en-US" sz="3200" dirty="0"/>
          </a:p>
        </p:txBody>
      </p:sp>
    </p:spTree>
    <p:extLst>
      <p:ext uri="{BB962C8B-B14F-4D97-AF65-F5344CB8AC3E}">
        <p14:creationId xmlns:p14="http://schemas.microsoft.com/office/powerpoint/2010/main" val="66281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逻辑代数基础</a:t>
            </a:r>
          </a:p>
        </p:txBody>
      </p:sp>
      <p:sp>
        <p:nvSpPr>
          <p:cNvPr id="4" name="内容占位符 3"/>
          <p:cNvSpPr>
            <a:spLocks noGrp="1"/>
          </p:cNvSpPr>
          <p:nvPr>
            <p:ph idx="1"/>
          </p:nvPr>
        </p:nvSpPr>
        <p:spPr/>
        <p:txBody>
          <a:bodyPr/>
          <a:lstStyle/>
          <a:p>
            <a:r>
              <a:rPr lang="zh-CN" altLang="en-US" dirty="0"/>
              <a:t>概述</a:t>
            </a:r>
          </a:p>
          <a:p>
            <a:r>
              <a:rPr lang="zh-CN" altLang="en-US" dirty="0"/>
              <a:t>逻辑代数中的三种基本运算</a:t>
            </a:r>
          </a:p>
          <a:p>
            <a:r>
              <a:rPr lang="zh-CN" altLang="en-US" dirty="0"/>
              <a:t>逻辑代数的基本公式和常用公式</a:t>
            </a:r>
          </a:p>
          <a:p>
            <a:r>
              <a:rPr lang="zh-CN" altLang="en-US" dirty="0"/>
              <a:t>逻辑代数的基本定理</a:t>
            </a:r>
          </a:p>
          <a:p>
            <a:r>
              <a:rPr lang="zh-CN" altLang="en-US" dirty="0"/>
              <a:t>逻辑函数及其表示方法</a:t>
            </a:r>
          </a:p>
          <a:p>
            <a:r>
              <a:rPr lang="zh-CN" altLang="en-US" b="1" dirty="0"/>
              <a:t>逻辑函数的化简方法</a:t>
            </a:r>
          </a:p>
          <a:p>
            <a:r>
              <a:rPr lang="zh-CN" altLang="en-US" dirty="0"/>
              <a:t>具有无关项的逻辑函数及其化简</a:t>
            </a:r>
          </a:p>
          <a:p>
            <a:endParaRPr lang="en-US" altLang="zh-CN" dirty="0"/>
          </a:p>
          <a:p>
            <a:endParaRPr lang="zh-CN" altLang="en-US" dirty="0"/>
          </a:p>
        </p:txBody>
      </p:sp>
    </p:spTree>
    <p:extLst>
      <p:ext uri="{BB962C8B-B14F-4D97-AF65-F5344CB8AC3E}">
        <p14:creationId xmlns:p14="http://schemas.microsoft.com/office/powerpoint/2010/main" val="6215753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化简方法</a:t>
            </a:r>
          </a:p>
        </p:txBody>
      </p:sp>
      <p:sp>
        <p:nvSpPr>
          <p:cNvPr id="4" name="内容占位符 3"/>
          <p:cNvSpPr>
            <a:spLocks noGrp="1"/>
          </p:cNvSpPr>
          <p:nvPr>
            <p:ph idx="1"/>
          </p:nvPr>
        </p:nvSpPr>
        <p:spPr/>
        <p:txBody>
          <a:bodyPr/>
          <a:lstStyle/>
          <a:p>
            <a:r>
              <a:rPr lang="zh-CN" altLang="en-US" dirty="0"/>
              <a:t>公式化简法</a:t>
            </a:r>
            <a:endParaRPr lang="en-US" altLang="zh-CN" dirty="0"/>
          </a:p>
          <a:p>
            <a:endParaRPr lang="en-US" altLang="zh-CN" dirty="0"/>
          </a:p>
          <a:p>
            <a:r>
              <a:rPr lang="zh-CN" altLang="en-US" dirty="0"/>
              <a:t>卡诺图化简法</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993607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公式化简法</a:t>
            </a:r>
            <a:endParaRPr lang="en-US" altLang="zh-CN"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a:xfrm>
                <a:off x="799395" y="2113398"/>
                <a:ext cx="9624060" cy="5037943"/>
              </a:xfrm>
            </p:spPr>
            <p:txBody>
              <a:bodyPr/>
              <a:lstStyle/>
              <a:p>
                <a:r>
                  <a:rPr lang="zh-CN" altLang="en-US" dirty="0"/>
                  <a:t>并项法</a:t>
                </a:r>
                <a:endParaRPr lang="en-US" altLang="zh-CN" dirty="0"/>
              </a:p>
              <a:p>
                <a:r>
                  <a:rPr lang="zh-CN" altLang="en-US" dirty="0"/>
                  <a:t>吸收法</a:t>
                </a:r>
                <a:endParaRPr lang="en-US" altLang="zh-CN" dirty="0"/>
              </a:p>
              <a:p>
                <a:r>
                  <a:rPr lang="zh-CN" altLang="en-US" dirty="0"/>
                  <a:t>消项法</a:t>
                </a:r>
                <a:endParaRPr lang="en-US" altLang="zh-CN" dirty="0"/>
              </a:p>
              <a:p>
                <a:r>
                  <a:rPr lang="zh-CN" altLang="en-US" dirty="0"/>
                  <a:t>消因子法</a:t>
                </a:r>
                <a:endParaRPr lang="en-US" altLang="zh-CN" dirty="0"/>
              </a:p>
              <a:p>
                <a:r>
                  <a:rPr lang="zh-CN" altLang="en-US" dirty="0"/>
                  <a:t>配项法</a:t>
                </a:r>
                <a:endParaRPr lang="en-US" altLang="zh-CN" dirty="0"/>
              </a:p>
              <a:p>
                <a:pPr lvl="1"/>
                <a:r>
                  <a:rPr lang="zh-CN" altLang="en-US" dirty="0"/>
                  <a:t>利用</a:t>
                </a:r>
                <a14:m>
                  <m:oMath xmlns:m="http://schemas.openxmlformats.org/officeDocument/2006/math">
                    <m:r>
                      <a:rPr lang="en-US" altLang="zh-CN" b="0" i="1" smtClean="0">
                        <a:latin typeface="Cambria Math"/>
                      </a:rPr>
                      <m:t>𝐴</m:t>
                    </m:r>
                    <m:r>
                      <a:rPr lang="en-US" altLang="zh-CN" b="0" i="1" smtClean="0">
                        <a:latin typeface="Cambria Math"/>
                      </a:rPr>
                      <m:t>+</m:t>
                    </m:r>
                    <m:r>
                      <a:rPr lang="en-US" altLang="zh-CN" b="0" i="1" smtClean="0">
                        <a:latin typeface="Cambria Math"/>
                      </a:rPr>
                      <m:t>𝐴</m:t>
                    </m:r>
                    <m:r>
                      <a:rPr lang="en-US" altLang="zh-CN" b="0" i="1" smtClean="0">
                        <a:latin typeface="Cambria Math"/>
                      </a:rPr>
                      <m:t>=</m:t>
                    </m:r>
                    <m:r>
                      <a:rPr lang="en-US" altLang="zh-CN" b="0" i="1" smtClean="0">
                        <a:latin typeface="Cambria Math"/>
                      </a:rPr>
                      <m:t>𝐴</m:t>
                    </m:r>
                  </m:oMath>
                </a14:m>
                <a:r>
                  <a:rPr lang="zh-CN" altLang="en-US" dirty="0"/>
                  <a:t>重复写入</a:t>
                </a:r>
                <a:endParaRPr lang="en-US" altLang="zh-CN" dirty="0"/>
              </a:p>
              <a:p>
                <a:pPr lvl="1"/>
                <a:r>
                  <a:rPr lang="zh-CN" altLang="en-US" dirty="0"/>
                  <a:t>利用</a:t>
                </a:r>
                <a14:m>
                  <m:oMath xmlns:m="http://schemas.openxmlformats.org/officeDocument/2006/math">
                    <m:r>
                      <a:rPr lang="en-US" altLang="zh-CN" i="1">
                        <a:latin typeface="Cambria Math"/>
                      </a:rPr>
                      <m:t>𝐴</m:t>
                    </m:r>
                    <m:r>
                      <a:rPr lang="en-US" altLang="zh-CN" i="1">
                        <a:latin typeface="Cambria Math"/>
                      </a:rPr>
                      <m:t>+</m:t>
                    </m:r>
                    <m:r>
                      <a:rPr lang="en-US" altLang="zh-CN" i="1">
                        <a:latin typeface="Cambria Math"/>
                      </a:rPr>
                      <m:t>𝐴</m:t>
                    </m:r>
                    <m:r>
                      <a:rPr lang="en-US" altLang="zh-CN" b="0" i="1" smtClean="0">
                        <a:latin typeface="Cambria Math"/>
                      </a:rPr>
                      <m:t>′</m:t>
                    </m:r>
                    <m:r>
                      <a:rPr lang="en-US" altLang="zh-CN" i="1">
                        <a:latin typeface="Cambria Math"/>
                      </a:rPr>
                      <m:t>=</m:t>
                    </m:r>
                    <m:r>
                      <a:rPr lang="en-US" altLang="zh-CN" b="0" i="1" smtClean="0">
                        <a:latin typeface="Cambria Math"/>
                      </a:rPr>
                      <m:t>1</m:t>
                    </m:r>
                  </m:oMath>
                </a14:m>
                <a:r>
                  <a:rPr lang="zh-CN" altLang="en-US" dirty="0"/>
                  <a:t>乘</a:t>
                </a:r>
                <a:r>
                  <a:rPr lang="en-US" altLang="zh-CN" dirty="0"/>
                  <a:t>(</a:t>
                </a:r>
                <a14:m>
                  <m:oMath xmlns:m="http://schemas.openxmlformats.org/officeDocument/2006/math">
                    <m:r>
                      <a:rPr lang="en-US" altLang="zh-CN" i="1">
                        <a:latin typeface="Cambria Math"/>
                      </a:rPr>
                      <m:t>𝐴</m:t>
                    </m:r>
                    <m:r>
                      <a:rPr lang="en-US" altLang="zh-CN" i="1">
                        <a:latin typeface="Cambria Math"/>
                      </a:rPr>
                      <m:t>+</m:t>
                    </m:r>
                    <m:r>
                      <a:rPr lang="en-US" altLang="zh-CN" i="1">
                        <a:latin typeface="Cambria Math"/>
                      </a:rPr>
                      <m:t>𝐴</m:t>
                    </m:r>
                    <m:r>
                      <a:rPr lang="en-US" altLang="zh-CN" i="1">
                        <a:latin typeface="Cambria Math"/>
                      </a:rPr>
                      <m:t>′</m:t>
                    </m:r>
                  </m:oMath>
                </a14:m>
                <a:r>
                  <a:rPr lang="en-US" altLang="zh-CN" dirty="0"/>
                  <a:t>)</a:t>
                </a:r>
                <a:r>
                  <a:rPr lang="zh-CN" altLang="en-US" dirty="0"/>
                  <a:t>后拆项</a:t>
                </a:r>
                <a:endParaRPr lang="en-US" altLang="zh-CN"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683568" y="1916832"/>
                <a:ext cx="8229600" cy="4569371"/>
              </a:xfrm>
              <a:blipFill rotWithShape="1">
                <a:blip r:embed="rId3"/>
                <a:stretch>
                  <a:fillRect l="-1630" t="-1200"/>
                </a:stretch>
              </a:blipFill>
            </p:spPr>
            <p:txBody>
              <a:bodyPr/>
              <a:lstStyle/>
              <a:p>
                <a:r>
                  <a:rPr lang="zh-CN" altLang="en-US">
                    <a:noFill/>
                  </a:rPr>
                  <a:t> </a:t>
                </a:r>
              </a:p>
            </p:txBody>
          </p:sp>
        </mc:Fallback>
      </mc:AlternateContent>
      <p:cxnSp>
        <p:nvCxnSpPr>
          <p:cNvPr id="5" name="直接箭头连接符 4"/>
          <p:cNvCxnSpPr/>
          <p:nvPr/>
        </p:nvCxnSpPr>
        <p:spPr bwMode="auto">
          <a:xfrm>
            <a:off x="4167770" y="3939416"/>
            <a:ext cx="1599978" cy="0"/>
          </a:xfrm>
          <a:prstGeom prst="straightConnector1">
            <a:avLst/>
          </a:prstGeom>
          <a:ln w="38100">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6" name="TextBox 5"/>
          <p:cNvSpPr txBox="1"/>
          <p:nvPr/>
        </p:nvSpPr>
        <p:spPr>
          <a:xfrm>
            <a:off x="6357212" y="2113396"/>
            <a:ext cx="3789421" cy="3359446"/>
          </a:xfrm>
          <a:prstGeom prst="rect">
            <a:avLst/>
          </a:prstGeom>
          <a:noFill/>
        </p:spPr>
        <p:txBody>
          <a:bodyPr wrap="square" lIns="99569" tIns="49785" rIns="99569" bIns="49785" rtlCol="0">
            <a:spAutoFit/>
          </a:bodyPr>
          <a:lstStyle/>
          <a:p>
            <a:r>
              <a:rPr lang="zh-CN" altLang="en-US" sz="3500" b="1" dirty="0">
                <a:latin typeface="华文新魏" panose="02010800040101010101" pitchFamily="2" charset="-122"/>
                <a:ea typeface="华文新魏" panose="02010800040101010101" pitchFamily="2" charset="-122"/>
              </a:rPr>
              <a:t>反复使用逻辑代数的基本公式和常用公式消去函数式中多余的乘积项和多余因子，以求得函数式的最简形式。</a:t>
            </a:r>
          </a:p>
        </p:txBody>
      </p:sp>
      <p:sp>
        <p:nvSpPr>
          <p:cNvPr id="7" name="矩形 6"/>
          <p:cNvSpPr/>
          <p:nvPr/>
        </p:nvSpPr>
        <p:spPr bwMode="auto">
          <a:xfrm>
            <a:off x="6357212" y="2095375"/>
            <a:ext cx="3789421" cy="3377467"/>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9569" tIns="49785" rIns="99569" bIns="49785" numCol="1" rtlCol="0" anchor="t" anchorCtr="0" compatLnSpc="1">
            <a:prstTxWarp prst="textNoShape">
              <a:avLst/>
            </a:prstTxWarp>
          </a:bodyPr>
          <a:lstStyle/>
          <a:p>
            <a:pPr defTabSz="995690"/>
            <a:endParaRPr kumimoji="1" lang="zh-CN" altLang="en-US" sz="2600" b="1">
              <a:solidFill>
                <a:schemeClr val="tx1"/>
              </a:solidFill>
              <a:latin typeface="Times New Roman" pitchFamily="18" charset="0"/>
              <a:ea typeface="宋体" pitchFamily="2" charset="-122"/>
            </a:endParaRPr>
          </a:p>
        </p:txBody>
      </p:sp>
      <p:sp>
        <p:nvSpPr>
          <p:cNvPr id="9" name="TextBox 8"/>
          <p:cNvSpPr txBox="1"/>
          <p:nvPr/>
        </p:nvSpPr>
        <p:spPr>
          <a:xfrm>
            <a:off x="4303696" y="3304279"/>
            <a:ext cx="863826" cy="509007"/>
          </a:xfrm>
          <a:prstGeom prst="rect">
            <a:avLst/>
          </a:prstGeom>
          <a:noFill/>
        </p:spPr>
        <p:txBody>
          <a:bodyPr wrap="none" lIns="99569" tIns="49785" rIns="99569" bIns="49785" rtlCol="0">
            <a:spAutoFit/>
          </a:bodyPr>
          <a:lstStyle/>
          <a:p>
            <a:r>
              <a:rPr lang="zh-CN" altLang="en-US" sz="2600" b="1" dirty="0">
                <a:solidFill>
                  <a:schemeClr val="accent6">
                    <a:lumMod val="75000"/>
                  </a:schemeClr>
                </a:solidFill>
                <a:latin typeface="华文新魏" panose="02010800040101010101" pitchFamily="2" charset="-122"/>
                <a:ea typeface="华文新魏" panose="02010800040101010101" pitchFamily="2" charset="-122"/>
              </a:rPr>
              <a:t>原理</a:t>
            </a:r>
          </a:p>
        </p:txBody>
      </p:sp>
    </p:spTree>
    <p:extLst>
      <p:ext uri="{BB962C8B-B14F-4D97-AF65-F5344CB8AC3E}">
        <p14:creationId xmlns:p14="http://schemas.microsoft.com/office/powerpoint/2010/main" val="126978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750"/>
                                        <p:tgtEl>
                                          <p:spTgt spid="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公式化简法</a:t>
            </a:r>
            <a:endParaRPr lang="en-US" altLang="zh-CN" dirty="0"/>
          </a:p>
        </p:txBody>
      </p:sp>
      <p:sp>
        <p:nvSpPr>
          <p:cNvPr id="4" name="内容占位符 3"/>
          <p:cNvSpPr>
            <a:spLocks noGrp="1"/>
          </p:cNvSpPr>
          <p:nvPr>
            <p:ph idx="1"/>
          </p:nvPr>
        </p:nvSpPr>
        <p:spPr>
          <a:xfrm>
            <a:off x="799395" y="2113398"/>
            <a:ext cx="9624060" cy="5037943"/>
          </a:xfrm>
        </p:spPr>
        <p:txBody>
          <a:bodyPr/>
          <a:lstStyle/>
          <a:p>
            <a:r>
              <a:rPr lang="en-US" altLang="zh-CN" dirty="0">
                <a:latin typeface="+mj-ea"/>
              </a:rPr>
              <a:t>【</a:t>
            </a:r>
            <a:r>
              <a:rPr lang="zh-CN" altLang="en-US" dirty="0">
                <a:latin typeface="+mj-ea"/>
              </a:rPr>
              <a:t>例</a:t>
            </a:r>
            <a:r>
              <a:rPr lang="en-US" altLang="zh-CN" dirty="0">
                <a:latin typeface="+mj-ea"/>
              </a:rPr>
              <a:t>】</a:t>
            </a:r>
            <a:r>
              <a:rPr kumimoji="0" lang="zh-CN" altLang="en-US" dirty="0">
                <a:latin typeface="+mj-ea"/>
              </a:rPr>
              <a:t>将下式化为最简与或式</a:t>
            </a:r>
            <a:endParaRPr kumimoji="0" lang="en-US" altLang="zh-CN" dirty="0">
              <a:latin typeface="+mj-ea"/>
            </a:endParaRPr>
          </a:p>
          <a:p>
            <a:endParaRPr kumimoji="0" lang="en-US" altLang="zh-CN" dirty="0">
              <a:latin typeface="+mj-ea"/>
            </a:endParaRPr>
          </a:p>
          <a:p>
            <a:r>
              <a:rPr kumimoji="0" lang="zh-CN" altLang="en-US" dirty="0">
                <a:latin typeface="+mj-ea"/>
              </a:rPr>
              <a:t>解：</a:t>
            </a:r>
            <a:endParaRPr lang="zh-CN" altLang="en-US" dirty="0">
              <a:latin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29074833"/>
              </p:ext>
            </p:extLst>
          </p:nvPr>
        </p:nvGraphicFramePr>
        <p:xfrm>
          <a:off x="2567793" y="2827927"/>
          <a:ext cx="6315789" cy="528588"/>
        </p:xfrm>
        <a:graphic>
          <a:graphicData uri="http://schemas.openxmlformats.org/presentationml/2006/ole">
            <mc:AlternateContent xmlns:mc="http://schemas.openxmlformats.org/markup-compatibility/2006">
              <mc:Choice xmlns:v="urn:schemas-microsoft-com:vml" Requires="v">
                <p:oleObj spid="_x0000_s61786" name="公式" r:id="rId4" imgW="2005729" imgH="177723" progId="Equation.3">
                  <p:embed/>
                </p:oleObj>
              </mc:Choice>
              <mc:Fallback>
                <p:oleObj name="公式" r:id="rId4" imgW="2005729" imgH="17772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7793" y="2827927"/>
                        <a:ext cx="6315789" cy="528588"/>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523272745"/>
              </p:ext>
            </p:extLst>
          </p:nvPr>
        </p:nvGraphicFramePr>
        <p:xfrm>
          <a:off x="1894116" y="4733339"/>
          <a:ext cx="8500882" cy="509336"/>
        </p:xfrm>
        <a:graphic>
          <a:graphicData uri="http://schemas.openxmlformats.org/presentationml/2006/ole">
            <mc:AlternateContent xmlns:mc="http://schemas.openxmlformats.org/markup-compatibility/2006">
              <mc:Choice xmlns:v="urn:schemas-microsoft-com:vml" Requires="v">
                <p:oleObj spid="_x0000_s61787" name="公式" r:id="rId6" imgW="3213000" imgH="203040" progId="Equation.3">
                  <p:embed/>
                </p:oleObj>
              </mc:Choice>
              <mc:Fallback>
                <p:oleObj name="公式" r:id="rId6" imgW="32130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4116" y="4733339"/>
                        <a:ext cx="8500882" cy="509336"/>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85640317"/>
              </p:ext>
            </p:extLst>
          </p:nvPr>
        </p:nvGraphicFramePr>
        <p:xfrm>
          <a:off x="2251131" y="5527259"/>
          <a:ext cx="6737214" cy="526839"/>
        </p:xfrm>
        <a:graphic>
          <a:graphicData uri="http://schemas.openxmlformats.org/presentationml/2006/ole">
            <mc:AlternateContent xmlns:mc="http://schemas.openxmlformats.org/markup-compatibility/2006">
              <mc:Choice xmlns:v="urn:schemas-microsoft-com:vml" Requires="v">
                <p:oleObj spid="_x0000_s61788" name="Equation" r:id="rId8" imgW="2755800" imgH="228600" progId="Equation.3">
                  <p:embed/>
                </p:oleObj>
              </mc:Choice>
              <mc:Fallback>
                <p:oleObj name="Equation" r:id="rId8" imgW="27558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1131" y="5527259"/>
                        <a:ext cx="6737214" cy="526839"/>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2261012893"/>
              </p:ext>
            </p:extLst>
          </p:nvPr>
        </p:nvGraphicFramePr>
        <p:xfrm>
          <a:off x="2230955" y="6241788"/>
          <a:ext cx="3293418" cy="476080"/>
        </p:xfrm>
        <a:graphic>
          <a:graphicData uri="http://schemas.openxmlformats.org/presentationml/2006/ole">
            <mc:AlternateContent xmlns:mc="http://schemas.openxmlformats.org/markup-compatibility/2006">
              <mc:Choice xmlns:v="urn:schemas-microsoft-com:vml" Requires="v">
                <p:oleObj spid="_x0000_s61789" name="Equation" r:id="rId10" imgW="1244520" imgH="190440" progId="Equation.3">
                  <p:embed/>
                </p:oleObj>
              </mc:Choice>
              <mc:Fallback>
                <p:oleObj name="Equation" r:id="rId10" imgW="124452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0955" y="6241788"/>
                        <a:ext cx="3293418" cy="476080"/>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sp>
        <p:nvSpPr>
          <p:cNvPr id="9" name="Rectangle 11"/>
          <p:cNvSpPr>
            <a:spLocks noChangeArrowheads="1"/>
          </p:cNvSpPr>
          <p:nvPr/>
        </p:nvSpPr>
        <p:spPr bwMode="auto">
          <a:xfrm>
            <a:off x="2230954" y="3667550"/>
            <a:ext cx="3873631" cy="50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pPr eaLnBrk="0" hangingPunct="0"/>
            <a:r>
              <a:rPr lang="zh-CN" altLang="en-US" sz="3000" dirty="0">
                <a:latin typeface="+mj-ea"/>
                <a:ea typeface="+mj-ea"/>
              </a:rPr>
              <a:t>解法一：配项法</a:t>
            </a:r>
            <a:endParaRPr lang="en-US" altLang="zh-CN" sz="3000" dirty="0">
              <a:latin typeface="+mj-ea"/>
              <a:ea typeface="+mj-ea"/>
            </a:endParaRPr>
          </a:p>
          <a:p>
            <a:pPr eaLnBrk="0" hangingPunct="0"/>
            <a:r>
              <a:rPr lang="en-US" altLang="zh-CN" sz="2600" dirty="0">
                <a:latin typeface="+mj-ea"/>
                <a:ea typeface="+mj-ea"/>
              </a:rPr>
              <a:t>	</a:t>
            </a:r>
            <a:r>
              <a:rPr lang="zh-CN" altLang="en-US" sz="2600" dirty="0">
                <a:latin typeface="+mj-ea"/>
                <a:ea typeface="+mj-ea"/>
              </a:rPr>
              <a:t>（配项</a:t>
            </a:r>
            <a:r>
              <a:rPr lang="en-US" altLang="zh-CN" sz="2600" dirty="0">
                <a:latin typeface="+mj-ea"/>
                <a:ea typeface="+mj-ea"/>
              </a:rPr>
              <a:t>ABC</a:t>
            </a:r>
            <a:r>
              <a:rPr lang="zh-CN" altLang="en-US" sz="2600" dirty="0">
                <a:latin typeface="+mj-ea"/>
                <a:ea typeface="+mj-ea"/>
              </a:rPr>
              <a:t>）</a:t>
            </a:r>
            <a:endParaRPr lang="en-US" altLang="zh-CN" sz="2600" dirty="0">
              <a:latin typeface="+mj-ea"/>
              <a:ea typeface="+mj-ea"/>
            </a:endParaRPr>
          </a:p>
          <a:p>
            <a:pPr eaLnBrk="0" hangingPunct="0"/>
            <a:endParaRPr lang="en-US" altLang="zh-CN" sz="2600" dirty="0">
              <a:latin typeface="+mj-ea"/>
              <a:ea typeface="+mj-ea"/>
            </a:endParaRPr>
          </a:p>
          <a:p>
            <a:pPr eaLnBrk="0" hangingPunct="0"/>
            <a:endParaRPr lang="zh-CN" altLang="en-US" sz="2600" dirty="0">
              <a:latin typeface="+mj-ea"/>
              <a:ea typeface="+mj-ea"/>
            </a:endParaRPr>
          </a:p>
        </p:txBody>
      </p:sp>
      <p:cxnSp>
        <p:nvCxnSpPr>
          <p:cNvPr id="10" name="直接连接符 9"/>
          <p:cNvCxnSpPr/>
          <p:nvPr/>
        </p:nvCxnSpPr>
        <p:spPr bwMode="auto">
          <a:xfrm>
            <a:off x="3999350" y="5209690"/>
            <a:ext cx="842094"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6772011" y="5209690"/>
            <a:ext cx="842094"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9304540" y="5209690"/>
            <a:ext cx="842094"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40122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公式化简法</a:t>
            </a:r>
            <a:endParaRPr lang="en-US" altLang="zh-CN" dirty="0"/>
          </a:p>
        </p:txBody>
      </p:sp>
      <p:sp>
        <p:nvSpPr>
          <p:cNvPr id="4" name="内容占位符 3"/>
          <p:cNvSpPr>
            <a:spLocks noGrp="1"/>
          </p:cNvSpPr>
          <p:nvPr>
            <p:ph idx="1"/>
          </p:nvPr>
        </p:nvSpPr>
        <p:spPr>
          <a:xfrm>
            <a:off x="882204" y="1620391"/>
            <a:ext cx="9624060" cy="5037943"/>
          </a:xfrm>
        </p:spPr>
        <p:txBody>
          <a:bodyPr/>
          <a:lstStyle/>
          <a:p>
            <a:r>
              <a:rPr kumimoji="0" lang="zh-CN" altLang="en-US" dirty="0">
                <a:latin typeface="+mj-ea"/>
              </a:rPr>
              <a:t>解：</a:t>
            </a:r>
            <a:endParaRPr lang="zh-CN" altLang="en-US" dirty="0">
              <a:latin typeface="+mj-ea"/>
            </a:endParaRPr>
          </a:p>
        </p:txBody>
      </p:sp>
      <p:sp>
        <p:nvSpPr>
          <p:cNvPr id="9" name="Rectangle 11"/>
          <p:cNvSpPr>
            <a:spLocks noChangeArrowheads="1"/>
          </p:cNvSpPr>
          <p:nvPr/>
        </p:nvSpPr>
        <p:spPr bwMode="auto">
          <a:xfrm>
            <a:off x="2313764" y="1779174"/>
            <a:ext cx="5220980" cy="504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569" tIns="49785" rIns="99569" bIns="49785"/>
          <a:lstStyle/>
          <a:p>
            <a:pPr eaLnBrk="0" hangingPunct="0"/>
            <a:r>
              <a:rPr lang="zh-CN" altLang="en-US" sz="3000" dirty="0">
                <a:latin typeface="+mj-ea"/>
                <a:ea typeface="+mj-ea"/>
              </a:rPr>
              <a:t>解法二：吸收法和消去法</a:t>
            </a:r>
            <a:endParaRPr lang="en-US" altLang="zh-CN" sz="3000" dirty="0">
              <a:latin typeface="+mj-ea"/>
              <a:ea typeface="+mj-ea"/>
            </a:endParaRPr>
          </a:p>
          <a:p>
            <a:pPr eaLnBrk="0" hangingPunct="0"/>
            <a:r>
              <a:rPr lang="en-US" altLang="zh-CN" sz="3000" dirty="0">
                <a:latin typeface="+mj-ea"/>
                <a:ea typeface="+mj-ea"/>
              </a:rPr>
              <a:t>	</a:t>
            </a:r>
            <a:endParaRPr lang="zh-CN" altLang="en-US" sz="3000" dirty="0">
              <a:latin typeface="+mj-ea"/>
              <a:ea typeface="+mj-ea"/>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910545999"/>
              </p:ext>
            </p:extLst>
          </p:nvPr>
        </p:nvGraphicFramePr>
        <p:xfrm>
          <a:off x="2103312" y="2573097"/>
          <a:ext cx="5641881" cy="472579"/>
        </p:xfrm>
        <a:graphic>
          <a:graphicData uri="http://schemas.openxmlformats.org/presentationml/2006/ole">
            <mc:AlternateContent xmlns:mc="http://schemas.openxmlformats.org/markup-compatibility/2006">
              <mc:Choice xmlns:v="urn:schemas-microsoft-com:vml" Requires="v">
                <p:oleObj spid="_x0000_s62992" name="Equation" r:id="rId4" imgW="2005729" imgH="177723" progId="Equation.DSMT4">
                  <p:embed/>
                </p:oleObj>
              </mc:Choice>
              <mc:Fallback>
                <p:oleObj name="Equation" r:id="rId4" imgW="2005729" imgH="17772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312" y="2573097"/>
                        <a:ext cx="5641881" cy="472579"/>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67244368"/>
              </p:ext>
            </p:extLst>
          </p:nvPr>
        </p:nvGraphicFramePr>
        <p:xfrm>
          <a:off x="2439337" y="3287214"/>
          <a:ext cx="4799035" cy="497083"/>
        </p:xfrm>
        <a:graphic>
          <a:graphicData uri="http://schemas.openxmlformats.org/presentationml/2006/ole">
            <mc:AlternateContent xmlns:mc="http://schemas.openxmlformats.org/markup-compatibility/2006">
              <mc:Choice xmlns:v="urn:schemas-microsoft-com:vml" Requires="v">
                <p:oleObj spid="_x0000_s62993" name="Equation" r:id="rId6" imgW="2082800" imgH="228600" progId="Equation.3">
                  <p:embed/>
                </p:oleObj>
              </mc:Choice>
              <mc:Fallback>
                <p:oleObj name="Equation" r:id="rId6" imgW="20828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9337" y="3287214"/>
                        <a:ext cx="4799035" cy="497083"/>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213373908"/>
              </p:ext>
            </p:extLst>
          </p:nvPr>
        </p:nvGraphicFramePr>
        <p:xfrm>
          <a:off x="2439338" y="4003086"/>
          <a:ext cx="7123364" cy="507585"/>
        </p:xfrm>
        <a:graphic>
          <a:graphicData uri="http://schemas.openxmlformats.org/presentationml/2006/ole">
            <mc:AlternateContent xmlns:mc="http://schemas.openxmlformats.org/markup-compatibility/2006">
              <mc:Choice xmlns:v="urn:schemas-microsoft-com:vml" Requires="v">
                <p:oleObj spid="_x0000_s62994" name="公式" r:id="rId8" imgW="2692400" imgH="203200" progId="Equation.3">
                  <p:embed/>
                </p:oleObj>
              </mc:Choice>
              <mc:Fallback>
                <p:oleObj name="公式" r:id="rId8" imgW="2692400" imgH="203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338" y="4003086"/>
                        <a:ext cx="7123364" cy="507585"/>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228562593"/>
              </p:ext>
            </p:extLst>
          </p:nvPr>
        </p:nvGraphicFramePr>
        <p:xfrm>
          <a:off x="2439337" y="4795968"/>
          <a:ext cx="6351064" cy="509336"/>
        </p:xfrm>
        <a:graphic>
          <a:graphicData uri="http://schemas.openxmlformats.org/presentationml/2006/ole">
            <mc:AlternateContent xmlns:mc="http://schemas.openxmlformats.org/markup-compatibility/2006">
              <mc:Choice xmlns:v="urn:schemas-microsoft-com:vml" Requires="v">
                <p:oleObj spid="_x0000_s62995" name="公式" r:id="rId10" imgW="2400300" imgH="203200" progId="Equation.3">
                  <p:embed/>
                </p:oleObj>
              </mc:Choice>
              <mc:Fallback>
                <p:oleObj name="公式" r:id="rId10" imgW="2400300" imgH="2032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9337" y="4795968"/>
                        <a:ext cx="6351064" cy="509336"/>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195442594"/>
              </p:ext>
            </p:extLst>
          </p:nvPr>
        </p:nvGraphicFramePr>
        <p:xfrm>
          <a:off x="2439337" y="5590601"/>
          <a:ext cx="5779263" cy="509336"/>
        </p:xfrm>
        <a:graphic>
          <a:graphicData uri="http://schemas.openxmlformats.org/presentationml/2006/ole">
            <mc:AlternateContent xmlns:mc="http://schemas.openxmlformats.org/markup-compatibility/2006">
              <mc:Choice xmlns:v="urn:schemas-microsoft-com:vml" Requires="v">
                <p:oleObj spid="_x0000_s62996" name="公式" r:id="rId12" imgW="2184400" imgH="203200" progId="Equation.3">
                  <p:embed/>
                </p:oleObj>
              </mc:Choice>
              <mc:Fallback>
                <p:oleObj name="公式" r:id="rId12" imgW="2184400" imgH="2032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9337" y="5590601"/>
                        <a:ext cx="5779263" cy="509336"/>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938930866"/>
              </p:ext>
            </p:extLst>
          </p:nvPr>
        </p:nvGraphicFramePr>
        <p:xfrm>
          <a:off x="2439337" y="6304718"/>
          <a:ext cx="3293418" cy="476080"/>
        </p:xfrm>
        <a:graphic>
          <a:graphicData uri="http://schemas.openxmlformats.org/presentationml/2006/ole">
            <mc:AlternateContent xmlns:mc="http://schemas.openxmlformats.org/markup-compatibility/2006">
              <mc:Choice xmlns:v="urn:schemas-microsoft-com:vml" Requires="v">
                <p:oleObj spid="_x0000_s62997" name="Equation" r:id="rId14" imgW="1244600" imgH="190500" progId="Equation.3">
                  <p:embed/>
                </p:oleObj>
              </mc:Choice>
              <mc:Fallback>
                <p:oleObj name="Equation" r:id="rId14" imgW="1244600" imgH="1905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39337" y="6304718"/>
                        <a:ext cx="3293418" cy="476080"/>
                      </a:xfrm>
                      <a:prstGeom prst="rect">
                        <a:avLst/>
                      </a:prstGeom>
                      <a:solidFill>
                        <a:schemeClr val="bg1"/>
                      </a:solidFill>
                      <a:ln w="57150" cmpd="thickThin">
                        <a:solidFill>
                          <a:schemeClr val="bg1"/>
                        </a:solidFill>
                        <a:miter lim="800000"/>
                        <a:headEnd/>
                        <a:tailEnd/>
                      </a:ln>
                      <a:effectLst/>
                    </p:spPr>
                  </p:pic>
                </p:oleObj>
              </mc:Fallback>
            </mc:AlternateContent>
          </a:graphicData>
        </a:graphic>
      </p:graphicFrame>
    </p:spTree>
    <p:extLst>
      <p:ext uri="{BB962C8B-B14F-4D97-AF65-F5344CB8AC3E}">
        <p14:creationId xmlns:p14="http://schemas.microsoft.com/office/powerpoint/2010/main" val="204757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a:t>
            </a:r>
            <a:endParaRPr lang="en-US" altLang="zh-CN" dirty="0"/>
          </a:p>
          <a:p>
            <a:pPr lvl="1"/>
            <a:r>
              <a:rPr lang="zh-CN" altLang="en-US" dirty="0"/>
              <a:t>实质：将逻辑函数的最小项之和的以图形的方式表示出来</a:t>
            </a:r>
          </a:p>
          <a:p>
            <a:endParaRPr lang="zh-CN" altLang="en-US" sz="900" dirty="0"/>
          </a:p>
          <a:p>
            <a:pPr lvl="1"/>
            <a:r>
              <a:rPr lang="zh-CN" altLang="en-US" dirty="0"/>
              <a:t>以</a:t>
            </a:r>
            <a:r>
              <a:rPr lang="en-US" altLang="zh-CN" i="1" dirty="0"/>
              <a:t>2</a:t>
            </a:r>
            <a:r>
              <a:rPr lang="en-US" altLang="zh-CN" i="1" baseline="30000" dirty="0"/>
              <a:t>n</a:t>
            </a:r>
            <a:r>
              <a:rPr lang="zh-CN" altLang="en-US" dirty="0"/>
              <a:t>个小方块分别代表 </a:t>
            </a:r>
            <a:r>
              <a:rPr lang="en-US" altLang="zh-CN" i="1" dirty="0"/>
              <a:t>n </a:t>
            </a:r>
            <a:r>
              <a:rPr lang="zh-CN" altLang="en-US" dirty="0"/>
              <a:t>变量的所有最小项，并将它们排列成矩阵，而且使</a:t>
            </a:r>
            <a:r>
              <a:rPr lang="zh-CN" altLang="en-US" dirty="0">
                <a:solidFill>
                  <a:srgbClr val="FF0000"/>
                </a:solidFill>
              </a:rPr>
              <a:t>几何位置相邻</a:t>
            </a:r>
            <a:r>
              <a:rPr lang="zh-CN" altLang="en-US" dirty="0"/>
              <a:t>的两个最小项在</a:t>
            </a:r>
            <a:r>
              <a:rPr lang="zh-CN" altLang="en-US" dirty="0">
                <a:solidFill>
                  <a:srgbClr val="FF0000"/>
                </a:solidFill>
              </a:rPr>
              <a:t>逻辑上也是相邻的</a:t>
            </a:r>
            <a:r>
              <a:rPr lang="zh-CN" altLang="en-US" dirty="0"/>
              <a:t>（只有一个变量不同），就得到表示</a:t>
            </a:r>
            <a:r>
              <a:rPr lang="en-US" altLang="zh-CN" i="1" dirty="0"/>
              <a:t>n</a:t>
            </a:r>
            <a:r>
              <a:rPr lang="zh-CN" altLang="en-US" dirty="0"/>
              <a:t>变量全部最小项的卡诺图。 </a:t>
            </a:r>
            <a:endParaRPr lang="en-US" altLang="zh-CN" dirty="0"/>
          </a:p>
          <a:p>
            <a:pPr lvl="1"/>
            <a:endParaRPr lang="en-US" altLang="zh-CN" dirty="0"/>
          </a:p>
        </p:txBody>
      </p:sp>
    </p:spTree>
    <p:extLst>
      <p:ext uri="{BB962C8B-B14F-4D97-AF65-F5344CB8AC3E}">
        <p14:creationId xmlns:p14="http://schemas.microsoft.com/office/powerpoint/2010/main" val="29847640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a:t>
            </a:r>
            <a:endParaRPr lang="zh-CN" altLang="en-US" b="1" dirty="0"/>
          </a:p>
        </p:txBody>
      </p:sp>
      <p:pic>
        <p:nvPicPr>
          <p:cNvPr id="5" name="Picture 6" descr="2-6-1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7138298" y="2736173"/>
            <a:ext cx="3284165" cy="33700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0" name="对象 9"/>
          <p:cNvGraphicFramePr>
            <a:graphicFrameLocks noChangeAspect="1"/>
          </p:cNvGraphicFramePr>
          <p:nvPr>
            <p:extLst>
              <p:ext uri="{D42A27DB-BD31-4B8C-83A1-F6EECF244321}">
                <p14:modId xmlns:p14="http://schemas.microsoft.com/office/powerpoint/2010/main" val="3363615227"/>
              </p:ext>
            </p:extLst>
          </p:nvPr>
        </p:nvGraphicFramePr>
        <p:xfrm>
          <a:off x="1285734" y="2412845"/>
          <a:ext cx="4015594" cy="4286465"/>
        </p:xfrm>
        <a:graphic>
          <a:graphicData uri="http://schemas.openxmlformats.org/presentationml/2006/ole">
            <mc:AlternateContent xmlns:mc="http://schemas.openxmlformats.org/markup-compatibility/2006">
              <mc:Choice xmlns:v="urn:schemas-microsoft-com:vml" Requires="v">
                <p:oleObj spid="_x0000_s68698" name="Visio" r:id="rId5" imgW="1185376" imgH="1342510" progId="Visio.Drawing.11">
                  <p:embed/>
                </p:oleObj>
              </mc:Choice>
              <mc:Fallback>
                <p:oleObj name="Visio" r:id="rId5" imgW="1185376" imgH="1342510" progId="Visio.Drawing.11">
                  <p:embed/>
                  <p:pic>
                    <p:nvPicPr>
                      <p:cNvPr id="0" name="Object 13"/>
                      <p:cNvPicPr>
                        <a:picLocks noChangeAspect="1" noChangeArrowheads="1"/>
                      </p:cNvPicPr>
                      <p:nvPr/>
                    </p:nvPicPr>
                    <p:blipFill>
                      <a:blip r:embed="rId6"/>
                      <a:srcRect/>
                      <a:stretch>
                        <a:fillRect/>
                      </a:stretch>
                    </p:blipFill>
                    <p:spPr bwMode="auto">
                      <a:xfrm>
                        <a:off x="1285734" y="2412845"/>
                        <a:ext cx="4015594" cy="4286465"/>
                      </a:xfrm>
                      <a:prstGeom prst="rect">
                        <a:avLst/>
                      </a:prstGeom>
                      <a:solidFill>
                        <a:schemeClr val="bg1"/>
                      </a:solidFill>
                      <a:ln w="57150" cmpd="thickThin">
                        <a:solidFill>
                          <a:schemeClr val="bg1"/>
                        </a:solidFill>
                        <a:miter lim="800000"/>
                        <a:headEnd type="none" w="sm" len="sm"/>
                        <a:tailEnd type="none" w="sm" len="sm"/>
                      </a:ln>
                      <a:effectLst/>
                    </p:spPr>
                  </p:pic>
                </p:oleObj>
              </mc:Fallback>
            </mc:AlternateContent>
          </a:graphicData>
        </a:graphic>
      </p:graphicFrame>
      <p:sp>
        <p:nvSpPr>
          <p:cNvPr id="8" name="TextBox 7"/>
          <p:cNvSpPr txBox="1"/>
          <p:nvPr/>
        </p:nvSpPr>
        <p:spPr>
          <a:xfrm>
            <a:off x="1833109" y="2207557"/>
            <a:ext cx="3299800" cy="576874"/>
          </a:xfrm>
          <a:prstGeom prst="rect">
            <a:avLst/>
          </a:prstGeom>
          <a:noFill/>
        </p:spPr>
        <p:txBody>
          <a:bodyPr wrap="squar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二变量卡诺图</a:t>
            </a:r>
          </a:p>
        </p:txBody>
      </p:sp>
      <p:sp>
        <p:nvSpPr>
          <p:cNvPr id="11" name="右箭头 10"/>
          <p:cNvSpPr/>
          <p:nvPr/>
        </p:nvSpPr>
        <p:spPr bwMode="auto">
          <a:xfrm>
            <a:off x="5706740" y="4561986"/>
            <a:ext cx="1431559" cy="238176"/>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Tree>
    <p:extLst>
      <p:ext uri="{BB962C8B-B14F-4D97-AF65-F5344CB8AC3E}">
        <p14:creationId xmlns:p14="http://schemas.microsoft.com/office/powerpoint/2010/main" val="8567943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卡诺图化简法</a:t>
            </a:r>
            <a:endParaRPr lang="en-US" altLang="zh-CN" dirty="0"/>
          </a:p>
        </p:txBody>
      </p:sp>
      <p:sp>
        <p:nvSpPr>
          <p:cNvPr id="4" name="内容占位符 3"/>
          <p:cNvSpPr>
            <a:spLocks noGrp="1"/>
          </p:cNvSpPr>
          <p:nvPr>
            <p:ph idx="1"/>
          </p:nvPr>
        </p:nvSpPr>
        <p:spPr/>
        <p:txBody>
          <a:bodyPr/>
          <a:lstStyle/>
          <a:p>
            <a:r>
              <a:rPr lang="zh-CN" altLang="en-US" dirty="0"/>
              <a:t>卡诺图</a:t>
            </a:r>
            <a:endParaRPr lang="zh-CN" altLang="en-US" b="1" dirty="0"/>
          </a:p>
        </p:txBody>
      </p:sp>
      <p:pic>
        <p:nvPicPr>
          <p:cNvPr id="6" name="Picture 7" descr="2-6-1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6778259" y="3939416"/>
            <a:ext cx="3480924" cy="22176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0" name="对象 9"/>
          <p:cNvGraphicFramePr>
            <a:graphicFrameLocks noChangeAspect="1"/>
          </p:cNvGraphicFramePr>
          <p:nvPr>
            <p:extLst>
              <p:ext uri="{D42A27DB-BD31-4B8C-83A1-F6EECF244321}">
                <p14:modId xmlns:p14="http://schemas.microsoft.com/office/powerpoint/2010/main" val="3333280667"/>
              </p:ext>
            </p:extLst>
          </p:nvPr>
        </p:nvGraphicFramePr>
        <p:xfrm>
          <a:off x="1641489" y="2297666"/>
          <a:ext cx="3820591" cy="5063174"/>
        </p:xfrm>
        <a:graphic>
          <a:graphicData uri="http://schemas.openxmlformats.org/presentationml/2006/ole">
            <mc:AlternateContent xmlns:mc="http://schemas.openxmlformats.org/markup-compatibility/2006">
              <mc:Choice xmlns:v="urn:schemas-microsoft-com:vml" Requires="v">
                <p:oleObj spid="_x0000_s69720" name="Visio" r:id="rId5" imgW="1595379" imgH="2242696" progId="Visio.Drawing.11">
                  <p:embed/>
                </p:oleObj>
              </mc:Choice>
              <mc:Fallback>
                <p:oleObj name="Visio" r:id="rId5" imgW="1595379" imgH="2242696" progId="Visio.Drawing.11">
                  <p:embed/>
                  <p:pic>
                    <p:nvPicPr>
                      <p:cNvPr id="0" name="Object 6"/>
                      <p:cNvPicPr>
                        <a:picLocks noChangeAspect="1" noChangeArrowheads="1"/>
                      </p:cNvPicPr>
                      <p:nvPr/>
                    </p:nvPicPr>
                    <p:blipFill>
                      <a:blip r:embed="rId6"/>
                      <a:srcRect b="2617"/>
                      <a:stretch>
                        <a:fillRect/>
                      </a:stretch>
                    </p:blipFill>
                    <p:spPr bwMode="auto">
                      <a:xfrm>
                        <a:off x="1641489" y="2297666"/>
                        <a:ext cx="3820591" cy="5063174"/>
                      </a:xfrm>
                      <a:prstGeom prst="rect">
                        <a:avLst/>
                      </a:prstGeom>
                      <a:solidFill>
                        <a:schemeClr val="bg1"/>
                      </a:solidFill>
                      <a:ln w="57150" cmpd="thickThin">
                        <a:solidFill>
                          <a:schemeClr val="bg1"/>
                        </a:solidFill>
                        <a:miter lim="800000"/>
                        <a:headEnd type="none" w="sm" len="sm"/>
                        <a:tailEnd type="none" w="sm" len="sm"/>
                      </a:ln>
                      <a:effectLst/>
                    </p:spPr>
                  </p:pic>
                </p:oleObj>
              </mc:Fallback>
            </mc:AlternateContent>
          </a:graphicData>
        </a:graphic>
      </p:graphicFrame>
      <p:sp>
        <p:nvSpPr>
          <p:cNvPr id="2" name="TextBox 1"/>
          <p:cNvSpPr txBox="1"/>
          <p:nvPr/>
        </p:nvSpPr>
        <p:spPr>
          <a:xfrm>
            <a:off x="3157258" y="1996515"/>
            <a:ext cx="2947327" cy="576874"/>
          </a:xfrm>
          <a:prstGeom prst="rect">
            <a:avLst/>
          </a:prstGeom>
          <a:noFill/>
        </p:spPr>
        <p:txBody>
          <a:bodyPr wrap="square" lIns="99569" tIns="49785" rIns="99569" bIns="49785" rtlCol="0">
            <a:spAutoFit/>
          </a:bodyPr>
          <a:lstStyle/>
          <a:p>
            <a:r>
              <a:rPr lang="zh-CN" altLang="en-US" sz="3000" b="1" dirty="0">
                <a:latin typeface="楷体" panose="02010609060101010101" pitchFamily="49" charset="-122"/>
                <a:ea typeface="楷体" panose="02010609060101010101" pitchFamily="49" charset="-122"/>
              </a:rPr>
              <a:t>三变量卡诺图</a:t>
            </a:r>
          </a:p>
        </p:txBody>
      </p:sp>
      <p:sp>
        <p:nvSpPr>
          <p:cNvPr id="11" name="右箭头 10"/>
          <p:cNvSpPr/>
          <p:nvPr/>
        </p:nvSpPr>
        <p:spPr bwMode="auto">
          <a:xfrm>
            <a:off x="5978219" y="4983230"/>
            <a:ext cx="842094" cy="238176"/>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9569" tIns="49785" rIns="99569" bIns="49785" numCol="1" rtlCol="0" anchor="t" anchorCtr="0" compatLnSpc="1">
            <a:prstTxWarp prst="textNoShape">
              <a:avLst/>
            </a:prstTxWarp>
          </a:bodyPr>
          <a:lstStyle/>
          <a:p>
            <a:pPr defTabSz="995690"/>
            <a:endParaRPr kumimoji="1" lang="zh-CN" altLang="en-US" sz="2600" b="1">
              <a:latin typeface="Times New Roman" pitchFamily="18" charset="0"/>
            </a:endParaRPr>
          </a:p>
        </p:txBody>
      </p:sp>
    </p:spTree>
    <p:extLst>
      <p:ext uri="{BB962C8B-B14F-4D97-AF65-F5344CB8AC3E}">
        <p14:creationId xmlns:p14="http://schemas.microsoft.com/office/powerpoint/2010/main" val="1096029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a:spLocks/>
          </p:cNvSpPr>
          <p:nvPr/>
        </p:nvSpPr>
        <p:spPr>
          <a:xfrm>
            <a:off x="699167" y="836737"/>
            <a:ext cx="9624060" cy="873314"/>
          </a:xfrm>
          <a:prstGeom prst="rect">
            <a:avLst/>
          </a:prstGeom>
        </p:spPr>
        <p:txBody>
          <a:bodyPr lIns="99569" tIns="49785" rIns="99569" bIns="49785"/>
          <a:lstStyle>
            <a:lvl1pPr algn="ctr" rtl="0" eaLnBrk="0" fontAlgn="base" hangingPunct="0">
              <a:spcBef>
                <a:spcPct val="0"/>
              </a:spcBef>
              <a:spcAft>
                <a:spcPct val="0"/>
              </a:spcAft>
              <a:defRPr kumimoji="1" sz="4800" b="1" baseline="0">
                <a:solidFill>
                  <a:schemeClr val="accent6">
                    <a:lumMod val="50000"/>
                  </a:schemeClr>
                </a:solidFill>
                <a:latin typeface="Times New Roman" pitchFamily="18" charset="0"/>
                <a:ea typeface="+mj-ea"/>
                <a:cs typeface="宋体" charset="0"/>
              </a:defRPr>
            </a:lvl1pPr>
            <a:lvl2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kumimoji="1" sz="4800">
                <a:solidFill>
                  <a:schemeClr val="tx2"/>
                </a:solidFill>
                <a:latin typeface="Times New Roman" pitchFamily="18" charset="0"/>
                <a:ea typeface="宋体" pitchFamily="2" charset="-122"/>
                <a:cs typeface="宋体" charset="0"/>
              </a:defRPr>
            </a:lvl5pPr>
            <a:lvl6pPr marL="497845"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6pPr>
            <a:lvl7pPr marL="995690"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7pPr>
            <a:lvl8pPr marL="1493535"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8pPr>
            <a:lvl9pPr marL="1991380" algn="ctr" rtl="0" eaLnBrk="1" fontAlgn="base" hangingPunct="1">
              <a:spcBef>
                <a:spcPct val="0"/>
              </a:spcBef>
              <a:spcAft>
                <a:spcPct val="0"/>
              </a:spcAft>
              <a:defRPr kumimoji="1" sz="4800">
                <a:solidFill>
                  <a:schemeClr val="tx2"/>
                </a:solidFill>
                <a:latin typeface="Times New Roman" pitchFamily="18" charset="0"/>
                <a:ea typeface="宋体" pitchFamily="2" charset="-122"/>
              </a:defRPr>
            </a:lvl9pPr>
          </a:lstStyle>
          <a:p>
            <a:r>
              <a:rPr lang="zh-CN" altLang="en-US" kern="0"/>
              <a:t>卡诺图化简法</a:t>
            </a:r>
            <a:endParaRPr lang="en-US" altLang="zh-CN" kern="0" dirty="0"/>
          </a:p>
        </p:txBody>
      </p:sp>
      <p:sp>
        <p:nvSpPr>
          <p:cNvPr id="15" name="内容占位符 3"/>
          <p:cNvSpPr txBox="1">
            <a:spLocks/>
          </p:cNvSpPr>
          <p:nvPr/>
        </p:nvSpPr>
        <p:spPr>
          <a:xfrm>
            <a:off x="687070" y="1868837"/>
            <a:ext cx="9624060" cy="5037943"/>
          </a:xfrm>
          <a:prstGeom prst="rect">
            <a:avLst/>
          </a:prstGeom>
        </p:spPr>
        <p:txBody>
          <a:bodyPr lIns="99569" tIns="49785" rIns="99569" bIns="49785"/>
          <a:lstStyle>
            <a:lvl1pPr marL="373384" indent="-373384" algn="l" rtl="0" eaLnBrk="0" fontAlgn="base" hangingPunct="0">
              <a:lnSpc>
                <a:spcPct val="110000"/>
              </a:lnSpc>
              <a:spcBef>
                <a:spcPct val="20000"/>
              </a:spcBef>
              <a:spcAft>
                <a:spcPct val="0"/>
              </a:spcAft>
              <a:buChar char="•"/>
              <a:defRPr kumimoji="1" sz="3500" baseline="0">
                <a:solidFill>
                  <a:schemeClr val="tx1"/>
                </a:solidFill>
                <a:latin typeface="Times New Roman" pitchFamily="18" charset="0"/>
                <a:ea typeface="+mj-ea"/>
                <a:cs typeface="宋体" charset="0"/>
              </a:defRPr>
            </a:lvl1pPr>
            <a:lvl2pPr marL="808998" indent="-311153" algn="l" rtl="0" eaLnBrk="0" fontAlgn="base" hangingPunct="0">
              <a:lnSpc>
                <a:spcPct val="110000"/>
              </a:lnSpc>
              <a:spcBef>
                <a:spcPct val="20000"/>
              </a:spcBef>
              <a:spcAft>
                <a:spcPct val="0"/>
              </a:spcAft>
              <a:buChar char="–"/>
              <a:defRPr kumimoji="1" sz="3000" baseline="0">
                <a:solidFill>
                  <a:schemeClr val="tx1"/>
                </a:solidFill>
                <a:latin typeface="Times New Roman" pitchFamily="18" charset="0"/>
                <a:ea typeface="+mj-ea"/>
              </a:defRPr>
            </a:lvl2pPr>
            <a:lvl3pPr marL="1244613" indent="-248923" algn="l" rtl="0" eaLnBrk="0" fontAlgn="base" hangingPunct="0">
              <a:lnSpc>
                <a:spcPct val="110000"/>
              </a:lnSpc>
              <a:spcBef>
                <a:spcPct val="20000"/>
              </a:spcBef>
              <a:spcAft>
                <a:spcPct val="0"/>
              </a:spcAft>
              <a:buChar char="•"/>
              <a:defRPr kumimoji="1" sz="2600" baseline="0">
                <a:solidFill>
                  <a:schemeClr val="tx1"/>
                </a:solidFill>
                <a:latin typeface="Times New Roman" pitchFamily="18" charset="0"/>
                <a:ea typeface="+mj-ea"/>
              </a:defRPr>
            </a:lvl3pPr>
            <a:lvl4pPr marL="1742458" indent="-248923" algn="l" rtl="0" eaLnBrk="0" fontAlgn="base" hangingPunct="0">
              <a:lnSpc>
                <a:spcPct val="110000"/>
              </a:lnSpc>
              <a:spcBef>
                <a:spcPct val="20000"/>
              </a:spcBef>
              <a:spcAft>
                <a:spcPct val="0"/>
              </a:spcAft>
              <a:buChar char="–"/>
              <a:defRPr kumimoji="1" sz="2200" baseline="0">
                <a:solidFill>
                  <a:schemeClr val="tx1"/>
                </a:solidFill>
                <a:latin typeface="Times New Roman" pitchFamily="18" charset="0"/>
                <a:ea typeface="+mj-ea"/>
              </a:defRPr>
            </a:lvl4pPr>
            <a:lvl5pPr marL="2240303" indent="-248923" algn="l" rtl="0" eaLnBrk="0" fontAlgn="base" hangingPunct="0">
              <a:lnSpc>
                <a:spcPct val="110000"/>
              </a:lnSpc>
              <a:spcBef>
                <a:spcPct val="20000"/>
              </a:spcBef>
              <a:spcAft>
                <a:spcPct val="0"/>
              </a:spcAft>
              <a:buChar char="»"/>
              <a:defRPr kumimoji="1" sz="2200" baseline="0">
                <a:solidFill>
                  <a:schemeClr val="tx1"/>
                </a:solidFill>
                <a:latin typeface="Times New Roman" pitchFamily="18" charset="0"/>
                <a:ea typeface="+mj-ea"/>
              </a:defRPr>
            </a:lvl5pPr>
            <a:lvl6pPr marL="2738148" indent="-248923" algn="l" rtl="0" eaLnBrk="1" fontAlgn="base" hangingPunct="1">
              <a:spcBef>
                <a:spcPct val="20000"/>
              </a:spcBef>
              <a:spcAft>
                <a:spcPct val="0"/>
              </a:spcAft>
              <a:buChar char="»"/>
              <a:defRPr kumimoji="1" sz="2200">
                <a:solidFill>
                  <a:schemeClr val="tx1"/>
                </a:solidFill>
                <a:latin typeface="+mn-lt"/>
                <a:ea typeface="+mn-ea"/>
              </a:defRPr>
            </a:lvl6pPr>
            <a:lvl7pPr marL="3235993" indent="-248923" algn="l" rtl="0" eaLnBrk="1" fontAlgn="base" hangingPunct="1">
              <a:spcBef>
                <a:spcPct val="20000"/>
              </a:spcBef>
              <a:spcAft>
                <a:spcPct val="0"/>
              </a:spcAft>
              <a:buChar char="»"/>
              <a:defRPr kumimoji="1" sz="2200">
                <a:solidFill>
                  <a:schemeClr val="tx1"/>
                </a:solidFill>
                <a:latin typeface="+mn-lt"/>
                <a:ea typeface="+mn-ea"/>
              </a:defRPr>
            </a:lvl7pPr>
            <a:lvl8pPr marL="3733838" indent="-248923" algn="l" rtl="0" eaLnBrk="1" fontAlgn="base" hangingPunct="1">
              <a:spcBef>
                <a:spcPct val="20000"/>
              </a:spcBef>
              <a:spcAft>
                <a:spcPct val="0"/>
              </a:spcAft>
              <a:buChar char="»"/>
              <a:defRPr kumimoji="1" sz="2200">
                <a:solidFill>
                  <a:schemeClr val="tx1"/>
                </a:solidFill>
                <a:latin typeface="+mn-lt"/>
                <a:ea typeface="+mn-ea"/>
              </a:defRPr>
            </a:lvl8pPr>
            <a:lvl9pPr marL="4231683" indent="-248923" algn="l" rtl="0" eaLnBrk="1" fontAlgn="base" hangingPunct="1">
              <a:spcBef>
                <a:spcPct val="20000"/>
              </a:spcBef>
              <a:spcAft>
                <a:spcPct val="0"/>
              </a:spcAft>
              <a:buChar char="»"/>
              <a:defRPr kumimoji="1" sz="2200">
                <a:solidFill>
                  <a:schemeClr val="tx1"/>
                </a:solidFill>
                <a:latin typeface="+mn-lt"/>
                <a:ea typeface="+mn-ea"/>
              </a:defRPr>
            </a:lvl9pPr>
          </a:lstStyle>
          <a:p>
            <a:r>
              <a:rPr lang="zh-CN" altLang="en-US" kern="0"/>
              <a:t>卡诺图</a:t>
            </a:r>
            <a:endParaRPr lang="zh-CN" altLang="en-US" b="1" kern="0" dirty="0"/>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aphicFrame>
        <p:nvGraphicFramePr>
          <p:cNvPr id="5" name="表格 4"/>
          <p:cNvGraphicFramePr>
            <a:graphicFrameLocks noGrp="1"/>
          </p:cNvGraphicFramePr>
          <p:nvPr>
            <p:extLst/>
          </p:nvPr>
        </p:nvGraphicFramePr>
        <p:xfrm>
          <a:off x="7722964" y="0"/>
          <a:ext cx="2562831" cy="7309019"/>
        </p:xfrm>
        <a:graphic>
          <a:graphicData uri="http://schemas.openxmlformats.org/drawingml/2006/table">
            <a:tbl>
              <a:tblPr firstRow="1" bandRow="1">
                <a:tableStyleId>{5C22544A-7EE6-4342-B048-85BDC9FD1C3A}</a:tableStyleId>
              </a:tblPr>
              <a:tblGrid>
                <a:gridCol w="993116">
                  <a:extLst>
                    <a:ext uri="{9D8B030D-6E8A-4147-A177-3AD203B41FA5}">
                      <a16:colId xmlns:a16="http://schemas.microsoft.com/office/drawing/2014/main" val="20000"/>
                    </a:ext>
                  </a:extLst>
                </a:gridCol>
                <a:gridCol w="1569715">
                  <a:extLst>
                    <a:ext uri="{9D8B030D-6E8A-4147-A177-3AD203B41FA5}">
                      <a16:colId xmlns:a16="http://schemas.microsoft.com/office/drawing/2014/main" val="20001"/>
                    </a:ext>
                  </a:extLst>
                </a:gridCol>
              </a:tblGrid>
              <a:tr h="45754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a:ln>
                            <a:noFill/>
                          </a:ln>
                          <a:solidFill>
                            <a:schemeClr val="bg1"/>
                          </a:solidFill>
                          <a:effectLst/>
                          <a:latin typeface="+mj-ea"/>
                          <a:ea typeface="+mj-ea"/>
                        </a:rPr>
                        <a:t>编号</a:t>
                      </a:r>
                      <a:endParaRPr kumimoji="0" lang="zh-CN" altLang="en-US" sz="2400" b="0" i="0" u="none" strike="noStrike" cap="none" normalizeH="0" baseline="0" dirty="0">
                        <a:ln>
                          <a:noFill/>
                        </a:ln>
                        <a:solidFill>
                          <a:schemeClr val="bg1"/>
                        </a:solidFill>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u="none" strike="noStrike" cap="none" normalizeH="0" baseline="0" dirty="0">
                          <a:ln>
                            <a:noFill/>
                          </a:ln>
                          <a:solidFill>
                            <a:schemeClr val="bg1"/>
                          </a:solidFill>
                          <a:effectLst/>
                          <a:latin typeface="+mj-ea"/>
                          <a:ea typeface="+mj-ea"/>
                        </a:rPr>
                        <a:t>格雷码</a:t>
                      </a:r>
                      <a:endParaRPr kumimoji="0" lang="zh-CN" altLang="en-US" sz="2400" b="0" i="0" u="none" strike="noStrike" cap="none" normalizeH="0" baseline="0" dirty="0">
                        <a:ln>
                          <a:noFill/>
                        </a:ln>
                        <a:solidFill>
                          <a:schemeClr val="bg1"/>
                        </a:solidFill>
                        <a:effectLst/>
                        <a:latin typeface="+mj-ea"/>
                        <a:ea typeface="+mj-ea"/>
                      </a:endParaRPr>
                    </a:p>
                  </a:txBody>
                  <a:tcPr horzOverflow="overflow"/>
                </a:tc>
                <a:extLst>
                  <a:ext uri="{0D108BD9-81ED-4DB2-BD59-A6C34878D82A}">
                    <a16:rowId xmlns:a16="http://schemas.microsoft.com/office/drawing/2014/main" val="10000"/>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C0C0C0"/>
                            </a:outerShdw>
                          </a:effectLst>
                          <a:latin typeface="+mj-ea"/>
                          <a:ea typeface="+mj-ea"/>
                        </a:rPr>
                        <a:t>0</a:t>
                      </a:r>
                      <a:endPar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000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1"/>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a:ln>
                            <a:noFill/>
                          </a:ln>
                          <a:effectLst>
                            <a:outerShdw blurRad="38100" dist="38100" dir="2700000" algn="tl">
                              <a:srgbClr val="C0C0C0"/>
                            </a:outerShdw>
                          </a:effectLst>
                          <a:latin typeface="+mj-ea"/>
                          <a:ea typeface="+mj-ea"/>
                        </a:rPr>
                        <a:t>1</a:t>
                      </a:r>
                      <a:endParaRPr kumimoji="0" lang="en-US" altLang="zh-CN" sz="20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001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2"/>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a:ln>
                            <a:noFill/>
                          </a:ln>
                          <a:effectLst>
                            <a:outerShdw blurRad="38100" dist="38100" dir="2700000" algn="tl">
                              <a:srgbClr val="C0C0C0"/>
                            </a:outerShdw>
                          </a:effectLst>
                          <a:latin typeface="+mj-ea"/>
                          <a:ea typeface="+mj-ea"/>
                        </a:rPr>
                        <a:t>2</a:t>
                      </a:r>
                      <a:endParaRPr kumimoji="0" lang="en-US" altLang="zh-CN" sz="20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011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3"/>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a:ln>
                            <a:noFill/>
                          </a:ln>
                          <a:effectLst>
                            <a:outerShdw blurRad="38100" dist="38100" dir="2700000" algn="tl">
                              <a:srgbClr val="C0C0C0"/>
                            </a:outerShdw>
                          </a:effectLst>
                          <a:latin typeface="+mj-ea"/>
                          <a:ea typeface="+mj-ea"/>
                        </a:rPr>
                        <a:t>3</a:t>
                      </a:r>
                      <a:endParaRPr kumimoji="0" lang="en-US" altLang="zh-CN" sz="20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010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4"/>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a:ln>
                            <a:noFill/>
                          </a:ln>
                          <a:effectLst>
                            <a:outerShdw blurRad="38100" dist="38100" dir="2700000" algn="tl">
                              <a:srgbClr val="C0C0C0"/>
                            </a:outerShdw>
                          </a:effectLst>
                          <a:latin typeface="+mj-ea"/>
                          <a:ea typeface="+mj-ea"/>
                        </a:rPr>
                        <a:t>4</a:t>
                      </a:r>
                      <a:endParaRPr kumimoji="0" lang="en-US" altLang="zh-CN" sz="20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110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5"/>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a:ln>
                            <a:noFill/>
                          </a:ln>
                          <a:effectLst>
                            <a:outerShdw blurRad="38100" dist="38100" dir="2700000" algn="tl">
                              <a:srgbClr val="C0C0C0"/>
                            </a:outerShdw>
                          </a:effectLst>
                          <a:latin typeface="+mj-ea"/>
                          <a:ea typeface="+mj-ea"/>
                        </a:rPr>
                        <a:t>5</a:t>
                      </a:r>
                      <a:endParaRPr kumimoji="0" lang="en-US" altLang="zh-CN" sz="20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111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6"/>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C0C0C0"/>
                            </a:outerShdw>
                          </a:effectLst>
                          <a:latin typeface="+mj-ea"/>
                          <a:ea typeface="+mj-ea"/>
                        </a:rPr>
                        <a:t>6</a:t>
                      </a:r>
                      <a:endPar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101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7"/>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C0C0C0"/>
                            </a:outerShdw>
                          </a:effectLst>
                          <a:latin typeface="+mj-ea"/>
                          <a:ea typeface="+mj-ea"/>
                        </a:rPr>
                        <a:t>7</a:t>
                      </a:r>
                      <a:endParaRPr kumimoji="0" lang="en-US" altLang="zh-CN" sz="20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000" b="0" u="none" strike="noStrike" cap="none" normalizeH="0" baseline="0" dirty="0">
                          <a:ln>
                            <a:noFill/>
                          </a:ln>
                          <a:effectLst>
                            <a:outerShdw blurRad="38100" dist="38100" dir="2700000" algn="tl">
                              <a:srgbClr val="FFFFFF"/>
                            </a:outerShdw>
                          </a:effectLst>
                          <a:latin typeface="+mj-ea"/>
                          <a:ea typeface="+mj-ea"/>
                        </a:rPr>
                        <a:t>100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8"/>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8</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1100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9"/>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9</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1101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10"/>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1111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11"/>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1110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12"/>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12</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1010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13"/>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13</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1011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14"/>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14</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1001</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15"/>
                  </a:ext>
                </a:extLst>
              </a:tr>
              <a:tr h="42821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15</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u="none" strike="noStrike" cap="none" normalizeH="0" baseline="0" dirty="0">
                          <a:ln>
                            <a:noFill/>
                          </a:ln>
                          <a:effectLst>
                            <a:outerShdw blurRad="38100" dist="38100" dir="2700000" algn="tl">
                              <a:srgbClr val="FFFFFF"/>
                            </a:outerShdw>
                          </a:effectLst>
                          <a:latin typeface="+mj-ea"/>
                          <a:ea typeface="+mj-ea"/>
                        </a:rPr>
                        <a:t>1000</a:t>
                      </a:r>
                      <a:endParaRPr kumimoji="0" lang="en-US" altLang="zh-CN" sz="20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16"/>
                  </a:ext>
                </a:extLst>
              </a:tr>
            </a:tbl>
          </a:graphicData>
        </a:graphic>
      </p:graphicFrame>
      <p:graphicFrame>
        <p:nvGraphicFramePr>
          <p:cNvPr id="6" name="表格 5"/>
          <p:cNvGraphicFramePr>
            <a:graphicFrameLocks noGrp="1"/>
          </p:cNvGraphicFramePr>
          <p:nvPr>
            <p:extLst/>
          </p:nvPr>
        </p:nvGraphicFramePr>
        <p:xfrm>
          <a:off x="4194572" y="1260351"/>
          <a:ext cx="2952328" cy="472440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45754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u="none" strike="noStrike" cap="none" normalizeH="0" baseline="0" dirty="0">
                          <a:ln>
                            <a:noFill/>
                          </a:ln>
                          <a:solidFill>
                            <a:schemeClr val="bg1"/>
                          </a:solidFill>
                          <a:effectLst/>
                          <a:latin typeface="+mj-ea"/>
                          <a:ea typeface="+mj-ea"/>
                        </a:rPr>
                        <a:t>编号</a:t>
                      </a:r>
                      <a:endParaRPr kumimoji="0" lang="zh-CN" altLang="en-US" sz="3200" b="0" i="0" u="none" strike="noStrike" cap="none" normalizeH="0" baseline="0" dirty="0">
                        <a:ln>
                          <a:noFill/>
                        </a:ln>
                        <a:solidFill>
                          <a:schemeClr val="bg1"/>
                        </a:solidFill>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u="none" strike="noStrike" cap="none" normalizeH="0" baseline="0" dirty="0">
                          <a:ln>
                            <a:noFill/>
                          </a:ln>
                          <a:solidFill>
                            <a:schemeClr val="bg1"/>
                          </a:solidFill>
                          <a:effectLst/>
                          <a:latin typeface="+mj-ea"/>
                          <a:ea typeface="+mj-ea"/>
                        </a:rPr>
                        <a:t>格雷码</a:t>
                      </a:r>
                      <a:endParaRPr kumimoji="0" lang="zh-CN" altLang="en-US" sz="3200" b="0" i="0" u="none" strike="noStrike" cap="none" normalizeH="0" baseline="0" dirty="0">
                        <a:ln>
                          <a:noFill/>
                        </a:ln>
                        <a:solidFill>
                          <a:schemeClr val="bg1"/>
                        </a:solidFill>
                        <a:effectLst/>
                        <a:latin typeface="+mj-ea"/>
                        <a:ea typeface="+mj-ea"/>
                      </a:endParaRPr>
                    </a:p>
                  </a:txBody>
                  <a:tcPr horzOverflow="overflow"/>
                </a:tc>
                <a:extLst>
                  <a:ext uri="{0D108BD9-81ED-4DB2-BD59-A6C34878D82A}">
                    <a16:rowId xmlns:a16="http://schemas.microsoft.com/office/drawing/2014/main" val="10000"/>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C0C0C0"/>
                            </a:outerShdw>
                          </a:effectLst>
                          <a:latin typeface="+mj-ea"/>
                          <a:ea typeface="+mj-ea"/>
                        </a:rPr>
                        <a:t>0</a:t>
                      </a:r>
                      <a:endParaRPr kumimoji="0" lang="en-US" altLang="zh-CN" sz="28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800" b="0" u="none" strike="noStrike" cap="none" normalizeH="0" baseline="0" dirty="0">
                          <a:ln>
                            <a:noFill/>
                          </a:ln>
                          <a:effectLst>
                            <a:outerShdw blurRad="38100" dist="38100" dir="2700000" algn="tl">
                              <a:srgbClr val="FFFFFF"/>
                            </a:outerShdw>
                          </a:effectLst>
                          <a:latin typeface="+mj-ea"/>
                          <a:ea typeface="+mj-ea"/>
                        </a:rPr>
                        <a:t>00</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1"/>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1</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800" b="0" u="none" strike="noStrike" cap="none" normalizeH="0" baseline="0" dirty="0">
                          <a:ln>
                            <a:noFill/>
                          </a:ln>
                          <a:effectLst>
                            <a:outerShdw blurRad="38100" dist="38100" dir="2700000" algn="tl">
                              <a:srgbClr val="FFFFFF"/>
                            </a:outerShdw>
                          </a:effectLst>
                          <a:latin typeface="+mj-ea"/>
                          <a:ea typeface="+mj-ea"/>
                        </a:rPr>
                        <a:t>01</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2"/>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2</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800" b="0" u="none" strike="noStrike" cap="none" normalizeH="0" baseline="0" dirty="0">
                          <a:ln>
                            <a:noFill/>
                          </a:ln>
                          <a:effectLst>
                            <a:outerShdw blurRad="38100" dist="38100" dir="2700000" algn="tl">
                              <a:srgbClr val="FFFFFF"/>
                            </a:outerShdw>
                          </a:effectLst>
                          <a:latin typeface="+mj-ea"/>
                          <a:ea typeface="+mj-ea"/>
                        </a:rPr>
                        <a:t>11</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3"/>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3</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800" b="0" u="none" strike="noStrike" cap="none" normalizeH="0" baseline="0" dirty="0">
                          <a:ln>
                            <a:noFill/>
                          </a:ln>
                          <a:effectLst>
                            <a:outerShdw blurRad="38100" dist="38100" dir="2700000" algn="tl">
                              <a:srgbClr val="FFFFFF"/>
                            </a:outerShdw>
                          </a:effectLst>
                          <a:latin typeface="+mj-ea"/>
                          <a:ea typeface="+mj-ea"/>
                        </a:rPr>
                        <a:t>10</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4"/>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4</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110</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5"/>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5</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111</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6"/>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6</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101</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7"/>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C0C0C0"/>
                            </a:outerShdw>
                          </a:effectLst>
                          <a:latin typeface="+mj-ea"/>
                          <a:ea typeface="+mj-ea"/>
                        </a:rPr>
                        <a:t>7</a:t>
                      </a:r>
                      <a:endParaRPr kumimoji="0" lang="en-US" altLang="zh-CN" sz="28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100</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8"/>
                  </a:ext>
                </a:extLst>
              </a:tr>
            </a:tbl>
          </a:graphicData>
        </a:graphic>
      </p:graphicFrame>
      <p:graphicFrame>
        <p:nvGraphicFramePr>
          <p:cNvPr id="7" name="表格 6"/>
          <p:cNvGraphicFramePr>
            <a:graphicFrameLocks noGrp="1"/>
          </p:cNvGraphicFramePr>
          <p:nvPr>
            <p:extLst/>
          </p:nvPr>
        </p:nvGraphicFramePr>
        <p:xfrm>
          <a:off x="522164" y="3564607"/>
          <a:ext cx="2952328" cy="26517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45754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u="none" strike="noStrike" cap="none" normalizeH="0" baseline="0" dirty="0">
                          <a:ln>
                            <a:noFill/>
                          </a:ln>
                          <a:solidFill>
                            <a:schemeClr val="bg1"/>
                          </a:solidFill>
                          <a:effectLst/>
                          <a:latin typeface="+mj-ea"/>
                          <a:ea typeface="+mj-ea"/>
                        </a:rPr>
                        <a:t>编号</a:t>
                      </a:r>
                      <a:endParaRPr kumimoji="0" lang="zh-CN" altLang="en-US" sz="3200" b="0" i="0" u="none" strike="noStrike" cap="none" normalizeH="0" baseline="0" dirty="0">
                        <a:ln>
                          <a:noFill/>
                        </a:ln>
                        <a:solidFill>
                          <a:schemeClr val="bg1"/>
                        </a:solidFill>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u="none" strike="noStrike" cap="none" normalizeH="0" baseline="0" dirty="0">
                          <a:ln>
                            <a:noFill/>
                          </a:ln>
                          <a:solidFill>
                            <a:schemeClr val="bg1"/>
                          </a:solidFill>
                          <a:effectLst/>
                          <a:latin typeface="+mj-ea"/>
                          <a:ea typeface="+mj-ea"/>
                        </a:rPr>
                        <a:t>格雷码</a:t>
                      </a:r>
                      <a:endParaRPr kumimoji="0" lang="zh-CN" altLang="en-US" sz="3200" b="0" i="0" u="none" strike="noStrike" cap="none" normalizeH="0" baseline="0" dirty="0">
                        <a:ln>
                          <a:noFill/>
                        </a:ln>
                        <a:solidFill>
                          <a:schemeClr val="bg1"/>
                        </a:solidFill>
                        <a:effectLst/>
                        <a:latin typeface="+mj-ea"/>
                        <a:ea typeface="+mj-ea"/>
                      </a:endParaRPr>
                    </a:p>
                  </a:txBody>
                  <a:tcPr horzOverflow="overflow"/>
                </a:tc>
                <a:extLst>
                  <a:ext uri="{0D108BD9-81ED-4DB2-BD59-A6C34878D82A}">
                    <a16:rowId xmlns:a16="http://schemas.microsoft.com/office/drawing/2014/main" val="10000"/>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C0C0C0"/>
                            </a:outerShdw>
                          </a:effectLst>
                          <a:latin typeface="+mj-ea"/>
                          <a:ea typeface="+mj-ea"/>
                        </a:rPr>
                        <a:t>0</a:t>
                      </a:r>
                      <a:endParaRPr kumimoji="0" lang="en-US" altLang="zh-CN" sz="28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800" b="0" u="none" strike="noStrike" cap="none" normalizeH="0" baseline="0" dirty="0">
                          <a:ln>
                            <a:noFill/>
                          </a:ln>
                          <a:effectLst>
                            <a:outerShdw blurRad="38100" dist="38100" dir="2700000" algn="tl">
                              <a:srgbClr val="FFFFFF"/>
                            </a:outerShdw>
                          </a:effectLst>
                          <a:latin typeface="+mj-ea"/>
                          <a:ea typeface="+mj-ea"/>
                        </a:rPr>
                        <a:t>0</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1"/>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1</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u="none" strike="noStrike" cap="none" normalizeH="0" baseline="0" dirty="0">
                          <a:ln>
                            <a:noFill/>
                          </a:ln>
                          <a:solidFill>
                            <a:srgbClr val="FF0000"/>
                          </a:solidFill>
                          <a:effectLst>
                            <a:outerShdw blurRad="38100" dist="38100" dir="2700000" algn="tl">
                              <a:srgbClr val="FFFFFF"/>
                            </a:outerShdw>
                          </a:effectLst>
                          <a:latin typeface="+mj-ea"/>
                          <a:ea typeface="+mj-ea"/>
                        </a:rPr>
                        <a:t>0</a:t>
                      </a:r>
                      <a:r>
                        <a:rPr kumimoji="0" lang="en-US" altLang="zh-CN" sz="2800" b="0" u="none" strike="noStrike" cap="none" normalizeH="0" baseline="0" dirty="0">
                          <a:ln>
                            <a:noFill/>
                          </a:ln>
                          <a:effectLst>
                            <a:outerShdw blurRad="38100" dist="38100" dir="2700000" algn="tl">
                              <a:srgbClr val="FFFFFF"/>
                            </a:outerShdw>
                          </a:effectLst>
                          <a:latin typeface="+mj-ea"/>
                          <a:ea typeface="+mj-ea"/>
                        </a:rPr>
                        <a:t>1</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2"/>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2</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11</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3"/>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C0C0C0"/>
                            </a:outerShdw>
                          </a:effectLst>
                          <a:latin typeface="+mj-ea"/>
                          <a:ea typeface="+mj-ea"/>
                        </a:rPr>
                        <a:t>3</a:t>
                      </a:r>
                      <a:endParaRPr kumimoji="0" lang="en-US" altLang="zh-CN" sz="28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10</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4"/>
                  </a:ext>
                </a:extLst>
              </a:tr>
            </a:tbl>
          </a:graphicData>
        </a:graphic>
      </p:graphicFrame>
      <p:graphicFrame>
        <p:nvGraphicFramePr>
          <p:cNvPr id="8" name="表格 7"/>
          <p:cNvGraphicFramePr>
            <a:graphicFrameLocks noGrp="1"/>
          </p:cNvGraphicFramePr>
          <p:nvPr>
            <p:extLst/>
          </p:nvPr>
        </p:nvGraphicFramePr>
        <p:xfrm>
          <a:off x="450156" y="1116335"/>
          <a:ext cx="2952328" cy="161544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457547">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u="none" strike="noStrike" cap="none" normalizeH="0" baseline="0" dirty="0">
                          <a:ln>
                            <a:noFill/>
                          </a:ln>
                          <a:solidFill>
                            <a:schemeClr val="bg1"/>
                          </a:solidFill>
                          <a:effectLst/>
                          <a:latin typeface="+mj-ea"/>
                          <a:ea typeface="+mj-ea"/>
                        </a:rPr>
                        <a:t>编号</a:t>
                      </a:r>
                      <a:endParaRPr kumimoji="0" lang="zh-CN" altLang="en-US" sz="3200" b="0" i="0" u="none" strike="noStrike" cap="none" normalizeH="0" baseline="0" dirty="0">
                        <a:ln>
                          <a:noFill/>
                        </a:ln>
                        <a:solidFill>
                          <a:schemeClr val="bg1"/>
                        </a:solidFill>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0" u="none" strike="noStrike" cap="none" normalizeH="0" baseline="0" dirty="0">
                          <a:ln>
                            <a:noFill/>
                          </a:ln>
                          <a:solidFill>
                            <a:schemeClr val="bg1"/>
                          </a:solidFill>
                          <a:effectLst/>
                          <a:latin typeface="+mj-ea"/>
                          <a:ea typeface="+mj-ea"/>
                        </a:rPr>
                        <a:t>格雷码</a:t>
                      </a:r>
                      <a:endParaRPr kumimoji="0" lang="zh-CN" altLang="en-US" sz="3200" b="0" i="0" u="none" strike="noStrike" cap="none" normalizeH="0" baseline="0" dirty="0">
                        <a:ln>
                          <a:noFill/>
                        </a:ln>
                        <a:solidFill>
                          <a:schemeClr val="bg1"/>
                        </a:solidFill>
                        <a:effectLst/>
                        <a:latin typeface="+mj-ea"/>
                        <a:ea typeface="+mj-ea"/>
                      </a:endParaRPr>
                    </a:p>
                  </a:txBody>
                  <a:tcPr horzOverflow="overflow"/>
                </a:tc>
                <a:extLst>
                  <a:ext uri="{0D108BD9-81ED-4DB2-BD59-A6C34878D82A}">
                    <a16:rowId xmlns:a16="http://schemas.microsoft.com/office/drawing/2014/main" val="10000"/>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C0C0C0"/>
                            </a:outerShdw>
                          </a:effectLst>
                          <a:latin typeface="+mj-ea"/>
                          <a:ea typeface="+mj-ea"/>
                        </a:rPr>
                        <a:t>0</a:t>
                      </a:r>
                      <a:endParaRPr kumimoji="0" lang="en-US" altLang="zh-CN" sz="2800" b="0" i="0" u="none" strike="noStrike" cap="none" normalizeH="0" baseline="0" dirty="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0</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FFFFCC"/>
                    </a:solidFill>
                  </a:tcPr>
                </a:tc>
                <a:extLst>
                  <a:ext uri="{0D108BD9-81ED-4DB2-BD59-A6C34878D82A}">
                    <a16:rowId xmlns:a16="http://schemas.microsoft.com/office/drawing/2014/main" val="10001"/>
                  </a:ext>
                </a:extLst>
              </a:tr>
              <a:tr h="428217">
                <a:tc>
                  <a:txBody>
                    <a:bodyPr/>
                    <a:lstStyle>
                      <a:lvl1pPr>
                        <a:spcBef>
                          <a:spcPct val="20000"/>
                        </a:spcBef>
                        <a:defRPr sz="2800">
                          <a:solidFill>
                            <a:srgbClr val="000000"/>
                          </a:solidFill>
                          <a:effectLst>
                            <a:outerShdw blurRad="38100" dist="38100" dir="2700000" algn="tl">
                              <a:srgbClr val="C0C0C0"/>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C0C0C0"/>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C0C0C0"/>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C0C0C0"/>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C0C0C0"/>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a:ln>
                            <a:noFill/>
                          </a:ln>
                          <a:effectLst>
                            <a:outerShdw blurRad="38100" dist="38100" dir="2700000" algn="tl">
                              <a:srgbClr val="C0C0C0"/>
                            </a:outerShdw>
                          </a:effectLst>
                          <a:latin typeface="+mj-ea"/>
                          <a:ea typeface="+mj-ea"/>
                        </a:rPr>
                        <a:t>1</a:t>
                      </a:r>
                      <a:endParaRPr kumimoji="0" lang="en-US" altLang="zh-CN" sz="2800" b="0" i="0" u="none" strike="noStrike" cap="none" normalizeH="0" baseline="0">
                        <a:ln>
                          <a:noFill/>
                        </a:ln>
                        <a:solidFill>
                          <a:srgbClr val="000000"/>
                        </a:solidFill>
                        <a:effectLst>
                          <a:outerShdw blurRad="38100" dist="38100" dir="2700000" algn="tl">
                            <a:srgbClr val="C0C0C0"/>
                          </a:outerShdw>
                        </a:effectLst>
                        <a:latin typeface="+mj-ea"/>
                        <a:ea typeface="+mj-ea"/>
                      </a:endParaRPr>
                    </a:p>
                  </a:txBody>
                  <a:tcPr horzOverflow="overflow"/>
                </a:tc>
                <a:tc>
                  <a:txBody>
                    <a:bodyPr/>
                    <a:lstStyle>
                      <a:lvl1pPr>
                        <a:spcBef>
                          <a:spcPct val="20000"/>
                        </a:spcBef>
                        <a:defRPr sz="2800">
                          <a:solidFill>
                            <a:srgbClr val="000000"/>
                          </a:solidFill>
                          <a:effectLst>
                            <a:outerShdw blurRad="38100" dist="38100" dir="2700000" algn="tl">
                              <a:srgbClr val="FFFFFF"/>
                            </a:outerShdw>
                          </a:effectLst>
                          <a:latin typeface="Times New Roman" pitchFamily="18" charset="0"/>
                          <a:ea typeface="楷体_GB2312" pitchFamily="49" charset="-122"/>
                        </a:defRPr>
                      </a:lvl1pPr>
                      <a:lvl2pPr>
                        <a:spcBef>
                          <a:spcPct val="20000"/>
                        </a:spcBef>
                        <a:defRPr sz="2400">
                          <a:solidFill>
                            <a:srgbClr val="000000"/>
                          </a:solidFill>
                          <a:effectLst>
                            <a:outerShdw blurRad="38100" dist="38100" dir="2700000" algn="tl">
                              <a:srgbClr val="FFFFFF"/>
                            </a:outerShdw>
                          </a:effectLst>
                          <a:latin typeface="Times New Roman" pitchFamily="18" charset="0"/>
                          <a:ea typeface="楷体_GB2312" pitchFamily="49" charset="-122"/>
                        </a:defRPr>
                      </a:lvl2pPr>
                      <a:lvl3pPr>
                        <a:spcBef>
                          <a:spcPct val="20000"/>
                        </a:spcBef>
                        <a:defRPr sz="2000">
                          <a:solidFill>
                            <a:srgbClr val="000000"/>
                          </a:solidFill>
                          <a:effectLst>
                            <a:outerShdw blurRad="38100" dist="38100" dir="2700000" algn="tl">
                              <a:srgbClr val="FFFFFF"/>
                            </a:outerShdw>
                          </a:effectLst>
                          <a:latin typeface="Times New Roman" pitchFamily="18" charset="0"/>
                          <a:ea typeface="楷体_GB2312" pitchFamily="49" charset="-122"/>
                        </a:defRPr>
                      </a:lvl3pPr>
                      <a:lvl4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4pPr>
                      <a:lvl5pPr>
                        <a:spcBef>
                          <a:spcPct val="20000"/>
                        </a:spcBef>
                        <a:defRPr>
                          <a:solidFill>
                            <a:srgbClr val="000000"/>
                          </a:solidFill>
                          <a:effectLst>
                            <a:outerShdw blurRad="38100" dist="38100" dir="2700000" algn="tl">
                              <a:srgbClr val="FFFFFF"/>
                            </a:outerShdw>
                          </a:effectLst>
                          <a:latin typeface="Times New Roman" pitchFamily="18" charset="0"/>
                          <a:ea typeface="楷体_GB2312" pitchFamily="49" charset="-122"/>
                        </a:defRPr>
                      </a:lvl5pPr>
                      <a:lvl6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6pPr>
                      <a:lvl7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7pPr>
                      <a:lvl8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8pPr>
                      <a:lvl9pPr fontAlgn="base">
                        <a:spcBef>
                          <a:spcPct val="20000"/>
                        </a:spcBef>
                        <a:spcAft>
                          <a:spcPct val="0"/>
                        </a:spcAft>
                        <a:defRPr>
                          <a:solidFill>
                            <a:srgbClr val="000000"/>
                          </a:solidFill>
                          <a:effectLst>
                            <a:outerShdw blurRad="38100" dist="38100" dir="2700000" algn="tl">
                              <a:srgbClr val="FFFFFF"/>
                            </a:outerShdw>
                          </a:effectLst>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u="none" strike="noStrike" cap="none" normalizeH="0" baseline="0" dirty="0">
                          <a:ln>
                            <a:noFill/>
                          </a:ln>
                          <a:effectLst>
                            <a:outerShdw blurRad="38100" dist="38100" dir="2700000" algn="tl">
                              <a:srgbClr val="FFFFFF"/>
                            </a:outerShdw>
                          </a:effectLst>
                          <a:latin typeface="+mj-ea"/>
                          <a:ea typeface="+mj-ea"/>
                        </a:rPr>
                        <a:t>1</a:t>
                      </a:r>
                      <a:endParaRPr kumimoji="0" lang="en-US" altLang="zh-CN" sz="2800" b="0" i="0" u="none" strike="noStrike" cap="none" normalizeH="0" baseline="0" dirty="0">
                        <a:ln>
                          <a:noFill/>
                        </a:ln>
                        <a:solidFill>
                          <a:srgbClr val="000000"/>
                        </a:solidFill>
                        <a:effectLst>
                          <a:outerShdw blurRad="38100" dist="38100" dir="2700000" algn="tl">
                            <a:srgbClr val="FFFFFF"/>
                          </a:outerShdw>
                        </a:effectLst>
                        <a:latin typeface="+mj-ea"/>
                        <a:ea typeface="+mj-ea"/>
                      </a:endParaRPr>
                    </a:p>
                  </a:txBody>
                  <a:tcPr horzOverflow="overflow">
                    <a:solidFill>
                      <a:srgbClr val="CCFFFF"/>
                    </a:solidFill>
                  </a:tcPr>
                </a:tc>
                <a:extLst>
                  <a:ext uri="{0D108BD9-81ED-4DB2-BD59-A6C34878D82A}">
                    <a16:rowId xmlns:a16="http://schemas.microsoft.com/office/drawing/2014/main" val="10002"/>
                  </a:ext>
                </a:extLst>
              </a:tr>
            </a:tbl>
          </a:graphicData>
        </a:graphic>
      </p:graphicFrame>
      <p:cxnSp>
        <p:nvCxnSpPr>
          <p:cNvPr id="10" name="直接连接符 9"/>
          <p:cNvCxnSpPr/>
          <p:nvPr/>
        </p:nvCxnSpPr>
        <p:spPr bwMode="auto">
          <a:xfrm>
            <a:off x="522164" y="5220791"/>
            <a:ext cx="295232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4194572" y="3924647"/>
            <a:ext cx="2952328"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7741072" y="3924647"/>
            <a:ext cx="2502172"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47958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7"/>
</p:tagLst>
</file>

<file path=ppt/tags/tag10.xml><?xml version="1.0" encoding="utf-8"?>
<p:tagLst xmlns:a="http://schemas.openxmlformats.org/drawingml/2006/main" xmlns:r="http://schemas.openxmlformats.org/officeDocument/2006/relationships" xmlns:p="http://schemas.openxmlformats.org/presentationml/2006/main">
  <p:tag name="TIMING" val="|11.1|7.9"/>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8.3|6.2|8"/>
</p:tagLst>
</file>

<file path=ppt/tags/tag13.xml><?xml version="1.0" encoding="utf-8"?>
<p:tagLst xmlns:a="http://schemas.openxmlformats.org/drawingml/2006/main" xmlns:r="http://schemas.openxmlformats.org/officeDocument/2006/relationships" xmlns:p="http://schemas.openxmlformats.org/presentationml/2006/main">
  <p:tag name="TIMING" val="|16.5|13.7|15"/>
</p:tagLst>
</file>

<file path=ppt/tags/tag14.xml><?xml version="1.0" encoding="utf-8"?>
<p:tagLst xmlns:a="http://schemas.openxmlformats.org/drawingml/2006/main" xmlns:r="http://schemas.openxmlformats.org/officeDocument/2006/relationships" xmlns:p="http://schemas.openxmlformats.org/presentationml/2006/main">
  <p:tag name="TIMING" val="|8|1.2|4.1"/>
</p:tagLst>
</file>

<file path=ppt/tags/tag15.xml><?xml version="1.0" encoding="utf-8"?>
<p:tagLst xmlns:a="http://schemas.openxmlformats.org/drawingml/2006/main" xmlns:r="http://schemas.openxmlformats.org/officeDocument/2006/relationships" xmlns:p="http://schemas.openxmlformats.org/presentationml/2006/main">
  <p:tag name="TIMING" val="|6|2.9"/>
</p:tagLst>
</file>

<file path=ppt/tags/tag16.xml><?xml version="1.0" encoding="utf-8"?>
<p:tagLst xmlns:a="http://schemas.openxmlformats.org/drawingml/2006/main" xmlns:r="http://schemas.openxmlformats.org/officeDocument/2006/relationships" xmlns:p="http://schemas.openxmlformats.org/presentationml/2006/main">
  <p:tag name="TIMING" val="|4.8|5.2|6.3"/>
</p:tagLst>
</file>

<file path=ppt/tags/tag17.xml><?xml version="1.0" encoding="utf-8"?>
<p:tagLst xmlns:a="http://schemas.openxmlformats.org/drawingml/2006/main" xmlns:r="http://schemas.openxmlformats.org/officeDocument/2006/relationships" xmlns:p="http://schemas.openxmlformats.org/presentationml/2006/main">
  <p:tag name="TIMING" val="|16.8|13.5|7"/>
</p:tagLst>
</file>

<file path=ppt/tags/tag18.xml><?xml version="1.0" encoding="utf-8"?>
<p:tagLst xmlns:a="http://schemas.openxmlformats.org/drawingml/2006/main" xmlns:r="http://schemas.openxmlformats.org/officeDocument/2006/relationships" xmlns:p="http://schemas.openxmlformats.org/presentationml/2006/main">
  <p:tag name="TIMING" val="|16.8|13.5|7"/>
</p:tagLst>
</file>

<file path=ppt/tags/tag19.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2.8"/>
</p:tagLst>
</file>

<file path=ppt/tags/tag3.xml><?xml version="1.0" encoding="utf-8"?>
<p:tagLst xmlns:a="http://schemas.openxmlformats.org/drawingml/2006/main" xmlns:r="http://schemas.openxmlformats.org/officeDocument/2006/relationships" xmlns:p="http://schemas.openxmlformats.org/presentationml/2006/main">
  <p:tag name="TIMING" val="|25.7|5"/>
</p:tagLst>
</file>

<file path=ppt/tags/tag4.xml><?xml version="1.0" encoding="utf-8"?>
<p:tagLst xmlns:a="http://schemas.openxmlformats.org/drawingml/2006/main" xmlns:r="http://schemas.openxmlformats.org/officeDocument/2006/relationships" xmlns:p="http://schemas.openxmlformats.org/presentationml/2006/main">
  <p:tag name="TIMING" val="|2.1"/>
</p:tagLst>
</file>

<file path=ppt/tags/tag5.xml><?xml version="1.0" encoding="utf-8"?>
<p:tagLst xmlns:a="http://schemas.openxmlformats.org/drawingml/2006/main" xmlns:r="http://schemas.openxmlformats.org/officeDocument/2006/relationships" xmlns:p="http://schemas.openxmlformats.org/presentationml/2006/main">
  <p:tag name="TIMING" val="|23.4|4.4"/>
</p:tagLst>
</file>

<file path=ppt/tags/tag6.xml><?xml version="1.0" encoding="utf-8"?>
<p:tagLst xmlns:a="http://schemas.openxmlformats.org/drawingml/2006/main" xmlns:r="http://schemas.openxmlformats.org/officeDocument/2006/relationships" xmlns:p="http://schemas.openxmlformats.org/presentationml/2006/main">
  <p:tag name="TIMING" val="|9.3"/>
</p:tagLst>
</file>

<file path=ppt/tags/tag7.xml><?xml version="1.0" encoding="utf-8"?>
<p:tagLst xmlns:a="http://schemas.openxmlformats.org/drawingml/2006/main" xmlns:r="http://schemas.openxmlformats.org/officeDocument/2006/relationships" xmlns:p="http://schemas.openxmlformats.org/presentationml/2006/main">
  <p:tag name="TIMING" val="|22.7"/>
</p:tagLst>
</file>

<file path=ppt/tags/tag8.xml><?xml version="1.0" encoding="utf-8"?>
<p:tagLst xmlns:a="http://schemas.openxmlformats.org/drawingml/2006/main" xmlns:r="http://schemas.openxmlformats.org/officeDocument/2006/relationships" xmlns:p="http://schemas.openxmlformats.org/presentationml/2006/main">
  <p:tag name="TIMING" val="|18.8"/>
</p:tagLst>
</file>

<file path=ppt/tags/tag9.xml><?xml version="1.0" encoding="utf-8"?>
<p:tagLst xmlns:a="http://schemas.openxmlformats.org/drawingml/2006/main" xmlns:r="http://schemas.openxmlformats.org/officeDocument/2006/relationships" xmlns:p="http://schemas.openxmlformats.org/presentationml/2006/main">
  <p:tag name="TIMING" val="|17.7"/>
</p:tagLst>
</file>

<file path=ppt/theme/theme1.xml><?xml version="1.0" encoding="utf-8"?>
<a:theme xmlns:a="http://schemas.openxmlformats.org/drawingml/2006/main" name="母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1022模板</Template>
  <TotalTime>28210</TotalTime>
  <Words>8499</Words>
  <Application>Microsoft Macintosh PowerPoint</Application>
  <PresentationFormat>自定义</PresentationFormat>
  <Paragraphs>2037</Paragraphs>
  <Slides>127</Slides>
  <Notes>126</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7</vt:i4>
      </vt:variant>
      <vt:variant>
        <vt:lpstr>幻灯片标题</vt:lpstr>
      </vt:variant>
      <vt:variant>
        <vt:i4>127</vt:i4>
      </vt:variant>
    </vt:vector>
  </HeadingPairs>
  <TitlesOfParts>
    <vt:vector size="155" baseType="lpstr">
      <vt:lpstr>黑体</vt:lpstr>
      <vt:lpstr>华文楷体</vt:lpstr>
      <vt:lpstr>华文隶书</vt:lpstr>
      <vt:lpstr>华文新魏</vt:lpstr>
      <vt:lpstr>楷体</vt:lpstr>
      <vt:lpstr>楷体_GB2312</vt:lpstr>
      <vt:lpstr>隶书</vt:lpstr>
      <vt:lpstr>宋体</vt:lpstr>
      <vt:lpstr>长城楷体</vt:lpstr>
      <vt:lpstr>Arial Unicode MS</vt:lpstr>
      <vt:lpstr>Calibri</vt:lpstr>
      <vt:lpstr>Cambria Math</vt:lpstr>
      <vt:lpstr>Comic Sans MS</vt:lpstr>
      <vt:lpstr>Consolas</vt:lpstr>
      <vt:lpstr>Corbel</vt:lpstr>
      <vt:lpstr>Symbol</vt:lpstr>
      <vt:lpstr>Tahoma</vt:lpstr>
      <vt:lpstr>Times New Roman</vt:lpstr>
      <vt:lpstr>Wingdings</vt:lpstr>
      <vt:lpstr>母板</vt:lpstr>
      <vt:lpstr>1_母板</vt:lpstr>
      <vt:lpstr>Image</vt:lpstr>
      <vt:lpstr>Photo Editor Photo</vt:lpstr>
      <vt:lpstr>Equation</vt:lpstr>
      <vt:lpstr>公式</vt:lpstr>
      <vt:lpstr>Visio</vt:lpstr>
      <vt:lpstr>文档</vt:lpstr>
      <vt:lpstr>Document</vt:lpstr>
      <vt:lpstr>PowerPoint 演示文稿</vt:lpstr>
      <vt:lpstr>第二章 逻辑代数基础</vt:lpstr>
      <vt:lpstr>逻辑代数基础</vt:lpstr>
      <vt:lpstr>逻辑代数基础</vt:lpstr>
      <vt:lpstr>逻辑代数基础</vt:lpstr>
      <vt:lpstr>概述</vt:lpstr>
      <vt:lpstr>概述</vt:lpstr>
      <vt:lpstr>概述</vt:lpstr>
      <vt:lpstr>逻辑代数基础</vt:lpstr>
      <vt:lpstr>三种基本运算</vt:lpstr>
      <vt:lpstr>三种基本运算</vt:lpstr>
      <vt:lpstr>三种基本运算</vt:lpstr>
      <vt:lpstr>三种基本运算</vt:lpstr>
      <vt:lpstr>三种基本运算</vt:lpstr>
      <vt:lpstr>三种基本运算</vt:lpstr>
      <vt:lpstr>三种基本运算</vt:lpstr>
      <vt:lpstr>复合逻辑运算</vt:lpstr>
      <vt:lpstr>复合逻辑运算</vt:lpstr>
      <vt:lpstr>复合逻辑运算</vt:lpstr>
      <vt:lpstr>复合逻辑运算</vt:lpstr>
      <vt:lpstr>复合逻辑运算</vt:lpstr>
      <vt:lpstr>逻辑代数基础</vt:lpstr>
      <vt:lpstr>基本公式</vt:lpstr>
      <vt:lpstr>逻辑代数的基本公式</vt:lpstr>
      <vt:lpstr>基本公式</vt:lpstr>
      <vt:lpstr>基本公式</vt:lpstr>
      <vt:lpstr>基本公式</vt:lpstr>
      <vt:lpstr>基本公式</vt:lpstr>
      <vt:lpstr>基本公式</vt:lpstr>
      <vt:lpstr>基本公式</vt:lpstr>
      <vt:lpstr>基本公式</vt:lpstr>
      <vt:lpstr>基本公式</vt:lpstr>
      <vt:lpstr>常用公式</vt:lpstr>
      <vt:lpstr>基本公式</vt:lpstr>
      <vt:lpstr>基本公式</vt:lpstr>
      <vt:lpstr>基本公式</vt:lpstr>
      <vt:lpstr>逻辑代数基础</vt:lpstr>
      <vt:lpstr>基本定理</vt:lpstr>
      <vt:lpstr>基本定理</vt:lpstr>
      <vt:lpstr>基本定理</vt:lpstr>
      <vt:lpstr>基本定理</vt:lpstr>
      <vt:lpstr>基本定理</vt:lpstr>
      <vt:lpstr>基本定理</vt:lpstr>
      <vt:lpstr>基本定理</vt:lpstr>
      <vt:lpstr>基本定理</vt:lpstr>
      <vt:lpstr>逻辑代数基础</vt:lpstr>
      <vt:lpstr>逻辑函数</vt:lpstr>
      <vt:lpstr>逻辑函数</vt:lpstr>
      <vt:lpstr>表示方法</vt:lpstr>
      <vt:lpstr>表示方法</vt:lpstr>
      <vt:lpstr>表示方法</vt:lpstr>
      <vt:lpstr>表示方法</vt:lpstr>
      <vt:lpstr>表示方法</vt:lpstr>
      <vt:lpstr>表示方法</vt:lpstr>
      <vt:lpstr>表示方法</vt:lpstr>
      <vt:lpstr>表示方法</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表示方法间的转换</vt:lpstr>
      <vt:lpstr>逻辑函数的两种标准形式 </vt:lpstr>
      <vt:lpstr>逻辑函数的两种标准形式 </vt:lpstr>
      <vt:lpstr>逻辑函数的两种标准形式 </vt:lpstr>
      <vt:lpstr>逻辑函数的两种标准形式 </vt:lpstr>
      <vt:lpstr>逻辑函数的两种标准形式 </vt:lpstr>
      <vt:lpstr>逻辑函数的两种标准形式 </vt:lpstr>
      <vt:lpstr>逻辑函数的两种标准形式 </vt:lpstr>
      <vt:lpstr>逻辑函数的两种标准形式 </vt:lpstr>
      <vt:lpstr>逻辑函数</vt:lpstr>
      <vt:lpstr>逻辑函数</vt:lpstr>
      <vt:lpstr>逻辑函数</vt:lpstr>
      <vt:lpstr>逻辑函数</vt:lpstr>
      <vt:lpstr>逻辑函数</vt:lpstr>
      <vt:lpstr>逻辑函数</vt:lpstr>
      <vt:lpstr>逻辑函数</vt:lpstr>
      <vt:lpstr>逻辑函数</vt:lpstr>
      <vt:lpstr>逻辑函数</vt:lpstr>
      <vt:lpstr>逻辑代数基础</vt:lpstr>
      <vt:lpstr>化简方法</vt:lpstr>
      <vt:lpstr>公式化简法</vt:lpstr>
      <vt:lpstr>公式化简法</vt:lpstr>
      <vt:lpstr>公式化简法</vt:lpstr>
      <vt:lpstr>卡诺图化简法</vt:lpstr>
      <vt:lpstr>卡诺图化简法</vt:lpstr>
      <vt:lpstr>卡诺图化简法</vt:lpstr>
      <vt:lpstr>PowerPoint 演示文稿</vt:lpstr>
      <vt:lpstr>卡诺图化简法</vt:lpstr>
      <vt:lpstr>卡诺图化简法</vt:lpstr>
      <vt:lpstr>卡诺图化简法</vt:lpstr>
      <vt:lpstr>卡诺图化简法</vt:lpstr>
      <vt:lpstr>卡诺图化简法</vt:lpstr>
      <vt:lpstr>【例】</vt:lpstr>
      <vt:lpstr>卡诺图化简法</vt:lpstr>
      <vt:lpstr>卡诺图化简法</vt:lpstr>
      <vt:lpstr>卡诺图化简法</vt:lpstr>
      <vt:lpstr>卡诺图化简法</vt:lpstr>
      <vt:lpstr>卡诺图化简法</vt:lpstr>
      <vt:lpstr>卡诺图化简法</vt:lpstr>
      <vt:lpstr>卡诺图化简法</vt:lpstr>
      <vt:lpstr>卡诺图化简法</vt:lpstr>
      <vt:lpstr>卡诺图化简法</vt:lpstr>
      <vt:lpstr>卡诺图化简法</vt:lpstr>
      <vt:lpstr>卡诺图化简法</vt:lpstr>
      <vt:lpstr>卡诺图化简法</vt:lpstr>
      <vt:lpstr>逻辑代数基础</vt:lpstr>
      <vt:lpstr>具有无关项的逻辑函数</vt:lpstr>
      <vt:lpstr>具有无关项的逻辑函数</vt:lpstr>
      <vt:lpstr>具有无关项的逻辑函数</vt:lpstr>
      <vt:lpstr>具有无关项的逻辑函数</vt:lpstr>
      <vt:lpstr>具有无关项的逻辑函数</vt:lpstr>
      <vt:lpstr>具有无关项的逻辑函数的化简</vt:lpstr>
      <vt:lpstr>具有无关项的逻辑函数的化简</vt:lpstr>
      <vt:lpstr>具有无关项的逻辑函数的化简</vt:lpstr>
      <vt:lpstr>PowerPoint 演示文稿</vt:lpstr>
    </vt:vector>
  </TitlesOfParts>
  <Company>中国石油大学</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3NMedia</dc:creator>
  <cp:lastModifiedBy>Microsoft Office 用户</cp:lastModifiedBy>
  <cp:revision>1398</cp:revision>
  <cp:lastPrinted>2015-09-06T03:37:01Z</cp:lastPrinted>
  <dcterms:created xsi:type="dcterms:W3CDTF">2010-09-19T02:42:02Z</dcterms:created>
  <dcterms:modified xsi:type="dcterms:W3CDTF">2018-09-13T06:44:30Z</dcterms:modified>
</cp:coreProperties>
</file>