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</p:sldMasterIdLst>
  <p:notesMasterIdLst>
    <p:notesMasterId r:id="rId46"/>
  </p:notesMasterIdLst>
  <p:handoutMasterIdLst>
    <p:handoutMasterId r:id="rId47"/>
  </p:handoutMasterIdLst>
  <p:sldIdLst>
    <p:sldId id="260" r:id="rId3"/>
    <p:sldId id="265" r:id="rId4"/>
    <p:sldId id="366" r:id="rId5"/>
    <p:sldId id="471" r:id="rId6"/>
    <p:sldId id="420" r:id="rId7"/>
    <p:sldId id="427" r:id="rId8"/>
    <p:sldId id="514" r:id="rId9"/>
    <p:sldId id="421" r:id="rId10"/>
    <p:sldId id="422" r:id="rId11"/>
    <p:sldId id="513" r:id="rId12"/>
    <p:sldId id="472" r:id="rId13"/>
    <p:sldId id="473" r:id="rId14"/>
    <p:sldId id="474" r:id="rId15"/>
    <p:sldId id="436" r:id="rId16"/>
    <p:sldId id="434" r:id="rId17"/>
    <p:sldId id="423" r:id="rId18"/>
    <p:sldId id="424" r:id="rId19"/>
    <p:sldId id="438" r:id="rId20"/>
    <p:sldId id="475" r:id="rId21"/>
    <p:sldId id="515" r:id="rId22"/>
    <p:sldId id="439" r:id="rId23"/>
    <p:sldId id="441" r:id="rId24"/>
    <p:sldId id="481" r:id="rId25"/>
    <p:sldId id="482" r:id="rId26"/>
    <p:sldId id="483" r:id="rId27"/>
    <p:sldId id="485" r:id="rId28"/>
    <p:sldId id="486" r:id="rId29"/>
    <p:sldId id="489" r:id="rId30"/>
    <p:sldId id="490" r:id="rId31"/>
    <p:sldId id="491" r:id="rId32"/>
    <p:sldId id="492" r:id="rId33"/>
    <p:sldId id="493" r:id="rId34"/>
    <p:sldId id="494" r:id="rId35"/>
    <p:sldId id="501" r:id="rId36"/>
    <p:sldId id="502" r:id="rId37"/>
    <p:sldId id="504" r:id="rId38"/>
    <p:sldId id="506" r:id="rId39"/>
    <p:sldId id="524" r:id="rId40"/>
    <p:sldId id="508" r:id="rId41"/>
    <p:sldId id="509" r:id="rId42"/>
    <p:sldId id="511" r:id="rId43"/>
    <p:sldId id="528" r:id="rId44"/>
    <p:sldId id="419" r:id="rId45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j" initials="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800000"/>
    <a:srgbClr val="FF9966"/>
    <a:srgbClr val="FFFFCC"/>
    <a:srgbClr val="CCFFFF"/>
    <a:srgbClr val="80008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 autoAdjust="0"/>
    <p:restoredTop sz="82645" autoAdjust="0"/>
  </p:normalViewPr>
  <p:slideViewPr>
    <p:cSldViewPr>
      <p:cViewPr varScale="1">
        <p:scale>
          <a:sx n="92" d="100"/>
          <a:sy n="92" d="100"/>
        </p:scale>
        <p:origin x="23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92" y="283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79B23BF-03EC-4E9D-A6FA-68DF73318138}" type="datetimeFigureOut">
              <a:rPr lang="zh-CN" altLang="en-US"/>
              <a:pPr/>
              <a:t>2018/10/24</a:t>
            </a:fld>
            <a:endParaRPr lang="en-US" altLang="zh-CN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6803E0-46B2-4269-B08E-86934989A3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496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D23254-FAAC-477C-81ED-F5C9A35077E4}" type="datetimeFigureOut">
              <a:rPr lang="zh-CN" altLang="en-US"/>
              <a:pPr/>
              <a:t>2018/10/24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E163BE-32E2-4A0C-9191-C0BCCE5177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094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无习题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444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969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164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FF1</a:t>
            </a:r>
            <a:r>
              <a:rPr lang="zh-CN" altLang="en-US" dirty="0"/>
              <a:t>和</a:t>
            </a:r>
            <a:r>
              <a:rPr lang="en-US" altLang="zh-CN" dirty="0"/>
              <a:t>FF2</a:t>
            </a:r>
            <a:r>
              <a:rPr lang="zh-CN" altLang="en-US" dirty="0"/>
              <a:t>是两个电平触发的</a:t>
            </a:r>
            <a:r>
              <a:rPr lang="en-US" altLang="zh-CN" dirty="0"/>
              <a:t>D</a:t>
            </a:r>
            <a:r>
              <a:rPr lang="zh-CN" altLang="en-US" dirty="0"/>
              <a:t>触发器。</a:t>
            </a:r>
            <a:endParaRPr lang="en-US" altLang="zh-CN" dirty="0"/>
          </a:p>
          <a:p>
            <a:r>
              <a:rPr lang="en-US" altLang="zh-CN" dirty="0"/>
              <a:t>CLK</a:t>
            </a:r>
            <a:r>
              <a:rPr lang="zh-CN" altLang="en-US" dirty="0"/>
              <a:t>低，</a:t>
            </a:r>
            <a:r>
              <a:rPr lang="en-US" altLang="zh-CN" dirty="0"/>
              <a:t>CLK1</a:t>
            </a:r>
            <a:r>
              <a:rPr lang="zh-CN" altLang="en-US" dirty="0"/>
              <a:t>高，</a:t>
            </a:r>
            <a:r>
              <a:rPr lang="en-US" altLang="zh-CN" dirty="0"/>
              <a:t>FF1</a:t>
            </a:r>
            <a:r>
              <a:rPr lang="zh-CN" altLang="en-US" dirty="0"/>
              <a:t>的输出</a:t>
            </a:r>
            <a:r>
              <a:rPr lang="en-US" altLang="zh-CN" dirty="0"/>
              <a:t>Q1</a:t>
            </a:r>
            <a:r>
              <a:rPr lang="zh-CN" altLang="en-US" dirty="0"/>
              <a:t>随</a:t>
            </a:r>
            <a:r>
              <a:rPr lang="en-US" altLang="zh-CN" dirty="0"/>
              <a:t>D</a:t>
            </a:r>
            <a:r>
              <a:rPr lang="zh-CN" altLang="en-US" dirty="0"/>
              <a:t>变化，保持</a:t>
            </a:r>
            <a:r>
              <a:rPr lang="en-US" altLang="zh-CN" dirty="0"/>
              <a:t>Q1=D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baseline="0" dirty="0"/>
              <a:t>       CLK2</a:t>
            </a:r>
            <a:r>
              <a:rPr lang="zh-CN" altLang="en-US" baseline="0" dirty="0"/>
              <a:t>低，</a:t>
            </a:r>
            <a:r>
              <a:rPr lang="en-US" altLang="zh-CN" baseline="0" dirty="0"/>
              <a:t>FF2</a:t>
            </a:r>
            <a:r>
              <a:rPr lang="zh-CN" altLang="en-US" baseline="0" dirty="0"/>
              <a:t>的输出</a:t>
            </a:r>
            <a:r>
              <a:rPr lang="en-US" altLang="zh-CN" baseline="0" dirty="0"/>
              <a:t>Q2</a:t>
            </a:r>
            <a:r>
              <a:rPr lang="zh-CN" altLang="en-US" baseline="0" dirty="0"/>
              <a:t>保持不变</a:t>
            </a:r>
            <a:endParaRPr lang="en-US" altLang="zh-CN" baseline="0" dirty="0"/>
          </a:p>
          <a:p>
            <a:r>
              <a:rPr lang="en-US" altLang="zh-CN" baseline="0" dirty="0"/>
              <a:t>CLK</a:t>
            </a:r>
            <a:r>
              <a:rPr lang="zh-CN" altLang="en-US" baseline="0" dirty="0"/>
              <a:t>高，</a:t>
            </a:r>
            <a:r>
              <a:rPr lang="en-US" altLang="zh-CN" baseline="0" dirty="0"/>
              <a:t>CLK1</a:t>
            </a:r>
            <a:r>
              <a:rPr lang="zh-CN" altLang="en-US" baseline="0" dirty="0"/>
              <a:t>低，</a:t>
            </a:r>
            <a:r>
              <a:rPr lang="en-US" altLang="zh-CN" baseline="0" dirty="0"/>
              <a:t>Q1</a:t>
            </a:r>
            <a:r>
              <a:rPr lang="zh-CN" altLang="en-US" baseline="0" dirty="0"/>
              <a:t>保持不变</a:t>
            </a:r>
            <a:endParaRPr lang="en-US" altLang="zh-CN" baseline="0" dirty="0"/>
          </a:p>
          <a:p>
            <a:r>
              <a:rPr lang="en-US" altLang="zh-CN" baseline="0" dirty="0"/>
              <a:t>       CLK2</a:t>
            </a:r>
            <a:r>
              <a:rPr lang="zh-CN" altLang="en-US" baseline="0" dirty="0"/>
              <a:t>高，</a:t>
            </a:r>
            <a:r>
              <a:rPr lang="en-US" altLang="zh-CN" baseline="0" dirty="0"/>
              <a:t>Q2</a:t>
            </a:r>
            <a:r>
              <a:rPr lang="zh-CN" altLang="en-US" baseline="0" dirty="0"/>
              <a:t>与输入状态相同，</a:t>
            </a:r>
            <a:r>
              <a:rPr lang="en-US" altLang="zh-CN" baseline="0" dirty="0"/>
              <a:t>Q2=Q1</a:t>
            </a:r>
            <a:r>
              <a:rPr lang="zh-CN" altLang="en-US" baseline="0" dirty="0"/>
              <a:t>，故</a:t>
            </a:r>
            <a:r>
              <a:rPr lang="en-US" altLang="zh-CN" baseline="0" dirty="0"/>
              <a:t>Q</a:t>
            </a:r>
            <a:r>
              <a:rPr lang="zh-CN" altLang="en-US" baseline="0" dirty="0"/>
              <a:t>被置成了与</a:t>
            </a:r>
            <a:r>
              <a:rPr lang="en-US" altLang="zh-CN" baseline="0" dirty="0"/>
              <a:t>CLK</a:t>
            </a:r>
            <a:r>
              <a:rPr lang="zh-CN" altLang="en-US" baseline="0" dirty="0"/>
              <a:t>上升沿到达前瞬时</a:t>
            </a:r>
            <a:r>
              <a:rPr lang="en-US" altLang="zh-CN" baseline="0" dirty="0"/>
              <a:t>D</a:t>
            </a:r>
            <a:r>
              <a:rPr lang="zh-CN" altLang="en-US" baseline="0" dirty="0"/>
              <a:t>端相同的状态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866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986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特性图中的</a:t>
            </a:r>
            <a:r>
              <a:rPr lang="en-US" altLang="zh-CN" dirty="0"/>
              <a:t>1</a:t>
            </a:r>
            <a:r>
              <a:rPr lang="zh-CN" altLang="en-US" dirty="0"/>
              <a:t>* 是不定态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000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特性图中的</a:t>
            </a:r>
            <a:r>
              <a:rPr lang="en-US" altLang="zh-CN" dirty="0"/>
              <a:t>1</a:t>
            </a:r>
            <a:r>
              <a:rPr lang="zh-CN" altLang="en-US" dirty="0"/>
              <a:t>* 是不定态</a:t>
            </a:r>
          </a:p>
          <a:p>
            <a:endParaRPr lang="en-US" altLang="zh-CN" dirty="0"/>
          </a:p>
          <a:p>
            <a:r>
              <a:rPr lang="zh-CN" altLang="en-US" dirty="0"/>
              <a:t>描述触发器逻辑功能时，有特性表、特性方程、状态转换图三种可供选择的方法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269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986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两个电平触发</a:t>
            </a:r>
            <a:r>
              <a:rPr lang="en-US" altLang="zh-CN" dirty="0"/>
              <a:t>D</a:t>
            </a:r>
            <a:r>
              <a:rPr lang="zh-CN" altLang="en-US" dirty="0"/>
              <a:t>触发器结构也可以做成不同个逻辑功能的触发器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51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2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本章只介绍静态触发器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2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触发器的基本构成部分，有两个能够自行保持的稳定状态，并根据输入信号制成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68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90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这种在</a:t>
            </a:r>
            <a:r>
              <a:rPr lang="en-US" altLang="zh-CN" dirty="0"/>
              <a:t>CLK</a:t>
            </a:r>
            <a:r>
              <a:rPr lang="zh-CN" altLang="en-US" dirty="0"/>
              <a:t>由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整个脉冲期间触发器动作的控制方式称为</a:t>
            </a:r>
            <a:r>
              <a:rPr lang="zh-CN" altLang="en-US" dirty="0">
                <a:solidFill>
                  <a:srgbClr val="FF0000"/>
                </a:solidFill>
              </a:rPr>
              <a:t>电平触发方式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756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266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为了适应单端输入信号的需要，有时将</a:t>
            </a:r>
            <a:r>
              <a:rPr lang="en-US" altLang="zh-CN" i="1" dirty="0"/>
              <a:t>S</a:t>
            </a:r>
            <a:r>
              <a:rPr lang="zh-CN" altLang="en-US" dirty="0"/>
              <a:t>通过反相器接到</a:t>
            </a:r>
            <a:r>
              <a:rPr lang="en-US" altLang="zh-CN" i="1" dirty="0"/>
              <a:t>R</a:t>
            </a:r>
            <a:r>
              <a:rPr lang="zh-CN" altLang="en-US" dirty="0"/>
              <a:t>上，这就构成了电平触发的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204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为了适应单端输入信号的需要，有时将</a:t>
            </a:r>
            <a:r>
              <a:rPr lang="en-US" altLang="zh-CN" i="1" dirty="0"/>
              <a:t>S</a:t>
            </a:r>
            <a:r>
              <a:rPr lang="zh-CN" altLang="en-US" dirty="0"/>
              <a:t>通过反相器接到</a:t>
            </a:r>
            <a:r>
              <a:rPr lang="en-US" altLang="zh-CN" i="1" dirty="0"/>
              <a:t>R</a:t>
            </a:r>
            <a:r>
              <a:rPr lang="zh-CN" altLang="en-US" dirty="0"/>
              <a:t>上，这就构成了电平触发的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20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163_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25"/>
            <a:ext cx="863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上标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AS_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26988"/>
            <a:ext cx="3059112" cy="9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E088_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437188"/>
            <a:ext cx="16573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R004_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37188"/>
            <a:ext cx="8651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P172_T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Z006_T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H016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437188"/>
            <a:ext cx="15113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R147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37188"/>
            <a:ext cx="8651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DP151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V032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CD4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2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422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7401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0" y="-26988"/>
            <a:ext cx="9144000" cy="6884988"/>
            <a:chOff x="0" y="-17"/>
            <a:chExt cx="5760" cy="4337"/>
          </a:xfrm>
        </p:grpSpPr>
        <p:pic>
          <p:nvPicPr>
            <p:cNvPr id="3" name="Picture 1" descr="EV163_T">
              <a:hlinkClick r:id="rId2"/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30"/>
              <a:ext cx="544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 descr="上标题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"/>
              <a:ext cx="5760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CAS_logo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-17"/>
              <a:ext cx="1927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FE088_T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425"/>
              <a:ext cx="104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ER004_T">
              <a:hlinkClick r:id="rId8"/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DP172_T">
              <a:hlinkClick r:id="rId10"/>
            </p:cNvPr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DZ006_T">
              <a:hlinkClick r:id="rId12"/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AH016_T">
              <a:hlinkClick r:id="rId14"/>
            </p:cNvPr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3425"/>
              <a:ext cx="95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ER147_T">
              <a:hlinkClick r:id="rId16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DP151_T">
              <a:hlinkClick r:id="rId18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EV032_T">
              <a:hlinkClick r:id="rId20"/>
            </p:cNvPr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0" y="4139"/>
              <a:ext cx="5760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CD4E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4172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8488637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5593645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0172781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6575392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167603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640527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9042227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6937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1pPr>
            <a:lvl2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2pPr>
            <a:lvl3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3pPr>
            <a:lvl4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4pPr>
            <a:lvl5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13165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4668222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7841520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5623869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800" b="1" cap="all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828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815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8458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8458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273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4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302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97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653BC012-0DAF-4B88-8AEA-275F58C3AAE7}" type="slidenum">
              <a:rPr kumimoji="0" lang="en-US" altLang="zh-CN" sz="1200">
                <a:solidFill>
                  <a:schemeClr val="accent2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chemeClr val="accent2"/>
              </a:solidFill>
            </a:endParaRPr>
          </a:p>
        </p:txBody>
      </p:sp>
      <p:pic>
        <p:nvPicPr>
          <p:cNvPr id="1030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3333CC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4099" name="Group 4"/>
          <p:cNvGrpSpPr>
            <a:grpSpLocks/>
          </p:cNvGrpSpPr>
          <p:nvPr/>
        </p:nvGrpSpPr>
        <p:grpSpPr bwMode="auto">
          <a:xfrm>
            <a:off x="468313" y="1916113"/>
            <a:ext cx="8458200" cy="4572000"/>
            <a:chOff x="144" y="480"/>
            <a:chExt cx="5424" cy="3840"/>
          </a:xfrm>
        </p:grpSpPr>
        <p:sp>
          <p:nvSpPr>
            <p:cNvPr id="4110" name="Rectangle 5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1" name="Rectangle 6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5" name="Rectangle 10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Rectangle 12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8" name="Rectangle 13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9" name="Rectangle 14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0" name="Rectangle 15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1" name="Rectangle 16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2" name="Rectangle 17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3" name="Rectangle 18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4" name="Rectangle 19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6" name="Rectangle 21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7" name="Rectangle 22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8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0" name="Rectangle 25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1" name="Rectangle 26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2" name="Rectangle 27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3" name="Rectangle 28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4" name="Rectangle 29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5" name="Rectangle 30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Rectangle 31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7" name="Rectangle 32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0321" name="Rectangle 33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4100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2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42"/>
          <p:cNvSpPr>
            <a:spLocks noChangeShapeType="1"/>
          </p:cNvSpPr>
          <p:nvPr/>
        </p:nvSpPr>
        <p:spPr bwMode="auto">
          <a:xfrm>
            <a:off x="323850" y="6524625"/>
            <a:ext cx="8640763" cy="0"/>
          </a:xfrm>
          <a:prstGeom prst="line">
            <a:avLst/>
          </a:prstGeom>
          <a:noFill/>
          <a:ln w="38100">
            <a:pattFill prst="smCheck">
              <a:fgClr>
                <a:srgbClr val="FF3300"/>
              </a:fgClr>
              <a:bgClr>
                <a:srgbClr val="FFFF00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DE72B69E-8D9B-4CB0-A286-49924ECBB2B9}" type="slidenum">
              <a:rPr kumimoji="0" lang="en-US" altLang="zh-CN" sz="1200">
                <a:solidFill>
                  <a:srgbClr val="3333CC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rgbClr val="3333CC"/>
              </a:solidFill>
            </a:endParaRPr>
          </a:p>
        </p:txBody>
      </p:sp>
      <p:pic>
        <p:nvPicPr>
          <p:cNvPr id="4103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png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3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1.png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png"/><Relationship Id="rId5" Type="http://schemas.openxmlformats.org/officeDocument/2006/relationships/image" Target="../media/image980.png"/><Relationship Id="rId4" Type="http://schemas.openxmlformats.org/officeDocument/2006/relationships/image" Target="../media/image4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7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57200" y="1700808"/>
            <a:ext cx="8229600" cy="14401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9600" dirty="0">
                <a:solidFill>
                  <a:srgbClr val="0070C0"/>
                </a:solidFill>
              </a:rPr>
              <a:t>数字电路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544" y="3717032"/>
            <a:ext cx="8229600" cy="13681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中国科学院计算技术研究所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Hans" altLang="en-US" sz="2800" dirty="0">
                <a:solidFill>
                  <a:schemeClr val="tx1"/>
                </a:solidFill>
              </a:rPr>
              <a:t>安学军</a:t>
            </a:r>
            <a:r>
              <a:rPr lang="zh-CN" altLang="en-US" sz="2800" dirty="0">
                <a:solidFill>
                  <a:schemeClr val="tx1"/>
                </a:solidFill>
              </a:rPr>
              <a:t>研究员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Hans" sz="2800" dirty="0" err="1">
                <a:solidFill>
                  <a:schemeClr val="tx1"/>
                </a:solidFill>
              </a:rPr>
              <a:t>axj</a:t>
            </a:r>
            <a:r>
              <a:rPr lang="en-US" altLang="zh-CN" sz="2800" dirty="0" err="1">
                <a:solidFill>
                  <a:schemeClr val="tx1"/>
                </a:solidFill>
              </a:rPr>
              <a:t>@ict.ac.cn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或非门</a:t>
            </a:r>
            <a:r>
              <a:rPr lang="zh-CN" altLang="en-US" dirty="0"/>
              <a:t>组成的锁存器</a:t>
            </a:r>
            <a:endParaRPr lang="en-US" altLang="zh-CN" dirty="0"/>
          </a:p>
        </p:txBody>
      </p:sp>
      <p:pic>
        <p:nvPicPr>
          <p:cNvPr id="5" name="Picture 80" descr="5-2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564904"/>
            <a:ext cx="811369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76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或非门</a:t>
            </a:r>
            <a:r>
              <a:rPr lang="zh-CN" altLang="en-US" dirty="0"/>
              <a:t>组成的锁存器</a:t>
            </a:r>
            <a:endParaRPr lang="en-US" altLang="zh-CN" dirty="0"/>
          </a:p>
          <a:p>
            <a:pPr lvl="1"/>
            <a:r>
              <a:rPr lang="zh-CN" altLang="en-US" dirty="0"/>
              <a:t>工作原理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Text Box 144"/>
          <p:cNvSpPr txBox="1">
            <a:spLocks noChangeArrowheads="1"/>
          </p:cNvSpPr>
          <p:nvPr/>
        </p:nvSpPr>
        <p:spPr bwMode="auto">
          <a:xfrm>
            <a:off x="1195922" y="3066561"/>
            <a:ext cx="3529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+mj-ea"/>
                <a:ea typeface="+mj-ea"/>
              </a:rPr>
              <a:t>a .  </a:t>
            </a: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9" name="Rectangle 148"/>
          <p:cNvSpPr>
            <a:spLocks noChangeArrowheads="1"/>
          </p:cNvSpPr>
          <p:nvPr/>
        </p:nvSpPr>
        <p:spPr bwMode="auto">
          <a:xfrm>
            <a:off x="2853272" y="3582362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>
                <a:latin typeface="+mj-ea"/>
                <a:ea typeface="+mj-ea"/>
              </a:rPr>
              <a:t>Q</a:t>
            </a:r>
            <a:r>
              <a:rPr lang="en-US" altLang="zh-CN" sz="2400" i="1">
                <a:latin typeface="+mj-ea"/>
                <a:ea typeface="+mj-ea"/>
                <a:sym typeface="Symbol" pitchFamily="18" charset="2"/>
              </a:rPr>
              <a:t></a:t>
            </a:r>
            <a:r>
              <a:rPr lang="zh-CN" altLang="en-US" sz="2400">
                <a:latin typeface="+mj-ea"/>
                <a:ea typeface="+mj-ea"/>
              </a:rPr>
              <a:t>＝</a:t>
            </a:r>
            <a:r>
              <a:rPr lang="en-US" altLang="zh-CN" sz="2400">
                <a:latin typeface="+mj-ea"/>
                <a:ea typeface="+mj-ea"/>
              </a:rPr>
              <a:t>0</a:t>
            </a:r>
          </a:p>
        </p:txBody>
      </p:sp>
      <p:sp>
        <p:nvSpPr>
          <p:cNvPr id="10" name="Rectangle 149"/>
          <p:cNvSpPr>
            <a:spLocks noChangeArrowheads="1"/>
          </p:cNvSpPr>
          <p:nvPr/>
        </p:nvSpPr>
        <p:spPr bwMode="auto">
          <a:xfrm>
            <a:off x="835559" y="3603941"/>
            <a:ext cx="1152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11" name="AutoShape 150"/>
          <p:cNvSpPr>
            <a:spLocks noChangeArrowheads="1"/>
          </p:cNvSpPr>
          <p:nvPr/>
        </p:nvSpPr>
        <p:spPr bwMode="auto">
          <a:xfrm>
            <a:off x="2061109" y="3726824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grpSp>
        <p:nvGrpSpPr>
          <p:cNvPr id="12" name="Group 154"/>
          <p:cNvGrpSpPr>
            <a:grpSpLocks/>
          </p:cNvGrpSpPr>
          <p:nvPr/>
        </p:nvGrpSpPr>
        <p:grpSpPr bwMode="auto">
          <a:xfrm>
            <a:off x="710147" y="4228470"/>
            <a:ext cx="1131887" cy="1038226"/>
            <a:chOff x="158" y="1706"/>
            <a:chExt cx="713" cy="654"/>
          </a:xfrm>
        </p:grpSpPr>
        <p:sp>
          <p:nvSpPr>
            <p:cNvPr id="13" name="Rectangle 151"/>
            <p:cNvSpPr>
              <a:spLocks noChangeArrowheads="1"/>
            </p:cNvSpPr>
            <p:nvPr/>
          </p:nvSpPr>
          <p:spPr bwMode="auto">
            <a:xfrm>
              <a:off x="249" y="1706"/>
              <a:ext cx="6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+mj-ea"/>
                  <a:ea typeface="+mj-ea"/>
                </a:rPr>
                <a:t>R</a:t>
              </a:r>
              <a:r>
                <a:rPr lang="en-US" altLang="zh-CN" sz="2400" baseline="-25000">
                  <a:latin typeface="+mj-ea"/>
                  <a:ea typeface="+mj-ea"/>
                </a:rPr>
                <a:t>D</a:t>
              </a:r>
              <a:r>
                <a:rPr lang="zh-CN" altLang="en-US" sz="2400">
                  <a:latin typeface="+mj-ea"/>
                  <a:ea typeface="+mj-ea"/>
                </a:rPr>
                <a:t>＝</a:t>
              </a:r>
              <a:r>
                <a:rPr lang="en-US" altLang="zh-CN" sz="2400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14" name="Rectangle 152"/>
            <p:cNvSpPr>
              <a:spLocks noChangeArrowheads="1"/>
            </p:cNvSpPr>
            <p:nvPr/>
          </p:nvSpPr>
          <p:spPr bwMode="auto">
            <a:xfrm>
              <a:off x="249" y="2069"/>
              <a:ext cx="5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+mj-ea"/>
                  <a:ea typeface="+mj-ea"/>
                </a:rPr>
                <a:t>Q</a:t>
              </a:r>
              <a:r>
                <a:rPr lang="en-US" altLang="zh-CN" sz="2400" i="1">
                  <a:latin typeface="+mj-ea"/>
                  <a:ea typeface="+mj-ea"/>
                  <a:sym typeface="Symbol" pitchFamily="18" charset="2"/>
                </a:rPr>
                <a:t></a:t>
              </a:r>
              <a:r>
                <a:rPr lang="zh-CN" altLang="en-US" sz="2400">
                  <a:latin typeface="+mj-ea"/>
                  <a:ea typeface="+mj-ea"/>
                </a:rPr>
                <a:t>＝</a:t>
              </a:r>
              <a:r>
                <a:rPr lang="en-US" altLang="zh-CN" sz="2400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15" name="AutoShape 153"/>
            <p:cNvSpPr>
              <a:spLocks/>
            </p:cNvSpPr>
            <p:nvPr/>
          </p:nvSpPr>
          <p:spPr bwMode="auto">
            <a:xfrm>
              <a:off x="158" y="1797"/>
              <a:ext cx="136" cy="54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+mj-ea"/>
                <a:ea typeface="+mj-ea"/>
              </a:endParaRPr>
            </a:p>
          </p:txBody>
        </p:sp>
      </p:grpSp>
      <p:sp>
        <p:nvSpPr>
          <p:cNvPr id="16" name="AutoShape 155"/>
          <p:cNvSpPr>
            <a:spLocks noChangeArrowheads="1"/>
          </p:cNvSpPr>
          <p:nvPr/>
        </p:nvSpPr>
        <p:spPr bwMode="auto">
          <a:xfrm>
            <a:off x="2078572" y="4588831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17" name="Rectangle 156"/>
          <p:cNvSpPr>
            <a:spLocks noChangeArrowheads="1"/>
          </p:cNvSpPr>
          <p:nvPr/>
        </p:nvSpPr>
        <p:spPr bwMode="auto">
          <a:xfrm>
            <a:off x="2870734" y="4450718"/>
            <a:ext cx="1223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>
                <a:latin typeface="+mj-ea"/>
                <a:ea typeface="+mj-ea"/>
              </a:rPr>
              <a:t>Q</a:t>
            </a:r>
            <a:r>
              <a:rPr lang="zh-CN" altLang="en-US" sz="2400">
                <a:latin typeface="+mj-ea"/>
                <a:ea typeface="+mj-ea"/>
              </a:rPr>
              <a:t>＝</a:t>
            </a:r>
            <a:r>
              <a:rPr lang="en-US" altLang="zh-CN" sz="2400">
                <a:latin typeface="+mj-ea"/>
                <a:ea typeface="+mj-ea"/>
              </a:rPr>
              <a:t>1</a:t>
            </a:r>
          </a:p>
        </p:txBody>
      </p:sp>
      <p:sp>
        <p:nvSpPr>
          <p:cNvPr id="18" name="Text Box 157"/>
          <p:cNvSpPr txBox="1">
            <a:spLocks noChangeArrowheads="1"/>
          </p:cNvSpPr>
          <p:nvPr/>
        </p:nvSpPr>
        <p:spPr bwMode="auto">
          <a:xfrm>
            <a:off x="5183847" y="3166759"/>
            <a:ext cx="352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+mj-ea"/>
                <a:ea typeface="+mj-ea"/>
              </a:rPr>
              <a:t>b .  </a:t>
            </a: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</a:p>
        </p:txBody>
      </p:sp>
      <p:sp>
        <p:nvSpPr>
          <p:cNvPr id="19" name="Rectangle 158"/>
          <p:cNvSpPr>
            <a:spLocks noChangeArrowheads="1"/>
          </p:cNvSpPr>
          <p:nvPr/>
        </p:nvSpPr>
        <p:spPr bwMode="auto">
          <a:xfrm>
            <a:off x="7348577" y="3636917"/>
            <a:ext cx="11509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>
                <a:latin typeface="+mj-ea"/>
                <a:ea typeface="+mj-ea"/>
              </a:rPr>
              <a:t>Q</a:t>
            </a:r>
            <a:r>
              <a:rPr lang="zh-CN" altLang="en-US" sz="2400">
                <a:latin typeface="+mj-ea"/>
                <a:ea typeface="+mj-ea"/>
              </a:rPr>
              <a:t>＝</a:t>
            </a:r>
            <a:r>
              <a:rPr lang="en-US" altLang="zh-CN" sz="2400">
                <a:latin typeface="+mj-ea"/>
                <a:ea typeface="+mj-ea"/>
              </a:rPr>
              <a:t>0</a:t>
            </a:r>
          </a:p>
        </p:txBody>
      </p:sp>
      <p:sp>
        <p:nvSpPr>
          <p:cNvPr id="20" name="Rectangle 159"/>
          <p:cNvSpPr>
            <a:spLocks noChangeArrowheads="1"/>
          </p:cNvSpPr>
          <p:nvPr/>
        </p:nvSpPr>
        <p:spPr bwMode="auto">
          <a:xfrm>
            <a:off x="5330864" y="3630567"/>
            <a:ext cx="1368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21" name="AutoShape 160"/>
          <p:cNvSpPr>
            <a:spLocks noChangeArrowheads="1"/>
          </p:cNvSpPr>
          <p:nvPr/>
        </p:nvSpPr>
        <p:spPr bwMode="auto">
          <a:xfrm>
            <a:off x="6556414" y="3775029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grpSp>
        <p:nvGrpSpPr>
          <p:cNvPr id="22" name="Group 161"/>
          <p:cNvGrpSpPr>
            <a:grpSpLocks/>
          </p:cNvGrpSpPr>
          <p:nvPr/>
        </p:nvGrpSpPr>
        <p:grpSpPr bwMode="auto">
          <a:xfrm>
            <a:off x="5270039" y="4221309"/>
            <a:ext cx="1093518" cy="1044576"/>
            <a:chOff x="158" y="1706"/>
            <a:chExt cx="658" cy="658"/>
          </a:xfrm>
        </p:grpSpPr>
        <p:sp>
          <p:nvSpPr>
            <p:cNvPr id="23" name="Rectangle 162"/>
            <p:cNvSpPr>
              <a:spLocks noChangeArrowheads="1"/>
            </p:cNvSpPr>
            <p:nvPr/>
          </p:nvSpPr>
          <p:spPr bwMode="auto">
            <a:xfrm>
              <a:off x="249" y="1706"/>
              <a:ext cx="5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+mj-ea"/>
                  <a:ea typeface="+mj-ea"/>
                </a:rPr>
                <a:t>S</a:t>
              </a:r>
              <a:r>
                <a:rPr lang="en-US" altLang="zh-CN" sz="2400" baseline="-25000" dirty="0">
                  <a:latin typeface="+mj-ea"/>
                  <a:ea typeface="+mj-ea"/>
                </a:rPr>
                <a:t>D</a:t>
              </a:r>
              <a:r>
                <a:rPr lang="zh-CN" altLang="en-US" sz="2400" dirty="0">
                  <a:latin typeface="+mj-ea"/>
                  <a:ea typeface="+mj-ea"/>
                </a:rPr>
                <a:t>＝</a:t>
              </a:r>
              <a:r>
                <a:rPr lang="en-US" altLang="zh-CN" sz="2400" dirty="0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24" name="Rectangle 163"/>
            <p:cNvSpPr>
              <a:spLocks noChangeArrowheads="1"/>
            </p:cNvSpPr>
            <p:nvPr/>
          </p:nvSpPr>
          <p:spPr bwMode="auto">
            <a:xfrm>
              <a:off x="249" y="2073"/>
              <a:ext cx="5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+mj-ea"/>
                  <a:ea typeface="+mj-ea"/>
                </a:rPr>
                <a:t>Q = </a:t>
              </a:r>
              <a:r>
                <a:rPr lang="en-US" altLang="zh-CN" sz="2400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25" name="AutoShape 164"/>
            <p:cNvSpPr>
              <a:spLocks/>
            </p:cNvSpPr>
            <p:nvPr/>
          </p:nvSpPr>
          <p:spPr bwMode="auto">
            <a:xfrm>
              <a:off x="158" y="1797"/>
              <a:ext cx="136" cy="54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+mj-ea"/>
                <a:ea typeface="+mj-ea"/>
              </a:endParaRPr>
            </a:p>
          </p:txBody>
        </p:sp>
      </p:grpSp>
      <p:sp>
        <p:nvSpPr>
          <p:cNvPr id="26" name="AutoShape 165"/>
          <p:cNvSpPr>
            <a:spLocks noChangeArrowheads="1"/>
          </p:cNvSpPr>
          <p:nvPr/>
        </p:nvSpPr>
        <p:spPr bwMode="auto">
          <a:xfrm>
            <a:off x="6579115" y="4695972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27" name="Rectangle 166"/>
          <p:cNvSpPr>
            <a:spLocks noChangeArrowheads="1"/>
          </p:cNvSpPr>
          <p:nvPr/>
        </p:nvSpPr>
        <p:spPr bwMode="auto">
          <a:xfrm>
            <a:off x="7348577" y="4566739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latin typeface="+mj-ea"/>
                <a:ea typeface="+mj-ea"/>
              </a:rPr>
              <a:t>Q </a:t>
            </a:r>
            <a:r>
              <a:rPr lang="en-US" altLang="zh-CN" sz="2400" i="1" dirty="0">
                <a:latin typeface="+mj-ea"/>
                <a:ea typeface="+mj-ea"/>
                <a:sym typeface="Symbol" pitchFamily="18" charset="2"/>
              </a:rPr>
              <a:t>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28" name="AutoShape 180"/>
          <p:cNvSpPr>
            <a:spLocks noChangeArrowheads="1"/>
          </p:cNvSpPr>
          <p:nvPr/>
        </p:nvSpPr>
        <p:spPr bwMode="auto">
          <a:xfrm>
            <a:off x="1267359" y="5689295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29" name="Rectangle 181"/>
          <p:cNvSpPr>
            <a:spLocks noChangeArrowheads="1"/>
          </p:cNvSpPr>
          <p:nvPr/>
        </p:nvSpPr>
        <p:spPr bwMode="auto">
          <a:xfrm>
            <a:off x="1936824" y="5566412"/>
            <a:ext cx="1867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锁存器的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态</a:t>
            </a:r>
          </a:p>
        </p:txBody>
      </p:sp>
      <p:sp>
        <p:nvSpPr>
          <p:cNvPr id="31" name="AutoShape 183"/>
          <p:cNvSpPr>
            <a:spLocks noChangeArrowheads="1"/>
          </p:cNvSpPr>
          <p:nvPr/>
        </p:nvSpPr>
        <p:spPr bwMode="auto">
          <a:xfrm>
            <a:off x="5436042" y="5704226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32" name="Rectangle 184"/>
          <p:cNvSpPr>
            <a:spLocks noChangeArrowheads="1"/>
          </p:cNvSpPr>
          <p:nvPr/>
        </p:nvSpPr>
        <p:spPr bwMode="auto">
          <a:xfrm>
            <a:off x="6147979" y="5581344"/>
            <a:ext cx="1867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锁存器的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态</a:t>
            </a:r>
          </a:p>
        </p:txBody>
      </p:sp>
      <p:sp>
        <p:nvSpPr>
          <p:cNvPr id="33" name="AutoShape 185"/>
          <p:cNvSpPr>
            <a:spLocks noChangeArrowheads="1"/>
          </p:cNvSpPr>
          <p:nvPr/>
        </p:nvSpPr>
        <p:spPr bwMode="auto">
          <a:xfrm>
            <a:off x="2878579" y="2460758"/>
            <a:ext cx="2844800" cy="504825"/>
          </a:xfrm>
          <a:prstGeom prst="wedgeRoundRectCallout">
            <a:avLst>
              <a:gd name="adj1" fmla="val -41337"/>
              <a:gd name="adj2" fmla="val 10213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置位端或置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输入端</a:t>
            </a:r>
          </a:p>
        </p:txBody>
      </p:sp>
      <p:pic>
        <p:nvPicPr>
          <p:cNvPr id="30" name="Picture 80" descr="5-2-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1" r="30877" b="24185"/>
          <a:stretch/>
        </p:blipFill>
        <p:spPr bwMode="auto">
          <a:xfrm>
            <a:off x="6339786" y="0"/>
            <a:ext cx="2804214" cy="234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186"/>
          <p:cNvSpPr>
            <a:spLocks noChangeArrowheads="1"/>
          </p:cNvSpPr>
          <p:nvPr/>
        </p:nvSpPr>
        <p:spPr bwMode="auto">
          <a:xfrm>
            <a:off x="6243883" y="2460758"/>
            <a:ext cx="2900118" cy="504825"/>
          </a:xfrm>
          <a:prstGeom prst="wedgeRoundRectCallout">
            <a:avLst>
              <a:gd name="adj1" fmla="val -54194"/>
              <a:gd name="adj2" fmla="val 1103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复位端或置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输入端</a:t>
            </a:r>
          </a:p>
        </p:txBody>
      </p:sp>
    </p:spTree>
    <p:extLst>
      <p:ext uri="{BB962C8B-B14F-4D97-AF65-F5344CB8AC3E}">
        <p14:creationId xmlns:p14="http://schemas.microsoft.com/office/powerpoint/2010/main" val="19127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6" grpId="0" animBg="1"/>
      <p:bldP spid="27" grpId="0"/>
      <p:bldP spid="28" grpId="0" animBg="1"/>
      <p:bldP spid="29" grpId="0"/>
      <p:bldP spid="31" grpId="0" animBg="1"/>
      <p:bldP spid="32" grpId="0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或非门</a:t>
            </a:r>
            <a:r>
              <a:rPr lang="zh-CN" altLang="en-US" dirty="0"/>
              <a:t>组成的锁存器</a:t>
            </a:r>
            <a:endParaRPr lang="en-US" altLang="zh-CN" dirty="0"/>
          </a:p>
          <a:p>
            <a:pPr lvl="1"/>
            <a:r>
              <a:rPr lang="zh-CN" altLang="en-US" dirty="0"/>
              <a:t>工作原理</a:t>
            </a:r>
            <a:endParaRPr lang="en-US" altLang="zh-CN" dirty="0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1356485" y="2975361"/>
            <a:ext cx="3455988" cy="5762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400" b="0" kern="0" dirty="0">
                <a:solidFill>
                  <a:schemeClr val="tx1"/>
                </a:solidFill>
                <a:latin typeface="+mj-ea"/>
              </a:rPr>
              <a:t>c .  </a:t>
            </a:r>
            <a:r>
              <a:rPr lang="en-US" altLang="zh-CN" sz="2400" b="0" i="1" kern="0" dirty="0">
                <a:solidFill>
                  <a:schemeClr val="tx1"/>
                </a:solidFill>
                <a:latin typeface="+mj-ea"/>
              </a:rPr>
              <a:t>R</a:t>
            </a:r>
            <a:r>
              <a:rPr lang="en-US" altLang="zh-CN" sz="2400" b="0" kern="0" baseline="-25000" dirty="0">
                <a:solidFill>
                  <a:schemeClr val="tx1"/>
                </a:solidFill>
                <a:latin typeface="+mj-ea"/>
              </a:rPr>
              <a:t>D</a:t>
            </a:r>
            <a:r>
              <a:rPr lang="zh-CN" altLang="en-US" sz="2400" b="0" kern="0" dirty="0">
                <a:solidFill>
                  <a:schemeClr val="tx1"/>
                </a:solidFill>
                <a:latin typeface="+mj-ea"/>
              </a:rPr>
              <a:t>＝</a:t>
            </a:r>
            <a:r>
              <a:rPr lang="en-US" altLang="zh-CN" sz="2400" b="0" kern="0" dirty="0">
                <a:solidFill>
                  <a:schemeClr val="tx1"/>
                </a:solidFill>
                <a:latin typeface="+mj-ea"/>
              </a:rPr>
              <a:t>0</a:t>
            </a:r>
            <a:r>
              <a:rPr lang="zh-CN" altLang="en-US" sz="2400" b="0" kern="0" dirty="0">
                <a:solidFill>
                  <a:schemeClr val="tx1"/>
                </a:solidFill>
                <a:latin typeface="+mj-ea"/>
              </a:rPr>
              <a:t>，</a:t>
            </a:r>
            <a:r>
              <a:rPr lang="en-US" altLang="zh-CN" sz="2400" b="0" i="1" kern="0" dirty="0">
                <a:solidFill>
                  <a:schemeClr val="tx1"/>
                </a:solidFill>
                <a:latin typeface="+mj-ea"/>
              </a:rPr>
              <a:t>S</a:t>
            </a:r>
            <a:r>
              <a:rPr lang="en-US" altLang="zh-CN" sz="2400" b="0" kern="0" baseline="-25000" dirty="0">
                <a:solidFill>
                  <a:schemeClr val="tx1"/>
                </a:solidFill>
                <a:latin typeface="+mj-ea"/>
              </a:rPr>
              <a:t>D</a:t>
            </a:r>
            <a:r>
              <a:rPr lang="zh-CN" altLang="en-US" sz="2400" b="0" kern="0" dirty="0">
                <a:solidFill>
                  <a:schemeClr val="tx1"/>
                </a:solidFill>
                <a:latin typeface="+mj-ea"/>
              </a:rPr>
              <a:t>＝</a:t>
            </a:r>
            <a:r>
              <a:rPr lang="en-US" altLang="zh-CN" sz="2400" b="0" kern="0" dirty="0">
                <a:solidFill>
                  <a:schemeClr val="tx1"/>
                </a:solidFill>
                <a:latin typeface="+mj-ea"/>
              </a:rPr>
              <a:t>0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809239" y="5489006"/>
            <a:ext cx="1800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latin typeface="+mj-ea"/>
                <a:ea typeface="+mj-ea"/>
              </a:rPr>
              <a:t>Q*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980565" y="5629311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1339340" y="3957080"/>
            <a:ext cx="1087438" cy="1044576"/>
            <a:chOff x="158" y="1706"/>
            <a:chExt cx="685" cy="658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249" y="1706"/>
              <a:ext cx="5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+mj-ea"/>
                  <a:ea typeface="+mj-ea"/>
                </a:rPr>
                <a:t>S</a:t>
              </a:r>
              <a:r>
                <a:rPr lang="en-US" altLang="zh-CN" sz="2400" baseline="-25000" dirty="0">
                  <a:latin typeface="+mj-ea"/>
                  <a:ea typeface="+mj-ea"/>
                </a:rPr>
                <a:t>D</a:t>
              </a:r>
              <a:r>
                <a:rPr lang="zh-CN" altLang="en-US" sz="2400" dirty="0">
                  <a:latin typeface="+mj-ea"/>
                  <a:ea typeface="+mj-ea"/>
                </a:rPr>
                <a:t>＝</a:t>
              </a:r>
              <a:r>
                <a:rPr lang="en-US" altLang="zh-CN" sz="2400" dirty="0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49" y="2073"/>
              <a:ext cx="5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+mj-ea"/>
                  <a:ea typeface="+mj-ea"/>
                </a:rPr>
                <a:t>Q </a:t>
              </a:r>
              <a:r>
                <a:rPr lang="en-US" altLang="zh-CN" sz="2400" dirty="0">
                  <a:latin typeface="+mj-ea"/>
                  <a:ea typeface="+mj-ea"/>
                </a:rPr>
                <a:t>=0</a:t>
              </a:r>
            </a:p>
          </p:txBody>
        </p:sp>
        <p:sp>
          <p:nvSpPr>
            <p:cNvPr id="36" name="AutoShape 10"/>
            <p:cNvSpPr>
              <a:spLocks/>
            </p:cNvSpPr>
            <p:nvPr/>
          </p:nvSpPr>
          <p:spPr bwMode="auto">
            <a:xfrm>
              <a:off x="158" y="1797"/>
              <a:ext cx="136" cy="54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+mj-ea"/>
                <a:ea typeface="+mj-ea"/>
              </a:endParaRPr>
            </a:p>
          </p:txBody>
        </p:sp>
      </p:grp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974851" y="5227391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1755870" y="5104508"/>
            <a:ext cx="1511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latin typeface="+mj-ea"/>
                <a:ea typeface="+mj-ea"/>
              </a:rPr>
              <a:t>Q *</a:t>
            </a:r>
            <a:r>
              <a:rPr lang="en-US" altLang="zh-CN" sz="2400" i="1" dirty="0">
                <a:latin typeface="+mj-ea"/>
                <a:ea typeface="+mj-ea"/>
                <a:sym typeface="Symbol" pitchFamily="18" charset="2"/>
              </a:rPr>
              <a:t>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1090102" y="3495415"/>
            <a:ext cx="161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若</a:t>
            </a:r>
            <a:r>
              <a:rPr lang="en-US" altLang="zh-CN" sz="2400" i="1" dirty="0">
                <a:latin typeface="+mj-ea"/>
                <a:ea typeface="+mj-ea"/>
              </a:rPr>
              <a:t>Q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</a:p>
        </p:txBody>
      </p:sp>
      <p:sp>
        <p:nvSpPr>
          <p:cNvPr id="41" name="AutoShape 21"/>
          <p:cNvSpPr>
            <a:spLocks noChangeArrowheads="1"/>
          </p:cNvSpPr>
          <p:nvPr/>
        </p:nvSpPr>
        <p:spPr bwMode="auto">
          <a:xfrm>
            <a:off x="5073776" y="2293037"/>
            <a:ext cx="2825428" cy="776040"/>
          </a:xfrm>
          <a:prstGeom prst="horizontalScroll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+mj-ea"/>
                <a:ea typeface="+mj-ea"/>
              </a:rPr>
              <a:t>Q</a:t>
            </a:r>
            <a:r>
              <a:rPr lang="zh-CN" altLang="en-US" sz="2400" b="1" dirty="0">
                <a:latin typeface="+mj-ea"/>
                <a:ea typeface="+mj-ea"/>
              </a:rPr>
              <a:t>：原态，</a:t>
            </a:r>
            <a:r>
              <a:rPr lang="en-US" altLang="zh-CN" sz="2400" b="1" dirty="0">
                <a:latin typeface="+mj-ea"/>
                <a:ea typeface="+mj-ea"/>
              </a:rPr>
              <a:t>Q*</a:t>
            </a:r>
            <a:r>
              <a:rPr lang="zh-CN" altLang="en-US" sz="2400" b="1" dirty="0">
                <a:latin typeface="+mj-ea"/>
                <a:ea typeface="+mj-ea"/>
              </a:rPr>
              <a:t>：新态</a:t>
            </a: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5837225" y="4703524"/>
            <a:ext cx="1511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latin typeface="+mj-ea"/>
                <a:ea typeface="+mj-ea"/>
              </a:rPr>
              <a:t>Q*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43" name="AutoShape 24"/>
          <p:cNvSpPr>
            <a:spLocks noChangeArrowheads="1"/>
          </p:cNvSpPr>
          <p:nvPr/>
        </p:nvSpPr>
        <p:spPr bwMode="auto">
          <a:xfrm>
            <a:off x="7091490" y="4187893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7775987" y="3776730"/>
            <a:ext cx="1219655" cy="1038226"/>
            <a:chOff x="158" y="1706"/>
            <a:chExt cx="671" cy="654"/>
          </a:xfrm>
        </p:grpSpPr>
        <p:sp>
          <p:nvSpPr>
            <p:cNvPr id="45" name="Rectangle 26"/>
            <p:cNvSpPr>
              <a:spLocks noChangeArrowheads="1"/>
            </p:cNvSpPr>
            <p:nvPr/>
          </p:nvSpPr>
          <p:spPr bwMode="auto">
            <a:xfrm>
              <a:off x="249" y="1706"/>
              <a:ext cx="5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+mj-ea"/>
                  <a:ea typeface="+mj-ea"/>
                </a:rPr>
                <a:t>R</a:t>
              </a:r>
              <a:r>
                <a:rPr lang="en-US" altLang="zh-CN" sz="2400" baseline="-25000">
                  <a:latin typeface="+mj-ea"/>
                  <a:ea typeface="+mj-ea"/>
                </a:rPr>
                <a:t>D</a:t>
              </a:r>
              <a:r>
                <a:rPr lang="zh-CN" altLang="en-US" sz="2400">
                  <a:latin typeface="+mj-ea"/>
                  <a:ea typeface="+mj-ea"/>
                </a:rPr>
                <a:t>＝</a:t>
              </a:r>
              <a:r>
                <a:rPr lang="en-US" altLang="zh-CN" sz="2400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6" name="Rectangle 27"/>
            <p:cNvSpPr>
              <a:spLocks noChangeArrowheads="1"/>
            </p:cNvSpPr>
            <p:nvPr/>
          </p:nvSpPr>
          <p:spPr bwMode="auto">
            <a:xfrm>
              <a:off x="249" y="2069"/>
              <a:ext cx="5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+mj-ea"/>
                  <a:ea typeface="+mj-ea"/>
                </a:rPr>
                <a:t>Q*</a:t>
              </a:r>
              <a:r>
                <a:rPr lang="en-US" altLang="zh-CN" sz="2400" i="1" dirty="0">
                  <a:latin typeface="+mj-ea"/>
                  <a:ea typeface="+mj-ea"/>
                  <a:sym typeface="Symbol" pitchFamily="18" charset="2"/>
                </a:rPr>
                <a:t></a:t>
              </a:r>
              <a:r>
                <a:rPr lang="en-US" altLang="zh-CN" sz="2400" i="1" dirty="0">
                  <a:latin typeface="+mj-ea"/>
                  <a:ea typeface="+mj-ea"/>
                </a:rPr>
                <a:t> </a:t>
              </a:r>
              <a:r>
                <a:rPr lang="en-US" altLang="zh-CN" sz="2400" dirty="0">
                  <a:latin typeface="+mj-ea"/>
                  <a:ea typeface="+mj-ea"/>
                </a:rPr>
                <a:t>=0</a:t>
              </a:r>
            </a:p>
          </p:txBody>
        </p:sp>
        <p:sp>
          <p:nvSpPr>
            <p:cNvPr id="47" name="AutoShape 28"/>
            <p:cNvSpPr>
              <a:spLocks/>
            </p:cNvSpPr>
            <p:nvPr/>
          </p:nvSpPr>
          <p:spPr bwMode="auto">
            <a:xfrm>
              <a:off x="158" y="1797"/>
              <a:ext cx="136" cy="54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+mj-ea"/>
                <a:ea typeface="+mj-ea"/>
              </a:endParaRPr>
            </a:p>
          </p:txBody>
        </p:sp>
      </p:grpSp>
      <p:sp>
        <p:nvSpPr>
          <p:cNvPr id="48" name="AutoShape 29"/>
          <p:cNvSpPr>
            <a:spLocks noChangeArrowheads="1"/>
          </p:cNvSpPr>
          <p:nvPr/>
        </p:nvSpPr>
        <p:spPr bwMode="auto">
          <a:xfrm>
            <a:off x="4956612" y="4235838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49" name="Rectangle 30"/>
          <p:cNvSpPr>
            <a:spLocks noChangeArrowheads="1"/>
          </p:cNvSpPr>
          <p:nvPr/>
        </p:nvSpPr>
        <p:spPr bwMode="auto">
          <a:xfrm>
            <a:off x="5658609" y="4078356"/>
            <a:ext cx="1655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latin typeface="+mj-ea"/>
                <a:ea typeface="+mj-ea"/>
              </a:rPr>
              <a:t>Q *</a:t>
            </a:r>
            <a:r>
              <a:rPr lang="en-US" altLang="zh-CN" sz="2400" i="1" dirty="0">
                <a:latin typeface="+mj-ea"/>
                <a:ea typeface="+mj-ea"/>
                <a:sym typeface="Symbol" pitchFamily="18" charset="2"/>
              </a:rPr>
              <a:t>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</a:p>
        </p:txBody>
      </p:sp>
      <p:sp>
        <p:nvSpPr>
          <p:cNvPr id="50" name="Rectangle 31"/>
          <p:cNvSpPr>
            <a:spLocks noChangeArrowheads="1"/>
          </p:cNvSpPr>
          <p:nvPr/>
        </p:nvSpPr>
        <p:spPr bwMode="auto">
          <a:xfrm>
            <a:off x="5695122" y="3470035"/>
            <a:ext cx="161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若</a:t>
            </a:r>
            <a:r>
              <a:rPr lang="en-US" altLang="zh-CN" sz="2400" i="1" dirty="0">
                <a:latin typeface="+mj-ea"/>
                <a:ea typeface="+mj-ea"/>
              </a:rPr>
              <a:t>Q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</a:p>
        </p:txBody>
      </p:sp>
      <p:sp>
        <p:nvSpPr>
          <p:cNvPr id="51" name="AutoShape 32"/>
          <p:cNvSpPr>
            <a:spLocks noChangeArrowheads="1"/>
          </p:cNvSpPr>
          <p:nvPr/>
        </p:nvSpPr>
        <p:spPr bwMode="auto">
          <a:xfrm>
            <a:off x="4976307" y="4790192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4"/>
              <p:cNvSpPr>
                <a:spLocks noChangeArrowheads="1"/>
              </p:cNvSpPr>
              <p:nvPr/>
            </p:nvSpPr>
            <p:spPr bwMode="auto">
              <a:xfrm>
                <a:off x="4857220" y="5283266"/>
                <a:ext cx="3527425" cy="573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∴ </m:t>
                    </m:r>
                  </m:oMath>
                </a14:m>
                <a:r>
                  <a:rPr lang="en-US" altLang="zh-CN" sz="2400" i="1" dirty="0">
                    <a:latin typeface="+mj-ea"/>
                    <a:ea typeface="+mj-ea"/>
                  </a:rPr>
                  <a:t>Q*</a:t>
                </a:r>
                <a:r>
                  <a:rPr lang="zh-CN" altLang="en-US" sz="2400" dirty="0">
                    <a:latin typeface="+mj-ea"/>
                    <a:ea typeface="+mj-ea"/>
                  </a:rPr>
                  <a:t>＝</a:t>
                </a:r>
                <a:r>
                  <a:rPr lang="en-US" altLang="zh-CN" sz="2400" dirty="0">
                    <a:latin typeface="+mj-ea"/>
                    <a:ea typeface="+mj-ea"/>
                  </a:rPr>
                  <a:t>Q  </a:t>
                </a:r>
                <a:r>
                  <a:rPr lang="zh-CN" altLang="en-US" sz="2400" dirty="0">
                    <a:latin typeface="+mj-ea"/>
                    <a:ea typeface="+mj-ea"/>
                  </a:rPr>
                  <a:t>保持原态</a:t>
                </a:r>
              </a:p>
            </p:txBody>
          </p:sp>
        </mc:Choice>
        <mc:Fallback xmlns="">
          <p:sp>
            <p:nvSpPr>
              <p:cNvPr id="53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7220" y="5283266"/>
                <a:ext cx="3527425" cy="573427"/>
              </a:xfrm>
              <a:prstGeom prst="rect">
                <a:avLst/>
              </a:prstGeom>
              <a:blipFill rotWithShape="1">
                <a:blip r:embed="rId3"/>
                <a:stretch>
                  <a:fillRect b="-223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80" descr="5-2-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1" r="30877" b="24185"/>
          <a:stretch/>
        </p:blipFill>
        <p:spPr bwMode="auto">
          <a:xfrm>
            <a:off x="6339786" y="0"/>
            <a:ext cx="2804214" cy="234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0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37" grpId="0" animBg="1"/>
      <p:bldP spid="38" grpId="0"/>
      <p:bldP spid="39" grpId="0"/>
      <p:bldP spid="41" grpId="0" animBg="1"/>
      <p:bldP spid="42" grpId="0"/>
      <p:bldP spid="43" grpId="0" animBg="1"/>
      <p:bldP spid="48" grpId="0" animBg="1"/>
      <p:bldP spid="49" grpId="0"/>
      <p:bldP spid="50" grpId="0"/>
      <p:bldP spid="51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或非门</a:t>
            </a:r>
            <a:r>
              <a:rPr lang="zh-CN" altLang="en-US" dirty="0"/>
              <a:t>组成的锁存器</a:t>
            </a:r>
            <a:endParaRPr lang="en-US" altLang="zh-CN" dirty="0"/>
          </a:p>
          <a:p>
            <a:pPr lvl="1"/>
            <a:r>
              <a:rPr lang="zh-CN" altLang="en-US" dirty="0"/>
              <a:t>工作原理</a:t>
            </a:r>
            <a:endParaRPr lang="en-US" altLang="zh-CN" dirty="0"/>
          </a:p>
        </p:txBody>
      </p:sp>
      <p:sp>
        <p:nvSpPr>
          <p:cNvPr id="62" name="Rectangle 4"/>
          <p:cNvSpPr txBox="1">
            <a:spLocks noChangeArrowheads="1"/>
          </p:cNvSpPr>
          <p:nvPr/>
        </p:nvSpPr>
        <p:spPr bwMode="auto">
          <a:xfrm>
            <a:off x="777155" y="3053455"/>
            <a:ext cx="3683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kern="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d .  </a:t>
            </a:r>
            <a:r>
              <a:rPr lang="en-US" altLang="zh-CN" sz="2400" i="1" kern="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kern="0" baseline="-250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2400" kern="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kern="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kern="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i="1" kern="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kern="0" baseline="-250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2400" kern="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kern="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417115" y="3717032"/>
            <a:ext cx="3597306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+mj-ea"/>
                <a:ea typeface="+mj-ea"/>
              </a:rPr>
              <a:t>Q</a:t>
            </a:r>
            <a:r>
              <a:rPr lang="zh-CN" altLang="en-US" sz="2400" dirty="0">
                <a:latin typeface="+mj-ea"/>
                <a:ea typeface="+mj-ea"/>
              </a:rPr>
              <a:t>＝</a:t>
            </a:r>
            <a:r>
              <a:rPr lang="en-US" altLang="zh-CN" sz="2400" i="1" dirty="0">
                <a:latin typeface="+mj-ea"/>
                <a:ea typeface="+mj-ea"/>
              </a:rPr>
              <a:t>Q </a:t>
            </a:r>
            <a:r>
              <a:rPr lang="en-US" altLang="zh-CN" sz="2400" dirty="0">
                <a:latin typeface="+mj-ea"/>
                <a:ea typeface="+mj-ea"/>
                <a:sym typeface="Symbol" pitchFamily="18" charset="2"/>
              </a:rPr>
              <a:t> </a:t>
            </a:r>
            <a:r>
              <a:rPr lang="en-US" altLang="zh-CN" sz="2400" dirty="0">
                <a:latin typeface="+mj-ea"/>
                <a:ea typeface="+mj-ea"/>
              </a:rPr>
              <a:t>= 0</a:t>
            </a:r>
            <a:r>
              <a:rPr lang="zh-CN" altLang="en-US" sz="2400" dirty="0">
                <a:latin typeface="+mj-ea"/>
                <a:ea typeface="+mj-ea"/>
              </a:rPr>
              <a:t>，为禁态，也称为不定态，即</a:t>
            </a: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baseline="-25000" dirty="0">
                <a:latin typeface="+mj-ea"/>
                <a:ea typeface="+mj-ea"/>
              </a:rPr>
              <a:t>D</a:t>
            </a:r>
            <a:r>
              <a:rPr lang="zh-CN" altLang="en-US" sz="2400" dirty="0">
                <a:latin typeface="+mj-ea"/>
                <a:ea typeface="+mj-ea"/>
              </a:rPr>
              <a:t>同时去掉高电平加低电平，输出状态不定，故输入端应该遵循</a:t>
            </a:r>
            <a:r>
              <a:rPr lang="en-US" altLang="zh-CN" sz="2800" b="1" i="1" dirty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en-US" altLang="zh-CN" sz="2800" b="1" i="1" dirty="0">
                <a:solidFill>
                  <a:srgbClr val="FF0000"/>
                </a:solidFill>
                <a:latin typeface="+mj-ea"/>
                <a:ea typeface="+mj-ea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＝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endParaRPr lang="en-US" altLang="zh-CN" sz="2400" b="1" baseline="-25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44970" y="2830088"/>
            <a:ext cx="4456112" cy="3024188"/>
            <a:chOff x="4408672" y="3535432"/>
            <a:chExt cx="4456112" cy="3024188"/>
          </a:xfrm>
        </p:grpSpPr>
        <p:graphicFrame>
          <p:nvGraphicFramePr>
            <p:cNvPr id="6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2012344"/>
                </p:ext>
              </p:extLst>
            </p:nvPr>
          </p:nvGraphicFramePr>
          <p:xfrm>
            <a:off x="4408672" y="3535432"/>
            <a:ext cx="4456112" cy="302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9" name="Visio" r:id="rId3" imgW="1974850" imgH="2137410" progId="Visio.Drawing.11">
                    <p:embed/>
                  </p:oleObj>
                </mc:Choice>
                <mc:Fallback>
                  <p:oleObj name="Visio" r:id="rId3" imgW="1974850" imgH="213741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 t="10783" b="24619"/>
                        <a:stretch>
                          <a:fillRect/>
                        </a:stretch>
                      </p:blipFill>
                      <p:spPr bwMode="auto">
                        <a:xfrm>
                          <a:off x="4408672" y="3535432"/>
                          <a:ext cx="4456112" cy="3024188"/>
                        </a:xfrm>
                        <a:prstGeom prst="rect">
                          <a:avLst/>
                        </a:prstGeom>
                        <a:noFill/>
                        <a:ln w="57150" cmpd="thickThin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438576" y="3558280"/>
              <a:ext cx="11079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+mj-ea"/>
                  <a:ea typeface="+mj-ea"/>
                </a:rPr>
                <a:t>特性表</a:t>
              </a:r>
            </a:p>
          </p:txBody>
        </p:sp>
      </p:grpSp>
      <p:pic>
        <p:nvPicPr>
          <p:cNvPr id="9" name="Picture 80" descr="5-2-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1" r="30877" b="24185"/>
          <a:stretch/>
        </p:blipFill>
        <p:spPr bwMode="auto">
          <a:xfrm>
            <a:off x="6339786" y="0"/>
            <a:ext cx="2804214" cy="234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23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与非门</a:t>
            </a:r>
            <a:r>
              <a:rPr lang="zh-CN" altLang="en-US" dirty="0"/>
              <a:t>组成的锁存器</a:t>
            </a:r>
          </a:p>
          <a:p>
            <a:pPr lvl="1"/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76016"/>
            <a:ext cx="7724849" cy="251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4755119" y="491480"/>
            <a:ext cx="4311650" cy="3052480"/>
            <a:chOff x="5640879" y="677887"/>
            <a:chExt cx="4311650" cy="305248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823862"/>
                </p:ext>
              </p:extLst>
            </p:nvPr>
          </p:nvGraphicFramePr>
          <p:xfrm>
            <a:off x="5640879" y="706179"/>
            <a:ext cx="4311650" cy="302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3" name="Visio" r:id="rId4" imgW="1974850" imgH="2137410" progId="Visio.Drawing.11">
                    <p:embed/>
                  </p:oleObj>
                </mc:Choice>
                <mc:Fallback>
                  <p:oleObj name="Visio" r:id="rId4" imgW="1974850" imgH="213741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 t="10783" b="24619"/>
                        <a:stretch>
                          <a:fillRect/>
                        </a:stretch>
                      </p:blipFill>
                      <p:spPr bwMode="auto">
                        <a:xfrm>
                          <a:off x="5640879" y="706179"/>
                          <a:ext cx="4311650" cy="30241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7150" cmpd="thickThin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5659056" y="677887"/>
              <a:ext cx="11079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特性表</a:t>
              </a:r>
            </a:p>
          </p:txBody>
        </p:sp>
      </p:grpSp>
      <p:sp>
        <p:nvSpPr>
          <p:cNvPr id="12" name="AutoShape 186"/>
          <p:cNvSpPr>
            <a:spLocks noChangeArrowheads="1"/>
          </p:cNvSpPr>
          <p:nvPr/>
        </p:nvSpPr>
        <p:spPr bwMode="auto">
          <a:xfrm>
            <a:off x="5508104" y="5575166"/>
            <a:ext cx="1944216" cy="504825"/>
          </a:xfrm>
          <a:prstGeom prst="wedgeRoundRectCallout">
            <a:avLst>
              <a:gd name="adj1" fmla="val -11841"/>
              <a:gd name="adj2" fmla="val -13296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低电平有效</a:t>
            </a:r>
          </a:p>
        </p:txBody>
      </p:sp>
    </p:spTree>
    <p:extLst>
      <p:ext uri="{BB962C8B-B14F-4D97-AF65-F5344CB8AC3E}">
        <p14:creationId xmlns:p14="http://schemas.microsoft.com/office/powerpoint/2010/main" val="97303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5-2-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5"/>
          <a:stretch/>
        </p:blipFill>
        <p:spPr bwMode="auto">
          <a:xfrm>
            <a:off x="1648866" y="2412854"/>
            <a:ext cx="6624637" cy="41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3751311" y="5652939"/>
            <a:ext cx="2074267" cy="226769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>
            <a:off x="5898603" y="2555729"/>
            <a:ext cx="0" cy="3600450"/>
          </a:xfrm>
          <a:prstGeom prst="line">
            <a:avLst/>
          </a:prstGeom>
          <a:noFill/>
          <a:ln w="76200">
            <a:solidFill>
              <a:srgbClr val="FF0066">
                <a:alpha val="17999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动作特点</a:t>
            </a:r>
            <a:endParaRPr lang="en-US" altLang="zh-CN" dirty="0"/>
          </a:p>
          <a:p>
            <a:pPr lvl="1"/>
            <a:r>
              <a:rPr lang="zh-CN" altLang="en-US" dirty="0"/>
              <a:t>任何时刻，输入都能直接改变输出的状态</a:t>
            </a:r>
            <a:endParaRPr lang="en-US" altLang="zh-CN" dirty="0"/>
          </a:p>
          <a:p>
            <a:pPr lvl="1"/>
            <a:r>
              <a:rPr lang="zh-CN" altLang="en-US" dirty="0"/>
              <a:t>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18142"/>
              </p:ext>
            </p:extLst>
          </p:nvPr>
        </p:nvGraphicFramePr>
        <p:xfrm>
          <a:off x="582960" y="5199585"/>
          <a:ext cx="28543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4" imgW="1269720" imgH="507960" progId="Equation.DSMT4">
                  <p:embed/>
                </p:oleObj>
              </mc:Choice>
              <mc:Fallback>
                <p:oleObj name="Equation" r:id="rId4" imgW="126972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60" y="5199585"/>
                        <a:ext cx="28543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4499992" y="4487965"/>
            <a:ext cx="3629495" cy="20720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14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  <a:p>
            <a:r>
              <a:rPr lang="zh-CN" altLang="en-US" b="1" dirty="0"/>
              <a:t>电平触发的触发器</a:t>
            </a:r>
            <a:endParaRPr lang="en-US" altLang="zh-CN" dirty="0"/>
          </a:p>
          <a:p>
            <a:r>
              <a:rPr lang="zh-CN" altLang="en-US" dirty="0"/>
              <a:t>边沿触发的触发器</a:t>
            </a:r>
            <a:endParaRPr lang="en-US" altLang="zh-CN" dirty="0"/>
          </a:p>
          <a:p>
            <a:r>
              <a:rPr lang="zh-CN" altLang="en-US" dirty="0"/>
              <a:t>触发器的逻辑功能及其描述方法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273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电平触发的触发器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6074" y="1628800"/>
            <a:ext cx="8229600" cy="4569371"/>
          </a:xfrm>
        </p:spPr>
        <p:txBody>
          <a:bodyPr/>
          <a:lstStyle/>
          <a:p>
            <a:r>
              <a:rPr lang="zh-CN" altLang="en-US" dirty="0"/>
              <a:t>电路结构</a:t>
            </a:r>
            <a:endParaRPr lang="en-US" altLang="zh-CN" dirty="0"/>
          </a:p>
          <a:p>
            <a:pPr lvl="1"/>
            <a:r>
              <a:rPr lang="zh-CN" altLang="en-US" dirty="0"/>
              <a:t>又称</a:t>
            </a:r>
            <a:r>
              <a:rPr lang="zh-CN" altLang="en-US" dirty="0">
                <a:solidFill>
                  <a:srgbClr val="FF0000"/>
                </a:solidFill>
              </a:rPr>
              <a:t>同步</a:t>
            </a:r>
            <a:r>
              <a:rPr lang="en-US" altLang="zh-CN" dirty="0">
                <a:solidFill>
                  <a:srgbClr val="FF0000"/>
                </a:solidFill>
              </a:rPr>
              <a:t>SR</a:t>
            </a:r>
            <a:r>
              <a:rPr lang="zh-CN" altLang="en-US" dirty="0">
                <a:solidFill>
                  <a:srgbClr val="FF0000"/>
                </a:solidFill>
              </a:rPr>
              <a:t>触发器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94" descr="5-3-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1"/>
          <a:stretch/>
        </p:blipFill>
        <p:spPr bwMode="auto">
          <a:xfrm>
            <a:off x="813553" y="3061533"/>
            <a:ext cx="7777949" cy="277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线形标注 3(带强调线) 1"/>
          <p:cNvSpPr/>
          <p:nvPr/>
        </p:nvSpPr>
        <p:spPr bwMode="auto">
          <a:xfrm>
            <a:off x="871530" y="2882808"/>
            <a:ext cx="1488790" cy="396044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32517"/>
              <a:gd name="adj5" fmla="val 375571"/>
              <a:gd name="adj6" fmla="val -34499"/>
              <a:gd name="adj7" fmla="val 395315"/>
              <a:gd name="adj8" fmla="val -2936"/>
            </a:avLst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时钟信号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530" y="5744456"/>
            <a:ext cx="203132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输入控制电路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3230" y="5742572"/>
            <a:ext cx="206338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基本</a:t>
            </a:r>
            <a:r>
              <a:rPr lang="en-US" altLang="zh-CN" sz="2400" b="1" dirty="0">
                <a:latin typeface="+mj-ea"/>
                <a:ea typeface="+mj-ea"/>
              </a:rPr>
              <a:t>SR</a:t>
            </a:r>
            <a:r>
              <a:rPr lang="zh-CN" altLang="en-US" sz="2400" b="1" dirty="0">
                <a:latin typeface="+mj-ea"/>
                <a:ea typeface="+mj-ea"/>
              </a:rPr>
              <a:t>锁存器</a:t>
            </a:r>
          </a:p>
        </p:txBody>
      </p:sp>
    </p:spTree>
    <p:extLst>
      <p:ext uri="{BB962C8B-B14F-4D97-AF65-F5344CB8AC3E}">
        <p14:creationId xmlns:p14="http://schemas.microsoft.com/office/powerpoint/2010/main" val="37005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电平触发的触发器</a:t>
            </a:r>
            <a:endParaRPr lang="en-US" altLang="zh-CN" dirty="0"/>
          </a:p>
        </p:txBody>
      </p:sp>
      <p:pic>
        <p:nvPicPr>
          <p:cNvPr id="17" name="Picture 94" descr="5-3-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70" b="12421"/>
          <a:stretch/>
        </p:blipFill>
        <p:spPr bwMode="auto">
          <a:xfrm>
            <a:off x="4866168" y="-1"/>
            <a:ext cx="4277832" cy="264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6074" y="1628800"/>
            <a:ext cx="8229600" cy="4569371"/>
          </a:xfrm>
        </p:spPr>
        <p:txBody>
          <a:bodyPr/>
          <a:lstStyle/>
          <a:p>
            <a:r>
              <a:rPr lang="zh-CN" altLang="en-US" dirty="0"/>
              <a:t>工作原理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触发信号</a:t>
            </a:r>
            <a:r>
              <a:rPr lang="en-US" altLang="zh-CN" dirty="0">
                <a:solidFill>
                  <a:srgbClr val="FF0000"/>
                </a:solidFill>
              </a:rPr>
              <a:t>CLK</a:t>
            </a:r>
            <a:r>
              <a:rPr lang="zh-CN" altLang="en-US" dirty="0">
                <a:solidFill>
                  <a:srgbClr val="FF0000"/>
                </a:solidFill>
              </a:rPr>
              <a:t>到达，</a:t>
            </a:r>
            <a:r>
              <a:rPr lang="en-US" altLang="zh-CN" dirty="0">
                <a:solidFill>
                  <a:srgbClr val="FF0000"/>
                </a:solidFill>
              </a:rPr>
              <a:t>SR</a:t>
            </a:r>
            <a:r>
              <a:rPr lang="zh-CN" altLang="en-US" dirty="0">
                <a:solidFill>
                  <a:srgbClr val="FF0000"/>
                </a:solidFill>
              </a:rPr>
              <a:t>才起作用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70064" y="2643645"/>
            <a:ext cx="4176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u="sng" dirty="0">
                <a:latin typeface="+mj-ea"/>
                <a:ea typeface="+mj-ea"/>
              </a:rPr>
              <a:t>1. </a:t>
            </a:r>
            <a:r>
              <a:rPr lang="en-US" altLang="zh-CN" sz="2400" i="1" u="sng" dirty="0">
                <a:latin typeface="+mj-ea"/>
                <a:ea typeface="+mj-ea"/>
              </a:rPr>
              <a:t>CLK</a:t>
            </a:r>
            <a:r>
              <a:rPr lang="zh-CN" altLang="en-US" sz="2400" u="sng" dirty="0">
                <a:latin typeface="+mj-ea"/>
                <a:ea typeface="+mj-ea"/>
              </a:rPr>
              <a:t>＝</a:t>
            </a:r>
            <a:r>
              <a:rPr lang="en-US" altLang="zh-CN" sz="2400" u="sng" dirty="0">
                <a:latin typeface="+mj-ea"/>
                <a:ea typeface="+mj-ea"/>
              </a:rPr>
              <a:t>0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70064" y="3136945"/>
            <a:ext cx="83944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+mj-ea"/>
                <a:ea typeface="+mj-ea"/>
              </a:rPr>
              <a:t>此时门</a:t>
            </a:r>
            <a:r>
              <a:rPr lang="en-US" altLang="zh-CN" sz="2000" dirty="0">
                <a:latin typeface="+mj-ea"/>
                <a:ea typeface="+mj-ea"/>
              </a:rPr>
              <a:t>G</a:t>
            </a:r>
            <a:r>
              <a:rPr lang="en-US" altLang="zh-CN" sz="2000" baseline="-25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G</a:t>
            </a:r>
            <a:r>
              <a:rPr lang="en-US" altLang="zh-CN" sz="2000" baseline="-25000" dirty="0">
                <a:latin typeface="+mj-ea"/>
                <a:ea typeface="+mj-ea"/>
              </a:rPr>
              <a:t>4</a:t>
            </a:r>
            <a:r>
              <a:rPr lang="zh-CN" altLang="en-US" sz="2000" dirty="0">
                <a:latin typeface="+mj-ea"/>
                <a:ea typeface="+mj-ea"/>
              </a:rPr>
              <a:t>被封锁，输出为高电平。对于由</a:t>
            </a:r>
            <a:r>
              <a:rPr lang="en-US" altLang="zh-CN" sz="2000" dirty="0">
                <a:latin typeface="+mj-ea"/>
                <a:ea typeface="+mj-ea"/>
              </a:rPr>
              <a:t>G</a:t>
            </a:r>
            <a:r>
              <a:rPr lang="en-US" altLang="zh-CN" sz="2000" baseline="-25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G</a:t>
            </a:r>
            <a:r>
              <a:rPr lang="en-US" altLang="zh-CN" sz="2000" baseline="-25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构成的</a:t>
            </a:r>
            <a:r>
              <a:rPr lang="en-US" altLang="zh-CN" sz="2000" i="1" dirty="0">
                <a:latin typeface="+mj-ea"/>
                <a:ea typeface="+mj-ea"/>
              </a:rPr>
              <a:t>SR</a:t>
            </a:r>
            <a:r>
              <a:rPr lang="zh-CN" altLang="en-US" sz="2000" dirty="0">
                <a:latin typeface="+mj-ea"/>
                <a:ea typeface="+mj-ea"/>
              </a:rPr>
              <a:t>锁存器，触发器保持原态，即</a:t>
            </a:r>
            <a:r>
              <a:rPr lang="en-US" altLang="zh-CN" sz="2000" i="1" dirty="0">
                <a:latin typeface="+mj-ea"/>
                <a:ea typeface="+mj-ea"/>
              </a:rPr>
              <a:t>Q </a:t>
            </a:r>
            <a:r>
              <a:rPr lang="en-US" altLang="zh-CN" sz="2000" dirty="0">
                <a:latin typeface="+mj-ea"/>
                <a:ea typeface="+mj-ea"/>
              </a:rPr>
              <a:t>* = </a:t>
            </a:r>
            <a:r>
              <a:rPr lang="en-US" altLang="zh-CN" sz="2000" i="1" dirty="0">
                <a:latin typeface="+mj-ea"/>
                <a:ea typeface="+mj-ea"/>
              </a:rPr>
              <a:t>Q</a:t>
            </a:r>
            <a:endParaRPr lang="zh-CN" altLang="en-US" sz="2000" baseline="-25000" dirty="0">
              <a:latin typeface="+mj-ea"/>
              <a:ea typeface="+mj-ea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90563" y="3862040"/>
            <a:ext cx="4176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u="sng" dirty="0">
                <a:latin typeface="+mj-ea"/>
                <a:ea typeface="+mj-ea"/>
              </a:rPr>
              <a:t>2. </a:t>
            </a:r>
            <a:r>
              <a:rPr lang="en-US" altLang="zh-CN" sz="2400" i="1" u="sng" dirty="0">
                <a:latin typeface="+mj-ea"/>
                <a:ea typeface="+mj-ea"/>
              </a:rPr>
              <a:t>CLK</a:t>
            </a:r>
            <a:r>
              <a:rPr lang="zh-CN" altLang="en-US" sz="2400" u="sng" dirty="0">
                <a:latin typeface="+mj-ea"/>
                <a:ea typeface="+mj-ea"/>
              </a:rPr>
              <a:t>＝</a:t>
            </a:r>
            <a:r>
              <a:rPr lang="en-US" altLang="zh-CN" sz="2400" u="sng" dirty="0">
                <a:latin typeface="+mj-ea"/>
                <a:ea typeface="+mj-ea"/>
              </a:rPr>
              <a:t>1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21573" y="4323705"/>
            <a:ext cx="82504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此时门</a:t>
            </a:r>
            <a:r>
              <a:rPr lang="en-US" altLang="zh-CN" sz="2000" dirty="0">
                <a:latin typeface="+mj-ea"/>
                <a:ea typeface="+mj-ea"/>
              </a:rPr>
              <a:t>G</a:t>
            </a:r>
            <a:r>
              <a:rPr lang="en-US" altLang="zh-CN" sz="2000" baseline="-25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G</a:t>
            </a:r>
            <a:r>
              <a:rPr lang="en-US" altLang="zh-CN" sz="2000" baseline="-25000" dirty="0">
                <a:latin typeface="+mj-ea"/>
                <a:ea typeface="+mj-ea"/>
              </a:rPr>
              <a:t>4</a:t>
            </a:r>
            <a:r>
              <a:rPr lang="zh-CN" altLang="en-US" sz="2000" dirty="0">
                <a:latin typeface="+mj-ea"/>
                <a:ea typeface="+mj-ea"/>
              </a:rPr>
              <a:t>开启，触发器输出由</a:t>
            </a:r>
            <a:r>
              <a:rPr lang="en-US" altLang="zh-CN" sz="2000" i="1" dirty="0">
                <a:latin typeface="+mj-ea"/>
                <a:ea typeface="+mj-ea"/>
              </a:rPr>
              <a:t>S 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i="1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决定。</a:t>
            </a:r>
            <a:endParaRPr lang="zh-CN" altLang="en-US" sz="2000" baseline="-25000" dirty="0">
              <a:latin typeface="+mj-ea"/>
              <a:ea typeface="+mj-ea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749451" y="5524236"/>
            <a:ext cx="4033838" cy="5762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0" u="sng" kern="0" dirty="0">
                <a:solidFill>
                  <a:schemeClr val="tx1"/>
                </a:solidFill>
                <a:latin typeface="+mj-ea"/>
              </a:rPr>
              <a:t>b. </a:t>
            </a:r>
            <a:r>
              <a:rPr lang="en-US" altLang="zh-CN" sz="2000" b="0" i="1" u="sng" kern="0" dirty="0">
                <a:solidFill>
                  <a:schemeClr val="tx1"/>
                </a:solidFill>
                <a:latin typeface="+mj-ea"/>
              </a:rPr>
              <a:t>S</a:t>
            </a:r>
            <a:r>
              <a:rPr lang="en-US" altLang="zh-CN" sz="2000" b="0" u="sng" kern="0" dirty="0">
                <a:solidFill>
                  <a:schemeClr val="tx1"/>
                </a:solidFill>
                <a:latin typeface="+mj-ea"/>
              </a:rPr>
              <a:t>=0 , </a:t>
            </a:r>
            <a:r>
              <a:rPr lang="en-US" altLang="zh-CN" sz="2000" b="0" i="1" u="sng" kern="0" dirty="0">
                <a:solidFill>
                  <a:schemeClr val="tx1"/>
                </a:solidFill>
                <a:latin typeface="+mj-ea"/>
              </a:rPr>
              <a:t>R</a:t>
            </a:r>
            <a:r>
              <a:rPr lang="en-US" altLang="zh-CN" sz="2000" b="0" u="sng" kern="0" dirty="0">
                <a:solidFill>
                  <a:schemeClr val="tx1"/>
                </a:solidFill>
                <a:latin typeface="+mj-ea"/>
              </a:rPr>
              <a:t>=1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837863" y="5900444"/>
            <a:ext cx="974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+mj-ea"/>
                <a:ea typeface="+mj-ea"/>
              </a:rPr>
              <a:t>Q </a:t>
            </a:r>
            <a:r>
              <a:rPr lang="en-US" altLang="zh-CN" sz="2000" dirty="0">
                <a:latin typeface="+mj-ea"/>
                <a:ea typeface="+mj-ea"/>
              </a:rPr>
              <a:t>* </a:t>
            </a:r>
            <a:r>
              <a:rPr lang="en-US" altLang="zh-CN" sz="2000" i="1" dirty="0">
                <a:latin typeface="+mj-ea"/>
                <a:ea typeface="+mj-ea"/>
              </a:rPr>
              <a:t>= </a:t>
            </a:r>
            <a:r>
              <a:rPr lang="en-US" altLang="zh-CN" sz="2000" dirty="0">
                <a:latin typeface="+mj-ea"/>
                <a:ea typeface="+mj-ea"/>
              </a:rPr>
              <a:t>0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4604118" y="4699729"/>
            <a:ext cx="40338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000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c. </a:t>
            </a:r>
            <a:r>
              <a:rPr lang="en-US" altLang="zh-CN" sz="2000" i="1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S</a:t>
            </a:r>
            <a:r>
              <a:rPr lang="en-US" altLang="zh-CN" sz="2000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=1 , </a:t>
            </a:r>
            <a:r>
              <a:rPr lang="en-US" altLang="zh-CN" sz="2000" i="1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R</a:t>
            </a:r>
            <a:r>
              <a:rPr lang="en-US" altLang="zh-CN" sz="2000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=0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133563" y="5118568"/>
            <a:ext cx="974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+mj-ea"/>
                <a:ea typeface="+mj-ea"/>
              </a:rPr>
              <a:t>Q </a:t>
            </a:r>
            <a:r>
              <a:rPr lang="en-US" altLang="zh-CN" sz="2000" dirty="0">
                <a:latin typeface="+mj-ea"/>
                <a:ea typeface="+mj-ea"/>
              </a:rPr>
              <a:t>* </a:t>
            </a:r>
            <a:r>
              <a:rPr lang="en-US" altLang="zh-CN" sz="2000" i="1" dirty="0">
                <a:latin typeface="+mj-ea"/>
                <a:ea typeface="+mj-ea"/>
              </a:rPr>
              <a:t>= 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604118" y="5372720"/>
            <a:ext cx="40338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000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d. </a:t>
            </a:r>
            <a:r>
              <a:rPr lang="en-US" altLang="zh-CN" sz="2000" i="1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S</a:t>
            </a:r>
            <a:r>
              <a:rPr lang="en-US" altLang="zh-CN" sz="2000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=1 , </a:t>
            </a:r>
            <a:r>
              <a:rPr lang="en-US" altLang="zh-CN" sz="2000" i="1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R</a:t>
            </a:r>
            <a:r>
              <a:rPr lang="en-US" altLang="zh-CN" sz="2000" u="sng" dirty="0">
                <a:solidFill>
                  <a:schemeClr val="tx1"/>
                </a:solidFill>
                <a:effectLst/>
                <a:latin typeface="+mj-ea"/>
                <a:ea typeface="+mj-ea"/>
              </a:rPr>
              <a:t>=1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861700" y="5812367"/>
            <a:ext cx="3384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+mj-ea"/>
                <a:ea typeface="+mj-ea"/>
              </a:rPr>
              <a:t>Q </a:t>
            </a:r>
            <a:r>
              <a:rPr lang="en-US" altLang="zh-CN" sz="2000" dirty="0">
                <a:latin typeface="+mj-ea"/>
                <a:ea typeface="+mj-ea"/>
              </a:rPr>
              <a:t>* </a:t>
            </a:r>
            <a:r>
              <a:rPr lang="en-US" altLang="zh-CN" sz="2000" i="1" dirty="0">
                <a:latin typeface="+mj-ea"/>
                <a:ea typeface="+mj-ea"/>
              </a:rPr>
              <a:t>= Q </a:t>
            </a:r>
            <a:r>
              <a:rPr lang="en-US" altLang="zh-CN" sz="2000" dirty="0">
                <a:latin typeface="+mj-ea"/>
                <a:ea typeface="+mj-ea"/>
              </a:rPr>
              <a:t>*</a:t>
            </a:r>
            <a:r>
              <a:rPr lang="en-US" altLang="zh-CN" sz="2000" dirty="0">
                <a:latin typeface="+mj-ea"/>
                <a:ea typeface="+mj-ea"/>
                <a:sym typeface="Symbol" pitchFamily="18" charset="2"/>
              </a:rPr>
              <a:t>=</a:t>
            </a:r>
            <a:r>
              <a:rPr lang="en-US" altLang="zh-CN" sz="2000" i="1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1(</a:t>
            </a:r>
            <a:r>
              <a:rPr lang="zh-CN" altLang="en-US" sz="2000" dirty="0">
                <a:latin typeface="+mj-ea"/>
                <a:ea typeface="+mj-ea"/>
              </a:rPr>
              <a:t>禁态）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785964" y="4723815"/>
            <a:ext cx="3960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u="sng" dirty="0">
                <a:latin typeface="+mj-ea"/>
                <a:ea typeface="+mj-ea"/>
              </a:rPr>
              <a:t>a. </a:t>
            </a:r>
            <a:r>
              <a:rPr lang="en-US" altLang="zh-CN" sz="2000" i="1" u="sng" dirty="0">
                <a:latin typeface="+mj-ea"/>
                <a:ea typeface="+mj-ea"/>
              </a:rPr>
              <a:t>S</a:t>
            </a:r>
            <a:r>
              <a:rPr lang="en-US" altLang="zh-CN" sz="2000" u="sng" dirty="0">
                <a:latin typeface="+mj-ea"/>
                <a:ea typeface="+mj-ea"/>
              </a:rPr>
              <a:t>=0 , </a:t>
            </a:r>
            <a:r>
              <a:rPr lang="en-US" altLang="zh-CN" sz="2000" i="1" u="sng" dirty="0">
                <a:latin typeface="+mj-ea"/>
                <a:ea typeface="+mj-ea"/>
              </a:rPr>
              <a:t>R</a:t>
            </a:r>
            <a:r>
              <a:rPr lang="en-US" altLang="zh-CN" sz="2000" u="sng" dirty="0">
                <a:latin typeface="+mj-ea"/>
                <a:ea typeface="+mj-ea"/>
              </a:rPr>
              <a:t>=0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760919" y="5136849"/>
            <a:ext cx="1051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+mj-ea"/>
                <a:ea typeface="+mj-ea"/>
              </a:rPr>
              <a:t>Q </a:t>
            </a:r>
            <a:r>
              <a:rPr lang="en-US" altLang="zh-CN" sz="2000" dirty="0">
                <a:latin typeface="+mj-ea"/>
                <a:ea typeface="+mj-ea"/>
              </a:rPr>
              <a:t>* = </a:t>
            </a:r>
            <a:r>
              <a:rPr lang="en-US" altLang="zh-CN" sz="2000" i="1" dirty="0">
                <a:latin typeface="+mj-ea"/>
                <a:ea typeface="+mj-ea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813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电平触发的触发器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69371"/>
          </a:xfrm>
        </p:spPr>
        <p:txBody>
          <a:bodyPr/>
          <a:lstStyle/>
          <a:p>
            <a:r>
              <a:rPr lang="zh-CN" altLang="en-US" dirty="0"/>
              <a:t>工作原理</a:t>
            </a:r>
            <a:endParaRPr lang="en-US" altLang="zh-CN" dirty="0"/>
          </a:p>
          <a:p>
            <a:pPr lvl="1"/>
            <a:r>
              <a:rPr lang="zh-CN" altLang="en-US" dirty="0"/>
              <a:t>特性表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346147"/>
                  </p:ext>
                </p:extLst>
              </p:nvPr>
            </p:nvGraphicFramePr>
            <p:xfrm>
              <a:off x="2123728" y="2564904"/>
              <a:ext cx="6120679" cy="3826180"/>
            </p:xfrm>
            <a:graphic>
              <a:graphicData uri="http://schemas.openxmlformats.org/drawingml/2006/table">
                <a:tbl>
                  <a:tblPr>
                    <a:tableStyleId>{C083E6E3-FA7D-4D7B-A595-EF9225AFEA82}</a:tableStyleId>
                  </a:tblPr>
                  <a:tblGrid>
                    <a:gridCol w="9946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76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66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76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4744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CLK</a:t>
                          </a:r>
                          <a:endParaRPr kumimoji="0" lang="zh-CN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S</a:t>
                          </a:r>
                          <a:endParaRPr kumimoji="0" lang="zh-CN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R</a:t>
                          </a:r>
                          <a:endParaRPr kumimoji="0" lang="zh-CN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Q</a:t>
                          </a:r>
                          <a:endParaRPr kumimoji="0" lang="zh-CN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zh-CN" sz="24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zh-CN" sz="240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</a:rPr>
                                      <m:t>Q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zh-CN" altLang="zh-CN" sz="24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omic Sans MS" pitchFamily="66" charset="0"/>
                                        <a:ea typeface="楷体_GB2312" pitchFamily="49" charset="-122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kumimoji="0" lang="en-US" altLang="zh-CN" sz="2400" u="none" strike="noStrike" cap="none" normalizeH="0" baseline="0" smtClean="0">
                                        <a:ln>
                                          <a:noFill/>
                                        </a:ln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1*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1*</a:t>
                          </a:r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346147"/>
                  </p:ext>
                </p:extLst>
              </p:nvPr>
            </p:nvGraphicFramePr>
            <p:xfrm>
              <a:off x="2123728" y="2564904"/>
              <a:ext cx="6120679" cy="3834435"/>
            </p:xfrm>
            <a:graphic>
              <a:graphicData uri="http://schemas.openxmlformats.org/drawingml/2006/table">
                <a:tbl>
                  <a:tblPr>
                    <a:tableStyleId>{C083E6E3-FA7D-4D7B-A595-EF9225AFEA82}</a:tableStyleId>
                  </a:tblPr>
                  <a:tblGrid>
                    <a:gridCol w="994610"/>
                    <a:gridCol w="1147627"/>
                    <a:gridCol w="1224136"/>
                    <a:gridCol w="1606678"/>
                    <a:gridCol w="1147628"/>
                  </a:tblGrid>
                  <a:tr h="46545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CLK</a:t>
                          </a:r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S</a:t>
                          </a:r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R</a:t>
                          </a:r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Q</a:t>
                          </a:r>
                          <a:endParaRPr kumimoji="0" lang="zh-CN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blipFill rotWithShape="1">
                          <a:blip r:embed="rId3"/>
                          <a:stretch>
                            <a:fillRect l="-434043" t="-11842" r="-532" b="-750000"/>
                          </a:stretch>
                        </a:blipFill>
                      </a:tcPr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X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0</a:t>
                          </a:r>
                          <a:endParaRPr kumimoji="0" lang="en-US" altLang="zh-CN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1*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  <a:tr h="3368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  <a:latin typeface="Comic Sans MS" pitchFamily="66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u="none" strike="noStrike" cap="none" normalizeH="0" baseline="0" dirty="0" smtClean="0">
                              <a:ln>
                                <a:noFill/>
                              </a:ln>
                              <a:effectLst>
                                <a:outerShdw blurRad="38100" dist="38100" dir="2700000" algn="tl">
                                  <a:srgbClr val="FFFFFF"/>
                                </a:outerShdw>
                              </a:effectLst>
                            </a:rPr>
                            <a:t>1*</a:t>
                          </a:r>
                          <a:endPara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omic Sans MS" pitchFamily="66" charset="0"/>
                            <a:ea typeface="楷体_GB2312" pitchFamily="49" charset="-122"/>
                          </a:endParaRPr>
                        </a:p>
                      </a:txBody>
                      <a:tcPr horzOverflow="overflow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391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zh-CN" altLang="en-US"/>
              <a:t>章 触发器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6074" y="1628800"/>
            <a:ext cx="8229600" cy="4569371"/>
          </a:xfrm>
        </p:spPr>
        <p:txBody>
          <a:bodyPr/>
          <a:lstStyle/>
          <a:p>
            <a:r>
              <a:rPr lang="zh-CN" altLang="en-US" dirty="0"/>
              <a:t>动作特点</a:t>
            </a:r>
            <a:endParaRPr lang="en-US" altLang="zh-CN" dirty="0"/>
          </a:p>
          <a:p>
            <a:pPr lvl="1"/>
            <a:r>
              <a:rPr lang="zh-CN" altLang="en-US" dirty="0"/>
              <a:t>只有当</a:t>
            </a:r>
            <a:r>
              <a:rPr lang="en-US" altLang="zh-CN" dirty="0"/>
              <a:t>CLK</a:t>
            </a:r>
            <a:r>
              <a:rPr lang="zh-CN" altLang="en-US" dirty="0"/>
              <a:t>为有效电平时，触发器才能接收输入信号，并按照输入信号将触发器的输出置成相应的状态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CLK=1</a:t>
            </a:r>
            <a:r>
              <a:rPr lang="zh-CN" altLang="en-US" dirty="0"/>
              <a:t>的全部时间里，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的变化都将引起输出状态的变化。</a:t>
            </a:r>
          </a:p>
          <a:p>
            <a:pPr lvl="1"/>
            <a:endParaRPr lang="en-US" altLang="zh-CN" sz="1100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电平触发的触发器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4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电平触发的触发器</a:t>
            </a:r>
            <a:endParaRPr lang="en-US" altLang="zh-CN" dirty="0"/>
          </a:p>
        </p:txBody>
      </p:sp>
      <p:pic>
        <p:nvPicPr>
          <p:cNvPr id="7" name="Picture 8" descr="5-3-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775"/>
            <a:ext cx="6480175" cy="41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290865" y="1916113"/>
            <a:ext cx="576262" cy="3384550"/>
          </a:xfrm>
          <a:prstGeom prst="rect">
            <a:avLst/>
          </a:prstGeom>
          <a:solidFill>
            <a:srgbClr val="FF99C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371952" y="1916113"/>
            <a:ext cx="576263" cy="3384550"/>
          </a:xfrm>
          <a:prstGeom prst="rect">
            <a:avLst/>
          </a:prstGeom>
          <a:solidFill>
            <a:srgbClr val="FF99C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641" y="5551747"/>
            <a:ext cx="718017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在</a:t>
            </a:r>
            <a:r>
              <a:rPr lang="en-US" altLang="zh-CN" sz="2400" dirty="0">
                <a:latin typeface="+mj-ea"/>
                <a:ea typeface="+mj-ea"/>
              </a:rPr>
              <a:t>CLK=1</a:t>
            </a:r>
            <a:r>
              <a:rPr lang="zh-CN" altLang="en-US" sz="2400" dirty="0">
                <a:latin typeface="+mj-ea"/>
                <a:ea typeface="+mj-ea"/>
              </a:rPr>
              <a:t>期间，</a:t>
            </a:r>
            <a:r>
              <a:rPr lang="en-US" altLang="zh-CN" sz="2400" dirty="0">
                <a:latin typeface="+mj-ea"/>
                <a:ea typeface="+mj-ea"/>
              </a:rPr>
              <a:t>Q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Q’</a:t>
            </a:r>
            <a:r>
              <a:rPr lang="zh-CN" altLang="en-US" sz="2400" dirty="0">
                <a:latin typeface="+mj-ea"/>
                <a:ea typeface="+mj-ea"/>
              </a:rPr>
              <a:t>可能随</a:t>
            </a:r>
            <a:r>
              <a:rPr lang="en-US" altLang="zh-CN" sz="2400" dirty="0">
                <a:latin typeface="+mj-ea"/>
                <a:ea typeface="+mj-ea"/>
              </a:rPr>
              <a:t>S</a:t>
            </a:r>
            <a:r>
              <a:rPr lang="zh-CN" altLang="en-US" sz="2400" dirty="0">
                <a:latin typeface="+mj-ea"/>
                <a:ea typeface="+mj-ea"/>
              </a:rPr>
              <a:t>、</a:t>
            </a:r>
            <a:r>
              <a:rPr lang="en-US" altLang="zh-CN" sz="2400" dirty="0">
                <a:latin typeface="+mj-ea"/>
                <a:ea typeface="+mj-ea"/>
              </a:rPr>
              <a:t>R</a:t>
            </a:r>
            <a:r>
              <a:rPr lang="zh-CN" altLang="en-US" sz="2400" dirty="0">
                <a:latin typeface="+mj-ea"/>
                <a:ea typeface="+mj-ea"/>
              </a:rPr>
              <a:t>变化多次翻转，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降低了电路的抗干扰能力</a:t>
            </a:r>
          </a:p>
        </p:txBody>
      </p:sp>
    </p:spTree>
    <p:extLst>
      <p:ext uri="{BB962C8B-B14F-4D97-AF65-F5344CB8AC3E}">
        <p14:creationId xmlns:p14="http://schemas.microsoft.com/office/powerpoint/2010/main" val="11779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85" y="4476965"/>
            <a:ext cx="3166693" cy="179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0" descr="5-3-4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3" y="2085446"/>
            <a:ext cx="4681538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527442"/>
              </p:ext>
            </p:extLst>
          </p:nvPr>
        </p:nvGraphicFramePr>
        <p:xfrm>
          <a:off x="5803674" y="1844824"/>
          <a:ext cx="2735263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Visio" r:id="rId6" imgW="1003097" imgH="949147" progId="Visio.Drawing.11">
                  <p:embed/>
                </p:oleObj>
              </mc:Choice>
              <mc:Fallback>
                <p:oleObj name="Visio" r:id="rId6" imgW="1003097" imgH="9491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674" y="1844824"/>
                        <a:ext cx="2735263" cy="2587625"/>
                      </a:xfrm>
                      <a:prstGeom prst="rect">
                        <a:avLst/>
                      </a:prstGeom>
                      <a:noFill/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447678" y="4588826"/>
            <a:ext cx="46085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+mj-ea"/>
                <a:ea typeface="+mj-ea"/>
              </a:rPr>
              <a:t>电平触发</a:t>
            </a:r>
            <a:r>
              <a:rPr kumimoji="1" lang="en-US" altLang="zh-CN" sz="2400" dirty="0">
                <a:latin typeface="+mj-ea"/>
                <a:ea typeface="+mj-ea"/>
              </a:rPr>
              <a:t>D</a:t>
            </a:r>
            <a:r>
              <a:rPr kumimoji="1" lang="zh-CN" altLang="en-US" sz="2400" dirty="0">
                <a:latin typeface="+mj-ea"/>
                <a:ea typeface="+mj-ea"/>
              </a:rPr>
              <a:t>触发器</a:t>
            </a:r>
            <a:r>
              <a:rPr kumimoji="1" lang="en-US" altLang="zh-CN" sz="2400" dirty="0">
                <a:latin typeface="+mj-ea"/>
                <a:ea typeface="+mj-ea"/>
              </a:rPr>
              <a:t>(D</a:t>
            </a:r>
            <a:r>
              <a:rPr kumimoji="1" lang="zh-CN" altLang="en-US" sz="2400" dirty="0">
                <a:latin typeface="+mj-ea"/>
                <a:ea typeface="+mj-ea"/>
              </a:rPr>
              <a:t>型锁存器</a:t>
            </a:r>
            <a:r>
              <a:rPr kumimoji="1" lang="en-US" altLang="zh-CN" sz="2400" dirty="0">
                <a:latin typeface="+mj-ea"/>
                <a:ea typeface="+mj-ea"/>
              </a:rPr>
              <a:t>)</a:t>
            </a:r>
            <a:r>
              <a:rPr kumimoji="1" lang="zh-CN" altLang="en-US" sz="2400" dirty="0">
                <a:latin typeface="+mj-ea"/>
                <a:ea typeface="+mj-ea"/>
              </a:rPr>
              <a:t>，其特点是在</a:t>
            </a:r>
            <a:r>
              <a:rPr kumimoji="1" lang="en-US" altLang="zh-CN" sz="2400" i="1" dirty="0">
                <a:latin typeface="+mj-ea"/>
                <a:ea typeface="+mj-ea"/>
              </a:rPr>
              <a:t>CLK</a:t>
            </a:r>
            <a:r>
              <a:rPr kumimoji="1" lang="zh-CN" altLang="en-US" sz="2400" dirty="0">
                <a:latin typeface="+mj-ea"/>
                <a:ea typeface="+mj-ea"/>
              </a:rPr>
              <a:t>的有效电平期间输出状态始终跟随输入状态变化，即输出与输入状态相同。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电平触发的触发器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6074" y="1628800"/>
            <a:ext cx="8229600" cy="4569371"/>
          </a:xfrm>
        </p:spPr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2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  <a:p>
            <a:r>
              <a:rPr lang="zh-CN" altLang="en-US" dirty="0"/>
              <a:t>电平触发的触发器</a:t>
            </a:r>
            <a:endParaRPr lang="en-US" altLang="zh-CN" dirty="0"/>
          </a:p>
          <a:p>
            <a:r>
              <a:rPr lang="zh-CN" altLang="en-US" b="1" dirty="0"/>
              <a:t>边沿触发的触发器</a:t>
            </a:r>
            <a:endParaRPr lang="en-US" altLang="zh-CN" b="1" dirty="0"/>
          </a:p>
          <a:p>
            <a:r>
              <a:rPr lang="zh-CN" altLang="en-US" dirty="0"/>
              <a:t>触发器的逻辑功能及其描述方法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7730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边沿触发的触发器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设计原因</a:t>
            </a:r>
            <a:endParaRPr lang="en-US" altLang="zh-CN" dirty="0"/>
          </a:p>
          <a:p>
            <a:pPr lvl="1"/>
            <a:r>
              <a:rPr lang="zh-CN" altLang="en-US" dirty="0"/>
              <a:t>提高可靠性，增强抗干扰能力</a:t>
            </a:r>
            <a:endParaRPr lang="en-US" altLang="zh-CN" dirty="0"/>
          </a:p>
          <a:p>
            <a:pPr lvl="1"/>
            <a:r>
              <a:rPr lang="zh-CN" altLang="en-US" dirty="0"/>
              <a:t>触发器的次态仅取决于</a:t>
            </a:r>
            <a:r>
              <a:rPr lang="en-US" altLang="zh-CN" dirty="0">
                <a:solidFill>
                  <a:srgbClr val="FF0000"/>
                </a:solidFill>
              </a:rPr>
              <a:t>CLK</a:t>
            </a:r>
            <a:r>
              <a:rPr lang="zh-CN" altLang="en-US" dirty="0">
                <a:solidFill>
                  <a:srgbClr val="FF0000"/>
                </a:solidFill>
              </a:rPr>
              <a:t>的下降沿（或上升沿）到来</a:t>
            </a:r>
            <a:r>
              <a:rPr lang="zh-CN" altLang="en-US" dirty="0"/>
              <a:t>时的输入信号状态，与在此前、后输入的状态没有关系。</a:t>
            </a:r>
            <a:endParaRPr lang="en-US" altLang="zh-CN" dirty="0"/>
          </a:p>
          <a:p>
            <a:r>
              <a:rPr lang="zh-CN" altLang="en-US" dirty="0"/>
              <a:t>常见的电路结构</a:t>
            </a:r>
            <a:endParaRPr lang="en-US" altLang="zh-CN" dirty="0"/>
          </a:p>
          <a:p>
            <a:pPr lvl="1"/>
            <a:r>
              <a:rPr lang="zh-CN" altLang="en-US" dirty="0"/>
              <a:t>用两个电平触发</a:t>
            </a:r>
            <a:r>
              <a:rPr lang="en-US" altLang="zh-CN" dirty="0"/>
              <a:t>D</a:t>
            </a:r>
            <a:r>
              <a:rPr lang="zh-CN" altLang="en-US" dirty="0"/>
              <a:t>触发器构成的边沿触发器</a:t>
            </a:r>
            <a:endParaRPr lang="en-US" altLang="zh-CN" dirty="0"/>
          </a:p>
          <a:p>
            <a:pPr lvl="1"/>
            <a:r>
              <a:rPr lang="zh-CN" altLang="en-US" dirty="0"/>
              <a:t>维持阻塞触发器</a:t>
            </a:r>
            <a:endParaRPr lang="en-US" altLang="zh-CN" dirty="0"/>
          </a:p>
          <a:p>
            <a:pPr lvl="1"/>
            <a:r>
              <a:rPr lang="zh-CN" altLang="en-US" dirty="0"/>
              <a:t>利用门电路传输延迟时间的边沿触发器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146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边沿触发的触发器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endParaRPr lang="en-US" altLang="zh-CN" dirty="0"/>
          </a:p>
          <a:p>
            <a:pPr lvl="1"/>
            <a:r>
              <a:rPr lang="zh-CN" altLang="en-US" dirty="0"/>
              <a:t>用两个电平触发</a:t>
            </a:r>
            <a:r>
              <a:rPr lang="en-US" altLang="zh-CN" dirty="0"/>
              <a:t>D</a:t>
            </a:r>
            <a:r>
              <a:rPr lang="zh-CN" altLang="en-US" dirty="0"/>
              <a:t>触发器组成的边沿触发器</a:t>
            </a:r>
          </a:p>
          <a:p>
            <a:pPr lvl="1"/>
            <a:endParaRPr lang="zh-CN" altLang="en-US" dirty="0"/>
          </a:p>
          <a:p>
            <a:endParaRPr lang="en-US" altLang="zh-CN" dirty="0"/>
          </a:p>
        </p:txBody>
      </p:sp>
      <p:pic>
        <p:nvPicPr>
          <p:cNvPr id="5" name="Picture 4" descr="5-5-1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1559" y="2678973"/>
            <a:ext cx="5184775" cy="27447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94051" y="5013176"/>
            <a:ext cx="198002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原理性框图</a:t>
            </a:r>
          </a:p>
        </p:txBody>
      </p:sp>
    </p:spTree>
    <p:extLst>
      <p:ext uri="{BB962C8B-B14F-4D97-AF65-F5344CB8AC3E}">
        <p14:creationId xmlns:p14="http://schemas.microsoft.com/office/powerpoint/2010/main" val="1196585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边沿触发的触发器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  <a:endParaRPr lang="en-US" altLang="zh-CN" dirty="0"/>
          </a:p>
          <a:p>
            <a:pPr lvl="1"/>
            <a:r>
              <a:rPr lang="zh-CN" altLang="en-US" dirty="0"/>
              <a:t>特性表</a:t>
            </a:r>
          </a:p>
          <a:p>
            <a:endParaRPr lang="en-US" altLang="zh-CN" dirty="0"/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6065526" y="237482"/>
            <a:ext cx="2789237" cy="2232025"/>
            <a:chOff x="3844" y="618"/>
            <a:chExt cx="1757" cy="1406"/>
          </a:xfrm>
          <a:solidFill>
            <a:schemeClr val="bg1"/>
          </a:solidFill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162" y="168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723" y="168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283" y="1684"/>
              <a:ext cx="440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844" y="168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162" y="134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723" y="134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283" y="1344"/>
              <a:ext cx="440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844" y="134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5162" y="100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sz="2400" b="0">
                <a:solidFill>
                  <a:srgbClr val="000000"/>
                </a:solidFill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723" y="100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4283" y="1004"/>
              <a:ext cx="440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844" y="1004"/>
              <a:ext cx="439" cy="3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5162" y="618"/>
              <a:ext cx="439" cy="3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b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723" y="618"/>
              <a:ext cx="439" cy="3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b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283" y="618"/>
              <a:ext cx="440" cy="3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b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3844" y="618"/>
              <a:ext cx="439" cy="3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u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4pPr>
              <a:lvl5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u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endParaRPr lang="zh-CN" altLang="zh-CN" b="0">
                <a:solidFill>
                  <a:srgbClr val="000000"/>
                </a:solidFill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844" y="618"/>
              <a:ext cx="1757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3844" y="1004"/>
              <a:ext cx="1757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844" y="1344"/>
              <a:ext cx="1757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3844" y="1684"/>
              <a:ext cx="1757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844" y="2024"/>
              <a:ext cx="1757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3844" y="618"/>
              <a:ext cx="0" cy="386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4283" y="618"/>
              <a:ext cx="0" cy="140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4723" y="618"/>
              <a:ext cx="0" cy="140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5162" y="618"/>
              <a:ext cx="0" cy="140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5601" y="618"/>
              <a:ext cx="0" cy="386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3844" y="1004"/>
              <a:ext cx="0" cy="340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5601" y="1004"/>
              <a:ext cx="0" cy="340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3844" y="1344"/>
              <a:ext cx="0" cy="340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5601" y="1344"/>
              <a:ext cx="0" cy="340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844" y="1684"/>
              <a:ext cx="0" cy="340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5601" y="1684"/>
              <a:ext cx="0" cy="340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920684"/>
                </p:ext>
              </p:extLst>
            </p:nvPr>
          </p:nvGraphicFramePr>
          <p:xfrm>
            <a:off x="3878" y="663"/>
            <a:ext cx="16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1" name="公式" r:id="rId3" imgW="1002960" imgH="215640" progId="Equation.3">
                    <p:embed/>
                  </p:oleObj>
                </mc:Choice>
                <mc:Fallback>
                  <p:oleObj name="公式" r:id="rId3" imgW="1002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663"/>
                          <a:ext cx="167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3649097"/>
                </p:ext>
              </p:extLst>
            </p:nvPr>
          </p:nvGraphicFramePr>
          <p:xfrm>
            <a:off x="5229" y="1009"/>
            <a:ext cx="30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2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9" y="1009"/>
                          <a:ext cx="302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3844" y="1586"/>
              <a:ext cx="16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3997" y="1370"/>
              <a:ext cx="16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V="1">
              <a:off x="3997" y="1370"/>
              <a:ext cx="0" cy="216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3844" y="1962"/>
              <a:ext cx="16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3997" y="1747"/>
              <a:ext cx="16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 flipV="1">
              <a:off x="3997" y="1747"/>
              <a:ext cx="0" cy="215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2802" name="Picture 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5" y="2817692"/>
            <a:ext cx="9146216" cy="2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988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边沿触发的触发器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-180528" y="1502246"/>
                <a:ext cx="9324528" cy="4569371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zh-CN" altLang="en-US" sz="2400" dirty="0"/>
                  <a:t>为了实现异步置位和复位功能，则引入了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/>
                  <a:t>置位端和复位端，如下图。当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𝑄</m:t>
                    </m:r>
                    <m:r>
                      <a:rPr lang="en-US" altLang="zh-CN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2400" dirty="0"/>
                  <a:t>（置位）；当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2400" dirty="0"/>
                  <a:t>时，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𝑄</m:t>
                    </m:r>
                    <m:r>
                      <a:rPr lang="en-US" altLang="zh-CN" sz="2400" i="1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sz="2400" dirty="0"/>
                  <a:t>（复位）。正常工作加低电平。</a:t>
                </a: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80528" y="1502246"/>
                <a:ext cx="9324528" cy="4569371"/>
              </a:xfrm>
              <a:blipFill rotWithShape="1">
                <a:blip r:embed="rId2"/>
                <a:stretch>
                  <a:fillRect t="-533" r="-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1" descr="5-5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7" y="3356992"/>
            <a:ext cx="5761038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9" descr="20页ppt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93541"/>
            <a:ext cx="2447925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65"/>
          <p:cNvSpPr>
            <a:spLocks noChangeShapeType="1"/>
          </p:cNvSpPr>
          <p:nvPr/>
        </p:nvSpPr>
        <p:spPr bwMode="auto">
          <a:xfrm>
            <a:off x="755576" y="3439950"/>
            <a:ext cx="1656184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5"/>
          <p:cNvSpPr>
            <a:spLocks noChangeShapeType="1"/>
          </p:cNvSpPr>
          <p:nvPr/>
        </p:nvSpPr>
        <p:spPr bwMode="auto">
          <a:xfrm flipV="1">
            <a:off x="2411760" y="3439950"/>
            <a:ext cx="0" cy="925154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5"/>
          <p:cNvSpPr>
            <a:spLocks noChangeShapeType="1"/>
          </p:cNvSpPr>
          <p:nvPr/>
        </p:nvSpPr>
        <p:spPr bwMode="auto">
          <a:xfrm>
            <a:off x="2411760" y="4390409"/>
            <a:ext cx="3024336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5"/>
          <p:cNvSpPr>
            <a:spLocks noChangeShapeType="1"/>
          </p:cNvSpPr>
          <p:nvPr/>
        </p:nvSpPr>
        <p:spPr bwMode="auto">
          <a:xfrm flipV="1">
            <a:off x="5436096" y="4390408"/>
            <a:ext cx="0" cy="478752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>
            <a:off x="765523" y="5877272"/>
            <a:ext cx="2870374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60"/>
          <p:cNvSpPr>
            <a:spLocks noChangeShapeType="1"/>
          </p:cNvSpPr>
          <p:nvPr/>
        </p:nvSpPr>
        <p:spPr bwMode="auto">
          <a:xfrm>
            <a:off x="3635897" y="4629784"/>
            <a:ext cx="0" cy="124748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60"/>
          <p:cNvSpPr>
            <a:spLocks noChangeShapeType="1"/>
          </p:cNvSpPr>
          <p:nvPr/>
        </p:nvSpPr>
        <p:spPr bwMode="auto">
          <a:xfrm flipV="1">
            <a:off x="3347865" y="4562395"/>
            <a:ext cx="1348314" cy="1429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60"/>
          <p:cNvSpPr>
            <a:spLocks noChangeShapeType="1"/>
          </p:cNvSpPr>
          <p:nvPr/>
        </p:nvSpPr>
        <p:spPr bwMode="auto">
          <a:xfrm>
            <a:off x="4653955" y="4077072"/>
            <a:ext cx="278086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60"/>
          <p:cNvSpPr>
            <a:spLocks noChangeShapeType="1"/>
          </p:cNvSpPr>
          <p:nvPr/>
        </p:nvSpPr>
        <p:spPr bwMode="auto">
          <a:xfrm>
            <a:off x="3347865" y="4572718"/>
            <a:ext cx="0" cy="261764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60"/>
          <p:cNvSpPr>
            <a:spLocks noChangeShapeType="1"/>
          </p:cNvSpPr>
          <p:nvPr/>
        </p:nvSpPr>
        <p:spPr bwMode="auto">
          <a:xfrm>
            <a:off x="4696179" y="4038867"/>
            <a:ext cx="0" cy="52352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椭圆形标注 18"/>
          <p:cNvSpPr/>
          <p:nvPr/>
        </p:nvSpPr>
        <p:spPr bwMode="auto">
          <a:xfrm>
            <a:off x="6876256" y="2492895"/>
            <a:ext cx="2016224" cy="947055"/>
          </a:xfrm>
          <a:prstGeom prst="wedgeEllipseCallout">
            <a:avLst>
              <a:gd name="adj1" fmla="val -30875"/>
              <a:gd name="adj2" fmla="val 188488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表示边沿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触发方式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37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  <a:p>
            <a:r>
              <a:rPr lang="zh-CN" altLang="en-US" dirty="0"/>
              <a:t>电平触发的触发器</a:t>
            </a:r>
            <a:endParaRPr lang="en-US" altLang="zh-CN" dirty="0"/>
          </a:p>
          <a:p>
            <a:r>
              <a:rPr lang="zh-CN" altLang="en-US" dirty="0"/>
              <a:t>边沿触发的触发器</a:t>
            </a:r>
            <a:endParaRPr lang="en-US" altLang="zh-CN" dirty="0"/>
          </a:p>
          <a:p>
            <a:r>
              <a:rPr lang="zh-CN" altLang="en-US" b="1" dirty="0"/>
              <a:t>触发器的逻辑功能及其描述方法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69407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触发器的逻辑功能及其描述方法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569371"/>
          </a:xfrm>
        </p:spPr>
        <p:txBody>
          <a:bodyPr/>
          <a:lstStyle/>
          <a:p>
            <a:r>
              <a:rPr lang="zh-CN" altLang="en-US" dirty="0"/>
              <a:t>触发器按逻辑功能的分类</a:t>
            </a:r>
            <a:endParaRPr lang="en-US" altLang="zh-CN" dirty="0"/>
          </a:p>
          <a:p>
            <a:pPr lvl="1"/>
            <a:r>
              <a:rPr lang="en-US" altLang="zh-CN" dirty="0"/>
              <a:t>SR</a:t>
            </a:r>
            <a:r>
              <a:rPr lang="zh-CN" altLang="en-US" dirty="0"/>
              <a:t>触发器、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触发器的电路结构和逻辑功能、触发方式的关系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178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锁存器与触发器：</a:t>
            </a:r>
            <a:endParaRPr lang="en-US" altLang="zh-CN" dirty="0"/>
          </a:p>
          <a:p>
            <a:pPr lvl="1"/>
            <a:r>
              <a:rPr lang="en-US" altLang="zh-CN" dirty="0"/>
              <a:t>SR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触发器的工作原理及其逻辑符号、触发器方式及功能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触发器的逻辑功能及其描述方法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69371"/>
          </a:xfrm>
        </p:spPr>
        <p:txBody>
          <a:bodyPr/>
          <a:lstStyle/>
          <a:p>
            <a:r>
              <a:rPr lang="zh-CN" altLang="en-US" b="1" dirty="0"/>
              <a:t>触发器按逻辑功能的分类</a:t>
            </a:r>
            <a:endParaRPr lang="en-US" altLang="zh-CN" b="1" dirty="0"/>
          </a:p>
          <a:p>
            <a:pPr lvl="1"/>
            <a:r>
              <a:rPr lang="en-US" altLang="zh-CN" dirty="0"/>
              <a:t>SR</a:t>
            </a:r>
            <a:r>
              <a:rPr lang="zh-CN" altLang="en-US" dirty="0"/>
              <a:t>触发器、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触发器的电路结构和逻辑功能、触发方式的关系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9901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触发器按逻辑功能分类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r>
              <a:rPr lang="zh-CN" altLang="en-US" dirty="0"/>
              <a:t>凡在时钟信号作用下，符合下面的特性表所规定的触发器，均称为</a:t>
            </a:r>
            <a:r>
              <a:rPr lang="en-US" altLang="zh-CN" dirty="0"/>
              <a:t>SR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80" y="2924944"/>
            <a:ext cx="879439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6176" y="2406047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约束条件：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SR=0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99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018271"/>
              </p:ext>
            </p:extLst>
          </p:nvPr>
        </p:nvGraphicFramePr>
        <p:xfrm>
          <a:off x="3380564" y="3149428"/>
          <a:ext cx="3168027" cy="186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Visio" r:id="rId4" imgW="1358798" imgH="806196" progId="Visio.Drawing.11">
                  <p:embed/>
                </p:oleObj>
              </mc:Choice>
              <mc:Fallback>
                <p:oleObj name="Visio" r:id="rId4" imgW="1358798" imgH="8061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345" t="5960"/>
                      <a:stretch>
                        <a:fillRect/>
                      </a:stretch>
                    </p:blipFill>
                    <p:spPr bwMode="auto">
                      <a:xfrm>
                        <a:off x="3380564" y="3149428"/>
                        <a:ext cx="3168027" cy="18682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5987008" cy="4569371"/>
          </a:xfrm>
        </p:spPr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r>
              <a:rPr lang="zh-CN" altLang="en-US" dirty="0"/>
              <a:t>特性方程</a:t>
            </a:r>
            <a:endParaRPr lang="en-US" altLang="zh-CN" dirty="0"/>
          </a:p>
          <a:p>
            <a:pPr lvl="2"/>
            <a:r>
              <a:rPr lang="zh-CN" altLang="en-US" dirty="0"/>
              <a:t>由特性表和约束条件画出输出端</a:t>
            </a:r>
            <a:r>
              <a:rPr lang="en-US" altLang="zh-CN" i="1" dirty="0"/>
              <a:t>Q*</a:t>
            </a:r>
            <a:r>
              <a:rPr lang="zh-CN" altLang="en-US" dirty="0"/>
              <a:t>的卡诺图为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则可写出触发器输出端的方程为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触发器按逻辑功能分类</a:t>
            </a:r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1775"/>
              </p:ext>
            </p:extLst>
          </p:nvPr>
        </p:nvGraphicFramePr>
        <p:xfrm>
          <a:off x="1170514" y="5445224"/>
          <a:ext cx="61166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Equation" r:id="rId6" imgW="3225600" imgH="457200" progId="Equation.DSMT4">
                  <p:embed/>
                </p:oleObj>
              </mc:Choice>
              <mc:Fallback>
                <p:oleObj name="Equation" r:id="rId6" imgW="3225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514" y="5445224"/>
                        <a:ext cx="611663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4228833" y="4493161"/>
            <a:ext cx="2102270" cy="378140"/>
          </a:xfrm>
          <a:prstGeom prst="rect">
            <a:avLst/>
          </a:prstGeom>
          <a:noFill/>
          <a:ln w="76200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819803" y="3831178"/>
            <a:ext cx="360363" cy="1069004"/>
          </a:xfrm>
          <a:prstGeom prst="rect">
            <a:avLst/>
          </a:prstGeom>
          <a:noFill/>
          <a:ln w="76200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819803" y="3904015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228833" y="4423127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819803" y="4451399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878784" y="4470272"/>
            <a:ext cx="504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</a:rPr>
              <a:t>×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5372438" y="4451399"/>
            <a:ext cx="504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</a:rPr>
              <a:t>×</a:t>
            </a:r>
          </a:p>
        </p:txBody>
      </p:sp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607189"/>
              </p:ext>
            </p:extLst>
          </p:nvPr>
        </p:nvGraphicFramePr>
        <p:xfrm>
          <a:off x="6588224" y="1268760"/>
          <a:ext cx="2411412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Visio" r:id="rId8" imgW="1217371" imgH="2186330" progId="Visio.Drawing.11">
                  <p:embed/>
                </p:oleObj>
              </mc:Choice>
              <mc:Fallback>
                <p:oleObj name="Visio" r:id="rId8" imgW="1217371" imgH="21863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9" b="3496"/>
                      <a:stretch>
                        <a:fillRect/>
                      </a:stretch>
                    </p:blipFill>
                    <p:spPr bwMode="auto">
                      <a:xfrm>
                        <a:off x="6588224" y="1268760"/>
                        <a:ext cx="2411412" cy="4103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7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0684"/>
            <a:ext cx="3856832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触发器按逻辑功能分类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r>
              <a:rPr lang="zh-CN" altLang="en-US" dirty="0"/>
              <a:t>状态转换图</a:t>
            </a:r>
            <a:endParaRPr lang="en-US" altLang="zh-CN" dirty="0"/>
          </a:p>
          <a:p>
            <a:pPr lvl="2"/>
            <a:r>
              <a:rPr lang="zh-CN" altLang="en-US" dirty="0"/>
              <a:t>将触发器的特性表用图形方式表现出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来，即为状态转换图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逻辑符号</a:t>
            </a:r>
            <a:endParaRPr lang="en-US" altLang="zh-CN" dirty="0"/>
          </a:p>
          <a:p>
            <a:pPr lvl="2"/>
            <a:r>
              <a:rPr lang="zh-CN" altLang="en-US" dirty="0"/>
              <a:t>触发器在时钟脉冲的下降沿动作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Picture 80" descr="5-4-1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81128"/>
            <a:ext cx="2582671" cy="148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911923"/>
              </p:ext>
            </p:extLst>
          </p:nvPr>
        </p:nvGraphicFramePr>
        <p:xfrm>
          <a:off x="6876256" y="29057"/>
          <a:ext cx="2265193" cy="3854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Visio" r:id="rId6" imgW="1217371" imgH="2186330" progId="Visio.Drawing.11">
                  <p:embed/>
                </p:oleObj>
              </mc:Choice>
              <mc:Fallback>
                <p:oleObj name="Visio" r:id="rId6" imgW="1217371" imgH="21863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9" b="3496"/>
                      <a:stretch>
                        <a:fillRect/>
                      </a:stretch>
                    </p:blipFill>
                    <p:spPr bwMode="auto">
                      <a:xfrm>
                        <a:off x="6876256" y="29057"/>
                        <a:ext cx="2265193" cy="3854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3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触发器按逻辑功能分类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r>
              <a:rPr lang="zh-CN" altLang="en-US" dirty="0"/>
              <a:t>凡在时钟信号作用下，符合下面的特性表所规定的触发器，均称为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845971" cy="280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279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00" y="3068960"/>
            <a:ext cx="4537075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触发器按逻辑功能分类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r>
              <a:rPr lang="zh-CN" altLang="en-US" dirty="0"/>
              <a:t>特性方程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状态转换图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逻辑符号</a:t>
            </a:r>
            <a:endParaRPr lang="en-US" altLang="zh-CN" dirty="0"/>
          </a:p>
          <a:p>
            <a:pPr lvl="2"/>
            <a:r>
              <a:rPr lang="zh-CN" altLang="en-US" dirty="0"/>
              <a:t>时钟上升沿触发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310701"/>
              </p:ext>
            </p:extLst>
          </p:nvPr>
        </p:nvGraphicFramePr>
        <p:xfrm>
          <a:off x="3419872" y="2060848"/>
          <a:ext cx="1193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Equation" r:id="rId4" imgW="495000" imgH="203040" progId="Equation.DSMT4">
                  <p:embed/>
                </p:oleObj>
              </mc:Choice>
              <mc:Fallback>
                <p:oleObj name="Equation" r:id="rId4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060848"/>
                        <a:ext cx="1193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418368"/>
              </p:ext>
            </p:extLst>
          </p:nvPr>
        </p:nvGraphicFramePr>
        <p:xfrm>
          <a:off x="6488883" y="-459432"/>
          <a:ext cx="2654300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Visio" r:id="rId6" imgW="1400251" imgH="1403299" progId="Visio.Drawing.11">
                  <p:embed/>
                </p:oleObj>
              </mc:Choice>
              <mc:Fallback>
                <p:oleObj name="Visio" r:id="rId6" imgW="1400251" imgH="14032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11" r="16452"/>
                      <a:stretch>
                        <a:fillRect/>
                      </a:stretch>
                    </p:blipFill>
                    <p:spPr bwMode="auto">
                      <a:xfrm>
                        <a:off x="6488883" y="-459432"/>
                        <a:ext cx="2654300" cy="3671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486672" y="4376856"/>
            <a:ext cx="2447925" cy="2041525"/>
            <a:chOff x="3651" y="2840"/>
            <a:chExt cx="1542" cy="1286"/>
          </a:xfrm>
        </p:grpSpPr>
        <p:pic>
          <p:nvPicPr>
            <p:cNvPr id="15" name="Picture 23" descr="20页ppt图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2840"/>
              <a:ext cx="1542" cy="1286"/>
            </a:xfrm>
            <a:prstGeom prst="rect">
              <a:avLst/>
            </a:prstGeom>
            <a:noFill/>
            <a:ln w="57150" cmpd="thickThin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3742" y="3612"/>
              <a:ext cx="45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3742" y="3067"/>
              <a:ext cx="45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241" y="3612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241" y="3113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1681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触发器的逻辑功能及其描述方法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569371"/>
          </a:xfrm>
        </p:spPr>
        <p:txBody>
          <a:bodyPr/>
          <a:lstStyle/>
          <a:p>
            <a:r>
              <a:rPr lang="zh-CN" altLang="en-US" dirty="0"/>
              <a:t>触发器按逻辑功能的分类</a:t>
            </a:r>
            <a:endParaRPr lang="en-US" altLang="zh-CN" dirty="0"/>
          </a:p>
          <a:p>
            <a:pPr marL="742950" lvl="2" indent="-342900"/>
            <a:r>
              <a:rPr lang="en-US" altLang="zh-CN" sz="2800" i="1" dirty="0"/>
              <a:t>SR</a:t>
            </a:r>
            <a:r>
              <a:rPr lang="zh-CN" altLang="en-US" sz="2800" dirty="0"/>
              <a:t>触发器、</a:t>
            </a:r>
            <a:r>
              <a:rPr lang="en-US" altLang="zh-CN" sz="2800" i="1" dirty="0"/>
              <a:t>D</a:t>
            </a:r>
            <a:r>
              <a:rPr lang="zh-CN" altLang="en-US" sz="2800" dirty="0"/>
              <a:t>触发器</a:t>
            </a:r>
            <a:endParaRPr lang="zh-CN" altLang="en-US" sz="2800" dirty="0">
              <a:sym typeface="Symbol" pitchFamily="18" charset="2"/>
            </a:endParaRPr>
          </a:p>
          <a:p>
            <a:endParaRPr lang="en-US" altLang="zh-CN" dirty="0"/>
          </a:p>
          <a:p>
            <a:r>
              <a:rPr lang="zh-CN" altLang="en-US" b="1" dirty="0"/>
              <a:t>触发器的电路结构和逻辑功能、触发方式的关系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38806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r>
              <a:rPr lang="en-US" altLang="zh-CN" dirty="0"/>
              <a:t>&amp;</a:t>
            </a:r>
            <a:r>
              <a:rPr lang="zh-CN" altLang="en-US" dirty="0"/>
              <a:t>逻辑功能、触发方式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r>
              <a:rPr lang="en-US" altLang="zh-CN" dirty="0"/>
              <a:t>&amp;</a:t>
            </a:r>
            <a:r>
              <a:rPr lang="zh-CN" altLang="en-US" dirty="0"/>
              <a:t>逻辑功能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不存在</a:t>
            </a:r>
            <a:r>
              <a:rPr lang="zh-CN" altLang="en-US" dirty="0"/>
              <a:t>固定的对应关系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en-US" altLang="zh-CN" i="1" dirty="0"/>
              <a:t>SR</a:t>
            </a:r>
            <a:r>
              <a:rPr lang="zh-CN" altLang="en-US" dirty="0"/>
              <a:t>触发器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电平</a:t>
            </a:r>
            <a:r>
              <a:rPr lang="zh-CN" altLang="en-US" dirty="0"/>
              <a:t>触发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Picture 8" descr="5-3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9" r="43962" b="19933"/>
          <a:stretch>
            <a:fillRect/>
          </a:stretch>
        </p:blipFill>
        <p:spPr bwMode="auto">
          <a:xfrm>
            <a:off x="899592" y="3146041"/>
            <a:ext cx="4284663" cy="220345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784953" y="4016933"/>
            <a:ext cx="2449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</a:rPr>
              <a:t>同步</a:t>
            </a:r>
            <a:r>
              <a:rPr lang="en-US" altLang="zh-CN" sz="2400" dirty="0">
                <a:latin typeface="+mj-ea"/>
                <a:ea typeface="+mj-ea"/>
              </a:rPr>
              <a:t>SR</a:t>
            </a:r>
            <a:r>
              <a:rPr lang="zh-CN" altLang="en-US" sz="2400" dirty="0">
                <a:latin typeface="+mj-ea"/>
                <a:ea typeface="+mj-ea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3520787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r>
              <a:rPr lang="en-US" altLang="zh-CN" dirty="0"/>
              <a:t>&amp;</a:t>
            </a:r>
            <a:r>
              <a:rPr lang="zh-CN" altLang="en-US" dirty="0"/>
              <a:t>逻辑功能、触发方式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r>
              <a:rPr lang="en-US" altLang="zh-CN" dirty="0"/>
              <a:t>&amp;</a:t>
            </a:r>
            <a:r>
              <a:rPr lang="zh-CN" altLang="en-US" dirty="0"/>
              <a:t>逻辑功能</a:t>
            </a:r>
            <a:endParaRPr lang="en-US" altLang="zh-CN" dirty="0"/>
          </a:p>
          <a:p>
            <a:pPr lvl="1"/>
            <a:r>
              <a:rPr lang="zh-CN" altLang="en-US" dirty="0"/>
              <a:t>不存在固定的对应关系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两个电平触发</a:t>
            </a:r>
            <a:r>
              <a:rPr lang="en-US" altLang="zh-CN" dirty="0"/>
              <a:t>D</a:t>
            </a:r>
            <a:r>
              <a:rPr lang="zh-CN" altLang="en-US" dirty="0"/>
              <a:t>触发器结构</a:t>
            </a:r>
            <a:r>
              <a:rPr lang="en-US" altLang="zh-CN" dirty="0"/>
              <a:t>——</a:t>
            </a:r>
            <a:r>
              <a:rPr lang="zh-CN" altLang="en-US" dirty="0"/>
              <a:t>边沿触发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600031" cy="307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r>
              <a:rPr lang="en-US" altLang="zh-CN" dirty="0"/>
              <a:t>&amp;</a:t>
            </a:r>
            <a:r>
              <a:rPr lang="zh-CN" altLang="en-US" dirty="0"/>
              <a:t>逻辑功能、触发方式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r>
              <a:rPr lang="en-US" altLang="zh-CN" dirty="0"/>
              <a:t>&amp;</a:t>
            </a:r>
            <a:r>
              <a:rPr lang="zh-CN" altLang="en-US" dirty="0"/>
              <a:t>触发方式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有</a:t>
            </a:r>
            <a:r>
              <a:rPr lang="zh-CN" altLang="en-US" dirty="0"/>
              <a:t>固定的对应关系</a:t>
            </a:r>
            <a:endParaRPr lang="en-US" altLang="zh-CN" dirty="0"/>
          </a:p>
          <a:p>
            <a:pPr lvl="1"/>
            <a:endParaRPr lang="en-US" altLang="zh-CN" sz="1000" dirty="0">
              <a:latin typeface="+mj-ea"/>
            </a:endParaRPr>
          </a:p>
          <a:p>
            <a:pPr lvl="1"/>
            <a:r>
              <a:rPr lang="zh-CN" altLang="en-US" sz="2400" dirty="0">
                <a:latin typeface="+mj-ea"/>
              </a:rPr>
              <a:t>同步</a:t>
            </a:r>
            <a:r>
              <a:rPr lang="en-US" altLang="zh-CN" sz="2400" dirty="0">
                <a:latin typeface="+mj-ea"/>
              </a:rPr>
              <a:t>SR</a:t>
            </a:r>
            <a:r>
              <a:rPr lang="zh-CN" altLang="en-US" sz="2400" dirty="0">
                <a:latin typeface="+mj-ea"/>
              </a:rPr>
              <a:t>触发器属于电平触发，</a:t>
            </a:r>
            <a:endParaRPr lang="en-US" altLang="zh-CN" sz="2400" dirty="0">
              <a:latin typeface="+mj-ea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+mj-ea"/>
              </a:rPr>
              <a:t>在</a:t>
            </a:r>
            <a:r>
              <a:rPr lang="en-US" altLang="zh-CN" sz="2400" i="1" dirty="0">
                <a:latin typeface="+mj-ea"/>
              </a:rPr>
              <a:t>CLK</a:t>
            </a:r>
            <a:r>
              <a:rPr lang="zh-CN" altLang="en-US" sz="2400" dirty="0">
                <a:latin typeface="+mj-ea"/>
              </a:rPr>
              <a:t>＝</a:t>
            </a:r>
            <a:r>
              <a:rPr lang="en-US" altLang="zh-CN" sz="2400" dirty="0">
                <a:latin typeface="+mj-ea"/>
              </a:rPr>
              <a:t>1</a:t>
            </a:r>
            <a:r>
              <a:rPr lang="zh-CN" altLang="en-US" sz="2400" dirty="0">
                <a:latin typeface="+mj-ea"/>
              </a:rPr>
              <a:t>触发器动作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Picture 8" descr="5-3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4" t="21768" b="29251"/>
          <a:stretch>
            <a:fillRect/>
          </a:stretch>
        </p:blipFill>
        <p:spPr bwMode="auto">
          <a:xfrm>
            <a:off x="598699" y="4005064"/>
            <a:ext cx="3095625" cy="172720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60578"/>
              </p:ext>
            </p:extLst>
          </p:nvPr>
        </p:nvGraphicFramePr>
        <p:xfrm>
          <a:off x="5346725" y="1530363"/>
          <a:ext cx="3576638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Visio" r:id="rId4" imgW="1712976" imgH="2108911" progId="Visio.Drawing.11">
                  <p:embed/>
                </p:oleObj>
              </mc:Choice>
              <mc:Fallback>
                <p:oleObj name="Visio" r:id="rId4" imgW="1712976" imgH="21089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083"/>
                      <a:stretch>
                        <a:fillRect/>
                      </a:stretch>
                    </p:blipFill>
                    <p:spPr bwMode="auto">
                      <a:xfrm>
                        <a:off x="5346725" y="1530363"/>
                        <a:ext cx="3576638" cy="4176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4056916" y="4589281"/>
            <a:ext cx="1150938" cy="287338"/>
          </a:xfrm>
          <a:prstGeom prst="rightArrow">
            <a:avLst>
              <a:gd name="adj1" fmla="val 50000"/>
              <a:gd name="adj2" fmla="val 100138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969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  <a:p>
            <a:r>
              <a:rPr lang="zh-CN" altLang="en-US" dirty="0"/>
              <a:t>电平触发的触发器</a:t>
            </a:r>
            <a:endParaRPr lang="en-US" altLang="zh-CN" dirty="0"/>
          </a:p>
          <a:p>
            <a:r>
              <a:rPr lang="zh-CN" altLang="en-US" dirty="0"/>
              <a:t>边沿触发的触发器</a:t>
            </a:r>
            <a:endParaRPr lang="en-US" altLang="zh-CN" dirty="0"/>
          </a:p>
          <a:p>
            <a:r>
              <a:rPr lang="zh-CN" altLang="en-US" dirty="0"/>
              <a:t>触发器的逻辑功能及其描述方法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8525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41539"/>
              </p:ext>
            </p:extLst>
          </p:nvPr>
        </p:nvGraphicFramePr>
        <p:xfrm>
          <a:off x="5113338" y="1484784"/>
          <a:ext cx="4030662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Visio" r:id="rId3" imgW="1930603" imgH="2206752" progId="Visio.Drawing.11">
                  <p:embed/>
                </p:oleObj>
              </mc:Choice>
              <mc:Fallback>
                <p:oleObj name="Visio" r:id="rId3" imgW="1930603" imgH="22067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083"/>
                      <a:stretch>
                        <a:fillRect/>
                      </a:stretch>
                    </p:blipFill>
                    <p:spPr bwMode="auto">
                      <a:xfrm>
                        <a:off x="5113338" y="1484784"/>
                        <a:ext cx="4030662" cy="437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r>
              <a:rPr lang="en-US" altLang="zh-CN" dirty="0"/>
              <a:t>&amp;</a:t>
            </a:r>
            <a:r>
              <a:rPr lang="zh-CN" altLang="en-US" dirty="0"/>
              <a:t>逻辑功能、触发方式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5050904" cy="4569371"/>
              </a:xfrm>
            </p:spPr>
            <p:txBody>
              <a:bodyPr/>
              <a:lstStyle/>
              <a:p>
                <a:r>
                  <a:rPr lang="zh-CN" altLang="en-US" dirty="0"/>
                  <a:t>电路结构</a:t>
                </a:r>
                <a:r>
                  <a:rPr lang="en-US" altLang="zh-CN" dirty="0"/>
                  <a:t>&amp;</a:t>
                </a:r>
                <a:r>
                  <a:rPr lang="zh-CN" altLang="en-US" dirty="0"/>
                  <a:t>触发方式</a:t>
                </a:r>
                <a:endParaRPr lang="en-US" altLang="zh-CN" dirty="0"/>
              </a:p>
              <a:p>
                <a:pPr lvl="1"/>
                <a:r>
                  <a:rPr lang="zh-CN" altLang="en-US" sz="2400" dirty="0">
                    <a:latin typeface="+mj-ea"/>
                  </a:rPr>
                  <a:t>采用主从结构的触发器，属于脉冲触发方式，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𝑄</m:t>
                    </m:r>
                    <m:r>
                      <a:rPr lang="zh-CN" altLang="en-US" sz="2400" b="0" i="1" smtClean="0">
                        <a:latin typeface="Cambria Math"/>
                      </a:rPr>
                      <m:t>和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j-ea"/>
                  </a:rPr>
                  <a:t>状态的变化发生在</a:t>
                </a:r>
                <a:r>
                  <a:rPr lang="en-US" altLang="zh-CN" sz="2400" dirty="0">
                    <a:latin typeface="+mj-ea"/>
                  </a:rPr>
                  <a:t>CLK</a:t>
                </a:r>
                <a:r>
                  <a:rPr lang="zh-CN" altLang="en-US" sz="2400" dirty="0">
                    <a:latin typeface="+mj-ea"/>
                  </a:rPr>
                  <a:t>的下降沿。</a:t>
                </a:r>
                <a:endParaRPr lang="en-US" altLang="zh-CN" sz="2400" dirty="0">
                  <a:latin typeface="+mj-ea"/>
                </a:endParaRPr>
              </a:p>
              <a:p>
                <a:pPr lvl="1"/>
                <a:r>
                  <a:rPr lang="zh-CN" altLang="en-US" sz="2400" dirty="0">
                    <a:latin typeface="+mj-ea"/>
                  </a:rPr>
                  <a:t>如主从</a:t>
                </a:r>
                <a:r>
                  <a:rPr lang="en-US" altLang="zh-CN" sz="2400" dirty="0">
                    <a:latin typeface="+mj-ea"/>
                  </a:rPr>
                  <a:t>SR</a:t>
                </a:r>
                <a:r>
                  <a:rPr lang="zh-CN" altLang="en-US" sz="2400" dirty="0">
                    <a:latin typeface="+mj-ea"/>
                  </a:rPr>
                  <a:t>触发器：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5050904" cy="4569371"/>
              </a:xfrm>
              <a:blipFill rotWithShape="1">
                <a:blip r:embed="rId5"/>
                <a:stretch>
                  <a:fillRect l="-2654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6" descr="5-4-1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55" y="4077072"/>
            <a:ext cx="3024188" cy="1735138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4067944" y="4800972"/>
            <a:ext cx="1079500" cy="287338"/>
          </a:xfrm>
          <a:prstGeom prst="rightArrow">
            <a:avLst>
              <a:gd name="adj1" fmla="val 50000"/>
              <a:gd name="adj2" fmla="val 93922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6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r>
              <a:rPr lang="en-US" altLang="zh-CN" dirty="0"/>
              <a:t>&amp;</a:t>
            </a:r>
            <a:r>
              <a:rPr lang="zh-CN" altLang="en-US" dirty="0"/>
              <a:t>逻辑功能、触发方式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569371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电路结构</a:t>
            </a:r>
            <a:r>
              <a:rPr lang="en-US" altLang="zh-CN" dirty="0">
                <a:latin typeface="+mj-ea"/>
              </a:rPr>
              <a:t>&amp;</a:t>
            </a:r>
            <a:r>
              <a:rPr lang="zh-CN" altLang="en-US" dirty="0">
                <a:latin typeface="+mj-ea"/>
              </a:rPr>
              <a:t>触发方式</a:t>
            </a:r>
            <a:endParaRPr lang="en-US" altLang="zh-CN" dirty="0">
              <a:latin typeface="+mj-ea"/>
            </a:endParaRPr>
          </a:p>
          <a:p>
            <a:pPr lvl="1"/>
            <a:r>
              <a:rPr lang="zh-CN" altLang="en-US" dirty="0">
                <a:latin typeface="+mj-ea"/>
              </a:rPr>
              <a:t>凡是采用两个电平触发</a:t>
            </a:r>
            <a:r>
              <a:rPr lang="en-US" altLang="zh-CN" dirty="0">
                <a:latin typeface="+mj-ea"/>
              </a:rPr>
              <a:t>D</a:t>
            </a:r>
            <a:r>
              <a:rPr lang="zh-CN" altLang="en-US" dirty="0">
                <a:latin typeface="+mj-ea"/>
              </a:rPr>
              <a:t>触发器构成的触发器都属于边沿触发方式</a:t>
            </a:r>
            <a:endParaRPr lang="en-US" altLang="zh-CN" dirty="0">
              <a:latin typeface="+mj-ea"/>
            </a:endParaRPr>
          </a:p>
          <a:p>
            <a:pPr lvl="1"/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4072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166560" y="3371553"/>
            <a:ext cx="2447925" cy="2041525"/>
            <a:chOff x="3651" y="2840"/>
            <a:chExt cx="1542" cy="1286"/>
          </a:xfrm>
        </p:grpSpPr>
        <p:pic>
          <p:nvPicPr>
            <p:cNvPr id="11" name="Picture 8" descr="20页ppt图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2840"/>
              <a:ext cx="1542" cy="1286"/>
            </a:xfrm>
            <a:prstGeom prst="rect">
              <a:avLst/>
            </a:prstGeom>
            <a:noFill/>
            <a:ln w="57150" cmpd="thickThin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742" y="3612"/>
              <a:ext cx="45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742" y="3067"/>
              <a:ext cx="45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4241" y="3612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241" y="3113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353840"/>
              </p:ext>
            </p:extLst>
          </p:nvPr>
        </p:nvGraphicFramePr>
        <p:xfrm>
          <a:off x="4932040" y="2714442"/>
          <a:ext cx="3953351" cy="348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Visio" r:id="rId4" imgW="1930603" imgH="2206752" progId="Visio.Drawing.11">
                  <p:embed/>
                </p:oleObj>
              </mc:Choice>
              <mc:Fallback>
                <p:oleObj name="Visio" r:id="rId4" imgW="1930603" imgH="22067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356" t="4688" r="3505" b="24969"/>
                      <a:stretch>
                        <a:fillRect/>
                      </a:stretch>
                    </p:blipFill>
                    <p:spPr bwMode="auto">
                      <a:xfrm>
                        <a:off x="4932040" y="2714442"/>
                        <a:ext cx="3953351" cy="34879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r>
              <a:rPr lang="en-US" altLang="zh-CN" dirty="0"/>
              <a:t>&amp;</a:t>
            </a:r>
            <a:r>
              <a:rPr lang="zh-CN" altLang="en-US" dirty="0"/>
              <a:t>逻辑功能、触发方式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569371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电路结构</a:t>
            </a:r>
            <a:r>
              <a:rPr lang="en-US" altLang="zh-CN" dirty="0">
                <a:latin typeface="+mj-ea"/>
              </a:rPr>
              <a:t>&amp;</a:t>
            </a:r>
            <a:r>
              <a:rPr lang="zh-CN" altLang="en-US" dirty="0">
                <a:latin typeface="+mj-ea"/>
              </a:rPr>
              <a:t>触发方式</a:t>
            </a:r>
            <a:endParaRPr lang="en-US" altLang="zh-CN" dirty="0">
              <a:latin typeface="+mj-ea"/>
            </a:endParaRPr>
          </a:p>
          <a:p>
            <a:pPr lvl="1"/>
            <a:r>
              <a:rPr lang="zh-CN" altLang="en-US" dirty="0">
                <a:latin typeface="+mj-ea"/>
              </a:rPr>
              <a:t>如维持阻塞结构</a:t>
            </a:r>
            <a:r>
              <a:rPr lang="en-US" altLang="zh-CN" dirty="0">
                <a:latin typeface="+mj-ea"/>
              </a:rPr>
              <a:t>D</a:t>
            </a:r>
            <a:r>
              <a:rPr lang="zh-CN" altLang="en-US" dirty="0">
                <a:latin typeface="+mj-ea"/>
              </a:rPr>
              <a:t>触发器属于上升沿触发</a:t>
            </a:r>
          </a:p>
          <a:p>
            <a:pPr lvl="1"/>
            <a:endParaRPr lang="en-US" altLang="zh-CN" dirty="0">
              <a:latin typeface="+mj-ea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3995936" y="4171099"/>
            <a:ext cx="1079500" cy="287338"/>
          </a:xfrm>
          <a:prstGeom prst="rightArrow">
            <a:avLst>
              <a:gd name="adj1" fmla="val 50000"/>
              <a:gd name="adj2" fmla="val 93922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57200" y="2420888"/>
            <a:ext cx="8229600" cy="12961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9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宋体" charset="0"/>
              </a:rPr>
              <a:t>谢谢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概述</a:t>
            </a:r>
            <a:endParaRPr lang="en-US" altLang="zh-CN" b="1" dirty="0"/>
          </a:p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  <a:p>
            <a:r>
              <a:rPr lang="zh-CN" altLang="en-US" dirty="0"/>
              <a:t>电平触发的触发器</a:t>
            </a:r>
            <a:endParaRPr lang="en-US" altLang="zh-CN" dirty="0"/>
          </a:p>
          <a:p>
            <a:r>
              <a:rPr lang="zh-CN" altLang="en-US" dirty="0"/>
              <a:t>边沿触发的触发器</a:t>
            </a:r>
            <a:endParaRPr lang="en-US" altLang="zh-CN" dirty="0"/>
          </a:p>
          <a:p>
            <a:r>
              <a:rPr lang="zh-CN" altLang="en-US" dirty="0"/>
              <a:t>触发器的逻辑功能及其描述方法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658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r>
              <a:rPr lang="zh-CN" altLang="en-US" dirty="0"/>
              <a:t>能够存储</a:t>
            </a:r>
            <a:r>
              <a:rPr lang="en-US" altLang="zh-CN" dirty="0"/>
              <a:t>1</a:t>
            </a:r>
            <a:r>
              <a:rPr lang="zh-CN" altLang="en-US" dirty="0"/>
              <a:t>位二值信号的基本单元电路</a:t>
            </a:r>
            <a:endParaRPr lang="en-US" altLang="zh-CN" dirty="0"/>
          </a:p>
          <a:p>
            <a:pPr lvl="1"/>
            <a:r>
              <a:rPr lang="zh-CN" altLang="en-US" dirty="0"/>
              <a:t>又称半导体存储单元或记忆单元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cs typeface="宋体" charset="0"/>
              </a:rPr>
              <a:t>特点</a:t>
            </a:r>
            <a:endParaRPr lang="en-US" altLang="zh-CN" dirty="0">
              <a:cs typeface="宋体" charset="0"/>
            </a:endParaRPr>
          </a:p>
          <a:p>
            <a:pPr lvl="2"/>
            <a:r>
              <a:rPr lang="zh-CN" altLang="en-US" dirty="0"/>
              <a:t>具有两个能自行保持的稳定状态</a:t>
            </a:r>
            <a:endParaRPr lang="en-US" altLang="zh-CN" dirty="0"/>
          </a:p>
          <a:p>
            <a:pPr lvl="2"/>
            <a:r>
              <a:rPr lang="zh-CN" altLang="en-US" dirty="0"/>
              <a:t>根据不同的输入信号可以置成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466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r>
              <a:rPr lang="zh-CN" altLang="en-US" dirty="0">
                <a:cs typeface="宋体" charset="0"/>
              </a:rPr>
              <a:t>分类</a:t>
            </a:r>
            <a:endParaRPr lang="en-US" altLang="zh-CN" dirty="0">
              <a:cs typeface="宋体" charset="0"/>
            </a:endParaRPr>
          </a:p>
          <a:p>
            <a:pPr lvl="2"/>
            <a:r>
              <a:rPr lang="zh-CN" altLang="en-US" dirty="0">
                <a:cs typeface="宋体" charset="0"/>
              </a:rPr>
              <a:t>触发方式（电平触发、边沿触发）</a:t>
            </a:r>
            <a:endParaRPr lang="en-US" altLang="zh-CN" dirty="0">
              <a:cs typeface="宋体" charset="0"/>
            </a:endParaRPr>
          </a:p>
          <a:p>
            <a:pPr lvl="2"/>
            <a:r>
              <a:rPr lang="zh-CN" altLang="en-US" dirty="0">
                <a:cs typeface="宋体" charset="0"/>
              </a:rPr>
              <a:t>逻辑功能（</a:t>
            </a:r>
            <a:r>
              <a:rPr lang="en-US" altLang="zh-CN" dirty="0">
                <a:cs typeface="宋体" charset="0"/>
              </a:rPr>
              <a:t>SR</a:t>
            </a:r>
            <a:r>
              <a:rPr lang="zh-CN" altLang="en-US" dirty="0">
                <a:cs typeface="宋体" charset="0"/>
              </a:rPr>
              <a:t>触发器、</a:t>
            </a:r>
            <a:r>
              <a:rPr lang="en-US" altLang="zh-CN" dirty="0">
                <a:cs typeface="宋体" charset="0"/>
              </a:rPr>
              <a:t>D</a:t>
            </a:r>
            <a:r>
              <a:rPr lang="zh-CN" altLang="en-US" dirty="0">
                <a:cs typeface="宋体" charset="0"/>
              </a:rPr>
              <a:t>触发器等）</a:t>
            </a:r>
            <a:endParaRPr lang="en-US" altLang="zh-CN" dirty="0">
              <a:cs typeface="宋体" charset="0"/>
            </a:endParaRPr>
          </a:p>
          <a:p>
            <a:pPr lvl="2"/>
            <a:r>
              <a:rPr lang="zh-CN" altLang="en-US" dirty="0">
                <a:cs typeface="宋体" charset="0"/>
              </a:rPr>
              <a:t>存储数据的原理（静态触发器、动态触发器）</a:t>
            </a:r>
            <a:endParaRPr lang="en-US" altLang="zh-CN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1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b="1" dirty="0"/>
              <a:t>SR</a:t>
            </a:r>
            <a:r>
              <a:rPr lang="zh-CN" altLang="en-US" b="1" dirty="0"/>
              <a:t>锁存器</a:t>
            </a:r>
            <a:endParaRPr lang="en-US" altLang="zh-CN" b="1" dirty="0"/>
          </a:p>
          <a:p>
            <a:r>
              <a:rPr lang="zh-CN" altLang="en-US" dirty="0"/>
              <a:t>电平触发的触发器</a:t>
            </a:r>
            <a:endParaRPr lang="en-US" altLang="zh-CN" dirty="0"/>
          </a:p>
          <a:p>
            <a:r>
              <a:rPr lang="zh-CN" altLang="en-US" dirty="0"/>
              <a:t>边沿触发的触发器</a:t>
            </a:r>
            <a:endParaRPr lang="en-US" altLang="zh-CN" dirty="0"/>
          </a:p>
          <a:p>
            <a:r>
              <a:rPr lang="zh-CN" altLang="en-US" dirty="0"/>
              <a:t>触发器的逻辑功能及其描述方法</a:t>
            </a:r>
            <a:endParaRPr lang="en-US" altLang="zh-CN" dirty="0"/>
          </a:p>
          <a:p>
            <a:r>
              <a:rPr lang="zh-CN" altLang="en-US" dirty="0"/>
              <a:t>*触发器的动态特性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32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电路结构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或非门</a:t>
            </a:r>
            <a:r>
              <a:rPr lang="zh-CN" altLang="en-US" dirty="0"/>
              <a:t>组成的锁存器</a:t>
            </a:r>
            <a:endParaRPr lang="en-US" altLang="zh-CN" dirty="0"/>
          </a:p>
        </p:txBody>
      </p:sp>
      <p:pic>
        <p:nvPicPr>
          <p:cNvPr id="5" name="Picture 80" descr="5-2-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76" b="22267"/>
          <a:stretch/>
        </p:blipFill>
        <p:spPr bwMode="auto">
          <a:xfrm>
            <a:off x="1979712" y="2636911"/>
            <a:ext cx="3928982" cy="340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5004048" y="3356992"/>
            <a:ext cx="144016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87824" y="3501008"/>
            <a:ext cx="144016" cy="18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004048" y="3429000"/>
            <a:ext cx="0" cy="16737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3131840" y="3645024"/>
            <a:ext cx="0" cy="16561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2339752" y="4473117"/>
            <a:ext cx="3168352" cy="17834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母板">
  <a:themeElements>
    <a:clrScheme name="母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母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1022模板</Template>
  <TotalTime>22606</TotalTime>
  <Words>1828</Words>
  <Application>Microsoft Macintosh PowerPoint</Application>
  <PresentationFormat>全屏显示(4:3)</PresentationFormat>
  <Paragraphs>365</Paragraphs>
  <Slides>43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62" baseType="lpstr">
      <vt:lpstr>华文楷体</vt:lpstr>
      <vt:lpstr>华文隶书</vt:lpstr>
      <vt:lpstr>楷体_GB2312</vt:lpstr>
      <vt:lpstr>宋体</vt:lpstr>
      <vt:lpstr>Calibri</vt:lpstr>
      <vt:lpstr>Cambria Math</vt:lpstr>
      <vt:lpstr>Comic Sans MS</vt:lpstr>
      <vt:lpstr>Consolas</vt:lpstr>
      <vt:lpstr>Corbel</vt:lpstr>
      <vt:lpstr>Symbol</vt:lpstr>
      <vt:lpstr>Times New Roman</vt:lpstr>
      <vt:lpstr>Verdana</vt:lpstr>
      <vt:lpstr>Wingdings</vt:lpstr>
      <vt:lpstr>母板</vt:lpstr>
      <vt:lpstr>1_母板</vt:lpstr>
      <vt:lpstr>Image</vt:lpstr>
      <vt:lpstr>Visio</vt:lpstr>
      <vt:lpstr>Equation</vt:lpstr>
      <vt:lpstr>公式</vt:lpstr>
      <vt:lpstr>PowerPoint 演示文稿</vt:lpstr>
      <vt:lpstr>第五章 触发器</vt:lpstr>
      <vt:lpstr>触发器</vt:lpstr>
      <vt:lpstr>触发器</vt:lpstr>
      <vt:lpstr>触发器</vt:lpstr>
      <vt:lpstr>概述</vt:lpstr>
      <vt:lpstr>概述</vt:lpstr>
      <vt:lpstr>触发器</vt:lpstr>
      <vt:lpstr>SR锁存器</vt:lpstr>
      <vt:lpstr>SR锁存器</vt:lpstr>
      <vt:lpstr>SR锁存器</vt:lpstr>
      <vt:lpstr>SR锁存器</vt:lpstr>
      <vt:lpstr>SR锁存器</vt:lpstr>
      <vt:lpstr>SR锁存器</vt:lpstr>
      <vt:lpstr>SR锁存器</vt:lpstr>
      <vt:lpstr>触发器</vt:lpstr>
      <vt:lpstr>电平触发的触发器</vt:lpstr>
      <vt:lpstr>电平触发的触发器</vt:lpstr>
      <vt:lpstr>电平触发的触发器</vt:lpstr>
      <vt:lpstr>电平触发的触发器</vt:lpstr>
      <vt:lpstr>电平触发的触发器</vt:lpstr>
      <vt:lpstr>电平触发的触发器</vt:lpstr>
      <vt:lpstr>触发器</vt:lpstr>
      <vt:lpstr>边沿触发的触发器</vt:lpstr>
      <vt:lpstr>边沿触发的触发器</vt:lpstr>
      <vt:lpstr>边沿触发的触发器</vt:lpstr>
      <vt:lpstr>边沿触发的触发器</vt:lpstr>
      <vt:lpstr>触发器</vt:lpstr>
      <vt:lpstr>触发器的逻辑功能及其描述方法</vt:lpstr>
      <vt:lpstr>触发器的逻辑功能及其描述方法</vt:lpstr>
      <vt:lpstr>触发器按逻辑功能分类</vt:lpstr>
      <vt:lpstr>触发器按逻辑功能分类</vt:lpstr>
      <vt:lpstr>触发器按逻辑功能分类</vt:lpstr>
      <vt:lpstr>触发器按逻辑功能分类</vt:lpstr>
      <vt:lpstr>触发器按逻辑功能分类</vt:lpstr>
      <vt:lpstr>触发器的逻辑功能及其描述方法</vt:lpstr>
      <vt:lpstr>电路结构&amp;逻辑功能、触发方式</vt:lpstr>
      <vt:lpstr>电路结构&amp;逻辑功能、触发方式</vt:lpstr>
      <vt:lpstr>电路结构&amp;逻辑功能、触发方式</vt:lpstr>
      <vt:lpstr>电路结构&amp;逻辑功能、触发方式</vt:lpstr>
      <vt:lpstr>电路结构&amp;逻辑功能、触发方式</vt:lpstr>
      <vt:lpstr>电路结构&amp;逻辑功能、触发方式</vt:lpstr>
      <vt:lpstr>PowerPoint 演示文稿</vt:lpstr>
    </vt:vector>
  </TitlesOfParts>
  <Company>中国石油大学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3NMedia</dc:creator>
  <cp:lastModifiedBy>Microsoft Office 用户</cp:lastModifiedBy>
  <cp:revision>1295</cp:revision>
  <dcterms:created xsi:type="dcterms:W3CDTF">2010-09-19T02:42:02Z</dcterms:created>
  <dcterms:modified xsi:type="dcterms:W3CDTF">2018-10-24T10:07:43Z</dcterms:modified>
</cp:coreProperties>
</file>