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89" r:id="rId2"/>
  </p:sldMasterIdLst>
  <p:notesMasterIdLst>
    <p:notesMasterId r:id="rId24"/>
  </p:notesMasterIdLst>
  <p:handoutMasterIdLst>
    <p:handoutMasterId r:id="rId25"/>
  </p:handoutMasterIdLst>
  <p:sldIdLst>
    <p:sldId id="260" r:id="rId3"/>
    <p:sldId id="298" r:id="rId4"/>
    <p:sldId id="300" r:id="rId5"/>
    <p:sldId id="301" r:id="rId6"/>
    <p:sldId id="259" r:id="rId7"/>
    <p:sldId id="284" r:id="rId8"/>
    <p:sldId id="290" r:id="rId9"/>
    <p:sldId id="302" r:id="rId10"/>
    <p:sldId id="303" r:id="rId11"/>
    <p:sldId id="304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86" r:id="rId20"/>
    <p:sldId id="287" r:id="rId21"/>
    <p:sldId id="288" r:id="rId22"/>
    <p:sldId id="289" r:id="rId23"/>
  </p:sldIdLst>
  <p:sldSz cx="9144000" cy="6858000" type="screen4x3"/>
  <p:notesSz cx="6797675" cy="99266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yj" initials="c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CFFFF"/>
    <a:srgbClr val="FFFFFF"/>
    <a:srgbClr val="000066"/>
    <a:srgbClr val="800000"/>
    <a:srgbClr val="FF9966"/>
    <a:srgbClr val="800080"/>
    <a:srgbClr val="FF0000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66" autoAdjust="0"/>
    <p:restoredTop sz="93095" autoAdjust="0"/>
  </p:normalViewPr>
  <p:slideViewPr>
    <p:cSldViewPr>
      <p:cViewPr varScale="1">
        <p:scale>
          <a:sx n="107" d="100"/>
          <a:sy n="107" d="100"/>
        </p:scale>
        <p:origin x="176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812"/>
    </p:cViewPr>
  </p:sorterViewPr>
  <p:notesViewPr>
    <p:cSldViewPr>
      <p:cViewPr>
        <p:scale>
          <a:sx n="100" d="100"/>
          <a:sy n="100" d="100"/>
        </p:scale>
        <p:origin x="-1692" y="2832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2.wmf"/><Relationship Id="rId1" Type="http://schemas.openxmlformats.org/officeDocument/2006/relationships/image" Target="../media/image3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979B23BF-03EC-4E9D-A6FA-68DF73318138}" type="datetimeFigureOut">
              <a:rPr lang="zh-CN" altLang="en-US"/>
              <a:pPr/>
              <a:t>2018/12/5</a:t>
            </a:fld>
            <a:endParaRPr lang="en-US" altLang="zh-CN"/>
          </a:p>
        </p:txBody>
      </p:sp>
      <p:sp>
        <p:nvSpPr>
          <p:cNvPr id="521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1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E66803E0-46B2-4269-B08E-86934989A3F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0496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itchFamily="34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5D23254-FAAC-477C-81ED-F5C9A35077E4}" type="datetimeFigureOut">
              <a:rPr lang="zh-CN" altLang="en-US"/>
              <a:pPr/>
              <a:t>2018/12/5</a:t>
            </a:fld>
            <a:endParaRPr lang="en-US" alt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itchFamily="34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E163BE-32E2-4A0C-9191-C0BCCE51776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20941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10364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827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9708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98538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28519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0081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5850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1950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2917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0923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006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7113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7048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9697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hyperlink" Target="http://photo.tlw.cn/7/JPEG/Vol_113/ER004_L.htm" TargetMode="External"/><Relationship Id="rId13" Type="http://schemas.openxmlformats.org/officeDocument/2006/relationships/image" Target="../media/image14.jpeg"/><Relationship Id="rId18" Type="http://schemas.openxmlformats.org/officeDocument/2006/relationships/hyperlink" Target="http://photo.tlw.cn/5/JPEG640/087/151_200/DP151_L.htm" TargetMode="External"/><Relationship Id="rId3" Type="http://schemas.openxmlformats.org/officeDocument/2006/relationships/image" Target="../media/image9.jpeg"/><Relationship Id="rId21" Type="http://schemas.openxmlformats.org/officeDocument/2006/relationships/image" Target="../media/image4.jpeg"/><Relationship Id="rId7" Type="http://schemas.openxmlformats.org/officeDocument/2006/relationships/image" Target="../media/image12.jpeg"/><Relationship Id="rId12" Type="http://schemas.openxmlformats.org/officeDocument/2006/relationships/hyperlink" Target="http://photo.tlw.cn/5/JPEG640/097/001_050/DZ006_L.htm" TargetMode="External"/><Relationship Id="rId17" Type="http://schemas.openxmlformats.org/officeDocument/2006/relationships/image" Target="../media/image5.jpeg"/><Relationship Id="rId2" Type="http://schemas.openxmlformats.org/officeDocument/2006/relationships/hyperlink" Target="http://photo.tlw.cn/7/JPEG/Vol_117/EV163_L.htm" TargetMode="External"/><Relationship Id="rId16" Type="http://schemas.openxmlformats.org/officeDocument/2006/relationships/hyperlink" Target="http://photo.tlw.cn/7/JPEG/Vol_113/ER147_L.htm" TargetMode="External"/><Relationship Id="rId20" Type="http://schemas.openxmlformats.org/officeDocument/2006/relationships/hyperlink" Target="http://photo.tlw.cn/7/JPEG/Vol_117/EV032_L.htm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photo.tlw.cn/7/JPEG/Vol_126/FE088_L.htm" TargetMode="External"/><Relationship Id="rId11" Type="http://schemas.openxmlformats.org/officeDocument/2006/relationships/image" Target="../media/image13.jpeg"/><Relationship Id="rId5" Type="http://schemas.openxmlformats.org/officeDocument/2006/relationships/image" Target="../media/image11.jpeg"/><Relationship Id="rId15" Type="http://schemas.openxmlformats.org/officeDocument/2006/relationships/image" Target="../media/image3.jpeg"/><Relationship Id="rId10" Type="http://schemas.openxmlformats.org/officeDocument/2006/relationships/hyperlink" Target="http://photo.tlw.cn/5/JPEG640/087/151_200/DP172_L.htm" TargetMode="External"/><Relationship Id="rId19" Type="http://schemas.openxmlformats.org/officeDocument/2006/relationships/image" Target="../media/image6.jpeg"/><Relationship Id="rId4" Type="http://schemas.openxmlformats.org/officeDocument/2006/relationships/image" Target="../media/image10.jpeg"/><Relationship Id="rId9" Type="http://schemas.openxmlformats.org/officeDocument/2006/relationships/image" Target="../media/image2.jpeg"/><Relationship Id="rId14" Type="http://schemas.openxmlformats.org/officeDocument/2006/relationships/hyperlink" Target="http://photo.tlw.cn/2/JPEG640/033/001_050/AH016_L.htm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://photo.tlw.cn/7/JPEG/Vol_113/ER004_L.htm" TargetMode="External"/><Relationship Id="rId13" Type="http://schemas.openxmlformats.org/officeDocument/2006/relationships/image" Target="../media/image14.jpeg"/><Relationship Id="rId18" Type="http://schemas.openxmlformats.org/officeDocument/2006/relationships/hyperlink" Target="http://photo.tlw.cn/5/JPEG640/087/151_200/DP151_L.htm" TargetMode="External"/><Relationship Id="rId3" Type="http://schemas.openxmlformats.org/officeDocument/2006/relationships/image" Target="../media/image9.jpeg"/><Relationship Id="rId21" Type="http://schemas.openxmlformats.org/officeDocument/2006/relationships/image" Target="../media/image4.jpeg"/><Relationship Id="rId7" Type="http://schemas.openxmlformats.org/officeDocument/2006/relationships/image" Target="../media/image12.jpeg"/><Relationship Id="rId12" Type="http://schemas.openxmlformats.org/officeDocument/2006/relationships/hyperlink" Target="http://photo.tlw.cn/5/JPEG640/097/001_050/DZ006_L.htm" TargetMode="External"/><Relationship Id="rId17" Type="http://schemas.openxmlformats.org/officeDocument/2006/relationships/image" Target="../media/image5.jpeg"/><Relationship Id="rId2" Type="http://schemas.openxmlformats.org/officeDocument/2006/relationships/hyperlink" Target="http://photo.tlw.cn/7/JPEG/Vol_117/EV163_L.htm" TargetMode="External"/><Relationship Id="rId16" Type="http://schemas.openxmlformats.org/officeDocument/2006/relationships/hyperlink" Target="http://photo.tlw.cn/7/JPEG/Vol_113/ER147_L.htm" TargetMode="External"/><Relationship Id="rId20" Type="http://schemas.openxmlformats.org/officeDocument/2006/relationships/hyperlink" Target="http://photo.tlw.cn/7/JPEG/Vol_117/EV032_L.htm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photo.tlw.cn/7/JPEG/Vol_126/FE088_L.htm" TargetMode="External"/><Relationship Id="rId11" Type="http://schemas.openxmlformats.org/officeDocument/2006/relationships/image" Target="../media/image13.jpeg"/><Relationship Id="rId5" Type="http://schemas.openxmlformats.org/officeDocument/2006/relationships/image" Target="../media/image11.jpeg"/><Relationship Id="rId15" Type="http://schemas.openxmlformats.org/officeDocument/2006/relationships/image" Target="../media/image3.jpeg"/><Relationship Id="rId10" Type="http://schemas.openxmlformats.org/officeDocument/2006/relationships/hyperlink" Target="http://photo.tlw.cn/5/JPEG640/087/151_200/DP172_L.htm" TargetMode="External"/><Relationship Id="rId19" Type="http://schemas.openxmlformats.org/officeDocument/2006/relationships/image" Target="../media/image6.jpeg"/><Relationship Id="rId4" Type="http://schemas.openxmlformats.org/officeDocument/2006/relationships/image" Target="../media/image10.jpeg"/><Relationship Id="rId9" Type="http://schemas.openxmlformats.org/officeDocument/2006/relationships/image" Target="../media/image2.jpeg"/><Relationship Id="rId14" Type="http://schemas.openxmlformats.org/officeDocument/2006/relationships/hyperlink" Target="http://photo.tlw.cn/2/JPEG640/033/001_050/AH016_L.htm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V163_T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45125"/>
            <a:ext cx="86360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上标题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350"/>
            <a:ext cx="9144000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CAS_logo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-26988"/>
            <a:ext cx="3059112" cy="936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FE088_T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5437188"/>
            <a:ext cx="1657350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ER004_T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5437188"/>
            <a:ext cx="865188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DP172_T">
            <a:hlinkClick r:id="rId10"/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437188"/>
            <a:ext cx="8636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DZ006_T">
            <a:hlinkClick r:id="rId12"/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400" y="5437188"/>
            <a:ext cx="8636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AH016_T">
            <a:hlinkClick r:id="rId14"/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5437188"/>
            <a:ext cx="15113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ER147_T">
            <a:hlinkClick r:id="rId16"/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5437188"/>
            <a:ext cx="865187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DP151_T">
            <a:hlinkClick r:id="rId18"/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5437188"/>
            <a:ext cx="8636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 descr="EV032_T">
            <a:hlinkClick r:id="rId20"/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5437188"/>
            <a:ext cx="8636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0" y="6570663"/>
            <a:ext cx="9144000" cy="28733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BCD4E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Rectangle 0"/>
          <p:cNvSpPr>
            <a:spLocks noChangeArrowheads="1"/>
          </p:cNvSpPr>
          <p:nvPr/>
        </p:nvSpPr>
        <p:spPr bwMode="auto">
          <a:xfrm>
            <a:off x="1187450" y="979488"/>
            <a:ext cx="7956550" cy="720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02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22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40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0"/>
          <p:cNvGrpSpPr>
            <a:grpSpLocks/>
          </p:cNvGrpSpPr>
          <p:nvPr/>
        </p:nvGrpSpPr>
        <p:grpSpPr bwMode="auto">
          <a:xfrm>
            <a:off x="0" y="-26988"/>
            <a:ext cx="9144000" cy="6884988"/>
            <a:chOff x="0" y="-17"/>
            <a:chExt cx="5760" cy="4337"/>
          </a:xfrm>
        </p:grpSpPr>
        <p:pic>
          <p:nvPicPr>
            <p:cNvPr id="3" name="Picture 1" descr="EV163_T">
              <a:hlinkClick r:id="rId2"/>
            </p:cNvPr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430"/>
              <a:ext cx="544" cy="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2" descr="上标题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64"/>
              <a:ext cx="5760" cy="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3" descr="CAS_logo"/>
            <p:cNvPicPr>
              <a:picLocks noChangeAspect="1" noChangeArrowheads="1"/>
            </p:cNvPicPr>
            <p:nvPr userDrawn="1"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" y="-17"/>
              <a:ext cx="1927" cy="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4" descr="FE088_T">
              <a:hlinkClick r:id="rId6"/>
            </p:cNvPr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2" y="3425"/>
              <a:ext cx="1044" cy="7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5" descr="ER004_T">
              <a:hlinkClick r:id="rId8"/>
            </p:cNvPr>
            <p:cNvPicPr>
              <a:picLocks noChangeAspect="1" noChangeArrowheads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6" y="3425"/>
              <a:ext cx="545" cy="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6" descr="DP172_T">
              <a:hlinkClick r:id="rId10"/>
            </p:cNvPr>
            <p:cNvPicPr>
              <a:picLocks noChangeAspect="1" noChangeArrowheads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0" y="3425"/>
              <a:ext cx="544" cy="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7" descr="DZ006_T">
              <a:hlinkClick r:id="rId12"/>
            </p:cNvPr>
            <p:cNvPicPr>
              <a:picLocks noChangeAspect="1" noChangeArrowheads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6" y="3425"/>
              <a:ext cx="544" cy="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8" descr="AH016_T">
              <a:hlinkClick r:id="rId14"/>
            </p:cNvPr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" y="3425"/>
              <a:ext cx="952" cy="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9" descr="ER147_T">
              <a:hlinkClick r:id="rId16"/>
            </p:cNvPr>
            <p:cNvPicPr>
              <a:picLocks noChangeAspect="1" noChangeArrowheads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" y="3425"/>
              <a:ext cx="545" cy="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0" descr="DP151_T">
              <a:hlinkClick r:id="rId18"/>
            </p:cNvPr>
            <p:cNvPicPr>
              <a:picLocks noChangeAspect="1" noChangeArrowheads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8" y="3425"/>
              <a:ext cx="544" cy="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1" descr="EV032_T">
              <a:hlinkClick r:id="rId20"/>
            </p:cNvPr>
            <p:cNvPicPr>
              <a:picLocks noChangeAspect="1" noChangeArrowheads="1"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4" y="3425"/>
              <a:ext cx="544" cy="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12"/>
            <p:cNvSpPr>
              <a:spLocks noChangeArrowheads="1"/>
            </p:cNvSpPr>
            <p:nvPr userDrawn="1"/>
          </p:nvSpPr>
          <p:spPr bwMode="auto">
            <a:xfrm>
              <a:off x="0" y="4139"/>
              <a:ext cx="5760" cy="181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BCD4E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5" name="Rectangle 0"/>
          <p:cNvSpPr>
            <a:spLocks noChangeArrowheads="1"/>
          </p:cNvSpPr>
          <p:nvPr/>
        </p:nvSpPr>
        <p:spPr bwMode="auto">
          <a:xfrm>
            <a:off x="1187450" y="979488"/>
            <a:ext cx="7956550" cy="720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54172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573" y="1340768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8488637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05593645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172781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575392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67603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6640527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39042227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792088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69371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defRPr baseline="0">
                <a:latin typeface="Times New Roman" pitchFamily="18" charset="0"/>
                <a:ea typeface="+mj-ea"/>
              </a:defRPr>
            </a:lvl1pPr>
            <a:lvl2pPr>
              <a:lnSpc>
                <a:spcPct val="110000"/>
              </a:lnSpc>
              <a:defRPr baseline="0">
                <a:latin typeface="Times New Roman" pitchFamily="18" charset="0"/>
                <a:ea typeface="+mj-ea"/>
              </a:defRPr>
            </a:lvl2pPr>
            <a:lvl3pPr>
              <a:lnSpc>
                <a:spcPct val="110000"/>
              </a:lnSpc>
              <a:defRPr baseline="0">
                <a:latin typeface="Times New Roman" pitchFamily="18" charset="0"/>
                <a:ea typeface="+mj-ea"/>
              </a:defRPr>
            </a:lvl3pPr>
            <a:lvl4pPr>
              <a:lnSpc>
                <a:spcPct val="110000"/>
              </a:lnSpc>
              <a:defRPr baseline="0">
                <a:latin typeface="Times New Roman" pitchFamily="18" charset="0"/>
                <a:ea typeface="+mj-ea"/>
              </a:defRPr>
            </a:lvl4pPr>
            <a:lvl5pPr>
              <a:lnSpc>
                <a:spcPct val="110000"/>
              </a:lnSpc>
              <a:defRPr baseline="0">
                <a:latin typeface="Times New Roman" pitchFamily="18" charset="0"/>
                <a:ea typeface="+mj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316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14668222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841520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623869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2636912"/>
            <a:ext cx="7772400" cy="1362075"/>
          </a:xfrm>
          <a:prstGeom prst="rect">
            <a:avLst/>
          </a:prstGeom>
        </p:spPr>
        <p:txBody>
          <a:bodyPr anchor="t"/>
          <a:lstStyle>
            <a:lvl1pPr algn="ctr">
              <a:defRPr sz="4800" b="1" cap="all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828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44824"/>
            <a:ext cx="4038600" cy="4281339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44824"/>
            <a:ext cx="4038600" cy="4281339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15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44824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484586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844824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484586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73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50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411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3302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49784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hyperlink" Target="http://photo.tlw.cn/2/JPEG640/033/001_050/AH016_L.htm" TargetMode="External"/><Relationship Id="rId26" Type="http://schemas.openxmlformats.org/officeDocument/2006/relationships/image" Target="../media/image7.jpe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jpeg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2.jpeg"/><Relationship Id="rId25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photo.tlw.cn/7/JPEG/Vol_113/ER004_L.htm" TargetMode="External"/><Relationship Id="rId20" Type="http://schemas.openxmlformats.org/officeDocument/2006/relationships/hyperlink" Target="http://photo.tlw.cn/7/JPEG/Vol_117/EV032_L.htm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hyperlink" Target="http://photo.tlw.cn/5/JPEG640/087/151_200/DP151_L.htm" TargetMode="Externa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23" Type="http://schemas.openxmlformats.org/officeDocument/2006/relationships/image" Target="../media/image5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Relationship Id="rId22" Type="http://schemas.openxmlformats.org/officeDocument/2006/relationships/hyperlink" Target="http://photo.tlw.cn/7/JPEG/Vol_113/ER147_L.htm" TargetMode="External"/><Relationship Id="rId27" Type="http://schemas.openxmlformats.org/officeDocument/2006/relationships/image" Target="../media/image8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vmlDrawing" Target="../drawings/vmlDrawing2.vml"/><Relationship Id="rId18" Type="http://schemas.openxmlformats.org/officeDocument/2006/relationships/hyperlink" Target="http://photo.tlw.cn/2/JPEG640/033/001_050/AH016_L.htm" TargetMode="External"/><Relationship Id="rId26" Type="http://schemas.openxmlformats.org/officeDocument/2006/relationships/image" Target="../media/image7.jpeg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jpeg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2.jpeg"/><Relationship Id="rId25" Type="http://schemas.openxmlformats.org/officeDocument/2006/relationships/image" Target="../media/image6.jpeg"/><Relationship Id="rId2" Type="http://schemas.openxmlformats.org/officeDocument/2006/relationships/slideLayout" Target="../slideLayouts/slideLayout13.xml"/><Relationship Id="rId16" Type="http://schemas.openxmlformats.org/officeDocument/2006/relationships/hyperlink" Target="http://photo.tlw.cn/7/JPEG/Vol_113/ER004_L.htm" TargetMode="External"/><Relationship Id="rId20" Type="http://schemas.openxmlformats.org/officeDocument/2006/relationships/hyperlink" Target="http://photo.tlw.cn/7/JPEG/Vol_117/EV032_L.htm" TargetMode="Externa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hyperlink" Target="http://photo.tlw.cn/5/JPEG640/087/151_200/DP151_L.htm" TargetMode="Externa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23" Type="http://schemas.openxmlformats.org/officeDocument/2006/relationships/image" Target="../media/image5.jpeg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oleObject" Target="../embeddings/oleObject2.bin"/><Relationship Id="rId22" Type="http://schemas.openxmlformats.org/officeDocument/2006/relationships/hyperlink" Target="http://photo.tlw.cn/7/JPEG/Vol_113/ER147_L.htm" TargetMode="External"/><Relationship Id="rId27" Type="http://schemas.openxmlformats.org/officeDocument/2006/relationships/image" Target="../media/image8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8"/>
          <p:cNvSpPr>
            <a:spLocks noChangeArrowheads="1"/>
          </p:cNvSpPr>
          <p:nvPr/>
        </p:nvSpPr>
        <p:spPr bwMode="auto">
          <a:xfrm>
            <a:off x="2122488" y="0"/>
            <a:ext cx="3241675" cy="539750"/>
          </a:xfrm>
          <a:prstGeom prst="rect">
            <a:avLst/>
          </a:prstGeom>
          <a:gradFill rotWithShape="1">
            <a:gsLst>
              <a:gs pos="0">
                <a:srgbClr val="FFFFFF">
                  <a:alpha val="48000"/>
                </a:srgbClr>
              </a:gs>
              <a:gs pos="100000">
                <a:srgbClr val="0066FF">
                  <a:alpha val="7500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accent2"/>
              </a:solidFill>
              <a:latin typeface="华文隶书" pitchFamily="2" charset="-122"/>
              <a:ea typeface="华文隶书" pitchFamily="2" charset="-122"/>
            </a:endParaRPr>
          </a:p>
        </p:txBody>
      </p:sp>
      <p:graphicFrame>
        <p:nvGraphicFramePr>
          <p:cNvPr id="1027" name="Object 39"/>
          <p:cNvGraphicFramePr>
            <a:graphicFrameLocks noChangeAspect="1"/>
          </p:cNvGraphicFramePr>
          <p:nvPr/>
        </p:nvGraphicFramePr>
        <p:xfrm>
          <a:off x="144463" y="66675"/>
          <a:ext cx="19812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" name="Image" r:id="rId14" imgW="11881398" imgH="3303918" progId="">
                  <p:embed/>
                </p:oleObj>
              </mc:Choice>
              <mc:Fallback>
                <p:oleObj name="Image" r:id="rId14" imgW="11881398" imgH="3303918" progId="">
                  <p:embed/>
                  <p:pic>
                    <p:nvPicPr>
                      <p:cNvPr id="0" name="Picture 2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3" y="66675"/>
                        <a:ext cx="198120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0333" name="Text Box 45"/>
          <p:cNvSpPr txBox="1">
            <a:spLocks noChangeArrowheads="1"/>
          </p:cNvSpPr>
          <p:nvPr/>
        </p:nvSpPr>
        <p:spPr bwMode="auto">
          <a:xfrm>
            <a:off x="323850" y="6538913"/>
            <a:ext cx="4318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fld id="{653BC012-0DAF-4B88-8AEA-275F58C3AAE7}" type="slidenum">
              <a:rPr kumimoji="0" lang="en-US" altLang="zh-CN" sz="1200">
                <a:solidFill>
                  <a:schemeClr val="accent2"/>
                </a:solidFill>
              </a:rPr>
              <a:pPr>
                <a:spcBef>
                  <a:spcPct val="50000"/>
                </a:spcBef>
              </a:pPr>
              <a:t>‹#›</a:t>
            </a:fld>
            <a:endParaRPr kumimoji="0" lang="en-US" altLang="zh-CN" sz="1200">
              <a:solidFill>
                <a:schemeClr val="accent2"/>
              </a:solidFill>
            </a:endParaRPr>
          </a:p>
        </p:txBody>
      </p:sp>
      <p:pic>
        <p:nvPicPr>
          <p:cNvPr id="1030" name="Picture 46" descr="ER004_T">
            <a:hlinkClick r:id="rId16"/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88" y="0"/>
            <a:ext cx="404812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47" descr="AH016_T">
            <a:hlinkClick r:id="rId18"/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0" y="0"/>
            <a:ext cx="719138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48" descr="EV032_T">
            <a:hlinkClick r:id="rId20"/>
          </p:cNvPr>
          <p:cNvPicPr preferRelativeResize="0">
            <a:picLocks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850" y="0"/>
            <a:ext cx="411163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51" descr="ER147_T">
            <a:hlinkClick r:id="rId22"/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0"/>
            <a:ext cx="404813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52" descr="DP151_T">
            <a:hlinkClick r:id="rId24"/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938" y="0"/>
            <a:ext cx="404812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031" descr="gseabor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0"/>
            <a:ext cx="7191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032" descr="optics1"/>
          <p:cNvPicPr preferRelativeResize="0"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538" y="0"/>
            <a:ext cx="906462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  <a:cs typeface="宋体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8"/>
          <p:cNvSpPr>
            <a:spLocks noChangeArrowheads="1"/>
          </p:cNvSpPr>
          <p:nvPr/>
        </p:nvSpPr>
        <p:spPr bwMode="auto">
          <a:xfrm>
            <a:off x="2122488" y="0"/>
            <a:ext cx="3241675" cy="539750"/>
          </a:xfrm>
          <a:prstGeom prst="rect">
            <a:avLst/>
          </a:prstGeom>
          <a:gradFill rotWithShape="1">
            <a:gsLst>
              <a:gs pos="0">
                <a:srgbClr val="FFFFFF">
                  <a:alpha val="48000"/>
                </a:srgbClr>
              </a:gs>
              <a:gs pos="100000">
                <a:srgbClr val="0066FF">
                  <a:alpha val="7500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3333CC"/>
              </a:solidFill>
              <a:latin typeface="华文隶书" pitchFamily="2" charset="-122"/>
              <a:ea typeface="华文隶书" pitchFamily="2" charset="-122"/>
            </a:endParaRPr>
          </a:p>
        </p:txBody>
      </p:sp>
      <p:grpSp>
        <p:nvGrpSpPr>
          <p:cNvPr id="4099" name="Group 4"/>
          <p:cNvGrpSpPr>
            <a:grpSpLocks/>
          </p:cNvGrpSpPr>
          <p:nvPr/>
        </p:nvGrpSpPr>
        <p:grpSpPr bwMode="auto">
          <a:xfrm>
            <a:off x="468313" y="1916113"/>
            <a:ext cx="8458200" cy="4572000"/>
            <a:chOff x="144" y="480"/>
            <a:chExt cx="5424" cy="3840"/>
          </a:xfrm>
        </p:grpSpPr>
        <p:sp>
          <p:nvSpPr>
            <p:cNvPr id="4110" name="Rectangle 5"/>
            <p:cNvSpPr>
              <a:spLocks noChangeArrowheads="1"/>
            </p:cNvSpPr>
            <p:nvPr/>
          </p:nvSpPr>
          <p:spPr bwMode="auto">
            <a:xfrm>
              <a:off x="5520" y="480"/>
              <a:ext cx="48" cy="384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11" name="Rectangle 6"/>
            <p:cNvSpPr>
              <a:spLocks noChangeArrowheads="1"/>
            </p:cNvSpPr>
            <p:nvPr/>
          </p:nvSpPr>
          <p:spPr bwMode="auto">
            <a:xfrm>
              <a:off x="5328" y="768"/>
              <a:ext cx="48" cy="355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12" name="Rectangle 7"/>
            <p:cNvSpPr>
              <a:spLocks noChangeArrowheads="1"/>
            </p:cNvSpPr>
            <p:nvPr/>
          </p:nvSpPr>
          <p:spPr bwMode="auto">
            <a:xfrm>
              <a:off x="5136" y="1056"/>
              <a:ext cx="48" cy="326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13" name="Rectangle 8"/>
            <p:cNvSpPr>
              <a:spLocks noChangeArrowheads="1"/>
            </p:cNvSpPr>
            <p:nvPr/>
          </p:nvSpPr>
          <p:spPr bwMode="auto">
            <a:xfrm>
              <a:off x="4944" y="1296"/>
              <a:ext cx="48" cy="302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14" name="Rectangle 9"/>
            <p:cNvSpPr>
              <a:spLocks noChangeArrowheads="1"/>
            </p:cNvSpPr>
            <p:nvPr/>
          </p:nvSpPr>
          <p:spPr bwMode="auto">
            <a:xfrm>
              <a:off x="4752" y="1536"/>
              <a:ext cx="54" cy="27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15" name="Rectangle 10"/>
            <p:cNvSpPr>
              <a:spLocks noChangeArrowheads="1"/>
            </p:cNvSpPr>
            <p:nvPr/>
          </p:nvSpPr>
          <p:spPr bwMode="auto">
            <a:xfrm>
              <a:off x="4560" y="1584"/>
              <a:ext cx="48" cy="273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16" name="Rectangle 11"/>
            <p:cNvSpPr>
              <a:spLocks noChangeArrowheads="1"/>
            </p:cNvSpPr>
            <p:nvPr/>
          </p:nvSpPr>
          <p:spPr bwMode="auto">
            <a:xfrm>
              <a:off x="4368" y="1680"/>
              <a:ext cx="48" cy="264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17" name="Rectangle 12"/>
            <p:cNvSpPr>
              <a:spLocks noChangeArrowheads="1"/>
            </p:cNvSpPr>
            <p:nvPr/>
          </p:nvSpPr>
          <p:spPr bwMode="auto">
            <a:xfrm>
              <a:off x="4176" y="1920"/>
              <a:ext cx="48" cy="240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18" name="Rectangle 13"/>
            <p:cNvSpPr>
              <a:spLocks noChangeArrowheads="1"/>
            </p:cNvSpPr>
            <p:nvPr/>
          </p:nvSpPr>
          <p:spPr bwMode="auto">
            <a:xfrm>
              <a:off x="3984" y="2112"/>
              <a:ext cx="48" cy="220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19" name="Rectangle 14"/>
            <p:cNvSpPr>
              <a:spLocks noChangeArrowheads="1"/>
            </p:cNvSpPr>
            <p:nvPr/>
          </p:nvSpPr>
          <p:spPr bwMode="auto">
            <a:xfrm>
              <a:off x="3792" y="2256"/>
              <a:ext cx="53" cy="206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20" name="Rectangle 15"/>
            <p:cNvSpPr>
              <a:spLocks noChangeArrowheads="1"/>
            </p:cNvSpPr>
            <p:nvPr/>
          </p:nvSpPr>
          <p:spPr bwMode="auto">
            <a:xfrm>
              <a:off x="3600" y="2448"/>
              <a:ext cx="48" cy="18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21" name="Rectangle 16"/>
            <p:cNvSpPr>
              <a:spLocks noChangeArrowheads="1"/>
            </p:cNvSpPr>
            <p:nvPr/>
          </p:nvSpPr>
          <p:spPr bwMode="auto">
            <a:xfrm>
              <a:off x="3408" y="2592"/>
              <a:ext cx="48" cy="172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22" name="Rectangle 17"/>
            <p:cNvSpPr>
              <a:spLocks noChangeArrowheads="1"/>
            </p:cNvSpPr>
            <p:nvPr/>
          </p:nvSpPr>
          <p:spPr bwMode="auto">
            <a:xfrm>
              <a:off x="3216" y="2736"/>
              <a:ext cx="48" cy="15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23" name="Rectangle 18"/>
            <p:cNvSpPr>
              <a:spLocks noChangeArrowheads="1"/>
            </p:cNvSpPr>
            <p:nvPr/>
          </p:nvSpPr>
          <p:spPr bwMode="auto">
            <a:xfrm>
              <a:off x="3024" y="2880"/>
              <a:ext cx="48" cy="144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24" name="Rectangle 19"/>
            <p:cNvSpPr>
              <a:spLocks noChangeArrowheads="1"/>
            </p:cNvSpPr>
            <p:nvPr/>
          </p:nvSpPr>
          <p:spPr bwMode="auto">
            <a:xfrm>
              <a:off x="2832" y="2976"/>
              <a:ext cx="53" cy="134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25" name="Rectangle 20"/>
            <p:cNvSpPr>
              <a:spLocks noChangeArrowheads="1"/>
            </p:cNvSpPr>
            <p:nvPr/>
          </p:nvSpPr>
          <p:spPr bwMode="auto">
            <a:xfrm>
              <a:off x="2640" y="3072"/>
              <a:ext cx="48" cy="124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26" name="Rectangle 21"/>
            <p:cNvSpPr>
              <a:spLocks noChangeArrowheads="1"/>
            </p:cNvSpPr>
            <p:nvPr/>
          </p:nvSpPr>
          <p:spPr bwMode="auto">
            <a:xfrm>
              <a:off x="2448" y="3168"/>
              <a:ext cx="48" cy="115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27" name="Rectangle 22"/>
            <p:cNvSpPr>
              <a:spLocks noChangeArrowheads="1"/>
            </p:cNvSpPr>
            <p:nvPr/>
          </p:nvSpPr>
          <p:spPr bwMode="auto">
            <a:xfrm>
              <a:off x="2256" y="3264"/>
              <a:ext cx="48" cy="105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28" name="Rectangle 23"/>
            <p:cNvSpPr>
              <a:spLocks noChangeArrowheads="1"/>
            </p:cNvSpPr>
            <p:nvPr/>
          </p:nvSpPr>
          <p:spPr bwMode="auto">
            <a:xfrm>
              <a:off x="2064" y="3360"/>
              <a:ext cx="48" cy="96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29" name="Rectangle 24"/>
            <p:cNvSpPr>
              <a:spLocks noChangeArrowheads="1"/>
            </p:cNvSpPr>
            <p:nvPr/>
          </p:nvSpPr>
          <p:spPr bwMode="auto">
            <a:xfrm>
              <a:off x="1872" y="3408"/>
              <a:ext cx="52" cy="91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30" name="Rectangle 25"/>
            <p:cNvSpPr>
              <a:spLocks noChangeArrowheads="1"/>
            </p:cNvSpPr>
            <p:nvPr/>
          </p:nvSpPr>
          <p:spPr bwMode="auto">
            <a:xfrm>
              <a:off x="1680" y="3504"/>
              <a:ext cx="48" cy="81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31" name="Rectangle 26"/>
            <p:cNvSpPr>
              <a:spLocks noChangeArrowheads="1"/>
            </p:cNvSpPr>
            <p:nvPr/>
          </p:nvSpPr>
          <p:spPr bwMode="auto">
            <a:xfrm>
              <a:off x="1488" y="3600"/>
              <a:ext cx="48" cy="72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32" name="Rectangle 27"/>
            <p:cNvSpPr>
              <a:spLocks noChangeArrowheads="1"/>
            </p:cNvSpPr>
            <p:nvPr/>
          </p:nvSpPr>
          <p:spPr bwMode="auto">
            <a:xfrm>
              <a:off x="1296" y="3648"/>
              <a:ext cx="48" cy="6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33" name="Rectangle 28"/>
            <p:cNvSpPr>
              <a:spLocks noChangeArrowheads="1"/>
            </p:cNvSpPr>
            <p:nvPr/>
          </p:nvSpPr>
          <p:spPr bwMode="auto">
            <a:xfrm>
              <a:off x="1104" y="3744"/>
              <a:ext cx="48" cy="5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34" name="Rectangle 29"/>
            <p:cNvSpPr>
              <a:spLocks noChangeArrowheads="1"/>
            </p:cNvSpPr>
            <p:nvPr/>
          </p:nvSpPr>
          <p:spPr bwMode="auto">
            <a:xfrm>
              <a:off x="912" y="3744"/>
              <a:ext cx="52" cy="5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35" name="Rectangle 30"/>
            <p:cNvSpPr>
              <a:spLocks noChangeArrowheads="1"/>
            </p:cNvSpPr>
            <p:nvPr/>
          </p:nvSpPr>
          <p:spPr bwMode="auto">
            <a:xfrm>
              <a:off x="720" y="3792"/>
              <a:ext cx="48" cy="52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36" name="Rectangle 31"/>
            <p:cNvSpPr>
              <a:spLocks noChangeArrowheads="1"/>
            </p:cNvSpPr>
            <p:nvPr/>
          </p:nvSpPr>
          <p:spPr bwMode="auto">
            <a:xfrm flipH="1">
              <a:off x="528" y="3840"/>
              <a:ext cx="48" cy="47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37" name="Rectangle 32"/>
            <p:cNvSpPr>
              <a:spLocks noChangeArrowheads="1"/>
            </p:cNvSpPr>
            <p:nvPr/>
          </p:nvSpPr>
          <p:spPr bwMode="auto">
            <a:xfrm flipH="1">
              <a:off x="336" y="3888"/>
              <a:ext cx="48" cy="42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80321" name="Rectangle 33"/>
            <p:cNvSpPr>
              <a:spLocks noChangeArrowheads="1"/>
            </p:cNvSpPr>
            <p:nvPr/>
          </p:nvSpPr>
          <p:spPr bwMode="auto">
            <a:xfrm flipH="1">
              <a:off x="144" y="3888"/>
              <a:ext cx="48" cy="428"/>
            </a:xfrm>
            <a:prstGeom prst="rect">
              <a:avLst/>
            </a:prstGeom>
            <a:gradFill rotWithShape="0">
              <a:gsLst>
                <a:gs pos="0">
                  <a:srgbClr val="CCECFF">
                    <a:gamma/>
                    <a:tint val="0"/>
                    <a:invGamma/>
                  </a:srgbClr>
                </a:gs>
                <a:gs pos="100000">
                  <a:srgbClr val="CCEC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aphicFrame>
        <p:nvGraphicFramePr>
          <p:cNvPr id="4100" name="Object 39"/>
          <p:cNvGraphicFramePr>
            <a:graphicFrameLocks noChangeAspect="1"/>
          </p:cNvGraphicFramePr>
          <p:nvPr/>
        </p:nvGraphicFramePr>
        <p:xfrm>
          <a:off x="144463" y="66675"/>
          <a:ext cx="19812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4" name="Image" r:id="rId14" imgW="11881398" imgH="3303918" progId="">
                  <p:embed/>
                </p:oleObj>
              </mc:Choice>
              <mc:Fallback>
                <p:oleObj name="Image" r:id="rId14" imgW="11881398" imgH="3303918" progId="">
                  <p:embed/>
                  <p:pic>
                    <p:nvPicPr>
                      <p:cNvPr id="0" name="Picture 3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3" y="66675"/>
                        <a:ext cx="198120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Line 42"/>
          <p:cNvSpPr>
            <a:spLocks noChangeShapeType="1"/>
          </p:cNvSpPr>
          <p:nvPr/>
        </p:nvSpPr>
        <p:spPr bwMode="auto">
          <a:xfrm>
            <a:off x="323850" y="6524625"/>
            <a:ext cx="8640763" cy="0"/>
          </a:xfrm>
          <a:prstGeom prst="line">
            <a:avLst/>
          </a:prstGeom>
          <a:noFill/>
          <a:ln w="38100">
            <a:pattFill prst="smCheck">
              <a:fgClr>
                <a:srgbClr val="FF3300"/>
              </a:fgClr>
              <a:bgClr>
                <a:srgbClr val="FFFF00"/>
              </a:bgClr>
            </a:patt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0333" name="Text Box 45"/>
          <p:cNvSpPr txBox="1">
            <a:spLocks noChangeArrowheads="1"/>
          </p:cNvSpPr>
          <p:nvPr/>
        </p:nvSpPr>
        <p:spPr bwMode="auto">
          <a:xfrm>
            <a:off x="323850" y="6538913"/>
            <a:ext cx="4318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fld id="{DE72B69E-8D9B-4CB0-A286-49924ECBB2B9}" type="slidenum">
              <a:rPr kumimoji="0" lang="en-US" altLang="zh-CN" sz="1200">
                <a:solidFill>
                  <a:srgbClr val="3333CC"/>
                </a:solidFill>
              </a:rPr>
              <a:pPr>
                <a:spcBef>
                  <a:spcPct val="50000"/>
                </a:spcBef>
              </a:pPr>
              <a:t>‹#›</a:t>
            </a:fld>
            <a:endParaRPr kumimoji="0" lang="en-US" altLang="zh-CN" sz="1200">
              <a:solidFill>
                <a:srgbClr val="3333CC"/>
              </a:solidFill>
            </a:endParaRPr>
          </a:p>
        </p:txBody>
      </p:sp>
      <p:pic>
        <p:nvPicPr>
          <p:cNvPr id="4103" name="Picture 46" descr="ER004_T">
            <a:hlinkClick r:id="rId16"/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88" y="0"/>
            <a:ext cx="404812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47" descr="AH016_T">
            <a:hlinkClick r:id="rId18"/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0" y="0"/>
            <a:ext cx="719138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48" descr="EV032_T">
            <a:hlinkClick r:id="rId20"/>
          </p:cNvPr>
          <p:cNvPicPr preferRelativeResize="0">
            <a:picLocks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850" y="0"/>
            <a:ext cx="411163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6" name="Picture 51" descr="ER147_T">
            <a:hlinkClick r:id="rId22"/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0"/>
            <a:ext cx="404813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7" name="Picture 52" descr="DP151_T">
            <a:hlinkClick r:id="rId24"/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938" y="0"/>
            <a:ext cx="404812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8" name="Picture 1031" descr="gseabor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0"/>
            <a:ext cx="7191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9" name="Picture 1032" descr="optics1"/>
          <p:cNvPicPr preferRelativeResize="0"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538" y="0"/>
            <a:ext cx="906462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</p:sldLayoutIdLst>
  <p:transition>
    <p:pull dir="ru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  <a:cs typeface="宋体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18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jpeg"/><Relationship Id="rId5" Type="http://schemas.openxmlformats.org/officeDocument/2006/relationships/image" Target="../media/image32.wmf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3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43.wmf"/><Relationship Id="rId10" Type="http://schemas.openxmlformats.org/officeDocument/2006/relationships/image" Target="../media/image42.png"/><Relationship Id="rId4" Type="http://schemas.openxmlformats.org/officeDocument/2006/relationships/oleObject" Target="../embeddings/oleObject7.bin"/><Relationship Id="rId9" Type="http://schemas.openxmlformats.org/officeDocument/2006/relationships/image" Target="../media/image45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4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457200" y="1700808"/>
            <a:ext cx="8229600" cy="144016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 baseline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+mj-ea"/>
                <a:cs typeface="宋体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9600" dirty="0">
                <a:solidFill>
                  <a:srgbClr val="0070C0"/>
                </a:solidFill>
              </a:rPr>
              <a:t>第三次</a:t>
            </a:r>
            <a:r>
              <a:rPr lang="zh-CN" altLang="en-US" sz="9600" dirty="0" smtClean="0">
                <a:solidFill>
                  <a:srgbClr val="0070C0"/>
                </a:solidFill>
              </a:rPr>
              <a:t>测试</a:t>
            </a:r>
            <a:endParaRPr lang="zh-CN" altLang="en-US" sz="9600" dirty="0">
              <a:solidFill>
                <a:srgbClr val="0070C0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467544" y="3717032"/>
            <a:ext cx="8229600" cy="136815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 baseline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+mj-ea"/>
                <a:cs typeface="宋体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800" dirty="0" smtClean="0">
                <a:solidFill>
                  <a:srgbClr val="FF0000"/>
                </a:solidFill>
              </a:rPr>
              <a:t>时间：</a:t>
            </a:r>
            <a:r>
              <a:rPr lang="en-US" altLang="zh-CN" sz="2800" dirty="0" smtClean="0">
                <a:solidFill>
                  <a:srgbClr val="FF0000"/>
                </a:solidFill>
              </a:rPr>
              <a:t>10</a:t>
            </a:r>
            <a:r>
              <a:rPr lang="zh-CN" altLang="en-US" sz="2800" dirty="0" smtClean="0">
                <a:solidFill>
                  <a:srgbClr val="FF0000"/>
                </a:solidFill>
              </a:rPr>
              <a:t>点</a:t>
            </a:r>
            <a:r>
              <a:rPr lang="en-US" altLang="zh-CN" sz="2800" dirty="0" smtClean="0">
                <a:solidFill>
                  <a:srgbClr val="FF0000"/>
                </a:solidFill>
              </a:rPr>
              <a:t>-10</a:t>
            </a:r>
            <a:r>
              <a:rPr lang="zh-CN" altLang="en-US" sz="2800" dirty="0" smtClean="0">
                <a:solidFill>
                  <a:srgbClr val="FF0000"/>
                </a:solidFill>
              </a:rPr>
              <a:t>点</a:t>
            </a:r>
            <a:r>
              <a:rPr lang="en-US" altLang="zh-CN" sz="2800" dirty="0" smtClean="0">
                <a:solidFill>
                  <a:srgbClr val="FF0000"/>
                </a:solidFill>
              </a:rPr>
              <a:t>50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1411"/>
    </mc:Choice>
    <mc:Fallback xmlns="">
      <p:transition advTm="3141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习题解答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81751801"/>
                  </p:ext>
                </p:extLst>
              </p:nvPr>
            </p:nvGraphicFramePr>
            <p:xfrm>
              <a:off x="827584" y="2934395"/>
              <a:ext cx="3816424" cy="34469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4106">
                      <a:extLst>
                        <a:ext uri="{9D8B030D-6E8A-4147-A177-3AD203B41FA5}">
                          <a16:colId xmlns:a16="http://schemas.microsoft.com/office/drawing/2014/main" val="3282182121"/>
                        </a:ext>
                      </a:extLst>
                    </a:gridCol>
                    <a:gridCol w="954106">
                      <a:extLst>
                        <a:ext uri="{9D8B030D-6E8A-4147-A177-3AD203B41FA5}">
                          <a16:colId xmlns:a16="http://schemas.microsoft.com/office/drawing/2014/main" val="2503985278"/>
                        </a:ext>
                      </a:extLst>
                    </a:gridCol>
                    <a:gridCol w="954106">
                      <a:extLst>
                        <a:ext uri="{9D8B030D-6E8A-4147-A177-3AD203B41FA5}">
                          <a16:colId xmlns:a16="http://schemas.microsoft.com/office/drawing/2014/main" val="2061272797"/>
                        </a:ext>
                      </a:extLst>
                    </a:gridCol>
                    <a:gridCol w="954106">
                      <a:extLst>
                        <a:ext uri="{9D8B030D-6E8A-4147-A177-3AD203B41FA5}">
                          <a16:colId xmlns:a16="http://schemas.microsoft.com/office/drawing/2014/main" val="3598237511"/>
                        </a:ext>
                      </a:extLst>
                    </a:gridCol>
                  </a:tblGrid>
                  <a:tr h="395053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1" i="0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𝐒</m:t>
                                </m:r>
                              </m:oMath>
                            </m:oMathPara>
                          </a14:m>
                          <a:endParaRPr lang="zh-CN" altLang="en-US" sz="1400" kern="12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1" i="1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𝑹</m:t>
                                </m:r>
                              </m:oMath>
                            </m:oMathPara>
                          </a14:m>
                          <a:endParaRPr lang="zh-CN" altLang="en-US" sz="1400" kern="12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400" kern="1200" smtClean="0">
                                        <a:solidFill>
                                          <a:schemeClr val="dk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kern="1200" smtClean="0">
                                        <a:solidFill>
                                          <a:schemeClr val="dk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p>
                                    <m:r>
                                      <a:rPr lang="en-US" altLang="zh-CN" sz="1400" kern="1200" smtClean="0">
                                        <a:solidFill>
                                          <a:schemeClr val="dk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400" kern="12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400" kern="1200" smtClean="0">
                                        <a:solidFill>
                                          <a:schemeClr val="dk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kern="1200" smtClean="0">
                                        <a:solidFill>
                                          <a:schemeClr val="dk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p>
                                    <m:r>
                                      <a:rPr lang="en-US" altLang="zh-CN" sz="1400" kern="1200" smtClean="0">
                                        <a:solidFill>
                                          <a:schemeClr val="dk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𝒏</m:t>
                                    </m:r>
                                    <m:r>
                                      <a:rPr lang="en-US" altLang="zh-CN" sz="1400" kern="1200" smtClean="0">
                                        <a:solidFill>
                                          <a:schemeClr val="dk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r>
                                      <a:rPr lang="en-US" altLang="zh-CN" sz="1400" kern="1200" smtClean="0">
                                        <a:solidFill>
                                          <a:schemeClr val="dk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400" kern="12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602410"/>
                      </a:ext>
                    </a:extLst>
                  </a:tr>
                  <a:tr h="38148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400" kern="12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6605357"/>
                      </a:ext>
                    </a:extLst>
                  </a:tr>
                  <a:tr h="38148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108157"/>
                      </a:ext>
                    </a:extLst>
                  </a:tr>
                  <a:tr h="38148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6906963"/>
                      </a:ext>
                    </a:extLst>
                  </a:tr>
                  <a:tr h="38148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8409812"/>
                      </a:ext>
                    </a:extLst>
                  </a:tr>
                  <a:tr h="38148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9060517"/>
                      </a:ext>
                    </a:extLst>
                  </a:tr>
                  <a:tr h="38148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6092379"/>
                      </a:ext>
                    </a:extLst>
                  </a:tr>
                  <a:tr h="38148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3533613"/>
                      </a:ext>
                    </a:extLst>
                  </a:tr>
                  <a:tr h="38148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404252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81751801"/>
                  </p:ext>
                </p:extLst>
              </p:nvPr>
            </p:nvGraphicFramePr>
            <p:xfrm>
              <a:off x="827584" y="2934395"/>
              <a:ext cx="3816424" cy="34469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4106">
                      <a:extLst>
                        <a:ext uri="{9D8B030D-6E8A-4147-A177-3AD203B41FA5}">
                          <a16:colId xmlns:a16="http://schemas.microsoft.com/office/drawing/2014/main" val="3282182121"/>
                        </a:ext>
                      </a:extLst>
                    </a:gridCol>
                    <a:gridCol w="954106">
                      <a:extLst>
                        <a:ext uri="{9D8B030D-6E8A-4147-A177-3AD203B41FA5}">
                          <a16:colId xmlns:a16="http://schemas.microsoft.com/office/drawing/2014/main" val="2503985278"/>
                        </a:ext>
                      </a:extLst>
                    </a:gridCol>
                    <a:gridCol w="954106">
                      <a:extLst>
                        <a:ext uri="{9D8B030D-6E8A-4147-A177-3AD203B41FA5}">
                          <a16:colId xmlns:a16="http://schemas.microsoft.com/office/drawing/2014/main" val="2061272797"/>
                        </a:ext>
                      </a:extLst>
                    </a:gridCol>
                    <a:gridCol w="954106">
                      <a:extLst>
                        <a:ext uri="{9D8B030D-6E8A-4147-A177-3AD203B41FA5}">
                          <a16:colId xmlns:a16="http://schemas.microsoft.com/office/drawing/2014/main" val="3598237511"/>
                        </a:ext>
                      </a:extLst>
                    </a:gridCol>
                  </a:tblGrid>
                  <a:tr h="39505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37" t="-1538" r="-300637" b="-77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637" t="-1538" r="-200637" b="-77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923" t="-1538" r="-101923" b="-77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000" t="-1538" r="-1274" b="-77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602410"/>
                      </a:ext>
                    </a:extLst>
                  </a:tr>
                  <a:tr h="38148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400" kern="12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6605357"/>
                      </a:ext>
                    </a:extLst>
                  </a:tr>
                  <a:tr h="38148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108157"/>
                      </a:ext>
                    </a:extLst>
                  </a:tr>
                  <a:tr h="38148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6906963"/>
                      </a:ext>
                    </a:extLst>
                  </a:tr>
                  <a:tr h="38148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8409812"/>
                      </a:ext>
                    </a:extLst>
                  </a:tr>
                  <a:tr h="38148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9060517"/>
                      </a:ext>
                    </a:extLst>
                  </a:tr>
                  <a:tr h="38148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6092379"/>
                      </a:ext>
                    </a:extLst>
                  </a:tr>
                  <a:tr h="38148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3533613"/>
                      </a:ext>
                    </a:extLst>
                  </a:tr>
                  <a:tr h="38148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40425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757427" y="1534872"/>
                <a:ext cx="4176464" cy="66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1. </a:t>
                </a:r>
                <a:r>
                  <a:rPr lang="zh-CN" altLang="en-US" dirty="0" smtClean="0"/>
                  <a:t>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 smtClean="0"/>
                  <a:t>时，</a:t>
                </a:r>
                <a:r>
                  <a:rPr lang="zh-CN" altLang="en-US" dirty="0"/>
                  <a:t>这</a:t>
                </a:r>
                <a:r>
                  <a:rPr lang="zh-CN" altLang="en-US" dirty="0" smtClean="0"/>
                  <a:t>是一个或非门搭建的</a:t>
                </a:r>
                <a:r>
                  <a:rPr lang="en-US" altLang="zh-CN" dirty="0" smtClean="0"/>
                  <a:t>SR</a:t>
                </a:r>
                <a:r>
                  <a:rPr lang="zh-CN" altLang="en-US" dirty="0" smtClean="0"/>
                  <a:t>锁存器，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，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27" y="1534872"/>
                <a:ext cx="4176464" cy="669992"/>
              </a:xfrm>
              <a:prstGeom prst="rect">
                <a:avLst/>
              </a:prstGeom>
              <a:blipFill>
                <a:blip r:embed="rId3"/>
                <a:stretch>
                  <a:fillRect l="-1168" t="-8182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757427" y="2278613"/>
                <a:ext cx="417646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2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 smtClean="0"/>
                  <a:t>时，根据电路图作出电路特性表</a:t>
                </a:r>
                <a:endParaRPr lang="zh-CN" altLang="en-US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27" y="2278613"/>
                <a:ext cx="4176464" cy="646331"/>
              </a:xfrm>
              <a:prstGeom prst="rect">
                <a:avLst/>
              </a:prstGeom>
              <a:blipFill>
                <a:blip r:embed="rId4"/>
                <a:stretch>
                  <a:fillRect l="-1168" t="-8491" b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460" y="1417839"/>
            <a:ext cx="3444115" cy="192229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093460" y="3429000"/>
            <a:ext cx="3192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zh-CN" altLang="en-US" dirty="0" smtClean="0"/>
              <a:t>根据电路特性表画出卡诺图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551654"/>
              </p:ext>
            </p:extLst>
          </p:nvPr>
        </p:nvGraphicFramePr>
        <p:xfrm>
          <a:off x="5255512" y="3861048"/>
          <a:ext cx="312001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002">
                  <a:extLst>
                    <a:ext uri="{9D8B030D-6E8A-4147-A177-3AD203B41FA5}">
                      <a16:colId xmlns:a16="http://schemas.microsoft.com/office/drawing/2014/main" val="3424397312"/>
                    </a:ext>
                  </a:extLst>
                </a:gridCol>
                <a:gridCol w="624002">
                  <a:extLst>
                    <a:ext uri="{9D8B030D-6E8A-4147-A177-3AD203B41FA5}">
                      <a16:colId xmlns:a16="http://schemas.microsoft.com/office/drawing/2014/main" val="4276283486"/>
                    </a:ext>
                  </a:extLst>
                </a:gridCol>
                <a:gridCol w="624002">
                  <a:extLst>
                    <a:ext uri="{9D8B030D-6E8A-4147-A177-3AD203B41FA5}">
                      <a16:colId xmlns:a16="http://schemas.microsoft.com/office/drawing/2014/main" val="89236568"/>
                    </a:ext>
                  </a:extLst>
                </a:gridCol>
                <a:gridCol w="624002">
                  <a:extLst>
                    <a:ext uri="{9D8B030D-6E8A-4147-A177-3AD203B41FA5}">
                      <a16:colId xmlns:a16="http://schemas.microsoft.com/office/drawing/2014/main" val="3552746619"/>
                    </a:ext>
                  </a:extLst>
                </a:gridCol>
                <a:gridCol w="624002">
                  <a:extLst>
                    <a:ext uri="{9D8B030D-6E8A-4147-A177-3AD203B41FA5}">
                      <a16:colId xmlns:a16="http://schemas.microsoft.com/office/drawing/2014/main" val="846481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818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216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893161"/>
                  </a:ext>
                </a:extLst>
              </a:tr>
            </a:tbl>
          </a:graphicData>
        </a:graphic>
      </p:graphicFrame>
      <p:sp>
        <p:nvSpPr>
          <p:cNvPr id="6" name="圆角矩形 5"/>
          <p:cNvSpPr/>
          <p:nvPr/>
        </p:nvSpPr>
        <p:spPr bwMode="auto">
          <a:xfrm>
            <a:off x="6660232" y="4221088"/>
            <a:ext cx="360040" cy="752480"/>
          </a:xfrm>
          <a:prstGeom prst="round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5940152" y="4620736"/>
            <a:ext cx="2273316" cy="320432"/>
          </a:xfrm>
          <a:prstGeom prst="round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093460" y="5309815"/>
            <a:ext cx="3192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根据卡诺图得到特性方程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5436096" y="5738395"/>
                <a:ext cx="17487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 </m:t>
                      </m:r>
                      <m:acc>
                        <m:accPr>
                          <m:chr m:val="̅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5738395"/>
                <a:ext cx="1748748" cy="276999"/>
              </a:xfrm>
              <a:prstGeom prst="rect">
                <a:avLst/>
              </a:prstGeom>
              <a:blipFill>
                <a:blip r:embed="rId6"/>
                <a:stretch>
                  <a:fillRect l="-3833" t="-4348" r="-697" b="-28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352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习题解答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0160"/>
            <a:ext cx="8435280" cy="530120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CN" sz="2000" b="1" dirty="0" smtClean="0"/>
              <a:t>4</a:t>
            </a:r>
            <a:r>
              <a:rPr lang="zh-CN" altLang="en-US" sz="2000" b="1" dirty="0" smtClean="0"/>
              <a:t>、试</a:t>
            </a:r>
            <a:r>
              <a:rPr lang="zh-CN" altLang="en-US" sz="2000" b="1" dirty="0"/>
              <a:t>分析图</a:t>
            </a:r>
            <a:r>
              <a:rPr lang="en-US" altLang="zh-CN" sz="2000" b="1" dirty="0"/>
              <a:t>6-5</a:t>
            </a:r>
            <a:r>
              <a:rPr lang="zh-CN" altLang="en-US" sz="2000" b="1" dirty="0"/>
              <a:t>所示的异步时序电路，要求写出驱动方程、状态方程，画出状态转换图，并说明电路的逻辑功能。</a:t>
            </a:r>
            <a:endParaRPr lang="en-US" altLang="zh-CN" sz="2000" b="1" dirty="0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827583" y="5980706"/>
            <a:ext cx="116260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8" name="Picture 13" descr="6m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19351"/>
            <a:ext cx="6624638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02543" y="5368724"/>
            <a:ext cx="8389937" cy="122396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baseline="0">
                <a:solidFill>
                  <a:schemeClr val="tx1"/>
                </a:solidFill>
                <a:latin typeface="Times New Roman" pitchFamily="18" charset="0"/>
                <a:ea typeface="+mj-ea"/>
                <a:cs typeface="宋体" charset="0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baseline="0">
                <a:solidFill>
                  <a:schemeClr val="tx1"/>
                </a:solidFill>
                <a:latin typeface="Times New Roman" pitchFamily="18" charset="0"/>
                <a:ea typeface="+mj-ea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baseline="0">
                <a:solidFill>
                  <a:schemeClr val="tx1"/>
                </a:solidFill>
                <a:latin typeface="Times New Roman" pitchFamily="18" charset="0"/>
                <a:ea typeface="+mj-ea"/>
              </a:defRPr>
            </a:lvl3pPr>
            <a:lvl4pPr marL="16002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baseline="0">
                <a:solidFill>
                  <a:schemeClr val="tx1"/>
                </a:solidFill>
                <a:latin typeface="Times New Roman" pitchFamily="18" charset="0"/>
                <a:ea typeface="+mj-ea"/>
              </a:defRPr>
            </a:lvl4pPr>
            <a:lvl5pPr marL="20574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baseline="0">
                <a:solidFill>
                  <a:schemeClr val="tx1"/>
                </a:solidFill>
                <a:latin typeface="Times New Roman" pitchFamily="18" charset="0"/>
                <a:ea typeface="+mj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kern="0" dirty="0" smtClean="0">
                <a:ea typeface="宋体" panose="02010600030101010101" pitchFamily="2" charset="-122"/>
              </a:rPr>
              <a:t>   各触发器的时钟不是同一时钟，其翻转不同时发生，因此为</a:t>
            </a:r>
            <a:r>
              <a:rPr lang="zh-CN" altLang="en-US" kern="0" dirty="0" smtClean="0">
                <a:solidFill>
                  <a:srgbClr val="0000CC"/>
                </a:solidFill>
                <a:ea typeface="宋体" panose="02010600030101010101" pitchFamily="2" charset="-122"/>
              </a:rPr>
              <a:t>异步时序电路</a:t>
            </a:r>
            <a:r>
              <a:rPr lang="zh-CN" altLang="en-US" kern="0" dirty="0" smtClean="0">
                <a:ea typeface="宋体" panose="02010600030101010101" pitchFamily="2" charset="-122"/>
              </a:rPr>
              <a:t>。</a:t>
            </a:r>
          </a:p>
          <a:p>
            <a:pPr eaLnBrk="1" hangingPunct="1"/>
            <a:endParaRPr lang="zh-CN" altLang="en-US" kern="0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057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6469"/>
    </mc:Choice>
    <mc:Fallback xmlns="">
      <p:transition advTm="264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715375"/>
            <a:ext cx="8229600" cy="792088"/>
          </a:xfrm>
        </p:spPr>
        <p:txBody>
          <a:bodyPr/>
          <a:lstStyle/>
          <a:p>
            <a:pPr algn="l"/>
            <a:r>
              <a:rPr lang="en-US" altLang="zh-CN" sz="3200" dirty="0" smtClean="0"/>
              <a:t>1</a:t>
            </a:r>
            <a:r>
              <a:rPr lang="zh-CN" altLang="en-US" sz="3200" dirty="0" smtClean="0"/>
              <a:t>）确定</a:t>
            </a:r>
            <a:r>
              <a:rPr lang="zh-CN" altLang="en-US" sz="3200" dirty="0"/>
              <a:t>各级触发器的驱动方程及时钟方程 </a:t>
            </a: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827583" y="5980706"/>
            <a:ext cx="116260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>
          <a:xfrm>
            <a:off x="5654031" y="6372414"/>
            <a:ext cx="2193925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9pPr>
          </a:lstStyle>
          <a:p>
            <a:pPr eaLnBrk="1" hangingPunct="1"/>
            <a:fld id="{EB39D88C-B72A-4F37-8E9F-A395C1C8B7F2}" type="slidenum">
              <a:rPr lang="zh-CN" altLang="en-US" sz="1400" smtClean="0">
                <a:solidFill>
                  <a:schemeClr val="folHlink"/>
                </a:solidFill>
              </a:rPr>
              <a:pPr eaLnBrk="1" hangingPunct="1"/>
              <a:t>12</a:t>
            </a:fld>
            <a:endParaRPr lang="en-US" altLang="zh-CN" sz="1400">
              <a:solidFill>
                <a:schemeClr val="folHlink"/>
              </a:solidFill>
            </a:endParaRPr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683568" y="1624201"/>
          <a:ext cx="5832475" cy="229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7" name="Equation" r:id="rId4" imgW="2070100" imgH="812800" progId="Equation.DSMT4">
                  <p:embed/>
                </p:oleObj>
              </mc:Choice>
              <mc:Fallback>
                <p:oleObj name="Equation" r:id="rId4" imgW="2070100" imgH="812800" progId="Equation.DSMT4">
                  <p:embed/>
                  <p:pic>
                    <p:nvPicPr>
                      <p:cNvPr id="1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624201"/>
                        <a:ext cx="5832475" cy="2295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3" descr="6m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681" y="3807014"/>
            <a:ext cx="6624637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285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6469"/>
    </mc:Choice>
    <mc:Fallback xmlns="">
      <p:transition advTm="264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715375"/>
            <a:ext cx="8229600" cy="792088"/>
          </a:xfrm>
        </p:spPr>
        <p:txBody>
          <a:bodyPr/>
          <a:lstStyle/>
          <a:p>
            <a:pPr algn="l"/>
            <a:r>
              <a:rPr lang="en-US" altLang="zh-CN" sz="3200" dirty="0" smtClean="0"/>
              <a:t>2</a:t>
            </a:r>
            <a:r>
              <a:rPr lang="zh-CN" altLang="en-US" sz="3200" dirty="0" smtClean="0"/>
              <a:t>）</a:t>
            </a:r>
            <a:r>
              <a:rPr lang="zh-CN" altLang="en-US" sz="3200" dirty="0"/>
              <a:t>列出电路的状态方程</a:t>
            </a: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827583" y="5980706"/>
            <a:ext cx="116260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>
          <a:xfrm>
            <a:off x="5654031" y="6372414"/>
            <a:ext cx="2193925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9pPr>
          </a:lstStyle>
          <a:p>
            <a:pPr eaLnBrk="1" hangingPunct="1"/>
            <a:fld id="{EB39D88C-B72A-4F37-8E9F-A395C1C8B7F2}" type="slidenum">
              <a:rPr lang="zh-CN" altLang="en-US" sz="1400" smtClean="0">
                <a:solidFill>
                  <a:schemeClr val="folHlink"/>
                </a:solidFill>
              </a:rPr>
              <a:pPr eaLnBrk="1" hangingPunct="1"/>
              <a:t>13</a:t>
            </a:fld>
            <a:endParaRPr lang="en-US" altLang="zh-CN" sz="1400">
              <a:solidFill>
                <a:schemeClr val="folHlink"/>
              </a:solidFill>
            </a:endParaRP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1027509" y="4436616"/>
          <a:ext cx="3841750" cy="185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7" name="Equation" r:id="rId4" imgW="1688760" imgH="812520" progId="Equation.DSMT4">
                  <p:embed/>
                </p:oleObj>
              </mc:Choice>
              <mc:Fallback>
                <p:oleObj name="Equation" r:id="rId4" imgW="1688760" imgH="812520" progId="Equation.DSMT4">
                  <p:embed/>
                  <p:pic>
                    <p:nvPicPr>
                      <p:cNvPr id="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509" y="4436616"/>
                        <a:ext cx="3841750" cy="1855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811609" y="1791270"/>
          <a:ext cx="4535487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8" name="Equation" r:id="rId6" imgW="2070100" imgH="812800" progId="Equation.DSMT4">
                  <p:embed/>
                </p:oleObj>
              </mc:Choice>
              <mc:Fallback>
                <p:oleObj name="Equation" r:id="rId6" imgW="2070100" imgH="812800" progId="Equation.DSMT4">
                  <p:embed/>
                  <p:pic>
                    <p:nvPicPr>
                      <p:cNvPr id="1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609" y="1791270"/>
                        <a:ext cx="4535487" cy="178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"/>
          <p:cNvGraphicFramePr>
            <a:graphicFrameLocks noChangeAspect="1"/>
          </p:cNvGraphicFramePr>
          <p:nvPr/>
        </p:nvGraphicFramePr>
        <p:xfrm>
          <a:off x="956071" y="3573016"/>
          <a:ext cx="3313113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9" name="公式" r:id="rId8" imgW="1206360" imgH="266400" progId="Equation.3">
                  <p:embed/>
                </p:oleObj>
              </mc:Choice>
              <mc:Fallback>
                <p:oleObj name="公式" r:id="rId8" imgW="1206360" imgH="266400" progId="Equation.3">
                  <p:embed/>
                  <p:pic>
                    <p:nvPicPr>
                      <p:cNvPr id="1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6071" y="3573016"/>
                        <a:ext cx="3313113" cy="73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8940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6469"/>
    </mc:Choice>
    <mc:Fallback xmlns="">
      <p:transition advTm="264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715375"/>
            <a:ext cx="8229600" cy="792088"/>
          </a:xfrm>
        </p:spPr>
        <p:txBody>
          <a:bodyPr/>
          <a:lstStyle/>
          <a:p>
            <a:pPr algn="l"/>
            <a:r>
              <a:rPr lang="en-US" altLang="zh-CN" sz="3200" dirty="0" smtClean="0"/>
              <a:t>3</a:t>
            </a:r>
            <a:r>
              <a:rPr lang="zh-CN" altLang="en-US" sz="3200" dirty="0" smtClean="0"/>
              <a:t>）</a:t>
            </a:r>
            <a:r>
              <a:rPr lang="zh-CN" altLang="en-US" sz="3200" dirty="0"/>
              <a:t>画状态转换图 </a:t>
            </a: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827583" y="5980706"/>
            <a:ext cx="116260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>
          <a:xfrm>
            <a:off x="5654031" y="6372414"/>
            <a:ext cx="2193925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9pPr>
          </a:lstStyle>
          <a:p>
            <a:pPr eaLnBrk="1" hangingPunct="1"/>
            <a:fld id="{EB39D88C-B72A-4F37-8E9F-A395C1C8B7F2}" type="slidenum">
              <a:rPr lang="zh-CN" altLang="en-US" sz="1400" smtClean="0">
                <a:solidFill>
                  <a:schemeClr val="folHlink"/>
                </a:solidFill>
              </a:rPr>
              <a:pPr eaLnBrk="1" hangingPunct="1"/>
              <a:t>14</a:t>
            </a:fld>
            <a:endParaRPr lang="en-US" altLang="zh-CN" sz="1400">
              <a:solidFill>
                <a:schemeClr val="folHlink"/>
              </a:solidFill>
            </a:endParaRPr>
          </a:p>
        </p:txBody>
      </p:sp>
      <p:pic>
        <p:nvPicPr>
          <p:cNvPr id="10" name="Picture 4" descr="6m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35837"/>
            <a:ext cx="5227637" cy="227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6"/>
          <p:cNvSpPr txBox="1">
            <a:spLocks noChangeArrowheads="1"/>
          </p:cNvSpPr>
          <p:nvPr/>
        </p:nvSpPr>
        <p:spPr>
          <a:xfrm>
            <a:off x="467544" y="4201753"/>
            <a:ext cx="7958138" cy="180181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baseline="0">
                <a:solidFill>
                  <a:schemeClr val="tx1"/>
                </a:solidFill>
                <a:latin typeface="Times New Roman" pitchFamily="18" charset="0"/>
                <a:ea typeface="+mj-ea"/>
                <a:cs typeface="宋体" charset="0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baseline="0">
                <a:solidFill>
                  <a:schemeClr val="tx1"/>
                </a:solidFill>
                <a:latin typeface="Times New Roman" pitchFamily="18" charset="0"/>
                <a:ea typeface="+mj-ea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baseline="0">
                <a:solidFill>
                  <a:schemeClr val="tx1"/>
                </a:solidFill>
                <a:latin typeface="Times New Roman" pitchFamily="18" charset="0"/>
                <a:ea typeface="+mj-ea"/>
              </a:defRPr>
            </a:lvl3pPr>
            <a:lvl4pPr marL="16002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baseline="0">
                <a:solidFill>
                  <a:schemeClr val="tx1"/>
                </a:solidFill>
                <a:latin typeface="Times New Roman" pitchFamily="18" charset="0"/>
                <a:ea typeface="+mj-ea"/>
              </a:defRPr>
            </a:lvl4pPr>
            <a:lvl5pPr marL="20574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baseline="0">
                <a:solidFill>
                  <a:schemeClr val="tx1"/>
                </a:solidFill>
                <a:latin typeface="Times New Roman" pitchFamily="18" charset="0"/>
                <a:ea typeface="+mj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</a:rPr>
              <a:t>4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</a:rPr>
              <a:t>）电路功能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kern="0" dirty="0" smtClean="0">
                <a:solidFill>
                  <a:srgbClr val="FF0000"/>
                </a:solidFill>
                <a:ea typeface="宋体" panose="02010600030101010101" pitchFamily="2" charset="-122"/>
              </a:rPr>
              <a:t>   此电路是一个能自启动的异步五进制加法计数器</a:t>
            </a:r>
          </a:p>
        </p:txBody>
      </p:sp>
    </p:spTree>
    <p:extLst>
      <p:ext uri="{BB962C8B-B14F-4D97-AF65-F5344CB8AC3E}">
        <p14:creationId xmlns:p14="http://schemas.microsoft.com/office/powerpoint/2010/main" val="391839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6469"/>
    </mc:Choice>
    <mc:Fallback xmlns="">
      <p:transition advTm="264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习题解答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0160"/>
            <a:ext cx="4114800" cy="530120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CN" sz="2400" b="1" dirty="0" smtClean="0"/>
              <a:t> 5</a:t>
            </a:r>
            <a:r>
              <a:rPr lang="zh-CN" altLang="en-US" sz="2400" b="1" dirty="0" smtClean="0"/>
              <a:t>、试</a:t>
            </a:r>
            <a:r>
              <a:rPr lang="zh-CN" altLang="en-US" sz="2400" b="1" dirty="0"/>
              <a:t>分析</a:t>
            </a:r>
            <a:r>
              <a:rPr lang="zh-CN" altLang="en-US" sz="2400" b="1" dirty="0" smtClean="0"/>
              <a:t>图所</a:t>
            </a:r>
            <a:r>
              <a:rPr lang="zh-CN" altLang="en-US" sz="2400" b="1" dirty="0"/>
              <a:t>示</a:t>
            </a:r>
            <a:r>
              <a:rPr lang="zh-CN" altLang="en-US" sz="2400" b="1" dirty="0" smtClean="0"/>
              <a:t>的同步</a:t>
            </a:r>
            <a:r>
              <a:rPr lang="zh-CN" altLang="en-US" sz="2400" b="1" dirty="0"/>
              <a:t>时序电路，要求写出驱动方程</a:t>
            </a:r>
            <a:r>
              <a:rPr lang="zh-CN" altLang="en-US" sz="2400" b="1" dirty="0" smtClean="0"/>
              <a:t>、状态方程</a:t>
            </a:r>
            <a:r>
              <a:rPr lang="zh-CN" altLang="en-US" sz="2400" b="1" dirty="0"/>
              <a:t>，画出状态转换图，并说明电路的逻辑功能。</a:t>
            </a:r>
            <a:endParaRPr lang="en-US" altLang="zh-CN" sz="2400" b="1" dirty="0" smtClean="0"/>
          </a:p>
          <a:p>
            <a:endParaRPr lang="zh-CN" altLang="en-US" dirty="0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827583" y="5980706"/>
            <a:ext cx="116260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" name="Picture 15" descr="6m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222145"/>
            <a:ext cx="3165649" cy="5635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0684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6469"/>
    </mc:Choice>
    <mc:Fallback xmlns="">
      <p:transition advTm="26469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习题解答</a:t>
            </a:r>
            <a:endParaRPr lang="zh-CN" altLang="en-US" dirty="0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827583" y="5980706"/>
            <a:ext cx="116260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24"/>
          <a:stretch>
            <a:fillRect/>
          </a:stretch>
        </p:blipFill>
        <p:spPr bwMode="auto">
          <a:xfrm>
            <a:off x="2817525" y="1701279"/>
            <a:ext cx="2700338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961988" y="3572941"/>
            <a:ext cx="168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000000"/>
                </a:solidFill>
                <a:ea typeface="幼圆" panose="02010509060101010101" pitchFamily="49" charset="-122"/>
              </a:rPr>
              <a:t>CO=Q</a:t>
            </a:r>
            <a:r>
              <a:rPr kumimoji="1" lang="en-US" altLang="zh-CN" baseline="-25000">
                <a:solidFill>
                  <a:srgbClr val="000000"/>
                </a:solidFill>
                <a:ea typeface="幼圆" panose="02010509060101010101" pitchFamily="49" charset="-122"/>
              </a:rPr>
              <a:t>0</a:t>
            </a:r>
            <a:r>
              <a:rPr kumimoji="1" lang="en-US" altLang="zh-CN">
                <a:solidFill>
                  <a:srgbClr val="000000"/>
                </a:solidFill>
                <a:ea typeface="幼圆" panose="02010509060101010101" pitchFamily="49" charset="-122"/>
              </a:rPr>
              <a:t> • Q</a:t>
            </a:r>
            <a:r>
              <a:rPr kumimoji="1" lang="en-US" altLang="zh-CN" baseline="-25000">
                <a:solidFill>
                  <a:srgbClr val="000000"/>
                </a:solidFill>
                <a:ea typeface="幼圆" panose="02010509060101010101" pitchFamily="49" charset="-122"/>
              </a:rPr>
              <a:t>3</a:t>
            </a:r>
            <a:endParaRPr kumimoji="1" lang="en-US" altLang="zh-CN">
              <a:solidFill>
                <a:srgbClr val="000000"/>
              </a:solidFill>
              <a:ea typeface="幼圆" panose="02010509060101010101" pitchFamily="49" charset="-122"/>
            </a:endParaRP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463" y="4365104"/>
            <a:ext cx="3995737" cy="214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56938" y="1844154"/>
            <a:ext cx="1873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1" lang="zh-CN" altLang="en-US" b="1">
                <a:solidFill>
                  <a:srgbClr val="0000FF"/>
                </a:solidFill>
                <a:ea typeface="宋体" panose="02010600030101010101" pitchFamily="2" charset="-122"/>
              </a:rPr>
              <a:t>驱动方程：</a:t>
            </a:r>
          </a:p>
        </p:txBody>
      </p:sp>
      <p:pic>
        <p:nvPicPr>
          <p:cNvPr id="12" name="Picture 15" descr="6m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175" y="1701279"/>
            <a:ext cx="2709863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344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6469"/>
    </mc:Choice>
    <mc:Fallback xmlns="">
      <p:transition advTm="264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习题解答</a:t>
            </a:r>
            <a:endParaRPr lang="zh-CN" altLang="en-US" dirty="0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827583" y="5980706"/>
            <a:ext cx="116260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6" name="Picture 6" descr="6m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90" y="2033463"/>
            <a:ext cx="4679950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9" descr="6m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902" y="2536700"/>
            <a:ext cx="4356100" cy="256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793815" y="6191125"/>
            <a:ext cx="4176712" cy="531813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宋体" panose="02010600030101010101" pitchFamily="2" charset="-122"/>
              </a:rPr>
              <a:t>同步十进制加法计数器</a:t>
            </a:r>
          </a:p>
        </p:txBody>
      </p:sp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24"/>
          <a:stretch>
            <a:fillRect/>
          </a:stretch>
        </p:blipFill>
        <p:spPr bwMode="auto">
          <a:xfrm>
            <a:off x="5437252" y="2404938"/>
            <a:ext cx="3652838" cy="2143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461854" y="1449645"/>
            <a:ext cx="3877985" cy="608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110000"/>
              </a:lnSpc>
            </a:pPr>
            <a:r>
              <a:rPr kumimoji="1" lang="zh-CN" altLang="en-US" sz="32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+mj-ea"/>
                <a:cs typeface="宋体" charset="0"/>
              </a:rPr>
              <a:t>状态转换图及时序图</a:t>
            </a:r>
          </a:p>
        </p:txBody>
      </p:sp>
    </p:spTree>
    <p:extLst>
      <p:ext uri="{BB962C8B-B14F-4D97-AF65-F5344CB8AC3E}">
        <p14:creationId xmlns:p14="http://schemas.microsoft.com/office/powerpoint/2010/main" val="8749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6469"/>
    </mc:Choice>
    <mc:Fallback xmlns="">
      <p:transition advTm="264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习题解答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0160"/>
            <a:ext cx="8435280" cy="530120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CN" sz="2400" b="1" dirty="0" smtClean="0"/>
              <a:t>6</a:t>
            </a:r>
            <a:r>
              <a:rPr lang="zh-CN" altLang="en-US" sz="2400" b="1" dirty="0" smtClean="0"/>
              <a:t>、</a:t>
            </a:r>
            <a:r>
              <a:rPr lang="zh-CN" altLang="en-US" sz="2400" b="1" dirty="0" smtClean="0">
                <a:ea typeface="宋体" panose="02010600030101010101" pitchFamily="2" charset="-122"/>
              </a:rPr>
              <a:t>用</a:t>
            </a:r>
            <a:r>
              <a:rPr lang="en-US" altLang="zh-CN" sz="2400" b="1" dirty="0">
                <a:ea typeface="宋体" panose="02010600030101010101" pitchFamily="2" charset="-122"/>
              </a:rPr>
              <a:t>JK</a:t>
            </a:r>
            <a:r>
              <a:rPr lang="zh-CN" altLang="en-US" sz="2400" b="1" dirty="0">
                <a:ea typeface="宋体" panose="02010600030101010101" pitchFamily="2" charset="-122"/>
              </a:rPr>
              <a:t>触发器设计一个带进位输出</a:t>
            </a:r>
            <a:r>
              <a:rPr lang="zh-CN" altLang="en-US" sz="2400" b="1" dirty="0" smtClean="0">
                <a:ea typeface="宋体" panose="02010600030101010101" pitchFamily="2" charset="-122"/>
              </a:rPr>
              <a:t>的同步</a:t>
            </a:r>
            <a:r>
              <a:rPr lang="zh-CN" altLang="en-US" sz="2400" b="1" dirty="0">
                <a:ea typeface="宋体" panose="02010600030101010101" pitchFamily="2" charset="-122"/>
              </a:rPr>
              <a:t>六进制计数器</a:t>
            </a:r>
            <a:r>
              <a:rPr lang="zh-CN" altLang="en-US" sz="2400" b="1" dirty="0">
                <a:solidFill>
                  <a:srgbClr val="0000CC"/>
                </a:solidFill>
                <a:ea typeface="宋体" panose="02010600030101010101" pitchFamily="2" charset="-122"/>
              </a:rPr>
              <a:t> </a:t>
            </a:r>
            <a:endParaRPr lang="zh-CN" altLang="en-US" sz="3200" b="1" dirty="0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827583" y="5980706"/>
            <a:ext cx="116260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71600" y="2492946"/>
            <a:ext cx="3600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FF0000"/>
                </a:solidFill>
                <a:ea typeface="宋体" panose="02010600030101010101" pitchFamily="2" charset="-122"/>
              </a:rPr>
              <a:t>1.</a:t>
            </a:r>
            <a:r>
              <a:rPr kumimoji="1" lang="en-US" altLang="zh-CN" sz="2800" b="1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kumimoji="1" lang="zh-CN" altLang="en-US" sz="2800" b="1">
                <a:solidFill>
                  <a:srgbClr val="FF0000"/>
                </a:solidFill>
                <a:ea typeface="宋体" panose="02010600030101010101" pitchFamily="2" charset="-122"/>
              </a:rPr>
              <a:t>画状态转换图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71600" y="3501008"/>
            <a:ext cx="5545138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en-US" altLang="zh-CN" sz="2800" b="1">
                <a:solidFill>
                  <a:srgbClr val="FF0000"/>
                </a:solidFill>
                <a:ea typeface="宋体" panose="02010600030101010101" pitchFamily="2" charset="-122"/>
              </a:rPr>
              <a:t>2. </a:t>
            </a:r>
            <a:r>
              <a:rPr kumimoji="1" lang="zh-CN" altLang="en-US" sz="2800" b="1">
                <a:solidFill>
                  <a:srgbClr val="FF0000"/>
                </a:solidFill>
                <a:ea typeface="宋体" panose="02010600030101010101" pitchFamily="2" charset="-122"/>
              </a:rPr>
              <a:t>进行状态化简</a:t>
            </a:r>
          </a:p>
          <a:p>
            <a:pPr eaLnBrk="1" hangingPunct="1">
              <a:lnSpc>
                <a:spcPct val="130000"/>
              </a:lnSpc>
            </a:pPr>
            <a:r>
              <a:rPr kumimoji="1" lang="zh-CN" altLang="en-US" sz="2800" b="1">
                <a:solidFill>
                  <a:srgbClr val="FF0000"/>
                </a:solidFill>
                <a:ea typeface="宋体" panose="02010600030101010101" pitchFamily="2" charset="-122"/>
              </a:rPr>
              <a:t>      </a:t>
            </a:r>
            <a:r>
              <a:rPr kumimoji="1" lang="zh-CN" altLang="en-US" sz="2800" b="1">
                <a:ea typeface="宋体" panose="02010600030101010101" pitchFamily="2" charset="-122"/>
              </a:rPr>
              <a:t>已经是最简</a:t>
            </a:r>
          </a:p>
        </p:txBody>
      </p:sp>
      <p:pic>
        <p:nvPicPr>
          <p:cNvPr id="8" name="Picture 8" descr="6m5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413" y="3285108"/>
            <a:ext cx="3136900" cy="211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130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6469"/>
    </mc:Choice>
    <mc:Fallback xmlns="">
      <p:transition advTm="264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习题解答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0160"/>
            <a:ext cx="8435280" cy="530120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CN" sz="2400" b="1" dirty="0"/>
              <a:t>3</a:t>
            </a:r>
            <a:r>
              <a:rPr lang="en-US" altLang="zh-CN" sz="2400" b="1" dirty="0" smtClean="0"/>
              <a:t>.</a:t>
            </a:r>
            <a:r>
              <a:rPr lang="zh-CN" altLang="en-US" sz="2400" b="1" dirty="0">
                <a:ea typeface="宋体" panose="02010600030101010101" pitchFamily="2" charset="-122"/>
              </a:rPr>
              <a:t>用</a:t>
            </a:r>
            <a:r>
              <a:rPr lang="en-US" altLang="zh-CN" sz="2400" b="1" dirty="0">
                <a:ea typeface="宋体" panose="02010600030101010101" pitchFamily="2" charset="-122"/>
              </a:rPr>
              <a:t>JK</a:t>
            </a:r>
            <a:r>
              <a:rPr lang="zh-CN" altLang="en-US" sz="2400" b="1" dirty="0">
                <a:ea typeface="宋体" panose="02010600030101010101" pitchFamily="2" charset="-122"/>
              </a:rPr>
              <a:t>触发器设计一个带进位输出</a:t>
            </a:r>
            <a:r>
              <a:rPr lang="zh-CN" altLang="en-US" sz="2400" b="1" dirty="0" smtClean="0">
                <a:ea typeface="宋体" panose="02010600030101010101" pitchFamily="2" charset="-122"/>
              </a:rPr>
              <a:t>的同步</a:t>
            </a:r>
            <a:r>
              <a:rPr lang="zh-CN" altLang="en-US" sz="2400" b="1" dirty="0">
                <a:ea typeface="宋体" panose="02010600030101010101" pitchFamily="2" charset="-122"/>
              </a:rPr>
              <a:t>六进制计数器</a:t>
            </a:r>
            <a:r>
              <a:rPr lang="zh-CN" altLang="en-US" sz="2400" b="1" dirty="0">
                <a:solidFill>
                  <a:srgbClr val="0000CC"/>
                </a:solidFill>
                <a:ea typeface="宋体" panose="02010600030101010101" pitchFamily="2" charset="-122"/>
              </a:rPr>
              <a:t> </a:t>
            </a:r>
            <a:endParaRPr lang="zh-CN" altLang="en-US" sz="3200" b="1" dirty="0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827583" y="5980706"/>
            <a:ext cx="116260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739006" y="2033463"/>
            <a:ext cx="7958138" cy="45386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baseline="0">
                <a:solidFill>
                  <a:schemeClr val="tx1"/>
                </a:solidFill>
                <a:latin typeface="Times New Roman" pitchFamily="18" charset="0"/>
                <a:ea typeface="+mj-ea"/>
                <a:cs typeface="宋体" charset="0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baseline="0">
                <a:solidFill>
                  <a:schemeClr val="tx1"/>
                </a:solidFill>
                <a:latin typeface="Times New Roman" pitchFamily="18" charset="0"/>
                <a:ea typeface="+mj-ea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baseline="0">
                <a:solidFill>
                  <a:schemeClr val="tx1"/>
                </a:solidFill>
                <a:latin typeface="Times New Roman" pitchFamily="18" charset="0"/>
                <a:ea typeface="+mj-ea"/>
              </a:defRPr>
            </a:lvl3pPr>
            <a:lvl4pPr marL="16002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baseline="0">
                <a:solidFill>
                  <a:schemeClr val="tx1"/>
                </a:solidFill>
                <a:latin typeface="Times New Roman" pitchFamily="18" charset="0"/>
                <a:ea typeface="+mj-ea"/>
              </a:defRPr>
            </a:lvl4pPr>
            <a:lvl5pPr marL="20574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baseline="0">
                <a:solidFill>
                  <a:schemeClr val="tx1"/>
                </a:solidFill>
                <a:latin typeface="Times New Roman" pitchFamily="18" charset="0"/>
                <a:ea typeface="+mj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kern="0" smtClean="0">
                <a:solidFill>
                  <a:srgbClr val="FF0000"/>
                </a:solidFill>
                <a:ea typeface="宋体" panose="02010600030101010101" pitchFamily="2" charset="-122"/>
              </a:rPr>
              <a:t>3. </a:t>
            </a:r>
            <a:r>
              <a:rPr lang="zh-CN" altLang="en-US" kern="0" smtClean="0">
                <a:solidFill>
                  <a:srgbClr val="FF0000"/>
                </a:solidFill>
                <a:ea typeface="宋体" panose="02010600030101010101" pitchFamily="2" charset="-122"/>
              </a:rPr>
              <a:t>进行状态编码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kern="0" smtClean="0">
                <a:ea typeface="宋体" panose="02010600030101010101" pitchFamily="2" charset="-122"/>
              </a:rPr>
              <a:t>   由于</a:t>
            </a:r>
            <a:r>
              <a:rPr lang="en-US" altLang="zh-CN" kern="0" smtClean="0">
                <a:ea typeface="宋体" panose="02010600030101010101" pitchFamily="2" charset="-122"/>
              </a:rPr>
              <a:t>2</a:t>
            </a:r>
            <a:r>
              <a:rPr lang="en-US" altLang="zh-CN" kern="0" baseline="30000" smtClean="0">
                <a:ea typeface="宋体" panose="02010600030101010101" pitchFamily="2" charset="-122"/>
              </a:rPr>
              <a:t>2</a:t>
            </a:r>
            <a:r>
              <a:rPr lang="en-US" altLang="zh-CN" kern="0" smtClean="0">
                <a:ea typeface="宋体" panose="02010600030101010101" pitchFamily="2" charset="-122"/>
              </a:rPr>
              <a:t>&lt;6&lt;2</a:t>
            </a:r>
            <a:r>
              <a:rPr lang="en-US" altLang="zh-CN" kern="0" baseline="30000" smtClean="0">
                <a:ea typeface="宋体" panose="02010600030101010101" pitchFamily="2" charset="-122"/>
              </a:rPr>
              <a:t>3</a:t>
            </a:r>
            <a:r>
              <a:rPr lang="en-US" altLang="zh-CN" kern="0" smtClean="0">
                <a:ea typeface="宋体" panose="02010600030101010101" pitchFamily="2" charset="-122"/>
              </a:rPr>
              <a:t>,</a:t>
            </a:r>
            <a:r>
              <a:rPr lang="zh-CN" altLang="en-US" kern="0" smtClean="0">
                <a:ea typeface="宋体" panose="02010600030101010101" pitchFamily="2" charset="-122"/>
              </a:rPr>
              <a:t>应取</a:t>
            </a:r>
            <a:r>
              <a:rPr lang="en-US" altLang="zh-CN" i="1" kern="0" smtClean="0">
                <a:ea typeface="宋体" panose="02010600030101010101" pitchFamily="2" charset="-122"/>
              </a:rPr>
              <a:t>n</a:t>
            </a:r>
            <a:r>
              <a:rPr lang="zh-CN" altLang="en-US" kern="0" smtClean="0">
                <a:ea typeface="宋体" panose="02010600030101010101" pitchFamily="2" charset="-122"/>
              </a:rPr>
              <a:t>＝</a:t>
            </a:r>
            <a:r>
              <a:rPr lang="en-US" altLang="zh-CN" kern="0" smtClean="0">
                <a:ea typeface="宋体" panose="02010600030101010101" pitchFamily="2" charset="-122"/>
              </a:rPr>
              <a:t>3</a:t>
            </a:r>
            <a:r>
              <a:rPr lang="zh-CN" altLang="en-US" kern="0" smtClean="0">
                <a:ea typeface="宋体" panose="02010600030101010101" pitchFamily="2" charset="-122"/>
              </a:rPr>
              <a:t>，需要</a:t>
            </a:r>
            <a:r>
              <a:rPr lang="en-US" altLang="zh-CN" kern="0" smtClean="0">
                <a:ea typeface="宋体" panose="02010600030101010101" pitchFamily="2" charset="-122"/>
              </a:rPr>
              <a:t>3</a:t>
            </a:r>
            <a:r>
              <a:rPr lang="zh-CN" altLang="en-US" kern="0" smtClean="0">
                <a:ea typeface="宋体" panose="02010600030101010101" pitchFamily="2" charset="-122"/>
              </a:rPr>
              <a:t>个触发器  </a:t>
            </a:r>
            <a:endParaRPr lang="zh-CN" altLang="en-US" kern="0" dirty="0" smtClean="0">
              <a:ea typeface="宋体" panose="02010600030101010101" pitchFamily="2" charset="-122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756469" y="5633913"/>
            <a:ext cx="7531100" cy="88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kumimoji="1" lang="en-US" altLang="zh-CN" sz="2800" b="1" dirty="0">
                <a:solidFill>
                  <a:srgbClr val="FF0000"/>
                </a:solidFill>
                <a:ea typeface="宋体" pitchFamily="2" charset="-122"/>
              </a:rPr>
              <a:t>4. </a:t>
            </a:r>
            <a:r>
              <a:rPr kumimoji="1" lang="zh-CN" altLang="en-US" sz="2800" b="1" dirty="0">
                <a:solidFill>
                  <a:srgbClr val="FF0000"/>
                </a:solidFill>
                <a:ea typeface="宋体" pitchFamily="2" charset="-122"/>
              </a:rPr>
              <a:t>作次态卡诺图，求输出方程和驱动方程 </a:t>
            </a:r>
          </a:p>
          <a:p>
            <a:pPr>
              <a:defRPr/>
            </a:pPr>
            <a:endParaRPr kumimoji="1"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幼圆" pitchFamily="49" charset="-122"/>
            </a:endParaRPr>
          </a:p>
        </p:txBody>
      </p:sp>
      <p:pic>
        <p:nvPicPr>
          <p:cNvPr id="11" name="Picture 12" descr="6m5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369" y="3473325"/>
            <a:ext cx="2808287" cy="191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3" descr="6m5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819" y="3257425"/>
            <a:ext cx="3887787" cy="227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90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6469"/>
    </mc:Choice>
    <mc:Fallback xmlns="">
      <p:transition advTm="264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第三次测试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440160"/>
            <a:ext cx="8435280" cy="530120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、画出下图由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或非门</a:t>
            </a:r>
            <a:r>
              <a:rPr lang="zh-CN" altLang="en-US" sz="2400" b="1" dirty="0" smtClean="0"/>
              <a:t>组成的</a:t>
            </a:r>
            <a:r>
              <a:rPr lang="en-US" altLang="zh-CN" sz="2400" b="1" dirty="0" smtClean="0"/>
              <a:t>SR</a:t>
            </a:r>
            <a:r>
              <a:rPr lang="zh-CN" altLang="en-US" sz="2400" b="1" dirty="0" smtClean="0"/>
              <a:t>锁存器输出端</a:t>
            </a:r>
            <a:r>
              <a:rPr lang="en-US" altLang="zh-CN" sz="2400" b="1" dirty="0" smtClean="0"/>
              <a:t>Q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Q’</a:t>
            </a:r>
            <a:r>
              <a:rPr lang="zh-CN" altLang="en-US" sz="2400" b="1" dirty="0" smtClean="0"/>
              <a:t>的电压波形，输入端</a:t>
            </a:r>
            <a:r>
              <a:rPr lang="en-US" altLang="zh-CN" sz="2400" b="1" dirty="0" smtClean="0"/>
              <a:t>S</a:t>
            </a:r>
            <a:r>
              <a:rPr lang="en-US" altLang="zh-CN" sz="1200" b="1" dirty="0" smtClean="0"/>
              <a:t>D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R</a:t>
            </a:r>
            <a:r>
              <a:rPr lang="en-US" altLang="zh-CN" sz="1200" b="1" dirty="0" smtClean="0"/>
              <a:t>D</a:t>
            </a:r>
            <a:r>
              <a:rPr lang="zh-CN" altLang="en-US" sz="2400" b="1" dirty="0" smtClean="0"/>
              <a:t>的电压波形如图中所示。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636912"/>
            <a:ext cx="7237806" cy="26724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004048" y="499647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</a:t>
            </a:r>
            <a:r>
              <a:rPr lang="en-US" altLang="zh-CN" sz="1050" dirty="0" smtClean="0"/>
              <a:t>1</a:t>
            </a:r>
            <a:endParaRPr lang="zh-CN" altLang="en-US" sz="1050" dirty="0"/>
          </a:p>
        </p:txBody>
      </p:sp>
      <p:sp>
        <p:nvSpPr>
          <p:cNvPr id="10" name="文本框 9"/>
          <p:cNvSpPr txBox="1"/>
          <p:nvPr/>
        </p:nvSpPr>
        <p:spPr>
          <a:xfrm>
            <a:off x="5347763" y="499647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</a:t>
            </a:r>
            <a:r>
              <a:rPr lang="en-US" altLang="zh-CN" sz="1050" dirty="0"/>
              <a:t>2</a:t>
            </a:r>
            <a:endParaRPr lang="zh-CN" altLang="en-US" sz="1050" dirty="0"/>
          </a:p>
        </p:txBody>
      </p:sp>
      <p:sp>
        <p:nvSpPr>
          <p:cNvPr id="11" name="文本框 10"/>
          <p:cNvSpPr txBox="1"/>
          <p:nvPr/>
        </p:nvSpPr>
        <p:spPr>
          <a:xfrm>
            <a:off x="6443302" y="499647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</a:t>
            </a:r>
            <a:r>
              <a:rPr lang="en-US" altLang="zh-CN" sz="1050" dirty="0"/>
              <a:t>4</a:t>
            </a:r>
            <a:endParaRPr lang="zh-CN" altLang="en-US" sz="1050" dirty="0"/>
          </a:p>
        </p:txBody>
      </p:sp>
      <p:sp>
        <p:nvSpPr>
          <p:cNvPr id="12" name="文本框 11"/>
          <p:cNvSpPr txBox="1"/>
          <p:nvPr/>
        </p:nvSpPr>
        <p:spPr>
          <a:xfrm>
            <a:off x="6051518" y="499647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</a:t>
            </a:r>
            <a:r>
              <a:rPr lang="en-US" altLang="zh-CN" sz="1050" dirty="0"/>
              <a:t>3</a:t>
            </a:r>
            <a:endParaRPr lang="zh-CN" altLang="en-US" sz="1050" dirty="0"/>
          </a:p>
        </p:txBody>
      </p:sp>
      <p:sp>
        <p:nvSpPr>
          <p:cNvPr id="13" name="文本框 12"/>
          <p:cNvSpPr txBox="1"/>
          <p:nvPr/>
        </p:nvSpPr>
        <p:spPr>
          <a:xfrm>
            <a:off x="6826558" y="499647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</a:t>
            </a:r>
            <a:r>
              <a:rPr lang="en-US" altLang="zh-CN" sz="1050" dirty="0"/>
              <a:t>5</a:t>
            </a:r>
            <a:endParaRPr lang="zh-CN" altLang="en-US" sz="1050" dirty="0"/>
          </a:p>
        </p:txBody>
      </p:sp>
      <p:sp>
        <p:nvSpPr>
          <p:cNvPr id="14" name="文本框 13"/>
          <p:cNvSpPr txBox="1"/>
          <p:nvPr/>
        </p:nvSpPr>
        <p:spPr>
          <a:xfrm>
            <a:off x="7409970" y="499647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</a:t>
            </a:r>
            <a:r>
              <a:rPr lang="en-US" altLang="zh-CN" sz="1050" dirty="0"/>
              <a:t>7</a:t>
            </a:r>
            <a:endParaRPr lang="zh-CN" altLang="en-US" sz="1050" dirty="0"/>
          </a:p>
        </p:txBody>
      </p:sp>
      <p:sp>
        <p:nvSpPr>
          <p:cNvPr id="15" name="文本框 14"/>
          <p:cNvSpPr txBox="1"/>
          <p:nvPr/>
        </p:nvSpPr>
        <p:spPr>
          <a:xfrm>
            <a:off x="7186598" y="499647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</a:t>
            </a:r>
            <a:r>
              <a:rPr lang="en-US" altLang="zh-CN" sz="1050" dirty="0"/>
              <a:t>6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60508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习题解答</a:t>
            </a:r>
            <a:endParaRPr lang="zh-CN" altLang="en-US" dirty="0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827583" y="5980706"/>
            <a:ext cx="116260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4255625"/>
              </p:ext>
            </p:extLst>
          </p:nvPr>
        </p:nvGraphicFramePr>
        <p:xfrm>
          <a:off x="775519" y="2312427"/>
          <a:ext cx="3600450" cy="216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6" name="Equation" r:id="rId4" imgW="1574800" imgH="939800" progId="Equation.DSMT4">
                  <p:embed/>
                </p:oleObj>
              </mc:Choice>
              <mc:Fallback>
                <p:oleObj name="Equation" r:id="rId4" imgW="1574800" imgH="939800" progId="Equation.DSMT4">
                  <p:embed/>
                  <p:pic>
                    <p:nvPicPr>
                      <p:cNvPr id="2355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519" y="2312427"/>
                        <a:ext cx="3600450" cy="2160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2996684"/>
              </p:ext>
            </p:extLst>
          </p:nvPr>
        </p:nvGraphicFramePr>
        <p:xfrm>
          <a:off x="5436096" y="4955398"/>
          <a:ext cx="2128838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7" name="Equation" r:id="rId6" imgW="736560" imgH="241200" progId="Equation.DSMT4">
                  <p:embed/>
                </p:oleObj>
              </mc:Choice>
              <mc:Fallback>
                <p:oleObj name="Equation" r:id="rId6" imgW="736560" imgH="241200" progId="Equation.DSMT4">
                  <p:embed/>
                  <p:pic>
                    <p:nvPicPr>
                      <p:cNvPr id="2355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4955398"/>
                        <a:ext cx="2128838" cy="687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8193815"/>
              </p:ext>
            </p:extLst>
          </p:nvPr>
        </p:nvGraphicFramePr>
        <p:xfrm>
          <a:off x="704081" y="4617477"/>
          <a:ext cx="3816350" cy="222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8" name="Equation" r:id="rId8" imgW="1485900" imgH="863600" progId="Equation.DSMT4">
                  <p:embed/>
                </p:oleObj>
              </mc:Choice>
              <mc:Fallback>
                <p:oleObj name="Equation" r:id="rId8" imgW="1485900" imgH="863600" progId="Equation.DSMT4">
                  <p:embed/>
                  <p:pic>
                    <p:nvPicPr>
                      <p:cNvPr id="23552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081" y="4617477"/>
                        <a:ext cx="3816350" cy="2225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13" descr="6m5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427654"/>
            <a:ext cx="3887788" cy="227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392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6469"/>
    </mc:Choice>
    <mc:Fallback xmlns="">
      <p:transition advTm="264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习题解答</a:t>
            </a:r>
            <a:endParaRPr lang="zh-CN" altLang="en-US" dirty="0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827583" y="5980706"/>
            <a:ext cx="116260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9" name="Picture 12" descr="6m5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349500"/>
            <a:ext cx="797242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Object 6"/>
          <p:cNvGraphicFramePr>
            <a:graphicFrameLocks noChangeAspect="1"/>
          </p:cNvGraphicFramePr>
          <p:nvPr/>
        </p:nvGraphicFramePr>
        <p:xfrm>
          <a:off x="5003800" y="5240338"/>
          <a:ext cx="1873250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4" name="Equation" r:id="rId5" imgW="736560" imgH="241200" progId="Equation.DSMT4">
                  <p:embed/>
                </p:oleObj>
              </mc:Choice>
              <mc:Fallback>
                <p:oleObj name="Equation" r:id="rId5" imgW="736560" imgH="241200" progId="Equation.DSMT4">
                  <p:embed/>
                  <p:pic>
                    <p:nvPicPr>
                      <p:cNvPr id="2355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5240338"/>
                        <a:ext cx="1873250" cy="604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/>
        </p:nvGraphicFramePr>
        <p:xfrm>
          <a:off x="971550" y="4460875"/>
          <a:ext cx="3529013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5" name="Equation" r:id="rId7" imgW="1485900" imgH="863600" progId="Equation.DSMT4">
                  <p:embed/>
                </p:oleObj>
              </mc:Choice>
              <mc:Fallback>
                <p:oleObj name="Equation" r:id="rId7" imgW="1485900" imgH="863600" progId="Equation.DSMT4">
                  <p:embed/>
                  <p:pic>
                    <p:nvPicPr>
                      <p:cNvPr id="23552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460875"/>
                        <a:ext cx="3529013" cy="205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457200" y="1440160"/>
            <a:ext cx="8435280" cy="530120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CN" sz="2400" b="1" dirty="0" smtClean="0"/>
              <a:t>6</a:t>
            </a:r>
            <a:r>
              <a:rPr lang="zh-CN" altLang="en-US" sz="2400" b="1" dirty="0" smtClean="0"/>
              <a:t>、</a:t>
            </a:r>
            <a:r>
              <a:rPr lang="zh-CN" altLang="en-US" sz="2400" b="1" dirty="0" smtClean="0">
                <a:ea typeface="宋体" panose="02010600030101010101" pitchFamily="2" charset="-122"/>
              </a:rPr>
              <a:t>用</a:t>
            </a:r>
            <a:r>
              <a:rPr lang="en-US" altLang="zh-CN" sz="2400" b="1" dirty="0">
                <a:ea typeface="宋体" panose="02010600030101010101" pitchFamily="2" charset="-122"/>
              </a:rPr>
              <a:t>JK</a:t>
            </a:r>
            <a:r>
              <a:rPr lang="zh-CN" altLang="en-US" sz="2400" b="1" dirty="0">
                <a:ea typeface="宋体" panose="02010600030101010101" pitchFamily="2" charset="-122"/>
              </a:rPr>
              <a:t>触发器设计一个带进位输出</a:t>
            </a:r>
            <a:r>
              <a:rPr lang="zh-CN" altLang="en-US" sz="2400" b="1" dirty="0" smtClean="0">
                <a:ea typeface="宋体" panose="02010600030101010101" pitchFamily="2" charset="-122"/>
              </a:rPr>
              <a:t>的同步</a:t>
            </a:r>
            <a:r>
              <a:rPr lang="zh-CN" altLang="en-US" sz="2400" b="1" dirty="0">
                <a:ea typeface="宋体" panose="02010600030101010101" pitchFamily="2" charset="-122"/>
              </a:rPr>
              <a:t>六进制计数器</a:t>
            </a:r>
            <a:r>
              <a:rPr lang="zh-CN" altLang="en-US" sz="2400" b="1" dirty="0">
                <a:solidFill>
                  <a:srgbClr val="0000CC"/>
                </a:solidFill>
                <a:ea typeface="宋体" panose="02010600030101010101" pitchFamily="2" charset="-122"/>
              </a:rPr>
              <a:t> 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01983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6469"/>
    </mc:Choice>
    <mc:Fallback xmlns="">
      <p:transition advTm="264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636912"/>
            <a:ext cx="6984776" cy="2629190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第三次测试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440160"/>
            <a:ext cx="8435280" cy="530120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CN" sz="2400" b="1" dirty="0"/>
              <a:t>2</a:t>
            </a:r>
            <a:r>
              <a:rPr lang="zh-CN" altLang="en-US" sz="2400" b="1" dirty="0" smtClean="0"/>
              <a:t>、画出下图由</a:t>
            </a:r>
            <a:r>
              <a:rPr lang="zh-CN" altLang="en-US" sz="2400" b="1" dirty="0">
                <a:solidFill>
                  <a:srgbClr val="FF0000"/>
                </a:solidFill>
              </a:rPr>
              <a:t>与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非门</a:t>
            </a:r>
            <a:r>
              <a:rPr lang="zh-CN" altLang="en-US" sz="2400" b="1" dirty="0" smtClean="0"/>
              <a:t>组成的</a:t>
            </a:r>
            <a:r>
              <a:rPr lang="en-US" altLang="zh-CN" sz="2400" b="1" dirty="0" smtClean="0"/>
              <a:t>SR</a:t>
            </a:r>
            <a:r>
              <a:rPr lang="zh-CN" altLang="en-US" sz="2400" b="1" dirty="0" smtClean="0"/>
              <a:t>锁存器输出端</a:t>
            </a:r>
            <a:r>
              <a:rPr lang="en-US" altLang="zh-CN" sz="2400" b="1" dirty="0" smtClean="0"/>
              <a:t>Q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Q’</a:t>
            </a:r>
            <a:r>
              <a:rPr lang="zh-CN" altLang="en-US" sz="2400" b="1" dirty="0" smtClean="0"/>
              <a:t>的电压波形，输入端</a:t>
            </a:r>
            <a:r>
              <a:rPr lang="en-US" altLang="zh-CN" sz="2400" b="1" dirty="0" smtClean="0"/>
              <a:t>S’</a:t>
            </a:r>
            <a:r>
              <a:rPr lang="en-US" altLang="zh-CN" sz="1200" b="1" dirty="0" smtClean="0"/>
              <a:t>D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R’</a:t>
            </a:r>
            <a:r>
              <a:rPr lang="en-US" altLang="zh-CN" sz="1200" b="1" dirty="0" smtClean="0"/>
              <a:t>D</a:t>
            </a:r>
            <a:r>
              <a:rPr lang="zh-CN" altLang="en-US" sz="2400" b="1" dirty="0" smtClean="0"/>
              <a:t>的电压波形如图中所示。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004048" y="499647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</a:t>
            </a:r>
            <a:r>
              <a:rPr lang="en-US" altLang="zh-CN" sz="1050" dirty="0" smtClean="0"/>
              <a:t>1</a:t>
            </a:r>
            <a:endParaRPr lang="zh-CN" altLang="en-US" sz="1050" dirty="0"/>
          </a:p>
        </p:txBody>
      </p:sp>
      <p:sp>
        <p:nvSpPr>
          <p:cNvPr id="10" name="文本框 9"/>
          <p:cNvSpPr txBox="1"/>
          <p:nvPr/>
        </p:nvSpPr>
        <p:spPr>
          <a:xfrm>
            <a:off x="5347763" y="499647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</a:t>
            </a:r>
            <a:r>
              <a:rPr lang="en-US" altLang="zh-CN" sz="1050" dirty="0"/>
              <a:t>2</a:t>
            </a:r>
            <a:endParaRPr lang="zh-CN" altLang="en-US" sz="1050" dirty="0"/>
          </a:p>
        </p:txBody>
      </p:sp>
      <p:sp>
        <p:nvSpPr>
          <p:cNvPr id="11" name="文本框 10"/>
          <p:cNvSpPr txBox="1"/>
          <p:nvPr/>
        </p:nvSpPr>
        <p:spPr>
          <a:xfrm>
            <a:off x="6443302" y="499647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</a:t>
            </a:r>
            <a:r>
              <a:rPr lang="en-US" altLang="zh-CN" sz="1050" dirty="0"/>
              <a:t>4</a:t>
            </a:r>
            <a:endParaRPr lang="zh-CN" altLang="en-US" sz="1050" dirty="0"/>
          </a:p>
        </p:txBody>
      </p:sp>
      <p:sp>
        <p:nvSpPr>
          <p:cNvPr id="12" name="文本框 11"/>
          <p:cNvSpPr txBox="1"/>
          <p:nvPr/>
        </p:nvSpPr>
        <p:spPr>
          <a:xfrm>
            <a:off x="6051518" y="499647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</a:t>
            </a:r>
            <a:r>
              <a:rPr lang="en-US" altLang="zh-CN" sz="1050" dirty="0"/>
              <a:t>3</a:t>
            </a:r>
            <a:endParaRPr lang="zh-CN" altLang="en-US" sz="1050" dirty="0"/>
          </a:p>
        </p:txBody>
      </p:sp>
      <p:sp>
        <p:nvSpPr>
          <p:cNvPr id="13" name="文本框 12"/>
          <p:cNvSpPr txBox="1"/>
          <p:nvPr/>
        </p:nvSpPr>
        <p:spPr>
          <a:xfrm>
            <a:off x="6826558" y="499647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</a:t>
            </a:r>
            <a:r>
              <a:rPr lang="en-US" altLang="zh-CN" sz="1050" dirty="0"/>
              <a:t>5</a:t>
            </a:r>
            <a:endParaRPr lang="zh-CN" altLang="en-US" sz="1050" dirty="0"/>
          </a:p>
        </p:txBody>
      </p:sp>
      <p:sp>
        <p:nvSpPr>
          <p:cNvPr id="14" name="文本框 13"/>
          <p:cNvSpPr txBox="1"/>
          <p:nvPr/>
        </p:nvSpPr>
        <p:spPr>
          <a:xfrm>
            <a:off x="7409970" y="499647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</a:t>
            </a:r>
            <a:r>
              <a:rPr lang="en-US" altLang="zh-CN" sz="1050" dirty="0"/>
              <a:t>7</a:t>
            </a:r>
            <a:endParaRPr lang="zh-CN" altLang="en-US" sz="1050" dirty="0"/>
          </a:p>
        </p:txBody>
      </p:sp>
      <p:sp>
        <p:nvSpPr>
          <p:cNvPr id="15" name="文本框 14"/>
          <p:cNvSpPr txBox="1"/>
          <p:nvPr/>
        </p:nvSpPr>
        <p:spPr>
          <a:xfrm>
            <a:off x="7186598" y="499647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</a:t>
            </a:r>
            <a:r>
              <a:rPr lang="en-US" altLang="zh-CN" sz="1050" dirty="0"/>
              <a:t>6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47710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第三次测试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440160"/>
            <a:ext cx="8435280" cy="530120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、根据下图所示的两个器件，分别写出</a:t>
            </a:r>
            <a:r>
              <a:rPr lang="zh-CN" altLang="en-US" sz="2400" b="1" dirty="0"/>
              <a:t>其</a:t>
            </a:r>
            <a:r>
              <a:rPr lang="zh-CN" altLang="en-US" sz="2400" b="1" dirty="0" smtClean="0"/>
              <a:t>的特性方程。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348880"/>
            <a:ext cx="2952328" cy="318265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191" y="2636912"/>
            <a:ext cx="4469257" cy="249446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91680" y="553153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锁存器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156176" y="553153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触发器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217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第三次测试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0160"/>
            <a:ext cx="8435280" cy="530120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CN" sz="2400" b="1" dirty="0" smtClean="0"/>
              <a:t> 4</a:t>
            </a:r>
            <a:r>
              <a:rPr lang="zh-CN" altLang="en-US" sz="2400" b="1" dirty="0" smtClean="0"/>
              <a:t>、试</a:t>
            </a:r>
            <a:r>
              <a:rPr lang="zh-CN" altLang="en-US" sz="2400" b="1" dirty="0"/>
              <a:t>分析</a:t>
            </a:r>
            <a:r>
              <a:rPr lang="zh-CN" altLang="en-US" sz="2400" b="1" dirty="0" smtClean="0"/>
              <a:t>图所</a:t>
            </a:r>
            <a:r>
              <a:rPr lang="zh-CN" altLang="en-US" sz="2400" b="1" dirty="0"/>
              <a:t>示的异步时序电路，要求写出驱动方程</a:t>
            </a:r>
            <a:r>
              <a:rPr lang="zh-CN" altLang="en-US" sz="2400" b="1" dirty="0" smtClean="0"/>
              <a:t>、</a:t>
            </a:r>
            <a:r>
              <a:rPr lang="zh-CN" altLang="en-US" sz="2400" b="1" dirty="0"/>
              <a:t>状态</a:t>
            </a:r>
            <a:r>
              <a:rPr lang="zh-CN" altLang="en-US" sz="2400" b="1" dirty="0" smtClean="0"/>
              <a:t>方程</a:t>
            </a:r>
            <a:r>
              <a:rPr lang="zh-CN" altLang="en-US" sz="2400" b="1" dirty="0"/>
              <a:t>，画出状态转换图，并说明电路的逻辑功能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pPr marL="457200" lvl="1" indent="0">
              <a:buNone/>
            </a:pPr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VDD</a:t>
            </a:r>
            <a:r>
              <a:rPr lang="zh-CN" altLang="en-US" sz="2400" b="1" dirty="0" smtClean="0"/>
              <a:t>是高电平，恒为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）</a:t>
            </a:r>
            <a:endParaRPr lang="en-US" altLang="zh-CN" sz="2400" b="1" dirty="0" smtClean="0"/>
          </a:p>
          <a:p>
            <a:endParaRPr lang="zh-CN" altLang="en-US" dirty="0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827583" y="5980706"/>
            <a:ext cx="116260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8" name="Picture 13" descr="6m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521" y="2944578"/>
            <a:ext cx="6624638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6469"/>
    </mc:Choice>
    <mc:Fallback xmlns="">
      <p:transition advTm="26469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第三次测试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0160"/>
            <a:ext cx="3826768" cy="530120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CN" sz="2400" b="1" dirty="0" smtClean="0"/>
              <a:t> 5</a:t>
            </a:r>
            <a:r>
              <a:rPr lang="zh-CN" altLang="en-US" sz="2400" b="1" dirty="0" smtClean="0"/>
              <a:t>、试</a:t>
            </a:r>
            <a:r>
              <a:rPr lang="zh-CN" altLang="en-US" sz="2400" b="1" dirty="0"/>
              <a:t>分析</a:t>
            </a:r>
            <a:r>
              <a:rPr lang="zh-CN" altLang="en-US" sz="2400" b="1" dirty="0" smtClean="0"/>
              <a:t>图所</a:t>
            </a:r>
            <a:r>
              <a:rPr lang="zh-CN" altLang="en-US" sz="2400" b="1" dirty="0"/>
              <a:t>示</a:t>
            </a:r>
            <a:r>
              <a:rPr lang="zh-CN" altLang="en-US" sz="2400" b="1" dirty="0" smtClean="0"/>
              <a:t>的同步</a:t>
            </a:r>
            <a:r>
              <a:rPr lang="zh-CN" altLang="en-US" sz="2400" b="1" dirty="0"/>
              <a:t>时序电路，要求写出驱动方程</a:t>
            </a:r>
            <a:r>
              <a:rPr lang="zh-CN" altLang="en-US" sz="2400" b="1" dirty="0" smtClean="0"/>
              <a:t>、状态方程</a:t>
            </a:r>
            <a:r>
              <a:rPr lang="zh-CN" altLang="en-US" sz="2400" b="1" dirty="0"/>
              <a:t>，画出状态转换图，并说明电路的逻辑功能。</a:t>
            </a:r>
            <a:endParaRPr lang="en-US" altLang="zh-CN" sz="2400" b="1" dirty="0" smtClean="0"/>
          </a:p>
          <a:p>
            <a:endParaRPr lang="zh-CN" altLang="en-US" dirty="0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827583" y="5980706"/>
            <a:ext cx="116260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" name="Picture 15" descr="6m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272836"/>
            <a:ext cx="3165649" cy="5635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0948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6469"/>
    </mc:Choice>
    <mc:Fallback xmlns="">
      <p:transition advTm="26469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</a:t>
            </a:r>
            <a:r>
              <a:rPr lang="zh-CN" altLang="en-US" dirty="0" smtClean="0"/>
              <a:t>次测试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0160"/>
            <a:ext cx="8435280" cy="530120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CN" sz="2400" b="1" dirty="0" smtClean="0"/>
              <a:t>6</a:t>
            </a:r>
            <a:r>
              <a:rPr lang="zh-CN" altLang="en-US" sz="2400" b="1" dirty="0" smtClean="0"/>
              <a:t>、</a:t>
            </a:r>
            <a:r>
              <a:rPr lang="zh-CN" altLang="en-US" sz="2400" b="1" dirty="0" smtClean="0">
                <a:ea typeface="宋体" panose="02010600030101010101" pitchFamily="2" charset="-122"/>
              </a:rPr>
              <a:t>用</a:t>
            </a:r>
            <a:r>
              <a:rPr lang="en-US" altLang="zh-CN" sz="2400" b="1" dirty="0">
                <a:ea typeface="宋体" panose="02010600030101010101" pitchFamily="2" charset="-122"/>
              </a:rPr>
              <a:t>JK</a:t>
            </a:r>
            <a:r>
              <a:rPr lang="zh-CN" altLang="en-US" sz="2400" b="1" dirty="0">
                <a:ea typeface="宋体" panose="02010600030101010101" pitchFamily="2" charset="-122"/>
              </a:rPr>
              <a:t>触发器设计一个带进位输出</a:t>
            </a:r>
            <a:r>
              <a:rPr lang="zh-CN" altLang="en-US" sz="2400" b="1" dirty="0" smtClean="0">
                <a:ea typeface="宋体" panose="02010600030101010101" pitchFamily="2" charset="-122"/>
              </a:rPr>
              <a:t>的同步</a:t>
            </a:r>
            <a:r>
              <a:rPr lang="zh-CN" altLang="en-US" sz="2400" b="1" dirty="0">
                <a:ea typeface="宋体" panose="02010600030101010101" pitchFamily="2" charset="-122"/>
              </a:rPr>
              <a:t>六进制计数器</a:t>
            </a:r>
            <a:r>
              <a:rPr lang="zh-CN" altLang="en-US" sz="2400" b="1" dirty="0">
                <a:solidFill>
                  <a:srgbClr val="0000CC"/>
                </a:solidFill>
                <a:ea typeface="宋体" panose="02010600030101010101" pitchFamily="2" charset="-122"/>
              </a:rPr>
              <a:t> </a:t>
            </a:r>
            <a:endParaRPr lang="zh-CN" altLang="en-US" sz="3200" b="1" dirty="0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827583" y="5980706"/>
            <a:ext cx="116260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00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6469"/>
    </mc:Choice>
    <mc:Fallback xmlns="">
      <p:transition advTm="26469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习题解答</a:t>
            </a:r>
            <a:endParaRPr lang="zh-CN" altLang="en-US" dirty="0"/>
          </a:p>
        </p:txBody>
      </p:sp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601060"/>
            <a:ext cx="4332022" cy="2951487"/>
          </a:xfrm>
        </p:spPr>
      </p:pic>
      <p:sp>
        <p:nvSpPr>
          <p:cNvPr id="9" name="文本框 8"/>
          <p:cNvSpPr txBox="1"/>
          <p:nvPr/>
        </p:nvSpPr>
        <p:spPr>
          <a:xfrm>
            <a:off x="1115616" y="638132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</a:t>
            </a:r>
            <a:r>
              <a:rPr lang="en-US" altLang="zh-CN" sz="1050" dirty="0" smtClean="0"/>
              <a:t>1</a:t>
            </a:r>
            <a:endParaRPr lang="zh-CN" altLang="en-US" sz="1050" dirty="0"/>
          </a:p>
        </p:txBody>
      </p:sp>
      <p:sp>
        <p:nvSpPr>
          <p:cNvPr id="10" name="文本框 9"/>
          <p:cNvSpPr txBox="1"/>
          <p:nvPr/>
        </p:nvSpPr>
        <p:spPr>
          <a:xfrm>
            <a:off x="1470176" y="638132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</a:t>
            </a:r>
            <a:r>
              <a:rPr lang="en-US" altLang="zh-CN" sz="1050" dirty="0"/>
              <a:t>2</a:t>
            </a:r>
            <a:endParaRPr lang="zh-CN" altLang="en-US" sz="1050" dirty="0"/>
          </a:p>
        </p:txBody>
      </p:sp>
      <p:sp>
        <p:nvSpPr>
          <p:cNvPr id="11" name="文本框 10"/>
          <p:cNvSpPr txBox="1"/>
          <p:nvPr/>
        </p:nvSpPr>
        <p:spPr>
          <a:xfrm>
            <a:off x="2560567" y="638132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</a:t>
            </a:r>
            <a:r>
              <a:rPr lang="en-US" altLang="zh-CN" sz="1050" dirty="0"/>
              <a:t>4</a:t>
            </a:r>
            <a:endParaRPr lang="zh-CN" altLang="en-US" sz="1050" dirty="0"/>
          </a:p>
        </p:txBody>
      </p:sp>
      <p:sp>
        <p:nvSpPr>
          <p:cNvPr id="12" name="文本框 11"/>
          <p:cNvSpPr txBox="1"/>
          <p:nvPr/>
        </p:nvSpPr>
        <p:spPr>
          <a:xfrm>
            <a:off x="2165503" y="638132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</a:t>
            </a:r>
            <a:r>
              <a:rPr lang="en-US" altLang="zh-CN" sz="1050" dirty="0"/>
              <a:t>3</a:t>
            </a:r>
            <a:endParaRPr lang="zh-CN" altLang="en-US" sz="1050" dirty="0"/>
          </a:p>
        </p:txBody>
      </p:sp>
      <p:sp>
        <p:nvSpPr>
          <p:cNvPr id="13" name="文本框 12"/>
          <p:cNvSpPr txBox="1"/>
          <p:nvPr/>
        </p:nvSpPr>
        <p:spPr>
          <a:xfrm>
            <a:off x="2920607" y="638132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</a:t>
            </a:r>
            <a:r>
              <a:rPr lang="en-US" altLang="zh-CN" sz="1050" dirty="0"/>
              <a:t>5</a:t>
            </a:r>
            <a:endParaRPr lang="zh-CN" altLang="en-US" sz="1050" dirty="0"/>
          </a:p>
        </p:txBody>
      </p:sp>
      <p:sp>
        <p:nvSpPr>
          <p:cNvPr id="14" name="文本框 13"/>
          <p:cNvSpPr txBox="1"/>
          <p:nvPr/>
        </p:nvSpPr>
        <p:spPr>
          <a:xfrm>
            <a:off x="3546049" y="638132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</a:t>
            </a:r>
            <a:r>
              <a:rPr lang="en-US" altLang="zh-CN" sz="1050" dirty="0"/>
              <a:t>7</a:t>
            </a:r>
            <a:endParaRPr lang="zh-CN" altLang="en-US" sz="1050" dirty="0"/>
          </a:p>
        </p:txBody>
      </p:sp>
      <p:sp>
        <p:nvSpPr>
          <p:cNvPr id="15" name="文本框 14"/>
          <p:cNvSpPr txBox="1"/>
          <p:nvPr/>
        </p:nvSpPr>
        <p:spPr>
          <a:xfrm>
            <a:off x="3300645" y="638132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</a:t>
            </a:r>
            <a:r>
              <a:rPr lang="en-US" altLang="zh-CN" sz="1050" dirty="0"/>
              <a:t>6</a:t>
            </a:r>
            <a:endParaRPr lang="zh-CN" altLang="en-US" sz="105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3702279"/>
            <a:ext cx="4898305" cy="2749048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5544108" y="637203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</a:t>
            </a:r>
            <a:r>
              <a:rPr lang="en-US" altLang="zh-CN" sz="1050" dirty="0" smtClean="0"/>
              <a:t>1</a:t>
            </a:r>
            <a:endParaRPr lang="zh-CN" altLang="en-US" sz="1050" dirty="0"/>
          </a:p>
        </p:txBody>
      </p:sp>
      <p:sp>
        <p:nvSpPr>
          <p:cNvPr id="17" name="文本框 16"/>
          <p:cNvSpPr txBox="1"/>
          <p:nvPr/>
        </p:nvSpPr>
        <p:spPr>
          <a:xfrm>
            <a:off x="5898668" y="637203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</a:t>
            </a:r>
            <a:r>
              <a:rPr lang="en-US" altLang="zh-CN" sz="1050" dirty="0"/>
              <a:t>2</a:t>
            </a:r>
            <a:endParaRPr lang="zh-CN" altLang="en-US" sz="1050" dirty="0"/>
          </a:p>
        </p:txBody>
      </p:sp>
      <p:sp>
        <p:nvSpPr>
          <p:cNvPr id="18" name="文本框 17"/>
          <p:cNvSpPr txBox="1"/>
          <p:nvPr/>
        </p:nvSpPr>
        <p:spPr>
          <a:xfrm>
            <a:off x="6989059" y="637203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</a:t>
            </a:r>
            <a:r>
              <a:rPr lang="en-US" altLang="zh-CN" sz="1050" dirty="0"/>
              <a:t>4</a:t>
            </a:r>
            <a:endParaRPr lang="zh-CN" altLang="en-US" sz="1050" dirty="0"/>
          </a:p>
        </p:txBody>
      </p:sp>
      <p:sp>
        <p:nvSpPr>
          <p:cNvPr id="19" name="文本框 18"/>
          <p:cNvSpPr txBox="1"/>
          <p:nvPr/>
        </p:nvSpPr>
        <p:spPr>
          <a:xfrm>
            <a:off x="6593995" y="637203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</a:t>
            </a:r>
            <a:r>
              <a:rPr lang="en-US" altLang="zh-CN" sz="1050" dirty="0"/>
              <a:t>3</a:t>
            </a:r>
            <a:endParaRPr lang="zh-CN" altLang="en-US" sz="1050" dirty="0"/>
          </a:p>
        </p:txBody>
      </p:sp>
      <p:sp>
        <p:nvSpPr>
          <p:cNvPr id="20" name="文本框 19"/>
          <p:cNvSpPr txBox="1"/>
          <p:nvPr/>
        </p:nvSpPr>
        <p:spPr>
          <a:xfrm>
            <a:off x="7349099" y="637203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</a:t>
            </a:r>
            <a:r>
              <a:rPr lang="en-US" altLang="zh-CN" sz="1050" dirty="0"/>
              <a:t>5</a:t>
            </a:r>
            <a:endParaRPr lang="zh-CN" altLang="en-US" sz="1050" dirty="0"/>
          </a:p>
        </p:txBody>
      </p:sp>
      <p:sp>
        <p:nvSpPr>
          <p:cNvPr id="21" name="文本框 20"/>
          <p:cNvSpPr txBox="1"/>
          <p:nvPr/>
        </p:nvSpPr>
        <p:spPr>
          <a:xfrm>
            <a:off x="7974541" y="637203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</a:t>
            </a:r>
            <a:r>
              <a:rPr lang="en-US" altLang="zh-CN" sz="1050" dirty="0"/>
              <a:t>7</a:t>
            </a:r>
            <a:endParaRPr lang="zh-CN" altLang="en-US" sz="1050" dirty="0"/>
          </a:p>
        </p:txBody>
      </p:sp>
      <p:sp>
        <p:nvSpPr>
          <p:cNvPr id="22" name="文本框 21"/>
          <p:cNvSpPr txBox="1"/>
          <p:nvPr/>
        </p:nvSpPr>
        <p:spPr>
          <a:xfrm>
            <a:off x="7729137" y="637203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</a:t>
            </a:r>
            <a:r>
              <a:rPr lang="en-US" altLang="zh-CN" sz="1050" dirty="0"/>
              <a:t>6</a:t>
            </a:r>
            <a:endParaRPr lang="zh-CN" altLang="en-US" sz="105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599" y="1027512"/>
            <a:ext cx="2286319" cy="26864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668" y="1135951"/>
            <a:ext cx="2324424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38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习题解答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5112947"/>
                  </p:ext>
                </p:extLst>
              </p:nvPr>
            </p:nvGraphicFramePr>
            <p:xfrm>
              <a:off x="731404" y="3824349"/>
              <a:ext cx="3816424" cy="27479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4106">
                      <a:extLst>
                        <a:ext uri="{9D8B030D-6E8A-4147-A177-3AD203B41FA5}">
                          <a16:colId xmlns:a16="http://schemas.microsoft.com/office/drawing/2014/main" val="3282182121"/>
                        </a:ext>
                      </a:extLst>
                    </a:gridCol>
                    <a:gridCol w="954106">
                      <a:extLst>
                        <a:ext uri="{9D8B030D-6E8A-4147-A177-3AD203B41FA5}">
                          <a16:colId xmlns:a16="http://schemas.microsoft.com/office/drawing/2014/main" val="2503985278"/>
                        </a:ext>
                      </a:extLst>
                    </a:gridCol>
                    <a:gridCol w="954106">
                      <a:extLst>
                        <a:ext uri="{9D8B030D-6E8A-4147-A177-3AD203B41FA5}">
                          <a16:colId xmlns:a16="http://schemas.microsoft.com/office/drawing/2014/main" val="2061272797"/>
                        </a:ext>
                      </a:extLst>
                    </a:gridCol>
                    <a:gridCol w="954106">
                      <a:extLst>
                        <a:ext uri="{9D8B030D-6E8A-4147-A177-3AD203B41FA5}">
                          <a16:colId xmlns:a16="http://schemas.microsoft.com/office/drawing/2014/main" val="3598237511"/>
                        </a:ext>
                      </a:extLst>
                    </a:gridCol>
                  </a:tblGrid>
                  <a:tr h="203226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kern="1200" smtClean="0">
                                    <a:solidFill>
                                      <a:schemeClr val="dk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𝑨</m:t>
                                </m:r>
                              </m:oMath>
                            </m:oMathPara>
                          </a14:m>
                          <a:endParaRPr lang="zh-CN" altLang="en-US" sz="1400" kern="12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kern="1200" smtClean="0">
                                    <a:solidFill>
                                      <a:schemeClr val="dk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𝑩</m:t>
                                </m:r>
                              </m:oMath>
                            </m:oMathPara>
                          </a14:m>
                          <a:endParaRPr lang="zh-CN" altLang="en-US" sz="1400" kern="12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400" kern="1200" smtClean="0">
                                        <a:solidFill>
                                          <a:schemeClr val="dk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kern="1200" smtClean="0">
                                        <a:solidFill>
                                          <a:schemeClr val="dk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p>
                                    <m:r>
                                      <a:rPr lang="en-US" altLang="zh-CN" sz="1400" kern="1200" smtClean="0">
                                        <a:solidFill>
                                          <a:schemeClr val="dk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400" kern="12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400" kern="1200" smtClean="0">
                                        <a:solidFill>
                                          <a:schemeClr val="dk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kern="1200" smtClean="0">
                                        <a:solidFill>
                                          <a:schemeClr val="dk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p>
                                    <m:r>
                                      <a:rPr lang="en-US" altLang="zh-CN" sz="1400" kern="1200" smtClean="0">
                                        <a:solidFill>
                                          <a:schemeClr val="dk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𝒏</m:t>
                                    </m:r>
                                    <m:r>
                                      <a:rPr lang="en-US" altLang="zh-CN" sz="1400" kern="1200" smtClean="0">
                                        <a:solidFill>
                                          <a:schemeClr val="dk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r>
                                      <a:rPr lang="en-US" altLang="zh-CN" sz="1400" kern="1200" smtClean="0">
                                        <a:solidFill>
                                          <a:schemeClr val="dk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400" kern="12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602410"/>
                      </a:ext>
                    </a:extLst>
                  </a:tr>
                  <a:tr h="19962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400" kern="12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6605357"/>
                      </a:ext>
                    </a:extLst>
                  </a:tr>
                  <a:tr h="19962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108157"/>
                      </a:ext>
                    </a:extLst>
                  </a:tr>
                  <a:tr h="19962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6906963"/>
                      </a:ext>
                    </a:extLst>
                  </a:tr>
                  <a:tr h="19962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8409812"/>
                      </a:ext>
                    </a:extLst>
                  </a:tr>
                  <a:tr h="19962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9060517"/>
                      </a:ext>
                    </a:extLst>
                  </a:tr>
                  <a:tr h="19962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6092379"/>
                      </a:ext>
                    </a:extLst>
                  </a:tr>
                  <a:tr h="19962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3533613"/>
                      </a:ext>
                    </a:extLst>
                  </a:tr>
                  <a:tr h="19962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404252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5112947"/>
                  </p:ext>
                </p:extLst>
              </p:nvPr>
            </p:nvGraphicFramePr>
            <p:xfrm>
              <a:off x="731404" y="3824349"/>
              <a:ext cx="3816424" cy="27479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4106">
                      <a:extLst>
                        <a:ext uri="{9D8B030D-6E8A-4147-A177-3AD203B41FA5}">
                          <a16:colId xmlns:a16="http://schemas.microsoft.com/office/drawing/2014/main" val="3282182121"/>
                        </a:ext>
                      </a:extLst>
                    </a:gridCol>
                    <a:gridCol w="954106">
                      <a:extLst>
                        <a:ext uri="{9D8B030D-6E8A-4147-A177-3AD203B41FA5}">
                          <a16:colId xmlns:a16="http://schemas.microsoft.com/office/drawing/2014/main" val="2503985278"/>
                        </a:ext>
                      </a:extLst>
                    </a:gridCol>
                    <a:gridCol w="954106">
                      <a:extLst>
                        <a:ext uri="{9D8B030D-6E8A-4147-A177-3AD203B41FA5}">
                          <a16:colId xmlns:a16="http://schemas.microsoft.com/office/drawing/2014/main" val="2061272797"/>
                        </a:ext>
                      </a:extLst>
                    </a:gridCol>
                    <a:gridCol w="954106">
                      <a:extLst>
                        <a:ext uri="{9D8B030D-6E8A-4147-A177-3AD203B41FA5}">
                          <a16:colId xmlns:a16="http://schemas.microsoft.com/office/drawing/2014/main" val="3598237511"/>
                        </a:ext>
                      </a:extLst>
                    </a:gridCol>
                  </a:tblGrid>
                  <a:tr h="30956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37" t="-1961" r="-301274" b="-80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637" t="-1961" r="-201274" b="-80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637" t="-1961" r="-101274" b="-80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637" t="-1961" r="-1274" b="-80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60241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400" kern="12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660535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10815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690696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840981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906051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609237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353361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404252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文本框 2"/>
          <p:cNvSpPr txBox="1"/>
          <p:nvPr/>
        </p:nvSpPr>
        <p:spPr>
          <a:xfrm>
            <a:off x="611560" y="3284984"/>
            <a:ext cx="3192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根据电路图作出电路特性表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5292080" y="1593612"/>
            <a:ext cx="3192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zh-CN" altLang="en-US" dirty="0" smtClean="0"/>
              <a:t>根据电路特性表画出卡诺图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140459"/>
            <a:ext cx="3299861" cy="2005300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5292080" y="4344470"/>
            <a:ext cx="3192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根据卡诺图得到特性方程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5891081" y="4921332"/>
                <a:ext cx="21018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 </m:t>
                      </m:r>
                      <m:acc>
                        <m:accPr>
                          <m:chr m:val="̅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081" y="4921332"/>
                <a:ext cx="2101857" cy="276999"/>
              </a:xfrm>
              <a:prstGeom prst="rect">
                <a:avLst/>
              </a:prstGeom>
              <a:blipFill>
                <a:blip r:embed="rId4"/>
                <a:stretch>
                  <a:fillRect l="-3188" t="-4348" r="-290" b="-28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图片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742265"/>
            <a:ext cx="2376264" cy="256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89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母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穿越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母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母板">
  <a:themeElements>
    <a:clrScheme name="母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母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母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1022模板</Template>
  <TotalTime>27425</TotalTime>
  <Words>689</Words>
  <Application>Microsoft Office PowerPoint</Application>
  <PresentationFormat>全屏显示(4:3)</PresentationFormat>
  <Paragraphs>189</Paragraphs>
  <Slides>21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21</vt:i4>
      </vt:variant>
    </vt:vector>
  </HeadingPairs>
  <TitlesOfParts>
    <vt:vector size="36" baseType="lpstr">
      <vt:lpstr>华文楷体</vt:lpstr>
      <vt:lpstr>华文隶书</vt:lpstr>
      <vt:lpstr>宋体</vt:lpstr>
      <vt:lpstr>幼圆</vt:lpstr>
      <vt:lpstr>Calibri</vt:lpstr>
      <vt:lpstr>Cambria Math</vt:lpstr>
      <vt:lpstr>Consolas</vt:lpstr>
      <vt:lpstr>Corbel</vt:lpstr>
      <vt:lpstr>Times New Roman</vt:lpstr>
      <vt:lpstr>Wingdings</vt:lpstr>
      <vt:lpstr>母板</vt:lpstr>
      <vt:lpstr>1_母板</vt:lpstr>
      <vt:lpstr>Image</vt:lpstr>
      <vt:lpstr>Equation</vt:lpstr>
      <vt:lpstr>公式</vt:lpstr>
      <vt:lpstr>PowerPoint 演示文稿</vt:lpstr>
      <vt:lpstr>第三次测试</vt:lpstr>
      <vt:lpstr>第三次测试</vt:lpstr>
      <vt:lpstr>第三次测试</vt:lpstr>
      <vt:lpstr>第三次测试</vt:lpstr>
      <vt:lpstr>第三次测试</vt:lpstr>
      <vt:lpstr>第三次测试</vt:lpstr>
      <vt:lpstr>习题解答</vt:lpstr>
      <vt:lpstr>习题解答</vt:lpstr>
      <vt:lpstr>习题解答</vt:lpstr>
      <vt:lpstr>习题解答</vt:lpstr>
      <vt:lpstr>1）确定各级触发器的驱动方程及时钟方程 </vt:lpstr>
      <vt:lpstr>2）列出电路的状态方程</vt:lpstr>
      <vt:lpstr>3）画状态转换图 </vt:lpstr>
      <vt:lpstr>习题解答</vt:lpstr>
      <vt:lpstr>习题解答</vt:lpstr>
      <vt:lpstr>习题解答</vt:lpstr>
      <vt:lpstr>习题解答</vt:lpstr>
      <vt:lpstr>习题解答</vt:lpstr>
      <vt:lpstr>习题解答</vt:lpstr>
      <vt:lpstr>习题解答</vt:lpstr>
    </vt:vector>
  </TitlesOfParts>
  <Company>中国石油大学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3NMedia</dc:creator>
  <cp:lastModifiedBy>zoumo</cp:lastModifiedBy>
  <cp:revision>1381</cp:revision>
  <dcterms:created xsi:type="dcterms:W3CDTF">2010-09-19T02:42:02Z</dcterms:created>
  <dcterms:modified xsi:type="dcterms:W3CDTF">2018-12-05T06:42:22Z</dcterms:modified>
</cp:coreProperties>
</file>