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83"/>
  </p:notesMasterIdLst>
  <p:handoutMasterIdLst>
    <p:handoutMasterId r:id="rId84"/>
  </p:handoutMasterIdLst>
  <p:sldIdLst>
    <p:sldId id="260" r:id="rId3"/>
    <p:sldId id="265" r:id="rId4"/>
    <p:sldId id="366" r:id="rId5"/>
    <p:sldId id="420" r:id="rId6"/>
    <p:sldId id="421" r:id="rId7"/>
    <p:sldId id="451" r:id="rId8"/>
    <p:sldId id="448" r:id="rId9"/>
    <p:sldId id="426" r:id="rId10"/>
    <p:sldId id="427" r:id="rId11"/>
    <p:sldId id="428" r:id="rId12"/>
    <p:sldId id="449" r:id="rId13"/>
    <p:sldId id="468" r:id="rId14"/>
    <p:sldId id="469" r:id="rId15"/>
    <p:sldId id="450" r:id="rId16"/>
    <p:sldId id="422" r:id="rId17"/>
    <p:sldId id="452" r:id="rId18"/>
    <p:sldId id="453" r:id="rId19"/>
    <p:sldId id="457" r:id="rId20"/>
    <p:sldId id="454" r:id="rId21"/>
    <p:sldId id="455" r:id="rId22"/>
    <p:sldId id="456" r:id="rId23"/>
    <p:sldId id="423" r:id="rId24"/>
    <p:sldId id="446" r:id="rId25"/>
    <p:sldId id="445" r:id="rId26"/>
    <p:sldId id="458" r:id="rId27"/>
    <p:sldId id="459" r:id="rId28"/>
    <p:sldId id="460" r:id="rId29"/>
    <p:sldId id="461" r:id="rId30"/>
    <p:sldId id="430" r:id="rId31"/>
    <p:sldId id="463" r:id="rId32"/>
    <p:sldId id="464" r:id="rId33"/>
    <p:sldId id="465" r:id="rId34"/>
    <p:sldId id="466" r:id="rId35"/>
    <p:sldId id="470" r:id="rId36"/>
    <p:sldId id="434" r:id="rId37"/>
    <p:sldId id="472" r:id="rId38"/>
    <p:sldId id="471" r:id="rId39"/>
    <p:sldId id="473" r:id="rId40"/>
    <p:sldId id="474" r:id="rId41"/>
    <p:sldId id="467" r:id="rId42"/>
    <p:sldId id="477" r:id="rId43"/>
    <p:sldId id="476" r:id="rId44"/>
    <p:sldId id="475" r:id="rId45"/>
    <p:sldId id="478" r:id="rId46"/>
    <p:sldId id="479" r:id="rId47"/>
    <p:sldId id="480" r:id="rId48"/>
    <p:sldId id="481" r:id="rId49"/>
    <p:sldId id="482" r:id="rId50"/>
    <p:sldId id="483" r:id="rId51"/>
    <p:sldId id="484" r:id="rId52"/>
    <p:sldId id="485" r:id="rId53"/>
    <p:sldId id="486" r:id="rId54"/>
    <p:sldId id="489" r:id="rId55"/>
    <p:sldId id="487" r:id="rId56"/>
    <p:sldId id="492" r:id="rId57"/>
    <p:sldId id="488" r:id="rId58"/>
    <p:sldId id="490" r:id="rId59"/>
    <p:sldId id="491" r:id="rId60"/>
    <p:sldId id="493" r:id="rId61"/>
    <p:sldId id="494" r:id="rId62"/>
    <p:sldId id="495" r:id="rId63"/>
    <p:sldId id="498" r:id="rId64"/>
    <p:sldId id="499" r:id="rId65"/>
    <p:sldId id="497" r:id="rId66"/>
    <p:sldId id="496" r:id="rId67"/>
    <p:sldId id="462" r:id="rId68"/>
    <p:sldId id="501" r:id="rId69"/>
    <p:sldId id="502" r:id="rId70"/>
    <p:sldId id="505" r:id="rId71"/>
    <p:sldId id="506" r:id="rId72"/>
    <p:sldId id="504" r:id="rId73"/>
    <p:sldId id="507" r:id="rId74"/>
    <p:sldId id="508" r:id="rId75"/>
    <p:sldId id="503" r:id="rId76"/>
    <p:sldId id="424" r:id="rId77"/>
    <p:sldId id="425" r:id="rId78"/>
    <p:sldId id="444" r:id="rId79"/>
    <p:sldId id="438" r:id="rId80"/>
    <p:sldId id="442" r:id="rId81"/>
    <p:sldId id="419" r:id="rId82"/>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66"/>
    <a:srgbClr val="800000"/>
    <a:srgbClr val="FF9966"/>
    <a:srgbClr val="FFFFCC"/>
    <a:srgbClr val="CCFFFF"/>
    <a:srgbClr val="80008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6" autoAdjust="0"/>
    <p:restoredTop sz="73098" autoAdjust="0"/>
  </p:normalViewPr>
  <p:slideViewPr>
    <p:cSldViewPr>
      <p:cViewPr varScale="1">
        <p:scale>
          <a:sx n="113" d="100"/>
          <a:sy n="113" d="100"/>
        </p:scale>
        <p:origin x="174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692" y="28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2018/10/28</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2018/10/28</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377491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746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746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7463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746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746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61</a:t>
            </a:fld>
            <a:endParaRPr lang="en-US" altLang="zh-CN"/>
          </a:p>
        </p:txBody>
      </p:sp>
    </p:spTree>
    <p:extLst>
      <p:ext uri="{BB962C8B-B14F-4D97-AF65-F5344CB8AC3E}">
        <p14:creationId xmlns:p14="http://schemas.microsoft.com/office/powerpoint/2010/main" val="2059439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64</a:t>
            </a:fld>
            <a:endParaRPr lang="en-US" altLang="zh-CN"/>
          </a:p>
        </p:txBody>
      </p:sp>
    </p:spTree>
    <p:extLst>
      <p:ext uri="{BB962C8B-B14F-4D97-AF65-F5344CB8AC3E}">
        <p14:creationId xmlns:p14="http://schemas.microsoft.com/office/powerpoint/2010/main" val="2059439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t>当控制转移到块语句的时刻，并行块中的语句同时开始执行，语句之间的先后顺序是无关紧要的</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65</a:t>
            </a:fld>
            <a:endParaRPr lang="en-US" altLang="zh-CN"/>
          </a:p>
        </p:txBody>
      </p:sp>
    </p:spTree>
    <p:extLst>
      <p:ext uri="{BB962C8B-B14F-4D97-AF65-F5344CB8AC3E}">
        <p14:creationId xmlns:p14="http://schemas.microsoft.com/office/powerpoint/2010/main" val="205943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377491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a:t>VHDL 1987 </a:t>
            </a:r>
            <a:r>
              <a:rPr lang="zh-CN" altLang="en-US" dirty="0"/>
              <a:t>年</a:t>
            </a:r>
            <a:endParaRPr lang="en-US" altLang="zh-CN" dirty="0"/>
          </a:p>
          <a:p>
            <a:r>
              <a:rPr lang="en-US" altLang="zh-CN" dirty="0"/>
              <a:t>Verilog</a:t>
            </a:r>
            <a:r>
              <a:rPr lang="en-US" altLang="zh-CN" baseline="0" dirty="0"/>
              <a:t>  1995 </a:t>
            </a:r>
            <a:r>
              <a:rPr lang="zh-CN" altLang="en-US" baseline="0" dirty="0"/>
              <a:t>年</a:t>
            </a:r>
            <a:endParaRPr lang="en-US" altLang="zh-CN" baseline="0" dirty="0"/>
          </a:p>
          <a:p>
            <a:endParaRPr lang="en-US" altLang="zh-CN" baseline="0" dirty="0"/>
          </a:p>
          <a:p>
            <a:r>
              <a:rPr lang="en-US" altLang="zh-CN" baseline="0" dirty="0"/>
              <a:t>VHDL</a:t>
            </a:r>
            <a:r>
              <a:rPr lang="zh-CN" altLang="en-US" baseline="0" dirty="0"/>
              <a:t>，全称</a:t>
            </a:r>
            <a:r>
              <a:rPr lang="en-US" altLang="zh-CN" baseline="0" dirty="0"/>
              <a:t>VHSIC HDL, very high speed integrated circuit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377491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139033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139033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139033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139033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139033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4770822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422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740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792088"/>
          </a:xfrm>
          <a:prstGeom prst="rect">
            <a:avLst/>
          </a:prstGeom>
        </p:spPr>
        <p:txBody>
          <a:bodyPr/>
          <a:lstStyle>
            <a:lvl1pPr>
              <a:defRPr sz="4000" b="1" baseline="0">
                <a:solidFill>
                  <a:schemeClr val="accent6">
                    <a:lumMod val="50000"/>
                  </a:schemeClr>
                </a:solidFill>
                <a:latin typeface="Times New Roman" pitchFamily="18" charset="0"/>
                <a:ea typeface="+mj-ea"/>
              </a:defRPr>
            </a:lvl1pPr>
          </a:lstStyle>
          <a:p>
            <a:r>
              <a:rPr lang="zh-CN" altLang="en-US" dirty="0"/>
              <a:t>单击此处编辑母版标题样式</a:t>
            </a:r>
          </a:p>
        </p:txBody>
      </p:sp>
      <p:sp>
        <p:nvSpPr>
          <p:cNvPr id="3" name="内容占位符 2"/>
          <p:cNvSpPr>
            <a:spLocks noGrp="1"/>
          </p:cNvSpPr>
          <p:nvPr>
            <p:ph idx="1"/>
          </p:nvPr>
        </p:nvSpPr>
        <p:spPr>
          <a:xfrm>
            <a:off x="395536" y="1196752"/>
            <a:ext cx="8229600" cy="4569371"/>
          </a:xfrm>
          <a:prstGeom prst="rect">
            <a:avLst/>
          </a:prstGeom>
        </p:spPr>
        <p:txBody>
          <a:bodyPr/>
          <a:lstStyle>
            <a:lvl1pPr>
              <a:lnSpc>
                <a:spcPct val="110000"/>
              </a:lnSpc>
              <a:defRPr baseline="0">
                <a:latin typeface="Times New Roman" pitchFamily="18" charset="0"/>
                <a:ea typeface="+mj-ea"/>
              </a:defRPr>
            </a:lvl1pPr>
            <a:lvl2pPr>
              <a:lnSpc>
                <a:spcPct val="110000"/>
              </a:lnSpc>
              <a:defRPr baseline="0">
                <a:latin typeface="Times New Roman" pitchFamily="18" charset="0"/>
                <a:ea typeface="+mj-ea"/>
              </a:defRPr>
            </a:lvl2pPr>
            <a:lvl3pPr>
              <a:lnSpc>
                <a:spcPct val="110000"/>
              </a:lnSpc>
              <a:defRPr baseline="0">
                <a:latin typeface="Times New Roman" pitchFamily="18" charset="0"/>
                <a:ea typeface="+mj-ea"/>
              </a:defRPr>
            </a:lvl3pPr>
            <a:lvl4pPr>
              <a:lnSpc>
                <a:spcPct val="110000"/>
              </a:lnSpc>
              <a:defRPr baseline="0">
                <a:latin typeface="Times New Roman" pitchFamily="18" charset="0"/>
                <a:ea typeface="+mj-ea"/>
              </a:defRPr>
            </a:lvl4pPr>
            <a:lvl5pPr>
              <a:lnSpc>
                <a:spcPct val="110000"/>
              </a:lnSpc>
              <a:defRPr baseline="0">
                <a:latin typeface="Times New Roman" pitchFamily="18" charset="0"/>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13165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a:t>单击此处编辑母版标题样式</a:t>
            </a:r>
          </a:p>
        </p:txBody>
      </p:sp>
    </p:spTree>
    <p:extLst>
      <p:ext uri="{BB962C8B-B14F-4D97-AF65-F5344CB8AC3E}">
        <p14:creationId xmlns:p14="http://schemas.microsoft.com/office/powerpoint/2010/main" val="193828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815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273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4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3302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4978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2.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5.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14.xml"/><Relationship Id="rId21" Type="http://schemas.openxmlformats.org/officeDocument/2006/relationships/image" Target="../media/image4.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13.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16.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386" name="Image" r:id="rId14" imgW="11881398" imgH="3303918" progId="">
                  <p:embed/>
                </p:oleObj>
              </mc:Choice>
              <mc:Fallback>
                <p:oleObj name="Image" r:id="rId14" imgW="11881398" imgH="3303918" progId="">
                  <p:embed/>
                  <p:pic>
                    <p:nvPicPr>
                      <p:cNvPr id="0" name="Picture 3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4487" name="Image" r:id="rId14" imgW="11881398" imgH="3303918" progId="">
                  <p:embed/>
                </p:oleObj>
              </mc:Choice>
              <mc:Fallback>
                <p:oleObj name="Image" r:id="rId14" imgW="11881398" imgH="3303918" progId="">
                  <p:embed/>
                  <p:pic>
                    <p:nvPicPr>
                      <p:cNvPr id="0" name="Picture 3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pull dir="ru"/>
  </p:transition>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9600">
                <a:solidFill>
                  <a:srgbClr val="0070C0"/>
                </a:solidFill>
              </a:rPr>
              <a:t>数字电路</a:t>
            </a:r>
            <a:endParaRPr lang="zh-CN" altLang="en-US" sz="9600" dirty="0">
              <a:solidFill>
                <a:srgbClr val="0070C0"/>
              </a:solidFill>
            </a:endParaRPr>
          </a:p>
        </p:txBody>
      </p:sp>
      <p:sp>
        <p:nvSpPr>
          <p:cNvPr id="3" name="标题 1"/>
          <p:cNvSpPr>
            <a:spLocks noGrp="1"/>
          </p:cNvSpPr>
          <p:nvPr/>
        </p:nvSpPr>
        <p:spPr>
          <a:xfrm>
            <a:off x="467544" y="3717032"/>
            <a:ext cx="8229600" cy="136815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a:solidFill>
                  <a:schemeClr val="tx1"/>
                </a:solidFill>
              </a:rPr>
              <a:t>中国科学院计算技术研究所</a:t>
            </a:r>
            <a:endParaRPr lang="en-US" altLang="zh-C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395536" y="1340768"/>
            <a:ext cx="8435280" cy="4569371"/>
          </a:xfrm>
        </p:spPr>
        <p:txBody>
          <a:bodyPr/>
          <a:lstStyle/>
          <a:p>
            <a:r>
              <a:rPr lang="en-US" altLang="zh-CN" dirty="0"/>
              <a:t>Verilog HDL </a:t>
            </a:r>
            <a:r>
              <a:rPr lang="zh-CN" altLang="en-US" dirty="0"/>
              <a:t>和</a:t>
            </a:r>
            <a:r>
              <a:rPr lang="en-US" altLang="zh-CN" dirty="0"/>
              <a:t>VHDL </a:t>
            </a:r>
            <a:r>
              <a:rPr lang="zh-CN" altLang="en-US" dirty="0"/>
              <a:t>的区别</a:t>
            </a:r>
            <a:endParaRPr lang="en-US" altLang="zh-CN" dirty="0"/>
          </a:p>
          <a:p>
            <a:pPr lvl="1"/>
            <a:r>
              <a:rPr lang="zh-CN" altLang="en-US" dirty="0"/>
              <a:t>设计的可重用性：</a:t>
            </a:r>
            <a:r>
              <a:rPr lang="en-US" altLang="zh-CN" dirty="0"/>
              <a:t>VHDL</a:t>
            </a:r>
            <a:r>
              <a:rPr lang="zh-CN" altLang="en-US" dirty="0"/>
              <a:t>具有包（</a:t>
            </a:r>
            <a:r>
              <a:rPr lang="en-US" altLang="zh-CN" dirty="0"/>
              <a:t>package</a:t>
            </a:r>
            <a:r>
              <a:rPr lang="zh-CN" altLang="en-US" dirty="0"/>
              <a:t>）的概念，设计模块的可重用性是十分简单和自然的；</a:t>
            </a:r>
            <a:r>
              <a:rPr lang="en-US" altLang="zh-CN" dirty="0"/>
              <a:t>Verilog</a:t>
            </a:r>
            <a:r>
              <a:rPr lang="zh-CN" altLang="en-US" dirty="0"/>
              <a:t>没有</a:t>
            </a:r>
            <a:r>
              <a:rPr lang="en-US" altLang="zh-CN" dirty="0"/>
              <a:t>package</a:t>
            </a:r>
            <a:r>
              <a:rPr lang="zh-CN" altLang="en-US" dirty="0"/>
              <a:t>的概念，需要使用</a:t>
            </a:r>
            <a:r>
              <a:rPr lang="en-US" altLang="zh-CN" dirty="0"/>
              <a:t>`include</a:t>
            </a:r>
            <a:r>
              <a:rPr lang="zh-CN" altLang="en-US" dirty="0"/>
              <a:t>编译指令实现函数和过程的重用；</a:t>
            </a:r>
            <a:endParaRPr lang="en-US" altLang="zh-CN" dirty="0"/>
          </a:p>
          <a:p>
            <a:pPr lvl="1"/>
            <a:r>
              <a:rPr lang="zh-CN" altLang="en-US" dirty="0"/>
              <a:t>程序的可读性：</a:t>
            </a:r>
            <a:r>
              <a:rPr lang="en-US" altLang="zh-CN" dirty="0"/>
              <a:t>VHDL</a:t>
            </a:r>
            <a:r>
              <a:rPr lang="zh-CN" altLang="en-US" dirty="0"/>
              <a:t>脱胎于美国军方的</a:t>
            </a:r>
            <a:r>
              <a:rPr lang="en-US" altLang="zh-CN" dirty="0"/>
              <a:t>Ada</a:t>
            </a:r>
            <a:r>
              <a:rPr lang="zh-CN" altLang="en-US" dirty="0"/>
              <a:t>语言，语言规范十分严谨，甚至于繁琐，但是可读性却十分好；</a:t>
            </a:r>
            <a:r>
              <a:rPr lang="en-US" altLang="zh-CN" dirty="0"/>
              <a:t>Verilog</a:t>
            </a:r>
            <a:r>
              <a:rPr lang="zh-CN" altLang="en-US" dirty="0"/>
              <a:t>同时具有</a:t>
            </a:r>
            <a:r>
              <a:rPr lang="en-US" altLang="zh-CN" dirty="0"/>
              <a:t>C</a:t>
            </a:r>
            <a:r>
              <a:rPr lang="zh-CN" altLang="en-US" dirty="0"/>
              <a:t>和</a:t>
            </a:r>
            <a:r>
              <a:rPr lang="en-US" altLang="zh-CN" dirty="0"/>
              <a:t>Ada</a:t>
            </a:r>
            <a:r>
              <a:rPr lang="zh-CN" altLang="en-US" dirty="0"/>
              <a:t>的特点，结构比较灵活。</a:t>
            </a:r>
          </a:p>
        </p:txBody>
      </p:sp>
    </p:spTree>
    <p:extLst>
      <p:ext uri="{BB962C8B-B14F-4D97-AF65-F5344CB8AC3E}">
        <p14:creationId xmlns:p14="http://schemas.microsoft.com/office/powerpoint/2010/main" val="23389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a:t>和</a:t>
            </a:r>
            <a:r>
              <a:rPr lang="en-US" altLang="zh-CN" dirty="0"/>
              <a:t>Verilog</a:t>
            </a:r>
          </a:p>
          <a:p>
            <a:pPr lvl="1"/>
            <a:r>
              <a:rPr lang="en-US" altLang="zh-CN" dirty="0"/>
              <a:t>C</a:t>
            </a:r>
            <a:r>
              <a:rPr lang="zh-CN" altLang="en-US" dirty="0"/>
              <a:t>语言：常用于做基础算法的描述和验证。</a:t>
            </a:r>
          </a:p>
        </p:txBody>
      </p:sp>
    </p:spTree>
    <p:extLst>
      <p:ext uri="{BB962C8B-B14F-4D97-AF65-F5344CB8AC3E}">
        <p14:creationId xmlns:p14="http://schemas.microsoft.com/office/powerpoint/2010/main" val="129773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a:t>和</a:t>
            </a:r>
            <a:r>
              <a:rPr lang="en-US" altLang="zh-CN" dirty="0"/>
              <a:t>Verilog</a:t>
            </a:r>
          </a:p>
          <a:p>
            <a:pPr lvl="1"/>
            <a:r>
              <a:rPr lang="zh-CN" altLang="en-US" dirty="0"/>
              <a:t>关键字和控制结构</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1243728124"/>
              </p:ext>
            </p:extLst>
          </p:nvPr>
        </p:nvGraphicFramePr>
        <p:xfrm>
          <a:off x="971600" y="2636912"/>
          <a:ext cx="6840760" cy="3413760"/>
        </p:xfrm>
        <a:graphic>
          <a:graphicData uri="http://schemas.openxmlformats.org/drawingml/2006/table">
            <a:tbl>
              <a:tblPr>
                <a:tableStyleId>{68D230F3-CF80-4859-8CE7-A43EE81993B5}</a:tableStyleId>
              </a:tblPr>
              <a:tblGrid>
                <a:gridCol w="2632232">
                  <a:extLst>
                    <a:ext uri="{9D8B030D-6E8A-4147-A177-3AD203B41FA5}">
                      <a16:colId xmlns:a16="http://schemas.microsoft.com/office/drawing/2014/main" val="20000"/>
                    </a:ext>
                  </a:extLst>
                </a:gridCol>
                <a:gridCol w="4208528">
                  <a:extLst>
                    <a:ext uri="{9D8B030D-6E8A-4147-A177-3AD203B41FA5}">
                      <a16:colId xmlns:a16="http://schemas.microsoft.com/office/drawing/2014/main" val="20001"/>
                    </a:ext>
                  </a:extLst>
                </a:gridCol>
              </a:tblGrid>
              <a:tr h="270043">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      C                                       </a:t>
                      </a:r>
                      <a:endParaRPr lang="zh-CN" sz="24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indent="398145" algn="ctr">
                        <a:spcAft>
                          <a:spcPts val="0"/>
                        </a:spcAft>
                      </a:pPr>
                      <a:r>
                        <a:rPr lang="en-US" sz="2400" kern="100" dirty="0">
                          <a:effectLst/>
                          <a:latin typeface="Times New Roman" panose="02020603050405020304" pitchFamily="18" charset="0"/>
                          <a:cs typeface="Times New Roman" panose="02020603050405020304" pitchFamily="18" charset="0"/>
                        </a:rPr>
                        <a:t>Verilog</a:t>
                      </a:r>
                      <a:endParaRPr lang="zh-CN" sz="2400" b="1" kern="1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sub-function</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indent="398145" algn="just">
                        <a:spcAft>
                          <a:spcPts val="0"/>
                        </a:spcAft>
                      </a:pPr>
                      <a:r>
                        <a:rPr lang="en-US" sz="2000" kern="100" dirty="0">
                          <a:effectLst/>
                          <a:latin typeface="Times New Roman" panose="02020603050405020304" pitchFamily="18" charset="0"/>
                          <a:cs typeface="Times New Roman" panose="02020603050405020304" pitchFamily="18" charset="0"/>
                        </a:rPr>
                        <a:t>module, function, task </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if-then-else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if-then-else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Case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Case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begin, end</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For</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For</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While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While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Break</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Disable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Define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Define</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Int</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a:effectLst/>
                          <a:latin typeface="Times New Roman" panose="02020603050405020304" pitchFamily="18" charset="0"/>
                          <a:cs typeface="Times New Roman" panose="02020603050405020304" pitchFamily="18" charset="0"/>
                        </a:rPr>
                        <a:t>Int</a:t>
                      </a:r>
                      <a:endParaRPr lang="zh-CN" sz="2000" kern="10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270043">
                <a:tc>
                  <a:txBody>
                    <a:bodyPr/>
                    <a:lstStyle/>
                    <a:p>
                      <a:pPr algn="just">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Printf</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indent="398145" algn="just">
                        <a:spcAft>
                          <a:spcPts val="0"/>
                        </a:spcAft>
                      </a:pPr>
                      <a:r>
                        <a:rPr lang="en-US" sz="2000" kern="100" dirty="0">
                          <a:effectLst/>
                          <a:latin typeface="Times New Roman" panose="02020603050405020304" pitchFamily="18" charset="0"/>
                          <a:cs typeface="Times New Roman" panose="02020603050405020304" pitchFamily="18" charset="0"/>
                        </a:rPr>
                        <a:t>monitor, </a:t>
                      </a:r>
                      <a:r>
                        <a:rPr lang="en-US" sz="2000" kern="100" dirty="0" err="1">
                          <a:effectLst/>
                          <a:latin typeface="Times New Roman" panose="02020603050405020304" pitchFamily="18" charset="0"/>
                          <a:cs typeface="Times New Roman" panose="02020603050405020304" pitchFamily="18" charset="0"/>
                        </a:rPr>
                        <a:t>display,strobe</a:t>
                      </a:r>
                      <a:endParaRPr lang="zh-CN" sz="2000" kern="100" dirty="0">
                        <a:effectLst/>
                        <a:latin typeface="Times New Roman" panose="02020603050405020304" pitchFamily="18" charset="0"/>
                        <a:ea typeface="宋体"/>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4131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a:t>和</a:t>
            </a:r>
            <a:r>
              <a:rPr lang="en-US" altLang="zh-CN" dirty="0"/>
              <a:t>Verilog</a:t>
            </a:r>
          </a:p>
          <a:p>
            <a:pPr lvl="1"/>
            <a:r>
              <a:rPr lang="zh-CN" altLang="en-US" dirty="0"/>
              <a:t>运算符</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019913115"/>
              </p:ext>
            </p:extLst>
          </p:nvPr>
        </p:nvGraphicFramePr>
        <p:xfrm>
          <a:off x="323528" y="2564904"/>
          <a:ext cx="8424936" cy="3596640"/>
        </p:xfrm>
        <a:graphic>
          <a:graphicData uri="http://schemas.openxmlformats.org/drawingml/2006/table">
            <a:tbl>
              <a:tblPr>
                <a:tableStyleId>{68D230F3-CF80-4859-8CE7-A43EE81993B5}</a:tableStyleId>
              </a:tblPr>
              <a:tblGrid>
                <a:gridCol w="1320147">
                  <a:extLst>
                    <a:ext uri="{9D8B030D-6E8A-4147-A177-3AD203B41FA5}">
                      <a16:colId xmlns:a16="http://schemas.microsoft.com/office/drawing/2014/main" val="20000"/>
                    </a:ext>
                  </a:extLst>
                </a:gridCol>
                <a:gridCol w="1320147">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824201">
                  <a:extLst>
                    <a:ext uri="{9D8B030D-6E8A-4147-A177-3AD203B41FA5}">
                      <a16:colId xmlns:a16="http://schemas.microsoft.com/office/drawing/2014/main" val="20005"/>
                    </a:ext>
                  </a:extLst>
                </a:gridCol>
              </a:tblGrid>
              <a:tr h="0">
                <a:tc>
                  <a:txBody>
                    <a:bodyPr/>
                    <a:lstStyle/>
                    <a:p>
                      <a:pPr algn="ctr">
                        <a:spcAft>
                          <a:spcPts val="0"/>
                        </a:spcAft>
                      </a:pPr>
                      <a:r>
                        <a:rPr lang="en-US" sz="2000" kern="100" dirty="0">
                          <a:effectLst/>
                        </a:rPr>
                        <a:t>     C</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C</a:t>
                      </a:r>
                      <a:endParaRPr lang="zh-CN" sz="2000" b="1"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      Verilog</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tc>
                  <a:txBody>
                    <a:bodyPr/>
                    <a:lstStyle/>
                    <a:p>
                      <a:pPr indent="264795" algn="ctr">
                        <a:spcAft>
                          <a:spcPts val="0"/>
                        </a:spcAft>
                      </a:pPr>
                      <a:r>
                        <a:rPr lang="zh-CN" sz="2000" kern="100" dirty="0">
                          <a:effectLst/>
                        </a:rPr>
                        <a:t>功能</a:t>
                      </a:r>
                      <a:endParaRPr lang="zh-CN" sz="2000" b="1" kern="100" dirty="0">
                        <a:effectLst/>
                        <a:latin typeface="Times New Roman"/>
                        <a:ea typeface="宋体"/>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843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乘</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1800" kern="100" dirty="0">
                          <a:effectLst/>
                        </a:rPr>
                        <a:t>      &lt;=  </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tc>
                  <a:txBody>
                    <a:bodyPr/>
                    <a:lstStyle/>
                    <a:p>
                      <a:pPr indent="264795" algn="ctr">
                        <a:spcAft>
                          <a:spcPts val="0"/>
                        </a:spcAft>
                      </a:pPr>
                      <a:r>
                        <a:rPr lang="zh-CN" sz="1800" kern="100" dirty="0">
                          <a:effectLst/>
                        </a:rPr>
                        <a:t>小于等于</a:t>
                      </a:r>
                      <a:endParaRPr lang="zh-CN" sz="1800" kern="100" dirty="0">
                        <a:effectLst/>
                        <a:latin typeface="Times New Roman"/>
                        <a:ea typeface="宋体"/>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8986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除</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等于</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192405">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加</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不等于</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186055">
                <a:tc>
                  <a:txBody>
                    <a:bodyPr/>
                    <a:lstStyle/>
                    <a:p>
                      <a:pPr algn="ctr">
                        <a:spcAft>
                          <a:spcPts val="0"/>
                        </a:spcAft>
                      </a:pPr>
                      <a:r>
                        <a:rPr lang="en-US" sz="1800" kern="100">
                          <a:effectLst/>
                        </a:rPr>
                        <a:t>      -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减</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位反相</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197485">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取模</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&amp;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&amp;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按位逻辑与</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0">
                <a:tc>
                  <a:txBody>
                    <a:bodyPr/>
                    <a:lstStyle/>
                    <a:p>
                      <a:pPr algn="ctr">
                        <a:spcAft>
                          <a:spcPts val="0"/>
                        </a:spcAft>
                      </a:pPr>
                      <a:r>
                        <a:rPr lang="en-US" sz="1800" kern="100">
                          <a:effectLst/>
                        </a:rPr>
                        <a:t>      !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反逻辑</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按位逻辑或</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0">
                <a:tc>
                  <a:txBody>
                    <a:bodyPr/>
                    <a:lstStyle/>
                    <a:p>
                      <a:pPr algn="ctr">
                        <a:spcAft>
                          <a:spcPts val="0"/>
                        </a:spcAft>
                      </a:pPr>
                      <a:r>
                        <a:rPr lang="en-US" sz="1800" kern="100">
                          <a:effectLst/>
                        </a:rPr>
                        <a:t>      &amp;&amp;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dirty="0">
                          <a:effectLst/>
                        </a:rPr>
                        <a:t>      &amp;&amp;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逻辑且</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按位逻辑异或</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0">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逻辑或</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按位逻辑同或</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8"/>
                  </a:ext>
                </a:extLst>
              </a:tr>
              <a:tr h="0">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大于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dirty="0">
                          <a:effectLst/>
                        </a:rPr>
                        <a:t>      &gt;&gt;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&gt;&gt;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右移</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0">
                <a:tc>
                  <a:txBody>
                    <a:bodyPr/>
                    <a:lstStyle/>
                    <a:p>
                      <a:pPr algn="ctr">
                        <a:spcAft>
                          <a:spcPts val="0"/>
                        </a:spcAft>
                      </a:pPr>
                      <a:r>
                        <a:rPr lang="en-US" sz="1800" kern="100">
                          <a:effectLst/>
                        </a:rPr>
                        <a:t>      &lt;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&lt;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小于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&lt;&lt;</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&lt;&lt;</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左移</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r h="0">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algn="ctr">
                        <a:spcAft>
                          <a:spcPts val="0"/>
                        </a:spcAft>
                      </a:pPr>
                      <a:r>
                        <a:rPr lang="en-US" sz="1800" kern="100">
                          <a:effectLst/>
                        </a:rPr>
                        <a:t>      &gt;=  </a:t>
                      </a:r>
                      <a:endParaRPr lang="zh-CN" sz="1800" kern="100">
                        <a:effectLst/>
                        <a:latin typeface="Times New Roman"/>
                        <a:ea typeface="宋体"/>
                      </a:endParaRPr>
                    </a:p>
                  </a:txBody>
                  <a:tcPr marL="68580" marR="68580" marT="0" marB="0"/>
                </a:tc>
                <a:tc>
                  <a:txBody>
                    <a:bodyPr/>
                    <a:lstStyle/>
                    <a:p>
                      <a:pPr indent="264795" algn="ctr">
                        <a:spcAft>
                          <a:spcPts val="0"/>
                        </a:spcAft>
                      </a:pPr>
                      <a:r>
                        <a:rPr lang="zh-CN" sz="1800" kern="100" dirty="0">
                          <a:effectLst/>
                        </a:rPr>
                        <a:t>大于等于</a:t>
                      </a:r>
                      <a:endParaRPr lang="zh-CN" sz="1800" kern="100" dirty="0">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indent="264795" algn="ctr">
                        <a:spcAft>
                          <a:spcPts val="0"/>
                        </a:spcAft>
                      </a:pPr>
                      <a:r>
                        <a:rPr lang="zh-CN" sz="1800" kern="100" dirty="0">
                          <a:effectLst/>
                        </a:rPr>
                        <a:t>同等</a:t>
                      </a:r>
                      <a:r>
                        <a:rPr lang="zh-CN" altLang="en-US" sz="1800" kern="100" dirty="0">
                          <a:effectLst/>
                        </a:rPr>
                        <a:t>于</a:t>
                      </a:r>
                      <a:r>
                        <a:rPr lang="en-US" sz="1800" kern="100" dirty="0">
                          <a:effectLst/>
                        </a:rPr>
                        <a:t>if-else</a:t>
                      </a:r>
                      <a:r>
                        <a:rPr lang="zh-CN" sz="1800" kern="100" dirty="0">
                          <a:effectLst/>
                        </a:rPr>
                        <a:t>敘述</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0229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C</a:t>
            </a:r>
            <a:r>
              <a:rPr lang="zh-CN" altLang="en-US" dirty="0"/>
              <a:t>和</a:t>
            </a:r>
            <a:r>
              <a:rPr lang="en-US" altLang="zh-CN" dirty="0"/>
              <a:t>Verilog</a:t>
            </a:r>
          </a:p>
          <a:p>
            <a:pPr lvl="1"/>
            <a:r>
              <a:rPr lang="en-US" altLang="zh-CN" dirty="0"/>
              <a:t>C</a:t>
            </a:r>
            <a:r>
              <a:rPr lang="zh-CN" altLang="en-US" dirty="0"/>
              <a:t>语言：最为广泛的编程语言，编译环境可靠，语法完备，缺陷较少。</a:t>
            </a:r>
            <a:endParaRPr lang="en-US" altLang="zh-CN" dirty="0"/>
          </a:p>
          <a:p>
            <a:pPr lvl="1"/>
            <a:r>
              <a:rPr lang="en-US" altLang="zh-CN" dirty="0"/>
              <a:t>Verilog</a:t>
            </a:r>
            <a:r>
              <a:rPr lang="zh-CN" altLang="en-US" dirty="0"/>
              <a:t>语言：针对硬件描述。</a:t>
            </a:r>
            <a:endParaRPr lang="en-US" altLang="zh-CN" dirty="0"/>
          </a:p>
        </p:txBody>
      </p:sp>
    </p:spTree>
    <p:extLst>
      <p:ext uri="{BB962C8B-B14F-4D97-AF65-F5344CB8AC3E}">
        <p14:creationId xmlns:p14="http://schemas.microsoft.com/office/powerpoint/2010/main" val="324863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dirty="0"/>
              <a:t>概述</a:t>
            </a:r>
            <a:endParaRPr lang="en-US" altLang="zh-CN" dirty="0"/>
          </a:p>
          <a:p>
            <a:r>
              <a:rPr lang="en-US" altLang="zh-CN" b="1" dirty="0"/>
              <a:t>Verilog HDL</a:t>
            </a:r>
            <a:r>
              <a:rPr lang="zh-CN" altLang="en-US" b="1" dirty="0"/>
              <a:t>简介</a:t>
            </a:r>
            <a:endParaRPr lang="en-US" altLang="zh-CN" b="1" dirty="0"/>
          </a:p>
          <a:p>
            <a:r>
              <a:rPr lang="zh-CN" altLang="en-US" dirty="0"/>
              <a:t>用</a:t>
            </a:r>
            <a:r>
              <a:rPr lang="en-US" altLang="zh-CN" dirty="0"/>
              <a:t>Verilog HDL</a:t>
            </a:r>
            <a:r>
              <a:rPr lang="zh-CN" altLang="en-US" dirty="0"/>
              <a:t>描述逻辑电路的实例</a:t>
            </a:r>
          </a:p>
        </p:txBody>
      </p:sp>
    </p:spTree>
    <p:extLst>
      <p:ext uri="{BB962C8B-B14F-4D97-AF65-F5344CB8AC3E}">
        <p14:creationId xmlns:p14="http://schemas.microsoft.com/office/powerpoint/2010/main" val="142014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a:t>发展历史</a:t>
            </a:r>
            <a:endParaRPr lang="en-US" altLang="zh-CN" dirty="0"/>
          </a:p>
          <a:p>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750376577"/>
              </p:ext>
            </p:extLst>
          </p:nvPr>
        </p:nvGraphicFramePr>
        <p:xfrm>
          <a:off x="0" y="1772816"/>
          <a:ext cx="9025996" cy="5460802"/>
        </p:xfrm>
        <a:graphic>
          <a:graphicData uri="http://schemas.openxmlformats.org/presentationml/2006/ole">
            <mc:AlternateContent xmlns:mc="http://schemas.openxmlformats.org/markup-compatibility/2006">
              <mc:Choice xmlns:v="urn:schemas-microsoft-com:vml" Requires="v">
                <p:oleObj spid="_x0000_s5161" name="Picture" r:id="rId3" imgW="6065640" imgH="3764160" progId="Word.Picture.8">
                  <p:embed/>
                </p:oleObj>
              </mc:Choice>
              <mc:Fallback>
                <p:oleObj name="Picture" r:id="rId3" imgW="6065640" imgH="3764160" progId="Word.Picture.8">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2816"/>
                        <a:ext cx="9025996" cy="546080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145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a:t>应用</a:t>
            </a:r>
            <a:endParaRPr lang="en-US" altLang="zh-CN" dirty="0"/>
          </a:p>
          <a:p>
            <a:pPr lvl="1"/>
            <a:r>
              <a:rPr lang="zh-CN" altLang="en-US" dirty="0"/>
              <a:t>系统级 </a:t>
            </a:r>
            <a:r>
              <a:rPr lang="en-US" altLang="zh-CN" dirty="0"/>
              <a:t>system-level</a:t>
            </a:r>
            <a:r>
              <a:rPr lang="zh-CN" altLang="en-US" dirty="0"/>
              <a:t>：用语言提供的高级结构能够实现待设计模块的外部性能的模型</a:t>
            </a:r>
            <a:endParaRPr lang="en-US" altLang="zh-CN" dirty="0"/>
          </a:p>
          <a:p>
            <a:pPr lvl="1"/>
            <a:r>
              <a:rPr lang="zh-CN" altLang="en-US" dirty="0"/>
              <a:t>算法级 </a:t>
            </a:r>
            <a:r>
              <a:rPr lang="en-US" altLang="zh-CN" dirty="0"/>
              <a:t>algorithm-level: </a:t>
            </a:r>
            <a:r>
              <a:rPr lang="zh-CN" altLang="en-US" dirty="0"/>
              <a:t>用语言提供的高级结构能够实现算法运行的模型</a:t>
            </a:r>
            <a:endParaRPr lang="en-US" altLang="zh-CN" dirty="0"/>
          </a:p>
          <a:p>
            <a:pPr lvl="1"/>
            <a:r>
              <a:rPr lang="zh-CN" altLang="en-US" dirty="0"/>
              <a:t>寄存器传输级</a:t>
            </a:r>
            <a:r>
              <a:rPr lang="en-US" altLang="zh-CN" dirty="0"/>
              <a:t> register transfer level: </a:t>
            </a:r>
            <a:r>
              <a:rPr lang="zh-CN" altLang="en-US" dirty="0"/>
              <a:t>描述数据在寄存器之间的流动和如何处理、控制这些数据流动的模型</a:t>
            </a:r>
            <a:endParaRPr lang="en-US" altLang="zh-CN" dirty="0"/>
          </a:p>
        </p:txBody>
      </p:sp>
    </p:spTree>
    <p:extLst>
      <p:ext uri="{BB962C8B-B14F-4D97-AF65-F5344CB8AC3E}">
        <p14:creationId xmlns:p14="http://schemas.microsoft.com/office/powerpoint/2010/main" val="162340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a:t>应用</a:t>
            </a:r>
            <a:endParaRPr lang="en-US" altLang="zh-CN" dirty="0"/>
          </a:p>
          <a:p>
            <a:pPr lvl="1"/>
            <a:r>
              <a:rPr lang="zh-CN" altLang="en-US" dirty="0"/>
              <a:t>门级 </a:t>
            </a:r>
            <a:r>
              <a:rPr lang="en-US" altLang="zh-CN" dirty="0"/>
              <a:t>gate-level: </a:t>
            </a:r>
            <a:r>
              <a:rPr lang="zh-CN" altLang="en-US" dirty="0"/>
              <a:t>描述逻辑门以及逻辑门之间连接的模型</a:t>
            </a:r>
            <a:endParaRPr lang="en-US" altLang="zh-CN" dirty="0"/>
          </a:p>
          <a:p>
            <a:pPr lvl="1"/>
            <a:r>
              <a:rPr lang="zh-CN" altLang="en-US" dirty="0"/>
              <a:t>电路开关级 </a:t>
            </a:r>
            <a:r>
              <a:rPr lang="en-US" altLang="zh-CN" dirty="0"/>
              <a:t>switch-level: </a:t>
            </a:r>
            <a:r>
              <a:rPr lang="zh-CN" altLang="en-US" dirty="0"/>
              <a:t>描述器件中三极管和存储节点以及它们之间连接的模型</a:t>
            </a:r>
            <a:endParaRPr lang="en-US" altLang="zh-CN" dirty="0"/>
          </a:p>
        </p:txBody>
      </p:sp>
    </p:spTree>
    <p:extLst>
      <p:ext uri="{BB962C8B-B14F-4D97-AF65-F5344CB8AC3E}">
        <p14:creationId xmlns:p14="http://schemas.microsoft.com/office/powerpoint/2010/main" val="313181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a:t>设计流程</a:t>
            </a:r>
            <a:endParaRPr lang="en-US" altLang="zh-CN" dirty="0"/>
          </a:p>
          <a:p>
            <a:pPr lvl="1"/>
            <a:r>
              <a:rPr lang="zh-CN" altLang="en-US" dirty="0"/>
              <a:t>自顶向下（</a:t>
            </a:r>
            <a:r>
              <a:rPr lang="en-US" altLang="zh-CN" dirty="0"/>
              <a:t>Top-Down) </a:t>
            </a:r>
            <a:r>
              <a:rPr lang="zh-CN" altLang="en-US" dirty="0"/>
              <a:t>的设计思想</a:t>
            </a:r>
            <a:endParaRPr lang="en-US" altLang="zh-CN" dirty="0"/>
          </a:p>
        </p:txBody>
      </p:sp>
      <p:grpSp>
        <p:nvGrpSpPr>
          <p:cNvPr id="5" name="Group 3"/>
          <p:cNvGrpSpPr>
            <a:grpSpLocks/>
          </p:cNvGrpSpPr>
          <p:nvPr/>
        </p:nvGrpSpPr>
        <p:grpSpPr bwMode="auto">
          <a:xfrm>
            <a:off x="229903" y="2343483"/>
            <a:ext cx="8610597" cy="4267200"/>
            <a:chOff x="144" y="624"/>
            <a:chExt cx="5616" cy="2736"/>
          </a:xfrm>
        </p:grpSpPr>
        <p:sp>
          <p:nvSpPr>
            <p:cNvPr id="6" name="AutoShape 4"/>
            <p:cNvSpPr>
              <a:spLocks noChangeArrowheads="1"/>
            </p:cNvSpPr>
            <p:nvPr/>
          </p:nvSpPr>
          <p:spPr bwMode="auto">
            <a:xfrm>
              <a:off x="2304" y="624"/>
              <a:ext cx="1008" cy="576"/>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7" name="Text Box 5"/>
            <p:cNvSpPr txBox="1">
              <a:spLocks noChangeArrowheads="1"/>
            </p:cNvSpPr>
            <p:nvPr/>
          </p:nvSpPr>
          <p:spPr bwMode="auto">
            <a:xfrm>
              <a:off x="2304" y="768"/>
              <a:ext cx="1008" cy="254"/>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2000">
                  <a:effectLst>
                    <a:outerShdw blurRad="38100" dist="38100" dir="2700000" algn="tl">
                      <a:srgbClr val="000000"/>
                    </a:outerShdw>
                  </a:effectLst>
                  <a:ea typeface="黑体" pitchFamily="49" charset="-122"/>
                </a:rPr>
                <a:t>系统级设计</a:t>
              </a:r>
              <a:endParaRPr lang="zh-CN" altLang="en-US" sz="2000">
                <a:ea typeface="黑体" pitchFamily="49" charset="-122"/>
              </a:endParaRPr>
            </a:p>
          </p:txBody>
        </p:sp>
        <p:grpSp>
          <p:nvGrpSpPr>
            <p:cNvPr id="8" name="Group 6"/>
            <p:cNvGrpSpPr>
              <a:grpSpLocks/>
            </p:cNvGrpSpPr>
            <p:nvPr/>
          </p:nvGrpSpPr>
          <p:grpSpPr bwMode="auto">
            <a:xfrm>
              <a:off x="720" y="1440"/>
              <a:ext cx="901" cy="507"/>
              <a:chOff x="576" y="1104"/>
              <a:chExt cx="901" cy="507"/>
            </a:xfrm>
          </p:grpSpPr>
          <p:sp>
            <p:nvSpPr>
              <p:cNvPr id="61" name="AutoShape 7"/>
              <p:cNvSpPr>
                <a:spLocks noChangeArrowheads="1"/>
              </p:cNvSpPr>
              <p:nvPr/>
            </p:nvSpPr>
            <p:spPr bwMode="auto">
              <a:xfrm>
                <a:off x="576" y="1104"/>
                <a:ext cx="901"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62" name="Rectangle 8"/>
              <p:cNvSpPr>
                <a:spLocks noChangeArrowheads="1"/>
              </p:cNvSpPr>
              <p:nvPr/>
            </p:nvSpPr>
            <p:spPr bwMode="auto">
              <a:xfrm>
                <a:off x="576" y="1248"/>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a:effectLst>
                      <a:outerShdw blurRad="38100" dist="38100" dir="2700000" algn="tl">
                        <a:srgbClr val="000000"/>
                      </a:outerShdw>
                    </a:effectLst>
                    <a:latin typeface="黑体" pitchFamily="49" charset="-122"/>
                    <a:ea typeface="黑体" pitchFamily="49" charset="-122"/>
                  </a:rPr>
                  <a:t>模块</a:t>
                </a:r>
                <a:r>
                  <a:rPr kumimoji="0" lang="en-US" altLang="zh-CN" sz="2000">
                    <a:effectLst>
                      <a:outerShdw blurRad="38100" dist="38100" dir="2700000" algn="tl">
                        <a:srgbClr val="000000"/>
                      </a:outerShdw>
                    </a:effectLst>
                    <a:latin typeface="黑体" pitchFamily="49" charset="-122"/>
                    <a:ea typeface="黑体" pitchFamily="49" charset="-122"/>
                  </a:rPr>
                  <a:t>A</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9" name="Group 9"/>
            <p:cNvGrpSpPr>
              <a:grpSpLocks/>
            </p:cNvGrpSpPr>
            <p:nvPr/>
          </p:nvGrpSpPr>
          <p:grpSpPr bwMode="auto">
            <a:xfrm>
              <a:off x="2352" y="1440"/>
              <a:ext cx="902" cy="499"/>
              <a:chOff x="2064" y="1104"/>
              <a:chExt cx="902" cy="499"/>
            </a:xfrm>
          </p:grpSpPr>
          <p:sp>
            <p:nvSpPr>
              <p:cNvPr id="59" name="AutoShape 10"/>
              <p:cNvSpPr>
                <a:spLocks noChangeArrowheads="1"/>
              </p:cNvSpPr>
              <p:nvPr/>
            </p:nvSpPr>
            <p:spPr bwMode="auto">
              <a:xfrm>
                <a:off x="2064" y="1104"/>
                <a:ext cx="902"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60" name="Rectangle 11"/>
              <p:cNvSpPr>
                <a:spLocks noChangeArrowheads="1"/>
              </p:cNvSpPr>
              <p:nvPr/>
            </p:nvSpPr>
            <p:spPr bwMode="auto">
              <a:xfrm>
                <a:off x="2112" y="1200"/>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a:effectLst>
                      <a:outerShdw blurRad="38100" dist="38100" dir="2700000" algn="tl">
                        <a:srgbClr val="000000"/>
                      </a:outerShdw>
                    </a:effectLst>
                    <a:latin typeface="黑体" pitchFamily="49" charset="-122"/>
                    <a:ea typeface="黑体" pitchFamily="49" charset="-122"/>
                  </a:rPr>
                  <a:t>模块</a:t>
                </a:r>
                <a:r>
                  <a:rPr kumimoji="0" lang="en-US" altLang="zh-CN" sz="2000">
                    <a:effectLst>
                      <a:outerShdw blurRad="38100" dist="38100" dir="2700000" algn="tl">
                        <a:srgbClr val="000000"/>
                      </a:outerShdw>
                    </a:effectLst>
                    <a:latin typeface="黑体" pitchFamily="49" charset="-122"/>
                    <a:ea typeface="黑体" pitchFamily="49" charset="-122"/>
                  </a:rPr>
                  <a:t>B</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10" name="Group 12"/>
            <p:cNvGrpSpPr>
              <a:grpSpLocks/>
            </p:cNvGrpSpPr>
            <p:nvPr/>
          </p:nvGrpSpPr>
          <p:grpSpPr bwMode="auto">
            <a:xfrm>
              <a:off x="3936" y="1440"/>
              <a:ext cx="925" cy="480"/>
              <a:chOff x="3744" y="1056"/>
              <a:chExt cx="925" cy="480"/>
            </a:xfrm>
          </p:grpSpPr>
          <p:sp>
            <p:nvSpPr>
              <p:cNvPr id="57" name="AutoShape 13"/>
              <p:cNvSpPr>
                <a:spLocks noChangeArrowheads="1"/>
              </p:cNvSpPr>
              <p:nvPr/>
            </p:nvSpPr>
            <p:spPr bwMode="auto">
              <a:xfrm>
                <a:off x="3744" y="1056"/>
                <a:ext cx="925" cy="480"/>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8" name="Rectangle 14"/>
              <p:cNvSpPr>
                <a:spLocks noChangeArrowheads="1"/>
              </p:cNvSpPr>
              <p:nvPr/>
            </p:nvSpPr>
            <p:spPr bwMode="auto">
              <a:xfrm>
                <a:off x="3792" y="1152"/>
                <a:ext cx="842"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2000" dirty="0">
                    <a:effectLst>
                      <a:outerShdw blurRad="38100" dist="38100" dir="2700000" algn="tl">
                        <a:srgbClr val="000000"/>
                      </a:outerShdw>
                    </a:effectLst>
                    <a:latin typeface="黑体" pitchFamily="49" charset="-122"/>
                    <a:ea typeface="黑体" pitchFamily="49" charset="-122"/>
                  </a:rPr>
                  <a:t>模块</a:t>
                </a:r>
                <a:r>
                  <a:rPr kumimoji="0" lang="en-US" altLang="zh-CN" sz="2000" dirty="0">
                    <a:effectLst>
                      <a:outerShdw blurRad="38100" dist="38100" dir="2700000" algn="tl">
                        <a:srgbClr val="000000"/>
                      </a:outerShdw>
                    </a:effectLst>
                    <a:latin typeface="黑体" pitchFamily="49" charset="-122"/>
                    <a:ea typeface="黑体" pitchFamily="49" charset="-122"/>
                  </a:rPr>
                  <a:t>C</a:t>
                </a: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grpSp>
          <p:nvGrpSpPr>
            <p:cNvPr id="11" name="Group 15"/>
            <p:cNvGrpSpPr>
              <a:grpSpLocks/>
            </p:cNvGrpSpPr>
            <p:nvPr/>
          </p:nvGrpSpPr>
          <p:grpSpPr bwMode="auto">
            <a:xfrm>
              <a:off x="144" y="2400"/>
              <a:ext cx="1968" cy="576"/>
              <a:chOff x="144" y="2016"/>
              <a:chExt cx="1968" cy="576"/>
            </a:xfrm>
          </p:grpSpPr>
          <p:grpSp>
            <p:nvGrpSpPr>
              <p:cNvPr id="49" name="Group 16"/>
              <p:cNvGrpSpPr>
                <a:grpSpLocks/>
              </p:cNvGrpSpPr>
              <p:nvPr/>
            </p:nvGrpSpPr>
            <p:grpSpPr bwMode="auto">
              <a:xfrm>
                <a:off x="144" y="2016"/>
                <a:ext cx="528" cy="576"/>
                <a:chOff x="960" y="1776"/>
                <a:chExt cx="528" cy="576"/>
              </a:xfrm>
            </p:grpSpPr>
            <p:sp>
              <p:nvSpPr>
                <p:cNvPr id="55" name="AutoShape 17"/>
                <p:cNvSpPr>
                  <a:spLocks noChangeArrowheads="1"/>
                </p:cNvSpPr>
                <p:nvPr/>
              </p:nvSpPr>
              <p:spPr bwMode="auto">
                <a:xfrm>
                  <a:off x="960" y="1776"/>
                  <a:ext cx="528" cy="576"/>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6" name="Rectangle 18"/>
                <p:cNvSpPr>
                  <a:spLocks noChangeArrowheads="1"/>
                </p:cNvSpPr>
                <p:nvPr/>
              </p:nvSpPr>
              <p:spPr bwMode="auto">
                <a:xfrm>
                  <a:off x="960" y="1920"/>
                  <a:ext cx="480"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A1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sp>
            <p:nvSpPr>
              <p:cNvPr id="50" name="AutoShape 19"/>
              <p:cNvSpPr>
                <a:spLocks noChangeArrowheads="1"/>
              </p:cNvSpPr>
              <p:nvPr/>
            </p:nvSpPr>
            <p:spPr bwMode="auto">
              <a:xfrm>
                <a:off x="1584" y="2016"/>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1" name="Rectangle 20"/>
              <p:cNvSpPr>
                <a:spLocks noChangeArrowheads="1"/>
              </p:cNvSpPr>
              <p:nvPr/>
            </p:nvSpPr>
            <p:spPr bwMode="auto">
              <a:xfrm>
                <a:off x="1584" y="2160"/>
                <a:ext cx="528"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800" dirty="0">
                    <a:effectLst>
                      <a:outerShdw blurRad="38100" dist="38100" dir="2700000" algn="tl">
                        <a:srgbClr val="000000"/>
                      </a:outerShdw>
                    </a:effectLst>
                    <a:latin typeface="黑体" pitchFamily="49" charset="-122"/>
                    <a:ea typeface="黑体" pitchFamily="49" charset="-122"/>
                  </a:rPr>
                  <a:t>模块</a:t>
                </a:r>
                <a:r>
                  <a:rPr kumimoji="0" lang="en-GB" altLang="zh-CN" sz="1800" dirty="0">
                    <a:effectLst>
                      <a:outerShdw blurRad="38100" dist="38100" dir="2700000" algn="tl">
                        <a:srgbClr val="000000"/>
                      </a:outerShdw>
                    </a:effectLst>
                    <a:latin typeface="黑体" pitchFamily="49" charset="-122"/>
                    <a:ea typeface="黑体" pitchFamily="49" charset="-122"/>
                  </a:rPr>
                  <a:t>A3</a:t>
                </a:r>
                <a:endParaRPr kumimoji="0" lang="en-US" altLang="zh-CN" sz="1800" dirty="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nvGrpSpPr>
              <p:cNvPr id="52" name="Group 21"/>
              <p:cNvGrpSpPr>
                <a:grpSpLocks/>
              </p:cNvGrpSpPr>
              <p:nvPr/>
            </p:nvGrpSpPr>
            <p:grpSpPr bwMode="auto">
              <a:xfrm>
                <a:off x="864" y="2016"/>
                <a:ext cx="528" cy="528"/>
                <a:chOff x="192" y="2400"/>
                <a:chExt cx="528" cy="528"/>
              </a:xfrm>
            </p:grpSpPr>
            <p:sp>
              <p:nvSpPr>
                <p:cNvPr id="53" name="AutoShape 22"/>
                <p:cNvSpPr>
                  <a:spLocks noChangeArrowheads="1"/>
                </p:cNvSpPr>
                <p:nvPr/>
              </p:nvSpPr>
              <p:spPr bwMode="auto">
                <a:xfrm>
                  <a:off x="19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54" name="Rectangle 23"/>
                <p:cNvSpPr>
                  <a:spLocks noChangeArrowheads="1"/>
                </p:cNvSpPr>
                <p:nvPr/>
              </p:nvSpPr>
              <p:spPr bwMode="auto">
                <a:xfrm>
                  <a:off x="192" y="2544"/>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dirty="0">
                      <a:effectLst>
                        <a:outerShdw blurRad="38100" dist="38100" dir="2700000" algn="tl">
                          <a:srgbClr val="000000"/>
                        </a:outerShdw>
                      </a:effectLst>
                      <a:latin typeface="黑体" pitchFamily="49" charset="-122"/>
                      <a:ea typeface="黑体" pitchFamily="49" charset="-122"/>
                    </a:rPr>
                    <a:t>模块</a:t>
                  </a:r>
                  <a:r>
                    <a:rPr kumimoji="0" lang="en-US" altLang="zh-CN" sz="1800" dirty="0">
                      <a:effectLst>
                        <a:outerShdw blurRad="38100" dist="38100" dir="2700000" algn="tl">
                          <a:srgbClr val="000000"/>
                        </a:outerShdw>
                      </a:effectLst>
                      <a:latin typeface="黑体" pitchFamily="49" charset="-122"/>
                      <a:ea typeface="黑体" pitchFamily="49" charset="-122"/>
                    </a:rPr>
                    <a:t>A2</a:t>
                  </a: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grpSp>
        </p:grpSp>
        <p:sp>
          <p:nvSpPr>
            <p:cNvPr id="12" name="AutoShape 24"/>
            <p:cNvSpPr>
              <a:spLocks noChangeArrowheads="1"/>
            </p:cNvSpPr>
            <p:nvPr/>
          </p:nvSpPr>
          <p:spPr bwMode="auto">
            <a:xfrm>
              <a:off x="3792" y="2400"/>
              <a:ext cx="528" cy="507"/>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3" name="Rectangle 25"/>
            <p:cNvSpPr>
              <a:spLocks noChangeArrowheads="1"/>
            </p:cNvSpPr>
            <p:nvPr/>
          </p:nvSpPr>
          <p:spPr bwMode="auto">
            <a:xfrm>
              <a:off x="3792" y="2544"/>
              <a:ext cx="480"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C1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sp>
          <p:nvSpPr>
            <p:cNvPr id="14" name="AutoShape 26"/>
            <p:cNvSpPr>
              <a:spLocks noChangeArrowheads="1"/>
            </p:cNvSpPr>
            <p:nvPr/>
          </p:nvSpPr>
          <p:spPr bwMode="auto">
            <a:xfrm>
              <a:off x="523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5" name="Rectangle 27"/>
            <p:cNvSpPr>
              <a:spLocks noChangeArrowheads="1"/>
            </p:cNvSpPr>
            <p:nvPr/>
          </p:nvSpPr>
          <p:spPr bwMode="auto">
            <a:xfrm>
              <a:off x="5088" y="2544"/>
              <a:ext cx="624"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dirty="0">
                  <a:effectLst>
                    <a:outerShdw blurRad="38100" dist="38100" dir="2700000" algn="tl">
                      <a:srgbClr val="000000"/>
                    </a:outerShdw>
                  </a:effectLst>
                  <a:latin typeface="黑体" pitchFamily="49" charset="-122"/>
                  <a:cs typeface="Times New Roman" pitchFamily="18" charset="0"/>
                </a:rPr>
                <a:t> </a:t>
              </a:r>
              <a:r>
                <a:rPr kumimoji="0" lang="zh-CN" altLang="en-GB" sz="1600" dirty="0">
                  <a:effectLst>
                    <a:outerShdw blurRad="38100" dist="38100" dir="2700000" algn="tl">
                      <a:srgbClr val="000000"/>
                    </a:outerShdw>
                  </a:effectLst>
                  <a:latin typeface="黑体" pitchFamily="49" charset="-122"/>
                </a:rPr>
                <a:t> </a:t>
              </a:r>
              <a:r>
                <a:rPr kumimoji="0" lang="zh-CN" altLang="en-GB" sz="1800" dirty="0">
                  <a:effectLst>
                    <a:outerShdw blurRad="38100" dist="38100" dir="2700000" algn="tl">
                      <a:srgbClr val="000000"/>
                    </a:outerShdw>
                  </a:effectLst>
                  <a:latin typeface="黑体" pitchFamily="49" charset="-122"/>
                  <a:ea typeface="黑体" pitchFamily="49" charset="-122"/>
                </a:rPr>
                <a:t>模块</a:t>
              </a:r>
              <a:r>
                <a:rPr kumimoji="0" lang="en-GB" altLang="zh-CN" sz="1800" dirty="0">
                  <a:effectLst>
                    <a:outerShdw blurRad="38100" dist="38100" dir="2700000" algn="tl">
                      <a:srgbClr val="000000"/>
                    </a:outerShdw>
                  </a:effectLst>
                  <a:latin typeface="黑体" pitchFamily="49" charset="-122"/>
                  <a:ea typeface="黑体" pitchFamily="49" charset="-122"/>
                </a:rPr>
                <a:t>C3</a:t>
              </a:r>
              <a:endParaRPr kumimoji="0" lang="en-US" altLang="zh-CN" sz="1800" dirty="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dirty="0">
                  <a:effectLst>
                    <a:outerShdw blurRad="38100" dist="38100" dir="2700000" algn="tl">
                      <a:srgbClr val="000000"/>
                    </a:outerShdw>
                  </a:effectLst>
                  <a:latin typeface="黑体" pitchFamily="49" charset="-122"/>
                  <a:ea typeface="黑体" pitchFamily="49" charset="-122"/>
                </a:rPr>
                <a:t> </a:t>
              </a:r>
            </a:p>
          </p:txBody>
        </p:sp>
        <p:sp>
          <p:nvSpPr>
            <p:cNvPr id="16" name="AutoShape 28"/>
            <p:cNvSpPr>
              <a:spLocks noChangeArrowheads="1"/>
            </p:cNvSpPr>
            <p:nvPr/>
          </p:nvSpPr>
          <p:spPr bwMode="auto">
            <a:xfrm>
              <a:off x="4512" y="2400"/>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17" name="Rectangle 29"/>
            <p:cNvSpPr>
              <a:spLocks noChangeArrowheads="1"/>
            </p:cNvSpPr>
            <p:nvPr/>
          </p:nvSpPr>
          <p:spPr bwMode="auto">
            <a:xfrm>
              <a:off x="4512" y="2544"/>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C2</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nvGrpSpPr>
            <p:cNvPr id="18" name="Group 30"/>
            <p:cNvGrpSpPr>
              <a:grpSpLocks/>
            </p:cNvGrpSpPr>
            <p:nvPr/>
          </p:nvGrpSpPr>
          <p:grpSpPr bwMode="auto">
            <a:xfrm>
              <a:off x="2304" y="2400"/>
              <a:ext cx="1248" cy="528"/>
              <a:chOff x="3024" y="2832"/>
              <a:chExt cx="1248" cy="528"/>
            </a:xfrm>
          </p:grpSpPr>
          <p:sp>
            <p:nvSpPr>
              <p:cNvPr id="45" name="AutoShape 31"/>
              <p:cNvSpPr>
                <a:spLocks noChangeArrowheads="1"/>
              </p:cNvSpPr>
              <p:nvPr/>
            </p:nvSpPr>
            <p:spPr bwMode="auto">
              <a:xfrm>
                <a:off x="3744" y="2832"/>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6" name="Rectangle 32"/>
              <p:cNvSpPr>
                <a:spLocks noChangeArrowheads="1"/>
              </p:cNvSpPr>
              <p:nvPr/>
            </p:nvSpPr>
            <p:spPr bwMode="auto">
              <a:xfrm>
                <a:off x="3600" y="2976"/>
                <a:ext cx="624" cy="288"/>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a:effectLst>
                      <a:outerShdw blurRad="38100" dist="38100" dir="2700000" algn="tl">
                        <a:srgbClr val="000000"/>
                      </a:outerShdw>
                    </a:effectLst>
                    <a:latin typeface="黑体" pitchFamily="49" charset="-122"/>
                    <a:cs typeface="Times New Roman" pitchFamily="18" charset="0"/>
                  </a:rPr>
                  <a:t> </a:t>
                </a:r>
                <a:r>
                  <a:rPr kumimoji="0" lang="zh-CN" altLang="en-GB" sz="1600">
                    <a:effectLst>
                      <a:outerShdw blurRad="38100" dist="38100" dir="2700000" algn="tl">
                        <a:srgbClr val="000000"/>
                      </a:outerShdw>
                    </a:effectLst>
                    <a:latin typeface="黑体" pitchFamily="49" charset="-122"/>
                  </a:rPr>
                  <a:t> </a:t>
                </a:r>
                <a:r>
                  <a:rPr kumimoji="0" lang="zh-CN" altLang="en-GB" sz="1800">
                    <a:effectLst>
                      <a:outerShdw blurRad="38100" dist="38100" dir="2700000" algn="tl">
                        <a:srgbClr val="000000"/>
                      </a:outerShdw>
                    </a:effectLst>
                    <a:latin typeface="黑体" pitchFamily="49" charset="-122"/>
                    <a:ea typeface="黑体" pitchFamily="49" charset="-122"/>
                  </a:rPr>
                  <a:t>模块</a:t>
                </a:r>
                <a:r>
                  <a:rPr kumimoji="0" lang="en-GB" altLang="zh-CN" sz="1800">
                    <a:effectLst>
                      <a:outerShdw blurRad="38100" dist="38100" dir="2700000" algn="tl">
                        <a:srgbClr val="000000"/>
                      </a:outerShdw>
                    </a:effectLst>
                    <a:latin typeface="黑体" pitchFamily="49" charset="-122"/>
                    <a:ea typeface="黑体" pitchFamily="49" charset="-122"/>
                  </a:rPr>
                  <a:t>B2</a:t>
                </a:r>
                <a:endParaRPr kumimoji="0" lang="en-US" altLang="zh-CN" sz="1800">
                  <a:effectLst>
                    <a:outerShdw blurRad="38100" dist="38100" dir="2700000" algn="tl">
                      <a:srgbClr val="000000"/>
                    </a:outerShdw>
                  </a:effectLst>
                  <a:latin typeface="黑体" pitchFamily="49" charset="-122"/>
                  <a:ea typeface="黑体" pitchFamily="49" charset="-122"/>
                </a:endParaRP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sp>
            <p:nvSpPr>
              <p:cNvPr id="47" name="AutoShape 33"/>
              <p:cNvSpPr>
                <a:spLocks noChangeArrowheads="1"/>
              </p:cNvSpPr>
              <p:nvPr/>
            </p:nvSpPr>
            <p:spPr bwMode="auto">
              <a:xfrm>
                <a:off x="3024" y="2832"/>
                <a:ext cx="528" cy="528"/>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8" name="Rectangle 34"/>
              <p:cNvSpPr>
                <a:spLocks noChangeArrowheads="1"/>
              </p:cNvSpPr>
              <p:nvPr/>
            </p:nvSpPr>
            <p:spPr bwMode="auto">
              <a:xfrm>
                <a:off x="3024" y="2976"/>
                <a:ext cx="480" cy="363"/>
              </a:xfrm>
              <a:prstGeom prst="rect">
                <a:avLst/>
              </a:prstGeom>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800">
                    <a:effectLst>
                      <a:outerShdw blurRad="38100" dist="38100" dir="2700000" algn="tl">
                        <a:srgbClr val="000000"/>
                      </a:outerShdw>
                    </a:effectLst>
                    <a:latin typeface="黑体" pitchFamily="49" charset="-122"/>
                    <a:ea typeface="黑体" pitchFamily="49" charset="-122"/>
                  </a:rPr>
                  <a:t>模块</a:t>
                </a:r>
                <a:r>
                  <a:rPr kumimoji="0" lang="en-US" altLang="zh-CN" sz="1800">
                    <a:effectLst>
                      <a:outerShdw blurRad="38100" dist="38100" dir="2700000" algn="tl">
                        <a:srgbClr val="000000"/>
                      </a:outerShdw>
                    </a:effectLst>
                    <a:latin typeface="黑体" pitchFamily="49" charset="-122"/>
                    <a:ea typeface="黑体" pitchFamily="49" charset="-122"/>
                  </a:rPr>
                  <a:t>B1</a:t>
                </a:r>
              </a:p>
              <a:p>
                <a:pPr algn="ctr">
                  <a:spcBef>
                    <a:spcPct val="0"/>
                  </a:spcBef>
                  <a:buClrTx/>
                </a:pPr>
                <a:r>
                  <a:rPr kumimoji="0" lang="zh-CN" altLang="en-US" sz="1600">
                    <a:effectLst>
                      <a:outerShdw blurRad="38100" dist="38100" dir="2700000" algn="tl">
                        <a:srgbClr val="000000"/>
                      </a:outerShdw>
                    </a:effectLst>
                    <a:latin typeface="黑体" pitchFamily="49" charset="-122"/>
                    <a:ea typeface="黑体" pitchFamily="49" charset="-122"/>
                  </a:rPr>
                  <a:t> </a:t>
                </a:r>
              </a:p>
            </p:txBody>
          </p:sp>
        </p:grpSp>
        <p:grpSp>
          <p:nvGrpSpPr>
            <p:cNvPr id="19" name="Group 35"/>
            <p:cNvGrpSpPr>
              <a:grpSpLocks/>
            </p:cNvGrpSpPr>
            <p:nvPr/>
          </p:nvGrpSpPr>
          <p:grpSpPr bwMode="auto">
            <a:xfrm>
              <a:off x="1171" y="1200"/>
              <a:ext cx="3252" cy="240"/>
              <a:chOff x="1171" y="816"/>
              <a:chExt cx="3252" cy="240"/>
            </a:xfrm>
          </p:grpSpPr>
          <p:cxnSp>
            <p:nvCxnSpPr>
              <p:cNvPr id="41" name="AutoShape 36"/>
              <p:cNvCxnSpPr>
                <a:cxnSpLocks noChangeShapeType="1"/>
              </p:cNvCxnSpPr>
              <p:nvPr/>
            </p:nvCxnSpPr>
            <p:spPr bwMode="auto">
              <a:xfrm rot="16200000" flipH="1">
                <a:off x="3508" y="140"/>
                <a:ext cx="240" cy="1591"/>
              </a:xfrm>
              <a:prstGeom prst="bentConnector3">
                <a:avLst>
                  <a:gd name="adj1" fmla="val 50000"/>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42" name="AutoShape 37"/>
              <p:cNvCxnSpPr>
                <a:cxnSpLocks noChangeShapeType="1"/>
                <a:endCxn id="61" idx="0"/>
              </p:cNvCxnSpPr>
              <p:nvPr/>
            </p:nvCxnSpPr>
            <p:spPr bwMode="auto">
              <a:xfrm rot="10800000" flipV="1">
                <a:off x="1171" y="913"/>
                <a:ext cx="1661" cy="143"/>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43" name="Line 38"/>
              <p:cNvSpPr>
                <a:spLocks noChangeShapeType="1"/>
              </p:cNvSpPr>
              <p:nvPr/>
            </p:nvSpPr>
            <p:spPr bwMode="auto">
              <a:xfrm>
                <a:off x="2832" y="864"/>
                <a:ext cx="0" cy="192"/>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4" name="Oval 39"/>
              <p:cNvSpPr>
                <a:spLocks noChangeArrowheads="1"/>
              </p:cNvSpPr>
              <p:nvPr/>
            </p:nvSpPr>
            <p:spPr bwMode="auto">
              <a:xfrm flipH="1">
                <a:off x="2736" y="864"/>
                <a:ext cx="192" cy="96"/>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nvGrpSpPr>
            <p:cNvPr id="20" name="Group 40"/>
            <p:cNvGrpSpPr>
              <a:grpSpLocks/>
            </p:cNvGrpSpPr>
            <p:nvPr/>
          </p:nvGrpSpPr>
          <p:grpSpPr bwMode="auto">
            <a:xfrm>
              <a:off x="384" y="1968"/>
              <a:ext cx="1496" cy="432"/>
              <a:chOff x="384" y="1584"/>
              <a:chExt cx="1496" cy="432"/>
            </a:xfrm>
          </p:grpSpPr>
          <p:cxnSp>
            <p:nvCxnSpPr>
              <p:cNvPr id="37" name="AutoShape 41"/>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8" name="AutoShape 42"/>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9" name="Line 43"/>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40" name="Oval 44"/>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cxnSp>
          <p:nvCxnSpPr>
            <p:cNvPr id="21" name="AutoShape 45"/>
            <p:cNvCxnSpPr>
              <a:cxnSpLocks noChangeShapeType="1"/>
              <a:stCxn id="57" idx="2"/>
              <a:endCxn id="14" idx="0"/>
            </p:cNvCxnSpPr>
            <p:nvPr/>
          </p:nvCxnSpPr>
          <p:spPr bwMode="auto">
            <a:xfrm rot="16200000" flipH="1">
              <a:off x="4708" y="1611"/>
              <a:ext cx="480" cy="1097"/>
            </a:xfrm>
            <a:prstGeom prst="bentConnector3">
              <a:avLst>
                <a:gd name="adj1" fmla="val 46245"/>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22" name="AutoShape 46"/>
            <p:cNvCxnSpPr>
              <a:cxnSpLocks noChangeShapeType="1"/>
            </p:cNvCxnSpPr>
            <p:nvPr/>
          </p:nvCxnSpPr>
          <p:spPr bwMode="auto">
            <a:xfrm rot="10800000" flipV="1">
              <a:off x="3984" y="2143"/>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23" name="Line 47"/>
            <p:cNvSpPr>
              <a:spLocks noChangeShapeType="1"/>
            </p:cNvSpPr>
            <p:nvPr/>
          </p:nvSpPr>
          <p:spPr bwMode="auto">
            <a:xfrm flipH="1">
              <a:off x="4744" y="2160"/>
              <a:ext cx="0" cy="24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24" name="Oval 48"/>
            <p:cNvSpPr>
              <a:spLocks noChangeArrowheads="1"/>
            </p:cNvSpPr>
            <p:nvPr/>
          </p:nvSpPr>
          <p:spPr bwMode="auto">
            <a:xfrm flipH="1">
              <a:off x="4341" y="2112"/>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cxnSp>
          <p:nvCxnSpPr>
            <p:cNvPr id="25" name="AutoShape 49"/>
            <p:cNvCxnSpPr>
              <a:cxnSpLocks noChangeShapeType="1"/>
              <a:stCxn id="59" idx="2"/>
              <a:endCxn id="45" idx="0"/>
            </p:cNvCxnSpPr>
            <p:nvPr/>
          </p:nvCxnSpPr>
          <p:spPr bwMode="auto">
            <a:xfrm rot="16200000" flipH="1">
              <a:off x="2815" y="1927"/>
              <a:ext cx="461" cy="485"/>
            </a:xfrm>
            <a:prstGeom prst="bentConnector3">
              <a:avLst>
                <a:gd name="adj1" fmla="val 49894"/>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26" name="AutoShape 50"/>
            <p:cNvCxnSpPr>
              <a:cxnSpLocks noChangeShapeType="1"/>
              <a:stCxn id="59" idx="2"/>
              <a:endCxn id="47" idx="0"/>
            </p:cNvCxnSpPr>
            <p:nvPr/>
          </p:nvCxnSpPr>
          <p:spPr bwMode="auto">
            <a:xfrm rot="5400000">
              <a:off x="2455" y="2052"/>
              <a:ext cx="461" cy="235"/>
            </a:xfrm>
            <a:prstGeom prst="bentConnector3">
              <a:avLst>
                <a:gd name="adj1" fmla="val 49894"/>
              </a:avLst>
            </a:prstGeom>
            <a:ln>
              <a:headEnd/>
              <a:tailEnd type="triangle" w="med" len="med"/>
            </a:ln>
            <a:extLst/>
          </p:spPr>
          <p:style>
            <a:lnRef idx="2">
              <a:schemeClr val="dk1"/>
            </a:lnRef>
            <a:fillRef idx="1">
              <a:schemeClr val="lt1"/>
            </a:fillRef>
            <a:effectRef idx="0">
              <a:schemeClr val="dk1"/>
            </a:effectRef>
            <a:fontRef idx="minor">
              <a:schemeClr val="dk1"/>
            </a:fontRef>
          </p:style>
        </p:cxnSp>
        <p:grpSp>
          <p:nvGrpSpPr>
            <p:cNvPr id="27" name="Group 51"/>
            <p:cNvGrpSpPr>
              <a:grpSpLocks/>
            </p:cNvGrpSpPr>
            <p:nvPr/>
          </p:nvGrpSpPr>
          <p:grpSpPr bwMode="auto">
            <a:xfrm>
              <a:off x="384" y="2928"/>
              <a:ext cx="1496" cy="432"/>
              <a:chOff x="384" y="1584"/>
              <a:chExt cx="1496" cy="432"/>
            </a:xfrm>
          </p:grpSpPr>
          <p:cxnSp>
            <p:nvCxnSpPr>
              <p:cNvPr id="33" name="AutoShape 52"/>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4" name="AutoShape 53"/>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5" name="Line 54"/>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36" name="Oval 55"/>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nvGrpSpPr>
            <p:cNvPr id="28" name="Group 56"/>
            <p:cNvGrpSpPr>
              <a:grpSpLocks/>
            </p:cNvGrpSpPr>
            <p:nvPr/>
          </p:nvGrpSpPr>
          <p:grpSpPr bwMode="auto">
            <a:xfrm>
              <a:off x="2544" y="2928"/>
              <a:ext cx="1496" cy="432"/>
              <a:chOff x="384" y="1584"/>
              <a:chExt cx="1496" cy="432"/>
            </a:xfrm>
          </p:grpSpPr>
          <p:cxnSp>
            <p:nvCxnSpPr>
              <p:cNvPr id="29" name="AutoShape 57"/>
              <p:cNvCxnSpPr>
                <a:cxnSpLocks noChangeShapeType="1"/>
              </p:cNvCxnSpPr>
              <p:nvPr/>
            </p:nvCxnSpPr>
            <p:spPr bwMode="auto">
              <a:xfrm rot="16200000" flipH="1">
                <a:off x="1300" y="1436"/>
                <a:ext cx="432" cy="728"/>
              </a:xfrm>
              <a:prstGeom prst="bentConnector3">
                <a:avLst>
                  <a:gd name="adj1" fmla="val 43282"/>
                </a:avLst>
              </a:prstGeom>
              <a:ln>
                <a:headEnd/>
                <a:tailEnd type="triangle" w="med" len="med"/>
              </a:ln>
              <a:extLst/>
            </p:spPr>
            <p:style>
              <a:lnRef idx="2">
                <a:schemeClr val="dk1"/>
              </a:lnRef>
              <a:fillRef idx="1">
                <a:schemeClr val="lt1"/>
              </a:fillRef>
              <a:effectRef idx="0">
                <a:schemeClr val="dk1"/>
              </a:effectRef>
              <a:fontRef idx="minor">
                <a:schemeClr val="dk1"/>
              </a:fontRef>
            </p:style>
          </p:cxnSp>
          <p:cxnSp>
            <p:nvCxnSpPr>
              <p:cNvPr id="30" name="AutoShape 58"/>
              <p:cNvCxnSpPr>
                <a:cxnSpLocks noChangeShapeType="1"/>
              </p:cNvCxnSpPr>
              <p:nvPr/>
            </p:nvCxnSpPr>
            <p:spPr bwMode="auto">
              <a:xfrm rot="10800000" flipV="1">
                <a:off x="384" y="1759"/>
                <a:ext cx="760" cy="257"/>
              </a:xfrm>
              <a:prstGeom prst="bentConnector2">
                <a:avLst/>
              </a:prstGeom>
              <a:ln>
                <a:headEnd/>
                <a:tailEnd type="triangle" w="med" len="med"/>
              </a:ln>
              <a:extLst/>
            </p:spPr>
            <p:style>
              <a:lnRef idx="2">
                <a:schemeClr val="dk1"/>
              </a:lnRef>
              <a:fillRef idx="1">
                <a:schemeClr val="lt1"/>
              </a:fillRef>
              <a:effectRef idx="0">
                <a:schemeClr val="dk1"/>
              </a:effectRef>
              <a:fontRef idx="minor">
                <a:schemeClr val="dk1"/>
              </a:fontRef>
            </p:style>
          </p:cxnSp>
          <p:sp>
            <p:nvSpPr>
              <p:cNvPr id="31" name="Line 59"/>
              <p:cNvSpPr>
                <a:spLocks noChangeShapeType="1"/>
              </p:cNvSpPr>
              <p:nvPr/>
            </p:nvSpPr>
            <p:spPr bwMode="auto">
              <a:xfrm flipH="1">
                <a:off x="1144" y="1728"/>
                <a:ext cx="0" cy="288"/>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sp>
            <p:nvSpPr>
              <p:cNvPr id="32" name="Oval 60"/>
              <p:cNvSpPr>
                <a:spLocks noChangeArrowheads="1"/>
              </p:cNvSpPr>
              <p:nvPr/>
            </p:nvSpPr>
            <p:spPr bwMode="auto">
              <a:xfrm flipH="1">
                <a:off x="1104" y="1728"/>
                <a:ext cx="100" cy="67"/>
              </a:xfrm>
              <a:prstGeom prst="ellipse">
                <a:avLst/>
              </a:prstGeom>
              <a:ln>
                <a:headEnd/>
                <a:tailEn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p>
            </p:txBody>
          </p:sp>
        </p:grpSp>
      </p:grpSp>
    </p:spTree>
    <p:extLst>
      <p:ext uri="{BB962C8B-B14F-4D97-AF65-F5344CB8AC3E}">
        <p14:creationId xmlns:p14="http://schemas.microsoft.com/office/powerpoint/2010/main" val="188294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硬件描述语言简介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p>
        </p:txBody>
      </p:sp>
      <p:sp>
        <p:nvSpPr>
          <p:cNvPr id="4" name="内容占位符 3"/>
          <p:cNvSpPr>
            <a:spLocks noGrp="1"/>
          </p:cNvSpPr>
          <p:nvPr>
            <p:ph idx="1"/>
          </p:nvPr>
        </p:nvSpPr>
        <p:spPr/>
        <p:txBody>
          <a:bodyPr/>
          <a:lstStyle/>
          <a:p>
            <a:r>
              <a:rPr lang="zh-CN" altLang="en-US" dirty="0"/>
              <a:t>设计流程</a:t>
            </a:r>
            <a:endParaRPr lang="en-US" altLang="zh-CN" dirty="0"/>
          </a:p>
          <a:p>
            <a:pPr lvl="1"/>
            <a:r>
              <a:rPr lang="zh-CN" altLang="en-US" dirty="0"/>
              <a:t>设计流程</a:t>
            </a:r>
            <a:endParaRPr lang="en-US" altLang="zh-CN" dirty="0"/>
          </a:p>
        </p:txBody>
      </p:sp>
    </p:spTree>
    <p:extLst>
      <p:ext uri="{BB962C8B-B14F-4D97-AF65-F5344CB8AC3E}">
        <p14:creationId xmlns:p14="http://schemas.microsoft.com/office/powerpoint/2010/main" val="209877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组合 226"/>
          <p:cNvGrpSpPr/>
          <p:nvPr/>
        </p:nvGrpSpPr>
        <p:grpSpPr>
          <a:xfrm>
            <a:off x="788425" y="714356"/>
            <a:ext cx="7855541" cy="5417788"/>
            <a:chOff x="788425" y="714356"/>
            <a:chExt cx="7855541" cy="5417788"/>
          </a:xfrm>
        </p:grpSpPr>
        <p:grpSp>
          <p:nvGrpSpPr>
            <p:cNvPr id="219" name="组合 218"/>
            <p:cNvGrpSpPr/>
            <p:nvPr/>
          </p:nvGrpSpPr>
          <p:grpSpPr>
            <a:xfrm>
              <a:off x="788425" y="943208"/>
              <a:ext cx="7855541" cy="5188936"/>
              <a:chOff x="788425" y="943208"/>
              <a:chExt cx="7855541" cy="5188936"/>
            </a:xfrm>
          </p:grpSpPr>
          <p:grpSp>
            <p:nvGrpSpPr>
              <p:cNvPr id="64" name="Group 4"/>
              <p:cNvGrpSpPr>
                <a:grpSpLocks/>
              </p:cNvGrpSpPr>
              <p:nvPr/>
            </p:nvGrpSpPr>
            <p:grpSpPr bwMode="auto">
              <a:xfrm>
                <a:off x="2145106" y="943208"/>
                <a:ext cx="1861384" cy="414089"/>
                <a:chOff x="1296" y="749"/>
                <a:chExt cx="936" cy="499"/>
              </a:xfrm>
            </p:grpSpPr>
            <p:sp>
              <p:nvSpPr>
                <p:cNvPr id="114"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16" name="Rectangle 7"/>
                <p:cNvSpPr>
                  <a:spLocks noChangeArrowheads="1"/>
                </p:cNvSpPr>
                <p:nvPr/>
              </p:nvSpPr>
              <p:spPr bwMode="auto">
                <a:xfrm>
                  <a:off x="1322"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600" b="1" dirty="0">
                      <a:latin typeface="+mj-ea"/>
                      <a:ea typeface="+mj-ea"/>
                    </a:rPr>
                    <a:t>电 路 图设 计 文 件</a:t>
                  </a:r>
                </a:p>
              </p:txBody>
            </p:sp>
          </p:grpSp>
          <p:sp>
            <p:nvSpPr>
              <p:cNvPr id="71" name="AutoShape 23"/>
              <p:cNvSpPr>
                <a:spLocks noChangeArrowheads="1"/>
              </p:cNvSpPr>
              <p:nvPr/>
            </p:nvSpPr>
            <p:spPr bwMode="auto">
              <a:xfrm>
                <a:off x="7175892" y="2571744"/>
                <a:ext cx="1468074" cy="762000"/>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72" name="Rectangle 24"/>
              <p:cNvSpPr>
                <a:spLocks noChangeArrowheads="1"/>
              </p:cNvSpPr>
              <p:nvPr/>
            </p:nvSpPr>
            <p:spPr bwMode="auto">
              <a:xfrm>
                <a:off x="7235969" y="2638423"/>
                <a:ext cx="1336559" cy="5762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b="1" dirty="0">
                    <a:latin typeface="+mj-ea"/>
                    <a:ea typeface="+mj-ea"/>
                  </a:rPr>
                  <a:t>确定实现电路的具体库名</a:t>
                </a:r>
                <a:r>
                  <a:rPr kumimoji="0" lang="zh-CN" altLang="en-US" sz="1600" b="1" dirty="0">
                    <a:latin typeface="+mj-ea"/>
                    <a:ea typeface="+mj-ea"/>
                  </a:rPr>
                  <a:t> </a:t>
                </a:r>
              </a:p>
              <a:p>
                <a:pPr algn="ctr">
                  <a:spcBef>
                    <a:spcPct val="0"/>
                  </a:spcBef>
                  <a:buClrTx/>
                </a:pPr>
                <a:r>
                  <a:rPr kumimoji="0" lang="zh-CN" altLang="en-US" sz="1600" dirty="0">
                    <a:effectLst>
                      <a:outerShdw blurRad="38100" dist="38100" dir="2700000" algn="tl">
                        <a:srgbClr val="000000"/>
                      </a:outerShdw>
                    </a:effectLst>
                    <a:latin typeface="+mj-ea"/>
                    <a:ea typeface="+mj-ea"/>
                  </a:rPr>
                  <a:t> </a:t>
                </a:r>
              </a:p>
            </p:txBody>
          </p:sp>
          <p:sp>
            <p:nvSpPr>
              <p:cNvPr id="75" name="AutoShape 30"/>
              <p:cNvSpPr>
                <a:spLocks noChangeArrowheads="1"/>
              </p:cNvSpPr>
              <p:nvPr/>
            </p:nvSpPr>
            <p:spPr bwMode="auto">
              <a:xfrm>
                <a:off x="788425" y="3214686"/>
                <a:ext cx="1908496" cy="1143000"/>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76" name="Rectangle 31"/>
              <p:cNvSpPr>
                <a:spLocks noChangeArrowheads="1"/>
              </p:cNvSpPr>
              <p:nvPr/>
            </p:nvSpPr>
            <p:spPr bwMode="auto">
              <a:xfrm>
                <a:off x="928662" y="3286124"/>
                <a:ext cx="1658302" cy="990600"/>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b="1" dirty="0">
                    <a:latin typeface="+mj-ea"/>
                    <a:ea typeface="+mj-ea"/>
                  </a:rPr>
                  <a:t>与 实 现 逻 辑 的 物 理 器 件 有 关 的 工 艺 技 术 文 件</a:t>
                </a:r>
              </a:p>
              <a:p>
                <a:pPr algn="ctr">
                  <a:spcBef>
                    <a:spcPct val="0"/>
                  </a:spcBef>
                  <a:buClrTx/>
                </a:pPr>
                <a:endParaRPr kumimoji="0" lang="zh-CN" altLang="en-US" sz="1600" dirty="0">
                  <a:effectLst>
                    <a:outerShdw blurRad="38100" dist="38100" dir="2700000" algn="tl">
                      <a:srgbClr val="000000"/>
                    </a:outerShdw>
                  </a:effectLst>
                  <a:latin typeface="+mj-ea"/>
                  <a:ea typeface="+mj-ea"/>
                </a:endParaRPr>
              </a:p>
              <a:p>
                <a:pPr algn="ctr">
                  <a:spcBef>
                    <a:spcPct val="0"/>
                  </a:spcBef>
                  <a:buClrTx/>
                </a:pPr>
                <a:r>
                  <a:rPr kumimoji="0" lang="zh-CN" altLang="en-US" sz="1600" dirty="0">
                    <a:effectLst>
                      <a:outerShdw blurRad="38100" dist="38100" dir="2700000" algn="tl">
                        <a:srgbClr val="000000"/>
                      </a:outerShdw>
                    </a:effectLst>
                    <a:latin typeface="+mj-ea"/>
                    <a:ea typeface="+mj-ea"/>
                  </a:rPr>
                  <a:t> </a:t>
                </a:r>
              </a:p>
            </p:txBody>
          </p:sp>
          <p:sp>
            <p:nvSpPr>
              <p:cNvPr id="77" name="Line 32"/>
              <p:cNvSpPr>
                <a:spLocks noChangeShapeType="1"/>
              </p:cNvSpPr>
              <p:nvPr/>
            </p:nvSpPr>
            <p:spPr bwMode="auto">
              <a:xfrm>
                <a:off x="2696921" y="3748086"/>
                <a:ext cx="660633"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wrap="none" lIns="92075" tIns="46038" rIns="92075" bIns="46038" anchor="ct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79" name="AutoShape 37"/>
              <p:cNvSpPr>
                <a:spLocks noChangeArrowheads="1"/>
              </p:cNvSpPr>
              <p:nvPr/>
            </p:nvSpPr>
            <p:spPr bwMode="auto">
              <a:xfrm>
                <a:off x="2950484" y="5429264"/>
                <a:ext cx="2693086" cy="702880"/>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81" name="Rectangle 39"/>
              <p:cNvSpPr>
                <a:spLocks noChangeArrowheads="1"/>
              </p:cNvSpPr>
              <p:nvPr/>
            </p:nvSpPr>
            <p:spPr bwMode="auto">
              <a:xfrm>
                <a:off x="3023888" y="5505464"/>
                <a:ext cx="2405368" cy="626680"/>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GB" sz="1600" b="1" dirty="0">
                    <a:latin typeface="+mj-ea"/>
                    <a:ea typeface="+mj-ea"/>
                    <a:cs typeface="Times New Roman" pitchFamily="18" charset="0"/>
                  </a:rPr>
                  <a:t> </a:t>
                </a:r>
                <a:r>
                  <a:rPr kumimoji="0" lang="zh-CN" altLang="en-GB" sz="1600" b="1" dirty="0">
                    <a:latin typeface="+mj-ea"/>
                    <a:ea typeface="+mj-ea"/>
                  </a:rPr>
                  <a:t> 电路制造工艺文件</a:t>
                </a:r>
              </a:p>
              <a:p>
                <a:pPr algn="ctr">
                  <a:spcBef>
                    <a:spcPct val="0"/>
                  </a:spcBef>
                  <a:buClrTx/>
                </a:pPr>
                <a:r>
                  <a:rPr kumimoji="0" lang="zh-CN" altLang="en-GB" sz="1600" b="1" dirty="0">
                    <a:latin typeface="+mj-ea"/>
                    <a:ea typeface="+mj-ea"/>
                  </a:rPr>
                  <a:t>  或 </a:t>
                </a:r>
                <a:r>
                  <a:rPr kumimoji="0" lang="en-GB" altLang="zh-CN" sz="1600" b="1" dirty="0">
                    <a:latin typeface="+mj-ea"/>
                    <a:ea typeface="+mj-ea"/>
                  </a:rPr>
                  <a:t>FPGA</a:t>
                </a:r>
                <a:r>
                  <a:rPr kumimoji="0" lang="zh-CN" altLang="en-GB" sz="1600" b="1" dirty="0">
                    <a:latin typeface="+mj-ea"/>
                    <a:ea typeface="+mj-ea"/>
                  </a:rPr>
                  <a:t>码流文件</a:t>
                </a:r>
                <a:endParaRPr kumimoji="0" lang="zh-CN" altLang="en-US" sz="1600" b="1" dirty="0">
                  <a:latin typeface="+mj-ea"/>
                  <a:ea typeface="+mj-ea"/>
                </a:endParaRPr>
              </a:p>
              <a:p>
                <a:pPr algn="ctr">
                  <a:spcBef>
                    <a:spcPct val="0"/>
                  </a:spcBef>
                  <a:buClrTx/>
                </a:pPr>
                <a:r>
                  <a:rPr kumimoji="0" lang="zh-CN" altLang="en-US" sz="1800" dirty="0">
                    <a:effectLst>
                      <a:outerShdw blurRad="38100" dist="38100" dir="2700000" algn="tl">
                        <a:srgbClr val="000000"/>
                      </a:outerShdw>
                    </a:effectLst>
                    <a:latin typeface="+mj-ea"/>
                    <a:ea typeface="+mj-ea"/>
                  </a:rPr>
                  <a:t> </a:t>
                </a:r>
              </a:p>
            </p:txBody>
          </p:sp>
          <p:sp>
            <p:nvSpPr>
              <p:cNvPr id="93" name="Text Box 51"/>
              <p:cNvSpPr txBox="1">
                <a:spLocks noChangeArrowheads="1"/>
              </p:cNvSpPr>
              <p:nvPr/>
            </p:nvSpPr>
            <p:spPr bwMode="auto">
              <a:xfrm>
                <a:off x="1000100" y="1500174"/>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有问题</a:t>
                </a:r>
              </a:p>
            </p:txBody>
          </p:sp>
          <p:sp>
            <p:nvSpPr>
              <p:cNvPr id="95" name="Text Box 53"/>
              <p:cNvSpPr txBox="1">
                <a:spLocks noChangeArrowheads="1"/>
              </p:cNvSpPr>
              <p:nvPr/>
            </p:nvSpPr>
            <p:spPr bwMode="auto">
              <a:xfrm>
                <a:off x="2143108" y="2571744"/>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没问题</a:t>
                </a:r>
              </a:p>
            </p:txBody>
          </p:sp>
        </p:grpSp>
        <p:grpSp>
          <p:nvGrpSpPr>
            <p:cNvPr id="60" name="Group 4"/>
            <p:cNvGrpSpPr>
              <a:grpSpLocks/>
            </p:cNvGrpSpPr>
            <p:nvPr/>
          </p:nvGrpSpPr>
          <p:grpSpPr bwMode="auto">
            <a:xfrm>
              <a:off x="5070068" y="928670"/>
              <a:ext cx="1861384" cy="414089"/>
              <a:chOff x="1296" y="749"/>
              <a:chExt cx="936" cy="499"/>
            </a:xfrm>
          </p:grpSpPr>
          <p:sp>
            <p:nvSpPr>
              <p:cNvPr id="61"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62" name="Rectangle 7"/>
              <p:cNvSpPr>
                <a:spLocks noChangeArrowheads="1"/>
              </p:cNvSpPr>
              <p:nvPr/>
            </p:nvSpPr>
            <p:spPr bwMode="auto">
              <a:xfrm>
                <a:off x="1320" y="816"/>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设 计 文 件</a:t>
                </a:r>
              </a:p>
            </p:txBody>
          </p:sp>
        </p:grpSp>
        <p:grpSp>
          <p:nvGrpSpPr>
            <p:cNvPr id="117" name="Group 4"/>
            <p:cNvGrpSpPr>
              <a:grpSpLocks/>
            </p:cNvGrpSpPr>
            <p:nvPr/>
          </p:nvGrpSpPr>
          <p:grpSpPr bwMode="auto">
            <a:xfrm>
              <a:off x="2145106" y="1586151"/>
              <a:ext cx="1861384" cy="414089"/>
              <a:chOff x="1296" y="749"/>
              <a:chExt cx="936" cy="499"/>
            </a:xfrm>
          </p:grpSpPr>
          <p:sp>
            <p:nvSpPr>
              <p:cNvPr id="118"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19" name="Rectangle 7"/>
              <p:cNvSpPr>
                <a:spLocks noChangeArrowheads="1"/>
              </p:cNvSpPr>
              <p:nvPr/>
            </p:nvSpPr>
            <p:spPr bwMode="auto">
              <a:xfrm>
                <a:off x="1320"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600" b="1" dirty="0">
                    <a:latin typeface="+mj-ea"/>
                    <a:ea typeface="+mj-ea"/>
                  </a:rPr>
                  <a:t>电 路 功能仿真</a:t>
                </a:r>
              </a:p>
            </p:txBody>
          </p:sp>
        </p:grpSp>
        <p:grpSp>
          <p:nvGrpSpPr>
            <p:cNvPr id="120" name="Group 4"/>
            <p:cNvGrpSpPr>
              <a:grpSpLocks/>
            </p:cNvGrpSpPr>
            <p:nvPr/>
          </p:nvGrpSpPr>
          <p:grpSpPr bwMode="auto">
            <a:xfrm>
              <a:off x="5070068" y="1586151"/>
              <a:ext cx="1861384" cy="414089"/>
              <a:chOff x="1296" y="749"/>
              <a:chExt cx="936" cy="499"/>
            </a:xfrm>
          </p:grpSpPr>
          <p:sp>
            <p:nvSpPr>
              <p:cNvPr id="121"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22" name="Rectangle 7"/>
              <p:cNvSpPr>
                <a:spLocks noChangeArrowheads="1"/>
              </p:cNvSpPr>
              <p:nvPr/>
            </p:nvSpPr>
            <p:spPr bwMode="auto">
              <a:xfrm>
                <a:off x="1322"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功能仿真</a:t>
                </a:r>
              </a:p>
            </p:txBody>
          </p:sp>
        </p:grpSp>
        <p:sp>
          <p:nvSpPr>
            <p:cNvPr id="133" name="菱形 132"/>
            <p:cNvSpPr/>
            <p:nvPr/>
          </p:nvSpPr>
          <p:spPr bwMode="auto">
            <a:xfrm>
              <a:off x="2897203" y="2214554"/>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40" name="肘形连接符 136"/>
            <p:cNvCxnSpPr>
              <a:stCxn id="133" idx="1"/>
              <a:endCxn id="114" idx="1"/>
            </p:cNvCxnSpPr>
            <p:nvPr/>
          </p:nvCxnSpPr>
          <p:spPr bwMode="auto">
            <a:xfrm rot="10800000">
              <a:off x="2145107" y="1150253"/>
              <a:ext cx="752097" cy="1171458"/>
            </a:xfrm>
            <a:prstGeom prst="bentConnector3">
              <a:avLst>
                <a:gd name="adj1" fmla="val 130395"/>
              </a:avLst>
            </a:prstGeom>
            <a:solidFill>
              <a:schemeClr val="accent1"/>
            </a:solidFill>
            <a:ln w="19050" cap="flat" cmpd="sng" algn="ctr">
              <a:solidFill>
                <a:schemeClr val="tx1"/>
              </a:solidFill>
              <a:prstDash val="solid"/>
              <a:round/>
              <a:headEnd type="none" w="med" len="med"/>
              <a:tailEnd type="triangle"/>
            </a:ln>
            <a:effectLst/>
          </p:spPr>
        </p:cxnSp>
        <p:grpSp>
          <p:nvGrpSpPr>
            <p:cNvPr id="148" name="Group 4"/>
            <p:cNvGrpSpPr>
              <a:grpSpLocks/>
            </p:cNvGrpSpPr>
            <p:nvPr/>
          </p:nvGrpSpPr>
          <p:grpSpPr bwMode="auto">
            <a:xfrm>
              <a:off x="3357554" y="3571876"/>
              <a:ext cx="1861384" cy="414089"/>
              <a:chOff x="1296" y="749"/>
              <a:chExt cx="936" cy="499"/>
            </a:xfrm>
          </p:grpSpPr>
          <p:sp>
            <p:nvSpPr>
              <p:cNvPr id="149"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50" name="Rectangle 7"/>
              <p:cNvSpPr>
                <a:spLocks noChangeArrowheads="1"/>
              </p:cNvSpPr>
              <p:nvPr/>
            </p:nvSpPr>
            <p:spPr bwMode="auto">
              <a:xfrm>
                <a:off x="1320"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600" b="1" dirty="0">
                    <a:latin typeface="+mj-ea"/>
                    <a:ea typeface="+mj-ea"/>
                  </a:rPr>
                  <a:t>优化、布局布线</a:t>
                </a:r>
              </a:p>
            </p:txBody>
          </p:sp>
        </p:grpSp>
        <p:grpSp>
          <p:nvGrpSpPr>
            <p:cNvPr id="151" name="Group 4"/>
            <p:cNvGrpSpPr>
              <a:grpSpLocks/>
            </p:cNvGrpSpPr>
            <p:nvPr/>
          </p:nvGrpSpPr>
          <p:grpSpPr bwMode="auto">
            <a:xfrm>
              <a:off x="5299900" y="2745700"/>
              <a:ext cx="1486678" cy="414089"/>
              <a:chOff x="1296" y="749"/>
              <a:chExt cx="936" cy="499"/>
            </a:xfrm>
          </p:grpSpPr>
          <p:sp>
            <p:nvSpPr>
              <p:cNvPr id="152"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53" name="Rectangle 7"/>
              <p:cNvSpPr>
                <a:spLocks noChangeArrowheads="1"/>
              </p:cNvSpPr>
              <p:nvPr/>
            </p:nvSpPr>
            <p:spPr bwMode="auto">
              <a:xfrm>
                <a:off x="1320"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en-US" altLang="zh-CN" sz="1600" b="1" dirty="0">
                    <a:latin typeface="+mj-ea"/>
                    <a:ea typeface="+mj-ea"/>
                  </a:rPr>
                  <a:t>HDL</a:t>
                </a:r>
                <a:r>
                  <a:rPr kumimoji="0" lang="zh-CN" altLang="en-US" sz="1600" b="1" dirty="0">
                    <a:latin typeface="+mj-ea"/>
                    <a:ea typeface="+mj-ea"/>
                  </a:rPr>
                  <a:t>综合</a:t>
                </a:r>
              </a:p>
            </p:txBody>
          </p:sp>
        </p:grpSp>
        <p:sp>
          <p:nvSpPr>
            <p:cNvPr id="154" name="Text Box 53"/>
            <p:cNvSpPr txBox="1">
              <a:spLocks noChangeArrowheads="1"/>
            </p:cNvSpPr>
            <p:nvPr/>
          </p:nvSpPr>
          <p:spPr bwMode="auto">
            <a:xfrm>
              <a:off x="5000628" y="2357430"/>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没问题</a:t>
              </a:r>
            </a:p>
          </p:txBody>
        </p:sp>
        <p:sp>
          <p:nvSpPr>
            <p:cNvPr id="156" name="菱形 155"/>
            <p:cNvSpPr/>
            <p:nvPr/>
          </p:nvSpPr>
          <p:spPr bwMode="auto">
            <a:xfrm>
              <a:off x="5822165" y="2214554"/>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58" name="肘形连接符 136"/>
            <p:cNvCxnSpPr>
              <a:stCxn id="156" idx="3"/>
              <a:endCxn id="61" idx="3"/>
            </p:cNvCxnSpPr>
            <p:nvPr/>
          </p:nvCxnSpPr>
          <p:spPr bwMode="auto">
            <a:xfrm flipV="1">
              <a:off x="6179355" y="1135715"/>
              <a:ext cx="752097" cy="1185996"/>
            </a:xfrm>
            <a:prstGeom prst="bentConnector3">
              <a:avLst>
                <a:gd name="adj1" fmla="val 130395"/>
              </a:avLst>
            </a:prstGeom>
            <a:solidFill>
              <a:schemeClr val="accent1"/>
            </a:solidFill>
            <a:ln w="19050" cap="flat" cmpd="sng" algn="ctr">
              <a:solidFill>
                <a:schemeClr val="tx1"/>
              </a:solidFill>
              <a:prstDash val="solid"/>
              <a:round/>
              <a:headEnd type="none" w="med" len="med"/>
              <a:tailEnd type="triangle"/>
            </a:ln>
            <a:effectLst/>
          </p:spPr>
        </p:cxnSp>
        <p:sp>
          <p:nvSpPr>
            <p:cNvPr id="161" name="Text Box 51"/>
            <p:cNvSpPr txBox="1">
              <a:spLocks noChangeArrowheads="1"/>
            </p:cNvSpPr>
            <p:nvPr/>
          </p:nvSpPr>
          <p:spPr bwMode="auto">
            <a:xfrm>
              <a:off x="7286644" y="1500174"/>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有问题</a:t>
              </a:r>
            </a:p>
          </p:txBody>
        </p:sp>
        <p:cxnSp>
          <p:nvCxnSpPr>
            <p:cNvPr id="168" name="直接箭头连接符 167"/>
            <p:cNvCxnSpPr/>
            <p:nvPr/>
          </p:nvCxnSpPr>
          <p:spPr bwMode="auto">
            <a:xfrm rot="10800000" flipV="1">
              <a:off x="6786578" y="2952744"/>
              <a:ext cx="389314"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2" name="直接箭头连接符 171"/>
            <p:cNvCxnSpPr/>
            <p:nvPr/>
          </p:nvCxnSpPr>
          <p:spPr bwMode="auto">
            <a:xfrm rot="16200000" flipH="1">
              <a:off x="2961371" y="1470725"/>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5" name="直接箭头连接符 174"/>
            <p:cNvCxnSpPr>
              <a:stCxn id="118" idx="2"/>
              <a:endCxn id="133" idx="0"/>
            </p:cNvCxnSpPr>
            <p:nvPr/>
          </p:nvCxnSpPr>
          <p:spPr bwMode="auto">
            <a:xfrm rot="5400000">
              <a:off x="2968641" y="2107397"/>
              <a:ext cx="214314"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2" name="直接箭头连接符 181"/>
            <p:cNvCxnSpPr/>
            <p:nvPr/>
          </p:nvCxnSpPr>
          <p:spPr bwMode="auto">
            <a:xfrm rot="16200000" flipH="1">
              <a:off x="5886333" y="1470727"/>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3" name="直接箭头连接符 182"/>
            <p:cNvCxnSpPr/>
            <p:nvPr/>
          </p:nvCxnSpPr>
          <p:spPr bwMode="auto">
            <a:xfrm rot="5400000">
              <a:off x="5893603" y="2107399"/>
              <a:ext cx="214314"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4" name="直接箭头连接符 183"/>
            <p:cNvCxnSpPr/>
            <p:nvPr/>
          </p:nvCxnSpPr>
          <p:spPr bwMode="auto">
            <a:xfrm rot="16200000" flipH="1">
              <a:off x="5850614" y="2579015"/>
              <a:ext cx="300293"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5" name="肘形连接符 136"/>
            <p:cNvCxnSpPr>
              <a:stCxn id="133" idx="2"/>
              <a:endCxn id="149" idx="0"/>
            </p:cNvCxnSpPr>
            <p:nvPr/>
          </p:nvCxnSpPr>
          <p:spPr bwMode="auto">
            <a:xfrm rot="16200000" flipH="1">
              <a:off x="3110518" y="2394148"/>
              <a:ext cx="1143008" cy="1212448"/>
            </a:xfrm>
            <a:prstGeom prst="bentConnector3">
              <a:avLst>
                <a:gd name="adj1" fmla="val 82666"/>
              </a:avLst>
            </a:prstGeom>
            <a:solidFill>
              <a:schemeClr val="accent1"/>
            </a:solidFill>
            <a:ln w="19050" cap="flat" cmpd="sng" algn="ctr">
              <a:solidFill>
                <a:schemeClr val="tx1"/>
              </a:solidFill>
              <a:prstDash val="solid"/>
              <a:round/>
              <a:headEnd type="none" w="med" len="med"/>
              <a:tailEnd type="triangle"/>
            </a:ln>
            <a:effectLst/>
          </p:spPr>
        </p:cxnSp>
        <p:cxnSp>
          <p:nvCxnSpPr>
            <p:cNvPr id="188" name="肘形连接符 136"/>
            <p:cNvCxnSpPr>
              <a:stCxn id="152" idx="2"/>
              <a:endCxn id="149" idx="0"/>
            </p:cNvCxnSpPr>
            <p:nvPr/>
          </p:nvCxnSpPr>
          <p:spPr bwMode="auto">
            <a:xfrm rot="5400000">
              <a:off x="4959700" y="2488336"/>
              <a:ext cx="412087" cy="1754993"/>
            </a:xfrm>
            <a:prstGeom prst="bentConnector3">
              <a:avLst>
                <a:gd name="adj1" fmla="val 52312"/>
              </a:avLst>
            </a:prstGeom>
            <a:solidFill>
              <a:schemeClr val="accent1"/>
            </a:solidFill>
            <a:ln w="19050" cap="flat" cmpd="sng" algn="ctr">
              <a:solidFill>
                <a:schemeClr val="tx1"/>
              </a:solidFill>
              <a:prstDash val="solid"/>
              <a:round/>
              <a:headEnd type="none" w="med" len="med"/>
              <a:tailEnd type="triangle"/>
            </a:ln>
            <a:effectLst/>
          </p:spPr>
        </p:cxnSp>
        <p:grpSp>
          <p:nvGrpSpPr>
            <p:cNvPr id="193" name="Group 4"/>
            <p:cNvGrpSpPr>
              <a:grpSpLocks/>
            </p:cNvGrpSpPr>
            <p:nvPr/>
          </p:nvGrpSpPr>
          <p:grpSpPr bwMode="auto">
            <a:xfrm>
              <a:off x="3357554" y="4229357"/>
              <a:ext cx="1861384" cy="414089"/>
              <a:chOff x="1296" y="749"/>
              <a:chExt cx="936" cy="499"/>
            </a:xfrm>
          </p:grpSpPr>
          <p:sp>
            <p:nvSpPr>
              <p:cNvPr id="194" name="AutoShape 5"/>
              <p:cNvSpPr>
                <a:spLocks noChangeArrowheads="1"/>
              </p:cNvSpPr>
              <p:nvPr/>
            </p:nvSpPr>
            <p:spPr bwMode="auto">
              <a:xfrm>
                <a:off x="1296" y="749"/>
                <a:ext cx="936" cy="499"/>
              </a:xfrm>
              <a:prstGeom prst="roundRect">
                <a:avLst>
                  <a:gd name="adj" fmla="val 16667"/>
                </a:avLst>
              </a:prstGeom>
              <a:ln/>
              <a:extLst/>
            </p:spPr>
            <p:style>
              <a:lnRef idx="2">
                <a:schemeClr val="dk1"/>
              </a:lnRef>
              <a:fillRef idx="1">
                <a:schemeClr val="lt1"/>
              </a:fillRef>
              <a:effectRef idx="0">
                <a:schemeClr val="dk1"/>
              </a:effectRef>
              <a:fontRef idx="minor">
                <a:schemeClr val="dk1"/>
              </a:fontRef>
            </p:style>
            <p:txBody>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endParaRPr lang="zh-CN" altLang="en-US">
                  <a:latin typeface="+mj-ea"/>
                  <a:ea typeface="+mj-ea"/>
                </a:endParaRPr>
              </a:p>
            </p:txBody>
          </p:sp>
          <p:sp>
            <p:nvSpPr>
              <p:cNvPr id="195" name="Rectangle 7"/>
              <p:cNvSpPr>
                <a:spLocks noChangeArrowheads="1"/>
              </p:cNvSpPr>
              <p:nvPr/>
            </p:nvSpPr>
            <p:spPr bwMode="auto">
              <a:xfrm>
                <a:off x="1320" y="818"/>
                <a:ext cx="874" cy="363"/>
              </a:xfrm>
              <a:prstGeom prst="rect">
                <a:avLst/>
              </a:prstGeom>
              <a:noFill/>
              <a:ln>
                <a:noFill/>
              </a:ln>
              <a:extLst/>
            </p:spPr>
            <p:style>
              <a:lnRef idx="2">
                <a:schemeClr val="dk1"/>
              </a:lnRef>
              <a:fillRef idx="1">
                <a:schemeClr val="lt1"/>
              </a:fillRef>
              <a:effectRef idx="0">
                <a:schemeClr val="dk1"/>
              </a:effectRef>
              <a:fontRef idx="minor">
                <a:schemeClr val="dk1"/>
              </a:fontRef>
            </p:style>
            <p:txBody>
              <a:bodyPr lIns="12700" tIns="12700" rIns="12700" bIns="12700"/>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spcBef>
                    <a:spcPct val="0"/>
                  </a:spcBef>
                  <a:buClrTx/>
                </a:pPr>
                <a:r>
                  <a:rPr kumimoji="0" lang="zh-CN" altLang="en-US" sz="1600" b="1" dirty="0">
                    <a:latin typeface="+mj-ea"/>
                    <a:ea typeface="+mj-ea"/>
                  </a:rPr>
                  <a:t>布线后门级仿真</a:t>
                </a:r>
              </a:p>
            </p:txBody>
          </p:sp>
        </p:grpSp>
        <p:cxnSp>
          <p:nvCxnSpPr>
            <p:cNvPr id="196" name="直接箭头连接符 195"/>
            <p:cNvCxnSpPr/>
            <p:nvPr/>
          </p:nvCxnSpPr>
          <p:spPr bwMode="auto">
            <a:xfrm rot="16200000" flipH="1">
              <a:off x="4173819" y="4099392"/>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97" name="菱形 196"/>
            <p:cNvSpPr/>
            <p:nvPr/>
          </p:nvSpPr>
          <p:spPr bwMode="auto">
            <a:xfrm>
              <a:off x="4109651" y="4857760"/>
              <a:ext cx="357190" cy="214314"/>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0" name="Text Box 53"/>
            <p:cNvSpPr txBox="1">
              <a:spLocks noChangeArrowheads="1"/>
            </p:cNvSpPr>
            <p:nvPr/>
          </p:nvSpPr>
          <p:spPr bwMode="auto">
            <a:xfrm>
              <a:off x="3500430" y="5072074"/>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没问题</a:t>
              </a:r>
            </a:p>
          </p:txBody>
        </p:sp>
        <p:sp>
          <p:nvSpPr>
            <p:cNvPr id="201" name="Text Box 51"/>
            <p:cNvSpPr txBox="1">
              <a:spLocks noChangeArrowheads="1"/>
            </p:cNvSpPr>
            <p:nvPr/>
          </p:nvSpPr>
          <p:spPr bwMode="auto">
            <a:xfrm>
              <a:off x="5286380" y="4572008"/>
              <a:ext cx="857256" cy="339196"/>
            </a:xfrm>
            <a:prstGeom prst="rect">
              <a:avLst/>
            </a:prstGeom>
            <a:ln>
              <a:noFill/>
            </a:ln>
            <a:extLst/>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50000"/>
                </a:spcBef>
                <a:spcAft>
                  <a:spcPct val="0"/>
                </a:spcAft>
                <a:buClr>
                  <a:schemeClr val="tx2"/>
                </a:buClr>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a:lstStyle>
            <a:p>
              <a:pPr algn="ctr"/>
              <a:r>
                <a:rPr lang="zh-CN" altLang="en-US" sz="1600" b="1" dirty="0">
                  <a:latin typeface="+mj-ea"/>
                  <a:ea typeface="+mj-ea"/>
                </a:rPr>
                <a:t>有问题</a:t>
              </a:r>
            </a:p>
          </p:txBody>
        </p:sp>
        <p:cxnSp>
          <p:nvCxnSpPr>
            <p:cNvPr id="202" name="直接箭头连接符 201"/>
            <p:cNvCxnSpPr/>
            <p:nvPr/>
          </p:nvCxnSpPr>
          <p:spPr bwMode="auto">
            <a:xfrm rot="16200000" flipH="1">
              <a:off x="4177210" y="4756874"/>
              <a:ext cx="228854" cy="199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03" name="肘形连接符 136"/>
            <p:cNvCxnSpPr>
              <a:stCxn id="197" idx="3"/>
              <a:endCxn id="61" idx="0"/>
            </p:cNvCxnSpPr>
            <p:nvPr/>
          </p:nvCxnSpPr>
          <p:spPr bwMode="auto">
            <a:xfrm flipV="1">
              <a:off x="4466841" y="928670"/>
              <a:ext cx="1533919" cy="4036247"/>
            </a:xfrm>
            <a:prstGeom prst="bentConnector4">
              <a:avLst>
                <a:gd name="adj1" fmla="val 282950"/>
                <a:gd name="adj2" fmla="val 105192"/>
              </a:avLst>
            </a:prstGeom>
            <a:solidFill>
              <a:schemeClr val="accent1"/>
            </a:solidFill>
            <a:ln w="19050" cap="flat" cmpd="sng" algn="ctr">
              <a:solidFill>
                <a:schemeClr val="tx1"/>
              </a:solidFill>
              <a:prstDash val="solid"/>
              <a:round/>
              <a:headEnd type="none" w="med" len="med"/>
              <a:tailEnd type="triangle"/>
            </a:ln>
            <a:effectLst/>
          </p:spPr>
        </p:cxnSp>
        <p:cxnSp>
          <p:nvCxnSpPr>
            <p:cNvPr id="208" name="肘形连接符 136"/>
            <p:cNvCxnSpPr>
              <a:endCxn id="114" idx="0"/>
            </p:cNvCxnSpPr>
            <p:nvPr/>
          </p:nvCxnSpPr>
          <p:spPr bwMode="auto">
            <a:xfrm rot="10800000" flipV="1">
              <a:off x="3075798" y="714356"/>
              <a:ext cx="2924962" cy="228852"/>
            </a:xfrm>
            <a:prstGeom prst="bentConnector2">
              <a:avLst/>
            </a:prstGeom>
            <a:solidFill>
              <a:schemeClr val="accent1"/>
            </a:solidFill>
            <a:ln w="19050" cap="flat" cmpd="sng" algn="ctr">
              <a:solidFill>
                <a:schemeClr val="tx1"/>
              </a:solidFill>
              <a:prstDash val="solid"/>
              <a:round/>
              <a:headEnd type="none" w="med" len="med"/>
              <a:tailEnd type="triangle"/>
            </a:ln>
            <a:effectLst/>
          </p:spPr>
        </p:cxnSp>
        <p:cxnSp>
          <p:nvCxnSpPr>
            <p:cNvPr id="216" name="直接箭头连接符 215"/>
            <p:cNvCxnSpPr/>
            <p:nvPr/>
          </p:nvCxnSpPr>
          <p:spPr bwMode="auto">
            <a:xfrm rot="16200000" flipH="1">
              <a:off x="4113042" y="5246278"/>
              <a:ext cx="357190" cy="878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96429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基本程序结构</a:t>
            </a:r>
            <a:endParaRPr lang="en-US" altLang="zh-CN" dirty="0"/>
          </a:p>
          <a:p>
            <a:pPr lvl="1"/>
            <a:r>
              <a:rPr lang="zh-CN" altLang="en-US" dirty="0"/>
              <a:t>模块化</a:t>
            </a:r>
            <a:endParaRPr lang="en-US" altLang="zh-CN" dirty="0"/>
          </a:p>
          <a:p>
            <a:pPr marL="0" indent="0">
              <a:buNone/>
            </a:pPr>
            <a:r>
              <a:rPr lang="en-US" altLang="zh-CN" sz="2800" b="1" dirty="0">
                <a:solidFill>
                  <a:srgbClr val="0000FF"/>
                </a:solidFill>
                <a:latin typeface="Courier New"/>
              </a:rPr>
              <a:t>	module</a:t>
            </a:r>
            <a:r>
              <a:rPr lang="en-US" altLang="zh-CN" sz="2800" dirty="0">
                <a:solidFill>
                  <a:srgbClr val="000000"/>
                </a:solidFill>
                <a:latin typeface="Courier New"/>
              </a:rPr>
              <a:t> </a:t>
            </a:r>
            <a:r>
              <a:rPr lang="en-US" altLang="zh-CN" sz="2800" b="1" dirty="0">
                <a:solidFill>
                  <a:srgbClr val="000080"/>
                </a:solidFill>
                <a:latin typeface="Courier New"/>
              </a:rPr>
              <a:t>&lt;</a:t>
            </a:r>
            <a:r>
              <a:rPr lang="zh-CN" altLang="en-US" sz="2800" b="1" dirty="0">
                <a:solidFill>
                  <a:srgbClr val="000080"/>
                </a:solidFill>
                <a:latin typeface="Courier New"/>
              </a:rPr>
              <a:t>模</a:t>
            </a:r>
            <a:r>
              <a:rPr lang="zh-CN" altLang="en-US" sz="2800" dirty="0">
                <a:solidFill>
                  <a:srgbClr val="000000"/>
                </a:solidFill>
                <a:latin typeface="Courier New"/>
              </a:rPr>
              <a:t>块名</a:t>
            </a:r>
            <a:r>
              <a:rPr lang="en-US" altLang="zh-CN" sz="2800" b="1" dirty="0">
                <a:solidFill>
                  <a:srgbClr val="000080"/>
                </a:solidFill>
                <a:latin typeface="Courier New"/>
              </a:rPr>
              <a:t>&gt;(&lt;</a:t>
            </a:r>
            <a:r>
              <a:rPr lang="zh-CN" altLang="en-US" sz="2800" dirty="0">
                <a:solidFill>
                  <a:srgbClr val="000000"/>
                </a:solidFill>
                <a:latin typeface="Courier New"/>
              </a:rPr>
              <a:t>端口列表</a:t>
            </a:r>
            <a:r>
              <a:rPr lang="en-US" altLang="zh-CN" sz="2800" b="1" dirty="0">
                <a:solidFill>
                  <a:srgbClr val="000080"/>
                </a:solidFill>
                <a:latin typeface="Courier New"/>
              </a:rPr>
              <a:t>&gt;)</a:t>
            </a:r>
            <a:r>
              <a:rPr lang="zh-CN" altLang="en-US" sz="2800" dirty="0">
                <a:solidFill>
                  <a:srgbClr val="000000"/>
                </a:solidFill>
                <a:latin typeface="Courier New"/>
              </a:rPr>
              <a:t> </a:t>
            </a:r>
            <a:endParaRPr lang="en-US" altLang="zh-CN" sz="2800" dirty="0">
              <a:solidFill>
                <a:srgbClr val="000000"/>
              </a:solidFill>
              <a:latin typeface="Courier New"/>
            </a:endParaRPr>
          </a:p>
          <a:p>
            <a:pPr marL="0" indent="0">
              <a:buNone/>
            </a:pPr>
            <a:r>
              <a:rPr lang="en-US" altLang="zh-CN" sz="2800" b="1" dirty="0">
                <a:solidFill>
                  <a:srgbClr val="000080"/>
                </a:solidFill>
                <a:latin typeface="Courier New"/>
              </a:rPr>
              <a:t>	&lt;</a:t>
            </a:r>
            <a:r>
              <a:rPr lang="zh-CN" altLang="en-US" sz="2800" dirty="0">
                <a:solidFill>
                  <a:srgbClr val="000000"/>
                </a:solidFill>
                <a:latin typeface="Courier New"/>
              </a:rPr>
              <a:t>定义</a:t>
            </a:r>
            <a:r>
              <a:rPr lang="en-US" altLang="zh-CN" sz="2800" b="1" dirty="0">
                <a:solidFill>
                  <a:srgbClr val="000080"/>
                </a:solidFill>
                <a:latin typeface="Courier New"/>
              </a:rPr>
              <a:t>&gt;</a:t>
            </a:r>
            <a:r>
              <a:rPr lang="zh-CN" altLang="en-US" sz="2800" dirty="0">
                <a:solidFill>
                  <a:srgbClr val="000000"/>
                </a:solidFill>
                <a:latin typeface="Courier New"/>
              </a:rPr>
              <a:t> </a:t>
            </a:r>
            <a:endParaRPr lang="en-US" altLang="zh-CN" sz="2800" dirty="0">
              <a:solidFill>
                <a:srgbClr val="000000"/>
              </a:solidFill>
              <a:latin typeface="Courier New"/>
            </a:endParaRPr>
          </a:p>
          <a:p>
            <a:pPr marL="0" indent="0">
              <a:buNone/>
            </a:pPr>
            <a:r>
              <a:rPr lang="en-US" altLang="zh-CN" sz="2800" b="1" dirty="0">
                <a:solidFill>
                  <a:srgbClr val="000080"/>
                </a:solidFill>
                <a:latin typeface="Courier New"/>
              </a:rPr>
              <a:t>	&lt;</a:t>
            </a:r>
            <a:r>
              <a:rPr lang="zh-CN" altLang="en-US" sz="2800" b="1" dirty="0">
                <a:solidFill>
                  <a:srgbClr val="000080"/>
                </a:solidFill>
                <a:latin typeface="Courier New"/>
              </a:rPr>
              <a:t>模</a:t>
            </a:r>
            <a:r>
              <a:rPr lang="zh-CN" altLang="en-US" sz="2800" dirty="0">
                <a:solidFill>
                  <a:srgbClr val="000000"/>
                </a:solidFill>
                <a:latin typeface="Courier New"/>
              </a:rPr>
              <a:t>块条目</a:t>
            </a:r>
            <a:r>
              <a:rPr lang="en-US" altLang="zh-CN" sz="2800" b="1" dirty="0">
                <a:solidFill>
                  <a:srgbClr val="000080"/>
                </a:solidFill>
                <a:latin typeface="Courier New"/>
              </a:rPr>
              <a:t>&gt;</a:t>
            </a:r>
            <a:r>
              <a:rPr lang="zh-CN" altLang="en-US" sz="2800" dirty="0">
                <a:solidFill>
                  <a:srgbClr val="000000"/>
                </a:solidFill>
                <a:latin typeface="Courier New"/>
              </a:rPr>
              <a:t> </a:t>
            </a:r>
            <a:endParaRPr lang="en-US" altLang="zh-CN" sz="2800" dirty="0">
              <a:solidFill>
                <a:srgbClr val="000000"/>
              </a:solidFill>
              <a:latin typeface="Courier New"/>
            </a:endParaRPr>
          </a:p>
          <a:p>
            <a:pPr marL="0" indent="0">
              <a:buNone/>
            </a:pPr>
            <a:r>
              <a:rPr lang="en-US" altLang="zh-CN" sz="2800" b="1" dirty="0">
                <a:solidFill>
                  <a:srgbClr val="0000FF"/>
                </a:solidFill>
                <a:latin typeface="Courier New"/>
              </a:rPr>
              <a:t>	</a:t>
            </a:r>
            <a:r>
              <a:rPr lang="en-US" altLang="zh-CN" sz="2800" b="1" dirty="0" err="1">
                <a:solidFill>
                  <a:srgbClr val="0000FF"/>
                </a:solidFill>
                <a:latin typeface="Courier New"/>
              </a:rPr>
              <a:t>endmodule</a:t>
            </a:r>
            <a:r>
              <a:rPr lang="en-US" altLang="zh-CN" sz="2800" dirty="0">
                <a:solidFill>
                  <a:srgbClr val="000000"/>
                </a:solidFill>
                <a:latin typeface="Courier New"/>
              </a:rPr>
              <a:t> </a:t>
            </a:r>
          </a:p>
          <a:p>
            <a:pPr marL="0" indent="0">
              <a:buNone/>
            </a:pPr>
            <a:endParaRPr lang="en-US" altLang="zh-CN" sz="1000" dirty="0"/>
          </a:p>
          <a:p>
            <a:pPr lvl="1"/>
            <a:r>
              <a:rPr lang="zh-CN" altLang="en-US" dirty="0"/>
              <a:t>根据</a:t>
            </a:r>
            <a:r>
              <a:rPr lang="en-US" altLang="zh-CN" dirty="0"/>
              <a:t>&lt;</a:t>
            </a:r>
            <a:r>
              <a:rPr lang="zh-CN" altLang="en-US" dirty="0"/>
              <a:t>定义</a:t>
            </a:r>
            <a:r>
              <a:rPr lang="en-US" altLang="zh-CN" dirty="0"/>
              <a:t>&gt; &lt;</a:t>
            </a:r>
            <a:r>
              <a:rPr lang="zh-CN" altLang="en-US" dirty="0"/>
              <a:t>模块条目</a:t>
            </a:r>
            <a:r>
              <a:rPr lang="en-US" altLang="zh-CN" dirty="0"/>
              <a:t>&gt;</a:t>
            </a:r>
            <a:r>
              <a:rPr lang="zh-CN" altLang="en-US" dirty="0"/>
              <a:t>的描述方法不同，可将模块分为</a:t>
            </a:r>
            <a:r>
              <a:rPr lang="zh-CN" altLang="en-US" dirty="0">
                <a:solidFill>
                  <a:srgbClr val="FF0000"/>
                </a:solidFill>
              </a:rPr>
              <a:t>行为描述模块</a:t>
            </a:r>
            <a:r>
              <a:rPr lang="zh-CN" altLang="en-US" dirty="0"/>
              <a:t>、</a:t>
            </a:r>
            <a:r>
              <a:rPr lang="zh-CN" altLang="en-US" dirty="0">
                <a:solidFill>
                  <a:srgbClr val="FF0000"/>
                </a:solidFill>
              </a:rPr>
              <a:t>结构描述模块</a:t>
            </a:r>
            <a:r>
              <a:rPr lang="zh-CN" altLang="en-US" dirty="0"/>
              <a:t>，或者两者结合</a:t>
            </a:r>
          </a:p>
        </p:txBody>
      </p:sp>
    </p:spTree>
    <p:extLst>
      <p:ext uri="{BB962C8B-B14F-4D97-AF65-F5344CB8AC3E}">
        <p14:creationId xmlns:p14="http://schemas.microsoft.com/office/powerpoint/2010/main" val="142014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行为描述方式</a:t>
            </a:r>
            <a:endParaRPr lang="en-US" altLang="zh-CN" dirty="0"/>
          </a:p>
          <a:p>
            <a:pPr lvl="1"/>
            <a:r>
              <a:rPr lang="zh-CN" altLang="en-US" dirty="0"/>
              <a:t>表示输入输出间转换的行</a:t>
            </a:r>
            <a:endParaRPr lang="en-US" altLang="zh-CN" dirty="0"/>
          </a:p>
          <a:p>
            <a:pPr marL="457200" lvl="1" indent="0">
              <a:buNone/>
            </a:pPr>
            <a:r>
              <a:rPr lang="zh-CN" altLang="en-US" dirty="0"/>
              <a:t>为，不涉及具体结构</a:t>
            </a:r>
            <a:endParaRPr lang="en-US" altLang="zh-CN" dirty="0"/>
          </a:p>
        </p:txBody>
      </p:sp>
      <p:sp>
        <p:nvSpPr>
          <p:cNvPr id="2" name="TextBox 1"/>
          <p:cNvSpPr txBox="1"/>
          <p:nvPr/>
        </p:nvSpPr>
        <p:spPr>
          <a:xfrm>
            <a:off x="452860" y="2996952"/>
            <a:ext cx="8064895" cy="2554545"/>
          </a:xfrm>
          <a:prstGeom prst="rect">
            <a:avLst/>
          </a:prstGeom>
          <a:noFill/>
        </p:spPr>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mux_2_to_1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a:solidFill>
                  <a:srgbClr val="008000"/>
                </a:solidFill>
                <a:highlight>
                  <a:srgbClr val="FFFFFF"/>
                </a:highlight>
                <a:latin typeface="+mj-ea"/>
                <a:ea typeface="+mj-ea"/>
              </a:rPr>
              <a:t>	//</a:t>
            </a:r>
            <a:r>
              <a:rPr lang="zh-CN" altLang="en-US" sz="2000" dirty="0">
                <a:solidFill>
                  <a:srgbClr val="008000"/>
                </a:solidFill>
                <a:highlight>
                  <a:srgbClr val="FFFFFF"/>
                </a:highlight>
                <a:latin typeface="+mj-ea"/>
                <a:ea typeface="+mj-ea"/>
              </a:rPr>
              <a:t>这是一个二选一数据选择器，名为</a:t>
            </a:r>
            <a:r>
              <a:rPr lang="en-US" altLang="zh-CN" sz="2000" dirty="0">
                <a:solidFill>
                  <a:srgbClr val="008000"/>
                </a:solidFill>
                <a:highlight>
                  <a:srgbClr val="FFFFFF"/>
                </a:highlight>
                <a:latin typeface="+mj-ea"/>
                <a:ea typeface="+mj-ea"/>
              </a:rPr>
              <a:t>mux_2_to_1</a:t>
            </a: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定义该模块的输入端口为</a:t>
            </a:r>
            <a:r>
              <a:rPr lang="en-US" altLang="zh-CN" sz="2000" dirty="0" err="1">
                <a:solidFill>
                  <a:srgbClr val="008000"/>
                </a:solidFill>
                <a:highlight>
                  <a:srgbClr val="FFFFFF"/>
                </a:highlight>
                <a:latin typeface="+mj-ea"/>
                <a:ea typeface="+mj-ea"/>
              </a:rPr>
              <a:t>a,b,sel</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output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定义该模块的输出端口为</a:t>
            </a:r>
            <a:r>
              <a:rPr lang="en-US" altLang="zh-CN" sz="2000" dirty="0" err="1">
                <a:solidFill>
                  <a:srgbClr val="008000"/>
                </a:solidFill>
                <a:highlight>
                  <a:srgbClr val="FFFFFF"/>
                </a:highlight>
                <a:latin typeface="+mj-ea"/>
                <a:ea typeface="+mj-ea"/>
              </a:rPr>
              <a:t>out,outbar</a:t>
            </a:r>
            <a:endParaRPr lang="en-US" altLang="zh-CN" sz="2000" dirty="0">
              <a:solidFill>
                <a:srgbClr val="008000"/>
              </a:solidFill>
              <a:highlight>
                <a:srgbClr val="FFFFFF"/>
              </a:highlight>
              <a:latin typeface="+mj-ea"/>
              <a:ea typeface="+mj-ea"/>
            </a:endParaRP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=1,</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a</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p>
          <a:p>
            <a:r>
              <a:rPr lang="en-US" altLang="zh-CN" sz="2000" dirty="0">
                <a:solidFill>
                  <a:srgbClr val="000000"/>
                </a:solidFill>
                <a:highlight>
                  <a:srgbClr val="FFFFFF"/>
                </a:highlight>
                <a:latin typeface="+mj-ea"/>
                <a:ea typeface="+mj-ea"/>
              </a:rPr>
              <a:t>		</a:t>
            </a:r>
            <a:r>
              <a:rPr lang="zh-CN" altLang="en-US" sz="2000" dirty="0">
                <a:solidFill>
                  <a:srgbClr val="00000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如果</a:t>
            </a:r>
            <a:r>
              <a:rPr lang="en-US" altLang="zh-CN" sz="2000" dirty="0" err="1">
                <a:solidFill>
                  <a:srgbClr val="008000"/>
                </a:solidFill>
                <a:highlight>
                  <a:srgbClr val="FFFFFF"/>
                </a:highlight>
                <a:latin typeface="+mj-ea"/>
                <a:ea typeface="+mj-ea"/>
              </a:rPr>
              <a:t>sel</a:t>
            </a:r>
            <a:r>
              <a:rPr lang="en-US" altLang="zh-CN" sz="2000" dirty="0">
                <a:solidFill>
                  <a:srgbClr val="008000"/>
                </a:solidFill>
                <a:highlight>
                  <a:srgbClr val="FFFFFF"/>
                </a:highlight>
                <a:latin typeface="+mj-ea"/>
                <a:ea typeface="+mj-ea"/>
              </a:rPr>
              <a:t>=0,</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b</a:t>
            </a:r>
            <a:r>
              <a:rPr lang="zh-CN" altLang="en-US" sz="2000" dirty="0">
                <a:solidFill>
                  <a:srgbClr val="008000"/>
                </a:solidFill>
                <a:highlight>
                  <a:srgbClr val="FFFFFF"/>
                </a:highlight>
                <a:latin typeface="+mj-ea"/>
                <a:ea typeface="+mj-ea"/>
              </a:rPr>
              <a:t>赋值给</a:t>
            </a:r>
            <a:r>
              <a:rPr lang="en-US" altLang="zh-CN" sz="2000" dirty="0">
                <a:solidFill>
                  <a:srgbClr val="008000"/>
                </a:solidFill>
                <a:highlight>
                  <a:srgbClr val="FFFFFF"/>
                </a:highlight>
                <a:latin typeface="+mj-ea"/>
                <a:ea typeface="+mj-ea"/>
              </a:rPr>
              <a:t>out</a:t>
            </a:r>
          </a:p>
          <a:p>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将</a:t>
            </a:r>
            <a:r>
              <a:rPr lang="en-US" altLang="zh-CN" sz="2000" dirty="0">
                <a:solidFill>
                  <a:srgbClr val="008000"/>
                </a:solidFill>
                <a:highlight>
                  <a:srgbClr val="FFFFFF"/>
                </a:highlight>
                <a:latin typeface="+mj-ea"/>
                <a:ea typeface="+mj-ea"/>
              </a:rPr>
              <a:t>out</a:t>
            </a:r>
            <a:r>
              <a:rPr lang="zh-CN" altLang="en-US" sz="2000" dirty="0">
                <a:solidFill>
                  <a:srgbClr val="008000"/>
                </a:solidFill>
                <a:highlight>
                  <a:srgbClr val="FFFFFF"/>
                </a:highlight>
                <a:latin typeface="+mj-ea"/>
                <a:ea typeface="+mj-ea"/>
              </a:rPr>
              <a:t>取反后赋值给</a:t>
            </a:r>
            <a:r>
              <a:rPr lang="en-US" altLang="zh-CN" sz="2000" dirty="0" err="1">
                <a:solidFill>
                  <a:srgbClr val="008000"/>
                </a:solidFill>
                <a:highlight>
                  <a:srgbClr val="FFFFFF"/>
                </a:highlight>
                <a:latin typeface="+mj-ea"/>
                <a:ea typeface="+mj-ea"/>
              </a:rPr>
              <a:t>outbar</a:t>
            </a:r>
            <a:endParaRPr lang="en-US" altLang="zh-CN" sz="2000" dirty="0">
              <a:solidFill>
                <a:srgbClr val="008000"/>
              </a:solidFill>
              <a:highlight>
                <a:srgbClr val="FFFFFF"/>
              </a:highlight>
              <a:latin typeface="+mj-ea"/>
              <a:ea typeface="+mj-ea"/>
            </a:endParaRPr>
          </a:p>
          <a:p>
            <a:r>
              <a:rPr lang="en-US" altLang="zh-CN" sz="2000" b="1" dirty="0" err="1">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a:solidFill>
                  <a:srgbClr val="0000FF"/>
                </a:solidFill>
                <a:highlight>
                  <a:srgbClr val="FFFFFF"/>
                </a:highlight>
                <a:latin typeface="+mj-ea"/>
                <a:ea typeface="+mj-ea"/>
              </a:rPr>
              <a:t>			</a:t>
            </a:r>
            <a:r>
              <a:rPr lang="en-US" altLang="zh-CN" sz="2000" dirty="0">
                <a:solidFill>
                  <a:srgbClr val="008000"/>
                </a:solidFill>
                <a:highlight>
                  <a:srgbClr val="FFFFFF"/>
                </a:highlight>
                <a:latin typeface="+mj-ea"/>
                <a:ea typeface="+mj-ea"/>
              </a:rPr>
              <a:t>//</a:t>
            </a:r>
            <a:r>
              <a:rPr lang="zh-CN" altLang="en-US" sz="2000" dirty="0">
                <a:solidFill>
                  <a:srgbClr val="008000"/>
                </a:solidFill>
                <a:highlight>
                  <a:srgbClr val="FFFFFF"/>
                </a:highlight>
                <a:latin typeface="+mj-ea"/>
                <a:ea typeface="+mj-ea"/>
              </a:rPr>
              <a:t>模块描述结束</a:t>
            </a:r>
            <a:endParaRPr lang="zh-CN" altLang="en-US" sz="2000" dirty="0">
              <a:latin typeface="+mj-ea"/>
              <a:ea typeface="+mj-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223" y="11727"/>
            <a:ext cx="3902231" cy="2449665"/>
          </a:xfrm>
          <a:prstGeom prst="rect">
            <a:avLst/>
          </a:prstGeom>
        </p:spPr>
      </p:pic>
    </p:spTree>
    <p:extLst>
      <p:ext uri="{BB962C8B-B14F-4D97-AF65-F5344CB8AC3E}">
        <p14:creationId xmlns:p14="http://schemas.microsoft.com/office/powerpoint/2010/main" val="18075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结构描述方式</a:t>
            </a:r>
            <a:endParaRPr lang="en-US" altLang="zh-CN" dirty="0"/>
          </a:p>
          <a:p>
            <a:pPr marL="0" indent="0">
              <a:buNone/>
            </a:pPr>
            <a:r>
              <a:rPr lang="en-US" altLang="zh-CN" sz="2000" b="1" dirty="0">
                <a:solidFill>
                  <a:srgbClr val="0000FF"/>
                </a:solidFill>
                <a:cs typeface="Times New Roman" panose="02020603050405020304" pitchFamily="18" charset="0"/>
              </a:rPr>
              <a:t>module</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muxtwo</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a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outbar</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p>
          <a:p>
            <a:pPr marL="0" indent="0">
              <a:buNone/>
            </a:pPr>
            <a:r>
              <a:rPr lang="en-US" altLang="zh-CN" sz="2000" dirty="0">
                <a:solidFill>
                  <a:srgbClr val="000000"/>
                </a:solidFill>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这是一个</a:t>
            </a:r>
            <a:r>
              <a:rPr lang="en-US" altLang="zh-CN" sz="2000" dirty="0">
                <a:solidFill>
                  <a:srgbClr val="008000"/>
                </a:solidFill>
                <a:latin typeface="+mj-ea"/>
                <a:cs typeface="Times New Roman" panose="02020603050405020304" pitchFamily="18" charset="0"/>
              </a:rPr>
              <a:t>2</a:t>
            </a:r>
            <a:r>
              <a:rPr lang="zh-CN" altLang="en-US" sz="2000" dirty="0">
                <a:solidFill>
                  <a:srgbClr val="008000"/>
                </a:solidFill>
                <a:latin typeface="+mj-ea"/>
                <a:cs typeface="Times New Roman" panose="02020603050405020304" pitchFamily="18" charset="0"/>
              </a:rPr>
              <a:t>选</a:t>
            </a:r>
            <a:r>
              <a:rPr lang="en-US" altLang="zh-CN" sz="2000" dirty="0">
                <a:solidFill>
                  <a:srgbClr val="008000"/>
                </a:solidFill>
                <a:latin typeface="+mj-ea"/>
                <a:cs typeface="Times New Roman" panose="02020603050405020304" pitchFamily="18" charset="0"/>
              </a:rPr>
              <a:t>1</a:t>
            </a:r>
            <a:r>
              <a:rPr lang="zh-CN" altLang="en-US" sz="2000" dirty="0">
                <a:solidFill>
                  <a:srgbClr val="008000"/>
                </a:solidFill>
                <a:latin typeface="+mj-ea"/>
                <a:cs typeface="Times New Roman" panose="02020603050405020304" pitchFamily="18" charset="0"/>
              </a:rPr>
              <a:t>数据选择器，名为</a:t>
            </a:r>
            <a:r>
              <a:rPr lang="en-US" altLang="zh-CN" sz="2000" dirty="0" err="1">
                <a:solidFill>
                  <a:srgbClr val="008000"/>
                </a:solidFill>
                <a:latin typeface="+mj-ea"/>
                <a:cs typeface="Times New Roman" panose="02020603050405020304" pitchFamily="18" charset="0"/>
              </a:rPr>
              <a:t>muxtwo</a:t>
            </a:r>
            <a:r>
              <a:rPr lang="en-US" altLang="zh-CN" sz="2000" dirty="0">
                <a:solidFill>
                  <a:srgbClr val="008000"/>
                </a:solidFill>
                <a:latin typeface="+mj-ea"/>
                <a:cs typeface="Times New Roman" panose="02020603050405020304" pitchFamily="18" charset="0"/>
              </a:rPr>
              <a:t> </a:t>
            </a: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input</a:t>
            </a:r>
            <a:r>
              <a:rPr lang="en-US" altLang="zh-CN" sz="2000" dirty="0">
                <a:solidFill>
                  <a:srgbClr val="000000"/>
                </a:solidFill>
                <a:cs typeface="Times New Roman" panose="02020603050405020304" pitchFamily="18" charset="0"/>
              </a:rPr>
              <a:t> a </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b </a:t>
            </a:r>
            <a:r>
              <a:rPr lang="en-US" altLang="zh-CN" sz="2000" b="1" dirty="0">
                <a:solidFill>
                  <a:srgbClr val="00008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定义输入端口为</a:t>
            </a:r>
            <a:r>
              <a:rPr lang="en-US" altLang="zh-CN" sz="2000" dirty="0" err="1">
                <a:solidFill>
                  <a:srgbClr val="008000"/>
                </a:solidFill>
                <a:latin typeface="+mj-ea"/>
                <a:cs typeface="Times New Roman" panose="02020603050405020304" pitchFamily="18" charset="0"/>
              </a:rPr>
              <a:t>a,b</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sel</a:t>
            </a:r>
            <a:r>
              <a:rPr lang="en-US" altLang="zh-CN" sz="2000" dirty="0">
                <a:solidFill>
                  <a:srgbClr val="008000"/>
                </a:solidFill>
                <a:latin typeface="+mj-ea"/>
                <a:cs typeface="Times New Roman" panose="02020603050405020304" pitchFamily="18" charset="0"/>
              </a:rPr>
              <a:t> </a:t>
            </a: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output</a:t>
            </a:r>
            <a:r>
              <a:rPr lang="en-US" altLang="zh-CN" sz="2000" dirty="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 </a:t>
            </a:r>
            <a:r>
              <a:rPr lang="en-US" altLang="zh-CN" sz="2000" dirty="0" err="1">
                <a:solidFill>
                  <a:srgbClr val="000000"/>
                </a:solidFill>
                <a:cs typeface="Times New Roman" panose="02020603050405020304" pitchFamily="18" charset="0"/>
              </a:rPr>
              <a:t>outbar</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定义输出端口为</a:t>
            </a:r>
            <a:r>
              <a:rPr lang="en-US" altLang="zh-CN" sz="2000" dirty="0">
                <a:solidFill>
                  <a:srgbClr val="008000"/>
                </a:solidFill>
                <a:latin typeface="+mj-ea"/>
                <a:cs typeface="Times New Roman" panose="02020603050405020304" pitchFamily="18" charset="0"/>
              </a:rPr>
              <a:t>out</a:t>
            </a:r>
            <a:r>
              <a:rPr lang="zh-CN" altLang="en-US" sz="2000" dirty="0">
                <a:solidFill>
                  <a:srgbClr val="008000"/>
                </a:solidFill>
                <a:latin typeface="+mj-ea"/>
                <a:cs typeface="Times New Roman" panose="02020603050405020304" pitchFamily="18" charset="0"/>
              </a:rPr>
              <a:t>和</a:t>
            </a:r>
            <a:r>
              <a:rPr lang="en-US" altLang="zh-CN" sz="2000" dirty="0" err="1">
                <a:solidFill>
                  <a:srgbClr val="008000"/>
                </a:solidFill>
                <a:latin typeface="+mj-ea"/>
                <a:cs typeface="Times New Roman" panose="02020603050405020304" pitchFamily="18" charset="0"/>
              </a:rPr>
              <a:t>outbar</a:t>
            </a:r>
            <a:r>
              <a:rPr lang="en-US" altLang="zh-CN" sz="2000" dirty="0">
                <a:solidFill>
                  <a:srgbClr val="008000"/>
                </a:solidFill>
                <a:latin typeface="+mj-ea"/>
                <a:cs typeface="Times New Roman" panose="02020603050405020304" pitchFamily="18" charset="0"/>
              </a:rPr>
              <a:t> </a:t>
            </a: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wire</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 out2 </a:t>
            </a:r>
            <a:r>
              <a:rPr lang="en-US" altLang="zh-CN" sz="2000" b="1" dirty="0">
                <a:solidFill>
                  <a:srgbClr val="00008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定义内部连线</a:t>
            </a:r>
            <a:r>
              <a:rPr lang="en-US" altLang="zh-CN" sz="2000" dirty="0">
                <a:solidFill>
                  <a:srgbClr val="008000"/>
                </a:solidFill>
                <a:latin typeface="+mj-ea"/>
                <a:cs typeface="Times New Roman" panose="02020603050405020304" pitchFamily="18" charset="0"/>
              </a:rPr>
              <a:t>out1,out2,selb </a:t>
            </a: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a:t>
            </a:r>
            <a:r>
              <a:rPr lang="en-US" altLang="zh-CN" sz="2000" b="1" dirty="0">
                <a:solidFill>
                  <a:srgbClr val="000080"/>
                </a:solidFill>
                <a:latin typeface="+mj-ea"/>
                <a:cs typeface="Times New Roman" panose="02020603050405020304" pitchFamily="18" charset="0"/>
              </a:rPr>
              <a:t>;	</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求反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out2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b </a:t>
            </a:r>
            <a:r>
              <a:rPr lang="en-US" altLang="zh-CN" sz="2000" b="1" dirty="0">
                <a:solidFill>
                  <a:srgbClr val="000080"/>
                </a:solidFill>
                <a:cs typeface="Times New Roman" panose="02020603050405020304" pitchFamily="18" charset="0"/>
              </a:rPr>
              <a:t>&amp;</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selb</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en-US" altLang="zh-CN" sz="2000" dirty="0">
                <a:solidFill>
                  <a:srgbClr val="008000"/>
                </a:solidFill>
                <a:latin typeface="+mj-ea"/>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按位与运算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assign</a:t>
            </a:r>
            <a:r>
              <a:rPr lang="en-US" altLang="zh-CN" sz="2000" dirty="0">
                <a:solidFill>
                  <a:srgbClr val="000000"/>
                </a:solidFill>
                <a:cs typeface="Times New Roman" panose="02020603050405020304" pitchFamily="18" charset="0"/>
              </a:rPr>
              <a:t> out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out1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out2</a:t>
            </a:r>
            <a:r>
              <a:rPr lang="en-US" altLang="zh-CN" sz="2000" b="1" dirty="0">
                <a:solidFill>
                  <a:srgbClr val="000080"/>
                </a:solidFill>
                <a:cs typeface="Times New Roman" panose="02020603050405020304" pitchFamily="18" charset="0"/>
              </a:rPr>
              <a:t>;	</a:t>
            </a:r>
            <a:r>
              <a:rPr lang="en-US" altLang="zh-CN" sz="2000" dirty="0">
                <a:solidFill>
                  <a:srgbClr val="008000"/>
                </a:solidFill>
                <a:cs typeface="Times New Roman" panose="02020603050405020304" pitchFamily="18" charset="0"/>
              </a:rPr>
              <a:t>//</a:t>
            </a:r>
            <a:r>
              <a:rPr lang="zh-CN" altLang="en-US" sz="2000" dirty="0">
                <a:solidFill>
                  <a:srgbClr val="008000"/>
                </a:solidFill>
                <a:latin typeface="+mj-ea"/>
                <a:cs typeface="Times New Roman" panose="02020603050405020304" pitchFamily="18" charset="0"/>
              </a:rPr>
              <a:t>按位或运算 </a:t>
            </a:r>
            <a:endParaRPr lang="en-US" altLang="zh-CN" sz="2000" dirty="0">
              <a:solidFill>
                <a:srgbClr val="008000"/>
              </a:solidFill>
              <a:latin typeface="+mj-ea"/>
              <a:cs typeface="Times New Roman" panose="02020603050405020304" pitchFamily="18" charset="0"/>
            </a:endParaRPr>
          </a:p>
          <a:p>
            <a:pPr marL="0" indent="0">
              <a:buNone/>
            </a:pPr>
            <a:r>
              <a:rPr lang="en-US" altLang="zh-CN" sz="2000" b="1" dirty="0">
                <a:solidFill>
                  <a:srgbClr val="008000"/>
                </a:solidFill>
                <a:cs typeface="Times New Roman" panose="02020603050405020304" pitchFamily="18" charset="0"/>
              </a:rPr>
              <a:t>	</a:t>
            </a:r>
            <a:r>
              <a:rPr lang="en-US" altLang="zh-CN" sz="2000" b="1" dirty="0">
                <a:solidFill>
                  <a:srgbClr val="0000FF"/>
                </a:solidFill>
                <a:cs typeface="Times New Roman" panose="02020603050405020304" pitchFamily="18" charset="0"/>
              </a:rPr>
              <a:t>	assign</a:t>
            </a:r>
            <a:r>
              <a:rPr lang="en-US" altLang="zh-CN" sz="2000" dirty="0">
                <a:solidFill>
                  <a:srgbClr val="000000"/>
                </a:solidFill>
                <a:cs typeface="Times New Roman" panose="02020603050405020304" pitchFamily="18" charset="0"/>
              </a:rPr>
              <a:t> </a:t>
            </a:r>
            <a:r>
              <a:rPr lang="en-US" altLang="zh-CN" sz="2000" dirty="0" err="1">
                <a:solidFill>
                  <a:srgbClr val="000000"/>
                </a:solidFill>
                <a:cs typeface="Times New Roman" panose="02020603050405020304" pitchFamily="18" charset="0"/>
              </a:rPr>
              <a:t>outbar</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r>
              <a:rPr lang="en-US" altLang="zh-CN" sz="2000" b="1" dirty="0">
                <a:solidFill>
                  <a:srgbClr val="000080"/>
                </a:solidFill>
                <a:cs typeface="Times New Roman" panose="02020603050405020304" pitchFamily="18" charset="0"/>
              </a:rPr>
              <a:t>~ </a:t>
            </a:r>
            <a:r>
              <a:rPr lang="en-US" altLang="zh-CN" sz="2000" dirty="0">
                <a:solidFill>
                  <a:srgbClr val="000000"/>
                </a:solidFill>
                <a:cs typeface="Times New Roman" panose="02020603050405020304" pitchFamily="18" charset="0"/>
              </a:rPr>
              <a:t>out</a:t>
            </a:r>
            <a:r>
              <a:rPr lang="en-US" altLang="zh-CN" sz="2000" b="1" dirty="0">
                <a:solidFill>
                  <a:srgbClr val="000080"/>
                </a:solidFill>
                <a:cs typeface="Times New Roman" panose="02020603050405020304" pitchFamily="18" charset="0"/>
              </a:rPr>
              <a:t>;</a:t>
            </a:r>
            <a:r>
              <a:rPr lang="en-US" altLang="zh-CN" sz="2000" dirty="0">
                <a:solidFill>
                  <a:srgbClr val="000000"/>
                </a:solidFill>
                <a:cs typeface="Times New Roman" panose="02020603050405020304" pitchFamily="18" charset="0"/>
              </a:rPr>
              <a:t> </a:t>
            </a:r>
          </a:p>
          <a:p>
            <a:pPr marL="0" indent="0">
              <a:buNone/>
            </a:pPr>
            <a:r>
              <a:rPr lang="en-US" altLang="zh-CN" sz="2000" b="1" dirty="0" err="1">
                <a:solidFill>
                  <a:srgbClr val="0000FF"/>
                </a:solidFill>
                <a:cs typeface="Times New Roman" panose="02020603050405020304" pitchFamily="18" charset="0"/>
              </a:rPr>
              <a:t>endmodule</a:t>
            </a:r>
            <a:endParaRPr lang="en-US" altLang="zh-CN" sz="2000" dirty="0">
              <a:effectLst/>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355" y="2376"/>
            <a:ext cx="4395645" cy="213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4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355" y="2376"/>
            <a:ext cx="4395645" cy="213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p:txBody>
          <a:bodyPr/>
          <a:lstStyle/>
          <a:p>
            <a:r>
              <a:rPr lang="zh-CN" altLang="en-US" dirty="0"/>
              <a:t>结构描述方式</a:t>
            </a:r>
            <a:endParaRPr lang="en-US" altLang="zh-CN" dirty="0"/>
          </a:p>
          <a:p>
            <a:pPr marL="0" indent="0">
              <a:buNone/>
            </a:pPr>
            <a:r>
              <a:rPr lang="en-US" altLang="zh-CN" sz="2000" b="1" dirty="0">
                <a:solidFill>
                  <a:srgbClr val="0000FF"/>
                </a:solidFill>
                <a:highlight>
                  <a:srgbClr val="FFFFFF"/>
                </a:highlight>
              </a:rPr>
              <a:t>module</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muxgate</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outbar</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zh-CN" altLang="en-US" sz="2000" dirty="0">
                <a:solidFill>
                  <a:srgbClr val="00000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这是一个</a:t>
            </a:r>
            <a:r>
              <a:rPr lang="en-US" altLang="zh-CN" sz="2000" dirty="0">
                <a:solidFill>
                  <a:srgbClr val="008000"/>
                </a:solidFill>
                <a:highlight>
                  <a:srgbClr val="FFFFFF"/>
                </a:highlight>
              </a:rPr>
              <a:t>2</a:t>
            </a:r>
            <a:r>
              <a:rPr lang="zh-CN" altLang="en-US" sz="2000" dirty="0">
                <a:solidFill>
                  <a:srgbClr val="008000"/>
                </a:solidFill>
                <a:highlight>
                  <a:srgbClr val="FFFFFF"/>
                </a:highlight>
              </a:rPr>
              <a:t>选</a:t>
            </a:r>
            <a:r>
              <a:rPr lang="en-US" altLang="zh-CN" sz="2000" dirty="0">
                <a:solidFill>
                  <a:srgbClr val="008000"/>
                </a:solidFill>
                <a:highlight>
                  <a:srgbClr val="FFFFFF"/>
                </a:highlight>
              </a:rPr>
              <a:t>1</a:t>
            </a:r>
            <a:r>
              <a:rPr lang="zh-CN" altLang="en-US" sz="2000" dirty="0">
                <a:solidFill>
                  <a:srgbClr val="008000"/>
                </a:solidFill>
                <a:highlight>
                  <a:srgbClr val="FFFFFF"/>
                </a:highlight>
              </a:rPr>
              <a:t>数据选择器，名为</a:t>
            </a:r>
            <a:r>
              <a:rPr lang="en-US" altLang="zh-CN" sz="2000" dirty="0" err="1">
                <a:solidFill>
                  <a:srgbClr val="008000"/>
                </a:solidFill>
                <a:highlight>
                  <a:srgbClr val="FFFFFF"/>
                </a:highlight>
              </a:rPr>
              <a:t>muxgate</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input</a:t>
            </a:r>
            <a:r>
              <a:rPr lang="en-US" altLang="zh-CN" sz="2000" dirty="0">
                <a:solidFill>
                  <a:srgbClr val="000000"/>
                </a:solidFill>
                <a:highlight>
                  <a:srgbClr val="FFFFFF"/>
                </a:highlight>
              </a:rPr>
              <a:t> a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定义输入端口为</a:t>
            </a:r>
            <a:r>
              <a:rPr lang="en-US" altLang="zh-CN" sz="2000" dirty="0" err="1">
                <a:solidFill>
                  <a:srgbClr val="008000"/>
                </a:solidFill>
                <a:highlight>
                  <a:srgbClr val="FFFFFF"/>
                </a:highlight>
              </a:rPr>
              <a:t>a,b</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sel</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out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outbar</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定义输出端口为</a:t>
            </a:r>
            <a:r>
              <a:rPr lang="en-US" altLang="zh-CN" sz="2000" dirty="0">
                <a:solidFill>
                  <a:srgbClr val="008000"/>
                </a:solidFill>
                <a:highlight>
                  <a:srgbClr val="FFFFFF"/>
                </a:highlight>
              </a:rPr>
              <a:t>out</a:t>
            </a:r>
            <a:r>
              <a:rPr lang="zh-CN" altLang="en-US" sz="2000" dirty="0">
                <a:solidFill>
                  <a:srgbClr val="008000"/>
                </a:solidFill>
                <a:highlight>
                  <a:srgbClr val="FFFFFF"/>
                </a:highlight>
              </a:rPr>
              <a:t>和</a:t>
            </a:r>
            <a:r>
              <a:rPr lang="en-US" altLang="zh-CN" sz="2000" dirty="0" err="1">
                <a:solidFill>
                  <a:srgbClr val="008000"/>
                </a:solidFill>
                <a:highlight>
                  <a:srgbClr val="FFFFFF"/>
                </a:highlight>
              </a:rPr>
              <a:t>outbar</a:t>
            </a:r>
            <a:endParaRPr lang="en-US" altLang="zh-CN" sz="2000" dirty="0">
              <a:solidFill>
                <a:srgbClr val="008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wire</a:t>
            </a:r>
            <a:r>
              <a:rPr lang="en-US" altLang="zh-CN" sz="2000" dirty="0">
                <a:solidFill>
                  <a:srgbClr val="000000"/>
                </a:solidFill>
                <a:highlight>
                  <a:srgbClr val="FFFFFF"/>
                </a:highlight>
              </a:rPr>
              <a:t> 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 out2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selb</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定义内部的两个连接点</a:t>
            </a:r>
            <a:r>
              <a:rPr lang="en-US" altLang="zh-CN" sz="2000" dirty="0">
                <a:solidFill>
                  <a:srgbClr val="008000"/>
                </a:solidFill>
                <a:highlight>
                  <a:srgbClr val="FFFFFF"/>
                </a:highlight>
              </a:rPr>
              <a:t>out1,out2,selb</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and</a:t>
            </a:r>
            <a:r>
              <a:rPr lang="en-US" altLang="zh-CN" sz="2000" dirty="0">
                <a:solidFill>
                  <a:srgbClr val="000000"/>
                </a:solidFill>
                <a:highlight>
                  <a:srgbClr val="FFFFFF"/>
                </a:highlight>
              </a:rPr>
              <a:t> a1</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a1</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not </a:t>
            </a:r>
            <a:r>
              <a:rPr lang="en-US" altLang="zh-CN" sz="2000" dirty="0">
                <a:solidFill>
                  <a:srgbClr val="000000"/>
                </a:solidFill>
                <a:highlight>
                  <a:srgbClr val="FFFFFF"/>
                </a:highlight>
              </a:rPr>
              <a:t> i1</a:t>
            </a:r>
            <a:r>
              <a:rPr lang="en-US" altLang="zh-CN" sz="2000" b="1" dirty="0">
                <a:solidFill>
                  <a:srgbClr val="000080"/>
                </a:solidFill>
                <a:highlight>
                  <a:srgbClr val="FFFFFF"/>
                </a:highlight>
              </a:rPr>
              <a:t>(</a:t>
            </a:r>
            <a:r>
              <a:rPr lang="en-US" altLang="zh-CN" sz="2000" dirty="0" err="1">
                <a:solidFill>
                  <a:srgbClr val="000000"/>
                </a:solidFill>
                <a:highlight>
                  <a:srgbClr val="FFFFFF"/>
                </a:highlight>
              </a:rPr>
              <a:t>selb</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调用一个反相器</a:t>
            </a:r>
            <a:r>
              <a:rPr lang="en-US" altLang="zh-CN" sz="2000" dirty="0">
                <a:solidFill>
                  <a:srgbClr val="008000"/>
                </a:solidFill>
                <a:highlight>
                  <a:srgbClr val="FFFFFF"/>
                </a:highlight>
              </a:rPr>
              <a:t>i1</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and </a:t>
            </a:r>
            <a:r>
              <a:rPr lang="en-US" altLang="zh-CN" sz="2000" dirty="0">
                <a:solidFill>
                  <a:srgbClr val="000000"/>
                </a:solidFill>
                <a:highlight>
                  <a:srgbClr val="FFFFFF"/>
                </a:highlight>
              </a:rPr>
              <a:t> a2</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out2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b </a:t>
            </a:r>
            <a:r>
              <a:rPr lang="en-US" altLang="zh-CN" sz="2000" b="1" dirty="0">
                <a:solidFill>
                  <a:srgbClr val="000080"/>
                </a:solidFill>
                <a:highlight>
                  <a:srgbClr val="FFFFFF"/>
                </a:highlight>
              </a:rPr>
              <a:t>, </a:t>
            </a:r>
            <a:r>
              <a:rPr lang="en-US" altLang="zh-CN" sz="2000" dirty="0" err="1">
                <a:solidFill>
                  <a:srgbClr val="000000"/>
                </a:solidFill>
                <a:highlight>
                  <a:srgbClr val="FFFFFF"/>
                </a:highlight>
              </a:rPr>
              <a:t>selb</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调用一个与门</a:t>
            </a:r>
            <a:r>
              <a:rPr lang="en-US" altLang="zh-CN" sz="2000" dirty="0">
                <a:solidFill>
                  <a:srgbClr val="008000"/>
                </a:solidFill>
                <a:highlight>
                  <a:srgbClr val="FFFFFF"/>
                </a:highlight>
              </a:rPr>
              <a:t>a2</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or  </a:t>
            </a:r>
            <a:r>
              <a:rPr lang="en-US" altLang="zh-CN" sz="2000" dirty="0">
                <a:solidFill>
                  <a:srgbClr val="000000"/>
                </a:solidFill>
                <a:highlight>
                  <a:srgbClr val="FFFFFF"/>
                </a:highlight>
              </a:rPr>
              <a:t> o1</a:t>
            </a:r>
            <a:r>
              <a:rPr lang="en-US" altLang="zh-CN" sz="2000" b="1" dirty="0">
                <a:solidFill>
                  <a:srgbClr val="000080"/>
                </a:solidFill>
                <a:highlight>
                  <a:srgbClr val="FFFFFF"/>
                </a:highlight>
              </a:rPr>
              <a:t>(</a:t>
            </a:r>
            <a:r>
              <a:rPr lang="en-US" altLang="zh-CN" sz="2000" dirty="0">
                <a:solidFill>
                  <a:srgbClr val="000000"/>
                </a:solidFill>
                <a:highlight>
                  <a:srgbClr val="FFFFFF"/>
                </a:highlight>
              </a:rPr>
              <a:t>out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out1 </a:t>
            </a:r>
            <a:r>
              <a:rPr lang="en-US" altLang="zh-CN" sz="2000" b="1" dirty="0">
                <a:solidFill>
                  <a:srgbClr val="000080"/>
                </a:solidFill>
                <a:highlight>
                  <a:srgbClr val="FFFFFF"/>
                </a:highlight>
              </a:rPr>
              <a:t>, </a:t>
            </a:r>
            <a:r>
              <a:rPr lang="en-US" altLang="zh-CN" sz="2000" dirty="0">
                <a:solidFill>
                  <a:srgbClr val="000000"/>
                </a:solidFill>
                <a:highlight>
                  <a:srgbClr val="FFFFFF"/>
                </a:highlight>
              </a:rPr>
              <a:t>out2</a:t>
            </a:r>
            <a:r>
              <a:rPr lang="en-US" altLang="zh-CN" sz="2000" b="1" dirty="0">
                <a:solidFill>
                  <a:srgbClr val="000080"/>
                </a:solidFill>
                <a:highlight>
                  <a:srgbClr val="FFFFFF"/>
                </a:highlight>
              </a:rPr>
              <a:t>);	</a:t>
            </a:r>
            <a:r>
              <a:rPr lang="en-US" altLang="zh-CN" sz="2000" dirty="0">
                <a:solidFill>
                  <a:srgbClr val="008000"/>
                </a:solidFill>
                <a:highlight>
                  <a:srgbClr val="FFFFFF"/>
                </a:highlight>
              </a:rPr>
              <a:t>//</a:t>
            </a:r>
            <a:r>
              <a:rPr lang="zh-CN" altLang="en-US" sz="2000" dirty="0">
                <a:solidFill>
                  <a:srgbClr val="008000"/>
                </a:solidFill>
                <a:highlight>
                  <a:srgbClr val="FFFFFF"/>
                </a:highlight>
              </a:rPr>
              <a:t>调用一个或门</a:t>
            </a:r>
            <a:r>
              <a:rPr lang="en-US" altLang="zh-CN" sz="2000" dirty="0">
                <a:solidFill>
                  <a:srgbClr val="008000"/>
                </a:solidFill>
                <a:highlight>
                  <a:srgbClr val="FFFFFF"/>
                </a:highlight>
              </a:rPr>
              <a:t>o1</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assign</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outbar</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 ~ </a:t>
            </a:r>
            <a:r>
              <a:rPr lang="en-US" altLang="zh-CN" sz="2000" dirty="0">
                <a:solidFill>
                  <a:srgbClr val="000000"/>
                </a:solidFill>
                <a:highlight>
                  <a:srgbClr val="FFFFFF"/>
                </a:highlight>
              </a:rPr>
              <a:t>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b="1" dirty="0" err="1">
                <a:solidFill>
                  <a:srgbClr val="0000FF"/>
                </a:solidFill>
                <a:highlight>
                  <a:srgbClr val="FFFFFF"/>
                </a:highlight>
              </a:rPr>
              <a:t>endmodule</a:t>
            </a:r>
            <a:endParaRPr lang="en-US" altLang="zh-CN" sz="2000" dirty="0"/>
          </a:p>
        </p:txBody>
      </p:sp>
    </p:spTree>
    <p:extLst>
      <p:ext uri="{BB962C8B-B14F-4D97-AF65-F5344CB8AC3E}">
        <p14:creationId xmlns:p14="http://schemas.microsoft.com/office/powerpoint/2010/main" val="1867472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36" y="2420888"/>
            <a:ext cx="88963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模块的测试</a:t>
            </a:r>
            <a:endParaRPr lang="en-US" altLang="zh-CN" dirty="0"/>
          </a:p>
          <a:p>
            <a:pPr lvl="1"/>
            <a:r>
              <a:rPr lang="zh-CN" altLang="en-US" dirty="0"/>
              <a:t>描述测试信号的变化和测试过程的模块又叫测试平台（</a:t>
            </a:r>
            <a:r>
              <a:rPr lang="en-US" altLang="zh-CN" dirty="0" err="1"/>
              <a:t>testbench</a:t>
            </a:r>
            <a:r>
              <a:rPr lang="zh-CN" altLang="en-US" dirty="0"/>
              <a:t>或</a:t>
            </a:r>
            <a:r>
              <a:rPr lang="en-US" altLang="zh-CN" dirty="0" err="1"/>
              <a:t>testfixture</a:t>
            </a:r>
            <a:r>
              <a:rPr lang="zh-CN" altLang="en-US" dirty="0"/>
              <a:t>）</a:t>
            </a:r>
            <a:endParaRPr lang="en-US" altLang="zh-CN" dirty="0"/>
          </a:p>
          <a:p>
            <a:pPr lvl="1"/>
            <a:endParaRPr lang="en-US" altLang="zh-CN" dirty="0"/>
          </a:p>
        </p:txBody>
      </p:sp>
    </p:spTree>
    <p:extLst>
      <p:ext uri="{BB962C8B-B14F-4D97-AF65-F5344CB8AC3E}">
        <p14:creationId xmlns:p14="http://schemas.microsoft.com/office/powerpoint/2010/main" val="384136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p:txBody>
          <a:bodyPr/>
          <a:lstStyle/>
          <a:p>
            <a:r>
              <a:rPr lang="zh-CN" altLang="en-US" dirty="0"/>
              <a:t>模块的测试</a:t>
            </a:r>
            <a:endParaRPr lang="en-US" altLang="zh-CN" dirty="0"/>
          </a:p>
          <a:p>
            <a:pPr marL="0" indent="0">
              <a:buNone/>
            </a:pPr>
            <a:r>
              <a:rPr lang="en-US" altLang="zh-CN" sz="2000" dirty="0">
                <a:solidFill>
                  <a:srgbClr val="804000"/>
                </a:solidFill>
                <a:latin typeface="Courier New"/>
              </a:rPr>
              <a:t>`include</a:t>
            </a:r>
            <a:r>
              <a:rPr lang="en-US" altLang="zh-CN" sz="2000" dirty="0">
                <a:solidFill>
                  <a:srgbClr val="000000"/>
                </a:solidFill>
                <a:latin typeface="Courier New"/>
              </a:rPr>
              <a:t> </a:t>
            </a:r>
            <a:r>
              <a:rPr lang="en-US" altLang="zh-CN" sz="2000" dirty="0">
                <a:solidFill>
                  <a:srgbClr val="808080"/>
                </a:solidFill>
                <a:latin typeface="Courier New"/>
              </a:rPr>
              <a:t>"</a:t>
            </a:r>
            <a:r>
              <a:rPr lang="en-US" altLang="zh-CN" sz="2000" dirty="0" err="1">
                <a:solidFill>
                  <a:srgbClr val="808080"/>
                </a:solidFill>
                <a:latin typeface="Courier New"/>
              </a:rPr>
              <a:t>muxtwo.v</a:t>
            </a:r>
            <a:r>
              <a:rPr lang="en-US" altLang="zh-CN" sz="2000" dirty="0">
                <a:solidFill>
                  <a:srgbClr val="808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a:solidFill>
                  <a:srgbClr val="0000FF"/>
                </a:solidFill>
                <a:latin typeface="Courier New"/>
              </a:rPr>
              <a:t>module</a:t>
            </a:r>
            <a:r>
              <a:rPr lang="en-US" altLang="zh-CN" sz="2000" dirty="0">
                <a:solidFill>
                  <a:srgbClr val="000000"/>
                </a:solidFill>
                <a:latin typeface="Courier New"/>
              </a:rPr>
              <a:t> t</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err="1">
                <a:solidFill>
                  <a:srgbClr val="0000FF"/>
                </a:solidFill>
                <a:latin typeface="Courier New"/>
              </a:rPr>
              <a:t>reg</a:t>
            </a:r>
            <a:r>
              <a:rPr lang="en-US" altLang="zh-CN" sz="2000" dirty="0">
                <a:solidFill>
                  <a:srgbClr val="000000"/>
                </a:solidFill>
                <a:latin typeface="Courier New"/>
              </a:rPr>
              <a:t> </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000000"/>
                </a:solidFill>
                <a:latin typeface="Courier New"/>
              </a:rPr>
              <a:t> bin</a:t>
            </a:r>
            <a:r>
              <a:rPr lang="en-US" altLang="zh-CN" sz="2000" b="1" dirty="0">
                <a:solidFill>
                  <a:srgbClr val="000080"/>
                </a:solidFill>
                <a:latin typeface="Courier New"/>
              </a:rPr>
              <a:t>,</a:t>
            </a:r>
            <a:r>
              <a:rPr lang="en-US" altLang="zh-CN" sz="2000" dirty="0">
                <a:solidFill>
                  <a:srgbClr val="000000"/>
                </a:solidFill>
                <a:latin typeface="Courier New"/>
              </a:rPr>
              <a:t> select</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err="1">
                <a:solidFill>
                  <a:srgbClr val="0000FF"/>
                </a:solidFill>
                <a:latin typeface="Courier New"/>
              </a:rPr>
              <a:t>reg</a:t>
            </a:r>
            <a:r>
              <a:rPr lang="en-US" altLang="zh-CN" sz="2000" dirty="0">
                <a:solidFill>
                  <a:srgbClr val="000000"/>
                </a:solidFill>
                <a:latin typeface="Courier New"/>
              </a:rPr>
              <a:t> clock</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a:solidFill>
                  <a:srgbClr val="0000FF"/>
                </a:solidFill>
                <a:latin typeface="Courier New"/>
              </a:rPr>
              <a:t>wire</a:t>
            </a:r>
            <a:r>
              <a:rPr lang="en-US" altLang="zh-CN" sz="2000" dirty="0">
                <a:solidFill>
                  <a:srgbClr val="000000"/>
                </a:solidFill>
                <a:latin typeface="Courier New"/>
              </a:rPr>
              <a:t> </a:t>
            </a:r>
            <a:r>
              <a:rPr lang="en-US" altLang="zh-CN" sz="2000" dirty="0" err="1">
                <a:solidFill>
                  <a:srgbClr val="000000"/>
                </a:solidFill>
                <a:latin typeface="Courier New"/>
              </a:rPr>
              <a:t>outw</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a:solidFill>
                  <a:srgbClr val="0000FF"/>
                </a:solidFill>
                <a:latin typeface="Courier New"/>
              </a:rPr>
              <a:t>initial</a:t>
            </a:r>
            <a:r>
              <a:rPr lang="en-US" altLang="zh-CN" sz="2000" dirty="0">
                <a:solidFill>
                  <a:srgbClr val="000000"/>
                </a:solidFill>
                <a:latin typeface="Courier New"/>
              </a:rPr>
              <a:t> 	</a:t>
            </a:r>
            <a:r>
              <a:rPr lang="en-US" altLang="zh-CN" sz="2000" dirty="0">
                <a:solidFill>
                  <a:srgbClr val="008000"/>
                </a:solidFill>
                <a:latin typeface="Courier New"/>
              </a:rPr>
              <a:t>//</a:t>
            </a:r>
            <a:r>
              <a:rPr lang="zh-CN" altLang="en-US" sz="2000" dirty="0">
                <a:solidFill>
                  <a:srgbClr val="008000"/>
                </a:solidFill>
                <a:latin typeface="Courier New"/>
              </a:rPr>
              <a:t>把寄存器变量初始化为一的确定值 </a:t>
            </a:r>
            <a:endParaRPr lang="en-US" altLang="zh-CN" sz="2000" dirty="0">
              <a:solidFill>
                <a:srgbClr val="008000"/>
              </a:solidFill>
              <a:latin typeface="Courier New"/>
            </a:endParaRPr>
          </a:p>
          <a:p>
            <a:pPr marL="0" indent="0">
              <a:buNone/>
            </a:pPr>
            <a:r>
              <a:rPr lang="en-US" altLang="zh-CN" sz="2000" b="1" dirty="0">
                <a:solidFill>
                  <a:srgbClr val="008000"/>
                </a:solidFill>
                <a:latin typeface="Courier New"/>
              </a:rPr>
              <a:t>	  </a:t>
            </a:r>
            <a:r>
              <a:rPr lang="en-US" altLang="zh-CN" sz="2000" b="1" dirty="0">
                <a:solidFill>
                  <a:srgbClr val="0000FF"/>
                </a:solidFill>
                <a:latin typeface="Courier New"/>
              </a:rPr>
              <a:t>begin</a:t>
            </a:r>
            <a:r>
              <a:rPr lang="en-US" altLang="zh-CN" sz="2000" dirty="0">
                <a:solidFill>
                  <a:srgbClr val="000000"/>
                </a:solidFill>
                <a:latin typeface="Courier New"/>
              </a:rPr>
              <a:t> </a:t>
            </a:r>
          </a:p>
          <a:p>
            <a:pPr marL="0" indent="0">
              <a:buNone/>
            </a:pPr>
            <a:r>
              <a:rPr lang="en-US" altLang="zh-CN" sz="2000" dirty="0">
                <a:solidFill>
                  <a:srgbClr val="000000"/>
                </a:solidFill>
                <a:latin typeface="Courier New"/>
              </a:rPr>
              <a:t>		</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dirty="0">
                <a:solidFill>
                  <a:srgbClr val="000000"/>
                </a:solidFill>
                <a:latin typeface="Courier New"/>
              </a:rPr>
              <a:t>		bin</a:t>
            </a:r>
            <a:r>
              <a:rPr lang="en-US" altLang="zh-CN" sz="2000" b="1" dirty="0">
                <a:solidFill>
                  <a:srgbClr val="000080"/>
                </a:solidFill>
                <a:latin typeface="Courier New"/>
              </a:rPr>
              <a:t>=</a:t>
            </a:r>
            <a:r>
              <a:rPr lang="en-US" altLang="zh-CN" sz="2000" dirty="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dirty="0">
                <a:solidFill>
                  <a:srgbClr val="000000"/>
                </a:solidFill>
                <a:latin typeface="Courier New"/>
              </a:rPr>
              <a:t>		select</a:t>
            </a:r>
            <a:r>
              <a:rPr lang="en-US" altLang="zh-CN" sz="2000" b="1" dirty="0">
                <a:solidFill>
                  <a:srgbClr val="000080"/>
                </a:solidFill>
                <a:latin typeface="Courier New"/>
              </a:rPr>
              <a:t>=</a:t>
            </a:r>
            <a:r>
              <a:rPr lang="en-US" altLang="zh-CN" sz="2000" dirty="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dirty="0">
                <a:solidFill>
                  <a:srgbClr val="000000"/>
                </a:solidFill>
                <a:latin typeface="Courier New"/>
              </a:rPr>
              <a:t>		clock</a:t>
            </a:r>
            <a:r>
              <a:rPr lang="en-US" altLang="zh-CN" sz="2000" b="1" dirty="0">
                <a:solidFill>
                  <a:srgbClr val="000080"/>
                </a:solidFill>
                <a:latin typeface="Courier New"/>
              </a:rPr>
              <a:t>=</a:t>
            </a:r>
            <a:r>
              <a:rPr lang="en-US" altLang="zh-CN" sz="2000" dirty="0">
                <a:solidFill>
                  <a:srgbClr val="FF8000"/>
                </a:solidFill>
                <a:latin typeface="Courier New"/>
              </a:rPr>
              <a:t>0</a:t>
            </a:r>
            <a:r>
              <a:rPr lang="en-US" altLang="zh-CN" sz="2000" b="1" dirty="0">
                <a:solidFill>
                  <a:srgbClr val="000080"/>
                </a:solidFill>
                <a:latin typeface="Courier New"/>
              </a:rPr>
              <a:t>;</a:t>
            </a:r>
            <a:r>
              <a:rPr lang="en-US" altLang="zh-CN" sz="2000" dirty="0">
                <a:solidFill>
                  <a:srgbClr val="000000"/>
                </a:solidFill>
                <a:latin typeface="Courier New"/>
              </a:rPr>
              <a:t> </a:t>
            </a:r>
          </a:p>
          <a:p>
            <a:pPr marL="0" indent="0">
              <a:buNone/>
            </a:pPr>
            <a:r>
              <a:rPr lang="en-US" altLang="zh-CN" sz="2000" b="1" dirty="0">
                <a:solidFill>
                  <a:srgbClr val="000000"/>
                </a:solidFill>
                <a:latin typeface="Courier New"/>
              </a:rPr>
              <a:t>	  </a:t>
            </a:r>
            <a:r>
              <a:rPr lang="en-US" altLang="zh-CN" sz="2000" b="1" dirty="0">
                <a:solidFill>
                  <a:srgbClr val="0000FF"/>
                </a:solidFill>
                <a:latin typeface="Courier New"/>
              </a:rPr>
              <a:t>end</a:t>
            </a:r>
            <a:endParaRPr lang="en-US" altLang="zh-CN" dirty="0"/>
          </a:p>
        </p:txBody>
      </p:sp>
    </p:spTree>
    <p:extLst>
      <p:ext uri="{BB962C8B-B14F-4D97-AF65-F5344CB8AC3E}">
        <p14:creationId xmlns:p14="http://schemas.microsoft.com/office/powerpoint/2010/main" val="222077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Verilog HDL</a:t>
            </a:r>
            <a:r>
              <a:rPr lang="zh-CN" altLang="en-US" dirty="0"/>
              <a:t>简介</a:t>
            </a:r>
            <a:endParaRPr lang="en-US" altLang="zh-CN" dirty="0"/>
          </a:p>
        </p:txBody>
      </p:sp>
      <p:sp>
        <p:nvSpPr>
          <p:cNvPr id="4" name="内容占位符 3"/>
          <p:cNvSpPr>
            <a:spLocks noGrp="1"/>
          </p:cNvSpPr>
          <p:nvPr>
            <p:ph idx="1"/>
          </p:nvPr>
        </p:nvSpPr>
        <p:spPr>
          <a:xfrm>
            <a:off x="107504" y="1196752"/>
            <a:ext cx="8928992" cy="4569371"/>
          </a:xfrm>
        </p:spPr>
        <p:txBody>
          <a:bodyPr/>
          <a:lstStyle/>
          <a:p>
            <a:pPr marL="0" indent="0">
              <a:buNone/>
            </a:pPr>
            <a:r>
              <a:rPr lang="en-US" altLang="zh-CN" sz="2000" b="1" dirty="0">
                <a:solidFill>
                  <a:srgbClr val="0000FF"/>
                </a:solidFill>
                <a:latin typeface="Courier New"/>
              </a:rPr>
              <a:t>	always</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a:solidFill>
                  <a:srgbClr val="FF8000"/>
                </a:solidFill>
                <a:latin typeface="Courier New"/>
              </a:rPr>
              <a:t>50</a:t>
            </a:r>
            <a:r>
              <a:rPr lang="en-US" altLang="zh-CN" sz="2000" dirty="0">
                <a:solidFill>
                  <a:srgbClr val="000000"/>
                </a:solidFill>
                <a:latin typeface="Courier New"/>
              </a:rPr>
              <a:t> clock </a:t>
            </a:r>
            <a:r>
              <a:rPr lang="en-US" altLang="zh-CN" sz="2000" b="1" dirty="0">
                <a:solidFill>
                  <a:srgbClr val="000080"/>
                </a:solidFill>
                <a:latin typeface="Courier New"/>
              </a:rPr>
              <a:t>=</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a:solidFill>
                  <a:srgbClr val="000000"/>
                </a:solidFill>
                <a:latin typeface="Courier New"/>
              </a:rPr>
              <a:t>clock</a:t>
            </a:r>
            <a:r>
              <a:rPr lang="en-US" altLang="zh-CN" sz="2000" b="1" dirty="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dirty="0">
                <a:solidFill>
                  <a:srgbClr val="008000"/>
                </a:solidFill>
                <a:latin typeface="Courier New"/>
              </a:rPr>
              <a:t>//</a:t>
            </a:r>
            <a:r>
              <a:rPr lang="zh-CN" altLang="en-US" sz="2000" dirty="0">
                <a:solidFill>
                  <a:srgbClr val="008000"/>
                </a:solidFill>
                <a:latin typeface="Courier New"/>
              </a:rPr>
              <a:t>产生一个不断重复的周期为</a:t>
            </a:r>
            <a:r>
              <a:rPr lang="en-US" altLang="zh-CN" sz="2000" dirty="0">
                <a:solidFill>
                  <a:srgbClr val="008000"/>
                </a:solidFill>
                <a:latin typeface="Courier New"/>
              </a:rPr>
              <a:t>100</a:t>
            </a:r>
            <a:r>
              <a:rPr lang="zh-CN" altLang="en-US" sz="2000" dirty="0">
                <a:solidFill>
                  <a:srgbClr val="008000"/>
                </a:solidFill>
                <a:latin typeface="Courier New"/>
              </a:rPr>
              <a:t>个的时钟信号</a:t>
            </a:r>
            <a:r>
              <a:rPr lang="en-US" altLang="zh-CN" sz="2000" dirty="0">
                <a:solidFill>
                  <a:srgbClr val="008000"/>
                </a:solidFill>
                <a:latin typeface="Courier New"/>
              </a:rPr>
              <a:t>clock </a:t>
            </a:r>
          </a:p>
          <a:p>
            <a:pPr marL="0" lvl="0" indent="0">
              <a:buNone/>
            </a:pPr>
            <a:r>
              <a:rPr lang="en-US" altLang="zh-CN" sz="2000" b="1" dirty="0">
                <a:solidFill>
                  <a:srgbClr val="008000"/>
                </a:solidFill>
                <a:latin typeface="Courier New"/>
              </a:rPr>
              <a:t>	</a:t>
            </a:r>
            <a:r>
              <a:rPr lang="en-US" altLang="zh-CN" sz="2000" b="1" dirty="0">
                <a:solidFill>
                  <a:srgbClr val="0000FF"/>
                </a:solidFill>
                <a:latin typeface="Courier New"/>
              </a:rPr>
              <a:t>always</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b="1" dirty="0" err="1">
                <a:solidFill>
                  <a:srgbClr val="0000FF"/>
                </a:solidFill>
                <a:latin typeface="Courier New"/>
              </a:rPr>
              <a:t>posedge</a:t>
            </a:r>
            <a:r>
              <a:rPr lang="en-US" altLang="zh-CN" sz="2000" dirty="0">
                <a:solidFill>
                  <a:srgbClr val="000000"/>
                </a:solidFill>
                <a:latin typeface="Courier New"/>
              </a:rPr>
              <a:t> clock</a:t>
            </a:r>
            <a:r>
              <a:rPr lang="en-US" altLang="zh-CN" sz="2000" b="1" dirty="0">
                <a:solidFill>
                  <a:srgbClr val="000080"/>
                </a:solidFill>
                <a:latin typeface="Courier New"/>
              </a:rPr>
              <a:t>)</a:t>
            </a:r>
            <a:r>
              <a:rPr lang="en-US" altLang="zh-CN" sz="2000" dirty="0">
                <a:solidFill>
                  <a:srgbClr val="000000"/>
                </a:solidFill>
                <a:latin typeface="Courier New"/>
              </a:rPr>
              <a:t> </a:t>
            </a:r>
          </a:p>
          <a:p>
            <a:pPr marL="0" lvl="0" indent="0">
              <a:buNone/>
            </a:pPr>
            <a:r>
              <a:rPr lang="en-US" altLang="zh-CN" sz="2000" b="1" dirty="0">
                <a:solidFill>
                  <a:srgbClr val="000000"/>
                </a:solidFill>
                <a:latin typeface="Courier New"/>
              </a:rPr>
              <a:t>	  </a:t>
            </a:r>
            <a:r>
              <a:rPr lang="en-US" altLang="zh-CN" sz="2000" b="1" dirty="0">
                <a:solidFill>
                  <a:srgbClr val="0000FF"/>
                </a:solidFill>
                <a:latin typeface="Courier New"/>
              </a:rPr>
              <a:t>begin</a:t>
            </a:r>
            <a:r>
              <a:rPr lang="en-US" altLang="zh-CN" sz="2000" dirty="0">
                <a:solidFill>
                  <a:srgbClr val="008000"/>
                </a:solidFill>
                <a:latin typeface="Courier New"/>
              </a:rPr>
              <a:t>//{$random}</a:t>
            </a:r>
            <a:r>
              <a:rPr lang="zh-CN" altLang="en-US" sz="2000" dirty="0">
                <a:solidFill>
                  <a:srgbClr val="008000"/>
                </a:solidFill>
                <a:latin typeface="Courier New"/>
              </a:rPr>
              <a:t>为系统任务，会产生一个随机数 </a:t>
            </a:r>
            <a:endParaRPr lang="en-US" altLang="zh-CN" sz="2000" dirty="0">
              <a:solidFill>
                <a:srgbClr val="008000"/>
              </a:solidFill>
              <a:latin typeface="Courier New"/>
            </a:endParaRPr>
          </a:p>
          <a:p>
            <a:pPr marL="0" lvl="0" indent="0">
              <a:buNone/>
            </a:pPr>
            <a:r>
              <a:rPr lang="en-US" altLang="zh-CN" sz="2000" b="1" dirty="0">
                <a:solidFill>
                  <a:srgbClr val="000080"/>
                </a:solidFill>
                <a:latin typeface="Courier New"/>
              </a:rPr>
              <a:t>		#</a:t>
            </a:r>
            <a:r>
              <a:rPr lang="en-US" altLang="zh-CN" sz="2000" dirty="0">
                <a:solidFill>
                  <a:srgbClr val="FF8000"/>
                </a:solidFill>
                <a:latin typeface="Courier New"/>
              </a:rPr>
              <a:t>1 </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8000FF"/>
                </a:solidFill>
                <a:latin typeface="Courier New"/>
              </a:rPr>
              <a:t>$random</a:t>
            </a:r>
            <a:r>
              <a:rPr lang="en-US" altLang="zh-CN" sz="2000" b="1" dirty="0">
                <a:solidFill>
                  <a:srgbClr val="000080"/>
                </a:solidFill>
                <a:latin typeface="Courier New"/>
              </a:rPr>
              <a:t>}%</a:t>
            </a:r>
            <a:r>
              <a:rPr lang="en-US" altLang="zh-CN" sz="2000" dirty="0">
                <a:solidFill>
                  <a:srgbClr val="FF8000"/>
                </a:solidFill>
                <a:latin typeface="Courier New"/>
              </a:rPr>
              <a:t>2</a:t>
            </a:r>
            <a:r>
              <a:rPr lang="en-US" altLang="zh-CN" sz="2000" b="1" dirty="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dirty="0">
                <a:solidFill>
                  <a:srgbClr val="008000"/>
                </a:solidFill>
                <a:latin typeface="Courier New"/>
              </a:rPr>
              <a:t>//</a:t>
            </a:r>
            <a:r>
              <a:rPr lang="zh-CN" altLang="en-US" sz="2000" dirty="0">
                <a:solidFill>
                  <a:srgbClr val="008000"/>
                </a:solidFill>
                <a:latin typeface="Courier New"/>
              </a:rPr>
              <a:t>产生随机的微信号流</a:t>
            </a:r>
            <a:r>
              <a:rPr lang="en-US" altLang="zh-CN" sz="2000" dirty="0" err="1">
                <a:solidFill>
                  <a:srgbClr val="008000"/>
                </a:solidFill>
                <a:latin typeface="Courier New"/>
              </a:rPr>
              <a:t>ain</a:t>
            </a:r>
            <a:r>
              <a:rPr lang="zh-CN" altLang="en-US" sz="2000" dirty="0">
                <a:solidFill>
                  <a:srgbClr val="008000"/>
                </a:solidFill>
                <a:latin typeface="Courier New"/>
              </a:rPr>
              <a:t>和</a:t>
            </a:r>
            <a:r>
              <a:rPr lang="en-US" altLang="zh-CN" sz="2000" dirty="0">
                <a:solidFill>
                  <a:srgbClr val="008000"/>
                </a:solidFill>
                <a:latin typeface="Courier New"/>
              </a:rPr>
              <a:t>bin</a:t>
            </a:r>
            <a:r>
              <a:rPr lang="zh-CN" altLang="en-US" sz="2000" dirty="0">
                <a:solidFill>
                  <a:srgbClr val="008000"/>
                </a:solidFill>
                <a:latin typeface="Courier New"/>
              </a:rPr>
              <a:t>，</a:t>
            </a:r>
            <a:r>
              <a:rPr lang="en-US" altLang="zh-CN" sz="2000" dirty="0">
                <a:solidFill>
                  <a:srgbClr val="008000"/>
                </a:solidFill>
                <a:latin typeface="Courier New"/>
              </a:rPr>
              <a:t>%2</a:t>
            </a:r>
            <a:r>
              <a:rPr lang="zh-CN" altLang="en-US" sz="2000" dirty="0">
                <a:solidFill>
                  <a:srgbClr val="008000"/>
                </a:solidFill>
                <a:latin typeface="Courier New"/>
              </a:rPr>
              <a:t>为模</a:t>
            </a:r>
            <a:r>
              <a:rPr lang="en-US" altLang="zh-CN" sz="2000" dirty="0">
                <a:solidFill>
                  <a:srgbClr val="008000"/>
                </a:solidFill>
                <a:latin typeface="Courier New"/>
              </a:rPr>
              <a:t>2</a:t>
            </a:r>
            <a:r>
              <a:rPr lang="zh-CN" altLang="en-US" sz="2000" dirty="0">
                <a:solidFill>
                  <a:srgbClr val="008000"/>
                </a:solidFill>
                <a:latin typeface="Courier New"/>
              </a:rPr>
              <a:t>运算 </a:t>
            </a:r>
            <a:endParaRPr lang="en-US" altLang="zh-CN" sz="2000" dirty="0">
              <a:solidFill>
                <a:srgbClr val="008000"/>
              </a:solidFill>
              <a:latin typeface="Courier New"/>
            </a:endParaRPr>
          </a:p>
          <a:p>
            <a:pPr marL="0" lvl="0" indent="0">
              <a:buNone/>
            </a:pPr>
            <a:r>
              <a:rPr lang="en-US" altLang="zh-CN" sz="2000" b="1" dirty="0">
                <a:solidFill>
                  <a:srgbClr val="008000"/>
                </a:solidFill>
                <a:latin typeface="Courier New"/>
              </a:rPr>
              <a:t>		</a:t>
            </a:r>
            <a:r>
              <a:rPr lang="en-US" altLang="zh-CN" sz="2000" b="1" dirty="0">
                <a:solidFill>
                  <a:srgbClr val="000080"/>
                </a:solidFill>
                <a:latin typeface="Courier New"/>
              </a:rPr>
              <a:t>#</a:t>
            </a:r>
            <a:r>
              <a:rPr lang="en-US" altLang="zh-CN" sz="2000" dirty="0">
                <a:solidFill>
                  <a:srgbClr val="FF8000"/>
                </a:solidFill>
                <a:latin typeface="Courier New"/>
              </a:rPr>
              <a:t>3</a:t>
            </a:r>
            <a:r>
              <a:rPr lang="zh-CN" altLang="en-US" sz="2000" dirty="0">
                <a:solidFill>
                  <a:srgbClr val="000000"/>
                </a:solidFill>
                <a:latin typeface="Courier New"/>
              </a:rPr>
              <a:t> </a:t>
            </a:r>
            <a:r>
              <a:rPr lang="en-US" altLang="zh-CN" sz="2000" dirty="0">
                <a:solidFill>
                  <a:srgbClr val="000000"/>
                </a:solidFill>
                <a:latin typeface="Courier New"/>
              </a:rPr>
              <a:t>bin</a:t>
            </a:r>
            <a:r>
              <a:rPr lang="en-US" altLang="zh-CN" sz="2000" b="1" dirty="0">
                <a:solidFill>
                  <a:srgbClr val="000080"/>
                </a:solidFill>
                <a:latin typeface="Courier New"/>
              </a:rPr>
              <a:t>={</a:t>
            </a:r>
            <a:r>
              <a:rPr lang="en-US" altLang="zh-CN" sz="2000" dirty="0">
                <a:solidFill>
                  <a:srgbClr val="8000FF"/>
                </a:solidFill>
                <a:latin typeface="Courier New"/>
              </a:rPr>
              <a:t>$random</a:t>
            </a:r>
            <a:r>
              <a:rPr lang="en-US" altLang="zh-CN" sz="2000" b="1" dirty="0">
                <a:solidFill>
                  <a:srgbClr val="000080"/>
                </a:solidFill>
                <a:latin typeface="Courier New"/>
              </a:rPr>
              <a:t>}%</a:t>
            </a:r>
            <a:r>
              <a:rPr lang="en-US" altLang="zh-CN" sz="2000" dirty="0">
                <a:solidFill>
                  <a:srgbClr val="FF8000"/>
                </a:solidFill>
                <a:latin typeface="Courier New"/>
              </a:rPr>
              <a:t>2</a:t>
            </a:r>
            <a:r>
              <a:rPr lang="en-US" altLang="zh-CN" sz="2000" b="1" dirty="0">
                <a:solidFill>
                  <a:srgbClr val="000080"/>
                </a:solidFill>
                <a:latin typeface="Courier New"/>
              </a:rPr>
              <a:t>;</a:t>
            </a:r>
          </a:p>
          <a:p>
            <a:pPr marL="0" lvl="0" indent="0">
              <a:buNone/>
            </a:pPr>
            <a:r>
              <a:rPr lang="en-US" altLang="zh-CN" sz="2000" b="1" dirty="0">
                <a:solidFill>
                  <a:srgbClr val="000080"/>
                </a:solidFill>
                <a:latin typeface="Courier New"/>
              </a:rPr>
              <a:t>		</a:t>
            </a:r>
            <a:r>
              <a:rPr lang="en-US" altLang="zh-CN" sz="2000" dirty="0">
                <a:solidFill>
                  <a:srgbClr val="008000"/>
                </a:solidFill>
                <a:latin typeface="Courier New"/>
              </a:rPr>
              <a:t>//</a:t>
            </a:r>
            <a:r>
              <a:rPr lang="zh-CN" altLang="en-US" sz="2000" dirty="0">
                <a:solidFill>
                  <a:srgbClr val="008000"/>
                </a:solidFill>
                <a:latin typeface="Courier New"/>
              </a:rPr>
              <a:t>分别延迟</a:t>
            </a:r>
            <a:r>
              <a:rPr lang="en-US" altLang="zh-CN" sz="2000" dirty="0">
                <a:solidFill>
                  <a:srgbClr val="008000"/>
                </a:solidFill>
                <a:latin typeface="Courier New"/>
              </a:rPr>
              <a:t>1</a:t>
            </a:r>
            <a:r>
              <a:rPr lang="zh-CN" altLang="en-US" sz="2000" dirty="0">
                <a:solidFill>
                  <a:srgbClr val="008000"/>
                </a:solidFill>
                <a:latin typeface="Courier New"/>
              </a:rPr>
              <a:t>和</a:t>
            </a:r>
            <a:r>
              <a:rPr lang="en-US" altLang="zh-CN" sz="2000" dirty="0">
                <a:solidFill>
                  <a:srgbClr val="008000"/>
                </a:solidFill>
                <a:latin typeface="Courier New"/>
              </a:rPr>
              <a:t>3</a:t>
            </a:r>
            <a:r>
              <a:rPr lang="zh-CN" altLang="en-US" sz="2000" dirty="0">
                <a:solidFill>
                  <a:srgbClr val="008000"/>
                </a:solidFill>
                <a:latin typeface="Courier New"/>
              </a:rPr>
              <a:t>个时间单位后产生随机的位信号流</a:t>
            </a:r>
            <a:r>
              <a:rPr lang="en-US" altLang="zh-CN" sz="2000" dirty="0" err="1">
                <a:solidFill>
                  <a:srgbClr val="008000"/>
                </a:solidFill>
                <a:latin typeface="Courier New"/>
              </a:rPr>
              <a:t>ain</a:t>
            </a:r>
            <a:r>
              <a:rPr lang="zh-CN" altLang="en-US" sz="2000" dirty="0">
                <a:solidFill>
                  <a:srgbClr val="008000"/>
                </a:solidFill>
                <a:latin typeface="Courier New"/>
              </a:rPr>
              <a:t>和</a:t>
            </a:r>
            <a:r>
              <a:rPr lang="en-US" altLang="zh-CN" sz="2000" dirty="0">
                <a:solidFill>
                  <a:srgbClr val="008000"/>
                </a:solidFill>
                <a:latin typeface="Courier New"/>
              </a:rPr>
              <a:t>bin </a:t>
            </a:r>
          </a:p>
          <a:p>
            <a:pPr marL="0" lvl="0" indent="0">
              <a:buNone/>
            </a:pPr>
            <a:r>
              <a:rPr lang="en-US" altLang="zh-CN" sz="2000" b="1" dirty="0">
                <a:solidFill>
                  <a:srgbClr val="008000"/>
                </a:solidFill>
                <a:latin typeface="Courier New"/>
              </a:rPr>
              <a:t>	  </a:t>
            </a:r>
            <a:r>
              <a:rPr lang="en-US" altLang="zh-CN" sz="2000" b="1" dirty="0">
                <a:solidFill>
                  <a:srgbClr val="0000FF"/>
                </a:solidFill>
                <a:latin typeface="Courier New"/>
              </a:rPr>
              <a:t>end</a:t>
            </a:r>
            <a:r>
              <a:rPr lang="en-US" altLang="zh-CN" sz="2000" dirty="0">
                <a:solidFill>
                  <a:srgbClr val="000000"/>
                </a:solidFill>
                <a:latin typeface="Courier New"/>
              </a:rPr>
              <a:t> </a:t>
            </a:r>
          </a:p>
          <a:p>
            <a:pPr marL="0" lvl="0" indent="0">
              <a:buNone/>
            </a:pPr>
            <a:r>
              <a:rPr lang="en-US" altLang="zh-CN" sz="2000" b="1" dirty="0">
                <a:solidFill>
                  <a:srgbClr val="000000"/>
                </a:solidFill>
                <a:latin typeface="Courier New"/>
              </a:rPr>
              <a:t>	</a:t>
            </a:r>
            <a:r>
              <a:rPr lang="en-US" altLang="zh-CN" sz="2000" b="1" dirty="0">
                <a:solidFill>
                  <a:srgbClr val="0000FF"/>
                </a:solidFill>
                <a:latin typeface="Courier New"/>
              </a:rPr>
              <a:t>always</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a:solidFill>
                  <a:srgbClr val="FF8000"/>
                </a:solidFill>
                <a:latin typeface="Courier New"/>
              </a:rPr>
              <a:t>10000</a:t>
            </a:r>
            <a:r>
              <a:rPr lang="en-US" altLang="zh-CN" sz="2000" dirty="0">
                <a:solidFill>
                  <a:srgbClr val="000000"/>
                </a:solidFill>
                <a:latin typeface="Courier New"/>
              </a:rPr>
              <a:t> select</a:t>
            </a:r>
            <a:r>
              <a:rPr lang="en-US" altLang="zh-CN" sz="2000" b="1">
                <a:solidFill>
                  <a:srgbClr val="000080"/>
                </a:solidFill>
                <a:latin typeface="Courier New"/>
              </a:rPr>
              <a:t>=!</a:t>
            </a:r>
            <a:r>
              <a:rPr lang="en-US" altLang="zh-CN" sz="2000">
                <a:solidFill>
                  <a:srgbClr val="000000"/>
                </a:solidFill>
                <a:latin typeface="Courier New"/>
              </a:rPr>
              <a:t>select;</a:t>
            </a:r>
            <a:endParaRPr lang="en-US" altLang="zh-CN" sz="2000" dirty="0">
              <a:solidFill>
                <a:srgbClr val="000000"/>
              </a:solidFill>
              <a:latin typeface="Courier New"/>
            </a:endParaRPr>
          </a:p>
          <a:p>
            <a:pPr marL="0" lvl="0" indent="0">
              <a:buNone/>
            </a:pPr>
            <a:r>
              <a:rPr lang="en-US" altLang="zh-CN" sz="2000" dirty="0">
                <a:solidFill>
                  <a:srgbClr val="000000"/>
                </a:solidFill>
                <a:latin typeface="Courier New"/>
              </a:rPr>
              <a:t>		</a:t>
            </a:r>
            <a:r>
              <a:rPr lang="en-US" altLang="zh-CN" sz="2000" dirty="0">
                <a:solidFill>
                  <a:srgbClr val="008000"/>
                </a:solidFill>
                <a:latin typeface="Courier New"/>
              </a:rPr>
              <a:t>//</a:t>
            </a:r>
            <a:r>
              <a:rPr lang="zh-CN" altLang="en-US" sz="2000" dirty="0">
                <a:solidFill>
                  <a:srgbClr val="008000"/>
                </a:solidFill>
                <a:latin typeface="Courier New"/>
              </a:rPr>
              <a:t>产生周期为</a:t>
            </a:r>
            <a:r>
              <a:rPr lang="en-US" altLang="zh-CN" sz="2000" dirty="0">
                <a:solidFill>
                  <a:srgbClr val="008000"/>
                </a:solidFill>
                <a:latin typeface="Courier New"/>
              </a:rPr>
              <a:t>10000</a:t>
            </a:r>
            <a:r>
              <a:rPr lang="zh-CN" altLang="en-US" sz="2000" dirty="0">
                <a:solidFill>
                  <a:srgbClr val="008000"/>
                </a:solidFill>
                <a:latin typeface="Courier New"/>
              </a:rPr>
              <a:t>个单位时间的选通信号变化 </a:t>
            </a:r>
            <a:endParaRPr lang="en-US" altLang="zh-CN" sz="2000" dirty="0">
              <a:solidFill>
                <a:srgbClr val="008000"/>
              </a:solidFill>
              <a:latin typeface="Courier New"/>
            </a:endParaRPr>
          </a:p>
          <a:p>
            <a:pPr marL="0" lvl="0" indent="0">
              <a:buNone/>
            </a:pPr>
            <a:r>
              <a:rPr lang="en-US" altLang="zh-CN" sz="2000" dirty="0">
                <a:solidFill>
                  <a:srgbClr val="008000"/>
                </a:solidFill>
                <a:latin typeface="Courier New"/>
              </a:rPr>
              <a:t>	</a:t>
            </a:r>
            <a:r>
              <a:rPr lang="en-US" altLang="zh-CN" sz="2000" dirty="0" err="1">
                <a:solidFill>
                  <a:srgbClr val="000000"/>
                </a:solidFill>
                <a:latin typeface="Courier New"/>
              </a:rPr>
              <a:t>muxtwo</a:t>
            </a:r>
            <a:r>
              <a:rPr lang="en-US" altLang="zh-CN" sz="2000" dirty="0">
                <a:solidFill>
                  <a:srgbClr val="000000"/>
                </a:solidFill>
                <a:latin typeface="Courier New"/>
              </a:rPr>
              <a:t> m </a:t>
            </a:r>
            <a:r>
              <a:rPr lang="en-US" altLang="zh-CN" sz="2000" b="1" dirty="0">
                <a:solidFill>
                  <a:srgbClr val="000080"/>
                </a:solidFill>
                <a:latin typeface="Courier New"/>
              </a:rPr>
              <a:t>(.</a:t>
            </a:r>
            <a:r>
              <a:rPr lang="en-US" altLang="zh-CN" sz="2000" dirty="0">
                <a:solidFill>
                  <a:srgbClr val="000000"/>
                </a:solidFill>
                <a:latin typeface="Courier New"/>
              </a:rPr>
              <a:t>out</a:t>
            </a:r>
            <a:r>
              <a:rPr lang="en-US" altLang="zh-CN" sz="2000" b="1" dirty="0">
                <a:solidFill>
                  <a:srgbClr val="000080"/>
                </a:solidFill>
                <a:latin typeface="Courier New"/>
              </a:rPr>
              <a:t>(</a:t>
            </a:r>
            <a:r>
              <a:rPr lang="en-US" altLang="zh-CN" sz="2000" dirty="0" err="1">
                <a:solidFill>
                  <a:srgbClr val="000000"/>
                </a:solidFill>
                <a:latin typeface="Courier New"/>
              </a:rPr>
              <a:t>outw</a:t>
            </a:r>
            <a:r>
              <a:rPr lang="en-US" altLang="zh-CN" sz="2000" b="1" dirty="0">
                <a:solidFill>
                  <a:srgbClr val="000080"/>
                </a:solidFill>
                <a:latin typeface="Courier New"/>
              </a:rPr>
              <a:t>),.</a:t>
            </a:r>
            <a:r>
              <a:rPr lang="en-US" altLang="zh-CN" sz="2000" dirty="0">
                <a:solidFill>
                  <a:srgbClr val="000000"/>
                </a:solidFill>
                <a:latin typeface="Courier New"/>
              </a:rPr>
              <a:t>a</a:t>
            </a:r>
            <a:r>
              <a:rPr lang="en-US" altLang="zh-CN" sz="2000" b="1" dirty="0">
                <a:solidFill>
                  <a:srgbClr val="000080"/>
                </a:solidFill>
                <a:latin typeface="Courier New"/>
              </a:rPr>
              <a:t>(</a:t>
            </a:r>
            <a:r>
              <a:rPr lang="en-US" altLang="zh-CN" sz="2000" dirty="0" err="1">
                <a:solidFill>
                  <a:srgbClr val="000000"/>
                </a:solidFill>
                <a:latin typeface="Courier New"/>
              </a:rPr>
              <a:t>ain</a:t>
            </a:r>
            <a:r>
              <a:rPr lang="en-US" altLang="zh-CN" sz="2000" b="1" dirty="0">
                <a:solidFill>
                  <a:srgbClr val="000080"/>
                </a:solidFill>
                <a:latin typeface="Courier New"/>
              </a:rPr>
              <a:t>),.</a:t>
            </a:r>
            <a:r>
              <a:rPr lang="en-US" altLang="zh-CN" sz="2000" dirty="0">
                <a:solidFill>
                  <a:srgbClr val="000000"/>
                </a:solidFill>
                <a:latin typeface="Courier New"/>
              </a:rPr>
              <a:t>b</a:t>
            </a:r>
            <a:r>
              <a:rPr lang="en-US" altLang="zh-CN" sz="2000" b="1" dirty="0">
                <a:solidFill>
                  <a:srgbClr val="000080"/>
                </a:solidFill>
                <a:latin typeface="Courier New"/>
              </a:rPr>
              <a:t>(</a:t>
            </a:r>
            <a:r>
              <a:rPr lang="en-US" altLang="zh-CN" sz="2000" dirty="0">
                <a:solidFill>
                  <a:srgbClr val="000000"/>
                </a:solidFill>
                <a:latin typeface="Courier New"/>
              </a:rPr>
              <a:t>bin</a:t>
            </a:r>
            <a:r>
              <a:rPr lang="en-US" altLang="zh-CN" sz="2000" b="1" dirty="0">
                <a:solidFill>
                  <a:srgbClr val="000080"/>
                </a:solidFill>
                <a:latin typeface="Courier New"/>
              </a:rPr>
              <a:t>),</a:t>
            </a:r>
            <a:r>
              <a:rPr lang="en-US" altLang="zh-CN" sz="2000" dirty="0">
                <a:solidFill>
                  <a:srgbClr val="000000"/>
                </a:solidFill>
                <a:latin typeface="Courier New"/>
              </a:rPr>
              <a:t> </a:t>
            </a:r>
            <a:r>
              <a:rPr lang="en-US" altLang="zh-CN" sz="2000" b="1" dirty="0">
                <a:solidFill>
                  <a:srgbClr val="000080"/>
                </a:solidFill>
                <a:latin typeface="Courier New"/>
              </a:rPr>
              <a:t>.</a:t>
            </a:r>
            <a:r>
              <a:rPr lang="en-US" altLang="zh-CN" sz="2000" dirty="0" err="1">
                <a:solidFill>
                  <a:srgbClr val="000000"/>
                </a:solidFill>
                <a:latin typeface="Courier New"/>
              </a:rPr>
              <a:t>sl</a:t>
            </a:r>
            <a:r>
              <a:rPr lang="en-US" altLang="zh-CN" sz="2000" b="1" dirty="0">
                <a:solidFill>
                  <a:srgbClr val="000080"/>
                </a:solidFill>
                <a:latin typeface="Courier New"/>
              </a:rPr>
              <a:t>(</a:t>
            </a:r>
            <a:r>
              <a:rPr lang="en-US" altLang="zh-CN" sz="2000" dirty="0">
                <a:solidFill>
                  <a:srgbClr val="000000"/>
                </a:solidFill>
                <a:latin typeface="Courier New"/>
              </a:rPr>
              <a:t>select</a:t>
            </a:r>
            <a:r>
              <a:rPr lang="en-US" altLang="zh-CN" sz="2000" b="1" dirty="0">
                <a:solidFill>
                  <a:srgbClr val="000080"/>
                </a:solidFill>
                <a:latin typeface="Courier New"/>
              </a:rPr>
              <a:t>));</a:t>
            </a:r>
            <a:r>
              <a:rPr lang="en-US" altLang="zh-CN" sz="2000" dirty="0">
                <a:solidFill>
                  <a:srgbClr val="000000"/>
                </a:solidFill>
                <a:latin typeface="Courier New"/>
              </a:rPr>
              <a:t> </a:t>
            </a:r>
          </a:p>
          <a:p>
            <a:pPr marL="0" lvl="0" indent="0">
              <a:buNone/>
            </a:pPr>
            <a:r>
              <a:rPr lang="en-US" altLang="zh-CN" sz="2000" b="1" dirty="0" err="1">
                <a:solidFill>
                  <a:srgbClr val="0000FF"/>
                </a:solidFill>
                <a:latin typeface="Courier New"/>
              </a:rPr>
              <a:t>endmodule</a:t>
            </a:r>
            <a:endParaRPr lang="en-US" altLang="zh-CN" sz="2000" dirty="0">
              <a:solidFill>
                <a:prstClr val="black"/>
              </a:solidFill>
            </a:endParaRPr>
          </a:p>
        </p:txBody>
      </p:sp>
    </p:spTree>
    <p:extLst>
      <p:ext uri="{BB962C8B-B14F-4D97-AF65-F5344CB8AC3E}">
        <p14:creationId xmlns:p14="http://schemas.microsoft.com/office/powerpoint/2010/main" val="1246421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359" y="1087652"/>
            <a:ext cx="3728826" cy="202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模块（</a:t>
            </a:r>
            <a:r>
              <a:rPr lang="en-US" altLang="zh-CN" dirty="0"/>
              <a:t>block</a:t>
            </a:r>
            <a:r>
              <a:rPr lang="zh-CN" altLang="en-US" dirty="0"/>
              <a:t>）</a:t>
            </a:r>
            <a:endParaRPr lang="en-US" altLang="zh-CN" dirty="0"/>
          </a:p>
          <a:p>
            <a:pPr lvl="1"/>
            <a:r>
              <a:rPr lang="zh-CN" altLang="en-US" dirty="0"/>
              <a:t>描述接口</a:t>
            </a:r>
            <a:endParaRPr lang="en-US" altLang="zh-CN" dirty="0"/>
          </a:p>
          <a:p>
            <a:pPr lvl="1"/>
            <a:r>
              <a:rPr lang="zh-CN" altLang="en-US" dirty="0"/>
              <a:t>描述逻辑功能</a:t>
            </a:r>
            <a:endParaRPr lang="en-US" altLang="zh-CN" dirty="0"/>
          </a:p>
          <a:p>
            <a:pPr marL="342900" lvl="1" indent="-342900">
              <a:buChar char="•"/>
            </a:pPr>
            <a:r>
              <a:rPr lang="zh-CN" altLang="en-US" sz="3200" dirty="0">
                <a:cs typeface="宋体" charset="0"/>
              </a:rPr>
              <a:t>主要部分</a:t>
            </a:r>
            <a:endParaRPr lang="en-US" altLang="zh-CN" sz="3200" dirty="0">
              <a:cs typeface="宋体" charset="0"/>
            </a:endParaRPr>
          </a:p>
          <a:p>
            <a:pPr lvl="1"/>
            <a:r>
              <a:rPr lang="zh-CN" altLang="en-US" dirty="0"/>
              <a:t>端口定义</a:t>
            </a:r>
            <a:endParaRPr lang="en-US" altLang="zh-CN" dirty="0"/>
          </a:p>
          <a:p>
            <a:pPr lvl="1"/>
            <a:r>
              <a:rPr lang="en-US" altLang="zh-CN" dirty="0"/>
              <a:t> I/O</a:t>
            </a:r>
            <a:r>
              <a:rPr lang="zh-CN" altLang="en-US" dirty="0"/>
              <a:t>说明</a:t>
            </a:r>
            <a:endParaRPr lang="en-US" altLang="zh-CN" dirty="0"/>
          </a:p>
          <a:p>
            <a:pPr lvl="1"/>
            <a:r>
              <a:rPr lang="zh-CN" altLang="en-US" dirty="0"/>
              <a:t>内部信号声明</a:t>
            </a:r>
            <a:endParaRPr lang="en-US" altLang="zh-CN" dirty="0"/>
          </a:p>
          <a:p>
            <a:pPr lvl="1"/>
            <a:r>
              <a:rPr lang="zh-CN" altLang="en-US" dirty="0"/>
              <a:t>功能定义</a:t>
            </a:r>
            <a:endParaRPr lang="en-US" altLang="zh-CN" dirty="0"/>
          </a:p>
        </p:txBody>
      </p:sp>
      <p:sp>
        <p:nvSpPr>
          <p:cNvPr id="5" name="TextBox 4"/>
          <p:cNvSpPr txBox="1"/>
          <p:nvPr/>
        </p:nvSpPr>
        <p:spPr>
          <a:xfrm>
            <a:off x="4020514" y="3284984"/>
            <a:ext cx="4911228"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module</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mux_2_to_1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endPar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endParaRPr>
          </a:p>
          <a:p>
            <a:r>
              <a:rPr lang="en-US" altLang="zh-CN" sz="2000" dirty="0">
                <a:solidFill>
                  <a:srgbClr val="008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input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0000"/>
                </a:solidFill>
                <a:highlight>
                  <a:srgbClr val="FFFFFF"/>
                </a:highlight>
                <a:latin typeface="+mj-ea"/>
                <a:ea typeface="+mj-ea"/>
              </a:rPr>
              <a:t>	</a:t>
            </a:r>
          </a:p>
          <a:p>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    	output</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p>
          <a:p>
            <a:r>
              <a:rPr lang="en-US" altLang="zh-CN" sz="2000" dirty="0">
                <a:solidFill>
                  <a:srgbClr val="000000"/>
                </a:solidFill>
                <a:highlight>
                  <a:srgbClr val="FFFFFF"/>
                </a:highlight>
                <a:latin typeface="+mj-ea"/>
                <a:ea typeface="+mj-ea"/>
              </a:rPr>
              <a:t>	</a:t>
            </a:r>
          </a:p>
          <a:p>
            <a:r>
              <a:rPr lang="en-US" altLang="zh-CN" sz="2000" b="1" dirty="0">
                <a:solidFill>
                  <a:srgbClr val="000000"/>
                </a:solidFill>
                <a:highlight>
                  <a:srgbClr val="FFFFFF"/>
                </a:highlight>
                <a:latin typeface="+mj-ea"/>
                <a:ea typeface="+mj-ea"/>
                <a:cs typeface="Times New Roman" panose="02020603050405020304" pitchFamily="18" charset="0"/>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out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sel</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a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b</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r>
              <a:rPr lang="en-US" altLang="zh-CN" sz="2000" dirty="0">
                <a:solidFill>
                  <a:srgbClr val="000000"/>
                </a:solidFill>
                <a:highlight>
                  <a:srgbClr val="FFFFFF"/>
                </a:highlight>
                <a:latin typeface="+mj-ea"/>
                <a:ea typeface="+mj-ea"/>
              </a:rPr>
              <a:t>		</a:t>
            </a:r>
            <a:r>
              <a:rPr lang="en-US" altLang="zh-CN"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assign</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dirty="0" err="1">
                <a:solidFill>
                  <a:srgbClr val="000000"/>
                </a:solidFill>
                <a:highlight>
                  <a:srgbClr val="FFFFFF"/>
                </a:highlight>
                <a:latin typeface="Times New Roman" panose="02020603050405020304" pitchFamily="18" charset="0"/>
                <a:ea typeface="+mj-ea"/>
                <a:cs typeface="Times New Roman" panose="02020603050405020304" pitchFamily="18" charset="0"/>
              </a:rPr>
              <a:t>outbar</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  </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 ~ </a:t>
            </a:r>
            <a:r>
              <a:rPr lang="en-US" altLang="zh-CN" sz="2000" dirty="0">
                <a:solidFill>
                  <a:srgbClr val="000000"/>
                </a:solidFill>
                <a:highlight>
                  <a:srgbClr val="FFFFFF"/>
                </a:highlight>
                <a:latin typeface="Times New Roman" panose="02020603050405020304" pitchFamily="18" charset="0"/>
                <a:ea typeface="+mj-ea"/>
                <a:cs typeface="Times New Roman" panose="02020603050405020304" pitchFamily="18" charset="0"/>
              </a:rPr>
              <a:t>out</a:t>
            </a:r>
            <a:r>
              <a:rPr lang="en-US" altLang="zh-CN" sz="2000" b="1" dirty="0">
                <a:solidFill>
                  <a:srgbClr val="000080"/>
                </a:solidFill>
                <a:highlight>
                  <a:srgbClr val="FFFFFF"/>
                </a:highlight>
                <a:latin typeface="Times New Roman" panose="02020603050405020304" pitchFamily="18" charset="0"/>
                <a:ea typeface="+mj-ea"/>
                <a:cs typeface="Times New Roman" panose="02020603050405020304" pitchFamily="18" charset="0"/>
              </a:rPr>
              <a:t>;</a:t>
            </a:r>
            <a:r>
              <a:rPr lang="en-US" altLang="zh-CN" sz="2000" b="1" dirty="0">
                <a:solidFill>
                  <a:srgbClr val="000080"/>
                </a:solidFill>
                <a:highlight>
                  <a:srgbClr val="FFFFFF"/>
                </a:highlight>
                <a:latin typeface="+mj-ea"/>
                <a:ea typeface="+mj-ea"/>
              </a:rPr>
              <a:t>	</a:t>
            </a:r>
            <a:endParaRPr lang="en-US" altLang="zh-CN" sz="2000" dirty="0">
              <a:solidFill>
                <a:srgbClr val="008000"/>
              </a:solidFill>
              <a:highlight>
                <a:srgbClr val="FFFFFF"/>
              </a:highlight>
              <a:latin typeface="+mj-ea"/>
              <a:ea typeface="+mj-ea"/>
            </a:endParaRPr>
          </a:p>
          <a:p>
            <a:r>
              <a:rPr lang="en-US" altLang="zh-CN" sz="2000" b="1" dirty="0" err="1">
                <a:solidFill>
                  <a:srgbClr val="0000FF"/>
                </a:solidFill>
                <a:highlight>
                  <a:srgbClr val="FFFFFF"/>
                </a:highlight>
                <a:latin typeface="Times New Roman" panose="02020603050405020304" pitchFamily="18" charset="0"/>
                <a:ea typeface="+mj-ea"/>
                <a:cs typeface="Times New Roman" panose="02020603050405020304" pitchFamily="18" charset="0"/>
              </a:rPr>
              <a:t>endmodule</a:t>
            </a:r>
            <a:r>
              <a:rPr lang="en-US" altLang="zh-CN" sz="2000" b="1" dirty="0">
                <a:solidFill>
                  <a:srgbClr val="0000FF"/>
                </a:solidFill>
                <a:highlight>
                  <a:srgbClr val="FFFFFF"/>
                </a:highlight>
                <a:latin typeface="+mj-ea"/>
                <a:ea typeface="+mj-ea"/>
              </a:rPr>
              <a:t>			</a:t>
            </a:r>
            <a:endParaRPr lang="zh-CN" altLang="en-US" sz="2000" dirty="0">
              <a:latin typeface="+mj-ea"/>
              <a:ea typeface="+mj-ea"/>
            </a:endParaRPr>
          </a:p>
        </p:txBody>
      </p:sp>
    </p:spTree>
    <p:extLst>
      <p:ext uri="{BB962C8B-B14F-4D97-AF65-F5344CB8AC3E}">
        <p14:creationId xmlns:p14="http://schemas.microsoft.com/office/powerpoint/2010/main" val="180553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dirty="0"/>
              <a:t>概述</a:t>
            </a:r>
            <a:endParaRPr lang="en-US" altLang="zh-CN" dirty="0"/>
          </a:p>
          <a:p>
            <a:r>
              <a:rPr lang="en-US" altLang="zh-CN" dirty="0"/>
              <a:t>Verilog HDL</a:t>
            </a:r>
            <a:r>
              <a:rPr lang="zh-CN" altLang="en-US" dirty="0"/>
              <a:t>简介</a:t>
            </a:r>
            <a:endParaRPr lang="en-US" altLang="zh-CN" dirty="0"/>
          </a:p>
          <a:p>
            <a:r>
              <a:rPr lang="zh-CN" altLang="en-US" dirty="0"/>
              <a:t>用</a:t>
            </a:r>
            <a:r>
              <a:rPr lang="en-US" altLang="zh-CN" dirty="0"/>
              <a:t>Verilog HDL</a:t>
            </a:r>
            <a:r>
              <a:rPr lang="zh-CN" altLang="en-US" dirty="0"/>
              <a:t>描述逻辑电路的实例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端口定义</a:t>
            </a:r>
            <a:endParaRPr lang="en-US" altLang="zh-CN" dirty="0"/>
          </a:p>
          <a:p>
            <a:pPr lvl="1"/>
            <a:r>
              <a:rPr lang="en-US" altLang="zh-CN" dirty="0"/>
              <a:t>Module </a:t>
            </a:r>
            <a:r>
              <a:rPr lang="zh-CN" altLang="en-US" dirty="0"/>
              <a:t>模块名（端口</a:t>
            </a:r>
            <a:r>
              <a:rPr lang="en-US" altLang="zh-CN" dirty="0"/>
              <a:t>1</a:t>
            </a:r>
            <a:r>
              <a:rPr lang="zh-CN" altLang="en-US" dirty="0"/>
              <a:t>，端口</a:t>
            </a:r>
            <a:r>
              <a:rPr lang="en-US" altLang="zh-CN" dirty="0"/>
              <a:t>2</a:t>
            </a:r>
            <a:r>
              <a:rPr lang="zh-CN" altLang="en-US" dirty="0"/>
              <a:t>，</a:t>
            </a:r>
            <a:r>
              <a:rPr lang="en-US" altLang="zh-CN" dirty="0"/>
              <a:t>……);</a:t>
            </a:r>
          </a:p>
          <a:p>
            <a:pPr lvl="1"/>
            <a:r>
              <a:rPr lang="zh-CN" altLang="en-US" dirty="0"/>
              <a:t>模块名（连接端口</a:t>
            </a:r>
            <a:r>
              <a:rPr lang="en-US" altLang="zh-CN" dirty="0"/>
              <a:t>1</a:t>
            </a:r>
            <a:r>
              <a:rPr lang="zh-CN" altLang="en-US" dirty="0"/>
              <a:t>信号名，连接端口</a:t>
            </a:r>
            <a:r>
              <a:rPr lang="en-US" altLang="zh-CN" dirty="0"/>
              <a:t>2</a:t>
            </a:r>
            <a:r>
              <a:rPr lang="zh-CN" altLang="en-US" dirty="0"/>
              <a:t>信号名，连接端口</a:t>
            </a:r>
            <a:r>
              <a:rPr lang="en-US" altLang="zh-CN" dirty="0"/>
              <a:t>3</a:t>
            </a:r>
            <a:r>
              <a:rPr lang="zh-CN" altLang="en-US" dirty="0"/>
              <a:t>信号名，</a:t>
            </a:r>
            <a:r>
              <a:rPr lang="en-US" altLang="zh-CN" dirty="0"/>
              <a:t>……</a:t>
            </a:r>
            <a:r>
              <a:rPr lang="zh-CN" altLang="en-US" dirty="0"/>
              <a:t>）</a:t>
            </a:r>
            <a:endParaRPr lang="en-US" altLang="zh-CN" dirty="0"/>
          </a:p>
          <a:p>
            <a:pPr lvl="1"/>
            <a:r>
              <a:rPr lang="zh-CN" altLang="en-US" dirty="0"/>
              <a:t>模块名（</a:t>
            </a:r>
            <a:r>
              <a:rPr lang="en-US" altLang="zh-CN" dirty="0"/>
              <a:t>.</a:t>
            </a:r>
            <a:r>
              <a:rPr lang="zh-CN" altLang="en-US" dirty="0"/>
              <a:t>端口</a:t>
            </a:r>
            <a:r>
              <a:rPr lang="en-US" altLang="zh-CN" dirty="0"/>
              <a:t>1</a:t>
            </a:r>
            <a:r>
              <a:rPr lang="zh-CN" altLang="en-US" dirty="0"/>
              <a:t>名（连接信号</a:t>
            </a:r>
            <a:r>
              <a:rPr lang="en-US" altLang="zh-CN" dirty="0"/>
              <a:t>1</a:t>
            </a:r>
            <a:r>
              <a:rPr lang="zh-CN" altLang="en-US" dirty="0"/>
              <a:t>名），</a:t>
            </a:r>
            <a:r>
              <a:rPr lang="en-US" altLang="zh-CN" dirty="0"/>
              <a:t> .</a:t>
            </a:r>
            <a:r>
              <a:rPr lang="zh-CN" altLang="en-US" dirty="0"/>
              <a:t>端口</a:t>
            </a:r>
            <a:r>
              <a:rPr lang="en-US" altLang="zh-CN" dirty="0"/>
              <a:t>2</a:t>
            </a:r>
            <a:r>
              <a:rPr lang="zh-CN" altLang="en-US" dirty="0"/>
              <a:t>名（连接信号</a:t>
            </a:r>
            <a:r>
              <a:rPr lang="en-US" altLang="zh-CN" dirty="0"/>
              <a:t>2</a:t>
            </a:r>
            <a:r>
              <a:rPr lang="zh-CN" altLang="en-US" dirty="0"/>
              <a:t>名），</a:t>
            </a:r>
            <a:r>
              <a:rPr lang="en-US" altLang="zh-CN" dirty="0"/>
              <a:t> ……</a:t>
            </a:r>
            <a:r>
              <a:rPr lang="zh-CN" altLang="en-US" dirty="0"/>
              <a:t>）</a:t>
            </a:r>
            <a:endParaRPr lang="en-US" altLang="zh-CN" dirty="0"/>
          </a:p>
        </p:txBody>
      </p:sp>
      <p:sp>
        <p:nvSpPr>
          <p:cNvPr id="6" name="TextBox 5"/>
          <p:cNvSpPr txBox="1"/>
          <p:nvPr/>
        </p:nvSpPr>
        <p:spPr>
          <a:xfrm>
            <a:off x="5786446" y="3000372"/>
            <a:ext cx="184763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a:solidFill>
                  <a:srgbClr val="0000FF"/>
                </a:solidFill>
                <a:highlight>
                  <a:srgbClr val="FFFFFF"/>
                </a:highlight>
                <a:latin typeface="Times New Roman" panose="02020603050405020304" pitchFamily="18" charset="0"/>
                <a:ea typeface="+mj-ea"/>
                <a:cs typeface="Times New Roman" panose="02020603050405020304" pitchFamily="18" charset="0"/>
              </a:rPr>
              <a:t>严格按顺序！</a:t>
            </a:r>
            <a:endParaRPr lang="zh-CN" altLang="en-US" sz="2000" dirty="0">
              <a:latin typeface="+mj-ea"/>
              <a:ea typeface="+mj-ea"/>
            </a:endParaRPr>
          </a:p>
        </p:txBody>
      </p:sp>
      <p:sp>
        <p:nvSpPr>
          <p:cNvPr id="7" name="TextBox 6"/>
          <p:cNvSpPr txBox="1"/>
          <p:nvPr/>
        </p:nvSpPr>
        <p:spPr>
          <a:xfrm>
            <a:off x="428596" y="4643446"/>
            <a:ext cx="8496944"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dirty="0" err="1">
                <a:solidFill>
                  <a:srgbClr val="000000"/>
                </a:solidFill>
                <a:latin typeface="Courier New"/>
              </a:rPr>
              <a:t>muxtwo</a:t>
            </a:r>
            <a:r>
              <a:rPr lang="en-US" altLang="zh-CN" sz="2400" b="1" dirty="0">
                <a:solidFill>
                  <a:srgbClr val="000080"/>
                </a:solidFill>
                <a:latin typeface="Courier New"/>
              </a:rPr>
              <a:t>(.</a:t>
            </a:r>
            <a:r>
              <a:rPr lang="en-US" altLang="zh-CN" sz="2400" dirty="0">
                <a:solidFill>
                  <a:srgbClr val="000000"/>
                </a:solidFill>
                <a:latin typeface="Courier New"/>
              </a:rPr>
              <a:t>a</a:t>
            </a:r>
            <a:r>
              <a:rPr lang="en-US" altLang="zh-CN" sz="2400" b="1" dirty="0">
                <a:solidFill>
                  <a:srgbClr val="000080"/>
                </a:solidFill>
                <a:latin typeface="Courier New"/>
              </a:rPr>
              <a:t>(</a:t>
            </a:r>
            <a:r>
              <a:rPr lang="en-US" altLang="zh-CN" sz="2400" dirty="0" err="1">
                <a:solidFill>
                  <a:srgbClr val="000000"/>
                </a:solidFill>
                <a:latin typeface="Courier New"/>
              </a:rPr>
              <a:t>ain</a:t>
            </a:r>
            <a:r>
              <a:rPr lang="en-US" altLang="zh-CN" sz="2400" b="1" dirty="0">
                <a:solidFill>
                  <a:srgbClr val="000080"/>
                </a:solidFill>
                <a:latin typeface="Courier New"/>
              </a:rPr>
              <a:t>) ,.</a:t>
            </a:r>
            <a:r>
              <a:rPr lang="en-US" altLang="zh-CN" sz="2400" dirty="0">
                <a:solidFill>
                  <a:srgbClr val="000000"/>
                </a:solidFill>
                <a:latin typeface="Courier New"/>
              </a:rPr>
              <a:t>b</a:t>
            </a:r>
            <a:r>
              <a:rPr lang="en-US" altLang="zh-CN" sz="2400" b="1" dirty="0">
                <a:solidFill>
                  <a:srgbClr val="000080"/>
                </a:solidFill>
                <a:latin typeface="Courier New"/>
              </a:rPr>
              <a:t>(</a:t>
            </a:r>
            <a:r>
              <a:rPr lang="en-US" altLang="zh-CN" sz="2400" dirty="0">
                <a:solidFill>
                  <a:srgbClr val="000000"/>
                </a:solidFill>
                <a:latin typeface="Courier New"/>
              </a:rPr>
              <a:t>bin</a:t>
            </a:r>
            <a:r>
              <a:rPr lang="en-US" altLang="zh-CN" sz="2400" b="1" dirty="0">
                <a:solidFill>
                  <a:srgbClr val="000080"/>
                </a:solidFill>
                <a:latin typeface="Courier New"/>
              </a:rPr>
              <a:t>)</a:t>
            </a:r>
            <a:r>
              <a:rPr lang="en-US" altLang="zh-CN" sz="2400" dirty="0">
                <a:solidFill>
                  <a:srgbClr val="000000"/>
                </a:solidFill>
                <a:latin typeface="Courier New"/>
              </a:rPr>
              <a:t> </a:t>
            </a:r>
            <a:r>
              <a:rPr lang="en-US" altLang="zh-CN" sz="2400" b="1" dirty="0">
                <a:solidFill>
                  <a:srgbClr val="000080"/>
                </a:solidFill>
                <a:latin typeface="Courier New"/>
              </a:rPr>
              <a:t>,.</a:t>
            </a:r>
            <a:r>
              <a:rPr lang="en-US" altLang="zh-CN" sz="2400" dirty="0">
                <a:solidFill>
                  <a:srgbClr val="000000"/>
                </a:solidFill>
                <a:latin typeface="Courier New"/>
              </a:rPr>
              <a:t>out</a:t>
            </a:r>
            <a:r>
              <a:rPr lang="en-US" altLang="zh-CN" sz="2400" b="1" dirty="0">
                <a:solidFill>
                  <a:srgbClr val="000080"/>
                </a:solidFill>
                <a:latin typeface="Courier New"/>
              </a:rPr>
              <a:t>(</a:t>
            </a:r>
            <a:r>
              <a:rPr lang="en-US" altLang="zh-CN" sz="2400" dirty="0" err="1">
                <a:solidFill>
                  <a:srgbClr val="000000"/>
                </a:solidFill>
                <a:latin typeface="Courier New"/>
              </a:rPr>
              <a:t>outw</a:t>
            </a:r>
            <a:r>
              <a:rPr lang="en-US" altLang="zh-CN" sz="2400" b="1" dirty="0">
                <a:solidFill>
                  <a:srgbClr val="000080"/>
                </a:solidFill>
                <a:latin typeface="Courier New"/>
              </a:rPr>
              <a:t>)</a:t>
            </a:r>
            <a:r>
              <a:rPr lang="en-US" altLang="zh-CN" sz="2400" dirty="0">
                <a:solidFill>
                  <a:srgbClr val="000000"/>
                </a:solidFill>
                <a:latin typeface="Courier New"/>
              </a:rPr>
              <a:t> </a:t>
            </a:r>
            <a:r>
              <a:rPr lang="en-US" altLang="zh-CN" sz="2400" b="1" dirty="0">
                <a:solidFill>
                  <a:srgbClr val="000080"/>
                </a:solidFill>
                <a:latin typeface="Courier New"/>
              </a:rPr>
              <a:t>,.</a:t>
            </a:r>
            <a:r>
              <a:rPr lang="en-US" altLang="zh-CN" sz="2400" dirty="0" err="1">
                <a:solidFill>
                  <a:srgbClr val="000000"/>
                </a:solidFill>
                <a:latin typeface="Courier New"/>
              </a:rPr>
              <a:t>outbar</a:t>
            </a:r>
            <a:r>
              <a:rPr lang="en-US" altLang="zh-CN" sz="2400" b="1" dirty="0">
                <a:solidFill>
                  <a:srgbClr val="000080"/>
                </a:solidFill>
                <a:latin typeface="Courier New"/>
              </a:rPr>
              <a:t>(</a:t>
            </a:r>
            <a:r>
              <a:rPr lang="en-US" altLang="zh-CN" sz="2400" dirty="0" err="1">
                <a:solidFill>
                  <a:srgbClr val="000000"/>
                </a:solidFill>
                <a:latin typeface="Courier New"/>
              </a:rPr>
              <a:t>outwbar</a:t>
            </a:r>
            <a:r>
              <a:rPr lang="en-US" altLang="zh-CN" sz="2400" b="1" dirty="0">
                <a:solidFill>
                  <a:srgbClr val="000080"/>
                </a:solidFill>
                <a:latin typeface="Courier New"/>
              </a:rPr>
              <a:t>)</a:t>
            </a:r>
            <a:r>
              <a:rPr lang="en-US" altLang="zh-CN" sz="2400" dirty="0">
                <a:solidFill>
                  <a:srgbClr val="000000"/>
                </a:solidFill>
                <a:latin typeface="Courier New"/>
              </a:rPr>
              <a:t> </a:t>
            </a:r>
            <a:r>
              <a:rPr lang="en-US" altLang="zh-CN" sz="2400" b="1" dirty="0">
                <a:solidFill>
                  <a:srgbClr val="000080"/>
                </a:solidFill>
                <a:latin typeface="Courier New"/>
              </a:rPr>
              <a:t>,.</a:t>
            </a:r>
            <a:r>
              <a:rPr lang="en-US" altLang="zh-CN" sz="2400" dirty="0" err="1">
                <a:solidFill>
                  <a:srgbClr val="000000"/>
                </a:solidFill>
                <a:latin typeface="Courier New"/>
              </a:rPr>
              <a:t>sel</a:t>
            </a:r>
            <a:r>
              <a:rPr lang="en-US" altLang="zh-CN" sz="2400" b="1" dirty="0">
                <a:solidFill>
                  <a:srgbClr val="000080"/>
                </a:solidFill>
                <a:latin typeface="Courier New"/>
              </a:rPr>
              <a:t>(</a:t>
            </a:r>
            <a:r>
              <a:rPr lang="en-US" altLang="zh-CN" sz="2400" dirty="0">
                <a:solidFill>
                  <a:srgbClr val="000000"/>
                </a:solidFill>
                <a:latin typeface="Courier New"/>
              </a:rPr>
              <a:t>select</a:t>
            </a:r>
            <a:r>
              <a:rPr lang="en-US" altLang="zh-CN" sz="2400" b="1" dirty="0">
                <a:solidFill>
                  <a:srgbClr val="000080"/>
                </a:solidFill>
                <a:latin typeface="Courier New"/>
              </a:rPr>
              <a:t>)</a:t>
            </a:r>
            <a:r>
              <a:rPr lang="en-US" altLang="zh-CN" sz="2400" dirty="0">
                <a:solidFill>
                  <a:srgbClr val="000000"/>
                </a:solidFill>
                <a:latin typeface="Courier New"/>
              </a:rPr>
              <a:t> </a:t>
            </a:r>
            <a:r>
              <a:rPr lang="en-US" altLang="zh-CN" sz="2400" b="1" dirty="0">
                <a:solidFill>
                  <a:srgbClr val="000080"/>
                </a:solidFill>
                <a:latin typeface="Courier New"/>
              </a:rPr>
              <a:t>)</a:t>
            </a:r>
            <a:r>
              <a:rPr lang="en-US" altLang="zh-CN" sz="2400" dirty="0">
                <a:solidFill>
                  <a:srgbClr val="000000"/>
                </a:solidFill>
                <a:latin typeface="Courier New"/>
              </a:rPr>
              <a:t> </a:t>
            </a:r>
            <a:endParaRPr lang="en-US" altLang="zh-CN" sz="2400" dirty="0"/>
          </a:p>
        </p:txBody>
      </p:sp>
    </p:spTree>
    <p:extLst>
      <p:ext uri="{BB962C8B-B14F-4D97-AF65-F5344CB8AC3E}">
        <p14:creationId xmlns:p14="http://schemas.microsoft.com/office/powerpoint/2010/main" val="14668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en-US" altLang="zh-CN" dirty="0"/>
              <a:t>I/O</a:t>
            </a:r>
            <a:r>
              <a:rPr lang="zh-CN" altLang="en-US" dirty="0"/>
              <a:t>说明</a:t>
            </a:r>
            <a:endParaRPr lang="en-US" altLang="zh-CN" dirty="0"/>
          </a:p>
          <a:p>
            <a:pPr lvl="1"/>
            <a:r>
              <a:rPr lang="en-US" altLang="zh-CN" dirty="0"/>
              <a:t>input[</a:t>
            </a:r>
            <a:r>
              <a:rPr lang="zh-CN" altLang="en-US" dirty="0"/>
              <a:t>信号位宽</a:t>
            </a:r>
            <a:r>
              <a:rPr lang="en-US" altLang="zh-CN" dirty="0"/>
              <a:t>-1:0] </a:t>
            </a:r>
            <a:r>
              <a:rPr lang="zh-CN" altLang="en-US" dirty="0"/>
              <a:t>端口名</a:t>
            </a:r>
            <a:endParaRPr lang="en-US" altLang="zh-CN" dirty="0"/>
          </a:p>
          <a:p>
            <a:pPr lvl="1"/>
            <a:r>
              <a:rPr lang="en-US" altLang="zh-CN" dirty="0"/>
              <a:t>output[</a:t>
            </a:r>
            <a:r>
              <a:rPr lang="zh-CN" altLang="en-US" dirty="0"/>
              <a:t>信号位宽</a:t>
            </a:r>
            <a:r>
              <a:rPr lang="en-US" altLang="zh-CN" dirty="0"/>
              <a:t>-1:0] </a:t>
            </a:r>
            <a:r>
              <a:rPr lang="zh-CN" altLang="en-US" dirty="0"/>
              <a:t>端口名</a:t>
            </a:r>
            <a:endParaRPr lang="en-US" altLang="zh-CN" dirty="0"/>
          </a:p>
          <a:p>
            <a:pPr lvl="1"/>
            <a:r>
              <a:rPr lang="en-US" altLang="zh-CN" dirty="0" err="1"/>
              <a:t>inout</a:t>
            </a:r>
            <a:r>
              <a:rPr lang="en-US" altLang="zh-CN" dirty="0"/>
              <a:t>[</a:t>
            </a:r>
            <a:r>
              <a:rPr lang="zh-CN" altLang="en-US" dirty="0"/>
              <a:t>信号位宽</a:t>
            </a:r>
            <a:r>
              <a:rPr lang="en-US" altLang="zh-CN" dirty="0"/>
              <a:t>-1:0] </a:t>
            </a:r>
            <a:r>
              <a:rPr lang="zh-CN" altLang="en-US" dirty="0"/>
              <a:t>端口名</a:t>
            </a:r>
            <a:endParaRPr lang="en-US" altLang="zh-CN" dirty="0"/>
          </a:p>
          <a:p>
            <a:pPr lvl="1"/>
            <a:endParaRPr lang="en-US" altLang="zh-CN" dirty="0"/>
          </a:p>
          <a:p>
            <a:pPr lvl="1"/>
            <a:r>
              <a:rPr lang="en-US" altLang="zh-CN" dirty="0"/>
              <a:t>Module </a:t>
            </a:r>
            <a:r>
              <a:rPr lang="en-US" altLang="zh-CN" dirty="0" err="1"/>
              <a:t>module_name</a:t>
            </a:r>
            <a:r>
              <a:rPr lang="en-US" altLang="zh-CN" dirty="0"/>
              <a:t>(</a:t>
            </a:r>
            <a:r>
              <a:rPr lang="en-US" altLang="zh-CN" dirty="0" err="1"/>
              <a:t>intput</a:t>
            </a:r>
            <a:r>
              <a:rPr lang="en-US" altLang="zh-CN" dirty="0"/>
              <a:t> port1, input port2, output port3,……)</a:t>
            </a:r>
          </a:p>
          <a:p>
            <a:pPr lvl="1"/>
            <a:endParaRPr lang="en-US" altLang="zh-CN" dirty="0"/>
          </a:p>
        </p:txBody>
      </p:sp>
    </p:spTree>
    <p:extLst>
      <p:ext uri="{BB962C8B-B14F-4D97-AF65-F5344CB8AC3E}">
        <p14:creationId xmlns:p14="http://schemas.microsoft.com/office/powerpoint/2010/main" val="525497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内部信号声明</a:t>
            </a:r>
            <a:endParaRPr lang="en-US" altLang="zh-CN" dirty="0"/>
          </a:p>
          <a:p>
            <a:pPr lvl="1"/>
            <a:r>
              <a:rPr lang="en-US" altLang="zh-CN" dirty="0" err="1"/>
              <a:t>reg</a:t>
            </a:r>
            <a:r>
              <a:rPr lang="en-US" altLang="zh-CN" dirty="0"/>
              <a:t>[width-1:0] R</a:t>
            </a:r>
            <a:r>
              <a:rPr lang="zh-CN" altLang="en-US" dirty="0"/>
              <a:t>变量</a:t>
            </a:r>
            <a:r>
              <a:rPr lang="en-US" altLang="zh-CN" dirty="0"/>
              <a:t>1</a:t>
            </a:r>
            <a:r>
              <a:rPr lang="zh-CN" altLang="en-US" dirty="0"/>
              <a:t>，</a:t>
            </a:r>
            <a:r>
              <a:rPr lang="en-US" altLang="zh-CN" dirty="0"/>
              <a:t>R</a:t>
            </a:r>
            <a:r>
              <a:rPr lang="zh-CN" altLang="en-US" dirty="0"/>
              <a:t>变量</a:t>
            </a:r>
            <a:r>
              <a:rPr lang="en-US" altLang="zh-CN" dirty="0"/>
              <a:t>2……</a:t>
            </a:r>
          </a:p>
          <a:p>
            <a:pPr lvl="1"/>
            <a:r>
              <a:rPr lang="en-US" altLang="zh-CN" dirty="0"/>
              <a:t>wire[width-1:0] W</a:t>
            </a:r>
            <a:r>
              <a:rPr lang="zh-CN" altLang="en-US" dirty="0"/>
              <a:t>变量</a:t>
            </a:r>
            <a:r>
              <a:rPr lang="en-US" altLang="zh-CN" dirty="0"/>
              <a:t>1</a:t>
            </a:r>
            <a:r>
              <a:rPr lang="zh-CN" altLang="en-US" dirty="0"/>
              <a:t>，</a:t>
            </a:r>
            <a:r>
              <a:rPr lang="en-US" altLang="zh-CN" dirty="0"/>
              <a:t>W</a:t>
            </a:r>
            <a:r>
              <a:rPr lang="zh-CN" altLang="en-US" dirty="0"/>
              <a:t>变量</a:t>
            </a:r>
            <a:r>
              <a:rPr lang="en-US" altLang="zh-CN" dirty="0"/>
              <a:t>2……</a:t>
            </a:r>
          </a:p>
          <a:p>
            <a:pPr lvl="1"/>
            <a:endParaRPr lang="en-US" altLang="zh-CN" dirty="0"/>
          </a:p>
        </p:txBody>
      </p:sp>
    </p:spTree>
    <p:extLst>
      <p:ext uri="{BB962C8B-B14F-4D97-AF65-F5344CB8AC3E}">
        <p14:creationId xmlns:p14="http://schemas.microsoft.com/office/powerpoint/2010/main" val="52549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模块的结构</a:t>
            </a:r>
            <a:endParaRPr lang="en-US" altLang="zh-CN" dirty="0"/>
          </a:p>
        </p:txBody>
      </p:sp>
      <p:sp>
        <p:nvSpPr>
          <p:cNvPr id="4" name="内容占位符 3"/>
          <p:cNvSpPr>
            <a:spLocks noGrp="1"/>
          </p:cNvSpPr>
          <p:nvPr>
            <p:ph idx="1"/>
          </p:nvPr>
        </p:nvSpPr>
        <p:spPr/>
        <p:txBody>
          <a:bodyPr/>
          <a:lstStyle/>
          <a:p>
            <a:r>
              <a:rPr lang="zh-CN" altLang="en-US" dirty="0"/>
              <a:t>功能定义</a:t>
            </a:r>
            <a:endParaRPr lang="en-US" altLang="zh-CN" dirty="0"/>
          </a:p>
          <a:p>
            <a:pPr lvl="1"/>
            <a:r>
              <a:rPr lang="en-US" altLang="zh-CN" dirty="0"/>
              <a:t>Assign</a:t>
            </a:r>
            <a:r>
              <a:rPr lang="zh-CN" altLang="en-US" dirty="0"/>
              <a:t>声明语句</a:t>
            </a:r>
            <a:r>
              <a:rPr lang="en-US" altLang="zh-CN" dirty="0"/>
              <a:t>	assign a = b &amp; c;</a:t>
            </a:r>
          </a:p>
          <a:p>
            <a:pPr lvl="1"/>
            <a:r>
              <a:rPr lang="zh-CN" altLang="en-US" dirty="0"/>
              <a:t>实例元件</a:t>
            </a:r>
            <a:r>
              <a:rPr lang="en-US" altLang="zh-CN" dirty="0"/>
              <a:t> 	and #2 u1(q , a , b);</a:t>
            </a:r>
          </a:p>
          <a:p>
            <a:pPr lvl="1"/>
            <a:r>
              <a:rPr lang="en-US" altLang="zh-CN" dirty="0"/>
              <a:t>Always</a:t>
            </a:r>
            <a:r>
              <a:rPr lang="zh-CN" altLang="en-US" dirty="0"/>
              <a:t>块</a:t>
            </a:r>
            <a:endParaRPr lang="en-US" altLang="zh-CN" dirty="0"/>
          </a:p>
          <a:p>
            <a:pPr marL="457200" lvl="1" indent="0">
              <a:buNone/>
            </a:pPr>
            <a:r>
              <a:rPr lang="en-US" altLang="zh-CN" dirty="0"/>
              <a:t>	always @ (</a:t>
            </a:r>
            <a:r>
              <a:rPr lang="en-US" altLang="zh-CN" dirty="0" err="1"/>
              <a:t>posedge</a:t>
            </a:r>
            <a:r>
              <a:rPr lang="en-US" altLang="zh-CN" dirty="0"/>
              <a:t> </a:t>
            </a:r>
            <a:r>
              <a:rPr lang="en-US" altLang="zh-CN" dirty="0" err="1"/>
              <a:t>clk</a:t>
            </a:r>
            <a:r>
              <a:rPr lang="en-US" altLang="zh-CN" dirty="0"/>
              <a:t>);</a:t>
            </a:r>
          </a:p>
          <a:p>
            <a:pPr marL="457200" lvl="1" indent="0">
              <a:buNone/>
            </a:pPr>
            <a:r>
              <a:rPr lang="en-US" altLang="zh-CN" dirty="0"/>
              <a:t>     		begin</a:t>
            </a:r>
          </a:p>
          <a:p>
            <a:pPr marL="457200" lvl="1" indent="0">
              <a:buNone/>
            </a:pPr>
            <a:r>
              <a:rPr lang="en-US" altLang="zh-CN" dirty="0"/>
              <a:t>			……</a:t>
            </a:r>
          </a:p>
          <a:p>
            <a:pPr marL="457200" lvl="1" indent="0">
              <a:buNone/>
            </a:pPr>
            <a:r>
              <a:rPr lang="en-US" altLang="zh-CN" dirty="0"/>
              <a:t>		end</a:t>
            </a:r>
          </a:p>
        </p:txBody>
      </p:sp>
    </p:spTree>
    <p:extLst>
      <p:ext uri="{BB962C8B-B14F-4D97-AF65-F5344CB8AC3E}">
        <p14:creationId xmlns:p14="http://schemas.microsoft.com/office/powerpoint/2010/main" val="52549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endParaRPr lang="en-US" altLang="zh-CN" dirty="0"/>
          </a:p>
          <a:p>
            <a:r>
              <a:rPr lang="en-US" altLang="zh-CN" dirty="0"/>
              <a:t>Integer</a:t>
            </a:r>
            <a:r>
              <a:rPr lang="zh-CN" altLang="en-US" dirty="0"/>
              <a:t>型</a:t>
            </a:r>
            <a:endParaRPr lang="en-US" altLang="zh-CN" dirty="0"/>
          </a:p>
          <a:p>
            <a:r>
              <a:rPr lang="en-US" altLang="zh-CN" dirty="0"/>
              <a:t>Parameter</a:t>
            </a:r>
            <a:r>
              <a:rPr lang="zh-CN" altLang="en-US" dirty="0"/>
              <a:t>型</a:t>
            </a:r>
            <a:endParaRPr lang="en-US" altLang="zh-CN" dirty="0"/>
          </a:p>
          <a:p>
            <a:r>
              <a:rPr lang="en-US" altLang="zh-CN" dirty="0" err="1"/>
              <a:t>Reg</a:t>
            </a:r>
            <a:r>
              <a:rPr lang="zh-CN" altLang="en-US" dirty="0"/>
              <a:t>型</a:t>
            </a:r>
            <a:endParaRPr lang="en-US" altLang="zh-CN" dirty="0"/>
          </a:p>
          <a:p>
            <a:r>
              <a:rPr lang="en-US" altLang="zh-CN" dirty="0"/>
              <a:t>Wire</a:t>
            </a:r>
            <a:r>
              <a:rPr lang="zh-CN" altLang="en-US" dirty="0"/>
              <a:t>型</a:t>
            </a:r>
            <a:endParaRPr lang="en-US" altLang="zh-CN" dirty="0"/>
          </a:p>
          <a:p>
            <a:endParaRPr lang="en-US" altLang="zh-CN" dirty="0"/>
          </a:p>
          <a:p>
            <a:r>
              <a:rPr lang="en-US" altLang="zh-CN" dirty="0"/>
              <a:t>Large</a:t>
            </a:r>
            <a:r>
              <a:rPr lang="zh-CN" altLang="en-US" dirty="0"/>
              <a:t>、</a:t>
            </a:r>
            <a:r>
              <a:rPr lang="en-US" altLang="zh-CN" dirty="0"/>
              <a:t>medium</a:t>
            </a:r>
            <a:r>
              <a:rPr lang="zh-CN" altLang="en-US" dirty="0"/>
              <a:t>、</a:t>
            </a:r>
            <a:r>
              <a:rPr lang="en-US" altLang="zh-CN" dirty="0" err="1"/>
              <a:t>scalared</a:t>
            </a:r>
            <a:r>
              <a:rPr lang="zh-CN" altLang="en-US" dirty="0"/>
              <a:t>、</a:t>
            </a:r>
            <a:r>
              <a:rPr lang="en-US" altLang="zh-CN" dirty="0"/>
              <a:t>time</a:t>
            </a:r>
            <a:r>
              <a:rPr lang="zh-CN" altLang="en-US" dirty="0"/>
              <a:t>、</a:t>
            </a:r>
            <a:r>
              <a:rPr lang="en-US" altLang="zh-CN" dirty="0"/>
              <a:t>tri……</a:t>
            </a:r>
          </a:p>
          <a:p>
            <a:pPr lvl="2"/>
            <a:endParaRPr lang="en-US" altLang="zh-CN" dirty="0"/>
          </a:p>
          <a:p>
            <a:pPr lvl="2"/>
            <a:endParaRPr lang="en-US" altLang="zh-CN" dirty="0"/>
          </a:p>
        </p:txBody>
      </p:sp>
      <p:sp>
        <p:nvSpPr>
          <p:cNvPr id="5" name="TextBox 4"/>
          <p:cNvSpPr txBox="1"/>
          <p:nvPr/>
        </p:nvSpPr>
        <p:spPr>
          <a:xfrm>
            <a:off x="3591067" y="2087270"/>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常量</a:t>
            </a:r>
          </a:p>
        </p:txBody>
      </p:sp>
      <p:sp>
        <p:nvSpPr>
          <p:cNvPr id="6" name="TextBox 5"/>
          <p:cNvSpPr txBox="1"/>
          <p:nvPr/>
        </p:nvSpPr>
        <p:spPr>
          <a:xfrm>
            <a:off x="3591067" y="3356992"/>
            <a:ext cx="902811"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变量</a:t>
            </a:r>
          </a:p>
        </p:txBody>
      </p:sp>
      <p:cxnSp>
        <p:nvCxnSpPr>
          <p:cNvPr id="8" name="直接连接符 7"/>
          <p:cNvCxnSpPr/>
          <p:nvPr/>
        </p:nvCxnSpPr>
        <p:spPr bwMode="auto">
          <a:xfrm>
            <a:off x="2627784" y="2087270"/>
            <a:ext cx="963283"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a:endCxn id="5" idx="1"/>
          </p:cNvCxnSpPr>
          <p:nvPr/>
        </p:nvCxnSpPr>
        <p:spPr bwMode="auto">
          <a:xfrm flipV="1">
            <a:off x="2915816" y="2348880"/>
            <a:ext cx="675251" cy="504056"/>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bwMode="auto">
          <a:xfrm>
            <a:off x="2051720" y="3356992"/>
            <a:ext cx="1547730" cy="26161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直接连接符 12"/>
          <p:cNvCxnSpPr/>
          <p:nvPr/>
        </p:nvCxnSpPr>
        <p:spPr bwMode="auto">
          <a:xfrm flipV="1">
            <a:off x="2267744" y="3618602"/>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8893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常量</a:t>
            </a:r>
            <a:endParaRPr lang="en-US" altLang="zh-CN" dirty="0"/>
          </a:p>
          <a:p>
            <a:pPr lvl="1"/>
            <a:r>
              <a:rPr lang="zh-CN" altLang="en-US" dirty="0"/>
              <a:t>整型常量</a:t>
            </a:r>
            <a:endParaRPr lang="en-US" altLang="zh-CN" dirty="0"/>
          </a:p>
          <a:p>
            <a:pPr lvl="2"/>
            <a:r>
              <a:rPr lang="en-US" altLang="zh-CN" b="1" dirty="0">
                <a:solidFill>
                  <a:srgbClr val="000080"/>
                </a:solidFill>
                <a:latin typeface="Courier New"/>
              </a:rPr>
              <a:t>[</a:t>
            </a:r>
            <a:r>
              <a:rPr lang="zh-CN" altLang="en-US" b="1" dirty="0">
                <a:solidFill>
                  <a:srgbClr val="000080"/>
                </a:solidFill>
                <a:latin typeface="Courier New"/>
              </a:rPr>
              <a:t>位宽</a:t>
            </a:r>
            <a:r>
              <a:rPr lang="en-US" altLang="zh-CN" b="1" dirty="0">
                <a:solidFill>
                  <a:srgbClr val="000080"/>
                </a:solidFill>
                <a:latin typeface="Courier New"/>
              </a:rPr>
              <a:t>]‘[</a:t>
            </a:r>
            <a:r>
              <a:rPr lang="zh-CN" altLang="en-US" b="1" dirty="0">
                <a:solidFill>
                  <a:srgbClr val="000080"/>
                </a:solidFill>
                <a:latin typeface="Courier New"/>
              </a:rPr>
              <a:t>进制</a:t>
            </a:r>
            <a:r>
              <a:rPr lang="en-US" altLang="zh-CN" b="1" dirty="0">
                <a:solidFill>
                  <a:srgbClr val="000080"/>
                </a:solidFill>
                <a:latin typeface="Courier New"/>
              </a:rPr>
              <a:t>] [</a:t>
            </a:r>
            <a:r>
              <a:rPr lang="zh-CN" altLang="en-US" b="1" dirty="0">
                <a:solidFill>
                  <a:srgbClr val="000080"/>
                </a:solidFill>
                <a:latin typeface="Courier New"/>
              </a:rPr>
              <a:t>数字</a:t>
            </a:r>
            <a:r>
              <a:rPr lang="en-US" altLang="zh-CN" b="1" dirty="0">
                <a:solidFill>
                  <a:srgbClr val="000080"/>
                </a:solidFill>
                <a:latin typeface="Courier New"/>
              </a:rPr>
              <a:t>]</a:t>
            </a:r>
          </a:p>
          <a:p>
            <a:pPr lvl="2">
              <a:buNone/>
            </a:pPr>
            <a:r>
              <a:rPr lang="en-US" altLang="zh-CN" dirty="0">
                <a:solidFill>
                  <a:srgbClr val="FF8000"/>
                </a:solidFill>
                <a:latin typeface="Courier New"/>
              </a:rPr>
              <a:t>  4‘h6a8c</a:t>
            </a:r>
            <a:r>
              <a:rPr lang="zh-CN" altLang="en-US" dirty="0">
                <a:solidFill>
                  <a:srgbClr val="FF8000"/>
                </a:solidFill>
                <a:latin typeface="Courier New"/>
              </a:rPr>
              <a:t>，</a:t>
            </a:r>
            <a:r>
              <a:rPr lang="en-US" altLang="zh-CN" dirty="0">
                <a:solidFill>
                  <a:srgbClr val="FF8000"/>
                </a:solidFill>
                <a:latin typeface="Courier New"/>
              </a:rPr>
              <a:t>-4‘h6a8c</a:t>
            </a:r>
            <a:r>
              <a:rPr lang="zh-CN" altLang="en-US" dirty="0">
                <a:solidFill>
                  <a:srgbClr val="FF8000"/>
                </a:solidFill>
                <a:latin typeface="Courier New"/>
              </a:rPr>
              <a:t>（负数）  </a:t>
            </a:r>
            <a:endParaRPr lang="en-US" altLang="zh-CN" dirty="0">
              <a:solidFill>
                <a:srgbClr val="FF8000"/>
              </a:solidFill>
              <a:latin typeface="Courier New"/>
            </a:endParaRPr>
          </a:p>
          <a:p>
            <a:pPr lvl="2">
              <a:buNone/>
            </a:pPr>
            <a:r>
              <a:rPr lang="en-US" altLang="zh-CN" dirty="0">
                <a:solidFill>
                  <a:srgbClr val="FF8000"/>
                </a:solidFill>
                <a:latin typeface="Courier New"/>
              </a:rPr>
              <a:t>  16‘b1010_1011_1111_1010</a:t>
            </a:r>
          </a:p>
          <a:p>
            <a:pPr lvl="2"/>
            <a:r>
              <a:rPr lang="zh-CN" altLang="en-US" dirty="0">
                <a:latin typeface="Courier New"/>
              </a:rPr>
              <a:t>进制有：二、十、十六、八</a:t>
            </a:r>
            <a:endParaRPr lang="en-US" altLang="zh-CN" dirty="0">
              <a:latin typeface="Courier New"/>
            </a:endParaRPr>
          </a:p>
          <a:p>
            <a:pPr lvl="2">
              <a:buNone/>
            </a:pPr>
            <a:r>
              <a:rPr lang="en-US" altLang="zh-CN" dirty="0">
                <a:latin typeface="Courier New"/>
              </a:rPr>
              <a:t> </a:t>
            </a:r>
            <a:r>
              <a:rPr lang="zh-CN" altLang="en-US" dirty="0">
                <a:latin typeface="Courier New"/>
              </a:rPr>
              <a:t>符号为：</a:t>
            </a:r>
            <a:r>
              <a:rPr lang="en-US" altLang="zh-CN" dirty="0">
                <a:latin typeface="Courier New"/>
              </a:rPr>
              <a:t>b(B)、d(D)、h(H)、o(O)</a:t>
            </a:r>
          </a:p>
          <a:p>
            <a:pPr lvl="2"/>
            <a:r>
              <a:rPr lang="zh-CN" altLang="en-US" dirty="0"/>
              <a:t>在</a:t>
            </a:r>
            <a:r>
              <a:rPr lang="en-US" altLang="zh-CN" dirty="0"/>
              <a:t>[</a:t>
            </a:r>
            <a:r>
              <a:rPr lang="zh-CN" altLang="en-US" dirty="0"/>
              <a:t>进制</a:t>
            </a:r>
            <a:r>
              <a:rPr lang="en-US" altLang="zh-CN" dirty="0"/>
              <a:t>][</a:t>
            </a:r>
            <a:r>
              <a:rPr lang="zh-CN" altLang="en-US" dirty="0"/>
              <a:t>数字</a:t>
            </a:r>
            <a:r>
              <a:rPr lang="en-US" altLang="zh-CN" dirty="0"/>
              <a:t>]</a:t>
            </a:r>
            <a:r>
              <a:rPr lang="zh-CN" altLang="en-US" dirty="0"/>
              <a:t>这种描述方法的时候，数字的位宽常常采用默认值（一般为</a:t>
            </a:r>
            <a:r>
              <a:rPr lang="en-US" altLang="zh-CN" dirty="0"/>
              <a:t>32</a:t>
            </a:r>
            <a:r>
              <a:rPr lang="zh-CN" altLang="en-US" dirty="0"/>
              <a:t>位）</a:t>
            </a:r>
            <a:endParaRPr lang="en-US" altLang="zh-CN" sz="2000" dirty="0"/>
          </a:p>
          <a:p>
            <a:pPr lvl="2"/>
            <a:r>
              <a:rPr lang="zh-CN" altLang="en-US" dirty="0"/>
              <a:t>在</a:t>
            </a:r>
            <a:r>
              <a:rPr lang="en-US" altLang="zh-CN" dirty="0"/>
              <a:t>[</a:t>
            </a:r>
            <a:r>
              <a:rPr lang="zh-CN" altLang="en-US" dirty="0"/>
              <a:t>数字</a:t>
            </a:r>
            <a:r>
              <a:rPr lang="en-US" altLang="zh-CN" dirty="0"/>
              <a:t>]</a:t>
            </a:r>
            <a:r>
              <a:rPr lang="zh-CN" altLang="en-US" dirty="0"/>
              <a:t>这种描述中，默认采用十进制</a:t>
            </a:r>
            <a:endParaRPr lang="en-US" altLang="zh-CN" sz="1100" dirty="0">
              <a:solidFill>
                <a:srgbClr val="000000"/>
              </a:solidFill>
              <a:latin typeface="Courier New"/>
            </a:endParaRPr>
          </a:p>
          <a:p>
            <a:pPr marL="914400" lvl="2" indent="0">
              <a:buNone/>
            </a:pPr>
            <a:r>
              <a:rPr lang="en-US" altLang="zh-CN" b="1" dirty="0">
                <a:solidFill>
                  <a:srgbClr val="000000"/>
                </a:solidFill>
                <a:latin typeface="Courier New"/>
              </a:rPr>
              <a:t>X: </a:t>
            </a:r>
            <a:r>
              <a:rPr lang="zh-CN" altLang="en-US" b="1" dirty="0">
                <a:solidFill>
                  <a:srgbClr val="000000"/>
                </a:solidFill>
                <a:latin typeface="Courier New"/>
              </a:rPr>
              <a:t>不定值    </a:t>
            </a:r>
            <a:r>
              <a:rPr lang="en-US" altLang="zh-CN" b="1" dirty="0">
                <a:solidFill>
                  <a:srgbClr val="000000"/>
                </a:solidFill>
                <a:latin typeface="Courier New"/>
              </a:rPr>
              <a:t>Z</a:t>
            </a:r>
            <a:r>
              <a:rPr lang="zh-CN" altLang="en-US" b="1" dirty="0">
                <a:solidFill>
                  <a:srgbClr val="000000"/>
                </a:solidFill>
                <a:latin typeface="Courier New"/>
              </a:rPr>
              <a:t>或？</a:t>
            </a:r>
            <a:r>
              <a:rPr lang="en-US" altLang="zh-CN" b="1" dirty="0">
                <a:solidFill>
                  <a:srgbClr val="000000"/>
                </a:solidFill>
                <a:latin typeface="Courier New"/>
              </a:rPr>
              <a:t>: </a:t>
            </a:r>
            <a:r>
              <a:rPr lang="zh-CN" altLang="en-US" b="1" dirty="0">
                <a:solidFill>
                  <a:srgbClr val="000000"/>
                </a:solidFill>
                <a:latin typeface="Courier New"/>
              </a:rPr>
              <a:t>高阻值</a:t>
            </a:r>
            <a:r>
              <a:rPr lang="en-US" altLang="zh-CN" b="1" dirty="0">
                <a:solidFill>
                  <a:srgbClr val="000000"/>
                </a:solidFill>
                <a:latin typeface="Courier New"/>
              </a:rPr>
              <a:t>	   </a:t>
            </a:r>
            <a:r>
              <a:rPr lang="zh-CN" altLang="en-US" sz="2000" dirty="0">
                <a:solidFill>
                  <a:srgbClr val="000000"/>
                </a:solidFill>
                <a:latin typeface="Courier New"/>
              </a:rPr>
              <a:t>例：</a:t>
            </a:r>
            <a:r>
              <a:rPr lang="en-US" altLang="zh-CN" sz="2000" dirty="0">
                <a:solidFill>
                  <a:srgbClr val="FF8000"/>
                </a:solidFill>
                <a:latin typeface="Courier New"/>
              </a:rPr>
              <a:t>4‘b10x0</a:t>
            </a:r>
            <a:endParaRPr lang="en-US" altLang="zh-CN" dirty="0"/>
          </a:p>
          <a:p>
            <a:pPr lvl="2"/>
            <a:endParaRPr lang="en-US" altLang="zh-CN" dirty="0"/>
          </a:p>
        </p:txBody>
      </p:sp>
    </p:spTree>
    <p:extLst>
      <p:ext uri="{BB962C8B-B14F-4D97-AF65-F5344CB8AC3E}">
        <p14:creationId xmlns:p14="http://schemas.microsoft.com/office/powerpoint/2010/main" val="111293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常量</a:t>
            </a:r>
            <a:endParaRPr lang="en-US" altLang="zh-CN" dirty="0"/>
          </a:p>
          <a:p>
            <a:pPr lvl="1"/>
            <a:r>
              <a:rPr lang="zh-CN" altLang="en-US" dirty="0"/>
              <a:t>参数</a:t>
            </a:r>
            <a:r>
              <a:rPr lang="en-US" altLang="zh-CN" dirty="0"/>
              <a:t>(parameter)</a:t>
            </a:r>
            <a:r>
              <a:rPr lang="zh-CN" altLang="en-US" dirty="0"/>
              <a:t>型</a:t>
            </a:r>
            <a:endParaRPr lang="en-US" altLang="zh-CN" dirty="0"/>
          </a:p>
          <a:p>
            <a:pPr lvl="2"/>
            <a:r>
              <a:rPr lang="zh-CN" altLang="en-US" dirty="0"/>
              <a:t>符号常量</a:t>
            </a:r>
            <a:endParaRPr lang="en-US" altLang="zh-CN" dirty="0"/>
          </a:p>
          <a:p>
            <a:pPr lvl="2"/>
            <a:r>
              <a:rPr lang="en-US" altLang="zh-CN" b="1" dirty="0">
                <a:solidFill>
                  <a:srgbClr val="0000FF"/>
                </a:solidFill>
                <a:highlight>
                  <a:srgbClr val="FFFFFF"/>
                </a:highlight>
                <a:cs typeface="Times New Roman" panose="02020603050405020304" pitchFamily="18" charset="0"/>
              </a:rPr>
              <a:t>parameter </a:t>
            </a:r>
            <a:r>
              <a:rPr lang="zh-CN" altLang="en-US" sz="2000" dirty="0">
                <a:highlight>
                  <a:srgbClr val="FFFFFF"/>
                </a:highlight>
                <a:cs typeface="Times New Roman" panose="02020603050405020304" pitchFamily="18" charset="0"/>
              </a:rPr>
              <a:t>参数名</a:t>
            </a:r>
            <a:r>
              <a:rPr lang="en-US" altLang="zh-CN" sz="2000" dirty="0">
                <a:highlight>
                  <a:srgbClr val="FFFFFF"/>
                </a:highlight>
                <a:cs typeface="Times New Roman" panose="02020603050405020304" pitchFamily="18" charset="0"/>
              </a:rPr>
              <a:t>1 = </a:t>
            </a:r>
            <a:r>
              <a:rPr lang="zh-CN" altLang="en-US" sz="2000" dirty="0">
                <a:highlight>
                  <a:srgbClr val="FFFFFF"/>
                </a:highlight>
                <a:cs typeface="Times New Roman" panose="02020603050405020304" pitchFamily="18" charset="0"/>
              </a:rPr>
              <a:t>表达式，</a:t>
            </a:r>
            <a:r>
              <a:rPr lang="en-US" altLang="zh-CN" sz="2000" dirty="0">
                <a:highlight>
                  <a:srgbClr val="FFFFFF"/>
                </a:highlight>
                <a:cs typeface="Times New Roman" panose="02020603050405020304" pitchFamily="18" charset="0"/>
              </a:rPr>
              <a:t>……</a:t>
            </a:r>
            <a:r>
              <a:rPr lang="zh-CN" altLang="en-US" sz="2000" dirty="0">
                <a:highlight>
                  <a:srgbClr val="FFFFFF"/>
                </a:highlight>
                <a:cs typeface="Times New Roman" panose="02020603050405020304" pitchFamily="18" charset="0"/>
              </a:rPr>
              <a:t>参数名</a:t>
            </a:r>
            <a:r>
              <a:rPr lang="en-US" altLang="zh-CN" sz="2000" dirty="0">
                <a:highlight>
                  <a:srgbClr val="FFFFFF"/>
                </a:highlight>
                <a:cs typeface="Times New Roman" panose="02020603050405020304" pitchFamily="18" charset="0"/>
              </a:rPr>
              <a:t>n = </a:t>
            </a:r>
            <a:r>
              <a:rPr lang="zh-CN" altLang="en-US" sz="2000" dirty="0">
                <a:highlight>
                  <a:srgbClr val="FFFFFF"/>
                </a:highlight>
                <a:cs typeface="Times New Roman" panose="02020603050405020304" pitchFamily="18" charset="0"/>
              </a:rPr>
              <a:t>表达式</a:t>
            </a:r>
            <a:endParaRPr lang="en-US" altLang="zh-CN" sz="2000" dirty="0">
              <a:highlight>
                <a:srgbClr val="FFFFFF"/>
              </a:highlight>
              <a:cs typeface="Times New Roman" panose="02020603050405020304" pitchFamily="18" charset="0"/>
            </a:endParaRPr>
          </a:p>
          <a:p>
            <a:pPr marL="914400" lvl="2" indent="0">
              <a:buNone/>
            </a:pPr>
            <a:r>
              <a:rPr lang="en-US" altLang="zh-CN" b="1" dirty="0">
                <a:solidFill>
                  <a:srgbClr val="0000FF"/>
                </a:solidFill>
                <a:highlight>
                  <a:srgbClr val="FFFFFF"/>
                </a:highlight>
                <a:cs typeface="Times New Roman" panose="02020603050405020304" pitchFamily="18" charset="0"/>
              </a:rPr>
              <a:t>	parameter</a:t>
            </a:r>
            <a:r>
              <a:rPr lang="en-US" altLang="zh-CN" dirty="0">
                <a:solidFill>
                  <a:srgbClr val="000000"/>
                </a:solidFill>
                <a:highlight>
                  <a:srgbClr val="FFFFFF"/>
                </a:highlight>
                <a:cs typeface="Times New Roman" panose="02020603050405020304" pitchFamily="18" charset="0"/>
              </a:rPr>
              <a:t> size </a:t>
            </a:r>
            <a:r>
              <a:rPr lang="en-US" altLang="zh-CN" b="1" dirty="0">
                <a:solidFill>
                  <a:srgbClr val="000080"/>
                </a:solidFill>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4</a:t>
            </a:r>
            <a:r>
              <a:rPr lang="en-US" altLang="zh-CN" b="1" dirty="0">
                <a:solidFill>
                  <a:srgbClr val="000080"/>
                </a:solidFill>
                <a:highlight>
                  <a:srgbClr val="FFFFFF"/>
                </a:highlight>
                <a:cs typeface="Times New Roman" panose="02020603050405020304" pitchFamily="18" charset="0"/>
              </a:rPr>
              <a:t>;</a:t>
            </a:r>
            <a:r>
              <a:rPr lang="en-US" altLang="zh-CN" sz="1800" dirty="0">
                <a:solidFill>
                  <a:srgbClr val="000000"/>
                </a:solidFill>
                <a:highlight>
                  <a:srgbClr val="FFFFFF"/>
                </a:highlight>
                <a:cs typeface="Times New Roman" panose="02020603050405020304" pitchFamily="18" charset="0"/>
              </a:rPr>
              <a:t>	</a:t>
            </a:r>
          </a:p>
          <a:p>
            <a:pPr marL="914400" lvl="2" indent="0">
              <a:buNone/>
            </a:pPr>
            <a:r>
              <a:rPr lang="en-US" altLang="zh-CN" sz="1800" b="1" dirty="0">
                <a:solidFill>
                  <a:srgbClr val="0000FF"/>
                </a:solidFill>
                <a:highlight>
                  <a:srgbClr val="FFFFFF"/>
                </a:highlight>
                <a:cs typeface="Times New Roman" panose="02020603050405020304" pitchFamily="18" charset="0"/>
              </a:rPr>
              <a:t>	</a:t>
            </a:r>
            <a:r>
              <a:rPr lang="en-US" altLang="zh-CN" b="1" dirty="0">
                <a:solidFill>
                  <a:srgbClr val="0000FF"/>
                </a:solidFill>
                <a:highlight>
                  <a:srgbClr val="FFFFFF"/>
                </a:highlight>
                <a:cs typeface="Times New Roman" panose="02020603050405020304" pitchFamily="18" charset="0"/>
              </a:rPr>
              <a:t>parameter</a:t>
            </a:r>
            <a:r>
              <a:rPr lang="en-US" altLang="zh-CN" sz="1800" dirty="0">
                <a:solidFill>
                  <a:srgbClr val="000000"/>
                </a:solidFill>
                <a:highlight>
                  <a:srgbClr val="FFFFFF"/>
                </a:highlight>
                <a:cs typeface="Times New Roman" panose="02020603050405020304" pitchFamily="18" charset="0"/>
              </a:rPr>
              <a:t> </a:t>
            </a:r>
            <a:r>
              <a:rPr lang="en-US" altLang="zh-CN" dirty="0" err="1">
                <a:solidFill>
                  <a:srgbClr val="000000"/>
                </a:solidFill>
                <a:highlight>
                  <a:srgbClr val="FFFFFF"/>
                </a:highlight>
                <a:cs typeface="Times New Roman" panose="02020603050405020304" pitchFamily="18" charset="0"/>
              </a:rPr>
              <a:t>byte_size</a:t>
            </a:r>
            <a:r>
              <a:rPr lang="en-US" altLang="zh-CN" sz="1800" dirty="0">
                <a:solidFill>
                  <a:srgbClr val="000000"/>
                </a:solidFill>
                <a:highlight>
                  <a:srgbClr val="FFFFFF"/>
                </a:highlight>
                <a:cs typeface="Times New Roman" panose="02020603050405020304" pitchFamily="18" charset="0"/>
              </a:rPr>
              <a:t> </a:t>
            </a:r>
            <a:r>
              <a:rPr lang="en-US" altLang="zh-CN" sz="1800" b="1" dirty="0">
                <a:solidFill>
                  <a:srgbClr val="000080"/>
                </a:solidFill>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8</a:t>
            </a:r>
            <a:r>
              <a:rPr lang="en-US" altLang="zh-CN" dirty="0">
                <a:solidFill>
                  <a:srgbClr val="000000"/>
                </a:solidFill>
                <a:highlight>
                  <a:srgbClr val="FFFFFF"/>
                </a:highlight>
                <a:cs typeface="Times New Roman" panose="02020603050405020304" pitchFamily="18" charset="0"/>
              </a:rPr>
              <a:t>, </a:t>
            </a:r>
            <a:r>
              <a:rPr lang="en-US" altLang="zh-CN" dirty="0" err="1">
                <a:solidFill>
                  <a:srgbClr val="000000"/>
                </a:solidFill>
                <a:highlight>
                  <a:srgbClr val="FFFFFF"/>
                </a:highlight>
                <a:cs typeface="Times New Roman" panose="02020603050405020304" pitchFamily="18" charset="0"/>
              </a:rPr>
              <a:t>byte_msb</a:t>
            </a:r>
            <a:r>
              <a:rPr lang="en-US" altLang="zh-CN" sz="1800" b="1" dirty="0">
                <a:solidFill>
                  <a:srgbClr val="000080"/>
                </a:solidFill>
                <a:highlight>
                  <a:srgbClr val="FFFFFF"/>
                </a:highlight>
                <a:cs typeface="Times New Roman" panose="02020603050405020304" pitchFamily="18" charset="0"/>
              </a:rPr>
              <a:t> = </a:t>
            </a:r>
            <a:r>
              <a:rPr lang="en-US" altLang="zh-CN" dirty="0" err="1">
                <a:solidFill>
                  <a:srgbClr val="000000"/>
                </a:solidFill>
                <a:highlight>
                  <a:srgbClr val="FFFFFF"/>
                </a:highlight>
                <a:cs typeface="Times New Roman" panose="02020603050405020304" pitchFamily="18" charset="0"/>
              </a:rPr>
              <a:t>byte_size</a:t>
            </a:r>
            <a:r>
              <a:rPr lang="en-US" altLang="zh-CN" dirty="0">
                <a:solidFill>
                  <a:srgbClr val="000000"/>
                </a:solidFill>
                <a:highlight>
                  <a:srgbClr val="FFFFFF"/>
                </a:highlight>
                <a:cs typeface="Times New Roman" panose="02020603050405020304" pitchFamily="18" charset="0"/>
              </a:rPr>
              <a:t> </a:t>
            </a:r>
            <a:r>
              <a:rPr lang="en-US" altLang="zh-CN" dirty="0">
                <a:highlight>
                  <a:srgbClr val="FFFFFF"/>
                </a:highlight>
                <a:cs typeface="Times New Roman" panose="02020603050405020304" pitchFamily="18" charset="0"/>
              </a:rPr>
              <a:t>- </a:t>
            </a:r>
            <a:r>
              <a:rPr lang="en-US" altLang="zh-CN" dirty="0">
                <a:solidFill>
                  <a:srgbClr val="FF8000"/>
                </a:solidFill>
                <a:highlight>
                  <a:srgbClr val="FFFFFF"/>
                </a:highlight>
                <a:cs typeface="Times New Roman" panose="02020603050405020304" pitchFamily="18" charset="0"/>
              </a:rPr>
              <a:t>1</a:t>
            </a:r>
            <a:r>
              <a:rPr lang="en-US" altLang="zh-CN" sz="1800" b="1" dirty="0">
                <a:solidFill>
                  <a:srgbClr val="000080"/>
                </a:solidFill>
                <a:highlight>
                  <a:srgbClr val="FFFFFF"/>
                </a:highlight>
                <a:cs typeface="Times New Roman" panose="02020603050405020304" pitchFamily="18" charset="0"/>
              </a:rPr>
              <a:t>;</a:t>
            </a:r>
            <a:r>
              <a:rPr lang="en-US" altLang="zh-CN" sz="1400" dirty="0">
                <a:solidFill>
                  <a:srgbClr val="000000"/>
                </a:solidFill>
                <a:highlight>
                  <a:srgbClr val="FFFFFF"/>
                </a:highlight>
                <a:cs typeface="Times New Roman" panose="02020603050405020304" pitchFamily="18" charset="0"/>
              </a:rPr>
              <a:t>	</a:t>
            </a:r>
          </a:p>
          <a:p>
            <a:pPr marL="914400" lvl="2" indent="0">
              <a:buNone/>
            </a:pPr>
            <a:endParaRPr lang="en-US" altLang="zh-CN" sz="1800" dirty="0">
              <a:solidFill>
                <a:srgbClr val="000000"/>
              </a:solidFill>
              <a:highlight>
                <a:srgbClr val="FFFFFF"/>
              </a:highlight>
              <a:cs typeface="Times New Roman" panose="02020603050405020304" pitchFamily="18" charset="0"/>
            </a:endParaRPr>
          </a:p>
          <a:p>
            <a:pPr marL="914400" lvl="2" indent="0">
              <a:buNone/>
            </a:pPr>
            <a:r>
              <a:rPr lang="zh-CN" altLang="en-US" sz="1800" dirty="0">
                <a:solidFill>
                  <a:srgbClr val="000000"/>
                </a:solidFill>
                <a:highlight>
                  <a:srgbClr val="FFFFFF"/>
                </a:highlight>
                <a:cs typeface="Times New Roman" panose="02020603050405020304" pitchFamily="18" charset="0"/>
              </a:rPr>
              <a:t>右边必须是一个常数表达式，也就是说，该表达式只能包含数字或者先前已经定义过的参数</a:t>
            </a:r>
            <a:endParaRPr lang="en-US" altLang="zh-CN" sz="1800" dirty="0">
              <a:solidFill>
                <a:srgbClr val="000000"/>
              </a:solidFill>
              <a:highlight>
                <a:srgbClr val="FFFFFF"/>
              </a:highlight>
              <a:cs typeface="Times New Roman" panose="02020603050405020304" pitchFamily="18" charset="0"/>
            </a:endParaRPr>
          </a:p>
        </p:txBody>
      </p:sp>
    </p:spTree>
    <p:extLst>
      <p:ext uri="{BB962C8B-B14F-4D97-AF65-F5344CB8AC3E}">
        <p14:creationId xmlns:p14="http://schemas.microsoft.com/office/powerpoint/2010/main" val="3915800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a:t>Wire</a:t>
            </a:r>
            <a:r>
              <a:rPr lang="zh-CN" altLang="en-US" dirty="0"/>
              <a:t>型</a:t>
            </a:r>
            <a:endParaRPr lang="en-US" altLang="zh-CN" dirty="0"/>
          </a:p>
          <a:p>
            <a:pPr lvl="2"/>
            <a:r>
              <a:rPr lang="zh-CN" altLang="en-US" dirty="0"/>
              <a:t>表示单个门驱动或连续赋值语句驱动的线网型数据</a:t>
            </a:r>
            <a:endParaRPr lang="en-US" altLang="zh-CN" dirty="0"/>
          </a:p>
          <a:p>
            <a:pPr lvl="2"/>
            <a:r>
              <a:rPr lang="zh-CN" altLang="en-US" dirty="0"/>
              <a:t>线网数据类型：表示结构实体（例如门）之间的物理连接。</a:t>
            </a:r>
            <a:endParaRPr lang="en-US" altLang="zh-CN" dirty="0"/>
          </a:p>
          <a:p>
            <a:pPr marL="914400" lvl="2" indent="0">
              <a:buNone/>
            </a:pPr>
            <a:r>
              <a:rPr lang="en-US" altLang="zh-CN" b="1" dirty="0">
                <a:solidFill>
                  <a:srgbClr val="0000FF"/>
                </a:solidFill>
                <a:latin typeface="Source Code Pro"/>
              </a:rPr>
              <a:t>	</a:t>
            </a:r>
            <a:r>
              <a:rPr lang="en-US" altLang="zh-CN" sz="2000" b="1" dirty="0">
                <a:solidFill>
                  <a:srgbClr val="0000FF"/>
                </a:solidFill>
                <a:latin typeface="Source Code Pro"/>
              </a:rPr>
              <a:t>wire</a:t>
            </a:r>
            <a:r>
              <a:rPr lang="en-US" altLang="zh-CN" sz="2000" dirty="0">
                <a:solidFill>
                  <a:srgbClr val="000000"/>
                </a:solidFill>
                <a:latin typeface="Source Code Pro"/>
              </a:rPr>
              <a:t> 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914400" lvl="2" indent="0">
              <a:buNone/>
            </a:pPr>
            <a:r>
              <a:rPr lang="en-US" altLang="zh-CN" sz="2000" dirty="0"/>
              <a:t>	</a:t>
            </a:r>
            <a:r>
              <a:rPr lang="en-US" altLang="zh-CN" sz="2000" b="1" dirty="0">
                <a:solidFill>
                  <a:srgbClr val="0000FF"/>
                </a:solidFill>
                <a:latin typeface="Source Code Pro"/>
              </a:rPr>
              <a:t>wire</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b,c</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
        <p:nvSpPr>
          <p:cNvPr id="2" name="TextBox 1"/>
          <p:cNvSpPr txBox="1"/>
          <p:nvPr/>
        </p:nvSpPr>
        <p:spPr>
          <a:xfrm>
            <a:off x="4572000" y="3857628"/>
            <a:ext cx="3602268" cy="70788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zh-CN" altLang="en-US" sz="2000" dirty="0">
                <a:latin typeface="华文楷体" panose="02010600040101010101" pitchFamily="2" charset="-122"/>
                <a:ea typeface="华文楷体" panose="02010600040101010101" pitchFamily="2" charset="-122"/>
              </a:rPr>
              <a:t>不能存储值！</a:t>
            </a:r>
            <a:endParaRPr lang="en-US" altLang="zh-CN" sz="2000" dirty="0">
              <a:latin typeface="华文楷体" panose="02010600040101010101" pitchFamily="2" charset="-122"/>
              <a:ea typeface="华文楷体" panose="02010600040101010101" pitchFamily="2" charset="-122"/>
            </a:endParaRPr>
          </a:p>
          <a:p>
            <a:pPr algn="ctr"/>
            <a:r>
              <a:rPr lang="zh-CN" altLang="en-US" sz="2000" dirty="0">
                <a:latin typeface="华文楷体" panose="02010600040101010101" pitchFamily="2" charset="-122"/>
                <a:ea typeface="华文楷体" panose="02010600040101010101" pitchFamily="2" charset="-122"/>
              </a:rPr>
              <a:t>需要驱动器（门或</a:t>
            </a:r>
            <a:r>
              <a:rPr lang="en-US" altLang="zh-CN" sz="2000" dirty="0">
                <a:latin typeface="华文楷体" panose="02010600040101010101" pitchFamily="2" charset="-122"/>
                <a:ea typeface="华文楷体" panose="02010600040101010101" pitchFamily="2" charset="-122"/>
              </a:rPr>
              <a:t>assign</a:t>
            </a:r>
            <a:r>
              <a:rPr lang="zh-CN" altLang="en-US" sz="2000" dirty="0">
                <a:latin typeface="华文楷体" panose="02010600040101010101" pitchFamily="2" charset="-122"/>
                <a:ea typeface="华文楷体" panose="02010600040101010101" pitchFamily="2" charset="-122"/>
              </a:rPr>
              <a:t>）驱动</a:t>
            </a:r>
          </a:p>
        </p:txBody>
      </p:sp>
    </p:spTree>
    <p:extLst>
      <p:ext uri="{BB962C8B-B14F-4D97-AF65-F5344CB8AC3E}">
        <p14:creationId xmlns:p14="http://schemas.microsoft.com/office/powerpoint/2010/main" val="410614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err="1"/>
              <a:t>reg</a:t>
            </a:r>
            <a:r>
              <a:rPr lang="zh-CN" altLang="en-US" dirty="0"/>
              <a:t>型</a:t>
            </a:r>
            <a:endParaRPr lang="en-US" altLang="zh-CN" dirty="0"/>
          </a:p>
          <a:p>
            <a:pPr lvl="2"/>
            <a:r>
              <a:rPr lang="zh-CN" altLang="en-US" dirty="0"/>
              <a:t>寄存器，默认初始值为不定值</a:t>
            </a:r>
            <a:r>
              <a:rPr lang="en-US" altLang="zh-CN" dirty="0"/>
              <a:t>x</a:t>
            </a:r>
          </a:p>
          <a:p>
            <a:pPr lvl="2"/>
            <a:r>
              <a:rPr lang="zh-CN" altLang="en-US" dirty="0"/>
              <a:t>常用来表示</a:t>
            </a:r>
            <a:r>
              <a:rPr lang="en-US" altLang="zh-CN" dirty="0"/>
              <a:t>always</a:t>
            </a:r>
            <a:r>
              <a:rPr lang="zh-CN" altLang="en-US" dirty="0"/>
              <a:t>模块内的指定信号，常代表触发器</a:t>
            </a:r>
            <a:endParaRPr lang="en-US" altLang="zh-CN" dirty="0"/>
          </a:p>
          <a:p>
            <a:pPr marL="914400" lvl="2" indent="0">
              <a:buNone/>
            </a:pPr>
            <a:r>
              <a:rPr lang="en-US" altLang="zh-CN"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914400" lvl="2" indent="0">
              <a:buNone/>
            </a:pPr>
            <a:r>
              <a:rPr lang="en-US" altLang="zh-CN" sz="2000" dirty="0"/>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dirty="0">
                <a:solidFill>
                  <a:srgbClr val="000000"/>
                </a:solidFill>
                <a:latin typeface="Source Code Pro"/>
              </a:rPr>
              <a:t> , </a:t>
            </a:r>
            <a:r>
              <a:rPr lang="en-US" altLang="zh-CN" sz="2000" dirty="0" err="1">
                <a:solidFill>
                  <a:srgbClr val="000000"/>
                </a:solidFill>
                <a:latin typeface="Source Code Pro"/>
              </a:rPr>
              <a:t>regc</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
        <p:nvSpPr>
          <p:cNvPr id="2" name="TextBox 1"/>
          <p:cNvSpPr txBox="1"/>
          <p:nvPr/>
        </p:nvSpPr>
        <p:spPr>
          <a:xfrm>
            <a:off x="5429256" y="3929066"/>
            <a:ext cx="288032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000" dirty="0" err="1">
                <a:latin typeface="华文楷体" panose="02010600040101010101" pitchFamily="2" charset="-122"/>
                <a:ea typeface="华文楷体" panose="02010600040101010101" pitchFamily="2" charset="-122"/>
              </a:rPr>
              <a:t>reg</a:t>
            </a:r>
            <a:r>
              <a:rPr lang="zh-CN" altLang="en-US" sz="2000" dirty="0">
                <a:latin typeface="华文楷体" panose="02010600040101010101" pitchFamily="2" charset="-122"/>
                <a:ea typeface="华文楷体" panose="02010600040101010101" pitchFamily="2" charset="-122"/>
              </a:rPr>
              <a:t>型只表示被定义的信号将用在</a:t>
            </a:r>
            <a:r>
              <a:rPr lang="en-US" altLang="zh-CN" sz="2000" dirty="0">
                <a:latin typeface="华文楷体" panose="02010600040101010101" pitchFamily="2" charset="-122"/>
                <a:ea typeface="华文楷体" panose="02010600040101010101" pitchFamily="2" charset="-122"/>
              </a:rPr>
              <a:t>always</a:t>
            </a:r>
            <a:r>
              <a:rPr lang="zh-CN" altLang="en-US" sz="2000" dirty="0">
                <a:latin typeface="华文楷体" panose="02010600040101010101" pitchFamily="2" charset="-122"/>
                <a:ea typeface="华文楷体" panose="02010600040101010101" pitchFamily="2" charset="-122"/>
              </a:rPr>
              <a:t>模块内！</a:t>
            </a:r>
          </a:p>
        </p:txBody>
      </p:sp>
    </p:spTree>
    <p:extLst>
      <p:ext uri="{BB962C8B-B14F-4D97-AF65-F5344CB8AC3E}">
        <p14:creationId xmlns:p14="http://schemas.microsoft.com/office/powerpoint/2010/main" val="10578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p:txBody>
          <a:bodyPr/>
          <a:lstStyle/>
          <a:p>
            <a:r>
              <a:rPr lang="zh-CN" altLang="en-US" dirty="0"/>
              <a:t>变量</a:t>
            </a:r>
            <a:endParaRPr lang="en-US" altLang="zh-CN" dirty="0"/>
          </a:p>
          <a:p>
            <a:pPr lvl="1"/>
            <a:r>
              <a:rPr lang="en-US" altLang="zh-CN" dirty="0"/>
              <a:t>memory</a:t>
            </a:r>
            <a:r>
              <a:rPr lang="zh-CN" altLang="en-US" dirty="0"/>
              <a:t>型</a:t>
            </a:r>
            <a:endParaRPr lang="en-US" altLang="zh-CN" dirty="0"/>
          </a:p>
          <a:p>
            <a:pPr lvl="2"/>
            <a:r>
              <a:rPr lang="zh-CN" altLang="en-US" dirty="0"/>
              <a:t>存储器组，通过扩展</a:t>
            </a:r>
            <a:r>
              <a:rPr lang="en-US" altLang="zh-CN" dirty="0" err="1"/>
              <a:t>reg</a:t>
            </a:r>
            <a:r>
              <a:rPr lang="zh-CN" altLang="en-US" dirty="0"/>
              <a:t>数据的地址范围生成</a:t>
            </a:r>
            <a:endParaRPr lang="en-US" altLang="zh-CN" dirty="0"/>
          </a:p>
          <a:p>
            <a:pPr lvl="2"/>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zh-CN" altLang="en-US" sz="2000" dirty="0">
                <a:solidFill>
                  <a:srgbClr val="000000"/>
                </a:solidFill>
                <a:latin typeface="Source Code Pro"/>
              </a:rPr>
              <a:t>存储器名</a:t>
            </a:r>
            <a:r>
              <a:rPr lang="en-US" altLang="zh-CN" sz="2000" b="1" dirty="0">
                <a:solidFill>
                  <a:srgbClr val="000080"/>
                </a:solidFill>
                <a:latin typeface="Source Code Pro"/>
              </a:rPr>
              <a:t>[</a:t>
            </a:r>
            <a:r>
              <a:rPr lang="en-US" altLang="zh-CN" sz="2000" dirty="0">
                <a:solidFill>
                  <a:srgbClr val="FF8000"/>
                </a:solidFill>
                <a:latin typeface="Source Code Pro"/>
              </a:rPr>
              <a:t>m-1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mema</a:t>
            </a:r>
            <a:r>
              <a:rPr lang="en-US" altLang="zh-CN" sz="2000" b="1" dirty="0">
                <a:solidFill>
                  <a:srgbClr val="000080"/>
                </a:solidFill>
                <a:latin typeface="Source Code Pro"/>
              </a:rPr>
              <a:t>[</a:t>
            </a:r>
            <a:r>
              <a:rPr lang="en-US" altLang="zh-CN" sz="2000" dirty="0">
                <a:solidFill>
                  <a:srgbClr val="FF8000"/>
                </a:solidFill>
                <a:latin typeface="Source Code Pro"/>
              </a:rPr>
              <a:t>255</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endParaRPr lang="en-US" altLang="zh-CN" sz="2000" dirty="0"/>
          </a:p>
          <a:p>
            <a:pPr marL="914400" lvl="2" indent="0">
              <a:buNone/>
            </a:pPr>
            <a:r>
              <a:rPr lang="en-US" altLang="zh-CN" sz="2000" dirty="0"/>
              <a:t>	</a:t>
            </a:r>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914400" lvl="2"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n-1</a:t>
            </a:r>
            <a:r>
              <a:rPr lang="en-US" altLang="zh-CN" sz="2000" b="1" dirty="0">
                <a:solidFill>
                  <a:srgbClr val="000080"/>
                </a:solidFill>
                <a:latin typeface="Source Code Pro"/>
              </a:rPr>
              <a:t>:</a:t>
            </a:r>
            <a:r>
              <a:rPr lang="en-US" altLang="zh-CN" sz="2000" dirty="0">
                <a:solidFill>
                  <a:srgbClr val="FF8000"/>
                </a:solidFill>
                <a:latin typeface="Source Code Pro"/>
              </a:rPr>
              <a:t>0</a:t>
            </a:r>
            <a:r>
              <a:rPr lang="en-US" altLang="zh-CN" sz="2000" b="1" dirty="0">
                <a:solidFill>
                  <a:srgbClr val="000080"/>
                </a:solidFill>
                <a:latin typeface="Source Code Pro"/>
              </a:rPr>
              <a:t>];</a:t>
            </a:r>
          </a:p>
          <a:p>
            <a:pPr marL="914400" lvl="2" indent="0">
              <a:buNone/>
            </a:pP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dirty="0">
                <a:solidFill>
                  <a:srgbClr val="000000"/>
                </a:solidFill>
                <a:latin typeface="Source Code Pro"/>
              </a:rPr>
              <a:t> = 0</a:t>
            </a:r>
            <a:r>
              <a:rPr lang="en-US" altLang="zh-CN" sz="2000" b="1" dirty="0">
                <a:solidFill>
                  <a:srgbClr val="000080"/>
                </a:solidFill>
                <a:latin typeface="Source Code Pro"/>
              </a:rPr>
              <a:t>;</a:t>
            </a:r>
          </a:p>
          <a:p>
            <a:pPr marL="914400" lvl="2" indent="0">
              <a:buNone/>
            </a:pPr>
            <a:r>
              <a:rPr lang="en-US" altLang="zh-CN" sz="2000" b="1" dirty="0">
                <a:solidFill>
                  <a:srgbClr val="0000FF"/>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 0</a:t>
            </a:r>
            <a:r>
              <a:rPr lang="en-US" altLang="zh-CN" sz="2000" b="1" dirty="0">
                <a:solidFill>
                  <a:srgbClr val="000080"/>
                </a:solidFill>
                <a:latin typeface="Source Code Pro"/>
              </a:rPr>
              <a:t>;</a:t>
            </a:r>
          </a:p>
          <a:p>
            <a:pPr marL="914400" lvl="2" indent="0">
              <a:buNone/>
            </a:pPr>
            <a:r>
              <a:rPr lang="en-US" altLang="zh-CN" sz="2000" dirty="0">
                <a:solidFill>
                  <a:srgbClr val="000000"/>
                </a:solidFill>
                <a:latin typeface="Source Code Pro"/>
              </a:rPr>
              <a:t>	</a:t>
            </a:r>
            <a:r>
              <a:rPr lang="en-US" altLang="zh-CN" sz="2000" dirty="0" err="1">
                <a:solidFill>
                  <a:srgbClr val="000000"/>
                </a:solidFill>
                <a:latin typeface="Source Code Pro"/>
              </a:rPr>
              <a:t>memb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000000"/>
                </a:solidFill>
                <a:latin typeface="Source Code Pro"/>
              </a:rPr>
              <a:t> = 0</a:t>
            </a:r>
            <a:r>
              <a:rPr lang="en-US" altLang="zh-CN" sz="2000" b="1" dirty="0">
                <a:solidFill>
                  <a:srgbClr val="000080"/>
                </a:solidFill>
                <a:latin typeface="Source Code Pro"/>
              </a:rPr>
              <a:t>;</a:t>
            </a:r>
            <a:endParaRPr lang="en-US" altLang="zh-CN" sz="2000" dirty="0"/>
          </a:p>
        </p:txBody>
      </p:sp>
      <p:sp>
        <p:nvSpPr>
          <p:cNvPr id="5" name="TextBox 4"/>
          <p:cNvSpPr txBox="1"/>
          <p:nvPr/>
        </p:nvSpPr>
        <p:spPr>
          <a:xfrm>
            <a:off x="1835696" y="5118576"/>
            <a:ext cx="2425664" cy="523220"/>
          </a:xfrm>
          <a:prstGeom prst="rect">
            <a:avLst/>
          </a:prstGeom>
          <a:noFill/>
        </p:spPr>
        <p:txBody>
          <a:bodyPr wrap="none" rtlCol="0">
            <a:spAutoFit/>
          </a:bodyPr>
          <a:lstStyle/>
          <a:p>
            <a:r>
              <a:rPr lang="en-US" altLang="zh-CN" sz="2800" b="1" dirty="0">
                <a:solidFill>
                  <a:srgbClr val="FF0000"/>
                </a:solidFill>
              </a:rPr>
              <a:t>X</a:t>
            </a:r>
            <a:r>
              <a:rPr lang="en-US" altLang="zh-CN" sz="2800" b="1" u="sng" dirty="0">
                <a:solidFill>
                  <a:srgbClr val="FF0000"/>
                </a:solidFill>
              </a:rPr>
              <a:t>                         </a:t>
            </a:r>
            <a:endParaRPr lang="zh-CN" altLang="en-US" sz="1050" b="1" u="sng" dirty="0">
              <a:solidFill>
                <a:srgbClr val="FF0000"/>
              </a:solidFill>
            </a:endParaRPr>
          </a:p>
        </p:txBody>
      </p:sp>
    </p:spTree>
    <p:extLst>
      <p:ext uri="{BB962C8B-B14F-4D97-AF65-F5344CB8AC3E}">
        <p14:creationId xmlns:p14="http://schemas.microsoft.com/office/powerpoint/2010/main" val="41083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b="1" dirty="0"/>
              <a:t>概述</a:t>
            </a:r>
            <a:endParaRPr lang="en-US" altLang="zh-CN" b="1" dirty="0"/>
          </a:p>
          <a:p>
            <a:r>
              <a:rPr lang="en-US" altLang="zh-CN" dirty="0"/>
              <a:t>Verilog HDL</a:t>
            </a:r>
            <a:r>
              <a:rPr lang="zh-CN" altLang="en-US" dirty="0"/>
              <a:t>简介</a:t>
            </a:r>
            <a:endParaRPr lang="en-US" altLang="zh-CN" dirty="0"/>
          </a:p>
          <a:p>
            <a:r>
              <a:rPr lang="zh-CN" altLang="en-US" dirty="0"/>
              <a:t>用</a:t>
            </a:r>
            <a:r>
              <a:rPr lang="en-US" altLang="zh-CN" dirty="0"/>
              <a:t>Verilog HDL</a:t>
            </a:r>
            <a:r>
              <a:rPr lang="zh-CN" altLang="en-US" dirty="0"/>
              <a:t>描述逻辑电路的实例</a:t>
            </a:r>
          </a:p>
        </p:txBody>
      </p:sp>
    </p:spTree>
    <p:extLst>
      <p:ext uri="{BB962C8B-B14F-4D97-AF65-F5344CB8AC3E}">
        <p14:creationId xmlns:p14="http://schemas.microsoft.com/office/powerpoint/2010/main" val="1420147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数据类型</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注意！</a:t>
            </a:r>
            <a:endParaRPr lang="en-US" altLang="zh-CN" dirty="0"/>
          </a:p>
          <a:p>
            <a:pPr lvl="1"/>
            <a:r>
              <a:rPr lang="zh-CN" altLang="en-US" sz="2400" dirty="0"/>
              <a:t>在</a:t>
            </a:r>
            <a:r>
              <a:rPr lang="en-US" altLang="zh-CN" sz="2400" dirty="0"/>
              <a:t>Verilog</a:t>
            </a:r>
            <a:r>
              <a:rPr lang="zh-CN" altLang="en-US" sz="2400" dirty="0"/>
              <a:t>模块中所有过程块、连续赋值语句、实例引用都是</a:t>
            </a:r>
            <a:r>
              <a:rPr lang="zh-CN" altLang="en-US" sz="2400" b="1" dirty="0">
                <a:solidFill>
                  <a:srgbClr val="FF0000"/>
                </a:solidFill>
              </a:rPr>
              <a:t>并行</a:t>
            </a:r>
            <a:r>
              <a:rPr lang="zh-CN" altLang="en-US" sz="2400" dirty="0"/>
              <a:t>的！</a:t>
            </a:r>
            <a:endParaRPr lang="en-US" altLang="zh-CN" sz="2400" dirty="0"/>
          </a:p>
          <a:p>
            <a:pPr lvl="1"/>
            <a:r>
              <a:rPr lang="zh-CN" altLang="en-US" sz="2400" dirty="0"/>
              <a:t>表示一种通过变量名互相连接的关系</a:t>
            </a:r>
            <a:endParaRPr lang="en-US" altLang="zh-CN" sz="2400" dirty="0"/>
          </a:p>
          <a:p>
            <a:pPr lvl="1"/>
            <a:r>
              <a:rPr lang="zh-CN" altLang="en-US" sz="2400" dirty="0"/>
              <a:t>在同一模块中，三者出现的先后次序没有关系</a:t>
            </a:r>
            <a:endParaRPr lang="en-US" altLang="zh-CN" sz="2400" dirty="0"/>
          </a:p>
          <a:p>
            <a:pPr lvl="1"/>
            <a:r>
              <a:rPr lang="zh-CN" altLang="en-US" sz="2400" dirty="0"/>
              <a:t>只有连续赋值语句和实例引用语句，可以独立于过程块而存在于模块的功能定义部分</a:t>
            </a:r>
            <a:endParaRPr lang="en-US" altLang="zh-CN" sz="2400" dirty="0"/>
          </a:p>
          <a:p>
            <a:pPr lvl="1"/>
            <a:r>
              <a:rPr lang="zh-CN" altLang="en-US" sz="2400" dirty="0"/>
              <a:t>被实例引用的模块，其端口可以通过不同名的连线或寄存器类型变连接到别的模块相应的输出、输入信号端</a:t>
            </a:r>
            <a:endParaRPr lang="en-US" altLang="zh-CN" sz="2400" dirty="0"/>
          </a:p>
          <a:p>
            <a:pPr lvl="1"/>
            <a:r>
              <a:rPr lang="zh-CN" altLang="en-US" sz="2400" dirty="0">
                <a:solidFill>
                  <a:srgbClr val="FF0000"/>
                </a:solidFill>
              </a:rPr>
              <a:t>在</a:t>
            </a:r>
            <a:r>
              <a:rPr lang="en-US" altLang="zh-CN" sz="2400" dirty="0">
                <a:solidFill>
                  <a:srgbClr val="FF0000"/>
                </a:solidFill>
              </a:rPr>
              <a:t>always</a:t>
            </a:r>
            <a:r>
              <a:rPr lang="zh-CN" altLang="en-US" sz="2400" dirty="0">
                <a:solidFill>
                  <a:srgbClr val="FF0000"/>
                </a:solidFill>
              </a:rPr>
              <a:t>模块内被赋值的每一个信号都必须定义成</a:t>
            </a:r>
            <a:r>
              <a:rPr lang="en-US" altLang="zh-CN" sz="2400" dirty="0" err="1">
                <a:solidFill>
                  <a:srgbClr val="FF0000"/>
                </a:solidFill>
              </a:rPr>
              <a:t>reg</a:t>
            </a:r>
            <a:r>
              <a:rPr lang="zh-CN" altLang="en-US" sz="2400" dirty="0">
                <a:solidFill>
                  <a:srgbClr val="FF0000"/>
                </a:solidFill>
              </a:rPr>
              <a:t>型</a:t>
            </a:r>
            <a:endParaRPr lang="en-US" altLang="zh-CN" sz="2400" dirty="0">
              <a:solidFill>
                <a:srgbClr val="FF0000"/>
              </a:solidFill>
            </a:endParaRPr>
          </a:p>
        </p:txBody>
      </p:sp>
    </p:spTree>
    <p:extLst>
      <p:ext uri="{BB962C8B-B14F-4D97-AF65-F5344CB8AC3E}">
        <p14:creationId xmlns:p14="http://schemas.microsoft.com/office/powerpoint/2010/main" val="682655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逻辑运算符</a:t>
            </a:r>
            <a:r>
              <a:rPr lang="en-US" altLang="zh-CN" dirty="0"/>
              <a:t>			</a:t>
            </a:r>
            <a:r>
              <a:rPr lang="zh-CN" altLang="en-US" dirty="0"/>
              <a:t>关系运算符</a:t>
            </a:r>
          </a:p>
          <a:p>
            <a:pPr marL="457200" lvl="1" indent="0">
              <a:buNone/>
            </a:pPr>
            <a:r>
              <a:rPr lang="en-US" altLang="zh-CN" sz="2400" dirty="0"/>
              <a:t>&amp;&amp;	</a:t>
            </a:r>
            <a:r>
              <a:rPr lang="zh-CN" altLang="en-US" sz="2400" dirty="0"/>
              <a:t>逻辑与</a:t>
            </a:r>
            <a:r>
              <a:rPr lang="en-US" altLang="zh-CN" sz="2400" dirty="0"/>
              <a:t>		 &lt; </a:t>
            </a:r>
            <a:r>
              <a:rPr lang="zh-CN" altLang="en-US" sz="2400" dirty="0"/>
              <a:t>、</a:t>
            </a:r>
            <a:r>
              <a:rPr lang="en-US" altLang="zh-CN" sz="2400" dirty="0"/>
              <a:t>&lt;=     </a:t>
            </a:r>
            <a:r>
              <a:rPr lang="zh-CN" altLang="en-US" sz="2400" dirty="0"/>
              <a:t>小于、小于或等于</a:t>
            </a:r>
            <a:endParaRPr lang="en-US" altLang="zh-CN" sz="2400" dirty="0"/>
          </a:p>
          <a:p>
            <a:pPr marL="457200" lvl="1" indent="0">
              <a:buNone/>
            </a:pPr>
            <a:r>
              <a:rPr lang="en-US" altLang="zh-CN" sz="2400" dirty="0"/>
              <a:t>||   		</a:t>
            </a:r>
            <a:r>
              <a:rPr lang="zh-CN" altLang="en-US" sz="2400" dirty="0"/>
              <a:t>逻辑或</a:t>
            </a:r>
            <a:r>
              <a:rPr lang="en-US" altLang="zh-CN" sz="2400" dirty="0"/>
              <a:t>		 &gt; </a:t>
            </a:r>
            <a:r>
              <a:rPr lang="zh-CN" altLang="en-US" sz="2400" dirty="0"/>
              <a:t>、</a:t>
            </a:r>
            <a:r>
              <a:rPr lang="en-US" altLang="zh-CN" sz="2400" dirty="0"/>
              <a:t>&gt;=    </a:t>
            </a:r>
            <a:r>
              <a:rPr lang="zh-CN" altLang="en-US" sz="2400" dirty="0"/>
              <a:t>大于、大于或等于</a:t>
            </a:r>
            <a:endParaRPr lang="en-US" altLang="zh-CN" sz="2400" dirty="0"/>
          </a:p>
          <a:p>
            <a:pPr marL="457200" lvl="1" indent="0">
              <a:buNone/>
            </a:pPr>
            <a:r>
              <a:rPr lang="zh-CN" altLang="en-US" sz="2400" dirty="0"/>
              <a:t>！</a:t>
            </a:r>
            <a:r>
              <a:rPr lang="en-US" altLang="zh-CN" sz="2400" dirty="0"/>
              <a:t>		</a:t>
            </a:r>
            <a:r>
              <a:rPr lang="zh-CN" altLang="en-US" sz="2400" dirty="0"/>
              <a:t>逻辑非</a:t>
            </a:r>
            <a:endParaRPr lang="en-US" altLang="zh-CN" sz="2400" dirty="0"/>
          </a:p>
          <a:p>
            <a:pPr marL="342900" lvl="1" indent="-342900">
              <a:buChar char="•"/>
            </a:pPr>
            <a:r>
              <a:rPr lang="zh-CN" altLang="en-US" sz="3200" dirty="0">
                <a:cs typeface="宋体" charset="0"/>
              </a:rPr>
              <a:t>移位运算符</a:t>
            </a:r>
            <a:endParaRPr lang="en-US" altLang="zh-CN" sz="3200" dirty="0">
              <a:cs typeface="宋体" charset="0"/>
            </a:endParaRPr>
          </a:p>
          <a:p>
            <a:pPr marL="0" lvl="1" indent="0">
              <a:buNone/>
            </a:pPr>
            <a:r>
              <a:rPr lang="en-US" altLang="zh-CN" sz="2400" dirty="0"/>
              <a:t>	&lt;&lt; </a:t>
            </a:r>
            <a:r>
              <a:rPr lang="zh-CN" altLang="en-US" sz="2400" dirty="0"/>
              <a:t>左移位运算符</a:t>
            </a:r>
            <a:r>
              <a:rPr lang="en-US" altLang="zh-CN" sz="2400" dirty="0"/>
              <a:t>	</a:t>
            </a:r>
            <a:r>
              <a:rPr lang="en-US" altLang="zh-CN" sz="2000" dirty="0">
                <a:solidFill>
                  <a:srgbClr val="FF8000"/>
                </a:solidFill>
                <a:latin typeface="Source Code Pro"/>
              </a:rPr>
              <a:t>4'b1001</a:t>
            </a:r>
            <a:r>
              <a:rPr lang="en-US" altLang="zh-CN" sz="2000" dirty="0">
                <a:solidFill>
                  <a:srgbClr val="000000"/>
                </a:solidFill>
                <a:latin typeface="Source Code Pro"/>
              </a:rPr>
              <a:t> </a:t>
            </a:r>
            <a:r>
              <a:rPr lang="en-US" altLang="zh-CN" sz="2000" b="1" dirty="0">
                <a:solidFill>
                  <a:srgbClr val="000080"/>
                </a:solidFill>
                <a:latin typeface="Source Code Pro"/>
              </a:rPr>
              <a:t>&lt;&lt;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5'b10010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lvl="1" indent="0">
              <a:buNone/>
            </a:pPr>
            <a:r>
              <a:rPr lang="en-US" altLang="zh-CN" sz="2000" b="1" dirty="0">
                <a:solidFill>
                  <a:srgbClr val="000080"/>
                </a:solidFill>
                <a:latin typeface="Source Code Pro"/>
              </a:rPr>
              <a:t>	</a:t>
            </a:r>
            <a:r>
              <a:rPr lang="en-US" altLang="zh-CN" sz="2400" dirty="0"/>
              <a:t>&gt;&gt;  </a:t>
            </a:r>
            <a:r>
              <a:rPr lang="zh-CN" altLang="en-US" sz="2400" dirty="0"/>
              <a:t>右移位运算符</a:t>
            </a:r>
            <a:r>
              <a:rPr lang="en-US" altLang="zh-CN" sz="2400" dirty="0"/>
              <a:t>	</a:t>
            </a:r>
            <a:r>
              <a:rPr lang="en-US" altLang="zh-CN" sz="2000" dirty="0">
                <a:solidFill>
                  <a:srgbClr val="FF8000"/>
                </a:solidFill>
                <a:latin typeface="Source Code Pro"/>
              </a:rPr>
              <a:t>4'b1001</a:t>
            </a:r>
            <a:r>
              <a:rPr lang="en-US" altLang="zh-CN" sz="2000" dirty="0">
                <a:solidFill>
                  <a:srgbClr val="000000"/>
                </a:solidFill>
                <a:latin typeface="Source Code Pro"/>
              </a:rPr>
              <a:t> </a:t>
            </a:r>
            <a:r>
              <a:rPr lang="en-US" altLang="zh-CN" sz="2000" b="1" dirty="0">
                <a:solidFill>
                  <a:srgbClr val="000080"/>
                </a:solidFill>
                <a:latin typeface="Source Code Pro"/>
              </a:rPr>
              <a:t>&gt;&gt;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4'b0100</a:t>
            </a:r>
            <a:r>
              <a:rPr lang="en-US" altLang="zh-CN" sz="2000" b="1" dirty="0">
                <a:solidFill>
                  <a:srgbClr val="000080"/>
                </a:solidFill>
                <a:latin typeface="Source Code Pro"/>
              </a:rPr>
              <a:t>;</a:t>
            </a:r>
          </a:p>
          <a:p>
            <a:pPr marL="0" lvl="1" indent="0">
              <a:buNone/>
            </a:pPr>
            <a:r>
              <a:rPr lang="en-US" altLang="zh-CN" sz="2000" b="1" dirty="0">
                <a:solidFill>
                  <a:srgbClr val="000080"/>
                </a:solidFill>
                <a:latin typeface="Source Code Pro"/>
              </a:rPr>
              <a:t>				</a:t>
            </a:r>
            <a:r>
              <a:rPr lang="zh-CN" altLang="en-US" sz="2000" b="1" dirty="0">
                <a:solidFill>
                  <a:srgbClr val="FF0000"/>
                </a:solidFill>
              </a:rPr>
              <a:t>注意位数变化，用</a:t>
            </a:r>
            <a:r>
              <a:rPr lang="en-US" altLang="zh-CN" sz="2000" b="1" dirty="0">
                <a:solidFill>
                  <a:srgbClr val="FF0000"/>
                </a:solidFill>
              </a:rPr>
              <a:t>0</a:t>
            </a:r>
            <a:r>
              <a:rPr lang="zh-CN" altLang="en-US" sz="2000" b="1" dirty="0">
                <a:solidFill>
                  <a:srgbClr val="FF0000"/>
                </a:solidFill>
              </a:rPr>
              <a:t>补空位。</a:t>
            </a:r>
            <a:endParaRPr lang="en-US" altLang="zh-CN" sz="2000" b="1" dirty="0">
              <a:solidFill>
                <a:srgbClr val="FF0000"/>
              </a:solidFill>
            </a:endParaRPr>
          </a:p>
          <a:p>
            <a:pPr marL="0" lvl="1" indent="0">
              <a:buNone/>
            </a:pPr>
            <a:r>
              <a:rPr lang="en-US" altLang="zh-CN" sz="2400" dirty="0"/>
              <a:t>		</a:t>
            </a:r>
            <a:r>
              <a:rPr lang="en-US" altLang="zh-CN" sz="2000" dirty="0">
                <a:solidFill>
                  <a:srgbClr val="FF8000"/>
                </a:solidFill>
                <a:latin typeface="Source Code Pro"/>
              </a:rPr>
              <a:t>		</a:t>
            </a:r>
            <a:endParaRPr lang="en-US" altLang="zh-CN" sz="1600" dirty="0"/>
          </a:p>
        </p:txBody>
      </p:sp>
    </p:spTree>
    <p:extLst>
      <p:ext uri="{BB962C8B-B14F-4D97-AF65-F5344CB8AC3E}">
        <p14:creationId xmlns:p14="http://schemas.microsoft.com/office/powerpoint/2010/main" val="2934632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pPr marL="342900" lvl="1" indent="-342900">
              <a:buChar char="•"/>
            </a:pPr>
            <a:r>
              <a:rPr lang="zh-CN" altLang="en-US" sz="3200" dirty="0">
                <a:cs typeface="宋体" charset="0"/>
              </a:rPr>
              <a:t>等式运算符</a:t>
            </a:r>
            <a:endParaRPr lang="en-US" altLang="zh-CN" sz="3200" dirty="0">
              <a:cs typeface="宋体" charset="0"/>
            </a:endParaRPr>
          </a:p>
          <a:p>
            <a:pPr marL="457200" lvl="1" indent="0">
              <a:buNone/>
            </a:pPr>
            <a:r>
              <a:rPr lang="en-US" altLang="zh-CN" sz="2400" dirty="0"/>
              <a:t>	= = </a:t>
            </a:r>
            <a:r>
              <a:rPr lang="zh-CN" altLang="en-US" sz="2400" dirty="0"/>
              <a:t>等于</a:t>
            </a:r>
            <a:endParaRPr lang="en-US" altLang="zh-CN" sz="2400" dirty="0"/>
          </a:p>
          <a:p>
            <a:pPr marL="457200" lvl="1" indent="0">
              <a:buNone/>
            </a:pPr>
            <a:r>
              <a:rPr lang="en-US" altLang="zh-CN" sz="2400" dirty="0"/>
              <a:t>	</a:t>
            </a:r>
            <a:r>
              <a:rPr lang="zh-CN" altLang="en-US" sz="2400" dirty="0"/>
              <a:t>！</a:t>
            </a:r>
            <a:r>
              <a:rPr lang="en-US" altLang="zh-CN" sz="2400" dirty="0"/>
              <a:t>= </a:t>
            </a:r>
            <a:r>
              <a:rPr lang="zh-CN" altLang="en-US" sz="2400" dirty="0"/>
              <a:t>不等于</a:t>
            </a:r>
            <a:endParaRPr lang="en-US" altLang="zh-CN" sz="2400" dirty="0"/>
          </a:p>
          <a:p>
            <a:pPr marL="457200" lvl="1" indent="0">
              <a:buNone/>
            </a:pPr>
            <a:r>
              <a:rPr lang="en-US" altLang="zh-CN" sz="2400" dirty="0"/>
              <a:t>	= = = </a:t>
            </a:r>
            <a:r>
              <a:rPr lang="zh-CN" altLang="en-US" sz="2400" dirty="0"/>
              <a:t>等于</a:t>
            </a:r>
            <a:endParaRPr lang="en-US" altLang="zh-CN" sz="2400" dirty="0"/>
          </a:p>
          <a:p>
            <a:pPr marL="457200" lvl="1" indent="0">
              <a:buNone/>
            </a:pPr>
            <a:r>
              <a:rPr lang="en-US" altLang="zh-CN" sz="2400" dirty="0"/>
              <a:t>	</a:t>
            </a:r>
            <a:r>
              <a:rPr lang="zh-CN" altLang="en-US" sz="2400" dirty="0"/>
              <a:t>！</a:t>
            </a:r>
            <a:r>
              <a:rPr lang="en-US" altLang="zh-CN" sz="2400" dirty="0"/>
              <a:t>= =</a:t>
            </a:r>
            <a:r>
              <a:rPr lang="zh-CN" altLang="en-US" sz="2400" dirty="0"/>
              <a:t>不等于</a:t>
            </a:r>
            <a:endParaRPr lang="en-US" altLang="zh-CN" sz="2400" dirty="0"/>
          </a:p>
        </p:txBody>
      </p:sp>
      <p:sp>
        <p:nvSpPr>
          <p:cNvPr id="5" name="TextBox 4"/>
          <p:cNvSpPr txBox="1"/>
          <p:nvPr/>
        </p:nvSpPr>
        <p:spPr>
          <a:xfrm>
            <a:off x="4371911" y="1844983"/>
            <a:ext cx="2698175"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800" dirty="0">
                <a:latin typeface="+mj-ea"/>
                <a:ea typeface="+mj-ea"/>
              </a:rPr>
              <a:t>逻辑等式运算符</a:t>
            </a:r>
          </a:p>
        </p:txBody>
      </p:sp>
      <p:sp>
        <p:nvSpPr>
          <p:cNvPr id="6" name="TextBox 5"/>
          <p:cNvSpPr txBox="1"/>
          <p:nvPr/>
        </p:nvSpPr>
        <p:spPr>
          <a:xfrm>
            <a:off x="4378589" y="2823520"/>
            <a:ext cx="2634054"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2800" dirty="0">
                <a:latin typeface="+mj-ea"/>
                <a:ea typeface="+mj-ea"/>
              </a:rPr>
              <a:t>Case</a:t>
            </a:r>
            <a:r>
              <a:rPr lang="zh-CN" altLang="en-US" sz="2800" dirty="0">
                <a:latin typeface="+mj-ea"/>
                <a:ea typeface="+mj-ea"/>
              </a:rPr>
              <a:t>等式运算符</a:t>
            </a:r>
          </a:p>
        </p:txBody>
      </p:sp>
      <p:cxnSp>
        <p:nvCxnSpPr>
          <p:cNvPr id="7" name="直接连接符 6"/>
          <p:cNvCxnSpPr>
            <a:endCxn id="5" idx="1"/>
          </p:cNvCxnSpPr>
          <p:nvPr/>
        </p:nvCxnSpPr>
        <p:spPr bwMode="auto">
          <a:xfrm>
            <a:off x="2715259" y="1961000"/>
            <a:ext cx="1656652" cy="145593"/>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直接连接符 7"/>
          <p:cNvCxnSpPr/>
          <p:nvPr/>
        </p:nvCxnSpPr>
        <p:spPr bwMode="auto">
          <a:xfrm flipV="1">
            <a:off x="2990335" y="2106593"/>
            <a:ext cx="1381576" cy="464899"/>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bwMode="auto">
          <a:xfrm>
            <a:off x="2891893" y="2954325"/>
            <a:ext cx="1495079" cy="130805"/>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bwMode="auto">
          <a:xfrm flipV="1">
            <a:off x="3055266" y="3085130"/>
            <a:ext cx="1331706" cy="45847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4" name="TextBox 13"/>
          <p:cNvSpPr txBox="1"/>
          <p:nvPr/>
        </p:nvSpPr>
        <p:spPr>
          <a:xfrm>
            <a:off x="647966" y="2033796"/>
            <a:ext cx="432048"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000" b="1" dirty="0">
                <a:solidFill>
                  <a:srgbClr val="FF0000"/>
                </a:solidFill>
                <a:latin typeface="华文楷体" panose="02010600040101010101" pitchFamily="2" charset="-122"/>
                <a:ea typeface="华文楷体" panose="02010600040101010101" pitchFamily="2" charset="-122"/>
              </a:rPr>
              <a:t>没</a:t>
            </a:r>
            <a:endParaRPr lang="en-US" altLang="zh-CN" sz="2000" b="1" dirty="0">
              <a:solidFill>
                <a:srgbClr val="FF0000"/>
              </a:solidFill>
              <a:latin typeface="华文楷体" panose="02010600040101010101" pitchFamily="2" charset="-122"/>
              <a:ea typeface="华文楷体" panose="02010600040101010101" pitchFamily="2" charset="-122"/>
            </a:endParaRPr>
          </a:p>
          <a:p>
            <a:pPr algn="ctr"/>
            <a:r>
              <a:rPr lang="zh-CN" altLang="en-US" sz="2000" b="1" dirty="0">
                <a:solidFill>
                  <a:srgbClr val="FF0000"/>
                </a:solidFill>
                <a:latin typeface="华文楷体" panose="02010600040101010101" pitchFamily="2" charset="-122"/>
                <a:ea typeface="华文楷体" panose="02010600040101010101" pitchFamily="2" charset="-122"/>
              </a:rPr>
              <a:t>有</a:t>
            </a:r>
            <a:endParaRPr lang="en-US" altLang="zh-CN" sz="2000" b="1" dirty="0">
              <a:solidFill>
                <a:srgbClr val="FF0000"/>
              </a:solidFill>
              <a:latin typeface="华文楷体" panose="02010600040101010101" pitchFamily="2" charset="-122"/>
              <a:ea typeface="华文楷体" panose="02010600040101010101" pitchFamily="2" charset="-122"/>
            </a:endParaRPr>
          </a:p>
          <a:p>
            <a:pPr algn="ctr"/>
            <a:r>
              <a:rPr lang="zh-CN" altLang="en-US" sz="2000" b="1" dirty="0">
                <a:solidFill>
                  <a:srgbClr val="FF0000"/>
                </a:solidFill>
                <a:latin typeface="华文楷体" panose="02010600040101010101" pitchFamily="2" charset="-122"/>
                <a:ea typeface="华文楷体" panose="02010600040101010101" pitchFamily="2" charset="-122"/>
              </a:rPr>
              <a:t>空</a:t>
            </a:r>
            <a:endParaRPr lang="en-US" altLang="zh-CN" sz="2000" b="1" dirty="0">
              <a:solidFill>
                <a:srgbClr val="FF0000"/>
              </a:solidFill>
              <a:latin typeface="华文楷体" panose="02010600040101010101" pitchFamily="2" charset="-122"/>
              <a:ea typeface="华文楷体" panose="02010600040101010101" pitchFamily="2" charset="-122"/>
            </a:endParaRPr>
          </a:p>
          <a:p>
            <a:pPr algn="ctr"/>
            <a:r>
              <a:rPr lang="zh-CN" altLang="en-US" sz="2000" b="1" dirty="0">
                <a:solidFill>
                  <a:srgbClr val="FF0000"/>
                </a:solidFill>
                <a:latin typeface="华文楷体" panose="02010600040101010101" pitchFamily="2" charset="-122"/>
                <a:ea typeface="华文楷体" panose="02010600040101010101" pitchFamily="2" charset="-122"/>
              </a:rPr>
              <a:t>格</a:t>
            </a:r>
            <a:endParaRPr lang="en-US" altLang="zh-CN" sz="2000" b="1" dirty="0">
              <a:solidFill>
                <a:srgbClr val="FF0000"/>
              </a:solidFill>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7885757"/>
              </p:ext>
            </p:extLst>
          </p:nvPr>
        </p:nvGraphicFramePr>
        <p:xfrm>
          <a:off x="863990" y="3933056"/>
          <a:ext cx="7600760" cy="1981200"/>
        </p:xfrm>
        <a:graphic>
          <a:graphicData uri="http://schemas.openxmlformats.org/drawingml/2006/table">
            <a:tbl>
              <a:tblPr firstRow="1" bandRow="1">
                <a:tableStyleId>{93296810-A885-4BE3-A3E7-6D5BEEA58F35}</a:tableStyleId>
              </a:tblPr>
              <a:tblGrid>
                <a:gridCol w="760076">
                  <a:extLst>
                    <a:ext uri="{9D8B030D-6E8A-4147-A177-3AD203B41FA5}">
                      <a16:colId xmlns:a16="http://schemas.microsoft.com/office/drawing/2014/main" val="20000"/>
                    </a:ext>
                  </a:extLst>
                </a:gridCol>
                <a:gridCol w="760076">
                  <a:extLst>
                    <a:ext uri="{9D8B030D-6E8A-4147-A177-3AD203B41FA5}">
                      <a16:colId xmlns:a16="http://schemas.microsoft.com/office/drawing/2014/main" val="20001"/>
                    </a:ext>
                  </a:extLst>
                </a:gridCol>
                <a:gridCol w="760076">
                  <a:extLst>
                    <a:ext uri="{9D8B030D-6E8A-4147-A177-3AD203B41FA5}">
                      <a16:colId xmlns:a16="http://schemas.microsoft.com/office/drawing/2014/main" val="20002"/>
                    </a:ext>
                  </a:extLst>
                </a:gridCol>
                <a:gridCol w="760076">
                  <a:extLst>
                    <a:ext uri="{9D8B030D-6E8A-4147-A177-3AD203B41FA5}">
                      <a16:colId xmlns:a16="http://schemas.microsoft.com/office/drawing/2014/main" val="20003"/>
                    </a:ext>
                  </a:extLst>
                </a:gridCol>
                <a:gridCol w="760076">
                  <a:extLst>
                    <a:ext uri="{9D8B030D-6E8A-4147-A177-3AD203B41FA5}">
                      <a16:colId xmlns:a16="http://schemas.microsoft.com/office/drawing/2014/main" val="20004"/>
                    </a:ext>
                  </a:extLst>
                </a:gridCol>
                <a:gridCol w="760076">
                  <a:extLst>
                    <a:ext uri="{9D8B030D-6E8A-4147-A177-3AD203B41FA5}">
                      <a16:colId xmlns:a16="http://schemas.microsoft.com/office/drawing/2014/main" val="20005"/>
                    </a:ext>
                  </a:extLst>
                </a:gridCol>
                <a:gridCol w="760076">
                  <a:extLst>
                    <a:ext uri="{9D8B030D-6E8A-4147-A177-3AD203B41FA5}">
                      <a16:colId xmlns:a16="http://schemas.microsoft.com/office/drawing/2014/main" val="20006"/>
                    </a:ext>
                  </a:extLst>
                </a:gridCol>
                <a:gridCol w="760076">
                  <a:extLst>
                    <a:ext uri="{9D8B030D-6E8A-4147-A177-3AD203B41FA5}">
                      <a16:colId xmlns:a16="http://schemas.microsoft.com/office/drawing/2014/main" val="20007"/>
                    </a:ext>
                  </a:extLst>
                </a:gridCol>
                <a:gridCol w="760076">
                  <a:extLst>
                    <a:ext uri="{9D8B030D-6E8A-4147-A177-3AD203B41FA5}">
                      <a16:colId xmlns:a16="http://schemas.microsoft.com/office/drawing/2014/main" val="20008"/>
                    </a:ext>
                  </a:extLst>
                </a:gridCol>
                <a:gridCol w="760076">
                  <a:extLst>
                    <a:ext uri="{9D8B030D-6E8A-4147-A177-3AD203B41FA5}">
                      <a16:colId xmlns:a16="http://schemas.microsoft.com/office/drawing/2014/main" val="20009"/>
                    </a:ext>
                  </a:extLst>
                </a:gridCol>
              </a:tblGrid>
              <a:tr h="370840">
                <a:tc>
                  <a:txBody>
                    <a:bodyPr/>
                    <a:lstStyle/>
                    <a:p>
                      <a:pPr algn="ctr"/>
                      <a:r>
                        <a:rPr lang="en-US" altLang="zh-CN" sz="2000" b="1" dirty="0"/>
                        <a:t>= = =</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z</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 =</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z</a:t>
                      </a:r>
                      <a:endParaRPr lang="zh-CN" altLang="en-US" sz="2000" b="1" dirty="0"/>
                    </a:p>
                  </a:txBody>
                  <a:tcPr/>
                </a:tc>
                <a:extLst>
                  <a:ext uri="{0D108BD9-81ED-4DB2-BD59-A6C34878D82A}">
                    <a16:rowId xmlns:a16="http://schemas.microsoft.com/office/drawing/2014/main" val="10000"/>
                  </a:ext>
                </a:extLst>
              </a:tr>
              <a:tr h="370840">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0</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extLst>
                  <a:ext uri="{0D108BD9-81ED-4DB2-BD59-A6C34878D82A}">
                    <a16:rowId xmlns:a16="http://schemas.microsoft.com/office/drawing/2014/main" val="10001"/>
                  </a:ext>
                </a:extLst>
              </a:tr>
              <a:tr h="370840">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1</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extLst>
                  <a:ext uri="{0D108BD9-81ED-4DB2-BD59-A6C34878D82A}">
                    <a16:rowId xmlns:a16="http://schemas.microsoft.com/office/drawing/2014/main" val="10002"/>
                  </a:ext>
                </a:extLst>
              </a:tr>
              <a:tr h="370840">
                <a:tc>
                  <a:txBody>
                    <a:bodyPr/>
                    <a:lstStyle/>
                    <a:p>
                      <a:pPr algn="ctr"/>
                      <a:r>
                        <a:rPr lang="en-US" altLang="zh-CN" sz="2000" b="1" dirty="0"/>
                        <a:t>x</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tc>
                <a:tc>
                  <a:txBody>
                    <a:bodyPr/>
                    <a:lstStyle/>
                    <a:p>
                      <a:pPr algn="ctr"/>
                      <a:r>
                        <a:rPr lang="en-US" altLang="zh-CN" sz="2000" b="1" dirty="0"/>
                        <a:t>0</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x</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extLst>
                  <a:ext uri="{0D108BD9-81ED-4DB2-BD59-A6C34878D82A}">
                    <a16:rowId xmlns:a16="http://schemas.microsoft.com/office/drawing/2014/main" val="10003"/>
                  </a:ext>
                </a:extLst>
              </a:tr>
              <a:tr h="370840">
                <a:tc>
                  <a:txBody>
                    <a:bodyPr/>
                    <a:lstStyle/>
                    <a:p>
                      <a:pPr algn="ctr"/>
                      <a:r>
                        <a:rPr lang="en-US" altLang="zh-CN" sz="2000" b="1" dirty="0"/>
                        <a:t>z</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0</a:t>
                      </a:r>
                      <a:endParaRPr lang="zh-CN" altLang="en-US" sz="2000" b="1" dirty="0"/>
                    </a:p>
                  </a:txBody>
                  <a:tcPr/>
                </a:tc>
                <a:tc>
                  <a:txBody>
                    <a:bodyPr/>
                    <a:lstStyle/>
                    <a:p>
                      <a:pPr algn="ctr"/>
                      <a:r>
                        <a:rPr lang="en-US" altLang="zh-CN" sz="2000" b="1" dirty="0"/>
                        <a:t>1</a:t>
                      </a:r>
                      <a:endParaRPr lang="zh-CN" altLang="en-US" sz="2000" b="1" dirty="0"/>
                    </a:p>
                  </a:txBody>
                  <a:tcPr>
                    <a:lnR w="38100" cap="flat" cmpd="sng" algn="ctr">
                      <a:solidFill>
                        <a:srgbClr val="0070C0"/>
                      </a:solidFill>
                      <a:prstDash val="sysDashDot"/>
                      <a:round/>
                      <a:headEnd type="none" w="med" len="med"/>
                      <a:tailEnd type="none" w="med" len="med"/>
                    </a:lnR>
                  </a:tcPr>
                </a:tc>
                <a:tc>
                  <a:txBody>
                    <a:bodyPr/>
                    <a:lstStyle/>
                    <a:p>
                      <a:pPr algn="ctr"/>
                      <a:r>
                        <a:rPr lang="en-US" altLang="zh-CN" sz="2000" b="1" dirty="0"/>
                        <a:t>z</a:t>
                      </a:r>
                      <a:endParaRPr lang="zh-CN" altLang="en-US" sz="2000" b="1" dirty="0"/>
                    </a:p>
                  </a:txBody>
                  <a:tcPr>
                    <a:lnL w="38100" cap="flat" cmpd="sng" algn="ctr">
                      <a:solidFill>
                        <a:srgbClr val="0070C0"/>
                      </a:solidFill>
                      <a:prstDash val="sysDashDot"/>
                      <a:round/>
                      <a:headEnd type="none" w="med" len="med"/>
                      <a:tailEnd type="none" w="med" len="med"/>
                    </a:lnL>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tc>
                  <a:txBody>
                    <a:bodyPr/>
                    <a:lstStyle/>
                    <a:p>
                      <a:pPr algn="ctr"/>
                      <a:r>
                        <a:rPr lang="en-US" altLang="zh-CN" sz="2000" b="1" dirty="0"/>
                        <a:t>x</a:t>
                      </a:r>
                      <a:endParaRPr lang="zh-CN" altLang="en-US" sz="2000"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884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位拼接运算符</a:t>
            </a:r>
            <a:r>
              <a:rPr lang="en-US" altLang="zh-CN" dirty="0"/>
              <a:t>{}</a:t>
            </a:r>
          </a:p>
          <a:p>
            <a:pPr marL="0" indent="0">
              <a:buNone/>
            </a:pPr>
            <a:r>
              <a:rPr lang="en-US" altLang="zh-CN" sz="2400" dirty="0"/>
              <a:t>	{</a:t>
            </a:r>
            <a:r>
              <a:rPr lang="zh-CN" altLang="en-US" sz="2400" dirty="0"/>
              <a:t>信号</a:t>
            </a:r>
            <a:r>
              <a:rPr lang="en-US" altLang="zh-CN" sz="2400" dirty="0"/>
              <a:t>1</a:t>
            </a:r>
            <a:r>
              <a:rPr lang="zh-CN" altLang="en-US" sz="2400" dirty="0"/>
              <a:t>的某几位，信号</a:t>
            </a:r>
            <a:r>
              <a:rPr lang="en-US" altLang="zh-CN" sz="2400" dirty="0"/>
              <a:t>2</a:t>
            </a:r>
            <a:r>
              <a:rPr lang="zh-CN" altLang="en-US" sz="2400" dirty="0"/>
              <a:t>的某几位，</a:t>
            </a:r>
            <a:r>
              <a:rPr lang="en-US" altLang="zh-CN" sz="2400" dirty="0"/>
              <a:t>……</a:t>
            </a:r>
            <a:r>
              <a:rPr lang="zh-CN" altLang="en-US" sz="2400" dirty="0"/>
              <a:t>信号</a:t>
            </a:r>
            <a:r>
              <a:rPr lang="en-US" altLang="zh-CN" sz="2400" dirty="0"/>
              <a:t>n</a:t>
            </a:r>
            <a:r>
              <a:rPr lang="zh-CN" altLang="en-US" sz="2400" dirty="0"/>
              <a:t>的某几位</a:t>
            </a:r>
            <a:r>
              <a:rPr lang="en-US" altLang="zh-CN" sz="2400" dirty="0"/>
              <a:t>}</a:t>
            </a:r>
          </a:p>
          <a:p>
            <a:pPr marL="0" indent="0">
              <a:buNone/>
            </a:pP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t>
            </a:r>
            <a:r>
              <a:rPr lang="en-US" altLang="zh-CN" sz="2400" dirty="0">
                <a:solidFill>
                  <a:srgbClr val="000000"/>
                </a:solidFill>
                <a:latin typeface="Source Code Pro"/>
              </a:rPr>
              <a:t>w</a:t>
            </a:r>
            <a:r>
              <a:rPr lang="en-US" altLang="zh-CN" sz="2400" b="1" dirty="0">
                <a:solidFill>
                  <a:srgbClr val="000080"/>
                </a:solidFill>
                <a:latin typeface="Source Code Pro"/>
              </a:rPr>
              <a:t>,</a:t>
            </a:r>
            <a:r>
              <a:rPr lang="en-US" altLang="zh-CN" sz="2400" dirty="0">
                <a:solidFill>
                  <a:srgbClr val="FF8000"/>
                </a:solidFill>
                <a:latin typeface="Source Code Pro"/>
              </a:rPr>
              <a:t>3'b101</a:t>
            </a:r>
            <a:r>
              <a:rPr lang="en-US" altLang="zh-CN" sz="2400" b="1" dirty="0">
                <a:solidFill>
                  <a:srgbClr val="000080"/>
                </a:solidFill>
                <a:latin typeface="Source Code Pro"/>
              </a:rPr>
              <a:t>}</a:t>
            </a:r>
            <a:r>
              <a:rPr lang="en-US" altLang="zh-CN" sz="2400" dirty="0">
                <a:solidFill>
                  <a:srgbClr val="000000"/>
                </a:solidFill>
                <a:latin typeface="Source Code Pro"/>
              </a:rPr>
              <a:t> </a:t>
            </a:r>
          </a:p>
          <a:p>
            <a:pPr marL="0" indent="0">
              <a:buNone/>
            </a:pPr>
            <a:r>
              <a:rPr lang="en-US" altLang="zh-CN" sz="2400" b="1" dirty="0">
                <a:solidFill>
                  <a:srgbClr val="000000"/>
                </a:solidFill>
                <a:latin typeface="Source Code Pro"/>
              </a:rPr>
              <a:t>		</a:t>
            </a:r>
            <a:r>
              <a:rPr lang="en-US" altLang="zh-CN" sz="2400" b="1" dirty="0">
                <a:solidFill>
                  <a:srgbClr val="000080"/>
                </a:solidFill>
                <a:latin typeface="Source Code Pro"/>
              </a:rPr>
              <a:t>{</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000000"/>
                </a:solidFill>
                <a:latin typeface="Source Code Pro"/>
              </a:rPr>
              <a:t> </a:t>
            </a:r>
            <a:r>
              <a:rPr lang="zh-CN" altLang="en-US" sz="2400" dirty="0">
                <a:solidFill>
                  <a:srgbClr val="000000"/>
                </a:solidFill>
                <a:latin typeface="Source Code Pro"/>
              </a:rPr>
              <a:t>等同于 </a:t>
            </a:r>
            <a:r>
              <a:rPr lang="en-US" altLang="zh-CN" sz="2400" b="1" dirty="0">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err="1">
                <a:solidFill>
                  <a:srgbClr val="000080"/>
                </a:solidFill>
                <a:latin typeface="Source Code Pro"/>
              </a:rPr>
              <a:t>,</a:t>
            </a:r>
            <a:r>
              <a:rPr lang="en-US" altLang="zh-CN" sz="2400" dirty="0" err="1">
                <a:solidFill>
                  <a:srgbClr val="000000"/>
                </a:solidFill>
                <a:latin typeface="Source Code Pro"/>
              </a:rPr>
              <a:t>a</a:t>
            </a:r>
            <a:r>
              <a:rPr lang="en-US" altLang="zh-CN" sz="2400" b="1" dirty="0" err="1">
                <a:solidFill>
                  <a:srgbClr val="000080"/>
                </a:solidFill>
                <a:latin typeface="Source Code Pro"/>
              </a:rPr>
              <a:t>,</a:t>
            </a:r>
            <a:r>
              <a:rPr lang="en-US" altLang="zh-CN" sz="2400" dirty="0" err="1">
                <a:solidFill>
                  <a:srgbClr val="000000"/>
                </a:solidFill>
                <a:latin typeface="Source Code Pro"/>
              </a:rPr>
              <a:t>b</a:t>
            </a:r>
            <a:r>
              <a:rPr lang="en-US" altLang="zh-CN" sz="2400" b="1" dirty="0">
                <a:solidFill>
                  <a:srgbClr val="000080"/>
                </a:solidFill>
                <a:latin typeface="Source Code Pro"/>
              </a:rPr>
              <a:t>}</a:t>
            </a:r>
          </a:p>
          <a:p>
            <a:pPr marL="0" indent="0">
              <a:buNone/>
            </a:pP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r>
              <a:rPr lang="zh-CN" altLang="en-US" sz="2400" dirty="0"/>
              <a:t>不允许存在没有指明位数的信号！</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1613225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缩减运算符</a:t>
            </a:r>
            <a:endParaRPr lang="en-US" altLang="zh-CN" dirty="0"/>
          </a:p>
          <a:p>
            <a:pPr marL="0" indent="0">
              <a:buNone/>
            </a:pPr>
            <a:r>
              <a:rPr lang="en-US" altLang="zh-CN" sz="2400" dirty="0"/>
              <a:t>	</a:t>
            </a:r>
            <a:r>
              <a:rPr lang="zh-CN" altLang="en-US" sz="2400" dirty="0"/>
              <a:t>单目运算符，完成与、或、非的递推运算，</a:t>
            </a:r>
            <a:endParaRPr lang="en-US" altLang="zh-CN" sz="2400" dirty="0"/>
          </a:p>
          <a:p>
            <a:pPr marL="0" indent="0">
              <a:buNone/>
            </a:pPr>
            <a:r>
              <a:rPr lang="en-US" altLang="zh-CN" sz="2400" dirty="0"/>
              <a:t>	</a:t>
            </a:r>
            <a:r>
              <a:rPr lang="zh-CN" altLang="en-US" sz="2400" dirty="0"/>
              <a:t>最后的结果是一位二进制数</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r>
              <a:rPr lang="en-US" altLang="zh-CN" sz="2400" b="1" dirty="0" err="1">
                <a:solidFill>
                  <a:srgbClr val="0000FF"/>
                </a:solidFill>
                <a:latin typeface="Source Code Pro"/>
              </a:rPr>
              <a:t>reg</a:t>
            </a:r>
            <a:r>
              <a:rPr lang="en-US" altLang="zh-CN" sz="2400" dirty="0">
                <a:solidFill>
                  <a:srgbClr val="000000"/>
                </a:solidFill>
                <a:latin typeface="Source Code Pro"/>
              </a:rPr>
              <a:t> </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t>
            </a:r>
            <a:r>
              <a:rPr lang="en-US" altLang="zh-CN" sz="2400" dirty="0">
                <a:solidFill>
                  <a:srgbClr val="000000"/>
                </a:solidFill>
                <a:latin typeface="Source Code Pro"/>
              </a:rPr>
              <a:t> B</a:t>
            </a:r>
            <a:r>
              <a:rPr lang="en-US" altLang="zh-CN" sz="2400" b="1" dirty="0">
                <a:solidFill>
                  <a:srgbClr val="000080"/>
                </a:solidFill>
                <a:latin typeface="Source Code Pro"/>
              </a:rPr>
              <a:t>;</a:t>
            </a:r>
            <a:r>
              <a:rPr lang="en-US" altLang="zh-CN" sz="2400" dirty="0">
                <a:solidFill>
                  <a:srgbClr val="000000"/>
                </a:solidFill>
                <a:latin typeface="Source Code Pro"/>
              </a:rPr>
              <a:t> </a:t>
            </a:r>
          </a:p>
          <a:p>
            <a:pPr marL="0" indent="0">
              <a:buNone/>
            </a:pPr>
            <a:r>
              <a:rPr lang="en-US" altLang="zh-CN" sz="2400" b="1" dirty="0">
                <a:solidFill>
                  <a:srgbClr val="000000"/>
                </a:solidFill>
                <a:latin typeface="Source Code Pro"/>
              </a:rPr>
              <a:t>		</a:t>
            </a:r>
            <a:r>
              <a:rPr lang="en-US" altLang="zh-CN" sz="2400" b="1" dirty="0" err="1">
                <a:solidFill>
                  <a:srgbClr val="0000FF"/>
                </a:solidFill>
                <a:latin typeface="Source Code Pro"/>
              </a:rPr>
              <a:t>reg</a:t>
            </a:r>
            <a:r>
              <a:rPr lang="en-US" altLang="zh-CN" sz="2400" dirty="0">
                <a:solidFill>
                  <a:srgbClr val="000000"/>
                </a:solidFill>
                <a:latin typeface="Source Code Pro"/>
              </a:rPr>
              <a:t> C</a:t>
            </a:r>
            <a:r>
              <a:rPr lang="en-US" altLang="zh-CN" sz="2400" b="1" dirty="0">
                <a:solidFill>
                  <a:srgbClr val="000080"/>
                </a:solidFill>
                <a:latin typeface="Source Code Pro"/>
              </a:rPr>
              <a:t>;</a:t>
            </a:r>
            <a:r>
              <a:rPr lang="en-US" altLang="zh-CN" sz="2400" dirty="0">
                <a:solidFill>
                  <a:srgbClr val="000000"/>
                </a:solidFill>
                <a:latin typeface="Source Code Pro"/>
              </a:rPr>
              <a:t> </a:t>
            </a:r>
          </a:p>
          <a:p>
            <a:pPr marL="0" indent="0">
              <a:buNone/>
            </a:pPr>
            <a:r>
              <a:rPr lang="en-US" altLang="zh-CN" sz="2400" dirty="0">
                <a:solidFill>
                  <a:srgbClr val="000000"/>
                </a:solidFill>
                <a:latin typeface="Source Code Pro"/>
              </a:rPr>
              <a:t>			C</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000000"/>
                </a:solidFill>
                <a:latin typeface="Source Code Pro"/>
              </a:rPr>
              <a:t> </a:t>
            </a:r>
          </a:p>
          <a:p>
            <a:pPr marL="0" indent="0">
              <a:buNone/>
            </a:pPr>
            <a:r>
              <a:rPr lang="en-US" altLang="zh-CN" sz="2400" dirty="0">
                <a:solidFill>
                  <a:srgbClr val="000000"/>
                </a:solidFill>
                <a:latin typeface="Source Code Pro"/>
              </a:rPr>
              <a:t>		</a:t>
            </a:r>
          </a:p>
          <a:p>
            <a:pPr marL="0" indent="0">
              <a:buNone/>
            </a:pPr>
            <a:r>
              <a:rPr lang="en-US" altLang="zh-CN" sz="2400" dirty="0">
                <a:solidFill>
                  <a:srgbClr val="000000"/>
                </a:solidFill>
                <a:latin typeface="Source Code Pro"/>
              </a:rPr>
              <a:t>		</a:t>
            </a:r>
            <a:r>
              <a:rPr lang="zh-CN" altLang="en-US" sz="2400" dirty="0">
                <a:solidFill>
                  <a:srgbClr val="000000"/>
                </a:solidFill>
                <a:latin typeface="Source Code Pro"/>
              </a:rPr>
              <a:t>相当于</a:t>
            </a:r>
            <a:r>
              <a:rPr lang="en-US" altLang="zh-CN" sz="2400" dirty="0">
                <a:solidFill>
                  <a:srgbClr val="000000"/>
                </a:solidFill>
                <a:latin typeface="Source Code Pro"/>
              </a:rPr>
              <a:t>C</a:t>
            </a:r>
            <a:r>
              <a:rPr lang="en-US" altLang="zh-CN" sz="2400" b="1" dirty="0">
                <a:solidFill>
                  <a:srgbClr val="000080"/>
                </a:solidFill>
                <a:latin typeface="Source Code Pro"/>
              </a:rPr>
              <a:t>=(((</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0</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1</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2</a:t>
            </a:r>
            <a:r>
              <a:rPr lang="en-US" altLang="zh-CN" sz="2400" b="1" dirty="0">
                <a:solidFill>
                  <a:srgbClr val="000080"/>
                </a:solidFill>
                <a:latin typeface="Source Code Pro"/>
              </a:rPr>
              <a:t>])&amp;</a:t>
            </a:r>
            <a:r>
              <a:rPr lang="en-US" altLang="zh-CN" sz="2400" dirty="0">
                <a:solidFill>
                  <a:srgbClr val="000000"/>
                </a:solidFill>
                <a:latin typeface="Source Code Pro"/>
              </a:rPr>
              <a:t>B</a:t>
            </a:r>
            <a:r>
              <a:rPr lang="en-US" altLang="zh-CN" sz="2400" b="1" dirty="0">
                <a:solidFill>
                  <a:srgbClr val="000080"/>
                </a:solidFill>
                <a:latin typeface="Source Code Pro"/>
              </a:rPr>
              <a:t>[</a:t>
            </a:r>
            <a:r>
              <a:rPr lang="en-US" altLang="zh-CN" sz="2400" dirty="0">
                <a:solidFill>
                  <a:srgbClr val="FF8000"/>
                </a:solidFill>
                <a:latin typeface="Source Code Pro"/>
              </a:rPr>
              <a:t>3</a:t>
            </a:r>
            <a:r>
              <a:rPr lang="en-US" altLang="zh-CN" sz="2400" b="1" dirty="0">
                <a:solidFill>
                  <a:srgbClr val="000080"/>
                </a:solidFill>
                <a:latin typeface="Source Code Pro"/>
              </a:rPr>
              <a:t>]);</a:t>
            </a:r>
            <a:r>
              <a:rPr lang="en-US" altLang="zh-CN" sz="2400" dirty="0">
                <a:solidFill>
                  <a:srgbClr val="000000"/>
                </a:solidFill>
                <a:latin typeface="Source Code Pro"/>
              </a:rPr>
              <a:t> </a:t>
            </a:r>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Tree>
    <p:extLst>
      <p:ext uri="{BB962C8B-B14F-4D97-AF65-F5344CB8AC3E}">
        <p14:creationId xmlns:p14="http://schemas.microsoft.com/office/powerpoint/2010/main" val="3992283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96752"/>
            <a:ext cx="6305550"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运算符</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优先级</a:t>
            </a:r>
            <a:endParaRPr lang="en-US" altLang="zh-CN" dirty="0"/>
          </a:p>
          <a:p>
            <a:pPr marL="0" indent="0">
              <a:buNone/>
            </a:pPr>
            <a:r>
              <a:rPr lang="en-US" altLang="zh-CN" sz="2400" dirty="0"/>
              <a:t>	</a:t>
            </a:r>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Tree>
    <p:extLst>
      <p:ext uri="{BB962C8B-B14F-4D97-AF65-F5344CB8AC3E}">
        <p14:creationId xmlns:p14="http://schemas.microsoft.com/office/powerpoint/2010/main" val="274640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赋值语句和块语句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赋值语句</a:t>
            </a:r>
            <a:endParaRPr lang="en-US" altLang="zh-CN" dirty="0"/>
          </a:p>
          <a:p>
            <a:pPr lvl="1"/>
            <a:r>
              <a:rPr lang="zh-CN" altLang="en-US" dirty="0"/>
              <a:t>非阻塞赋值方式</a:t>
            </a:r>
            <a:endParaRPr lang="en-US" altLang="zh-CN" dirty="0"/>
          </a:p>
          <a:p>
            <a:pPr marL="0" indent="0">
              <a:buNone/>
            </a:pPr>
            <a:r>
              <a:rPr lang="en-US" altLang="zh-CN" dirty="0">
                <a:solidFill>
                  <a:srgbClr val="000000"/>
                </a:solidFill>
                <a:latin typeface="Source Code Pro"/>
              </a:rPr>
              <a:t>		</a:t>
            </a:r>
            <a:r>
              <a:rPr lang="en-US" altLang="zh-CN" sz="2800" dirty="0">
                <a:solidFill>
                  <a:srgbClr val="000000"/>
                </a:solidFill>
                <a:latin typeface="Source Code Pro"/>
              </a:rPr>
              <a:t>b </a:t>
            </a:r>
            <a:r>
              <a:rPr lang="en-US" altLang="zh-CN" sz="2800" b="1" dirty="0">
                <a:solidFill>
                  <a:srgbClr val="000080"/>
                </a:solidFill>
                <a:latin typeface="Source Code Pro"/>
              </a:rPr>
              <a:t>&lt;= </a:t>
            </a:r>
            <a:r>
              <a:rPr lang="en-US" altLang="zh-CN" sz="2800" dirty="0">
                <a:solidFill>
                  <a:srgbClr val="000000"/>
                </a:solidFill>
                <a:latin typeface="Source Code Pro"/>
              </a:rPr>
              <a:t>a</a:t>
            </a:r>
            <a:r>
              <a:rPr lang="en-US" altLang="zh-CN" sz="2800" b="1" dirty="0">
                <a:solidFill>
                  <a:srgbClr val="000080"/>
                </a:solidFill>
                <a:latin typeface="Source Code Pro"/>
              </a:rPr>
              <a:t>;</a:t>
            </a:r>
            <a:endParaRPr lang="en-US" altLang="zh-CN" sz="2800" dirty="0"/>
          </a:p>
          <a:p>
            <a:pPr lvl="2"/>
            <a:r>
              <a:rPr lang="zh-CN" altLang="en-US" dirty="0"/>
              <a:t>在语句块中，上面所赋的变量值不能立即就为下面的语句所用</a:t>
            </a:r>
            <a:endParaRPr lang="en-US" altLang="zh-CN" dirty="0"/>
          </a:p>
          <a:p>
            <a:pPr lvl="2"/>
            <a:r>
              <a:rPr lang="zh-CN" altLang="en-US" dirty="0"/>
              <a:t>块结束后才能完成这次赋值操作，而所赋的变量值是上一次赋值得到的</a:t>
            </a:r>
            <a:endParaRPr lang="en-US" altLang="zh-CN" dirty="0"/>
          </a:p>
          <a:p>
            <a:pPr lvl="2"/>
            <a:r>
              <a:rPr lang="zh-CN" altLang="en-US" dirty="0"/>
              <a:t>在编写可综合的时序逻辑模块时，这是最常用的赋值方法</a:t>
            </a:r>
            <a:endParaRPr lang="en-US" altLang="zh-CN" dirty="0"/>
          </a:p>
          <a:p>
            <a:pPr marL="0" indent="0">
              <a:buNone/>
            </a:pPr>
            <a:r>
              <a:rPr lang="en-US" altLang="zh-CN" sz="2400" dirty="0"/>
              <a:t>	</a:t>
            </a:r>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Tree>
    <p:extLst>
      <p:ext uri="{BB962C8B-B14F-4D97-AF65-F5344CB8AC3E}">
        <p14:creationId xmlns:p14="http://schemas.microsoft.com/office/powerpoint/2010/main" val="2878440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赋值语句和块语句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赋值语句</a:t>
            </a:r>
            <a:endParaRPr lang="en-US" altLang="zh-CN" dirty="0"/>
          </a:p>
          <a:p>
            <a:pPr lvl="1"/>
            <a:r>
              <a:rPr lang="zh-CN" altLang="en-US" dirty="0"/>
              <a:t>阻塞赋值方式</a:t>
            </a:r>
            <a:endParaRPr lang="en-US" altLang="zh-CN" dirty="0"/>
          </a:p>
          <a:p>
            <a:pPr marL="0" indent="0">
              <a:buNone/>
            </a:pPr>
            <a:r>
              <a:rPr lang="en-US" altLang="zh-CN" dirty="0">
                <a:solidFill>
                  <a:srgbClr val="000000"/>
                </a:solidFill>
                <a:latin typeface="Source Code Pro"/>
              </a:rPr>
              <a:t>		</a:t>
            </a:r>
            <a:r>
              <a:rPr lang="en-US" altLang="zh-CN" sz="2800" dirty="0">
                <a:solidFill>
                  <a:srgbClr val="000000"/>
                </a:solidFill>
                <a:latin typeface="Source Code Pro"/>
              </a:rPr>
              <a:t>b </a:t>
            </a:r>
            <a:r>
              <a:rPr lang="en-US" altLang="zh-CN" sz="2800" b="1" dirty="0">
                <a:solidFill>
                  <a:srgbClr val="000080"/>
                </a:solidFill>
                <a:latin typeface="Source Code Pro"/>
              </a:rPr>
              <a:t>= </a:t>
            </a:r>
            <a:r>
              <a:rPr lang="en-US" altLang="zh-CN" sz="2800" dirty="0">
                <a:solidFill>
                  <a:srgbClr val="000000"/>
                </a:solidFill>
                <a:latin typeface="Source Code Pro"/>
              </a:rPr>
              <a:t>a</a:t>
            </a:r>
            <a:r>
              <a:rPr lang="en-US" altLang="zh-CN" sz="2800" b="1" dirty="0">
                <a:solidFill>
                  <a:srgbClr val="000080"/>
                </a:solidFill>
                <a:latin typeface="Source Code Pro"/>
              </a:rPr>
              <a:t>;</a:t>
            </a:r>
            <a:endParaRPr lang="en-US" altLang="zh-CN" sz="2800" dirty="0"/>
          </a:p>
          <a:p>
            <a:pPr lvl="2"/>
            <a:r>
              <a:rPr lang="zh-CN" altLang="en-US" dirty="0"/>
              <a:t>赋值语句执行完后，块才结束</a:t>
            </a:r>
            <a:endParaRPr lang="en-US" altLang="zh-CN" dirty="0"/>
          </a:p>
          <a:p>
            <a:pPr lvl="2"/>
            <a:r>
              <a:rPr lang="en-US" altLang="zh-CN" dirty="0"/>
              <a:t>b</a:t>
            </a:r>
            <a:r>
              <a:rPr lang="zh-CN" altLang="en-US" dirty="0"/>
              <a:t>的值在赋值语句执行完后立刻改变</a:t>
            </a:r>
            <a:endParaRPr lang="en-US" altLang="zh-CN" dirty="0"/>
          </a:p>
          <a:p>
            <a:pPr lvl="2"/>
            <a:r>
              <a:rPr lang="zh-CN" altLang="en-US" dirty="0"/>
              <a:t>在时序逻辑中使用时，可能会产生意想不到的结果</a:t>
            </a:r>
            <a:endParaRPr lang="en-US" altLang="zh-CN" dirty="0"/>
          </a:p>
          <a:p>
            <a:pPr marL="0" indent="0">
              <a:buNone/>
            </a:pPr>
            <a:r>
              <a:rPr lang="en-US" altLang="zh-CN" sz="2400" dirty="0"/>
              <a:t>	</a:t>
            </a:r>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Tree>
    <p:extLst>
      <p:ext uri="{BB962C8B-B14F-4D97-AF65-F5344CB8AC3E}">
        <p14:creationId xmlns:p14="http://schemas.microsoft.com/office/powerpoint/2010/main" val="4231351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665" y="2060848"/>
            <a:ext cx="5202560" cy="1826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赋值语句和块语句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赋值语句</a:t>
            </a:r>
            <a:endParaRPr lang="en-US" altLang="zh-CN" dirty="0"/>
          </a:p>
          <a:p>
            <a:pPr marL="0" indent="0">
              <a:buNone/>
            </a:pPr>
            <a:r>
              <a:rPr lang="en-US" altLang="zh-CN" sz="2000" b="1" dirty="0">
                <a:solidFill>
                  <a:srgbClr val="0000FF"/>
                </a:solidFill>
                <a:latin typeface="Source Code Pro"/>
              </a:rPr>
              <a:t>always </a:t>
            </a:r>
            <a:r>
              <a:rPr lang="en-US" altLang="zh-CN" sz="2000" b="1" dirty="0">
                <a:solidFill>
                  <a:srgbClr val="000080"/>
                </a:solidFill>
                <a:latin typeface="Source Code Pro"/>
              </a:rPr>
              <a:t>@ (</a:t>
            </a:r>
            <a:r>
              <a:rPr lang="en-US" altLang="zh-CN" sz="2000" b="1" dirty="0" err="1">
                <a:solidFill>
                  <a:srgbClr val="0000FF"/>
                </a:solidFill>
                <a:latin typeface="Source Code Pro"/>
              </a:rPr>
              <a:t>posedge</a:t>
            </a:r>
            <a:r>
              <a:rPr lang="en-US" altLang="zh-CN" sz="2000" dirty="0">
                <a:solidFill>
                  <a:srgbClr val="000000"/>
                </a:solidFill>
                <a:latin typeface="Source Code Pro"/>
              </a:rPr>
              <a:t> </a:t>
            </a:r>
            <a:r>
              <a:rPr lang="en-US" altLang="zh-CN" sz="2000" dirty="0" err="1">
                <a:solidFill>
                  <a:srgbClr val="000000"/>
                </a:solidFill>
                <a:latin typeface="Source Code Pro"/>
              </a:rPr>
              <a:t>clk</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b </a:t>
            </a:r>
            <a:r>
              <a:rPr lang="en-US" altLang="zh-CN" sz="2000" b="1" dirty="0">
                <a:solidFill>
                  <a:srgbClr val="000080"/>
                </a:solidFill>
                <a:latin typeface="Source Code Pro"/>
              </a:rPr>
              <a:t>&lt;= </a:t>
            </a:r>
            <a:r>
              <a:rPr lang="en-US" altLang="zh-CN" sz="2000" dirty="0">
                <a:solidFill>
                  <a:srgbClr val="000000"/>
                </a:solidFill>
                <a:latin typeface="Source Code Pro"/>
              </a:rPr>
              <a:t>a</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c </a:t>
            </a:r>
            <a:r>
              <a:rPr lang="en-US" altLang="zh-CN" sz="2000" b="1" dirty="0">
                <a:solidFill>
                  <a:srgbClr val="000080"/>
                </a:solidFill>
                <a:latin typeface="Source Code Pro"/>
              </a:rPr>
              <a:t>&lt;= </a:t>
            </a:r>
            <a:r>
              <a:rPr lang="en-US" altLang="zh-CN" sz="2000" dirty="0">
                <a:solidFill>
                  <a:srgbClr val="000000"/>
                </a:solidFill>
                <a:latin typeface="Source Code Pro"/>
              </a:rPr>
              <a:t>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p>
          <a:p>
            <a:pPr marL="0" indent="0">
              <a:buNone/>
            </a:pPr>
            <a:endParaRPr lang="en-US" altLang="zh-CN" sz="2000" b="1" dirty="0">
              <a:solidFill>
                <a:srgbClr val="0000FF"/>
              </a:solidFill>
              <a:latin typeface="Source Code Pro"/>
            </a:endParaRPr>
          </a:p>
          <a:p>
            <a:pPr marL="0" indent="0">
              <a:buNone/>
            </a:pPr>
            <a:r>
              <a:rPr lang="en-US" altLang="zh-CN" sz="2000" b="1" dirty="0">
                <a:solidFill>
                  <a:srgbClr val="0000FF"/>
                </a:solidFill>
                <a:latin typeface="Source Code Pro"/>
              </a:rPr>
              <a:t>always </a:t>
            </a:r>
            <a:r>
              <a:rPr lang="en-US" altLang="zh-CN" sz="2000" b="1" dirty="0">
                <a:solidFill>
                  <a:srgbClr val="000080"/>
                </a:solidFill>
                <a:latin typeface="Source Code Pro"/>
              </a:rPr>
              <a:t>@ (</a:t>
            </a:r>
            <a:r>
              <a:rPr lang="en-US" altLang="zh-CN" sz="2000" b="1" dirty="0" err="1">
                <a:solidFill>
                  <a:srgbClr val="0000FF"/>
                </a:solidFill>
                <a:latin typeface="Source Code Pro"/>
              </a:rPr>
              <a:t>posedge</a:t>
            </a:r>
            <a:r>
              <a:rPr lang="en-US" altLang="zh-CN" sz="2000" dirty="0">
                <a:solidFill>
                  <a:srgbClr val="000000"/>
                </a:solidFill>
                <a:latin typeface="Source Code Pro"/>
              </a:rPr>
              <a:t> </a:t>
            </a:r>
            <a:r>
              <a:rPr lang="en-US" altLang="zh-CN" sz="2000" dirty="0" err="1">
                <a:solidFill>
                  <a:srgbClr val="000000"/>
                </a:solidFill>
                <a:latin typeface="Source Code Pro"/>
              </a:rPr>
              <a:t>clk</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b</a:t>
            </a:r>
            <a:r>
              <a:rPr lang="en-US" altLang="zh-CN" sz="2000" b="1" dirty="0">
                <a:solidFill>
                  <a:srgbClr val="000080"/>
                </a:solidFill>
                <a:latin typeface="Source Code Pro"/>
              </a:rPr>
              <a:t> = </a:t>
            </a:r>
            <a:r>
              <a:rPr lang="en-US" altLang="zh-CN" sz="2000" dirty="0">
                <a:solidFill>
                  <a:srgbClr val="000000"/>
                </a:solidFill>
                <a:latin typeface="Source Code Pro"/>
              </a:rPr>
              <a:t>a</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c</a:t>
            </a:r>
            <a:r>
              <a:rPr lang="en-US" altLang="zh-CN" sz="2000" b="1" dirty="0">
                <a:solidFill>
                  <a:srgbClr val="000080"/>
                </a:solidFill>
                <a:latin typeface="Source Code Pro"/>
              </a:rPr>
              <a:t> = </a:t>
            </a:r>
            <a:r>
              <a:rPr lang="en-US" altLang="zh-CN" sz="2000" dirty="0">
                <a:solidFill>
                  <a:srgbClr val="000000"/>
                </a:solidFill>
                <a:latin typeface="Source Code Pro"/>
              </a:rPr>
              <a:t>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endParaRPr lang="en-US" altLang="zh-CN" sz="2000" dirty="0"/>
          </a:p>
          <a:p>
            <a:pPr marL="0" indent="0">
              <a:buNone/>
            </a:pPr>
            <a:endParaRPr lang="en-US" altLang="zh-CN" sz="2400" dirty="0"/>
          </a:p>
          <a:p>
            <a:endParaRPr lang="en-US" altLang="zh-CN" sz="2400" dirty="0"/>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365104"/>
            <a:ext cx="36099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线形标注 1 1"/>
          <p:cNvSpPr/>
          <p:nvPr/>
        </p:nvSpPr>
        <p:spPr bwMode="auto">
          <a:xfrm>
            <a:off x="4644008" y="1403306"/>
            <a:ext cx="1656184" cy="513526"/>
          </a:xfrm>
          <a:prstGeom prst="borderCallout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800" b="1" dirty="0">
                <a:solidFill>
                  <a:schemeClr val="tx1"/>
                </a:solidFill>
                <a:latin typeface="华文楷体" panose="02010600040101010101" pitchFamily="2" charset="-122"/>
                <a:ea typeface="华文楷体" panose="02010600040101010101" pitchFamily="2" charset="-122"/>
              </a:rPr>
              <a:t>用</a:t>
            </a:r>
            <a:r>
              <a:rPr kumimoji="1" lang="zh-CN" altLang="en-US"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这种！</a:t>
            </a:r>
          </a:p>
        </p:txBody>
      </p:sp>
    </p:spTree>
    <p:extLst>
      <p:ext uri="{BB962C8B-B14F-4D97-AF65-F5344CB8AC3E}">
        <p14:creationId xmlns:p14="http://schemas.microsoft.com/office/powerpoint/2010/main" val="16404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fade">
                                      <p:cBhvr>
                                        <p:cTn id="13" dur="1000"/>
                                        <p:tgtEl>
                                          <p:spTgt spid="6147"/>
                                        </p:tgtEl>
                                      </p:cBhvr>
                                    </p:animEffect>
                                    <p:anim calcmode="lin" valueType="num">
                                      <p:cBhvr>
                                        <p:cTn id="14" dur="1000" fill="hold"/>
                                        <p:tgtEl>
                                          <p:spTgt spid="6147"/>
                                        </p:tgtEl>
                                        <p:attrNameLst>
                                          <p:attrName>ppt_x</p:attrName>
                                        </p:attrNameLst>
                                      </p:cBhvr>
                                      <p:tavLst>
                                        <p:tav tm="0">
                                          <p:val>
                                            <p:strVal val="#ppt_x"/>
                                          </p:val>
                                        </p:tav>
                                        <p:tav tm="100000">
                                          <p:val>
                                            <p:strVal val="#ppt_x"/>
                                          </p:val>
                                        </p:tav>
                                      </p:tavLst>
                                    </p:anim>
                                    <p:anim calcmode="lin" valueType="num">
                                      <p:cBhvr>
                                        <p:cTn id="15" dur="1000" fill="hold"/>
                                        <p:tgtEl>
                                          <p:spTgt spid="614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赋值语句和块语句</a:t>
            </a:r>
            <a:endParaRPr lang="en-US" altLang="zh-CN" dirty="0"/>
          </a:p>
        </p:txBody>
      </p:sp>
      <p:sp>
        <p:nvSpPr>
          <p:cNvPr id="4" name="内容占位符 3"/>
          <p:cNvSpPr>
            <a:spLocks noGrp="1"/>
          </p:cNvSpPr>
          <p:nvPr>
            <p:ph idx="1"/>
          </p:nvPr>
        </p:nvSpPr>
        <p:spPr>
          <a:xfrm>
            <a:off x="395536" y="1196752"/>
            <a:ext cx="5616624" cy="4569371"/>
          </a:xfrm>
        </p:spPr>
        <p:txBody>
          <a:bodyPr/>
          <a:lstStyle/>
          <a:p>
            <a:r>
              <a:rPr lang="zh-CN" altLang="en-US" dirty="0"/>
              <a:t>块语句</a:t>
            </a:r>
            <a:endParaRPr lang="en-US" altLang="zh-CN" dirty="0"/>
          </a:p>
          <a:p>
            <a:pPr lvl="1"/>
            <a:r>
              <a:rPr lang="zh-CN" altLang="en-US" dirty="0"/>
              <a:t>顺序块</a:t>
            </a:r>
            <a:endParaRPr lang="en-US" altLang="zh-CN" dirty="0"/>
          </a:p>
          <a:p>
            <a:pPr lvl="2"/>
            <a:r>
              <a:rPr lang="zh-CN" altLang="en-US" dirty="0"/>
              <a:t>块内的语句是按顺序执行的</a:t>
            </a:r>
            <a:endParaRPr lang="en-US" altLang="zh-CN" dirty="0"/>
          </a:p>
          <a:p>
            <a:pPr lvl="2"/>
            <a:r>
              <a:rPr lang="zh-CN" altLang="en-US" dirty="0"/>
              <a:t>每条语句的延迟时间是相对于前一条语句的仿真时间而言的</a:t>
            </a:r>
            <a:endParaRPr lang="en-US" altLang="zh-CN" dirty="0"/>
          </a:p>
          <a:p>
            <a:pPr lvl="2"/>
            <a:r>
              <a:rPr lang="zh-CN" altLang="en-US" dirty="0"/>
              <a:t>直到最后一条语句执行完，程序流程控制才跳出该语句块</a:t>
            </a:r>
            <a:endParaRPr lang="en-US" altLang="zh-CN" dirty="0"/>
          </a:p>
          <a:p>
            <a:pPr marL="0" indent="0">
              <a:buNone/>
            </a:pPr>
            <a:r>
              <a:rPr lang="en-US" altLang="zh-CN" sz="2400" dirty="0"/>
              <a:t>	</a:t>
            </a:r>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
        <p:nvSpPr>
          <p:cNvPr id="5" name="TextBox 4"/>
          <p:cNvSpPr txBox="1"/>
          <p:nvPr/>
        </p:nvSpPr>
        <p:spPr>
          <a:xfrm>
            <a:off x="6274917" y="1740982"/>
            <a:ext cx="2836033" cy="3231654"/>
          </a:xfrm>
          <a:prstGeom prst="rect">
            <a:avLst/>
          </a:prstGeom>
          <a:noFill/>
        </p:spPr>
        <p:txBody>
          <a:bodyPr wrap="none" rtlCol="0">
            <a:spAutoFit/>
          </a:bodyPr>
          <a:lstStyle/>
          <a:p>
            <a:pPr marL="0" indent="0">
              <a:buNone/>
            </a:pPr>
            <a:r>
              <a:rPr lang="nn-NO" altLang="zh-CN" b="1" dirty="0">
                <a:solidFill>
                  <a:srgbClr val="0000FF"/>
                </a:solidFill>
                <a:latin typeface="Source Code Pro"/>
              </a:rPr>
              <a:t>begin</a:t>
            </a:r>
            <a:r>
              <a:rPr lang="nn-NO" altLang="zh-CN" dirty="0">
                <a:solidFill>
                  <a:srgbClr val="000000"/>
                </a:solidFill>
                <a:latin typeface="Source Code Pro"/>
              </a:rPr>
              <a:t> </a:t>
            </a:r>
          </a:p>
          <a:p>
            <a:pPr marL="0" indent="0">
              <a:buNone/>
            </a:pPr>
            <a:r>
              <a:rPr lang="nn-NO" altLang="zh-CN" dirty="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a:solidFill>
                  <a:srgbClr val="000080"/>
                </a:solidFill>
                <a:latin typeface="Source Code Pro"/>
              </a:rPr>
              <a:t>  </a:t>
            </a:r>
            <a:r>
              <a:rPr lang="nn-NO" altLang="zh-CN" dirty="0">
                <a:solidFill>
                  <a:srgbClr val="000000"/>
                </a:solidFill>
                <a:latin typeface="Source Code Pro"/>
              </a:rPr>
              <a:t>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en-US" altLang="zh-CN" b="1" dirty="0">
                <a:solidFill>
                  <a:srgbClr val="0000FF"/>
                </a:solidFill>
                <a:latin typeface="Source Code Pro"/>
              </a:rPr>
              <a:t>e</a:t>
            </a:r>
            <a:r>
              <a:rPr lang="nn-NO" altLang="zh-CN" b="1" dirty="0">
                <a:solidFill>
                  <a:srgbClr val="0000FF"/>
                </a:solidFill>
                <a:latin typeface="Source Code Pro"/>
              </a:rPr>
              <a:t>nd</a:t>
            </a:r>
          </a:p>
          <a:p>
            <a:pPr marL="0" indent="0">
              <a:buNone/>
            </a:pPr>
            <a:endParaRPr lang="nn-NO" altLang="zh-CN" b="1" dirty="0">
              <a:solidFill>
                <a:srgbClr val="0000FF"/>
              </a:solidFill>
              <a:latin typeface="Source Code Pro"/>
            </a:endParaRPr>
          </a:p>
          <a:p>
            <a:pPr marL="0" indent="0">
              <a:buNone/>
            </a:pPr>
            <a:endParaRPr lang="nn-NO" altLang="zh-CN" b="1" dirty="0">
              <a:solidFill>
                <a:srgbClr val="0000FF"/>
              </a:solidFill>
              <a:latin typeface="Source Code Pro"/>
            </a:endParaRPr>
          </a:p>
          <a:p>
            <a:pPr marL="0" indent="0">
              <a:buNone/>
            </a:pPr>
            <a:r>
              <a:rPr lang="nn-NO" altLang="zh-CN" b="1" dirty="0">
                <a:solidFill>
                  <a:srgbClr val="0000FF"/>
                </a:solidFill>
                <a:latin typeface="Source Code Pro"/>
              </a:rPr>
              <a:t>begin</a:t>
            </a:r>
            <a:r>
              <a:rPr lang="nn-NO" altLang="zh-CN" dirty="0">
                <a:solidFill>
                  <a:srgbClr val="000000"/>
                </a:solidFill>
                <a:latin typeface="Source Code Pro"/>
              </a:rPr>
              <a:t> </a:t>
            </a:r>
          </a:p>
          <a:p>
            <a:pPr marL="0" indent="0">
              <a:buNone/>
            </a:pPr>
            <a:r>
              <a:rPr lang="nn-NO" altLang="zh-CN" dirty="0">
                <a:solidFill>
                  <a:srgbClr val="000000"/>
                </a:solidFill>
                <a:latin typeface="Source Code Pro"/>
              </a:rPr>
              <a:t>  areg </a:t>
            </a:r>
            <a:r>
              <a:rPr lang="nn-NO" altLang="zh-CN" b="1" dirty="0">
                <a:solidFill>
                  <a:srgbClr val="000080"/>
                </a:solidFill>
                <a:latin typeface="Source Code Pro"/>
              </a:rPr>
              <a:t>=</a:t>
            </a:r>
            <a:r>
              <a:rPr lang="nn-NO" altLang="zh-CN" dirty="0">
                <a:solidFill>
                  <a:srgbClr val="000000"/>
                </a:solidFill>
                <a:latin typeface="Source Code Pro"/>
              </a:rPr>
              <a:t> breg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a:solidFill>
                  <a:srgbClr val="000080"/>
                </a:solidFill>
                <a:latin typeface="Source Code Pro"/>
              </a:rPr>
              <a:t>  #</a:t>
            </a:r>
            <a:r>
              <a:rPr lang="nn-NO" altLang="zh-CN" dirty="0">
                <a:solidFill>
                  <a:srgbClr val="FF8000"/>
                </a:solidFill>
                <a:latin typeface="Source Code Pro"/>
              </a:rPr>
              <a:t>10</a:t>
            </a:r>
            <a:r>
              <a:rPr lang="nn-NO" altLang="zh-CN" dirty="0">
                <a:solidFill>
                  <a:srgbClr val="000000"/>
                </a:solidFill>
                <a:latin typeface="Source Code Pro"/>
              </a:rPr>
              <a:t> creg </a:t>
            </a:r>
            <a:r>
              <a:rPr lang="nn-NO" altLang="zh-CN" b="1" dirty="0">
                <a:solidFill>
                  <a:srgbClr val="000080"/>
                </a:solidFill>
                <a:latin typeface="Source Code Pro"/>
              </a:rPr>
              <a:t>=</a:t>
            </a:r>
            <a:r>
              <a:rPr lang="nn-NO" altLang="zh-CN" dirty="0">
                <a:solidFill>
                  <a:srgbClr val="000000"/>
                </a:solidFill>
                <a:latin typeface="Source Code Pro"/>
              </a:rPr>
              <a:t> areg</a:t>
            </a:r>
            <a:r>
              <a:rPr lang="nn-NO" altLang="zh-CN" b="1" dirty="0">
                <a:solidFill>
                  <a:srgbClr val="000080"/>
                </a:solidFill>
                <a:latin typeface="Source Code Pro"/>
              </a:rPr>
              <a:t>;</a:t>
            </a:r>
            <a:r>
              <a:rPr lang="nn-NO" altLang="zh-CN" dirty="0">
                <a:solidFill>
                  <a:srgbClr val="000000"/>
                </a:solidFill>
                <a:latin typeface="Source Code Pro"/>
              </a:rPr>
              <a:t> </a:t>
            </a:r>
          </a:p>
          <a:p>
            <a:pPr marL="0" indent="0">
              <a:buNone/>
            </a:pPr>
            <a:r>
              <a:rPr lang="nn-NO" altLang="zh-CN" b="1" dirty="0">
                <a:solidFill>
                  <a:srgbClr val="0000FF"/>
                </a:solidFill>
                <a:latin typeface="Source Code Pro"/>
              </a:rPr>
              <a:t>end</a:t>
            </a:r>
            <a:r>
              <a:rPr lang="nn-NO" altLang="zh-CN" dirty="0">
                <a:solidFill>
                  <a:srgbClr val="000000"/>
                </a:solidFill>
                <a:latin typeface="Source Code Pro"/>
              </a:rPr>
              <a:t> </a:t>
            </a:r>
            <a:r>
              <a:rPr lang="en-US" altLang="zh-CN" sz="2400" dirty="0"/>
              <a:t>	</a:t>
            </a:r>
          </a:p>
          <a:p>
            <a:endParaRPr lang="zh-CN" altLang="en-US" dirty="0"/>
          </a:p>
        </p:txBody>
      </p:sp>
    </p:spTree>
    <p:extLst>
      <p:ext uri="{BB962C8B-B14F-4D97-AF65-F5344CB8AC3E}">
        <p14:creationId xmlns:p14="http://schemas.microsoft.com/office/powerpoint/2010/main" val="277398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457200" y="1556792"/>
            <a:ext cx="8579296" cy="4569371"/>
          </a:xfrm>
        </p:spPr>
        <p:txBody>
          <a:bodyPr/>
          <a:lstStyle/>
          <a:p>
            <a:r>
              <a:rPr lang="zh-CN" altLang="en-US" dirty="0"/>
              <a:t>硬件描述语言</a:t>
            </a:r>
            <a:endParaRPr lang="en-US" altLang="zh-CN" dirty="0"/>
          </a:p>
          <a:p>
            <a:pPr lvl="1"/>
            <a:r>
              <a:rPr lang="en-US" altLang="zh-CN" dirty="0"/>
              <a:t>HDL, hardware description language</a:t>
            </a:r>
          </a:p>
          <a:p>
            <a:pPr lvl="1"/>
            <a:r>
              <a:rPr lang="zh-CN" altLang="en-US" dirty="0"/>
              <a:t>一种用形式化方法来描述数字电路和系统的语言</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420147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赋值语句和块语句    </a:t>
            </a:r>
            <a:endParaRPr lang="en-US" altLang="zh-CN" dirty="0"/>
          </a:p>
        </p:txBody>
      </p:sp>
      <p:sp>
        <p:nvSpPr>
          <p:cNvPr id="4" name="内容占位符 3"/>
          <p:cNvSpPr>
            <a:spLocks noGrp="1"/>
          </p:cNvSpPr>
          <p:nvPr>
            <p:ph idx="1"/>
          </p:nvPr>
        </p:nvSpPr>
        <p:spPr>
          <a:xfrm>
            <a:off x="395536" y="1196752"/>
            <a:ext cx="8424936" cy="4569371"/>
          </a:xfrm>
        </p:spPr>
        <p:txBody>
          <a:bodyPr/>
          <a:lstStyle/>
          <a:p>
            <a:r>
              <a:rPr lang="zh-CN" altLang="en-US" dirty="0"/>
              <a:t>块语句</a:t>
            </a:r>
            <a:endParaRPr lang="en-US" altLang="zh-CN" dirty="0"/>
          </a:p>
          <a:p>
            <a:pPr lvl="1"/>
            <a:r>
              <a:rPr lang="zh-CN" altLang="en-US" dirty="0"/>
              <a:t>并行块</a:t>
            </a:r>
            <a:endParaRPr lang="en-US" altLang="zh-CN" dirty="0"/>
          </a:p>
          <a:p>
            <a:pPr lvl="1"/>
            <a:endParaRPr lang="en-US" altLang="zh-CN" dirty="0"/>
          </a:p>
          <a:p>
            <a:pPr lvl="2"/>
            <a:r>
              <a:rPr lang="zh-CN" altLang="en-US" dirty="0"/>
              <a:t>块内的语句是按同时执行的</a:t>
            </a:r>
            <a:endParaRPr lang="en-US" altLang="zh-CN" dirty="0"/>
          </a:p>
          <a:p>
            <a:pPr lvl="2"/>
            <a:r>
              <a:rPr lang="zh-CN" altLang="en-US" dirty="0"/>
              <a:t>每条语句的延迟时间是相对于程序流程控制进入到块内的仿真时间而言的</a:t>
            </a:r>
            <a:endParaRPr lang="en-US" altLang="zh-CN" dirty="0"/>
          </a:p>
          <a:p>
            <a:pPr lvl="2"/>
            <a:r>
              <a:rPr lang="zh-CN" altLang="en-US" dirty="0"/>
              <a:t>延迟时间是用来给赋值语句提供执行时序的</a:t>
            </a:r>
            <a:endParaRPr lang="en-US" altLang="zh-CN" dirty="0"/>
          </a:p>
          <a:p>
            <a:pPr lvl="2"/>
            <a:r>
              <a:rPr lang="zh-CN" altLang="en-US" dirty="0"/>
              <a:t>当按时间时序排序在最后的语句执行完后或一个</a:t>
            </a:r>
            <a:r>
              <a:rPr lang="en-US" altLang="zh-CN" dirty="0"/>
              <a:t>disable</a:t>
            </a:r>
            <a:r>
              <a:rPr lang="zh-CN" altLang="en-US" dirty="0"/>
              <a:t>语句执行时，程序流程控制跳出该程序块</a:t>
            </a: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
        <p:nvSpPr>
          <p:cNvPr id="5" name="TextBox 4"/>
          <p:cNvSpPr txBox="1"/>
          <p:nvPr/>
        </p:nvSpPr>
        <p:spPr>
          <a:xfrm>
            <a:off x="6372200" y="1340768"/>
            <a:ext cx="3281668" cy="1837426"/>
          </a:xfrm>
          <a:prstGeom prst="rect">
            <a:avLst/>
          </a:prstGeom>
          <a:noFill/>
        </p:spPr>
        <p:txBody>
          <a:bodyPr wrap="none" rtlCol="0">
            <a:spAutoFit/>
          </a:bodyPr>
          <a:lstStyle/>
          <a:p>
            <a:pPr lvl="0" eaLnBrk="0" hangingPunct="0">
              <a:lnSpc>
                <a:spcPct val="110000"/>
              </a:lnSpc>
              <a:spcBef>
                <a:spcPct val="20000"/>
              </a:spcBef>
            </a:pPr>
            <a:r>
              <a:rPr kumimoji="1" lang="en-US" altLang="zh-CN" b="1" kern="0" dirty="0">
                <a:solidFill>
                  <a:srgbClr val="0000FF"/>
                </a:solidFill>
                <a:latin typeface="Source Code Pro"/>
                <a:ea typeface="华文楷体"/>
              </a:rPr>
              <a:t>fork</a:t>
            </a:r>
            <a:r>
              <a:rPr kumimoji="1" lang="nn-NO"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a:solidFill>
                  <a:srgbClr val="000080"/>
                </a:solidFill>
                <a:latin typeface="Source Code Pro"/>
                <a:ea typeface="华文楷体"/>
              </a:rPr>
              <a:t>  #</a:t>
            </a:r>
            <a:r>
              <a:rPr kumimoji="1" lang="pt-BR" altLang="zh-CN" kern="0" dirty="0">
                <a:solidFill>
                  <a:srgbClr val="FF8000"/>
                </a:solidFill>
                <a:latin typeface="Source Code Pro"/>
                <a:ea typeface="华文楷体"/>
              </a:rPr>
              <a:t>50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'h35</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a:solidFill>
                  <a:srgbClr val="000000"/>
                </a:solidFill>
                <a:latin typeface="Source Code Pro"/>
                <a:ea typeface="华文楷体"/>
              </a:rPr>
              <a:t>  </a:t>
            </a:r>
            <a:r>
              <a:rPr kumimoji="1" lang="pt-BR" altLang="zh-CN" b="1" kern="0" dirty="0">
                <a:solidFill>
                  <a:srgbClr val="000080"/>
                </a:solidFill>
                <a:latin typeface="Source Code Pro"/>
                <a:ea typeface="华文楷体"/>
              </a:rPr>
              <a:t>#</a:t>
            </a:r>
            <a:r>
              <a:rPr kumimoji="1" lang="pt-BR" altLang="zh-CN" kern="0" dirty="0">
                <a:solidFill>
                  <a:srgbClr val="FF8000"/>
                </a:solidFill>
                <a:latin typeface="Source Code Pro"/>
                <a:ea typeface="华文楷体"/>
              </a:rPr>
              <a:t>100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'hE2</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p>
          <a:p>
            <a:pPr lvl="0" eaLnBrk="0" hangingPunct="0">
              <a:lnSpc>
                <a:spcPct val="110000"/>
              </a:lnSpc>
              <a:spcBef>
                <a:spcPct val="20000"/>
              </a:spcBef>
            </a:pPr>
            <a:r>
              <a:rPr kumimoji="1" lang="pt-BR" altLang="zh-CN" b="1" kern="0" dirty="0">
                <a:solidFill>
                  <a:srgbClr val="000000"/>
                </a:solidFill>
                <a:latin typeface="Source Code Pro"/>
                <a:ea typeface="华文楷体"/>
              </a:rPr>
              <a:t>  </a:t>
            </a:r>
            <a:r>
              <a:rPr kumimoji="1" lang="pt-BR" altLang="zh-CN" b="1" kern="0" dirty="0">
                <a:solidFill>
                  <a:srgbClr val="000080"/>
                </a:solidFill>
                <a:latin typeface="Source Code Pro"/>
                <a:ea typeface="华文楷体"/>
              </a:rPr>
              <a:t>#</a:t>
            </a:r>
            <a:r>
              <a:rPr kumimoji="1" lang="pt-BR" altLang="zh-CN" kern="0" dirty="0">
                <a:solidFill>
                  <a:srgbClr val="FF8000"/>
                </a:solidFill>
                <a:latin typeface="Source Code Pro"/>
                <a:ea typeface="华文楷体"/>
              </a:rPr>
              <a:t>150</a:t>
            </a:r>
            <a:r>
              <a:rPr kumimoji="1" lang="pt-BR" altLang="zh-CN" kern="0" dirty="0">
                <a:solidFill>
                  <a:srgbClr val="000000"/>
                </a:solidFill>
                <a:latin typeface="Source Code Pro"/>
                <a:ea typeface="华文楷体"/>
              </a:rPr>
              <a:t> r </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kern="0" dirty="0">
                <a:solidFill>
                  <a:srgbClr val="FF8000"/>
                </a:solidFill>
                <a:latin typeface="Source Code Pro"/>
                <a:ea typeface="华文楷体"/>
              </a:rPr>
              <a:t>'h00</a:t>
            </a:r>
            <a:r>
              <a:rPr kumimoji="1" lang="pt-BR" altLang="zh-CN" b="1" kern="0" dirty="0">
                <a:solidFill>
                  <a:srgbClr val="000080"/>
                </a:solidFill>
                <a:latin typeface="Source Code Pro"/>
                <a:ea typeface="华文楷体"/>
              </a:rPr>
              <a:t>;</a:t>
            </a:r>
            <a:r>
              <a:rPr kumimoji="1" lang="pt-BR" altLang="zh-CN" kern="0" dirty="0">
                <a:solidFill>
                  <a:srgbClr val="000000"/>
                </a:solidFill>
                <a:latin typeface="Source Code Pro"/>
                <a:ea typeface="华文楷体"/>
              </a:rPr>
              <a:t> </a:t>
            </a:r>
            <a:r>
              <a:rPr kumimoji="1" lang="pt-BR" altLang="zh-CN" b="1" kern="0" dirty="0">
                <a:solidFill>
                  <a:srgbClr val="000000"/>
                </a:solidFill>
                <a:latin typeface="Source Code Pro"/>
                <a:ea typeface="华文楷体"/>
              </a:rPr>
              <a:t>     </a:t>
            </a:r>
          </a:p>
          <a:p>
            <a:pPr lvl="0" eaLnBrk="0" hangingPunct="0">
              <a:lnSpc>
                <a:spcPct val="110000"/>
              </a:lnSpc>
              <a:spcBef>
                <a:spcPct val="20000"/>
              </a:spcBef>
            </a:pPr>
            <a:r>
              <a:rPr kumimoji="1" lang="nn-NO" altLang="zh-CN" b="1" kern="0" dirty="0">
                <a:solidFill>
                  <a:srgbClr val="0000FF"/>
                </a:solidFill>
                <a:latin typeface="Source Code Pro"/>
                <a:ea typeface="华文楷体"/>
              </a:rPr>
              <a:t>join</a:t>
            </a:r>
            <a:endParaRPr lang="zh-CN" altLang="en-US" dirty="0"/>
          </a:p>
        </p:txBody>
      </p:sp>
    </p:spTree>
    <p:extLst>
      <p:ext uri="{BB962C8B-B14F-4D97-AF65-F5344CB8AC3E}">
        <p14:creationId xmlns:p14="http://schemas.microsoft.com/office/powerpoint/2010/main" val="1873640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条件语句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if-else</a:t>
            </a:r>
            <a:r>
              <a:rPr lang="zh-CN" altLang="en-US" dirty="0"/>
              <a:t>语句</a:t>
            </a:r>
            <a:endParaRPr lang="en-US" altLang="zh-CN" dirty="0"/>
          </a:p>
          <a:p>
            <a:pPr marL="0" indent="0">
              <a:buNone/>
            </a:pPr>
            <a:r>
              <a:rPr lang="en-US" altLang="zh-CN" sz="2000" b="1" dirty="0">
                <a:solidFill>
                  <a:srgbClr val="0000FF"/>
                </a:solidFill>
                <a:latin typeface="Source Code Pro"/>
              </a:rPr>
              <a:t>  always</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20</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开始外层 </a:t>
            </a:r>
            <a:r>
              <a:rPr lang="en-US" altLang="zh-CN" sz="2000" dirty="0">
                <a:solidFill>
                  <a:srgbClr val="008000"/>
                </a:solidFill>
                <a:latin typeface="Source Code Pro"/>
              </a:rPr>
              <a:t>if </a:t>
            </a: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&gt;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开始内层第一层 </a:t>
            </a:r>
            <a:r>
              <a:rPr lang="en-US" altLang="zh-CN" sz="2000" dirty="0">
                <a:solidFill>
                  <a:srgbClr val="008000"/>
                </a:solidFill>
                <a:latin typeface="Source Code Pro"/>
              </a:rPr>
              <a:t>if </a:t>
            </a:r>
          </a:p>
          <a:p>
            <a:pPr marL="0" indent="0">
              <a:buNone/>
            </a:pPr>
            <a:r>
              <a:rPr lang="en-US" altLang="zh-CN" sz="2000" dirty="0">
                <a:solidFill>
                  <a:srgbClr val="008000"/>
                </a:solidFill>
                <a:latin typeface="Source Code Pro"/>
              </a:rPr>
              <a:t>		</a:t>
            </a:r>
            <a:r>
              <a:rPr lang="en-US" altLang="zh-CN" sz="2000" dirty="0">
                <a:solidFill>
                  <a:srgbClr val="000000"/>
                </a:solidFill>
                <a:latin typeface="Source Code Pro"/>
              </a:rPr>
              <a:t>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结束内层第一层 </a:t>
            </a:r>
            <a:r>
              <a:rPr lang="en-US" altLang="zh-CN" sz="2000" dirty="0">
                <a:solidFill>
                  <a:srgbClr val="008000"/>
                </a:solidFill>
                <a:latin typeface="Source Code Pro"/>
              </a:rPr>
              <a:t>if </a:t>
            </a: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zero"</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else</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b="1" dirty="0">
                <a:solidFill>
                  <a:srgbClr val="000080"/>
                </a:solidFill>
                <a:latin typeface="Source Code Pro"/>
              </a:rPr>
              <a:t>(</a:t>
            </a:r>
            <a:r>
              <a:rPr lang="en-US" altLang="zh-CN" sz="2000" dirty="0">
                <a:solidFill>
                  <a:srgbClr val="808080"/>
                </a:solidFill>
                <a:latin typeface="Source Code Pro"/>
              </a:rPr>
              <a:t>" Note : Index is negative"</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a:p>
            <a:pPr marL="0" indent="0">
              <a:buNone/>
            </a:pPr>
            <a:r>
              <a:rPr lang="en-US" altLang="zh-CN" sz="2400" dirty="0"/>
              <a:t>	</a:t>
            </a:r>
          </a:p>
          <a:p>
            <a:pPr marL="0" indent="0">
              <a:buNone/>
            </a:pPr>
            <a:r>
              <a:rPr lang="en-US" altLang="zh-CN" sz="2400" b="1" dirty="0">
                <a:solidFill>
                  <a:srgbClr val="0000FF"/>
                </a:solidFill>
                <a:latin typeface="Source Code Pro"/>
              </a:rPr>
              <a:t> 	</a:t>
            </a:r>
            <a:r>
              <a:rPr lang="en-US" altLang="zh-CN" sz="2400" b="1" dirty="0">
                <a:solidFill>
                  <a:srgbClr val="000080"/>
                </a:solidFill>
                <a:latin typeface="Source Code Pro"/>
              </a:rPr>
              <a:t>	</a:t>
            </a:r>
          </a:p>
          <a:p>
            <a:pPr marL="0" indent="0">
              <a:buNone/>
            </a:pPr>
            <a:r>
              <a:rPr lang="en-US" altLang="zh-CN" sz="2400" b="1" dirty="0">
                <a:solidFill>
                  <a:srgbClr val="000080"/>
                </a:solidFill>
                <a:latin typeface="Source Code Pro"/>
              </a:rPr>
              <a:t>	</a:t>
            </a:r>
            <a:endParaRPr lang="en-US" altLang="zh-CN" sz="2400" dirty="0"/>
          </a:p>
        </p:txBody>
      </p:sp>
    </p:spTree>
    <p:extLst>
      <p:ext uri="{BB962C8B-B14F-4D97-AF65-F5344CB8AC3E}">
        <p14:creationId xmlns:p14="http://schemas.microsoft.com/office/powerpoint/2010/main" val="67813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多路分支语句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case</a:t>
            </a:r>
            <a:r>
              <a:rPr lang="zh-CN" altLang="en-US" dirty="0"/>
              <a:t>语句</a:t>
            </a:r>
            <a:endParaRPr lang="en-US" altLang="zh-CN" dirty="0"/>
          </a:p>
          <a:p>
            <a:pPr marL="0" indent="0">
              <a:buNone/>
            </a:pPr>
            <a:r>
              <a:rPr lang="en-US" altLang="zh-CN" sz="2000" b="1" dirty="0">
                <a:solidFill>
                  <a:srgbClr val="0000FF"/>
                </a:solidFill>
                <a:latin typeface="Source Code Pro"/>
              </a:rPr>
              <a:t>  case</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opcode</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FF8000"/>
                </a:solidFill>
                <a:latin typeface="Source Code Pro"/>
              </a:rPr>
              <a:t>3'b000</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FF8000"/>
                </a:solidFill>
                <a:latin typeface="Source Code Pro"/>
              </a:rPr>
              <a:t>3'b001</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FF8000"/>
                </a:solidFill>
                <a:latin typeface="Source Code Pro"/>
              </a:rPr>
              <a:t>3'b010</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specify multiple cases with the same 				result</a:t>
            </a:r>
          </a:p>
          <a:p>
            <a:pPr marL="0" indent="0">
              <a:buNone/>
            </a:pPr>
            <a:r>
              <a:rPr lang="en-US" altLang="zh-CN" sz="2000" dirty="0">
                <a:solidFill>
                  <a:srgbClr val="000000"/>
                </a:solidFill>
                <a:latin typeface="Source Code Pro"/>
              </a:rPr>
              <a:t>	</a:t>
            </a:r>
            <a:r>
              <a:rPr lang="en-US" altLang="zh-CN" sz="2000" dirty="0">
                <a:solidFill>
                  <a:srgbClr val="FF8000"/>
                </a:solidFill>
                <a:latin typeface="Source Code Pro"/>
              </a:rPr>
              <a:t>3'b100</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regb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default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a:t>
            </a:r>
            <a:r>
              <a:rPr lang="en-US" altLang="zh-CN" sz="2000" dirty="0" err="1">
                <a:solidFill>
                  <a:srgbClr val="FF8000"/>
                </a:solidFill>
                <a:latin typeface="Source Code Pro"/>
              </a:rPr>
              <a:t>bx</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808080"/>
                </a:solidFill>
                <a:latin typeface="Source Code Pro"/>
              </a:rPr>
              <a:t>" no match"</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p>
          <a:p>
            <a:pPr marL="0"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endcase</a:t>
            </a:r>
            <a:r>
              <a:rPr lang="en-US" altLang="zh-CN" sz="2000" b="1" dirty="0">
                <a:solidFill>
                  <a:srgbClr val="000080"/>
                </a:solidFill>
                <a:latin typeface="Source Code Pro"/>
              </a:rPr>
              <a:t>	</a:t>
            </a:r>
          </a:p>
          <a:p>
            <a:pPr marL="0" indent="0">
              <a:buNone/>
            </a:pPr>
            <a:r>
              <a:rPr lang="en-US" altLang="zh-CN" sz="2000" b="1" dirty="0">
                <a:solidFill>
                  <a:srgbClr val="000080"/>
                </a:solidFill>
                <a:latin typeface="Source Code Pro"/>
              </a:rPr>
              <a:t>	</a:t>
            </a:r>
            <a:endParaRPr lang="en-US" altLang="zh-CN" sz="2000" dirty="0"/>
          </a:p>
        </p:txBody>
      </p:sp>
    </p:spTree>
    <p:extLst>
      <p:ext uri="{BB962C8B-B14F-4D97-AF65-F5344CB8AC3E}">
        <p14:creationId xmlns:p14="http://schemas.microsoft.com/office/powerpoint/2010/main" val="3457640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8568952" cy="4569371"/>
          </a:xfrm>
        </p:spPr>
        <p:txBody>
          <a:bodyPr/>
          <a:lstStyle/>
          <a:p>
            <a:pPr algn="just" eaLnBrk="1" hangingPunct="1">
              <a:spcBef>
                <a:spcPct val="50000"/>
              </a:spcBef>
            </a:pPr>
            <a:r>
              <a:rPr lang="en-US" altLang="zh-CN" sz="2400" dirty="0">
                <a:ea typeface="Tahoma" pitchFamily="34" charset="0"/>
                <a:cs typeface="Times New Roman" pitchFamily="18" charset="0"/>
              </a:rPr>
              <a:t>forever</a:t>
            </a:r>
            <a:r>
              <a:rPr lang="zh-CN" altLang="en-US" sz="2400" dirty="0">
                <a:cs typeface="Times New Roman" pitchFamily="18" charset="0"/>
              </a:rPr>
              <a:t>：重复执行直到仿真结束</a:t>
            </a:r>
            <a:endParaRPr lang="en-US" altLang="zh-CN" sz="2400" dirty="0">
              <a:ea typeface="Tahoma" pitchFamily="34" charset="0"/>
              <a:cs typeface="Times New Roman" pitchFamily="18" charset="0"/>
            </a:endParaRPr>
          </a:p>
          <a:p>
            <a:pPr marL="0" indent="0" algn="just" eaLnBrk="1" hangingPunct="1">
              <a:spcBef>
                <a:spcPct val="50000"/>
              </a:spcBef>
              <a:buNone/>
            </a:pPr>
            <a:r>
              <a:rPr lang="en-US" altLang="zh-CN" sz="2400" dirty="0">
                <a:solidFill>
                  <a:schemeClr val="accent2"/>
                </a:solidFill>
                <a:ea typeface="Tahoma" pitchFamily="34" charset="0"/>
                <a:cs typeface="Times New Roman" pitchFamily="18" charset="0"/>
              </a:rPr>
              <a:t>	</a:t>
            </a:r>
            <a:r>
              <a:rPr lang="en-US" altLang="zh-CN" sz="2400" dirty="0">
                <a:solidFill>
                  <a:srgbClr val="FF0000"/>
                </a:solidFill>
                <a:ea typeface="Tahoma" pitchFamily="34" charset="0"/>
                <a:cs typeface="Times New Roman" pitchFamily="18" charset="0"/>
              </a:rPr>
              <a:t>forever &lt;</a:t>
            </a:r>
            <a:r>
              <a:rPr lang="zh-CN" altLang="en-US" sz="2400" dirty="0">
                <a:solidFill>
                  <a:srgbClr val="FF0000"/>
                </a:solidFill>
                <a:cs typeface="Times New Roman" pitchFamily="18" charset="0"/>
              </a:rPr>
              <a:t>语句</a:t>
            </a:r>
            <a:r>
              <a:rPr lang="en-US" altLang="zh-CN" sz="2400" dirty="0">
                <a:solidFill>
                  <a:srgbClr val="FF0000"/>
                </a:solidFill>
                <a:ea typeface="Tahoma" pitchFamily="34" charset="0"/>
                <a:cs typeface="Times New Roman" pitchFamily="18" charset="0"/>
              </a:rPr>
              <a:t>&gt;</a:t>
            </a:r>
          </a:p>
          <a:p>
            <a:pPr algn="just" eaLnBrk="1" hangingPunct="1">
              <a:spcBef>
                <a:spcPct val="50000"/>
              </a:spcBef>
            </a:pPr>
            <a:r>
              <a:rPr lang="en-US" altLang="zh-CN" sz="2400" dirty="0">
                <a:ea typeface="Tahoma" pitchFamily="34" charset="0"/>
                <a:cs typeface="Times New Roman" pitchFamily="18" charset="0"/>
              </a:rPr>
              <a:t>repeat</a:t>
            </a:r>
            <a:r>
              <a:rPr lang="zh-CN" altLang="en-US" sz="2400" dirty="0">
                <a:cs typeface="Times New Roman" pitchFamily="18" charset="0"/>
              </a:rPr>
              <a:t>：将一块语句循环执行确定次数。</a:t>
            </a:r>
            <a:endParaRPr lang="en-US" altLang="zh-CN" sz="2400" dirty="0">
              <a:ea typeface="Tahoma" pitchFamily="34" charset="0"/>
              <a:cs typeface="Times New Roman" pitchFamily="18" charset="0"/>
            </a:endParaRPr>
          </a:p>
          <a:p>
            <a:pPr marL="0" indent="0" algn="just" eaLnBrk="1" hangingPunct="1">
              <a:spcBef>
                <a:spcPct val="50000"/>
              </a:spcBef>
              <a:buNone/>
            </a:pPr>
            <a:r>
              <a:rPr lang="en-US" altLang="zh-CN" sz="2400" dirty="0">
                <a:solidFill>
                  <a:schemeClr val="accent2"/>
                </a:solidFill>
                <a:ea typeface="Tahoma" pitchFamily="34" charset="0"/>
                <a:cs typeface="Times New Roman" pitchFamily="18" charset="0"/>
              </a:rPr>
              <a:t>	</a:t>
            </a:r>
            <a:r>
              <a:rPr lang="en-US" altLang="zh-CN" sz="2400" dirty="0">
                <a:solidFill>
                  <a:srgbClr val="FF0000"/>
                </a:solidFill>
                <a:ea typeface="Tahoma" pitchFamily="34" charset="0"/>
                <a:cs typeface="Times New Roman" pitchFamily="18" charset="0"/>
              </a:rPr>
              <a:t>repeat (</a:t>
            </a:r>
            <a:r>
              <a:rPr lang="zh-CN" altLang="en-US" sz="2400" dirty="0">
                <a:solidFill>
                  <a:srgbClr val="FF0000"/>
                </a:solidFill>
                <a:cs typeface="Times New Roman" pitchFamily="18" charset="0"/>
              </a:rPr>
              <a:t>次数表达式） </a:t>
            </a:r>
            <a:r>
              <a:rPr lang="en-US" altLang="zh-CN" sz="2400" dirty="0">
                <a:solidFill>
                  <a:srgbClr val="FF0000"/>
                </a:solidFill>
                <a:ea typeface="Tahoma" pitchFamily="34" charset="0"/>
                <a:cs typeface="Times New Roman" pitchFamily="18" charset="0"/>
              </a:rPr>
              <a:t>&lt;</a:t>
            </a:r>
            <a:r>
              <a:rPr lang="zh-CN" altLang="en-US" sz="2400" dirty="0">
                <a:solidFill>
                  <a:srgbClr val="FF0000"/>
                </a:solidFill>
                <a:cs typeface="Times New Roman" pitchFamily="18" charset="0"/>
              </a:rPr>
              <a:t>语句</a:t>
            </a:r>
            <a:r>
              <a:rPr lang="en-US" altLang="zh-CN" sz="2400" dirty="0">
                <a:solidFill>
                  <a:srgbClr val="FF0000"/>
                </a:solidFill>
                <a:ea typeface="Tahoma" pitchFamily="34" charset="0"/>
                <a:cs typeface="Times New Roman" pitchFamily="18" charset="0"/>
              </a:rPr>
              <a:t>&gt;</a:t>
            </a:r>
          </a:p>
          <a:p>
            <a:pPr algn="just" eaLnBrk="1" hangingPunct="1">
              <a:spcBef>
                <a:spcPct val="50000"/>
              </a:spcBef>
            </a:pPr>
            <a:r>
              <a:rPr lang="en-US" altLang="zh-CN" sz="2400" dirty="0">
                <a:ea typeface="Tahoma" pitchFamily="34" charset="0"/>
                <a:cs typeface="Times New Roman" pitchFamily="18" charset="0"/>
              </a:rPr>
              <a:t>while</a:t>
            </a:r>
            <a:r>
              <a:rPr lang="zh-CN" altLang="en-US" sz="2400" dirty="0">
                <a:cs typeface="Times New Roman" pitchFamily="18" charset="0"/>
              </a:rPr>
              <a:t>：在条件表达式为真时一直循环执行</a:t>
            </a:r>
            <a:endParaRPr lang="en-US" altLang="zh-CN" sz="2400" dirty="0">
              <a:ea typeface="Tahoma" pitchFamily="34" charset="0"/>
              <a:cs typeface="Times New Roman" pitchFamily="18" charset="0"/>
            </a:endParaRPr>
          </a:p>
          <a:p>
            <a:pPr marL="0" indent="0" algn="just" eaLnBrk="1" hangingPunct="1">
              <a:spcBef>
                <a:spcPct val="50000"/>
              </a:spcBef>
              <a:buNone/>
            </a:pPr>
            <a:r>
              <a:rPr lang="en-US" altLang="zh-CN" sz="2400" dirty="0">
                <a:solidFill>
                  <a:schemeClr val="accent2"/>
                </a:solidFill>
                <a:ea typeface="Tahoma" pitchFamily="34" charset="0"/>
                <a:cs typeface="Times New Roman" pitchFamily="18" charset="0"/>
              </a:rPr>
              <a:t>	</a:t>
            </a:r>
            <a:r>
              <a:rPr lang="zh-CN" altLang="en-US" sz="2400" dirty="0">
                <a:solidFill>
                  <a:srgbClr val="FF0000"/>
                </a:solidFill>
                <a:cs typeface="Times New Roman" pitchFamily="18" charset="0"/>
              </a:rPr>
              <a:t>  </a:t>
            </a:r>
            <a:r>
              <a:rPr lang="en-US" altLang="zh-CN" sz="2400" dirty="0">
                <a:solidFill>
                  <a:srgbClr val="FF0000"/>
                </a:solidFill>
                <a:ea typeface="Tahoma" pitchFamily="34" charset="0"/>
                <a:cs typeface="Times New Roman" pitchFamily="18" charset="0"/>
              </a:rPr>
              <a:t>while (</a:t>
            </a:r>
            <a:r>
              <a:rPr lang="zh-CN" altLang="en-US" sz="2400" dirty="0">
                <a:solidFill>
                  <a:srgbClr val="FF0000"/>
                </a:solidFill>
                <a:cs typeface="Times New Roman" pitchFamily="18" charset="0"/>
              </a:rPr>
              <a:t>条件表达式） </a:t>
            </a:r>
            <a:r>
              <a:rPr lang="en-US" altLang="zh-CN" sz="2400" dirty="0">
                <a:solidFill>
                  <a:srgbClr val="FF0000"/>
                </a:solidFill>
                <a:ea typeface="Tahoma" pitchFamily="34" charset="0"/>
                <a:cs typeface="Times New Roman" pitchFamily="18" charset="0"/>
              </a:rPr>
              <a:t>&lt;</a:t>
            </a:r>
            <a:r>
              <a:rPr lang="zh-CN" altLang="en-US" sz="2400" dirty="0">
                <a:solidFill>
                  <a:srgbClr val="FF0000"/>
                </a:solidFill>
                <a:cs typeface="Times New Roman" pitchFamily="18" charset="0"/>
              </a:rPr>
              <a:t>语句</a:t>
            </a:r>
            <a:r>
              <a:rPr lang="en-US" altLang="zh-CN" sz="2400" dirty="0">
                <a:solidFill>
                  <a:srgbClr val="FF0000"/>
                </a:solidFill>
                <a:ea typeface="Tahoma" pitchFamily="34" charset="0"/>
                <a:cs typeface="Times New Roman" pitchFamily="18" charset="0"/>
              </a:rPr>
              <a:t>&gt;</a:t>
            </a:r>
          </a:p>
          <a:p>
            <a:pPr algn="just" eaLnBrk="1" hangingPunct="1">
              <a:spcBef>
                <a:spcPct val="50000"/>
              </a:spcBef>
            </a:pPr>
            <a:r>
              <a:rPr lang="en-US" altLang="zh-CN" sz="2400" dirty="0">
                <a:ea typeface="Tahoma" pitchFamily="34" charset="0"/>
                <a:cs typeface="Times New Roman" pitchFamily="18" charset="0"/>
              </a:rPr>
              <a:t>for</a:t>
            </a:r>
            <a:r>
              <a:rPr lang="zh-CN" altLang="en-US" sz="2400" dirty="0">
                <a:cs typeface="Times New Roman" pitchFamily="18" charset="0"/>
              </a:rPr>
              <a:t>：在执行过程中对变量进行计算和判断，在条件满足时执行</a:t>
            </a:r>
            <a:endParaRPr lang="en-US" altLang="zh-CN" sz="2400" dirty="0">
              <a:ea typeface="Tahoma" pitchFamily="34" charset="0"/>
              <a:cs typeface="Times New Roman" pitchFamily="18" charset="0"/>
            </a:endParaRPr>
          </a:p>
          <a:p>
            <a:pPr marL="0" indent="0" algn="just" eaLnBrk="1" hangingPunct="1">
              <a:spcBef>
                <a:spcPct val="50000"/>
              </a:spcBef>
              <a:buNone/>
            </a:pPr>
            <a:r>
              <a:rPr lang="en-US" altLang="zh-CN" sz="2400" dirty="0">
                <a:solidFill>
                  <a:schemeClr val="accent2"/>
                </a:solidFill>
                <a:ea typeface="Tahoma" pitchFamily="34" charset="0"/>
                <a:cs typeface="Times New Roman" pitchFamily="18" charset="0"/>
              </a:rPr>
              <a:t>	</a:t>
            </a:r>
            <a:r>
              <a:rPr lang="en-US" altLang="zh-CN" sz="2400" dirty="0">
                <a:solidFill>
                  <a:srgbClr val="FF0000"/>
                </a:solidFill>
                <a:ea typeface="Tahoma" pitchFamily="34" charset="0"/>
                <a:cs typeface="Times New Roman" pitchFamily="18" charset="0"/>
              </a:rPr>
              <a:t>for(</a:t>
            </a:r>
            <a:r>
              <a:rPr lang="zh-CN" altLang="en-US" sz="2400" dirty="0">
                <a:solidFill>
                  <a:srgbClr val="FF0000"/>
                </a:solidFill>
                <a:cs typeface="Times New Roman" pitchFamily="18" charset="0"/>
              </a:rPr>
              <a:t>赋初值；条件表达式；计算） </a:t>
            </a:r>
            <a:r>
              <a:rPr lang="en-US" altLang="zh-CN" sz="2400" dirty="0">
                <a:solidFill>
                  <a:srgbClr val="FF0000"/>
                </a:solidFill>
                <a:ea typeface="Tahoma" pitchFamily="34" charset="0"/>
                <a:cs typeface="Times New Roman" pitchFamily="18" charset="0"/>
              </a:rPr>
              <a:t>&lt;</a:t>
            </a:r>
            <a:r>
              <a:rPr lang="zh-CN" altLang="en-US" sz="2400" dirty="0">
                <a:solidFill>
                  <a:srgbClr val="FF0000"/>
                </a:solidFill>
                <a:cs typeface="Times New Roman" pitchFamily="18" charset="0"/>
              </a:rPr>
              <a:t>语句</a:t>
            </a:r>
            <a:r>
              <a:rPr lang="en-US" altLang="zh-CN" sz="2400" dirty="0">
                <a:solidFill>
                  <a:srgbClr val="FF0000"/>
                </a:solidFill>
                <a:ea typeface="Tahoma" pitchFamily="34" charset="0"/>
                <a:cs typeface="Times New Roman" pitchFamily="18" charset="0"/>
              </a:rPr>
              <a:t>&gt;</a:t>
            </a:r>
          </a:p>
          <a:p>
            <a:endParaRPr lang="en-US" altLang="zh-CN" sz="2400" dirty="0">
              <a:ea typeface="Tahoma" pitchFamily="34" charset="0"/>
              <a:cs typeface="Times New Roman" pitchFamily="18" charset="0"/>
            </a:endParaRPr>
          </a:p>
          <a:p>
            <a:pPr marL="0" indent="0">
              <a:buNone/>
            </a:pPr>
            <a:r>
              <a:rPr lang="en-US" altLang="zh-CN" sz="2400" dirty="0">
                <a:solidFill>
                  <a:srgbClr val="000080"/>
                </a:solidFill>
                <a:ea typeface="Tahoma" pitchFamily="34" charset="0"/>
                <a:cs typeface="Times New Roman" pitchFamily="18" charset="0"/>
              </a:rPr>
              <a:t>	</a:t>
            </a:r>
            <a:endParaRPr lang="en-US" altLang="zh-CN" sz="2400" dirty="0">
              <a:ea typeface="Tahoma" pitchFamily="34" charset="0"/>
              <a:cs typeface="Times New Roman" pitchFamily="18" charset="0"/>
            </a:endParaRPr>
          </a:p>
        </p:txBody>
      </p:sp>
    </p:spTree>
    <p:extLst>
      <p:ext uri="{BB962C8B-B14F-4D97-AF65-F5344CB8AC3E}">
        <p14:creationId xmlns:p14="http://schemas.microsoft.com/office/powerpoint/2010/main" val="416474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4968552" cy="4569371"/>
          </a:xfrm>
        </p:spPr>
        <p:txBody>
          <a:bodyPr/>
          <a:lstStyle/>
          <a:p>
            <a:r>
              <a:rPr lang="en-US" altLang="zh-CN" dirty="0"/>
              <a:t>forever</a:t>
            </a:r>
            <a:r>
              <a:rPr lang="zh-CN" altLang="en-US" dirty="0"/>
              <a:t>语句</a:t>
            </a:r>
            <a:endParaRPr lang="en-US" altLang="zh-CN" dirty="0"/>
          </a:p>
          <a:p>
            <a:pPr lvl="1"/>
            <a:r>
              <a:rPr lang="zh-CN" altLang="en-US" sz="2400" dirty="0"/>
              <a:t>常用于产生周期性的波形，用来作为仿真测试信号</a:t>
            </a:r>
            <a:endParaRPr lang="en-US" altLang="zh-CN" sz="2400" dirty="0"/>
          </a:p>
          <a:p>
            <a:pPr lvl="1"/>
            <a:r>
              <a:rPr lang="zh-CN" altLang="en-US" sz="2400" dirty="0"/>
              <a:t>与</a:t>
            </a:r>
            <a:r>
              <a:rPr lang="en-US" altLang="zh-CN" sz="2400" dirty="0"/>
              <a:t>always</a:t>
            </a:r>
            <a:r>
              <a:rPr lang="zh-CN" altLang="en-US" sz="2400" dirty="0"/>
              <a:t>不同之处在于，不能独立写在程序中，必须写在</a:t>
            </a:r>
            <a:r>
              <a:rPr lang="en-US" altLang="zh-CN" sz="2400" dirty="0"/>
              <a:t>initial</a:t>
            </a:r>
            <a:r>
              <a:rPr lang="zh-CN" altLang="en-US" sz="2400" dirty="0"/>
              <a:t>块中</a:t>
            </a:r>
            <a:endParaRPr lang="en-US" altLang="zh-CN" sz="2400" dirty="0"/>
          </a:p>
          <a:p>
            <a:pPr lvl="1"/>
            <a:r>
              <a:rPr lang="en-US" altLang="zh-CN" sz="2000" b="1" dirty="0">
                <a:solidFill>
                  <a:srgbClr val="000080"/>
                </a:solidFill>
                <a:latin typeface="Source Code Pro"/>
              </a:rPr>
              <a:t>	</a:t>
            </a:r>
            <a:r>
              <a:rPr lang="en-US" altLang="zh-CN" sz="2000" b="1" dirty="0">
                <a:solidFill>
                  <a:srgbClr val="0000FF"/>
                </a:solidFill>
                <a:latin typeface="Source Code Pro"/>
              </a:rPr>
              <a:t> forever   </a:t>
            </a:r>
            <a:r>
              <a:rPr lang="zh-CN" altLang="en-US" sz="2400" dirty="0"/>
              <a:t>语句</a:t>
            </a:r>
            <a:endParaRPr lang="en-US" altLang="zh-CN" sz="2400" dirty="0"/>
          </a:p>
          <a:p>
            <a:pPr marL="0" indent="0">
              <a:buNone/>
            </a:pPr>
            <a:r>
              <a:rPr lang="en-US" altLang="zh-CN" sz="2000" b="1" dirty="0">
                <a:solidFill>
                  <a:srgbClr val="0000FF"/>
                </a:solidFill>
                <a:latin typeface="Source Code Pro"/>
              </a:rPr>
              <a:t>	</a:t>
            </a:r>
            <a:endParaRPr lang="en-US" altLang="zh-CN" sz="2400" dirty="0"/>
          </a:p>
        </p:txBody>
      </p:sp>
      <p:sp>
        <p:nvSpPr>
          <p:cNvPr id="2" name="TextBox 1"/>
          <p:cNvSpPr txBox="1"/>
          <p:nvPr/>
        </p:nvSpPr>
        <p:spPr>
          <a:xfrm>
            <a:off x="5580112" y="1700808"/>
            <a:ext cx="3384375" cy="3170099"/>
          </a:xfrm>
          <a:prstGeom prst="rect">
            <a:avLst/>
          </a:prstGeom>
          <a:noFill/>
        </p:spPr>
        <p:txBody>
          <a:bodyPr wrap="square" rtlCol="0">
            <a:spAutoFit/>
          </a:bodyPr>
          <a:lstStyle/>
          <a:p>
            <a:pPr marL="0" indent="0">
              <a:buNone/>
            </a:pPr>
            <a:r>
              <a:rPr lang="en-US" altLang="zh-CN" b="1" dirty="0" err="1">
                <a:solidFill>
                  <a:srgbClr val="0000FF"/>
                </a:solidFill>
                <a:latin typeface="Source Code Pro"/>
              </a:rPr>
              <a:t>reg</a:t>
            </a:r>
            <a:r>
              <a:rPr lang="en-US" altLang="zh-CN" dirty="0">
                <a:solidFill>
                  <a:srgbClr val="000000"/>
                </a:solidFill>
                <a:latin typeface="Source Code Pro"/>
              </a:rPr>
              <a:t> </a:t>
            </a:r>
            <a:r>
              <a:rPr lang="en-US" altLang="zh-CN" dirty="0" err="1">
                <a:solidFill>
                  <a:srgbClr val="000000"/>
                </a:solidFill>
                <a:latin typeface="Source Code Pro"/>
              </a:rPr>
              <a:t>clk</a:t>
            </a:r>
            <a:r>
              <a:rPr lang="en-US" altLang="zh-CN" b="1" dirty="0">
                <a:solidFill>
                  <a:srgbClr val="000080"/>
                </a:solidFill>
                <a:latin typeface="Source Code Pro"/>
              </a:rPr>
              <a:t>;</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FF"/>
                </a:solidFill>
                <a:latin typeface="Source Code Pro"/>
              </a:rPr>
              <a:t>initial</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FF"/>
                </a:solidFill>
                <a:latin typeface="Source Code Pro"/>
              </a:rPr>
              <a:t>begin</a:t>
            </a:r>
            <a:r>
              <a:rPr lang="en-US" altLang="zh-CN" dirty="0">
                <a:solidFill>
                  <a:srgbClr val="000000"/>
                </a:solidFill>
                <a:latin typeface="Source Code Pro"/>
              </a:rPr>
              <a:t> </a:t>
            </a:r>
          </a:p>
          <a:p>
            <a:pPr marL="0" indent="0">
              <a:buNone/>
            </a:pPr>
            <a:r>
              <a:rPr lang="en-US" altLang="zh-CN" dirty="0">
                <a:solidFill>
                  <a:srgbClr val="000000"/>
                </a:solidFill>
                <a:latin typeface="Source Code Pro"/>
              </a:rPr>
              <a:t>      </a:t>
            </a:r>
            <a:r>
              <a:rPr lang="en-US" altLang="zh-CN" dirty="0" err="1">
                <a:solidFill>
                  <a:srgbClr val="000000"/>
                </a:solidFill>
                <a:latin typeface="Source Code Pro"/>
              </a:rPr>
              <a:t>clk</a:t>
            </a:r>
            <a:r>
              <a:rPr lang="en-US" altLang="zh-CN" dirty="0">
                <a:solidFill>
                  <a:srgbClr val="000000"/>
                </a:solidFill>
                <a:latin typeface="Source Code Pro"/>
              </a:rPr>
              <a:t> </a:t>
            </a:r>
            <a:r>
              <a:rPr lang="en-US" altLang="zh-CN" b="1" dirty="0">
                <a:solidFill>
                  <a:srgbClr val="000080"/>
                </a:solidFill>
                <a:latin typeface="Source Code Pro"/>
              </a:rPr>
              <a:t>=</a:t>
            </a:r>
            <a:r>
              <a:rPr lang="en-US" altLang="zh-CN" dirty="0">
                <a:solidFill>
                  <a:srgbClr val="000000"/>
                </a:solidFill>
                <a:latin typeface="Source Code Pro"/>
              </a:rPr>
              <a:t> </a:t>
            </a:r>
            <a:r>
              <a:rPr lang="en-US" altLang="zh-CN" dirty="0">
                <a:solidFill>
                  <a:srgbClr val="FF8000"/>
                </a:solidFill>
                <a:latin typeface="Source Code Pro"/>
              </a:rPr>
              <a:t>0</a:t>
            </a:r>
            <a:r>
              <a:rPr lang="en-US" altLang="zh-CN" b="1" dirty="0">
                <a:solidFill>
                  <a:srgbClr val="000080"/>
                </a:solidFill>
                <a:latin typeface="Source Code Pro"/>
              </a:rPr>
              <a:t>;</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FF"/>
                </a:solidFill>
                <a:latin typeface="Source Code Pro"/>
              </a:rPr>
              <a:t>forever</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FF"/>
                </a:solidFill>
                <a:latin typeface="Source Code Pro"/>
              </a:rPr>
              <a:t>begin</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80"/>
                </a:solidFill>
                <a:latin typeface="Source Code Pro"/>
              </a:rPr>
              <a:t>#</a:t>
            </a:r>
            <a:r>
              <a:rPr lang="en-US" altLang="zh-CN" dirty="0">
                <a:solidFill>
                  <a:srgbClr val="FF8000"/>
                </a:solidFill>
                <a:latin typeface="Source Code Pro"/>
              </a:rPr>
              <a:t>10</a:t>
            </a:r>
            <a:r>
              <a:rPr lang="en-US" altLang="zh-CN" dirty="0">
                <a:solidFill>
                  <a:srgbClr val="000000"/>
                </a:solidFill>
                <a:latin typeface="Source Code Pro"/>
              </a:rPr>
              <a:t> </a:t>
            </a:r>
            <a:r>
              <a:rPr lang="en-US" altLang="zh-CN" dirty="0" err="1">
                <a:solidFill>
                  <a:srgbClr val="000000"/>
                </a:solidFill>
                <a:latin typeface="Source Code Pro"/>
              </a:rPr>
              <a:t>clk</a:t>
            </a:r>
            <a:r>
              <a:rPr lang="en-US" altLang="zh-CN" dirty="0">
                <a:solidFill>
                  <a:srgbClr val="000000"/>
                </a:solidFill>
                <a:latin typeface="Source Code Pro"/>
              </a:rPr>
              <a:t> </a:t>
            </a:r>
            <a:r>
              <a:rPr lang="en-US" altLang="zh-CN" b="1" dirty="0">
                <a:solidFill>
                  <a:srgbClr val="000080"/>
                </a:solidFill>
                <a:latin typeface="Source Code Pro"/>
              </a:rPr>
              <a:t>=</a:t>
            </a:r>
            <a:r>
              <a:rPr lang="en-US" altLang="zh-CN" dirty="0">
                <a:solidFill>
                  <a:srgbClr val="000000"/>
                </a:solidFill>
                <a:latin typeface="Source Code Pro"/>
              </a:rPr>
              <a:t> </a:t>
            </a:r>
            <a:r>
              <a:rPr lang="en-US" altLang="zh-CN" dirty="0">
                <a:solidFill>
                  <a:srgbClr val="FF8000"/>
                </a:solidFill>
                <a:latin typeface="Source Code Pro"/>
              </a:rPr>
              <a:t>1</a:t>
            </a:r>
            <a:r>
              <a:rPr lang="en-US" altLang="zh-CN" b="1" dirty="0">
                <a:solidFill>
                  <a:srgbClr val="000080"/>
                </a:solidFill>
                <a:latin typeface="Source Code Pro"/>
              </a:rPr>
              <a:t>;</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80"/>
                </a:solidFill>
                <a:latin typeface="Source Code Pro"/>
              </a:rPr>
              <a:t>#</a:t>
            </a:r>
            <a:r>
              <a:rPr lang="en-US" altLang="zh-CN" dirty="0">
                <a:solidFill>
                  <a:srgbClr val="FF8000"/>
                </a:solidFill>
                <a:latin typeface="Source Code Pro"/>
              </a:rPr>
              <a:t>10</a:t>
            </a:r>
            <a:r>
              <a:rPr lang="en-US" altLang="zh-CN" dirty="0">
                <a:solidFill>
                  <a:srgbClr val="000000"/>
                </a:solidFill>
                <a:latin typeface="Source Code Pro"/>
              </a:rPr>
              <a:t> </a:t>
            </a:r>
            <a:r>
              <a:rPr lang="en-US" altLang="zh-CN" dirty="0" err="1">
                <a:solidFill>
                  <a:srgbClr val="000000"/>
                </a:solidFill>
                <a:latin typeface="Source Code Pro"/>
              </a:rPr>
              <a:t>clk</a:t>
            </a:r>
            <a:r>
              <a:rPr lang="en-US" altLang="zh-CN" dirty="0">
                <a:solidFill>
                  <a:srgbClr val="000000"/>
                </a:solidFill>
                <a:latin typeface="Source Code Pro"/>
              </a:rPr>
              <a:t> </a:t>
            </a:r>
            <a:r>
              <a:rPr lang="en-US" altLang="zh-CN" b="1" dirty="0">
                <a:solidFill>
                  <a:srgbClr val="000080"/>
                </a:solidFill>
                <a:latin typeface="Source Code Pro"/>
              </a:rPr>
              <a:t>=</a:t>
            </a:r>
            <a:r>
              <a:rPr lang="en-US" altLang="zh-CN" dirty="0">
                <a:solidFill>
                  <a:srgbClr val="000000"/>
                </a:solidFill>
                <a:latin typeface="Source Code Pro"/>
              </a:rPr>
              <a:t> </a:t>
            </a:r>
            <a:r>
              <a:rPr lang="en-US" altLang="zh-CN" dirty="0">
                <a:solidFill>
                  <a:srgbClr val="FF8000"/>
                </a:solidFill>
                <a:latin typeface="Source Code Pro"/>
              </a:rPr>
              <a:t>0</a:t>
            </a:r>
            <a:r>
              <a:rPr lang="en-US" altLang="zh-CN" b="1" dirty="0">
                <a:solidFill>
                  <a:srgbClr val="000080"/>
                </a:solidFill>
                <a:latin typeface="Source Code Pro"/>
              </a:rPr>
              <a:t>;</a:t>
            </a:r>
            <a:r>
              <a:rPr lang="en-US" altLang="zh-CN" dirty="0">
                <a:solidFill>
                  <a:srgbClr val="000000"/>
                </a:solidFill>
                <a:latin typeface="Source Code Pro"/>
              </a:rPr>
              <a:t> </a:t>
            </a:r>
          </a:p>
          <a:p>
            <a:pPr marL="0" indent="0">
              <a:buNone/>
            </a:pPr>
            <a:r>
              <a:rPr lang="en-US" altLang="zh-CN" b="1" dirty="0">
                <a:solidFill>
                  <a:srgbClr val="000000"/>
                </a:solidFill>
                <a:latin typeface="Source Code Pro"/>
              </a:rPr>
              <a:t>	  </a:t>
            </a:r>
            <a:r>
              <a:rPr lang="en-US" altLang="zh-CN" b="1" dirty="0">
                <a:solidFill>
                  <a:srgbClr val="0000FF"/>
                </a:solidFill>
                <a:latin typeface="Source Code Pro"/>
              </a:rPr>
              <a:t>end</a:t>
            </a:r>
            <a:r>
              <a:rPr lang="en-US" altLang="zh-CN" dirty="0">
                <a:solidFill>
                  <a:srgbClr val="000000"/>
                </a:solidFill>
                <a:latin typeface="Source Code Pro"/>
              </a:rPr>
              <a:t> </a:t>
            </a:r>
          </a:p>
          <a:p>
            <a:pPr marL="0" indent="0">
              <a:buNone/>
            </a:pPr>
            <a:r>
              <a:rPr lang="en-US" altLang="zh-CN" b="1" dirty="0">
                <a:solidFill>
                  <a:srgbClr val="0000FF"/>
                </a:solidFill>
                <a:latin typeface="Source Code Pro"/>
              </a:rPr>
              <a:t>       end</a:t>
            </a:r>
            <a:endParaRPr lang="en-US" altLang="zh-CN" sz="2000" dirty="0"/>
          </a:p>
          <a:p>
            <a:endParaRPr lang="zh-CN" altLang="en-US" dirty="0"/>
          </a:p>
        </p:txBody>
      </p:sp>
    </p:spTree>
    <p:extLst>
      <p:ext uri="{BB962C8B-B14F-4D97-AF65-F5344CB8AC3E}">
        <p14:creationId xmlns:p14="http://schemas.microsoft.com/office/powerpoint/2010/main" val="4231119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repeat</a:t>
            </a:r>
            <a:r>
              <a:rPr lang="zh-CN" altLang="en-US" dirty="0"/>
              <a:t>语句</a:t>
            </a:r>
            <a:endParaRPr lang="en-US" altLang="zh-CN" dirty="0"/>
          </a:p>
          <a:p>
            <a:pPr marL="0" indent="0">
              <a:buNone/>
            </a:pPr>
            <a:r>
              <a:rPr lang="en-US" altLang="zh-CN" sz="2000" dirty="0">
                <a:solidFill>
                  <a:srgbClr val="000000"/>
                </a:solidFill>
                <a:latin typeface="Source Code Pro"/>
              </a:rPr>
              <a:t> </a:t>
            </a:r>
            <a:r>
              <a:rPr lang="en-US" altLang="zh-CN" sz="2000" dirty="0">
                <a:solidFill>
                  <a:srgbClr val="008000"/>
                </a:solidFill>
                <a:latin typeface="Source Code Pro"/>
              </a:rPr>
              <a:t>// </a:t>
            </a:r>
            <a:r>
              <a:rPr lang="en-US" altLang="zh-CN" sz="2000" dirty="0" err="1">
                <a:solidFill>
                  <a:srgbClr val="008000"/>
                </a:solidFill>
                <a:latin typeface="Source Code Pro"/>
              </a:rPr>
              <a:t>Parameterizable</a:t>
            </a:r>
            <a:r>
              <a:rPr lang="en-US" altLang="zh-CN" sz="2000" dirty="0">
                <a:solidFill>
                  <a:srgbClr val="008000"/>
                </a:solidFill>
                <a:latin typeface="Source Code Pro"/>
              </a:rPr>
              <a:t> shift and add multiplier </a:t>
            </a:r>
          </a:p>
          <a:p>
            <a:pPr marL="0" indent="0">
              <a:buNone/>
            </a:pPr>
            <a:r>
              <a:rPr lang="en-US" altLang="zh-CN" sz="2000" b="1" dirty="0">
                <a:solidFill>
                  <a:srgbClr val="0000FF"/>
                </a:solidFill>
                <a:latin typeface="Source Code Pro"/>
              </a:rPr>
              <a:t>module</a:t>
            </a:r>
            <a:r>
              <a:rPr lang="en-US" altLang="zh-CN" sz="2000" dirty="0">
                <a:solidFill>
                  <a:srgbClr val="000000"/>
                </a:solidFill>
                <a:latin typeface="Source Code Pro"/>
              </a:rPr>
              <a:t> multiplier</a:t>
            </a:r>
            <a:r>
              <a:rPr lang="en-US" altLang="zh-CN" sz="2000" b="1" dirty="0">
                <a:solidFill>
                  <a:srgbClr val="000080"/>
                </a:solidFill>
                <a:latin typeface="Source Code Pro"/>
              </a:rPr>
              <a:t>(</a:t>
            </a:r>
            <a:r>
              <a:rPr lang="en-US" altLang="zh-CN" sz="2000" dirty="0">
                <a:solidFill>
                  <a:srgbClr val="000000"/>
                </a:solidFill>
                <a:latin typeface="Source Code Pro"/>
              </a:rPr>
              <a:t> result</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op_a</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parameter</a:t>
            </a:r>
            <a:r>
              <a:rPr lang="en-US" altLang="zh-CN" sz="2000" dirty="0">
                <a:solidFill>
                  <a:srgbClr val="000000"/>
                </a:solidFill>
                <a:latin typeface="Source Code Pro"/>
              </a:rPr>
              <a:t> size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8</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input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size</a:t>
            </a:r>
            <a:r>
              <a:rPr lang="en-US" altLang="zh-CN" sz="2000" b="1" dirty="0">
                <a:solidFill>
                  <a:srgbClr val="000080"/>
                </a:solidFill>
                <a:latin typeface="Source Code Pro"/>
              </a:rPr>
              <a:t>:</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op_a</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output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2</a:t>
            </a:r>
            <a:r>
              <a:rPr lang="en-US" altLang="zh-CN" sz="2000" b="1" dirty="0">
                <a:solidFill>
                  <a:srgbClr val="000080"/>
                </a:solidFill>
                <a:latin typeface="Source Code Pro"/>
              </a:rPr>
              <a:t>*</a:t>
            </a:r>
            <a:r>
              <a:rPr lang="en-US" altLang="zh-CN" sz="2000" dirty="0">
                <a:solidFill>
                  <a:srgbClr val="000000"/>
                </a:solidFill>
                <a:latin typeface="Source Code Pro"/>
              </a:rPr>
              <a:t> size</a:t>
            </a:r>
            <a:r>
              <a:rPr lang="en-US" altLang="zh-CN" sz="2000" b="1" dirty="0">
                <a:solidFill>
                  <a:srgbClr val="000080"/>
                </a:solidFill>
                <a:latin typeface="Source Code Pro"/>
              </a:rPr>
              <a:t>:</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result</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2</a:t>
            </a:r>
            <a:r>
              <a:rPr lang="en-US" altLang="zh-CN" sz="2000" b="1" dirty="0">
                <a:solidFill>
                  <a:srgbClr val="000080"/>
                </a:solidFill>
                <a:latin typeface="Source Code Pro"/>
              </a:rPr>
              <a:t>*</a:t>
            </a:r>
            <a:r>
              <a:rPr lang="en-US" altLang="zh-CN" sz="2000" dirty="0">
                <a:solidFill>
                  <a:srgbClr val="000000"/>
                </a:solidFill>
                <a:latin typeface="Source Code Pro"/>
              </a:rPr>
              <a:t> size</a:t>
            </a:r>
            <a:r>
              <a:rPr lang="en-US" altLang="zh-CN" sz="2000" b="1" dirty="0">
                <a:solidFill>
                  <a:srgbClr val="000080"/>
                </a:solidFill>
                <a:latin typeface="Source Code Pro"/>
              </a:rPr>
              <a:t>:</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shift_opa</a:t>
            </a:r>
            <a:r>
              <a:rPr lang="en-US" altLang="zh-CN" sz="2000" b="1" dirty="0">
                <a:solidFill>
                  <a:srgbClr val="000080"/>
                </a:solidFill>
                <a:latin typeface="Source Code Pro"/>
              </a:rPr>
              <a:t>,</a:t>
            </a:r>
            <a:r>
              <a:rPr lang="en-US" altLang="zh-CN" sz="2000" dirty="0">
                <a:solidFill>
                  <a:srgbClr val="000000"/>
                </a:solidFill>
                <a:latin typeface="Source Code Pro"/>
              </a:rPr>
              <a:t> result</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size</a:t>
            </a:r>
            <a:r>
              <a:rPr lang="en-US" altLang="zh-CN" sz="2000" b="1" dirty="0">
                <a:solidFill>
                  <a:srgbClr val="000080"/>
                </a:solidFill>
                <a:latin typeface="Source Code Pro"/>
              </a:rPr>
              <a:t>:</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shift_opb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always</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op_a</a:t>
            </a:r>
            <a:r>
              <a:rPr lang="en-US" altLang="zh-CN" sz="2000" dirty="0">
                <a:solidFill>
                  <a:srgbClr val="000000"/>
                </a:solidFill>
                <a:latin typeface="Source Code Pro"/>
              </a:rPr>
              <a:t> </a:t>
            </a:r>
            <a:r>
              <a:rPr lang="en-US" altLang="zh-CN" sz="2000" b="1" dirty="0">
                <a:solidFill>
                  <a:srgbClr val="0000FF"/>
                </a:solidFill>
                <a:latin typeface="Source Code Pro"/>
              </a:rPr>
              <a:t>or</a:t>
            </a:r>
            <a:r>
              <a:rPr lang="en-US" altLang="zh-CN" sz="2000" dirty="0">
                <a:solidFill>
                  <a:srgbClr val="000000"/>
                </a:solidFill>
                <a:latin typeface="Source Code Pro"/>
              </a:rPr>
              <a:t> </a:t>
            </a:r>
            <a:r>
              <a:rPr lang="en-US" altLang="zh-CN" sz="2000" dirty="0" err="1">
                <a:solidFill>
                  <a:srgbClr val="000000"/>
                </a:solidFill>
                <a:latin typeface="Source Code Pro"/>
              </a:rPr>
              <a:t>op_b</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err="1">
                <a:solidFill>
                  <a:srgbClr val="000000"/>
                </a:solidFill>
                <a:latin typeface="Source Code Pro"/>
              </a:rPr>
              <a:t>shift_opa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op_a</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零扩展至</a:t>
            </a:r>
            <a:r>
              <a:rPr lang="en-US" altLang="zh-CN" sz="2000" dirty="0">
                <a:solidFill>
                  <a:srgbClr val="008000"/>
                </a:solidFill>
                <a:latin typeface="Source Code Pro"/>
              </a:rPr>
              <a:t>16</a:t>
            </a:r>
            <a:r>
              <a:rPr lang="zh-CN" altLang="en-US" sz="2000" dirty="0">
                <a:solidFill>
                  <a:srgbClr val="008000"/>
                </a:solidFill>
                <a:latin typeface="Source Code Pro"/>
              </a:rPr>
              <a:t>位 </a:t>
            </a:r>
            <a:endParaRPr lang="en-US" altLang="zh-CN" sz="2000" dirty="0">
              <a:solidFill>
                <a:srgbClr val="008000"/>
              </a:solidFill>
              <a:latin typeface="Source Code Pro"/>
            </a:endParaRPr>
          </a:p>
          <a:p>
            <a:pPr marL="0" indent="0">
              <a:buNone/>
            </a:pPr>
            <a:r>
              <a:rPr lang="en-US" altLang="zh-CN" sz="2000" dirty="0">
                <a:solidFill>
                  <a:srgbClr val="008000"/>
                </a:solidFill>
                <a:latin typeface="Source Code Pro"/>
              </a:rPr>
              <a:t>	</a:t>
            </a:r>
            <a:r>
              <a:rPr lang="en-US" altLang="zh-CN" sz="2000" dirty="0" err="1">
                <a:solidFill>
                  <a:srgbClr val="000000"/>
                </a:solidFill>
                <a:latin typeface="Source Code Pro"/>
              </a:rPr>
              <a:t>shift_opb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op_b</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Tree>
    <p:extLst>
      <p:ext uri="{BB962C8B-B14F-4D97-AF65-F5344CB8AC3E}">
        <p14:creationId xmlns:p14="http://schemas.microsoft.com/office/powerpoint/2010/main" val="1951209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repeat</a:t>
            </a:r>
            <a:r>
              <a:rPr lang="zh-CN" altLang="en-US" dirty="0"/>
              <a:t>语句</a:t>
            </a:r>
            <a:endParaRPr lang="en-US" altLang="zh-CN" dirty="0"/>
          </a:p>
          <a:p>
            <a:pPr marL="0" indent="0">
              <a:buNone/>
            </a:pPr>
            <a:r>
              <a:rPr lang="en-US" altLang="zh-CN" sz="2000" b="1" dirty="0">
                <a:solidFill>
                  <a:srgbClr val="0000FF"/>
                </a:solidFill>
                <a:latin typeface="Source Code Pro"/>
              </a:rPr>
              <a:t>	repeat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size</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10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shift_opb</a:t>
            </a:r>
            <a:r>
              <a:rPr lang="en-US" altLang="zh-CN" sz="2000" b="1" dirty="0">
                <a:solidFill>
                  <a:srgbClr val="000080"/>
                </a:solidFill>
                <a:latin typeface="Source Code Pro"/>
              </a:rPr>
              <a:t>[</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result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shift_opa</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err="1">
                <a:solidFill>
                  <a:srgbClr val="000000"/>
                </a:solidFill>
                <a:latin typeface="Source Code Pro"/>
              </a:rPr>
              <a:t>shift_opa</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shift_opa</a:t>
            </a:r>
            <a:r>
              <a:rPr lang="en-US" altLang="zh-CN" sz="2000" dirty="0">
                <a:solidFill>
                  <a:srgbClr val="000000"/>
                </a:solidFill>
                <a:latin typeface="Source Code Pro"/>
              </a:rPr>
              <a:t> </a:t>
            </a:r>
            <a:r>
              <a:rPr lang="en-US" altLang="zh-CN" sz="2000" b="1" dirty="0">
                <a:solidFill>
                  <a:srgbClr val="000080"/>
                </a:solidFill>
                <a:latin typeface="Source Code Pro"/>
              </a:rPr>
              <a:t>&lt;&lt;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Shift left </a:t>
            </a:r>
          </a:p>
          <a:p>
            <a:pPr marL="0" indent="0">
              <a:buNone/>
            </a:pPr>
            <a:r>
              <a:rPr lang="en-US" altLang="zh-CN" sz="2000" dirty="0">
                <a:solidFill>
                  <a:srgbClr val="008000"/>
                </a:solidFill>
                <a:latin typeface="Source Code Pro"/>
              </a:rPr>
              <a:t>		</a:t>
            </a:r>
            <a:r>
              <a:rPr lang="en-US" altLang="zh-CN" sz="2000" dirty="0" err="1">
                <a:solidFill>
                  <a:srgbClr val="000000"/>
                </a:solidFill>
                <a:latin typeface="Source Code Pro"/>
              </a:rPr>
              <a:t>shift_opb</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shift_opb</a:t>
            </a:r>
            <a:r>
              <a:rPr lang="en-US" altLang="zh-CN" sz="2000" dirty="0">
                <a:solidFill>
                  <a:srgbClr val="000000"/>
                </a:solidFill>
                <a:latin typeface="Source Code Pro"/>
              </a:rPr>
              <a:t> </a:t>
            </a:r>
            <a:r>
              <a:rPr lang="en-US" altLang="zh-CN" sz="2000" b="1" dirty="0">
                <a:solidFill>
                  <a:srgbClr val="000080"/>
                </a:solidFill>
                <a:latin typeface="Source Code Pro"/>
              </a:rPr>
              <a:t>&gt;&gt;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Shift right </a:t>
            </a: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p>
          <a:p>
            <a:pPr marL="0" indent="0">
              <a:buNone/>
            </a:pPr>
            <a:r>
              <a:rPr lang="en-US" altLang="zh-CN" sz="2000" b="1" dirty="0" err="1">
                <a:solidFill>
                  <a:srgbClr val="0000FF"/>
                </a:solidFill>
                <a:latin typeface="Source Code Pro"/>
              </a:rPr>
              <a:t>endmodule</a:t>
            </a:r>
            <a:endParaRPr lang="en-US" altLang="zh-CN" sz="2000" dirty="0"/>
          </a:p>
        </p:txBody>
      </p:sp>
    </p:spTree>
    <p:extLst>
      <p:ext uri="{BB962C8B-B14F-4D97-AF65-F5344CB8AC3E}">
        <p14:creationId xmlns:p14="http://schemas.microsoft.com/office/powerpoint/2010/main" val="416474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while</a:t>
            </a:r>
            <a:r>
              <a:rPr lang="zh-CN" altLang="en-US" dirty="0"/>
              <a:t>语句</a:t>
            </a:r>
            <a:endParaRPr lang="en-US" altLang="zh-CN" dirty="0"/>
          </a:p>
          <a:p>
            <a:pPr marL="0" indent="0">
              <a:buNone/>
            </a:pPr>
            <a:r>
              <a:rPr lang="en-US" altLang="zh-CN" sz="2000" b="1" dirty="0">
                <a:solidFill>
                  <a:srgbClr val="0000FF"/>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7</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tempreg</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err="1">
                <a:solidFill>
                  <a:srgbClr val="0000FF"/>
                </a:solidFill>
                <a:latin typeface="Source Code Pro"/>
              </a:rPr>
              <a:t>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count</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1050" dirty="0">
                <a:solidFill>
                  <a:srgbClr val="000000"/>
                </a:solidFill>
                <a:latin typeface="Source Code Pro"/>
              </a:rPr>
              <a:t>	... ...</a:t>
            </a:r>
          </a:p>
          <a:p>
            <a:pPr marL="0" indent="0">
              <a:buNone/>
            </a:pPr>
            <a:r>
              <a:rPr lang="en-US" altLang="zh-CN" sz="2000" dirty="0">
                <a:solidFill>
                  <a:srgbClr val="000000"/>
                </a:solidFill>
                <a:latin typeface="Source Code Pro"/>
              </a:rPr>
              <a:t>	count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while</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tempreg</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a:t>
            </a:r>
            <a:r>
              <a:rPr lang="zh-CN" altLang="en-US" sz="2000" dirty="0">
                <a:solidFill>
                  <a:srgbClr val="008000"/>
                </a:solidFill>
                <a:latin typeface="Source Code Pro"/>
              </a:rPr>
              <a:t>统计</a:t>
            </a:r>
            <a:r>
              <a:rPr lang="en-US" altLang="zh-CN" sz="2000" dirty="0" err="1">
                <a:solidFill>
                  <a:srgbClr val="008000"/>
                </a:solidFill>
                <a:latin typeface="Source Code Pro"/>
              </a:rPr>
              <a:t>tempreg</a:t>
            </a:r>
            <a:r>
              <a:rPr lang="zh-CN" altLang="en-US" sz="2000" dirty="0">
                <a:solidFill>
                  <a:srgbClr val="008000"/>
                </a:solidFill>
                <a:latin typeface="Source Code Pro"/>
              </a:rPr>
              <a:t>中 </a:t>
            </a:r>
            <a:r>
              <a:rPr lang="en-US" altLang="zh-CN" sz="2000" dirty="0">
                <a:solidFill>
                  <a:srgbClr val="008000"/>
                </a:solidFill>
                <a:latin typeface="Source Code Pro"/>
              </a:rPr>
              <a:t>1 </a:t>
            </a:r>
            <a:r>
              <a:rPr lang="zh-CN" altLang="en-US" sz="2000" dirty="0">
                <a:solidFill>
                  <a:srgbClr val="008000"/>
                </a:solidFill>
                <a:latin typeface="Source Code Pro"/>
              </a:rPr>
              <a:t>的个数 </a:t>
            </a:r>
            <a:endParaRPr lang="en-US" altLang="zh-CN" sz="2000" dirty="0">
              <a:solidFill>
                <a:srgbClr val="008000"/>
              </a:solidFill>
              <a:latin typeface="Source Code Pro"/>
            </a:endParaRPr>
          </a:p>
          <a:p>
            <a:pPr marL="0" indent="0">
              <a:buNone/>
            </a:pPr>
            <a:r>
              <a:rPr lang="en-US" altLang="zh-CN" sz="2000" b="1" dirty="0">
                <a:solidFill>
                  <a:srgbClr val="008000"/>
                </a:solidFill>
                <a:latin typeface="Source Code Pro"/>
              </a:rPr>
              <a:t>	  </a:t>
            </a:r>
            <a:r>
              <a:rPr lang="en-US" altLang="zh-CN" sz="2000" b="1" dirty="0">
                <a:solidFill>
                  <a:srgbClr val="0000FF"/>
                </a:solidFill>
                <a:latin typeface="Source Code Pro"/>
              </a:rPr>
              <a:t>begin</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tempreg</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count </a:t>
            </a:r>
            <a:r>
              <a:rPr lang="en-US" altLang="zh-CN" sz="2000" b="1" dirty="0">
                <a:solidFill>
                  <a:srgbClr val="000080"/>
                </a:solidFill>
                <a:latin typeface="Source Code Pro"/>
              </a:rPr>
              <a:t>=</a:t>
            </a:r>
            <a:r>
              <a:rPr lang="en-US" altLang="zh-CN" sz="2000" dirty="0">
                <a:solidFill>
                  <a:srgbClr val="000000"/>
                </a:solidFill>
                <a:latin typeface="Source Code Pro"/>
              </a:rPr>
              <a:t> count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p>
          <a:p>
            <a:pPr marL="0" indent="0">
              <a:buNone/>
            </a:pPr>
            <a:r>
              <a:rPr lang="en-US" altLang="zh-CN" sz="2000" b="1" dirty="0">
                <a:solidFill>
                  <a:srgbClr val="000080"/>
                </a:solidFill>
                <a:latin typeface="Source Code Pro"/>
              </a:rPr>
              <a:t>		</a:t>
            </a:r>
            <a:r>
              <a:rPr lang="en-US" altLang="zh-CN" sz="2000" dirty="0">
                <a:solidFill>
                  <a:srgbClr val="000000"/>
                </a:solidFill>
                <a:latin typeface="Source Code Pro"/>
              </a:rPr>
              <a:t> </a:t>
            </a:r>
            <a:r>
              <a:rPr lang="en-US" altLang="zh-CN" sz="2000" dirty="0" err="1">
                <a:solidFill>
                  <a:srgbClr val="000000"/>
                </a:solidFill>
                <a:latin typeface="Source Code Pro"/>
              </a:rPr>
              <a:t>tempreg</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tempreg</a:t>
            </a:r>
            <a:r>
              <a:rPr lang="en-US" altLang="zh-CN" sz="2000" dirty="0">
                <a:solidFill>
                  <a:srgbClr val="000000"/>
                </a:solidFill>
                <a:latin typeface="Source Code Pro"/>
              </a:rPr>
              <a:t> </a:t>
            </a:r>
            <a:r>
              <a:rPr lang="en-US" altLang="zh-CN" sz="2000" b="1" dirty="0">
                <a:solidFill>
                  <a:srgbClr val="000080"/>
                </a:solidFill>
                <a:latin typeface="Source Code Pro"/>
              </a:rPr>
              <a:t>&gt;&gt;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008000"/>
                </a:solidFill>
                <a:latin typeface="Source Code Pro"/>
              </a:rPr>
              <a:t>// Shift right</a:t>
            </a:r>
          </a:p>
          <a:p>
            <a:pPr marL="0" indent="0">
              <a:buNone/>
            </a:pPr>
            <a:r>
              <a:rPr lang="en-US" altLang="zh-CN" sz="2000" dirty="0">
                <a:solidFill>
                  <a:srgbClr val="008000"/>
                </a:solidFill>
                <a:latin typeface="Source Code Pro"/>
              </a:rPr>
              <a:t>	   </a:t>
            </a:r>
            <a:r>
              <a:rPr lang="en-US" altLang="zh-CN" sz="2000" b="1" dirty="0">
                <a:solidFill>
                  <a:srgbClr val="0000FF"/>
                </a:solidFill>
                <a:latin typeface="Source Code Pro"/>
              </a:rPr>
              <a:t>end</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end</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416474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循环语句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en-US" altLang="zh-CN" dirty="0"/>
              <a:t>for</a:t>
            </a:r>
            <a:r>
              <a:rPr lang="zh-CN" altLang="en-US" dirty="0"/>
              <a:t>语句</a:t>
            </a:r>
            <a:endParaRPr lang="en-US" altLang="zh-CN" dirty="0"/>
          </a:p>
          <a:p>
            <a:pPr marL="0" indent="0">
              <a:buNone/>
            </a:pPr>
            <a:r>
              <a:rPr lang="en-US" altLang="zh-CN" sz="2000" dirty="0">
                <a:solidFill>
                  <a:srgbClr val="008000"/>
                </a:solidFill>
                <a:latin typeface="Source Code Pro"/>
              </a:rPr>
              <a:t>// X</a:t>
            </a:r>
            <a:r>
              <a:rPr lang="zh-CN" altLang="en-US" sz="2000" dirty="0">
                <a:solidFill>
                  <a:srgbClr val="008000"/>
                </a:solidFill>
                <a:latin typeface="Source Code Pro"/>
              </a:rPr>
              <a:t>检测 </a:t>
            </a:r>
            <a:endParaRPr lang="en-US" altLang="zh-CN" sz="2000" dirty="0">
              <a:solidFill>
                <a:srgbClr val="008000"/>
              </a:solidFill>
              <a:latin typeface="Source Code Pro"/>
            </a:endParaRPr>
          </a:p>
          <a:p>
            <a:pPr marL="0" indent="0">
              <a:buNone/>
            </a:pPr>
            <a:r>
              <a:rPr lang="en-US" altLang="zh-CN" sz="2000" b="1" dirty="0">
                <a:solidFill>
                  <a:srgbClr val="0000FF"/>
                </a:solidFill>
                <a:latin typeface="Source Code Pro"/>
              </a:rPr>
              <a:t>for</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index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index </a:t>
            </a:r>
            <a:r>
              <a:rPr lang="en-US" altLang="zh-CN" sz="2000" b="1" dirty="0">
                <a:solidFill>
                  <a:srgbClr val="000080"/>
                </a:solidFill>
                <a:latin typeface="Source Code Pro"/>
              </a:rPr>
              <a:t>&lt;</a:t>
            </a:r>
            <a:r>
              <a:rPr lang="en-US" altLang="zh-CN" sz="2000" dirty="0">
                <a:solidFill>
                  <a:srgbClr val="000000"/>
                </a:solidFill>
                <a:latin typeface="Source Code Pro"/>
              </a:rPr>
              <a:t> size</a:t>
            </a:r>
            <a:r>
              <a:rPr lang="en-US" altLang="zh-CN" sz="2000" b="1" dirty="0">
                <a:solidFill>
                  <a:srgbClr val="000080"/>
                </a:solidFill>
                <a:latin typeface="Source Code Pro"/>
              </a:rPr>
              <a:t>;</a:t>
            </a:r>
            <a:r>
              <a:rPr lang="en-US" altLang="zh-CN" sz="2000" dirty="0">
                <a:solidFill>
                  <a:srgbClr val="000000"/>
                </a:solidFill>
                <a:latin typeface="Source Code Pro"/>
              </a:rPr>
              <a:t> index </a:t>
            </a:r>
            <a:r>
              <a:rPr lang="en-US" altLang="zh-CN" sz="2000" b="1" dirty="0">
                <a:solidFill>
                  <a:srgbClr val="000080"/>
                </a:solidFill>
                <a:latin typeface="Source Code Pro"/>
              </a:rPr>
              <a:t>=</a:t>
            </a:r>
            <a:r>
              <a:rPr lang="en-US" altLang="zh-CN" sz="2000" dirty="0">
                <a:solidFill>
                  <a:srgbClr val="000000"/>
                </a:solidFill>
                <a:latin typeface="Source Code Pro"/>
              </a:rPr>
              <a:t> index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FF"/>
                </a:solidFill>
                <a:latin typeface="Source Code Pro"/>
              </a:rPr>
              <a:t>if</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val</a:t>
            </a:r>
            <a:r>
              <a:rPr lang="en-US" altLang="zh-CN" sz="2000" b="1" dirty="0">
                <a:solidFill>
                  <a:srgbClr val="000080"/>
                </a:solidFill>
                <a:latin typeface="Source Code Pro"/>
              </a:rPr>
              <a:t>[</a:t>
            </a:r>
            <a:r>
              <a:rPr lang="en-US" altLang="zh-CN" sz="2000" dirty="0">
                <a:solidFill>
                  <a:srgbClr val="000000"/>
                </a:solidFill>
                <a:latin typeface="Source Code Pro"/>
              </a:rPr>
              <a:t> index</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1'bx</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a:t>
            </a:r>
            <a:r>
              <a:rPr lang="en-US" altLang="zh-CN" sz="2000" dirty="0">
                <a:solidFill>
                  <a:srgbClr val="8000FF"/>
                </a:solidFill>
                <a:latin typeface="Source Code Pro"/>
              </a:rPr>
              <a:t>$display</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808080"/>
                </a:solidFill>
                <a:latin typeface="Source Code Pro"/>
              </a:rPr>
              <a:t>" found an X"</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endParaRPr lang="en-US" altLang="zh-CN" sz="800" dirty="0">
              <a:solidFill>
                <a:srgbClr val="000000"/>
              </a:solidFill>
              <a:latin typeface="Source Code Pro"/>
            </a:endParaRPr>
          </a:p>
          <a:p>
            <a:pPr marL="0" indent="0">
              <a:buNone/>
            </a:pPr>
            <a:r>
              <a:rPr lang="en-US" altLang="zh-CN" sz="2000" dirty="0">
                <a:solidFill>
                  <a:srgbClr val="008000"/>
                </a:solidFill>
                <a:latin typeface="Source Code Pro"/>
              </a:rPr>
              <a:t>// </a:t>
            </a:r>
            <a:r>
              <a:rPr lang="zh-CN" altLang="en-US" sz="2000" dirty="0">
                <a:solidFill>
                  <a:srgbClr val="008000"/>
                </a:solidFill>
                <a:latin typeface="Source Code Pro"/>
              </a:rPr>
              <a:t>存储器初始化</a:t>
            </a:r>
            <a:r>
              <a:rPr lang="en-US" altLang="zh-CN" sz="2000" dirty="0">
                <a:solidFill>
                  <a:srgbClr val="008000"/>
                </a:solidFill>
                <a:latin typeface="Source Code Pro"/>
              </a:rPr>
              <a:t>; “!= 0”</a:t>
            </a:r>
            <a:r>
              <a:rPr lang="zh-CN" altLang="en-US" sz="2000" dirty="0">
                <a:solidFill>
                  <a:srgbClr val="008000"/>
                </a:solidFill>
                <a:latin typeface="Source Code Pro"/>
              </a:rPr>
              <a:t>仿真效率高 </a:t>
            </a:r>
            <a:endParaRPr lang="en-US" altLang="zh-CN" sz="2000" dirty="0">
              <a:solidFill>
                <a:srgbClr val="008000"/>
              </a:solidFill>
              <a:latin typeface="Source Code Pro"/>
            </a:endParaRPr>
          </a:p>
          <a:p>
            <a:pPr marL="0" indent="0">
              <a:buNone/>
            </a:pPr>
            <a:r>
              <a:rPr lang="en-US" altLang="zh-CN" sz="2000" b="1" dirty="0">
                <a:solidFill>
                  <a:srgbClr val="0000FF"/>
                </a:solidFill>
                <a:latin typeface="Source Code Pro"/>
              </a:rPr>
              <a:t>for</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err="1">
                <a:solidFill>
                  <a:srgbClr val="000000"/>
                </a:solidFill>
                <a:latin typeface="Source Code Pro"/>
              </a:rPr>
              <a:t>i</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size</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i</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i</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i</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memory</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i</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endParaRPr lang="en-US" altLang="zh-CN" sz="800" dirty="0">
              <a:solidFill>
                <a:srgbClr val="000000"/>
              </a:solidFill>
              <a:latin typeface="Source Code Pro"/>
            </a:endParaRPr>
          </a:p>
          <a:p>
            <a:pPr marL="0" indent="0">
              <a:buNone/>
            </a:pPr>
            <a:r>
              <a:rPr lang="en-US" altLang="zh-CN" sz="2000" dirty="0">
                <a:solidFill>
                  <a:srgbClr val="008000"/>
                </a:solidFill>
                <a:latin typeface="Source Code Pro"/>
              </a:rPr>
              <a:t>// </a:t>
            </a:r>
            <a:r>
              <a:rPr lang="zh-CN" altLang="en-US" sz="2000" dirty="0">
                <a:solidFill>
                  <a:srgbClr val="008000"/>
                </a:solidFill>
                <a:latin typeface="Source Code Pro"/>
              </a:rPr>
              <a:t>阶乘序列 </a:t>
            </a:r>
            <a:endParaRPr lang="en-US" altLang="zh-CN" sz="2000" dirty="0">
              <a:solidFill>
                <a:srgbClr val="008000"/>
              </a:solidFill>
              <a:latin typeface="Source Code Pro"/>
            </a:endParaRPr>
          </a:p>
          <a:p>
            <a:pPr marL="0" indent="0">
              <a:buNone/>
            </a:pPr>
            <a:r>
              <a:rPr lang="en-US" altLang="zh-CN" sz="2000" dirty="0">
                <a:solidFill>
                  <a:srgbClr val="000000"/>
                </a:solidFill>
                <a:latin typeface="Source Code Pro"/>
              </a:rPr>
              <a:t>factorial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FF"/>
                </a:solidFill>
                <a:latin typeface="Source Code Pro"/>
              </a:rPr>
              <a:t>for</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000000"/>
                </a:solidFill>
                <a:latin typeface="Source Code Pro"/>
              </a:rPr>
              <a:t>j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err="1">
                <a:solidFill>
                  <a:srgbClr val="000000"/>
                </a:solidFill>
                <a:latin typeface="Source Code Pro"/>
              </a:rPr>
              <a:t>num</a:t>
            </a:r>
            <a:r>
              <a:rPr lang="en-US" altLang="zh-CN" sz="2000" b="1" dirty="0">
                <a:solidFill>
                  <a:srgbClr val="000080"/>
                </a:solidFill>
                <a:latin typeface="Source Code Pro"/>
              </a:rPr>
              <a:t>;</a:t>
            </a:r>
            <a:r>
              <a:rPr lang="en-US" altLang="zh-CN" sz="2000" dirty="0">
                <a:solidFill>
                  <a:srgbClr val="000000"/>
                </a:solidFill>
                <a:latin typeface="Source Code Pro"/>
              </a:rPr>
              <a:t> j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0</a:t>
            </a:r>
            <a:r>
              <a:rPr lang="en-US" altLang="zh-CN" sz="2000" b="1" dirty="0">
                <a:solidFill>
                  <a:srgbClr val="000080"/>
                </a:solidFill>
                <a:latin typeface="Source Code Pro"/>
              </a:rPr>
              <a:t>;</a:t>
            </a:r>
            <a:r>
              <a:rPr lang="en-US" altLang="zh-CN" sz="2000" dirty="0">
                <a:solidFill>
                  <a:srgbClr val="000000"/>
                </a:solidFill>
                <a:latin typeface="Source Code Pro"/>
              </a:rPr>
              <a:t> j </a:t>
            </a:r>
            <a:r>
              <a:rPr lang="en-US" altLang="zh-CN" sz="2000" b="1" dirty="0">
                <a:solidFill>
                  <a:srgbClr val="000080"/>
                </a:solidFill>
                <a:latin typeface="Source Code Pro"/>
              </a:rPr>
              <a:t>=</a:t>
            </a:r>
            <a:r>
              <a:rPr lang="en-US" altLang="zh-CN" sz="2000" dirty="0">
                <a:solidFill>
                  <a:srgbClr val="000000"/>
                </a:solidFill>
                <a:latin typeface="Source Code Pro"/>
              </a:rPr>
              <a:t> j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1</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dirty="0">
                <a:solidFill>
                  <a:srgbClr val="000000"/>
                </a:solidFill>
                <a:latin typeface="Source Code Pro"/>
              </a:rPr>
              <a:t>	factorial </a:t>
            </a:r>
            <a:r>
              <a:rPr lang="en-US" altLang="zh-CN" sz="2000" b="1" dirty="0">
                <a:solidFill>
                  <a:srgbClr val="000080"/>
                </a:solidFill>
                <a:latin typeface="Source Code Pro"/>
              </a:rPr>
              <a:t>=</a:t>
            </a:r>
            <a:r>
              <a:rPr lang="en-US" altLang="zh-CN" sz="2000" dirty="0">
                <a:solidFill>
                  <a:srgbClr val="000000"/>
                </a:solidFill>
                <a:latin typeface="Source Code Pro"/>
              </a:rPr>
              <a:t> factorial </a:t>
            </a:r>
            <a:r>
              <a:rPr lang="en-US" altLang="zh-CN" sz="2000" b="1" dirty="0">
                <a:solidFill>
                  <a:srgbClr val="000080"/>
                </a:solidFill>
                <a:latin typeface="Source Code Pro"/>
              </a:rPr>
              <a:t>*</a:t>
            </a:r>
            <a:r>
              <a:rPr lang="en-US" altLang="zh-CN" sz="2000" dirty="0">
                <a:solidFill>
                  <a:srgbClr val="000000"/>
                </a:solidFill>
                <a:latin typeface="Source Code Pro"/>
              </a:rPr>
              <a:t> j</a:t>
            </a:r>
            <a:r>
              <a:rPr lang="en-US" altLang="zh-CN" sz="2000" b="1" dirty="0">
                <a:solidFill>
                  <a:srgbClr val="000080"/>
                </a:solidFill>
                <a:latin typeface="Source Code Pro"/>
              </a:rPr>
              <a:t>;</a:t>
            </a:r>
            <a:r>
              <a:rPr lang="en-US" altLang="zh-CN" sz="2000" dirty="0">
                <a:solidFill>
                  <a:srgbClr val="000000"/>
                </a:solidFill>
                <a:latin typeface="Source Code Pro"/>
              </a:rPr>
              <a:t> </a:t>
            </a:r>
            <a:endParaRPr lang="en-US" altLang="zh-CN" sz="2000" dirty="0"/>
          </a:p>
        </p:txBody>
      </p:sp>
    </p:spTree>
    <p:extLst>
      <p:ext uri="{BB962C8B-B14F-4D97-AF65-F5344CB8AC3E}">
        <p14:creationId xmlns:p14="http://schemas.microsoft.com/office/powerpoint/2010/main" val="416474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块语句</a:t>
            </a:r>
            <a:endParaRPr lang="en-US" altLang="zh-CN" dirty="0"/>
          </a:p>
          <a:p>
            <a:pPr lvl="1"/>
            <a:r>
              <a:rPr lang="zh-CN" altLang="en-US" sz="2400" dirty="0"/>
              <a:t>作用：将多条语句合并成一组，使它们像一条语句一样</a:t>
            </a:r>
            <a:endParaRPr lang="en-US" altLang="zh-CN" sz="2400" dirty="0"/>
          </a:p>
          <a:p>
            <a:pPr lvl="1"/>
            <a:r>
              <a:rPr lang="zh-CN" altLang="en-US" sz="2400" dirty="0"/>
              <a:t>类型：顺序块和并行块</a:t>
            </a:r>
            <a:endParaRPr lang="en-US" altLang="zh-C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37" y="3068960"/>
            <a:ext cx="8603471" cy="209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5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0" y="1196752"/>
            <a:ext cx="9144000" cy="4569371"/>
          </a:xfrm>
        </p:spPr>
        <p:txBody>
          <a:bodyPr/>
          <a:lstStyle/>
          <a:p>
            <a:r>
              <a:rPr lang="zh-CN" altLang="en-US" dirty="0"/>
              <a:t>设计流程</a:t>
            </a:r>
            <a:endParaRPr lang="en-US" altLang="zh-CN" dirty="0"/>
          </a:p>
          <a:p>
            <a:pPr lvl="1"/>
            <a:r>
              <a:rPr lang="zh-CN" altLang="en-US" dirty="0"/>
              <a:t>用</a:t>
            </a:r>
            <a:r>
              <a:rPr lang="en-US" altLang="zh-CN" dirty="0"/>
              <a:t>HDL</a:t>
            </a:r>
            <a:r>
              <a:rPr lang="zh-CN" altLang="en-US" dirty="0"/>
              <a:t>从上层到下层（从抽象到具体）实现设计思想</a:t>
            </a:r>
            <a:endParaRPr lang="en-US" altLang="zh-CN" dirty="0"/>
          </a:p>
          <a:p>
            <a:pPr lvl="1"/>
            <a:r>
              <a:rPr lang="zh-CN" altLang="en-US" dirty="0"/>
              <a:t>利用</a:t>
            </a:r>
            <a:r>
              <a:rPr lang="en-US" altLang="zh-CN" dirty="0"/>
              <a:t>EDA</a:t>
            </a:r>
            <a:r>
              <a:rPr lang="zh-CN" altLang="en-US" dirty="0"/>
              <a:t>工具逐层进行仿真验证</a:t>
            </a:r>
            <a:endParaRPr lang="en-US" altLang="zh-CN" dirty="0"/>
          </a:p>
          <a:p>
            <a:pPr lvl="1"/>
            <a:r>
              <a:rPr lang="zh-CN" altLang="en-US" dirty="0"/>
              <a:t>把需要编成具体物理电路的模块组合经由自动综合工具转换到门级电路网表</a:t>
            </a:r>
            <a:endParaRPr lang="en-US" altLang="zh-CN" dirty="0"/>
          </a:p>
          <a:p>
            <a:pPr lvl="1"/>
            <a:r>
              <a:rPr lang="zh-CN" altLang="en-US" dirty="0"/>
              <a:t>用</a:t>
            </a:r>
            <a:r>
              <a:rPr lang="en-US" altLang="zh-CN" dirty="0"/>
              <a:t>ASIC</a:t>
            </a:r>
            <a:r>
              <a:rPr lang="zh-CN" altLang="en-US" dirty="0"/>
              <a:t>或者</a:t>
            </a:r>
            <a:r>
              <a:rPr lang="en-US" altLang="zh-CN" dirty="0"/>
              <a:t>FPGA</a:t>
            </a:r>
            <a:r>
              <a:rPr lang="zh-CN" altLang="en-US" dirty="0"/>
              <a:t>自动布局布线工具把网表转换成具体电路布线结构的实现</a:t>
            </a:r>
            <a:endParaRPr lang="en-US" altLang="zh-CN" dirty="0"/>
          </a:p>
          <a:p>
            <a:pPr lvl="1"/>
            <a:r>
              <a:rPr lang="zh-CN" altLang="en-US" dirty="0"/>
              <a:t>制成物理器件之前，还可以用</a:t>
            </a:r>
            <a:r>
              <a:rPr lang="en-US" altLang="zh-CN" dirty="0"/>
              <a:t>Verilog</a:t>
            </a:r>
            <a:r>
              <a:rPr lang="zh-CN" altLang="en-US" dirty="0"/>
              <a:t>的门级模型来代替具体基本原件</a:t>
            </a:r>
          </a:p>
        </p:txBody>
      </p:sp>
    </p:spTree>
    <p:extLst>
      <p:ext uri="{BB962C8B-B14F-4D97-AF65-F5344CB8AC3E}">
        <p14:creationId xmlns:p14="http://schemas.microsoft.com/office/powerpoint/2010/main" val="2599120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251520" y="1196752"/>
            <a:ext cx="8892480" cy="4569371"/>
          </a:xfrm>
        </p:spPr>
        <p:txBody>
          <a:bodyPr/>
          <a:lstStyle/>
          <a:p>
            <a:r>
              <a:rPr lang="zh-CN" altLang="en-US" dirty="0"/>
              <a:t>顺序块（过程块）</a:t>
            </a:r>
            <a:endParaRPr lang="en-US" altLang="zh-CN" dirty="0"/>
          </a:p>
          <a:p>
            <a:pPr lvl="1"/>
            <a:r>
              <a:rPr lang="zh-CN" altLang="en-US" sz="2400" dirty="0"/>
              <a:t>关键字</a:t>
            </a:r>
            <a:r>
              <a:rPr lang="en-US" altLang="zh-CN" sz="2400" dirty="0"/>
              <a:t>	</a:t>
            </a:r>
            <a:r>
              <a:rPr lang="en-US" altLang="zh-CN" sz="2000" b="1" dirty="0">
                <a:solidFill>
                  <a:srgbClr val="0000FF"/>
                </a:solidFill>
                <a:latin typeface="Source Code Pro"/>
              </a:rPr>
              <a:t>begin-end</a:t>
            </a:r>
            <a:endParaRPr lang="en-US" altLang="zh-CN" sz="2400" dirty="0"/>
          </a:p>
          <a:p>
            <a:pPr lvl="1"/>
            <a:r>
              <a:rPr lang="zh-CN" altLang="en-US" sz="2400" dirty="0"/>
              <a:t>语句是一条接一条按顺序执行的</a:t>
            </a:r>
            <a:endParaRPr lang="en-US" altLang="zh-CN" sz="2400" dirty="0"/>
          </a:p>
          <a:p>
            <a:pPr lvl="1"/>
            <a:r>
              <a:rPr lang="zh-CN" altLang="en-US" sz="2400" dirty="0"/>
              <a:t>如果语句包括延迟或时间控制，那么延迟总是相对于前面那条语句执行完成的仿真时间的</a:t>
            </a:r>
            <a:endParaRPr lang="en-US" altLang="zh-CN" sz="2400" dirty="0"/>
          </a:p>
          <a:p>
            <a:r>
              <a:rPr lang="zh-CN" altLang="en-US" dirty="0"/>
              <a:t>并行块</a:t>
            </a:r>
            <a:endParaRPr lang="en-US" altLang="zh-CN" dirty="0"/>
          </a:p>
          <a:p>
            <a:pPr lvl="1"/>
            <a:r>
              <a:rPr lang="zh-CN" altLang="en-US" sz="2400" dirty="0"/>
              <a:t>关键字</a:t>
            </a:r>
            <a:r>
              <a:rPr lang="en-US" altLang="zh-CN" sz="2400" dirty="0"/>
              <a:t>	</a:t>
            </a:r>
            <a:r>
              <a:rPr lang="en-US" altLang="zh-CN" sz="2000" b="1" dirty="0">
                <a:solidFill>
                  <a:srgbClr val="0000FF"/>
                </a:solidFill>
                <a:latin typeface="Source Code Pro"/>
              </a:rPr>
              <a:t>fork-join</a:t>
            </a:r>
            <a:endParaRPr lang="en-US" altLang="zh-CN" sz="2000" dirty="0"/>
          </a:p>
          <a:p>
            <a:pPr lvl="1"/>
            <a:r>
              <a:rPr lang="zh-CN" altLang="en-US" sz="2400" dirty="0"/>
              <a:t>块内语句并发执行，顺序由各自语句内延迟或事件控制决定</a:t>
            </a:r>
            <a:endParaRPr lang="en-US" altLang="zh-CN" sz="2400" dirty="0"/>
          </a:p>
          <a:p>
            <a:pPr lvl="1"/>
            <a:r>
              <a:rPr lang="zh-CN" altLang="en-US" sz="2400" dirty="0"/>
              <a:t>语句中的延迟或事件控制是相对于块语句开始执行的时刻而言的</a:t>
            </a:r>
            <a:endParaRPr lang="en-US" altLang="zh-CN" sz="2400" dirty="0"/>
          </a:p>
          <a:p>
            <a:pPr lvl="1"/>
            <a:endParaRPr lang="en-US" altLang="zh-CN" sz="2400" dirty="0"/>
          </a:p>
        </p:txBody>
      </p:sp>
    </p:spTree>
    <p:extLst>
      <p:ext uri="{BB962C8B-B14F-4D97-AF65-F5344CB8AC3E}">
        <p14:creationId xmlns:p14="http://schemas.microsoft.com/office/powerpoint/2010/main" val="1255931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395536" y="1196752"/>
            <a:ext cx="8568952" cy="4569371"/>
          </a:xfrm>
        </p:spPr>
        <p:txBody>
          <a:bodyPr/>
          <a:lstStyle/>
          <a:p>
            <a:pPr marL="0" lvl="1" indent="0">
              <a:buNone/>
            </a:pPr>
            <a:r>
              <a:rPr lang="zh-CN" altLang="en-US" sz="2400" dirty="0"/>
              <a:t>根本区别：当控制转移到块语句的时刻，并行块中的语句同时开始执行，语句之间的先后顺序是无关紧要的</a:t>
            </a:r>
            <a:endParaRPr lang="en-US" altLang="zh-CN" sz="2400" dirty="0"/>
          </a:p>
          <a:p>
            <a:pPr marL="0" lvl="1" indent="0">
              <a:buNone/>
            </a:pPr>
            <a:endParaRPr lang="en-US" altLang="zh-CN" sz="2400" dirty="0"/>
          </a:p>
          <a:p>
            <a:pPr marL="0" indent="0">
              <a:buNone/>
            </a:pPr>
            <a:r>
              <a:rPr lang="en-US" altLang="zh-CN" sz="2000" b="1" dirty="0">
                <a:solidFill>
                  <a:srgbClr val="0000FF"/>
                </a:solidFill>
                <a:latin typeface="Source Code Pro"/>
              </a:rPr>
              <a:t>  begin</a:t>
            </a:r>
            <a:r>
              <a:rPr lang="en-US" altLang="zh-CN" sz="2000" dirty="0">
                <a:solidFill>
                  <a:srgbClr val="000000"/>
                </a:solidFill>
                <a:latin typeface="Source Code Pro"/>
              </a:rPr>
              <a:t> 			</a:t>
            </a:r>
            <a:r>
              <a:rPr lang="en-US" altLang="zh-CN" sz="2000" b="1" dirty="0">
                <a:solidFill>
                  <a:srgbClr val="0000FF"/>
                </a:solidFill>
                <a:latin typeface="Source Code Pro"/>
              </a:rPr>
              <a:t>fork</a:t>
            </a:r>
            <a:endParaRPr lang="en-US" altLang="zh-CN" sz="2000" dirty="0">
              <a:solidFill>
                <a:srgbClr val="000000"/>
              </a:solidFill>
              <a:latin typeface="Source Code Pro"/>
            </a:endParaRPr>
          </a:p>
          <a:p>
            <a:pPr marL="0" indent="0">
              <a:buNone/>
            </a:pPr>
            <a:r>
              <a:rPr lang="en-US" altLang="zh-CN" sz="2000" b="1"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5</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3</a:t>
            </a:r>
            <a:r>
              <a:rPr lang="en-US" altLang="zh-CN" sz="2000" b="1" dirty="0">
                <a:solidFill>
                  <a:srgbClr val="000080"/>
                </a:solidFill>
                <a:latin typeface="Source Code Pro"/>
              </a:rPr>
              <a:t>;	</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5</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3</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5</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5</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15</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4</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5</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4</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b="1" dirty="0">
                <a:solidFill>
                  <a:srgbClr val="000080"/>
                </a:solidFill>
                <a:latin typeface="Source Code Pro"/>
              </a:rPr>
              <a:t>#</a:t>
            </a:r>
            <a:r>
              <a:rPr lang="en-US" altLang="zh-CN" sz="2000" dirty="0">
                <a:solidFill>
                  <a:srgbClr val="FF8000"/>
                </a:solidFill>
                <a:latin typeface="Source Code Pro"/>
              </a:rPr>
              <a:t>10</a:t>
            </a:r>
            <a:r>
              <a:rPr lang="en-US" altLang="zh-CN" sz="2000" dirty="0">
                <a:solidFill>
                  <a:srgbClr val="000000"/>
                </a:solidFill>
                <a:latin typeface="Source Code Pro"/>
              </a:rPr>
              <a:t> a </a:t>
            </a:r>
            <a:r>
              <a:rPr lang="en-US" altLang="zh-CN" sz="2000" b="1" dirty="0">
                <a:solidFill>
                  <a:srgbClr val="000080"/>
                </a:solidFill>
                <a:latin typeface="Source Code Pro"/>
              </a:rPr>
              <a:t>=</a:t>
            </a:r>
            <a:r>
              <a:rPr lang="en-US" altLang="zh-CN" sz="2000" dirty="0">
                <a:solidFill>
                  <a:srgbClr val="000000"/>
                </a:solidFill>
                <a:latin typeface="Source Code Pro"/>
              </a:rPr>
              <a:t> </a:t>
            </a:r>
            <a:r>
              <a:rPr lang="en-US" altLang="zh-CN" sz="2000" dirty="0">
                <a:solidFill>
                  <a:srgbClr val="FF8000"/>
                </a:solidFill>
                <a:latin typeface="Source Code Pro"/>
              </a:rPr>
              <a:t>5</a:t>
            </a:r>
            <a:r>
              <a:rPr lang="en-US" altLang="zh-CN" sz="2000" b="1" dirty="0">
                <a:solidFill>
                  <a:srgbClr val="000080"/>
                </a:solidFill>
                <a:latin typeface="Source Code Pro"/>
              </a:rPr>
              <a:t>;</a:t>
            </a:r>
            <a:r>
              <a:rPr lang="en-US" altLang="zh-CN" sz="2000" dirty="0">
                <a:solidFill>
                  <a:srgbClr val="000000"/>
                </a:solidFill>
                <a:latin typeface="Source Code Pro"/>
              </a:rPr>
              <a:t> </a:t>
            </a:r>
          </a:p>
          <a:p>
            <a:pPr marL="0" indent="0">
              <a:buNone/>
            </a:pPr>
            <a:r>
              <a:rPr lang="en-US" altLang="zh-CN" sz="2000" b="1" dirty="0">
                <a:solidFill>
                  <a:srgbClr val="0000FF"/>
                </a:solidFill>
                <a:latin typeface="Source Code Pro"/>
              </a:rPr>
              <a:t>  end</a:t>
            </a:r>
            <a:r>
              <a:rPr lang="en-US" altLang="zh-CN" sz="2000" dirty="0">
                <a:solidFill>
                  <a:srgbClr val="000000"/>
                </a:solidFill>
                <a:latin typeface="Source Code Pro"/>
              </a:rPr>
              <a:t> 			</a:t>
            </a:r>
            <a:r>
              <a:rPr lang="en-US" altLang="zh-CN" sz="2000" b="1" dirty="0">
                <a:solidFill>
                  <a:srgbClr val="0000FF"/>
                </a:solidFill>
                <a:latin typeface="Source Code Pro"/>
              </a:rPr>
              <a:t>join</a:t>
            </a:r>
            <a:endParaRPr lang="en-US" altLang="zh-CN" sz="2000" dirty="0"/>
          </a:p>
          <a:p>
            <a:endParaRPr lang="en-US" altLang="zh-CN" sz="2400" dirty="0"/>
          </a:p>
        </p:txBody>
      </p:sp>
    </p:spTree>
    <p:extLst>
      <p:ext uri="{BB962C8B-B14F-4D97-AF65-F5344CB8AC3E}">
        <p14:creationId xmlns:p14="http://schemas.microsoft.com/office/powerpoint/2010/main" val="3582122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251520" y="1196752"/>
            <a:ext cx="8892480" cy="4569371"/>
          </a:xfrm>
        </p:spPr>
        <p:txBody>
          <a:bodyPr/>
          <a:lstStyle/>
          <a:p>
            <a:r>
              <a:rPr lang="zh-CN" altLang="en-US" dirty="0"/>
              <a:t>块语句的特点</a:t>
            </a:r>
            <a:endParaRPr lang="en-US" altLang="zh-CN" dirty="0"/>
          </a:p>
          <a:p>
            <a:pPr lvl="1"/>
            <a:r>
              <a:rPr lang="zh-CN" altLang="en-US" sz="2400" dirty="0"/>
              <a:t>嵌套块</a:t>
            </a:r>
            <a:endParaRPr lang="en-US" altLang="zh-CN" sz="2400" dirty="0"/>
          </a:p>
          <a:p>
            <a:pPr marL="0" indent="0">
              <a:buNone/>
            </a:pPr>
            <a:r>
              <a:rPr lang="en-US" altLang="zh-CN" sz="2000" b="1" dirty="0">
                <a:solidFill>
                  <a:srgbClr val="0000FF"/>
                </a:solidFill>
                <a:highlight>
                  <a:srgbClr val="FFFFFF"/>
                </a:highlight>
                <a:latin typeface="Source Code Pro"/>
              </a:rPr>
              <a:t>	initial</a:t>
            </a:r>
            <a:endParaRPr lang="en-US" altLang="zh-CN" sz="2000" dirty="0">
              <a:solidFill>
                <a:srgbClr val="000000"/>
              </a:solidFill>
              <a:highlight>
                <a:srgbClr val="FFFFFF"/>
              </a:highlight>
              <a:latin typeface="Source Code Pro"/>
            </a:endParaRPr>
          </a:p>
          <a:p>
            <a:pPr marL="0" indent="0">
              <a:buNone/>
            </a:pPr>
            <a:r>
              <a:rPr lang="en-US" altLang="zh-CN" sz="2000" b="1" dirty="0">
                <a:solidFill>
                  <a:srgbClr val="0000FF"/>
                </a:solidFill>
                <a:highlight>
                  <a:srgbClr val="FFFFFF"/>
                </a:highlight>
                <a:latin typeface="Source Code Pro"/>
              </a:rPr>
              <a:t>	begin</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x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1'b0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fork</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5</a:t>
            </a:r>
            <a:r>
              <a:rPr lang="en-US" altLang="zh-CN" sz="2000" dirty="0">
                <a:solidFill>
                  <a:srgbClr val="000000"/>
                </a:solidFill>
                <a:highlight>
                  <a:srgbClr val="FFFFFF"/>
                </a:highlight>
                <a:latin typeface="Source Code Pro"/>
              </a:rPr>
              <a:t> y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1'b1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z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err="1">
                <a:solidFill>
                  <a:srgbClr val="000000"/>
                </a:solidFill>
                <a:highlight>
                  <a:srgbClr val="FFFFFF"/>
                </a:highlight>
                <a:latin typeface="Source Code Pro"/>
              </a:rPr>
              <a:t>x</a:t>
            </a:r>
            <a:r>
              <a:rPr lang="en-US" altLang="zh-CN" sz="2000" b="1" dirty="0" err="1">
                <a:solidFill>
                  <a:srgbClr val="000080"/>
                </a:solidFill>
                <a:highlight>
                  <a:srgbClr val="FFFFFF"/>
                </a:highlight>
                <a:latin typeface="Source Code Pro"/>
              </a:rPr>
              <a:t>,</a:t>
            </a:r>
            <a:r>
              <a:rPr lang="en-US" altLang="zh-CN" sz="2000" dirty="0" err="1">
                <a:solidFill>
                  <a:srgbClr val="000000"/>
                </a:solidFill>
                <a:highlight>
                  <a:srgbClr val="FFFFFF"/>
                </a:highlight>
                <a:latin typeface="Source Code Pro"/>
              </a:rPr>
              <a:t>y</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join</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20</a:t>
            </a:r>
            <a:r>
              <a:rPr lang="en-US" altLang="zh-CN" sz="2000" dirty="0">
                <a:solidFill>
                  <a:srgbClr val="000000"/>
                </a:solidFill>
                <a:highlight>
                  <a:srgbClr val="FFFFFF"/>
                </a:highlight>
                <a:latin typeface="Source Code Pro"/>
              </a:rPr>
              <a:t> w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err="1">
                <a:solidFill>
                  <a:srgbClr val="000000"/>
                </a:solidFill>
                <a:highlight>
                  <a:srgbClr val="FFFFFF"/>
                </a:highlight>
                <a:latin typeface="Source Code Pro"/>
              </a:rPr>
              <a:t>y</a:t>
            </a:r>
            <a:r>
              <a:rPr lang="en-US" altLang="zh-CN" sz="2000" b="1" dirty="0" err="1">
                <a:solidFill>
                  <a:srgbClr val="000080"/>
                </a:solidFill>
                <a:highlight>
                  <a:srgbClr val="FFFFFF"/>
                </a:highlight>
                <a:latin typeface="Source Code Pro"/>
              </a:rPr>
              <a:t>,</a:t>
            </a:r>
            <a:r>
              <a:rPr lang="en-US" altLang="zh-CN" sz="2000" dirty="0" err="1">
                <a:solidFill>
                  <a:srgbClr val="000000"/>
                </a:solidFill>
                <a:highlight>
                  <a:srgbClr val="FFFFFF"/>
                </a:highlight>
                <a:latin typeface="Source Code Pro"/>
              </a:rPr>
              <a:t>x</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b="1" dirty="0">
                <a:solidFill>
                  <a:srgbClr val="0000FF"/>
                </a:solidFill>
                <a:highlight>
                  <a:srgbClr val="FFFFFF"/>
                </a:highlight>
                <a:latin typeface="Source Code Pro"/>
              </a:rPr>
              <a:t>	end</a:t>
            </a:r>
            <a:endParaRPr lang="en-US" altLang="zh-CN" sz="2000" dirty="0">
              <a:solidFill>
                <a:srgbClr val="000000"/>
              </a:solidFill>
              <a:highlight>
                <a:srgbClr val="FFFFFF"/>
              </a:highlight>
              <a:latin typeface="Source Code Pro"/>
            </a:endParaRPr>
          </a:p>
        </p:txBody>
      </p:sp>
    </p:spTree>
    <p:extLst>
      <p:ext uri="{BB962C8B-B14F-4D97-AF65-F5344CB8AC3E}">
        <p14:creationId xmlns:p14="http://schemas.microsoft.com/office/powerpoint/2010/main" val="578430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251520" y="1196752"/>
            <a:ext cx="4752528" cy="4569371"/>
          </a:xfrm>
        </p:spPr>
        <p:txBody>
          <a:bodyPr/>
          <a:lstStyle/>
          <a:p>
            <a:r>
              <a:rPr lang="zh-CN" altLang="en-US" dirty="0"/>
              <a:t>块语句的特点</a:t>
            </a:r>
            <a:endParaRPr lang="en-US" altLang="zh-CN" dirty="0"/>
          </a:p>
          <a:p>
            <a:pPr lvl="1"/>
            <a:r>
              <a:rPr lang="zh-CN" altLang="en-US" sz="2400" dirty="0">
                <a:solidFill>
                  <a:srgbClr val="000000"/>
                </a:solidFill>
                <a:highlight>
                  <a:srgbClr val="FFFFFF"/>
                </a:highlight>
                <a:latin typeface="Source Code Pro"/>
              </a:rPr>
              <a:t>命名块</a:t>
            </a:r>
            <a:endParaRPr lang="en-US" altLang="zh-CN" sz="2400" dirty="0">
              <a:solidFill>
                <a:srgbClr val="000000"/>
              </a:solidFill>
              <a:highlight>
                <a:srgbClr val="FFFFFF"/>
              </a:highlight>
              <a:latin typeface="Source Code Pro"/>
            </a:endParaRPr>
          </a:p>
          <a:p>
            <a:pPr lvl="2"/>
            <a:r>
              <a:rPr lang="zh-CN" altLang="en-US" sz="2000" dirty="0">
                <a:solidFill>
                  <a:srgbClr val="000000"/>
                </a:solidFill>
                <a:highlight>
                  <a:srgbClr val="FFFFFF"/>
                </a:highlight>
                <a:latin typeface="Source Code Pro"/>
              </a:rPr>
              <a:t>命名块中可以声明局部变量</a:t>
            </a:r>
            <a:endParaRPr lang="en-US" altLang="zh-CN" sz="2000" dirty="0">
              <a:solidFill>
                <a:srgbClr val="000000"/>
              </a:solidFill>
              <a:highlight>
                <a:srgbClr val="FFFFFF"/>
              </a:highlight>
              <a:latin typeface="Source Code Pro"/>
            </a:endParaRPr>
          </a:p>
          <a:p>
            <a:pPr lvl="2"/>
            <a:r>
              <a:rPr lang="zh-CN" altLang="en-US" sz="2000" dirty="0">
                <a:solidFill>
                  <a:srgbClr val="000000"/>
                </a:solidFill>
                <a:highlight>
                  <a:srgbClr val="FFFFFF"/>
                </a:highlight>
                <a:latin typeface="Source Code Pro"/>
              </a:rPr>
              <a:t>命名块是设计层次的一部分，命名块中声明的变量可以通过层次名引用进行访问</a:t>
            </a:r>
            <a:endParaRPr lang="en-US" altLang="zh-CN" sz="2000" dirty="0">
              <a:solidFill>
                <a:srgbClr val="000000"/>
              </a:solidFill>
              <a:highlight>
                <a:srgbClr val="FFFFFF"/>
              </a:highlight>
              <a:latin typeface="Source Code Pro"/>
            </a:endParaRPr>
          </a:p>
          <a:p>
            <a:pPr lvl="2"/>
            <a:r>
              <a:rPr lang="zh-CN" altLang="en-US" sz="2000" dirty="0">
                <a:solidFill>
                  <a:srgbClr val="000000"/>
                </a:solidFill>
                <a:highlight>
                  <a:srgbClr val="FFFFFF"/>
                </a:highlight>
                <a:latin typeface="Source Code Pro"/>
              </a:rPr>
              <a:t>命名块可以被禁止，例如停止其运行</a:t>
            </a:r>
            <a:endParaRPr lang="en-US" altLang="zh-CN" sz="2000" dirty="0">
              <a:solidFill>
                <a:srgbClr val="000000"/>
              </a:solidFill>
              <a:highlight>
                <a:srgbClr val="FFFFFF"/>
              </a:highlight>
              <a:latin typeface="Source Code Pro"/>
            </a:endParaRPr>
          </a:p>
          <a:p>
            <a:pPr marL="0" indent="0">
              <a:buNone/>
            </a:pPr>
            <a:r>
              <a:rPr lang="en-US" altLang="zh-CN" sz="2000" b="1" dirty="0">
                <a:solidFill>
                  <a:srgbClr val="0000FF"/>
                </a:solidFill>
                <a:highlight>
                  <a:srgbClr val="FFFFFF"/>
                </a:highlight>
                <a:latin typeface="Source Code Pro"/>
              </a:rPr>
              <a:t>	</a:t>
            </a:r>
            <a:endParaRPr lang="en-US" altLang="zh-CN" sz="2000" dirty="0">
              <a:solidFill>
                <a:srgbClr val="000000"/>
              </a:solidFill>
              <a:highlight>
                <a:srgbClr val="FFFFFF"/>
              </a:highlight>
              <a:latin typeface="Source Code Pro"/>
            </a:endParaRPr>
          </a:p>
        </p:txBody>
      </p:sp>
      <p:sp>
        <p:nvSpPr>
          <p:cNvPr id="2" name="TextBox 1"/>
          <p:cNvSpPr txBox="1"/>
          <p:nvPr/>
        </p:nvSpPr>
        <p:spPr>
          <a:xfrm>
            <a:off x="5436096" y="1772816"/>
            <a:ext cx="2710999" cy="3539430"/>
          </a:xfrm>
          <a:prstGeom prst="rect">
            <a:avLst/>
          </a:prstGeom>
          <a:noFill/>
        </p:spPr>
        <p:txBody>
          <a:bodyPr wrap="none" rtlCol="0">
            <a:spAutoFit/>
          </a:bodyPr>
          <a:lstStyle/>
          <a:p>
            <a:pPr marL="0" indent="0">
              <a:buNone/>
            </a:pPr>
            <a:r>
              <a:rPr lang="en-US" altLang="zh-CN" b="1" dirty="0">
                <a:solidFill>
                  <a:srgbClr val="0000FF"/>
                </a:solidFill>
                <a:highlight>
                  <a:srgbClr val="FFFFFF"/>
                </a:highlight>
                <a:latin typeface="Source Code Pro"/>
              </a:rPr>
              <a:t>module</a:t>
            </a:r>
            <a:r>
              <a:rPr lang="en-US" altLang="zh-CN" dirty="0">
                <a:solidFill>
                  <a:srgbClr val="000000"/>
                </a:solidFill>
                <a:highlight>
                  <a:srgbClr val="FFFFFF"/>
                </a:highlight>
                <a:latin typeface="Source Code Pro"/>
              </a:rPr>
              <a:t> named_ </a:t>
            </a:r>
            <a:r>
              <a:rPr lang="en-US" altLang="zh-CN" dirty="0" err="1">
                <a:solidFill>
                  <a:srgbClr val="000000"/>
                </a:solidFill>
                <a:highlight>
                  <a:srgbClr val="FFFFFF"/>
                </a:highlight>
                <a:latin typeface="Source Code Pro"/>
              </a:rPr>
              <a:t>blk</a:t>
            </a:r>
            <a:r>
              <a:rPr lang="en-US" altLang="zh-CN" b="1" dirty="0">
                <a:solidFill>
                  <a:srgbClr val="000080"/>
                </a:solidFill>
                <a:highlight>
                  <a:srgbClr val="FFFFFF"/>
                </a:highlight>
                <a:latin typeface="Source Code Pro"/>
              </a:rPr>
              <a:t>;</a:t>
            </a:r>
            <a:endParaRPr lang="en-US" altLang="zh-CN"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p>
          <a:p>
            <a:pPr marL="0" indent="0">
              <a:buNone/>
            </a:pPr>
            <a:r>
              <a:rPr lang="en-US" altLang="zh-CN" dirty="0">
                <a:solidFill>
                  <a:srgbClr val="000000"/>
                </a:solidFill>
                <a:highlight>
                  <a:srgbClr val="FFFFFF"/>
                </a:highlight>
                <a:latin typeface="Source Code Pro"/>
              </a:rPr>
              <a:t>   </a:t>
            </a:r>
            <a:r>
              <a:rPr lang="en-US" altLang="zh-CN" b="1" dirty="0">
                <a:solidFill>
                  <a:srgbClr val="0000FF"/>
                </a:solidFill>
                <a:highlight>
                  <a:srgbClr val="FFFFFF"/>
                </a:highlight>
                <a:latin typeface="Source Code Pro"/>
              </a:rPr>
              <a:t>begin</a:t>
            </a:r>
            <a:r>
              <a:rPr lang="en-US" altLang="zh-CN" dirty="0">
                <a:solidFill>
                  <a:srgbClr val="000000"/>
                </a:solidFill>
                <a:highlight>
                  <a:srgbClr val="FFFFFF"/>
                </a:highlight>
                <a:latin typeface="Source Code Pro"/>
              </a:rPr>
              <a:t> </a:t>
            </a:r>
            <a:r>
              <a:rPr lang="en-US" altLang="zh-CN" b="1" dirty="0">
                <a:solidFill>
                  <a:srgbClr val="000080"/>
                </a:solidFill>
                <a:highlight>
                  <a:srgbClr val="FFFFFF"/>
                </a:highlight>
                <a:latin typeface="Source Code Pro"/>
              </a:rPr>
              <a:t>:</a:t>
            </a:r>
            <a:r>
              <a:rPr lang="en-US" altLang="zh-CN" dirty="0">
                <a:solidFill>
                  <a:srgbClr val="000000"/>
                </a:solidFill>
                <a:highlight>
                  <a:srgbClr val="FFFFFF"/>
                </a:highlight>
                <a:latin typeface="Source Code Pro"/>
              </a:rPr>
              <a:t> </a:t>
            </a:r>
            <a:r>
              <a:rPr lang="en-US" altLang="zh-CN" dirty="0" err="1">
                <a:solidFill>
                  <a:srgbClr val="000000"/>
                </a:solidFill>
                <a:highlight>
                  <a:srgbClr val="FFFFFF"/>
                </a:highlight>
                <a:latin typeface="Source Code Pro"/>
              </a:rPr>
              <a:t>seq_blk</a:t>
            </a:r>
            <a:endParaRPr lang="en-US" altLang="zh-CN" dirty="0">
              <a:solidFill>
                <a:srgbClr val="000000"/>
              </a:solidFill>
              <a:highlight>
                <a:srgbClr val="FFFFFF"/>
              </a:highlight>
              <a:latin typeface="Source Code Pro"/>
            </a:endParaRPr>
          </a:p>
          <a:p>
            <a:pPr marL="0" indent="0">
              <a:buNone/>
            </a:pPr>
            <a:r>
              <a:rPr lang="en-US" altLang="zh-CN" dirty="0">
                <a:solidFill>
                  <a:srgbClr val="000000"/>
                </a:solidFill>
                <a:highlight>
                  <a:srgbClr val="FFFFFF"/>
                </a:highlight>
                <a:latin typeface="Source Code Pro"/>
              </a:rPr>
              <a:t>	</a:t>
            </a:r>
            <a:r>
              <a:rPr lang="en-US" altLang="zh-CN" sz="2000" dirty="0">
                <a:solidFill>
                  <a:srgbClr val="000000"/>
                </a:solidFill>
                <a:highlight>
                  <a:srgbClr val="FFFFFF"/>
                </a:highlight>
                <a:latin typeface="Source Code Pro"/>
              </a:rPr>
              <a:t>……</a:t>
            </a:r>
          </a:p>
          <a:p>
            <a:pPr marL="0" indent="0">
              <a:buNone/>
            </a:pPr>
            <a:r>
              <a:rPr lang="en-US" altLang="zh-CN" dirty="0">
                <a:solidFill>
                  <a:srgbClr val="000000"/>
                </a:solidFill>
                <a:highlight>
                  <a:srgbClr val="FFFFFF"/>
                </a:highlight>
                <a:latin typeface="Source Code Pro"/>
              </a:rPr>
              <a:t>   </a:t>
            </a:r>
            <a:r>
              <a:rPr lang="en-US" altLang="zh-CN" b="1" dirty="0">
                <a:solidFill>
                  <a:srgbClr val="0000FF"/>
                </a:solidFill>
                <a:highlight>
                  <a:srgbClr val="FFFFFF"/>
                </a:highlight>
                <a:latin typeface="Source Code Pro"/>
              </a:rPr>
              <a:t>end</a:t>
            </a:r>
          </a:p>
          <a:p>
            <a:pPr marL="0" indent="0">
              <a:buNone/>
            </a:pPr>
            <a:r>
              <a:rPr lang="en-US" altLang="zh-CN" sz="2000" b="1" dirty="0">
                <a:solidFill>
                  <a:srgbClr val="0000FF"/>
                </a:solidFill>
                <a:highlight>
                  <a:srgbClr val="FFFFFF"/>
                </a:highlight>
                <a:latin typeface="Source Code Pro"/>
              </a:rPr>
              <a:t>	</a:t>
            </a:r>
            <a:r>
              <a:rPr lang="en-US" altLang="zh-CN" sz="2000" dirty="0">
                <a:solidFill>
                  <a:srgbClr val="000000"/>
                </a:solidFill>
                <a:highlight>
                  <a:srgbClr val="FFFFFF"/>
                </a:highlight>
                <a:latin typeface="Source Code Pro"/>
              </a:rPr>
              <a:t>……</a:t>
            </a:r>
          </a:p>
          <a:p>
            <a:pPr marL="0" indent="0">
              <a:buNone/>
            </a:pPr>
            <a:r>
              <a:rPr lang="en-US" altLang="zh-CN" dirty="0">
                <a:solidFill>
                  <a:srgbClr val="000000"/>
                </a:solidFill>
                <a:highlight>
                  <a:srgbClr val="FFFFFF"/>
                </a:highlight>
                <a:latin typeface="Source Code Pro"/>
              </a:rPr>
              <a:t>   </a:t>
            </a:r>
            <a:r>
              <a:rPr lang="en-US" altLang="zh-CN" b="1" dirty="0">
                <a:solidFill>
                  <a:srgbClr val="0000FF"/>
                </a:solidFill>
                <a:highlight>
                  <a:srgbClr val="FFFFFF"/>
                </a:highlight>
                <a:latin typeface="Source Code Pro"/>
              </a:rPr>
              <a:t>fork</a:t>
            </a:r>
            <a:r>
              <a:rPr lang="en-US" altLang="zh-CN" dirty="0">
                <a:solidFill>
                  <a:srgbClr val="000000"/>
                </a:solidFill>
                <a:highlight>
                  <a:srgbClr val="FFFFFF"/>
                </a:highlight>
                <a:latin typeface="Source Code Pro"/>
              </a:rPr>
              <a:t> </a:t>
            </a:r>
            <a:r>
              <a:rPr lang="en-US" altLang="zh-CN" b="1" dirty="0">
                <a:solidFill>
                  <a:srgbClr val="000080"/>
                </a:solidFill>
                <a:highlight>
                  <a:srgbClr val="FFFFFF"/>
                </a:highlight>
                <a:latin typeface="Source Code Pro"/>
              </a:rPr>
              <a:t>:</a:t>
            </a:r>
            <a:r>
              <a:rPr lang="en-US" altLang="zh-CN" dirty="0">
                <a:solidFill>
                  <a:srgbClr val="000000"/>
                </a:solidFill>
                <a:highlight>
                  <a:srgbClr val="FFFFFF"/>
                </a:highlight>
                <a:latin typeface="Source Code Pro"/>
              </a:rPr>
              <a:t> </a:t>
            </a:r>
            <a:r>
              <a:rPr lang="en-US" altLang="zh-CN" dirty="0" err="1">
                <a:solidFill>
                  <a:srgbClr val="000000"/>
                </a:solidFill>
                <a:highlight>
                  <a:srgbClr val="FFFFFF"/>
                </a:highlight>
                <a:latin typeface="Source Code Pro"/>
              </a:rPr>
              <a:t>par_blk</a:t>
            </a:r>
            <a:endParaRPr lang="en-US" altLang="zh-CN"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p>
          <a:p>
            <a:pPr marL="0" indent="0">
              <a:buNone/>
            </a:pPr>
            <a:r>
              <a:rPr lang="en-US" altLang="zh-CN" dirty="0">
                <a:solidFill>
                  <a:srgbClr val="000000"/>
                </a:solidFill>
                <a:highlight>
                  <a:srgbClr val="FFFFFF"/>
                </a:highlight>
                <a:latin typeface="Source Code Pro"/>
              </a:rPr>
              <a:t>   </a:t>
            </a:r>
            <a:r>
              <a:rPr lang="en-US" altLang="zh-CN" b="1" dirty="0">
                <a:solidFill>
                  <a:srgbClr val="0000FF"/>
                </a:solidFill>
                <a:highlight>
                  <a:srgbClr val="FFFFFF"/>
                </a:highlight>
                <a:latin typeface="Source Code Pro"/>
              </a:rPr>
              <a:t>join</a:t>
            </a:r>
            <a:endParaRPr lang="en-US" altLang="zh-CN" dirty="0">
              <a:solidFill>
                <a:srgbClr val="000000"/>
              </a:solidFill>
              <a:highlight>
                <a:srgbClr val="FFFFFF"/>
              </a:highlight>
              <a:latin typeface="Source Code Pro"/>
            </a:endParaRPr>
          </a:p>
          <a:p>
            <a:pPr marL="0" indent="0">
              <a:buNone/>
            </a:pPr>
            <a:r>
              <a:rPr lang="en-US" altLang="zh-CN" b="1" dirty="0">
                <a:solidFill>
                  <a:srgbClr val="0000FF"/>
                </a:solidFill>
                <a:highlight>
                  <a:srgbClr val="FFFFFF"/>
                </a:highlight>
                <a:latin typeface="Source Code Pro"/>
              </a:rPr>
              <a:t>	</a:t>
            </a:r>
            <a:r>
              <a:rPr lang="en-US" altLang="zh-CN" sz="2000" dirty="0">
                <a:highlight>
                  <a:srgbClr val="FFFFFF"/>
                </a:highlight>
                <a:latin typeface="Source Code Pro"/>
              </a:rPr>
              <a:t>……</a:t>
            </a:r>
          </a:p>
          <a:p>
            <a:pPr marL="0" indent="0">
              <a:buNone/>
            </a:pPr>
            <a:r>
              <a:rPr lang="en-US" altLang="zh-CN" b="1" dirty="0" err="1">
                <a:solidFill>
                  <a:srgbClr val="0000FF"/>
                </a:solidFill>
                <a:highlight>
                  <a:srgbClr val="FFFFFF"/>
                </a:highlight>
                <a:latin typeface="Source Code Pro"/>
              </a:rPr>
              <a:t>endmodule</a:t>
            </a:r>
            <a:endParaRPr lang="en-US" altLang="zh-CN" dirty="0">
              <a:solidFill>
                <a:srgbClr val="000000"/>
              </a:solidFill>
              <a:highlight>
                <a:srgbClr val="FFFFFF"/>
              </a:highlight>
              <a:latin typeface="Source Code Pro"/>
            </a:endParaRPr>
          </a:p>
          <a:p>
            <a:endParaRPr lang="zh-CN" altLang="en-US" dirty="0"/>
          </a:p>
        </p:txBody>
      </p:sp>
    </p:spTree>
    <p:extLst>
      <p:ext uri="{BB962C8B-B14F-4D97-AF65-F5344CB8AC3E}">
        <p14:creationId xmlns:p14="http://schemas.microsoft.com/office/powerpoint/2010/main" val="518501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95536" y="692696"/>
            <a:ext cx="8568952" cy="4569371"/>
          </a:xfrm>
        </p:spPr>
        <p:txBody>
          <a:bodyPr/>
          <a:lstStyle/>
          <a:p>
            <a:pPr marL="0" indent="0">
              <a:buNone/>
            </a:pPr>
            <a:r>
              <a:rPr lang="en-US" altLang="zh-CN" sz="1600" b="1" dirty="0">
                <a:solidFill>
                  <a:srgbClr val="0000FF"/>
                </a:solidFill>
                <a:highlight>
                  <a:srgbClr val="FFFFFF"/>
                </a:highlight>
                <a:latin typeface="Source Code Pro"/>
              </a:rPr>
              <a:t>module</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do_arith</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out</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b</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c</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d</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e</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clk</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en_mult</a:t>
            </a:r>
            <a:r>
              <a:rPr lang="en-US" altLang="zh-CN" sz="1600" b="1" dirty="0">
                <a:solidFill>
                  <a:srgbClr val="000080"/>
                </a:solidFill>
                <a:highlight>
                  <a:srgbClr val="FFFFFF"/>
                </a:highlight>
                <a:latin typeface="Source Code Pro"/>
              </a:rPr>
              <a:t>);</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input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clk</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en_mult</a:t>
            </a:r>
            <a:r>
              <a:rPr lang="en-US" altLang="zh-CN" sz="1600" b="1" dirty="0">
                <a:solidFill>
                  <a:srgbClr val="000080"/>
                </a:solidFill>
                <a:highlight>
                  <a:srgbClr val="FFFFFF"/>
                </a:highlight>
                <a:latin typeface="Source Code Pro"/>
              </a:rPr>
              <a:t>;</a:t>
            </a:r>
            <a:endParaRPr lang="en-US" altLang="zh-CN" sz="1600" dirty="0">
              <a:solidFill>
                <a:srgbClr val="000000"/>
              </a:solidFill>
              <a:highlight>
                <a:srgbClr val="FFFFFF"/>
              </a:highlight>
              <a:latin typeface="Source Code Pro"/>
            </a:endParaRPr>
          </a:p>
          <a:p>
            <a:pPr marL="0" indent="0">
              <a:buNone/>
            </a:pPr>
            <a:r>
              <a:rPr lang="pt-BR" altLang="zh-CN" sz="1600" dirty="0">
                <a:solidFill>
                  <a:srgbClr val="000000"/>
                </a:solidFill>
                <a:highlight>
                  <a:srgbClr val="FFFFFF"/>
                </a:highlight>
                <a:latin typeface="Source Code Pro"/>
              </a:rPr>
              <a:t>        </a:t>
            </a:r>
            <a:r>
              <a:rPr lang="pt-BR" altLang="zh-CN" sz="1600" b="1" dirty="0">
                <a:solidFill>
                  <a:srgbClr val="0000FF"/>
                </a:solidFill>
                <a:highlight>
                  <a:srgbClr val="FFFFFF"/>
                </a:highlight>
                <a:latin typeface="Source Code Pro"/>
              </a:rPr>
              <a:t>input</a:t>
            </a:r>
            <a:r>
              <a:rPr lang="pt-BR" altLang="zh-CN" sz="1600" dirty="0">
                <a:solidFill>
                  <a:srgbClr val="000000"/>
                </a:solidFill>
                <a:highlight>
                  <a:srgbClr val="FFFFFF"/>
                </a:highlight>
                <a:latin typeface="Source Code Pro"/>
              </a:rPr>
              <a:t> </a:t>
            </a:r>
            <a:r>
              <a:rPr lang="pt-BR" altLang="zh-CN" sz="1600" b="1" dirty="0">
                <a:solidFill>
                  <a:srgbClr val="000080"/>
                </a:solidFill>
                <a:highlight>
                  <a:srgbClr val="FFFFFF"/>
                </a:highlight>
                <a:latin typeface="Source Code Pro"/>
              </a:rPr>
              <a:t>[</a:t>
            </a:r>
            <a:r>
              <a:rPr lang="pt-BR" altLang="zh-CN" sz="1600" dirty="0">
                <a:solidFill>
                  <a:srgbClr val="FF8000"/>
                </a:solidFill>
                <a:highlight>
                  <a:srgbClr val="FFFFFF"/>
                </a:highlight>
                <a:latin typeface="Source Code Pro"/>
              </a:rPr>
              <a:t>7</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a:t>
            </a:r>
            <a:r>
              <a:rPr lang="pt-BR" altLang="zh-CN" sz="1600" dirty="0">
                <a:solidFill>
                  <a:srgbClr val="FF8000"/>
                </a:solidFill>
                <a:highlight>
                  <a:srgbClr val="FFFFFF"/>
                </a:highlight>
                <a:latin typeface="Source Code Pro"/>
              </a:rPr>
              <a:t>0</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a</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b</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c</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d</a:t>
            </a:r>
            <a:r>
              <a:rPr lang="pt-BR" altLang="zh-CN" sz="1600" b="1" dirty="0">
                <a:solidFill>
                  <a:srgbClr val="000080"/>
                </a:solidFill>
                <a:highlight>
                  <a:srgbClr val="FFFFFF"/>
                </a:highlight>
                <a:latin typeface="Source Code Pro"/>
              </a:rPr>
              <a:t>,</a:t>
            </a:r>
            <a:r>
              <a:rPr lang="pt-BR" altLang="zh-CN" sz="1600" dirty="0">
                <a:solidFill>
                  <a:srgbClr val="000000"/>
                </a:solidFill>
                <a:highlight>
                  <a:srgbClr val="FFFFFF"/>
                </a:highlight>
                <a:latin typeface="Source Code Pro"/>
              </a:rPr>
              <a:t> e</a:t>
            </a:r>
            <a:r>
              <a:rPr lang="pt-BR" altLang="zh-CN" sz="1600" b="1" dirty="0">
                <a:solidFill>
                  <a:srgbClr val="000080"/>
                </a:solidFill>
                <a:highlight>
                  <a:srgbClr val="FFFFFF"/>
                </a:highlight>
                <a:latin typeface="Source Code Pro"/>
              </a:rPr>
              <a:t>;</a:t>
            </a:r>
            <a:endParaRPr lang="pt-BR"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output</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FF8000"/>
                </a:solidFill>
                <a:highlight>
                  <a:srgbClr val="FFFFFF"/>
                </a:highlight>
                <a:latin typeface="Source Code Pro"/>
              </a:rPr>
              <a:t>15</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FF8000"/>
                </a:solidFill>
                <a:highlight>
                  <a:srgbClr val="FFFFFF"/>
                </a:highlight>
                <a:latin typeface="Source Code Pro"/>
              </a:rPr>
              <a:t>0</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out</a:t>
            </a:r>
            <a:r>
              <a:rPr lang="en-US" altLang="zh-CN" sz="1600" b="1" dirty="0">
                <a:solidFill>
                  <a:srgbClr val="000080"/>
                </a:solidFill>
                <a:highlight>
                  <a:srgbClr val="FFFFFF"/>
                </a:highlight>
                <a:latin typeface="Source Code Pro"/>
              </a:rPr>
              <a:t>;</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err="1">
                <a:solidFill>
                  <a:srgbClr val="0000FF"/>
                </a:solidFill>
                <a:highlight>
                  <a:srgbClr val="FFFFFF"/>
                </a:highlight>
                <a:latin typeface="Source Code Pro"/>
              </a:rPr>
              <a:t>reg</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FF8000"/>
                </a:solidFill>
                <a:highlight>
                  <a:srgbClr val="FFFFFF"/>
                </a:highlight>
                <a:latin typeface="Source Code Pro"/>
              </a:rPr>
              <a:t>15</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FF8000"/>
                </a:solidFill>
                <a:highlight>
                  <a:srgbClr val="FFFFFF"/>
                </a:highlight>
                <a:latin typeface="Source Code Pro"/>
              </a:rPr>
              <a:t>0</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out</a:t>
            </a:r>
            <a:r>
              <a:rPr lang="en-US" altLang="zh-CN" sz="1600" b="1" dirty="0">
                <a:solidFill>
                  <a:srgbClr val="000080"/>
                </a:solidFill>
                <a:highlight>
                  <a:srgbClr val="FFFFFF"/>
                </a:highlight>
                <a:latin typeface="Source Code Pro"/>
              </a:rPr>
              <a:t>;</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always</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b="1" dirty="0" err="1">
                <a:solidFill>
                  <a:srgbClr val="0000FF"/>
                </a:solidFill>
                <a:highlight>
                  <a:srgbClr val="FFFFFF"/>
                </a:highlight>
                <a:latin typeface="Source Code Pro"/>
              </a:rPr>
              <a:t>posedge</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clk</a:t>
            </a:r>
            <a:r>
              <a:rPr lang="en-US" altLang="zh-CN" sz="1600" b="1" dirty="0">
                <a:solidFill>
                  <a:srgbClr val="000080"/>
                </a:solidFill>
                <a:highlight>
                  <a:srgbClr val="FFFFFF"/>
                </a:highlight>
                <a:latin typeface="Source Code Pro"/>
              </a:rPr>
              <a:t>)</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begin</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arith_block</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 </a:t>
            </a:r>
            <a:r>
              <a:rPr lang="zh-CN" altLang="en-US" sz="1600" dirty="0">
                <a:solidFill>
                  <a:srgbClr val="008000"/>
                </a:solidFill>
                <a:highlight>
                  <a:srgbClr val="FFFFFF"/>
                </a:highlight>
                <a:latin typeface="Source Code Pro"/>
              </a:rPr>
              <a:t>命名块 ***</a:t>
            </a:r>
          </a:p>
          <a:p>
            <a:pPr marL="0" indent="0">
              <a:buNone/>
            </a:pPr>
            <a:r>
              <a:rPr lang="en-US" altLang="zh-CN" sz="1600" dirty="0">
                <a:solidFill>
                  <a:srgbClr val="000000"/>
                </a:solidFill>
                <a:highlight>
                  <a:srgbClr val="FFFFFF"/>
                </a:highlight>
                <a:latin typeface="Source Code Pro"/>
              </a:rPr>
              <a:t>              </a:t>
            </a:r>
            <a:r>
              <a:rPr lang="en-US" altLang="zh-CN" sz="1600" b="1" dirty="0" err="1">
                <a:solidFill>
                  <a:srgbClr val="0000FF"/>
                </a:solidFill>
                <a:highlight>
                  <a:srgbClr val="FFFFFF"/>
                </a:highlight>
                <a:latin typeface="Source Code Pro"/>
              </a:rPr>
              <a:t>reg</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FF8000"/>
                </a:solidFill>
                <a:highlight>
                  <a:srgbClr val="FFFFFF"/>
                </a:highlight>
                <a:latin typeface="Source Code Pro"/>
              </a:rPr>
              <a:t>3</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FF8000"/>
                </a:solidFill>
                <a:highlight>
                  <a:srgbClr val="FFFFFF"/>
                </a:highlight>
                <a:latin typeface="Source Code Pro"/>
              </a:rPr>
              <a:t>0</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tmp1</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tmp2</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 </a:t>
            </a:r>
            <a:r>
              <a:rPr lang="zh-CN" altLang="en-US" sz="1600" dirty="0">
                <a:solidFill>
                  <a:srgbClr val="008000"/>
                </a:solidFill>
                <a:highlight>
                  <a:srgbClr val="FFFFFF"/>
                </a:highlight>
                <a:latin typeface="Source Code Pro"/>
              </a:rPr>
              <a:t>局部变量 ***</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tmp1</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tmp2</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f_or_and</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a</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b</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c</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d</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e</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a:t>
            </a:r>
            <a:r>
              <a:rPr lang="zh-CN" altLang="en-US" sz="1600" dirty="0">
                <a:solidFill>
                  <a:srgbClr val="008000"/>
                </a:solidFill>
                <a:highlight>
                  <a:srgbClr val="FFFFFF"/>
                </a:highlight>
                <a:latin typeface="Source Code Pro"/>
              </a:rPr>
              <a:t>函数调用</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if</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err="1">
                <a:solidFill>
                  <a:srgbClr val="000000"/>
                </a:solidFill>
                <a:highlight>
                  <a:srgbClr val="FFFFFF"/>
                </a:highlight>
                <a:latin typeface="Source Code Pro"/>
              </a:rPr>
              <a:t>en_mult</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multme</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tmp1</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tmp2</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out</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a:t>
            </a:r>
            <a:r>
              <a:rPr lang="zh-CN" altLang="en-US" sz="1600" dirty="0">
                <a:solidFill>
                  <a:srgbClr val="008000"/>
                </a:solidFill>
                <a:highlight>
                  <a:srgbClr val="FFFFFF"/>
                </a:highlight>
                <a:latin typeface="Source Code Pro"/>
              </a:rPr>
              <a:t>任务调用</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end</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always</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b="1" dirty="0" err="1">
                <a:solidFill>
                  <a:srgbClr val="0000FF"/>
                </a:solidFill>
                <a:highlight>
                  <a:srgbClr val="FFFFFF"/>
                </a:highlight>
                <a:latin typeface="Source Code Pro"/>
              </a:rPr>
              <a:t>negedge</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en_mult</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begin</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a:t>
            </a:r>
            <a:r>
              <a:rPr lang="zh-CN" altLang="en-US" sz="1600" dirty="0">
                <a:solidFill>
                  <a:srgbClr val="008000"/>
                </a:solidFill>
                <a:highlight>
                  <a:srgbClr val="FFFFFF"/>
                </a:highlight>
                <a:latin typeface="Source Code Pro"/>
              </a:rPr>
              <a:t>中止运算</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disable</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multme</a:t>
            </a:r>
            <a:r>
              <a:rPr lang="en-US" altLang="zh-CN"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 </a:t>
            </a:r>
            <a:r>
              <a:rPr lang="zh-CN" altLang="en-US" sz="1600" dirty="0">
                <a:solidFill>
                  <a:srgbClr val="008000"/>
                </a:solidFill>
                <a:highlight>
                  <a:srgbClr val="FFFFFF"/>
                </a:highlight>
                <a:latin typeface="Source Code Pro"/>
              </a:rPr>
              <a:t>禁止任务 ***</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disable</a:t>
            </a:r>
            <a:r>
              <a:rPr lang="en-US" altLang="zh-CN" sz="1600" dirty="0">
                <a:solidFill>
                  <a:srgbClr val="000000"/>
                </a:solidFill>
                <a:highlight>
                  <a:srgbClr val="FFFFFF"/>
                </a:highlight>
                <a:latin typeface="Source Code Pro"/>
              </a:rPr>
              <a:t>  </a:t>
            </a:r>
            <a:r>
              <a:rPr lang="en-US" altLang="zh-CN" sz="1600" dirty="0" err="1">
                <a:solidFill>
                  <a:srgbClr val="000000"/>
                </a:solidFill>
                <a:highlight>
                  <a:srgbClr val="FFFFFF"/>
                </a:highlight>
                <a:latin typeface="Source Code Pro"/>
              </a:rPr>
              <a:t>arith_block</a:t>
            </a:r>
            <a:r>
              <a:rPr lang="en-US" altLang="zh-CN" sz="1600" b="1" dirty="0">
                <a:solidFill>
                  <a:srgbClr val="000080"/>
                </a:solidFill>
                <a:highlight>
                  <a:srgbClr val="FFFFFF"/>
                </a:highlight>
                <a:latin typeface="Source Code Pro"/>
              </a:rPr>
              <a:t>;</a:t>
            </a:r>
            <a:r>
              <a:rPr lang="en-US" altLang="zh-CN" sz="1600" dirty="0">
                <a:solidFill>
                  <a:srgbClr val="000000"/>
                </a:solidFill>
                <a:highlight>
                  <a:srgbClr val="FFFFFF"/>
                </a:highlight>
                <a:latin typeface="Source Code Pro"/>
              </a:rPr>
              <a:t> </a:t>
            </a:r>
            <a:r>
              <a:rPr lang="en-US" altLang="zh-CN" sz="1600" dirty="0">
                <a:solidFill>
                  <a:srgbClr val="008000"/>
                </a:solidFill>
                <a:highlight>
                  <a:srgbClr val="FFFFFF"/>
                </a:highlight>
                <a:latin typeface="Source Code Pro"/>
              </a:rPr>
              <a:t>// *** </a:t>
            </a:r>
            <a:r>
              <a:rPr lang="zh-CN" altLang="en-US" sz="1600" dirty="0">
                <a:solidFill>
                  <a:srgbClr val="008000"/>
                </a:solidFill>
                <a:highlight>
                  <a:srgbClr val="FFFFFF"/>
                </a:highlight>
                <a:latin typeface="Source Code Pro"/>
              </a:rPr>
              <a:t>禁止命名块 ***</a:t>
            </a:r>
          </a:p>
          <a:p>
            <a:pPr marL="0" indent="0">
              <a:buNone/>
            </a:pPr>
            <a:r>
              <a:rPr lang="en-US" altLang="zh-CN" sz="1600" dirty="0">
                <a:solidFill>
                  <a:srgbClr val="000000"/>
                </a:solidFill>
                <a:highlight>
                  <a:srgbClr val="FFFFFF"/>
                </a:highlight>
                <a:latin typeface="Source Code Pro"/>
              </a:rPr>
              <a:t>        </a:t>
            </a:r>
            <a:r>
              <a:rPr lang="en-US" altLang="zh-CN" sz="1600" b="1" dirty="0">
                <a:solidFill>
                  <a:srgbClr val="0000FF"/>
                </a:solidFill>
                <a:highlight>
                  <a:srgbClr val="FFFFFF"/>
                </a:highlight>
                <a:latin typeface="Source Code Pro"/>
              </a:rPr>
              <a:t>end</a:t>
            </a:r>
            <a:endParaRPr lang="en-US" altLang="zh-CN" sz="1600" dirty="0">
              <a:solidFill>
                <a:srgbClr val="000000"/>
              </a:solidFill>
              <a:highlight>
                <a:srgbClr val="FFFFFF"/>
              </a:highlight>
              <a:latin typeface="Source Code Pro"/>
            </a:endParaRPr>
          </a:p>
          <a:p>
            <a:pPr marL="0" indent="0">
              <a:buNone/>
            </a:pPr>
            <a:r>
              <a:rPr lang="en-US" altLang="zh-CN" sz="1600" dirty="0">
                <a:solidFill>
                  <a:srgbClr val="008000"/>
                </a:solidFill>
                <a:highlight>
                  <a:srgbClr val="FFFFFF"/>
                </a:highlight>
                <a:latin typeface="Source Code Pro"/>
              </a:rPr>
              <a:t>// </a:t>
            </a:r>
            <a:r>
              <a:rPr lang="zh-CN" altLang="en-US" sz="1600" dirty="0">
                <a:solidFill>
                  <a:srgbClr val="008000"/>
                </a:solidFill>
                <a:highlight>
                  <a:srgbClr val="FFFFFF"/>
                </a:highlight>
                <a:latin typeface="Source Code Pro"/>
              </a:rPr>
              <a:t>下面</a:t>
            </a:r>
            <a:r>
              <a:rPr lang="en-US" altLang="zh-CN" sz="1600" dirty="0">
                <a:solidFill>
                  <a:srgbClr val="008000"/>
                </a:solidFill>
                <a:highlight>
                  <a:srgbClr val="FFFFFF"/>
                </a:highlight>
                <a:latin typeface="Source Code Pro"/>
              </a:rPr>
              <a:t>[</a:t>
            </a:r>
            <a:r>
              <a:rPr lang="zh-CN" altLang="en-US" sz="1600" dirty="0">
                <a:solidFill>
                  <a:srgbClr val="008000"/>
                </a:solidFill>
                <a:highlight>
                  <a:srgbClr val="FFFFFF"/>
                </a:highlight>
                <a:latin typeface="Source Code Pro"/>
              </a:rPr>
              <a:t>定义任务和函数</a:t>
            </a:r>
            <a:r>
              <a:rPr lang="en-US" altLang="zh-CN" sz="1600" dirty="0">
                <a:solidFill>
                  <a:srgbClr val="008000"/>
                </a:solidFill>
                <a:highlight>
                  <a:srgbClr val="FFFFFF"/>
                </a:highlight>
                <a:latin typeface="Source Code Pro"/>
              </a:rPr>
              <a:t>]</a:t>
            </a:r>
            <a:endParaRPr lang="zh-CN" altLang="en-US" sz="1600" dirty="0">
              <a:solidFill>
                <a:srgbClr val="008000"/>
              </a:solidFill>
              <a:highlight>
                <a:srgbClr val="FFFFFF"/>
              </a:highlight>
              <a:latin typeface="Source Code Pro"/>
            </a:endParaRPr>
          </a:p>
          <a:p>
            <a:pPr marL="0" indent="0">
              <a:buNone/>
            </a:pPr>
            <a:r>
              <a:rPr lang="zh-CN" altLang="en-US" sz="1600" dirty="0">
                <a:solidFill>
                  <a:srgbClr val="000000"/>
                </a:solidFill>
                <a:highlight>
                  <a:srgbClr val="FFFFFF"/>
                </a:highlight>
                <a:latin typeface="Source Code Pro"/>
              </a:rPr>
              <a:t>        </a:t>
            </a:r>
            <a:r>
              <a:rPr lang="en-US" altLang="zh-CN" sz="1600" b="1" dirty="0">
                <a:solidFill>
                  <a:srgbClr val="000080"/>
                </a:solidFill>
                <a:highlight>
                  <a:srgbClr val="FFFFFF"/>
                </a:highlight>
                <a:latin typeface="Source Code Pro"/>
              </a:rPr>
              <a:t>……</a:t>
            </a:r>
            <a:endParaRPr lang="zh-CN" altLang="en-US" sz="1600" dirty="0">
              <a:solidFill>
                <a:srgbClr val="000000"/>
              </a:solidFill>
              <a:highlight>
                <a:srgbClr val="FFFFFF"/>
              </a:highlight>
              <a:latin typeface="Source Code Pro"/>
            </a:endParaRPr>
          </a:p>
          <a:p>
            <a:pPr marL="0" indent="0">
              <a:buNone/>
            </a:pPr>
            <a:r>
              <a:rPr lang="en-US" altLang="zh-CN" sz="1600" b="1" dirty="0" err="1">
                <a:solidFill>
                  <a:srgbClr val="0000FF"/>
                </a:solidFill>
                <a:highlight>
                  <a:srgbClr val="FFFFFF"/>
                </a:highlight>
                <a:latin typeface="Source Code Pro"/>
              </a:rPr>
              <a:t>endmodule</a:t>
            </a:r>
            <a:endParaRPr lang="en-US" altLang="zh-CN" sz="1600" dirty="0">
              <a:solidFill>
                <a:srgbClr val="000000"/>
              </a:solidFill>
              <a:highlight>
                <a:srgbClr val="FFFFFF"/>
              </a:highlight>
              <a:latin typeface="Source Code Pro"/>
            </a:endParaRPr>
          </a:p>
          <a:p>
            <a:pPr marL="0" indent="0">
              <a:buNone/>
            </a:pPr>
            <a:endParaRPr lang="en-US" altLang="zh-CN" sz="2400" dirty="0"/>
          </a:p>
        </p:txBody>
      </p:sp>
      <p:sp>
        <p:nvSpPr>
          <p:cNvPr id="5" name="矩形 4"/>
          <p:cNvSpPr/>
          <p:nvPr/>
        </p:nvSpPr>
        <p:spPr bwMode="auto">
          <a:xfrm>
            <a:off x="1115616" y="4509120"/>
            <a:ext cx="7344816" cy="648072"/>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980697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块语句</a:t>
            </a:r>
            <a:endParaRPr lang="en-US" altLang="zh-CN" dirty="0"/>
          </a:p>
        </p:txBody>
      </p:sp>
      <p:sp>
        <p:nvSpPr>
          <p:cNvPr id="4" name="内容占位符 3"/>
          <p:cNvSpPr>
            <a:spLocks noGrp="1"/>
          </p:cNvSpPr>
          <p:nvPr>
            <p:ph idx="1"/>
          </p:nvPr>
        </p:nvSpPr>
        <p:spPr>
          <a:xfrm>
            <a:off x="395536" y="1196752"/>
            <a:ext cx="8568952" cy="4569371"/>
          </a:xfrm>
        </p:spPr>
        <p:txBody>
          <a:bodyPr/>
          <a:lstStyle/>
          <a:p>
            <a:r>
              <a:rPr lang="zh-CN" altLang="en-US" dirty="0"/>
              <a:t>命名块的禁用</a:t>
            </a:r>
            <a:endParaRPr lang="en-US" altLang="zh-CN" dirty="0"/>
          </a:p>
          <a:p>
            <a:pPr lvl="1"/>
            <a:r>
              <a:rPr lang="en-US" altLang="zh-CN" sz="2400" dirty="0"/>
              <a:t>disable</a:t>
            </a:r>
            <a:r>
              <a:rPr lang="zh-CN" altLang="en-US" sz="2400" dirty="0"/>
              <a:t>语句终结一个命名块或任务的所有活动。也就是说，在一个命名块或任务中的所有语句执行完之前就返回。</a:t>
            </a:r>
          </a:p>
          <a:p>
            <a:pPr marL="457200" lvl="1" indent="0">
              <a:buNone/>
            </a:pPr>
            <a:r>
              <a:rPr lang="en-US" altLang="zh-CN" sz="2400" dirty="0"/>
              <a:t>		</a:t>
            </a:r>
            <a:r>
              <a:rPr lang="en-US" altLang="zh-CN" sz="2400" b="1" dirty="0">
                <a:solidFill>
                  <a:srgbClr val="0000FF"/>
                </a:solidFill>
                <a:highlight>
                  <a:srgbClr val="FFFFFF"/>
                </a:highlight>
                <a:latin typeface="Source Code Pro"/>
              </a:rPr>
              <a:t> disable</a:t>
            </a:r>
            <a:r>
              <a:rPr lang="en-US" altLang="zh-CN" sz="2400" dirty="0"/>
              <a:t>  &lt;</a:t>
            </a:r>
            <a:r>
              <a:rPr lang="zh-CN" altLang="en-US" sz="2400" dirty="0"/>
              <a:t>块名称</a:t>
            </a:r>
            <a:r>
              <a:rPr lang="en-US" altLang="zh-CN" sz="2400" dirty="0"/>
              <a:t>&gt;</a:t>
            </a:r>
          </a:p>
          <a:p>
            <a:pPr marL="457200" lvl="1" indent="0">
              <a:buNone/>
            </a:pPr>
            <a:r>
              <a:rPr lang="en-US" altLang="zh-CN" sz="2400" dirty="0"/>
              <a:t>		</a:t>
            </a:r>
            <a:r>
              <a:rPr lang="en-US" altLang="zh-CN" sz="2400" b="1" dirty="0">
                <a:solidFill>
                  <a:srgbClr val="0000FF"/>
                </a:solidFill>
                <a:highlight>
                  <a:srgbClr val="FFFFFF"/>
                </a:highlight>
                <a:latin typeface="Source Code Pro"/>
              </a:rPr>
              <a:t> disable</a:t>
            </a:r>
            <a:r>
              <a:rPr lang="en-US" altLang="zh-CN" sz="2400" dirty="0"/>
              <a:t>  &lt;</a:t>
            </a:r>
            <a:r>
              <a:rPr lang="zh-CN" altLang="en-US" sz="2400" dirty="0"/>
              <a:t>任务名称</a:t>
            </a:r>
            <a:r>
              <a:rPr lang="en-US" altLang="zh-CN" sz="2400" dirty="0"/>
              <a:t>&gt;</a:t>
            </a:r>
          </a:p>
          <a:p>
            <a:pPr lvl="1"/>
            <a:r>
              <a:rPr lang="zh-CN" altLang="en-US" sz="2400" dirty="0"/>
              <a:t>当命名块或任务被禁止时，所有因他们调度的事件将从事件队列中清除</a:t>
            </a:r>
          </a:p>
          <a:p>
            <a:pPr lvl="1"/>
            <a:r>
              <a:rPr lang="en-US" altLang="zh-CN" sz="2400" dirty="0"/>
              <a:t>C</a:t>
            </a:r>
            <a:r>
              <a:rPr lang="zh-CN" altLang="en-US" sz="2400" dirty="0"/>
              <a:t>中的</a:t>
            </a:r>
            <a:r>
              <a:rPr lang="en-US" altLang="zh-CN" sz="2400" dirty="0"/>
              <a:t>break</a:t>
            </a:r>
            <a:r>
              <a:rPr lang="zh-CN" altLang="en-US" sz="2400" dirty="0"/>
              <a:t>只能退出当前的循环，而使用</a:t>
            </a:r>
            <a:r>
              <a:rPr lang="en-US" altLang="zh-CN" sz="2400" dirty="0"/>
              <a:t>disable</a:t>
            </a:r>
            <a:r>
              <a:rPr lang="zh-CN" altLang="en-US" sz="2400" dirty="0"/>
              <a:t>可以禁用设计中任意一个命名块</a:t>
            </a:r>
          </a:p>
        </p:txBody>
      </p:sp>
    </p:spTree>
    <p:extLst>
      <p:ext uri="{BB962C8B-B14F-4D97-AF65-F5344CB8AC3E}">
        <p14:creationId xmlns:p14="http://schemas.microsoft.com/office/powerpoint/2010/main" val="659178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zh-CN" altLang="en-US" dirty="0"/>
              <a:t>任何过程模块都从属于以下</a:t>
            </a:r>
            <a:r>
              <a:rPr lang="en-US" altLang="zh-CN" dirty="0"/>
              <a:t>4</a:t>
            </a:r>
            <a:r>
              <a:rPr lang="zh-CN" altLang="en-US" dirty="0"/>
              <a:t>种结构的说明语句：</a:t>
            </a:r>
            <a:endParaRPr lang="en-US" altLang="zh-CN" dirty="0"/>
          </a:p>
          <a:p>
            <a:pPr lvl="1"/>
            <a:r>
              <a:rPr lang="en-US" altLang="zh-CN" dirty="0"/>
              <a:t>initial</a:t>
            </a:r>
            <a:r>
              <a:rPr lang="zh-CN" altLang="en-US" dirty="0"/>
              <a:t>说明语句</a:t>
            </a:r>
            <a:endParaRPr lang="en-US" altLang="zh-CN" dirty="0"/>
          </a:p>
          <a:p>
            <a:pPr lvl="1"/>
            <a:r>
              <a:rPr lang="en-US" altLang="zh-CN" dirty="0"/>
              <a:t>always</a:t>
            </a:r>
            <a:r>
              <a:rPr lang="zh-CN" altLang="en-US" dirty="0"/>
              <a:t>说明语句</a:t>
            </a:r>
            <a:endParaRPr lang="en-US" altLang="zh-CN" dirty="0"/>
          </a:p>
          <a:p>
            <a:pPr lvl="1"/>
            <a:r>
              <a:rPr lang="en-US" altLang="zh-CN" dirty="0"/>
              <a:t>task</a:t>
            </a:r>
            <a:r>
              <a:rPr lang="zh-CN" altLang="en-US" dirty="0"/>
              <a:t>说明语句</a:t>
            </a:r>
            <a:endParaRPr lang="en-US" altLang="zh-CN" dirty="0"/>
          </a:p>
          <a:p>
            <a:pPr lvl="1"/>
            <a:r>
              <a:rPr lang="en-US" altLang="zh-CN" dirty="0"/>
              <a:t>function</a:t>
            </a:r>
            <a:r>
              <a:rPr lang="zh-CN" altLang="en-US" dirty="0"/>
              <a:t>说明语句</a:t>
            </a:r>
            <a:endParaRPr lang="en-US" altLang="zh-CN" dirty="0"/>
          </a:p>
        </p:txBody>
      </p:sp>
    </p:spTree>
    <p:extLst>
      <p:ext uri="{BB962C8B-B14F-4D97-AF65-F5344CB8AC3E}">
        <p14:creationId xmlns:p14="http://schemas.microsoft.com/office/powerpoint/2010/main" val="3388868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en-US" altLang="zh-CN" dirty="0"/>
              <a:t>initial</a:t>
            </a:r>
            <a:r>
              <a:rPr lang="zh-CN" altLang="en-US" dirty="0"/>
              <a:t>说明语句</a:t>
            </a:r>
            <a:endParaRPr lang="en-US" altLang="zh-CN" dirty="0"/>
          </a:p>
          <a:p>
            <a:pPr lvl="1"/>
            <a:r>
              <a:rPr lang="zh-CN" altLang="en-US" sz="2400" dirty="0"/>
              <a:t>一个</a:t>
            </a:r>
            <a:r>
              <a:rPr lang="en-US" altLang="zh-CN" sz="2400" dirty="0"/>
              <a:t>initial</a:t>
            </a:r>
            <a:r>
              <a:rPr lang="zh-CN" altLang="en-US" sz="2400" dirty="0"/>
              <a:t>块只运行一次</a:t>
            </a:r>
            <a:endParaRPr lang="en-US" altLang="zh-CN" sz="2400" dirty="0"/>
          </a:p>
          <a:p>
            <a:pPr lvl="1"/>
            <a:r>
              <a:rPr lang="zh-CN" altLang="en-US" sz="2400" dirty="0"/>
              <a:t>一个模块中可以有多个</a:t>
            </a:r>
            <a:r>
              <a:rPr lang="en-US" altLang="zh-CN" sz="2400" dirty="0"/>
              <a:t>initial</a:t>
            </a:r>
            <a:r>
              <a:rPr lang="zh-CN" altLang="en-US" sz="2400" dirty="0"/>
              <a:t>块，它们并行运行</a:t>
            </a:r>
            <a:endParaRPr lang="en-US" altLang="zh-CN" sz="2400" dirty="0"/>
          </a:p>
          <a:p>
            <a:pPr marL="0" indent="0">
              <a:buNone/>
            </a:pPr>
            <a:r>
              <a:rPr lang="en-US" altLang="zh-CN" sz="2000" b="1" dirty="0">
                <a:solidFill>
                  <a:srgbClr val="0000FF"/>
                </a:solidFill>
                <a:highlight>
                  <a:srgbClr val="FFFFFF"/>
                </a:highlight>
                <a:latin typeface="Source Code Pro"/>
              </a:rPr>
              <a:t>	initial</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p>
          <a:p>
            <a:pPr marL="0" indent="0">
              <a:buNone/>
            </a:pP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'b000000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'b011011</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'b011000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FF8000"/>
                </a:solidFill>
                <a:highlight>
                  <a:srgbClr val="FFFFFF"/>
                </a:highlight>
                <a:latin typeface="Source Code Pro"/>
              </a:rPr>
              <a:t>10</a:t>
            </a:r>
            <a:r>
              <a:rPr lang="en-US" altLang="zh-CN" sz="2000" dirty="0">
                <a:solidFill>
                  <a:srgbClr val="000000"/>
                </a:solidFill>
                <a:highlight>
                  <a:srgbClr val="FFFFFF"/>
                </a:highlight>
                <a:latin typeface="Source Code Pro"/>
              </a:rPr>
              <a:t> inputs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dirty="0">
                <a:solidFill>
                  <a:srgbClr val="FF8000"/>
                </a:solidFill>
                <a:highlight>
                  <a:srgbClr val="FFFFFF"/>
                </a:highlight>
                <a:latin typeface="Source Code Pro"/>
              </a:rPr>
              <a:t>'b001000</a:t>
            </a:r>
            <a:r>
              <a:rPr lang="en-US" altLang="zh-CN" sz="2000" b="1" dirty="0">
                <a:solidFill>
                  <a:srgbClr val="000080"/>
                </a:solidFill>
                <a:highlight>
                  <a:srgbClr val="FFFFFF"/>
                </a:highlight>
                <a:latin typeface="Source Code Pro"/>
              </a:rPr>
              <a:t>;</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end</a:t>
            </a:r>
            <a:endParaRPr lang="en-US" altLang="zh-CN" sz="5400" dirty="0"/>
          </a:p>
        </p:txBody>
      </p:sp>
    </p:spTree>
    <p:extLst>
      <p:ext uri="{BB962C8B-B14F-4D97-AF65-F5344CB8AC3E}">
        <p14:creationId xmlns:p14="http://schemas.microsoft.com/office/powerpoint/2010/main" val="2757250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en-US" altLang="zh-CN" dirty="0"/>
              <a:t>always</a:t>
            </a:r>
            <a:r>
              <a:rPr lang="zh-CN" altLang="en-US" dirty="0"/>
              <a:t>说明语句</a:t>
            </a:r>
            <a:endParaRPr lang="en-US" altLang="zh-CN" dirty="0"/>
          </a:p>
          <a:p>
            <a:pPr lvl="1"/>
            <a:r>
              <a:rPr lang="zh-CN" altLang="en-US" sz="2400" dirty="0"/>
              <a:t>在仿真过程中不断活动着的</a:t>
            </a:r>
            <a:endParaRPr lang="en-US" altLang="zh-CN" sz="2400" dirty="0"/>
          </a:p>
          <a:p>
            <a:pPr lvl="1"/>
            <a:r>
              <a:rPr lang="en-US" altLang="zh-CN" sz="2400" dirty="0"/>
              <a:t>always</a:t>
            </a:r>
            <a:r>
              <a:rPr lang="zh-CN" altLang="en-US" sz="2400" dirty="0"/>
              <a:t>语句后跟的过程块是否执行，要看它的触发条件是否满足，如果满足，则运行一次；如果不断满足，则不断循环执行</a:t>
            </a:r>
            <a:endParaRPr lang="en-US" altLang="zh-CN" sz="2400" dirty="0"/>
          </a:p>
          <a:p>
            <a:pPr lvl="1"/>
            <a:r>
              <a:rPr lang="en-US" altLang="zh-CN" sz="2400" dirty="0"/>
              <a:t>always</a:t>
            </a:r>
            <a:r>
              <a:rPr lang="zh-CN" altLang="en-US" sz="2400" dirty="0"/>
              <a:t>时间控制可以是沿触发，可以是电平触发，可以单个信号或多个信号</a:t>
            </a:r>
            <a:endParaRPr lang="en-US" altLang="zh-CN" sz="2400" dirty="0"/>
          </a:p>
          <a:p>
            <a:pPr marL="0" indent="0">
              <a:buNone/>
            </a:pPr>
            <a:r>
              <a:rPr lang="en-US" altLang="zh-CN" sz="2000" b="1" dirty="0">
                <a:solidFill>
                  <a:srgbClr val="0000FF"/>
                </a:solidFill>
                <a:highlight>
                  <a:srgbClr val="FFFFFF"/>
                </a:highlight>
                <a:latin typeface="Source Code Pro"/>
              </a:rPr>
              <a:t>always</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r>
              <a:rPr lang="en-US" altLang="zh-CN" sz="2000" b="1" dirty="0" err="1">
                <a:solidFill>
                  <a:srgbClr val="0000FF"/>
                </a:solidFill>
                <a:highlight>
                  <a:srgbClr val="FFFFFF"/>
                </a:highlight>
                <a:latin typeface="Source Code Pro"/>
              </a:rPr>
              <a:t>posedge</a:t>
            </a:r>
            <a:r>
              <a:rPr lang="en-US" altLang="zh-CN" sz="2000" dirty="0">
                <a:solidFill>
                  <a:srgbClr val="000000"/>
                </a:solidFill>
                <a:highlight>
                  <a:srgbClr val="FFFFFF"/>
                </a:highlight>
                <a:latin typeface="Source Code Pro"/>
              </a:rPr>
              <a:t> </a:t>
            </a:r>
            <a:r>
              <a:rPr lang="en-US" altLang="zh-CN" sz="2000" dirty="0" err="1">
                <a:solidFill>
                  <a:srgbClr val="000000"/>
                </a:solidFill>
                <a:highlight>
                  <a:srgbClr val="FFFFFF"/>
                </a:highlight>
                <a:latin typeface="Source Code Pro"/>
              </a:rPr>
              <a:t>clk</a:t>
            </a:r>
            <a:r>
              <a:rPr lang="en-US" altLang="zh-CN" sz="2000" b="1" dirty="0">
                <a:solidFill>
                  <a:srgbClr val="000080"/>
                </a:solidFill>
                <a:highlight>
                  <a:srgbClr val="FFFFFF"/>
                </a:highlight>
                <a:latin typeface="Source Code Pro"/>
              </a:rPr>
              <a:t>)</a:t>
            </a:r>
            <a:r>
              <a:rPr lang="en-US" altLang="zh-CN" sz="2000" b="1" dirty="0">
                <a:solidFill>
                  <a:srgbClr val="0000FF"/>
                </a:solidFill>
                <a:highlight>
                  <a:srgbClr val="FFFFFF"/>
                </a:highlight>
                <a:latin typeface="Source Code Pro"/>
              </a:rPr>
              <a:t> 		always</a:t>
            </a:r>
            <a:r>
              <a:rPr lang="en-US" altLang="zh-CN" sz="2000" dirty="0">
                <a:solidFill>
                  <a:srgbClr val="000000"/>
                </a:solidFill>
                <a:highlight>
                  <a:srgbClr val="FFFFFF"/>
                </a:highlight>
                <a:latin typeface="Source Code Pro"/>
              </a:rPr>
              <a:t> </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b </a:t>
            </a:r>
            <a:r>
              <a:rPr lang="en-US" altLang="zh-CN" sz="2000" b="1" dirty="0">
                <a:solidFill>
                  <a:srgbClr val="0000FF"/>
                </a:solidFill>
                <a:highlight>
                  <a:srgbClr val="FFFFFF"/>
                </a:highlight>
                <a:latin typeface="Source Code Pro"/>
              </a:rPr>
              <a:t>or</a:t>
            </a:r>
            <a:r>
              <a:rPr lang="en-US" altLang="zh-CN" sz="2000" dirty="0">
                <a:solidFill>
                  <a:srgbClr val="000000"/>
                </a:solidFill>
                <a:highlight>
                  <a:srgbClr val="FFFFFF"/>
                </a:highlight>
                <a:latin typeface="Source Code Pro"/>
              </a:rPr>
              <a:t> c</a:t>
            </a:r>
            <a:r>
              <a:rPr lang="en-US" altLang="zh-CN" sz="2000" b="1" dirty="0">
                <a:solidFill>
                  <a:srgbClr val="000080"/>
                </a:solidFill>
                <a:highlight>
                  <a:srgbClr val="FFFFFF"/>
                </a:highlight>
                <a:latin typeface="Source Code Pro"/>
              </a:rPr>
              <a:t>)</a:t>
            </a:r>
            <a:r>
              <a:rPr lang="en-US" altLang="zh-CN" sz="2000" dirty="0">
                <a:solidFill>
                  <a:srgbClr val="000000"/>
                </a:solidFill>
                <a:highlight>
                  <a:srgbClr val="FFFFFF"/>
                </a:highlight>
                <a:latin typeface="Source Code Pro"/>
              </a:rPr>
              <a:t> </a:t>
            </a: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begin</a:t>
            </a:r>
            <a:endParaRPr lang="en-US" altLang="zh-CN" sz="2000" dirty="0">
              <a:solidFill>
                <a:srgbClr val="000000"/>
              </a:solidFill>
              <a:highlight>
                <a:srgbClr val="FFFFFF"/>
              </a:highlight>
              <a:latin typeface="Source Code Pro"/>
            </a:endParaRPr>
          </a:p>
          <a:p>
            <a:pPr marL="0" indent="0">
              <a:buNone/>
            </a:pPr>
            <a:r>
              <a:rPr lang="en-US" altLang="zh-CN" sz="2000" dirty="0">
                <a:solidFill>
                  <a:srgbClr val="000000"/>
                </a:solidFill>
                <a:highlight>
                  <a:srgbClr val="FFFFFF"/>
                </a:highlight>
                <a:latin typeface="Source Code Pro"/>
              </a:rPr>
              <a:t>  </a:t>
            </a:r>
            <a:r>
              <a:rPr lang="en-US" altLang="zh-CN" sz="2000" b="1" dirty="0">
                <a:solidFill>
                  <a:srgbClr val="0000FF"/>
                </a:solidFill>
                <a:highlight>
                  <a:srgbClr val="FFFFFF"/>
                </a:highlight>
                <a:latin typeface="Source Code Pro"/>
              </a:rPr>
              <a:t>end					  end</a:t>
            </a:r>
            <a:r>
              <a:rPr lang="en-US" altLang="zh-CN" sz="2000" dirty="0">
                <a:solidFill>
                  <a:srgbClr val="000000"/>
                </a:solidFill>
                <a:highlight>
                  <a:srgbClr val="FFFFFF"/>
                </a:highlight>
                <a:latin typeface="Source Code Pro"/>
              </a:rPr>
              <a:t>        </a:t>
            </a:r>
          </a:p>
          <a:p>
            <a:pPr marL="0" indent="0">
              <a:buNone/>
            </a:pPr>
            <a:r>
              <a:rPr lang="en-US" altLang="zh-CN" dirty="0">
                <a:solidFill>
                  <a:srgbClr val="000000"/>
                </a:solidFill>
                <a:highlight>
                  <a:srgbClr val="FFFFFF"/>
                </a:highlight>
                <a:latin typeface="Source Code Pro"/>
              </a:rPr>
              <a:t>						</a:t>
            </a:r>
            <a:endParaRPr lang="en-US" altLang="zh-CN" sz="7200" dirty="0"/>
          </a:p>
        </p:txBody>
      </p:sp>
      <p:sp>
        <p:nvSpPr>
          <p:cNvPr id="2" name="线形标注 3 1"/>
          <p:cNvSpPr/>
          <p:nvPr/>
        </p:nvSpPr>
        <p:spPr bwMode="auto">
          <a:xfrm>
            <a:off x="3131840" y="2924944"/>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描述时序行为</a:t>
            </a:r>
          </a:p>
        </p:txBody>
      </p:sp>
      <p:sp>
        <p:nvSpPr>
          <p:cNvPr id="5" name="线形标注 3 4"/>
          <p:cNvSpPr/>
          <p:nvPr/>
        </p:nvSpPr>
        <p:spPr bwMode="auto">
          <a:xfrm>
            <a:off x="5940152" y="2911806"/>
            <a:ext cx="2160240" cy="504056"/>
          </a:xfrm>
          <a:prstGeom prst="borderCallout3">
            <a:avLst>
              <a:gd name="adj1" fmla="val 18750"/>
              <a:gd name="adj2" fmla="val -8333"/>
              <a:gd name="adj3" fmla="val 18750"/>
              <a:gd name="adj4" fmla="val -16667"/>
              <a:gd name="adj5" fmla="val 100000"/>
              <a:gd name="adj6" fmla="val -16667"/>
              <a:gd name="adj7" fmla="val 155159"/>
              <a:gd name="adj8" fmla="val 478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描述组合逻辑</a:t>
            </a:r>
          </a:p>
        </p:txBody>
      </p:sp>
    </p:spTree>
    <p:extLst>
      <p:ext uri="{BB962C8B-B14F-4D97-AF65-F5344CB8AC3E}">
        <p14:creationId xmlns:p14="http://schemas.microsoft.com/office/powerpoint/2010/main" val="72255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a:xfrm>
            <a:off x="395536" y="1196752"/>
            <a:ext cx="8496944" cy="4569371"/>
          </a:xfrm>
        </p:spPr>
        <p:txBody>
          <a:bodyPr/>
          <a:lstStyle/>
          <a:p>
            <a:r>
              <a:rPr lang="en-US" altLang="zh-CN" dirty="0"/>
              <a:t>Task</a:t>
            </a:r>
            <a:r>
              <a:rPr lang="zh-CN" altLang="en-US" dirty="0"/>
              <a:t>说明语句</a:t>
            </a:r>
            <a:endParaRPr lang="en-US" altLang="zh-CN" dirty="0"/>
          </a:p>
          <a:p>
            <a:pPr lvl="1"/>
            <a:r>
              <a:rPr lang="zh-CN" altLang="en-US" dirty="0"/>
              <a:t>定义</a:t>
            </a:r>
            <a:endParaRPr lang="en-US" altLang="zh-CN" dirty="0"/>
          </a:p>
          <a:p>
            <a:pPr marL="457200" lvl="1" indent="0">
              <a:buNone/>
            </a:pPr>
            <a:r>
              <a:rPr lang="en-US" altLang="zh-CN" sz="2400" dirty="0">
                <a:solidFill>
                  <a:srgbClr val="000000"/>
                </a:solidFill>
                <a:highlight>
                  <a:srgbClr val="FFFFFF"/>
                </a:highlight>
              </a:rPr>
              <a:t>	 </a:t>
            </a:r>
            <a:r>
              <a:rPr lang="en-US" altLang="zh-CN" sz="2400" b="1" dirty="0">
                <a:solidFill>
                  <a:srgbClr val="0000FF"/>
                </a:solidFill>
                <a:highlight>
                  <a:srgbClr val="FFFFFF"/>
                </a:highlight>
              </a:rPr>
              <a:t>task</a:t>
            </a:r>
            <a:r>
              <a:rPr lang="en-US" altLang="zh-CN" sz="2400"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任务名</a:t>
            </a:r>
            <a:r>
              <a:rPr lang="en-US" altLang="zh-CN" sz="2400" b="1" dirty="0">
                <a:solidFill>
                  <a:srgbClr val="000080"/>
                </a:solidFill>
                <a:highlight>
                  <a:srgbClr val="FFFFFF"/>
                </a:highlight>
              </a:rPr>
              <a:t>&gt;</a:t>
            </a:r>
            <a:r>
              <a:rPr lang="zh-CN" altLang="en-US" sz="2400" dirty="0">
                <a:solidFill>
                  <a:srgbClr val="000000"/>
                </a:solidFill>
                <a:highlight>
                  <a:srgbClr val="FFFFFF"/>
                </a:highlight>
              </a:rPr>
              <a:t>；</a:t>
            </a:r>
          </a:p>
          <a:p>
            <a:pPr marL="457200" lvl="1" indent="0">
              <a:buNone/>
            </a:pPr>
            <a:r>
              <a:rPr lang="en-US" altLang="zh-CN" sz="2400" dirty="0">
                <a:solidFill>
                  <a:srgbClr val="000000"/>
                </a:solidFill>
                <a:highlight>
                  <a:srgbClr val="FFFFFF"/>
                </a:highlight>
              </a:rPr>
              <a:t>	</a:t>
            </a:r>
            <a:r>
              <a:rPr lang="zh-CN" altLang="en-US" sz="2400"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端口及数据</a:t>
            </a:r>
            <a:r>
              <a:rPr lang="zh-CN" altLang="en-US" sz="2400" b="1" dirty="0">
                <a:solidFill>
                  <a:srgbClr val="000080"/>
                </a:solidFill>
                <a:highlight>
                  <a:srgbClr val="FFFFFF"/>
                </a:highlight>
              </a:rPr>
              <a:t>类</a:t>
            </a:r>
            <a:r>
              <a:rPr lang="zh-CN" altLang="en-US" sz="2400" dirty="0">
                <a:solidFill>
                  <a:srgbClr val="000000"/>
                </a:solidFill>
                <a:highlight>
                  <a:srgbClr val="FFFFFF"/>
                </a:highlight>
              </a:rPr>
              <a:t>型声明语句</a:t>
            </a:r>
            <a:r>
              <a:rPr lang="en-US" altLang="zh-CN" sz="2400" b="1" dirty="0">
                <a:solidFill>
                  <a:srgbClr val="000080"/>
                </a:solidFill>
                <a:highlight>
                  <a:srgbClr val="FFFFFF"/>
                </a:highlight>
              </a:rPr>
              <a:t>&gt;</a:t>
            </a:r>
            <a:endParaRPr lang="en-US" altLang="zh-CN" sz="2400" dirty="0">
              <a:solidFill>
                <a:srgbClr val="000000"/>
              </a:solidFill>
              <a:highlight>
                <a:srgbClr val="FFFFFF"/>
              </a:highlight>
            </a:endParaRPr>
          </a:p>
          <a:p>
            <a:pPr marL="457200" lvl="1" indent="0">
              <a:buNone/>
            </a:pPr>
            <a:r>
              <a:rPr lang="en-US" altLang="zh-CN" sz="2400" dirty="0">
                <a:solidFill>
                  <a:srgbClr val="000000"/>
                </a:solidFill>
                <a:highlight>
                  <a:srgbClr val="FFFFFF"/>
                </a:highlight>
              </a:rPr>
              <a:t>	</a:t>
            </a:r>
            <a:r>
              <a:rPr lang="zh-CN" altLang="en-US" sz="2400"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语句</a:t>
            </a:r>
            <a:r>
              <a:rPr lang="en-US" altLang="zh-CN" sz="2400" b="1" dirty="0">
                <a:solidFill>
                  <a:srgbClr val="000080"/>
                </a:solidFill>
                <a:highlight>
                  <a:srgbClr val="FFFFFF"/>
                </a:highlight>
              </a:rPr>
              <a:t>&gt;</a:t>
            </a:r>
            <a:r>
              <a:rPr lang="zh-CN" altLang="en-US" sz="2400" dirty="0">
                <a:solidFill>
                  <a:srgbClr val="000000"/>
                </a:solidFill>
                <a:highlight>
                  <a:srgbClr val="FFFFFF"/>
                </a:highlight>
              </a:rPr>
              <a:t>	</a:t>
            </a:r>
            <a:endParaRPr lang="en-US" altLang="zh-CN" sz="2400" dirty="0">
              <a:solidFill>
                <a:srgbClr val="000000"/>
              </a:solidFill>
              <a:highlight>
                <a:srgbClr val="FFFFFF"/>
              </a:highlight>
            </a:endParaRPr>
          </a:p>
          <a:p>
            <a:pPr marL="457200" lvl="1" indent="0">
              <a:buNone/>
            </a:pPr>
            <a:r>
              <a:rPr lang="en-US" altLang="zh-CN" sz="2400" dirty="0">
                <a:solidFill>
                  <a:srgbClr val="000000"/>
                </a:solidFill>
                <a:highlight>
                  <a:srgbClr val="FFFFFF"/>
                </a:highlight>
              </a:rPr>
              <a:t>	</a:t>
            </a:r>
            <a:r>
              <a:rPr lang="en-US" altLang="zh-CN" sz="2400" b="1" dirty="0" err="1">
                <a:solidFill>
                  <a:srgbClr val="0000FF"/>
                </a:solidFill>
                <a:highlight>
                  <a:srgbClr val="FFFFFF"/>
                </a:highlight>
              </a:rPr>
              <a:t>endtask</a:t>
            </a:r>
            <a:endParaRPr lang="en-US" altLang="zh-CN" sz="2400" b="1" dirty="0">
              <a:solidFill>
                <a:srgbClr val="0000FF"/>
              </a:solidFill>
              <a:highlight>
                <a:srgbClr val="FFFFFF"/>
              </a:highlight>
            </a:endParaRPr>
          </a:p>
          <a:p>
            <a:pPr lvl="1"/>
            <a:r>
              <a:rPr lang="zh-CN" altLang="en-US" dirty="0">
                <a:solidFill>
                  <a:srgbClr val="000000"/>
                </a:solidFill>
                <a:highlight>
                  <a:srgbClr val="FFFFFF"/>
                </a:highlight>
              </a:rPr>
              <a:t>调用</a:t>
            </a:r>
            <a:endParaRPr lang="en-US" altLang="zh-CN" dirty="0">
              <a:solidFill>
                <a:srgbClr val="000000"/>
              </a:solidFill>
              <a:highlight>
                <a:srgbClr val="FFFFFF"/>
              </a:highlight>
            </a:endParaRPr>
          </a:p>
          <a:p>
            <a:pPr marL="457200" lvl="1" indent="0">
              <a:buNone/>
            </a:pPr>
            <a:r>
              <a:rPr lang="en-US" altLang="zh-CN" sz="2400" b="1" dirty="0">
                <a:solidFill>
                  <a:srgbClr val="000000"/>
                </a:solidFill>
                <a:highlight>
                  <a:srgbClr val="FFFFFF"/>
                </a:highlight>
              </a:rPr>
              <a:t>		</a:t>
            </a:r>
            <a:r>
              <a:rPr lang="en-US" altLang="zh-CN" sz="2400" b="1" dirty="0">
                <a:solidFill>
                  <a:srgbClr val="000080"/>
                </a:solidFill>
                <a:highlight>
                  <a:srgbClr val="FFFFFF"/>
                </a:highlight>
              </a:rPr>
              <a:t>&lt;</a:t>
            </a:r>
            <a:r>
              <a:rPr lang="zh-CN" altLang="en-US" sz="2400" dirty="0">
                <a:solidFill>
                  <a:srgbClr val="000000"/>
                </a:solidFill>
                <a:highlight>
                  <a:srgbClr val="FFFFFF"/>
                </a:highlight>
              </a:rPr>
              <a:t>任务名</a:t>
            </a:r>
            <a:r>
              <a:rPr lang="en-US" altLang="zh-CN" sz="2400" b="1" dirty="0">
                <a:solidFill>
                  <a:srgbClr val="000080"/>
                </a:solidFill>
                <a:highlight>
                  <a:srgbClr val="FFFFFF"/>
                </a:highlight>
              </a:rPr>
              <a:t>&gt;</a:t>
            </a:r>
            <a:r>
              <a:rPr lang="zh-CN" altLang="en-US" sz="2400" dirty="0">
                <a:solidFill>
                  <a:srgbClr val="000000"/>
                </a:solidFill>
                <a:highlight>
                  <a:srgbClr val="FFFFFF"/>
                </a:highlight>
              </a:rPr>
              <a:t> （端口</a:t>
            </a:r>
            <a:r>
              <a:rPr lang="en-US" altLang="zh-CN" sz="2400" dirty="0">
                <a:solidFill>
                  <a:srgbClr val="FF8000"/>
                </a:solidFill>
                <a:highlight>
                  <a:srgbClr val="FFFFFF"/>
                </a:highlight>
              </a:rPr>
              <a:t>1</a:t>
            </a:r>
            <a:r>
              <a:rPr lang="zh-CN" altLang="en-US" sz="2400" dirty="0">
                <a:solidFill>
                  <a:srgbClr val="000000"/>
                </a:solidFill>
                <a:highlight>
                  <a:srgbClr val="FFFFFF"/>
                </a:highlight>
              </a:rPr>
              <a:t>，</a:t>
            </a:r>
            <a:r>
              <a:rPr lang="en-US" altLang="zh-CN" sz="2400" b="1" dirty="0">
                <a:solidFill>
                  <a:srgbClr val="000080"/>
                </a:solidFill>
                <a:highlight>
                  <a:srgbClr val="FFFFFF"/>
                </a:highlight>
              </a:rPr>
              <a:t>……</a:t>
            </a:r>
            <a:r>
              <a:rPr lang="zh-CN" altLang="en-US" sz="2400" dirty="0">
                <a:solidFill>
                  <a:srgbClr val="000000"/>
                </a:solidFill>
                <a:highlight>
                  <a:srgbClr val="FFFFFF"/>
                </a:highlight>
              </a:rPr>
              <a:t>，端口</a:t>
            </a:r>
            <a:r>
              <a:rPr lang="en-US" altLang="zh-CN" sz="2400" dirty="0">
                <a:solidFill>
                  <a:srgbClr val="000000"/>
                </a:solidFill>
                <a:highlight>
                  <a:srgbClr val="FFFFFF"/>
                </a:highlight>
              </a:rPr>
              <a:t>n</a:t>
            </a:r>
            <a:r>
              <a:rPr lang="zh-CN" altLang="en-US" sz="2400" dirty="0">
                <a:solidFill>
                  <a:srgbClr val="000000"/>
                </a:solidFill>
                <a:highlight>
                  <a:srgbClr val="FFFFFF"/>
                </a:highlight>
              </a:rPr>
              <a:t>）</a:t>
            </a:r>
            <a:endParaRPr lang="en-US" altLang="zh-CN" sz="2400" dirty="0"/>
          </a:p>
        </p:txBody>
      </p:sp>
    </p:spTree>
    <p:extLst>
      <p:ext uri="{BB962C8B-B14F-4D97-AF65-F5344CB8AC3E}">
        <p14:creationId xmlns:p14="http://schemas.microsoft.com/office/powerpoint/2010/main" val="115507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395536" y="1196752"/>
            <a:ext cx="8229600" cy="5661248"/>
          </a:xfrm>
        </p:spPr>
        <p:txBody>
          <a:bodyPr/>
          <a:lstStyle/>
          <a:p>
            <a:r>
              <a:rPr lang="zh-CN" altLang="en-US" dirty="0"/>
              <a:t>目前最常用的硬件描述语言</a:t>
            </a:r>
            <a:endParaRPr lang="en-US" altLang="zh-CN" dirty="0"/>
          </a:p>
          <a:p>
            <a:pPr marL="742950" lvl="2" indent="-342900"/>
            <a:r>
              <a:rPr lang="en-US" altLang="zh-CN" dirty="0">
                <a:cs typeface="宋体" charset="0"/>
              </a:rPr>
              <a:t>VHDL</a:t>
            </a:r>
          </a:p>
          <a:p>
            <a:pPr marL="742950" lvl="2" indent="-342900"/>
            <a:r>
              <a:rPr lang="en-US" altLang="zh-CN" dirty="0">
                <a:cs typeface="宋体" charset="0"/>
              </a:rPr>
              <a:t>Verilog HDL</a:t>
            </a:r>
          </a:p>
          <a:p>
            <a:pPr marL="742950" lvl="2" indent="-342900">
              <a:buNone/>
            </a:pPr>
            <a:r>
              <a:rPr lang="en-US" altLang="zh-CN" dirty="0"/>
              <a:t>Verilog HDL </a:t>
            </a:r>
            <a:r>
              <a:rPr lang="zh-CN" altLang="en-US" dirty="0"/>
              <a:t>和</a:t>
            </a:r>
            <a:r>
              <a:rPr lang="en-US" altLang="zh-CN" dirty="0"/>
              <a:t>VHDL </a:t>
            </a:r>
            <a:r>
              <a:rPr lang="zh-CN" altLang="en-US" dirty="0"/>
              <a:t>都是用于逻辑设计的硬件描述语言</a:t>
            </a:r>
            <a:endParaRPr lang="en-US" altLang="zh-CN" dirty="0"/>
          </a:p>
          <a:p>
            <a:pPr marL="742950" lvl="2" indent="-342900">
              <a:buNone/>
            </a:pPr>
            <a:r>
              <a:rPr lang="zh-CN" altLang="en-US" dirty="0"/>
              <a:t>并且都已成为</a:t>
            </a:r>
            <a:r>
              <a:rPr lang="en-US" altLang="zh-CN" dirty="0"/>
              <a:t>IEEE </a:t>
            </a:r>
            <a:r>
              <a:rPr lang="zh-CN" altLang="en-US" dirty="0"/>
              <a:t>标准</a:t>
            </a:r>
            <a:endParaRPr lang="en-US" altLang="zh-CN" dirty="0"/>
          </a:p>
          <a:p>
            <a:pPr marL="742950" lvl="2" indent="-342900"/>
            <a:endParaRPr lang="en-US" altLang="zh-CN" sz="700" dirty="0"/>
          </a:p>
          <a:p>
            <a:pPr marL="342900" lvl="1" indent="-342900">
              <a:buChar char="•"/>
            </a:pPr>
            <a:r>
              <a:rPr lang="zh-CN" altLang="en-US" sz="3200" dirty="0">
                <a:cs typeface="宋体" charset="0"/>
              </a:rPr>
              <a:t>传统意义上的硬件设计越来越倾向于与系统设计和软件设计结合，因此不断出现新的硬件描述语言</a:t>
            </a:r>
            <a:endParaRPr lang="en-US" altLang="zh-CN" sz="3200" dirty="0">
              <a:cs typeface="宋体" charset="0"/>
            </a:endParaRPr>
          </a:p>
          <a:p>
            <a:pPr marL="742950" lvl="2" indent="-342900"/>
            <a:r>
              <a:rPr lang="zh-CN" altLang="en-US" dirty="0">
                <a:cs typeface="宋体" charset="0"/>
              </a:rPr>
              <a:t>如</a:t>
            </a:r>
            <a:r>
              <a:rPr lang="en-US" altLang="zh-CN" dirty="0" err="1">
                <a:cs typeface="宋体" charset="0"/>
              </a:rPr>
              <a:t>Superlog</a:t>
            </a:r>
            <a:r>
              <a:rPr lang="en-US" altLang="zh-CN" dirty="0">
                <a:cs typeface="宋体" charset="0"/>
              </a:rPr>
              <a:t>, </a:t>
            </a:r>
            <a:r>
              <a:rPr lang="en-US" altLang="zh-CN" dirty="0" err="1">
                <a:cs typeface="宋体" charset="0"/>
              </a:rPr>
              <a:t>SystemC</a:t>
            </a:r>
            <a:r>
              <a:rPr lang="en-US" altLang="zh-CN" dirty="0">
                <a:cs typeface="宋体" charset="0"/>
              </a:rPr>
              <a:t>, </a:t>
            </a:r>
            <a:r>
              <a:rPr lang="en-US" altLang="zh-CN" dirty="0" err="1">
                <a:cs typeface="宋体" charset="0"/>
              </a:rPr>
              <a:t>Synlib</a:t>
            </a:r>
            <a:r>
              <a:rPr lang="en-US" altLang="zh-CN" dirty="0">
                <a:cs typeface="宋体" charset="0"/>
              </a:rPr>
              <a:t> C++</a:t>
            </a:r>
          </a:p>
          <a:p>
            <a:pPr lvl="1"/>
            <a:endParaRPr lang="zh-CN" altLang="en-US" dirty="0"/>
          </a:p>
        </p:txBody>
      </p:sp>
    </p:spTree>
    <p:extLst>
      <p:ext uri="{BB962C8B-B14F-4D97-AF65-F5344CB8AC3E}">
        <p14:creationId xmlns:p14="http://schemas.microsoft.com/office/powerpoint/2010/main" val="13470175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a:xfrm>
            <a:off x="395536" y="1196752"/>
            <a:ext cx="8496944" cy="4569371"/>
          </a:xfrm>
        </p:spPr>
        <p:txBody>
          <a:bodyPr/>
          <a:lstStyle/>
          <a:p>
            <a:r>
              <a:rPr lang="en-US" altLang="zh-CN" dirty="0"/>
              <a:t>Task</a:t>
            </a:r>
            <a:r>
              <a:rPr lang="zh-CN" altLang="en-US" dirty="0"/>
              <a:t>说明语句</a:t>
            </a:r>
            <a:endParaRPr lang="en-US" altLang="zh-CN" dirty="0"/>
          </a:p>
          <a:p>
            <a:pPr marL="0" indent="0">
              <a:buNone/>
            </a:pPr>
            <a:r>
              <a:rPr lang="en-US" altLang="zh-CN" sz="2000" dirty="0">
                <a:solidFill>
                  <a:srgbClr val="000000"/>
                </a:solidFill>
                <a:highlight>
                  <a:srgbClr val="FFFFFF"/>
                </a:highlight>
              </a:rPr>
              <a:t>【</a:t>
            </a:r>
            <a:r>
              <a:rPr lang="zh-CN" altLang="en-US" sz="2000" dirty="0">
                <a:solidFill>
                  <a:srgbClr val="000000"/>
                </a:solidFill>
                <a:highlight>
                  <a:srgbClr val="FFFFFF"/>
                </a:highlight>
              </a:rPr>
              <a:t>例</a:t>
            </a:r>
            <a:r>
              <a:rPr lang="en-US" altLang="zh-CN" sz="2000" dirty="0">
                <a:solidFill>
                  <a:srgbClr val="000000"/>
                </a:solidFill>
                <a:highlight>
                  <a:srgbClr val="FFFFFF"/>
                </a:highlight>
              </a:rPr>
              <a:t>1】</a:t>
            </a:r>
            <a:r>
              <a:rPr lang="en-US" altLang="zh-CN" sz="2000" b="1" dirty="0">
                <a:solidFill>
                  <a:srgbClr val="0000FF"/>
                </a:solidFill>
                <a:highlight>
                  <a:srgbClr val="FFFFFF"/>
                </a:highlight>
              </a:rPr>
              <a:t>task</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neg_clocks</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input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31</a:t>
            </a:r>
            <a:r>
              <a:rPr lang="en-US" altLang="zh-CN" sz="2000" b="1" dirty="0">
                <a:solidFill>
                  <a:srgbClr val="000080"/>
                </a:solidFill>
                <a:highlight>
                  <a:srgbClr val="FFFFFF"/>
                </a:highlight>
              </a:rPr>
              <a:t>:</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number_of_edges</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repeat</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number_of_edges</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negedge</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clk</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endtask</a:t>
            </a:r>
            <a:endParaRPr lang="en-US" altLang="zh-CN" sz="2000" b="1" dirty="0">
              <a:solidFill>
                <a:srgbClr val="0000FF"/>
              </a:solidFill>
              <a:highlight>
                <a:srgbClr val="FFFFFF"/>
              </a:highlight>
            </a:endParaRPr>
          </a:p>
          <a:p>
            <a:pPr marL="0" indent="0">
              <a:buNone/>
            </a:pPr>
            <a:endParaRPr lang="en-US" altLang="zh-CN" sz="800" dirty="0">
              <a:solidFill>
                <a:srgbClr val="000000"/>
              </a:solidFill>
              <a:highlight>
                <a:srgbClr val="FFFFFF"/>
              </a:highlight>
            </a:endParaRPr>
          </a:p>
          <a:p>
            <a:pPr marL="0" indent="0">
              <a:buNone/>
            </a:pPr>
            <a:r>
              <a:rPr lang="en-US" altLang="zh-CN" sz="2000" dirty="0">
                <a:solidFill>
                  <a:srgbClr val="000000"/>
                </a:solidFill>
                <a:highlight>
                  <a:srgbClr val="FFFFFF"/>
                </a:highlight>
              </a:rPr>
              <a:t>【</a:t>
            </a:r>
            <a:r>
              <a:rPr lang="zh-CN" altLang="en-US" sz="2000" dirty="0">
                <a:solidFill>
                  <a:srgbClr val="000000"/>
                </a:solidFill>
                <a:highlight>
                  <a:srgbClr val="FFFFFF"/>
                </a:highlight>
              </a:rPr>
              <a:t>例</a:t>
            </a:r>
            <a:r>
              <a:rPr lang="en-US" altLang="zh-CN" sz="2000" dirty="0">
                <a:solidFill>
                  <a:srgbClr val="000000"/>
                </a:solidFill>
                <a:highlight>
                  <a:srgbClr val="FFFFFF"/>
                </a:highlight>
              </a:rPr>
              <a:t>2】</a:t>
            </a:r>
            <a:r>
              <a:rPr lang="en-US" altLang="zh-CN" sz="2000" b="1" dirty="0">
                <a:solidFill>
                  <a:srgbClr val="0000FF"/>
                </a:solidFill>
                <a:highlight>
                  <a:srgbClr val="FFFFFF"/>
                </a:highlight>
              </a:rPr>
              <a:t>task</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multme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008000"/>
                </a:solidFill>
                <a:highlight>
                  <a:srgbClr val="FFFFFF"/>
                </a:highlight>
              </a:rPr>
              <a:t>// </a:t>
            </a:r>
            <a:r>
              <a:rPr lang="zh-CN" altLang="en-US" sz="2000" dirty="0">
                <a:solidFill>
                  <a:srgbClr val="008000"/>
                </a:solidFill>
                <a:highlight>
                  <a:srgbClr val="FFFFFF"/>
                </a:highlight>
              </a:rPr>
              <a:t>任务定义</a:t>
            </a: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input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3</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xme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tome</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result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wait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err="1">
                <a:solidFill>
                  <a:srgbClr val="000000"/>
                </a:solidFill>
                <a:highlight>
                  <a:srgbClr val="FFFFFF"/>
                </a:highlight>
              </a:rPr>
              <a:t>en_mult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result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xme</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tome</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endtask</a:t>
            </a:r>
            <a:endParaRPr lang="en-US" altLang="zh-CN" sz="5400" dirty="0"/>
          </a:p>
        </p:txBody>
      </p:sp>
    </p:spTree>
    <p:extLst>
      <p:ext uri="{BB962C8B-B14F-4D97-AF65-F5344CB8AC3E}">
        <p14:creationId xmlns:p14="http://schemas.microsoft.com/office/powerpoint/2010/main" val="1379786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p:txBody>
          <a:bodyPr/>
          <a:lstStyle/>
          <a:p>
            <a:r>
              <a:rPr lang="en-US" altLang="zh-CN" dirty="0"/>
              <a:t>function</a:t>
            </a:r>
            <a:r>
              <a:rPr lang="zh-CN" altLang="en-US" dirty="0"/>
              <a:t>说明语句</a:t>
            </a:r>
            <a:endParaRPr lang="en-US" altLang="zh-CN" dirty="0"/>
          </a:p>
          <a:p>
            <a:pPr lvl="1"/>
            <a:r>
              <a:rPr lang="zh-CN" altLang="en-US" dirty="0"/>
              <a:t>目的：返回一个用于表达式的值</a:t>
            </a:r>
            <a:endParaRPr lang="en-US" altLang="zh-CN" dirty="0"/>
          </a:p>
          <a:p>
            <a:pPr lvl="1"/>
            <a:r>
              <a:rPr lang="zh-CN" altLang="en-US" dirty="0"/>
              <a:t>定义</a:t>
            </a:r>
            <a:r>
              <a:rPr lang="en-US" altLang="zh-CN" dirty="0">
                <a:solidFill>
                  <a:srgbClr val="000000"/>
                </a:solidFill>
                <a:highlight>
                  <a:srgbClr val="FFFFFF"/>
                </a:highlight>
              </a:rPr>
              <a:t>	</a:t>
            </a:r>
          </a:p>
          <a:p>
            <a:pPr marL="0" indent="0">
              <a:buNone/>
            </a:pPr>
            <a:r>
              <a:rPr lang="en-US" altLang="zh-CN" sz="2000" b="1" dirty="0">
                <a:solidFill>
                  <a:srgbClr val="0000FF"/>
                </a:solidFill>
                <a:highlight>
                  <a:srgbClr val="FFFFFF"/>
                </a:highlight>
              </a:rPr>
              <a:t>	function</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返回</a:t>
            </a:r>
            <a:r>
              <a:rPr lang="zh-CN" altLang="en-US" sz="2000" b="1" dirty="0">
                <a:solidFill>
                  <a:srgbClr val="000080"/>
                </a:solidFill>
                <a:highlight>
                  <a:srgbClr val="FFFFFF"/>
                </a:highlight>
              </a:rPr>
              <a:t>值</a:t>
            </a:r>
            <a:r>
              <a:rPr lang="zh-CN" altLang="en-US" sz="2000" dirty="0">
                <a:solidFill>
                  <a:srgbClr val="000000"/>
                </a:solidFill>
                <a:highlight>
                  <a:srgbClr val="FFFFFF"/>
                </a:highlight>
              </a:rPr>
              <a:t>的</a:t>
            </a:r>
            <a:r>
              <a:rPr lang="zh-CN" altLang="en-US" sz="2000" b="1" dirty="0">
                <a:solidFill>
                  <a:srgbClr val="000080"/>
                </a:solidFill>
                <a:highlight>
                  <a:srgbClr val="FFFFFF"/>
                </a:highlight>
              </a:rPr>
              <a:t>类</a:t>
            </a:r>
            <a:r>
              <a:rPr lang="zh-CN" altLang="en-US" sz="2000" dirty="0">
                <a:solidFill>
                  <a:srgbClr val="000000"/>
                </a:solidFill>
                <a:highlight>
                  <a:srgbClr val="FFFFFF"/>
                </a:highlight>
              </a:rPr>
              <a:t>型或范围</a:t>
            </a:r>
            <a:r>
              <a:rPr lang="en-US" altLang="zh-CN" sz="2000" b="1" dirty="0">
                <a:solidFill>
                  <a:srgbClr val="000080"/>
                </a:solidFill>
                <a:highlight>
                  <a:srgbClr val="FFFFFF"/>
                </a:highlight>
              </a:rPr>
              <a:t>&gt;</a:t>
            </a:r>
            <a:r>
              <a:rPr lang="zh-CN" altLang="en-US" sz="2000" dirty="0">
                <a:solidFill>
                  <a:srgbClr val="000000"/>
                </a:solidFill>
                <a:highlight>
                  <a:srgbClr val="FFFFFF"/>
                </a:highlight>
              </a:rPr>
              <a:t>（函数名）；</a:t>
            </a:r>
          </a:p>
          <a:p>
            <a:pPr marL="0" indent="0">
              <a:buNone/>
            </a:pPr>
            <a:r>
              <a:rPr lang="zh-CN" altLang="en-US" sz="2000" dirty="0">
                <a:solidFill>
                  <a:srgbClr val="000000"/>
                </a:solidFill>
                <a:highlight>
                  <a:srgbClr val="FFFFFF"/>
                </a:highlight>
              </a:rPr>
              <a:t>	</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端口说明语句</a:t>
            </a:r>
            <a:r>
              <a:rPr lang="en-US" altLang="zh-CN" sz="2000" b="1" dirty="0">
                <a:solidFill>
                  <a:srgbClr val="000080"/>
                </a:solidFill>
                <a:highlight>
                  <a:srgbClr val="FFFFFF"/>
                </a:highlight>
              </a:rPr>
              <a:t>&gt;</a:t>
            </a:r>
            <a:endParaRPr lang="zh-CN" altLang="en-US"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zh-CN" altLang="en-US"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变量</a:t>
            </a:r>
            <a:r>
              <a:rPr lang="zh-CN" altLang="en-US" sz="2000" b="1" dirty="0">
                <a:solidFill>
                  <a:srgbClr val="000080"/>
                </a:solidFill>
                <a:highlight>
                  <a:srgbClr val="FFFFFF"/>
                </a:highlight>
              </a:rPr>
              <a:t>类</a:t>
            </a:r>
            <a:r>
              <a:rPr lang="zh-CN" altLang="en-US" sz="2000" dirty="0">
                <a:solidFill>
                  <a:srgbClr val="000000"/>
                </a:solidFill>
                <a:highlight>
                  <a:srgbClr val="FFFFFF"/>
                </a:highlight>
              </a:rPr>
              <a:t>型说明语句</a:t>
            </a:r>
            <a:r>
              <a:rPr lang="en-US" altLang="zh-CN" sz="2000" b="1" dirty="0">
                <a:solidFill>
                  <a:srgbClr val="000080"/>
                </a:solidFill>
                <a:highlight>
                  <a:srgbClr val="FFFFFF"/>
                </a:highlight>
              </a:rPr>
              <a:t>&gt;</a:t>
            </a:r>
            <a:endParaRPr lang="zh-CN" altLang="en-US"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begin</a:t>
            </a:r>
            <a:r>
              <a:rPr lang="zh-CN" altLang="en-US" sz="2000" dirty="0">
                <a:solidFill>
                  <a:srgbClr val="000000"/>
                </a:solidFill>
                <a:highlight>
                  <a:srgbClr val="FFFFFF"/>
                </a:highlight>
              </a:rPr>
              <a:t>	</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zh-CN" altLang="en-US"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语句</a:t>
            </a:r>
            <a:r>
              <a:rPr lang="en-US" altLang="zh-CN" sz="2000" b="1" dirty="0">
                <a:solidFill>
                  <a:srgbClr val="000080"/>
                </a:solidFill>
                <a:highlight>
                  <a:srgbClr val="FFFFFF"/>
                </a:highlight>
              </a:rPr>
              <a:t>&gt;</a:t>
            </a:r>
            <a:endParaRPr lang="zh-CN" altLang="en-US"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end</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endfunction</a:t>
            </a:r>
            <a:endParaRPr lang="en-US" altLang="zh-CN" sz="2000" b="1" dirty="0">
              <a:solidFill>
                <a:srgbClr val="0000FF"/>
              </a:solidFill>
              <a:highlight>
                <a:srgbClr val="FFFFFF"/>
              </a:highlight>
            </a:endParaRPr>
          </a:p>
          <a:p>
            <a:pPr lvl="1"/>
            <a:r>
              <a:rPr lang="zh-CN" altLang="en-US" dirty="0"/>
              <a:t>调用</a:t>
            </a:r>
            <a:r>
              <a:rPr lang="zh-CN" altLang="en-US" sz="2000" dirty="0">
                <a:solidFill>
                  <a:srgbClr val="000000"/>
                </a:solidFill>
                <a:highlight>
                  <a:srgbClr val="FFFFFF"/>
                </a:highlight>
              </a:rPr>
              <a:t>		</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函数名</a:t>
            </a:r>
            <a:r>
              <a:rPr lang="en-US" altLang="zh-CN" sz="2000" b="1" dirty="0">
                <a:solidFill>
                  <a:srgbClr val="000080"/>
                </a:solidFill>
                <a:highlight>
                  <a:srgbClr val="FFFFFF"/>
                </a:highlight>
              </a:rPr>
              <a:t>&gt;</a:t>
            </a:r>
            <a:r>
              <a:rPr lang="zh-CN" altLang="en-US" sz="2000" dirty="0">
                <a:solidFill>
                  <a:srgbClr val="000000"/>
                </a:solidFill>
                <a:highlight>
                  <a:srgbClr val="FFFFFF"/>
                </a:highlight>
              </a:rPr>
              <a:t>（</a:t>
            </a:r>
            <a:r>
              <a:rPr lang="en-US" altLang="zh-CN" sz="2000" b="1" dirty="0">
                <a:solidFill>
                  <a:srgbClr val="000080"/>
                </a:solidFill>
                <a:highlight>
                  <a:srgbClr val="FFFFFF"/>
                </a:highlight>
              </a:rPr>
              <a:t>&lt;</a:t>
            </a:r>
            <a:r>
              <a:rPr lang="zh-CN" altLang="en-US" sz="2000" dirty="0">
                <a:solidFill>
                  <a:srgbClr val="000000"/>
                </a:solidFill>
                <a:highlight>
                  <a:srgbClr val="FFFFFF"/>
                </a:highlight>
              </a:rPr>
              <a:t>表达式</a:t>
            </a:r>
            <a:r>
              <a:rPr lang="en-US" altLang="zh-CN" sz="2000" b="1" dirty="0">
                <a:solidFill>
                  <a:srgbClr val="000080"/>
                </a:solidFill>
                <a:highlight>
                  <a:srgbClr val="FFFFFF"/>
                </a:highlight>
              </a:rPr>
              <a:t>&gt;,……,&lt;</a:t>
            </a:r>
            <a:r>
              <a:rPr lang="zh-CN" altLang="en-US" sz="2000" dirty="0">
                <a:solidFill>
                  <a:srgbClr val="000000"/>
                </a:solidFill>
                <a:highlight>
                  <a:srgbClr val="FFFFFF"/>
                </a:highlight>
              </a:rPr>
              <a:t>表达式</a:t>
            </a:r>
            <a:r>
              <a:rPr lang="en-US" altLang="zh-CN" sz="2000" b="1" dirty="0">
                <a:solidFill>
                  <a:srgbClr val="000080"/>
                </a:solidFill>
                <a:highlight>
                  <a:srgbClr val="FFFFFF"/>
                </a:highlight>
              </a:rPr>
              <a:t>&gt;</a:t>
            </a:r>
            <a:r>
              <a:rPr lang="zh-CN" altLang="en-US" sz="2000" dirty="0">
                <a:solidFill>
                  <a:srgbClr val="000000"/>
                </a:solidFill>
                <a:highlight>
                  <a:srgbClr val="FFFFFF"/>
                </a:highlight>
              </a:rPr>
              <a:t>）</a:t>
            </a:r>
            <a:endParaRPr lang="en-US" altLang="zh-CN" sz="2000" dirty="0"/>
          </a:p>
        </p:txBody>
      </p:sp>
    </p:spTree>
    <p:extLst>
      <p:ext uri="{BB962C8B-B14F-4D97-AF65-F5344CB8AC3E}">
        <p14:creationId xmlns:p14="http://schemas.microsoft.com/office/powerpoint/2010/main" val="722557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a:xfrm>
            <a:off x="179512" y="1196753"/>
            <a:ext cx="8964488" cy="3888431"/>
          </a:xfrm>
        </p:spPr>
        <p:txBody>
          <a:bodyPr numCol="2"/>
          <a:lstStyle/>
          <a:p>
            <a:r>
              <a:rPr lang="en-US" altLang="zh-CN" dirty="0"/>
              <a:t>function</a:t>
            </a:r>
            <a:r>
              <a:rPr lang="zh-CN" altLang="en-US" dirty="0"/>
              <a:t>说明语句</a:t>
            </a:r>
            <a:endParaRPr lang="en-US" altLang="zh-CN" dirty="0"/>
          </a:p>
          <a:p>
            <a:pPr marL="0" indent="0">
              <a:buNone/>
            </a:pPr>
            <a:r>
              <a:rPr lang="en-US" altLang="zh-CN" sz="2000" b="1" dirty="0">
                <a:solidFill>
                  <a:srgbClr val="0000FF"/>
                </a:solidFill>
                <a:highlight>
                  <a:srgbClr val="FFFFFF"/>
                </a:highlight>
              </a:rPr>
              <a:t>module</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orand</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c</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pt-BR" altLang="zh-CN" sz="2000" dirty="0">
                <a:solidFill>
                  <a:srgbClr val="000000"/>
                </a:solidFill>
                <a:highlight>
                  <a:srgbClr val="FFFFFF"/>
                </a:highlight>
              </a:rPr>
              <a:t>        </a:t>
            </a:r>
            <a:r>
              <a:rPr lang="pt-BR" altLang="zh-CN" sz="2000" b="1" dirty="0">
                <a:solidFill>
                  <a:srgbClr val="0000FF"/>
                </a:solidFill>
                <a:highlight>
                  <a:srgbClr val="FFFFFF"/>
                </a:highlight>
              </a:rPr>
              <a:t>input</a:t>
            </a:r>
            <a:r>
              <a:rPr lang="pt-BR" altLang="zh-CN" sz="2000" dirty="0">
                <a:solidFill>
                  <a:srgbClr val="000000"/>
                </a:solidFill>
                <a:highlight>
                  <a:srgbClr val="FFFFFF"/>
                </a:highlight>
              </a:rPr>
              <a:t> </a:t>
            </a:r>
            <a:r>
              <a:rPr lang="pt-BR" altLang="zh-CN" sz="2000" b="1" dirty="0">
                <a:solidFill>
                  <a:srgbClr val="000080"/>
                </a:solidFill>
                <a:highlight>
                  <a:srgbClr val="FFFFFF"/>
                </a:highlight>
              </a:rPr>
              <a:t>[</a:t>
            </a:r>
            <a:r>
              <a:rPr lang="pt-BR" altLang="zh-CN" sz="2000" dirty="0">
                <a:solidFill>
                  <a:srgbClr val="FF8000"/>
                </a:solidFill>
                <a:highlight>
                  <a:srgbClr val="FFFFFF"/>
                </a:highlight>
              </a:rPr>
              <a:t>7</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t>
            </a:r>
            <a:r>
              <a:rPr lang="pt-BR" altLang="zh-CN" sz="2000" dirty="0">
                <a:solidFill>
                  <a:srgbClr val="FF8000"/>
                </a:solidFill>
                <a:highlight>
                  <a:srgbClr val="FFFFFF"/>
                </a:highlight>
              </a:rPr>
              <a:t>0</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b</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c</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d</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e</a:t>
            </a:r>
            <a:r>
              <a:rPr lang="pt-BR" altLang="zh-CN" sz="2000" b="1" dirty="0">
                <a:solidFill>
                  <a:srgbClr val="000080"/>
                </a:solidFill>
                <a:highlight>
                  <a:srgbClr val="FFFFFF"/>
                </a:highlight>
              </a:rPr>
              <a:t>;</a:t>
            </a:r>
            <a:endParaRPr lang="pt-BR"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output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reg</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out</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always</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b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c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d </a:t>
            </a:r>
            <a:r>
              <a:rPr lang="en-US" altLang="zh-CN" sz="2000" b="1" dirty="0">
                <a:solidFill>
                  <a:srgbClr val="0000FF"/>
                </a:solidFill>
                <a:highlight>
                  <a:srgbClr val="FFFFFF"/>
                </a:highlight>
              </a:rPr>
              <a:t>or</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out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f_or_and</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c</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e</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p>
          <a:p>
            <a:pPr marL="0" indent="0">
              <a:buNone/>
            </a:pPr>
            <a:r>
              <a:rPr lang="en-US" altLang="zh-CN" sz="2000" dirty="0">
                <a:solidFill>
                  <a:srgbClr val="000000"/>
                </a:solidFill>
                <a:highlight>
                  <a:srgbClr val="FFFFFF"/>
                </a:highlight>
              </a:rPr>
              <a:t>	</a:t>
            </a:r>
            <a:r>
              <a:rPr lang="en-US" altLang="zh-CN" sz="2000" dirty="0">
                <a:solidFill>
                  <a:srgbClr val="008000"/>
                </a:solidFill>
                <a:highlight>
                  <a:srgbClr val="FFFFFF"/>
                </a:highlight>
              </a:rPr>
              <a:t>// </a:t>
            </a:r>
            <a:r>
              <a:rPr lang="zh-CN" altLang="en-US" sz="2000" dirty="0">
                <a:solidFill>
                  <a:srgbClr val="008000"/>
                </a:solidFill>
                <a:highlight>
                  <a:srgbClr val="FFFFFF"/>
                </a:highlight>
              </a:rPr>
              <a:t>函数调用</a:t>
            </a:r>
          </a:p>
          <a:p>
            <a:pPr marL="0" indent="0">
              <a:buNone/>
            </a:pPr>
            <a:r>
              <a:rPr lang="en-US" altLang="zh-CN" sz="2000" dirty="0">
                <a:solidFill>
                  <a:srgbClr val="000000"/>
                </a:solidFill>
                <a:highlight>
                  <a:srgbClr val="FFFFFF"/>
                </a:highlight>
              </a:rPr>
              <a:t>      </a:t>
            </a:r>
          </a:p>
          <a:p>
            <a:pPr marL="0" indent="0">
              <a:buNone/>
            </a:pPr>
            <a:endParaRPr lang="en-US" altLang="zh-CN" sz="2000" dirty="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function</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FF8000"/>
                </a:solidFill>
                <a:highlight>
                  <a:srgbClr val="FFFFFF"/>
                </a:highlight>
              </a:rPr>
              <a:t>7</a:t>
            </a:r>
            <a:r>
              <a:rPr lang="en-US" altLang="zh-CN" sz="2000" b="1" dirty="0">
                <a:solidFill>
                  <a:srgbClr val="000080"/>
                </a:solidFill>
                <a:highlight>
                  <a:srgbClr val="FFFFFF"/>
                </a:highlight>
              </a:rPr>
              <a:t>:</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err="1">
                <a:solidFill>
                  <a:srgbClr val="000000"/>
                </a:solidFill>
                <a:highlight>
                  <a:srgbClr val="FFFFFF"/>
                </a:highlight>
              </a:rPr>
              <a:t>f_or_and</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pt-BR" altLang="zh-CN" sz="2000" dirty="0">
                <a:solidFill>
                  <a:srgbClr val="000000"/>
                </a:solidFill>
                <a:highlight>
                  <a:srgbClr val="FFFFFF"/>
                </a:highlight>
              </a:rPr>
              <a:t>                </a:t>
            </a:r>
            <a:r>
              <a:rPr lang="pt-BR" altLang="zh-CN" sz="2000" b="1" dirty="0">
                <a:solidFill>
                  <a:srgbClr val="0000FF"/>
                </a:solidFill>
                <a:highlight>
                  <a:srgbClr val="FFFFFF"/>
                </a:highlight>
              </a:rPr>
              <a:t>input</a:t>
            </a:r>
            <a:r>
              <a:rPr lang="pt-BR" altLang="zh-CN" sz="2000" dirty="0">
                <a:solidFill>
                  <a:srgbClr val="000000"/>
                </a:solidFill>
                <a:highlight>
                  <a:srgbClr val="FFFFFF"/>
                </a:highlight>
              </a:rPr>
              <a:t> </a:t>
            </a:r>
            <a:r>
              <a:rPr lang="pt-BR" altLang="zh-CN" sz="2000" b="1" dirty="0">
                <a:solidFill>
                  <a:srgbClr val="000080"/>
                </a:solidFill>
                <a:highlight>
                  <a:srgbClr val="FFFFFF"/>
                </a:highlight>
              </a:rPr>
              <a:t>[</a:t>
            </a:r>
            <a:r>
              <a:rPr lang="pt-BR" altLang="zh-CN" sz="2000" dirty="0">
                <a:solidFill>
                  <a:srgbClr val="FF8000"/>
                </a:solidFill>
                <a:highlight>
                  <a:srgbClr val="FFFFFF"/>
                </a:highlight>
              </a:rPr>
              <a:t>7</a:t>
            </a:r>
            <a:r>
              <a:rPr lang="pt-BR" altLang="zh-CN" sz="2000" b="1" dirty="0">
                <a:solidFill>
                  <a:srgbClr val="000080"/>
                </a:solidFill>
                <a:highlight>
                  <a:srgbClr val="FFFFFF"/>
                </a:highlight>
              </a:rPr>
              <a:t>:</a:t>
            </a:r>
            <a:r>
              <a:rPr lang="pt-BR" altLang="zh-CN" sz="2000" dirty="0">
                <a:solidFill>
                  <a:srgbClr val="FF8000"/>
                </a:solidFill>
                <a:highlight>
                  <a:srgbClr val="FFFFFF"/>
                </a:highlight>
              </a:rPr>
              <a:t>0</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a</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b</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c</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d</a:t>
            </a:r>
            <a:r>
              <a:rPr lang="pt-BR" altLang="zh-CN" sz="2000" b="1" dirty="0">
                <a:solidFill>
                  <a:srgbClr val="000080"/>
                </a:solidFill>
                <a:highlight>
                  <a:srgbClr val="FFFFFF"/>
                </a:highlight>
              </a:rPr>
              <a:t>,</a:t>
            </a:r>
            <a:r>
              <a:rPr lang="pt-BR" altLang="zh-CN" sz="2000" dirty="0">
                <a:solidFill>
                  <a:srgbClr val="000000"/>
                </a:solidFill>
                <a:highlight>
                  <a:srgbClr val="FFFFFF"/>
                </a:highlight>
              </a:rPr>
              <a:t> e</a:t>
            </a:r>
            <a:r>
              <a:rPr lang="pt-BR" altLang="zh-CN" sz="2000" b="1" dirty="0">
                <a:solidFill>
                  <a:srgbClr val="000080"/>
                </a:solidFill>
                <a:highlight>
                  <a:srgbClr val="FFFFFF"/>
                </a:highlight>
              </a:rPr>
              <a:t>;</a:t>
            </a:r>
            <a:endParaRPr lang="pt-BR"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if</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e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1</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dirty="0" err="1">
                <a:solidFill>
                  <a:srgbClr val="000000"/>
                </a:solidFill>
                <a:highlight>
                  <a:srgbClr val="FFFFFF"/>
                </a:highlight>
              </a:rPr>
              <a:t>f_or_and</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a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b</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&amp;</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c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d</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a:solidFill>
                  <a:srgbClr val="0000FF"/>
                </a:solidFill>
                <a:highlight>
                  <a:srgbClr val="FFFFFF"/>
                </a:highlight>
              </a:rPr>
              <a:t>else</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dirty="0" err="1">
                <a:solidFill>
                  <a:srgbClr val="000000"/>
                </a:solidFill>
                <a:highlight>
                  <a:srgbClr val="FFFFFF"/>
                </a:highlight>
              </a:rPr>
              <a:t>f_or_and</a:t>
            </a:r>
            <a:r>
              <a:rPr lang="en-US" altLang="zh-CN" sz="2000" dirty="0">
                <a:solidFill>
                  <a:srgbClr val="000000"/>
                </a:solidFill>
                <a:highlight>
                  <a:srgbClr val="FFFFFF"/>
                </a:highlight>
              </a:rPr>
              <a:t> </a:t>
            </a:r>
            <a:r>
              <a:rPr lang="en-US" altLang="zh-CN" sz="2000" b="1" dirty="0">
                <a:solidFill>
                  <a:srgbClr val="000080"/>
                </a:solidFill>
                <a:highlight>
                  <a:srgbClr val="FFFFFF"/>
                </a:highlight>
              </a:rPr>
              <a:t>=</a:t>
            </a:r>
            <a:r>
              <a:rPr lang="en-US" altLang="zh-CN" sz="2000" dirty="0">
                <a:solidFill>
                  <a:srgbClr val="000000"/>
                </a:solidFill>
                <a:highlight>
                  <a:srgbClr val="FFFFFF"/>
                </a:highlight>
              </a:rPr>
              <a:t> </a:t>
            </a:r>
            <a:r>
              <a:rPr lang="en-US" altLang="zh-CN" sz="2000" dirty="0">
                <a:solidFill>
                  <a:srgbClr val="FF8000"/>
                </a:solidFill>
                <a:highlight>
                  <a:srgbClr val="FFFFFF"/>
                </a:highlight>
              </a:rPr>
              <a:t>0</a:t>
            </a:r>
            <a:r>
              <a:rPr lang="en-US" altLang="zh-CN" sz="2000" b="1" dirty="0">
                <a:solidFill>
                  <a:srgbClr val="000080"/>
                </a:solidFill>
                <a:highlight>
                  <a:srgbClr val="FFFFFF"/>
                </a:highlight>
              </a:rPr>
              <a:t>;</a:t>
            </a:r>
            <a:endParaRPr lang="en-US" altLang="zh-CN" sz="2000" dirty="0">
              <a:solidFill>
                <a:srgbClr val="000000"/>
              </a:solidFill>
              <a:highlight>
                <a:srgbClr val="FFFFFF"/>
              </a:highlight>
            </a:endParaRPr>
          </a:p>
          <a:p>
            <a:pPr marL="0" indent="0">
              <a:buNone/>
            </a:pPr>
            <a:r>
              <a:rPr lang="en-US" altLang="zh-CN" sz="2000" dirty="0">
                <a:solidFill>
                  <a:srgbClr val="000000"/>
                </a:solidFill>
                <a:highlight>
                  <a:srgbClr val="FFFFFF"/>
                </a:highlight>
              </a:rPr>
              <a:t>        </a:t>
            </a:r>
            <a:r>
              <a:rPr lang="en-US" altLang="zh-CN" sz="2000" b="1" dirty="0" err="1">
                <a:solidFill>
                  <a:srgbClr val="0000FF"/>
                </a:solidFill>
                <a:highlight>
                  <a:srgbClr val="FFFFFF"/>
                </a:highlight>
              </a:rPr>
              <a:t>endfunction</a:t>
            </a:r>
            <a:endParaRPr lang="en-US" altLang="zh-CN" sz="2000" dirty="0">
              <a:solidFill>
                <a:srgbClr val="000000"/>
              </a:solidFill>
              <a:highlight>
                <a:srgbClr val="FFFFFF"/>
              </a:highlight>
            </a:endParaRPr>
          </a:p>
          <a:p>
            <a:pPr marL="0" indent="0">
              <a:buNone/>
            </a:pPr>
            <a:r>
              <a:rPr lang="en-US" altLang="zh-CN" sz="2000" b="1" dirty="0" err="1">
                <a:solidFill>
                  <a:srgbClr val="0000FF"/>
                </a:solidFill>
                <a:highlight>
                  <a:srgbClr val="FFFFFF"/>
                </a:highlight>
              </a:rPr>
              <a:t>endmodule</a:t>
            </a:r>
            <a:endParaRPr lang="en-US" altLang="zh-CN" sz="2000" dirty="0">
              <a:solidFill>
                <a:srgbClr val="000000"/>
              </a:solidFill>
              <a:highlight>
                <a:srgbClr val="FFFFFF"/>
              </a:highlight>
            </a:endParaRPr>
          </a:p>
          <a:p>
            <a:endParaRPr lang="en-US" altLang="zh-CN" dirty="0"/>
          </a:p>
        </p:txBody>
      </p:sp>
    </p:spTree>
    <p:extLst>
      <p:ext uri="{BB962C8B-B14F-4D97-AF65-F5344CB8AC3E}">
        <p14:creationId xmlns:p14="http://schemas.microsoft.com/office/powerpoint/2010/main" val="7657969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a:xfrm>
            <a:off x="179512" y="1196753"/>
            <a:ext cx="8964488" cy="3888431"/>
          </a:xfrm>
        </p:spPr>
        <p:txBody>
          <a:bodyPr numCol="1"/>
          <a:lstStyle/>
          <a:p>
            <a:r>
              <a:rPr lang="en-US" altLang="zh-CN" dirty="0"/>
              <a:t>function</a:t>
            </a:r>
            <a:r>
              <a:rPr lang="zh-CN" altLang="en-US" dirty="0"/>
              <a:t>说明语句</a:t>
            </a:r>
            <a:endParaRPr lang="en-US" altLang="zh-CN" dirty="0"/>
          </a:p>
          <a:p>
            <a:pPr lvl="1"/>
            <a:r>
              <a:rPr lang="zh-CN" altLang="en-US" dirty="0"/>
              <a:t>主要特性：</a:t>
            </a:r>
          </a:p>
          <a:p>
            <a:pPr lvl="2"/>
            <a:r>
              <a:rPr lang="zh-CN" altLang="en-US" dirty="0"/>
              <a:t>函数定义中不能包含任何时序控制语句。</a:t>
            </a:r>
          </a:p>
          <a:p>
            <a:pPr lvl="2"/>
            <a:r>
              <a:rPr lang="zh-CN" altLang="en-US" dirty="0"/>
              <a:t>传送到函数的参数顺序和函数输入参数的说明顺序相同。</a:t>
            </a:r>
          </a:p>
          <a:p>
            <a:pPr lvl="2"/>
            <a:r>
              <a:rPr lang="zh-CN" altLang="en-US" dirty="0"/>
              <a:t>函数在模块（</a:t>
            </a:r>
            <a:r>
              <a:rPr lang="en-US" altLang="zh-CN" dirty="0"/>
              <a:t>module)</a:t>
            </a:r>
            <a:r>
              <a:rPr lang="zh-CN" altLang="en-US" dirty="0"/>
              <a:t>内部定义。</a:t>
            </a:r>
          </a:p>
          <a:p>
            <a:pPr lvl="2"/>
            <a:r>
              <a:rPr lang="zh-CN" altLang="en-US" dirty="0"/>
              <a:t>函数在</a:t>
            </a:r>
            <a:r>
              <a:rPr lang="en-US" altLang="zh-CN" dirty="0"/>
              <a:t>Verilog</a:t>
            </a:r>
            <a:r>
              <a:rPr lang="zh-CN" altLang="en-US" dirty="0"/>
              <a:t>中定义了一个新的范围（</a:t>
            </a:r>
            <a:r>
              <a:rPr lang="en-US" altLang="zh-CN" dirty="0"/>
              <a:t>scope)</a:t>
            </a:r>
            <a:r>
              <a:rPr lang="zh-CN" altLang="en-US" dirty="0"/>
              <a:t>。</a:t>
            </a:r>
          </a:p>
          <a:p>
            <a:pPr lvl="2"/>
            <a:r>
              <a:rPr lang="zh-CN" altLang="en-US" dirty="0"/>
              <a:t>虽然函数只返回单个值，但返回的值可以直接给信号连接赋值。这在需要有多个输出时非常有效。</a:t>
            </a:r>
            <a:endParaRPr lang="en-US" altLang="zh-CN" dirty="0"/>
          </a:p>
          <a:p>
            <a:pPr lvl="3"/>
            <a:r>
              <a:rPr lang="en-US" altLang="zh-CN" dirty="0"/>
              <a:t>{o1, o2, o3, o4} = f_ or_ and (a, b, c, d, e);</a:t>
            </a:r>
          </a:p>
          <a:p>
            <a:pPr lvl="1"/>
            <a:endParaRPr lang="en-US" altLang="zh-CN" dirty="0"/>
          </a:p>
        </p:txBody>
      </p:sp>
    </p:spTree>
    <p:extLst>
      <p:ext uri="{BB962C8B-B14F-4D97-AF65-F5344CB8AC3E}">
        <p14:creationId xmlns:p14="http://schemas.microsoft.com/office/powerpoint/2010/main" val="1211508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结构语句</a:t>
            </a:r>
            <a:endParaRPr lang="en-US" altLang="zh-CN" dirty="0"/>
          </a:p>
        </p:txBody>
      </p:sp>
      <p:sp>
        <p:nvSpPr>
          <p:cNvPr id="4" name="内容占位符 3"/>
          <p:cNvSpPr>
            <a:spLocks noGrp="1"/>
          </p:cNvSpPr>
          <p:nvPr>
            <p:ph idx="1"/>
          </p:nvPr>
        </p:nvSpPr>
        <p:spPr>
          <a:xfrm>
            <a:off x="395536" y="1196752"/>
            <a:ext cx="8496944" cy="4569371"/>
          </a:xfrm>
        </p:spPr>
        <p:txBody>
          <a:bodyPr/>
          <a:lstStyle/>
          <a:p>
            <a:r>
              <a:rPr lang="en-US" altLang="zh-CN" dirty="0"/>
              <a:t>task</a:t>
            </a:r>
            <a:r>
              <a:rPr lang="zh-CN" altLang="en-US" dirty="0"/>
              <a:t>说明语句</a:t>
            </a:r>
            <a:r>
              <a:rPr lang="en-US" altLang="zh-CN" dirty="0"/>
              <a:t>&amp;function</a:t>
            </a:r>
            <a:r>
              <a:rPr lang="zh-CN" altLang="en-US" dirty="0"/>
              <a:t>说明语句</a:t>
            </a:r>
            <a:endParaRPr lang="en-US" altLang="zh-CN" dirty="0"/>
          </a:p>
          <a:p>
            <a:pPr lvl="1"/>
            <a:r>
              <a:rPr lang="zh-CN" altLang="en-US" dirty="0"/>
              <a:t>利用任务和函数可以把一个很大的程序模块分解成许多较小的任务和函数便于理解和调试</a:t>
            </a:r>
            <a:endParaRPr lang="en-US" altLang="zh-CN" dirty="0"/>
          </a:p>
          <a:p>
            <a:pPr lvl="1"/>
            <a:r>
              <a:rPr lang="zh-CN" altLang="en-US" dirty="0"/>
              <a:t>不同点：</a:t>
            </a:r>
            <a:endParaRPr lang="en-US" altLang="zh-CN" dirty="0"/>
          </a:p>
          <a:p>
            <a:pPr lvl="2"/>
            <a:r>
              <a:rPr lang="zh-CN" altLang="en-US" dirty="0"/>
              <a:t>函数只能与主模块共用一个仿真时间单位，而任务可以定义自己的仿真时间单位</a:t>
            </a:r>
            <a:endParaRPr lang="en-US" altLang="zh-CN" dirty="0"/>
          </a:p>
          <a:p>
            <a:pPr lvl="2"/>
            <a:r>
              <a:rPr lang="zh-CN" altLang="en-US" dirty="0"/>
              <a:t>函数不能启动任务，而任务可以启动其他任务和函数</a:t>
            </a:r>
            <a:endParaRPr lang="en-US" altLang="zh-CN" dirty="0"/>
          </a:p>
          <a:p>
            <a:pPr lvl="2"/>
            <a:r>
              <a:rPr lang="zh-CN" altLang="en-US" dirty="0"/>
              <a:t>函数至少要有一个输入变量，而任务可以没有或有多个任意类型的变量</a:t>
            </a:r>
            <a:endParaRPr lang="en-US" altLang="zh-CN" dirty="0"/>
          </a:p>
          <a:p>
            <a:pPr lvl="2"/>
            <a:r>
              <a:rPr lang="zh-CN" altLang="en-US" dirty="0"/>
              <a:t>函数返回一个值，其缺省为</a:t>
            </a:r>
            <a:r>
              <a:rPr lang="en-US" altLang="zh-CN" dirty="0" err="1"/>
              <a:t>reg</a:t>
            </a:r>
            <a:r>
              <a:rPr lang="zh-CN" altLang="en-US" dirty="0"/>
              <a:t>类型，而任务不返回值</a:t>
            </a:r>
            <a:endParaRPr lang="en-US" altLang="zh-CN" dirty="0"/>
          </a:p>
        </p:txBody>
      </p:sp>
    </p:spTree>
    <p:extLst>
      <p:ext uri="{BB962C8B-B14F-4D97-AF65-F5344CB8AC3E}">
        <p14:creationId xmlns:p14="http://schemas.microsoft.com/office/powerpoint/2010/main" val="7225572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硬件描述语言简介</a:t>
            </a:r>
          </a:p>
        </p:txBody>
      </p:sp>
      <p:sp>
        <p:nvSpPr>
          <p:cNvPr id="4" name="内容占位符 3"/>
          <p:cNvSpPr>
            <a:spLocks noGrp="1"/>
          </p:cNvSpPr>
          <p:nvPr>
            <p:ph idx="1"/>
          </p:nvPr>
        </p:nvSpPr>
        <p:spPr/>
        <p:txBody>
          <a:bodyPr/>
          <a:lstStyle/>
          <a:p>
            <a:r>
              <a:rPr lang="zh-CN" altLang="en-US" dirty="0"/>
              <a:t>概述</a:t>
            </a:r>
            <a:endParaRPr lang="en-US" altLang="zh-CN" dirty="0"/>
          </a:p>
          <a:p>
            <a:r>
              <a:rPr lang="en-US" altLang="zh-CN" dirty="0"/>
              <a:t>Verilog HDL</a:t>
            </a:r>
            <a:r>
              <a:rPr lang="zh-CN" altLang="en-US" dirty="0"/>
              <a:t>简介</a:t>
            </a:r>
            <a:endParaRPr lang="en-US" altLang="zh-CN" dirty="0"/>
          </a:p>
          <a:p>
            <a:r>
              <a:rPr lang="zh-CN" altLang="en-US" b="1" dirty="0"/>
              <a:t>用</a:t>
            </a:r>
            <a:r>
              <a:rPr lang="en-US" altLang="zh-CN" b="1" dirty="0"/>
              <a:t>Verilog HDL</a:t>
            </a:r>
            <a:r>
              <a:rPr lang="zh-CN" altLang="en-US" b="1" dirty="0"/>
              <a:t>描述逻辑电路的实例</a:t>
            </a:r>
          </a:p>
        </p:txBody>
      </p:sp>
    </p:spTree>
    <p:extLst>
      <p:ext uri="{BB962C8B-B14F-4D97-AF65-F5344CB8AC3E}">
        <p14:creationId xmlns:p14="http://schemas.microsoft.com/office/powerpoint/2010/main" val="1420147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a:t>
            </a:r>
            <a:r>
              <a:rPr lang="en-US" altLang="zh-CN" dirty="0"/>
              <a:t>Verilog HDL</a:t>
            </a:r>
            <a:r>
              <a:rPr lang="zh-CN" altLang="en-US" dirty="0"/>
              <a:t>描述逻辑电路的实例</a:t>
            </a:r>
          </a:p>
        </p:txBody>
      </p:sp>
      <p:sp>
        <p:nvSpPr>
          <p:cNvPr id="4" name="内容占位符 3"/>
          <p:cNvSpPr>
            <a:spLocks noGrp="1"/>
          </p:cNvSpPr>
          <p:nvPr>
            <p:ph idx="1"/>
          </p:nvPr>
        </p:nvSpPr>
        <p:spPr>
          <a:xfrm>
            <a:off x="457200" y="1988840"/>
            <a:ext cx="8229600" cy="4137323"/>
          </a:xfrm>
        </p:spPr>
        <p:txBody>
          <a:bodyPr/>
          <a:lstStyle/>
          <a:p>
            <a:r>
              <a:rPr lang="en-US" altLang="zh-CN" dirty="0"/>
              <a:t>【</a:t>
            </a:r>
            <a:r>
              <a:rPr lang="zh-CN" altLang="en-US" dirty="0"/>
              <a:t>例</a:t>
            </a:r>
            <a:r>
              <a:rPr lang="en-US" altLang="zh-CN" dirty="0"/>
              <a:t>】4</a:t>
            </a:r>
            <a:r>
              <a:rPr lang="zh-CN" altLang="en-US" dirty="0"/>
              <a:t>位串行进位加法器</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62" y="2780928"/>
            <a:ext cx="7232544" cy="375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29426" y="5939344"/>
            <a:ext cx="7200800" cy="646331"/>
          </a:xfrm>
          <a:prstGeom prst="rect">
            <a:avLst/>
          </a:prstGeom>
          <a:solidFill>
            <a:schemeClr val="bg1"/>
          </a:solid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14201479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79646">
                    <a:lumMod val="50000"/>
                  </a:srgbClr>
                </a:solidFill>
                <a:latin typeface="Times New Roman" pitchFamily="18" charset="0"/>
              </a:rPr>
              <a:t>用</a:t>
            </a:r>
            <a:r>
              <a:rPr lang="en-US" altLang="zh-CN" b="1" dirty="0">
                <a:solidFill>
                  <a:srgbClr val="F79646">
                    <a:lumMod val="50000"/>
                  </a:srgbClr>
                </a:solidFill>
                <a:latin typeface="Times New Roman" pitchFamily="18" charset="0"/>
              </a:rPr>
              <a:t>Verilog HDL</a:t>
            </a:r>
            <a:r>
              <a:rPr lang="zh-CN" altLang="en-US" b="1" dirty="0">
                <a:solidFill>
                  <a:srgbClr val="F79646">
                    <a:lumMod val="50000"/>
                  </a:srgbClr>
                </a:solidFill>
                <a:latin typeface="Times New Roman" pitchFamily="18" charset="0"/>
              </a:rPr>
              <a:t>描述逻辑电路的实例</a:t>
            </a:r>
            <a:endParaRPr lang="zh-CN" altLang="en-US" dirty="0"/>
          </a:p>
        </p:txBody>
      </p:sp>
      <p:sp>
        <p:nvSpPr>
          <p:cNvPr id="3" name="内容占位符 2"/>
          <p:cNvSpPr>
            <a:spLocks noGrp="1"/>
          </p:cNvSpPr>
          <p:nvPr>
            <p:ph sz="half" idx="1"/>
          </p:nvPr>
        </p:nvSpPr>
        <p:spPr>
          <a:xfrm>
            <a:off x="323528" y="2060848"/>
            <a:ext cx="4038600" cy="4281339"/>
          </a:xfrm>
        </p:spPr>
        <p:txBody>
          <a:bodyPr/>
          <a:lstStyle/>
          <a:p>
            <a:pPr marL="0" indent="0">
              <a:buNone/>
            </a:pPr>
            <a:endParaRPr lang="en-US" altLang="zh-CN" sz="1800" dirty="0">
              <a:solidFill>
                <a:srgbClr val="008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对</a:t>
            </a:r>
            <a:r>
              <a:rPr lang="en-US" altLang="zh-CN" sz="1800" dirty="0">
                <a:solidFill>
                  <a:srgbClr val="008000"/>
                </a:solidFill>
                <a:highlight>
                  <a:srgbClr val="FFFFFF"/>
                </a:highlight>
                <a:latin typeface="+mj-ea"/>
                <a:ea typeface="+mj-ea"/>
                <a:cs typeface="Times New Roman" panose="02020603050405020304" pitchFamily="18" charset="0"/>
              </a:rPr>
              <a:t>4</a:t>
            </a:r>
            <a:r>
              <a:rPr lang="zh-CN" altLang="en-US" sz="1800" dirty="0">
                <a:solidFill>
                  <a:srgbClr val="008000"/>
                </a:solidFill>
                <a:highlight>
                  <a:srgbClr val="FFFFFF"/>
                </a:highlight>
                <a:latin typeface="+mj-ea"/>
                <a:ea typeface="+mj-ea"/>
                <a:cs typeface="Times New Roman" panose="02020603050405020304" pitchFamily="18" charset="0"/>
              </a:rPr>
              <a:t>位串行进位加法器的顶层结构的描述</a:t>
            </a:r>
          </a:p>
          <a:p>
            <a:pPr marL="0" indent="0">
              <a:buNone/>
            </a:pP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module</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Four_bit_fulladd</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CI</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CO</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8000"/>
                </a:solidFill>
                <a:highlight>
                  <a:srgbClr val="FFFFFF"/>
                </a:highlight>
                <a:latin typeface="+mj-ea"/>
                <a:ea typeface="+mj-ea"/>
                <a:cs typeface="Times New Roman" panose="02020603050405020304" pitchFamily="18" charset="0"/>
              </a:rPr>
              <a:t>          //4</a:t>
            </a:r>
            <a:r>
              <a:rPr lang="zh-CN" altLang="en-US" sz="1800" dirty="0">
                <a:solidFill>
                  <a:srgbClr val="008000"/>
                </a:solidFill>
                <a:highlight>
                  <a:srgbClr val="FFFFFF"/>
                </a:highlight>
                <a:latin typeface="+mj-ea"/>
                <a:ea typeface="+mj-ea"/>
                <a:cs typeface="Times New Roman" panose="02020603050405020304" pitchFamily="18" charset="0"/>
              </a:rPr>
              <a:t>位全加器模块名称和端口名</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parameter</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size</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4</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定义参数</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input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size</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output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size</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input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CI</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output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CO</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rPr>
              <a:t>wire</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size</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	</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定义模块内部的连接线</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endParaRPr lang="zh-CN" altLang="en-US" sz="1800" dirty="0">
              <a:solidFill>
                <a:srgbClr val="000000"/>
              </a:solidFill>
              <a:highlight>
                <a:srgbClr val="FFFFFF"/>
              </a:highlight>
              <a:latin typeface="Times New Roman" panose="02020603050405020304" pitchFamily="18" charset="0"/>
              <a:cs typeface="Times New Roman" panose="02020603050405020304" pitchFamily="18" charset="0"/>
            </a:endParaRPr>
          </a:p>
        </p:txBody>
      </p:sp>
      <p:sp>
        <p:nvSpPr>
          <p:cNvPr id="4" name="内容占位符 3"/>
          <p:cNvSpPr>
            <a:spLocks noGrp="1"/>
          </p:cNvSpPr>
          <p:nvPr>
            <p:ph sz="half" idx="2"/>
          </p:nvPr>
        </p:nvSpPr>
        <p:spPr>
          <a:xfrm>
            <a:off x="4535488" y="2132856"/>
            <a:ext cx="4608512" cy="4281339"/>
          </a:xfrm>
        </p:spPr>
        <p:txBody>
          <a:bodyPr/>
          <a:lstStyle/>
          <a:p>
            <a:pPr marL="0" indent="0">
              <a:buNone/>
            </a:pP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onebit_fulladd</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调用</a:t>
            </a:r>
            <a:r>
              <a:rPr lang="en-US" altLang="zh-CN" sz="1800" dirty="0">
                <a:solidFill>
                  <a:srgbClr val="008000"/>
                </a:solidFill>
                <a:highlight>
                  <a:srgbClr val="FFFFFF"/>
                </a:highlight>
                <a:latin typeface="+mj-ea"/>
                <a:ea typeface="+mj-ea"/>
                <a:cs typeface="Times New Roman" panose="02020603050405020304" pitchFamily="18" charset="0"/>
              </a:rPr>
              <a:t>1</a:t>
            </a:r>
            <a:r>
              <a:rPr lang="zh-CN" altLang="en-US" sz="1800" dirty="0">
                <a:solidFill>
                  <a:srgbClr val="008000"/>
                </a:solidFill>
                <a:highlight>
                  <a:srgbClr val="FFFFFF"/>
                </a:highlight>
                <a:latin typeface="+mj-ea"/>
                <a:ea typeface="+mj-ea"/>
                <a:cs typeface="Times New Roman" panose="02020603050405020304" pitchFamily="18" charset="0"/>
              </a:rPr>
              <a:t>位全加器</a:t>
            </a:r>
          </a:p>
          <a:p>
            <a:pPr marL="0" indent="0">
              <a:buNone/>
            </a:pPr>
            <a:endPar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add1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CI</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8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实例化</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add2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8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实例化</a:t>
            </a:r>
            <a:endParaRPr lang="en-US" altLang="zh-CN" sz="1800" dirty="0">
              <a:solidFill>
                <a:srgbClr val="008000"/>
              </a:solidFill>
              <a:highlight>
                <a:srgbClr val="FFFFFF"/>
              </a:highlight>
              <a:latin typeface="+mj-ea"/>
              <a:ea typeface="+mj-ea"/>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add3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8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	//</a:t>
            </a:r>
            <a:r>
              <a:rPr lang="zh-CN" altLang="en-US" sz="1800" dirty="0">
                <a:solidFill>
                  <a:srgbClr val="008000"/>
                </a:solidFill>
                <a:highlight>
                  <a:srgbClr val="FFFFFF"/>
                </a:highlight>
                <a:latin typeface="+mj-ea"/>
                <a:ea typeface="+mj-ea"/>
                <a:cs typeface="Times New Roman" panose="02020603050405020304" pitchFamily="18" charset="0"/>
              </a:rPr>
              <a:t>实例化</a:t>
            </a:r>
            <a:endParaRPr lang="en-US" altLang="zh-CN" sz="1800" dirty="0">
              <a:solidFill>
                <a:srgbClr val="008000"/>
              </a:solidFill>
              <a:highlight>
                <a:srgbClr val="FFFFFF"/>
              </a:highlight>
              <a:latin typeface="+mj-ea"/>
              <a:ea typeface="+mj-ea"/>
              <a:cs typeface="Times New Roman" panose="02020603050405020304" pitchFamily="18" charset="0"/>
            </a:endParaRPr>
          </a:p>
          <a:p>
            <a:pPr marL="0" indent="0">
              <a:buNone/>
            </a:pP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add4</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A</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4</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B</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4</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err="1">
                <a:solidFill>
                  <a:srgbClr val="000000"/>
                </a:solidFill>
                <a:highlight>
                  <a:srgbClr val="FFFFFF"/>
                </a:highlight>
                <a:latin typeface="Times New Roman" panose="02020603050405020304" pitchFamily="18" charset="0"/>
                <a:cs typeface="Times New Roman" panose="02020603050405020304" pitchFamily="18" charset="0"/>
              </a:rPr>
              <a:t>Ctemp</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3</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S</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FF8000"/>
                </a:solidFill>
                <a:highlight>
                  <a:srgbClr val="FFFFFF"/>
                </a:highlight>
                <a:latin typeface="Times New Roman" panose="02020603050405020304" pitchFamily="18" charset="0"/>
                <a:cs typeface="Times New Roman" panose="02020603050405020304" pitchFamily="18" charset="0"/>
              </a:rPr>
              <a:t>4</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CO</a:t>
            </a:r>
            <a:r>
              <a:rPr lang="en-US" altLang="zh-CN" sz="18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altLang="zh-CN" sz="1800" dirty="0">
                <a:solidFill>
                  <a:srgbClr val="008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实例化</a:t>
            </a:r>
            <a:endParaRPr lang="en-US" altLang="zh-CN" sz="1800" dirty="0">
              <a:solidFill>
                <a:srgbClr val="008000"/>
              </a:solidFill>
              <a:highlight>
                <a:srgbClr val="FFFFFF"/>
              </a:highlight>
              <a:latin typeface="+mj-ea"/>
              <a:ea typeface="+mj-ea"/>
              <a:cs typeface="Times New Roman" panose="02020603050405020304" pitchFamily="18" charset="0"/>
            </a:endParaRPr>
          </a:p>
          <a:p>
            <a:pPr marL="0" indent="0">
              <a:buNone/>
            </a:pPr>
            <a:endParaRPr lang="en-US" altLang="zh-CN" sz="1800" b="1" dirty="0">
              <a:solidFill>
                <a:srgbClr val="0000FF"/>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1800" b="1" dirty="0" err="1">
                <a:solidFill>
                  <a:srgbClr val="0000FF"/>
                </a:solidFill>
                <a:highlight>
                  <a:srgbClr val="FFFFFF"/>
                </a:highlight>
                <a:latin typeface="Times New Roman" panose="02020603050405020304" pitchFamily="18" charset="0"/>
                <a:cs typeface="Times New Roman" panose="02020603050405020304" pitchFamily="18" charset="0"/>
              </a:rPr>
              <a:t>endmodule</a:t>
            </a:r>
            <a:r>
              <a:rPr lang="en-US" altLang="zh-CN" sz="18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zh-CN" sz="1800" dirty="0">
                <a:solidFill>
                  <a:srgbClr val="008000"/>
                </a:solidFill>
                <a:highlight>
                  <a:srgbClr val="FFFFFF"/>
                </a:highlight>
                <a:latin typeface="+mj-ea"/>
                <a:ea typeface="+mj-ea"/>
                <a:cs typeface="Times New Roman" panose="02020603050405020304" pitchFamily="18" charset="0"/>
              </a:rPr>
              <a:t>//</a:t>
            </a:r>
            <a:r>
              <a:rPr lang="zh-CN" altLang="en-US" sz="1800" dirty="0">
                <a:solidFill>
                  <a:srgbClr val="008000"/>
                </a:solidFill>
                <a:highlight>
                  <a:srgbClr val="FFFFFF"/>
                </a:highlight>
                <a:latin typeface="+mj-ea"/>
                <a:ea typeface="+mj-ea"/>
                <a:cs typeface="Times New Roman" panose="02020603050405020304" pitchFamily="18" charset="0"/>
              </a:rPr>
              <a:t>结束</a:t>
            </a:r>
          </a:p>
          <a:p>
            <a:pPr marL="0" indent="0">
              <a:buNone/>
            </a:pPr>
            <a:r>
              <a:rPr lang="zh-CN" altLang="en-US" sz="1800" dirty="0">
                <a:solidFill>
                  <a:srgbClr val="000000"/>
                </a:solidFill>
                <a:highlight>
                  <a:srgbClr val="FFFFFF"/>
                </a:highlight>
                <a:latin typeface="Times New Roman" panose="02020603050405020304" pitchFamily="18" charset="0"/>
                <a:cs typeface="Times New Roman" panose="02020603050405020304" pitchFamily="18" charset="0"/>
              </a:rPr>
              <a:t>	</a:t>
            </a:r>
            <a:endParaRPr lang="zh-CN" altLang="en-US" sz="1800" dirty="0">
              <a:latin typeface="Times New Roman" panose="02020603050405020304" pitchFamily="18" charset="0"/>
              <a:cs typeface="Times New Roman" panose="02020603050405020304" pitchFamily="18" charset="0"/>
            </a:endParaRPr>
          </a:p>
          <a:p>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4234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a:t>
            </a:r>
            <a:r>
              <a:rPr lang="en-US" altLang="zh-CN" dirty="0"/>
              <a:t>Verilog HDL</a:t>
            </a:r>
            <a:r>
              <a:rPr lang="zh-CN" altLang="en-US" dirty="0"/>
              <a:t>描述逻辑电路的实例</a:t>
            </a:r>
          </a:p>
        </p:txBody>
      </p:sp>
      <p:sp>
        <p:nvSpPr>
          <p:cNvPr id="4" name="内容占位符 3"/>
          <p:cNvSpPr>
            <a:spLocks noGrp="1"/>
          </p:cNvSpPr>
          <p:nvPr>
            <p:ph idx="1"/>
          </p:nvPr>
        </p:nvSpPr>
        <p:spPr>
          <a:xfrm>
            <a:off x="457200" y="1988840"/>
            <a:ext cx="8229600" cy="4137323"/>
          </a:xfrm>
        </p:spPr>
        <p:txBody>
          <a:bodyPr/>
          <a:lstStyle/>
          <a:p>
            <a:r>
              <a:rPr lang="zh-CN" altLang="en-US" dirty="0"/>
              <a:t>上面的程序只是对</a:t>
            </a:r>
            <a:r>
              <a:rPr lang="en-US" altLang="zh-CN" dirty="0"/>
              <a:t>4</a:t>
            </a:r>
            <a:r>
              <a:rPr lang="zh-CN" altLang="en-US" dirty="0"/>
              <a:t>位串行进位加法器进行了顶层描述，在程序中调用</a:t>
            </a:r>
            <a:r>
              <a:rPr lang="en-US" altLang="zh-CN" dirty="0"/>
              <a:t>1</a:t>
            </a:r>
            <a:r>
              <a:rPr lang="zh-CN" altLang="en-US" dirty="0"/>
              <a:t>位全加器</a:t>
            </a:r>
            <a:r>
              <a:rPr lang="en-US" altLang="zh-CN" dirty="0" err="1"/>
              <a:t>onebit_fulladd</a:t>
            </a:r>
            <a:r>
              <a:rPr lang="zh-CN" altLang="en-US" dirty="0"/>
              <a:t>，如采用</a:t>
            </a:r>
            <a:r>
              <a:rPr lang="en-US" altLang="zh-CN" dirty="0"/>
              <a:t>1</a:t>
            </a:r>
            <a:r>
              <a:rPr lang="zh-CN" altLang="en-US" dirty="0"/>
              <a:t>位</a:t>
            </a:r>
            <a:endParaRPr lang="en-US" altLang="zh-CN" dirty="0"/>
          </a:p>
          <a:p>
            <a:pPr marL="0" indent="0">
              <a:buNone/>
            </a:pPr>
            <a:r>
              <a:rPr lang="zh-CN" altLang="en-US" dirty="0"/>
              <a:t>    全加器，用右图中的方式</a:t>
            </a:r>
            <a:endParaRPr lang="en-US" altLang="zh-CN" dirty="0"/>
          </a:p>
          <a:p>
            <a:pPr marL="0" indent="0">
              <a:buNone/>
            </a:pPr>
            <a:r>
              <a:rPr lang="en-US" altLang="zh-CN" dirty="0"/>
              <a:t>    </a:t>
            </a:r>
            <a:r>
              <a:rPr lang="zh-CN" altLang="en-US" dirty="0"/>
              <a:t>实现，则可以用下面的程</a:t>
            </a:r>
            <a:endParaRPr lang="en-US" altLang="zh-CN" dirty="0"/>
          </a:p>
          <a:p>
            <a:pPr marL="0" indent="0">
              <a:buNone/>
            </a:pPr>
            <a:r>
              <a:rPr lang="en-US" altLang="zh-CN" dirty="0"/>
              <a:t>    </a:t>
            </a:r>
            <a:r>
              <a:rPr lang="zh-CN" altLang="en-US" dirty="0"/>
              <a:t>序模块进行描述。</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599" y="3105546"/>
            <a:ext cx="3491294" cy="375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7292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pPr marL="0" lvl="0" indent="0">
              <a:lnSpc>
                <a:spcPct val="110000"/>
              </a:lnSpc>
              <a:buNone/>
            </a:pPr>
            <a:r>
              <a:rPr lang="en-US" altLang="zh-CN" sz="2000" dirty="0">
                <a:solidFill>
                  <a:srgbClr val="008000"/>
                </a:solidFill>
                <a:highlight>
                  <a:srgbClr val="FFFFFF"/>
                </a:highlight>
                <a:latin typeface="Times New Roman" pitchFamily="18" charset="0"/>
                <a:ea typeface="华文楷体"/>
              </a:rPr>
              <a:t>//</a:t>
            </a:r>
            <a:r>
              <a:rPr lang="zh-CN" altLang="en-US" sz="2000" dirty="0">
                <a:solidFill>
                  <a:srgbClr val="008000"/>
                </a:solidFill>
                <a:highlight>
                  <a:srgbClr val="FFFFFF"/>
                </a:highlight>
                <a:latin typeface="Times New Roman" pitchFamily="18" charset="0"/>
                <a:ea typeface="华文楷体"/>
              </a:rPr>
              <a:t>对</a:t>
            </a:r>
            <a:r>
              <a:rPr lang="en-US" altLang="zh-CN" sz="2000" dirty="0">
                <a:solidFill>
                  <a:srgbClr val="008000"/>
                </a:solidFill>
                <a:highlight>
                  <a:srgbClr val="FFFFFF"/>
                </a:highlight>
                <a:latin typeface="Times New Roman" pitchFamily="18" charset="0"/>
                <a:ea typeface="华文楷体"/>
              </a:rPr>
              <a:t>1</a:t>
            </a:r>
            <a:r>
              <a:rPr lang="zh-CN" altLang="en-US" sz="2000" dirty="0">
                <a:solidFill>
                  <a:srgbClr val="008000"/>
                </a:solidFill>
                <a:highlight>
                  <a:srgbClr val="FFFFFF"/>
                </a:highlight>
                <a:latin typeface="Times New Roman" pitchFamily="18" charset="0"/>
                <a:ea typeface="华文楷体"/>
              </a:rPr>
              <a:t>位全加器内部结构的描述</a:t>
            </a:r>
          </a:p>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module</a:t>
            </a:r>
            <a:r>
              <a:rPr lang="en-US" altLang="zh-CN" sz="2000" dirty="0">
                <a:solidFill>
                  <a:srgbClr val="000000"/>
                </a:solidFill>
                <a:highlight>
                  <a:srgbClr val="FFFFFF"/>
                </a:highlight>
                <a:latin typeface="Times New Roman" pitchFamily="18" charset="0"/>
                <a:ea typeface="华文楷体"/>
              </a:rPr>
              <a:t> </a:t>
            </a:r>
            <a:r>
              <a:rPr lang="en-US" altLang="zh-CN" sz="2000" dirty="0" err="1">
                <a:solidFill>
                  <a:srgbClr val="000000"/>
                </a:solidFill>
                <a:highlight>
                  <a:srgbClr val="FFFFFF"/>
                </a:highlight>
                <a:latin typeface="Times New Roman" pitchFamily="18" charset="0"/>
                <a:ea typeface="华文楷体"/>
              </a:rPr>
              <a:t>onebit_fulladd</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A</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B</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CI</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Sum</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t>
            </a:r>
            <a:r>
              <a:rPr lang="en-US" altLang="zh-CN" sz="2000" dirty="0" err="1">
                <a:solidFill>
                  <a:srgbClr val="000000"/>
                </a:solidFill>
                <a:highlight>
                  <a:srgbClr val="FFFFFF"/>
                </a:highlight>
                <a:latin typeface="Times New Roman" pitchFamily="18" charset="0"/>
                <a:ea typeface="华文楷体"/>
              </a:rPr>
              <a:t>Cout</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8000"/>
                </a:solidFill>
                <a:highlight>
                  <a:srgbClr val="FFFFFF"/>
                </a:highlight>
                <a:latin typeface="Times New Roman" pitchFamily="18" charset="0"/>
                <a:ea typeface="华文楷体"/>
              </a:rPr>
              <a:t>//1</a:t>
            </a:r>
            <a:r>
              <a:rPr lang="zh-CN" altLang="en-US" sz="2000" dirty="0">
                <a:solidFill>
                  <a:srgbClr val="008000"/>
                </a:solidFill>
                <a:highlight>
                  <a:srgbClr val="FFFFFF"/>
                </a:highlight>
                <a:latin typeface="Times New Roman" pitchFamily="18" charset="0"/>
                <a:ea typeface="华文楷体"/>
              </a:rPr>
              <a:t>位全加器模块名称和端口名</a:t>
            </a:r>
          </a:p>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      input</a:t>
            </a:r>
            <a:r>
              <a:rPr lang="en-US" altLang="zh-CN" sz="2000" dirty="0">
                <a:solidFill>
                  <a:srgbClr val="000000"/>
                </a:solidFill>
                <a:highlight>
                  <a:srgbClr val="FFFFFF"/>
                </a:highlight>
                <a:latin typeface="Times New Roman" pitchFamily="18" charset="0"/>
                <a:ea typeface="华文楷体"/>
              </a:rPr>
              <a:t> A</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B</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CI</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      output</a:t>
            </a:r>
            <a:r>
              <a:rPr lang="en-US" altLang="zh-CN" sz="2000" dirty="0">
                <a:solidFill>
                  <a:srgbClr val="000000"/>
                </a:solidFill>
                <a:highlight>
                  <a:srgbClr val="FFFFFF"/>
                </a:highlight>
                <a:latin typeface="Times New Roman" pitchFamily="18" charset="0"/>
                <a:ea typeface="华文楷体"/>
              </a:rPr>
              <a:t> Sum</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t>
            </a:r>
            <a:r>
              <a:rPr lang="en-US" altLang="zh-CN" sz="2000" dirty="0" err="1">
                <a:solidFill>
                  <a:srgbClr val="000000"/>
                </a:solidFill>
                <a:highlight>
                  <a:srgbClr val="FFFFFF"/>
                </a:highlight>
                <a:latin typeface="Times New Roman" pitchFamily="18" charset="0"/>
                <a:ea typeface="华文楷体"/>
              </a:rPr>
              <a:t>Cout</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      wire</a:t>
            </a:r>
            <a:r>
              <a:rPr lang="en-US" altLang="zh-CN" sz="2000" dirty="0">
                <a:solidFill>
                  <a:srgbClr val="000000"/>
                </a:solidFill>
                <a:highlight>
                  <a:srgbClr val="FFFFFF"/>
                </a:highlight>
                <a:latin typeface="Times New Roman" pitchFamily="18" charset="0"/>
                <a:ea typeface="华文楷体"/>
              </a:rPr>
              <a:t> </a:t>
            </a:r>
            <a:r>
              <a:rPr lang="en-US" altLang="zh-CN" sz="2000" dirty="0" err="1">
                <a:solidFill>
                  <a:srgbClr val="000000"/>
                </a:solidFill>
                <a:highlight>
                  <a:srgbClr val="FFFFFF"/>
                </a:highlight>
                <a:latin typeface="Times New Roman" pitchFamily="18" charset="0"/>
                <a:ea typeface="华文楷体"/>
              </a:rPr>
              <a:t>Sum_temp</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C_1</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C_2</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C_3</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zh-CN" altLang="en-US" sz="2000" dirty="0">
                <a:solidFill>
                  <a:srgbClr val="000000"/>
                </a:solidFill>
                <a:highlight>
                  <a:srgbClr val="FFFFFF"/>
                </a:highlight>
                <a:latin typeface="Times New Roman" pitchFamily="18" charset="0"/>
                <a:ea typeface="华文楷体"/>
              </a:rPr>
              <a:t>	</a:t>
            </a:r>
            <a:r>
              <a:rPr lang="en-US" altLang="zh-CN" sz="2000" dirty="0">
                <a:solidFill>
                  <a:srgbClr val="008000"/>
                </a:solidFill>
                <a:highlight>
                  <a:srgbClr val="FFFFFF"/>
                </a:highlight>
                <a:latin typeface="Times New Roman" pitchFamily="18" charset="0"/>
                <a:ea typeface="华文楷体"/>
              </a:rPr>
              <a:t>//</a:t>
            </a:r>
            <a:r>
              <a:rPr lang="zh-CN" altLang="en-US" sz="2000" dirty="0">
                <a:solidFill>
                  <a:srgbClr val="008000"/>
                </a:solidFill>
                <a:highlight>
                  <a:srgbClr val="FFFFFF"/>
                </a:highlight>
                <a:latin typeface="Times New Roman" pitchFamily="18" charset="0"/>
                <a:ea typeface="华文楷体"/>
              </a:rPr>
              <a:t>定义模块内部的连接线</a:t>
            </a: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a:t>
            </a:r>
            <a:r>
              <a:rPr lang="en-US" altLang="zh-CN" sz="2000" b="1" dirty="0" err="1">
                <a:solidFill>
                  <a:srgbClr val="0000FF"/>
                </a:solidFill>
                <a:highlight>
                  <a:srgbClr val="FFFFFF"/>
                </a:highlight>
                <a:latin typeface="Times New Roman" pitchFamily="18" charset="0"/>
                <a:ea typeface="华文楷体"/>
              </a:rPr>
              <a:t>xor</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XOR1</a:t>
            </a:r>
            <a:r>
              <a:rPr lang="en-US" altLang="zh-CN" sz="2000" b="1" dirty="0">
                <a:solidFill>
                  <a:srgbClr val="000080"/>
                </a:solidFill>
                <a:highlight>
                  <a:srgbClr val="FFFFFF"/>
                </a:highlight>
                <a:latin typeface="Times New Roman" pitchFamily="18" charset="0"/>
                <a:ea typeface="华文楷体"/>
              </a:rPr>
              <a:t>(</a:t>
            </a:r>
            <a:r>
              <a:rPr lang="en-US" altLang="zh-CN" sz="2000" dirty="0" err="1">
                <a:solidFill>
                  <a:srgbClr val="000000"/>
                </a:solidFill>
                <a:highlight>
                  <a:srgbClr val="FFFFFF"/>
                </a:highlight>
                <a:latin typeface="Times New Roman" pitchFamily="18" charset="0"/>
                <a:ea typeface="华文楷体"/>
              </a:rPr>
              <a:t>Sum_temp</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B</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t>
            </a: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XOR2</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Sum</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t>
            </a:r>
            <a:r>
              <a:rPr lang="en-US" altLang="zh-CN" sz="2000" dirty="0" err="1">
                <a:solidFill>
                  <a:srgbClr val="000000"/>
                </a:solidFill>
                <a:highlight>
                  <a:srgbClr val="FFFFFF"/>
                </a:highlight>
                <a:latin typeface="Times New Roman" pitchFamily="18" charset="0"/>
                <a:ea typeface="华文楷体"/>
              </a:rPr>
              <a:t>Sum_temp</a:t>
            </a:r>
            <a:r>
              <a:rPr lang="en-US" altLang="zh-CN" sz="2000" b="1" dirty="0" err="1">
                <a:solidFill>
                  <a:srgbClr val="000080"/>
                </a:solidFill>
                <a:highlight>
                  <a:srgbClr val="FFFFFF"/>
                </a:highlight>
                <a:latin typeface="Times New Roman" pitchFamily="18" charset="0"/>
                <a:ea typeface="华文楷体"/>
              </a:rPr>
              <a:t>,</a:t>
            </a:r>
            <a:r>
              <a:rPr lang="en-US" altLang="zh-CN" sz="2000" dirty="0" err="1">
                <a:solidFill>
                  <a:srgbClr val="000000"/>
                </a:solidFill>
                <a:highlight>
                  <a:srgbClr val="FFFFFF"/>
                </a:highlight>
                <a:latin typeface="Times New Roman" pitchFamily="18" charset="0"/>
                <a:ea typeface="华文楷体"/>
              </a:rPr>
              <a:t>CI</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8000"/>
                </a:solidFill>
                <a:highlight>
                  <a:srgbClr val="FFFFFF"/>
                </a:highlight>
                <a:latin typeface="Times New Roman" pitchFamily="18" charset="0"/>
                <a:ea typeface="华文楷体"/>
              </a:rPr>
              <a:t>   //</a:t>
            </a:r>
            <a:r>
              <a:rPr lang="zh-CN" altLang="en-US" sz="2000" dirty="0">
                <a:solidFill>
                  <a:srgbClr val="008000"/>
                </a:solidFill>
                <a:highlight>
                  <a:srgbClr val="FFFFFF"/>
                </a:highlight>
                <a:latin typeface="Times New Roman" pitchFamily="18" charset="0"/>
                <a:ea typeface="华文楷体"/>
              </a:rPr>
              <a:t>两次调用异或门实现</a:t>
            </a:r>
            <a:r>
              <a:rPr lang="en-US" altLang="zh-CN" sz="2000" dirty="0">
                <a:solidFill>
                  <a:srgbClr val="008000"/>
                </a:solidFill>
                <a:highlight>
                  <a:srgbClr val="FFFFFF"/>
                </a:highlight>
                <a:latin typeface="Times New Roman" pitchFamily="18" charset="0"/>
                <a:ea typeface="华文楷体"/>
              </a:rPr>
              <a:t>Sum=A⊕B</a:t>
            </a:r>
          </a:p>
          <a:p>
            <a:pPr marL="0" indent="0">
              <a:buNone/>
            </a:pPr>
            <a:endParaRPr lang="zh-CN" altLang="en-US" dirty="0"/>
          </a:p>
        </p:txBody>
      </p:sp>
      <p:sp>
        <p:nvSpPr>
          <p:cNvPr id="4" name="内容占位符 3"/>
          <p:cNvSpPr>
            <a:spLocks noGrp="1"/>
          </p:cNvSpPr>
          <p:nvPr>
            <p:ph sz="half" idx="2"/>
          </p:nvPr>
        </p:nvSpPr>
        <p:spPr>
          <a:xfrm>
            <a:off x="4648200" y="1844824"/>
            <a:ext cx="4495800" cy="4281339"/>
          </a:xfrm>
        </p:spPr>
        <p:txBody>
          <a:bodyPr/>
          <a:lstStyle/>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      </a:t>
            </a:r>
          </a:p>
          <a:p>
            <a:pPr marL="0" lvl="0" indent="0">
              <a:lnSpc>
                <a:spcPct val="110000"/>
              </a:lnSpc>
              <a:buNone/>
            </a:pPr>
            <a:r>
              <a:rPr lang="en-US" altLang="zh-CN" sz="2000" b="1" dirty="0">
                <a:solidFill>
                  <a:srgbClr val="0000FF"/>
                </a:solidFill>
                <a:highlight>
                  <a:srgbClr val="FFFFFF"/>
                </a:highlight>
                <a:latin typeface="Times New Roman" pitchFamily="18" charset="0"/>
                <a:ea typeface="华文楷体"/>
              </a:rPr>
              <a:t>      and</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AND1</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C_1</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B</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AND2</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C_2</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A</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CI</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AND3</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C_3</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B</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CI</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8000"/>
                </a:solidFill>
                <a:highlight>
                  <a:srgbClr val="FFFFFF"/>
                </a:highlight>
                <a:latin typeface="Times New Roman" pitchFamily="18" charset="0"/>
                <a:ea typeface="华文楷体"/>
              </a:rPr>
              <a:t>//</a:t>
            </a:r>
            <a:r>
              <a:rPr lang="zh-CN" altLang="en-US" sz="2000" dirty="0">
                <a:solidFill>
                  <a:srgbClr val="008000"/>
                </a:solidFill>
                <a:highlight>
                  <a:srgbClr val="FFFFFF"/>
                </a:highlight>
                <a:latin typeface="Times New Roman" pitchFamily="18" charset="0"/>
                <a:ea typeface="华文楷体"/>
              </a:rPr>
              <a:t>调用</a:t>
            </a:r>
            <a:r>
              <a:rPr lang="en-US" altLang="zh-CN" sz="2000" dirty="0">
                <a:solidFill>
                  <a:srgbClr val="008000"/>
                </a:solidFill>
                <a:highlight>
                  <a:srgbClr val="FFFFFF"/>
                </a:highlight>
                <a:latin typeface="Times New Roman" pitchFamily="18" charset="0"/>
                <a:ea typeface="华文楷体"/>
              </a:rPr>
              <a:t>3</a:t>
            </a:r>
            <a:r>
              <a:rPr lang="zh-CN" altLang="en-US" sz="2000" dirty="0">
                <a:solidFill>
                  <a:srgbClr val="008000"/>
                </a:solidFill>
                <a:highlight>
                  <a:srgbClr val="FFFFFF"/>
                </a:highlight>
                <a:latin typeface="Times New Roman" pitchFamily="18" charset="0"/>
                <a:ea typeface="华文楷体"/>
              </a:rPr>
              <a:t>个与门</a:t>
            </a:r>
            <a:r>
              <a:rPr lang="en-US" altLang="zh-CN" sz="2000" dirty="0">
                <a:solidFill>
                  <a:srgbClr val="008000"/>
                </a:solidFill>
                <a:highlight>
                  <a:srgbClr val="FFFFFF"/>
                </a:highlight>
                <a:latin typeface="Times New Roman" pitchFamily="18" charset="0"/>
                <a:ea typeface="华文楷体"/>
              </a:rPr>
              <a:t>AND1</a:t>
            </a:r>
            <a:r>
              <a:rPr lang="zh-CN" altLang="en-US" sz="2000" dirty="0">
                <a:solidFill>
                  <a:srgbClr val="008000"/>
                </a:solidFill>
                <a:highlight>
                  <a:srgbClr val="FFFFFF"/>
                </a:highlight>
                <a:latin typeface="Times New Roman" pitchFamily="18" charset="0"/>
                <a:ea typeface="华文楷体"/>
              </a:rPr>
              <a:t>，</a:t>
            </a:r>
            <a:r>
              <a:rPr lang="en-US" altLang="zh-CN" sz="2000" dirty="0">
                <a:solidFill>
                  <a:srgbClr val="008000"/>
                </a:solidFill>
                <a:highlight>
                  <a:srgbClr val="FFFFFF"/>
                </a:highlight>
                <a:latin typeface="Times New Roman" pitchFamily="18" charset="0"/>
                <a:ea typeface="华文楷体"/>
              </a:rPr>
              <a:t>AND2</a:t>
            </a:r>
            <a:r>
              <a:rPr lang="zh-CN" altLang="en-US" sz="2000" dirty="0">
                <a:solidFill>
                  <a:srgbClr val="008000"/>
                </a:solidFill>
                <a:highlight>
                  <a:srgbClr val="FFFFFF"/>
                </a:highlight>
                <a:latin typeface="Times New Roman" pitchFamily="18" charset="0"/>
                <a:ea typeface="华文楷体"/>
              </a:rPr>
              <a:t>，</a:t>
            </a:r>
            <a:r>
              <a:rPr lang="en-US" altLang="zh-CN" sz="2000" dirty="0">
                <a:solidFill>
                  <a:srgbClr val="008000"/>
                </a:solidFill>
                <a:highlight>
                  <a:srgbClr val="FFFFFF"/>
                </a:highlight>
                <a:latin typeface="Times New Roman" pitchFamily="18" charset="0"/>
                <a:ea typeface="华文楷体"/>
              </a:rPr>
              <a:t>AND3</a:t>
            </a: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a:t>
            </a:r>
            <a:r>
              <a:rPr lang="en-US" altLang="zh-CN" sz="2000" b="1" dirty="0">
                <a:solidFill>
                  <a:srgbClr val="0000FF"/>
                </a:solidFill>
                <a:highlight>
                  <a:srgbClr val="FFFFFF"/>
                </a:highlight>
                <a:latin typeface="Times New Roman" pitchFamily="18" charset="0"/>
                <a:ea typeface="华文楷体"/>
              </a:rPr>
              <a:t>or</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0000"/>
                </a:solidFill>
                <a:highlight>
                  <a:srgbClr val="FFFFFF"/>
                </a:highlight>
                <a:latin typeface="Times New Roman" pitchFamily="18" charset="0"/>
                <a:ea typeface="华文楷体"/>
              </a:rPr>
              <a:t>      OR1</a:t>
            </a:r>
            <a:r>
              <a:rPr lang="en-US" altLang="zh-CN" sz="2000" b="1" dirty="0">
                <a:solidFill>
                  <a:srgbClr val="000080"/>
                </a:solidFill>
                <a:highlight>
                  <a:srgbClr val="FFFFFF"/>
                </a:highlight>
                <a:latin typeface="Times New Roman" pitchFamily="18" charset="0"/>
                <a:ea typeface="华文楷体"/>
              </a:rPr>
              <a:t>(</a:t>
            </a:r>
            <a:r>
              <a:rPr lang="en-US" altLang="zh-CN" sz="2000" dirty="0" err="1">
                <a:solidFill>
                  <a:srgbClr val="000000"/>
                </a:solidFill>
                <a:highlight>
                  <a:srgbClr val="FFFFFF"/>
                </a:highlight>
                <a:latin typeface="Times New Roman" pitchFamily="18" charset="0"/>
                <a:ea typeface="华文楷体"/>
              </a:rPr>
              <a:t>Cout</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C_1</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C_2</a:t>
            </a:r>
            <a:r>
              <a:rPr lang="en-US" altLang="zh-CN" sz="2000" b="1" dirty="0">
                <a:solidFill>
                  <a:srgbClr val="000080"/>
                </a:solidFill>
                <a:highlight>
                  <a:srgbClr val="FFFFFF"/>
                </a:highlight>
                <a:latin typeface="Times New Roman" pitchFamily="18" charset="0"/>
                <a:ea typeface="华文楷体"/>
              </a:rPr>
              <a:t>,</a:t>
            </a:r>
            <a:r>
              <a:rPr lang="en-US" altLang="zh-CN" sz="2000" dirty="0">
                <a:solidFill>
                  <a:srgbClr val="000000"/>
                </a:solidFill>
                <a:highlight>
                  <a:srgbClr val="FFFFFF"/>
                </a:highlight>
                <a:latin typeface="Times New Roman" pitchFamily="18" charset="0"/>
                <a:ea typeface="华文楷体"/>
              </a:rPr>
              <a:t> C_3</a:t>
            </a:r>
            <a:r>
              <a:rPr lang="en-US" altLang="zh-CN" sz="2000" b="1" dirty="0">
                <a:solidFill>
                  <a:srgbClr val="000080"/>
                </a:solidFill>
                <a:highlight>
                  <a:srgbClr val="FFFFFF"/>
                </a:highlight>
                <a:latin typeface="Times New Roman" pitchFamily="18" charset="0"/>
                <a:ea typeface="华文楷体"/>
              </a:rPr>
              <a:t>);</a:t>
            </a:r>
            <a:endParaRPr lang="en-US" altLang="zh-CN" sz="2000" dirty="0">
              <a:solidFill>
                <a:srgbClr val="000000"/>
              </a:solidFill>
              <a:highlight>
                <a:srgbClr val="FFFFFF"/>
              </a:highlight>
              <a:latin typeface="Times New Roman" pitchFamily="18" charset="0"/>
              <a:ea typeface="华文楷体"/>
            </a:endParaRPr>
          </a:p>
          <a:p>
            <a:pPr marL="0" lvl="0" indent="0">
              <a:lnSpc>
                <a:spcPct val="110000"/>
              </a:lnSpc>
              <a:buNone/>
            </a:pPr>
            <a:r>
              <a:rPr lang="en-US" altLang="zh-CN" sz="2000" dirty="0">
                <a:solidFill>
                  <a:srgbClr val="008000"/>
                </a:solidFill>
                <a:highlight>
                  <a:srgbClr val="FFFFFF"/>
                </a:highlight>
                <a:latin typeface="Times New Roman" pitchFamily="18" charset="0"/>
                <a:ea typeface="华文楷体"/>
              </a:rPr>
              <a:t>//</a:t>
            </a:r>
            <a:r>
              <a:rPr lang="zh-CN" altLang="en-US" sz="2000" dirty="0">
                <a:solidFill>
                  <a:srgbClr val="008000"/>
                </a:solidFill>
                <a:highlight>
                  <a:srgbClr val="FFFFFF"/>
                </a:highlight>
                <a:latin typeface="Times New Roman" pitchFamily="18" charset="0"/>
                <a:ea typeface="华文楷体"/>
              </a:rPr>
              <a:t>调用或门实现</a:t>
            </a:r>
            <a:r>
              <a:rPr lang="en-US" altLang="zh-CN" sz="2000" dirty="0" err="1">
                <a:solidFill>
                  <a:srgbClr val="008000"/>
                </a:solidFill>
                <a:highlight>
                  <a:srgbClr val="FFFFFF"/>
                </a:highlight>
                <a:latin typeface="Times New Roman" pitchFamily="18" charset="0"/>
                <a:ea typeface="华文楷体"/>
              </a:rPr>
              <a:t>Cout</a:t>
            </a:r>
            <a:r>
              <a:rPr lang="en-US" altLang="zh-CN" sz="2000" dirty="0">
                <a:solidFill>
                  <a:srgbClr val="008000"/>
                </a:solidFill>
                <a:highlight>
                  <a:srgbClr val="FFFFFF"/>
                </a:highlight>
                <a:latin typeface="Times New Roman" pitchFamily="18" charset="0"/>
                <a:ea typeface="华文楷体"/>
              </a:rPr>
              <a:t>=AB+A(CI)+B(CI)</a:t>
            </a:r>
          </a:p>
          <a:p>
            <a:pPr marL="0" lvl="0" indent="0">
              <a:lnSpc>
                <a:spcPct val="110000"/>
              </a:lnSpc>
              <a:buNone/>
            </a:pPr>
            <a:r>
              <a:rPr lang="en-US" altLang="zh-CN" sz="2000" b="1" dirty="0" err="1">
                <a:solidFill>
                  <a:srgbClr val="0000FF"/>
                </a:solidFill>
                <a:highlight>
                  <a:srgbClr val="FFFFFF"/>
                </a:highlight>
                <a:latin typeface="Times New Roman" pitchFamily="18" charset="0"/>
                <a:ea typeface="华文楷体"/>
              </a:rPr>
              <a:t>endmodule</a:t>
            </a:r>
            <a:r>
              <a:rPr lang="en-US" altLang="zh-CN" sz="2000" dirty="0">
                <a:solidFill>
                  <a:srgbClr val="000000"/>
                </a:solidFill>
                <a:highlight>
                  <a:srgbClr val="FFFFFF"/>
                </a:highlight>
                <a:latin typeface="Times New Roman" pitchFamily="18" charset="0"/>
                <a:ea typeface="华文楷体"/>
              </a:rPr>
              <a:t>	</a:t>
            </a:r>
            <a:r>
              <a:rPr lang="en-US" altLang="zh-CN" sz="2000" dirty="0">
                <a:solidFill>
                  <a:srgbClr val="008000"/>
                </a:solidFill>
                <a:highlight>
                  <a:srgbClr val="FFFFFF"/>
                </a:highlight>
                <a:latin typeface="Times New Roman" pitchFamily="18" charset="0"/>
                <a:ea typeface="华文楷体"/>
              </a:rPr>
              <a:t>//</a:t>
            </a:r>
            <a:r>
              <a:rPr lang="zh-CN" altLang="en-US" sz="2000" dirty="0">
                <a:solidFill>
                  <a:srgbClr val="008000"/>
                </a:solidFill>
                <a:highlight>
                  <a:srgbClr val="FFFFFF"/>
                </a:highlight>
                <a:latin typeface="Times New Roman" pitchFamily="18" charset="0"/>
                <a:ea typeface="华文楷体"/>
              </a:rPr>
              <a:t>结束</a:t>
            </a:r>
            <a:endParaRPr lang="zh-CN" altLang="en-US" dirty="0"/>
          </a:p>
        </p:txBody>
      </p:sp>
      <p:sp>
        <p:nvSpPr>
          <p:cNvPr id="5" name="标题 2"/>
          <p:cNvSpPr>
            <a:spLocks noGrp="1"/>
          </p:cNvSpPr>
          <p:nvPr>
            <p:ph type="title"/>
          </p:nvPr>
        </p:nvSpPr>
        <p:spPr>
          <a:xfrm>
            <a:off x="467544" y="620688"/>
            <a:ext cx="8229600" cy="792088"/>
          </a:xfrm>
        </p:spPr>
        <p:txBody>
          <a:bodyPr/>
          <a:lstStyle/>
          <a:p>
            <a:r>
              <a:rPr lang="zh-CN" altLang="en-US" b="1" dirty="0">
                <a:solidFill>
                  <a:schemeClr val="accent6">
                    <a:lumMod val="50000"/>
                  </a:schemeClr>
                </a:solidFill>
                <a:latin typeface="Times New Roman" pitchFamily="18" charset="0"/>
              </a:rPr>
              <a:t>用</a:t>
            </a:r>
            <a:r>
              <a:rPr lang="en-US" altLang="zh-CN" b="1" dirty="0">
                <a:solidFill>
                  <a:schemeClr val="accent6">
                    <a:lumMod val="50000"/>
                  </a:schemeClr>
                </a:solidFill>
                <a:latin typeface="Times New Roman" pitchFamily="18" charset="0"/>
              </a:rPr>
              <a:t>Verilog HDL</a:t>
            </a:r>
            <a:r>
              <a:rPr lang="zh-CN" altLang="en-US" b="1" dirty="0">
                <a:solidFill>
                  <a:schemeClr val="accent6">
                    <a:lumMod val="50000"/>
                  </a:schemeClr>
                </a:solidFill>
                <a:latin typeface="Times New Roman" pitchFamily="18" charset="0"/>
              </a:rPr>
              <a:t>描述逻辑电路的实例</a:t>
            </a:r>
          </a:p>
        </p:txBody>
      </p:sp>
    </p:spTree>
    <p:extLst>
      <p:ext uri="{BB962C8B-B14F-4D97-AF65-F5344CB8AC3E}">
        <p14:creationId xmlns:p14="http://schemas.microsoft.com/office/powerpoint/2010/main" val="405703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p:txBody>
          <a:bodyPr/>
          <a:lstStyle/>
          <a:p>
            <a:r>
              <a:rPr lang="en-US" altLang="zh-CN" dirty="0"/>
              <a:t>Verilog HDL </a:t>
            </a:r>
            <a:r>
              <a:rPr lang="zh-CN" altLang="en-US" dirty="0"/>
              <a:t>和</a:t>
            </a:r>
            <a:r>
              <a:rPr lang="en-US" altLang="zh-CN" dirty="0"/>
              <a:t>VHDL </a:t>
            </a:r>
            <a:r>
              <a:rPr lang="zh-CN" altLang="en-US" dirty="0"/>
              <a:t>共同的特点</a:t>
            </a:r>
            <a:r>
              <a:rPr lang="en-US" altLang="zh-CN" dirty="0"/>
              <a:t>:</a:t>
            </a:r>
          </a:p>
          <a:p>
            <a:pPr lvl="1"/>
            <a:r>
              <a:rPr lang="zh-CN" altLang="en-US" dirty="0"/>
              <a:t>能形式化地抽象表示电路的行为和结构</a:t>
            </a:r>
            <a:endParaRPr lang="en-US" altLang="zh-CN" dirty="0"/>
          </a:p>
          <a:p>
            <a:pPr lvl="1"/>
            <a:r>
              <a:rPr lang="zh-CN" altLang="en-US" dirty="0"/>
              <a:t>支持逻辑设计中层次与范围的描述，可借用高级语言的精巧结构来简化电路行为的描述</a:t>
            </a:r>
            <a:endParaRPr lang="en-US" altLang="zh-CN" dirty="0"/>
          </a:p>
          <a:p>
            <a:pPr lvl="1"/>
            <a:r>
              <a:rPr lang="zh-CN" altLang="en-US" dirty="0"/>
              <a:t>具有电路仿真与验证机制，保证设计的正确性</a:t>
            </a:r>
            <a:endParaRPr lang="en-US" altLang="zh-CN" dirty="0"/>
          </a:p>
          <a:p>
            <a:pPr lvl="1"/>
            <a:r>
              <a:rPr lang="zh-CN" altLang="en-US" dirty="0"/>
              <a:t>支持电路描述由高层到低层的综合转换</a:t>
            </a:r>
            <a:endParaRPr lang="en-US" altLang="zh-CN" dirty="0"/>
          </a:p>
          <a:p>
            <a:pPr lvl="1"/>
            <a:r>
              <a:rPr lang="zh-CN" altLang="en-US" dirty="0"/>
              <a:t>硬件描述与实现工艺无关，有关工艺参数可通过语言提供的属性来包括，便于文档管理、易于理解和设计重用。</a:t>
            </a:r>
          </a:p>
        </p:txBody>
      </p:sp>
    </p:spTree>
    <p:extLst>
      <p:ext uri="{BB962C8B-B14F-4D97-AF65-F5344CB8AC3E}">
        <p14:creationId xmlns:p14="http://schemas.microsoft.com/office/powerpoint/2010/main" val="3900391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2420888"/>
            <a:ext cx="8229600" cy="1296144"/>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1" lang="zh-CN" altLang="en-US" sz="9600" b="0" i="0" u="none" strike="noStrike" kern="0" cap="none" spc="0" normalizeH="0" baseline="0" noProof="0" dirty="0">
                <a:ln>
                  <a:noFill/>
                </a:ln>
                <a:solidFill>
                  <a:srgbClr val="000066"/>
                </a:solidFill>
                <a:effectLst/>
                <a:uLnTx/>
                <a:uFillTx/>
                <a:latin typeface="+mj-ea"/>
                <a:ea typeface="+mj-ea"/>
                <a:cs typeface="宋体" charset="0"/>
              </a:rPr>
              <a:t>谢谢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endParaRPr lang="en-US" altLang="zh-CN" dirty="0"/>
          </a:p>
        </p:txBody>
      </p:sp>
      <p:sp>
        <p:nvSpPr>
          <p:cNvPr id="4" name="内容占位符 3"/>
          <p:cNvSpPr>
            <a:spLocks noGrp="1"/>
          </p:cNvSpPr>
          <p:nvPr>
            <p:ph idx="1"/>
          </p:nvPr>
        </p:nvSpPr>
        <p:spPr>
          <a:xfrm>
            <a:off x="395536" y="1340768"/>
            <a:ext cx="8435280" cy="4569371"/>
          </a:xfrm>
        </p:spPr>
        <p:txBody>
          <a:bodyPr/>
          <a:lstStyle/>
          <a:p>
            <a:r>
              <a:rPr lang="en-US" altLang="zh-CN" dirty="0"/>
              <a:t>Verilog HDL </a:t>
            </a:r>
            <a:r>
              <a:rPr lang="zh-CN" altLang="en-US" dirty="0"/>
              <a:t>和</a:t>
            </a:r>
            <a:r>
              <a:rPr lang="en-US" altLang="zh-CN" dirty="0"/>
              <a:t>VHDL </a:t>
            </a:r>
            <a:r>
              <a:rPr lang="zh-CN" altLang="en-US" dirty="0"/>
              <a:t>的区别</a:t>
            </a:r>
            <a:endParaRPr lang="en-US" altLang="zh-CN" dirty="0"/>
          </a:p>
          <a:p>
            <a:pPr lvl="1"/>
            <a:r>
              <a:rPr lang="zh-CN" altLang="en-US" dirty="0"/>
              <a:t>建模和抽象能力：</a:t>
            </a:r>
            <a:r>
              <a:rPr lang="en-US" altLang="zh-CN" dirty="0"/>
              <a:t>Verilog HDL</a:t>
            </a:r>
            <a:r>
              <a:rPr lang="zh-CN" altLang="en-US" dirty="0"/>
              <a:t>对于门级以下的描述要稍微优于</a:t>
            </a:r>
            <a:r>
              <a:rPr lang="en-US" altLang="zh-CN" dirty="0"/>
              <a:t>VHDL</a:t>
            </a:r>
            <a:r>
              <a:rPr lang="zh-CN" altLang="en-US" dirty="0"/>
              <a:t>，而</a:t>
            </a:r>
            <a:r>
              <a:rPr lang="en-US" altLang="zh-CN" dirty="0"/>
              <a:t>VHDL</a:t>
            </a:r>
            <a:r>
              <a:rPr lang="zh-CN" altLang="en-US" dirty="0"/>
              <a:t>语言的高层抽象能力要稍优一些；</a:t>
            </a:r>
            <a:endParaRPr lang="en-US" altLang="zh-CN" dirty="0"/>
          </a:p>
          <a:p>
            <a:pPr lvl="1"/>
            <a:r>
              <a:rPr lang="zh-CN" altLang="en-US" dirty="0"/>
              <a:t>数据类型：</a:t>
            </a:r>
            <a:r>
              <a:rPr lang="en-US" altLang="zh-CN" dirty="0"/>
              <a:t>Verilog</a:t>
            </a:r>
            <a:r>
              <a:rPr lang="zh-CN" altLang="en-US" dirty="0"/>
              <a:t>的数据类型都由语言本身定义，并且含有专门描述连线等的类型，而</a:t>
            </a:r>
            <a:r>
              <a:rPr lang="en-US" altLang="zh-CN" dirty="0"/>
              <a:t>VHDL</a:t>
            </a:r>
            <a:r>
              <a:rPr lang="zh-CN" altLang="en-US" dirty="0"/>
              <a:t>含有大量的内置数据类型和用户自定义类型；</a:t>
            </a:r>
            <a:endParaRPr lang="en-US" altLang="zh-CN" dirty="0"/>
          </a:p>
          <a:p>
            <a:pPr lvl="1"/>
            <a:r>
              <a:rPr lang="zh-CN" altLang="en-US" dirty="0"/>
              <a:t>易学习性：</a:t>
            </a:r>
            <a:r>
              <a:rPr lang="en-US" altLang="zh-CN" dirty="0"/>
              <a:t>Verilog</a:t>
            </a:r>
            <a:r>
              <a:rPr lang="zh-CN" altLang="en-US" dirty="0"/>
              <a:t>直接面向硬件结构，因此比较容易起步；</a:t>
            </a:r>
            <a:r>
              <a:rPr lang="en-US" altLang="zh-CN" dirty="0"/>
              <a:t>VHDL</a:t>
            </a:r>
            <a:r>
              <a:rPr lang="zh-CN" altLang="en-US" dirty="0"/>
              <a:t>强大的系统抽象能力就显得不够直观；</a:t>
            </a:r>
          </a:p>
        </p:txBody>
      </p:sp>
    </p:spTree>
    <p:extLst>
      <p:ext uri="{BB962C8B-B14F-4D97-AF65-F5344CB8AC3E}">
        <p14:creationId xmlns:p14="http://schemas.microsoft.com/office/powerpoint/2010/main" val="2668162942"/>
      </p:ext>
    </p:extLst>
  </p:cSld>
  <p:clrMapOvr>
    <a:masterClrMapping/>
  </p:clrMapOvr>
</p:sld>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1022模板</Template>
  <TotalTime>22139</TotalTime>
  <Words>3578</Words>
  <Application>Microsoft Macintosh PowerPoint</Application>
  <PresentationFormat>全屏显示(4:3)</PresentationFormat>
  <Paragraphs>943</Paragraphs>
  <Slides>80</Slides>
  <Notes>17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95" baseType="lpstr">
      <vt:lpstr>黑体</vt:lpstr>
      <vt:lpstr>华文楷体</vt:lpstr>
      <vt:lpstr>华文隶书</vt:lpstr>
      <vt:lpstr>宋体</vt:lpstr>
      <vt:lpstr>Source Code Pro</vt:lpstr>
      <vt:lpstr>Calibri</vt:lpstr>
      <vt:lpstr>Consolas</vt:lpstr>
      <vt:lpstr>Corbel</vt:lpstr>
      <vt:lpstr>Courier New</vt:lpstr>
      <vt:lpstr>Tahoma</vt:lpstr>
      <vt:lpstr>Times New Roman</vt:lpstr>
      <vt:lpstr>母板</vt:lpstr>
      <vt:lpstr>1_母板</vt:lpstr>
      <vt:lpstr>Image</vt:lpstr>
      <vt:lpstr>Picture</vt:lpstr>
      <vt:lpstr>PowerPoint 演示文稿</vt:lpstr>
      <vt:lpstr>硬件描述语言简介</vt:lpstr>
      <vt:lpstr>硬件描述语言简介</vt:lpstr>
      <vt:lpstr>硬件描述语言简介</vt:lpstr>
      <vt:lpstr>概述</vt:lpstr>
      <vt:lpstr>概述</vt:lpstr>
      <vt:lpstr>概述</vt:lpstr>
      <vt:lpstr>概述</vt:lpstr>
      <vt:lpstr>概述</vt:lpstr>
      <vt:lpstr>概述</vt:lpstr>
      <vt:lpstr>概述</vt:lpstr>
      <vt:lpstr>概述</vt:lpstr>
      <vt:lpstr>概述</vt:lpstr>
      <vt:lpstr>概述</vt:lpstr>
      <vt:lpstr>硬件描述语言简介</vt:lpstr>
      <vt:lpstr>Verilog HDL简介</vt:lpstr>
      <vt:lpstr>Verilog HDL简介</vt:lpstr>
      <vt:lpstr>Verilog HDL简介</vt:lpstr>
      <vt:lpstr>Verilog HDL简介</vt:lpstr>
      <vt:lpstr>Verilog HDL简介</vt:lpstr>
      <vt:lpstr>PowerPoint 演示文稿</vt:lpstr>
      <vt:lpstr>Verilog HDL简介</vt:lpstr>
      <vt:lpstr>Verilog HDL简介</vt:lpstr>
      <vt:lpstr>Verilog HDL简介</vt:lpstr>
      <vt:lpstr>Verilog HDL简介</vt:lpstr>
      <vt:lpstr>Verilog HDL简介</vt:lpstr>
      <vt:lpstr>Verilog HDL简介</vt:lpstr>
      <vt:lpstr>Verilog HDL简介</vt:lpstr>
      <vt:lpstr>模块的结构</vt:lpstr>
      <vt:lpstr>模块的结构</vt:lpstr>
      <vt:lpstr>模块的结构</vt:lpstr>
      <vt:lpstr>模块的结构</vt:lpstr>
      <vt:lpstr>模块的结构</vt:lpstr>
      <vt:lpstr>数据类型</vt:lpstr>
      <vt:lpstr>数据类型</vt:lpstr>
      <vt:lpstr>数据类型</vt:lpstr>
      <vt:lpstr>数据类型</vt:lpstr>
      <vt:lpstr>数据类型</vt:lpstr>
      <vt:lpstr>数据类型</vt:lpstr>
      <vt:lpstr>数据类型</vt:lpstr>
      <vt:lpstr>运算符</vt:lpstr>
      <vt:lpstr>运算符</vt:lpstr>
      <vt:lpstr>运算符</vt:lpstr>
      <vt:lpstr>运算符</vt:lpstr>
      <vt:lpstr>运算符</vt:lpstr>
      <vt:lpstr>赋值语句和块语句</vt:lpstr>
      <vt:lpstr>赋值语句和块语句</vt:lpstr>
      <vt:lpstr>赋值语句和块语句</vt:lpstr>
      <vt:lpstr>赋值语句和块语句</vt:lpstr>
      <vt:lpstr>赋值语句和块语句    </vt:lpstr>
      <vt:lpstr>条件语句</vt:lpstr>
      <vt:lpstr>多路分支语句</vt:lpstr>
      <vt:lpstr>循环语句</vt:lpstr>
      <vt:lpstr>循环语句</vt:lpstr>
      <vt:lpstr>循环语句</vt:lpstr>
      <vt:lpstr>循环语句</vt:lpstr>
      <vt:lpstr>循环语句</vt:lpstr>
      <vt:lpstr>循环语句</vt:lpstr>
      <vt:lpstr>块语句</vt:lpstr>
      <vt:lpstr>块语句</vt:lpstr>
      <vt:lpstr>块语句</vt:lpstr>
      <vt:lpstr>块语句</vt:lpstr>
      <vt:lpstr>块语句</vt:lpstr>
      <vt:lpstr>PowerPoint 演示文稿</vt:lpstr>
      <vt:lpstr>块语句</vt:lpstr>
      <vt:lpstr>结构语句</vt:lpstr>
      <vt:lpstr>结构语句</vt:lpstr>
      <vt:lpstr>结构语句</vt:lpstr>
      <vt:lpstr>结构语句</vt:lpstr>
      <vt:lpstr>结构语句</vt:lpstr>
      <vt:lpstr>结构语句</vt:lpstr>
      <vt:lpstr>结构语句</vt:lpstr>
      <vt:lpstr>结构语句</vt:lpstr>
      <vt:lpstr>结构语句</vt:lpstr>
      <vt:lpstr>硬件描述语言简介</vt:lpstr>
      <vt:lpstr>用Verilog HDL描述逻辑电路的实例</vt:lpstr>
      <vt:lpstr>用Verilog HDL描述逻辑电路的实例</vt:lpstr>
      <vt:lpstr>用Verilog HDL描述逻辑电路的实例</vt:lpstr>
      <vt:lpstr>用Verilog HDL描述逻辑电路的实例</vt:lpstr>
      <vt:lpstr>PowerPoint 演示文稿</vt:lpstr>
    </vt:vector>
  </TitlesOfParts>
  <Company>中国石油大学</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Microsoft Office 用户</cp:lastModifiedBy>
  <cp:revision>1301</cp:revision>
  <dcterms:created xsi:type="dcterms:W3CDTF">2010-09-19T02:42:02Z</dcterms:created>
  <dcterms:modified xsi:type="dcterms:W3CDTF">2018-10-28T13:59:09Z</dcterms:modified>
</cp:coreProperties>
</file>