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10" r:id="rId3"/>
    <p:sldId id="318" r:id="rId4"/>
    <p:sldId id="315" r:id="rId5"/>
    <p:sldId id="316" r:id="rId6"/>
    <p:sldId id="319" r:id="rId7"/>
    <p:sldId id="31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7" autoAdjust="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DFBF-0F07-4C52-9037-220DC2600764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36DC6-AD0D-4E8C-842C-4E09340ADC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8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9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3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3083"/>
            <a:ext cx="10515600" cy="64545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1294"/>
            <a:ext cx="10515600" cy="54057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90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3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3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93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6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92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5FC7-1757-42F3-ABAE-1A9D404F4108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F290-7070-4162-8BCF-5FC983772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archive/ee/ee108a/ee108a.1082/" TargetMode="External"/><Relationship Id="rId2" Type="http://schemas.openxmlformats.org/officeDocument/2006/relationships/hyperlink" Target="http://www-inst.eecs.berkeley.edu/~cs15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ellera.org/about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6197" y="2210566"/>
            <a:ext cx="9144000" cy="824515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Verilog HDL introduction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80065" y="4189597"/>
            <a:ext cx="6236264" cy="181363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Xuejun An</a:t>
            </a:r>
          </a:p>
          <a:p>
            <a:pPr algn="l"/>
            <a:r>
              <a:rPr lang="en-US" altLang="zh-CN" dirty="0" smtClean="0"/>
              <a:t>Institute of Computing Technology, CAS</a:t>
            </a:r>
          </a:p>
          <a:p>
            <a:pPr algn="l"/>
            <a:r>
              <a:rPr lang="en-US" altLang="zh-CN" dirty="0" smtClean="0"/>
              <a:t>axj@ict.ac.cn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86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Remember: to design is to represent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How do we represent digital designs?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Components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Logic symbol, truth table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Storage symbol, timing diagram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Connections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Schematics</a:t>
            </a:r>
          </a:p>
          <a:p>
            <a:pPr lvl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Human readable or machine readable???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1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Design Flow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537234" y="1385350"/>
            <a:ext cx="1914525" cy="4953000"/>
            <a:chOff x="1104" y="576"/>
            <a:chExt cx="1206" cy="312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110" y="576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Design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Entry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10" y="139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High-level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Analysis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110" y="235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Technology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Mapping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110" y="3168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Low-level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Analysis</a:t>
              </a: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 rot="10800000" flipH="1">
              <a:off x="1110" y="259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 rot="10800000" flipH="1">
              <a:off x="1110" y="91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0"/>
            <p:cNvCxnSpPr>
              <a:cxnSpLocks noChangeShapeType="1"/>
              <a:stCxn id="8" idx="1"/>
              <a:endCxn id="5" idx="1"/>
            </p:cNvCxnSpPr>
            <p:nvPr/>
          </p:nvCxnSpPr>
          <p:spPr bwMode="auto">
            <a:xfrm rot="10800000" flipH="1">
              <a:off x="1104" y="840"/>
              <a:ext cx="1" cy="2592"/>
            </a:xfrm>
            <a:prstGeom prst="curvedConnector3">
              <a:avLst>
                <a:gd name="adj1" fmla="val -738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1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1710" y="1110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1710" y="2886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28" y="19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28" y="22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728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3"/>
          <p:cNvGrpSpPr>
            <a:grpSpLocks/>
          </p:cNvGrpSpPr>
          <p:nvPr/>
        </p:nvGrpSpPr>
        <p:grpSpPr bwMode="auto">
          <a:xfrm>
            <a:off x="567088" y="1004350"/>
            <a:ext cx="7391400" cy="5334000"/>
            <a:chOff x="624" y="720"/>
            <a:chExt cx="4656" cy="3360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 rot="7280381">
              <a:off x="2879" y="673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 rot="9026493">
              <a:off x="4080" y="1632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 rot="12573507" flipV="1">
              <a:off x="4080" y="2758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rot="7280381">
              <a:off x="3195" y="3169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 rot="7280381">
              <a:off x="3099" y="1969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864" y="768"/>
              <a:ext cx="1008" cy="3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i="0">
                  <a:solidFill>
                    <a:srgbClr val="FFFF00"/>
                  </a:solidFill>
                  <a:ea typeface="宋体" panose="02010600030101010101" pitchFamily="2" charset="-122"/>
                </a:rPr>
                <a:t>Requirements</a:t>
              </a:r>
              <a:endParaRPr lang="en-AU" altLang="zh-CN" sz="1800" i="0">
                <a:solidFill>
                  <a:srgbClr val="FFFF00"/>
                </a:solidFill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3264" y="1344"/>
              <a:ext cx="720" cy="33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zh-CN" sz="1800" dirty="0"/>
                <a:t>Simulate</a:t>
              </a:r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1920" y="1344"/>
              <a:ext cx="1008" cy="336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i="0">
                  <a:ea typeface="宋体" panose="02010600030101010101" pitchFamily="2" charset="-122"/>
                </a:rPr>
                <a:t>RTL Model</a:t>
              </a:r>
              <a:endParaRPr lang="en-AU" altLang="zh-CN" sz="1800" i="0"/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auto">
            <a:xfrm>
              <a:off x="2928" y="1392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13"/>
            <p:cNvSpPr>
              <a:spLocks noChangeArrowheads="1"/>
            </p:cNvSpPr>
            <p:nvPr/>
          </p:nvSpPr>
          <p:spPr bwMode="auto">
            <a:xfrm>
              <a:off x="2304" y="1680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>
              <a:off x="1920" y="2496"/>
              <a:ext cx="1008" cy="384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i="0">
                  <a:ea typeface="宋体" panose="02010600030101010101" pitchFamily="2" charset="-122"/>
                </a:rPr>
                <a:t>Gate-level</a:t>
              </a:r>
              <a:br>
                <a:rPr lang="en-US" altLang="zh-CN" sz="1800" i="0">
                  <a:ea typeface="宋体" panose="02010600030101010101" pitchFamily="2" charset="-122"/>
                </a:rPr>
              </a:br>
              <a:r>
                <a:rPr lang="en-US" altLang="zh-CN" sz="1800" i="0">
                  <a:ea typeface="宋体" panose="02010600030101010101" pitchFamily="2" charset="-122"/>
                </a:rPr>
                <a:t>Model</a:t>
              </a:r>
              <a:endParaRPr lang="en-AU" altLang="zh-CN" sz="1800" i="0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064" y="1920"/>
              <a:ext cx="720" cy="3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zh-CN" sz="1800" dirty="0">
                  <a:solidFill>
                    <a:schemeClr val="bg1"/>
                  </a:solidFill>
                </a:rPr>
                <a:t>Synthesize</a:t>
              </a:r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264" y="2544"/>
              <a:ext cx="720" cy="33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zh-CN" sz="1800" dirty="0"/>
                <a:t>Simulate</a:t>
              </a:r>
            </a:p>
          </p:txBody>
        </p:sp>
        <p:sp>
          <p:nvSpPr>
            <p:cNvPr id="32" name="AutoShape 18"/>
            <p:cNvSpPr>
              <a:spLocks noChangeArrowheads="1"/>
            </p:cNvSpPr>
            <p:nvPr/>
          </p:nvSpPr>
          <p:spPr bwMode="auto">
            <a:xfrm>
              <a:off x="2928" y="2592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19"/>
            <p:cNvSpPr>
              <a:spLocks noChangeArrowheads="1"/>
            </p:cNvSpPr>
            <p:nvPr/>
          </p:nvSpPr>
          <p:spPr bwMode="auto">
            <a:xfrm>
              <a:off x="4320" y="2544"/>
              <a:ext cx="960" cy="336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i="0">
                  <a:ea typeface="宋体" panose="02010600030101010101" pitchFamily="2" charset="-122"/>
                </a:rPr>
                <a:t>Test Bench</a:t>
              </a:r>
              <a:endParaRPr lang="en-AU" altLang="zh-CN" sz="1800" i="0"/>
            </a:p>
          </p:txBody>
        </p:sp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 flipH="1">
              <a:off x="3984" y="2592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AutoShape 21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22"/>
            <p:cNvSpPr>
              <a:spLocks noChangeArrowheads="1"/>
            </p:cNvSpPr>
            <p:nvPr/>
          </p:nvSpPr>
          <p:spPr bwMode="auto">
            <a:xfrm>
              <a:off x="624" y="3072"/>
              <a:ext cx="1008" cy="3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i="0">
                  <a:solidFill>
                    <a:srgbClr val="FFFF00"/>
                  </a:solidFill>
                  <a:ea typeface="宋体" panose="02010600030101010101" pitchFamily="2" charset="-122"/>
                </a:rPr>
                <a:t>ASIC or FPGA</a:t>
              </a:r>
              <a:endParaRPr lang="en-AU" altLang="zh-CN" sz="1800" i="0">
                <a:solidFill>
                  <a:srgbClr val="FFFF00"/>
                </a:solidFill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1968" y="3120"/>
              <a:ext cx="912" cy="33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zh-CN" sz="1800" dirty="0">
                  <a:solidFill>
                    <a:schemeClr val="bg1"/>
                  </a:solidFill>
                </a:rPr>
                <a:t>Place &amp; Route</a:t>
              </a:r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1872" y="816"/>
              <a:ext cx="432" cy="240"/>
            </a:xfrm>
            <a:prstGeom prst="rightArrow">
              <a:avLst>
                <a:gd name="adj1" fmla="val 45000"/>
                <a:gd name="adj2" fmla="val 6107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AutoShape 25"/>
            <p:cNvSpPr>
              <a:spLocks noChangeArrowheads="1"/>
            </p:cNvSpPr>
            <p:nvPr/>
          </p:nvSpPr>
          <p:spPr bwMode="auto">
            <a:xfrm flipH="1">
              <a:off x="1632" y="3168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1920" y="3696"/>
              <a:ext cx="1008" cy="384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i="0">
                  <a:ea typeface="宋体" panose="02010600030101010101" pitchFamily="2" charset="-122"/>
                </a:rPr>
                <a:t>Timing</a:t>
              </a:r>
              <a:br>
                <a:rPr lang="en-US" altLang="zh-CN" sz="1800" i="0">
                  <a:ea typeface="宋体" panose="02010600030101010101" pitchFamily="2" charset="-122"/>
                </a:rPr>
              </a:br>
              <a:r>
                <a:rPr lang="en-US" altLang="zh-CN" sz="1800" i="0">
                  <a:ea typeface="宋体" panose="02010600030101010101" pitchFamily="2" charset="-122"/>
                </a:rPr>
                <a:t>Model</a:t>
              </a:r>
              <a:endParaRPr lang="en-AU" altLang="zh-CN" sz="1800" i="0"/>
            </a:p>
          </p:txBody>
        </p:sp>
        <p:sp>
          <p:nvSpPr>
            <p:cNvPr id="41" name="AutoShape 27"/>
            <p:cNvSpPr>
              <a:spLocks noChangeArrowheads="1"/>
            </p:cNvSpPr>
            <p:nvPr/>
          </p:nvSpPr>
          <p:spPr bwMode="auto">
            <a:xfrm>
              <a:off x="2304" y="3456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3264" y="3744"/>
              <a:ext cx="720" cy="336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AU" altLang="zh-CN" sz="1800" dirty="0"/>
                <a:t>Simulate</a:t>
              </a:r>
            </a:p>
          </p:txBody>
        </p:sp>
        <p:sp>
          <p:nvSpPr>
            <p:cNvPr id="43" name="AutoShape 29"/>
            <p:cNvSpPr>
              <a:spLocks noChangeArrowheads="1"/>
            </p:cNvSpPr>
            <p:nvPr/>
          </p:nvSpPr>
          <p:spPr bwMode="auto">
            <a:xfrm>
              <a:off x="2928" y="3792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30"/>
            <p:cNvSpPr>
              <a:spLocks noChangeArrowheads="1"/>
            </p:cNvSpPr>
            <p:nvPr/>
          </p:nvSpPr>
          <p:spPr bwMode="auto">
            <a:xfrm>
              <a:off x="2304" y="1104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5" name="Picture 31" descr="E:\HOM_HOUS\ELECT\H_HEL132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720"/>
              <a:ext cx="432" cy="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74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Netlist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341530"/>
            <a:ext cx="5273843" cy="5005481"/>
          </a:xfrm>
        </p:spPr>
        <p:txBody>
          <a:bodyPr>
            <a:no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A key data structure (or </a:t>
            </a:r>
            <a:r>
              <a:rPr lang="en-US" altLang="zh-CN" sz="2400" dirty="0">
                <a:ea typeface="宋体" panose="02010600030101010101" pitchFamily="2" charset="-122"/>
              </a:rPr>
              <a:t>representation</a:t>
            </a:r>
            <a:r>
              <a:rPr lang="en-US" altLang="zh-CN" sz="2000" dirty="0">
                <a:ea typeface="宋体" panose="02010600030101010101" pitchFamily="2" charset="-122"/>
              </a:rPr>
              <a:t>) in the design process is the “netlist”:</a:t>
            </a: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Network List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A netlist lists components and connects them with nodes:</a:t>
            </a:r>
          </a:p>
          <a:p>
            <a:pPr lvl="1">
              <a:buFontTx/>
              <a:buNone/>
            </a:pPr>
            <a:r>
              <a:rPr lang="en-US" altLang="zh-CN" sz="1600" dirty="0">
                <a:ea typeface="宋体" panose="02010600030101010101" pitchFamily="2" charset="-122"/>
              </a:rPr>
              <a:t>ex</a:t>
            </a:r>
            <a:r>
              <a:rPr lang="en-US" altLang="zh-CN" sz="1600" dirty="0" smtClean="0">
                <a:ea typeface="宋体" panose="02010600030101010101" pitchFamily="2" charset="-122"/>
              </a:rPr>
              <a:t>:</a:t>
            </a:r>
          </a:p>
          <a:p>
            <a:pPr lvl="1">
              <a:buFontTx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z="1600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g1 "and" n1 n2 n5</a:t>
            </a:r>
          </a:p>
          <a:p>
            <a:pPr lvl="1"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g2 "and" n3 n4 n6</a:t>
            </a:r>
          </a:p>
          <a:p>
            <a:pPr lvl="1">
              <a:buFontTx/>
              <a:buNone/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g3 "or" n5 n6 n7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164389"/>
              </p:ext>
            </p:extLst>
          </p:nvPr>
        </p:nvGraphicFramePr>
        <p:xfrm>
          <a:off x="1370205" y="3656096"/>
          <a:ext cx="2209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Autosketch Drawing" r:id="rId3" imgW="1791360" imgH="726840" progId="AutoSketch.Drawing.7">
                  <p:embed/>
                </p:oleObj>
              </mc:Choice>
              <mc:Fallback>
                <p:oleObj name="Autosketch Drawing" r:id="rId3" imgW="1791360" imgH="726840" progId="AutoSketch.Drawing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05" y="3656096"/>
                        <a:ext cx="22098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6321809" y="914400"/>
            <a:ext cx="3773487" cy="3333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Alternative format:</a:t>
            </a:r>
          </a:p>
          <a:p>
            <a:pPr lvl="1"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n1 g1.in1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n2 g1.in2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n3 g2.in1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n4 g2.in2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n5 g1.out g3.in1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n6 g2.out g3.in2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n7 g3.out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g1 "and"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g2 "and"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	g3 "or"</a:t>
            </a: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592278" y="4248150"/>
            <a:ext cx="5361272" cy="209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indent="-1714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Netlist is needed for simulation and implementation.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Could be at the transistor level, gate level, ...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Could be hierarchical or flat.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How do we generate a netlist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7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Design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530"/>
            <a:ext cx="6265244" cy="50054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Circuit is described and represented: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Graphically (Schematics)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Textually (HDL)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Result of circuit specification (and compilation) is a netlist of: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generic primitives - logic gates, flip-flops, or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technology specific primitives - LUTs/CLBs, transistors, discrete gates, or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higher level library elements - adders, ALUs, register files, decoders, etc.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zh-CN" altLang="en-US" sz="3200" dirty="0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8507229" y="1145596"/>
            <a:ext cx="1914525" cy="4953000"/>
            <a:chOff x="1242" y="576"/>
            <a:chExt cx="1206" cy="3120"/>
          </a:xfrm>
        </p:grpSpPr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1248" y="576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Design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Entry</a:t>
              </a:r>
            </a:p>
          </p:txBody>
        </p:sp>
        <p:sp>
          <p:nvSpPr>
            <p:cNvPr id="7" name="AutoShape 17"/>
            <p:cNvSpPr>
              <a:spLocks noChangeArrowheads="1"/>
            </p:cNvSpPr>
            <p:nvPr/>
          </p:nvSpPr>
          <p:spPr bwMode="auto">
            <a:xfrm>
              <a:off x="1248" y="139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ea typeface="宋体" panose="02010600030101010101" pitchFamily="2" charset="-122"/>
                </a:rPr>
                <a:t>High-level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ea typeface="宋体" panose="02010600030101010101" pitchFamily="2" charset="-122"/>
                </a:rPr>
                <a:t>Analysis</a:t>
              </a:r>
            </a:p>
          </p:txBody>
        </p:sp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248" y="235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Technology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Mapping</a:t>
              </a:r>
              <a:endPara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AutoShape 19"/>
            <p:cNvSpPr>
              <a:spLocks noChangeArrowheads="1"/>
            </p:cNvSpPr>
            <p:nvPr/>
          </p:nvSpPr>
          <p:spPr bwMode="auto">
            <a:xfrm>
              <a:off x="1248" y="3168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Low-level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Analysis</a:t>
              </a:r>
              <a:endPara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0" name="AutoShape 20"/>
            <p:cNvCxnSpPr>
              <a:cxnSpLocks noChangeShapeType="1"/>
            </p:cNvCxnSpPr>
            <p:nvPr/>
          </p:nvCxnSpPr>
          <p:spPr bwMode="auto">
            <a:xfrm rot="10800000" flipH="1">
              <a:off x="1248" y="259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21"/>
            <p:cNvCxnSpPr>
              <a:cxnSpLocks noChangeShapeType="1"/>
            </p:cNvCxnSpPr>
            <p:nvPr/>
          </p:nvCxnSpPr>
          <p:spPr bwMode="auto">
            <a:xfrm rot="10800000" flipH="1">
              <a:off x="1248" y="91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22"/>
            <p:cNvCxnSpPr>
              <a:cxnSpLocks noChangeShapeType="1"/>
              <a:stCxn id="9" idx="1"/>
              <a:endCxn id="6" idx="1"/>
            </p:cNvCxnSpPr>
            <p:nvPr/>
          </p:nvCxnSpPr>
          <p:spPr bwMode="auto">
            <a:xfrm rot="10800000" flipH="1">
              <a:off x="1242" y="840"/>
              <a:ext cx="1" cy="2592"/>
            </a:xfrm>
            <a:prstGeom prst="curvedConnector3">
              <a:avLst>
                <a:gd name="adj1" fmla="val -738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3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1848" y="1110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4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1848" y="2886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866" y="19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866" y="22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866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47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Design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5022"/>
            <a:ext cx="6063114" cy="52421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High-level Analysis is used to verify: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correct function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rough: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timing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power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cost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Common tools used are: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simulator - check functional correctness, and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static timing analyzer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estimates circuit delays based on timing model and delay parameters for library elements (or primitives).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228096" y="1139597"/>
            <a:ext cx="1914525" cy="4953000"/>
            <a:chOff x="1242" y="576"/>
            <a:chExt cx="1206" cy="3120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248" y="576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Design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Entry</a:t>
              </a:r>
              <a:endPara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1248" y="139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High-level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Analysis</a:t>
              </a:r>
            </a:p>
          </p:txBody>
        </p:sp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1248" y="235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Technology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Mapping</a:t>
              </a:r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1248" y="3168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Low-level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Analysis</a:t>
              </a:r>
              <a:endPara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9" name="AutoShape 20"/>
            <p:cNvCxnSpPr>
              <a:cxnSpLocks noChangeShapeType="1"/>
            </p:cNvCxnSpPr>
            <p:nvPr/>
          </p:nvCxnSpPr>
          <p:spPr bwMode="auto">
            <a:xfrm rot="10800000" flipH="1">
              <a:off x="1248" y="259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21"/>
            <p:cNvCxnSpPr>
              <a:cxnSpLocks noChangeShapeType="1"/>
            </p:cNvCxnSpPr>
            <p:nvPr/>
          </p:nvCxnSpPr>
          <p:spPr bwMode="auto">
            <a:xfrm rot="10800000" flipH="1">
              <a:off x="1248" y="91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22"/>
            <p:cNvCxnSpPr>
              <a:cxnSpLocks noChangeShapeType="1"/>
              <a:stCxn id="8" idx="1"/>
              <a:endCxn id="5" idx="1"/>
            </p:cNvCxnSpPr>
            <p:nvPr/>
          </p:nvCxnSpPr>
          <p:spPr bwMode="auto">
            <a:xfrm rot="10800000" flipH="1">
              <a:off x="1242" y="840"/>
              <a:ext cx="1" cy="2592"/>
            </a:xfrm>
            <a:prstGeom prst="curvedConnector3">
              <a:avLst>
                <a:gd name="adj1" fmla="val -738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23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1848" y="1110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4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1848" y="2886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1866" y="19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1866" y="22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1866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15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Design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470"/>
            <a:ext cx="6419248" cy="50054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Technology Mapping: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Converts netlist to implementation technology dependent details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Expands library elements,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performs:</a:t>
            </a:r>
          </a:p>
          <a:p>
            <a:pPr lvl="3">
              <a:lnSpc>
                <a:spcPct val="10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partitioning, </a:t>
            </a:r>
          </a:p>
          <a:p>
            <a:pPr lvl="3">
              <a:lnSpc>
                <a:spcPct val="10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placement, </a:t>
            </a:r>
          </a:p>
          <a:p>
            <a:pPr lvl="3">
              <a:lnSpc>
                <a:spcPct val="100000"/>
              </a:lnSpc>
            </a:pPr>
            <a:r>
              <a:rPr lang="en-US" altLang="zh-CN" sz="1400" dirty="0" smtClean="0">
                <a:ea typeface="宋体" panose="02010600030101010101" pitchFamily="2" charset="-122"/>
              </a:rPr>
              <a:t>routing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Low-level Analysis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Simulation and Analysis Tools perform low-level checks with: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accurate timing models,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wire delay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For FPGAs this step could also use the actual device</a:t>
            </a:r>
            <a:endParaRPr lang="zh-CN" altLang="en-US" dirty="0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8478353" y="1057126"/>
            <a:ext cx="1914525" cy="4953000"/>
            <a:chOff x="1242" y="576"/>
            <a:chExt cx="1206" cy="312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248" y="576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Design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Entry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248" y="139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High-level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folHlink"/>
                  </a:solidFill>
                  <a:ea typeface="宋体" panose="02010600030101010101" pitchFamily="2" charset="-122"/>
                </a:rPr>
                <a:t>Analysis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248" y="235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Technology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Mapping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248" y="3168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Low-level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FF0000"/>
                  </a:solidFill>
                  <a:ea typeface="宋体" panose="02010600030101010101" pitchFamily="2" charset="-122"/>
                </a:rPr>
                <a:t>Analysis</a:t>
              </a: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 rot="10800000" flipH="1">
              <a:off x="1248" y="259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 rot="10800000" flipH="1">
              <a:off x="1248" y="91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0"/>
            <p:cNvCxnSpPr>
              <a:cxnSpLocks noChangeShapeType="1"/>
              <a:stCxn id="8" idx="1"/>
              <a:endCxn id="5" idx="1"/>
            </p:cNvCxnSpPr>
            <p:nvPr/>
          </p:nvCxnSpPr>
          <p:spPr bwMode="auto">
            <a:xfrm rot="10800000" flipH="1">
              <a:off x="1242" y="840"/>
              <a:ext cx="1" cy="2592"/>
            </a:xfrm>
            <a:prstGeom prst="curvedConnector3">
              <a:avLst>
                <a:gd name="adj1" fmla="val -738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1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>
              <a:off x="1848" y="1110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1848" y="2886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1866" y="19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866" y="22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1866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94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Design Flow</a:t>
            </a:r>
            <a:endParaRPr lang="zh-CN" alt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80125" y="3163888"/>
            <a:ext cx="366318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b="0" dirty="0">
                <a:solidFill>
                  <a:schemeClr val="tx1"/>
                </a:solidFill>
                <a:ea typeface="宋体" panose="02010600030101010101" pitchFamily="2" charset="-122"/>
              </a:rPr>
              <a:t>Netlist:</a:t>
            </a:r>
          </a:p>
          <a:p>
            <a:pPr>
              <a:spcBef>
                <a:spcPct val="0"/>
              </a:spcBef>
            </a:pP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used between and</a:t>
            </a:r>
          </a:p>
          <a:p>
            <a:pPr>
              <a:spcBef>
                <a:spcPct val="0"/>
              </a:spcBef>
            </a:pPr>
            <a:r>
              <a:rPr lang="en-US" altLang="zh-CN" sz="2800" b="0" dirty="0">
                <a:solidFill>
                  <a:schemeClr val="tx1"/>
                </a:solidFill>
                <a:ea typeface="宋体" panose="02010600030101010101" pitchFamily="2" charset="-122"/>
              </a:rPr>
              <a:t>internally for all steps.</a:t>
            </a:r>
          </a:p>
        </p:txBody>
      </p:sp>
      <p:cxnSp>
        <p:nvCxnSpPr>
          <p:cNvPr id="5" name="AutoShape 15"/>
          <p:cNvCxnSpPr>
            <a:cxnSpLocks noChangeShapeType="1"/>
          </p:cNvCxnSpPr>
          <p:nvPr/>
        </p:nvCxnSpPr>
        <p:spPr bwMode="auto">
          <a:xfrm rot="10800000">
            <a:off x="4876800" y="2438400"/>
            <a:ext cx="1127125" cy="8778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AutoShape 17"/>
          <p:cNvCxnSpPr>
            <a:cxnSpLocks noChangeShapeType="1"/>
          </p:cNvCxnSpPr>
          <p:nvPr/>
        </p:nvCxnSpPr>
        <p:spPr bwMode="auto">
          <a:xfrm rot="10800000" flipV="1">
            <a:off x="4495800" y="3505200"/>
            <a:ext cx="1622425" cy="1570038"/>
          </a:xfrm>
          <a:prstGeom prst="curvedConnector4">
            <a:avLst>
              <a:gd name="adj1" fmla="val 20644"/>
              <a:gd name="adj2" fmla="val 1028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18"/>
          <p:cNvCxnSpPr>
            <a:cxnSpLocks noChangeShapeType="1"/>
          </p:cNvCxnSpPr>
          <p:nvPr/>
        </p:nvCxnSpPr>
        <p:spPr bwMode="auto">
          <a:xfrm rot="10800000" flipV="1">
            <a:off x="4648200" y="3429000"/>
            <a:ext cx="1431925" cy="493713"/>
          </a:xfrm>
          <a:prstGeom prst="curvedConnector3">
            <a:avLst>
              <a:gd name="adj1" fmla="val 3481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657475" y="1295400"/>
            <a:ext cx="1914525" cy="4953000"/>
            <a:chOff x="1104" y="576"/>
            <a:chExt cx="1206" cy="3120"/>
          </a:xfrm>
        </p:grpSpPr>
        <p:sp>
          <p:nvSpPr>
            <p:cNvPr id="9" name="AutoShape 22"/>
            <p:cNvSpPr>
              <a:spLocks noChangeArrowheads="1"/>
            </p:cNvSpPr>
            <p:nvPr/>
          </p:nvSpPr>
          <p:spPr bwMode="auto">
            <a:xfrm>
              <a:off x="1110" y="576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Design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Entry</a:t>
              </a:r>
            </a:p>
          </p:txBody>
        </p:sp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1110" y="139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High-level 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Analysis</a:t>
              </a:r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1110" y="2352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Technology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Mapping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1110" y="3168"/>
              <a:ext cx="1200" cy="52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Low-level</a:t>
              </a:r>
            </a:p>
            <a:p>
              <a:pPr algn="ctr">
                <a:spcBef>
                  <a:spcPct val="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Analysis</a:t>
              </a:r>
            </a:p>
          </p:txBody>
        </p:sp>
        <p:cxnSp>
          <p:nvCxnSpPr>
            <p:cNvPr id="13" name="AutoShape 26"/>
            <p:cNvCxnSpPr>
              <a:cxnSpLocks noChangeShapeType="1"/>
            </p:cNvCxnSpPr>
            <p:nvPr/>
          </p:nvCxnSpPr>
          <p:spPr bwMode="auto">
            <a:xfrm rot="10800000" flipH="1">
              <a:off x="1110" y="259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7"/>
            <p:cNvCxnSpPr>
              <a:cxnSpLocks noChangeShapeType="1"/>
            </p:cNvCxnSpPr>
            <p:nvPr/>
          </p:nvCxnSpPr>
          <p:spPr bwMode="auto">
            <a:xfrm rot="10800000" flipH="1">
              <a:off x="1110" y="912"/>
              <a:ext cx="1" cy="816"/>
            </a:xfrm>
            <a:prstGeom prst="curvedConnector3">
              <a:avLst>
                <a:gd name="adj1" fmla="val -369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28"/>
            <p:cNvCxnSpPr>
              <a:cxnSpLocks noChangeShapeType="1"/>
              <a:stCxn id="12" idx="1"/>
              <a:endCxn id="9" idx="1"/>
            </p:cNvCxnSpPr>
            <p:nvPr/>
          </p:nvCxnSpPr>
          <p:spPr bwMode="auto">
            <a:xfrm rot="10800000" flipH="1">
              <a:off x="1104" y="840"/>
              <a:ext cx="1" cy="2592"/>
            </a:xfrm>
            <a:prstGeom prst="curvedConnector3">
              <a:avLst>
                <a:gd name="adj1" fmla="val -7380000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29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1710" y="1110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0"/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1710" y="2886"/>
              <a:ext cx="0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1728" y="19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728" y="220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728" y="206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8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Design Entry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4306" y="1219200"/>
            <a:ext cx="5913121" cy="5441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Schematic entry/editing used to be the standard method in industry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J"/>
            </a:pPr>
            <a:r>
              <a:rPr lang="en-US" altLang="zh-CN" sz="2400" dirty="0" smtClean="0">
                <a:ea typeface="宋体" panose="02010600030101010101" pitchFamily="2" charset="-122"/>
              </a:rPr>
              <a:t>Schematics are intuitive.  They match our use of gate-level or block diagrams.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J"/>
            </a:pPr>
            <a:r>
              <a:rPr lang="en-US" altLang="zh-CN" sz="2400" dirty="0" smtClean="0">
                <a:ea typeface="宋体" panose="02010600030101010101" pitchFamily="2" charset="-122"/>
              </a:rPr>
              <a:t>Somewhat physical.  They imply a physical implementation.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</a:rPr>
              <a:t>Require a special tool (editor).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ea typeface="宋体" panose="02010600030101010101" pitchFamily="2" charset="-122"/>
              </a:rPr>
              <a:t>Unless hierarchy is carefully designed, schematics can be confusing and difficult to follow.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" name="Picture 5" descr="schematic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83" y="360948"/>
            <a:ext cx="4871185" cy="382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610347" y="4423368"/>
            <a:ext cx="5278255" cy="1534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Hardware Description Languages (HDLs) are the new standard</a:t>
            </a:r>
          </a:p>
          <a:p>
            <a:r>
              <a:rPr lang="en-US" altLang="zh-CN" sz="2400" dirty="0" smtClean="0">
                <a:ea typeface="宋体" panose="02010600030101010101" pitchFamily="2" charset="-122"/>
              </a:rPr>
              <a:t>except for PC board design, where schematics are still used.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703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HDLs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039528"/>
            <a:ext cx="5812856" cy="56019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Basic Idea: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Language constructs describe circuits with two basic forms:</a:t>
            </a:r>
          </a:p>
          <a:p>
            <a:pPr lvl="1">
              <a:lnSpc>
                <a:spcPct val="100000"/>
              </a:lnSpc>
            </a:pPr>
            <a:r>
              <a:rPr lang="en-US" altLang="zh-CN" sz="1800" i="1" dirty="0" smtClean="0">
                <a:ea typeface="宋体" panose="02010600030101010101" pitchFamily="2" charset="-122"/>
              </a:rPr>
              <a:t>Structural descriptions</a:t>
            </a:r>
            <a:r>
              <a:rPr lang="en-US" altLang="zh-CN" sz="1800" dirty="0" smtClean="0">
                <a:ea typeface="宋体" panose="02010600030101010101" pitchFamily="2" charset="-122"/>
              </a:rPr>
              <a:t> similar to hierarchical netlist.</a:t>
            </a:r>
          </a:p>
          <a:p>
            <a:pPr lvl="1">
              <a:lnSpc>
                <a:spcPct val="100000"/>
              </a:lnSpc>
            </a:pPr>
            <a:r>
              <a:rPr lang="en-US" altLang="zh-CN" sz="1800" i="1" dirty="0" smtClean="0">
                <a:ea typeface="宋体" panose="02010600030101010101" pitchFamily="2" charset="-122"/>
              </a:rPr>
              <a:t>Behavioral descriptions</a:t>
            </a:r>
            <a:r>
              <a:rPr lang="en-US" altLang="zh-CN" sz="1800" dirty="0" smtClean="0">
                <a:ea typeface="宋体" panose="02010600030101010101" pitchFamily="2" charset="-122"/>
              </a:rPr>
              <a:t> use higher-level constructs (similar to conventional programming).</a:t>
            </a:r>
          </a:p>
          <a:p>
            <a:pPr>
              <a:lnSpc>
                <a:spcPct val="10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Originally designed to help in abstraction and simulation.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Now “logic synthesis” tools exist to automatically convert from behavioral descriptions to gate netlist.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Greatly improves designer productivity.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However, this may lead you to falsely believe that hardware design can be reduced to writing programs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756935" y="609011"/>
            <a:ext cx="4364952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“Structural” example: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Decoder(output x0,x1,x2,x3;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inputs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a,b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wire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abar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bbar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inv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bbar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b);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inv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abar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a);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nand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(x0,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abar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bbar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nand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(x1,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abar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b   );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nand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(x2, a,   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bbar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nand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(x3, a,    b   );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r>
              <a:rPr lang="en-US" altLang="zh-CN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“Behavioral” example: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Decoder(output x0,x1,x2,x3;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inputs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a,b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case [a b]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00: [x0 x1 x2 x3] = 0x0;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01: [x0 x1 x2 x3] = 0x2;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10: [x0 x1 x2 x3] = 0x4;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11: [x0 x1 x2 x3] = 0x8;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16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lvl="1"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}</a:t>
            </a:r>
            <a:endParaRPr lang="zh-CN" altLang="en-US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9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Design Methodology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1154347" y="1364613"/>
            <a:ext cx="8673047" cy="4805179"/>
            <a:chOff x="827088" y="1730375"/>
            <a:chExt cx="6097587" cy="426243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543300" y="1730375"/>
              <a:ext cx="1954213" cy="752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 anchor="ctr"/>
            <a:lstStyle>
              <a:lvl1pPr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4988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21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93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65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37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HDL</a:t>
              </a:r>
              <a:br>
                <a:rPr lang="en-US" altLang="zh-CN" sz="1800" b="0" dirty="0">
                  <a:latin typeface="Comic Sans MS" panose="030F07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Specification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827088" y="1804988"/>
              <a:ext cx="2365375" cy="574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4988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21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93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65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37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Structure and Function</a:t>
              </a:r>
              <a:b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</a:br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(Behavior) of a Design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416175" y="3309938"/>
              <a:ext cx="1954213" cy="752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 anchor="ctr"/>
            <a:lstStyle>
              <a:lvl1pPr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4988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21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93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65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37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b="0">
                  <a:latin typeface="Comic Sans MS" panose="030F0702030302020204" pitchFamily="66" charset="0"/>
                  <a:ea typeface="宋体" panose="02010600030101010101" pitchFamily="2" charset="-122"/>
                </a:rPr>
                <a:t>Simulation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317875" y="2482850"/>
              <a:ext cx="901700" cy="827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68488" y="4213225"/>
              <a:ext cx="3028950" cy="1779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4988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21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93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65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37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Verification: Design</a:t>
              </a:r>
            </a:p>
            <a:p>
              <a:pPr algn="ctr"/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Behave as Required?</a:t>
              </a:r>
            </a:p>
            <a:p>
              <a:pPr algn="ctr"/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Functional: I/O Behavior</a:t>
              </a:r>
            </a:p>
            <a:p>
              <a:pPr algn="ctr"/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Register-Level (Architectural)</a:t>
              </a:r>
            </a:p>
            <a:p>
              <a:pPr algn="ctr"/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Logic-Level (Gates)</a:t>
              </a:r>
            </a:p>
            <a:p>
              <a:pPr algn="ctr"/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Transistor-Level (Electrical)</a:t>
              </a:r>
            </a:p>
            <a:p>
              <a:pPr algn="ctr"/>
              <a:r>
                <a:rPr lang="en-US" altLang="zh-CN" sz="16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Timing: Waveform Behavior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72050" y="3309938"/>
              <a:ext cx="1952625" cy="752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 anchor="ctr"/>
            <a:lstStyle>
              <a:lvl1pPr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4988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21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93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65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37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8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Synthesis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670425" y="2482850"/>
              <a:ext cx="901700" cy="827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087938" y="4213225"/>
              <a:ext cx="1709737" cy="814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508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0170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52550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04988" defTabSz="9017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2621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193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1765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33788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sz="1600" b="0">
                  <a:latin typeface="Comic Sans MS" panose="030F0702030302020204" pitchFamily="66" charset="0"/>
                  <a:ea typeface="宋体" panose="02010600030101010101" pitchFamily="2" charset="-122"/>
                </a:rPr>
                <a:t>Generation: Map</a:t>
              </a:r>
            </a:p>
            <a:p>
              <a:pPr algn="ctr"/>
              <a:r>
                <a:rPr lang="en-US" altLang="zh-CN" sz="1600" b="0">
                  <a:latin typeface="Comic Sans MS" panose="030F0702030302020204" pitchFamily="66" charset="0"/>
                  <a:ea typeface="宋体" panose="02010600030101010101" pitchFamily="2" charset="-122"/>
                </a:rPr>
                <a:t>Specification to</a:t>
              </a:r>
            </a:p>
            <a:p>
              <a:pPr algn="ctr"/>
              <a:r>
                <a:rPr lang="en-US" altLang="zh-CN" sz="1600" b="0">
                  <a:latin typeface="Comic Sans MS" panose="030F0702030302020204" pitchFamily="66" charset="0"/>
                  <a:ea typeface="宋体" panose="02010600030101010101" pitchFamily="2" charset="-122"/>
                </a:rPr>
                <a:t>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48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Reference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David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Culler, EECS 150 - Components and Design Techniques for Digital Systems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Ronald Fearing, EECS150 - Digital Design,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2"/>
              </a:rPr>
              <a:t>http://www-inst.eecs.berkeley.edu/~cs150</a:t>
            </a:r>
            <a:endParaRPr lang="en-US" altLang="zh-CN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Philip Levis, EE108A: Digital Systems I,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3"/>
              </a:rPr>
              <a:t>http://web.stanford.edu/class/archive/ee/ee108a/ee108a.1082/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Verilog® HDL Quick Reference Guide, Sutherland HDL, Inc.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IEEE </a:t>
            </a:r>
            <a:r>
              <a:rPr lang="en-US" altLang="zh-CN" sz="24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Std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1364-2001, IEEE Standard Verilog® Hardware Description Language, IEEE Computer </a:t>
            </a:r>
            <a:r>
              <a:rPr lang="en-US" altLang="zh-CN" sz="24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Society, Sponsored </a:t>
            </a:r>
            <a:r>
              <a:rPr lang="en-US" altLang="zh-CN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by the Design Automation Standards Committee</a:t>
            </a:r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118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Verilog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/>
            <a:r>
              <a:rPr lang="en-US" altLang="zh-CN" dirty="0" smtClean="0">
                <a:ea typeface="宋体" panose="02010600030101010101" pitchFamily="2" charset="-122"/>
              </a:rPr>
              <a:t>the </a:t>
            </a:r>
            <a:r>
              <a:rPr lang="en-US" altLang="zh-CN" b="0" u="sng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module</a:t>
            </a:r>
            <a:r>
              <a:rPr lang="en-US" altLang="zh-CN" dirty="0" smtClean="0">
                <a:ea typeface="宋体" panose="02010600030101010101" pitchFamily="2" charset="-122"/>
              </a:rPr>
              <a:t> describes a component in the circuit</a:t>
            </a:r>
          </a:p>
          <a:p>
            <a:pPr marL="347663" indent="-347663" defTabSz="927100"/>
            <a:r>
              <a:rPr lang="en-US" altLang="zh-CN" dirty="0" smtClean="0">
                <a:ea typeface="宋体" panose="02010600030101010101" pitchFamily="2" charset="-122"/>
              </a:rPr>
              <a:t>Two ways to describe:</a:t>
            </a:r>
          </a:p>
          <a:p>
            <a:pPr marL="752475" lvl="1" indent="-288925" defTabSz="927100"/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Structural Verilog</a:t>
            </a:r>
          </a:p>
          <a:p>
            <a:pPr marL="1158875" lvl="2" indent="-231775" defTabSz="927100"/>
            <a:r>
              <a:rPr lang="en-US" altLang="zh-CN" dirty="0" smtClean="0">
                <a:ea typeface="宋体" panose="02010600030101010101" pitchFamily="2" charset="-122"/>
              </a:rPr>
              <a:t>List of components and how they are connected</a:t>
            </a:r>
          </a:p>
          <a:p>
            <a:pPr marL="1158875" lvl="2" indent="-231775" defTabSz="927100"/>
            <a:r>
              <a:rPr lang="en-US" altLang="zh-CN" dirty="0" smtClean="0">
                <a:ea typeface="宋体" panose="02010600030101010101" pitchFamily="2" charset="-122"/>
              </a:rPr>
              <a:t>Just like schematics, but using text</a:t>
            </a:r>
          </a:p>
          <a:p>
            <a:pPr marL="1622425" lvl="3" indent="-231775" defTabSz="927100"/>
            <a:r>
              <a:rPr lang="en-US" altLang="zh-CN" dirty="0" smtClean="0">
                <a:ea typeface="宋体" panose="02010600030101010101" pitchFamily="2" charset="-122"/>
              </a:rPr>
              <a:t>A net list</a:t>
            </a:r>
          </a:p>
          <a:p>
            <a:pPr marL="1158875" lvl="2" indent="-231775" defTabSz="927100"/>
            <a:r>
              <a:rPr lang="en-US" altLang="zh-CN" dirty="0" smtClean="0">
                <a:ea typeface="宋体" panose="02010600030101010101" pitchFamily="2" charset="-122"/>
              </a:rPr>
              <a:t>tedious to write, hard to decode</a:t>
            </a:r>
          </a:p>
          <a:p>
            <a:pPr marL="1158875" lvl="2" indent="-231775" defTabSz="927100"/>
            <a:r>
              <a:rPr lang="en-US" altLang="zh-CN" dirty="0" smtClean="0">
                <a:ea typeface="宋体" panose="02010600030101010101" pitchFamily="2" charset="-122"/>
              </a:rPr>
              <a:t>Essential without integrated design tools</a:t>
            </a:r>
          </a:p>
          <a:p>
            <a:pPr marL="752475" lvl="1" indent="-288925" defTabSz="927100"/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Behavioral Verilog</a:t>
            </a:r>
          </a:p>
          <a:p>
            <a:pPr marL="1158875" lvl="2" indent="-231775" defTabSz="927100"/>
            <a:r>
              <a:rPr lang="en-US" altLang="zh-CN" dirty="0" smtClean="0">
                <a:ea typeface="宋体" panose="02010600030101010101" pitchFamily="2" charset="-122"/>
              </a:rPr>
              <a:t>Describe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what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a component does, not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how</a:t>
            </a:r>
            <a:r>
              <a:rPr lang="en-US" altLang="zh-CN" dirty="0" smtClean="0">
                <a:ea typeface="宋体" panose="02010600030101010101" pitchFamily="2" charset="-122"/>
              </a:rPr>
              <a:t> it does it</a:t>
            </a:r>
          </a:p>
          <a:p>
            <a:pPr marL="1158875" lvl="2" indent="-231775" defTabSz="927100"/>
            <a:r>
              <a:rPr lang="en-US" altLang="zh-CN" dirty="0" smtClean="0">
                <a:ea typeface="宋体" panose="02010600030101010101" pitchFamily="2" charset="-122"/>
              </a:rPr>
              <a:t>Synthesized into a circuit that has this behavior</a:t>
            </a:r>
          </a:p>
          <a:p>
            <a:pPr marL="1158875" lvl="2" indent="-231775" defTabSz="927100"/>
            <a:r>
              <a:rPr lang="en-US" altLang="zh-CN" dirty="0" smtClean="0">
                <a:ea typeface="宋体" panose="02010600030101010101" pitchFamily="2" charset="-122"/>
              </a:rPr>
              <a:t>Result is only as good as the tools</a:t>
            </a:r>
          </a:p>
          <a:p>
            <a:pPr marL="347663" indent="-347663" defTabSz="927100"/>
            <a:r>
              <a:rPr lang="en-US" altLang="zh-CN" dirty="0" smtClean="0">
                <a:ea typeface="宋体" panose="02010600030101010101" pitchFamily="2" charset="-122"/>
              </a:rPr>
              <a:t>Build up a hierarchy of modules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31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Structural Model - XOR</a:t>
            </a:r>
            <a:endParaRPr lang="zh-CN" alt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955411" y="1377857"/>
            <a:ext cx="7239000" cy="440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0"/>
              </a:spcBef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spcBef>
                <a:spcPct val="0"/>
              </a:spcBef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spcBef>
                <a:spcPct val="0"/>
              </a:spcBef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spcBef>
                <a:spcPct val="0"/>
              </a:spcBef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4988" defTabSz="901700">
              <a:spcBef>
                <a:spcPct val="0"/>
              </a:spcBef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2188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9388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6588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3788" defTabSz="901700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463"/>
              </a:lnSpc>
            </a:pPr>
            <a:r>
              <a:rPr lang="en-US" altLang="zh-CN" sz="21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xor_gate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 out, a, b );</a:t>
            </a:r>
            <a:r>
              <a:rPr lang="en-US" altLang="zh-CN" sz="21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1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1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     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a, b;</a:t>
            </a:r>
            <a:b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1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output    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out;</a:t>
            </a:r>
            <a:b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1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wire     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abar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bbar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t1, t2</a:t>
            </a:r>
            <a:r>
              <a:rPr lang="en-US" altLang="zh-CN" sz="2100" b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100" b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inverter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invA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abar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a);</a:t>
            </a:r>
            <a:b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1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inverter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invB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bbar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b);</a:t>
            </a:r>
            <a:b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and_gate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and1 (t1, a,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bbar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b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and_gate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and2 (t2, b,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abar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b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1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or_gate</a:t>
            </a:r>
            <a:r>
              <a:rPr lang="en-US" altLang="zh-CN" sz="21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or1 (out, t1, t2);</a:t>
            </a:r>
          </a:p>
          <a:p>
            <a:pPr>
              <a:lnSpc>
                <a:spcPts val="2463"/>
              </a:lnSpc>
            </a:pPr>
            <a: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1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1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endParaRPr lang="en-US" altLang="zh-CN" sz="21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1039528" y="5370904"/>
            <a:ext cx="8318908" cy="785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52475" lvl="1" indent="-288925" defTabSz="927100"/>
            <a:r>
              <a:rPr lang="en-US" altLang="zh-CN" sz="2000" dirty="0" smtClean="0">
                <a:ea typeface="宋体" panose="02010600030101010101" pitchFamily="2" charset="-122"/>
              </a:rPr>
              <a:t>Composition of primitive gates to form more complex module</a:t>
            </a:r>
          </a:p>
          <a:p>
            <a:pPr marL="752475" lvl="1" indent="-288925" defTabSz="927100"/>
            <a:r>
              <a:rPr lang="en-US" altLang="zh-CN" sz="2000" dirty="0" smtClean="0">
                <a:ea typeface="宋体" panose="02010600030101010101" pitchFamily="2" charset="-122"/>
              </a:rPr>
              <a:t>Note use of </a:t>
            </a:r>
            <a:r>
              <a:rPr lang="en-US" altLang="zh-CN" sz="20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wire</a:t>
            </a:r>
            <a:r>
              <a:rPr lang="en-US" altLang="zh-CN" sz="2000" dirty="0" smtClean="0">
                <a:ea typeface="宋体" panose="02010600030101010101" pitchFamily="2" charset="-122"/>
              </a:rPr>
              <a:t> declaration!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695887" y="6115369"/>
            <a:ext cx="3622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0850" defTabSz="9017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01700" defTabSz="9017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52550" defTabSz="9017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04988" defTabSz="9017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62188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19388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76588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33788" defTabSz="901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1800" b="0" dirty="0">
                <a:latin typeface="Comic Sans MS" panose="030F0702030302020204" pitchFamily="66" charset="0"/>
                <a:ea typeface="宋体" panose="02010600030101010101" pitchFamily="2" charset="-122"/>
              </a:rPr>
              <a:t>By default, identifiers are wires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21138" y="4578541"/>
            <a:ext cx="16979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Instance name</a:t>
            </a:r>
          </a:p>
        </p:txBody>
      </p:sp>
      <p:grpSp>
        <p:nvGrpSpPr>
          <p:cNvPr id="25" name="Group 88"/>
          <p:cNvGrpSpPr>
            <a:grpSpLocks/>
          </p:cNvGrpSpPr>
          <p:nvPr/>
        </p:nvGrpSpPr>
        <p:grpSpPr bwMode="auto">
          <a:xfrm>
            <a:off x="1695887" y="943276"/>
            <a:ext cx="6248400" cy="4113213"/>
            <a:chOff x="384" y="528"/>
            <a:chExt cx="3936" cy="2591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863" y="816"/>
              <a:ext cx="879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2761" y="883"/>
              <a:ext cx="513" cy="4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274" y="773"/>
              <a:ext cx="5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port list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1104" y="816"/>
              <a:ext cx="694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3072" y="528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module name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H="1">
              <a:off x="1632" y="672"/>
              <a:ext cx="1392" cy="13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2953" y="1403"/>
              <a:ext cx="9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declarations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2947" y="1749"/>
              <a:ext cx="8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statements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384" y="1632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Built-in gates</a:t>
              </a: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H="1" flipV="1">
              <a:off x="528" y="1824"/>
              <a:ext cx="144" cy="1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H="1">
              <a:off x="529" y="2793"/>
              <a:ext cx="872" cy="14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2873" y="2886"/>
              <a:ext cx="11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interconnections</a:t>
              </a: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2155" y="2825"/>
              <a:ext cx="695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" name="Line 63"/>
          <p:cNvSpPr>
            <a:spLocks noChangeShapeType="1"/>
          </p:cNvSpPr>
          <p:nvPr/>
        </p:nvSpPr>
        <p:spPr bwMode="auto">
          <a:xfrm flipH="1">
            <a:off x="8502757" y="4047682"/>
            <a:ext cx="293918" cy="80121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 flipH="1">
            <a:off x="8579288" y="3297146"/>
            <a:ext cx="152400" cy="2261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41" name="Group 83"/>
          <p:cNvGrpSpPr>
            <a:grpSpLocks/>
          </p:cNvGrpSpPr>
          <p:nvPr/>
        </p:nvGrpSpPr>
        <p:grpSpPr bwMode="auto">
          <a:xfrm>
            <a:off x="7512488" y="3319764"/>
            <a:ext cx="1295400" cy="533400"/>
            <a:chOff x="3649" y="2640"/>
            <a:chExt cx="816" cy="336"/>
          </a:xfrm>
        </p:grpSpPr>
        <p:sp>
          <p:nvSpPr>
            <p:cNvPr id="42" name="Line 65"/>
            <p:cNvSpPr>
              <a:spLocks noChangeShapeType="1"/>
            </p:cNvSpPr>
            <p:nvPr/>
          </p:nvSpPr>
          <p:spPr bwMode="auto">
            <a:xfrm flipH="1">
              <a:off x="3649" y="2976"/>
              <a:ext cx="816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67"/>
            <p:cNvSpPr>
              <a:spLocks noChangeShapeType="1"/>
            </p:cNvSpPr>
            <p:nvPr/>
          </p:nvSpPr>
          <p:spPr bwMode="auto">
            <a:xfrm>
              <a:off x="3841" y="2640"/>
              <a:ext cx="0" cy="33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Group 82"/>
          <p:cNvGrpSpPr>
            <a:grpSpLocks/>
          </p:cNvGrpSpPr>
          <p:nvPr/>
        </p:nvGrpSpPr>
        <p:grpSpPr bwMode="auto">
          <a:xfrm>
            <a:off x="7436288" y="3091164"/>
            <a:ext cx="1295400" cy="1066800"/>
            <a:chOff x="3601" y="2496"/>
            <a:chExt cx="816" cy="672"/>
          </a:xfrm>
        </p:grpSpPr>
        <p:sp>
          <p:nvSpPr>
            <p:cNvPr id="45" name="Line 66"/>
            <p:cNvSpPr>
              <a:spLocks noChangeShapeType="1"/>
            </p:cNvSpPr>
            <p:nvPr/>
          </p:nvSpPr>
          <p:spPr bwMode="auto">
            <a:xfrm flipH="1">
              <a:off x="3601" y="2496"/>
              <a:ext cx="81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>
              <a:off x="3793" y="2496"/>
              <a:ext cx="0" cy="6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7" name="Group 72"/>
          <p:cNvGrpSpPr>
            <a:grpSpLocks/>
          </p:cNvGrpSpPr>
          <p:nvPr/>
        </p:nvGrpSpPr>
        <p:grpSpPr bwMode="auto">
          <a:xfrm>
            <a:off x="7817288" y="3114978"/>
            <a:ext cx="860425" cy="479425"/>
            <a:chOff x="3744" y="2511"/>
            <a:chExt cx="542" cy="302"/>
          </a:xfrm>
        </p:grpSpPr>
        <p:pic>
          <p:nvPicPr>
            <p:cNvPr id="48" name="Picture 5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511"/>
              <a:ext cx="54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" name="Text Box 69"/>
            <p:cNvSpPr txBox="1">
              <a:spLocks noChangeArrowheads="1"/>
            </p:cNvSpPr>
            <p:nvPr/>
          </p:nvSpPr>
          <p:spPr bwMode="auto">
            <a:xfrm>
              <a:off x="3888" y="2640"/>
              <a:ext cx="3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invA</a:t>
              </a:r>
              <a:endParaRPr lang="en-US" altLang="zh-CN" sz="1200" dirty="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Group 71"/>
          <p:cNvGrpSpPr>
            <a:grpSpLocks/>
          </p:cNvGrpSpPr>
          <p:nvPr/>
        </p:nvGrpSpPr>
        <p:grpSpPr bwMode="auto">
          <a:xfrm>
            <a:off x="7741088" y="3929364"/>
            <a:ext cx="860425" cy="533400"/>
            <a:chOff x="3696" y="3024"/>
            <a:chExt cx="542" cy="336"/>
          </a:xfrm>
        </p:grpSpPr>
        <p:pic>
          <p:nvPicPr>
            <p:cNvPr id="51" name="Picture 2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3024"/>
              <a:ext cx="542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3820" y="3187"/>
              <a:ext cx="3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>
                  <a:ea typeface="宋体" panose="02010600030101010101" pitchFamily="2" charset="-122"/>
                </a:rPr>
                <a:t>i</a:t>
              </a:r>
              <a:r>
                <a:rPr lang="en-US" altLang="zh-CN" sz="1200">
                  <a:solidFill>
                    <a:schemeClr val="accent1"/>
                  </a:solidFill>
                  <a:ea typeface="宋体" panose="02010600030101010101" pitchFamily="2" charset="-122"/>
                </a:rPr>
                <a:t>nvB</a:t>
              </a:r>
            </a:p>
          </p:txBody>
        </p:sp>
      </p:grpSp>
      <p:sp>
        <p:nvSpPr>
          <p:cNvPr id="53" name="Text Box 73"/>
          <p:cNvSpPr txBox="1">
            <a:spLocks noChangeArrowheads="1"/>
          </p:cNvSpPr>
          <p:nvPr/>
        </p:nvSpPr>
        <p:spPr bwMode="auto">
          <a:xfrm>
            <a:off x="7418825" y="2770489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4" name="Text Box 74"/>
          <p:cNvSpPr txBox="1">
            <a:spLocks noChangeArrowheads="1"/>
          </p:cNvSpPr>
          <p:nvPr/>
        </p:nvSpPr>
        <p:spPr bwMode="auto">
          <a:xfrm>
            <a:off x="7434700" y="3548364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5" name="Text Box 75"/>
          <p:cNvSpPr txBox="1">
            <a:spLocks noChangeArrowheads="1"/>
          </p:cNvSpPr>
          <p:nvPr/>
        </p:nvSpPr>
        <p:spPr bwMode="auto">
          <a:xfrm>
            <a:off x="10301425" y="3100789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out</a:t>
            </a:r>
          </a:p>
        </p:txBody>
      </p:sp>
      <p:grpSp>
        <p:nvGrpSpPr>
          <p:cNvPr id="56" name="Group 80"/>
          <p:cNvGrpSpPr>
            <a:grpSpLocks/>
          </p:cNvGrpSpPr>
          <p:nvPr/>
        </p:nvGrpSpPr>
        <p:grpSpPr bwMode="auto">
          <a:xfrm>
            <a:off x="8712438" y="2958014"/>
            <a:ext cx="1100137" cy="479425"/>
            <a:chOff x="4417" y="2400"/>
            <a:chExt cx="693" cy="302"/>
          </a:xfrm>
        </p:grpSpPr>
        <p:grpSp>
          <p:nvGrpSpPr>
            <p:cNvPr id="57" name="Group 36"/>
            <p:cNvGrpSpPr>
              <a:grpSpLocks/>
            </p:cNvGrpSpPr>
            <p:nvPr/>
          </p:nvGrpSpPr>
          <p:grpSpPr bwMode="auto">
            <a:xfrm>
              <a:off x="4417" y="2400"/>
              <a:ext cx="693" cy="302"/>
              <a:chOff x="2583" y="2283"/>
              <a:chExt cx="693" cy="302"/>
            </a:xfrm>
          </p:grpSpPr>
          <p:sp>
            <p:nvSpPr>
              <p:cNvPr id="59" name="Line 37"/>
              <p:cNvSpPr>
                <a:spLocks noChangeShapeType="1"/>
              </p:cNvSpPr>
              <p:nvPr/>
            </p:nvSpPr>
            <p:spPr bwMode="auto">
              <a:xfrm>
                <a:off x="2709" y="2283"/>
                <a:ext cx="30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38"/>
              <p:cNvSpPr>
                <a:spLocks noChangeShapeType="1"/>
              </p:cNvSpPr>
              <p:nvPr/>
            </p:nvSpPr>
            <p:spPr bwMode="auto">
              <a:xfrm>
                <a:off x="2709" y="2578"/>
                <a:ext cx="31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39"/>
              <p:cNvSpPr>
                <a:spLocks noChangeShapeType="1"/>
              </p:cNvSpPr>
              <p:nvPr/>
            </p:nvSpPr>
            <p:spPr bwMode="auto">
              <a:xfrm>
                <a:off x="2709" y="2283"/>
                <a:ext cx="1" cy="29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3011" y="2295"/>
                <a:ext cx="139" cy="147"/>
              </a:xfrm>
              <a:custGeom>
                <a:avLst/>
                <a:gdLst>
                  <a:gd name="T0" fmla="*/ 11 w 11"/>
                  <a:gd name="T1" fmla="*/ 12 h 12"/>
                  <a:gd name="T2" fmla="*/ 0 w 11"/>
                  <a:gd name="T3" fmla="*/ 0 h 12"/>
                  <a:gd name="T4" fmla="*/ 0 w 11"/>
                  <a:gd name="T5" fmla="*/ 12 h 12"/>
                  <a:gd name="T6" fmla="*/ 11 w 11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5"/>
                      <a:pt x="6" y="0"/>
                      <a:pt x="0" y="0"/>
                    </a:cubicBez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Arc 41"/>
              <p:cNvSpPr>
                <a:spLocks/>
              </p:cNvSpPr>
              <p:nvPr/>
            </p:nvSpPr>
            <p:spPr bwMode="auto">
              <a:xfrm>
                <a:off x="3011" y="2289"/>
                <a:ext cx="145" cy="15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582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2" y="0"/>
                      <a:pt x="21590" y="9659"/>
                      <a:pt x="21599" y="21582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2" y="0"/>
                      <a:pt x="21590" y="9659"/>
                      <a:pt x="21599" y="2158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3011" y="2430"/>
                <a:ext cx="139" cy="148"/>
              </a:xfrm>
              <a:custGeom>
                <a:avLst/>
                <a:gdLst>
                  <a:gd name="T0" fmla="*/ 0 w 11"/>
                  <a:gd name="T1" fmla="*/ 11 h 12"/>
                  <a:gd name="T2" fmla="*/ 11 w 11"/>
                  <a:gd name="T3" fmla="*/ 0 h 12"/>
                  <a:gd name="T4" fmla="*/ 0 w 11"/>
                  <a:gd name="T5" fmla="*/ 0 h 12"/>
                  <a:gd name="T6" fmla="*/ 0 w 11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0" y="11"/>
                    </a:moveTo>
                    <a:cubicBezTo>
                      <a:pt x="6" y="12"/>
                      <a:pt x="11" y="6"/>
                      <a:pt x="11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Arc 43"/>
              <p:cNvSpPr>
                <a:spLocks/>
              </p:cNvSpPr>
              <p:nvPr/>
            </p:nvSpPr>
            <p:spPr bwMode="auto">
              <a:xfrm>
                <a:off x="3011" y="2431"/>
                <a:ext cx="145" cy="154"/>
              </a:xfrm>
              <a:custGeom>
                <a:avLst/>
                <a:gdLst>
                  <a:gd name="G0" fmla="+- 0 0 0"/>
                  <a:gd name="G1" fmla="+- 18 0 0"/>
                  <a:gd name="G2" fmla="+- 21600 0 0"/>
                  <a:gd name="T0" fmla="*/ 21600 w 21600"/>
                  <a:gd name="T1" fmla="*/ 0 h 21618"/>
                  <a:gd name="T2" fmla="*/ 0 w 21600"/>
                  <a:gd name="T3" fmla="*/ 21618 h 21618"/>
                  <a:gd name="T4" fmla="*/ 0 w 21600"/>
                  <a:gd name="T5" fmla="*/ 18 h 2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18" fill="none" extrusionOk="0">
                    <a:moveTo>
                      <a:pt x="21599" y="0"/>
                    </a:moveTo>
                    <a:cubicBezTo>
                      <a:pt x="21599" y="6"/>
                      <a:pt x="21600" y="12"/>
                      <a:pt x="21600" y="18"/>
                    </a:cubicBezTo>
                    <a:cubicBezTo>
                      <a:pt x="21600" y="11947"/>
                      <a:pt x="11929" y="21617"/>
                      <a:pt x="0" y="21618"/>
                    </a:cubicBezTo>
                  </a:path>
                  <a:path w="21600" h="21618" stroke="0" extrusionOk="0">
                    <a:moveTo>
                      <a:pt x="21599" y="0"/>
                    </a:moveTo>
                    <a:cubicBezTo>
                      <a:pt x="21599" y="6"/>
                      <a:pt x="21600" y="12"/>
                      <a:pt x="21600" y="18"/>
                    </a:cubicBezTo>
                    <a:cubicBezTo>
                      <a:pt x="21600" y="11947"/>
                      <a:pt x="11929" y="21617"/>
                      <a:pt x="0" y="21618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44"/>
              <p:cNvSpPr>
                <a:spLocks noChangeShapeType="1"/>
              </p:cNvSpPr>
              <p:nvPr/>
            </p:nvSpPr>
            <p:spPr bwMode="auto">
              <a:xfrm>
                <a:off x="2583" y="2369"/>
                <a:ext cx="12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45"/>
              <p:cNvSpPr>
                <a:spLocks noChangeShapeType="1"/>
              </p:cNvSpPr>
              <p:nvPr/>
            </p:nvSpPr>
            <p:spPr bwMode="auto">
              <a:xfrm>
                <a:off x="2583" y="2492"/>
                <a:ext cx="12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46"/>
              <p:cNvSpPr>
                <a:spLocks noChangeShapeType="1"/>
              </p:cNvSpPr>
              <p:nvPr/>
            </p:nvSpPr>
            <p:spPr bwMode="auto">
              <a:xfrm>
                <a:off x="3150" y="2430"/>
                <a:ext cx="12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Text Box 76"/>
            <p:cNvSpPr txBox="1"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  <a:ea typeface="宋体" panose="02010600030101010101" pitchFamily="2" charset="-122"/>
                </a:rPr>
                <a:t>and1</a:t>
              </a:r>
            </a:p>
          </p:txBody>
        </p:sp>
      </p:grpSp>
      <p:grpSp>
        <p:nvGrpSpPr>
          <p:cNvPr id="69" name="Group 79"/>
          <p:cNvGrpSpPr>
            <a:grpSpLocks/>
          </p:cNvGrpSpPr>
          <p:nvPr/>
        </p:nvGrpSpPr>
        <p:grpSpPr bwMode="auto">
          <a:xfrm>
            <a:off x="8798263" y="3720014"/>
            <a:ext cx="1100137" cy="479425"/>
            <a:chOff x="4465" y="2880"/>
            <a:chExt cx="693" cy="302"/>
          </a:xfrm>
        </p:grpSpPr>
        <p:grpSp>
          <p:nvGrpSpPr>
            <p:cNvPr id="70" name="Group 47"/>
            <p:cNvGrpSpPr>
              <a:grpSpLocks/>
            </p:cNvGrpSpPr>
            <p:nvPr/>
          </p:nvGrpSpPr>
          <p:grpSpPr bwMode="auto">
            <a:xfrm>
              <a:off x="4465" y="2880"/>
              <a:ext cx="693" cy="302"/>
              <a:chOff x="2583" y="2283"/>
              <a:chExt cx="693" cy="302"/>
            </a:xfrm>
          </p:grpSpPr>
          <p:sp>
            <p:nvSpPr>
              <p:cNvPr id="72" name="Line 48"/>
              <p:cNvSpPr>
                <a:spLocks noChangeShapeType="1"/>
              </p:cNvSpPr>
              <p:nvPr/>
            </p:nvSpPr>
            <p:spPr bwMode="auto">
              <a:xfrm>
                <a:off x="2709" y="2283"/>
                <a:ext cx="302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49"/>
              <p:cNvSpPr>
                <a:spLocks noChangeShapeType="1"/>
              </p:cNvSpPr>
              <p:nvPr/>
            </p:nvSpPr>
            <p:spPr bwMode="auto">
              <a:xfrm>
                <a:off x="2709" y="2578"/>
                <a:ext cx="31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50"/>
              <p:cNvSpPr>
                <a:spLocks noChangeShapeType="1"/>
              </p:cNvSpPr>
              <p:nvPr/>
            </p:nvSpPr>
            <p:spPr bwMode="auto">
              <a:xfrm>
                <a:off x="2709" y="2283"/>
                <a:ext cx="1" cy="29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51"/>
              <p:cNvSpPr>
                <a:spLocks/>
              </p:cNvSpPr>
              <p:nvPr/>
            </p:nvSpPr>
            <p:spPr bwMode="auto">
              <a:xfrm>
                <a:off x="3011" y="2295"/>
                <a:ext cx="139" cy="147"/>
              </a:xfrm>
              <a:custGeom>
                <a:avLst/>
                <a:gdLst>
                  <a:gd name="T0" fmla="*/ 11 w 11"/>
                  <a:gd name="T1" fmla="*/ 12 h 12"/>
                  <a:gd name="T2" fmla="*/ 0 w 11"/>
                  <a:gd name="T3" fmla="*/ 0 h 12"/>
                  <a:gd name="T4" fmla="*/ 0 w 11"/>
                  <a:gd name="T5" fmla="*/ 12 h 12"/>
                  <a:gd name="T6" fmla="*/ 11 w 11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5"/>
                      <a:pt x="6" y="0"/>
                      <a:pt x="0" y="0"/>
                    </a:cubicBezTo>
                    <a:lnTo>
                      <a:pt x="0" y="12"/>
                    </a:lnTo>
                    <a:lnTo>
                      <a:pt x="11" y="12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Arc 52"/>
              <p:cNvSpPr>
                <a:spLocks/>
              </p:cNvSpPr>
              <p:nvPr/>
            </p:nvSpPr>
            <p:spPr bwMode="auto">
              <a:xfrm>
                <a:off x="3011" y="2289"/>
                <a:ext cx="145" cy="15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582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2" y="0"/>
                      <a:pt x="21590" y="9659"/>
                      <a:pt x="21599" y="21582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2" y="0"/>
                      <a:pt x="21590" y="9659"/>
                      <a:pt x="21599" y="2158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53"/>
              <p:cNvSpPr>
                <a:spLocks/>
              </p:cNvSpPr>
              <p:nvPr/>
            </p:nvSpPr>
            <p:spPr bwMode="auto">
              <a:xfrm>
                <a:off x="3011" y="2430"/>
                <a:ext cx="139" cy="148"/>
              </a:xfrm>
              <a:custGeom>
                <a:avLst/>
                <a:gdLst>
                  <a:gd name="T0" fmla="*/ 0 w 11"/>
                  <a:gd name="T1" fmla="*/ 11 h 12"/>
                  <a:gd name="T2" fmla="*/ 11 w 11"/>
                  <a:gd name="T3" fmla="*/ 0 h 12"/>
                  <a:gd name="T4" fmla="*/ 0 w 11"/>
                  <a:gd name="T5" fmla="*/ 0 h 12"/>
                  <a:gd name="T6" fmla="*/ 0 w 11"/>
                  <a:gd name="T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2">
                    <a:moveTo>
                      <a:pt x="0" y="11"/>
                    </a:moveTo>
                    <a:cubicBezTo>
                      <a:pt x="6" y="12"/>
                      <a:pt x="11" y="6"/>
                      <a:pt x="11" y="0"/>
                    </a:cubicBez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Arc 54"/>
              <p:cNvSpPr>
                <a:spLocks/>
              </p:cNvSpPr>
              <p:nvPr/>
            </p:nvSpPr>
            <p:spPr bwMode="auto">
              <a:xfrm>
                <a:off x="3011" y="2431"/>
                <a:ext cx="145" cy="154"/>
              </a:xfrm>
              <a:custGeom>
                <a:avLst/>
                <a:gdLst>
                  <a:gd name="G0" fmla="+- 0 0 0"/>
                  <a:gd name="G1" fmla="+- 18 0 0"/>
                  <a:gd name="G2" fmla="+- 21600 0 0"/>
                  <a:gd name="T0" fmla="*/ 21600 w 21600"/>
                  <a:gd name="T1" fmla="*/ 0 h 21618"/>
                  <a:gd name="T2" fmla="*/ 0 w 21600"/>
                  <a:gd name="T3" fmla="*/ 21618 h 21618"/>
                  <a:gd name="T4" fmla="*/ 0 w 21600"/>
                  <a:gd name="T5" fmla="*/ 18 h 2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18" fill="none" extrusionOk="0">
                    <a:moveTo>
                      <a:pt x="21599" y="0"/>
                    </a:moveTo>
                    <a:cubicBezTo>
                      <a:pt x="21599" y="6"/>
                      <a:pt x="21600" y="12"/>
                      <a:pt x="21600" y="18"/>
                    </a:cubicBezTo>
                    <a:cubicBezTo>
                      <a:pt x="21600" y="11947"/>
                      <a:pt x="11929" y="21617"/>
                      <a:pt x="0" y="21618"/>
                    </a:cubicBezTo>
                  </a:path>
                  <a:path w="21600" h="21618" stroke="0" extrusionOk="0">
                    <a:moveTo>
                      <a:pt x="21599" y="0"/>
                    </a:moveTo>
                    <a:cubicBezTo>
                      <a:pt x="21599" y="6"/>
                      <a:pt x="21600" y="12"/>
                      <a:pt x="21600" y="18"/>
                    </a:cubicBezTo>
                    <a:cubicBezTo>
                      <a:pt x="21600" y="11947"/>
                      <a:pt x="11929" y="21617"/>
                      <a:pt x="0" y="21618"/>
                    </a:cubicBezTo>
                    <a:lnTo>
                      <a:pt x="0" y="18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55"/>
              <p:cNvSpPr>
                <a:spLocks noChangeShapeType="1"/>
              </p:cNvSpPr>
              <p:nvPr/>
            </p:nvSpPr>
            <p:spPr bwMode="auto">
              <a:xfrm>
                <a:off x="2583" y="2369"/>
                <a:ext cx="12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56"/>
              <p:cNvSpPr>
                <a:spLocks noChangeShapeType="1"/>
              </p:cNvSpPr>
              <p:nvPr/>
            </p:nvSpPr>
            <p:spPr bwMode="auto">
              <a:xfrm>
                <a:off x="2583" y="2492"/>
                <a:ext cx="12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57"/>
              <p:cNvSpPr>
                <a:spLocks noChangeShapeType="1"/>
              </p:cNvSpPr>
              <p:nvPr/>
            </p:nvSpPr>
            <p:spPr bwMode="auto">
              <a:xfrm>
                <a:off x="3150" y="2430"/>
                <a:ext cx="12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4608" y="292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and2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9845813" y="3405589"/>
            <a:ext cx="836612" cy="369888"/>
            <a:chOff x="5137" y="2688"/>
            <a:chExt cx="527" cy="233"/>
          </a:xfrm>
        </p:grpSpPr>
        <p:grpSp>
          <p:nvGrpSpPr>
            <p:cNvPr id="83" name="Group 26"/>
            <p:cNvGrpSpPr>
              <a:grpSpLocks/>
            </p:cNvGrpSpPr>
            <p:nvPr/>
          </p:nvGrpSpPr>
          <p:grpSpPr bwMode="auto">
            <a:xfrm>
              <a:off x="5137" y="2688"/>
              <a:ext cx="527" cy="233"/>
              <a:chOff x="2500" y="2354"/>
              <a:chExt cx="719" cy="281"/>
            </a:xfrm>
          </p:grpSpPr>
          <p:sp>
            <p:nvSpPr>
              <p:cNvPr id="85" name="Arc 27"/>
              <p:cNvSpPr>
                <a:spLocks/>
              </p:cNvSpPr>
              <p:nvPr/>
            </p:nvSpPr>
            <p:spPr bwMode="auto">
              <a:xfrm>
                <a:off x="2605" y="2354"/>
                <a:ext cx="73" cy="134"/>
              </a:xfrm>
              <a:custGeom>
                <a:avLst/>
                <a:gdLst>
                  <a:gd name="G0" fmla="+- 31 0 0"/>
                  <a:gd name="G1" fmla="+- 21600 0 0"/>
                  <a:gd name="G2" fmla="+- 21600 0 0"/>
                  <a:gd name="T0" fmla="*/ 0 w 21631"/>
                  <a:gd name="T1" fmla="*/ 0 h 21600"/>
                  <a:gd name="T2" fmla="*/ 21631 w 21631"/>
                  <a:gd name="T3" fmla="*/ 21600 h 21600"/>
                  <a:gd name="T4" fmla="*/ 31 w 2163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31" h="21600" fill="none" extrusionOk="0">
                    <a:moveTo>
                      <a:pt x="0" y="0"/>
                    </a:moveTo>
                    <a:cubicBezTo>
                      <a:pt x="10" y="0"/>
                      <a:pt x="20" y="-1"/>
                      <a:pt x="31" y="0"/>
                    </a:cubicBezTo>
                    <a:cubicBezTo>
                      <a:pt x="11960" y="0"/>
                      <a:pt x="21631" y="9670"/>
                      <a:pt x="21631" y="21600"/>
                    </a:cubicBezTo>
                  </a:path>
                  <a:path w="21631" h="21600" stroke="0" extrusionOk="0">
                    <a:moveTo>
                      <a:pt x="0" y="0"/>
                    </a:moveTo>
                    <a:cubicBezTo>
                      <a:pt x="10" y="0"/>
                      <a:pt x="20" y="-1"/>
                      <a:pt x="31" y="0"/>
                    </a:cubicBezTo>
                    <a:cubicBezTo>
                      <a:pt x="11960" y="0"/>
                      <a:pt x="21631" y="9670"/>
                      <a:pt x="21631" y="21600"/>
                    </a:cubicBezTo>
                    <a:lnTo>
                      <a:pt x="31" y="2160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Arc 28"/>
              <p:cNvSpPr>
                <a:spLocks/>
              </p:cNvSpPr>
              <p:nvPr/>
            </p:nvSpPr>
            <p:spPr bwMode="auto">
              <a:xfrm>
                <a:off x="2605" y="2354"/>
                <a:ext cx="491" cy="147"/>
              </a:xfrm>
              <a:custGeom>
                <a:avLst/>
                <a:gdLst>
                  <a:gd name="G0" fmla="+- 16 0 0"/>
                  <a:gd name="G1" fmla="+- 21600 0 0"/>
                  <a:gd name="G2" fmla="+- 21600 0 0"/>
                  <a:gd name="T0" fmla="*/ 0 w 21616"/>
                  <a:gd name="T1" fmla="*/ 0 h 21600"/>
                  <a:gd name="T2" fmla="*/ 21616 w 21616"/>
                  <a:gd name="T3" fmla="*/ 21600 h 21600"/>
                  <a:gd name="T4" fmla="*/ 16 w 2161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16" h="21600" fill="none" extrusionOk="0">
                    <a:moveTo>
                      <a:pt x="0" y="0"/>
                    </a:moveTo>
                    <a:cubicBezTo>
                      <a:pt x="5" y="0"/>
                      <a:pt x="10" y="-1"/>
                      <a:pt x="16" y="0"/>
                    </a:cubicBezTo>
                    <a:cubicBezTo>
                      <a:pt x="11945" y="0"/>
                      <a:pt x="21616" y="9670"/>
                      <a:pt x="21616" y="21600"/>
                    </a:cubicBezTo>
                  </a:path>
                  <a:path w="21616" h="21600" stroke="0" extrusionOk="0">
                    <a:moveTo>
                      <a:pt x="0" y="0"/>
                    </a:moveTo>
                    <a:cubicBezTo>
                      <a:pt x="5" y="0"/>
                      <a:pt x="10" y="-1"/>
                      <a:pt x="16" y="0"/>
                    </a:cubicBezTo>
                    <a:cubicBezTo>
                      <a:pt x="11945" y="0"/>
                      <a:pt x="21616" y="9670"/>
                      <a:pt x="21616" y="21600"/>
                    </a:cubicBezTo>
                    <a:lnTo>
                      <a:pt x="16" y="2160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Arc 29"/>
              <p:cNvSpPr>
                <a:spLocks/>
              </p:cNvSpPr>
              <p:nvPr/>
            </p:nvSpPr>
            <p:spPr bwMode="auto">
              <a:xfrm>
                <a:off x="2631" y="2488"/>
                <a:ext cx="465" cy="14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Arc 30"/>
              <p:cNvSpPr>
                <a:spLocks/>
              </p:cNvSpPr>
              <p:nvPr/>
            </p:nvSpPr>
            <p:spPr bwMode="auto">
              <a:xfrm>
                <a:off x="2605" y="2488"/>
                <a:ext cx="73" cy="147"/>
              </a:xfrm>
              <a:custGeom>
                <a:avLst/>
                <a:gdLst>
                  <a:gd name="G0" fmla="+- 35 0 0"/>
                  <a:gd name="G1" fmla="+- 0 0 0"/>
                  <a:gd name="G2" fmla="+- 21600 0 0"/>
                  <a:gd name="T0" fmla="*/ 21635 w 21635"/>
                  <a:gd name="T1" fmla="*/ 0 h 21600"/>
                  <a:gd name="T2" fmla="*/ 0 w 21635"/>
                  <a:gd name="T3" fmla="*/ 21600 h 21600"/>
                  <a:gd name="T4" fmla="*/ 35 w 2163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35" h="21600" fill="none" extrusionOk="0">
                    <a:moveTo>
                      <a:pt x="21635" y="0"/>
                    </a:moveTo>
                    <a:cubicBezTo>
                      <a:pt x="21635" y="11929"/>
                      <a:pt x="11964" y="21600"/>
                      <a:pt x="35" y="21600"/>
                    </a:cubicBezTo>
                    <a:cubicBezTo>
                      <a:pt x="23" y="21600"/>
                      <a:pt x="11" y="21599"/>
                      <a:pt x="0" y="21599"/>
                    </a:cubicBezTo>
                  </a:path>
                  <a:path w="21635" h="21600" stroke="0" extrusionOk="0">
                    <a:moveTo>
                      <a:pt x="21635" y="0"/>
                    </a:moveTo>
                    <a:cubicBezTo>
                      <a:pt x="21635" y="11929"/>
                      <a:pt x="11964" y="21600"/>
                      <a:pt x="35" y="21600"/>
                    </a:cubicBezTo>
                    <a:cubicBezTo>
                      <a:pt x="23" y="21600"/>
                      <a:pt x="11" y="21599"/>
                      <a:pt x="0" y="21599"/>
                    </a:cubicBezTo>
                    <a:lnTo>
                      <a:pt x="35" y="0"/>
                    </a:lnTo>
                    <a:close/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1"/>
              <p:cNvSpPr>
                <a:spLocks noChangeShapeType="1"/>
              </p:cNvSpPr>
              <p:nvPr/>
            </p:nvSpPr>
            <p:spPr bwMode="auto">
              <a:xfrm>
                <a:off x="2631" y="2425"/>
                <a:ext cx="2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32"/>
              <p:cNvSpPr>
                <a:spLocks noChangeShapeType="1"/>
              </p:cNvSpPr>
              <p:nvPr/>
            </p:nvSpPr>
            <p:spPr bwMode="auto">
              <a:xfrm>
                <a:off x="2631" y="2552"/>
                <a:ext cx="2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3"/>
              <p:cNvSpPr>
                <a:spLocks noChangeShapeType="1"/>
              </p:cNvSpPr>
              <p:nvPr/>
            </p:nvSpPr>
            <p:spPr bwMode="auto">
              <a:xfrm>
                <a:off x="2500" y="2425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4"/>
              <p:cNvSpPr>
                <a:spLocks noChangeShapeType="1"/>
              </p:cNvSpPr>
              <p:nvPr/>
            </p:nvSpPr>
            <p:spPr bwMode="auto">
              <a:xfrm>
                <a:off x="2500" y="2552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5"/>
              <p:cNvSpPr>
                <a:spLocks noChangeShapeType="1"/>
              </p:cNvSpPr>
              <p:nvPr/>
            </p:nvSpPr>
            <p:spPr bwMode="auto">
              <a:xfrm>
                <a:off x="3088" y="2488"/>
                <a:ext cx="13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Text Box 78"/>
            <p:cNvSpPr txBox="1">
              <a:spLocks noChangeArrowheads="1"/>
            </p:cNvSpPr>
            <p:nvPr/>
          </p:nvSpPr>
          <p:spPr bwMode="auto">
            <a:xfrm>
              <a:off x="5232" y="268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accent1"/>
                  </a:solidFill>
                  <a:ea typeface="宋体" panose="02010600030101010101" pitchFamily="2" charset="-122"/>
                </a:rPr>
                <a:t>or1</a:t>
              </a:r>
            </a:p>
          </p:txBody>
        </p:sp>
      </p:grpSp>
      <p:grpSp>
        <p:nvGrpSpPr>
          <p:cNvPr id="94" name="Group 87"/>
          <p:cNvGrpSpPr>
            <a:grpSpLocks/>
          </p:cNvGrpSpPr>
          <p:nvPr/>
        </p:nvGrpSpPr>
        <p:grpSpPr bwMode="auto">
          <a:xfrm>
            <a:off x="9844225" y="2916639"/>
            <a:ext cx="365125" cy="565150"/>
            <a:chOff x="5136" y="2380"/>
            <a:chExt cx="230" cy="356"/>
          </a:xfrm>
        </p:grpSpPr>
        <p:sp>
          <p:nvSpPr>
            <p:cNvPr id="95" name="Line 62"/>
            <p:cNvSpPr>
              <a:spLocks noChangeShapeType="1"/>
            </p:cNvSpPr>
            <p:nvPr/>
          </p:nvSpPr>
          <p:spPr bwMode="auto">
            <a:xfrm flipV="1">
              <a:off x="5137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Text Box 84"/>
            <p:cNvSpPr txBox="1">
              <a:spLocks noChangeArrowheads="1"/>
            </p:cNvSpPr>
            <p:nvPr/>
          </p:nvSpPr>
          <p:spPr bwMode="auto">
            <a:xfrm>
              <a:off x="5136" y="2380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  <a:ea typeface="宋体" panose="02010600030101010101" pitchFamily="2" charset="-122"/>
                </a:rPr>
                <a:t>t1</a:t>
              </a:r>
            </a:p>
          </p:txBody>
        </p:sp>
      </p:grpSp>
      <p:grpSp>
        <p:nvGrpSpPr>
          <p:cNvPr id="97" name="Group 86"/>
          <p:cNvGrpSpPr>
            <a:grpSpLocks/>
          </p:cNvGrpSpPr>
          <p:nvPr/>
        </p:nvGrpSpPr>
        <p:grpSpPr bwMode="auto">
          <a:xfrm>
            <a:off x="9890262" y="3648481"/>
            <a:ext cx="395287" cy="519113"/>
            <a:chOff x="5165" y="2841"/>
            <a:chExt cx="249" cy="327"/>
          </a:xfrm>
        </p:grpSpPr>
        <p:sp>
          <p:nvSpPr>
            <p:cNvPr id="98" name="Line 61"/>
            <p:cNvSpPr>
              <a:spLocks noChangeShapeType="1"/>
            </p:cNvSpPr>
            <p:nvPr/>
          </p:nvSpPr>
          <p:spPr bwMode="auto">
            <a:xfrm>
              <a:off x="5165" y="2841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Text Box 85"/>
            <p:cNvSpPr txBox="1">
              <a:spLocks noChangeArrowheads="1"/>
            </p:cNvSpPr>
            <p:nvPr/>
          </p:nvSpPr>
          <p:spPr bwMode="auto">
            <a:xfrm>
              <a:off x="5184" y="295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accent1"/>
                  </a:solidFill>
                  <a:ea typeface="宋体" panose="02010600030101010101" pitchFamily="2" charset="-122"/>
                </a:rPr>
                <a:t>t2</a:t>
              </a:r>
            </a:p>
          </p:txBody>
        </p:sp>
      </p:grpSp>
      <p:sp>
        <p:nvSpPr>
          <p:cNvPr id="100" name="Rectangle 89"/>
          <p:cNvSpPr>
            <a:spLocks noChangeArrowheads="1"/>
          </p:cNvSpPr>
          <p:nvPr/>
        </p:nvSpPr>
        <p:spPr bwMode="auto">
          <a:xfrm>
            <a:off x="7663300" y="2633964"/>
            <a:ext cx="2971800" cy="1905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5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 animBg="1"/>
      <p:bldP spid="40" grpId="0" animBg="1"/>
      <p:bldP spid="53" grpId="0"/>
      <p:bldP spid="54" grpId="0"/>
      <p:bldP spid="55" grpId="0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Structural Model: 2-to1 mux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1586" y="1113292"/>
            <a:ext cx="5585627" cy="5005481"/>
          </a:xfrm>
        </p:spPr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//2-input multiplexor in gates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mux2 (in0, in1, select, out);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in0,in1,select;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output out;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wire s0,w0,w1;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not (s0, select);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and (w0, s0, in0),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(w1, select, in1);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or  (out, w0, w1);</a:t>
            </a:r>
          </a:p>
          <a:p>
            <a:pPr marL="342900" indent="-342900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mux2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414645" y="959638"/>
            <a:ext cx="3087688" cy="3124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Notes: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comments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“module”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port list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declarations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wire type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primitive gates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Instance names?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List per type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4529489" y="4213773"/>
            <a:ext cx="5894388" cy="1905000"/>
            <a:chOff x="3124200" y="4495800"/>
            <a:chExt cx="5894388" cy="1905000"/>
          </a:xfrm>
        </p:grpSpPr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038600" y="4800600"/>
              <a:ext cx="4191000" cy="1371600"/>
              <a:chOff x="2544" y="3024"/>
              <a:chExt cx="2640" cy="864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2544" y="3456"/>
                <a:ext cx="816" cy="288"/>
                <a:chOff x="1056" y="1440"/>
                <a:chExt cx="816" cy="288"/>
              </a:xfrm>
            </p:grpSpPr>
            <p:sp>
              <p:nvSpPr>
                <p:cNvPr id="29" name="AutoShape 6"/>
                <p:cNvSpPr>
                  <a:spLocks noChangeArrowheads="1"/>
                </p:cNvSpPr>
                <p:nvPr/>
              </p:nvSpPr>
              <p:spPr bwMode="auto">
                <a:xfrm rot="-5400000">
                  <a:off x="1320" y="1416"/>
                  <a:ext cx="288" cy="336"/>
                </a:xfrm>
                <a:prstGeom prst="flowChartMerg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056" y="158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8"/>
                <p:cNvSpPr>
                  <a:spLocks noChangeShapeType="1"/>
                </p:cNvSpPr>
                <p:nvPr/>
              </p:nvSpPr>
              <p:spPr bwMode="auto">
                <a:xfrm>
                  <a:off x="1680" y="158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Oval 9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3456" y="3024"/>
                <a:ext cx="864" cy="384"/>
                <a:chOff x="2544" y="3696"/>
                <a:chExt cx="864" cy="384"/>
              </a:xfrm>
            </p:grpSpPr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2688" y="3696"/>
                  <a:ext cx="288" cy="384"/>
                </a:xfrm>
                <a:custGeom>
                  <a:avLst/>
                  <a:gdLst>
                    <a:gd name="T0" fmla="*/ 288 w 288"/>
                    <a:gd name="T1" fmla="*/ 0 h 384"/>
                    <a:gd name="T2" fmla="*/ 0 w 288"/>
                    <a:gd name="T3" fmla="*/ 0 h 384"/>
                    <a:gd name="T4" fmla="*/ 0 w 288"/>
                    <a:gd name="T5" fmla="*/ 384 h 384"/>
                    <a:gd name="T6" fmla="*/ 288 w 28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8" h="384">
                      <a:moveTo>
                        <a:pt x="288" y="0"/>
                      </a:moveTo>
                      <a:lnTo>
                        <a:pt x="0" y="0"/>
                      </a:lnTo>
                      <a:lnTo>
                        <a:pt x="0" y="384"/>
                      </a:lnTo>
                      <a:lnTo>
                        <a:pt x="288" y="3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Arc 12"/>
                <p:cNvSpPr>
                  <a:spLocks/>
                </p:cNvSpPr>
                <p:nvPr/>
              </p:nvSpPr>
              <p:spPr bwMode="auto">
                <a:xfrm>
                  <a:off x="2976" y="3697"/>
                  <a:ext cx="240" cy="191"/>
                </a:xfrm>
                <a:custGeom>
                  <a:avLst/>
                  <a:gdLst>
                    <a:gd name="T0" fmla="*/ 0 w 21600"/>
                    <a:gd name="T1" fmla="*/ 0 h 24939"/>
                    <a:gd name="T2" fmla="*/ 237 w 21600"/>
                    <a:gd name="T3" fmla="*/ 191 h 24939"/>
                    <a:gd name="T4" fmla="*/ 0 w 21600"/>
                    <a:gd name="T5" fmla="*/ 165 h 2493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4939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718"/>
                        <a:pt x="21513" y="23834"/>
                        <a:pt x="21340" y="24939"/>
                      </a:cubicBezTo>
                    </a:path>
                    <a:path w="21600" h="24939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718"/>
                        <a:pt x="21513" y="23834"/>
                        <a:pt x="21340" y="24939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Arc 13"/>
                <p:cNvSpPr>
                  <a:spLocks/>
                </p:cNvSpPr>
                <p:nvPr/>
              </p:nvSpPr>
              <p:spPr bwMode="auto">
                <a:xfrm flipV="1">
                  <a:off x="2976" y="3889"/>
                  <a:ext cx="240" cy="191"/>
                </a:xfrm>
                <a:custGeom>
                  <a:avLst/>
                  <a:gdLst>
                    <a:gd name="T0" fmla="*/ 0 w 21600"/>
                    <a:gd name="T1" fmla="*/ 0 h 24939"/>
                    <a:gd name="T2" fmla="*/ 237 w 21600"/>
                    <a:gd name="T3" fmla="*/ 191 h 24939"/>
                    <a:gd name="T4" fmla="*/ 0 w 21600"/>
                    <a:gd name="T5" fmla="*/ 165 h 2493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4939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718"/>
                        <a:pt x="21513" y="23834"/>
                        <a:pt x="21340" y="24939"/>
                      </a:cubicBezTo>
                    </a:path>
                    <a:path w="21600" h="24939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718"/>
                        <a:pt x="21513" y="23834"/>
                        <a:pt x="21340" y="24939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544" y="37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544" y="398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216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>
                <a:off x="4320" y="3264"/>
                <a:ext cx="864" cy="384"/>
                <a:chOff x="864" y="2544"/>
                <a:chExt cx="864" cy="384"/>
              </a:xfrm>
            </p:grpSpPr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864" y="264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864" y="283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536" y="273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Arc 21"/>
                <p:cNvSpPr>
                  <a:spLocks/>
                </p:cNvSpPr>
                <p:nvPr/>
              </p:nvSpPr>
              <p:spPr bwMode="auto">
                <a:xfrm>
                  <a:off x="960" y="2544"/>
                  <a:ext cx="96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96 w 21600"/>
                    <a:gd name="T3" fmla="*/ 192 h 21600"/>
                    <a:gd name="T4" fmla="*/ 0 w 21600"/>
                    <a:gd name="T5" fmla="*/ 19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Arc 22"/>
                <p:cNvSpPr>
                  <a:spLocks/>
                </p:cNvSpPr>
                <p:nvPr/>
              </p:nvSpPr>
              <p:spPr bwMode="auto">
                <a:xfrm flipV="1">
                  <a:off x="960" y="2736"/>
                  <a:ext cx="96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96 w 21600"/>
                    <a:gd name="T3" fmla="*/ 192 h 21600"/>
                    <a:gd name="T4" fmla="*/ 0 w 21600"/>
                    <a:gd name="T5" fmla="*/ 19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Arc 23"/>
                <p:cNvSpPr>
                  <a:spLocks/>
                </p:cNvSpPr>
                <p:nvPr/>
              </p:nvSpPr>
              <p:spPr bwMode="auto">
                <a:xfrm>
                  <a:off x="960" y="2544"/>
                  <a:ext cx="576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576 w 21600"/>
                    <a:gd name="T3" fmla="*/ 192 h 21600"/>
                    <a:gd name="T4" fmla="*/ 0 w 21600"/>
                    <a:gd name="T5" fmla="*/ 19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Arc 24"/>
                <p:cNvSpPr>
                  <a:spLocks/>
                </p:cNvSpPr>
                <p:nvPr/>
              </p:nvSpPr>
              <p:spPr bwMode="auto">
                <a:xfrm flipV="1">
                  <a:off x="960" y="2736"/>
                  <a:ext cx="576" cy="192"/>
                </a:xfrm>
                <a:custGeom>
                  <a:avLst/>
                  <a:gdLst>
                    <a:gd name="T0" fmla="*/ 0 w 21600"/>
                    <a:gd name="T1" fmla="*/ 0 h 21600"/>
                    <a:gd name="T2" fmla="*/ 576 w 21600"/>
                    <a:gd name="T3" fmla="*/ 192 h 21600"/>
                    <a:gd name="T4" fmla="*/ 0 w 21600"/>
                    <a:gd name="T5" fmla="*/ 192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3456" y="3504"/>
                <a:ext cx="864" cy="384"/>
                <a:chOff x="2544" y="3696"/>
                <a:chExt cx="864" cy="384"/>
              </a:xfrm>
            </p:grpSpPr>
            <p:sp>
              <p:nvSpPr>
                <p:cNvPr id="10" name="Freeform 26"/>
                <p:cNvSpPr>
                  <a:spLocks/>
                </p:cNvSpPr>
                <p:nvPr/>
              </p:nvSpPr>
              <p:spPr bwMode="auto">
                <a:xfrm>
                  <a:off x="2688" y="3696"/>
                  <a:ext cx="288" cy="384"/>
                </a:xfrm>
                <a:custGeom>
                  <a:avLst/>
                  <a:gdLst>
                    <a:gd name="T0" fmla="*/ 288 w 288"/>
                    <a:gd name="T1" fmla="*/ 0 h 384"/>
                    <a:gd name="T2" fmla="*/ 0 w 288"/>
                    <a:gd name="T3" fmla="*/ 0 h 384"/>
                    <a:gd name="T4" fmla="*/ 0 w 288"/>
                    <a:gd name="T5" fmla="*/ 384 h 384"/>
                    <a:gd name="T6" fmla="*/ 288 w 288"/>
                    <a:gd name="T7" fmla="*/ 384 h 38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8" h="384">
                      <a:moveTo>
                        <a:pt x="288" y="0"/>
                      </a:moveTo>
                      <a:lnTo>
                        <a:pt x="0" y="0"/>
                      </a:lnTo>
                      <a:lnTo>
                        <a:pt x="0" y="384"/>
                      </a:lnTo>
                      <a:lnTo>
                        <a:pt x="288" y="38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Arc 27"/>
                <p:cNvSpPr>
                  <a:spLocks/>
                </p:cNvSpPr>
                <p:nvPr/>
              </p:nvSpPr>
              <p:spPr bwMode="auto">
                <a:xfrm>
                  <a:off x="2976" y="3697"/>
                  <a:ext cx="240" cy="191"/>
                </a:xfrm>
                <a:custGeom>
                  <a:avLst/>
                  <a:gdLst>
                    <a:gd name="T0" fmla="*/ 0 w 21600"/>
                    <a:gd name="T1" fmla="*/ 0 h 24939"/>
                    <a:gd name="T2" fmla="*/ 237 w 21600"/>
                    <a:gd name="T3" fmla="*/ 191 h 24939"/>
                    <a:gd name="T4" fmla="*/ 0 w 21600"/>
                    <a:gd name="T5" fmla="*/ 165 h 2493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4939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718"/>
                        <a:pt x="21513" y="23834"/>
                        <a:pt x="21340" y="24939"/>
                      </a:cubicBezTo>
                    </a:path>
                    <a:path w="21600" h="24939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718"/>
                        <a:pt x="21513" y="23834"/>
                        <a:pt x="21340" y="24939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Arc 28"/>
                <p:cNvSpPr>
                  <a:spLocks/>
                </p:cNvSpPr>
                <p:nvPr/>
              </p:nvSpPr>
              <p:spPr bwMode="auto">
                <a:xfrm flipV="1">
                  <a:off x="2976" y="3889"/>
                  <a:ext cx="240" cy="191"/>
                </a:xfrm>
                <a:custGeom>
                  <a:avLst/>
                  <a:gdLst>
                    <a:gd name="T0" fmla="*/ 0 w 21600"/>
                    <a:gd name="T1" fmla="*/ 0 h 24939"/>
                    <a:gd name="T2" fmla="*/ 237 w 21600"/>
                    <a:gd name="T3" fmla="*/ 191 h 24939"/>
                    <a:gd name="T4" fmla="*/ 0 w 21600"/>
                    <a:gd name="T5" fmla="*/ 165 h 2493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4939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718"/>
                        <a:pt x="21513" y="23834"/>
                        <a:pt x="21340" y="24939"/>
                      </a:cubicBezTo>
                    </a:path>
                    <a:path w="21600" h="24939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718"/>
                        <a:pt x="21513" y="23834"/>
                        <a:pt x="21340" y="24939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544" y="379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2544" y="398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216" y="388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8382000" y="5486400"/>
              <a:ext cx="22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4" name="Group 53"/>
            <p:cNvGrpSpPr>
              <a:grpSpLocks/>
            </p:cNvGrpSpPr>
            <p:nvPr/>
          </p:nvGrpSpPr>
          <p:grpSpPr bwMode="auto">
            <a:xfrm>
              <a:off x="3124200" y="4495800"/>
              <a:ext cx="5894388" cy="1905000"/>
              <a:chOff x="1968" y="2832"/>
              <a:chExt cx="3713" cy="1200"/>
            </a:xfrm>
          </p:grpSpPr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 flipH="1">
                <a:off x="2400" y="312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Rectangle 41"/>
              <p:cNvSpPr>
                <a:spLocks noChangeArrowheads="1"/>
              </p:cNvSpPr>
              <p:nvPr/>
            </p:nvSpPr>
            <p:spPr bwMode="auto">
              <a:xfrm>
                <a:off x="2592" y="2832"/>
                <a:ext cx="2592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7" name="Text Box 42"/>
              <p:cNvSpPr txBox="1">
                <a:spLocks noChangeArrowheads="1"/>
              </p:cNvSpPr>
              <p:nvPr/>
            </p:nvSpPr>
            <p:spPr bwMode="auto">
              <a:xfrm>
                <a:off x="5366" y="3350"/>
                <a:ext cx="31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out</a:t>
                </a:r>
              </a:p>
            </p:txBody>
          </p:sp>
          <p:sp>
            <p:nvSpPr>
              <p:cNvPr id="38" name="Text Box 43"/>
              <p:cNvSpPr txBox="1">
                <a:spLocks noChangeArrowheads="1"/>
              </p:cNvSpPr>
              <p:nvPr/>
            </p:nvSpPr>
            <p:spPr bwMode="auto">
              <a:xfrm>
                <a:off x="1968" y="3494"/>
                <a:ext cx="4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select</a:t>
                </a:r>
              </a:p>
            </p:txBody>
          </p:sp>
          <p:sp>
            <p:nvSpPr>
              <p:cNvPr id="39" name="Text Box 44"/>
              <p:cNvSpPr txBox="1">
                <a:spLocks noChangeArrowheads="1"/>
              </p:cNvSpPr>
              <p:nvPr/>
            </p:nvSpPr>
            <p:spPr bwMode="auto">
              <a:xfrm>
                <a:off x="2146" y="3686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in0</a:t>
                </a:r>
              </a:p>
            </p:txBody>
          </p:sp>
          <p:sp>
            <p:nvSpPr>
              <p:cNvPr id="40" name="Text Box 45"/>
              <p:cNvSpPr txBox="1">
                <a:spLocks noChangeArrowheads="1"/>
              </p:cNvSpPr>
              <p:nvPr/>
            </p:nvSpPr>
            <p:spPr bwMode="auto">
              <a:xfrm>
                <a:off x="2146" y="3014"/>
                <a:ext cx="30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in1</a:t>
                </a:r>
              </a:p>
            </p:txBody>
          </p:sp>
          <p:sp>
            <p:nvSpPr>
              <p:cNvPr id="41" name="Line 49"/>
              <p:cNvSpPr>
                <a:spLocks noChangeShapeType="1"/>
              </p:cNvSpPr>
              <p:nvPr/>
            </p:nvSpPr>
            <p:spPr bwMode="auto">
              <a:xfrm flipH="1">
                <a:off x="2400" y="360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 flipH="1">
                <a:off x="2400" y="3792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 flipH="1">
                <a:off x="5184" y="345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4" name="Group 54"/>
            <p:cNvGrpSpPr>
              <a:grpSpLocks/>
            </p:cNvGrpSpPr>
            <p:nvPr/>
          </p:nvGrpSpPr>
          <p:grpSpPr bwMode="auto">
            <a:xfrm>
              <a:off x="3810000" y="4953000"/>
              <a:ext cx="3048000" cy="1066800"/>
              <a:chOff x="2400" y="3120"/>
              <a:chExt cx="1920" cy="672"/>
            </a:xfrm>
          </p:grpSpPr>
          <p:sp>
            <p:nvSpPr>
              <p:cNvPr id="45" name="Line 35"/>
              <p:cNvSpPr>
                <a:spLocks noChangeShapeType="1"/>
              </p:cNvSpPr>
              <p:nvPr/>
            </p:nvSpPr>
            <p:spPr bwMode="auto">
              <a:xfrm flipH="1">
                <a:off x="2592" y="3792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6" name="Group 48"/>
              <p:cNvGrpSpPr>
                <a:grpSpLocks/>
              </p:cNvGrpSpPr>
              <p:nvPr/>
            </p:nvGrpSpPr>
            <p:grpSpPr bwMode="auto">
              <a:xfrm>
                <a:off x="2688" y="3216"/>
                <a:ext cx="1632" cy="480"/>
                <a:chOff x="2688" y="3216"/>
                <a:chExt cx="1632" cy="480"/>
              </a:xfrm>
            </p:grpSpPr>
            <p:sp>
              <p:nvSpPr>
                <p:cNvPr id="49" name="Freeform 33"/>
                <p:cNvSpPr>
                  <a:spLocks/>
                </p:cNvSpPr>
                <p:nvPr/>
              </p:nvSpPr>
              <p:spPr bwMode="auto">
                <a:xfrm>
                  <a:off x="2688" y="3312"/>
                  <a:ext cx="768" cy="288"/>
                </a:xfrm>
                <a:custGeom>
                  <a:avLst/>
                  <a:gdLst>
                    <a:gd name="T0" fmla="*/ 768 w 768"/>
                    <a:gd name="T1" fmla="*/ 0 h 288"/>
                    <a:gd name="T2" fmla="*/ 0 w 768"/>
                    <a:gd name="T3" fmla="*/ 0 h 288"/>
                    <a:gd name="T4" fmla="*/ 0 w 768"/>
                    <a:gd name="T5" fmla="*/ 288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8" h="288">
                      <a:moveTo>
                        <a:pt x="76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Line 34"/>
                <p:cNvSpPr>
                  <a:spLocks noChangeShapeType="1"/>
                </p:cNvSpPr>
                <p:nvPr/>
              </p:nvSpPr>
              <p:spPr bwMode="auto">
                <a:xfrm>
                  <a:off x="3360" y="3600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auto">
                <a:xfrm>
                  <a:off x="4320" y="3216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320" y="3552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 flipH="1">
                <a:off x="2400" y="3600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52"/>
              <p:cNvSpPr>
                <a:spLocks noChangeShapeType="1"/>
              </p:cNvSpPr>
              <p:nvPr/>
            </p:nvSpPr>
            <p:spPr bwMode="auto">
              <a:xfrm flipH="1">
                <a:off x="2592" y="312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Group 58"/>
            <p:cNvGrpSpPr>
              <a:grpSpLocks/>
            </p:cNvGrpSpPr>
            <p:nvPr/>
          </p:nvGrpSpPr>
          <p:grpSpPr bwMode="auto">
            <a:xfrm>
              <a:off x="5241925" y="4784725"/>
              <a:ext cx="1903413" cy="1403350"/>
              <a:chOff x="3302" y="3014"/>
              <a:chExt cx="1199" cy="884"/>
            </a:xfrm>
          </p:grpSpPr>
          <p:sp>
            <p:nvSpPr>
              <p:cNvPr id="54" name="Text Box 55"/>
              <p:cNvSpPr txBox="1">
                <a:spLocks noChangeArrowheads="1"/>
              </p:cNvSpPr>
              <p:nvPr/>
            </p:nvSpPr>
            <p:spPr bwMode="auto">
              <a:xfrm>
                <a:off x="3302" y="3398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s0</a:t>
                </a:r>
              </a:p>
            </p:txBody>
          </p:sp>
          <p:sp>
            <p:nvSpPr>
              <p:cNvPr id="55" name="Text Box 56"/>
              <p:cNvSpPr txBox="1">
                <a:spLocks noChangeArrowheads="1"/>
              </p:cNvSpPr>
              <p:nvPr/>
            </p:nvSpPr>
            <p:spPr bwMode="auto">
              <a:xfrm>
                <a:off x="4214" y="3686"/>
                <a:ext cx="2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w0</a:t>
                </a:r>
              </a:p>
            </p:txBody>
          </p:sp>
          <p:sp>
            <p:nvSpPr>
              <p:cNvPr id="56" name="Text Box 57"/>
              <p:cNvSpPr txBox="1">
                <a:spLocks noChangeArrowheads="1"/>
              </p:cNvSpPr>
              <p:nvPr/>
            </p:nvSpPr>
            <p:spPr bwMode="auto">
              <a:xfrm>
                <a:off x="4214" y="3014"/>
                <a:ext cx="2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w1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8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Simple Behavioral Model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6272" y="2975277"/>
            <a:ext cx="4521995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463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module </a:t>
            </a:r>
            <a:r>
              <a:rPr lang="en-US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and_gate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(out, in1, in2);</a:t>
            </a:r>
            <a:b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input         in1, in2;</a:t>
            </a:r>
            <a:b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output        out;</a:t>
            </a:r>
          </a:p>
          <a:p>
            <a:pPr>
              <a:lnSpc>
                <a:spcPts val="2463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assign out = in1 &amp; in2;</a:t>
            </a:r>
          </a:p>
          <a:p>
            <a:pPr>
              <a:lnSpc>
                <a:spcPts val="2463"/>
              </a:lnSpc>
              <a:spcBef>
                <a:spcPct val="0"/>
              </a:spcBef>
            </a:pPr>
            <a:endParaRPr lang="en-US" altLang="zh-CN" sz="18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ts val="2463"/>
              </a:lnSpc>
              <a:spcBef>
                <a:spcPct val="0"/>
              </a:spcBef>
            </a:pPr>
            <a:r>
              <a:rPr lang="en-US" altLang="zh-CN" sz="1800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endmodule</a:t>
            </a:r>
            <a: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endParaRPr lang="en-US" altLang="zh-CN" sz="18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98604" y="3464227"/>
            <a:ext cx="27940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463"/>
              </a:lnSpc>
              <a:spcBef>
                <a:spcPct val="0"/>
              </a:spcBef>
            </a:pPr>
            <a:endParaRPr lang="zh-CN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221138" y="1084379"/>
            <a:ext cx="8874109" cy="1341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defTabSz="927100"/>
            <a:r>
              <a:rPr lang="en-US" altLang="zh-CN" dirty="0" smtClean="0">
                <a:ea typeface="宋体" panose="02010600030101010101" pitchFamily="2" charset="-122"/>
              </a:rPr>
              <a:t>Combinational logic</a:t>
            </a:r>
          </a:p>
          <a:p>
            <a:pPr marL="752475" lvl="1" indent="-288925" defTabSz="927100"/>
            <a:r>
              <a:rPr lang="en-US" altLang="zh-CN" dirty="0" smtClean="0">
                <a:ea typeface="宋体" panose="02010600030101010101" pitchFamily="2" charset="-122"/>
              </a:rPr>
              <a:t>Describe output as a function of inputs</a:t>
            </a:r>
          </a:p>
          <a:p>
            <a:pPr marL="752475" lvl="1" indent="-288925" defTabSz="927100"/>
            <a:r>
              <a:rPr lang="en-US" altLang="zh-CN" dirty="0" smtClean="0">
                <a:ea typeface="宋体" panose="02010600030101010101" pitchFamily="2" charset="-122"/>
              </a:rPr>
              <a:t>Note use of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assign</a:t>
            </a:r>
            <a:r>
              <a:rPr lang="en-US" altLang="zh-CN" dirty="0" smtClean="0">
                <a:ea typeface="宋体" panose="02010600030101010101" pitchFamily="2" charset="-122"/>
              </a:rPr>
              <a:t> keyword: </a:t>
            </a:r>
            <a:r>
              <a:rPr lang="en-US" altLang="zh-CN" i="1" dirty="0" smtClean="0">
                <a:ea typeface="宋体" panose="02010600030101010101" pitchFamily="2" charset="-122"/>
              </a:rPr>
              <a:t>continuous</a:t>
            </a:r>
            <a:r>
              <a:rPr lang="en-US" altLang="zh-CN" dirty="0" smtClean="0">
                <a:ea typeface="宋体" panose="02010600030101010101" pitchFamily="2" charset="-122"/>
              </a:rPr>
              <a:t> assignment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35079" y="2440289"/>
            <a:ext cx="35560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Output port of a </a:t>
            </a:r>
            <a:r>
              <a:rPr lang="en-US" altLang="zh-CN" sz="1800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primitive</a:t>
            </a:r>
            <a:r>
              <a:rPr lang="en-US" altLang="zh-CN" sz="18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must</a:t>
            </a:r>
            <a:br>
              <a:rPr lang="en-US" altLang="zh-CN" sz="18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en-US" altLang="zh-CN" sz="18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be first in the list of ports</a:t>
            </a:r>
          </a:p>
          <a:p>
            <a:pPr algn="ctr">
              <a:spcBef>
                <a:spcPct val="0"/>
              </a:spcBef>
            </a:pPr>
            <a:endParaRPr lang="en-US" altLang="zh-CN" sz="1800" b="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Restriction does not apply to</a:t>
            </a:r>
            <a:br>
              <a:rPr lang="en-US" altLang="zh-CN" sz="18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en-US" altLang="zh-CN" sz="1800" b="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modules </a:t>
            </a:r>
            <a:r>
              <a:rPr lang="en-US" altLang="zh-CN" sz="1800" b="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 general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4639377" y="2733574"/>
            <a:ext cx="1798889" cy="2417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6441" y="4219877"/>
            <a:ext cx="3733800" cy="457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5120641" y="4677077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09566" y="5575602"/>
            <a:ext cx="2703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When is this “evaluated”?</a:t>
            </a:r>
          </a:p>
        </p:txBody>
      </p:sp>
    </p:spTree>
    <p:extLst>
      <p:ext uri="{BB962C8B-B14F-4D97-AF65-F5344CB8AC3E}">
        <p14:creationId xmlns:p14="http://schemas.microsoft.com/office/powerpoint/2010/main" val="4275206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2-to-1 mux behavioral description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5300"/>
            <a:ext cx="7073766" cy="5005481"/>
          </a:xfrm>
        </p:spPr>
        <p:txBody>
          <a:bodyPr>
            <a:noAutofit/>
          </a:bodyPr>
          <a:lstStyle/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Behavioral model of 2-to-1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 multiplexor.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mux2 (in0,in1,select,out);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in0,in1,select;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output out;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//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out;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always @ (in0 or in1 or select)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if (select) out=in1;</a:t>
            </a:r>
          </a:p>
          <a:p>
            <a:pPr marL="342900" indent="-342900"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else out=in0;</a:t>
            </a:r>
          </a:p>
          <a:p>
            <a:pPr marL="342900" indent="-342900">
              <a:buFontTx/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mux2</a:t>
            </a:r>
          </a:p>
          <a:p>
            <a:pPr marL="0" indent="0">
              <a:buNone/>
            </a:pPr>
            <a:endParaRPr lang="zh-CN" altLang="en-US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41837" y="3591994"/>
            <a:ext cx="1554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Sensitivity list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23811" y="1105300"/>
            <a:ext cx="4958614" cy="503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Notes: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behavioral descriptions using keyword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always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followed by blocking </a:t>
            </a:r>
            <a:r>
              <a:rPr lang="en-US" altLang="zh-CN" sz="2000" b="0" i="1" dirty="0">
                <a:solidFill>
                  <a:schemeClr val="tx1"/>
                </a:solidFill>
                <a:ea typeface="宋体" panose="02010600030101010101" pitchFamily="2" charset="-122"/>
              </a:rPr>
              <a:t>procedural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assignments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Target output of procedural assignments must of </a:t>
            </a:r>
            <a:r>
              <a:rPr lang="en-US" altLang="zh-CN" sz="2000" b="0" dirty="0" err="1">
                <a:solidFill>
                  <a:schemeClr val="tx1"/>
                </a:solidFill>
                <a:ea typeface="宋体" panose="02010600030101010101" pitchFamily="2" charset="-122"/>
              </a:rPr>
              <a:t>of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type </a:t>
            </a:r>
            <a:r>
              <a:rPr lang="en-US" altLang="zh-CN" sz="2000" b="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endParaRPr lang="en-US" altLang="zh-CN" sz="2000" b="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en-US" altLang="zh-CN" sz="2000" b="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(not a real register)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Unlike </a:t>
            </a:r>
            <a:r>
              <a:rPr lang="en-US" altLang="zh-CN" sz="2000" b="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wire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types where the target output of an assignment may be continuously updated, a </a:t>
            </a:r>
            <a:r>
              <a:rPr lang="en-US" altLang="zh-CN" sz="2000" b="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type retains it value until a new value is assigned (the assigning statement is executed).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Optional initial statement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zh-CN" sz="18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4" idx="1"/>
          </p:cNvCxnSpPr>
          <p:nvPr/>
        </p:nvCxnSpPr>
        <p:spPr>
          <a:xfrm flipH="1">
            <a:off x="3407343" y="3760269"/>
            <a:ext cx="1134494" cy="3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Behavioral 4-to1 mux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289786"/>
            <a:ext cx="5504848" cy="505722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//Does not assume that we have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defined a 2-input mux.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//4-input mux behavioral description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mux4 (in0, in1, in2, in3, select, out);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in0,in1,in2,in3;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[1:0] select;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output      out;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out;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always @ (in0 in1 in2 in3 select)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case (select)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2’b00: out=in0;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2’b01: out=in1;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2’b10: out=in2;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2’b11: out=in3;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mux4</a:t>
            </a: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189045" y="1174377"/>
            <a:ext cx="5053263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Notes: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No instantiation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Case construct equivalent to nested if constructs.</a:t>
            </a:r>
          </a:p>
          <a:p>
            <a:pPr lvl="1"/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000" i="1" dirty="0" smtClean="0">
                <a:ea typeface="宋体" panose="02010600030101010101" pitchFamily="2" charset="-122"/>
              </a:rPr>
              <a:t>Definition:</a:t>
            </a:r>
            <a:r>
              <a:rPr lang="en-US" altLang="zh-CN" sz="2000" dirty="0" smtClean="0">
                <a:ea typeface="宋体" panose="02010600030101010101" pitchFamily="2" charset="-122"/>
              </a:rPr>
              <a:t>  A structural description is one where the function of the module is defined by the instantiation and interconnection of sub-modules.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A behavioral description uses higher level language constructs and operators. </a:t>
            </a:r>
          </a:p>
          <a:p>
            <a:pPr lvl="1"/>
            <a:r>
              <a:rPr lang="en-US" altLang="zh-CN" sz="2000" dirty="0" smtClean="0">
                <a:ea typeface="宋体" panose="02010600030101010101" pitchFamily="2" charset="-122"/>
              </a:rPr>
              <a:t>Verilog allows modules to mix both behavioral constructs and sub-module instantiation.</a:t>
            </a:r>
          </a:p>
        </p:txBody>
      </p:sp>
    </p:spTree>
    <p:extLst>
      <p:ext uri="{BB962C8B-B14F-4D97-AF65-F5344CB8AC3E}">
        <p14:creationId xmlns:p14="http://schemas.microsoft.com/office/powerpoint/2010/main" val="296495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Mixed Structural/Behavioral Model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2086" y="1408910"/>
            <a:ext cx="5148714" cy="1786681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full_addr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(S,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A, B,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);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     A, B,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output    S,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assign {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S} = A + B +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8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zh-CN" altLang="en-US" sz="12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4709" y="904873"/>
            <a:ext cx="4030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7663" indent="-347663" defTabSz="927100"/>
            <a:r>
              <a:rPr lang="en-US" altLang="zh-CN" sz="2400" b="1" dirty="0">
                <a:ea typeface="宋体" panose="02010600030101010101" pitchFamily="2" charset="-122"/>
              </a:rPr>
              <a:t>Example 4-bit ripple adder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331910" y="1828335"/>
            <a:ext cx="139541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Behavior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331910" y="4316718"/>
            <a:ext cx="16652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Structural</a:t>
            </a:r>
          </a:p>
        </p:txBody>
      </p:sp>
      <p:sp>
        <p:nvSpPr>
          <p:cNvPr id="8" name="矩形 7"/>
          <p:cNvSpPr/>
          <p:nvPr/>
        </p:nvSpPr>
        <p:spPr>
          <a:xfrm>
            <a:off x="1252086" y="305940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adder4 (S,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A, B,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  [3:0] A, B;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      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output [3:0] S;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output     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wire         C1, C2, C3;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full_addr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fa0 (S[0], C1,    A[0], B[0],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full_addr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fa1 (S[1], C2,    A[1], B[1], C1);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full_addr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fa2 (S[2], C3,     A[2], B[2], C2);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full_addr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fa3 (S[3],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A[3], B[3], C3);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331910" y="5547791"/>
            <a:ext cx="24400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Order of ports?</a:t>
            </a:r>
          </a:p>
        </p:txBody>
      </p:sp>
    </p:spTree>
    <p:extLst>
      <p:ext uri="{BB962C8B-B14F-4D97-AF65-F5344CB8AC3E}">
        <p14:creationId xmlns:p14="http://schemas.microsoft.com/office/powerpoint/2010/main" val="229868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Data Types and Values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7663" indent="-347663" defTabSz="927100"/>
            <a:r>
              <a:rPr lang="en-US" altLang="zh-CN" dirty="0">
                <a:ea typeface="宋体" panose="02010600030101010101" pitchFamily="2" charset="-122"/>
              </a:rPr>
              <a:t>Bits - value on a wire</a:t>
            </a:r>
          </a:p>
          <a:p>
            <a:pPr marL="752475" lvl="1" indent="-288925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0, 1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52475" lvl="1" indent="-288925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	   - don’t care/don’t know</a:t>
            </a:r>
          </a:p>
          <a:p>
            <a:pPr marL="752475" lvl="1" indent="-288925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Z</a:t>
            </a:r>
            <a:r>
              <a:rPr lang="en-US" altLang="zh-CN" dirty="0">
                <a:ea typeface="宋体" panose="02010600030101010101" pitchFamily="2" charset="-122"/>
              </a:rPr>
              <a:t>   - </a:t>
            </a:r>
            <a:r>
              <a:rPr lang="en-US" altLang="zh-CN" dirty="0" err="1">
                <a:ea typeface="宋体" panose="02010600030101010101" pitchFamily="2" charset="-122"/>
              </a:rPr>
              <a:t>undriven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tri-state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7663" indent="-347663" defTabSz="927100"/>
            <a:r>
              <a:rPr lang="en-US" altLang="zh-CN" dirty="0">
                <a:ea typeface="宋体" panose="02010600030101010101" pitchFamily="2" charset="-122"/>
              </a:rPr>
              <a:t>Vectors of bits</a:t>
            </a:r>
          </a:p>
          <a:p>
            <a:pPr marL="752475" lvl="1" indent="-288925" defTabSz="927100">
              <a:lnSpc>
                <a:spcPct val="95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A[3:0] </a:t>
            </a:r>
            <a:r>
              <a:rPr lang="en-US" altLang="zh-CN" dirty="0">
                <a:ea typeface="宋体" panose="02010600030101010101" pitchFamily="2" charset="-122"/>
              </a:rPr>
              <a:t>- vector of 4 bits: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A[3], A[2], A[1], A[0]</a:t>
            </a:r>
          </a:p>
          <a:p>
            <a:pPr marL="752475" lvl="1" indent="-288925" defTabSz="927100">
              <a:lnSpc>
                <a:spcPct val="95000"/>
              </a:lnSpc>
            </a:pPr>
            <a:r>
              <a:rPr lang="en-US" altLang="zh-CN" dirty="0">
                <a:ea typeface="宋体" panose="02010600030101010101" pitchFamily="2" charset="-122"/>
              </a:rPr>
              <a:t>Treated as an </a:t>
            </a:r>
            <a:r>
              <a:rPr lang="en-US" altLang="zh-CN" i="1" dirty="0">
                <a:ea typeface="宋体" panose="02010600030101010101" pitchFamily="2" charset="-122"/>
              </a:rPr>
              <a:t>unsigned</a:t>
            </a:r>
            <a:r>
              <a:rPr lang="en-US" altLang="zh-CN" dirty="0">
                <a:ea typeface="宋体" panose="02010600030101010101" pitchFamily="2" charset="-122"/>
              </a:rPr>
              <a:t> integer value</a:t>
            </a:r>
          </a:p>
          <a:p>
            <a:pPr marL="1158875" lvl="2" indent="-231775" defTabSz="927100">
              <a:lnSpc>
                <a:spcPct val="95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 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 &lt; 0</a:t>
            </a:r>
            <a:r>
              <a:rPr lang="en-US" altLang="zh-CN" dirty="0">
                <a:ea typeface="宋体" panose="02010600030101010101" pitchFamily="2" charset="-122"/>
              </a:rPr>
              <a:t> ??</a:t>
            </a:r>
          </a:p>
          <a:p>
            <a:pPr marL="752475" lvl="1" indent="-288925" defTabSz="927100">
              <a:lnSpc>
                <a:spcPct val="95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Concatenating bits/vectors into a vector</a:t>
            </a:r>
          </a:p>
          <a:p>
            <a:pPr marL="1158875" lvl="2" indent="-231775" defTabSz="927100">
              <a:lnSpc>
                <a:spcPct val="95000"/>
              </a:lnSpc>
            </a:pPr>
            <a:r>
              <a:rPr lang="en-US" altLang="zh-CN" dirty="0">
                <a:ea typeface="宋体" panose="02010600030101010101" pitchFamily="2" charset="-122"/>
              </a:rPr>
              <a:t>e.g., sign extend</a:t>
            </a:r>
          </a:p>
          <a:p>
            <a:pPr marL="1158875" lvl="2" indent="-231775" defTabSz="927100">
              <a:lnSpc>
                <a:spcPct val="95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B[7:0] = {A[3], A[3], A[3], A[3], A[3:0]};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158875" lvl="2" indent="-231775" defTabSz="927100">
              <a:lnSpc>
                <a:spcPct val="95000"/>
              </a:lnSpc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B[7:0] = {3{A[3]}, A[3:0]};</a:t>
            </a:r>
          </a:p>
          <a:p>
            <a:pPr marL="752475" lvl="1" indent="-288925" defTabSz="927100">
              <a:lnSpc>
                <a:spcPct val="95000"/>
              </a:lnSpc>
            </a:pPr>
            <a:r>
              <a:rPr lang="en-US" altLang="zh-CN" dirty="0">
                <a:ea typeface="宋体" panose="02010600030101010101" pitchFamily="2" charset="-122"/>
              </a:rPr>
              <a:t>Style:  Use 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a[7:0] = b[7:0] + c;</a:t>
            </a:r>
            <a:r>
              <a:rPr lang="en-US" altLang="zh-CN" dirty="0">
                <a:ea typeface="宋体" panose="02010600030101010101" pitchFamily="2" charset="-122"/>
              </a:rPr>
              <a:t/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         Not: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 = b + c;</a:t>
            </a:r>
            <a:r>
              <a:rPr lang="en-US" altLang="zh-CN" dirty="0">
                <a:ea typeface="宋体" panose="02010600030101010101" pitchFamily="2" charset="-122"/>
              </a:rPr>
              <a:t>           // need to look at declaration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156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>
              <a:lnSpc>
                <a:spcPct val="100000"/>
              </a:lnSpc>
              <a:spcBef>
                <a:spcPts val="600"/>
              </a:spcBef>
              <a:tabLst>
                <a:tab pos="2235200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14	</a:t>
            </a:r>
            <a:r>
              <a:rPr lang="en-US" altLang="zh-CN" dirty="0">
                <a:ea typeface="宋体" panose="02010600030101010101" pitchFamily="2" charset="-122"/>
              </a:rPr>
              <a:t>- ordinary decimal number</a:t>
            </a:r>
          </a:p>
          <a:p>
            <a:pPr marL="347663" indent="-347663" defTabSz="927100">
              <a:lnSpc>
                <a:spcPct val="100000"/>
              </a:lnSpc>
              <a:spcBef>
                <a:spcPts val="600"/>
              </a:spcBef>
              <a:tabLst>
                <a:tab pos="2235200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-14</a:t>
            </a:r>
            <a:r>
              <a:rPr lang="en-US" altLang="zh-CN" dirty="0">
                <a:ea typeface="宋体" panose="02010600030101010101" pitchFamily="2" charset="-122"/>
              </a:rPr>
              <a:t>	- 2’s complement representation</a:t>
            </a:r>
          </a:p>
          <a:p>
            <a:pPr marL="347663" indent="-347663" defTabSz="927100">
              <a:lnSpc>
                <a:spcPct val="100000"/>
              </a:lnSpc>
              <a:spcBef>
                <a:spcPts val="600"/>
              </a:spcBef>
              <a:tabLst>
                <a:tab pos="2235200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12’b0000_0100_0110</a:t>
            </a:r>
            <a:r>
              <a:rPr lang="en-US" altLang="zh-CN" dirty="0">
                <a:ea typeface="宋体" panose="02010600030101010101" pitchFamily="2" charset="-122"/>
              </a:rPr>
              <a:t>  - binary number with 12 bits (_ is ignored)</a:t>
            </a:r>
          </a:p>
          <a:p>
            <a:pPr marL="347663" indent="-347663" defTabSz="927100">
              <a:lnSpc>
                <a:spcPct val="100000"/>
              </a:lnSpc>
              <a:spcBef>
                <a:spcPts val="600"/>
              </a:spcBef>
              <a:tabLst>
                <a:tab pos="2235200" algn="l"/>
              </a:tabLst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12’h046</a:t>
            </a:r>
            <a:r>
              <a:rPr lang="en-US" altLang="zh-CN" dirty="0">
                <a:ea typeface="宋体" panose="02010600030101010101" pitchFamily="2" charset="-122"/>
              </a:rPr>
              <a:t>  - hexadecimal number with 12 bits</a:t>
            </a:r>
          </a:p>
          <a:p>
            <a:pPr marL="347663" indent="-347663" defTabSz="927100">
              <a:lnSpc>
                <a:spcPct val="100000"/>
              </a:lnSpc>
              <a:spcBef>
                <a:spcPts val="600"/>
              </a:spcBef>
              <a:tabLst>
                <a:tab pos="22352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Verilog values are </a:t>
            </a:r>
            <a:r>
              <a:rPr lang="en-US" altLang="zh-CN" i="1" dirty="0">
                <a:ea typeface="宋体" panose="02010600030101010101" pitchFamily="2" charset="-122"/>
              </a:rPr>
              <a:t>unsigned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52475" lvl="1" indent="-288925" defTabSz="927100">
              <a:lnSpc>
                <a:spcPct val="100000"/>
              </a:lnSpc>
              <a:spcBef>
                <a:spcPts val="600"/>
              </a:spcBef>
              <a:tabLst>
                <a:tab pos="22352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e.g., 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C[4:0] = A[3:0] + B[3:0];</a:t>
            </a:r>
          </a:p>
          <a:p>
            <a:pPr marL="752475" lvl="1" indent="-288925" defTabSz="927100">
              <a:lnSpc>
                <a:spcPct val="100000"/>
              </a:lnSpc>
              <a:spcBef>
                <a:spcPts val="600"/>
              </a:spcBef>
              <a:tabLst>
                <a:tab pos="2235200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if A = 0110 (6) and B = 1010(-6)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C = 10000 not 00000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i.e., B is zero-padded, not sign-extended</a:t>
            </a:r>
          </a:p>
          <a:p>
            <a:pPr marL="347663" indent="-347663" defTabSz="927100">
              <a:lnSpc>
                <a:spcPct val="100000"/>
              </a:lnSpc>
              <a:spcBef>
                <a:spcPts val="600"/>
              </a:spcBef>
              <a:tabLst>
                <a:tab pos="2235200" algn="l"/>
              </a:tabLst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496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Operators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97087"/>
              </p:ext>
            </p:extLst>
          </p:nvPr>
        </p:nvGraphicFramePr>
        <p:xfrm>
          <a:off x="6400801" y="247709"/>
          <a:ext cx="4953000" cy="59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Image" r:id="rId3" imgW="13838334" imgH="16761031" progId="Photoshop.Image.4">
                  <p:embed/>
                </p:oleObj>
              </mc:Choice>
              <mc:Fallback>
                <p:oleObj name="Image" r:id="rId3" imgW="13838334" imgH="16761031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247709"/>
                        <a:ext cx="4953000" cy="599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77463"/>
              </p:ext>
            </p:extLst>
          </p:nvPr>
        </p:nvGraphicFramePr>
        <p:xfrm>
          <a:off x="838200" y="1519421"/>
          <a:ext cx="5166066" cy="47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Image" r:id="rId5" imgW="13762090" imgH="12580304" progId="Photoshop.Image.4">
                  <p:embed/>
                </p:oleObj>
              </mc:Choice>
              <mc:Fallback>
                <p:oleObj name="Image" r:id="rId5" imgW="13762090" imgH="12580304" progId="Photoshop.Image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19421"/>
                        <a:ext cx="5166066" cy="47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51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Quick History of HDLs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486" y="878541"/>
            <a:ext cx="8224133" cy="56836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Originated at Automated Integrated Design Systems (renamed Gateway) in 1985. Acquired by Cadence in 1989.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Invented as simulation language. Synthesis was an afterthought. Many of the basic techniques for synthesis were developed at Berkeley in the 80’s and applied commercially in the 90’s.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Around the same time as the origin of Verilog, the US Department of Defense developed VHDL (A double acronym! VHSIC (Very High-Speed Integrated Circuit) HDL). Because it was in the public domain it began to grow in popularity.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Afraid of losing market share, Cadence opened Verilog to the public in 1990.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An IEEE working group was established in 1993, and ratified IEEE Standard 1394 (Verilog) in 1995. We use IEEE </a:t>
            </a:r>
            <a:r>
              <a:rPr lang="en-US" altLang="zh-CN" sz="1800" dirty="0" err="1" smtClean="0"/>
              <a:t>Std</a:t>
            </a:r>
            <a:r>
              <a:rPr lang="en-US" altLang="zh-CN" sz="1800" dirty="0" smtClean="0"/>
              <a:t> 1364-2001.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Verilog is the language of choice of Silicon Valley companies, initially because of high-quality tool support and its similarity to C-language syntax.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VHDL is still popular within the government, in Europe and Japan, and some Universities.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Most major CAD frameworks now support both.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Latest Verilog version is “system Verilog” 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 smtClean="0"/>
              <a:t>Latest HDL: C++ based. OSCI (Open System C Initiative).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248" y="366509"/>
            <a:ext cx="2773027" cy="32044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3762" y="23034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791 pages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369" y="3570995"/>
            <a:ext cx="2624504" cy="3161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06621" y="577515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586 pages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74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Variables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/>
            <a:r>
              <a:rPr lang="en-US" altLang="zh-CN" dirty="0">
                <a:ea typeface="宋体" panose="02010600030101010101" pitchFamily="2" charset="-122"/>
              </a:rPr>
              <a:t>wire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Variable used simply to connect components together</a:t>
            </a:r>
          </a:p>
          <a:p>
            <a:pPr marL="347663" indent="-347663" defTabSz="927100"/>
            <a:r>
              <a:rPr lang="en-US" altLang="zh-CN" dirty="0" err="1">
                <a:ea typeface="宋体" panose="02010600030101010101" pitchFamily="2" charset="-122"/>
              </a:rPr>
              <a:t>reg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Variable that saves a value as part of a behavioral description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Usually corresponds to a wire in the circuit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Is </a:t>
            </a:r>
            <a:r>
              <a:rPr lang="en-US" altLang="zh-CN" i="1" dirty="0">
                <a:ea typeface="宋体" panose="02010600030101010101" pitchFamily="2" charset="-122"/>
              </a:rPr>
              <a:t>NOT</a:t>
            </a:r>
            <a:r>
              <a:rPr lang="en-US" altLang="zh-CN" dirty="0">
                <a:ea typeface="宋体" panose="02010600030101010101" pitchFamily="2" charset="-122"/>
              </a:rPr>
              <a:t> necessarily a register in the circuit</a:t>
            </a:r>
          </a:p>
          <a:p>
            <a:pPr marL="347663" indent="-347663" defTabSz="927100"/>
            <a:endParaRPr lang="en-US" altLang="zh-CN" dirty="0" smtClean="0">
              <a:ea typeface="宋体" panose="02010600030101010101" pitchFamily="2" charset="-122"/>
            </a:endParaRPr>
          </a:p>
          <a:p>
            <a:pPr marL="347663" indent="-347663" defTabSz="927100"/>
            <a:r>
              <a:rPr lang="en-US" altLang="zh-CN" dirty="0" smtClean="0">
                <a:ea typeface="宋体" panose="02010600030101010101" pitchFamily="2" charset="-122"/>
              </a:rPr>
              <a:t>usage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Don’t confuse </a:t>
            </a:r>
            <a:r>
              <a:rPr lang="en-US" altLang="zh-CN" dirty="0" err="1">
                <a:ea typeface="宋体" panose="02010600030101010101" pitchFamily="2" charset="-122"/>
              </a:rPr>
              <a:t>reg</a:t>
            </a:r>
            <a:r>
              <a:rPr lang="en-US" altLang="zh-CN" dirty="0">
                <a:ea typeface="宋体" panose="02010600030101010101" pitchFamily="2" charset="-122"/>
              </a:rPr>
              <a:t> assignments with the combinational continuous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assign</a:t>
            </a:r>
            <a:r>
              <a:rPr lang="en-US" altLang="zh-CN" dirty="0">
                <a:ea typeface="宋体" panose="02010600030101010101" pitchFamily="2" charset="-122"/>
              </a:rPr>
              <a:t> statement! (more soon)</a:t>
            </a:r>
          </a:p>
          <a:p>
            <a:pPr marL="752475" lvl="1" indent="-288925" defTabSz="927100"/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dirty="0">
                <a:ea typeface="宋体" panose="02010600030101010101" pitchFamily="2" charset="-122"/>
              </a:rPr>
              <a:t> should only be used with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always</a:t>
            </a:r>
            <a:r>
              <a:rPr lang="en-US" altLang="zh-CN" dirty="0">
                <a:ea typeface="宋体" panose="02010600030101010101" pitchFamily="2" charset="-122"/>
              </a:rPr>
              <a:t> blocks (sequential logic, to be presented …)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559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Module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4307"/>
            <a:ext cx="10515600" cy="2133190"/>
          </a:xfrm>
        </p:spPr>
        <p:txBody>
          <a:bodyPr/>
          <a:lstStyle/>
          <a:p>
            <a:pPr marL="347663" indent="-347663" defTabSz="927100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Corresponds to a circuit component</a:t>
            </a:r>
          </a:p>
          <a:p>
            <a:pPr marL="752475" lvl="1" indent="-288925" defTabSz="927100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“Parameter list” is the list of external connections, aka “ports”</a:t>
            </a:r>
          </a:p>
          <a:p>
            <a:pPr marL="752475" lvl="1" indent="-288925" defTabSz="927100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Ports are declared “input”, “output” or “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inout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</a:p>
          <a:p>
            <a:pPr marL="1158875" lvl="2" indent="-231775" defTabSz="927100"/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inout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ports used on </a:t>
            </a:r>
            <a:r>
              <a:rPr lang="en-US" altLang="zh-CN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tri-state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buses</a:t>
            </a:r>
          </a:p>
          <a:p>
            <a:pPr marL="752475" lvl="1" indent="-288925" defTabSz="927100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Port declarations imply that the variables are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wires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71772" y="3925051"/>
            <a:ext cx="6088062" cy="262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full_addr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(A, B, 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S, 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A, B, 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S, 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assign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{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Cout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S} = A + B + 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Cin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u="sng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2400" b="0" u="sng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3811622" y="3635729"/>
            <a:ext cx="28858" cy="28932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6161122" y="3468847"/>
            <a:ext cx="569243" cy="5371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45768" y="4487780"/>
            <a:ext cx="2409191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99071" y="4829131"/>
            <a:ext cx="2655888" cy="1523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38569" y="3340838"/>
            <a:ext cx="1554162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575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module name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767671" y="4886032"/>
            <a:ext cx="146526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575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inputs/outputs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794534" y="3310292"/>
            <a:ext cx="850900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1575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ports</a:t>
            </a:r>
            <a:endParaRPr lang="en-US" altLang="zh-CN" sz="14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842409" y="2963779"/>
            <a:ext cx="11430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071009" y="258277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9375809" y="258277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9756809" y="258277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9223409" y="403057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9604409" y="403057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8902734" y="2262104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9207534" y="2262104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9579009" y="2246229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Cin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452009" y="4487779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8842409" y="4487779"/>
            <a:ext cx="646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Cout</a:t>
            </a:r>
          </a:p>
        </p:txBody>
      </p:sp>
    </p:spTree>
    <p:extLst>
      <p:ext uri="{BB962C8B-B14F-4D97-AF65-F5344CB8AC3E}">
        <p14:creationId xmlns:p14="http://schemas.microsoft.com/office/powerpoint/2010/main" val="2549835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Continuous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2081"/>
            <a:ext cx="10515600" cy="1565299"/>
          </a:xfrm>
        </p:spPr>
        <p:txBody>
          <a:bodyPr>
            <a:noAutofit/>
          </a:bodyPr>
          <a:lstStyle/>
          <a:p>
            <a:pPr marL="347663" indent="-347663" defTabSz="927100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Assignment is continuously evaluated</a:t>
            </a:r>
          </a:p>
          <a:p>
            <a:pPr marL="347663" indent="-347663" defTabSz="927100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assign corresponds to a connection or a simple component with the described function</a:t>
            </a:r>
          </a:p>
          <a:p>
            <a:pPr marL="347663" indent="-347663" defTabSz="927100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Target is </a:t>
            </a:r>
            <a:r>
              <a:rPr lang="en-US" altLang="zh-CN" sz="2000" i="1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NEVER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 </a:t>
            </a:r>
            <a:r>
              <a:rPr lang="en-US" altLang="zh-CN" sz="2000" dirty="0" err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variable</a:t>
            </a:r>
          </a:p>
          <a:p>
            <a:pPr marL="347663" indent="-347663" defTabSz="927100">
              <a:lnSpc>
                <a:spcPct val="100000"/>
              </a:lnSpc>
              <a:spcBef>
                <a:spcPts val="400"/>
              </a:spcBef>
            </a:pP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Dataflow style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14187" y="2302979"/>
            <a:ext cx="8419598" cy="4299955"/>
            <a:chOff x="2014187" y="2428208"/>
            <a:chExt cx="7853363" cy="3964771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014187" y="2906829"/>
              <a:ext cx="6088063" cy="196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075"/>
                </a:lnSpc>
                <a:spcBef>
                  <a:spcPct val="0"/>
                </a:spcBef>
              </a:pPr>
              <a:r>
                <a:rPr lang="en-US" altLang="zh-CN" sz="2400" b="0" u="sng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assign</a:t>
              </a: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A = X | (Y &amp; ~Z);</a:t>
              </a:r>
              <a:endPara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lnSpc>
                  <a:spcPts val="2075"/>
                </a:lnSpc>
                <a:spcBef>
                  <a:spcPct val="0"/>
                </a:spcBef>
              </a:pPr>
              <a:endPara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lnSpc>
                  <a:spcPts val="2075"/>
                </a:lnSpc>
                <a:spcBef>
                  <a:spcPct val="0"/>
                </a:spcBef>
              </a:pPr>
              <a:r>
                <a:rPr lang="en-US" altLang="zh-CN" sz="2400" b="0" u="sng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assign</a:t>
              </a: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B[3:0] = 4'b01XX;</a:t>
              </a:r>
              <a:endPara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lnSpc>
                  <a:spcPts val="2075"/>
                </a:lnSpc>
                <a:spcBef>
                  <a:spcPct val="0"/>
                </a:spcBef>
              </a:pPr>
              <a:endPara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lnSpc>
                  <a:spcPts val="2075"/>
                </a:lnSpc>
                <a:spcBef>
                  <a:spcPct val="0"/>
                </a:spcBef>
              </a:pPr>
              <a:r>
                <a:rPr lang="en-US" altLang="zh-CN" sz="2400" b="0" u="sng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assign</a:t>
              </a: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C[15:0] = 4'h00ff;</a:t>
              </a:r>
              <a:endPara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lnSpc>
                  <a:spcPts val="2075"/>
                </a:lnSpc>
                <a:spcBef>
                  <a:spcPct val="0"/>
                </a:spcBef>
              </a:pPr>
              <a:endParaRPr lang="en-US" altLang="zh-CN" sz="2400" b="0" u="sng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>
                <a:lnSpc>
                  <a:spcPts val="2075"/>
                </a:lnSpc>
                <a:spcBef>
                  <a:spcPct val="0"/>
                </a:spcBef>
              </a:pPr>
              <a:r>
                <a:rPr lang="en-US" altLang="zh-CN" sz="2400" b="0" u="sng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assign</a:t>
              </a: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#3 {</a:t>
              </a:r>
              <a:r>
                <a:rPr lang="en-US" altLang="zh-CN" sz="2400" b="0" dirty="0" err="1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Cout</a:t>
              </a: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, S[3:0]} = A[3:0] + B[3:0] + </a:t>
              </a:r>
              <a:r>
                <a:rPr lang="en-US" altLang="zh-CN" sz="2400" b="0" dirty="0" err="1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Cin</a:t>
              </a: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;</a:t>
              </a: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141312" y="4788017"/>
              <a:ext cx="901700" cy="1154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4419250" y="4888029"/>
              <a:ext cx="1052512" cy="6778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673500" y="4813417"/>
              <a:ext cx="150812" cy="3000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898925" y="5038842"/>
              <a:ext cx="2555875" cy="325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  <a:spcBef>
                  <a:spcPct val="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use of arithmetic operator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471762" y="5565892"/>
              <a:ext cx="3294063" cy="325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  <a:spcBef>
                  <a:spcPct val="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multiple assignment (concatenation)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992087" y="6016742"/>
              <a:ext cx="6475413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  <a:spcBef>
                  <a:spcPct val="0"/>
                </a:spcBef>
              </a:pPr>
              <a:r>
                <a:rPr lang="en-US" altLang="zh-CN" sz="14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delay of performing computation, only used by simulator, not synthesis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5490812" y="2781417"/>
              <a:ext cx="1108075" cy="3206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490812" y="3427529"/>
              <a:ext cx="1227138" cy="1254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673500" y="2428208"/>
              <a:ext cx="3143250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  <a:spcBef>
                  <a:spcPct val="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use of Boolean operators</a:t>
              </a:r>
              <a:b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(~ for bit-wise, ! for logical negation)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774306" y="3193383"/>
              <a:ext cx="2805112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  <a:spcBef>
                  <a:spcPct val="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bits can take on four values</a:t>
              </a:r>
              <a:b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(0, 1, X, Z)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716237" y="4118092"/>
              <a:ext cx="1346201" cy="47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062437" y="3861711"/>
              <a:ext cx="2805113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1575"/>
                </a:lnSpc>
                <a:spcBef>
                  <a:spcPct val="0"/>
                </a:spcBef>
              </a:pPr>
              <a: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variables can be n-bits wide</a:t>
              </a:r>
              <a:b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</a:br>
              <a:r>
                <a:rPr lang="en-US" altLang="zh-CN" sz="1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(MSB:LSB)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789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Comparator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7043" y="1242139"/>
            <a:ext cx="7366934" cy="39138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Compare1 (A, B, Equal,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Alarger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Blarger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b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     A, B;</a:t>
            </a:r>
            <a:b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output    Equal,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Alarger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Blarger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assign Equal = (A &amp; B) | (~A &amp; ~B);</a:t>
            </a:r>
            <a:b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assign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Alarger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(A &amp; ~B);</a:t>
            </a:r>
            <a:b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assign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Blarger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(~A &amp; B</a:t>
            </a:r>
            <a:r>
              <a:rPr lang="en-US" altLang="zh-CN" sz="24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zh-CN" altLang="en-US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8512" y="4140339"/>
            <a:ext cx="33121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When evaluated?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What is synthesized?</a:t>
            </a:r>
          </a:p>
        </p:txBody>
      </p:sp>
    </p:spTree>
    <p:extLst>
      <p:ext uri="{BB962C8B-B14F-4D97-AF65-F5344CB8AC3E}">
        <p14:creationId xmlns:p14="http://schemas.microsoft.com/office/powerpoint/2010/main" val="3947064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Comparator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3548"/>
            <a:ext cx="6621379" cy="56354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Make a 4-bit comparator from 4 1-bit comparators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Compare4(A4, B4, Equal,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Alarger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Blarger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 [3:0] A4, B4;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output Equal,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Alarger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Blarger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wire e0, e1, e2, e3, Al0, Al1, Al2, Al3, B10, Bl1, Bl2, Bl3;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Compare1 cp0(A4[0], B4[0], e0, Al0, Bl0);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Compare1 cp1(A4[1], B4[1], e1, Al1, Bl1);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Compare1 cp2(A4[2], B4[2], e2, Al2, Bl2);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Compare1 cp3(A4[3], B4[3], e3, Al3, Bl3);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assign Equal = (e0 &amp; e1 &amp; e2 &amp; e3);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assign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Alarger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(Al3 | (Al2 &amp; e3) |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(Al1 &amp; e3 &amp; e2) |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      (Al0 &amp; e3 &amp; e2 &amp; e1));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assign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Blarger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(~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Alarger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&amp; ~Equal);</a:t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35052" y="5310530"/>
            <a:ext cx="5186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ea typeface="宋体" panose="02010600030101010101" pitchFamily="2" charset="-122"/>
              </a:rPr>
              <a:t>What would be a “better” behavioral version?</a:t>
            </a:r>
          </a:p>
        </p:txBody>
      </p:sp>
    </p:spTree>
    <p:extLst>
      <p:ext uri="{BB962C8B-B14F-4D97-AF65-F5344CB8AC3E}">
        <p14:creationId xmlns:p14="http://schemas.microsoft.com/office/powerpoint/2010/main" val="2443627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Simple Behavioral Model - 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always</a:t>
            </a:r>
            <a:r>
              <a:rPr lang="en-US" altLang="zh-CN" dirty="0">
                <a:ea typeface="宋体" panose="02010600030101010101" pitchFamily="2" charset="-122"/>
              </a:rPr>
              <a:t>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530"/>
            <a:ext cx="10515600" cy="1382419"/>
          </a:xfrm>
        </p:spPr>
        <p:txBody>
          <a:bodyPr/>
          <a:lstStyle/>
          <a:p>
            <a:pPr marL="347663" indent="-347663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always</a:t>
            </a:r>
            <a:r>
              <a:rPr lang="en-US" altLang="zh-CN" dirty="0">
                <a:ea typeface="宋体" panose="02010600030101010101" pitchFamily="2" charset="-122"/>
              </a:rPr>
              <a:t> block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Always waiting for a change to a trigger signal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Then executes the body</a:t>
            </a:r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706179" y="2723949"/>
            <a:ext cx="9151118" cy="3551703"/>
            <a:chOff x="1706179" y="2891102"/>
            <a:chExt cx="8042275" cy="338455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706179" y="2891102"/>
              <a:ext cx="8042275" cy="338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795" tIns="26626" rIns="18795" bIns="26626"/>
            <a:lstStyle>
              <a:lvl1pPr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450850" algn="l"/>
                  <a:tab pos="901700" algn="l"/>
                  <a:tab pos="1352550" algn="l"/>
                </a:tabLs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module </a:t>
              </a:r>
              <a:r>
                <a:rPr lang="en-US" altLang="zh-CN" sz="2400" b="0" dirty="0" err="1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and_gate</a:t>
              </a: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(out, in1, in2);</a:t>
              </a:r>
              <a:b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</a:b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input	in1, in2;</a:t>
              </a:r>
              <a:b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</a:b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output	out;</a:t>
              </a:r>
              <a:b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</a:b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</a:t>
              </a:r>
              <a:r>
                <a:rPr lang="en-US" altLang="zh-CN" sz="2400" b="0" dirty="0" err="1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reg</a:t>
              </a: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		out;</a:t>
              </a:r>
              <a:b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</a:b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/>
              </a:r>
              <a:b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</a:b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always @(in1 or in2) begin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   out = in1 &amp; in2;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 dirty="0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  end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 b="0" dirty="0" err="1">
                  <a:solidFill>
                    <a:srgbClr val="C0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endmodule</a:t>
              </a:r>
              <a:r>
                <a:rPr lang="en-US" altLang="zh-CN" sz="18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</a:br>
              <a:endPara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7041767" y="3710252"/>
              <a:ext cx="2405062" cy="1458912"/>
            </a:xfrm>
            <a:prstGeom prst="borderCallout1">
              <a:avLst>
                <a:gd name="adj1" fmla="val 7731"/>
                <a:gd name="adj2" fmla="val -3125"/>
                <a:gd name="adj3" fmla="val 31907"/>
                <a:gd name="adj4" fmla="val -1480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Not a real register!!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 Verilog register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Needed because of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assignment in always block</a:t>
              </a: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5463792" y="5599377"/>
              <a:ext cx="4049712" cy="644525"/>
            </a:xfrm>
            <a:prstGeom prst="borderCallout1">
              <a:avLst>
                <a:gd name="adj1" fmla="val 17477"/>
                <a:gd name="adj2" fmla="val -1856"/>
                <a:gd name="adj3" fmla="val -98280"/>
                <a:gd name="adj4" fmla="val -3474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215" tIns="45107" rIns="90215" bIns="45107">
              <a:spAutoFit/>
            </a:bodyPr>
            <a:lstStyle>
              <a:lvl1pPr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8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Specifies when block is executed </a:t>
              </a:r>
              <a:br>
                <a:rPr lang="en-US" altLang="zh-CN" sz="18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</a:br>
              <a:r>
                <a:rPr lang="en-US" altLang="zh-CN" sz="18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I.e., triggered by which signals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5497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always</a:t>
            </a:r>
            <a:r>
              <a:rPr lang="en-US" altLang="zh-CN" dirty="0">
                <a:ea typeface="宋体" panose="02010600030101010101" pitchFamily="2" charset="-122"/>
              </a:rPr>
              <a:t>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7663" indent="-347663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 procedure that describes the function of a circuit</a:t>
            </a:r>
          </a:p>
          <a:p>
            <a:pPr marL="752475" lvl="1" indent="-28892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Can contain many statements including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</a:p>
          <a:p>
            <a:pPr marL="752475" lvl="1" indent="-28892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Statements in the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always</a:t>
            </a:r>
            <a:r>
              <a:rPr lang="en-US" altLang="zh-CN" dirty="0">
                <a:ea typeface="宋体" panose="02010600030101010101" pitchFamily="2" charset="-122"/>
              </a:rPr>
              <a:t> block are executed </a:t>
            </a:r>
            <a:r>
              <a:rPr lang="en-US" altLang="zh-CN" i="1" dirty="0">
                <a:ea typeface="宋体" panose="02010600030101010101" pitchFamily="2" charset="-122"/>
              </a:rPr>
              <a:t>sequentially</a:t>
            </a:r>
          </a:p>
          <a:p>
            <a:pPr marL="1158875" lvl="2" indent="-23177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“blocking” assignment</a:t>
            </a:r>
          </a:p>
          <a:p>
            <a:pPr marL="1158875" lvl="2" indent="-23177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Continuous assignments &lt;= are executed in </a:t>
            </a:r>
            <a:r>
              <a:rPr lang="en-US" altLang="zh-CN" i="1" dirty="0">
                <a:ea typeface="宋体" panose="02010600030101010101" pitchFamily="2" charset="-122"/>
              </a:rPr>
              <a:t>parallel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622425" lvl="3" indent="-23177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Non-blocking</a:t>
            </a:r>
          </a:p>
          <a:p>
            <a:pPr marL="752475" lvl="1" indent="-28892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entire block is executed ‘at once’</a:t>
            </a:r>
          </a:p>
          <a:p>
            <a:pPr marL="1158875" lvl="2" indent="-23177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But the meaning is established by sequential interpretation</a:t>
            </a:r>
          </a:p>
          <a:p>
            <a:pPr marL="1622425" lvl="3" indent="-23177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Simulation micro time vs macro time</a:t>
            </a:r>
          </a:p>
          <a:p>
            <a:pPr marL="1622425" lvl="3" indent="-23177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synthesis</a:t>
            </a:r>
          </a:p>
          <a:p>
            <a:pPr marL="752475" lvl="1" indent="-28892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ea typeface="宋体" panose="02010600030101010101" pitchFamily="2" charset="-122"/>
              </a:rPr>
              <a:t>final</a:t>
            </a:r>
            <a:r>
              <a:rPr lang="en-US" altLang="zh-CN" dirty="0">
                <a:ea typeface="宋体" panose="02010600030101010101" pitchFamily="2" charset="-122"/>
              </a:rPr>
              <a:t> result describes the function of the circuit for current set of inputs</a:t>
            </a:r>
          </a:p>
          <a:p>
            <a:pPr marL="1158875" lvl="2" indent="-231775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intermediate assignments don’t matter, only the final result</a:t>
            </a:r>
          </a:p>
          <a:p>
            <a:pPr marL="347663" indent="-347663" defTabSz="927100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begin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end</a:t>
            </a:r>
            <a:r>
              <a:rPr lang="en-US" altLang="zh-CN" dirty="0">
                <a:ea typeface="宋体" panose="02010600030101010101" pitchFamily="2" charset="-122"/>
              </a:rPr>
              <a:t>  used to group </a:t>
            </a:r>
            <a:r>
              <a:rPr lang="en-US" altLang="zh-CN" dirty="0" smtClean="0">
                <a:ea typeface="宋体" panose="02010600030101010101" pitchFamily="2" charset="-122"/>
              </a:rPr>
              <a:t>statements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83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What Verilog generates storage elements?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Expressions produce combinational logic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Map inputs to outputs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Storage elements carries same values forward in time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49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State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" y="1193722"/>
            <a:ext cx="5398971" cy="50054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shifter (in,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A,B,C,clk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input in,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input A,B,C;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always @ (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posedge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C = B;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 = A;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A = in;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13313" y="1531728"/>
            <a:ext cx="5664200" cy="1266825"/>
            <a:chOff x="4697296" y="3722736"/>
            <a:chExt cx="5664200" cy="1266825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5551371" y="3738611"/>
              <a:ext cx="1371600" cy="838200"/>
              <a:chOff x="3168" y="1776"/>
              <a:chExt cx="864" cy="528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V="1">
                <a:off x="3552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Line 7"/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6754696" y="3722736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7227771" y="3738611"/>
              <a:ext cx="1371600" cy="838200"/>
              <a:chOff x="3168" y="1776"/>
              <a:chExt cx="864" cy="528"/>
            </a:xfrm>
          </p:grpSpPr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3552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8431096" y="3722736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8827971" y="3738611"/>
              <a:ext cx="1371600" cy="838200"/>
              <a:chOff x="3168" y="1776"/>
              <a:chExt cx="864" cy="528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V="1">
                <a:off x="3552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0031296" y="3722736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25" name="Group 31"/>
            <p:cNvGrpSpPr>
              <a:grpSpLocks/>
            </p:cNvGrpSpPr>
            <p:nvPr/>
          </p:nvGrpSpPr>
          <p:grpSpPr bwMode="auto">
            <a:xfrm>
              <a:off x="5017971" y="4576811"/>
              <a:ext cx="4495800" cy="412750"/>
              <a:chOff x="1920" y="3168"/>
              <a:chExt cx="2832" cy="260"/>
            </a:xfrm>
          </p:grpSpPr>
          <p:sp>
            <p:nvSpPr>
              <p:cNvPr id="26" name="Line 26"/>
              <p:cNvSpPr>
                <a:spLocks noChangeShapeType="1"/>
              </p:cNvSpPr>
              <p:nvPr/>
            </p:nvSpPr>
            <p:spPr bwMode="auto">
              <a:xfrm>
                <a:off x="2256" y="3360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7"/>
              <p:cNvSpPr>
                <a:spLocks noChangeShapeType="1"/>
              </p:cNvSpPr>
              <p:nvPr/>
            </p:nvSpPr>
            <p:spPr bwMode="auto">
              <a:xfrm flipV="1">
                <a:off x="2688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 flipV="1">
                <a:off x="3744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V="1">
                <a:off x="475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Text Box 30"/>
              <p:cNvSpPr txBox="1">
                <a:spLocks noChangeArrowheads="1"/>
              </p:cNvSpPr>
              <p:nvPr/>
            </p:nvSpPr>
            <p:spPr bwMode="auto">
              <a:xfrm>
                <a:off x="1920" y="3216"/>
                <a:ext cx="2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clk</a:t>
                </a:r>
              </a:p>
            </p:txBody>
          </p:sp>
        </p:grp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8523171" y="4119611"/>
              <a:ext cx="3810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6846771" y="4119611"/>
              <a:ext cx="3810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" name="Group 36"/>
            <p:cNvGrpSpPr>
              <a:grpSpLocks/>
            </p:cNvGrpSpPr>
            <p:nvPr/>
          </p:nvGrpSpPr>
          <p:grpSpPr bwMode="auto">
            <a:xfrm>
              <a:off x="4697296" y="3798936"/>
              <a:ext cx="930275" cy="336550"/>
              <a:chOff x="1718" y="2678"/>
              <a:chExt cx="586" cy="212"/>
            </a:xfrm>
          </p:grpSpPr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2064" y="288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Text Box 35"/>
              <p:cNvSpPr txBox="1">
                <a:spLocks noChangeArrowheads="1"/>
              </p:cNvSpPr>
              <p:nvPr/>
            </p:nvSpPr>
            <p:spPr bwMode="auto">
              <a:xfrm>
                <a:off x="1718" y="267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in</a:t>
                </a:r>
              </a:p>
            </p:txBody>
          </p:sp>
        </p:grp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282903" y="4024383"/>
            <a:ext cx="4340969" cy="1077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Block interpreted sequentially,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but action happens “at once”</a:t>
            </a:r>
          </a:p>
        </p:txBody>
      </p:sp>
    </p:spTree>
    <p:extLst>
      <p:ext uri="{BB962C8B-B14F-4D97-AF65-F5344CB8AC3E}">
        <p14:creationId xmlns:p14="http://schemas.microsoft.com/office/powerpoint/2010/main" val="25094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State Example2 – Non blocking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530"/>
            <a:ext cx="4725202" cy="49437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shifter (in,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A,B,C,clk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input in,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input A,B,C;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always @ (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posedge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 &lt;= A;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A &lt;= in;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C &lt;= B;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037388" y="1750194"/>
            <a:ext cx="5664200" cy="1266825"/>
            <a:chOff x="2727325" y="3810000"/>
            <a:chExt cx="5664200" cy="126682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581400" y="3825875"/>
              <a:ext cx="1371600" cy="838200"/>
              <a:chOff x="3168" y="1776"/>
              <a:chExt cx="864" cy="528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" name="Line 7"/>
              <p:cNvSpPr>
                <a:spLocks noChangeShapeType="1"/>
              </p:cNvSpPr>
              <p:nvPr/>
            </p:nvSpPr>
            <p:spPr bwMode="auto">
              <a:xfrm flipV="1">
                <a:off x="3552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Line 8"/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Line 9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4784725" y="38100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5257800" y="3825875"/>
              <a:ext cx="1371600" cy="838200"/>
              <a:chOff x="3168" y="1776"/>
              <a:chExt cx="864" cy="528"/>
            </a:xfrm>
          </p:grpSpPr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 flipV="1">
                <a:off x="3552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6461125" y="38100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6858000" y="3825875"/>
              <a:ext cx="1371600" cy="838200"/>
              <a:chOff x="3168" y="1776"/>
              <a:chExt cx="864" cy="528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 flipV="1">
                <a:off x="3552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8061325" y="38100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25" name="Group 26"/>
            <p:cNvGrpSpPr>
              <a:grpSpLocks/>
            </p:cNvGrpSpPr>
            <p:nvPr/>
          </p:nvGrpSpPr>
          <p:grpSpPr bwMode="auto">
            <a:xfrm>
              <a:off x="3048000" y="4664075"/>
              <a:ext cx="4495800" cy="412750"/>
              <a:chOff x="1920" y="3168"/>
              <a:chExt cx="2832" cy="260"/>
            </a:xfrm>
          </p:grpSpPr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>
                <a:off x="2256" y="3360"/>
                <a:ext cx="24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 flipV="1">
                <a:off x="2688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V="1">
                <a:off x="3744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 flipV="1">
                <a:off x="475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Text Box 31"/>
              <p:cNvSpPr txBox="1">
                <a:spLocks noChangeArrowheads="1"/>
              </p:cNvSpPr>
              <p:nvPr/>
            </p:nvSpPr>
            <p:spPr bwMode="auto">
              <a:xfrm>
                <a:off x="1920" y="3216"/>
                <a:ext cx="2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clk</a:t>
                </a:r>
              </a:p>
            </p:txBody>
          </p:sp>
        </p:grp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6553200" y="4206875"/>
              <a:ext cx="3810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4876800" y="4206875"/>
              <a:ext cx="3810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2727325" y="3886200"/>
              <a:ext cx="930275" cy="336550"/>
              <a:chOff x="1718" y="2678"/>
              <a:chExt cx="586" cy="212"/>
            </a:xfrm>
          </p:grpSpPr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2064" y="288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1718" y="267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in</a:t>
                </a:r>
              </a:p>
            </p:txBody>
          </p:sp>
        </p:grp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967664" y="3984096"/>
            <a:ext cx="4572000" cy="17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Non-blocking: all statements interpreted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Everything on the RHS evaluated,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Then all assignments performed</a:t>
            </a:r>
          </a:p>
        </p:txBody>
      </p:sp>
    </p:spTree>
    <p:extLst>
      <p:ext uri="{BB962C8B-B14F-4D97-AF65-F5344CB8AC3E}">
        <p14:creationId xmlns:p14="http://schemas.microsoft.com/office/powerpoint/2010/main" val="4963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6844"/>
            <a:ext cx="10515600" cy="645458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VERILOG vs. VHDL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2299" y="984418"/>
            <a:ext cx="5476774" cy="55222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Verilog: one </a:t>
            </a:r>
            <a:r>
              <a:rPr lang="en-US" altLang="zh-CN" dirty="0">
                <a:ea typeface="宋体" panose="02010600030101010101" pitchFamily="2" charset="-122"/>
              </a:rPr>
              <a:t>building block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Module: modules connect through their port similarly as in VHDL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Usually there is only one module per file.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A top level invokes instances of other modules.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Modules can be specified behaviorally or structurally.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Behavioral specification defines behavior of digital system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Structural specification defines hierarchical interconnection of sub </a:t>
            </a:r>
            <a:r>
              <a:rPr lang="en-US" altLang="zh-CN" dirty="0" smtClean="0">
                <a:ea typeface="宋体" panose="02010600030101010101" pitchFamily="2" charset="-122"/>
              </a:rPr>
              <a:t>modules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2534" y="984418"/>
            <a:ext cx="5283466" cy="540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VHDL: Uses top-down approach to partition design into small blocks ‘components’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Entity: describes interface signals &amp; basic building blocks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Architecture: describes behavior, each entity can have multiple Architectures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Configuration: sort of parts list for a design, which behavior to use for each entity.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Package: toolbox used to build design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6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State Example2 – interactive quiz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530"/>
            <a:ext cx="5254592" cy="42411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shifter (in,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A,B,C,clk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input in,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input A,B,C;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always @ (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posedge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clk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 begin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A = in;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 = A;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C = B;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end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24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987941" y="1341530"/>
            <a:ext cx="4649000" cy="4645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Variable becomes a storage element if its value is preserved (carried forward in time) despite changes in variables the produce it.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Not whether it is declared as a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wire</a:t>
            </a:r>
            <a:r>
              <a:rPr lang="en-US" altLang="zh-CN" dirty="0" smtClean="0">
                <a:ea typeface="宋体" panose="02010600030101010101" pitchFamily="2" charset="-122"/>
              </a:rPr>
              <a:t> or a </a:t>
            </a:r>
            <a:r>
              <a:rPr lang="en-US" altLang="zh-CN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dirty="0" smtClean="0">
                <a:ea typeface="宋体" panose="02010600030101010101" pitchFamily="2" charset="-122"/>
              </a:rPr>
              <a:t>!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33816" y="4482981"/>
            <a:ext cx="2530475" cy="1266825"/>
            <a:chOff x="2727325" y="4175125"/>
            <a:chExt cx="2530475" cy="1266825"/>
          </a:xfrm>
        </p:grpSpPr>
        <p:sp>
          <p:nvSpPr>
            <p:cNvPr id="5" name="Text Box 18"/>
            <p:cNvSpPr txBox="1">
              <a:spLocks noChangeArrowheads="1"/>
            </p:cNvSpPr>
            <p:nvPr/>
          </p:nvSpPr>
          <p:spPr bwMode="auto">
            <a:xfrm>
              <a:off x="4800600" y="46482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4800600" y="48768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3581400" y="53340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V="1">
              <a:off x="4267200" y="5029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3048000" y="5105400"/>
              <a:ext cx="466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clk</a:t>
              </a:r>
            </a:p>
          </p:txBody>
        </p: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727325" y="4175125"/>
              <a:ext cx="2530475" cy="854075"/>
              <a:chOff x="1718" y="2630"/>
              <a:chExt cx="1594" cy="538"/>
            </a:xfrm>
          </p:grpSpPr>
          <p:grpSp>
            <p:nvGrpSpPr>
              <p:cNvPr id="11" name="Group 5"/>
              <p:cNvGrpSpPr>
                <a:grpSpLocks/>
              </p:cNvGrpSpPr>
              <p:nvPr/>
            </p:nvGrpSpPr>
            <p:grpSpPr bwMode="auto">
              <a:xfrm>
                <a:off x="2256" y="2640"/>
                <a:ext cx="864" cy="528"/>
                <a:chOff x="3168" y="1776"/>
                <a:chExt cx="864" cy="528"/>
              </a:xfrm>
            </p:grpSpPr>
            <p:sp>
              <p:nvSpPr>
                <p:cNvPr id="17" name="Rectangle 6"/>
                <p:cNvSpPr>
                  <a:spLocks noChangeArrowheads="1"/>
                </p:cNvSpPr>
                <p:nvPr/>
              </p:nvSpPr>
              <p:spPr bwMode="auto">
                <a:xfrm>
                  <a:off x="3408" y="1776"/>
                  <a:ext cx="384" cy="5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552" y="220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00" y="220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Line 9"/>
                <p:cNvSpPr>
                  <a:spLocks noChangeShapeType="1"/>
                </p:cNvSpPr>
                <p:nvPr/>
              </p:nvSpPr>
              <p:spPr bwMode="auto">
                <a:xfrm>
                  <a:off x="3168" y="201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>
                  <a:off x="3792" y="201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3014" y="2630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3" name="Line 33"/>
              <p:cNvSpPr>
                <a:spLocks noChangeShapeType="1"/>
              </p:cNvSpPr>
              <p:nvPr/>
            </p:nvSpPr>
            <p:spPr bwMode="auto">
              <a:xfrm>
                <a:off x="3072" y="288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" name="Group 34"/>
              <p:cNvGrpSpPr>
                <a:grpSpLocks/>
              </p:cNvGrpSpPr>
              <p:nvPr/>
            </p:nvGrpSpPr>
            <p:grpSpPr bwMode="auto">
              <a:xfrm>
                <a:off x="1718" y="2678"/>
                <a:ext cx="586" cy="212"/>
                <a:chOff x="1718" y="2678"/>
                <a:chExt cx="586" cy="212"/>
              </a:xfrm>
            </p:grpSpPr>
            <p:sp>
              <p:nvSpPr>
                <p:cNvPr id="15" name="Line 35"/>
                <p:cNvSpPr>
                  <a:spLocks noChangeShapeType="1"/>
                </p:cNvSpPr>
                <p:nvPr/>
              </p:nvSpPr>
              <p:spPr bwMode="auto">
                <a:xfrm>
                  <a:off x="2064" y="288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718" y="2678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50000"/>
                    </a:spcBef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zh-CN">
                      <a:ea typeface="宋体" panose="02010600030101010101" pitchFamily="2" charset="-122"/>
                    </a:rPr>
                    <a:t>in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42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“Complete” Assignments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 defTabSz="927100"/>
            <a:r>
              <a:rPr lang="en-US" altLang="zh-CN" sz="3200" dirty="0">
                <a:ea typeface="宋体" panose="02010600030101010101" pitchFamily="2" charset="-122"/>
              </a:rPr>
              <a:t>If an </a:t>
            </a:r>
            <a:r>
              <a:rPr lang="en-US" altLang="zh-CN" sz="3200" dirty="0">
                <a:latin typeface="Courier New" panose="02070309020205020404" pitchFamily="49" charset="0"/>
                <a:ea typeface="宋体" panose="02010600030101010101" pitchFamily="2" charset="-122"/>
              </a:rPr>
              <a:t>always</a:t>
            </a:r>
            <a:r>
              <a:rPr lang="en-US" altLang="zh-CN" sz="3200" dirty="0">
                <a:ea typeface="宋体" panose="02010600030101010101" pitchFamily="2" charset="-122"/>
              </a:rPr>
              <a:t> block executes, and a variable is </a:t>
            </a:r>
            <a:r>
              <a:rPr lang="en-US" altLang="zh-CN" sz="3200" i="1" dirty="0">
                <a:ea typeface="宋体" panose="02010600030101010101" pitchFamily="2" charset="-122"/>
              </a:rPr>
              <a:t>not</a:t>
            </a:r>
            <a:r>
              <a:rPr lang="en-US" altLang="zh-CN" sz="3200" dirty="0">
                <a:ea typeface="宋体" panose="02010600030101010101" pitchFamily="2" charset="-122"/>
              </a:rPr>
              <a:t> assigned</a:t>
            </a:r>
          </a:p>
          <a:p>
            <a:pPr marL="752475" lvl="1" indent="-288925" defTabSz="927100"/>
            <a:r>
              <a:rPr lang="en-US" altLang="zh-CN" sz="2800" dirty="0">
                <a:ea typeface="宋体" panose="02010600030101010101" pitchFamily="2" charset="-122"/>
              </a:rPr>
              <a:t>Variable keeps its old value (think implicit state!)</a:t>
            </a:r>
          </a:p>
          <a:p>
            <a:pPr marL="752475" lvl="1" indent="-288925" defTabSz="927100"/>
            <a:r>
              <a:rPr lang="en-US" altLang="zh-CN" sz="2800" i="1" dirty="0">
                <a:ea typeface="宋体" panose="02010600030101010101" pitchFamily="2" charset="-122"/>
              </a:rPr>
              <a:t>NOT</a:t>
            </a:r>
            <a:r>
              <a:rPr lang="en-US" altLang="zh-CN" sz="2800" dirty="0">
                <a:ea typeface="宋体" panose="02010600030101010101" pitchFamily="2" charset="-122"/>
              </a:rPr>
              <a:t> combinational logic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 latch is inserted (implied memory)</a:t>
            </a:r>
          </a:p>
          <a:p>
            <a:pPr marL="752475" lvl="1" indent="-288925" defTabSz="927100"/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This is usually </a:t>
            </a:r>
            <a:r>
              <a:rPr lang="en-US" altLang="zh-CN" sz="2800" i="1" dirty="0">
                <a:ea typeface="宋体" panose="02010600030101010101" pitchFamily="2" charset="-122"/>
                <a:sym typeface="Symbol" panose="05050102010706020507" pitchFamily="18" charset="2"/>
              </a:rPr>
              <a:t>not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 what you want: dangerous for the novice!</a:t>
            </a:r>
          </a:p>
          <a:p>
            <a:pPr marL="347663" indent="-347663" defTabSz="927100"/>
            <a:r>
              <a:rPr lang="en-US" altLang="zh-CN" sz="3200" dirty="0">
                <a:ea typeface="宋体" panose="02010600030101010101" pitchFamily="2" charset="-122"/>
              </a:rPr>
              <a:t>Any variable assigned in an </a:t>
            </a:r>
            <a:r>
              <a:rPr lang="en-US" altLang="zh-CN" sz="3200" dirty="0">
                <a:latin typeface="Courier New" panose="02070309020205020404" pitchFamily="49" charset="0"/>
                <a:ea typeface="宋体" panose="02010600030101010101" pitchFamily="2" charset="-122"/>
              </a:rPr>
              <a:t>always</a:t>
            </a:r>
            <a:r>
              <a:rPr lang="en-US" altLang="zh-CN" sz="3200" dirty="0">
                <a:ea typeface="宋体" panose="02010600030101010101" pitchFamily="2" charset="-122"/>
              </a:rPr>
              <a:t> block should be assigned for any (and every!) execution of the block.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9960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Incomplete Triggers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1531"/>
            <a:ext cx="10515600" cy="1035910"/>
          </a:xfrm>
        </p:spPr>
        <p:txBody>
          <a:bodyPr>
            <a:normAutofit/>
          </a:bodyPr>
          <a:lstStyle/>
          <a:p>
            <a:pPr marL="347663" indent="-347663" defTabSz="927100"/>
            <a:r>
              <a:rPr lang="en-US" altLang="zh-CN" sz="2400" dirty="0">
                <a:ea typeface="宋体" panose="02010600030101010101" pitchFamily="2" charset="-122"/>
              </a:rPr>
              <a:t>Leaving out an input trigger usually results in a sequential circuit</a:t>
            </a:r>
          </a:p>
          <a:p>
            <a:pPr marL="347663" indent="-347663" defTabSz="927100"/>
            <a:r>
              <a:rPr lang="en-US" altLang="zh-CN" sz="2400" dirty="0">
                <a:ea typeface="宋体" panose="02010600030101010101" pitchFamily="2" charset="-122"/>
              </a:rPr>
              <a:t>Example:  The output of this “and” gate depends on the input history</a:t>
            </a:r>
          </a:p>
          <a:p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59555" y="2377441"/>
            <a:ext cx="5261009" cy="38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0850" algn="l"/>
                <a:tab pos="901700" algn="l"/>
                <a:tab pos="1352550" algn="l"/>
              </a:tabLs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and_gate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(out, in1, in2);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		in1, in2;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output		out;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	out;</a:t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@(in1) begin</a:t>
            </a:r>
          </a:p>
          <a:p>
            <a:pPr>
              <a:spcBef>
                <a:spcPts val="400"/>
              </a:spcBef>
            </a:pP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out = in1 &amp; in2;</a:t>
            </a:r>
          </a:p>
          <a:p>
            <a:pPr>
              <a:spcBef>
                <a:spcPts val="400"/>
              </a:spcBef>
            </a:pPr>
            <a:r>
              <a:rPr lang="en-US" altLang="zh-CN" sz="2400" b="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b="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</a:t>
            </a:r>
          </a:p>
          <a:p>
            <a:pPr>
              <a:spcBef>
                <a:spcPts val="400"/>
              </a:spcBef>
            </a:pPr>
            <a:endParaRPr lang="en-US" altLang="zh-CN" sz="2400" b="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400" b="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2400" b="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58001" y="4125689"/>
            <a:ext cx="5253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What Hardware would this generate?</a:t>
            </a:r>
          </a:p>
        </p:txBody>
      </p:sp>
    </p:spTree>
    <p:extLst>
      <p:ext uri="{BB962C8B-B14F-4D97-AF65-F5344CB8AC3E}">
        <p14:creationId xmlns:p14="http://schemas.microsoft.com/office/powerpoint/2010/main" val="191797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Behavioral with Bit Vectors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0437" y="966065"/>
            <a:ext cx="5321968" cy="55825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//Behavioral model of 32-bitwide 2-to-1 multiplexor.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mux32 (in0,in1,select,out);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[31:0] in0,in1;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	select;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output [31:0] out;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//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[31:0] out;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always @ (in0 or in1 or select)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if (select) out=in1;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else out=in0;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Mux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18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//Behavioral model of 32-bit adder.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add32 (S,A,B);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[31:0] A,B;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output [31:0] S;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[31:0] S;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always @ (A or B)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S = A + B;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Add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18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0" y="3125128"/>
            <a:ext cx="4253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Notes: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inputs,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outputs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32-bits wide</a:t>
            </a:r>
          </a:p>
        </p:txBody>
      </p:sp>
    </p:spTree>
    <p:extLst>
      <p:ext uri="{BB962C8B-B14F-4D97-AF65-F5344CB8AC3E}">
        <p14:creationId xmlns:p14="http://schemas.microsoft.com/office/powerpoint/2010/main" val="225531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Hierarchy &amp; Bit Vectors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2565"/>
            <a:ext cx="6399998" cy="50054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//Assuming we have already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defined a 2-input mux (either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structurally or behaviorally,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//4-input mux built from 3 2-input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muxes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mux4 (in0, in1, in2, in3, select, out);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in0,in1,in2,in3;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[1:0] select;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output      out;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wire        w0,w1;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mux2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m0 (.select(select[0]), .in0(in0), .in1(in1), .out(w0)),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m1 (.select(select[0]), .in0(in2), .in1(in3), .out(w1)),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m3 (.select(select[1]), .in0(w0), .in1(w1), .out(out));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mux4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0327" y="1822490"/>
            <a:ext cx="5133473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Notes: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instantiation similar to primitives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select is 2-bits wide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CN" sz="24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named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port assignment</a:t>
            </a:r>
          </a:p>
        </p:txBody>
      </p:sp>
    </p:spTree>
    <p:extLst>
      <p:ext uri="{BB962C8B-B14F-4D97-AF65-F5344CB8AC3E}">
        <p14:creationId xmlns:p14="http://schemas.microsoft.com/office/powerpoint/2010/main" val="1188100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4375"/>
            <a:ext cx="10515600" cy="1276542"/>
          </a:xfrm>
        </p:spPr>
        <p:txBody>
          <a:bodyPr/>
          <a:lstStyle/>
          <a:p>
            <a:pPr marL="347663" indent="-347663" defTabSz="9271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Same syntax as C if statement</a:t>
            </a:r>
          </a:p>
          <a:p>
            <a:pPr marL="347663" indent="-347663" defTabSz="92710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Sequential meaning, action “at once”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0182" y="211237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Simple 4-1 mux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mux4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A, B, C, D, Y);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[1:0]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// 2-bit control signal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A, B, C, D;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Y;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Y;			// target of assignment</a:t>
            </a:r>
          </a:p>
          <a:p>
            <a:pPr>
              <a:spcBef>
                <a:spcPct val="0"/>
              </a:spcBef>
            </a:pP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 A or B or C or D)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if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== 2’b00) Y = A;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else if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== 2’b01) Y = B;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else if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== 2’b10) Y = C;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else if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== 2’b11) Y = D;</a:t>
            </a:r>
          </a:p>
          <a:p>
            <a:pPr>
              <a:spcBef>
                <a:spcPct val="0"/>
              </a:spcBef>
            </a:pP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655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3051"/>
            <a:ext cx="7025640" cy="5005481"/>
          </a:xfrm>
        </p:spPr>
        <p:txBody>
          <a:bodyPr>
            <a:noAutofit/>
          </a:bodyPr>
          <a:lstStyle/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Simple 4-1 mux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mux4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A, B, C, D, Y);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[1:0]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// 2-bit control signal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A, B, C, D;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Y;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Y;			// target of assignment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 A or B or C or D)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if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[0] == 0)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if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[1] == 0) Y = A;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else             Y = B;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else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if (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[1] == 0) Y = C;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else             Y = D;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zh-CN" altLang="en-US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045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8965"/>
            <a:ext cx="10515600" cy="1363169"/>
          </a:xfrm>
        </p:spPr>
        <p:txBody>
          <a:bodyPr/>
          <a:lstStyle/>
          <a:p>
            <a:pPr marL="347663" indent="-347663" defTabSz="927100"/>
            <a:r>
              <a:rPr lang="en-US" altLang="zh-CN" dirty="0">
                <a:ea typeface="宋体" panose="02010600030101010101" pitchFamily="2" charset="-122"/>
              </a:rPr>
              <a:t>Sequential execution of cases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Only first case that matches is executed (no break)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Default case can be used 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31898" y="240213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Simple 4-1 mux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mux4 (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A, B, C, D, Y);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[1:0]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// 2-bit control signal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A, B, C, D;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Y;</a:t>
            </a: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Y;			// target of assignment</a:t>
            </a: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or A or B or C or D)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case (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2’b00: Y = A;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2’b01: Y = B;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2’b10: Y = C;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2’b11: Y = D;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7215188" y="4895850"/>
            <a:ext cx="0" cy="1128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997575" y="5121275"/>
            <a:ext cx="2335213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18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Conditions tested in</a:t>
            </a:r>
            <a:br>
              <a:rPr lang="en-US" altLang="zh-CN" sz="18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en-US" altLang="zh-CN" sz="18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top to bottom order</a:t>
            </a:r>
          </a:p>
        </p:txBody>
      </p:sp>
    </p:spTree>
    <p:extLst>
      <p:ext uri="{BB962C8B-B14F-4D97-AF65-F5344CB8AC3E}">
        <p14:creationId xmlns:p14="http://schemas.microsoft.com/office/powerpoint/2010/main" val="3269426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3600"/>
            <a:ext cx="10515600" cy="1122537"/>
          </a:xfrm>
        </p:spPr>
        <p:txBody>
          <a:bodyPr>
            <a:noAutofit/>
          </a:bodyPr>
          <a:lstStyle/>
          <a:p>
            <a:pPr marL="347663" indent="-347663" defTabSz="927100">
              <a:lnSpc>
                <a:spcPct val="85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Without the default case, this example would create a latch for Y! </a:t>
            </a:r>
          </a:p>
          <a:p>
            <a:pPr marL="752475" lvl="1" indent="-288925" defTabSz="927100">
              <a:lnSpc>
                <a:spcPct val="85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your generating hardware, not programming</a:t>
            </a:r>
          </a:p>
          <a:p>
            <a:pPr marL="347663" indent="-347663" defTabSz="927100"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Assigning X to a variable means synthesis is free to assign any value</a:t>
            </a:r>
          </a:p>
          <a:p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68877" y="2076687"/>
            <a:ext cx="787667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Simple binary encoder (input is 1-hot)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encode (A, Y);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 [7:0] A;	 	// 8-bit input vector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[2:0] Y;		// 3-bit encoded output</a:t>
            </a:r>
          </a:p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[2:0] Y;		// target of assignment</a:t>
            </a:r>
          </a:p>
          <a:p>
            <a:pPr>
              <a:spcBef>
                <a:spcPct val="0"/>
              </a:spcBef>
            </a:pP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@(A)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case (A)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8’b00000001: Y = 0;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8’b00000010: Y = 1;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8’b00000100: Y = 2;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8’b00001000: Y = 3;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8’b00010000: Y = 4;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8’b00100000: Y = 5;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8’b01000000: Y = 6;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8’b10000000: Y = 7;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default:     Y = 3’bX;	// Don’t care when input is not 1-hot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956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454"/>
            <a:ext cx="10515600" cy="941294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ea typeface="宋体" panose="02010600030101010101" pitchFamily="2" charset="-122"/>
              </a:rPr>
              <a:t>cont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2860"/>
            <a:ext cx="10515600" cy="939657"/>
          </a:xfrm>
        </p:spPr>
        <p:txBody>
          <a:bodyPr/>
          <a:lstStyle/>
          <a:p>
            <a:pPr marL="347663" indent="-347663" defTabSz="927100"/>
            <a:r>
              <a:rPr lang="en-US" altLang="zh-CN" dirty="0">
                <a:ea typeface="宋体" panose="02010600030101010101" pitchFamily="2" charset="-122"/>
              </a:rPr>
              <a:t>Cases are executed sequentially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The following implements a </a:t>
            </a:r>
            <a:r>
              <a:rPr lang="en-US" altLang="zh-CN" i="1" dirty="0">
                <a:ea typeface="宋体" panose="02010600030101010101" pitchFamily="2" charset="-122"/>
              </a:rPr>
              <a:t>priority</a:t>
            </a:r>
            <a:r>
              <a:rPr lang="en-US" altLang="zh-CN" dirty="0">
                <a:ea typeface="宋体" panose="02010600030101010101" pitchFamily="2" charset="-122"/>
              </a:rPr>
              <a:t> encoder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4746" y="1773064"/>
            <a:ext cx="642646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Priority encoder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encode (A, Y);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 [7:0] A;	 	// 8-bit input vector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[2:0] Y;		// 3-bit encoded output</a:t>
            </a:r>
          </a:p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[2:0] Y;		// target of assignment</a:t>
            </a:r>
          </a:p>
          <a:p>
            <a:pPr>
              <a:spcBef>
                <a:spcPct val="0"/>
              </a:spcBef>
            </a:pP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@(A)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case (1’b1)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A[0]:    Y = 0;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A[1]:    Y = 1;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A[2]:    Y = 2;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A[3]:    Y = 3;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A[4]:    Y = 4;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A[5]:    Y = 5;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A[6]:    Y = 6;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A[7]:    Y = 7;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default: Y = 3’bX;	// Don’t care when input is all 0’s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89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Similarities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These languages have taken designers from low level detail to much higher level of abstraction.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In 2000 VI &amp; OVI merged into </a:t>
            </a:r>
            <a:r>
              <a:rPr lang="en-US" altLang="zh-CN" dirty="0">
                <a:ea typeface="宋体" panose="02010600030101010101" pitchFamily="2" charset="-122"/>
              </a:rPr>
              <a:t>Accellera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  <a:hlinkClick r:id="rId2"/>
              </a:rPr>
              <a:t>http://</a:t>
            </a:r>
            <a:r>
              <a:rPr lang="en-US" altLang="zh-CN" sz="2000" dirty="0" smtClean="0">
                <a:ea typeface="宋体" panose="02010600030101010101" pitchFamily="2" charset="-122"/>
                <a:hlinkClick r:id="rId2"/>
              </a:rPr>
              <a:t>www.accellera.org/about</a:t>
            </a:r>
            <a:r>
              <a:rPr lang="en-US" altLang="zh-CN" sz="2000" dirty="0" smtClean="0">
                <a:ea typeface="宋体" panose="02010600030101010101" pitchFamily="2" charset="-122"/>
              </a:rPr>
              <a:t> )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Simulation </a:t>
            </a:r>
            <a:r>
              <a:rPr lang="en-US" altLang="zh-CN" dirty="0">
                <a:ea typeface="宋体" panose="02010600030101010101" pitchFamily="2" charset="-122"/>
              </a:rPr>
              <a:t>&amp; synthesis are the two main kinds of tools which operate on the VHDL &amp; Verilog languages.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They are not a toolset or methodology they are each a different language.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However toolsets and methodologies are essential for their effective use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Latest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languages: </a:t>
            </a:r>
            <a:r>
              <a:rPr lang="en-US" altLang="zh-CN" dirty="0" err="1" smtClean="0">
                <a:solidFill>
                  <a:srgbClr val="FF0000"/>
                </a:solidFill>
              </a:rPr>
              <a:t>SystemC</a:t>
            </a:r>
            <a:r>
              <a:rPr lang="en-US" altLang="zh-CN" dirty="0">
                <a:solidFill>
                  <a:srgbClr val="FF0000"/>
                </a:solidFill>
              </a:rPr>
              <a:t>, Universal Verification Methodology (UVM), and IP-XACT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8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Parallel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8541"/>
            <a:ext cx="10515600" cy="1016659"/>
          </a:xfrm>
        </p:spPr>
        <p:txBody>
          <a:bodyPr/>
          <a:lstStyle/>
          <a:p>
            <a:pPr marL="347663" indent="-347663" defTabSz="927100"/>
            <a:r>
              <a:rPr lang="en-US" altLang="zh-CN" sz="2000" dirty="0">
                <a:ea typeface="宋体" panose="02010600030101010101" pitchFamily="2" charset="-122"/>
              </a:rPr>
              <a:t>A priority encoder is more expensive than a simple encoder</a:t>
            </a:r>
          </a:p>
          <a:p>
            <a:pPr marL="752475" lvl="1" indent="-288925" defTabSz="927100"/>
            <a:r>
              <a:rPr lang="en-US" altLang="zh-CN" sz="1600" dirty="0">
                <a:ea typeface="宋体" panose="02010600030101010101" pitchFamily="2" charset="-122"/>
              </a:rPr>
              <a:t>If we know the input is 1-hot, we can tell the synthesis tools</a:t>
            </a:r>
          </a:p>
          <a:p>
            <a:pPr marL="752475" lvl="1" indent="-288925" defTabSz="927100"/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“parallel-case”</a:t>
            </a:r>
            <a:r>
              <a:rPr lang="en-US" altLang="zh-CN" sz="1600" dirty="0">
                <a:ea typeface="宋体" panose="02010600030101010101" pitchFamily="2" charset="-122"/>
              </a:rPr>
              <a:t> pragma says the order of cases does not matter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6708" y="1758598"/>
            <a:ext cx="53644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simple encoder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encode (A, Y);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 [7:0] A;	 	// 8-bit input vector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[2:0] Y;		// 3-bit encoded output</a:t>
            </a:r>
          </a:p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[2:0] Y;		// target of assignment</a:t>
            </a:r>
          </a:p>
          <a:p>
            <a:pPr>
              <a:spcBef>
                <a:spcPct val="0"/>
              </a:spcBef>
            </a:pP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@(A)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case (1’b1)		// synthesis parallel-case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A[0]:    Y = 0;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A[1]:    Y = 1;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A[2]:    Y = 2;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A[3]:    Y = 3;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A[4]:    Y = 4;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A[5]:    Y = 5;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A[6]:    Y = 6;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A[7]:    Y = 7;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default: Y = 3’bX;	// Don’t care when input is all 0’s</a:t>
            </a:r>
          </a:p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61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</a:t>
            </a:r>
            <a:r>
              <a:rPr lang="en-US" altLang="zh-CN" dirty="0" err="1">
                <a:ea typeface="宋体" panose="02010600030101010101" pitchFamily="2" charset="-122"/>
              </a:rPr>
              <a:t>casex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/>
            <a:r>
              <a:rPr lang="en-US" altLang="zh-CN" dirty="0">
                <a:ea typeface="宋体" panose="02010600030101010101" pitchFamily="2" charset="-122"/>
              </a:rPr>
              <a:t>Like case, but cases can include ‘X’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X bits not used when evaluating the cases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In other words, you don’t care about those bits!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64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casex</a:t>
            </a:r>
            <a:r>
              <a:rPr lang="en-US" altLang="zh-CN" dirty="0">
                <a:ea typeface="宋体" panose="02010600030101010101" pitchFamily="2" charset="-122"/>
              </a:rPr>
              <a:t>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1294"/>
            <a:ext cx="7073766" cy="5834891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Priority encoder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encode (A, valid, Y);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 [7:0] A;	 	// 8-bit input vector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[2:0] Y;		// 3-bit encoded output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valid;		// Asserted when an input is not all 0’s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[2:0] Y;		// target of assignment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valid;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@(A) begin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valid = 1;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casex</a:t>
            </a: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(A)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8’bXXXXXXX1: Y = 0;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8’bXXXXXX10: Y = 1;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8’bXXXXX100: Y = 2;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8’bXXXX1000: Y = 3;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8’bXXX10000: Y = 4;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8’bXX100000: Y = 5;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8’bX1000000: Y = 6;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8’b10000000: Y = 7;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default:  begin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valid = 0;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Y = 3’bX;	// Don’t care when input is all 0’s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end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endcase</a:t>
            </a: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end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</a:pPr>
            <a:r>
              <a:rPr lang="en-US" altLang="zh-CN" sz="16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6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137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1295"/>
            <a:ext cx="10515600" cy="1388020"/>
          </a:xfrm>
        </p:spPr>
        <p:txBody>
          <a:bodyPr>
            <a:normAutofit/>
          </a:bodyPr>
          <a:lstStyle/>
          <a:p>
            <a:pPr marL="347663" indent="-347663" defTabSz="9271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ea typeface="宋体" panose="02010600030101010101" pitchFamily="2" charset="-122"/>
              </a:rPr>
              <a:t> is similar to C</a:t>
            </a:r>
          </a:p>
          <a:p>
            <a:pPr marL="347663" indent="-347663" defTabSz="92710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2000" dirty="0">
                <a:ea typeface="宋体" panose="02010600030101010101" pitchFamily="2" charset="-122"/>
              </a:rPr>
              <a:t> statement is executed at compile time (like macro expansion)</a:t>
            </a:r>
          </a:p>
          <a:p>
            <a:pPr marL="752475" lvl="1" indent="-288925" defTabSz="927100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Result is all that matters, not how result is calculated</a:t>
            </a:r>
          </a:p>
          <a:p>
            <a:pPr marL="752475" lvl="1" indent="-288925" defTabSz="927100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hlink"/>
                </a:solidFill>
                <a:ea typeface="宋体" panose="02010600030101010101" pitchFamily="2" charset="-122"/>
              </a:rPr>
              <a:t>Use in </a:t>
            </a:r>
            <a:r>
              <a:rPr lang="en-US" altLang="zh-CN" sz="1600" dirty="0" err="1">
                <a:solidFill>
                  <a:schemeClr val="hlink"/>
                </a:solidFill>
                <a:ea typeface="宋体" panose="02010600030101010101" pitchFamily="2" charset="-122"/>
              </a:rPr>
              <a:t>testbenches</a:t>
            </a:r>
            <a:r>
              <a:rPr lang="en-US" altLang="zh-CN" sz="1600" dirty="0">
                <a:solidFill>
                  <a:schemeClr val="hlink"/>
                </a:solidFill>
                <a:ea typeface="宋体" panose="02010600030101010101" pitchFamily="2" charset="-122"/>
              </a:rPr>
              <a:t> only!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4328" y="2184938"/>
            <a:ext cx="9214585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 simple encoder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encode (A, Y);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input  [7:0] A;	 	// 8-bit input vector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output [2:0] Y;		// 3-bit encoded output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[2:0] Y;		// target of assignment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integer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		// Temporary variables for program only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[7:0] test;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@(A) begin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test = 8b’00000001;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Y = 3’bX;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for (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&lt; 8;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+ 1) begin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if (A == test) Y = N;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test = test &lt;&lt;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end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end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en-US" altLang="zh-CN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740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Another Behavioral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1295"/>
            <a:ext cx="10515600" cy="887506"/>
          </a:xfrm>
        </p:spPr>
        <p:txBody>
          <a:bodyPr/>
          <a:lstStyle/>
          <a:p>
            <a:pPr marL="347663" indent="-347663" defTabSz="927100"/>
            <a:r>
              <a:rPr lang="en-US" altLang="zh-CN" dirty="0">
                <a:ea typeface="宋体" panose="02010600030101010101" pitchFamily="2" charset="-122"/>
              </a:rPr>
              <a:t>Computing Conway’s Game of Life rule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Cell with no neighbors or 4 neighbors dies; with 2-3 neighbors </a:t>
            </a:r>
            <a:r>
              <a:rPr lang="en-US" altLang="zh-CN" dirty="0" smtClean="0">
                <a:ea typeface="宋体" panose="02010600030101010101" pitchFamily="2" charset="-122"/>
              </a:rPr>
              <a:t>lives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63578" y="1891555"/>
            <a:ext cx="57591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life (neighbors, self, out);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         self;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input [7:0]   neighbors;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output        out;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out;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integer       count;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integer      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/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always @(neighbors or self) begin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count = 0;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for (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0;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&lt;8; 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= i+1) count = count + neighbors[</a:t>
            </a: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];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out = 0;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out = out | (count == 3);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out = out | ((self == 1) &amp; (count == 2));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end</a:t>
            </a:r>
            <a:br>
              <a:rPr lang="en-US" altLang="zh-CN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endParaRPr lang="zh-CN" altLang="en-US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6675036" y="3447934"/>
            <a:ext cx="4788651" cy="629704"/>
          </a:xfrm>
          <a:prstGeom prst="borderCallout1">
            <a:avLst>
              <a:gd name="adj1" fmla="val 5972"/>
              <a:gd name="adj2" fmla="val -1829"/>
              <a:gd name="adj3" fmla="val 112846"/>
              <a:gd name="adj4" fmla="val -7193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075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always block is executed instantaneously, </a:t>
            </a:r>
            <a:br>
              <a:rPr lang="en-US" altLang="zh-CN" b="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b="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if there are no delays only the final result is used</a:t>
            </a:r>
            <a:endParaRPr lang="en-US" altLang="zh-CN" sz="2000" b="0" dirty="0">
              <a:solidFill>
                <a:srgbClr val="000000"/>
              </a:solidFill>
              <a:latin typeface="Lucida Casual" charset="0"/>
              <a:ea typeface="宋体" panose="02010600030101010101" pitchFamily="2" charset="-122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6675037" y="2434920"/>
            <a:ext cx="4461392" cy="360399"/>
          </a:xfrm>
          <a:prstGeom prst="borderCallout1">
            <a:avLst>
              <a:gd name="adj1" fmla="val 10255"/>
              <a:gd name="adj2" fmla="val -1829"/>
              <a:gd name="adj3" fmla="val 297310"/>
              <a:gd name="adj4" fmla="val -725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215" tIns="45107" rIns="90215" bIns="45107">
            <a:spAutoFit/>
          </a:bodyPr>
          <a:lstStyle>
            <a:lvl1pPr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50000"/>
              </a:spcBef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075"/>
              </a:lnSpc>
              <a:spcBef>
                <a:spcPct val="0"/>
              </a:spcBef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integers are temporary compiler variables</a:t>
            </a:r>
            <a:endParaRPr lang="en-US" altLang="zh-CN" sz="1800" b="0" dirty="0">
              <a:solidFill>
                <a:srgbClr val="000000"/>
              </a:solidFill>
              <a:latin typeface="Lucida Casual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7286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repeat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forever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while</a:t>
            </a:r>
            <a:r>
              <a:rPr lang="en-US" altLang="zh-CN" dirty="0">
                <a:ea typeface="宋体" panose="02010600030101010101" pitchFamily="2" charset="-122"/>
              </a:rPr>
              <a:t> (expression) statement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Execute statement while expression is true</a:t>
            </a:r>
          </a:p>
          <a:p>
            <a:pPr marL="347663" indent="-347663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repeat</a:t>
            </a:r>
            <a:r>
              <a:rPr lang="en-US" altLang="zh-CN" dirty="0">
                <a:ea typeface="宋体" panose="02010600030101010101" pitchFamily="2" charset="-122"/>
              </a:rPr>
              <a:t> (expression) statement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Execute statement a fixed number of times</a:t>
            </a:r>
          </a:p>
          <a:p>
            <a:pPr marL="347663" indent="-347663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forever</a:t>
            </a:r>
            <a:r>
              <a:rPr lang="en-US" altLang="zh-CN" dirty="0">
                <a:ea typeface="宋体" panose="02010600030101010101" pitchFamily="2" charset="-122"/>
              </a:rPr>
              <a:t> statement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Execute statement forever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13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full-case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parallel-case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// synthesis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parallel_case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Tells compiler that ordering of cases is not important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That is, cases do not overlap</a:t>
            </a:r>
          </a:p>
          <a:p>
            <a:pPr marL="1158875" lvl="2" indent="-231775" defTabSz="927100"/>
            <a:r>
              <a:rPr lang="en-US" altLang="zh-CN" dirty="0">
                <a:ea typeface="宋体" panose="02010600030101010101" pitchFamily="2" charset="-122"/>
              </a:rPr>
              <a:t>e. g., state machine - can’t be in multiple states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Gives cheaper implementation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marL="347663" indent="-347663" defTabSz="92710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// synthesis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full_case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Tells compiler that cases left out can be treated as don’t cares</a:t>
            </a:r>
          </a:p>
          <a:p>
            <a:pPr marL="752475" lvl="1" indent="-288925" defTabSz="927100"/>
            <a:r>
              <a:rPr lang="en-US" altLang="zh-CN" dirty="0">
                <a:ea typeface="宋体" panose="02010600030101010101" pitchFamily="2" charset="-122"/>
              </a:rPr>
              <a:t>Avoids incomplete specification and resulting latches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566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Sequential Logic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409" y="971112"/>
            <a:ext cx="4754078" cy="561351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//Parallel to Serial converter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ParToSer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(LD, X, out, CLK);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input [3:0] X;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input LD, CLK;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output out;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out;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[3:0] Q;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assign out = Q[0];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always @ (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posedge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CLK)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if (LD) Q=X;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else Q = Q&gt;&gt;1;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mux2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18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FF (CLK,Q,D);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input D, CLK;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output Q; 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Q;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always @ (</a:t>
            </a: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posedge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CLK) Q=D;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18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zh-CN" altLang="en-US" sz="18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940968" y="3156666"/>
            <a:ext cx="4800600" cy="3276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Notes: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“always @ (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posedge</a:t>
            </a:r>
            <a:r>
              <a:rPr lang="en-US" altLang="zh-CN" sz="1800" dirty="0" smtClean="0">
                <a:ea typeface="宋体" panose="02010600030101010101" pitchFamily="2" charset="-122"/>
              </a:rPr>
              <a:t> CLK)” forces Q register to be rewritten every simulation cycle.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“&gt;&gt;” operator does right shift (shifts in a zero on the left).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Shifts on non-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800" dirty="0" smtClean="0">
                <a:ea typeface="宋体" panose="02010600030101010101" pitchFamily="2" charset="-122"/>
              </a:rPr>
              <a:t> variables can be done with concatenation: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wire [3:0] A, B;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assign B = {1’b0, A[3:1]}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18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5" name="Picture 6" descr="T_4B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968" y="1387303"/>
            <a:ext cx="51816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470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Testbench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815" y="1378354"/>
            <a:ext cx="9191324" cy="5054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module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testmux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	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a, b, s;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wire f;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reg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expected;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mux2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myMux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(.select(s), .in0(a), .in1(b), .out(f));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initial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	    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s=0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; a=0; b=1; expected=0;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#10 a=1; b=0; expected=1;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#10 s=1; a=0; b=1; expected=1;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initial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$monitor(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"select=%b in0=%b in1=%b out=%b, expected out=%b time=%d",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    s, a, b, f, expected, $time);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</a:t>
            </a:r>
            <a:r>
              <a:rPr lang="en-US" altLang="zh-CN" sz="2000" dirty="0" err="1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endmodule</a:t>
            </a:r>
            <a:r>
              <a:rPr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// </a:t>
            </a:r>
            <a:r>
              <a:rPr lang="en-US" altLang="zh-CN" sz="2000" dirty="0" err="1" smtClean="0">
                <a:solidFill>
                  <a:srgbClr val="C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testmux</a:t>
            </a:r>
            <a:endParaRPr lang="zh-CN" altLang="en-US" sz="2000" dirty="0">
              <a:solidFill>
                <a:srgbClr val="C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705599" y="1744578"/>
            <a:ext cx="4902467" cy="3664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hlink"/>
                </a:solidFill>
                <a:ea typeface="宋体" panose="02010600030101010101" pitchFamily="2" charset="-122"/>
              </a:rPr>
              <a:t>Notes:</a:t>
            </a:r>
          </a:p>
          <a:p>
            <a:pPr lvl="1"/>
            <a:r>
              <a:rPr lang="en-US" altLang="zh-CN" sz="1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initial block similar to always except only executes once (at beginning of simulation)</a:t>
            </a:r>
          </a:p>
          <a:p>
            <a:pPr lvl="1"/>
            <a:r>
              <a:rPr lang="en-US" altLang="zh-CN" sz="1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#n’s needed to advance time</a:t>
            </a:r>
          </a:p>
          <a:p>
            <a:pPr lvl="1"/>
            <a:r>
              <a:rPr lang="en-US" altLang="zh-CN" sz="1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$monitor - prints output</a:t>
            </a:r>
          </a:p>
          <a:p>
            <a:pPr lvl="1"/>
            <a:endParaRPr lang="en-US" altLang="zh-CN" sz="18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18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A variety of other “system functions”, similar to </a:t>
            </a:r>
            <a:r>
              <a:rPr lang="en-US" altLang="zh-CN" sz="1800" dirty="0" smtClean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monitor</a:t>
            </a:r>
            <a:r>
              <a:rPr lang="en-US" altLang="zh-CN" sz="18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exist for displaying output and controlling the simulation.</a:t>
            </a:r>
          </a:p>
        </p:txBody>
      </p:sp>
      <p:sp>
        <p:nvSpPr>
          <p:cNvPr id="5" name="矩形 4"/>
          <p:cNvSpPr/>
          <p:nvPr/>
        </p:nvSpPr>
        <p:spPr>
          <a:xfrm>
            <a:off x="920815" y="916689"/>
            <a:ext cx="10687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Top-level modules written specifically to test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sub-modules. Generally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no ports.</a:t>
            </a:r>
          </a:p>
        </p:txBody>
      </p:sp>
    </p:spTree>
    <p:extLst>
      <p:ext uri="{BB962C8B-B14F-4D97-AF65-F5344CB8AC3E}">
        <p14:creationId xmlns:p14="http://schemas.microsoft.com/office/powerpoint/2010/main" val="13215260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Final thoughts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Verilog looks like C, but it describes hardware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Multiple physical elements, Parallel activities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Temporal relationships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Basis for simulation and synthesis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figure out the circuit you want, then figure out how to express it in Verilog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Understand the elements of the language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Modules, ports, wires, </a:t>
            </a:r>
            <a:r>
              <a:rPr lang="en-US" altLang="zh-CN" dirty="0" err="1">
                <a:ea typeface="宋体" panose="02010600030101010101" pitchFamily="2" charset="-122"/>
              </a:rPr>
              <a:t>reg</a:t>
            </a:r>
            <a:r>
              <a:rPr lang="en-US" altLang="zh-CN" dirty="0">
                <a:ea typeface="宋体" panose="02010600030101010101" pitchFamily="2" charset="-122"/>
              </a:rPr>
              <a:t>, primitive, continuous assignment, blocking statements, sensitivity lists, hierarchy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Best done through experience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Behavioral constructs hide a lot of the circuit details but you as the designer must still manage the structure, data-communication, parallelism, and timing of your design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8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The Accellera </a:t>
            </a:r>
            <a:r>
              <a:rPr lang="en-US" altLang="zh-CN" b="1" dirty="0" smtClean="0"/>
              <a:t>Ecosystem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952" y="878541"/>
            <a:ext cx="5477993" cy="54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2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Differences?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not many differences as to the capabilities of each.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choice of which one to use is often based in personal preference &amp; other issues such as availability of tools &amp; commercial terms.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VHDL is “harder” to learn ADA-like.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Verilog is “easier” to learn C-like.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Advancing technology changes the trade-offs and design techniques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2x transistors per chip every 18 months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ASIC, Programmable Logic, Microprocessor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Programmable logic invests chip real-estate to reduce design time &amp; time to market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Canonical Forms, Logic Minimization, PLAs, 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FPGA: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programmable interconnect,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configurable logic blocks</a:t>
            </a: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LUT + storage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Block RAM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IO Blocks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99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Netlists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Design flow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What is a HDL?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Verilog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Announcements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Structural models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Behavioral models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Elements of the language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Lots of examples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6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3356</Words>
  <Application>Microsoft Office PowerPoint</Application>
  <PresentationFormat>宽屏</PresentationFormat>
  <Paragraphs>879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Arial Unicode MS</vt:lpstr>
      <vt:lpstr>Lucida Casual</vt:lpstr>
      <vt:lpstr>黑体</vt:lpstr>
      <vt:lpstr>宋体</vt:lpstr>
      <vt:lpstr>微软雅黑</vt:lpstr>
      <vt:lpstr>Arial</vt:lpstr>
      <vt:lpstr>Arial Black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Office 主题</vt:lpstr>
      <vt:lpstr>Autosketch Drawing</vt:lpstr>
      <vt:lpstr>Image</vt:lpstr>
      <vt:lpstr>Verilog HDL introduction</vt:lpstr>
      <vt:lpstr>Reference</vt:lpstr>
      <vt:lpstr>Quick History of HDLs</vt:lpstr>
      <vt:lpstr>VERILOG vs. VHDL</vt:lpstr>
      <vt:lpstr>Similarities</vt:lpstr>
      <vt:lpstr>The Accellera Ecosystem</vt:lpstr>
      <vt:lpstr>Differences?</vt:lpstr>
      <vt:lpstr>Review</vt:lpstr>
      <vt:lpstr>Outline</vt:lpstr>
      <vt:lpstr>Remember: to design is to represent</vt:lpstr>
      <vt:lpstr>Design Flow</vt:lpstr>
      <vt:lpstr>Netlist</vt:lpstr>
      <vt:lpstr>Design Flow</vt:lpstr>
      <vt:lpstr>Design Flow</vt:lpstr>
      <vt:lpstr>Design Flow</vt:lpstr>
      <vt:lpstr>Design Flow</vt:lpstr>
      <vt:lpstr>Design Entry</vt:lpstr>
      <vt:lpstr>HDLs</vt:lpstr>
      <vt:lpstr>Design Methodology</vt:lpstr>
      <vt:lpstr>Verilog Introduction</vt:lpstr>
      <vt:lpstr>Structural Model - XOR</vt:lpstr>
      <vt:lpstr>Structural Model: 2-to1 mux</vt:lpstr>
      <vt:lpstr>Simple Behavioral Model</vt:lpstr>
      <vt:lpstr>2-to-1 mux behavioral description</vt:lpstr>
      <vt:lpstr>Behavioral 4-to1 mux</vt:lpstr>
      <vt:lpstr>Mixed Structural/Behavioral Model </vt:lpstr>
      <vt:lpstr>Verilog Data Types and Values</vt:lpstr>
      <vt:lpstr>Verilog Numbers</vt:lpstr>
      <vt:lpstr>Verilog Operators</vt:lpstr>
      <vt:lpstr>Verilog Variables</vt:lpstr>
      <vt:lpstr>Verilog Module</vt:lpstr>
      <vt:lpstr>Verilog Continuous Assignment</vt:lpstr>
      <vt:lpstr>Comparator Example</vt:lpstr>
      <vt:lpstr>Comparator Example</vt:lpstr>
      <vt:lpstr>Simple Behavioral Model - the always block</vt:lpstr>
      <vt:lpstr>always Block</vt:lpstr>
      <vt:lpstr>What Verilog generates storage elements?</vt:lpstr>
      <vt:lpstr>State Example</vt:lpstr>
      <vt:lpstr>State Example2 – Non blocking</vt:lpstr>
      <vt:lpstr>State Example2 – interactive quiz</vt:lpstr>
      <vt:lpstr>“Complete” Assignments</vt:lpstr>
      <vt:lpstr>Incomplete Triggers</vt:lpstr>
      <vt:lpstr>Behavioral with Bit Vectors</vt:lpstr>
      <vt:lpstr>Hierarchy &amp; Bit Vectors</vt:lpstr>
      <vt:lpstr>Verilog if</vt:lpstr>
      <vt:lpstr>Verilog if</vt:lpstr>
      <vt:lpstr>Verilog case</vt:lpstr>
      <vt:lpstr>Verilog case</vt:lpstr>
      <vt:lpstr>Verilog case (cont)</vt:lpstr>
      <vt:lpstr>Parallel Case</vt:lpstr>
      <vt:lpstr>Verilog casex</vt:lpstr>
      <vt:lpstr>casex Example</vt:lpstr>
      <vt:lpstr>Verilog for</vt:lpstr>
      <vt:lpstr>Another Behavioral Example</vt:lpstr>
      <vt:lpstr>Verilog while/repeat/forever</vt:lpstr>
      <vt:lpstr>full-case and parallel-case</vt:lpstr>
      <vt:lpstr>Sequential Logic</vt:lpstr>
      <vt:lpstr>Testbench</vt:lpstr>
      <vt:lpstr>Final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Verilog Language</dc:title>
  <dc:creator>An Xuejun</dc:creator>
  <cp:lastModifiedBy>An Xuejun</cp:lastModifiedBy>
  <cp:revision>97</cp:revision>
  <dcterms:created xsi:type="dcterms:W3CDTF">2018-09-20T07:18:06Z</dcterms:created>
  <dcterms:modified xsi:type="dcterms:W3CDTF">2018-09-26T07:06:28Z</dcterms:modified>
</cp:coreProperties>
</file>