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E2A06-7D25-4B8D-9DBF-55219E4C2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马踏棋盘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656A78-6AAE-4916-8D54-BF35607B68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1706 </a:t>
            </a:r>
            <a:r>
              <a:rPr lang="zh-CN" altLang="en-US" dirty="0"/>
              <a:t>计算机科学与技术</a:t>
            </a:r>
            <a:endParaRPr lang="en-US" altLang="zh-CN" dirty="0"/>
          </a:p>
          <a:p>
            <a:r>
              <a:rPr lang="zh-CN" altLang="en-US" dirty="0"/>
              <a:t>李昊宸</a:t>
            </a:r>
          </a:p>
        </p:txBody>
      </p:sp>
    </p:spTree>
    <p:extLst>
      <p:ext uri="{BB962C8B-B14F-4D97-AF65-F5344CB8AC3E}">
        <p14:creationId xmlns:p14="http://schemas.microsoft.com/office/powerpoint/2010/main" val="2717450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47BB4-8A72-48EB-9269-D86CD19A6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设计细节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B279F0-FFAA-457A-8F65-A7155B98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 4. </a:t>
            </a:r>
            <a:r>
              <a:rPr lang="zh-CN" altLang="zh-CN" dirty="0"/>
              <a:t>输出函数</a:t>
            </a:r>
          </a:p>
          <a:p>
            <a:r>
              <a:rPr lang="en-US" altLang="zh-CN" dirty="0"/>
              <a:t>    void show()     </a:t>
            </a:r>
            <a:endParaRPr lang="zh-CN" altLang="zh-CN" dirty="0"/>
          </a:p>
          <a:p>
            <a:r>
              <a:rPr lang="en-US" altLang="zh-CN" dirty="0"/>
              <a:t>    {</a:t>
            </a:r>
            <a:endParaRPr lang="zh-CN" altLang="zh-CN" dirty="0"/>
          </a:p>
          <a:p>
            <a:r>
              <a:rPr lang="en-US" altLang="zh-CN" dirty="0"/>
              <a:t>	    int 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	    </a:t>
            </a:r>
            <a:r>
              <a:rPr lang="en-US" altLang="zh-CN" dirty="0" err="1"/>
              <a:t>i</a:t>
            </a:r>
            <a:r>
              <a:rPr lang="en-US" altLang="zh-CN" dirty="0"/>
              <a:t> = 0;</a:t>
            </a:r>
            <a:endParaRPr lang="zh-CN" altLang="zh-CN" dirty="0"/>
          </a:p>
          <a:p>
            <a:r>
              <a:rPr lang="en-US" altLang="zh-CN" dirty="0"/>
              <a:t>	    j = 0;</a:t>
            </a:r>
            <a:endParaRPr lang="zh-CN" altLang="zh-CN" dirty="0"/>
          </a:p>
          <a:p>
            <a:r>
              <a:rPr lang="en-US" altLang="zh-CN" dirty="0"/>
              <a:t>	    for(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&lt; LENGTH;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  <a:endParaRPr lang="zh-CN" altLang="zh-CN" dirty="0"/>
          </a:p>
          <a:p>
            <a:r>
              <a:rPr lang="en-US" altLang="zh-CN" dirty="0"/>
              <a:t>	    {</a:t>
            </a:r>
            <a:endParaRPr lang="zh-CN" altLang="zh-CN" dirty="0"/>
          </a:p>
          <a:p>
            <a:r>
              <a:rPr lang="en-US" altLang="zh-CN" dirty="0"/>
              <a:t>		    for(j = 0; j&lt; LENGTH; </a:t>
            </a:r>
            <a:r>
              <a:rPr lang="en-US" altLang="zh-CN" dirty="0" err="1"/>
              <a:t>j++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			    </a:t>
            </a:r>
            <a:r>
              <a:rPr lang="en-US" altLang="zh-CN" dirty="0" err="1"/>
              <a:t>printf</a:t>
            </a:r>
            <a:r>
              <a:rPr lang="en-US" altLang="zh-CN" dirty="0"/>
              <a:t>("\</a:t>
            </a:r>
            <a:r>
              <a:rPr lang="en-US" altLang="zh-CN" dirty="0" err="1"/>
              <a:t>t%d</a:t>
            </a:r>
            <a:r>
              <a:rPr lang="en-US" altLang="zh-CN" dirty="0"/>
              <a:t>",board[</a:t>
            </a:r>
            <a:r>
              <a:rPr lang="en-US" altLang="zh-CN" dirty="0" err="1"/>
              <a:t>i</a:t>
            </a:r>
            <a:r>
              <a:rPr lang="en-US" altLang="zh-CN" dirty="0"/>
              <a:t>][j]);</a:t>
            </a:r>
            <a:endParaRPr lang="zh-CN" altLang="zh-CN" dirty="0"/>
          </a:p>
          <a:p>
            <a:r>
              <a:rPr lang="en-US" altLang="zh-CN" dirty="0"/>
              <a:t>		    </a:t>
            </a:r>
            <a:r>
              <a:rPr lang="en-US" altLang="zh-CN" dirty="0" err="1"/>
              <a:t>printf</a:t>
            </a:r>
            <a:r>
              <a:rPr lang="en-US" altLang="zh-CN" dirty="0"/>
              <a:t>("\n\n\n");</a:t>
            </a:r>
            <a:endParaRPr lang="zh-CN" altLang="zh-CN" dirty="0"/>
          </a:p>
          <a:p>
            <a:r>
              <a:rPr lang="en-US" altLang="zh-CN" dirty="0"/>
              <a:t>	    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0730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BE6F5-7A33-448F-AFBA-B5ED9008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设计细节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B57D317-BD1A-4E44-AC5C-2A2E8D5D2D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773010" y="1207364"/>
            <a:ext cx="3906174" cy="4394446"/>
          </a:xfrm>
          <a:prstGeom prst="rect">
            <a:avLst/>
          </a:prstGeom>
        </p:spPr>
      </p:pic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EECC2CE-DCE0-4DF1-8C89-E93C5AE72B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149943" y="1798179"/>
            <a:ext cx="2956021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05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A81C1-DAEE-4445-81C8-F66945D50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测试结果</a:t>
            </a:r>
            <a:br>
              <a:rPr lang="zh-CN" altLang="zh-CN" dirty="0"/>
            </a:br>
            <a:endParaRPr lang="zh-CN" altLang="en-US" dirty="0"/>
          </a:p>
        </p:txBody>
      </p:sp>
      <p:pic>
        <p:nvPicPr>
          <p:cNvPr id="2051" name="图片 1">
            <a:extLst>
              <a:ext uri="{FF2B5EF4-FFF2-40B4-BE49-F238E27FC236}">
                <a16:creationId xmlns:a16="http://schemas.microsoft.com/office/drawing/2014/main" id="{A9131DDC-055E-409C-A693-9410A6390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5" t="14561" r="41013" b="31477"/>
          <a:stretch>
            <a:fillRect/>
          </a:stretch>
        </p:blipFill>
        <p:spPr bwMode="auto">
          <a:xfrm>
            <a:off x="4011708" y="1309862"/>
            <a:ext cx="7361912" cy="4238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601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D4509-208E-4E58-BC92-8832CD85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96EDEB-97BD-47F6-BFBE-32BC0183A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pc="300" dirty="0"/>
              <a:t>设计一个国际象棋的马踏遍棋盘的演示程序。</a:t>
            </a:r>
            <a:endParaRPr lang="en-US" altLang="zh-CN" spc="300" dirty="0"/>
          </a:p>
          <a:p>
            <a:r>
              <a:rPr lang="zh-CN" altLang="zh-CN" spc="300" dirty="0"/>
              <a:t> 将马随机放在国际象棋的</a:t>
            </a:r>
            <a:r>
              <a:rPr lang="en-US" altLang="zh-CN" spc="300" dirty="0"/>
              <a:t>8*8</a:t>
            </a:r>
            <a:r>
              <a:rPr lang="zh-CN" altLang="zh-CN" spc="300" dirty="0"/>
              <a:t>的棋盘</a:t>
            </a:r>
            <a:r>
              <a:rPr lang="en-US" altLang="zh-CN" spc="300" dirty="0"/>
              <a:t>Board[8][8]</a:t>
            </a:r>
            <a:r>
              <a:rPr lang="zh-CN" altLang="zh-CN" spc="300" dirty="0"/>
              <a:t>的某个方格中，马按走棋规则进行移动。要求每个方格只进入一次，走遍棋盘上全部</a:t>
            </a:r>
            <a:r>
              <a:rPr lang="en-US" altLang="zh-CN" spc="300" dirty="0"/>
              <a:t>64</a:t>
            </a:r>
            <a:r>
              <a:rPr lang="zh-CN" altLang="zh-CN" spc="300" dirty="0"/>
              <a:t>个方格。</a:t>
            </a:r>
            <a:endParaRPr lang="en-US" altLang="zh-CN" spc="300" dirty="0"/>
          </a:p>
          <a:p>
            <a:r>
              <a:rPr lang="zh-CN" altLang="zh-CN" spc="300" dirty="0"/>
              <a:t>编制非递归程序，求出马的行走路线，并按求出的行走路线，将数字</a:t>
            </a:r>
            <a:r>
              <a:rPr lang="en-US" altLang="zh-CN" spc="300" dirty="0"/>
              <a:t>1,2</a:t>
            </a:r>
            <a:r>
              <a:rPr lang="zh-CN" altLang="zh-CN" spc="300" dirty="0"/>
              <a:t>，……，</a:t>
            </a:r>
            <a:r>
              <a:rPr lang="en-US" altLang="zh-CN" spc="300" dirty="0"/>
              <a:t>64</a:t>
            </a:r>
            <a:r>
              <a:rPr lang="zh-CN" altLang="zh-CN" spc="300" dirty="0"/>
              <a:t>依次填入一个</a:t>
            </a:r>
            <a:r>
              <a:rPr lang="en-US" altLang="zh-CN" spc="300" dirty="0"/>
              <a:t>8*8</a:t>
            </a:r>
            <a:r>
              <a:rPr lang="zh-CN" altLang="zh-CN" spc="300" dirty="0"/>
              <a:t>的方阵，输出之。</a:t>
            </a:r>
            <a:endParaRPr lang="zh-CN" altLang="en-US" spc="300" dirty="0"/>
          </a:p>
        </p:txBody>
      </p:sp>
    </p:spTree>
    <p:extLst>
      <p:ext uri="{BB962C8B-B14F-4D97-AF65-F5344CB8AC3E}">
        <p14:creationId xmlns:p14="http://schemas.microsoft.com/office/powerpoint/2010/main" val="218767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B95AD-7F37-4D16-AE9E-9E272A71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BC120C-2FC4-405A-89F3-4640BD6AA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pc="300" dirty="0"/>
              <a:t>由于使用非递归的方式进行遍历，需要使用数据结构——栈。搜索方采用深度优先搜索，每搜索到一个可走结点就将该节点入栈，在棋盘上做出已走标记并继续探索。当无路可走但棋盘未全部遍历时，从栈顶弹出当前节点，清楚访问痕迹，更换另一条未走过的路线行走。此外，为了加速访问，在探寻可能的下一步该怎么走时，优先选择分支最少的道路行走，这样做可使较难到达的边界结点优先被访问，从而降低尝试次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561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853D2-F122-436F-83F0-E56ED343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设计框架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9A31A7-24AA-46F3-87B3-9370DB0586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altLang="zh-CN" dirty="0"/>
              <a:t>1.</a:t>
            </a:r>
            <a:r>
              <a:rPr lang="zh-CN" altLang="zh-CN" dirty="0"/>
              <a:t>头文件和宏以及全局变量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#define LENGTH 8</a:t>
            </a:r>
            <a:endParaRPr lang="zh-CN" altLang="zh-CN" dirty="0"/>
          </a:p>
          <a:p>
            <a:r>
              <a:rPr lang="en-US" altLang="zh-CN" dirty="0"/>
              <a:t>int board[LENGTH][ LENGTH] = {0};   </a:t>
            </a:r>
            <a:endParaRPr lang="zh-CN" altLang="zh-CN" dirty="0"/>
          </a:p>
          <a:p>
            <a:r>
              <a:rPr lang="en-US" altLang="zh-CN" dirty="0"/>
              <a:t>int </a:t>
            </a:r>
            <a:r>
              <a:rPr lang="en-US" altLang="zh-CN" dirty="0" err="1"/>
              <a:t>row_change</a:t>
            </a:r>
            <a:r>
              <a:rPr lang="en-US" altLang="zh-CN" dirty="0"/>
              <a:t>[LENGTH] = {2,1,-1,-2,-2,-1,1,2};   </a:t>
            </a:r>
            <a:endParaRPr lang="zh-CN" altLang="zh-CN" dirty="0"/>
          </a:p>
          <a:p>
            <a:r>
              <a:rPr lang="en-US" altLang="zh-CN" dirty="0"/>
              <a:t>int </a:t>
            </a:r>
            <a:r>
              <a:rPr lang="en-US" altLang="zh-CN" dirty="0" err="1"/>
              <a:t>col_change</a:t>
            </a:r>
            <a:r>
              <a:rPr lang="en-US" altLang="zh-CN" dirty="0"/>
              <a:t>[LENGTH] = {1,2,2,1,-1,-2,-2,-1}; </a:t>
            </a:r>
            <a:endParaRPr lang="zh-CN" altLang="zh-CN" dirty="0"/>
          </a:p>
          <a:p>
            <a:r>
              <a:rPr lang="en-US" altLang="zh-CN" dirty="0"/>
              <a:t>struct Stack{</a:t>
            </a:r>
            <a:endParaRPr lang="zh-CN" altLang="zh-CN" dirty="0"/>
          </a:p>
          <a:p>
            <a:r>
              <a:rPr lang="en-US" altLang="zh-CN" dirty="0"/>
              <a:t>	           int row;   </a:t>
            </a:r>
            <a:endParaRPr lang="zh-CN" altLang="zh-CN" dirty="0"/>
          </a:p>
          <a:p>
            <a:r>
              <a:rPr lang="en-US" altLang="zh-CN" dirty="0"/>
              <a:t>	           int col;   </a:t>
            </a:r>
            <a:endParaRPr lang="zh-CN" altLang="zh-CN" dirty="0"/>
          </a:p>
          <a:p>
            <a:r>
              <a:rPr lang="en-US" altLang="zh-CN" dirty="0"/>
              <a:t>	           int director; </a:t>
            </a:r>
            <a:endParaRPr lang="zh-CN" altLang="zh-CN" dirty="0"/>
          </a:p>
          <a:p>
            <a:r>
              <a:rPr lang="en-US" altLang="zh-CN" dirty="0"/>
              <a:t>}STACK[100];</a:t>
            </a:r>
            <a:endParaRPr lang="zh-CN" altLang="zh-CN" dirty="0"/>
          </a:p>
          <a:p>
            <a:r>
              <a:rPr lang="en-US" altLang="zh-CN" dirty="0"/>
              <a:t>int top = -1;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B8DC667-7D65-45E5-BFB3-569727B6CE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2.</a:t>
            </a:r>
            <a:r>
              <a:rPr lang="zh-CN" altLang="zh-CN" dirty="0"/>
              <a:t>初始化函数： 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init</a:t>
            </a:r>
            <a:r>
              <a:rPr lang="en-US" altLang="zh-CN" dirty="0"/>
              <a:t>(int x, int y);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/>
              <a:t>3.</a:t>
            </a:r>
            <a:r>
              <a:rPr lang="zh-CN" altLang="zh-CN" dirty="0"/>
              <a:t>访问棋盘函数：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try_next</a:t>
            </a:r>
            <a:r>
              <a:rPr lang="en-US" altLang="zh-CN" dirty="0"/>
              <a:t>(int </a:t>
            </a:r>
            <a:r>
              <a:rPr lang="en-US" altLang="zh-CN" dirty="0" err="1"/>
              <a:t>i</a:t>
            </a:r>
            <a:r>
              <a:rPr lang="en-US" altLang="zh-CN" dirty="0"/>
              <a:t>, int j);</a:t>
            </a:r>
            <a:endParaRPr lang="zh-CN" altLang="zh-CN" dirty="0"/>
          </a:p>
          <a:p>
            <a:r>
              <a:rPr lang="en-US" altLang="zh-CN" dirty="0"/>
              <a:t> </a:t>
            </a:r>
            <a:endParaRPr lang="zh-CN" altLang="zh-CN" dirty="0"/>
          </a:p>
          <a:p>
            <a:pPr lvl="0"/>
            <a:r>
              <a:rPr lang="en-US" altLang="zh-CN" dirty="0"/>
              <a:t>4.</a:t>
            </a:r>
            <a:r>
              <a:rPr lang="zh-CN" altLang="zh-CN" dirty="0"/>
              <a:t>输出函数：</a:t>
            </a:r>
          </a:p>
          <a:p>
            <a:r>
              <a:rPr lang="en-US" altLang="zh-CN" dirty="0"/>
              <a:t>void show();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/>
              <a:t>5.</a:t>
            </a:r>
            <a:r>
              <a:rPr lang="zh-CN" altLang="zh-CN" dirty="0"/>
              <a:t>主程序：</a:t>
            </a:r>
          </a:p>
          <a:p>
            <a:r>
              <a:rPr lang="en-US" altLang="zh-CN" dirty="0"/>
              <a:t>int main()</a:t>
            </a:r>
            <a:endParaRPr lang="zh-CN" altLang="zh-CN" dirty="0"/>
          </a:p>
          <a:p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A02E20D-687B-43D6-B39C-11BF4CA5A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412024"/>
              </p:ext>
            </p:extLst>
          </p:nvPr>
        </p:nvGraphicFramePr>
        <p:xfrm>
          <a:off x="7945842" y="954919"/>
          <a:ext cx="1282700" cy="99695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56540">
                  <a:extLst>
                    <a:ext uri="{9D8B030D-6E8A-4147-A177-3AD203B41FA5}">
                      <a16:colId xmlns:a16="http://schemas.microsoft.com/office/drawing/2014/main" val="3138228740"/>
                    </a:ext>
                  </a:extLst>
                </a:gridCol>
                <a:gridCol w="256540">
                  <a:extLst>
                    <a:ext uri="{9D8B030D-6E8A-4147-A177-3AD203B41FA5}">
                      <a16:colId xmlns:a16="http://schemas.microsoft.com/office/drawing/2014/main" val="781927727"/>
                    </a:ext>
                  </a:extLst>
                </a:gridCol>
                <a:gridCol w="256540">
                  <a:extLst>
                    <a:ext uri="{9D8B030D-6E8A-4147-A177-3AD203B41FA5}">
                      <a16:colId xmlns:a16="http://schemas.microsoft.com/office/drawing/2014/main" val="1302430478"/>
                    </a:ext>
                  </a:extLst>
                </a:gridCol>
                <a:gridCol w="256540">
                  <a:extLst>
                    <a:ext uri="{9D8B030D-6E8A-4147-A177-3AD203B41FA5}">
                      <a16:colId xmlns:a16="http://schemas.microsoft.com/office/drawing/2014/main" val="3187761449"/>
                    </a:ext>
                  </a:extLst>
                </a:gridCol>
                <a:gridCol w="256540">
                  <a:extLst>
                    <a:ext uri="{9D8B030D-6E8A-4147-A177-3AD203B41FA5}">
                      <a16:colId xmlns:a16="http://schemas.microsoft.com/office/drawing/2014/main" val="6066511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50" kern="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235259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63268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50" kern="0">
                          <a:effectLst/>
                        </a:rPr>
                        <a:t>●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5230542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763654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50" kern="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3317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556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BA8FB-F45B-4348-86CC-641094B5A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设计细节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C06FA15-8140-46F4-8E5E-0A705A1D3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zh-CN" dirty="0"/>
              <a:t>数据结构定义</a:t>
            </a:r>
          </a:p>
          <a:p>
            <a:r>
              <a:rPr lang="en-US" altLang="zh-CN" dirty="0"/>
              <a:t>int board[LENGTH][ LENGTH] = {0};               //</a:t>
            </a:r>
            <a:r>
              <a:rPr lang="zh-CN" altLang="zh-CN" dirty="0"/>
              <a:t>棋盘用</a:t>
            </a:r>
            <a:r>
              <a:rPr lang="en-US" altLang="zh-CN" dirty="0"/>
              <a:t>8*8</a:t>
            </a:r>
            <a:r>
              <a:rPr lang="zh-CN" altLang="zh-CN" dirty="0"/>
              <a:t>二维数组表示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row_change</a:t>
            </a:r>
            <a:r>
              <a:rPr lang="en-US" altLang="zh-CN" dirty="0"/>
              <a:t>[LENGTH] = {2,1,-1,-2,-2,-1,1,2}; //</a:t>
            </a:r>
            <a:r>
              <a:rPr lang="zh-CN" altLang="zh-CN" dirty="0"/>
              <a:t>每走一步行坐标变换量</a:t>
            </a:r>
            <a:r>
              <a:rPr lang="en-US" altLang="zh-CN" dirty="0"/>
              <a:t>  </a:t>
            </a:r>
            <a:endParaRPr lang="zh-CN" altLang="zh-CN" dirty="0"/>
          </a:p>
          <a:p>
            <a:r>
              <a:rPr lang="en-US" altLang="zh-CN" dirty="0"/>
              <a:t>int </a:t>
            </a:r>
            <a:r>
              <a:rPr lang="en-US" altLang="zh-CN" dirty="0" err="1"/>
              <a:t>col_change</a:t>
            </a:r>
            <a:r>
              <a:rPr lang="en-US" altLang="zh-CN" dirty="0"/>
              <a:t>[LENGTH] = {1,2,2,1,-1,-2,-2,-1}; //</a:t>
            </a:r>
            <a:r>
              <a:rPr lang="zh-CN" altLang="zh-CN" dirty="0"/>
              <a:t>每走一步纵坐标变换量</a:t>
            </a:r>
          </a:p>
          <a:p>
            <a:r>
              <a:rPr lang="en-US" altLang="zh-CN" dirty="0"/>
              <a:t>struct Stack{</a:t>
            </a:r>
            <a:endParaRPr lang="zh-CN" altLang="zh-CN" dirty="0"/>
          </a:p>
          <a:p>
            <a:r>
              <a:rPr lang="en-US" altLang="zh-CN" dirty="0"/>
              <a:t>	           int row;      //</a:t>
            </a:r>
            <a:r>
              <a:rPr lang="zh-CN" altLang="zh-CN" dirty="0"/>
              <a:t>行坐标</a:t>
            </a:r>
          </a:p>
          <a:p>
            <a:r>
              <a:rPr lang="en-US" altLang="zh-CN" dirty="0"/>
              <a:t>	           int col;      //</a:t>
            </a:r>
            <a:r>
              <a:rPr lang="zh-CN" altLang="zh-CN" dirty="0"/>
              <a:t>列坐标</a:t>
            </a:r>
          </a:p>
          <a:p>
            <a:r>
              <a:rPr lang="en-US" altLang="zh-CN" dirty="0"/>
              <a:t>	           int director; //</a:t>
            </a:r>
            <a:r>
              <a:rPr lang="zh-CN" altLang="zh-CN" dirty="0"/>
              <a:t>探索方向</a:t>
            </a:r>
          </a:p>
          <a:p>
            <a:r>
              <a:rPr lang="en-US" altLang="zh-CN" dirty="0"/>
              <a:t>}STACK[100];         //</a:t>
            </a:r>
            <a:r>
              <a:rPr lang="zh-CN" altLang="zh-CN" dirty="0"/>
              <a:t>最多容纳</a:t>
            </a:r>
            <a:r>
              <a:rPr lang="en-US" altLang="zh-CN" dirty="0"/>
              <a:t>100</a:t>
            </a:r>
            <a:r>
              <a:rPr lang="zh-CN" altLang="zh-CN" dirty="0"/>
              <a:t>步</a:t>
            </a:r>
          </a:p>
          <a:p>
            <a:r>
              <a:rPr lang="en-US" altLang="zh-CN" dirty="0"/>
              <a:t>int top = -1;        //</a:t>
            </a:r>
            <a:r>
              <a:rPr lang="zh-CN" altLang="zh-CN" dirty="0"/>
              <a:t>栈顶指针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324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C92E7-C743-4BCD-94DD-E317EA575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设计细节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E2EF8A-BCA5-4518-8474-076BCD82E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2.</a:t>
            </a:r>
            <a:r>
              <a:rPr lang="zh-CN" altLang="zh-CN" dirty="0"/>
              <a:t>初始化函数</a:t>
            </a:r>
          </a:p>
          <a:p>
            <a:r>
              <a:rPr lang="en-US" altLang="zh-CN" dirty="0"/>
              <a:t>       void </a:t>
            </a:r>
            <a:r>
              <a:rPr lang="en-US" altLang="zh-CN" dirty="0" err="1"/>
              <a:t>init</a:t>
            </a:r>
            <a:r>
              <a:rPr lang="en-US" altLang="zh-CN" dirty="0"/>
              <a:t>(int x, int y)           </a:t>
            </a:r>
            <a:endParaRPr lang="zh-CN" altLang="zh-CN" dirty="0"/>
          </a:p>
          <a:p>
            <a:r>
              <a:rPr lang="en-US" altLang="zh-CN" dirty="0"/>
              <a:t>      {</a:t>
            </a:r>
            <a:endParaRPr lang="zh-CN" altLang="zh-CN" dirty="0"/>
          </a:p>
          <a:p>
            <a:r>
              <a:rPr lang="en-US" altLang="zh-CN" dirty="0"/>
              <a:t>	    int </a:t>
            </a:r>
            <a:r>
              <a:rPr lang="en-US" altLang="zh-CN" dirty="0" err="1"/>
              <a:t>row,col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	    top++;                   //</a:t>
            </a:r>
            <a:r>
              <a:rPr lang="zh-CN" altLang="zh-CN" dirty="0"/>
              <a:t>初始化时</a:t>
            </a:r>
            <a:r>
              <a:rPr lang="en-US" altLang="zh-CN" dirty="0"/>
              <a:t>top</a:t>
            </a:r>
            <a:r>
              <a:rPr lang="zh-CN" altLang="zh-CN" dirty="0"/>
              <a:t>为</a:t>
            </a:r>
            <a:r>
              <a:rPr lang="en-US" altLang="zh-CN" dirty="0"/>
              <a:t>0</a:t>
            </a:r>
            <a:endParaRPr lang="zh-CN" altLang="zh-CN" dirty="0"/>
          </a:p>
          <a:p>
            <a:r>
              <a:rPr lang="en-US" altLang="zh-CN" dirty="0"/>
              <a:t>	    board[x][y] = top + 1;   //</a:t>
            </a:r>
            <a:r>
              <a:rPr lang="zh-CN" altLang="zh-CN" dirty="0"/>
              <a:t>给棋盘做访问标记</a:t>
            </a:r>
          </a:p>
          <a:p>
            <a:r>
              <a:rPr lang="en-US" altLang="zh-CN" dirty="0"/>
              <a:t>	    STACK[top].row = x;      //</a:t>
            </a:r>
            <a:r>
              <a:rPr lang="zh-CN" altLang="zh-CN" dirty="0"/>
              <a:t>栈顶行数</a:t>
            </a:r>
          </a:p>
          <a:p>
            <a:r>
              <a:rPr lang="en-US" altLang="zh-CN" dirty="0"/>
              <a:t>	    STACK[top].col = y;      //</a:t>
            </a:r>
            <a:r>
              <a:rPr lang="zh-CN" altLang="zh-CN" dirty="0"/>
              <a:t>栈顶列数</a:t>
            </a:r>
          </a:p>
          <a:p>
            <a:r>
              <a:rPr lang="en-US" altLang="zh-CN" dirty="0"/>
              <a:t>	    STACK[top].director = -1; //</a:t>
            </a:r>
            <a:r>
              <a:rPr lang="zh-CN" altLang="zh-CN" dirty="0"/>
              <a:t>方向初始化</a:t>
            </a:r>
          </a:p>
          <a:p>
            <a:r>
              <a:rPr lang="en-US" altLang="zh-CN" dirty="0"/>
              <a:t>	    row = STACK[top].row;</a:t>
            </a:r>
            <a:endParaRPr lang="zh-CN" altLang="zh-CN" dirty="0"/>
          </a:p>
          <a:p>
            <a:r>
              <a:rPr lang="en-US" altLang="zh-CN" dirty="0"/>
              <a:t>	    col = STACK[top].col;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	    if(</a:t>
            </a:r>
            <a:r>
              <a:rPr lang="en-US" altLang="zh-CN" dirty="0" err="1"/>
              <a:t>try_next</a:t>
            </a:r>
            <a:r>
              <a:rPr lang="en-US" altLang="zh-CN" dirty="0"/>
              <a:t>(</a:t>
            </a:r>
            <a:r>
              <a:rPr lang="en-US" altLang="zh-CN" dirty="0" err="1"/>
              <a:t>row,col</a:t>
            </a:r>
            <a:r>
              <a:rPr lang="en-US" altLang="zh-CN" dirty="0"/>
              <a:t>))     //</a:t>
            </a:r>
            <a:r>
              <a:rPr lang="zh-CN" altLang="zh-CN" dirty="0"/>
              <a:t>调用模拟访问函数</a:t>
            </a:r>
          </a:p>
          <a:p>
            <a:r>
              <a:rPr lang="en-US" altLang="zh-CN" dirty="0"/>
              <a:t>	        	show();              //</a:t>
            </a:r>
            <a:r>
              <a:rPr lang="zh-CN" altLang="zh-CN" dirty="0"/>
              <a:t>若成功遍历就打印</a:t>
            </a:r>
          </a:p>
          <a:p>
            <a:r>
              <a:rPr lang="en-US" altLang="zh-CN" dirty="0"/>
              <a:t>	    else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zh-CN" dirty="0"/>
              <a:t>马不能遍历棋盘</a:t>
            </a:r>
            <a:r>
              <a:rPr lang="en-US" altLang="zh-CN" dirty="0"/>
              <a:t>");</a:t>
            </a:r>
            <a:endParaRPr lang="zh-CN" altLang="zh-CN" dirty="0"/>
          </a:p>
          <a:p>
            <a:r>
              <a:rPr lang="en-US" altLang="zh-CN" dirty="0"/>
              <a:t>        }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596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2C4EE-DBE8-42B3-AC3B-12F8C349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设计细节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A3FC6DC-8453-47E1-9497-158E7142C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6515" y="863600"/>
            <a:ext cx="4999645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1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6CF1F-7849-47CF-9F41-FD3ABA1B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设计细节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6E2ED84-FCC1-4F0F-9D85-F59DE6846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7024" y="686536"/>
            <a:ext cx="5387807" cy="286536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927F2B4-5D04-4EC9-9D49-E7437957D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609" y="3534985"/>
            <a:ext cx="3977985" cy="30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27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B0977-C5C6-44FF-9EA4-2E730DC4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设计细节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6902692-4B7F-4297-A18D-D18CF1026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7743" y="1336176"/>
            <a:ext cx="4717189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39297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28</TotalTime>
  <Words>444</Words>
  <Application>Microsoft Office PowerPoint</Application>
  <PresentationFormat>宽屏</PresentationFormat>
  <Paragraphs>109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Corbel</vt:lpstr>
      <vt:lpstr>Times New Roman</vt:lpstr>
      <vt:lpstr>Wingdings 2</vt:lpstr>
      <vt:lpstr>框架</vt:lpstr>
      <vt:lpstr>马踏棋盘</vt:lpstr>
      <vt:lpstr>问题描述</vt:lpstr>
      <vt:lpstr>设计思路</vt:lpstr>
      <vt:lpstr>设计框架</vt:lpstr>
      <vt:lpstr>设计细节</vt:lpstr>
      <vt:lpstr>设计细节</vt:lpstr>
      <vt:lpstr>设计细节</vt:lpstr>
      <vt:lpstr>设计细节</vt:lpstr>
      <vt:lpstr>设计细节</vt:lpstr>
      <vt:lpstr>设计细节</vt:lpstr>
      <vt:lpstr>设计细节</vt:lpstr>
      <vt:lpstr>测试结果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马踏棋盘</dc:title>
  <dc:creator>小黑 小黑的小白的</dc:creator>
  <cp:lastModifiedBy>小黑 小黑的小白的</cp:lastModifiedBy>
  <cp:revision>4</cp:revision>
  <dcterms:created xsi:type="dcterms:W3CDTF">2019-06-30T02:31:36Z</dcterms:created>
  <dcterms:modified xsi:type="dcterms:W3CDTF">2019-06-30T03:00:16Z</dcterms:modified>
</cp:coreProperties>
</file>