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0" r:id="rId2"/>
    <p:sldId id="310" r:id="rId3"/>
    <p:sldId id="305" r:id="rId4"/>
    <p:sldId id="301" r:id="rId5"/>
    <p:sldId id="302" r:id="rId6"/>
    <p:sldId id="303" r:id="rId7"/>
    <p:sldId id="304" r:id="rId8"/>
    <p:sldId id="276" r:id="rId9"/>
    <p:sldId id="286" r:id="rId10"/>
    <p:sldId id="299" r:id="rId11"/>
    <p:sldId id="300" r:id="rId12"/>
    <p:sldId id="309" r:id="rId13"/>
    <p:sldId id="256" r:id="rId14"/>
    <p:sldId id="257" r:id="rId15"/>
    <p:sldId id="258" r:id="rId16"/>
    <p:sldId id="259" r:id="rId17"/>
    <p:sldId id="308" r:id="rId18"/>
    <p:sldId id="307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311" r:id="rId30"/>
    <p:sldId id="31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6909-73FC-4895-977A-82999FA4E9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F5668-F67D-42EE-A08B-774FCB23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209720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2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5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CB1D-FFC1-4DDF-9981-19B96300BAA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9/3/4/18246182/usb-4-thunderbolt-3-specs-features-release-date?from=singlemessage&amp;isappinstalled=0" TargetMode="External"/><Relationship Id="rId2" Type="http://schemas.openxmlformats.org/officeDocument/2006/relationships/hyperlink" Target="https://techcrunch.com/2019/03/04/with-usb-4-thunderbolt-and-usb-will-converge/?from=singlemessage&amp;isappinstall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mshardware.com/news/usb-4-faq,38766.html?from=singlemessage&amp;isappinstalled=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32619" y="1695794"/>
            <a:ext cx="3292636" cy="3340628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152400" y="3512781"/>
            <a:ext cx="52494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串行通信技术的发展</a:t>
            </a:r>
            <a:endParaRPr lang="zh-CN" altLang="zh-CN" sz="4050" b="1" spc="225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7969" y="3464231"/>
            <a:ext cx="432107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557969" y="4267655"/>
            <a:ext cx="4332112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本框 239">
            <a:extLst>
              <a:ext uri="{FF2B5EF4-FFF2-40B4-BE49-F238E27FC236}">
                <a16:creationId xmlns:a16="http://schemas.microsoft.com/office/drawing/2014/main" id="{7C914DC2-EEB5-4213-AE52-5F60180454E6}"/>
              </a:ext>
            </a:extLst>
          </p:cNvPr>
          <p:cNvSpPr txBox="1"/>
          <p:nvPr/>
        </p:nvSpPr>
        <p:spPr>
          <a:xfrm>
            <a:off x="395926" y="4871414"/>
            <a:ext cx="48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1706 </a:t>
            </a:r>
            <a:r>
              <a:rPr lang="zh-CN" altLang="en-US"/>
              <a:t>计算机科学与技术  李昊宸  李颖彦</a:t>
            </a:r>
          </a:p>
        </p:txBody>
      </p:sp>
    </p:spTree>
    <p:extLst>
      <p:ext uri="{BB962C8B-B14F-4D97-AF65-F5344CB8AC3E}">
        <p14:creationId xmlns:p14="http://schemas.microsoft.com/office/powerpoint/2010/main" val="36465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B07BD71-FBE9-449D-8FD7-2B13673ADB83}"/>
              </a:ext>
            </a:extLst>
          </p:cNvPr>
          <p:cNvCxnSpPr/>
          <p:nvPr/>
        </p:nvCxnSpPr>
        <p:spPr>
          <a:xfrm>
            <a:off x="2949357" y="6545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4975C9A-0703-4A17-99A1-FBC79518DE42}"/>
              </a:ext>
            </a:extLst>
          </p:cNvPr>
          <p:cNvCxnSpPr/>
          <p:nvPr/>
        </p:nvCxnSpPr>
        <p:spPr>
          <a:xfrm>
            <a:off x="-145179" y="6545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82F29-B5DB-45C4-9AD6-B00FB049C1F0}"/>
              </a:ext>
            </a:extLst>
          </p:cNvPr>
          <p:cNvGrpSpPr/>
          <p:nvPr/>
        </p:nvGrpSpPr>
        <p:grpSpPr>
          <a:xfrm>
            <a:off x="512982" y="470060"/>
            <a:ext cx="2560949" cy="415840"/>
            <a:chOff x="683976" y="325576"/>
            <a:chExt cx="3414598" cy="554453"/>
          </a:xfrm>
        </p:grpSpPr>
        <p:sp>
          <p:nvSpPr>
            <p:cNvPr id="5" name="圆角矩形 54">
              <a:extLst>
                <a:ext uri="{FF2B5EF4-FFF2-40B4-BE49-F238E27FC236}">
                  <a16:creationId xmlns:a16="http://schemas.microsoft.com/office/drawing/2014/main" id="{9A8005CD-6B81-48D1-AB88-CF22ED233E3F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A4A88765-832C-4888-B08C-BEC1A9BC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976" y="326032"/>
              <a:ext cx="341459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 Register</a:t>
              </a:r>
              <a:endPara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72E0D49-187C-4504-A30F-C252BE326E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981" y="1494189"/>
            <a:ext cx="6671589" cy="1934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A27A9-9DD3-451F-8470-340E9E3990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980" y="3626524"/>
            <a:ext cx="6356569" cy="27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B07BD71-FBE9-449D-8FD7-2B13673ADB83}"/>
              </a:ext>
            </a:extLst>
          </p:cNvPr>
          <p:cNvCxnSpPr/>
          <p:nvPr/>
        </p:nvCxnSpPr>
        <p:spPr>
          <a:xfrm>
            <a:off x="2949357" y="7307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4975C9A-0703-4A17-99A1-FBC79518DE42}"/>
              </a:ext>
            </a:extLst>
          </p:cNvPr>
          <p:cNvCxnSpPr/>
          <p:nvPr/>
        </p:nvCxnSpPr>
        <p:spPr>
          <a:xfrm>
            <a:off x="-145179" y="7307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82F29-B5DB-45C4-9AD6-B00FB049C1F0}"/>
              </a:ext>
            </a:extLst>
          </p:cNvPr>
          <p:cNvGrpSpPr/>
          <p:nvPr/>
        </p:nvGrpSpPr>
        <p:grpSpPr>
          <a:xfrm>
            <a:off x="512982" y="546260"/>
            <a:ext cx="2560949" cy="415840"/>
            <a:chOff x="683976" y="325576"/>
            <a:chExt cx="3414598" cy="554453"/>
          </a:xfrm>
        </p:grpSpPr>
        <p:sp>
          <p:nvSpPr>
            <p:cNvPr id="5" name="圆角矩形 54">
              <a:extLst>
                <a:ext uri="{FF2B5EF4-FFF2-40B4-BE49-F238E27FC236}">
                  <a16:creationId xmlns:a16="http://schemas.microsoft.com/office/drawing/2014/main" id="{9A8005CD-6B81-48D1-AB88-CF22ED233E3F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A4A88765-832C-4888-B08C-BEC1A9BC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976" y="326032"/>
              <a:ext cx="341459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Status Register</a:t>
              </a:r>
              <a:endPara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942AD31-6F27-42D0-BD9F-026D65F54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936" y="1548527"/>
            <a:ext cx="5819730" cy="20399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5ED170-9A07-497F-86C2-C92317A52B31}"/>
              </a:ext>
            </a:extLst>
          </p:cNvPr>
          <p:cNvSpPr txBox="1"/>
          <p:nvPr/>
        </p:nvSpPr>
        <p:spPr>
          <a:xfrm>
            <a:off x="6463666" y="2002984"/>
            <a:ext cx="28422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三个通用规则：</a:t>
            </a:r>
            <a:endParaRPr lang="en-US" altLang="zh-CN" sz="1350" dirty="0"/>
          </a:p>
          <a:p>
            <a:r>
              <a:rPr lang="en-US" altLang="zh-CN" sz="1350" dirty="0"/>
              <a:t>1. </a:t>
            </a:r>
            <a:r>
              <a:rPr lang="zh-CN" altLang="zh-CN" sz="1350" dirty="0"/>
              <a:t>置</a:t>
            </a:r>
            <a:r>
              <a:rPr lang="en-US" altLang="zh-CN" sz="1350" dirty="0"/>
              <a:t>1</a:t>
            </a:r>
            <a:r>
              <a:rPr lang="zh-CN" altLang="zh-CN" sz="1350" dirty="0"/>
              <a:t>为错误发生，置</a:t>
            </a:r>
            <a:r>
              <a:rPr lang="en-US" altLang="zh-CN" sz="1350" dirty="0"/>
              <a:t>0</a:t>
            </a:r>
            <a:r>
              <a:rPr lang="zh-CN" altLang="zh-CN" sz="1350" dirty="0"/>
              <a:t>为无错误。</a:t>
            </a:r>
          </a:p>
          <a:p>
            <a:r>
              <a:rPr lang="en-US" altLang="zh-CN" sz="1350" dirty="0"/>
              <a:t>2. </a:t>
            </a:r>
            <a:r>
              <a:rPr lang="zh-CN" altLang="zh-CN" sz="1350" dirty="0"/>
              <a:t>在</a:t>
            </a:r>
            <a:r>
              <a:rPr lang="zh-CN" altLang="en-US" sz="1350" dirty="0"/>
              <a:t>每次</a:t>
            </a:r>
            <a:r>
              <a:rPr lang="zh-CN" altLang="zh-CN" sz="1350" dirty="0"/>
              <a:t>寄存器被读取后</a:t>
            </a:r>
            <a:r>
              <a:rPr lang="zh-CN" altLang="en-US" sz="1350" dirty="0"/>
              <a:t>各位</a:t>
            </a:r>
            <a:r>
              <a:rPr lang="zh-CN" altLang="zh-CN" sz="1350" dirty="0"/>
              <a:t>均会被</a:t>
            </a:r>
            <a:r>
              <a:rPr lang="zh-CN" altLang="en-US" sz="1350" dirty="0"/>
              <a:t>重置</a:t>
            </a:r>
            <a:r>
              <a:rPr lang="zh-CN" altLang="zh-CN" sz="1350" dirty="0"/>
              <a:t>。</a:t>
            </a:r>
            <a:endParaRPr lang="en-US" altLang="zh-CN" sz="1350" dirty="0"/>
          </a:p>
          <a:p>
            <a:r>
              <a:rPr lang="en-US" altLang="zh-CN" sz="1350" dirty="0"/>
              <a:t>3. </a:t>
            </a:r>
            <a:r>
              <a:rPr lang="zh-CN" altLang="en-US" sz="1350" dirty="0"/>
              <a:t>均是只读</a:t>
            </a:r>
            <a:endParaRPr lang="zh-CN" altLang="zh-CN" sz="135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8FD211-6884-4217-8F7C-6C505A8D8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53808"/>
              </p:ext>
            </p:extLst>
          </p:nvPr>
        </p:nvGraphicFramePr>
        <p:xfrm>
          <a:off x="643936" y="3630931"/>
          <a:ext cx="558160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66">
                  <a:extLst>
                    <a:ext uri="{9D8B030D-6E8A-4147-A177-3AD203B41FA5}">
                      <a16:colId xmlns:a16="http://schemas.microsoft.com/office/drawing/2014/main" val="3535687165"/>
                    </a:ext>
                  </a:extLst>
                </a:gridCol>
                <a:gridCol w="1932631">
                  <a:extLst>
                    <a:ext uri="{9D8B030D-6E8A-4147-A177-3AD203B41FA5}">
                      <a16:colId xmlns:a16="http://schemas.microsoft.com/office/drawing/2014/main" val="3891956199"/>
                    </a:ext>
                  </a:extLst>
                </a:gridCol>
                <a:gridCol w="3244307">
                  <a:extLst>
                    <a:ext uri="{9D8B030D-6E8A-4147-A177-3AD203B41FA5}">
                      <a16:colId xmlns:a16="http://schemas.microsoft.com/office/drawing/2014/main" val="29181606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解释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366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奇偶错误（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Parity Error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奇偶校验位不符合约定。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96823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帧错误（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 Error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当停止位为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时，即发生帧错误，此时传输的数据不被接受。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85046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溢出错误（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Overrun Error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FIFO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已满时仍接受到新字符。这个字符会被忽视。发生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Overrun Error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3800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Enable)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中断产生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16998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 FIFO Full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输出寄存器已满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8411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 FIFO Empty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输出寄存器为空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5882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FIFO Full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输入寄存器已满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95222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FIFO Valid Data 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输入寄存器数据有效（此位</a:t>
                      </a:r>
                      <a:r>
                        <a:rPr lang="en-US" altLang="zh-CN" sz="1400" dirty="0" err="1"/>
                        <a:t>rst</a:t>
                      </a:r>
                      <a:r>
                        <a:rPr lang="zh-CN" altLang="en-US" sz="1400" dirty="0"/>
                        <a:t>时置为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04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0E07D44-9D19-4BB5-9F8D-CA776875BD57}"/>
              </a:ext>
            </a:extLst>
          </p:cNvPr>
          <p:cNvCxnSpPr/>
          <p:nvPr/>
        </p:nvCxnSpPr>
        <p:spPr>
          <a:xfrm>
            <a:off x="2949357" y="7307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224D307-EA09-40A2-B523-7513BEC84E5E}"/>
              </a:ext>
            </a:extLst>
          </p:cNvPr>
          <p:cNvCxnSpPr/>
          <p:nvPr/>
        </p:nvCxnSpPr>
        <p:spPr>
          <a:xfrm>
            <a:off x="-145179" y="7307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6F81DF-F2F3-4063-BC20-EC032505C6BD}"/>
              </a:ext>
            </a:extLst>
          </p:cNvPr>
          <p:cNvGrpSpPr/>
          <p:nvPr/>
        </p:nvGrpSpPr>
        <p:grpSpPr>
          <a:xfrm>
            <a:off x="512982" y="546260"/>
            <a:ext cx="2560949" cy="415840"/>
            <a:chOff x="683976" y="325576"/>
            <a:chExt cx="3414598" cy="554453"/>
          </a:xfrm>
        </p:grpSpPr>
        <p:sp>
          <p:nvSpPr>
            <p:cNvPr id="5" name="圆角矩形 54">
              <a:extLst>
                <a:ext uri="{FF2B5EF4-FFF2-40B4-BE49-F238E27FC236}">
                  <a16:creationId xmlns:a16="http://schemas.microsoft.com/office/drawing/2014/main" id="{99664FAA-85C0-4DA5-BFF9-AD82F7B907FA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A385C2F2-8039-4744-9B2E-97FCF203F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976" y="326032"/>
              <a:ext cx="341459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786ED39-841A-44CE-A309-226B79877C69}"/>
              </a:ext>
            </a:extLst>
          </p:cNvPr>
          <p:cNvSpPr txBox="1"/>
          <p:nvPr/>
        </p:nvSpPr>
        <p:spPr>
          <a:xfrm>
            <a:off x="643936" y="2573638"/>
            <a:ext cx="724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随着电脑的更新换代，</a:t>
            </a:r>
            <a:r>
              <a:rPr lang="en-US" altLang="zh-CN" dirty="0"/>
              <a:t>PC</a:t>
            </a:r>
            <a:r>
              <a:rPr lang="zh-CN" altLang="en-US" dirty="0"/>
              <a:t>后面的串口逐渐被淘汰，我们可能需要购买</a:t>
            </a:r>
            <a:r>
              <a:rPr lang="en-US" altLang="zh-CN" dirty="0"/>
              <a:t>UART</a:t>
            </a:r>
            <a:r>
              <a:rPr lang="zh-CN" altLang="en-US" dirty="0"/>
              <a:t>转</a:t>
            </a:r>
            <a:r>
              <a:rPr lang="en-US" altLang="zh-CN" dirty="0"/>
              <a:t>USB</a:t>
            </a:r>
            <a:r>
              <a:rPr lang="zh-CN" altLang="en-US" dirty="0"/>
              <a:t>转接口，你了解这个我们日常生活时常提起的</a:t>
            </a:r>
            <a:r>
              <a:rPr lang="en-US" altLang="zh-CN" dirty="0"/>
              <a:t>USB</a:t>
            </a:r>
            <a:r>
              <a:rPr lang="zh-CN" altLang="en-US" dirty="0"/>
              <a:t>吗？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C59BFC-11E9-4DF3-AD58-CAC9D108DD03}"/>
              </a:ext>
            </a:extLst>
          </p:cNvPr>
          <p:cNvSpPr txBox="1"/>
          <p:nvPr/>
        </p:nvSpPr>
        <p:spPr>
          <a:xfrm>
            <a:off x="643936" y="4508341"/>
            <a:ext cx="635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接下来，我们将介绍</a:t>
            </a:r>
            <a:r>
              <a:rPr lang="en-US" altLang="zh-CN" dirty="0"/>
              <a:t>USB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846FA3-D122-4AB7-A75F-2C0E00635D8F}"/>
              </a:ext>
            </a:extLst>
          </p:cNvPr>
          <p:cNvSpPr txBox="1"/>
          <p:nvPr/>
        </p:nvSpPr>
        <p:spPr>
          <a:xfrm>
            <a:off x="643937" y="1309585"/>
            <a:ext cx="724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UART</a:t>
            </a:r>
            <a:r>
              <a:rPr lang="zh-CN" altLang="en-US" dirty="0"/>
              <a:t>作为异步收发传输器，实现数据串并行转换的功能。</a:t>
            </a:r>
            <a:endParaRPr lang="en-US" altLang="zh-CN" dirty="0"/>
          </a:p>
          <a:p>
            <a:r>
              <a:rPr lang="zh-CN" altLang="en-US" dirty="0"/>
              <a:t>但其出现较早，传输速率一般不超过</a:t>
            </a:r>
            <a:r>
              <a:rPr lang="en-US" altLang="zh-CN" dirty="0"/>
              <a:t>20Kbps</a:t>
            </a:r>
            <a:r>
              <a:rPr lang="zh-CN" altLang="en-US" dirty="0"/>
              <a:t>，速率低，抗干扰能力差，能传输的最大距离不超过</a:t>
            </a:r>
            <a:r>
              <a:rPr lang="en-US" altLang="zh-CN" dirty="0"/>
              <a:t>15m</a:t>
            </a:r>
            <a:r>
              <a:rPr lang="zh-CN" altLang="en-US" dirty="0"/>
              <a:t>（</a:t>
            </a:r>
            <a:r>
              <a:rPr lang="en-US" altLang="zh-CN" dirty="0"/>
              <a:t>50</a:t>
            </a:r>
            <a:r>
              <a:rPr lang="zh-CN" altLang="en-US" dirty="0"/>
              <a:t>英尺）。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1C1CC18-05D0-4DE8-ABA0-51A57A93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92" y="3560692"/>
            <a:ext cx="2233901" cy="16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s1.bdstatic.com/70cFvXSh_Q1YnxGkpoWK1HF6hhy/it/u=1074154676,2678625155&amp;fm=26&amp;gp=0.jpg">
            <a:extLst>
              <a:ext uri="{FF2B5EF4-FFF2-40B4-BE49-F238E27FC236}">
                <a16:creationId xmlns:a16="http://schemas.microsoft.com/office/drawing/2014/main" id="{EA0C25CC-9EFD-4D93-BFE7-94874C49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24" y="3560692"/>
            <a:ext cx="2159052" cy="16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9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16745-8CA7-43C8-B4F4-589D4F52C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架构简介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6E28A-6BF7-4EE1-BBCD-7E22E30B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0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F5BFA-F9F6-4973-A15B-4DC50109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通用串行总线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10E42-2DEC-4438-8051-1464C01F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通用串行总线（英语：</a:t>
            </a:r>
            <a:r>
              <a:rPr lang="en-US" altLang="zh-CN" dirty="0"/>
              <a:t>Universal Serial Bus</a:t>
            </a:r>
            <a:r>
              <a:rPr lang="zh-CN" altLang="zh-CN" dirty="0"/>
              <a:t>，缩写：</a:t>
            </a:r>
            <a:r>
              <a:rPr lang="en-US" altLang="zh-CN" dirty="0"/>
              <a:t>USB</a:t>
            </a:r>
            <a:r>
              <a:rPr lang="zh-CN" altLang="zh-CN" dirty="0"/>
              <a:t>）是连接计算机系统与外部设备的一种串口总线标准，也是一种输入输出接口的技术规范，被广泛地应用于个人电脑和移动设备等信息通讯产品。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可热插拔、便携性、有统一的标准</a:t>
            </a:r>
          </a:p>
        </p:txBody>
      </p:sp>
    </p:spTree>
    <p:extLst>
      <p:ext uri="{BB962C8B-B14F-4D97-AF65-F5344CB8AC3E}">
        <p14:creationId xmlns:p14="http://schemas.microsoft.com/office/powerpoint/2010/main" val="132026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75C4-D83F-4A45-8D14-6AEEE7A5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4084-C1A1-4F8D-9E06-CF8DF883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1" y="1825624"/>
            <a:ext cx="8795209" cy="479199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1.0</a:t>
            </a:r>
            <a:r>
              <a:rPr lang="zh-CN" altLang="zh-CN" sz="2400" dirty="0"/>
              <a:t>是在</a:t>
            </a:r>
            <a:r>
              <a:rPr lang="en-US" altLang="zh-CN" sz="2400" dirty="0"/>
              <a:t>1996</a:t>
            </a:r>
            <a:r>
              <a:rPr lang="zh-CN" altLang="zh-CN" sz="2400" dirty="0"/>
              <a:t>年出现的，速度只有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1.5Mb/s</a:t>
            </a:r>
            <a:r>
              <a:rPr lang="en-US" altLang="zh-CN" sz="2400" dirty="0"/>
              <a:t>(</a:t>
            </a:r>
            <a:r>
              <a:rPr lang="zh-CN" altLang="zh-CN" sz="2400" dirty="0"/>
              <a:t>位每秒</a:t>
            </a:r>
            <a:r>
              <a:rPr lang="en-US" altLang="zh-CN" sz="2400" dirty="0"/>
              <a:t>)</a:t>
            </a:r>
            <a:r>
              <a:rPr lang="zh-CN" altLang="zh-CN" sz="2400" dirty="0"/>
              <a:t>； 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1.1</a:t>
            </a:r>
            <a:r>
              <a:rPr lang="zh-CN" altLang="zh-CN" sz="2400" dirty="0"/>
              <a:t>是</a:t>
            </a:r>
            <a:r>
              <a:rPr lang="zh-CN" altLang="en-US" sz="2400" dirty="0"/>
              <a:t>本世纪初</a:t>
            </a:r>
            <a:r>
              <a:rPr lang="zh-CN" altLang="zh-CN" sz="2400" dirty="0"/>
              <a:t>较为普遍的</a:t>
            </a:r>
            <a:r>
              <a:rPr lang="en-US" altLang="zh-CN" sz="2400" dirty="0"/>
              <a:t>USB</a:t>
            </a:r>
            <a:r>
              <a:rPr lang="zh-CN" altLang="zh-CN" sz="2400" dirty="0"/>
              <a:t>规范，其高速方式的传输速率为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12Mbps</a:t>
            </a:r>
            <a:r>
              <a:rPr lang="zh-CN" altLang="zh-CN" sz="2400" dirty="0"/>
              <a:t>，低速方式的传输速率为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1.5Mbps</a:t>
            </a:r>
            <a:r>
              <a:rPr lang="zh-CN" altLang="en-US" sz="2400" dirty="0"/>
              <a:t>。</a:t>
            </a:r>
            <a:r>
              <a:rPr lang="zh-CN" altLang="zh-CN" sz="2400" dirty="0"/>
              <a:t>大部分</a:t>
            </a:r>
            <a:r>
              <a:rPr lang="en-US" altLang="zh-CN" sz="2400" dirty="0"/>
              <a:t>MP3</a:t>
            </a:r>
            <a:r>
              <a:rPr lang="zh-CN" altLang="zh-CN" sz="2400" dirty="0"/>
              <a:t>为此类接口类型。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2.0</a:t>
            </a:r>
            <a:r>
              <a:rPr lang="zh-CN" altLang="zh-CN" sz="2400" dirty="0"/>
              <a:t>规范是由</a:t>
            </a:r>
            <a:r>
              <a:rPr lang="en-US" altLang="zh-CN" sz="2400" dirty="0"/>
              <a:t>USB1.1</a:t>
            </a:r>
            <a:r>
              <a:rPr lang="zh-CN" altLang="zh-CN" sz="2400" dirty="0"/>
              <a:t>规范演变而来的。它的传输速率达到了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480Mbps</a:t>
            </a:r>
            <a:r>
              <a:rPr lang="zh-CN" altLang="zh-CN" sz="2400" dirty="0"/>
              <a:t>，折算为</a:t>
            </a:r>
            <a:r>
              <a:rPr lang="en-US" altLang="zh-CN" sz="2400" dirty="0"/>
              <a:t>MB</a:t>
            </a:r>
            <a:r>
              <a:rPr lang="zh-CN" altLang="zh-CN" sz="2400" dirty="0"/>
              <a:t>为</a:t>
            </a:r>
            <a:r>
              <a:rPr lang="en-US" altLang="zh-CN" sz="2400" dirty="0"/>
              <a:t>60MB/s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3.0</a:t>
            </a:r>
            <a:r>
              <a:rPr lang="zh-CN" altLang="zh-CN" sz="2400" dirty="0"/>
              <a:t>的理论速度为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5.0Gb/s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4.0</a:t>
            </a:r>
            <a:r>
              <a:rPr lang="zh-CN" altLang="en-US" sz="2400" dirty="0"/>
              <a:t>将于下半年推出完整规范。集成英特尔</a:t>
            </a:r>
            <a:r>
              <a:rPr lang="en-US" altLang="zh-CN" sz="2400" dirty="0"/>
              <a:t>Thunderbolt</a:t>
            </a:r>
            <a:r>
              <a:rPr lang="zh-CN" altLang="en-US" sz="2400" dirty="0"/>
              <a:t>技术，理论速度提升至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40Gb/s</a:t>
            </a:r>
            <a:r>
              <a:rPr lang="zh-CN" altLang="en-US" sz="2400" dirty="0"/>
              <a:t>（消息来源：</a:t>
            </a:r>
            <a:r>
              <a:rPr lang="en-US" altLang="zh-CN" sz="2400" dirty="0"/>
              <a:t>CSDN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502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0797-A294-4095-B082-8B84C1C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18096-04B5-49B1-A19B-E8B4BD4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76024"/>
            <a:ext cx="6195597" cy="311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68DED-D446-4E65-8743-0CAFF2EA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5423"/>
            <a:ext cx="7291157" cy="18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4147-6827-4800-BF57-F2A33FE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4.0</a:t>
            </a:r>
            <a:r>
              <a:rPr lang="zh-CN" altLang="en-US" dirty="0"/>
              <a:t>相关资料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566F9-1C02-40D7-9CB1-37491F0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hlinkClick r:id="rId2"/>
              </a:rPr>
              <a:t>https://techcrunch.com/2019/03/04/with-usb-4-thunderbolt-and-usb-will-converge/?from=singlemessage&amp;isappinstalled=0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https://www.theverge.com/2019/3/4/18246182/usb-4-thunderbolt-3-specs-features-release-date?from=singlemessage&amp;isappinstalled=0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https://www.tomshardware.com/news/usb-4-faq,38766.html?from=singlemessage&amp;isappinstalled=0</a:t>
            </a:r>
            <a:br>
              <a:rPr lang="en-US" altLang="zh-CN" dirty="0">
                <a:hlinkClick r:id="rId4"/>
              </a:rPr>
            </a:b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46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0797-A294-4095-B082-8B84C1C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多样的</a:t>
            </a:r>
            <a:r>
              <a:rPr lang="en-US" altLang="zh-CN" dirty="0"/>
              <a:t>USB</a:t>
            </a:r>
            <a:r>
              <a:rPr lang="zh-CN" altLang="en-US" dirty="0"/>
              <a:t>端口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4D93BA5-7B6D-483B-841E-976DCC8D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5" y="1989344"/>
            <a:ext cx="3761037" cy="2728772"/>
          </a:xfrm>
        </p:spPr>
      </p:pic>
    </p:spTree>
    <p:extLst>
      <p:ext uri="{BB962C8B-B14F-4D97-AF65-F5344CB8AC3E}">
        <p14:creationId xmlns:p14="http://schemas.microsoft.com/office/powerpoint/2010/main" val="296544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3CDC-C654-4183-8219-80A2338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28442-32B1-436B-80C5-AB519DA9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系统可以分为两个系统：</a:t>
            </a:r>
          </a:p>
          <a:p>
            <a:pPr lvl="0"/>
            <a:r>
              <a:rPr lang="zh-CN" altLang="zh-CN" dirty="0"/>
              <a:t>主机系统</a:t>
            </a:r>
            <a:r>
              <a:rPr lang="en-US" altLang="zh-CN" dirty="0"/>
              <a:t>HOST</a:t>
            </a:r>
            <a:endParaRPr lang="zh-CN" altLang="zh-CN" dirty="0"/>
          </a:p>
          <a:p>
            <a:pPr lvl="0"/>
            <a:r>
              <a:rPr lang="zh-CN" altLang="zh-CN" dirty="0"/>
              <a:t>设备系统</a:t>
            </a:r>
            <a:r>
              <a:rPr lang="en-US" altLang="zh-CN" dirty="0"/>
              <a:t>Device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1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827547-DE63-4007-B530-2BF42397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2" y="571500"/>
            <a:ext cx="5610225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79F076-51CD-44B0-A82D-A30E302F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3906611"/>
            <a:ext cx="7051364" cy="22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3B53-2586-48D2-A57B-499D292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主机系统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CE6-2B6E-4D3C-83F8-AFE7E799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USB</a:t>
            </a:r>
            <a:r>
              <a:rPr lang="zh-CN" altLang="zh-CN" dirty="0"/>
              <a:t>主机系统中，通过根集线器与外部</a:t>
            </a:r>
            <a:r>
              <a:rPr lang="en-US" altLang="zh-CN" dirty="0"/>
              <a:t>USB</a:t>
            </a:r>
            <a:r>
              <a:rPr lang="zh-CN" altLang="zh-CN" dirty="0"/>
              <a:t>从机设备相连的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处理芯片</a:t>
            </a:r>
            <a:r>
              <a:rPr lang="zh-CN" altLang="zh-CN" dirty="0"/>
              <a:t>，称为</a:t>
            </a:r>
            <a:r>
              <a:rPr lang="en-US" altLang="zh-CN" dirty="0"/>
              <a:t>USB</a:t>
            </a:r>
            <a:r>
              <a:rPr lang="zh-CN" altLang="zh-CN" dirty="0"/>
              <a:t>主机控制器。</a:t>
            </a:r>
            <a:r>
              <a:rPr lang="en-US" altLang="zh-CN" dirty="0"/>
              <a:t>USB</a:t>
            </a:r>
            <a:r>
              <a:rPr lang="zh-CN" altLang="zh-CN" dirty="0"/>
              <a:t>主机控制器包含硬件、软件和固件一部分。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F56744E-7CFD-4A45-A3D1-CB3E32C6AC80}"/>
              </a:ext>
            </a:extLst>
          </p:cNvPr>
          <p:cNvSpPr txBox="1">
            <a:spLocks/>
          </p:cNvSpPr>
          <p:nvPr/>
        </p:nvSpPr>
        <p:spPr>
          <a:xfrm>
            <a:off x="628650" y="314725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USB</a:t>
            </a:r>
            <a:r>
              <a:rPr lang="zh-CN" altLang="zh-CN" dirty="0"/>
              <a:t>设备系统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F7A15D3-64D7-4FCC-8090-1BD99DB668A0}"/>
              </a:ext>
            </a:extLst>
          </p:cNvPr>
          <p:cNvSpPr txBox="1">
            <a:spLocks/>
          </p:cNvSpPr>
          <p:nvPr/>
        </p:nvSpPr>
        <p:spPr>
          <a:xfrm>
            <a:off x="573268" y="4221416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USB</a:t>
            </a:r>
            <a:r>
              <a:rPr lang="zh-CN" altLang="zh-CN" dirty="0"/>
              <a:t>设备按功能可分为两部分：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集线器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Hub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功能部件</a:t>
            </a:r>
            <a:r>
              <a:rPr lang="zh-CN" altLang="en-US" dirty="0"/>
              <a:t>。</a:t>
            </a:r>
            <a:r>
              <a:rPr lang="zh-CN" altLang="zh-CN" dirty="0"/>
              <a:t>主机通过根集线器连接到各种外围设备（集线器、功能部件）。</a:t>
            </a:r>
          </a:p>
        </p:txBody>
      </p:sp>
    </p:spTree>
    <p:extLst>
      <p:ext uri="{BB962C8B-B14F-4D97-AF65-F5344CB8AC3E}">
        <p14:creationId xmlns:p14="http://schemas.microsoft.com/office/powerpoint/2010/main" val="220695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AB8A056-2404-4D4F-BC2F-C3FA28A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67BCA6-140F-491B-9C79-2CB787F6A6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61" y="1690689"/>
            <a:ext cx="5325642" cy="40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57C2-9E1D-43B1-B581-462336BB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数据传输结构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2C33-923C-46E4-A92B-CECDFA1B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一条</a:t>
            </a:r>
            <a:r>
              <a:rPr lang="en-US" altLang="zh-CN" sz="2400" dirty="0"/>
              <a:t>USB</a:t>
            </a:r>
            <a:r>
              <a:rPr lang="zh-CN" altLang="zh-CN" sz="2400" dirty="0"/>
              <a:t>的传输线分别由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</a:rPr>
              <a:t>地线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</a:rPr>
              <a:t>电源线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D+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D-</a:t>
            </a:r>
          </a:p>
          <a:p>
            <a:pPr marL="0" indent="0">
              <a:buNone/>
            </a:pPr>
            <a:r>
              <a:rPr lang="zh-CN" altLang="zh-CN" sz="2400" dirty="0"/>
              <a:t>四条线构成，</a:t>
            </a:r>
            <a:r>
              <a:rPr lang="en-US" altLang="zh-CN" sz="2400" dirty="0"/>
              <a:t>D+</a:t>
            </a:r>
            <a:r>
              <a:rPr lang="zh-CN" altLang="zh-CN" sz="2400" dirty="0"/>
              <a:t>和</a:t>
            </a:r>
            <a:r>
              <a:rPr lang="en-US" altLang="zh-CN" sz="2400" dirty="0"/>
              <a:t>D-</a:t>
            </a:r>
            <a:r>
              <a:rPr lang="zh-CN" altLang="zh-CN" sz="2400" dirty="0"/>
              <a:t>是差分输入线</a:t>
            </a:r>
            <a:r>
              <a:rPr lang="en-US" altLang="zh-CN" sz="2400" dirty="0"/>
              <a:t>(</a:t>
            </a:r>
            <a:r>
              <a:rPr lang="zh-CN" altLang="zh-CN" sz="2400" dirty="0"/>
              <a:t>抗干扰</a:t>
            </a:r>
            <a:r>
              <a:rPr lang="en-US" altLang="zh-CN" sz="2400" dirty="0"/>
              <a:t>)</a:t>
            </a:r>
            <a:r>
              <a:rPr lang="zh-CN" altLang="zh-CN" sz="2400" dirty="0"/>
              <a:t>，用来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传输数据</a:t>
            </a:r>
            <a:r>
              <a:rPr lang="zh-CN" altLang="en-US" sz="2400" dirty="0"/>
              <a:t>。</a:t>
            </a:r>
            <a:r>
              <a:rPr lang="zh-CN" altLang="zh-CN" sz="2400" dirty="0"/>
              <a:t>它使用的是</a:t>
            </a:r>
            <a:r>
              <a:rPr lang="en-US" altLang="zh-CN" sz="2400" dirty="0"/>
              <a:t>3.3V</a:t>
            </a:r>
            <a:r>
              <a:rPr lang="zh-CN" altLang="zh-CN" sz="2400" dirty="0"/>
              <a:t>的电压，而电源线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vcc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和地线可向设备提供</a:t>
            </a:r>
            <a:r>
              <a:rPr lang="en-US" altLang="zh-CN" sz="2400" dirty="0"/>
              <a:t>5V</a:t>
            </a:r>
            <a:r>
              <a:rPr lang="zh-CN" altLang="zh-CN" sz="2400" dirty="0"/>
              <a:t>电压。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61D2D-E6BC-49F4-9EE4-2388CAF6FE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48" y="3197429"/>
            <a:ext cx="2205181" cy="265168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14B531-89A5-45F4-9E0F-9D87E1746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95305"/>
              </p:ext>
            </p:extLst>
          </p:nvPr>
        </p:nvGraphicFramePr>
        <p:xfrm>
          <a:off x="765042" y="3733014"/>
          <a:ext cx="4035628" cy="2184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450">
                  <a:extLst>
                    <a:ext uri="{9D8B030D-6E8A-4147-A177-3AD203B41FA5}">
                      <a16:colId xmlns:a16="http://schemas.microsoft.com/office/drawing/2014/main" val="2842634581"/>
                    </a:ext>
                  </a:extLst>
                </a:gridCol>
                <a:gridCol w="1695285">
                  <a:extLst>
                    <a:ext uri="{9D8B030D-6E8A-4147-A177-3AD203B41FA5}">
                      <a16:colId xmlns:a16="http://schemas.microsoft.com/office/drawing/2014/main" val="3451564782"/>
                    </a:ext>
                  </a:extLst>
                </a:gridCol>
                <a:gridCol w="970893">
                  <a:extLst>
                    <a:ext uri="{9D8B030D-6E8A-4147-A177-3AD203B41FA5}">
                      <a16:colId xmlns:a16="http://schemas.microsoft.com/office/drawing/2014/main" val="2237875609"/>
                    </a:ext>
                  </a:extLst>
                </a:gridCol>
              </a:tblGrid>
              <a:tr h="387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信号线名称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颜色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316317794"/>
                  </a:ext>
                </a:extLst>
              </a:tr>
              <a:tr h="481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VCC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338237355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960892606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2447670373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GND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黑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52847599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shell </a:t>
                      </a:r>
                      <a:r>
                        <a:rPr lang="zh-CN" sz="1600" kern="100">
                          <a:effectLst/>
                        </a:rPr>
                        <a:t>（金属壳）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屏敝层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379096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92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8DDA-8C70-4865-81F8-7F3B20C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zh-CN" dirty="0"/>
              <a:t>通信模型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3913A4-C05B-4EDD-806D-B44FCB847F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1854135"/>
            <a:ext cx="3338791" cy="3822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A61641-8D8D-47B0-8945-C93099766A92}"/>
              </a:ext>
            </a:extLst>
          </p:cNvPr>
          <p:cNvSpPr txBox="1">
            <a:spLocks/>
          </p:cNvSpPr>
          <p:nvPr/>
        </p:nvSpPr>
        <p:spPr>
          <a:xfrm>
            <a:off x="3711804" y="1854135"/>
            <a:ext cx="5283724" cy="40511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在设备端，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设备将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非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格式的数据</a:t>
            </a:r>
            <a:r>
              <a:rPr lang="zh-CN" altLang="zh-CN" sz="1800" dirty="0"/>
              <a:t>进行打包处理，转换成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格式的数据包</a:t>
            </a:r>
            <a:r>
              <a:rPr lang="zh-CN" altLang="zh-CN" sz="1800" dirty="0"/>
              <a:t>，然后传递到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链路层</a:t>
            </a:r>
            <a:r>
              <a:rPr lang="zh-CN" altLang="zh-CN" sz="1800" dirty="0"/>
              <a:t>，经过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硬件处理</a:t>
            </a:r>
            <a:r>
              <a:rPr lang="zh-CN" altLang="zh-CN" sz="1800" dirty="0"/>
              <a:t>、传递到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物理层</a:t>
            </a:r>
            <a:r>
              <a:rPr lang="zh-CN" altLang="zh-CN" sz="1800" dirty="0"/>
              <a:t>，以数据流的形式传输到主机。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zh-CN" sz="1800" dirty="0"/>
              <a:t>事务</a:t>
            </a:r>
            <a:r>
              <a:rPr lang="zh-CN" altLang="en-US" sz="1800" dirty="0"/>
              <a:t>：</a:t>
            </a:r>
            <a:r>
              <a:rPr lang="zh-CN" altLang="zh-CN" sz="1800" dirty="0"/>
              <a:t>在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设备和</a:t>
            </a:r>
            <a:r>
              <a:rPr lang="en-US" altLang="zh-CN" sz="1800" dirty="0"/>
              <a:t>USB</a:t>
            </a:r>
            <a:r>
              <a:rPr lang="zh-CN" altLang="zh-CN" sz="1800" dirty="0"/>
              <a:t>主机之间发起的传输过程</a:t>
            </a:r>
            <a:endParaRPr lang="en-US" altLang="zh-CN" sz="1800" dirty="0"/>
          </a:p>
          <a:p>
            <a:r>
              <a:rPr lang="zh-CN" altLang="zh-CN" sz="1800" dirty="0"/>
              <a:t>每个数据包包含</a:t>
            </a:r>
            <a:r>
              <a:rPr lang="en-US" altLang="zh-CN" sz="1800" dirty="0"/>
              <a:t>2</a:t>
            </a:r>
            <a:r>
              <a:rPr lang="zh-CN" altLang="zh-CN" sz="1800" dirty="0"/>
              <a:t>到</a:t>
            </a:r>
            <a:r>
              <a:rPr lang="en-US" altLang="zh-CN" sz="1800" dirty="0"/>
              <a:t>3</a:t>
            </a:r>
            <a:r>
              <a:rPr lang="zh-CN" altLang="zh-CN" sz="1800" dirty="0"/>
              <a:t>个步骤：</a:t>
            </a:r>
            <a:endParaRPr lang="en-US" altLang="zh-CN" sz="1800" dirty="0"/>
          </a:p>
          <a:p>
            <a:pPr marL="0" indent="0">
              <a:buNone/>
            </a:pPr>
            <a:br>
              <a:rPr lang="en-US" altLang="zh-CN" sz="1800" dirty="0"/>
            </a:br>
            <a:r>
              <a:rPr lang="en-US" altLang="zh-CN" sz="1800" dirty="0"/>
              <a:t>       1) USB</a:t>
            </a:r>
            <a:r>
              <a:rPr lang="zh-CN" altLang="zh-CN" sz="1800" dirty="0"/>
              <a:t>主机控制器向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设备发出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命令</a:t>
            </a:r>
            <a:br>
              <a:rPr lang="en-US" altLang="zh-CN" sz="1800" dirty="0"/>
            </a:br>
            <a:r>
              <a:rPr lang="en-US" altLang="zh-CN" sz="1800" dirty="0"/>
              <a:t>       2) USB</a:t>
            </a:r>
            <a:r>
              <a:rPr lang="zh-CN" altLang="zh-CN" sz="1800" dirty="0"/>
              <a:t>控制器和</a:t>
            </a:r>
            <a:r>
              <a:rPr lang="en-US" altLang="zh-CN" sz="1800" dirty="0"/>
              <a:t>USB</a:t>
            </a:r>
            <a:r>
              <a:rPr lang="zh-CN" altLang="zh-CN" sz="1800" dirty="0"/>
              <a:t>设备之间传递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读写请求</a:t>
            </a:r>
            <a:br>
              <a:rPr lang="en-US" altLang="zh-CN" sz="1800" dirty="0"/>
            </a:br>
            <a:r>
              <a:rPr lang="en-US" altLang="zh-CN" sz="1800" dirty="0"/>
              <a:t>       3) 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握手信号</a:t>
            </a:r>
            <a:br>
              <a:rPr lang="en-US" altLang="zh-CN" sz="1200" dirty="0"/>
            </a:br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4313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02D5-6511-4927-B480-981664E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驱动架构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F25B28-75C1-4E72-BFE9-D3A26CC08D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3" y="2226469"/>
            <a:ext cx="4558774" cy="3263504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3FA0FB36-3A55-4ED5-8357-2A9A837FC17C}"/>
              </a:ext>
            </a:extLst>
          </p:cNvPr>
          <p:cNvSpPr txBox="1"/>
          <p:nvPr/>
        </p:nvSpPr>
        <p:spPr>
          <a:xfrm>
            <a:off x="6435945" y="2567391"/>
            <a:ext cx="542456" cy="31175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设备端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C527A3C-592B-4605-9436-14B6318E3650}"/>
              </a:ext>
            </a:extLst>
          </p:cNvPr>
          <p:cNvSpPr txBox="1"/>
          <p:nvPr/>
        </p:nvSpPr>
        <p:spPr>
          <a:xfrm>
            <a:off x="6435945" y="3212595"/>
            <a:ext cx="542456" cy="43300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en-US" altLang="zh-CN" sz="788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编程接口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C5F7-2D7B-4C5C-813B-733F532A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22064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USB HCD</a:t>
            </a:r>
            <a:r>
              <a:rPr lang="zh-CN" altLang="zh-CN" sz="4000" dirty="0"/>
              <a:t>（主机控制器驱动程序）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1CCC8-2DD0-45E0-9662-46F736E3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16198"/>
            <a:ext cx="7886700" cy="4351338"/>
          </a:xfrm>
        </p:spPr>
        <p:txBody>
          <a:bodyPr/>
          <a:lstStyle/>
          <a:p>
            <a:r>
              <a:rPr lang="en-US" altLang="zh-CN" dirty="0"/>
              <a:t>USB Core</a:t>
            </a:r>
            <a:r>
              <a:rPr lang="zh-CN" altLang="zh-CN" dirty="0"/>
              <a:t>包含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Host Core Driver</a:t>
            </a:r>
            <a:r>
              <a:rPr lang="zh-CN" altLang="zh-CN" dirty="0"/>
              <a:t>（主机核心驱动）、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Hub Driver</a:t>
            </a:r>
            <a:r>
              <a:rPr lang="zh-CN" altLang="zh-CN" dirty="0"/>
              <a:t>（总线驱动）</a:t>
            </a:r>
            <a:r>
              <a:rPr lang="zh-CN" altLang="en-US" dirty="0"/>
              <a:t>，</a:t>
            </a:r>
            <a:r>
              <a:rPr lang="zh-CN" altLang="zh-CN" dirty="0"/>
              <a:t>简称</a:t>
            </a:r>
            <a:r>
              <a:rPr lang="en-US" altLang="zh-CN" dirty="0"/>
              <a:t>USBD </a:t>
            </a:r>
            <a:r>
              <a:rPr lang="zh-CN" altLang="en-US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29F20A-2A91-4FE2-B3BB-2636AA5A5691}"/>
              </a:ext>
            </a:extLst>
          </p:cNvPr>
          <p:cNvSpPr txBox="1">
            <a:spLocks/>
          </p:cNvSpPr>
          <p:nvPr/>
        </p:nvSpPr>
        <p:spPr>
          <a:xfrm>
            <a:off x="742950" y="59625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USB core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B633D5-FBD1-44B9-8961-6BBDFBE06236}"/>
              </a:ext>
            </a:extLst>
          </p:cNvPr>
          <p:cNvSpPr txBox="1">
            <a:spLocks/>
          </p:cNvSpPr>
          <p:nvPr/>
        </p:nvSpPr>
        <p:spPr>
          <a:xfrm>
            <a:off x="573267" y="444058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USB HCD</a:t>
            </a:r>
            <a:r>
              <a:rPr lang="zh-CN" altLang="zh-CN" dirty="0"/>
              <a:t>包含了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Platform Device Driver</a:t>
            </a:r>
            <a:r>
              <a:rPr lang="zh-CN" altLang="zh-CN" dirty="0"/>
              <a:t>（平台设备驱动程序）、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Host Controller Driver</a:t>
            </a:r>
            <a:r>
              <a:rPr lang="zh-CN" altLang="zh-CN" dirty="0"/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Root Hub Driver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237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BB6C-6BC0-4800-A995-1BB79902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5FAED6-FFEB-4002-B390-A4BA9DB03F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4" y="2198188"/>
            <a:ext cx="4227896" cy="326350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665DD7-4577-48F5-BEF0-F107D4B76380}"/>
              </a:ext>
            </a:extLst>
          </p:cNvPr>
          <p:cNvSpPr txBox="1">
            <a:spLocks/>
          </p:cNvSpPr>
          <p:nvPr/>
        </p:nvSpPr>
        <p:spPr>
          <a:xfrm>
            <a:off x="4755810" y="2198188"/>
            <a:ext cx="4293922" cy="319806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USB HCD</a:t>
            </a:r>
            <a:r>
              <a:rPr lang="zh-CN" altLang="en-US" sz="1800" dirty="0"/>
              <a:t>在硬件之上运行</a:t>
            </a:r>
            <a:r>
              <a:rPr lang="zh-CN" altLang="zh-CN" sz="1800" dirty="0"/>
              <a:t>，包含三种</a:t>
            </a:r>
            <a:r>
              <a:rPr lang="en-US" altLang="zh-CN" sz="1800" dirty="0"/>
              <a:t>USB</a:t>
            </a:r>
            <a:r>
              <a:rPr lang="zh-CN" altLang="zh-CN" sz="1800" dirty="0"/>
              <a:t>接口规范：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/>
              <a:t>UHCI</a:t>
            </a:r>
            <a:r>
              <a:rPr lang="zh-CN" altLang="zh-CN" sz="1800" dirty="0"/>
              <a:t>：通用主机控制接口，</a:t>
            </a:r>
            <a:r>
              <a:rPr lang="en-US" altLang="zh-CN" sz="1800" dirty="0"/>
              <a:t>USB1.0/1.1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OHCI</a:t>
            </a:r>
            <a:r>
              <a:rPr lang="zh-CN" altLang="zh-CN" sz="1800" dirty="0"/>
              <a:t>：开放主机控制接口，</a:t>
            </a:r>
            <a:r>
              <a:rPr lang="en-US" altLang="zh-CN" sz="1800" dirty="0"/>
              <a:t>USB1.0/1.1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/>
              <a:t>EHCI</a:t>
            </a:r>
            <a:r>
              <a:rPr lang="zh-CN" altLang="zh-CN" sz="1800" dirty="0"/>
              <a:t>：增强主机控制接口，</a:t>
            </a:r>
            <a:r>
              <a:rPr lang="en-US" altLang="zh-CN" sz="1800" dirty="0"/>
              <a:t>USB2.0</a:t>
            </a:r>
            <a:r>
              <a:rPr lang="zh-CN" altLang="zh-CN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1551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533D5-8DE2-45A3-9B45-85692435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设备工作流程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B8AEE-D139-43E8-BBA3-37E95F0C89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0" y="1690689"/>
            <a:ext cx="514249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6B60E8-CE96-48E2-BB60-09DDBB2FDF91}"/>
              </a:ext>
            </a:extLst>
          </p:cNvPr>
          <p:cNvSpPr/>
          <p:nvPr/>
        </p:nvSpPr>
        <p:spPr>
          <a:xfrm>
            <a:off x="5354425" y="1416999"/>
            <a:ext cx="3676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当设备功能驱动希望向某个管道发出读写请求时，首先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构造请求（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 Request Block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URB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发给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总线驱动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Hub Driver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总线驱动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解释该请求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，并转换请求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发往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主机控制器端口驱动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usbport.sys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，属于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 HCD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），进而通过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小端口驱动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usbohci.sys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等，属于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HCD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）与设备进行通信。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93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6F7C-8772-48F0-9CC7-5863D7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协议的四种传输类型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B7DAB-07D7-4B48-9EF4-2AC83BB0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401559"/>
          </a:xfrm>
        </p:spPr>
        <p:txBody>
          <a:bodyPr>
            <a:normAutofit/>
          </a:bodyPr>
          <a:lstStyle/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控制传输</a:t>
            </a:r>
            <a:r>
              <a:rPr lang="zh-CN" altLang="zh-CN" sz="1800" dirty="0"/>
              <a:t>：首先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发送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 Setup 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传输事务</a:t>
            </a:r>
            <a:r>
              <a:rPr lang="zh-CN" altLang="zh-CN" sz="1800" dirty="0"/>
              <a:t>，然后</a:t>
            </a:r>
            <a:r>
              <a:rPr lang="en-US" altLang="zh-CN" sz="1800" dirty="0"/>
              <a:t>IN/OUT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传输事务</a:t>
            </a:r>
            <a:r>
              <a:rPr lang="zh-CN" altLang="zh-CN" sz="1800" dirty="0"/>
              <a:t>，最后是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 STATUS transaction</a:t>
            </a:r>
            <a:r>
              <a:rPr lang="zh-CN" altLang="zh-CN" sz="1800" dirty="0"/>
              <a:t>，向主机汇报前面</a:t>
            </a:r>
            <a:r>
              <a:rPr lang="en-US" altLang="zh-CN" sz="1800" dirty="0"/>
              <a:t>SETUP </a:t>
            </a:r>
            <a:r>
              <a:rPr lang="zh-CN" altLang="zh-CN" sz="1800" dirty="0"/>
              <a:t>和</a:t>
            </a:r>
            <a:r>
              <a:rPr lang="en-US" altLang="zh-CN" sz="1800" dirty="0"/>
              <a:t> IN/OUT</a:t>
            </a:r>
            <a:r>
              <a:rPr lang="zh-CN" altLang="zh-CN" sz="1800" dirty="0"/>
              <a:t>阶段的结果。控制传输主要用于向设备发送配置信息、获取设备信息、发送命令道设备，或者获取设备的状态报告。</a:t>
            </a:r>
            <a:endParaRPr lang="en-US" altLang="zh-CN" sz="1800" dirty="0"/>
          </a:p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批量传输</a:t>
            </a:r>
            <a:r>
              <a:rPr lang="zh-CN" altLang="zh-CN" sz="1800" dirty="0"/>
              <a:t>：用于大容量数据传输，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没有固定的传输速率</a:t>
            </a:r>
            <a:r>
              <a:rPr lang="zh-CN" altLang="en-US" sz="1800" dirty="0"/>
              <a:t>，</a:t>
            </a:r>
            <a:r>
              <a:rPr lang="zh-CN" altLang="zh-CN" sz="1800" dirty="0"/>
              <a:t>当总线忙时，</a:t>
            </a:r>
            <a:r>
              <a:rPr lang="en-US" altLang="zh-CN" sz="1800" dirty="0"/>
              <a:t>USB</a:t>
            </a:r>
            <a:r>
              <a:rPr lang="zh-CN" altLang="zh-CN" sz="1800" dirty="0"/>
              <a:t>会优先进行其他类型的数据传输，而暂时停止批量转输。批量传输通常用在数据量大、对数据实时性要求不高的场合，例如</a:t>
            </a:r>
            <a:r>
              <a:rPr lang="en-US" altLang="zh-CN" sz="1800" dirty="0"/>
              <a:t>USB</a:t>
            </a:r>
            <a:r>
              <a:rPr lang="zh-CN" altLang="zh-CN" sz="1800" dirty="0"/>
              <a:t>打印机、扫描仪、大容量存储设备、</a:t>
            </a:r>
            <a:r>
              <a:rPr lang="en-US" altLang="zh-CN" sz="1800" dirty="0"/>
              <a:t>U</a:t>
            </a:r>
            <a:r>
              <a:rPr lang="zh-CN" altLang="zh-CN" sz="1800" dirty="0"/>
              <a:t>盘等。</a:t>
            </a:r>
          </a:p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中断传输</a:t>
            </a:r>
            <a:r>
              <a:rPr lang="zh-CN" altLang="zh-CN" sz="1800" dirty="0"/>
              <a:t>：中断端点以一个固定的速度来传输较少的数据</a:t>
            </a:r>
            <a:r>
              <a:rPr lang="zh-CN" altLang="en-US" sz="1800" dirty="0"/>
              <a:t>的</a:t>
            </a:r>
            <a:r>
              <a:rPr lang="zh-CN" altLang="zh-CN" sz="1800" dirty="0"/>
              <a:t>方式。主机控制器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在保证不大于某个时间间隔内安排一次传输</a:t>
            </a:r>
            <a:r>
              <a:rPr lang="zh-CN" altLang="zh-CN" sz="1800" dirty="0"/>
              <a:t>。</a:t>
            </a:r>
            <a:r>
              <a:rPr lang="en-US" altLang="zh-CN" sz="1800" dirty="0"/>
              <a:t>USB</a:t>
            </a:r>
            <a:r>
              <a:rPr lang="zh-CN" altLang="zh-CN" sz="1800" dirty="0"/>
              <a:t>键盘和鼠标就是使用这个传输</a:t>
            </a:r>
            <a:r>
              <a:rPr lang="zh-CN" altLang="en-US" sz="1800" dirty="0"/>
              <a:t>方式。</a:t>
            </a:r>
            <a:endParaRPr lang="zh-CN" altLang="zh-CN" sz="1800" dirty="0"/>
          </a:p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等时传输</a:t>
            </a:r>
            <a:r>
              <a:rPr lang="zh-CN" altLang="zh-CN" sz="1800" dirty="0"/>
              <a:t>：在同步传输的</a:t>
            </a:r>
            <a:r>
              <a:rPr lang="en-US" altLang="zh-CN" sz="1800" dirty="0"/>
              <a:t>IN</a:t>
            </a:r>
            <a:r>
              <a:rPr lang="zh-CN" altLang="zh-CN" sz="1800" dirty="0"/>
              <a:t>和</a:t>
            </a:r>
            <a:r>
              <a:rPr lang="en-US" altLang="zh-CN" sz="1800" dirty="0"/>
              <a:t>OUT</a:t>
            </a:r>
            <a:r>
              <a:rPr lang="zh-CN" altLang="zh-CN" sz="1800" dirty="0"/>
              <a:t>事务中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没有握手阶段</a:t>
            </a:r>
            <a:r>
              <a:rPr lang="zh-CN" altLang="en-US" sz="1800" dirty="0"/>
              <a:t>。</a:t>
            </a:r>
            <a:r>
              <a:rPr lang="zh-CN" altLang="zh-CN" sz="1800" dirty="0"/>
              <a:t>等时传输同样可以传输大批量数据，但是对数据是否到达没有保证，它对实时性的要求很高，例如音频、视频等设备（</a:t>
            </a:r>
            <a:r>
              <a:rPr lang="en-US" altLang="zh-CN" sz="1800" dirty="0"/>
              <a:t>USB</a:t>
            </a:r>
            <a:r>
              <a:rPr lang="zh-CN" altLang="zh-CN" sz="1800" dirty="0"/>
              <a:t>摄像头，</a:t>
            </a:r>
            <a:r>
              <a:rPr lang="en-US" altLang="zh-CN" sz="1800" dirty="0"/>
              <a:t>USB</a:t>
            </a:r>
            <a:r>
              <a:rPr lang="zh-CN" altLang="zh-CN" sz="1800" dirty="0"/>
              <a:t>话筒）。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89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7EAAA-3AAB-4206-B70F-4C7981B2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5C36-43DC-4CD0-9570-4846DA68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66"/>
            <a:ext cx="8307960" cy="4968907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UART</a:t>
            </a:r>
            <a:r>
              <a:rPr lang="zh-CN" altLang="en-US" dirty="0"/>
              <a:t>与</a:t>
            </a:r>
            <a:r>
              <a:rPr lang="en-US" altLang="zh-CN" dirty="0"/>
              <a:t>USB</a:t>
            </a:r>
            <a:r>
              <a:rPr lang="zh-CN" altLang="en-US" dirty="0"/>
              <a:t>技术出现之后，串行通信的结构日新月异，新标准层出不穷，速度也得到明显提升。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/>
              <a:t>VESA</a:t>
            </a:r>
            <a:r>
              <a:rPr lang="zh-CN" altLang="en-US" dirty="0"/>
              <a:t>标准组织公布</a:t>
            </a:r>
            <a:r>
              <a:rPr lang="en-US" altLang="zh-CN" dirty="0"/>
              <a:t>DisplayPort 2.0</a:t>
            </a:r>
            <a:r>
              <a:rPr lang="zh-CN" altLang="en-US" dirty="0"/>
              <a:t>影音数据传输规范，其理论速度可达</a:t>
            </a:r>
            <a:r>
              <a:rPr lang="en-US" altLang="zh-CN" dirty="0"/>
              <a:t>80Gbps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Xilinx</a:t>
            </a:r>
            <a:r>
              <a:rPr lang="zh-CN" altLang="en-US" dirty="0"/>
              <a:t>公司在今年的世界硬件设计大会（</a:t>
            </a:r>
            <a:r>
              <a:rPr lang="en-US" altLang="zh-CN" dirty="0"/>
              <a:t>DesignCon 2019</a:t>
            </a:r>
            <a:r>
              <a:rPr lang="zh-CN" altLang="en-US" dirty="0"/>
              <a:t>）上展示了</a:t>
            </a:r>
            <a:r>
              <a:rPr lang="en-US" altLang="zh-CN" dirty="0"/>
              <a:t> GTM 58G PAM4 SERDES</a:t>
            </a:r>
            <a:r>
              <a:rPr lang="zh-CN" altLang="en-US" dirty="0"/>
              <a:t>器件和</a:t>
            </a:r>
            <a:r>
              <a:rPr lang="en-US" altLang="zh-CN" dirty="0"/>
              <a:t>112G PAM4 test device</a:t>
            </a:r>
          </a:p>
          <a:p>
            <a:endParaRPr lang="en-US" altLang="zh-CN" dirty="0"/>
          </a:p>
          <a:p>
            <a:r>
              <a:rPr lang="zh-CN" altLang="en-US" dirty="0"/>
              <a:t>在传输速度逐渐逼近物理极限的未来，串行技术可能有怎么样的创新与突破？</a:t>
            </a:r>
          </a:p>
        </p:txBody>
      </p:sp>
    </p:spTree>
    <p:extLst>
      <p:ext uri="{BB962C8B-B14F-4D97-AF65-F5344CB8AC3E}">
        <p14:creationId xmlns:p14="http://schemas.microsoft.com/office/powerpoint/2010/main" val="40208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9427D-6FF2-4B12-915A-D17AEAAB0B83}"/>
              </a:ext>
            </a:extLst>
          </p:cNvPr>
          <p:cNvSpPr/>
          <p:nvPr/>
        </p:nvSpPr>
        <p:spPr>
          <a:xfrm>
            <a:off x="2699657" y="2642820"/>
            <a:ext cx="341811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UART</a:t>
            </a:r>
            <a:endParaRPr lang="zh-CN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732D8A-5DA0-4317-9651-07092508D20F}"/>
              </a:ext>
            </a:extLst>
          </p:cNvPr>
          <p:cNvSpPr txBox="1"/>
          <p:nvPr/>
        </p:nvSpPr>
        <p:spPr>
          <a:xfrm>
            <a:off x="4288971" y="4343400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从实验课出发，进一步了解</a:t>
            </a:r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924C65-C371-49BC-86D5-D38391371603}"/>
              </a:ext>
            </a:extLst>
          </p:cNvPr>
          <p:cNvSpPr txBox="1"/>
          <p:nvPr/>
        </p:nvSpPr>
        <p:spPr>
          <a:xfrm>
            <a:off x="707570" y="1502229"/>
            <a:ext cx="676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说起过去应用广泛的串口，就不得不提起</a:t>
            </a:r>
            <a:r>
              <a:rPr lang="en-US" altLang="zh-CN" dirty="0"/>
              <a:t>UART</a:t>
            </a:r>
            <a:r>
              <a:rPr lang="zh-CN" altLang="en-US" dirty="0"/>
              <a:t>。</a:t>
            </a:r>
          </a:p>
        </p:txBody>
      </p:sp>
      <p:pic>
        <p:nvPicPr>
          <p:cNvPr id="2050" name="Picture 2" descr="https://ss1.bdstatic.com/70cFuXSh_Q1YnxGkpoWK1HF6hhy/it/u=1594420595,323426070&amp;fm=26&amp;gp=0.jpg">
            <a:extLst>
              <a:ext uri="{FF2B5EF4-FFF2-40B4-BE49-F238E27FC236}">
                <a16:creationId xmlns:a16="http://schemas.microsoft.com/office/drawing/2014/main" id="{493F78F3-EE3F-4355-8A07-C8AE11D23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08" y="730970"/>
            <a:ext cx="2281182" cy="22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13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B2C8-2C1F-451C-9876-9F036A95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508" y="2766218"/>
            <a:ext cx="78867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536AB-8DFC-4DB0-BF30-97F1F661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9FA3F7-32DE-49A6-AADF-BE00CAF4CFBB}"/>
              </a:ext>
            </a:extLst>
          </p:cNvPr>
          <p:cNvSpPr txBox="1"/>
          <p:nvPr/>
        </p:nvSpPr>
        <p:spPr>
          <a:xfrm>
            <a:off x="794325" y="2978876"/>
            <a:ext cx="741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通用</a:t>
            </a:r>
            <a:r>
              <a:rPr lang="zh-CN" altLang="en-US" sz="2000" dirty="0">
                <a:solidFill>
                  <a:srgbClr val="FF0000"/>
                </a:solidFill>
              </a:rPr>
              <a:t>异步</a:t>
            </a:r>
            <a:r>
              <a:rPr lang="zh-CN" altLang="en-US" sz="2000" dirty="0"/>
              <a:t>收发传输器（</a:t>
            </a:r>
            <a:r>
              <a:rPr lang="en-US" altLang="zh-CN" sz="2000" dirty="0"/>
              <a:t>Universal Asynchronous Receiver/Transmitter)</a:t>
            </a:r>
            <a:r>
              <a:rPr lang="zh-CN" altLang="en-US" sz="2000" dirty="0"/>
              <a:t>，通常称作</a:t>
            </a:r>
            <a:r>
              <a:rPr lang="en-US" altLang="zh-CN" sz="2000" dirty="0"/>
              <a:t>UART</a:t>
            </a:r>
            <a:r>
              <a:rPr lang="zh-CN" altLang="en-US" sz="2000" dirty="0"/>
              <a:t>。它将要传输的资料在</a:t>
            </a:r>
            <a:r>
              <a:rPr lang="zh-CN" altLang="en-US" sz="2000" dirty="0">
                <a:solidFill>
                  <a:srgbClr val="FF0000"/>
                </a:solidFill>
              </a:rPr>
              <a:t>串行通信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并行通信</a:t>
            </a:r>
            <a:r>
              <a:rPr lang="zh-CN" altLang="en-US" sz="2000" dirty="0"/>
              <a:t>之间加以转换。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1C7994-2728-45D5-9BA1-A9A2E2325F0D}"/>
              </a:ext>
            </a:extLst>
          </p:cNvPr>
          <p:cNvSpPr/>
          <p:nvPr/>
        </p:nvSpPr>
        <p:spPr>
          <a:xfrm>
            <a:off x="799760" y="1703070"/>
            <a:ext cx="33992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什么是</a:t>
            </a:r>
            <a:r>
              <a:rPr lang="en-US" altLang="zh-CN" sz="40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UART</a:t>
            </a:r>
            <a:r>
              <a:rPr lang="zh-CN" altLang="en-US" sz="40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63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g2018.cnblogs.com/blog/1524059/201905/1524059-20190531220924866-2021305667.png">
            <a:extLst>
              <a:ext uri="{FF2B5EF4-FFF2-40B4-BE49-F238E27FC236}">
                <a16:creationId xmlns:a16="http://schemas.microsoft.com/office/drawing/2014/main" id="{A4A6B88A-FC89-43FC-8FD8-452C5AE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" y="4001517"/>
            <a:ext cx="4280699" cy="1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FF4113-E2F3-4AA9-8223-585619D9B489}"/>
              </a:ext>
            </a:extLst>
          </p:cNvPr>
          <p:cNvSpPr txBox="1"/>
          <p:nvPr/>
        </p:nvSpPr>
        <p:spPr>
          <a:xfrm>
            <a:off x="571500" y="1297864"/>
            <a:ext cx="84810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同步</a:t>
            </a:r>
            <a:r>
              <a:rPr lang="zh-CN" altLang="en-US" sz="1350" dirty="0"/>
              <a:t>：</a:t>
            </a:r>
            <a:endParaRPr lang="en-US" altLang="zh-CN" sz="1350" dirty="0"/>
          </a:p>
          <a:p>
            <a:r>
              <a:rPr lang="zh-CN" altLang="en-US" sz="1350" dirty="0"/>
              <a:t>同步通信时要建立发送方时钟对接收方时钟的直接控制，使双方达到完全同步。此时，传输数据的位之间的距离均为“位间隔”的整数倍，同时传送的字符间不留间隙，即保持位同步关系，也保持字符同步关系。</a:t>
            </a:r>
          </a:p>
        </p:txBody>
      </p:sp>
      <p:pic>
        <p:nvPicPr>
          <p:cNvPr id="2052" name="Picture 4" descr="https://img2018.cnblogs.com/blog/1524059/201905/1524059-20190531221237061-718950652.png">
            <a:extLst>
              <a:ext uri="{FF2B5EF4-FFF2-40B4-BE49-F238E27FC236}">
                <a16:creationId xmlns:a16="http://schemas.microsoft.com/office/drawing/2014/main" id="{F346D438-9D51-4AE2-82C4-12DBF1A2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171074"/>
            <a:ext cx="4113371" cy="10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76B272-FFF5-4BCD-B222-74C2E30E6BD3}"/>
              </a:ext>
            </a:extLst>
          </p:cNvPr>
          <p:cNvSpPr txBox="1"/>
          <p:nvPr/>
        </p:nvSpPr>
        <p:spPr>
          <a:xfrm>
            <a:off x="571500" y="3455214"/>
            <a:ext cx="6637020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异步</a:t>
            </a:r>
            <a:r>
              <a:rPr lang="zh-CN" altLang="en-US" sz="1350" dirty="0"/>
              <a:t>：</a:t>
            </a:r>
            <a:endParaRPr lang="en-US" altLang="zh-CN" sz="1350" dirty="0"/>
          </a:p>
          <a:p>
            <a:r>
              <a:rPr lang="zh-CN" altLang="en-US" sz="1350" dirty="0"/>
              <a:t>通讯的发送和接收设备使用各自的时钟控制数据的发送和接收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056466-CD67-434A-9C23-B01F6C5C6094}"/>
              </a:ext>
            </a:extLst>
          </p:cNvPr>
          <p:cNvCxnSpPr/>
          <p:nvPr/>
        </p:nvCxnSpPr>
        <p:spPr>
          <a:xfrm>
            <a:off x="2949357" y="948416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1177457-8518-4636-AD9F-0E4F90D9C944}"/>
              </a:ext>
            </a:extLst>
          </p:cNvPr>
          <p:cNvCxnSpPr/>
          <p:nvPr/>
        </p:nvCxnSpPr>
        <p:spPr>
          <a:xfrm>
            <a:off x="-145179" y="948416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1C9979-0EE2-4D96-AB24-B2C329D30431}"/>
              </a:ext>
            </a:extLst>
          </p:cNvPr>
          <p:cNvGrpSpPr/>
          <p:nvPr/>
        </p:nvGrpSpPr>
        <p:grpSpPr>
          <a:xfrm>
            <a:off x="275674" y="763209"/>
            <a:ext cx="3035566" cy="415498"/>
            <a:chOff x="367565" y="324558"/>
            <a:chExt cx="4047421" cy="553997"/>
          </a:xfrm>
        </p:grpSpPr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832558D5-A81E-42FF-BF24-ED6C895996C8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文本框 1">
              <a:extLst>
                <a:ext uri="{FF2B5EF4-FFF2-40B4-BE49-F238E27FC236}">
                  <a16:creationId xmlns:a16="http://schemas.microsoft.com/office/drawing/2014/main" id="{4862E784-E6CB-4CA8-810E-1535D35F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5" y="324558"/>
              <a:ext cx="404742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同步与异步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3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D421A2-8AAF-4C64-94A2-1A86FF3A8AF8}"/>
              </a:ext>
            </a:extLst>
          </p:cNvPr>
          <p:cNvCxnSpPr/>
          <p:nvPr/>
        </p:nvCxnSpPr>
        <p:spPr>
          <a:xfrm>
            <a:off x="2949357" y="730704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6F5B19-EF44-4F5E-9BAF-70CD6D220C07}"/>
              </a:ext>
            </a:extLst>
          </p:cNvPr>
          <p:cNvCxnSpPr/>
          <p:nvPr/>
        </p:nvCxnSpPr>
        <p:spPr>
          <a:xfrm>
            <a:off x="-145179" y="730704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0755E4-E207-4916-8BFF-B202BB4E2499}"/>
              </a:ext>
            </a:extLst>
          </p:cNvPr>
          <p:cNvGrpSpPr/>
          <p:nvPr/>
        </p:nvGrpSpPr>
        <p:grpSpPr>
          <a:xfrm>
            <a:off x="500115" y="527277"/>
            <a:ext cx="2442862" cy="415498"/>
            <a:chOff x="666819" y="300264"/>
            <a:chExt cx="3257149" cy="553997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F31ABAC9-09C2-4F6B-92D2-A1ED5518C046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93575995-9D36-414F-95AF-9A96ABCA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工作原理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19C1B-3ADE-43FA-B6E5-78AA0FBDED33}"/>
              </a:ext>
            </a:extLst>
          </p:cNvPr>
          <p:cNvSpPr txBox="1"/>
          <p:nvPr/>
        </p:nvSpPr>
        <p:spPr>
          <a:xfrm>
            <a:off x="500114" y="1556370"/>
            <a:ext cx="7109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UART</a:t>
            </a:r>
            <a:r>
              <a:rPr lang="zh-CN" altLang="en-US" sz="1350" dirty="0"/>
              <a:t>作为异步串口通信协议的一种，工作原理是将传输数据的每个字符一位接一位地传输。</a:t>
            </a:r>
          </a:p>
          <a:p>
            <a:r>
              <a:rPr lang="zh-CN" altLang="en-US" sz="1350" b="1" dirty="0"/>
              <a:t>起始位</a:t>
            </a:r>
            <a:r>
              <a:rPr lang="zh-CN" altLang="en-US" sz="1350" dirty="0"/>
              <a:t>：先发出一个逻辑“</a:t>
            </a:r>
            <a:r>
              <a:rPr lang="en-US" altLang="zh-CN" sz="1350" dirty="0"/>
              <a:t>0</a:t>
            </a:r>
            <a:r>
              <a:rPr lang="zh-CN" altLang="en-US" sz="1350" dirty="0"/>
              <a:t>”的信号。</a:t>
            </a:r>
          </a:p>
          <a:p>
            <a:r>
              <a:rPr lang="zh-CN" altLang="en-US" sz="1350" b="1" dirty="0"/>
              <a:t>数据位</a:t>
            </a:r>
            <a:r>
              <a:rPr lang="zh-CN" altLang="en-US" sz="1350" dirty="0"/>
              <a:t>：在起始位之后的数据，从</a:t>
            </a:r>
            <a:r>
              <a:rPr lang="en-US" altLang="zh-CN" sz="1350" dirty="0"/>
              <a:t>LSB</a:t>
            </a:r>
            <a:r>
              <a:rPr lang="zh-CN" altLang="en-US" sz="1350" dirty="0"/>
              <a:t>开始。</a:t>
            </a:r>
            <a:endParaRPr lang="en-US" altLang="zh-CN" sz="1350" dirty="0"/>
          </a:p>
          <a:p>
            <a:r>
              <a:rPr lang="zh-CN" altLang="en-US" sz="1350" b="1" dirty="0"/>
              <a:t>奇偶校验位</a:t>
            </a:r>
            <a:r>
              <a:rPr lang="zh-CN" altLang="en-US" sz="1350" dirty="0"/>
              <a:t>：用来校验数据传送的正确性。</a:t>
            </a:r>
          </a:p>
          <a:p>
            <a:r>
              <a:rPr lang="zh-CN" altLang="en-US" sz="1350" b="1" dirty="0"/>
              <a:t>停止位</a:t>
            </a:r>
            <a:r>
              <a:rPr lang="zh-CN" altLang="en-US" sz="1350" dirty="0"/>
              <a:t>：可以是</a:t>
            </a:r>
            <a:r>
              <a:rPr lang="en-US" altLang="zh-CN" sz="1350" dirty="0"/>
              <a:t>1</a:t>
            </a:r>
            <a:r>
              <a:rPr lang="zh-CN" altLang="en-US" sz="1350" dirty="0"/>
              <a:t>位、</a:t>
            </a:r>
            <a:r>
              <a:rPr lang="en-US" altLang="zh-CN" sz="1350" dirty="0"/>
              <a:t>1.5</a:t>
            </a:r>
            <a:r>
              <a:rPr lang="zh-CN" altLang="en-US" sz="1350" dirty="0"/>
              <a:t>位、</a:t>
            </a:r>
            <a:r>
              <a:rPr lang="en-US" altLang="zh-CN" sz="1350" dirty="0"/>
              <a:t>2</a:t>
            </a:r>
            <a:r>
              <a:rPr lang="zh-CN" altLang="en-US" sz="1350" dirty="0"/>
              <a:t>位的高电平。 </a:t>
            </a:r>
            <a:endParaRPr lang="en-US" altLang="zh-CN" sz="1350" dirty="0"/>
          </a:p>
          <a:p>
            <a:r>
              <a:rPr lang="zh-CN" altLang="en-US" sz="1350" b="1" dirty="0"/>
              <a:t>空闲位</a:t>
            </a:r>
            <a:r>
              <a:rPr lang="zh-CN" altLang="en-US" sz="1350" dirty="0"/>
              <a:t>：电路处于逻辑“</a:t>
            </a:r>
            <a:r>
              <a:rPr lang="en-US" altLang="zh-CN" sz="1350" dirty="0"/>
              <a:t>1”</a:t>
            </a:r>
            <a:r>
              <a:rPr lang="zh-CN" altLang="en-US" sz="1350" dirty="0"/>
              <a:t>状态。</a:t>
            </a:r>
            <a:endParaRPr lang="en-US" altLang="zh-CN" sz="1350" dirty="0"/>
          </a:p>
          <a:p>
            <a:r>
              <a:rPr lang="zh-CN" altLang="en-US" sz="1350" b="1" dirty="0"/>
              <a:t>波特率</a:t>
            </a:r>
            <a:r>
              <a:rPr lang="zh-CN" altLang="en-US" sz="1350" dirty="0"/>
              <a:t>：是衡量数据传送速率的指标。表示每秒钟传送的符号数。例如每</a:t>
            </a:r>
            <a:r>
              <a:rPr lang="en-US" altLang="zh-CN" sz="1350" dirty="0"/>
              <a:t>8bit</a:t>
            </a:r>
            <a:r>
              <a:rPr lang="zh-CN" altLang="en-US" sz="1350" dirty="0"/>
              <a:t>代表一个符号，数据传送速率为</a:t>
            </a:r>
            <a:r>
              <a:rPr lang="en-US" altLang="zh-CN" sz="1350" dirty="0"/>
              <a:t>100</a:t>
            </a:r>
            <a:r>
              <a:rPr lang="zh-CN" altLang="en-US" sz="1350" dirty="0"/>
              <a:t>字符</a:t>
            </a:r>
            <a:r>
              <a:rPr lang="en-US" altLang="zh-CN" sz="1350" dirty="0"/>
              <a:t>/</a:t>
            </a:r>
            <a:r>
              <a:rPr lang="zh-CN" altLang="en-US" sz="1350" dirty="0"/>
              <a:t>秒，则波特率就是</a:t>
            </a:r>
            <a:r>
              <a:rPr lang="en-US" altLang="zh-CN" sz="1350" dirty="0"/>
              <a:t>100baud</a:t>
            </a:r>
            <a:r>
              <a:rPr lang="zh-CN" altLang="en-US" sz="1350" dirty="0"/>
              <a:t>，比特率是</a:t>
            </a:r>
            <a:r>
              <a:rPr lang="en-US" altLang="zh-CN" sz="1350" dirty="0"/>
              <a:t>100*8=800bit/s</a:t>
            </a:r>
            <a:r>
              <a:rPr lang="zh-CN" altLang="en-US" sz="1350" dirty="0"/>
              <a:t>。这两者的概念很容易搞错。</a:t>
            </a:r>
          </a:p>
        </p:txBody>
      </p:sp>
      <p:pic>
        <p:nvPicPr>
          <p:cNvPr id="3074" name="Picture 2" descr="https://img2018.cnblogs.com/blog/1524059/201905/1524059-20190531221127946-1327877934.png">
            <a:extLst>
              <a:ext uri="{FF2B5EF4-FFF2-40B4-BE49-F238E27FC236}">
                <a16:creationId xmlns:a16="http://schemas.microsoft.com/office/drawing/2014/main" id="{218875E3-B588-45E8-A565-8489BCE0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" y="4017373"/>
            <a:ext cx="5596135" cy="15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 noEditPoints="1"/>
          </p:cNvSpPr>
          <p:nvPr/>
        </p:nvSpPr>
        <p:spPr bwMode="auto">
          <a:xfrm flipH="1">
            <a:off x="3817603" y="2270853"/>
            <a:ext cx="185738" cy="184547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 flipH="1">
            <a:off x="5448058" y="2961621"/>
            <a:ext cx="185738" cy="184547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 flipH="1">
            <a:off x="3817603" y="3608917"/>
            <a:ext cx="185738" cy="184547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 flipH="1">
            <a:off x="5448867" y="4268945"/>
            <a:ext cx="185738" cy="184547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145827" y="1981289"/>
            <a:ext cx="852347" cy="851599"/>
            <a:chOff x="1314269" y="3137941"/>
            <a:chExt cx="1907896" cy="1906222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4"/>
            <p:cNvSpPr txBox="1"/>
            <p:nvPr/>
          </p:nvSpPr>
          <p:spPr>
            <a:xfrm flipH="1">
              <a:off x="1730444" y="3626054"/>
              <a:ext cx="1045036" cy="93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66494" y="2629572"/>
            <a:ext cx="852347" cy="851599"/>
            <a:chOff x="1314269" y="3137941"/>
            <a:chExt cx="1907896" cy="1906222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4"/>
            <p:cNvSpPr txBox="1"/>
            <p:nvPr/>
          </p:nvSpPr>
          <p:spPr>
            <a:xfrm flipH="1">
              <a:off x="1730444" y="3626054"/>
              <a:ext cx="1045036" cy="93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123558" y="3286920"/>
            <a:ext cx="852347" cy="851599"/>
            <a:chOff x="1314269" y="3137941"/>
            <a:chExt cx="1907896" cy="1906222"/>
          </a:xfrm>
        </p:grpSpPr>
        <p:sp>
          <p:nvSpPr>
            <p:cNvPr id="54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4"/>
            <p:cNvSpPr txBox="1"/>
            <p:nvPr/>
          </p:nvSpPr>
          <p:spPr>
            <a:xfrm flipH="1">
              <a:off x="1730444" y="3626054"/>
              <a:ext cx="1045036" cy="93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66494" y="3947423"/>
            <a:ext cx="852347" cy="851599"/>
            <a:chOff x="1314269" y="3137941"/>
            <a:chExt cx="1907896" cy="1906222"/>
          </a:xfrm>
        </p:grpSpPr>
        <p:sp>
          <p:nvSpPr>
            <p:cNvPr id="58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4"/>
            <p:cNvSpPr txBox="1"/>
            <p:nvPr/>
          </p:nvSpPr>
          <p:spPr>
            <a:xfrm flipH="1">
              <a:off x="1730444" y="3626054"/>
              <a:ext cx="1045036" cy="93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868731" y="2882194"/>
            <a:ext cx="710060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 FIFO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868731" y="4199580"/>
            <a:ext cx="1399160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Register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912816" y="2213542"/>
            <a:ext cx="750841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 FIFO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24216" y="3574234"/>
            <a:ext cx="1299452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Register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949357" y="741587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-145179" y="741587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608971" y="538160"/>
            <a:ext cx="2334005" cy="415498"/>
            <a:chOff x="811962" y="300264"/>
            <a:chExt cx="3112006" cy="553997"/>
          </a:xfrm>
        </p:grpSpPr>
        <p:sp>
          <p:nvSpPr>
            <p:cNvPr id="83" name="圆角矩形 8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UART</a:t>
              </a:r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寄存器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8AB98E6-4912-49EF-91D6-5516E114E0BF}"/>
              </a:ext>
            </a:extLst>
          </p:cNvPr>
          <p:cNvSpPr txBox="1"/>
          <p:nvPr/>
        </p:nvSpPr>
        <p:spPr>
          <a:xfrm>
            <a:off x="3424650" y="930575"/>
            <a:ext cx="55982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nn-NO" altLang="zh-CN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 UART Lite v2.0</a:t>
            </a:r>
            <a:r>
              <a:rPr lang="zh-CN" altLang="nn-NO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nn-NO" altLang="zh-CN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PG142</a:t>
            </a:r>
            <a:r>
              <a:rPr lang="zh-CN" altLang="nn-NO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245023-F687-4537-80D3-F566C0CC67DC}"/>
              </a:ext>
            </a:extLst>
          </p:cNvPr>
          <p:cNvSpPr txBox="1"/>
          <p:nvPr/>
        </p:nvSpPr>
        <p:spPr>
          <a:xfrm>
            <a:off x="1108623" y="5825476"/>
            <a:ext cx="708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具体可访问网址</a:t>
            </a:r>
            <a:r>
              <a:rPr lang="en-US" altLang="zh-CN" dirty="0"/>
              <a:t>:</a:t>
            </a:r>
            <a:r>
              <a:rPr lang="en-US" altLang="zh-CN" b="1" dirty="0"/>
              <a:t>https://www.xilinx.com/support.html#documentation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2949357" y="698047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45179" y="698047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08971" y="494620"/>
            <a:ext cx="2334005" cy="415498"/>
            <a:chOff x="811962" y="300264"/>
            <a:chExt cx="3112006" cy="553997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框架总览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51C8C53-9483-4E12-9D24-54E62B19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1" y="1797682"/>
            <a:ext cx="8087078" cy="35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47862" y="2111032"/>
            <a:ext cx="1317968" cy="1317968"/>
            <a:chOff x="4237790" y="2093189"/>
            <a:chExt cx="1757290" cy="1757290"/>
          </a:xfrm>
        </p:grpSpPr>
        <p:sp>
          <p:nvSpPr>
            <p:cNvPr id="5" name="泪滴形 4"/>
            <p:cNvSpPr/>
            <p:nvPr/>
          </p:nvSpPr>
          <p:spPr>
            <a:xfrm flipH="1">
              <a:off x="4237790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707638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91078" y="2642135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rPr>
                <a:t>01</a:t>
              </a:r>
              <a:endParaRPr lang="zh-CN" altLang="en-US" sz="21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skoola Pota" panose="020B050204020402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18465" y="2111032"/>
            <a:ext cx="1317968" cy="1317968"/>
            <a:chOff x="6198593" y="2093189"/>
            <a:chExt cx="1757290" cy="1757290"/>
          </a:xfrm>
        </p:grpSpPr>
        <p:sp>
          <p:nvSpPr>
            <p:cNvPr id="9" name="泪滴形 8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99767" y="2656650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sz="2100" dirty="0"/>
                <a:t>02</a:t>
              </a:r>
              <a:endParaRPr lang="zh-CN" altLang="en-US" sz="21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47862" y="3554165"/>
            <a:ext cx="1317968" cy="1317968"/>
            <a:chOff x="4237790" y="4017366"/>
            <a:chExt cx="1757290" cy="1757290"/>
          </a:xfrm>
        </p:grpSpPr>
        <p:sp>
          <p:nvSpPr>
            <p:cNvPr id="13" name="泪滴形 12"/>
            <p:cNvSpPr/>
            <p:nvPr/>
          </p:nvSpPr>
          <p:spPr>
            <a:xfrm flipH="1" flipV="1">
              <a:off x="4237790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4707638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86268" y="4632596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sz="2100" dirty="0"/>
                <a:t>03</a:t>
              </a:r>
              <a:endParaRPr lang="zh-CN" altLang="en-US" sz="2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18465" y="3554165"/>
            <a:ext cx="1317968" cy="1317968"/>
            <a:chOff x="6198593" y="4017366"/>
            <a:chExt cx="1757290" cy="1757290"/>
          </a:xfrm>
        </p:grpSpPr>
        <p:sp>
          <p:nvSpPr>
            <p:cNvPr id="17" name="泪滴形 16"/>
            <p:cNvSpPr/>
            <p:nvPr/>
          </p:nvSpPr>
          <p:spPr>
            <a:xfrm flipV="1">
              <a:off x="6198593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712901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86335" y="4631511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sz="2100" dirty="0"/>
                <a:t>04</a:t>
              </a:r>
              <a:endParaRPr lang="zh-CN" altLang="en-US" sz="21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8971" y="2073209"/>
            <a:ext cx="2461537" cy="1168985"/>
            <a:chOff x="697710" y="1986813"/>
            <a:chExt cx="3282049" cy="1558644"/>
          </a:xfrm>
        </p:grpSpPr>
        <p:sp>
          <p:nvSpPr>
            <p:cNvPr id="42" name="矩形 41"/>
            <p:cNvSpPr/>
            <p:nvPr/>
          </p:nvSpPr>
          <p:spPr>
            <a:xfrm>
              <a:off x="697710" y="2401388"/>
              <a:ext cx="3282049" cy="1144069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用于接受信息，为只读寄存器</a:t>
              </a:r>
              <a:r>
                <a: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49111" y="1986813"/>
              <a:ext cx="1312317" cy="502698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2000" dirty="0"/>
                <a:t>Rx FIFO:</a:t>
              </a:r>
              <a:endParaRPr lang="zh-CN" altLang="zh-CN" sz="2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03443" y="3739812"/>
            <a:ext cx="2337030" cy="1584132"/>
            <a:chOff x="1221192" y="1976554"/>
            <a:chExt cx="3116039" cy="2112174"/>
          </a:xfrm>
        </p:grpSpPr>
        <p:sp>
          <p:nvSpPr>
            <p:cNvPr id="46" name="矩形 45"/>
            <p:cNvSpPr/>
            <p:nvPr/>
          </p:nvSpPr>
          <p:spPr>
            <a:xfrm>
              <a:off x="1221192" y="2519072"/>
              <a:ext cx="3040762" cy="1569656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r>
                <a:rPr lang="zh-CN" altLang="zh-CN" dirty="0"/>
                <a:t>控制寄存器能够</a:t>
              </a:r>
              <a:r>
                <a:rPr lang="en-US" altLang="zh-CN" dirty="0"/>
                <a:t>reset Rx </a:t>
              </a:r>
              <a:r>
                <a:rPr lang="zh-CN" altLang="zh-CN" dirty="0"/>
                <a:t>和</a:t>
              </a:r>
              <a:r>
                <a:rPr lang="en-US" altLang="zh-CN" dirty="0"/>
                <a:t>Tx FIFO</a:t>
              </a:r>
              <a:r>
                <a:rPr lang="zh-CN" altLang="zh-CN" dirty="0"/>
                <a:t>，并进行中断。是一个只写寄存器</a:t>
              </a:r>
              <a:r>
                <a:rPr lang="zh-CN" altLang="en-US" dirty="0"/>
                <a:t>。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34333" y="1976554"/>
              <a:ext cx="2502898" cy="502698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2000" dirty="0"/>
                <a:t>Control Register: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89068" y="2073209"/>
            <a:ext cx="2464787" cy="938127"/>
            <a:chOff x="858581" y="2073662"/>
            <a:chExt cx="3286382" cy="1250835"/>
          </a:xfrm>
        </p:grpSpPr>
        <p:sp>
          <p:nvSpPr>
            <p:cNvPr id="49" name="矩形 48"/>
            <p:cNvSpPr/>
            <p:nvPr/>
          </p:nvSpPr>
          <p:spPr>
            <a:xfrm>
              <a:off x="858581" y="2493503"/>
              <a:ext cx="3286382" cy="830994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r>
                <a:rPr lang="zh-CN" altLang="zh-CN" dirty="0"/>
                <a:t>用于发送信息，为只写寄存器。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58581" y="2073662"/>
              <a:ext cx="1278034" cy="502698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2000" dirty="0"/>
                <a:t>Tx FIFO:</a:t>
              </a:r>
              <a:endParaRPr lang="zh-CN" altLang="zh-CN" sz="20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089068" y="3776705"/>
            <a:ext cx="2280572" cy="1307133"/>
            <a:chOff x="858581" y="1953166"/>
            <a:chExt cx="3040762" cy="1742842"/>
          </a:xfrm>
        </p:grpSpPr>
        <p:sp>
          <p:nvSpPr>
            <p:cNvPr id="52" name="矩形 51"/>
            <p:cNvSpPr/>
            <p:nvPr/>
          </p:nvSpPr>
          <p:spPr>
            <a:xfrm>
              <a:off x="858581" y="2495684"/>
              <a:ext cx="3040762" cy="1200324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r>
                <a:rPr lang="zh-CN" altLang="zh-CN" dirty="0"/>
                <a:t>状态寄存器包含当</a:t>
              </a:r>
              <a:r>
                <a:rPr lang="en-US" altLang="zh-CN" dirty="0"/>
                <a:t>RX</a:t>
              </a:r>
              <a:r>
                <a:rPr lang="zh-CN" altLang="zh-CN" dirty="0"/>
                <a:t>和</a:t>
              </a:r>
              <a:r>
                <a:rPr lang="en-US" altLang="zh-CN" dirty="0"/>
                <a:t>Tx</a:t>
              </a:r>
              <a:r>
                <a:rPr lang="zh-CN" altLang="zh-CN" dirty="0"/>
                <a:t>的状态。只读寄存器</a:t>
              </a:r>
              <a:r>
                <a:rPr lang="zh-CN" altLang="en-US" dirty="0"/>
                <a:t>。</a:t>
              </a:r>
              <a:endPara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58581" y="1953166"/>
              <a:ext cx="2337470" cy="502698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2000" dirty="0"/>
                <a:t>Status Register:</a:t>
              </a:r>
              <a:endParaRPr lang="zh-CN" altLang="zh-CN" sz="2000" dirty="0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2949357" y="8831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-145179" y="8831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08971" y="679676"/>
            <a:ext cx="2334005" cy="415498"/>
            <a:chOff x="811962" y="300264"/>
            <a:chExt cx="3112006" cy="553997"/>
          </a:xfrm>
        </p:grpSpPr>
        <p:sp>
          <p:nvSpPr>
            <p:cNvPr id="55" name="圆角矩形 5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具体介绍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3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1326</Words>
  <Application>Microsoft Office PowerPoint</Application>
  <PresentationFormat>全屏显示(4:3)</PresentationFormat>
  <Paragraphs>168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Lifeline JL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USB架构简介 </vt:lpstr>
      <vt:lpstr>通用串行总线</vt:lpstr>
      <vt:lpstr>USB规范的历史版本</vt:lpstr>
      <vt:lpstr>USB规范的历史版本</vt:lpstr>
      <vt:lpstr>USB 4.0相关资料</vt:lpstr>
      <vt:lpstr>多样的USB端口</vt:lpstr>
      <vt:lpstr>USB协议</vt:lpstr>
      <vt:lpstr>USB主机系统</vt:lpstr>
      <vt:lpstr>PowerPoint 演示文稿</vt:lpstr>
      <vt:lpstr>USB数据传输结构</vt:lpstr>
      <vt:lpstr>USB 通信模型</vt:lpstr>
      <vt:lpstr>USB驱动架构</vt:lpstr>
      <vt:lpstr>USB HCD（主机控制器驱动程序）</vt:lpstr>
      <vt:lpstr>PowerPoint 演示文稿</vt:lpstr>
      <vt:lpstr>USB设备工作流程</vt:lpstr>
      <vt:lpstr>USB协议的四种传输类型</vt:lpstr>
      <vt:lpstr>总结与展望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USB架构简介 </dc:title>
  <dc:creator>小黑 小黑的小白的</dc:creator>
  <cp:lastModifiedBy>小黑 小黑的小白的</cp:lastModifiedBy>
  <cp:revision>37</cp:revision>
  <dcterms:created xsi:type="dcterms:W3CDTF">2019-06-26T05:37:15Z</dcterms:created>
  <dcterms:modified xsi:type="dcterms:W3CDTF">2019-06-29T12:18:02Z</dcterms:modified>
</cp:coreProperties>
</file>