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70" r:id="rId2"/>
    <p:sldId id="306" r:id="rId3"/>
    <p:sldId id="256" r:id="rId4"/>
    <p:sldId id="257" r:id="rId5"/>
    <p:sldId id="258" r:id="rId6"/>
    <p:sldId id="259" r:id="rId7"/>
    <p:sldId id="308" r:id="rId8"/>
    <p:sldId id="307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305" r:id="rId20"/>
    <p:sldId id="301" r:id="rId21"/>
    <p:sldId id="302" r:id="rId22"/>
    <p:sldId id="303" r:id="rId23"/>
    <p:sldId id="304" r:id="rId24"/>
    <p:sldId id="276" r:id="rId25"/>
    <p:sldId id="286" r:id="rId26"/>
    <p:sldId id="299" r:id="rId27"/>
    <p:sldId id="30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6909-73FC-4895-977A-82999FA4E91F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F5668-F67D-42EE-A08B-774FCB23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2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</a:p>
          <a:p>
            <a:r>
              <a:rPr lang="en-US" altLang="zh-CN" dirty="0"/>
              <a:t>https://liangliangtuwen.tmall.com</a:t>
            </a:r>
          </a:p>
        </p:txBody>
      </p:sp>
    </p:spTree>
    <p:extLst>
      <p:ext uri="{BB962C8B-B14F-4D97-AF65-F5344CB8AC3E}">
        <p14:creationId xmlns:p14="http://schemas.microsoft.com/office/powerpoint/2010/main" val="209720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60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14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10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1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99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2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43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50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56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62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25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1CB1D-FFC1-4DDF-9981-19B96300BAA1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2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verge.com/2019/3/4/18246182/usb-4-thunderbolt-3-specs-features-release-date?from=singlemessage&amp;isappinstalled=0" TargetMode="External"/><Relationship Id="rId2" Type="http://schemas.openxmlformats.org/officeDocument/2006/relationships/hyperlink" Target="https://techcrunch.com/2019/03/04/with-usb-4-thunderbolt-and-usb-will-converge/?from=singlemessage&amp;isappinstalled=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omshardware.com/news/usb-4-faq,38766.html?from=singlemessage&amp;isappinstalled=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332619" y="1695794"/>
            <a:ext cx="3292636" cy="3340628"/>
            <a:chOff x="1295511" y="1384930"/>
            <a:chExt cx="4015043" cy="4073566"/>
          </a:xfrm>
        </p:grpSpPr>
        <p:sp>
          <p:nvSpPr>
            <p:cNvPr id="5" name="椭圆 4"/>
            <p:cNvSpPr/>
            <p:nvPr/>
          </p:nvSpPr>
          <p:spPr>
            <a:xfrm>
              <a:off x="2970313" y="26461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椭圆 5"/>
            <p:cNvSpPr/>
            <p:nvPr/>
          </p:nvSpPr>
          <p:spPr>
            <a:xfrm>
              <a:off x="3440438" y="30273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椭圆 6"/>
            <p:cNvSpPr/>
            <p:nvPr/>
          </p:nvSpPr>
          <p:spPr>
            <a:xfrm>
              <a:off x="3372764" y="314906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椭圆 7"/>
            <p:cNvSpPr/>
            <p:nvPr/>
          </p:nvSpPr>
          <p:spPr>
            <a:xfrm>
              <a:off x="2560697" y="29843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椭圆 8"/>
            <p:cNvSpPr/>
            <p:nvPr/>
          </p:nvSpPr>
          <p:spPr>
            <a:xfrm>
              <a:off x="2259614" y="308463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椭圆 9"/>
            <p:cNvSpPr/>
            <p:nvPr/>
          </p:nvSpPr>
          <p:spPr>
            <a:xfrm>
              <a:off x="2653075" y="33656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椭圆 10"/>
            <p:cNvSpPr/>
            <p:nvPr/>
          </p:nvSpPr>
          <p:spPr>
            <a:xfrm>
              <a:off x="2720748" y="35934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468319" y="34795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426571" y="368256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椭圆 13"/>
            <p:cNvSpPr/>
            <p:nvPr/>
          </p:nvSpPr>
          <p:spPr>
            <a:xfrm>
              <a:off x="1976353" y="3796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椭圆 14"/>
            <p:cNvSpPr/>
            <p:nvPr/>
          </p:nvSpPr>
          <p:spPr>
            <a:xfrm>
              <a:off x="1773336" y="39457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841008" y="36610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椭圆 16"/>
            <p:cNvSpPr/>
            <p:nvPr/>
          </p:nvSpPr>
          <p:spPr>
            <a:xfrm>
              <a:off x="2044025" y="34365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77941" y="36581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64130" y="38662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980868" y="40279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628047" y="3501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椭圆 21"/>
            <p:cNvSpPr/>
            <p:nvPr/>
          </p:nvSpPr>
          <p:spPr>
            <a:xfrm>
              <a:off x="1299630" y="329801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>
            <a:xfrm>
              <a:off x="1367302" y="28919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椭圆 23"/>
            <p:cNvSpPr/>
            <p:nvPr/>
          </p:nvSpPr>
          <p:spPr>
            <a:xfrm>
              <a:off x="1646212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椭圆 24"/>
            <p:cNvSpPr/>
            <p:nvPr/>
          </p:nvSpPr>
          <p:spPr>
            <a:xfrm>
              <a:off x="1456457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椭圆 25"/>
            <p:cNvSpPr/>
            <p:nvPr/>
          </p:nvSpPr>
          <p:spPr>
            <a:xfrm>
              <a:off x="2044025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7" name="椭圆 26"/>
            <p:cNvSpPr/>
            <p:nvPr/>
          </p:nvSpPr>
          <p:spPr>
            <a:xfrm>
              <a:off x="2307671" y="28830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8" name="椭圆 27"/>
            <p:cNvSpPr/>
            <p:nvPr/>
          </p:nvSpPr>
          <p:spPr>
            <a:xfrm>
              <a:off x="1841007" y="28704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9" name="椭圆 28"/>
            <p:cNvSpPr/>
            <p:nvPr/>
          </p:nvSpPr>
          <p:spPr>
            <a:xfrm>
              <a:off x="1440872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0" name="椭圆 29"/>
            <p:cNvSpPr/>
            <p:nvPr/>
          </p:nvSpPr>
          <p:spPr>
            <a:xfrm>
              <a:off x="1926122" y="241827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1" name="椭圆 30"/>
            <p:cNvSpPr/>
            <p:nvPr/>
          </p:nvSpPr>
          <p:spPr>
            <a:xfrm>
              <a:off x="1965677" y="191505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2" name="椭圆 31"/>
            <p:cNvSpPr/>
            <p:nvPr/>
          </p:nvSpPr>
          <p:spPr>
            <a:xfrm>
              <a:off x="2147983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椭圆 32"/>
            <p:cNvSpPr/>
            <p:nvPr/>
          </p:nvSpPr>
          <p:spPr>
            <a:xfrm>
              <a:off x="2291207" y="16738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椭圆 33"/>
            <p:cNvSpPr/>
            <p:nvPr/>
          </p:nvSpPr>
          <p:spPr>
            <a:xfrm>
              <a:off x="2434430" y="15819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椭圆 34"/>
            <p:cNvSpPr/>
            <p:nvPr/>
          </p:nvSpPr>
          <p:spPr>
            <a:xfrm>
              <a:off x="2635460" y="17252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6" name="椭圆 35"/>
            <p:cNvSpPr/>
            <p:nvPr/>
          </p:nvSpPr>
          <p:spPr>
            <a:xfrm>
              <a:off x="2439135" y="19580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椭圆 36"/>
            <p:cNvSpPr/>
            <p:nvPr/>
          </p:nvSpPr>
          <p:spPr>
            <a:xfrm>
              <a:off x="2635460" y="22326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8" name="椭圆 37"/>
            <p:cNvSpPr/>
            <p:nvPr/>
          </p:nvSpPr>
          <p:spPr>
            <a:xfrm>
              <a:off x="2791392" y="14278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9" name="椭圆 38"/>
            <p:cNvSpPr/>
            <p:nvPr/>
          </p:nvSpPr>
          <p:spPr>
            <a:xfrm>
              <a:off x="3080592" y="16523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0" name="椭圆 39"/>
            <p:cNvSpPr/>
            <p:nvPr/>
          </p:nvSpPr>
          <p:spPr>
            <a:xfrm>
              <a:off x="3304023" y="167257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1" name="椭圆 40"/>
            <p:cNvSpPr/>
            <p:nvPr/>
          </p:nvSpPr>
          <p:spPr>
            <a:xfrm>
              <a:off x="3390462" y="189229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2" name="椭圆 41"/>
            <p:cNvSpPr/>
            <p:nvPr/>
          </p:nvSpPr>
          <p:spPr>
            <a:xfrm>
              <a:off x="3364357" y="13849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3" name="椭圆 42"/>
            <p:cNvSpPr/>
            <p:nvPr/>
          </p:nvSpPr>
          <p:spPr>
            <a:xfrm>
              <a:off x="3458047" y="16953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4" name="椭圆 43"/>
            <p:cNvSpPr/>
            <p:nvPr/>
          </p:nvSpPr>
          <p:spPr>
            <a:xfrm>
              <a:off x="3234169" y="2015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5" name="椭圆 44"/>
            <p:cNvSpPr/>
            <p:nvPr/>
          </p:nvSpPr>
          <p:spPr>
            <a:xfrm>
              <a:off x="3246912" y="230763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6" name="椭圆 45"/>
            <p:cNvSpPr/>
            <p:nvPr/>
          </p:nvSpPr>
          <p:spPr>
            <a:xfrm>
              <a:off x="2970313" y="22646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7" name="椭圆 46"/>
            <p:cNvSpPr/>
            <p:nvPr/>
          </p:nvSpPr>
          <p:spPr>
            <a:xfrm>
              <a:off x="2684998" y="26849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8" name="椭圆 47"/>
            <p:cNvSpPr/>
            <p:nvPr/>
          </p:nvSpPr>
          <p:spPr>
            <a:xfrm>
              <a:off x="2320814" y="26608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9" name="椭圆 48"/>
            <p:cNvSpPr/>
            <p:nvPr/>
          </p:nvSpPr>
          <p:spPr>
            <a:xfrm>
              <a:off x="3169748" y="312758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0" name="椭圆 49"/>
            <p:cNvSpPr/>
            <p:nvPr/>
          </p:nvSpPr>
          <p:spPr>
            <a:xfrm>
              <a:off x="3371905" y="33230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1" name="椭圆 50"/>
            <p:cNvSpPr/>
            <p:nvPr/>
          </p:nvSpPr>
          <p:spPr>
            <a:xfrm>
              <a:off x="3592314" y="28960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2" name="椭圆 51"/>
            <p:cNvSpPr/>
            <p:nvPr/>
          </p:nvSpPr>
          <p:spPr>
            <a:xfrm>
              <a:off x="3364356" y="27064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3" name="椭圆 52"/>
            <p:cNvSpPr/>
            <p:nvPr/>
          </p:nvSpPr>
          <p:spPr>
            <a:xfrm>
              <a:off x="3981815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4" name="椭圆 53"/>
            <p:cNvSpPr/>
            <p:nvPr/>
          </p:nvSpPr>
          <p:spPr>
            <a:xfrm>
              <a:off x="3914142" y="237248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62135" y="16725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6" name="椭圆 55"/>
            <p:cNvSpPr/>
            <p:nvPr/>
          </p:nvSpPr>
          <p:spPr>
            <a:xfrm>
              <a:off x="3912407" y="179319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7" name="椭圆 56"/>
            <p:cNvSpPr/>
            <p:nvPr/>
          </p:nvSpPr>
          <p:spPr>
            <a:xfrm>
              <a:off x="4612348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8" name="椭圆 57"/>
            <p:cNvSpPr/>
            <p:nvPr/>
          </p:nvSpPr>
          <p:spPr>
            <a:xfrm>
              <a:off x="4523193" y="18884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9" name="椭圆 58"/>
            <p:cNvSpPr/>
            <p:nvPr/>
          </p:nvSpPr>
          <p:spPr>
            <a:xfrm>
              <a:off x="4480227" y="24859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0" name="椭圆 59"/>
            <p:cNvSpPr/>
            <p:nvPr/>
          </p:nvSpPr>
          <p:spPr>
            <a:xfrm>
              <a:off x="4437036" y="2824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1" name="椭圆 60"/>
            <p:cNvSpPr/>
            <p:nvPr/>
          </p:nvSpPr>
          <p:spPr>
            <a:xfrm>
              <a:off x="4477093" y="291215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2" name="椭圆 61"/>
            <p:cNvSpPr/>
            <p:nvPr/>
          </p:nvSpPr>
          <p:spPr>
            <a:xfrm>
              <a:off x="5086054" y="301869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3" name="椭圆 62"/>
            <p:cNvSpPr/>
            <p:nvPr/>
          </p:nvSpPr>
          <p:spPr>
            <a:xfrm>
              <a:off x="5267588" y="319629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4" name="椭圆 63"/>
            <p:cNvSpPr/>
            <p:nvPr/>
          </p:nvSpPr>
          <p:spPr>
            <a:xfrm>
              <a:off x="5199916" y="36595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5" name="椭圆 64"/>
            <p:cNvSpPr/>
            <p:nvPr/>
          </p:nvSpPr>
          <p:spPr>
            <a:xfrm>
              <a:off x="5156949" y="381665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6" name="椭圆 65"/>
            <p:cNvSpPr/>
            <p:nvPr/>
          </p:nvSpPr>
          <p:spPr>
            <a:xfrm>
              <a:off x="4477093" y="35719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7" name="椭圆 66"/>
            <p:cNvSpPr/>
            <p:nvPr/>
          </p:nvSpPr>
          <p:spPr>
            <a:xfrm>
              <a:off x="4922569" y="41858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8" name="椭圆 67"/>
            <p:cNvSpPr/>
            <p:nvPr/>
          </p:nvSpPr>
          <p:spPr>
            <a:xfrm>
              <a:off x="4996899" y="40488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9" name="椭圆 68"/>
            <p:cNvSpPr/>
            <p:nvPr/>
          </p:nvSpPr>
          <p:spPr>
            <a:xfrm>
              <a:off x="5199916" y="396832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0" name="椭圆 69"/>
            <p:cNvSpPr/>
            <p:nvPr/>
          </p:nvSpPr>
          <p:spPr>
            <a:xfrm>
              <a:off x="5135466" y="43649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1" name="椭圆 70"/>
            <p:cNvSpPr/>
            <p:nvPr/>
          </p:nvSpPr>
          <p:spPr>
            <a:xfrm>
              <a:off x="4658537" y="437744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椭圆 71"/>
            <p:cNvSpPr/>
            <p:nvPr/>
          </p:nvSpPr>
          <p:spPr>
            <a:xfrm>
              <a:off x="4964440" y="461645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23407" y="50827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4" name="椭圆 73"/>
            <p:cNvSpPr/>
            <p:nvPr/>
          </p:nvSpPr>
          <p:spPr>
            <a:xfrm>
              <a:off x="4320175" y="48082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5" name="椭圆 74"/>
            <p:cNvSpPr/>
            <p:nvPr/>
          </p:nvSpPr>
          <p:spPr>
            <a:xfrm>
              <a:off x="4226860" y="43649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6" name="椭圆 75"/>
            <p:cNvSpPr/>
            <p:nvPr/>
          </p:nvSpPr>
          <p:spPr>
            <a:xfrm>
              <a:off x="4520059" y="4150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7" name="椭圆 76"/>
            <p:cNvSpPr/>
            <p:nvPr/>
          </p:nvSpPr>
          <p:spPr>
            <a:xfrm>
              <a:off x="4182950" y="411398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8" name="椭圆 77"/>
            <p:cNvSpPr/>
            <p:nvPr/>
          </p:nvSpPr>
          <p:spPr>
            <a:xfrm>
              <a:off x="4117159" y="45161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9" name="椭圆 78"/>
            <p:cNvSpPr/>
            <p:nvPr/>
          </p:nvSpPr>
          <p:spPr>
            <a:xfrm>
              <a:off x="3738565" y="470230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0" name="椭圆 79"/>
            <p:cNvSpPr/>
            <p:nvPr/>
          </p:nvSpPr>
          <p:spPr>
            <a:xfrm>
              <a:off x="3621597" y="45933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1" name="椭圆 80"/>
            <p:cNvSpPr/>
            <p:nvPr/>
          </p:nvSpPr>
          <p:spPr>
            <a:xfrm>
              <a:off x="3345302" y="43620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2" name="椭圆 81"/>
            <p:cNvSpPr/>
            <p:nvPr/>
          </p:nvSpPr>
          <p:spPr>
            <a:xfrm>
              <a:off x="3526467" y="503800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3" name="椭圆 82"/>
            <p:cNvSpPr/>
            <p:nvPr/>
          </p:nvSpPr>
          <p:spPr>
            <a:xfrm>
              <a:off x="2943458" y="54155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4" name="椭圆 83"/>
            <p:cNvSpPr/>
            <p:nvPr/>
          </p:nvSpPr>
          <p:spPr>
            <a:xfrm>
              <a:off x="2405087" y="521431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99264" y="511332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83603" y="47236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7" name="椭圆 86"/>
            <p:cNvSpPr/>
            <p:nvPr/>
          </p:nvSpPr>
          <p:spPr>
            <a:xfrm>
              <a:off x="2631021" y="476492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8" name="椭圆 87"/>
            <p:cNvSpPr/>
            <p:nvPr/>
          </p:nvSpPr>
          <p:spPr>
            <a:xfrm>
              <a:off x="2269724" y="447314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9" name="椭圆 88"/>
            <p:cNvSpPr/>
            <p:nvPr/>
          </p:nvSpPr>
          <p:spPr>
            <a:xfrm>
              <a:off x="2673988" y="42454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0" name="椭圆 89"/>
            <p:cNvSpPr/>
            <p:nvPr/>
          </p:nvSpPr>
          <p:spPr>
            <a:xfrm>
              <a:off x="1707097" y="42669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1" name="椭圆 90"/>
            <p:cNvSpPr/>
            <p:nvPr/>
          </p:nvSpPr>
          <p:spPr>
            <a:xfrm>
              <a:off x="2086359" y="449463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2" name="椭圆 91"/>
            <p:cNvSpPr/>
            <p:nvPr/>
          </p:nvSpPr>
          <p:spPr>
            <a:xfrm>
              <a:off x="1987159" y="49335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3" name="椭圆 92"/>
            <p:cNvSpPr/>
            <p:nvPr/>
          </p:nvSpPr>
          <p:spPr>
            <a:xfrm>
              <a:off x="2698762" y="45949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4" name="椭圆 93"/>
            <p:cNvSpPr/>
            <p:nvPr/>
          </p:nvSpPr>
          <p:spPr>
            <a:xfrm>
              <a:off x="3167854" y="45792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5" name="椭圆 94"/>
            <p:cNvSpPr/>
            <p:nvPr/>
          </p:nvSpPr>
          <p:spPr>
            <a:xfrm>
              <a:off x="2923539" y="438077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6" name="椭圆 95"/>
            <p:cNvSpPr/>
            <p:nvPr/>
          </p:nvSpPr>
          <p:spPr>
            <a:xfrm>
              <a:off x="2652504" y="38634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7" name="椭圆 96"/>
            <p:cNvSpPr/>
            <p:nvPr/>
          </p:nvSpPr>
          <p:spPr>
            <a:xfrm>
              <a:off x="3383994" y="37951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8" name="椭圆 97"/>
            <p:cNvSpPr/>
            <p:nvPr/>
          </p:nvSpPr>
          <p:spPr>
            <a:xfrm>
              <a:off x="3686856" y="431904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9" name="椭圆 98"/>
            <p:cNvSpPr/>
            <p:nvPr/>
          </p:nvSpPr>
          <p:spPr>
            <a:xfrm>
              <a:off x="3740151" y="37231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4117159" y="351518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4483050" y="31076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4898116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4701504" y="290185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3828018" y="278961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849501" y="386769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2748330" y="472466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2248049" y="371071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19473" y="3084423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1816302" y="3107564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456361" y="413675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2391652" y="39500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255652" y="407092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126685" y="49335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2194973" y="503375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4679924" y="47221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4919598" y="372105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4008635" y="304880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3805102" y="325845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3527672" y="3098450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4298596" y="288027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5124549" y="264188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4051697" y="162495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764925" y="1853109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105106" y="14708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600017" y="14197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2684902" y="239396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2446739" y="257978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190950" y="391075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387629" y="44204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520907" y="444960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1295511" y="376608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2444776" y="317014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2129325" y="250966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171430" y="22689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2771026" y="2075639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3436318" y="23683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3483404" y="25816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3892563" y="214758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3970325" y="1955418"/>
              <a:ext cx="81373" cy="81372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4430007" y="217112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4382922" y="237248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5003133" y="3107660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4876671" y="349223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4718720" y="33379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204433" y="322916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3641613" y="3446335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052964" y="397076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3802265" y="41887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4020323" y="5079791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2834454" y="4904516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3023576" y="510755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691717" y="4036199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585123" y="406413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1300970" y="396685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772213" y="3032167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1484061" y="3345355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2940526" y="25258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3846665" y="254877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5101600" y="28097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60" name="直接连接符 159"/>
            <p:cNvCxnSpPr>
              <a:stCxn id="73" idx="7"/>
              <a:endCxn id="115" idx="4"/>
            </p:cNvCxnSpPr>
            <p:nvPr/>
          </p:nvCxnSpPr>
          <p:spPr>
            <a:xfrm flipV="1">
              <a:off x="4560081" y="4808286"/>
              <a:ext cx="162905" cy="28073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>
              <a:endCxn id="74" idx="1"/>
            </p:cNvCxnSpPr>
            <p:nvPr/>
          </p:nvCxnSpPr>
          <p:spPr>
            <a:xfrm>
              <a:off x="4248342" y="4407877"/>
              <a:ext cx="78125" cy="40670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75" idx="5"/>
              <a:endCxn id="115" idx="1"/>
            </p:cNvCxnSpPr>
            <p:nvPr/>
          </p:nvCxnSpPr>
          <p:spPr>
            <a:xfrm>
              <a:off x="4263534" y="4401584"/>
              <a:ext cx="429003" cy="33319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>
              <a:stCxn id="75" idx="7"/>
              <a:endCxn id="76" idx="2"/>
            </p:cNvCxnSpPr>
            <p:nvPr/>
          </p:nvCxnSpPr>
          <p:spPr>
            <a:xfrm flipV="1">
              <a:off x="4263534" y="4172186"/>
              <a:ext cx="256525" cy="199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71" idx="6"/>
              <a:endCxn id="70" idx="6"/>
            </p:cNvCxnSpPr>
            <p:nvPr/>
          </p:nvCxnSpPr>
          <p:spPr>
            <a:xfrm flipV="1">
              <a:off x="4701504" y="4386394"/>
              <a:ext cx="476928" cy="125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69" idx="4"/>
              <a:endCxn id="70" idx="7"/>
            </p:cNvCxnSpPr>
            <p:nvPr/>
          </p:nvCxnSpPr>
          <p:spPr>
            <a:xfrm flipH="1">
              <a:off x="5172140" y="4011287"/>
              <a:ext cx="49259" cy="3599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16" idx="4"/>
              <a:endCxn id="67" idx="0"/>
            </p:cNvCxnSpPr>
            <p:nvPr/>
          </p:nvCxnSpPr>
          <p:spPr>
            <a:xfrm flipH="1">
              <a:off x="4944053" y="3807179"/>
              <a:ext cx="18608" cy="3786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endCxn id="116" idx="2"/>
            </p:cNvCxnSpPr>
            <p:nvPr/>
          </p:nvCxnSpPr>
          <p:spPr>
            <a:xfrm>
              <a:off x="4520059" y="3593409"/>
              <a:ext cx="399540" cy="17070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116" idx="6"/>
              <a:endCxn id="64" idx="2"/>
            </p:cNvCxnSpPr>
            <p:nvPr/>
          </p:nvCxnSpPr>
          <p:spPr>
            <a:xfrm flipV="1">
              <a:off x="5005722" y="3681021"/>
              <a:ext cx="194193" cy="8309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116" idx="7"/>
              <a:endCxn id="63" idx="3"/>
            </p:cNvCxnSpPr>
            <p:nvPr/>
          </p:nvCxnSpPr>
          <p:spPr>
            <a:xfrm flipV="1">
              <a:off x="4993110" y="3232964"/>
              <a:ext cx="280770" cy="500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103" idx="4"/>
            </p:cNvCxnSpPr>
            <p:nvPr/>
          </p:nvCxnSpPr>
          <p:spPr>
            <a:xfrm>
              <a:off x="4722987" y="2944823"/>
              <a:ext cx="175129" cy="2843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103" idx="7"/>
              <a:endCxn id="121" idx="3"/>
            </p:cNvCxnSpPr>
            <p:nvPr/>
          </p:nvCxnSpPr>
          <p:spPr>
            <a:xfrm flipV="1">
              <a:off x="4738178" y="2715396"/>
              <a:ext cx="398984" cy="1927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22" idx="4"/>
            </p:cNvCxnSpPr>
            <p:nvPr/>
          </p:nvCxnSpPr>
          <p:spPr>
            <a:xfrm>
              <a:off x="4094759" y="1711076"/>
              <a:ext cx="175067" cy="992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椭圆 172"/>
            <p:cNvSpPr/>
            <p:nvPr/>
          </p:nvSpPr>
          <p:spPr>
            <a:xfrm>
              <a:off x="4255630" y="26822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74" name="直接连接符 173"/>
            <p:cNvCxnSpPr>
              <a:stCxn id="173" idx="7"/>
              <a:endCxn id="59" idx="3"/>
            </p:cNvCxnSpPr>
            <p:nvPr/>
          </p:nvCxnSpPr>
          <p:spPr>
            <a:xfrm flipV="1">
              <a:off x="4292304" y="2522621"/>
              <a:ext cx="194215" cy="165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>
              <a:stCxn id="122" idx="5"/>
              <a:endCxn id="57" idx="1"/>
            </p:cNvCxnSpPr>
            <p:nvPr/>
          </p:nvCxnSpPr>
          <p:spPr>
            <a:xfrm>
              <a:off x="4125209" y="1698463"/>
              <a:ext cx="493431" cy="38758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>
              <a:stCxn id="123" idx="4"/>
              <a:endCxn id="51" idx="7"/>
            </p:cNvCxnSpPr>
            <p:nvPr/>
          </p:nvCxnSpPr>
          <p:spPr>
            <a:xfrm flipH="1">
              <a:off x="3628988" y="1939233"/>
              <a:ext cx="178999" cy="96308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stCxn id="52" idx="5"/>
              <a:endCxn id="51" idx="2"/>
            </p:cNvCxnSpPr>
            <p:nvPr/>
          </p:nvCxnSpPr>
          <p:spPr>
            <a:xfrm>
              <a:off x="3401030" y="2743104"/>
              <a:ext cx="191284" cy="1744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45" idx="7"/>
            </p:cNvCxnSpPr>
            <p:nvPr/>
          </p:nvCxnSpPr>
          <p:spPr>
            <a:xfrm flipV="1">
              <a:off x="3283586" y="1909944"/>
              <a:ext cx="497945" cy="4039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>
              <a:stCxn id="41" idx="6"/>
              <a:endCxn id="123" idx="1"/>
            </p:cNvCxnSpPr>
            <p:nvPr/>
          </p:nvCxnSpPr>
          <p:spPr>
            <a:xfrm flipV="1">
              <a:off x="3433429" y="1865722"/>
              <a:ext cx="344109" cy="4805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43" idx="7"/>
              <a:endCxn id="125" idx="3"/>
            </p:cNvCxnSpPr>
            <p:nvPr/>
          </p:nvCxnSpPr>
          <p:spPr>
            <a:xfrm flipV="1">
              <a:off x="3494722" y="1493286"/>
              <a:ext cx="117909" cy="2083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>
              <a:stCxn id="42" idx="6"/>
              <a:endCxn id="125" idx="1"/>
            </p:cNvCxnSpPr>
            <p:nvPr/>
          </p:nvCxnSpPr>
          <p:spPr>
            <a:xfrm>
              <a:off x="3407323" y="1406414"/>
              <a:ext cx="205307" cy="2597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>
              <a:stCxn id="38" idx="3"/>
              <a:endCxn id="35" idx="7"/>
            </p:cNvCxnSpPr>
            <p:nvPr/>
          </p:nvCxnSpPr>
          <p:spPr>
            <a:xfrm flipH="1">
              <a:off x="2672134" y="1464570"/>
              <a:ext cx="125549" cy="2669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34" idx="5"/>
              <a:endCxn id="35" idx="1"/>
            </p:cNvCxnSpPr>
            <p:nvPr/>
          </p:nvCxnSpPr>
          <p:spPr>
            <a:xfrm>
              <a:off x="2471104" y="1618660"/>
              <a:ext cx="170648" cy="11284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endCxn id="39" idx="3"/>
            </p:cNvCxnSpPr>
            <p:nvPr/>
          </p:nvCxnSpPr>
          <p:spPr>
            <a:xfrm flipV="1">
              <a:off x="2678426" y="1689070"/>
              <a:ext cx="408457" cy="492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>
              <a:stCxn id="31" idx="6"/>
              <a:endCxn id="35" idx="2"/>
            </p:cNvCxnSpPr>
            <p:nvPr/>
          </p:nvCxnSpPr>
          <p:spPr>
            <a:xfrm flipV="1">
              <a:off x="2008643" y="1746693"/>
              <a:ext cx="626817" cy="18984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31" idx="7"/>
              <a:endCxn id="33" idx="2"/>
            </p:cNvCxnSpPr>
            <p:nvPr/>
          </p:nvCxnSpPr>
          <p:spPr>
            <a:xfrm flipV="1">
              <a:off x="2002351" y="1695363"/>
              <a:ext cx="288856" cy="22598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35" idx="4"/>
              <a:endCxn id="36" idx="7"/>
            </p:cNvCxnSpPr>
            <p:nvPr/>
          </p:nvCxnSpPr>
          <p:spPr>
            <a:xfrm flipH="1">
              <a:off x="2475810" y="1768176"/>
              <a:ext cx="181134" cy="1961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endCxn id="37" idx="0"/>
            </p:cNvCxnSpPr>
            <p:nvPr/>
          </p:nvCxnSpPr>
          <p:spPr>
            <a:xfrm>
              <a:off x="2656944" y="1768176"/>
              <a:ext cx="0" cy="46450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stCxn id="44" idx="4"/>
              <a:endCxn id="45" idx="0"/>
            </p:cNvCxnSpPr>
            <p:nvPr/>
          </p:nvCxnSpPr>
          <p:spPr>
            <a:xfrm>
              <a:off x="3255653" y="2058274"/>
              <a:ext cx="12743" cy="2493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椭圆 189"/>
            <p:cNvSpPr/>
            <p:nvPr/>
          </p:nvSpPr>
          <p:spPr>
            <a:xfrm>
              <a:off x="2328031" y="2437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91" name="直接连接符 190"/>
            <p:cNvCxnSpPr>
              <a:stCxn id="190" idx="7"/>
              <a:endCxn id="37" idx="3"/>
            </p:cNvCxnSpPr>
            <p:nvPr/>
          </p:nvCxnSpPr>
          <p:spPr>
            <a:xfrm flipV="1">
              <a:off x="2364705" y="2269353"/>
              <a:ext cx="277047" cy="173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endCxn id="45" idx="2"/>
            </p:cNvCxnSpPr>
            <p:nvPr/>
          </p:nvCxnSpPr>
          <p:spPr>
            <a:xfrm>
              <a:off x="3013279" y="2286152"/>
              <a:ext cx="233632" cy="42967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45" idx="4"/>
              <a:endCxn id="49" idx="0"/>
            </p:cNvCxnSpPr>
            <p:nvPr/>
          </p:nvCxnSpPr>
          <p:spPr>
            <a:xfrm flipH="1">
              <a:off x="3191231" y="2350602"/>
              <a:ext cx="77164" cy="7769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47" idx="5"/>
              <a:endCxn id="49" idx="1"/>
            </p:cNvCxnSpPr>
            <p:nvPr/>
          </p:nvCxnSpPr>
          <p:spPr>
            <a:xfrm>
              <a:off x="2721672" y="2721622"/>
              <a:ext cx="454367" cy="41225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stCxn id="28" idx="4"/>
              <a:endCxn id="109" idx="0"/>
            </p:cNvCxnSpPr>
            <p:nvPr/>
          </p:nvCxnSpPr>
          <p:spPr>
            <a:xfrm flipH="1">
              <a:off x="1859364" y="2913462"/>
              <a:ext cx="3127" cy="19410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>
              <a:stCxn id="29" idx="5"/>
              <a:endCxn id="109" idx="1"/>
            </p:cNvCxnSpPr>
            <p:nvPr/>
          </p:nvCxnSpPr>
          <p:spPr>
            <a:xfrm>
              <a:off x="1477546" y="2705784"/>
              <a:ext cx="351369" cy="41439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stCxn id="25" idx="5"/>
              <a:endCxn id="24" idx="2"/>
            </p:cNvCxnSpPr>
            <p:nvPr/>
          </p:nvCxnSpPr>
          <p:spPr>
            <a:xfrm>
              <a:off x="1493132" y="3021941"/>
              <a:ext cx="153080" cy="23164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>
              <a:stCxn id="24" idx="6"/>
              <a:endCxn id="109" idx="2"/>
            </p:cNvCxnSpPr>
            <p:nvPr/>
          </p:nvCxnSpPr>
          <p:spPr>
            <a:xfrm flipV="1">
              <a:off x="1689178" y="3150626"/>
              <a:ext cx="127124" cy="1029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>
              <a:stCxn id="21" idx="7"/>
              <a:endCxn id="109" idx="3"/>
            </p:cNvCxnSpPr>
            <p:nvPr/>
          </p:nvCxnSpPr>
          <p:spPr>
            <a:xfrm flipV="1">
              <a:off x="1664721" y="3181076"/>
              <a:ext cx="164194" cy="3262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>
              <a:stCxn id="109" idx="4"/>
              <a:endCxn id="14" idx="0"/>
            </p:cNvCxnSpPr>
            <p:nvPr/>
          </p:nvCxnSpPr>
          <p:spPr>
            <a:xfrm>
              <a:off x="1859364" y="3193688"/>
              <a:ext cx="138472" cy="603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>
              <a:endCxn id="27" idx="2"/>
            </p:cNvCxnSpPr>
            <p:nvPr/>
          </p:nvCxnSpPr>
          <p:spPr>
            <a:xfrm>
              <a:off x="1883974" y="2891980"/>
              <a:ext cx="423697" cy="1256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>
              <a:stCxn id="30" idx="5"/>
              <a:endCxn id="27" idx="1"/>
            </p:cNvCxnSpPr>
            <p:nvPr/>
          </p:nvCxnSpPr>
          <p:spPr>
            <a:xfrm>
              <a:off x="1962796" y="2454948"/>
              <a:ext cx="351167" cy="434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>
              <a:stCxn id="31" idx="4"/>
            </p:cNvCxnSpPr>
            <p:nvPr/>
          </p:nvCxnSpPr>
          <p:spPr>
            <a:xfrm flipH="1">
              <a:off x="1947605" y="1958017"/>
              <a:ext cx="39556" cy="45743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>
              <a:stCxn id="31" idx="5"/>
              <a:endCxn id="32" idx="1"/>
            </p:cNvCxnSpPr>
            <p:nvPr/>
          </p:nvCxnSpPr>
          <p:spPr>
            <a:xfrm>
              <a:off x="2002351" y="1951726"/>
              <a:ext cx="151924" cy="1343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>
              <a:stCxn id="109" idx="5"/>
              <a:endCxn id="10" idx="2"/>
            </p:cNvCxnSpPr>
            <p:nvPr/>
          </p:nvCxnSpPr>
          <p:spPr>
            <a:xfrm>
              <a:off x="1889813" y="3181076"/>
              <a:ext cx="763262" cy="20609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>
              <a:stCxn id="109" idx="5"/>
              <a:endCxn id="17" idx="0"/>
            </p:cNvCxnSpPr>
            <p:nvPr/>
          </p:nvCxnSpPr>
          <p:spPr>
            <a:xfrm>
              <a:off x="1889813" y="3181076"/>
              <a:ext cx="175695" cy="2555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>
              <a:stCxn id="22" idx="4"/>
              <a:endCxn id="110" idx="1"/>
            </p:cNvCxnSpPr>
            <p:nvPr/>
          </p:nvCxnSpPr>
          <p:spPr>
            <a:xfrm>
              <a:off x="1321114" y="3340980"/>
              <a:ext cx="147861" cy="80839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>
              <a:stCxn id="18" idx="4"/>
              <a:endCxn id="110" idx="0"/>
            </p:cNvCxnSpPr>
            <p:nvPr/>
          </p:nvCxnSpPr>
          <p:spPr>
            <a:xfrm flipH="1">
              <a:off x="1499423" y="3701104"/>
              <a:ext cx="1" cy="4356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>
              <a:stCxn id="19" idx="3"/>
              <a:endCxn id="110" idx="7"/>
            </p:cNvCxnSpPr>
            <p:nvPr/>
          </p:nvCxnSpPr>
          <p:spPr>
            <a:xfrm flipH="1">
              <a:off x="1529873" y="3902946"/>
              <a:ext cx="140549" cy="2464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>
              <a:stCxn id="110" idx="6"/>
              <a:endCxn id="20" idx="3"/>
            </p:cNvCxnSpPr>
            <p:nvPr/>
          </p:nvCxnSpPr>
          <p:spPr>
            <a:xfrm flipV="1">
              <a:off x="1542485" y="4064634"/>
              <a:ext cx="444674" cy="1151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>
              <a:stCxn id="110" idx="5"/>
              <a:endCxn id="90" idx="2"/>
            </p:cNvCxnSpPr>
            <p:nvPr/>
          </p:nvCxnSpPr>
          <p:spPr>
            <a:xfrm>
              <a:off x="1529873" y="4210268"/>
              <a:ext cx="177224" cy="781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>
              <a:stCxn id="91" idx="4"/>
              <a:endCxn id="114" idx="0"/>
            </p:cNvCxnSpPr>
            <p:nvPr/>
          </p:nvCxnSpPr>
          <p:spPr>
            <a:xfrm>
              <a:off x="2107842" y="4537597"/>
              <a:ext cx="130193" cy="4961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88" idx="5"/>
              <a:endCxn id="86" idx="0"/>
            </p:cNvCxnSpPr>
            <p:nvPr/>
          </p:nvCxnSpPr>
          <p:spPr>
            <a:xfrm>
              <a:off x="2306398" y="4509822"/>
              <a:ext cx="98689" cy="21383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>
              <a:stCxn id="86" idx="7"/>
              <a:endCxn id="89" idx="3"/>
            </p:cNvCxnSpPr>
            <p:nvPr/>
          </p:nvCxnSpPr>
          <p:spPr>
            <a:xfrm flipV="1">
              <a:off x="2420278" y="4282099"/>
              <a:ext cx="260002" cy="44785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86" idx="6"/>
              <a:endCxn id="87" idx="2"/>
            </p:cNvCxnSpPr>
            <p:nvPr/>
          </p:nvCxnSpPr>
          <p:spPr>
            <a:xfrm>
              <a:off x="2426570" y="4745144"/>
              <a:ext cx="204452" cy="4126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endCxn id="84" idx="0"/>
            </p:cNvCxnSpPr>
            <p:nvPr/>
          </p:nvCxnSpPr>
          <p:spPr>
            <a:xfrm>
              <a:off x="2411171" y="4767730"/>
              <a:ext cx="15399" cy="44658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86" idx="5"/>
              <a:endCxn id="85" idx="1"/>
            </p:cNvCxnSpPr>
            <p:nvPr/>
          </p:nvCxnSpPr>
          <p:spPr>
            <a:xfrm>
              <a:off x="2420278" y="4760335"/>
              <a:ext cx="285278" cy="35928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84" idx="6"/>
              <a:endCxn id="83" idx="2"/>
            </p:cNvCxnSpPr>
            <p:nvPr/>
          </p:nvCxnSpPr>
          <p:spPr>
            <a:xfrm>
              <a:off x="2448053" y="5235803"/>
              <a:ext cx="495405" cy="20121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93" idx="6"/>
              <a:endCxn id="94" idx="2"/>
            </p:cNvCxnSpPr>
            <p:nvPr/>
          </p:nvCxnSpPr>
          <p:spPr>
            <a:xfrm flipV="1">
              <a:off x="2741728" y="4600777"/>
              <a:ext cx="426125" cy="1567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81" idx="5"/>
              <a:endCxn id="80" idx="1"/>
            </p:cNvCxnSpPr>
            <p:nvPr/>
          </p:nvCxnSpPr>
          <p:spPr>
            <a:xfrm>
              <a:off x="3381976" y="4398686"/>
              <a:ext cx="245912" cy="2009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113" idx="7"/>
              <a:endCxn id="80" idx="3"/>
            </p:cNvCxnSpPr>
            <p:nvPr/>
          </p:nvCxnSpPr>
          <p:spPr>
            <a:xfrm flipV="1">
              <a:off x="3200197" y="4630030"/>
              <a:ext cx="427692" cy="3161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>
              <a:stCxn id="80" idx="4"/>
              <a:endCxn id="82" idx="0"/>
            </p:cNvCxnSpPr>
            <p:nvPr/>
          </p:nvCxnSpPr>
          <p:spPr>
            <a:xfrm flipH="1">
              <a:off x="3547950" y="4636321"/>
              <a:ext cx="95130" cy="4016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椭圆 222"/>
            <p:cNvSpPr/>
            <p:nvPr/>
          </p:nvSpPr>
          <p:spPr>
            <a:xfrm>
              <a:off x="2884189" y="39352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224" name="直接连接符 223"/>
            <p:cNvCxnSpPr>
              <a:stCxn id="96" idx="6"/>
              <a:endCxn id="223" idx="2"/>
            </p:cNvCxnSpPr>
            <p:nvPr/>
          </p:nvCxnSpPr>
          <p:spPr>
            <a:xfrm>
              <a:off x="2695470" y="3884954"/>
              <a:ext cx="188719" cy="93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>
              <a:stCxn id="223" idx="4"/>
              <a:endCxn id="95" idx="0"/>
            </p:cNvCxnSpPr>
            <p:nvPr/>
          </p:nvCxnSpPr>
          <p:spPr>
            <a:xfrm>
              <a:off x="2927251" y="4021420"/>
              <a:ext cx="17771" cy="35935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223" idx="6"/>
              <a:endCxn id="97" idx="2"/>
            </p:cNvCxnSpPr>
            <p:nvPr/>
          </p:nvCxnSpPr>
          <p:spPr>
            <a:xfrm flipV="1">
              <a:off x="2970313" y="3816652"/>
              <a:ext cx="413681" cy="16170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>
              <a:stCxn id="12" idx="5"/>
              <a:endCxn id="223" idx="1"/>
            </p:cNvCxnSpPr>
            <p:nvPr/>
          </p:nvCxnSpPr>
          <p:spPr>
            <a:xfrm>
              <a:off x="2504993" y="3516221"/>
              <a:ext cx="391809" cy="43168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>
              <a:stCxn id="50" idx="6"/>
              <a:endCxn id="118" idx="2"/>
            </p:cNvCxnSpPr>
            <p:nvPr/>
          </p:nvCxnSpPr>
          <p:spPr>
            <a:xfrm flipV="1">
              <a:off x="3414872" y="3301513"/>
              <a:ext cx="390230" cy="4306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118" idx="4"/>
              <a:endCxn id="99" idx="7"/>
            </p:cNvCxnSpPr>
            <p:nvPr/>
          </p:nvCxnSpPr>
          <p:spPr>
            <a:xfrm flipH="1">
              <a:off x="3776825" y="3344575"/>
              <a:ext cx="71338" cy="3848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>
              <a:stCxn id="117" idx="4"/>
              <a:endCxn id="100" idx="0"/>
            </p:cNvCxnSpPr>
            <p:nvPr/>
          </p:nvCxnSpPr>
          <p:spPr>
            <a:xfrm>
              <a:off x="4051697" y="3134931"/>
              <a:ext cx="86945" cy="3802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>
              <a:stCxn id="117" idx="6"/>
              <a:endCxn id="101" idx="3"/>
            </p:cNvCxnSpPr>
            <p:nvPr/>
          </p:nvCxnSpPr>
          <p:spPr>
            <a:xfrm>
              <a:off x="4094759" y="3091869"/>
              <a:ext cx="394582" cy="5246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Freeform 34"/>
            <p:cNvSpPr>
              <a:spLocks noEditPoints="1"/>
            </p:cNvSpPr>
            <p:nvPr/>
          </p:nvSpPr>
          <p:spPr bwMode="auto">
            <a:xfrm>
              <a:off x="3867786" y="4631608"/>
              <a:ext cx="268544" cy="270037"/>
            </a:xfrm>
            <a:custGeom>
              <a:avLst/>
              <a:gdLst>
                <a:gd name="T0" fmla="*/ 180 w 199"/>
                <a:gd name="T1" fmla="*/ 80 h 199"/>
                <a:gd name="T2" fmla="*/ 118 w 199"/>
                <a:gd name="T3" fmla="*/ 19 h 199"/>
                <a:gd name="T4" fmla="*/ 137 w 199"/>
                <a:gd name="T5" fmla="*/ 0 h 199"/>
                <a:gd name="T6" fmla="*/ 199 w 199"/>
                <a:gd name="T7" fmla="*/ 62 h 199"/>
                <a:gd name="T8" fmla="*/ 180 w 199"/>
                <a:gd name="T9" fmla="*/ 80 h 199"/>
                <a:gd name="T10" fmla="*/ 162 w 199"/>
                <a:gd name="T11" fmla="*/ 98 h 199"/>
                <a:gd name="T12" fmla="*/ 160 w 199"/>
                <a:gd name="T13" fmla="*/ 99 h 199"/>
                <a:gd name="T14" fmla="*/ 149 w 199"/>
                <a:gd name="T15" fmla="*/ 99 h 199"/>
                <a:gd name="T16" fmla="*/ 137 w 199"/>
                <a:gd name="T17" fmla="*/ 99 h 199"/>
                <a:gd name="T18" fmla="*/ 124 w 199"/>
                <a:gd name="T19" fmla="*/ 149 h 199"/>
                <a:gd name="T20" fmla="*/ 25 w 199"/>
                <a:gd name="T21" fmla="*/ 199 h 199"/>
                <a:gd name="T22" fmla="*/ 13 w 199"/>
                <a:gd name="T23" fmla="*/ 199 h 199"/>
                <a:gd name="T24" fmla="*/ 52 w 199"/>
                <a:gd name="T25" fmla="*/ 159 h 199"/>
                <a:gd name="T26" fmla="*/ 62 w 199"/>
                <a:gd name="T27" fmla="*/ 161 h 199"/>
                <a:gd name="T28" fmla="*/ 87 w 199"/>
                <a:gd name="T29" fmla="*/ 137 h 199"/>
                <a:gd name="T30" fmla="*/ 62 w 199"/>
                <a:gd name="T31" fmla="*/ 112 h 199"/>
                <a:gd name="T32" fmla="*/ 37 w 199"/>
                <a:gd name="T33" fmla="*/ 137 h 199"/>
                <a:gd name="T34" fmla="*/ 40 w 199"/>
                <a:gd name="T35" fmla="*/ 147 h 199"/>
                <a:gd name="T36" fmla="*/ 0 w 199"/>
                <a:gd name="T37" fmla="*/ 186 h 199"/>
                <a:gd name="T38" fmla="*/ 0 w 199"/>
                <a:gd name="T39" fmla="*/ 174 h 199"/>
                <a:gd name="T40" fmla="*/ 50 w 199"/>
                <a:gd name="T41" fmla="*/ 75 h 199"/>
                <a:gd name="T42" fmla="*/ 100 w 199"/>
                <a:gd name="T43" fmla="*/ 62 h 199"/>
                <a:gd name="T44" fmla="*/ 100 w 199"/>
                <a:gd name="T45" fmla="*/ 50 h 199"/>
                <a:gd name="T46" fmla="*/ 100 w 199"/>
                <a:gd name="T47" fmla="*/ 38 h 199"/>
                <a:gd name="T48" fmla="*/ 100 w 199"/>
                <a:gd name="T49" fmla="*/ 37 h 199"/>
                <a:gd name="T50" fmla="*/ 106 w 199"/>
                <a:gd name="T51" fmla="*/ 31 h 199"/>
                <a:gd name="T52" fmla="*/ 167 w 199"/>
                <a:gd name="T53" fmla="*/ 93 h 199"/>
                <a:gd name="T54" fmla="*/ 162 w 199"/>
                <a:gd name="T55" fmla="*/ 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199">
                  <a:moveTo>
                    <a:pt x="180" y="80"/>
                  </a:moveTo>
                  <a:cubicBezTo>
                    <a:pt x="118" y="19"/>
                    <a:pt x="118" y="19"/>
                    <a:pt x="118" y="19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99" y="62"/>
                    <a:pt x="199" y="62"/>
                    <a:pt x="199" y="62"/>
                  </a:cubicBezTo>
                  <a:lnTo>
                    <a:pt x="180" y="80"/>
                  </a:lnTo>
                  <a:close/>
                  <a:moveTo>
                    <a:pt x="162" y="98"/>
                  </a:moveTo>
                  <a:cubicBezTo>
                    <a:pt x="161" y="99"/>
                    <a:pt x="161" y="99"/>
                    <a:pt x="160" y="99"/>
                  </a:cubicBezTo>
                  <a:cubicBezTo>
                    <a:pt x="149" y="99"/>
                    <a:pt x="149" y="99"/>
                    <a:pt x="149" y="99"/>
                  </a:cubicBezTo>
                  <a:cubicBezTo>
                    <a:pt x="137" y="99"/>
                    <a:pt x="137" y="99"/>
                    <a:pt x="137" y="99"/>
                  </a:cubicBezTo>
                  <a:cubicBezTo>
                    <a:pt x="124" y="149"/>
                    <a:pt x="124" y="149"/>
                    <a:pt x="124" y="149"/>
                  </a:cubicBezTo>
                  <a:cubicBezTo>
                    <a:pt x="25" y="199"/>
                    <a:pt x="25" y="199"/>
                    <a:pt x="25" y="199"/>
                  </a:cubicBezTo>
                  <a:cubicBezTo>
                    <a:pt x="13" y="199"/>
                    <a:pt x="13" y="199"/>
                    <a:pt x="13" y="199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5" y="161"/>
                    <a:pt x="59" y="161"/>
                    <a:pt x="62" y="161"/>
                  </a:cubicBezTo>
                  <a:cubicBezTo>
                    <a:pt x="76" y="161"/>
                    <a:pt x="87" y="150"/>
                    <a:pt x="87" y="137"/>
                  </a:cubicBezTo>
                  <a:cubicBezTo>
                    <a:pt x="87" y="123"/>
                    <a:pt x="76" y="112"/>
                    <a:pt x="62" y="112"/>
                  </a:cubicBezTo>
                  <a:cubicBezTo>
                    <a:pt x="49" y="112"/>
                    <a:pt x="37" y="123"/>
                    <a:pt x="37" y="137"/>
                  </a:cubicBezTo>
                  <a:cubicBezTo>
                    <a:pt x="37" y="140"/>
                    <a:pt x="38" y="144"/>
                    <a:pt x="40" y="147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67" y="93"/>
                    <a:pt x="167" y="93"/>
                    <a:pt x="167" y="93"/>
                  </a:cubicBezTo>
                  <a:lnTo>
                    <a:pt x="162" y="9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3" name="Freeform 66"/>
            <p:cNvSpPr>
              <a:spLocks noEditPoints="1"/>
            </p:cNvSpPr>
            <p:nvPr/>
          </p:nvSpPr>
          <p:spPr bwMode="auto">
            <a:xfrm>
              <a:off x="2944495" y="3315893"/>
              <a:ext cx="270037" cy="23721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4" name="Freeform 26"/>
            <p:cNvSpPr>
              <a:spLocks noEditPoints="1"/>
            </p:cNvSpPr>
            <p:nvPr/>
          </p:nvSpPr>
          <p:spPr bwMode="auto">
            <a:xfrm>
              <a:off x="4265281" y="3733419"/>
              <a:ext cx="241690" cy="268544"/>
            </a:xfrm>
            <a:custGeom>
              <a:avLst/>
              <a:gdLst>
                <a:gd name="T0" fmla="*/ 147 w 179"/>
                <a:gd name="T1" fmla="*/ 117 h 199"/>
                <a:gd name="T2" fmla="*/ 147 w 179"/>
                <a:gd name="T3" fmla="*/ 61 h 199"/>
                <a:gd name="T4" fmla="*/ 179 w 179"/>
                <a:gd name="T5" fmla="*/ 66 h 199"/>
                <a:gd name="T6" fmla="*/ 179 w 179"/>
                <a:gd name="T7" fmla="*/ 112 h 199"/>
                <a:gd name="T8" fmla="*/ 147 w 179"/>
                <a:gd name="T9" fmla="*/ 117 h 199"/>
                <a:gd name="T10" fmla="*/ 23 w 179"/>
                <a:gd name="T11" fmla="*/ 35 h 199"/>
                <a:gd name="T12" fmla="*/ 23 w 179"/>
                <a:gd name="T13" fmla="*/ 199 h 199"/>
                <a:gd name="T14" fmla="*/ 11 w 179"/>
                <a:gd name="T15" fmla="*/ 199 h 199"/>
                <a:gd name="T16" fmla="*/ 11 w 179"/>
                <a:gd name="T17" fmla="*/ 35 h 199"/>
                <a:gd name="T18" fmla="*/ 0 w 179"/>
                <a:gd name="T19" fmla="*/ 18 h 199"/>
                <a:gd name="T20" fmla="*/ 18 w 179"/>
                <a:gd name="T21" fmla="*/ 0 h 199"/>
                <a:gd name="T22" fmla="*/ 36 w 179"/>
                <a:gd name="T23" fmla="*/ 18 h 199"/>
                <a:gd name="T24" fmla="*/ 23 w 179"/>
                <a:gd name="T25" fmla="*/ 35 h 199"/>
                <a:gd name="T26" fmla="*/ 67 w 179"/>
                <a:gd name="T27" fmla="*/ 130 h 199"/>
                <a:gd name="T28" fmla="*/ 31 w 179"/>
                <a:gd name="T29" fmla="*/ 135 h 199"/>
                <a:gd name="T30" fmla="*/ 31 w 179"/>
                <a:gd name="T31" fmla="*/ 43 h 199"/>
                <a:gd name="T32" fmla="*/ 67 w 179"/>
                <a:gd name="T33" fmla="*/ 49 h 199"/>
                <a:gd name="T34" fmla="*/ 67 w 179"/>
                <a:gd name="T35" fmla="*/ 130 h 199"/>
                <a:gd name="T36" fmla="*/ 91 w 179"/>
                <a:gd name="T37" fmla="*/ 52 h 199"/>
                <a:gd name="T38" fmla="*/ 123 w 179"/>
                <a:gd name="T39" fmla="*/ 57 h 199"/>
                <a:gd name="T40" fmla="*/ 123 w 179"/>
                <a:gd name="T41" fmla="*/ 121 h 199"/>
                <a:gd name="T42" fmla="*/ 91 w 179"/>
                <a:gd name="T43" fmla="*/ 126 h 199"/>
                <a:gd name="T44" fmla="*/ 91 w 179"/>
                <a:gd name="T45" fmla="*/ 5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9" h="199">
                  <a:moveTo>
                    <a:pt x="147" y="117"/>
                  </a:moveTo>
                  <a:cubicBezTo>
                    <a:pt x="147" y="61"/>
                    <a:pt x="147" y="61"/>
                    <a:pt x="147" y="61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79" y="112"/>
                    <a:pt x="179" y="112"/>
                    <a:pt x="179" y="112"/>
                  </a:cubicBezTo>
                  <a:lnTo>
                    <a:pt x="147" y="117"/>
                  </a:lnTo>
                  <a:close/>
                  <a:moveTo>
                    <a:pt x="23" y="35"/>
                  </a:moveTo>
                  <a:cubicBezTo>
                    <a:pt x="23" y="199"/>
                    <a:pt x="23" y="199"/>
                    <a:pt x="23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5" y="32"/>
                    <a:pt x="0" y="25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6"/>
                    <a:pt x="31" y="33"/>
                    <a:pt x="23" y="35"/>
                  </a:cubicBezTo>
                  <a:close/>
                  <a:moveTo>
                    <a:pt x="67" y="130"/>
                  </a:moveTo>
                  <a:cubicBezTo>
                    <a:pt x="31" y="135"/>
                    <a:pt x="31" y="135"/>
                    <a:pt x="31" y="13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130"/>
                  </a:lnTo>
                  <a:close/>
                  <a:moveTo>
                    <a:pt x="91" y="52"/>
                  </a:moveTo>
                  <a:cubicBezTo>
                    <a:pt x="123" y="57"/>
                    <a:pt x="123" y="57"/>
                    <a:pt x="123" y="57"/>
                  </a:cubicBezTo>
                  <a:cubicBezTo>
                    <a:pt x="123" y="121"/>
                    <a:pt x="123" y="121"/>
                    <a:pt x="123" y="121"/>
                  </a:cubicBezTo>
                  <a:cubicBezTo>
                    <a:pt x="91" y="126"/>
                    <a:pt x="91" y="126"/>
                    <a:pt x="91" y="126"/>
                  </a:cubicBezTo>
                  <a:lnTo>
                    <a:pt x="91" y="5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5" name="Freeform 143"/>
            <p:cNvSpPr>
              <a:spLocks noEditPoints="1"/>
            </p:cNvSpPr>
            <p:nvPr/>
          </p:nvSpPr>
          <p:spPr bwMode="auto">
            <a:xfrm>
              <a:off x="1744999" y="4588078"/>
              <a:ext cx="268544" cy="241690"/>
            </a:xfrm>
            <a:custGeom>
              <a:avLst/>
              <a:gdLst>
                <a:gd name="T0" fmla="*/ 180 w 198"/>
                <a:gd name="T1" fmla="*/ 73 h 179"/>
                <a:gd name="T2" fmla="*/ 18 w 198"/>
                <a:gd name="T3" fmla="*/ 73 h 179"/>
                <a:gd name="T4" fmla="*/ 0 w 198"/>
                <a:gd name="T5" fmla="*/ 55 h 179"/>
                <a:gd name="T6" fmla="*/ 198 w 198"/>
                <a:gd name="T7" fmla="*/ 55 h 179"/>
                <a:gd name="T8" fmla="*/ 180 w 198"/>
                <a:gd name="T9" fmla="*/ 73 h 179"/>
                <a:gd name="T10" fmla="*/ 171 w 198"/>
                <a:gd name="T11" fmla="*/ 82 h 179"/>
                <a:gd name="T12" fmla="*/ 153 w 198"/>
                <a:gd name="T13" fmla="*/ 100 h 179"/>
                <a:gd name="T14" fmla="*/ 45 w 198"/>
                <a:gd name="T15" fmla="*/ 100 h 179"/>
                <a:gd name="T16" fmla="*/ 27 w 198"/>
                <a:gd name="T17" fmla="*/ 82 h 179"/>
                <a:gd name="T18" fmla="*/ 171 w 198"/>
                <a:gd name="T19" fmla="*/ 82 h 179"/>
                <a:gd name="T20" fmla="*/ 144 w 198"/>
                <a:gd name="T21" fmla="*/ 109 h 179"/>
                <a:gd name="T22" fmla="*/ 126 w 198"/>
                <a:gd name="T23" fmla="*/ 127 h 179"/>
                <a:gd name="T24" fmla="*/ 72 w 198"/>
                <a:gd name="T25" fmla="*/ 127 h 179"/>
                <a:gd name="T26" fmla="*/ 54 w 198"/>
                <a:gd name="T27" fmla="*/ 109 h 179"/>
                <a:gd name="T28" fmla="*/ 144 w 198"/>
                <a:gd name="T29" fmla="*/ 109 h 179"/>
                <a:gd name="T30" fmla="*/ 99 w 198"/>
                <a:gd name="T31" fmla="*/ 129 h 179"/>
                <a:gd name="T32" fmla="*/ 124 w 198"/>
                <a:gd name="T33" fmla="*/ 154 h 179"/>
                <a:gd name="T34" fmla="*/ 99 w 198"/>
                <a:gd name="T35" fmla="*/ 179 h 179"/>
                <a:gd name="T36" fmla="*/ 73 w 198"/>
                <a:gd name="T37" fmla="*/ 154 h 179"/>
                <a:gd name="T38" fmla="*/ 99 w 198"/>
                <a:gd name="T39" fmla="*/ 12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179">
                  <a:moveTo>
                    <a:pt x="180" y="73"/>
                  </a:moveTo>
                  <a:cubicBezTo>
                    <a:pt x="135" y="28"/>
                    <a:pt x="63" y="28"/>
                    <a:pt x="18" y="7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5" y="0"/>
                    <a:pt x="143" y="0"/>
                    <a:pt x="198" y="55"/>
                  </a:cubicBezTo>
                  <a:lnTo>
                    <a:pt x="180" y="73"/>
                  </a:lnTo>
                  <a:close/>
                  <a:moveTo>
                    <a:pt x="171" y="82"/>
                  </a:moveTo>
                  <a:cubicBezTo>
                    <a:pt x="153" y="100"/>
                    <a:pt x="153" y="100"/>
                    <a:pt x="153" y="100"/>
                  </a:cubicBezTo>
                  <a:cubicBezTo>
                    <a:pt x="123" y="70"/>
                    <a:pt x="75" y="70"/>
                    <a:pt x="45" y="100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67" y="42"/>
                    <a:pt x="131" y="42"/>
                    <a:pt x="171" y="82"/>
                  </a:cubicBezTo>
                  <a:close/>
                  <a:moveTo>
                    <a:pt x="144" y="109"/>
                  </a:moveTo>
                  <a:cubicBezTo>
                    <a:pt x="126" y="127"/>
                    <a:pt x="126" y="127"/>
                    <a:pt x="126" y="127"/>
                  </a:cubicBezTo>
                  <a:cubicBezTo>
                    <a:pt x="111" y="112"/>
                    <a:pt x="87" y="112"/>
                    <a:pt x="72" y="127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79" y="84"/>
                    <a:pt x="119" y="84"/>
                    <a:pt x="144" y="109"/>
                  </a:cubicBezTo>
                  <a:close/>
                  <a:moveTo>
                    <a:pt x="99" y="129"/>
                  </a:moveTo>
                  <a:cubicBezTo>
                    <a:pt x="113" y="129"/>
                    <a:pt x="124" y="140"/>
                    <a:pt x="124" y="154"/>
                  </a:cubicBezTo>
                  <a:cubicBezTo>
                    <a:pt x="124" y="168"/>
                    <a:pt x="113" y="179"/>
                    <a:pt x="99" y="179"/>
                  </a:cubicBezTo>
                  <a:cubicBezTo>
                    <a:pt x="85" y="179"/>
                    <a:pt x="73" y="168"/>
                    <a:pt x="73" y="154"/>
                  </a:cubicBezTo>
                  <a:cubicBezTo>
                    <a:pt x="73" y="140"/>
                    <a:pt x="85" y="129"/>
                    <a:pt x="99" y="12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6" name="Freeform 239"/>
            <p:cNvSpPr>
              <a:spLocks noEditPoints="1"/>
            </p:cNvSpPr>
            <p:nvPr/>
          </p:nvSpPr>
          <p:spPr bwMode="auto">
            <a:xfrm>
              <a:off x="1527877" y="2325282"/>
              <a:ext cx="259593" cy="253625"/>
            </a:xfrm>
            <a:custGeom>
              <a:avLst/>
              <a:gdLst>
                <a:gd name="T0" fmla="*/ 123 w 192"/>
                <a:gd name="T1" fmla="*/ 175 h 188"/>
                <a:gd name="T2" fmla="*/ 123 w 192"/>
                <a:gd name="T3" fmla="*/ 148 h 188"/>
                <a:gd name="T4" fmla="*/ 68 w 192"/>
                <a:gd name="T5" fmla="*/ 149 h 188"/>
                <a:gd name="T6" fmla="*/ 68 w 192"/>
                <a:gd name="T7" fmla="*/ 176 h 188"/>
                <a:gd name="T8" fmla="*/ 56 w 192"/>
                <a:gd name="T9" fmla="*/ 182 h 188"/>
                <a:gd name="T10" fmla="*/ 60 w 192"/>
                <a:gd name="T11" fmla="*/ 188 h 188"/>
                <a:gd name="T12" fmla="*/ 130 w 192"/>
                <a:gd name="T13" fmla="*/ 188 h 188"/>
                <a:gd name="T14" fmla="*/ 135 w 192"/>
                <a:gd name="T15" fmla="*/ 183 h 188"/>
                <a:gd name="T16" fmla="*/ 123 w 192"/>
                <a:gd name="T17" fmla="*/ 175 h 188"/>
                <a:gd name="T18" fmla="*/ 173 w 192"/>
                <a:gd name="T19" fmla="*/ 0 h 188"/>
                <a:gd name="T20" fmla="*/ 18 w 192"/>
                <a:gd name="T21" fmla="*/ 0 h 188"/>
                <a:gd name="T22" fmla="*/ 0 w 192"/>
                <a:gd name="T23" fmla="*/ 19 h 188"/>
                <a:gd name="T24" fmla="*/ 0 w 192"/>
                <a:gd name="T25" fmla="*/ 126 h 188"/>
                <a:gd name="T26" fmla="*/ 18 w 192"/>
                <a:gd name="T27" fmla="*/ 144 h 188"/>
                <a:gd name="T28" fmla="*/ 173 w 192"/>
                <a:gd name="T29" fmla="*/ 144 h 188"/>
                <a:gd name="T30" fmla="*/ 192 w 192"/>
                <a:gd name="T31" fmla="*/ 126 h 188"/>
                <a:gd name="T32" fmla="*/ 192 w 192"/>
                <a:gd name="T33" fmla="*/ 19 h 188"/>
                <a:gd name="T34" fmla="*/ 173 w 192"/>
                <a:gd name="T35" fmla="*/ 0 h 188"/>
                <a:gd name="T36" fmla="*/ 180 w 192"/>
                <a:gd name="T37" fmla="*/ 100 h 188"/>
                <a:gd name="T38" fmla="*/ 167 w 192"/>
                <a:gd name="T39" fmla="*/ 112 h 188"/>
                <a:gd name="T40" fmla="*/ 24 w 192"/>
                <a:gd name="T41" fmla="*/ 112 h 188"/>
                <a:gd name="T42" fmla="*/ 11 w 192"/>
                <a:gd name="T43" fmla="*/ 100 h 188"/>
                <a:gd name="T44" fmla="*/ 11 w 192"/>
                <a:gd name="T45" fmla="*/ 25 h 188"/>
                <a:gd name="T46" fmla="*/ 24 w 192"/>
                <a:gd name="T47" fmla="*/ 12 h 188"/>
                <a:gd name="T48" fmla="*/ 167 w 192"/>
                <a:gd name="T49" fmla="*/ 12 h 188"/>
                <a:gd name="T50" fmla="*/ 180 w 192"/>
                <a:gd name="T51" fmla="*/ 25 h 188"/>
                <a:gd name="T52" fmla="*/ 180 w 192"/>
                <a:gd name="T53" fmla="*/ 10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88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7" name="Freeform 54"/>
            <p:cNvSpPr>
              <a:spLocks noEditPoints="1"/>
            </p:cNvSpPr>
            <p:nvPr/>
          </p:nvSpPr>
          <p:spPr bwMode="auto">
            <a:xfrm>
              <a:off x="4760280" y="2207983"/>
              <a:ext cx="258102" cy="256609"/>
            </a:xfrm>
            <a:custGeom>
              <a:avLst/>
              <a:gdLst>
                <a:gd name="T0" fmla="*/ 0 w 191"/>
                <a:gd name="T1" fmla="*/ 95 h 190"/>
                <a:gd name="T2" fmla="*/ 2 w 191"/>
                <a:gd name="T3" fmla="*/ 78 h 190"/>
                <a:gd name="T4" fmla="*/ 96 w 191"/>
                <a:gd name="T5" fmla="*/ 0 h 190"/>
                <a:gd name="T6" fmla="*/ 96 w 191"/>
                <a:gd name="T7" fmla="*/ 190 h 190"/>
                <a:gd name="T8" fmla="*/ 146 w 191"/>
                <a:gd name="T9" fmla="*/ 72 h 190"/>
                <a:gd name="T10" fmla="*/ 175 w 191"/>
                <a:gd name="T11" fmla="*/ 66 h 190"/>
                <a:gd name="T12" fmla="*/ 139 w 191"/>
                <a:gd name="T13" fmla="*/ 55 h 190"/>
                <a:gd name="T14" fmla="*/ 154 w 191"/>
                <a:gd name="T15" fmla="*/ 34 h 190"/>
                <a:gd name="T16" fmla="*/ 82 w 191"/>
                <a:gd name="T17" fmla="*/ 34 h 190"/>
                <a:gd name="T18" fmla="*/ 106 w 191"/>
                <a:gd name="T19" fmla="*/ 51 h 190"/>
                <a:gd name="T20" fmla="*/ 81 w 191"/>
                <a:gd name="T21" fmla="*/ 43 h 190"/>
                <a:gd name="T22" fmla="*/ 66 w 191"/>
                <a:gd name="T23" fmla="*/ 45 h 190"/>
                <a:gd name="T24" fmla="*/ 36 w 191"/>
                <a:gd name="T25" fmla="*/ 96 h 190"/>
                <a:gd name="T26" fmla="*/ 47 w 191"/>
                <a:gd name="T27" fmla="*/ 107 h 190"/>
                <a:gd name="T28" fmla="*/ 59 w 191"/>
                <a:gd name="T29" fmla="*/ 104 h 190"/>
                <a:gd name="T30" fmla="*/ 101 w 191"/>
                <a:gd name="T31" fmla="*/ 87 h 190"/>
                <a:gd name="T32" fmla="*/ 69 w 191"/>
                <a:gd name="T33" fmla="*/ 115 h 190"/>
                <a:gd name="T34" fmla="*/ 108 w 191"/>
                <a:gd name="T35" fmla="*/ 93 h 190"/>
                <a:gd name="T36" fmla="*/ 110 w 191"/>
                <a:gd name="T37" fmla="*/ 124 h 190"/>
                <a:gd name="T38" fmla="*/ 141 w 191"/>
                <a:gd name="T39" fmla="*/ 117 h 190"/>
                <a:gd name="T40" fmla="*/ 140 w 191"/>
                <a:gd name="T41" fmla="*/ 87 h 190"/>
                <a:gd name="T42" fmla="*/ 157 w 191"/>
                <a:gd name="T43" fmla="*/ 123 h 190"/>
                <a:gd name="T44" fmla="*/ 181 w 191"/>
                <a:gd name="T45" fmla="*/ 95 h 190"/>
                <a:gd name="T46" fmla="*/ 145 w 191"/>
                <a:gd name="T47" fmla="*/ 75 h 190"/>
                <a:gd name="T48" fmla="*/ 30 w 191"/>
                <a:gd name="T49" fmla="*/ 106 h 190"/>
                <a:gd name="T50" fmla="*/ 26 w 191"/>
                <a:gd name="T51" fmla="*/ 107 h 190"/>
                <a:gd name="T52" fmla="*/ 28 w 191"/>
                <a:gd name="T53" fmla="*/ 146 h 190"/>
                <a:gd name="T54" fmla="*/ 43 w 191"/>
                <a:gd name="T55" fmla="*/ 116 h 190"/>
                <a:gd name="T56" fmla="*/ 119 w 191"/>
                <a:gd name="T57" fmla="*/ 166 h 190"/>
                <a:gd name="T58" fmla="*/ 118 w 191"/>
                <a:gd name="T59" fmla="*/ 177 h 190"/>
                <a:gd name="T60" fmla="*/ 143 w 191"/>
                <a:gd name="T61" fmla="*/ 142 h 190"/>
                <a:gd name="T62" fmla="*/ 110 w 191"/>
                <a:gd name="T63" fmla="*/ 131 h 190"/>
                <a:gd name="T64" fmla="*/ 119 w 191"/>
                <a:gd name="T65" fmla="*/ 166 h 190"/>
                <a:gd name="T66" fmla="*/ 159 w 191"/>
                <a:gd name="T67" fmla="*/ 129 h 190"/>
                <a:gd name="T68" fmla="*/ 151 w 191"/>
                <a:gd name="T69" fmla="*/ 141 h 190"/>
                <a:gd name="T70" fmla="*/ 175 w 191"/>
                <a:gd name="T71" fmla="*/ 126 h 190"/>
                <a:gd name="T72" fmla="*/ 112 w 191"/>
                <a:gd name="T73" fmla="*/ 178 h 190"/>
                <a:gd name="T74" fmla="*/ 110 w 191"/>
                <a:gd name="T75" fmla="*/ 173 h 190"/>
                <a:gd name="T76" fmla="*/ 107 w 191"/>
                <a:gd name="T77" fmla="*/ 160 h 190"/>
                <a:gd name="T78" fmla="*/ 67 w 191"/>
                <a:gd name="T79" fmla="*/ 123 h 190"/>
                <a:gd name="T80" fmla="*/ 48 w 191"/>
                <a:gd name="T81" fmla="*/ 127 h 190"/>
                <a:gd name="T82" fmla="*/ 96 w 191"/>
                <a:gd name="T83" fmla="*/ 180 h 190"/>
                <a:gd name="T84" fmla="*/ 19 w 191"/>
                <a:gd name="T85" fmla="*/ 104 h 190"/>
                <a:gd name="T86" fmla="*/ 11 w 191"/>
                <a:gd name="T87" fmla="*/ 92 h 190"/>
                <a:gd name="T88" fmla="*/ 15 w 191"/>
                <a:gd name="T89" fmla="*/ 121 h 190"/>
                <a:gd name="T90" fmla="*/ 18 w 191"/>
                <a:gd name="T91" fmla="*/ 90 h 190"/>
                <a:gd name="T92" fmla="*/ 26 w 191"/>
                <a:gd name="T93" fmla="*/ 86 h 190"/>
                <a:gd name="T94" fmla="*/ 62 w 191"/>
                <a:gd name="T95" fmla="*/ 37 h 190"/>
                <a:gd name="T96" fmla="*/ 42 w 191"/>
                <a:gd name="T97" fmla="*/ 29 h 190"/>
                <a:gd name="T98" fmla="*/ 49 w 191"/>
                <a:gd name="T99" fmla="*/ 24 h 190"/>
                <a:gd name="T100" fmla="*/ 72 w 191"/>
                <a:gd name="T101" fmla="*/ 27 h 190"/>
                <a:gd name="T102" fmla="*/ 121 w 191"/>
                <a:gd name="T103" fmla="*/ 14 h 190"/>
                <a:gd name="T104" fmla="*/ 49 w 191"/>
                <a:gd name="T105" fmla="*/ 24 h 190"/>
                <a:gd name="T106" fmla="*/ 102 w 191"/>
                <a:gd name="T107" fmla="*/ 71 h 190"/>
                <a:gd name="T108" fmla="*/ 138 w 191"/>
                <a:gd name="T109" fmla="*/ 71 h 190"/>
                <a:gd name="T110" fmla="*/ 120 w 191"/>
                <a:gd name="T111" fmla="*/ 60 h 190"/>
                <a:gd name="T112" fmla="*/ 120 w 191"/>
                <a:gd name="T113" fmla="*/ 83 h 190"/>
                <a:gd name="T114" fmla="*/ 120 w 191"/>
                <a:gd name="T115" fmla="*/ 60 h 190"/>
                <a:gd name="T116" fmla="*/ 115 w 191"/>
                <a:gd name="T117" fmla="*/ 71 h 190"/>
                <a:gd name="T118" fmla="*/ 126 w 191"/>
                <a:gd name="T119" fmla="*/ 7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19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8" name="Freeform 145"/>
            <p:cNvSpPr>
              <a:spLocks noEditPoints="1"/>
            </p:cNvSpPr>
            <p:nvPr/>
          </p:nvSpPr>
          <p:spPr bwMode="auto">
            <a:xfrm>
              <a:off x="2970637" y="1829144"/>
              <a:ext cx="162619" cy="270037"/>
            </a:xfrm>
            <a:custGeom>
              <a:avLst/>
              <a:gdLst>
                <a:gd name="T0" fmla="*/ 76 w 109"/>
                <a:gd name="T1" fmla="*/ 127 h 181"/>
                <a:gd name="T2" fmla="*/ 65 w 109"/>
                <a:gd name="T3" fmla="*/ 116 h 181"/>
                <a:gd name="T4" fmla="*/ 76 w 109"/>
                <a:gd name="T5" fmla="*/ 105 h 181"/>
                <a:gd name="T6" fmla="*/ 98 w 109"/>
                <a:gd name="T7" fmla="*/ 94 h 181"/>
                <a:gd name="T8" fmla="*/ 109 w 109"/>
                <a:gd name="T9" fmla="*/ 105 h 181"/>
                <a:gd name="T10" fmla="*/ 76 w 109"/>
                <a:gd name="T11" fmla="*/ 116 h 181"/>
                <a:gd name="T12" fmla="*/ 87 w 109"/>
                <a:gd name="T13" fmla="*/ 149 h 181"/>
                <a:gd name="T14" fmla="*/ 76 w 109"/>
                <a:gd name="T15" fmla="*/ 138 h 181"/>
                <a:gd name="T16" fmla="*/ 87 w 109"/>
                <a:gd name="T17" fmla="*/ 127 h 181"/>
                <a:gd name="T18" fmla="*/ 98 w 109"/>
                <a:gd name="T19" fmla="*/ 159 h 181"/>
                <a:gd name="T20" fmla="*/ 87 w 109"/>
                <a:gd name="T21" fmla="*/ 170 h 181"/>
                <a:gd name="T22" fmla="*/ 87 w 109"/>
                <a:gd name="T23" fmla="*/ 149 h 181"/>
                <a:gd name="T24" fmla="*/ 98 w 109"/>
                <a:gd name="T25" fmla="*/ 159 h 181"/>
                <a:gd name="T26" fmla="*/ 65 w 109"/>
                <a:gd name="T27" fmla="*/ 181 h 181"/>
                <a:gd name="T28" fmla="*/ 76 w 109"/>
                <a:gd name="T29" fmla="*/ 170 h 181"/>
                <a:gd name="T30" fmla="*/ 87 w 109"/>
                <a:gd name="T31" fmla="*/ 181 h 181"/>
                <a:gd name="T32" fmla="*/ 54 w 109"/>
                <a:gd name="T33" fmla="*/ 159 h 181"/>
                <a:gd name="T34" fmla="*/ 65 w 109"/>
                <a:gd name="T35" fmla="*/ 149 h 181"/>
                <a:gd name="T36" fmla="*/ 65 w 109"/>
                <a:gd name="T37" fmla="*/ 170 h 181"/>
                <a:gd name="T38" fmla="*/ 54 w 109"/>
                <a:gd name="T39" fmla="*/ 159 h 181"/>
                <a:gd name="T40" fmla="*/ 44 w 109"/>
                <a:gd name="T41" fmla="*/ 127 h 181"/>
                <a:gd name="T42" fmla="*/ 54 w 109"/>
                <a:gd name="T43" fmla="*/ 138 h 181"/>
                <a:gd name="T44" fmla="*/ 44 w 109"/>
                <a:gd name="T45" fmla="*/ 149 h 181"/>
                <a:gd name="T46" fmla="*/ 22 w 109"/>
                <a:gd name="T47" fmla="*/ 138 h 181"/>
                <a:gd name="T48" fmla="*/ 11 w 109"/>
                <a:gd name="T49" fmla="*/ 149 h 181"/>
                <a:gd name="T50" fmla="*/ 0 w 109"/>
                <a:gd name="T51" fmla="*/ 159 h 181"/>
                <a:gd name="T52" fmla="*/ 11 w 109"/>
                <a:gd name="T53" fmla="*/ 0 h 181"/>
                <a:gd name="T54" fmla="*/ 22 w 109"/>
                <a:gd name="T55" fmla="*/ 7 h 181"/>
                <a:gd name="T56" fmla="*/ 11 w 109"/>
                <a:gd name="T57" fmla="*/ 17 h 181"/>
                <a:gd name="T58" fmla="*/ 22 w 109"/>
                <a:gd name="T59" fmla="*/ 138 h 181"/>
                <a:gd name="T60" fmla="*/ 33 w 109"/>
                <a:gd name="T61" fmla="*/ 127 h 181"/>
                <a:gd name="T62" fmla="*/ 22 w 109"/>
                <a:gd name="T63" fmla="*/ 138 h 181"/>
                <a:gd name="T64" fmla="*/ 22 w 109"/>
                <a:gd name="T65" fmla="*/ 28 h 181"/>
                <a:gd name="T66" fmla="*/ 33 w 109"/>
                <a:gd name="T67" fmla="*/ 17 h 181"/>
                <a:gd name="T68" fmla="*/ 44 w 109"/>
                <a:gd name="T69" fmla="*/ 39 h 181"/>
                <a:gd name="T70" fmla="*/ 33 w 109"/>
                <a:gd name="T71" fmla="*/ 28 h 181"/>
                <a:gd name="T72" fmla="*/ 44 w 109"/>
                <a:gd name="T73" fmla="*/ 39 h 181"/>
                <a:gd name="T74" fmla="*/ 44 w 109"/>
                <a:gd name="T75" fmla="*/ 116 h 181"/>
                <a:gd name="T76" fmla="*/ 33 w 109"/>
                <a:gd name="T77" fmla="*/ 127 h 181"/>
                <a:gd name="T78" fmla="*/ 87 w 109"/>
                <a:gd name="T79" fmla="*/ 83 h 181"/>
                <a:gd name="T80" fmla="*/ 98 w 109"/>
                <a:gd name="T81" fmla="*/ 94 h 181"/>
                <a:gd name="T82" fmla="*/ 87 w 109"/>
                <a:gd name="T83" fmla="*/ 83 h 181"/>
                <a:gd name="T84" fmla="*/ 87 w 109"/>
                <a:gd name="T85" fmla="*/ 73 h 181"/>
                <a:gd name="T86" fmla="*/ 76 w 109"/>
                <a:gd name="T87" fmla="*/ 83 h 181"/>
                <a:gd name="T88" fmla="*/ 65 w 109"/>
                <a:gd name="T89" fmla="*/ 62 h 181"/>
                <a:gd name="T90" fmla="*/ 76 w 109"/>
                <a:gd name="T91" fmla="*/ 73 h 181"/>
                <a:gd name="T92" fmla="*/ 65 w 109"/>
                <a:gd name="T93" fmla="*/ 62 h 181"/>
                <a:gd name="T94" fmla="*/ 44 w 109"/>
                <a:gd name="T95" fmla="*/ 51 h 181"/>
                <a:gd name="T96" fmla="*/ 54 w 109"/>
                <a:gd name="T97" fmla="*/ 40 h 181"/>
                <a:gd name="T98" fmla="*/ 65 w 109"/>
                <a:gd name="T99" fmla="*/ 51 h 181"/>
                <a:gd name="T100" fmla="*/ 54 w 109"/>
                <a:gd name="T101" fmla="*/ 6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" h="181">
                  <a:moveTo>
                    <a:pt x="76" y="116"/>
                  </a:moveTo>
                  <a:lnTo>
                    <a:pt x="76" y="127"/>
                  </a:lnTo>
                  <a:lnTo>
                    <a:pt x="65" y="127"/>
                  </a:lnTo>
                  <a:lnTo>
                    <a:pt x="65" y="116"/>
                  </a:lnTo>
                  <a:lnTo>
                    <a:pt x="65" y="105"/>
                  </a:lnTo>
                  <a:lnTo>
                    <a:pt x="76" y="105"/>
                  </a:lnTo>
                  <a:lnTo>
                    <a:pt x="98" y="105"/>
                  </a:lnTo>
                  <a:lnTo>
                    <a:pt x="98" y="94"/>
                  </a:lnTo>
                  <a:lnTo>
                    <a:pt x="109" y="94"/>
                  </a:lnTo>
                  <a:lnTo>
                    <a:pt x="109" y="105"/>
                  </a:lnTo>
                  <a:lnTo>
                    <a:pt x="109" y="116"/>
                  </a:lnTo>
                  <a:lnTo>
                    <a:pt x="76" y="116"/>
                  </a:lnTo>
                  <a:close/>
                  <a:moveTo>
                    <a:pt x="87" y="138"/>
                  </a:moveTo>
                  <a:lnTo>
                    <a:pt x="87" y="149"/>
                  </a:lnTo>
                  <a:lnTo>
                    <a:pt x="76" y="149"/>
                  </a:lnTo>
                  <a:lnTo>
                    <a:pt x="76" y="138"/>
                  </a:lnTo>
                  <a:lnTo>
                    <a:pt x="76" y="127"/>
                  </a:lnTo>
                  <a:lnTo>
                    <a:pt x="87" y="127"/>
                  </a:lnTo>
                  <a:lnTo>
                    <a:pt x="87" y="138"/>
                  </a:lnTo>
                  <a:close/>
                  <a:moveTo>
                    <a:pt x="98" y="159"/>
                  </a:moveTo>
                  <a:lnTo>
                    <a:pt x="98" y="170"/>
                  </a:lnTo>
                  <a:lnTo>
                    <a:pt x="87" y="170"/>
                  </a:lnTo>
                  <a:lnTo>
                    <a:pt x="87" y="159"/>
                  </a:lnTo>
                  <a:lnTo>
                    <a:pt x="87" y="149"/>
                  </a:lnTo>
                  <a:lnTo>
                    <a:pt x="98" y="149"/>
                  </a:lnTo>
                  <a:lnTo>
                    <a:pt x="98" y="159"/>
                  </a:lnTo>
                  <a:close/>
                  <a:moveTo>
                    <a:pt x="76" y="181"/>
                  </a:moveTo>
                  <a:lnTo>
                    <a:pt x="65" y="181"/>
                  </a:lnTo>
                  <a:lnTo>
                    <a:pt x="65" y="170"/>
                  </a:lnTo>
                  <a:lnTo>
                    <a:pt x="76" y="170"/>
                  </a:lnTo>
                  <a:lnTo>
                    <a:pt x="87" y="170"/>
                  </a:lnTo>
                  <a:lnTo>
                    <a:pt x="87" y="181"/>
                  </a:lnTo>
                  <a:lnTo>
                    <a:pt x="76" y="181"/>
                  </a:lnTo>
                  <a:close/>
                  <a:moveTo>
                    <a:pt x="54" y="159"/>
                  </a:moveTo>
                  <a:lnTo>
                    <a:pt x="54" y="149"/>
                  </a:lnTo>
                  <a:lnTo>
                    <a:pt x="65" y="149"/>
                  </a:lnTo>
                  <a:lnTo>
                    <a:pt x="65" y="159"/>
                  </a:lnTo>
                  <a:lnTo>
                    <a:pt x="65" y="170"/>
                  </a:lnTo>
                  <a:lnTo>
                    <a:pt x="54" y="170"/>
                  </a:lnTo>
                  <a:lnTo>
                    <a:pt x="54" y="159"/>
                  </a:lnTo>
                  <a:close/>
                  <a:moveTo>
                    <a:pt x="44" y="138"/>
                  </a:moveTo>
                  <a:lnTo>
                    <a:pt x="44" y="127"/>
                  </a:lnTo>
                  <a:lnTo>
                    <a:pt x="54" y="127"/>
                  </a:lnTo>
                  <a:lnTo>
                    <a:pt x="54" y="138"/>
                  </a:lnTo>
                  <a:lnTo>
                    <a:pt x="54" y="149"/>
                  </a:lnTo>
                  <a:lnTo>
                    <a:pt x="44" y="149"/>
                  </a:lnTo>
                  <a:lnTo>
                    <a:pt x="44" y="138"/>
                  </a:lnTo>
                  <a:close/>
                  <a:moveTo>
                    <a:pt x="22" y="138"/>
                  </a:moveTo>
                  <a:lnTo>
                    <a:pt x="22" y="149"/>
                  </a:lnTo>
                  <a:lnTo>
                    <a:pt x="11" y="149"/>
                  </a:lnTo>
                  <a:lnTo>
                    <a:pt x="11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22" y="7"/>
                  </a:lnTo>
                  <a:lnTo>
                    <a:pt x="22" y="17"/>
                  </a:lnTo>
                  <a:lnTo>
                    <a:pt x="11" y="17"/>
                  </a:lnTo>
                  <a:lnTo>
                    <a:pt x="11" y="138"/>
                  </a:lnTo>
                  <a:lnTo>
                    <a:pt x="22" y="138"/>
                  </a:lnTo>
                  <a:lnTo>
                    <a:pt x="22" y="127"/>
                  </a:lnTo>
                  <a:lnTo>
                    <a:pt x="33" y="127"/>
                  </a:lnTo>
                  <a:lnTo>
                    <a:pt x="33" y="138"/>
                  </a:lnTo>
                  <a:lnTo>
                    <a:pt x="22" y="138"/>
                  </a:lnTo>
                  <a:close/>
                  <a:moveTo>
                    <a:pt x="33" y="28"/>
                  </a:moveTo>
                  <a:lnTo>
                    <a:pt x="22" y="28"/>
                  </a:lnTo>
                  <a:lnTo>
                    <a:pt x="22" y="17"/>
                  </a:lnTo>
                  <a:lnTo>
                    <a:pt x="33" y="17"/>
                  </a:lnTo>
                  <a:lnTo>
                    <a:pt x="33" y="28"/>
                  </a:lnTo>
                  <a:close/>
                  <a:moveTo>
                    <a:pt x="44" y="39"/>
                  </a:moveTo>
                  <a:lnTo>
                    <a:pt x="33" y="39"/>
                  </a:lnTo>
                  <a:lnTo>
                    <a:pt x="33" y="28"/>
                  </a:lnTo>
                  <a:lnTo>
                    <a:pt x="44" y="28"/>
                  </a:lnTo>
                  <a:lnTo>
                    <a:pt x="44" y="39"/>
                  </a:lnTo>
                  <a:close/>
                  <a:moveTo>
                    <a:pt x="33" y="116"/>
                  </a:moveTo>
                  <a:lnTo>
                    <a:pt x="44" y="116"/>
                  </a:lnTo>
                  <a:lnTo>
                    <a:pt x="44" y="127"/>
                  </a:lnTo>
                  <a:lnTo>
                    <a:pt x="33" y="127"/>
                  </a:lnTo>
                  <a:lnTo>
                    <a:pt x="33" y="116"/>
                  </a:lnTo>
                  <a:close/>
                  <a:moveTo>
                    <a:pt x="87" y="83"/>
                  </a:moveTo>
                  <a:lnTo>
                    <a:pt x="98" y="83"/>
                  </a:lnTo>
                  <a:lnTo>
                    <a:pt x="98" y="94"/>
                  </a:lnTo>
                  <a:lnTo>
                    <a:pt x="87" y="94"/>
                  </a:lnTo>
                  <a:lnTo>
                    <a:pt x="87" y="83"/>
                  </a:lnTo>
                  <a:close/>
                  <a:moveTo>
                    <a:pt x="76" y="73"/>
                  </a:moveTo>
                  <a:lnTo>
                    <a:pt x="87" y="73"/>
                  </a:lnTo>
                  <a:lnTo>
                    <a:pt x="87" y="83"/>
                  </a:lnTo>
                  <a:lnTo>
                    <a:pt x="76" y="83"/>
                  </a:lnTo>
                  <a:lnTo>
                    <a:pt x="76" y="73"/>
                  </a:lnTo>
                  <a:close/>
                  <a:moveTo>
                    <a:pt x="65" y="62"/>
                  </a:moveTo>
                  <a:lnTo>
                    <a:pt x="76" y="62"/>
                  </a:lnTo>
                  <a:lnTo>
                    <a:pt x="76" y="73"/>
                  </a:lnTo>
                  <a:lnTo>
                    <a:pt x="65" y="73"/>
                  </a:lnTo>
                  <a:lnTo>
                    <a:pt x="65" y="62"/>
                  </a:lnTo>
                  <a:close/>
                  <a:moveTo>
                    <a:pt x="54" y="51"/>
                  </a:moveTo>
                  <a:lnTo>
                    <a:pt x="44" y="51"/>
                  </a:lnTo>
                  <a:lnTo>
                    <a:pt x="44" y="40"/>
                  </a:lnTo>
                  <a:lnTo>
                    <a:pt x="54" y="40"/>
                  </a:lnTo>
                  <a:lnTo>
                    <a:pt x="54" y="51"/>
                  </a:lnTo>
                  <a:lnTo>
                    <a:pt x="65" y="51"/>
                  </a:lnTo>
                  <a:lnTo>
                    <a:pt x="65" y="62"/>
                  </a:lnTo>
                  <a:lnTo>
                    <a:pt x="54" y="62"/>
                  </a:lnTo>
                  <a:lnTo>
                    <a:pt x="54" y="5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39" name="TextBox 42"/>
          <p:cNvSpPr txBox="1"/>
          <p:nvPr/>
        </p:nvSpPr>
        <p:spPr>
          <a:xfrm>
            <a:off x="695300" y="3512781"/>
            <a:ext cx="470656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 b="1" spc="225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4050" b="1" spc="225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050" b="1" spc="225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UART</a:t>
            </a:r>
            <a:endParaRPr lang="zh-CN" altLang="zh-CN" sz="4050" b="1" spc="225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57969" y="3464231"/>
            <a:ext cx="4321079" cy="0"/>
            <a:chOff x="743958" y="3475975"/>
            <a:chExt cx="5761439" cy="0"/>
          </a:xfrm>
        </p:grpSpPr>
        <p:cxnSp>
          <p:nvCxnSpPr>
            <p:cNvPr id="241" name="直接连接符 240"/>
            <p:cNvCxnSpPr/>
            <p:nvPr/>
          </p:nvCxnSpPr>
          <p:spPr>
            <a:xfrm flipH="1">
              <a:off x="1547400" y="3475975"/>
              <a:ext cx="495799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 flipH="1" flipV="1">
              <a:off x="743958" y="3475975"/>
              <a:ext cx="14126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组合 244"/>
          <p:cNvGrpSpPr/>
          <p:nvPr/>
        </p:nvGrpSpPr>
        <p:grpSpPr>
          <a:xfrm flipV="1">
            <a:off x="557969" y="4267655"/>
            <a:ext cx="4332112" cy="0"/>
            <a:chOff x="1170147" y="2641879"/>
            <a:chExt cx="7973853" cy="0"/>
          </a:xfrm>
        </p:grpSpPr>
        <p:cxnSp>
          <p:nvCxnSpPr>
            <p:cNvPr id="246" name="直接连接符 245"/>
            <p:cNvCxnSpPr/>
            <p:nvPr/>
          </p:nvCxnSpPr>
          <p:spPr>
            <a:xfrm flipV="1">
              <a:off x="1170147" y="2641879"/>
              <a:ext cx="6864719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0" name="文本框 239">
            <a:extLst>
              <a:ext uri="{FF2B5EF4-FFF2-40B4-BE49-F238E27FC236}">
                <a16:creationId xmlns:a16="http://schemas.microsoft.com/office/drawing/2014/main" id="{7C914DC2-EEB5-4213-AE52-5F60180454E6}"/>
              </a:ext>
            </a:extLst>
          </p:cNvPr>
          <p:cNvSpPr txBox="1"/>
          <p:nvPr/>
        </p:nvSpPr>
        <p:spPr>
          <a:xfrm>
            <a:off x="395926" y="4871414"/>
            <a:ext cx="480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1706 </a:t>
            </a:r>
            <a:r>
              <a:rPr lang="zh-CN" altLang="en-US"/>
              <a:t>计算机科学与技术  李昊宸  李颖彦</a:t>
            </a:r>
          </a:p>
        </p:txBody>
      </p:sp>
    </p:spTree>
    <p:extLst>
      <p:ext uri="{BB962C8B-B14F-4D97-AF65-F5344CB8AC3E}">
        <p14:creationId xmlns:p14="http://schemas.microsoft.com/office/powerpoint/2010/main" val="364656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73B53-2586-48D2-A57B-499D2927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zh-CN" dirty="0"/>
              <a:t>主机系统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B83CE6-2B6E-4D3C-83F8-AFE7E799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USB</a:t>
            </a:r>
            <a:r>
              <a:rPr lang="zh-CN" altLang="zh-CN" dirty="0"/>
              <a:t>主机系统中，通过根集线器与外部</a:t>
            </a:r>
            <a:r>
              <a:rPr lang="en-US" altLang="zh-CN" dirty="0"/>
              <a:t>USB</a:t>
            </a:r>
            <a:r>
              <a:rPr lang="zh-CN" altLang="zh-CN" dirty="0"/>
              <a:t>从机设备相连的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</a:rPr>
              <a:t>处理芯片</a:t>
            </a:r>
            <a:r>
              <a:rPr lang="zh-CN" altLang="zh-CN" dirty="0"/>
              <a:t>，称为</a:t>
            </a:r>
            <a:r>
              <a:rPr lang="en-US" altLang="zh-CN" dirty="0"/>
              <a:t>USB</a:t>
            </a:r>
            <a:r>
              <a:rPr lang="zh-CN" altLang="zh-CN" dirty="0"/>
              <a:t>主机控制器。</a:t>
            </a:r>
            <a:r>
              <a:rPr lang="en-US" altLang="zh-CN" dirty="0"/>
              <a:t>USB</a:t>
            </a:r>
            <a:r>
              <a:rPr lang="zh-CN" altLang="zh-CN" dirty="0"/>
              <a:t>主机控制器包含硬件、软件和固件一部分。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F56744E-7CFD-4A45-A3D1-CB3E32C6AC80}"/>
              </a:ext>
            </a:extLst>
          </p:cNvPr>
          <p:cNvSpPr txBox="1">
            <a:spLocks/>
          </p:cNvSpPr>
          <p:nvPr/>
        </p:nvSpPr>
        <p:spPr>
          <a:xfrm>
            <a:off x="628650" y="3147253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USB</a:t>
            </a:r>
            <a:r>
              <a:rPr lang="zh-CN" altLang="zh-CN" dirty="0"/>
              <a:t>设备系统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F7A15D3-64D7-4FCC-8090-1BD99DB668A0}"/>
              </a:ext>
            </a:extLst>
          </p:cNvPr>
          <p:cNvSpPr txBox="1">
            <a:spLocks/>
          </p:cNvSpPr>
          <p:nvPr/>
        </p:nvSpPr>
        <p:spPr>
          <a:xfrm>
            <a:off x="573268" y="4221416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USB</a:t>
            </a:r>
            <a:r>
              <a:rPr lang="zh-CN" altLang="zh-CN" dirty="0"/>
              <a:t>设备按功能可分为两部分：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</a:rPr>
              <a:t>集线器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Hub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</a:rPr>
              <a:t>功能部件</a:t>
            </a:r>
            <a:r>
              <a:rPr lang="zh-CN" altLang="en-US" dirty="0"/>
              <a:t>。</a:t>
            </a:r>
            <a:r>
              <a:rPr lang="zh-CN" altLang="zh-CN" dirty="0"/>
              <a:t>主机通过根集线器连接到各种外围设备（集线器、功能部件）。</a:t>
            </a:r>
          </a:p>
        </p:txBody>
      </p:sp>
    </p:spTree>
    <p:extLst>
      <p:ext uri="{BB962C8B-B14F-4D97-AF65-F5344CB8AC3E}">
        <p14:creationId xmlns:p14="http://schemas.microsoft.com/office/powerpoint/2010/main" val="220695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AB8A056-2404-4D4F-BC2F-C3FA28A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867BCA6-140F-491B-9C79-2CB787F6A68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461" y="1690689"/>
            <a:ext cx="5325642" cy="403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3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D57C2-9E1D-43B1-B581-462336BB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zh-CN" dirty="0"/>
              <a:t>数据传输结构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12C33-923C-46E4-A92B-CECDFA1BB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一条</a:t>
            </a:r>
            <a:r>
              <a:rPr lang="en-US" altLang="zh-CN" sz="2400" dirty="0"/>
              <a:t>USB</a:t>
            </a:r>
            <a:r>
              <a:rPr lang="zh-CN" altLang="zh-CN" sz="2400" dirty="0"/>
              <a:t>的传输线分别由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</a:rPr>
              <a:t>地线</a:t>
            </a:r>
            <a:r>
              <a:rPr lang="zh-CN" altLang="zh-CN" sz="2400" dirty="0"/>
              <a:t>、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</a:rPr>
              <a:t>电源线</a:t>
            </a:r>
            <a:r>
              <a:rPr lang="zh-CN" altLang="zh-CN" sz="2400" dirty="0"/>
              <a:t>、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D+</a:t>
            </a:r>
            <a:r>
              <a:rPr lang="zh-CN" altLang="zh-CN" sz="2400" dirty="0"/>
              <a:t>、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D-</a:t>
            </a:r>
          </a:p>
          <a:p>
            <a:pPr marL="0" indent="0">
              <a:buNone/>
            </a:pPr>
            <a:r>
              <a:rPr lang="zh-CN" altLang="zh-CN" sz="2400" dirty="0"/>
              <a:t>四条线构成，</a:t>
            </a:r>
            <a:r>
              <a:rPr lang="en-US" altLang="zh-CN" sz="2400" dirty="0"/>
              <a:t>D+</a:t>
            </a:r>
            <a:r>
              <a:rPr lang="zh-CN" altLang="zh-CN" sz="2400" dirty="0"/>
              <a:t>和</a:t>
            </a:r>
            <a:r>
              <a:rPr lang="en-US" altLang="zh-CN" sz="2400" dirty="0"/>
              <a:t>D-</a:t>
            </a:r>
            <a:r>
              <a:rPr lang="zh-CN" altLang="zh-CN" sz="2400" dirty="0"/>
              <a:t>是差分输入线</a:t>
            </a:r>
            <a:r>
              <a:rPr lang="en-US" altLang="zh-CN" sz="2400" dirty="0"/>
              <a:t>(</a:t>
            </a:r>
            <a:r>
              <a:rPr lang="zh-CN" altLang="zh-CN" sz="2400" dirty="0"/>
              <a:t>抗干扰</a:t>
            </a:r>
            <a:r>
              <a:rPr lang="en-US" altLang="zh-CN" sz="2400" dirty="0"/>
              <a:t>)</a:t>
            </a:r>
            <a:r>
              <a:rPr lang="zh-CN" altLang="zh-CN" sz="2400" dirty="0"/>
              <a:t>，用来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传输数据</a:t>
            </a:r>
            <a:r>
              <a:rPr lang="zh-CN" altLang="en-US" sz="2400" dirty="0"/>
              <a:t>。</a:t>
            </a:r>
            <a:r>
              <a:rPr lang="zh-CN" altLang="zh-CN" sz="2400" dirty="0"/>
              <a:t>它使用的是</a:t>
            </a:r>
            <a:r>
              <a:rPr lang="en-US" altLang="zh-CN" sz="2400" dirty="0"/>
              <a:t>3.3V</a:t>
            </a:r>
            <a:r>
              <a:rPr lang="zh-CN" altLang="zh-CN" sz="2400" dirty="0"/>
              <a:t>的电压，而电源线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vcc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和地线可向设备提供</a:t>
            </a:r>
            <a:r>
              <a:rPr lang="en-US" altLang="zh-CN" sz="2400" dirty="0"/>
              <a:t>5V</a:t>
            </a:r>
            <a:r>
              <a:rPr lang="zh-CN" altLang="zh-CN" sz="2400" dirty="0"/>
              <a:t>电压。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361D2D-E6BC-49F4-9EE4-2388CAF6FE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348" y="3197429"/>
            <a:ext cx="2205181" cy="2651683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014B531-89A5-45F4-9E0F-9D87E1746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495305"/>
              </p:ext>
            </p:extLst>
          </p:nvPr>
        </p:nvGraphicFramePr>
        <p:xfrm>
          <a:off x="765042" y="3733014"/>
          <a:ext cx="4035628" cy="21842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9450">
                  <a:extLst>
                    <a:ext uri="{9D8B030D-6E8A-4147-A177-3AD203B41FA5}">
                      <a16:colId xmlns:a16="http://schemas.microsoft.com/office/drawing/2014/main" val="2842634581"/>
                    </a:ext>
                  </a:extLst>
                </a:gridCol>
                <a:gridCol w="1695285">
                  <a:extLst>
                    <a:ext uri="{9D8B030D-6E8A-4147-A177-3AD203B41FA5}">
                      <a16:colId xmlns:a16="http://schemas.microsoft.com/office/drawing/2014/main" val="3451564782"/>
                    </a:ext>
                  </a:extLst>
                </a:gridCol>
                <a:gridCol w="970893">
                  <a:extLst>
                    <a:ext uri="{9D8B030D-6E8A-4147-A177-3AD203B41FA5}">
                      <a16:colId xmlns:a16="http://schemas.microsoft.com/office/drawing/2014/main" val="2237875609"/>
                    </a:ext>
                  </a:extLst>
                </a:gridCol>
              </a:tblGrid>
              <a:tr h="3872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信号线名称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颜色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extLst>
                  <a:ext uri="{0D108BD9-81ED-4DB2-BD59-A6C34878D82A}">
                    <a16:rowId xmlns:a16="http://schemas.microsoft.com/office/drawing/2014/main" val="1316317794"/>
                  </a:ext>
                </a:extLst>
              </a:tr>
              <a:tr h="4816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VCC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extLst>
                  <a:ext uri="{0D108BD9-81ED-4DB2-BD59-A6C34878D82A}">
                    <a16:rowId xmlns:a16="http://schemas.microsoft.com/office/drawing/2014/main" val="1338237355"/>
                  </a:ext>
                </a:extLst>
              </a:tr>
              <a:tr h="3234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D-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白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extLst>
                  <a:ext uri="{0D108BD9-81ED-4DB2-BD59-A6C34878D82A}">
                    <a16:rowId xmlns:a16="http://schemas.microsoft.com/office/drawing/2014/main" val="1960892606"/>
                  </a:ext>
                </a:extLst>
              </a:tr>
              <a:tr h="3234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D+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绿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extLst>
                  <a:ext uri="{0D108BD9-81ED-4DB2-BD59-A6C34878D82A}">
                    <a16:rowId xmlns:a16="http://schemas.microsoft.com/office/drawing/2014/main" val="2447670373"/>
                  </a:ext>
                </a:extLst>
              </a:tr>
              <a:tr h="3234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GND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黑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extLst>
                  <a:ext uri="{0D108BD9-81ED-4DB2-BD59-A6C34878D82A}">
                    <a16:rowId xmlns:a16="http://schemas.microsoft.com/office/drawing/2014/main" val="52847599"/>
                  </a:ext>
                </a:extLst>
              </a:tr>
              <a:tr h="3234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shell </a:t>
                      </a:r>
                      <a:r>
                        <a:rPr lang="zh-CN" sz="1600" kern="100">
                          <a:effectLst/>
                        </a:rPr>
                        <a:t>（金属壳）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屏敝层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extLst>
                  <a:ext uri="{0D108BD9-81ED-4DB2-BD59-A6C34878D82A}">
                    <a16:rowId xmlns:a16="http://schemas.microsoft.com/office/drawing/2014/main" val="3790965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928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48DDA-8C70-4865-81F8-7F3B20C1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 </a:t>
            </a:r>
            <a:r>
              <a:rPr lang="zh-CN" altLang="zh-CN" dirty="0"/>
              <a:t>通信模型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83913A4-C05B-4EDD-806D-B44FCB847F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2" y="1854135"/>
            <a:ext cx="3338791" cy="3822675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8A61641-8D8D-47B0-8945-C93099766A92}"/>
              </a:ext>
            </a:extLst>
          </p:cNvPr>
          <p:cNvSpPr txBox="1">
            <a:spLocks/>
          </p:cNvSpPr>
          <p:nvPr/>
        </p:nvSpPr>
        <p:spPr>
          <a:xfrm>
            <a:off x="3711804" y="1854135"/>
            <a:ext cx="5283724" cy="405116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800" dirty="0"/>
              <a:t>在设备端，</a:t>
            </a:r>
            <a:r>
              <a:rPr lang="en-US" altLang="zh-CN" sz="1800" dirty="0"/>
              <a:t>USB</a:t>
            </a:r>
            <a:r>
              <a:rPr lang="zh-CN" altLang="zh-CN" sz="1800" dirty="0"/>
              <a:t>设备将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非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USB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格式的数据</a:t>
            </a:r>
            <a:r>
              <a:rPr lang="zh-CN" altLang="zh-CN" sz="1800" dirty="0"/>
              <a:t>进行打包处理，转换成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USB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格式的数据包</a:t>
            </a:r>
            <a:r>
              <a:rPr lang="zh-CN" altLang="zh-CN" sz="1800" dirty="0"/>
              <a:t>，然后传递到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链路层</a:t>
            </a:r>
            <a:r>
              <a:rPr lang="zh-CN" altLang="zh-CN" sz="1800" dirty="0"/>
              <a:t>，经过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硬件处理</a:t>
            </a:r>
            <a:r>
              <a:rPr lang="zh-CN" altLang="zh-CN" sz="1800" dirty="0"/>
              <a:t>、传递到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物理层</a:t>
            </a:r>
            <a:r>
              <a:rPr lang="zh-CN" altLang="zh-CN" sz="1800" dirty="0"/>
              <a:t>，以数据流的形式传输到主机。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zh-CN" sz="1800" dirty="0"/>
              <a:t>事务</a:t>
            </a:r>
            <a:r>
              <a:rPr lang="zh-CN" altLang="en-US" sz="1800" dirty="0"/>
              <a:t>：</a:t>
            </a:r>
            <a:r>
              <a:rPr lang="zh-CN" altLang="zh-CN" sz="1800" dirty="0"/>
              <a:t>在</a:t>
            </a:r>
            <a:r>
              <a:rPr lang="en-US" altLang="zh-CN" sz="1800" dirty="0"/>
              <a:t>USB</a:t>
            </a:r>
            <a:r>
              <a:rPr lang="zh-CN" altLang="zh-CN" sz="1800" dirty="0"/>
              <a:t>设备和</a:t>
            </a:r>
            <a:r>
              <a:rPr lang="en-US" altLang="zh-CN" sz="1800" dirty="0"/>
              <a:t>USB</a:t>
            </a:r>
            <a:r>
              <a:rPr lang="zh-CN" altLang="zh-CN" sz="1800" dirty="0"/>
              <a:t>主机之间发起的传输过程</a:t>
            </a:r>
            <a:endParaRPr lang="en-US" altLang="zh-CN" sz="1800" dirty="0"/>
          </a:p>
          <a:p>
            <a:r>
              <a:rPr lang="zh-CN" altLang="zh-CN" sz="1800" dirty="0"/>
              <a:t>每个数据包包含</a:t>
            </a:r>
            <a:r>
              <a:rPr lang="en-US" altLang="zh-CN" sz="1800" dirty="0"/>
              <a:t>2</a:t>
            </a:r>
            <a:r>
              <a:rPr lang="zh-CN" altLang="zh-CN" sz="1800" dirty="0"/>
              <a:t>到</a:t>
            </a:r>
            <a:r>
              <a:rPr lang="en-US" altLang="zh-CN" sz="1800" dirty="0"/>
              <a:t>3</a:t>
            </a:r>
            <a:r>
              <a:rPr lang="zh-CN" altLang="zh-CN" sz="1800" dirty="0"/>
              <a:t>个步骤：</a:t>
            </a:r>
            <a:endParaRPr lang="en-US" altLang="zh-CN" sz="1800" dirty="0"/>
          </a:p>
          <a:p>
            <a:pPr marL="0" indent="0">
              <a:buNone/>
            </a:pPr>
            <a:br>
              <a:rPr lang="en-US" altLang="zh-CN" sz="1800" dirty="0"/>
            </a:br>
            <a:r>
              <a:rPr lang="en-US" altLang="zh-CN" sz="1800" dirty="0"/>
              <a:t>       1) USB</a:t>
            </a:r>
            <a:r>
              <a:rPr lang="zh-CN" altLang="zh-CN" sz="1800" dirty="0"/>
              <a:t>主机控制器向</a:t>
            </a:r>
            <a:r>
              <a:rPr lang="en-US" altLang="zh-CN" sz="1800" dirty="0"/>
              <a:t>USB</a:t>
            </a:r>
            <a:r>
              <a:rPr lang="zh-CN" altLang="zh-CN" sz="1800" dirty="0"/>
              <a:t>设备发出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命令</a:t>
            </a:r>
            <a:br>
              <a:rPr lang="en-US" altLang="zh-CN" sz="1800" dirty="0"/>
            </a:br>
            <a:r>
              <a:rPr lang="en-US" altLang="zh-CN" sz="1800" dirty="0"/>
              <a:t>       2) USB</a:t>
            </a:r>
            <a:r>
              <a:rPr lang="zh-CN" altLang="zh-CN" sz="1800" dirty="0"/>
              <a:t>控制器和</a:t>
            </a:r>
            <a:r>
              <a:rPr lang="en-US" altLang="zh-CN" sz="1800" dirty="0"/>
              <a:t>USB</a:t>
            </a:r>
            <a:r>
              <a:rPr lang="zh-CN" altLang="zh-CN" sz="1800" dirty="0"/>
              <a:t>设备之间传递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读写请求</a:t>
            </a:r>
            <a:br>
              <a:rPr lang="en-US" altLang="zh-CN" sz="1800" dirty="0"/>
            </a:br>
            <a:r>
              <a:rPr lang="en-US" altLang="zh-CN" sz="1800" dirty="0"/>
              <a:t>       3) 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握手信号</a:t>
            </a:r>
            <a:br>
              <a:rPr lang="en-US" altLang="zh-CN" sz="1200" dirty="0"/>
            </a:br>
            <a:r>
              <a:rPr lang="en-US" altLang="zh-CN" sz="1200" dirty="0"/>
              <a:t> 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384313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202D5-6511-4927-B480-981664ED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zh-CN" dirty="0"/>
              <a:t>驱动架构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BF25B28-75C1-4E72-BFE9-D3A26CC08D3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13" y="2226469"/>
            <a:ext cx="4558774" cy="3263504"/>
          </a:xfrm>
          <a:prstGeom prst="rect">
            <a:avLst/>
          </a:prstGeom>
        </p:spPr>
      </p:pic>
      <p:sp>
        <p:nvSpPr>
          <p:cNvPr id="5" name="文本框 1">
            <a:extLst>
              <a:ext uri="{FF2B5EF4-FFF2-40B4-BE49-F238E27FC236}">
                <a16:creationId xmlns:a16="http://schemas.microsoft.com/office/drawing/2014/main" id="{3FA0FB36-3A55-4ED5-8357-2A9A837FC17C}"/>
              </a:ext>
            </a:extLst>
          </p:cNvPr>
          <p:cNvSpPr txBox="1"/>
          <p:nvPr/>
        </p:nvSpPr>
        <p:spPr>
          <a:xfrm>
            <a:off x="6435945" y="2567391"/>
            <a:ext cx="542456" cy="31175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zh-CN" altLang="en-US" sz="788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设备端</a:t>
            </a:r>
            <a:endParaRPr lang="zh-CN" altLang="en-US" sz="788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788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应用程序</a:t>
            </a:r>
            <a:endParaRPr lang="zh-CN" altLang="en-US" sz="788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BC527A3C-592B-4605-9436-14B6318E3650}"/>
              </a:ext>
            </a:extLst>
          </p:cNvPr>
          <p:cNvSpPr txBox="1"/>
          <p:nvPr/>
        </p:nvSpPr>
        <p:spPr>
          <a:xfrm>
            <a:off x="6435945" y="3212595"/>
            <a:ext cx="542456" cy="43300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zh-CN" altLang="en-US" sz="788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788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应用程序</a:t>
            </a:r>
            <a:endParaRPr lang="en-US" altLang="zh-CN" sz="788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788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编程接口</a:t>
            </a:r>
            <a:endParaRPr lang="zh-CN" altLang="en-US" sz="788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6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1C5F7-2D7B-4C5C-813B-733F532A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3220642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USB HCD</a:t>
            </a:r>
            <a:r>
              <a:rPr lang="zh-CN" altLang="zh-CN" sz="4000" dirty="0"/>
              <a:t>（主机控制器驱动程序）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11CCC8-2DD0-45E0-9662-46F736E32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816198"/>
            <a:ext cx="7886700" cy="4351338"/>
          </a:xfrm>
        </p:spPr>
        <p:txBody>
          <a:bodyPr/>
          <a:lstStyle/>
          <a:p>
            <a:r>
              <a:rPr lang="en-US" altLang="zh-CN" dirty="0"/>
              <a:t>USB Core</a:t>
            </a:r>
            <a:r>
              <a:rPr lang="zh-CN" altLang="zh-CN" dirty="0"/>
              <a:t>包含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Host Core Driver</a:t>
            </a:r>
            <a:r>
              <a:rPr lang="zh-CN" altLang="zh-CN" dirty="0"/>
              <a:t>（主机核心驱动）、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Hub Driver</a:t>
            </a:r>
            <a:r>
              <a:rPr lang="zh-CN" altLang="zh-CN" dirty="0"/>
              <a:t>（总线驱动）</a:t>
            </a:r>
            <a:r>
              <a:rPr lang="zh-CN" altLang="en-US" dirty="0"/>
              <a:t>，</a:t>
            </a:r>
            <a:r>
              <a:rPr lang="zh-CN" altLang="zh-CN" dirty="0"/>
              <a:t>简称</a:t>
            </a:r>
            <a:r>
              <a:rPr lang="en-US" altLang="zh-CN" dirty="0"/>
              <a:t>USBD </a:t>
            </a:r>
            <a:r>
              <a:rPr lang="zh-CN" altLang="en-US" dirty="0"/>
              <a:t>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D29F20A-2A91-4FE2-B3BB-2636AA5A5691}"/>
              </a:ext>
            </a:extLst>
          </p:cNvPr>
          <p:cNvSpPr txBox="1">
            <a:spLocks/>
          </p:cNvSpPr>
          <p:nvPr/>
        </p:nvSpPr>
        <p:spPr>
          <a:xfrm>
            <a:off x="742950" y="596251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USB core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7B633D5-FBD1-44B9-8961-6BBDFBE06236}"/>
              </a:ext>
            </a:extLst>
          </p:cNvPr>
          <p:cNvSpPr txBox="1">
            <a:spLocks/>
          </p:cNvSpPr>
          <p:nvPr/>
        </p:nvSpPr>
        <p:spPr>
          <a:xfrm>
            <a:off x="573267" y="444058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USB HCD</a:t>
            </a:r>
            <a:r>
              <a:rPr lang="zh-CN" altLang="zh-CN" dirty="0"/>
              <a:t>包含了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Platform Device Driver</a:t>
            </a:r>
            <a:r>
              <a:rPr lang="zh-CN" altLang="zh-CN" dirty="0"/>
              <a:t>（平台设备驱动程序）、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Host Controller Driver</a:t>
            </a:r>
            <a:r>
              <a:rPr lang="zh-CN" altLang="zh-CN" dirty="0"/>
              <a:t>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Root Hub Driver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02375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3BB6C-6BC0-4800-A995-1BB79902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25FAED6-FFEB-4002-B390-A4BA9DB03F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14" y="2198188"/>
            <a:ext cx="4227896" cy="3263504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7665DD7-4577-48F5-BEF0-F107D4B76380}"/>
              </a:ext>
            </a:extLst>
          </p:cNvPr>
          <p:cNvSpPr txBox="1">
            <a:spLocks/>
          </p:cNvSpPr>
          <p:nvPr/>
        </p:nvSpPr>
        <p:spPr>
          <a:xfrm>
            <a:off x="4755810" y="2198188"/>
            <a:ext cx="4293922" cy="319806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USB HCD</a:t>
            </a:r>
            <a:r>
              <a:rPr lang="zh-CN" altLang="en-US" sz="1800" dirty="0"/>
              <a:t>在硬件之上运行</a:t>
            </a:r>
            <a:r>
              <a:rPr lang="zh-CN" altLang="zh-CN" sz="1800" dirty="0"/>
              <a:t>，包含三种</a:t>
            </a:r>
            <a:r>
              <a:rPr lang="en-US" altLang="zh-CN" sz="1800" dirty="0"/>
              <a:t>USB</a:t>
            </a:r>
            <a:r>
              <a:rPr lang="zh-CN" altLang="zh-CN" sz="1800" dirty="0"/>
              <a:t>接口规范：</a:t>
            </a:r>
          </a:p>
          <a:p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</a:t>
            </a:r>
            <a:r>
              <a:rPr lang="en-US" altLang="zh-CN" sz="1800" dirty="0"/>
              <a:t>UHCI</a:t>
            </a:r>
            <a:r>
              <a:rPr lang="zh-CN" altLang="zh-CN" sz="1800" dirty="0"/>
              <a:t>：通用主机控制接口，</a:t>
            </a:r>
            <a:r>
              <a:rPr lang="en-US" altLang="zh-CN" sz="1800" dirty="0"/>
              <a:t>USB1.0/1.1</a:t>
            </a:r>
            <a:r>
              <a:rPr lang="zh-CN" altLang="zh-CN" sz="1800" dirty="0"/>
              <a:t>；</a:t>
            </a:r>
          </a:p>
          <a:p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</a:t>
            </a:r>
            <a:r>
              <a:rPr lang="en-US" altLang="zh-CN" sz="1800" dirty="0"/>
              <a:t>OHCI</a:t>
            </a:r>
            <a:r>
              <a:rPr lang="zh-CN" altLang="zh-CN" sz="1800" dirty="0"/>
              <a:t>：开放主机控制接口，</a:t>
            </a:r>
            <a:r>
              <a:rPr lang="en-US" altLang="zh-CN" sz="1800" dirty="0"/>
              <a:t>USB1.0/1.1</a:t>
            </a:r>
            <a:r>
              <a:rPr lang="zh-CN" altLang="zh-CN" sz="1800" dirty="0"/>
              <a:t>；</a:t>
            </a:r>
          </a:p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</a:t>
            </a:r>
            <a:r>
              <a:rPr lang="en-US" altLang="zh-CN" sz="1800" dirty="0"/>
              <a:t>EHCI</a:t>
            </a:r>
            <a:r>
              <a:rPr lang="zh-CN" altLang="zh-CN" sz="1800" dirty="0"/>
              <a:t>：增强主机控制接口，</a:t>
            </a:r>
            <a:r>
              <a:rPr lang="en-US" altLang="zh-CN" sz="1800" dirty="0"/>
              <a:t>USB2.0</a:t>
            </a:r>
            <a:r>
              <a:rPr lang="zh-CN" altLang="zh-CN" sz="18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415510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533D5-8DE2-45A3-9B45-856924351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zh-CN" dirty="0"/>
              <a:t>设备工作流程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2B8AEE-D139-43E8-BBA3-37E95F0C89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30" y="1690689"/>
            <a:ext cx="5142490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46B60E8-CE96-48E2-BB60-09DDBB2FDF91}"/>
              </a:ext>
            </a:extLst>
          </p:cNvPr>
          <p:cNvSpPr/>
          <p:nvPr/>
        </p:nvSpPr>
        <p:spPr>
          <a:xfrm>
            <a:off x="5354425" y="1416999"/>
            <a:ext cx="36764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当设备功能驱动希望向某个管道发出读写请求时，首先</a:t>
            </a:r>
            <a:r>
              <a:rPr lang="zh-CN" altLang="zh-CN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构造请求（</a:t>
            </a:r>
            <a:r>
              <a:rPr lang="en-US" altLang="zh-CN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USB Request Block</a:t>
            </a:r>
            <a:r>
              <a:rPr lang="zh-CN" altLang="zh-CN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URB</a:t>
            </a:r>
            <a:r>
              <a:rPr lang="zh-CN" altLang="zh-CN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发给</a:t>
            </a:r>
            <a:r>
              <a:rPr lang="en-US" altLang="zh-CN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USB</a:t>
            </a:r>
            <a:r>
              <a:rPr lang="zh-CN" altLang="zh-CN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总线驱动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USBD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中的</a:t>
            </a:r>
            <a:r>
              <a:rPr lang="en-US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Hub Driver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），</a:t>
            </a:r>
            <a:r>
              <a:rPr lang="en-US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USB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总线驱动</a:t>
            </a:r>
            <a:r>
              <a:rPr lang="zh-CN" altLang="zh-CN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解释该请求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，并转换请求</a:t>
            </a:r>
            <a:r>
              <a:rPr lang="zh-CN" altLang="zh-CN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发往</a:t>
            </a:r>
            <a:r>
              <a:rPr lang="en-US" altLang="zh-CN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USB</a:t>
            </a:r>
            <a:r>
              <a:rPr lang="zh-CN" altLang="zh-CN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主机控制器端口驱动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usbport.sys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，属于</a:t>
            </a:r>
            <a:r>
              <a:rPr lang="en-US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USB HCD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），进而通过</a:t>
            </a:r>
            <a:r>
              <a:rPr lang="zh-CN" altLang="zh-CN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小端口驱动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usbohci.sys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等，属于</a:t>
            </a:r>
            <a:r>
              <a:rPr lang="en-US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HCD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）与设备进行通信。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937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D6F7C-8772-48F0-9CC7-5863D72A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zh-CN" dirty="0"/>
              <a:t>协议的四种传输类型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B7DAB-07D7-4B48-9EF4-2AC83BB01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5401559"/>
          </a:xfrm>
        </p:spPr>
        <p:txBody>
          <a:bodyPr>
            <a:normAutofit/>
          </a:bodyPr>
          <a:lstStyle/>
          <a:p>
            <a:r>
              <a:rPr lang="zh-CN" altLang="zh-CN" sz="1800" b="1" dirty="0">
                <a:solidFill>
                  <a:schemeClr val="accent1">
                    <a:lumMod val="75000"/>
                  </a:schemeClr>
                </a:solidFill>
              </a:rPr>
              <a:t>控制传输</a:t>
            </a:r>
            <a:r>
              <a:rPr lang="zh-CN" altLang="zh-CN" sz="1800" dirty="0"/>
              <a:t>：首先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发送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 Setup 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传输事务</a:t>
            </a:r>
            <a:r>
              <a:rPr lang="zh-CN" altLang="zh-CN" sz="1800" dirty="0"/>
              <a:t>，然后</a:t>
            </a:r>
            <a:r>
              <a:rPr lang="en-US" altLang="zh-CN" sz="1800" dirty="0"/>
              <a:t>IN/OUT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传输事务</a:t>
            </a:r>
            <a:r>
              <a:rPr lang="zh-CN" altLang="zh-CN" sz="1800" dirty="0"/>
              <a:t>，最后是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 STATUS transaction</a:t>
            </a:r>
            <a:r>
              <a:rPr lang="zh-CN" altLang="zh-CN" sz="1800" dirty="0"/>
              <a:t>，向主机汇报前面</a:t>
            </a:r>
            <a:r>
              <a:rPr lang="en-US" altLang="zh-CN" sz="1800" dirty="0"/>
              <a:t>SETUP </a:t>
            </a:r>
            <a:r>
              <a:rPr lang="zh-CN" altLang="zh-CN" sz="1800" dirty="0"/>
              <a:t>和</a:t>
            </a:r>
            <a:r>
              <a:rPr lang="en-US" altLang="zh-CN" sz="1800" dirty="0"/>
              <a:t> IN/OUT</a:t>
            </a:r>
            <a:r>
              <a:rPr lang="zh-CN" altLang="zh-CN" sz="1800" dirty="0"/>
              <a:t>阶段的结果。控制传输主要用于向设备发送配置信息、获取设备信息、发送命令道设备，或者获取设备的状态报告。</a:t>
            </a:r>
            <a:endParaRPr lang="en-US" altLang="zh-CN" sz="1800" dirty="0"/>
          </a:p>
          <a:p>
            <a:r>
              <a:rPr lang="zh-CN" altLang="zh-CN" sz="1800" b="1" dirty="0">
                <a:solidFill>
                  <a:schemeClr val="accent1">
                    <a:lumMod val="75000"/>
                  </a:schemeClr>
                </a:solidFill>
              </a:rPr>
              <a:t>批量传输</a:t>
            </a:r>
            <a:r>
              <a:rPr lang="zh-CN" altLang="zh-CN" sz="1800" dirty="0"/>
              <a:t>：用于大容量数据传输，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没有固定的传输速率</a:t>
            </a:r>
            <a:r>
              <a:rPr lang="zh-CN" altLang="en-US" sz="1800" dirty="0"/>
              <a:t>，</a:t>
            </a:r>
            <a:r>
              <a:rPr lang="zh-CN" altLang="zh-CN" sz="1800" dirty="0"/>
              <a:t>当总线忙时，</a:t>
            </a:r>
            <a:r>
              <a:rPr lang="en-US" altLang="zh-CN" sz="1800" dirty="0"/>
              <a:t>USB</a:t>
            </a:r>
            <a:r>
              <a:rPr lang="zh-CN" altLang="zh-CN" sz="1800" dirty="0"/>
              <a:t>会优先进行其他类型的数据传输，而暂时停止批量转输。批量传输通常用在数据量大、对数据实时性要求不高的场合，例如</a:t>
            </a:r>
            <a:r>
              <a:rPr lang="en-US" altLang="zh-CN" sz="1800" dirty="0"/>
              <a:t>USB</a:t>
            </a:r>
            <a:r>
              <a:rPr lang="zh-CN" altLang="zh-CN" sz="1800" dirty="0"/>
              <a:t>打印机、扫描仪、大容量存储设备、</a:t>
            </a:r>
            <a:r>
              <a:rPr lang="en-US" altLang="zh-CN" sz="1800" dirty="0"/>
              <a:t>U</a:t>
            </a:r>
            <a:r>
              <a:rPr lang="zh-CN" altLang="zh-CN" sz="1800" dirty="0"/>
              <a:t>盘等。</a:t>
            </a:r>
          </a:p>
          <a:p>
            <a:r>
              <a:rPr lang="zh-CN" altLang="zh-CN" sz="1800" b="1" dirty="0">
                <a:solidFill>
                  <a:schemeClr val="accent1">
                    <a:lumMod val="75000"/>
                  </a:schemeClr>
                </a:solidFill>
              </a:rPr>
              <a:t>中断传输</a:t>
            </a:r>
            <a:r>
              <a:rPr lang="zh-CN" altLang="zh-CN" sz="1800" dirty="0"/>
              <a:t>：中断端点以一个固定的速度来传输较少的数据</a:t>
            </a:r>
            <a:r>
              <a:rPr lang="zh-CN" altLang="en-US" sz="1800" dirty="0"/>
              <a:t>的</a:t>
            </a:r>
            <a:r>
              <a:rPr lang="zh-CN" altLang="zh-CN" sz="1800" dirty="0"/>
              <a:t>方式。主机控制器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在保证不大于某个时间间隔内安排一次传输</a:t>
            </a:r>
            <a:r>
              <a:rPr lang="zh-CN" altLang="zh-CN" sz="1800" dirty="0"/>
              <a:t>。</a:t>
            </a:r>
            <a:r>
              <a:rPr lang="en-US" altLang="zh-CN" sz="1800" dirty="0"/>
              <a:t>USB</a:t>
            </a:r>
            <a:r>
              <a:rPr lang="zh-CN" altLang="zh-CN" sz="1800" dirty="0"/>
              <a:t>键盘和鼠标就是使用这个传输</a:t>
            </a:r>
            <a:r>
              <a:rPr lang="zh-CN" altLang="en-US" sz="1800" dirty="0"/>
              <a:t>方式。</a:t>
            </a:r>
            <a:endParaRPr lang="zh-CN" altLang="zh-CN" sz="1800" dirty="0"/>
          </a:p>
          <a:p>
            <a:r>
              <a:rPr lang="zh-CN" altLang="zh-CN" sz="1800" b="1" dirty="0">
                <a:solidFill>
                  <a:schemeClr val="accent1">
                    <a:lumMod val="75000"/>
                  </a:schemeClr>
                </a:solidFill>
              </a:rPr>
              <a:t>等时传输</a:t>
            </a:r>
            <a:r>
              <a:rPr lang="zh-CN" altLang="zh-CN" sz="1800" dirty="0"/>
              <a:t>：在同步传输的</a:t>
            </a:r>
            <a:r>
              <a:rPr lang="en-US" altLang="zh-CN" sz="1800" dirty="0"/>
              <a:t>IN</a:t>
            </a:r>
            <a:r>
              <a:rPr lang="zh-CN" altLang="zh-CN" sz="1800" dirty="0"/>
              <a:t>和</a:t>
            </a:r>
            <a:r>
              <a:rPr lang="en-US" altLang="zh-CN" sz="1800" dirty="0"/>
              <a:t>OUT</a:t>
            </a:r>
            <a:r>
              <a:rPr lang="zh-CN" altLang="zh-CN" sz="1800" dirty="0"/>
              <a:t>事务中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没有握手阶段</a:t>
            </a:r>
            <a:r>
              <a:rPr lang="zh-CN" altLang="en-US" sz="1800" dirty="0"/>
              <a:t>。</a:t>
            </a:r>
            <a:r>
              <a:rPr lang="zh-CN" altLang="zh-CN" sz="1800" dirty="0"/>
              <a:t>等时传输同样可以传输大批量数据，但是对数据是否到达没有保证，它对实时性的要求很高，例如音频、视频等设备（</a:t>
            </a:r>
            <a:r>
              <a:rPr lang="en-US" altLang="zh-CN" sz="1800" dirty="0"/>
              <a:t>USB</a:t>
            </a:r>
            <a:r>
              <a:rPr lang="zh-CN" altLang="zh-CN" sz="1800" dirty="0"/>
              <a:t>摄像头，</a:t>
            </a:r>
            <a:r>
              <a:rPr lang="en-US" altLang="zh-CN" sz="1800" dirty="0"/>
              <a:t>USB</a:t>
            </a:r>
            <a:r>
              <a:rPr lang="zh-CN" altLang="zh-CN" sz="1800" dirty="0"/>
              <a:t>话筒）。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893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9427D-6FF2-4B12-915A-D17AEAAB0B83}"/>
              </a:ext>
            </a:extLst>
          </p:cNvPr>
          <p:cNvSpPr/>
          <p:nvPr/>
        </p:nvSpPr>
        <p:spPr>
          <a:xfrm>
            <a:off x="2710543" y="2732315"/>
            <a:ext cx="341811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Uart</a:t>
            </a:r>
            <a:endParaRPr lang="zh-CN" altLang="en-US" sz="8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732D8A-5DA0-4317-9651-07092508D20F}"/>
              </a:ext>
            </a:extLst>
          </p:cNvPr>
          <p:cNvSpPr txBox="1"/>
          <p:nvPr/>
        </p:nvSpPr>
        <p:spPr>
          <a:xfrm>
            <a:off x="4288971" y="4343400"/>
            <a:ext cx="45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——</a:t>
            </a:r>
            <a:r>
              <a:rPr lang="zh-CN" altLang="en-US" dirty="0"/>
              <a:t>从实验课出发，进一步了解</a:t>
            </a:r>
            <a:r>
              <a:rPr lang="en-US" altLang="zh-CN" dirty="0"/>
              <a:t>UART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98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47EF6-C4B3-456B-B6EC-18CA6110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pc="225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b="1" spc="225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spc="225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D3878-EAC8-4439-9F04-AE8D93779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本次报告的最初目的是想进一步了解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计算机系统中的数据传输方式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结合理论课中的总线部分和实验课实验</a:t>
            </a:r>
            <a:r>
              <a:rPr lang="en-US" altLang="zh-CN" dirty="0"/>
              <a:t>4</a:t>
            </a:r>
            <a:r>
              <a:rPr lang="zh-CN" altLang="en-US" dirty="0"/>
              <a:t>的内容，我们对如下两个内容进行了调研：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USB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架构</a:t>
            </a:r>
            <a:r>
              <a:rPr lang="zh-CN" altLang="en-US" dirty="0"/>
              <a:t>。</a:t>
            </a:r>
            <a:r>
              <a:rPr lang="en-US" altLang="zh-CN" dirty="0"/>
              <a:t>USB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主机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外设</a:t>
            </a:r>
            <a:r>
              <a:rPr lang="zh-CN" altLang="en-US" dirty="0"/>
              <a:t>之间进行数据交互的通路。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UART</a:t>
            </a:r>
            <a:r>
              <a:rPr lang="zh-CN" altLang="en-US" dirty="0"/>
              <a:t>。</a:t>
            </a:r>
            <a:r>
              <a:rPr lang="en-US" altLang="zh-CN" dirty="0"/>
              <a:t>UART</a:t>
            </a:r>
            <a:r>
              <a:rPr lang="zh-CN" altLang="en-US" dirty="0"/>
              <a:t>是主机内部数据流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串、并行转换</a:t>
            </a:r>
            <a:r>
              <a:rPr lang="zh-CN" altLang="en-US" dirty="0"/>
              <a:t>的中转站。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539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49FA3F7-32DE-49A6-AADF-BE00CAF4CFBB}"/>
              </a:ext>
            </a:extLst>
          </p:cNvPr>
          <p:cNvSpPr txBox="1"/>
          <p:nvPr/>
        </p:nvSpPr>
        <p:spPr>
          <a:xfrm>
            <a:off x="794325" y="2978876"/>
            <a:ext cx="7412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通用</a:t>
            </a:r>
            <a:r>
              <a:rPr lang="zh-CN" altLang="en-US" dirty="0">
                <a:solidFill>
                  <a:srgbClr val="FF0000"/>
                </a:solidFill>
              </a:rPr>
              <a:t>异步</a:t>
            </a:r>
            <a:r>
              <a:rPr lang="zh-CN" altLang="en-US" dirty="0"/>
              <a:t>收发传输器（</a:t>
            </a:r>
            <a:r>
              <a:rPr lang="en-US" altLang="zh-CN" dirty="0"/>
              <a:t>Universal Asynchronous Receiver/Transmitter)</a:t>
            </a:r>
            <a:r>
              <a:rPr lang="zh-CN" altLang="en-US" dirty="0"/>
              <a:t>，通常称作</a:t>
            </a:r>
            <a:r>
              <a:rPr lang="en-US" altLang="zh-CN" dirty="0"/>
              <a:t>UART</a:t>
            </a:r>
            <a:r>
              <a:rPr lang="zh-CN" altLang="en-US" dirty="0"/>
              <a:t>。它将要传输的资料在</a:t>
            </a:r>
            <a:r>
              <a:rPr lang="zh-CN" altLang="en-US" dirty="0">
                <a:solidFill>
                  <a:srgbClr val="FF0000"/>
                </a:solidFill>
              </a:rPr>
              <a:t>串行通信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并行通信</a:t>
            </a:r>
            <a:r>
              <a:rPr lang="zh-CN" altLang="en-US" dirty="0"/>
              <a:t>之间加以转换。作为把并行输入信号转成串行输出信号的芯片，</a:t>
            </a:r>
            <a:r>
              <a:rPr lang="en-US" altLang="zh-CN" dirty="0"/>
              <a:t>UART</a:t>
            </a:r>
            <a:r>
              <a:rPr lang="zh-CN" altLang="en-US" dirty="0"/>
              <a:t>通常被集成于其他通讯接口的连结上。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1C7994-2728-45D5-9BA1-A9A2E2325F0D}"/>
              </a:ext>
            </a:extLst>
          </p:cNvPr>
          <p:cNvSpPr/>
          <p:nvPr/>
        </p:nvSpPr>
        <p:spPr>
          <a:xfrm>
            <a:off x="799760" y="1703070"/>
            <a:ext cx="339920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405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什么是</a:t>
            </a:r>
            <a:r>
              <a:rPr lang="en-US" altLang="zh-CN" sz="405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UART</a:t>
            </a:r>
            <a:r>
              <a:rPr lang="zh-CN" altLang="en-US" sz="405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26366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img2018.cnblogs.com/blog/1524059/201905/1524059-20190531220924866-2021305667.png">
            <a:extLst>
              <a:ext uri="{FF2B5EF4-FFF2-40B4-BE49-F238E27FC236}">
                <a16:creationId xmlns:a16="http://schemas.microsoft.com/office/drawing/2014/main" id="{A4A6B88A-FC89-43FC-8FD8-452C5AE60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" y="4001517"/>
            <a:ext cx="4280699" cy="13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FF4113-E2F3-4AA9-8223-585619D9B489}"/>
              </a:ext>
            </a:extLst>
          </p:cNvPr>
          <p:cNvSpPr txBox="1"/>
          <p:nvPr/>
        </p:nvSpPr>
        <p:spPr>
          <a:xfrm>
            <a:off x="571500" y="1619251"/>
            <a:ext cx="84810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同步：同步通信时要建立发送方时钟对接收方时钟的直接控制，使双方达到完全同步。此时，传输数据的位之间的距离均为“位间隔”的整数倍，同时传送的字符间不留间隙，即保持位同步关系，也保持字符同步关系。</a:t>
            </a:r>
          </a:p>
        </p:txBody>
      </p:sp>
      <p:pic>
        <p:nvPicPr>
          <p:cNvPr id="2052" name="Picture 4" descr="https://img2018.cnblogs.com/blog/1524059/201905/1524059-20190531221237061-718950652.png">
            <a:extLst>
              <a:ext uri="{FF2B5EF4-FFF2-40B4-BE49-F238E27FC236}">
                <a16:creationId xmlns:a16="http://schemas.microsoft.com/office/drawing/2014/main" id="{F346D438-9D51-4AE2-82C4-12DBF1A29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2171074"/>
            <a:ext cx="4113371" cy="107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176B272-FFF5-4BCD-B222-74C2E30E6BD3}"/>
              </a:ext>
            </a:extLst>
          </p:cNvPr>
          <p:cNvSpPr txBox="1"/>
          <p:nvPr/>
        </p:nvSpPr>
        <p:spPr>
          <a:xfrm>
            <a:off x="571500" y="3724518"/>
            <a:ext cx="66370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异步：通讯的发送和接收设备使用各自的时钟控制数据的发送和接收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4056466-CD67-434A-9C23-B01F6C5C6094}"/>
              </a:ext>
            </a:extLst>
          </p:cNvPr>
          <p:cNvCxnSpPr/>
          <p:nvPr/>
        </p:nvCxnSpPr>
        <p:spPr>
          <a:xfrm>
            <a:off x="2949357" y="948416"/>
            <a:ext cx="6356569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1177457-8518-4636-AD9F-0E4F90D9C944}"/>
              </a:ext>
            </a:extLst>
          </p:cNvPr>
          <p:cNvCxnSpPr/>
          <p:nvPr/>
        </p:nvCxnSpPr>
        <p:spPr>
          <a:xfrm>
            <a:off x="-145179" y="948416"/>
            <a:ext cx="789116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B1C9979-0EE2-4D96-AB24-B2C329D30431}"/>
              </a:ext>
            </a:extLst>
          </p:cNvPr>
          <p:cNvGrpSpPr/>
          <p:nvPr/>
        </p:nvGrpSpPr>
        <p:grpSpPr>
          <a:xfrm>
            <a:off x="275674" y="763209"/>
            <a:ext cx="3035566" cy="415498"/>
            <a:chOff x="367565" y="324558"/>
            <a:chExt cx="4047421" cy="553997"/>
          </a:xfrm>
        </p:grpSpPr>
        <p:sp>
          <p:nvSpPr>
            <p:cNvPr id="11" name="圆角矩形 34">
              <a:extLst>
                <a:ext uri="{FF2B5EF4-FFF2-40B4-BE49-F238E27FC236}">
                  <a16:creationId xmlns:a16="http://schemas.microsoft.com/office/drawing/2014/main" id="{832558D5-A81E-42FF-BF24-ED6C895996C8}"/>
                </a:ext>
              </a:extLst>
            </p:cNvPr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文本框 1">
              <a:extLst>
                <a:ext uri="{FF2B5EF4-FFF2-40B4-BE49-F238E27FC236}">
                  <a16:creationId xmlns:a16="http://schemas.microsoft.com/office/drawing/2014/main" id="{4862E784-E6CB-4CA8-810E-1535D35FA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65" y="324558"/>
              <a:ext cx="4047421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同步与异步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88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D7D421A2-8AAF-4C64-94A2-1A86FF3A8AF8}"/>
              </a:ext>
            </a:extLst>
          </p:cNvPr>
          <p:cNvCxnSpPr/>
          <p:nvPr/>
        </p:nvCxnSpPr>
        <p:spPr>
          <a:xfrm>
            <a:off x="2949357" y="730704"/>
            <a:ext cx="6356569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E6F5B19-EF44-4F5E-9BAF-70CD6D220C07}"/>
              </a:ext>
            </a:extLst>
          </p:cNvPr>
          <p:cNvCxnSpPr/>
          <p:nvPr/>
        </p:nvCxnSpPr>
        <p:spPr>
          <a:xfrm>
            <a:off x="-145179" y="730704"/>
            <a:ext cx="789116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CA0755E4-E207-4916-8BFF-B202BB4E2499}"/>
              </a:ext>
            </a:extLst>
          </p:cNvPr>
          <p:cNvGrpSpPr/>
          <p:nvPr/>
        </p:nvGrpSpPr>
        <p:grpSpPr>
          <a:xfrm>
            <a:off x="500115" y="527277"/>
            <a:ext cx="2442862" cy="415498"/>
            <a:chOff x="666819" y="300264"/>
            <a:chExt cx="3257149" cy="553997"/>
          </a:xfrm>
        </p:grpSpPr>
        <p:sp>
          <p:nvSpPr>
            <p:cNvPr id="5" name="圆角矩形 34">
              <a:extLst>
                <a:ext uri="{FF2B5EF4-FFF2-40B4-BE49-F238E27FC236}">
                  <a16:creationId xmlns:a16="http://schemas.microsoft.com/office/drawing/2014/main" id="{F31ABAC9-09C2-4F6B-92D2-A1ED5518C046}"/>
                </a:ext>
              </a:extLst>
            </p:cNvPr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文本框 1">
              <a:extLst>
                <a:ext uri="{FF2B5EF4-FFF2-40B4-BE49-F238E27FC236}">
                  <a16:creationId xmlns:a16="http://schemas.microsoft.com/office/drawing/2014/main" id="{93575995-9D36-414F-95AF-9A96ABCAE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工作原理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AD519C1B-3ADE-43FA-B6E5-78AA0FBDED33}"/>
              </a:ext>
            </a:extLst>
          </p:cNvPr>
          <p:cNvSpPr txBox="1"/>
          <p:nvPr/>
        </p:nvSpPr>
        <p:spPr>
          <a:xfrm>
            <a:off x="500114" y="1556370"/>
            <a:ext cx="6477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UART</a:t>
            </a:r>
            <a:r>
              <a:rPr lang="zh-CN" altLang="en-US" sz="1350" dirty="0"/>
              <a:t>作为异步串口通信协议的一种，工作原理是将传输数据的每个字符一位接一位地传输。</a:t>
            </a:r>
          </a:p>
          <a:p>
            <a:r>
              <a:rPr lang="zh-CN" altLang="en-US" sz="1350" dirty="0"/>
              <a:t>其中各位的意义如下：</a:t>
            </a:r>
          </a:p>
          <a:p>
            <a:r>
              <a:rPr lang="zh-CN" altLang="en-US" sz="1350" b="1" dirty="0"/>
              <a:t>起始位</a:t>
            </a:r>
            <a:r>
              <a:rPr lang="zh-CN" altLang="en-US" sz="1350" dirty="0"/>
              <a:t>：先发出一个逻辑“</a:t>
            </a:r>
            <a:r>
              <a:rPr lang="en-US" altLang="zh-CN" sz="1350" dirty="0"/>
              <a:t>0</a:t>
            </a:r>
            <a:r>
              <a:rPr lang="zh-CN" altLang="en-US" sz="1350" dirty="0"/>
              <a:t>”的信号，表示传输字符的开始。</a:t>
            </a:r>
          </a:p>
          <a:p>
            <a:r>
              <a:rPr lang="zh-CN" altLang="en-US" sz="1350" b="1" dirty="0"/>
              <a:t>数据位</a:t>
            </a:r>
            <a:r>
              <a:rPr lang="zh-CN" altLang="en-US" sz="1350" dirty="0"/>
              <a:t>：在起始位之后的数据，通常用</a:t>
            </a:r>
            <a:r>
              <a:rPr lang="en-US" altLang="zh-CN" sz="1350" dirty="0"/>
              <a:t>ascii</a:t>
            </a:r>
            <a:r>
              <a:rPr lang="zh-CN" altLang="en-US" sz="1350" dirty="0"/>
              <a:t>码传输。从</a:t>
            </a:r>
            <a:r>
              <a:rPr lang="en-US" altLang="zh-CN" sz="1350" dirty="0"/>
              <a:t>LSB</a:t>
            </a:r>
            <a:r>
              <a:rPr lang="zh-CN" altLang="en-US" sz="1350" dirty="0"/>
              <a:t>开始。</a:t>
            </a:r>
            <a:endParaRPr lang="en-US" altLang="zh-CN" sz="1350" dirty="0"/>
          </a:p>
          <a:p>
            <a:r>
              <a:rPr lang="zh-CN" altLang="en-US" sz="1350" b="1" dirty="0"/>
              <a:t>奇偶校验位</a:t>
            </a:r>
            <a:r>
              <a:rPr lang="zh-CN" altLang="en-US" sz="1350" dirty="0"/>
              <a:t>：数据位加上这一位后，使得“</a:t>
            </a:r>
            <a:r>
              <a:rPr lang="en-US" altLang="zh-CN" sz="1350" dirty="0"/>
              <a:t>1”</a:t>
            </a:r>
            <a:r>
              <a:rPr lang="zh-CN" altLang="en-US" sz="1350" dirty="0"/>
              <a:t>的位数应为偶数</a:t>
            </a:r>
            <a:r>
              <a:rPr lang="en-US" altLang="zh-CN" sz="1350" dirty="0"/>
              <a:t>(</a:t>
            </a:r>
            <a:r>
              <a:rPr lang="zh-CN" altLang="en-US" sz="1350" dirty="0"/>
              <a:t>偶校验</a:t>
            </a:r>
            <a:r>
              <a:rPr lang="en-US" altLang="zh-CN" sz="1350" dirty="0"/>
              <a:t>)</a:t>
            </a:r>
            <a:r>
              <a:rPr lang="zh-CN" altLang="en-US" sz="1350" dirty="0"/>
              <a:t>或奇数</a:t>
            </a:r>
            <a:r>
              <a:rPr lang="en-US" altLang="zh-CN" sz="1350" dirty="0"/>
              <a:t>(</a:t>
            </a:r>
            <a:r>
              <a:rPr lang="zh-CN" altLang="en-US" sz="1350" dirty="0"/>
              <a:t>奇校验</a:t>
            </a:r>
            <a:r>
              <a:rPr lang="en-US" altLang="zh-CN" sz="1350" dirty="0"/>
              <a:t>)</a:t>
            </a:r>
            <a:r>
              <a:rPr lang="zh-CN" altLang="en-US" sz="1350" dirty="0"/>
              <a:t>，以此来校验资料传送的正确性。</a:t>
            </a:r>
          </a:p>
          <a:p>
            <a:r>
              <a:rPr lang="zh-CN" altLang="en-US" sz="1350" b="1" dirty="0"/>
              <a:t>停止位</a:t>
            </a:r>
            <a:r>
              <a:rPr lang="zh-CN" altLang="en-US" sz="1350" dirty="0"/>
              <a:t>：它是一个字符数据的结束标志。可以是</a:t>
            </a:r>
            <a:r>
              <a:rPr lang="en-US" altLang="zh-CN" sz="1350" dirty="0"/>
              <a:t>1</a:t>
            </a:r>
            <a:r>
              <a:rPr lang="zh-CN" altLang="en-US" sz="1350" dirty="0"/>
              <a:t>位、</a:t>
            </a:r>
            <a:r>
              <a:rPr lang="en-US" altLang="zh-CN" sz="1350" dirty="0"/>
              <a:t>1.5</a:t>
            </a:r>
            <a:r>
              <a:rPr lang="zh-CN" altLang="en-US" sz="1350" dirty="0"/>
              <a:t>位、</a:t>
            </a:r>
            <a:r>
              <a:rPr lang="en-US" altLang="zh-CN" sz="1350" dirty="0"/>
              <a:t>2</a:t>
            </a:r>
            <a:r>
              <a:rPr lang="zh-CN" altLang="en-US" sz="1350" dirty="0"/>
              <a:t>位的高电平。 </a:t>
            </a:r>
            <a:endParaRPr lang="en-US" altLang="zh-CN" sz="1350" dirty="0"/>
          </a:p>
          <a:p>
            <a:r>
              <a:rPr lang="zh-CN" altLang="en-US" sz="1350" b="1" dirty="0"/>
              <a:t>空闲位</a:t>
            </a:r>
            <a:r>
              <a:rPr lang="zh-CN" altLang="en-US" sz="1350" dirty="0"/>
              <a:t>：处于逻辑“</a:t>
            </a:r>
            <a:r>
              <a:rPr lang="en-US" altLang="zh-CN" sz="1350" dirty="0"/>
              <a:t>1”</a:t>
            </a:r>
            <a:r>
              <a:rPr lang="zh-CN" altLang="en-US" sz="1350" dirty="0"/>
              <a:t>状态，表示当前线路上没有资料传送。</a:t>
            </a:r>
            <a:endParaRPr lang="en-US" altLang="zh-CN" sz="1350" dirty="0"/>
          </a:p>
          <a:p>
            <a:r>
              <a:rPr lang="zh-CN" altLang="en-US" sz="1350" b="1" dirty="0"/>
              <a:t>波特率</a:t>
            </a:r>
            <a:r>
              <a:rPr lang="zh-CN" altLang="en-US" sz="1350" dirty="0"/>
              <a:t>：是衡量资料传送速率的指标。表示每秒钟传送的符号数。例如每</a:t>
            </a:r>
            <a:r>
              <a:rPr lang="en-US" altLang="zh-CN" sz="1350" dirty="0"/>
              <a:t>8bit</a:t>
            </a:r>
            <a:r>
              <a:rPr lang="zh-CN" altLang="en-US" sz="1350" dirty="0"/>
              <a:t>代表一个符号，资料传送速率为</a:t>
            </a:r>
            <a:r>
              <a:rPr lang="en-US" altLang="zh-CN" sz="1350" dirty="0"/>
              <a:t>100</a:t>
            </a:r>
            <a:r>
              <a:rPr lang="zh-CN" altLang="en-US" sz="1350" dirty="0"/>
              <a:t>字符</a:t>
            </a:r>
            <a:r>
              <a:rPr lang="en-US" altLang="zh-CN" sz="1350" dirty="0"/>
              <a:t>/</a:t>
            </a:r>
            <a:r>
              <a:rPr lang="zh-CN" altLang="en-US" sz="1350" dirty="0"/>
              <a:t>秒，则波特率就是</a:t>
            </a:r>
            <a:r>
              <a:rPr lang="en-US" altLang="zh-CN" sz="1350" dirty="0"/>
              <a:t>100baud</a:t>
            </a:r>
            <a:r>
              <a:rPr lang="zh-CN" altLang="en-US" sz="1350" dirty="0"/>
              <a:t>，比特率是</a:t>
            </a:r>
            <a:r>
              <a:rPr lang="en-US" altLang="zh-CN" sz="1350" dirty="0"/>
              <a:t>100*8=800bit/s</a:t>
            </a:r>
            <a:r>
              <a:rPr lang="zh-CN" altLang="en-US" sz="1350" dirty="0"/>
              <a:t>。这两者的概念很容易搞错。</a:t>
            </a:r>
          </a:p>
        </p:txBody>
      </p:sp>
      <p:pic>
        <p:nvPicPr>
          <p:cNvPr id="3074" name="Picture 2" descr="https://img2018.cnblogs.com/blog/1524059/201905/1524059-20190531221127946-1327877934.png">
            <a:extLst>
              <a:ext uri="{FF2B5EF4-FFF2-40B4-BE49-F238E27FC236}">
                <a16:creationId xmlns:a16="http://schemas.microsoft.com/office/drawing/2014/main" id="{218875E3-B588-45E8-A565-8489BCE05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77" y="4278630"/>
            <a:ext cx="5596135" cy="159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21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 noEditPoints="1"/>
          </p:cNvSpPr>
          <p:nvPr/>
        </p:nvSpPr>
        <p:spPr bwMode="auto">
          <a:xfrm flipH="1">
            <a:off x="3817603" y="2270853"/>
            <a:ext cx="185738" cy="184547"/>
          </a:xfrm>
          <a:custGeom>
            <a:avLst/>
            <a:gdLst>
              <a:gd name="T0" fmla="*/ 173 w 346"/>
              <a:gd name="T1" fmla="*/ 0 h 346"/>
              <a:gd name="T2" fmla="*/ 346 w 346"/>
              <a:gd name="T3" fmla="*/ 173 h 346"/>
              <a:gd name="T4" fmla="*/ 173 w 346"/>
              <a:gd name="T5" fmla="*/ 346 h 346"/>
              <a:gd name="T6" fmla="*/ 0 w 346"/>
              <a:gd name="T7" fmla="*/ 173 h 346"/>
              <a:gd name="T8" fmla="*/ 173 w 346"/>
              <a:gd name="T9" fmla="*/ 0 h 346"/>
              <a:gd name="T10" fmla="*/ 277 w 346"/>
              <a:gd name="T11" fmla="*/ 176 h 346"/>
              <a:gd name="T12" fmla="*/ 204 w 346"/>
              <a:gd name="T13" fmla="*/ 218 h 346"/>
              <a:gd name="T14" fmla="*/ 131 w 346"/>
              <a:gd name="T15" fmla="*/ 260 h 346"/>
              <a:gd name="T16" fmla="*/ 131 w 346"/>
              <a:gd name="T17" fmla="*/ 176 h 346"/>
              <a:gd name="T18" fmla="*/ 131 w 346"/>
              <a:gd name="T19" fmla="*/ 92 h 346"/>
              <a:gd name="T20" fmla="*/ 204 w 346"/>
              <a:gd name="T21" fmla="*/ 134 h 346"/>
              <a:gd name="T22" fmla="*/ 277 w 346"/>
              <a:gd name="T23" fmla="*/ 17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268" y="0"/>
                  <a:pt x="346" y="77"/>
                  <a:pt x="346" y="173"/>
                </a:cubicBezTo>
                <a:cubicBezTo>
                  <a:pt x="346" y="268"/>
                  <a:pt x="268" y="346"/>
                  <a:pt x="173" y="346"/>
                </a:cubicBezTo>
                <a:cubicBezTo>
                  <a:pt x="77" y="346"/>
                  <a:pt x="0" y="268"/>
                  <a:pt x="0" y="173"/>
                </a:cubicBezTo>
                <a:cubicBezTo>
                  <a:pt x="0" y="77"/>
                  <a:pt x="77" y="0"/>
                  <a:pt x="173" y="0"/>
                </a:cubicBezTo>
                <a:close/>
                <a:moveTo>
                  <a:pt x="277" y="176"/>
                </a:moveTo>
                <a:lnTo>
                  <a:pt x="204" y="218"/>
                </a:lnTo>
                <a:lnTo>
                  <a:pt x="131" y="260"/>
                </a:lnTo>
                <a:lnTo>
                  <a:pt x="131" y="176"/>
                </a:lnTo>
                <a:lnTo>
                  <a:pt x="131" y="92"/>
                </a:lnTo>
                <a:lnTo>
                  <a:pt x="204" y="134"/>
                </a:lnTo>
                <a:lnTo>
                  <a:pt x="277" y="176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350">
              <a:solidFill>
                <a:schemeClr val="bg1"/>
              </a:solidFill>
            </a:endParaRPr>
          </a:p>
        </p:txBody>
      </p:sp>
      <p:sp>
        <p:nvSpPr>
          <p:cNvPr id="6" name="Freeform 11"/>
          <p:cNvSpPr>
            <a:spLocks noEditPoints="1"/>
          </p:cNvSpPr>
          <p:nvPr/>
        </p:nvSpPr>
        <p:spPr bwMode="auto">
          <a:xfrm flipH="1">
            <a:off x="5448058" y="2961621"/>
            <a:ext cx="185738" cy="184547"/>
          </a:xfrm>
          <a:custGeom>
            <a:avLst/>
            <a:gdLst>
              <a:gd name="T0" fmla="*/ 173 w 346"/>
              <a:gd name="T1" fmla="*/ 0 h 346"/>
              <a:gd name="T2" fmla="*/ 0 w 346"/>
              <a:gd name="T3" fmla="*/ 173 h 346"/>
              <a:gd name="T4" fmla="*/ 173 w 346"/>
              <a:gd name="T5" fmla="*/ 346 h 346"/>
              <a:gd name="T6" fmla="*/ 346 w 346"/>
              <a:gd name="T7" fmla="*/ 173 h 346"/>
              <a:gd name="T8" fmla="*/ 173 w 346"/>
              <a:gd name="T9" fmla="*/ 0 h 346"/>
              <a:gd name="T10" fmla="*/ 69 w 346"/>
              <a:gd name="T11" fmla="*/ 177 h 346"/>
              <a:gd name="T12" fmla="*/ 142 w 346"/>
              <a:gd name="T13" fmla="*/ 219 h 346"/>
              <a:gd name="T14" fmla="*/ 215 w 346"/>
              <a:gd name="T15" fmla="*/ 261 h 346"/>
              <a:gd name="T16" fmla="*/ 215 w 346"/>
              <a:gd name="T17" fmla="*/ 177 h 346"/>
              <a:gd name="T18" fmla="*/ 215 w 346"/>
              <a:gd name="T19" fmla="*/ 93 h 346"/>
              <a:gd name="T20" fmla="*/ 142 w 346"/>
              <a:gd name="T21" fmla="*/ 135 h 346"/>
              <a:gd name="T22" fmla="*/ 69 w 346"/>
              <a:gd name="T23" fmla="*/ 17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350">
              <a:solidFill>
                <a:schemeClr val="bg1"/>
              </a:solidFill>
            </a:endParaRPr>
          </a:p>
        </p:txBody>
      </p:sp>
      <p:sp>
        <p:nvSpPr>
          <p:cNvPr id="7" name="Freeform 12"/>
          <p:cNvSpPr>
            <a:spLocks noEditPoints="1"/>
          </p:cNvSpPr>
          <p:nvPr/>
        </p:nvSpPr>
        <p:spPr bwMode="auto">
          <a:xfrm flipH="1">
            <a:off x="3817603" y="3608917"/>
            <a:ext cx="185738" cy="184547"/>
          </a:xfrm>
          <a:custGeom>
            <a:avLst/>
            <a:gdLst>
              <a:gd name="T0" fmla="*/ 173 w 346"/>
              <a:gd name="T1" fmla="*/ 0 h 346"/>
              <a:gd name="T2" fmla="*/ 346 w 346"/>
              <a:gd name="T3" fmla="*/ 173 h 346"/>
              <a:gd name="T4" fmla="*/ 173 w 346"/>
              <a:gd name="T5" fmla="*/ 346 h 346"/>
              <a:gd name="T6" fmla="*/ 0 w 346"/>
              <a:gd name="T7" fmla="*/ 173 h 346"/>
              <a:gd name="T8" fmla="*/ 173 w 346"/>
              <a:gd name="T9" fmla="*/ 0 h 346"/>
              <a:gd name="T10" fmla="*/ 277 w 346"/>
              <a:gd name="T11" fmla="*/ 176 h 346"/>
              <a:gd name="T12" fmla="*/ 204 w 346"/>
              <a:gd name="T13" fmla="*/ 218 h 346"/>
              <a:gd name="T14" fmla="*/ 131 w 346"/>
              <a:gd name="T15" fmla="*/ 260 h 346"/>
              <a:gd name="T16" fmla="*/ 131 w 346"/>
              <a:gd name="T17" fmla="*/ 176 h 346"/>
              <a:gd name="T18" fmla="*/ 131 w 346"/>
              <a:gd name="T19" fmla="*/ 92 h 346"/>
              <a:gd name="T20" fmla="*/ 204 w 346"/>
              <a:gd name="T21" fmla="*/ 134 h 346"/>
              <a:gd name="T22" fmla="*/ 277 w 346"/>
              <a:gd name="T23" fmla="*/ 17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268" y="0"/>
                  <a:pt x="346" y="77"/>
                  <a:pt x="346" y="173"/>
                </a:cubicBezTo>
                <a:cubicBezTo>
                  <a:pt x="346" y="268"/>
                  <a:pt x="268" y="346"/>
                  <a:pt x="173" y="346"/>
                </a:cubicBezTo>
                <a:cubicBezTo>
                  <a:pt x="77" y="346"/>
                  <a:pt x="0" y="268"/>
                  <a:pt x="0" y="173"/>
                </a:cubicBezTo>
                <a:cubicBezTo>
                  <a:pt x="0" y="77"/>
                  <a:pt x="77" y="0"/>
                  <a:pt x="173" y="0"/>
                </a:cubicBezTo>
                <a:close/>
                <a:moveTo>
                  <a:pt x="277" y="176"/>
                </a:moveTo>
                <a:lnTo>
                  <a:pt x="204" y="218"/>
                </a:lnTo>
                <a:lnTo>
                  <a:pt x="131" y="260"/>
                </a:lnTo>
                <a:lnTo>
                  <a:pt x="131" y="176"/>
                </a:lnTo>
                <a:lnTo>
                  <a:pt x="131" y="92"/>
                </a:lnTo>
                <a:lnTo>
                  <a:pt x="204" y="134"/>
                </a:lnTo>
                <a:lnTo>
                  <a:pt x="277" y="176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350">
              <a:solidFill>
                <a:schemeClr val="bg1"/>
              </a:solidFill>
            </a:endParaRP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 flipH="1">
            <a:off x="5448867" y="4268945"/>
            <a:ext cx="185738" cy="184547"/>
          </a:xfrm>
          <a:custGeom>
            <a:avLst/>
            <a:gdLst>
              <a:gd name="T0" fmla="*/ 173 w 346"/>
              <a:gd name="T1" fmla="*/ 0 h 346"/>
              <a:gd name="T2" fmla="*/ 0 w 346"/>
              <a:gd name="T3" fmla="*/ 173 h 346"/>
              <a:gd name="T4" fmla="*/ 173 w 346"/>
              <a:gd name="T5" fmla="*/ 346 h 346"/>
              <a:gd name="T6" fmla="*/ 346 w 346"/>
              <a:gd name="T7" fmla="*/ 173 h 346"/>
              <a:gd name="T8" fmla="*/ 173 w 346"/>
              <a:gd name="T9" fmla="*/ 0 h 346"/>
              <a:gd name="T10" fmla="*/ 69 w 346"/>
              <a:gd name="T11" fmla="*/ 177 h 346"/>
              <a:gd name="T12" fmla="*/ 142 w 346"/>
              <a:gd name="T13" fmla="*/ 219 h 346"/>
              <a:gd name="T14" fmla="*/ 215 w 346"/>
              <a:gd name="T15" fmla="*/ 261 h 346"/>
              <a:gd name="T16" fmla="*/ 215 w 346"/>
              <a:gd name="T17" fmla="*/ 177 h 346"/>
              <a:gd name="T18" fmla="*/ 215 w 346"/>
              <a:gd name="T19" fmla="*/ 93 h 346"/>
              <a:gd name="T20" fmla="*/ 142 w 346"/>
              <a:gd name="T21" fmla="*/ 135 h 346"/>
              <a:gd name="T22" fmla="*/ 69 w 346"/>
              <a:gd name="T23" fmla="*/ 17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350">
              <a:solidFill>
                <a:schemeClr val="bg1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145827" y="1981289"/>
            <a:ext cx="852347" cy="956727"/>
            <a:chOff x="1314269" y="3137941"/>
            <a:chExt cx="1907896" cy="2141541"/>
          </a:xfrm>
        </p:grpSpPr>
        <p:sp>
          <p:nvSpPr>
            <p:cNvPr id="46" name="Oval 6"/>
            <p:cNvSpPr>
              <a:spLocks noChangeArrowheads="1"/>
            </p:cNvSpPr>
            <p:nvPr/>
          </p:nvSpPr>
          <p:spPr bwMode="auto"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825">
                <a:solidFill>
                  <a:schemeClr val="bg1"/>
                </a:solidFill>
              </a:endParaRPr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w="5715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9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TextBox 14"/>
            <p:cNvSpPr txBox="1"/>
            <p:nvPr/>
          </p:nvSpPr>
          <p:spPr>
            <a:xfrm flipH="1">
              <a:off x="1730444" y="3626054"/>
              <a:ext cx="1045036" cy="165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466494" y="2629572"/>
            <a:ext cx="852347" cy="956727"/>
            <a:chOff x="1314269" y="3137941"/>
            <a:chExt cx="1907896" cy="2141541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825">
                <a:solidFill>
                  <a:schemeClr val="bg1"/>
                </a:solidFill>
              </a:endParaRPr>
            </a:p>
          </p:txBody>
        </p:sp>
        <p:sp>
          <p:nvSpPr>
            <p:cNvPr id="51" name="Oval 14"/>
            <p:cNvSpPr>
              <a:spLocks noChangeArrowheads="1"/>
            </p:cNvSpPr>
            <p:nvPr/>
          </p:nvSpPr>
          <p:spPr bwMode="auto"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w="5715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9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14"/>
            <p:cNvSpPr txBox="1"/>
            <p:nvPr/>
          </p:nvSpPr>
          <p:spPr>
            <a:xfrm flipH="1">
              <a:off x="1730444" y="3626054"/>
              <a:ext cx="1045036" cy="165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123558" y="3286920"/>
            <a:ext cx="852347" cy="956727"/>
            <a:chOff x="1314269" y="3137941"/>
            <a:chExt cx="1907896" cy="2141541"/>
          </a:xfrm>
        </p:grpSpPr>
        <p:sp>
          <p:nvSpPr>
            <p:cNvPr id="54" name="Oval 6"/>
            <p:cNvSpPr>
              <a:spLocks noChangeArrowheads="1"/>
            </p:cNvSpPr>
            <p:nvPr/>
          </p:nvSpPr>
          <p:spPr bwMode="auto"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825">
                <a:solidFill>
                  <a:schemeClr val="bg1"/>
                </a:solidFill>
              </a:endParaRPr>
            </a:p>
          </p:txBody>
        </p:sp>
        <p:sp>
          <p:nvSpPr>
            <p:cNvPr id="55" name="Oval 14"/>
            <p:cNvSpPr>
              <a:spLocks noChangeArrowheads="1"/>
            </p:cNvSpPr>
            <p:nvPr/>
          </p:nvSpPr>
          <p:spPr bwMode="auto"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w="5715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9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6" name="TextBox 14"/>
            <p:cNvSpPr txBox="1"/>
            <p:nvPr/>
          </p:nvSpPr>
          <p:spPr>
            <a:xfrm flipH="1">
              <a:off x="1730444" y="3626054"/>
              <a:ext cx="1045036" cy="165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466494" y="3947423"/>
            <a:ext cx="852347" cy="956727"/>
            <a:chOff x="1314269" y="3137941"/>
            <a:chExt cx="1907896" cy="2141541"/>
          </a:xfrm>
        </p:grpSpPr>
        <p:sp>
          <p:nvSpPr>
            <p:cNvPr id="58" name="Oval 6"/>
            <p:cNvSpPr>
              <a:spLocks noChangeArrowheads="1"/>
            </p:cNvSpPr>
            <p:nvPr/>
          </p:nvSpPr>
          <p:spPr bwMode="auto"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825">
                <a:solidFill>
                  <a:schemeClr val="bg1"/>
                </a:solidFill>
              </a:endParaRPr>
            </a:p>
          </p:txBody>
        </p:sp>
        <p:sp>
          <p:nvSpPr>
            <p:cNvPr id="59" name="Oval 14"/>
            <p:cNvSpPr>
              <a:spLocks noChangeArrowheads="1"/>
            </p:cNvSpPr>
            <p:nvPr/>
          </p:nvSpPr>
          <p:spPr bwMode="auto"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w="5715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9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60" name="TextBox 14"/>
            <p:cNvSpPr txBox="1"/>
            <p:nvPr/>
          </p:nvSpPr>
          <p:spPr>
            <a:xfrm flipH="1">
              <a:off x="1730444" y="3626054"/>
              <a:ext cx="1045036" cy="165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5868731" y="2882194"/>
            <a:ext cx="710060" cy="253914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 FIFO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868731" y="4199580"/>
            <a:ext cx="1399160" cy="253914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 Register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912816" y="2213542"/>
            <a:ext cx="750841" cy="253914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 FIFO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424216" y="3574234"/>
            <a:ext cx="1299452" cy="253914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 Register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2949357" y="741587"/>
            <a:ext cx="6356569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-145179" y="741587"/>
            <a:ext cx="789116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>
            <a:off x="608971" y="538160"/>
            <a:ext cx="2334005" cy="415498"/>
            <a:chOff x="811962" y="300264"/>
            <a:chExt cx="3112006" cy="553997"/>
          </a:xfrm>
        </p:grpSpPr>
        <p:sp>
          <p:nvSpPr>
            <p:cNvPr id="83" name="圆角矩形 8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4" name="文本框 1"/>
            <p:cNvSpPr>
              <a:spLocks noChangeArrowheads="1"/>
            </p:cNvSpPr>
            <p:nvPr/>
          </p:nvSpPr>
          <p:spPr bwMode="auto">
            <a:xfrm>
              <a:off x="811962" y="300264"/>
              <a:ext cx="3092049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UART</a:t>
              </a:r>
              <a:r>
                <a:rPr lang="zh-CN" altLang="en-US" sz="21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寄存器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8AB98E6-4912-49EF-91D6-5516E114E0BF}"/>
              </a:ext>
            </a:extLst>
          </p:cNvPr>
          <p:cNvSpPr txBox="1"/>
          <p:nvPr/>
        </p:nvSpPr>
        <p:spPr>
          <a:xfrm>
            <a:off x="3817603" y="929302"/>
            <a:ext cx="3238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21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1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1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PG142</a:t>
            </a:r>
            <a:r>
              <a:rPr lang="zh-CN" altLang="en-US" sz="21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</a:p>
        </p:txBody>
      </p:sp>
    </p:spTree>
    <p:extLst>
      <p:ext uri="{BB962C8B-B14F-4D97-AF65-F5344CB8AC3E}">
        <p14:creationId xmlns:p14="http://schemas.microsoft.com/office/powerpoint/2010/main" val="153591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/>
          <p:cNvCxnSpPr/>
          <p:nvPr/>
        </p:nvCxnSpPr>
        <p:spPr>
          <a:xfrm>
            <a:off x="2949357" y="698047"/>
            <a:ext cx="6356569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-145179" y="698047"/>
            <a:ext cx="789116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608971" y="494620"/>
            <a:ext cx="2334005" cy="415498"/>
            <a:chOff x="811962" y="300264"/>
            <a:chExt cx="3112006" cy="553997"/>
          </a:xfrm>
        </p:grpSpPr>
        <p:sp>
          <p:nvSpPr>
            <p:cNvPr id="46" name="圆角矩形 45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7" name="文本框 1"/>
            <p:cNvSpPr>
              <a:spLocks noChangeArrowheads="1"/>
            </p:cNvSpPr>
            <p:nvPr/>
          </p:nvSpPr>
          <p:spPr bwMode="auto">
            <a:xfrm>
              <a:off x="811962" y="300264"/>
              <a:ext cx="3092049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框架总览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51C8C53-9483-4E12-9D24-54E62B196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61" y="1797682"/>
            <a:ext cx="8087078" cy="357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0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147862" y="2111032"/>
            <a:ext cx="1317968" cy="1317968"/>
            <a:chOff x="4237790" y="2093189"/>
            <a:chExt cx="1757290" cy="1757290"/>
          </a:xfrm>
        </p:grpSpPr>
        <p:sp>
          <p:nvSpPr>
            <p:cNvPr id="5" name="泪滴形 4"/>
            <p:cNvSpPr/>
            <p:nvPr/>
          </p:nvSpPr>
          <p:spPr>
            <a:xfrm flipH="1">
              <a:off x="4237790" y="2093189"/>
              <a:ext cx="1757290" cy="1757290"/>
            </a:xfrm>
            <a:prstGeom prst="teardrop">
              <a:avLst/>
            </a:pr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5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707638" y="2532708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2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791078" y="2642135"/>
              <a:ext cx="66941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Iskoola Pota" panose="020B0502040204020203" pitchFamily="34" charset="0"/>
                </a:rPr>
                <a:t>01</a:t>
              </a:r>
              <a:endParaRPr lang="zh-CN" altLang="en-US" sz="21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skoola Pota" panose="020B0502040204020203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618465" y="2111032"/>
            <a:ext cx="1317968" cy="1317968"/>
            <a:chOff x="6198593" y="2093189"/>
            <a:chExt cx="1757290" cy="1757290"/>
          </a:xfrm>
        </p:grpSpPr>
        <p:sp>
          <p:nvSpPr>
            <p:cNvPr id="9" name="泪滴形 8"/>
            <p:cNvSpPr/>
            <p:nvPr/>
          </p:nvSpPr>
          <p:spPr>
            <a:xfrm>
              <a:off x="6198593" y="2093189"/>
              <a:ext cx="1757290" cy="1757290"/>
            </a:xfrm>
            <a:prstGeom prst="teardrop">
              <a:avLst/>
            </a:pr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5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6712901" y="2532708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2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799767" y="2656650"/>
              <a:ext cx="66941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Iskoola Pota" panose="020B0502040204020203" pitchFamily="34" charset="0"/>
                </a:defRPr>
              </a:lvl1pPr>
            </a:lstStyle>
            <a:p>
              <a:r>
                <a:rPr lang="en-US" altLang="zh-CN" sz="2100" dirty="0"/>
                <a:t>02</a:t>
              </a:r>
              <a:endParaRPr lang="zh-CN" altLang="en-US" sz="21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147862" y="3554165"/>
            <a:ext cx="1317968" cy="1317968"/>
            <a:chOff x="4237790" y="4017366"/>
            <a:chExt cx="1757290" cy="1757290"/>
          </a:xfrm>
        </p:grpSpPr>
        <p:sp>
          <p:nvSpPr>
            <p:cNvPr id="13" name="泪滴形 12"/>
            <p:cNvSpPr/>
            <p:nvPr/>
          </p:nvSpPr>
          <p:spPr>
            <a:xfrm flipH="1" flipV="1">
              <a:off x="4237790" y="4017366"/>
              <a:ext cx="1757290" cy="1757290"/>
            </a:xfrm>
            <a:prstGeom prst="teardrop">
              <a:avLst/>
            </a:pr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5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4707638" y="4505887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2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786268" y="4632596"/>
              <a:ext cx="66941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Iskoola Pota" panose="020B0502040204020203" pitchFamily="34" charset="0"/>
                </a:defRPr>
              </a:lvl1pPr>
            </a:lstStyle>
            <a:p>
              <a:r>
                <a:rPr lang="en-US" altLang="zh-CN" sz="2100" dirty="0"/>
                <a:t>03</a:t>
              </a:r>
              <a:endParaRPr lang="zh-CN" altLang="en-US" sz="21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18465" y="3554165"/>
            <a:ext cx="1317968" cy="1317968"/>
            <a:chOff x="6198593" y="4017366"/>
            <a:chExt cx="1757290" cy="1757290"/>
          </a:xfrm>
        </p:grpSpPr>
        <p:sp>
          <p:nvSpPr>
            <p:cNvPr id="17" name="泪滴形 16"/>
            <p:cNvSpPr/>
            <p:nvPr/>
          </p:nvSpPr>
          <p:spPr>
            <a:xfrm flipV="1">
              <a:off x="6198593" y="4017366"/>
              <a:ext cx="1757290" cy="1757290"/>
            </a:xfrm>
            <a:prstGeom prst="teardrop">
              <a:avLst/>
            </a:pr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15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6712901" y="4505887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2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786335" y="4631511"/>
              <a:ext cx="66941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Iskoola Pota" panose="020B0502040204020203" pitchFamily="34" charset="0"/>
                </a:defRPr>
              </a:lvl1pPr>
            </a:lstStyle>
            <a:p>
              <a:r>
                <a:rPr lang="en-US" altLang="zh-CN" sz="2100" dirty="0"/>
                <a:t>04</a:t>
              </a:r>
              <a:endParaRPr lang="zh-CN" altLang="en-US" sz="2100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50520" y="2146040"/>
            <a:ext cx="2461537" cy="563018"/>
            <a:chOff x="617294" y="2194158"/>
            <a:chExt cx="3282049" cy="750690"/>
          </a:xfrm>
        </p:grpSpPr>
        <p:sp>
          <p:nvSpPr>
            <p:cNvPr id="42" name="矩形 41"/>
            <p:cNvSpPr/>
            <p:nvPr/>
          </p:nvSpPr>
          <p:spPr>
            <a:xfrm>
              <a:off x="617294" y="2479253"/>
              <a:ext cx="3282049" cy="465595"/>
            </a:xfrm>
            <a:prstGeom prst="rect">
              <a:avLst/>
            </a:prstGeom>
          </p:spPr>
          <p:txBody>
            <a:bodyPr wrap="square" lIns="68577" tIns="34289" rIns="68577" bIns="34289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zh-CN" sz="1350" dirty="0"/>
                <a:t>用于接受信息，为只读寄存器</a:t>
              </a:r>
              <a:r>
                <a:rPr lang="zh-CN" altLang="en-US" sz="9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9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303020" y="2194158"/>
              <a:ext cx="947773" cy="369329"/>
            </a:xfrm>
            <a:prstGeom prst="rect">
              <a:avLst/>
            </a:prstGeom>
            <a:noFill/>
          </p:spPr>
          <p:txBody>
            <a:bodyPr wrap="none" lIns="68577" tIns="34289" rIns="68577" bIns="34289" rtlCol="0">
              <a:spAutoFit/>
            </a:bodyPr>
            <a:lstStyle/>
            <a:p>
              <a:r>
                <a:rPr lang="en-US" altLang="zh-CN" sz="1350" dirty="0"/>
                <a:t>Rx FIFO:</a:t>
              </a:r>
              <a:endParaRPr lang="zh-CN" altLang="zh-CN" sz="1350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31485" y="3903015"/>
            <a:ext cx="2350336" cy="906316"/>
            <a:chOff x="858581" y="2194158"/>
            <a:chExt cx="3133780" cy="1208420"/>
          </a:xfrm>
        </p:grpSpPr>
        <p:sp>
          <p:nvSpPr>
            <p:cNvPr id="46" name="矩形 45"/>
            <p:cNvSpPr/>
            <p:nvPr/>
          </p:nvSpPr>
          <p:spPr>
            <a:xfrm>
              <a:off x="858581" y="2479252"/>
              <a:ext cx="3040762" cy="923326"/>
            </a:xfrm>
            <a:prstGeom prst="rect">
              <a:avLst/>
            </a:prstGeom>
          </p:spPr>
          <p:txBody>
            <a:bodyPr wrap="square" lIns="68577" tIns="34289" rIns="68577" bIns="34289">
              <a:spAutoFit/>
            </a:bodyPr>
            <a:lstStyle/>
            <a:p>
              <a:r>
                <a:rPr lang="zh-CN" altLang="zh-CN" sz="1350" dirty="0"/>
                <a:t>控制寄存器能够</a:t>
              </a:r>
              <a:r>
                <a:rPr lang="en-US" altLang="zh-CN" sz="1350" dirty="0"/>
                <a:t>reset Rx </a:t>
              </a:r>
              <a:r>
                <a:rPr lang="zh-CN" altLang="zh-CN" sz="1350" dirty="0"/>
                <a:t>和</a:t>
              </a:r>
              <a:r>
                <a:rPr lang="en-US" altLang="zh-CN" sz="1350" dirty="0"/>
                <a:t>Tx FIFO</a:t>
              </a:r>
              <a:r>
                <a:rPr lang="zh-CN" altLang="zh-CN" sz="1350" dirty="0"/>
                <a:t>，并进行中断。是一个只写寄存器</a:t>
              </a:r>
              <a:r>
                <a:rPr lang="zh-CN" altLang="en-US" sz="1350" dirty="0"/>
                <a:t>。</a:t>
              </a:r>
              <a:endParaRPr lang="en-US" altLang="zh-CN" sz="9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303019" y="2194158"/>
              <a:ext cx="1689342" cy="369329"/>
            </a:xfrm>
            <a:prstGeom prst="rect">
              <a:avLst/>
            </a:prstGeom>
            <a:noFill/>
          </p:spPr>
          <p:txBody>
            <a:bodyPr wrap="none" lIns="68577" tIns="34289" rIns="68577" bIns="34289" rtlCol="0">
              <a:spAutoFit/>
            </a:bodyPr>
            <a:lstStyle/>
            <a:p>
              <a:r>
                <a:rPr lang="en-US" altLang="zh-CN" sz="1350" dirty="0"/>
                <a:t>Control Register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267733" y="2146041"/>
            <a:ext cx="2464787" cy="508359"/>
            <a:chOff x="858581" y="2170770"/>
            <a:chExt cx="3286382" cy="677811"/>
          </a:xfrm>
        </p:grpSpPr>
        <p:sp>
          <p:nvSpPr>
            <p:cNvPr id="49" name="矩形 48"/>
            <p:cNvSpPr/>
            <p:nvPr/>
          </p:nvSpPr>
          <p:spPr>
            <a:xfrm>
              <a:off x="858581" y="2479252"/>
              <a:ext cx="3286382" cy="369329"/>
            </a:xfrm>
            <a:prstGeom prst="rect">
              <a:avLst/>
            </a:prstGeom>
          </p:spPr>
          <p:txBody>
            <a:bodyPr wrap="square" lIns="68577" tIns="34289" rIns="68577" bIns="34289">
              <a:spAutoFit/>
            </a:bodyPr>
            <a:lstStyle/>
            <a:p>
              <a:r>
                <a:rPr lang="zh-CN" altLang="zh-CN" sz="1350" dirty="0"/>
                <a:t>用于发送信息，为只写寄存器。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58581" y="2170770"/>
              <a:ext cx="924776" cy="369329"/>
            </a:xfrm>
            <a:prstGeom prst="rect">
              <a:avLst/>
            </a:prstGeom>
            <a:noFill/>
          </p:spPr>
          <p:txBody>
            <a:bodyPr wrap="none" lIns="68577" tIns="34289" rIns="68577" bIns="34289" rtlCol="0">
              <a:spAutoFit/>
            </a:bodyPr>
            <a:lstStyle/>
            <a:p>
              <a:r>
                <a:rPr lang="en-US" altLang="zh-CN" sz="1350" dirty="0"/>
                <a:t>Tx FIFO:</a:t>
              </a:r>
              <a:endParaRPr lang="zh-CN" altLang="zh-CN" sz="1350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267733" y="3903014"/>
            <a:ext cx="2280572" cy="716107"/>
            <a:chOff x="858581" y="2170770"/>
            <a:chExt cx="3040762" cy="954809"/>
          </a:xfrm>
        </p:grpSpPr>
        <p:sp>
          <p:nvSpPr>
            <p:cNvPr id="52" name="矩形 51"/>
            <p:cNvSpPr/>
            <p:nvPr/>
          </p:nvSpPr>
          <p:spPr>
            <a:xfrm>
              <a:off x="858581" y="2479252"/>
              <a:ext cx="3040762" cy="646327"/>
            </a:xfrm>
            <a:prstGeom prst="rect">
              <a:avLst/>
            </a:prstGeom>
          </p:spPr>
          <p:txBody>
            <a:bodyPr wrap="square" lIns="68577" tIns="34289" rIns="68577" bIns="34289">
              <a:spAutoFit/>
            </a:bodyPr>
            <a:lstStyle/>
            <a:p>
              <a:r>
                <a:rPr lang="zh-CN" altLang="zh-CN" sz="1350" dirty="0"/>
                <a:t>状态寄存器包含当</a:t>
              </a:r>
              <a:r>
                <a:rPr lang="en-US" altLang="zh-CN" sz="1350" dirty="0"/>
                <a:t>RX</a:t>
              </a:r>
              <a:r>
                <a:rPr lang="zh-CN" altLang="zh-CN" sz="1350" dirty="0"/>
                <a:t>和</a:t>
              </a:r>
              <a:r>
                <a:rPr lang="en-US" altLang="zh-CN" sz="1350" dirty="0"/>
                <a:t>Tx</a:t>
              </a:r>
              <a:r>
                <a:rPr lang="zh-CN" altLang="zh-CN" sz="1350" dirty="0"/>
                <a:t>的状态。只读寄存器</a:t>
              </a:r>
              <a:r>
                <a:rPr lang="zh-CN" altLang="en-US" sz="1350" dirty="0"/>
                <a:t>。</a:t>
              </a:r>
              <a:endParaRPr lang="en-US" altLang="zh-CN" sz="9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58581" y="2170770"/>
              <a:ext cx="1572730" cy="369329"/>
            </a:xfrm>
            <a:prstGeom prst="rect">
              <a:avLst/>
            </a:prstGeom>
            <a:noFill/>
          </p:spPr>
          <p:txBody>
            <a:bodyPr wrap="none" lIns="68577" tIns="34289" rIns="68577" bIns="34289" rtlCol="0">
              <a:spAutoFit/>
            </a:bodyPr>
            <a:lstStyle/>
            <a:p>
              <a:r>
                <a:rPr lang="en-US" altLang="zh-CN" sz="1350" dirty="0"/>
                <a:t>Status Register</a:t>
              </a:r>
              <a:endParaRPr lang="zh-CN" altLang="zh-CN" sz="1350" dirty="0"/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2949357" y="883103"/>
            <a:ext cx="6356569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-145179" y="883103"/>
            <a:ext cx="789116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08971" y="679676"/>
            <a:ext cx="2334005" cy="415498"/>
            <a:chOff x="811962" y="300264"/>
            <a:chExt cx="3112006" cy="553997"/>
          </a:xfrm>
        </p:grpSpPr>
        <p:sp>
          <p:nvSpPr>
            <p:cNvPr id="55" name="圆角矩形 54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6" name="文本框 1"/>
            <p:cNvSpPr>
              <a:spLocks noChangeArrowheads="1"/>
            </p:cNvSpPr>
            <p:nvPr/>
          </p:nvSpPr>
          <p:spPr bwMode="auto">
            <a:xfrm>
              <a:off x="811962" y="300264"/>
              <a:ext cx="3092049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具体介绍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902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B07BD71-FBE9-449D-8FD7-2B13673ADB83}"/>
              </a:ext>
            </a:extLst>
          </p:cNvPr>
          <p:cNvCxnSpPr/>
          <p:nvPr/>
        </p:nvCxnSpPr>
        <p:spPr>
          <a:xfrm>
            <a:off x="2949357" y="654503"/>
            <a:ext cx="6356569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4975C9A-0703-4A17-99A1-FBC79518DE42}"/>
              </a:ext>
            </a:extLst>
          </p:cNvPr>
          <p:cNvCxnSpPr/>
          <p:nvPr/>
        </p:nvCxnSpPr>
        <p:spPr>
          <a:xfrm>
            <a:off x="-145179" y="654503"/>
            <a:ext cx="789116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D82F29-B5DB-45C4-9AD6-B00FB049C1F0}"/>
              </a:ext>
            </a:extLst>
          </p:cNvPr>
          <p:cNvGrpSpPr/>
          <p:nvPr/>
        </p:nvGrpSpPr>
        <p:grpSpPr>
          <a:xfrm>
            <a:off x="512982" y="470060"/>
            <a:ext cx="2560949" cy="415840"/>
            <a:chOff x="683976" y="325576"/>
            <a:chExt cx="3414598" cy="554453"/>
          </a:xfrm>
        </p:grpSpPr>
        <p:sp>
          <p:nvSpPr>
            <p:cNvPr id="5" name="圆角矩形 54">
              <a:extLst>
                <a:ext uri="{FF2B5EF4-FFF2-40B4-BE49-F238E27FC236}">
                  <a16:creationId xmlns:a16="http://schemas.microsoft.com/office/drawing/2014/main" id="{9A8005CD-6B81-48D1-AB88-CF22ED233E3F}"/>
                </a:ext>
              </a:extLst>
            </p:cNvPr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文本框 1">
              <a:extLst>
                <a:ext uri="{FF2B5EF4-FFF2-40B4-BE49-F238E27FC236}">
                  <a16:creationId xmlns:a16="http://schemas.microsoft.com/office/drawing/2014/main" id="{A4A88765-832C-4888-B08C-BEC1A9BC0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976" y="326032"/>
              <a:ext cx="3414598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Control Register</a:t>
              </a:r>
              <a:endParaRPr lang="zh-CN" altLang="en-US" sz="21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C72E0D49-187C-4504-A30F-C252BE326E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2982" y="1494189"/>
            <a:ext cx="5743038" cy="17080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4A27A9-9DD3-451F-8470-340E9E3990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2982" y="3533715"/>
            <a:ext cx="5087718" cy="222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8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B07BD71-FBE9-449D-8FD7-2B13673ADB83}"/>
              </a:ext>
            </a:extLst>
          </p:cNvPr>
          <p:cNvCxnSpPr/>
          <p:nvPr/>
        </p:nvCxnSpPr>
        <p:spPr>
          <a:xfrm>
            <a:off x="2949357" y="730703"/>
            <a:ext cx="6356569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4975C9A-0703-4A17-99A1-FBC79518DE42}"/>
              </a:ext>
            </a:extLst>
          </p:cNvPr>
          <p:cNvCxnSpPr/>
          <p:nvPr/>
        </p:nvCxnSpPr>
        <p:spPr>
          <a:xfrm>
            <a:off x="-145179" y="730703"/>
            <a:ext cx="789116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D82F29-B5DB-45C4-9AD6-B00FB049C1F0}"/>
              </a:ext>
            </a:extLst>
          </p:cNvPr>
          <p:cNvGrpSpPr/>
          <p:nvPr/>
        </p:nvGrpSpPr>
        <p:grpSpPr>
          <a:xfrm>
            <a:off x="512982" y="546260"/>
            <a:ext cx="2560949" cy="415840"/>
            <a:chOff x="683976" y="325576"/>
            <a:chExt cx="3414598" cy="554453"/>
          </a:xfrm>
        </p:grpSpPr>
        <p:sp>
          <p:nvSpPr>
            <p:cNvPr id="5" name="圆角矩形 54">
              <a:extLst>
                <a:ext uri="{FF2B5EF4-FFF2-40B4-BE49-F238E27FC236}">
                  <a16:creationId xmlns:a16="http://schemas.microsoft.com/office/drawing/2014/main" id="{9A8005CD-6B81-48D1-AB88-CF22ED233E3F}"/>
                </a:ext>
              </a:extLst>
            </p:cNvPr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文本框 1">
              <a:extLst>
                <a:ext uri="{FF2B5EF4-FFF2-40B4-BE49-F238E27FC236}">
                  <a16:creationId xmlns:a16="http://schemas.microsoft.com/office/drawing/2014/main" id="{A4A88765-832C-4888-B08C-BEC1A9BC0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976" y="326032"/>
              <a:ext cx="3414598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Status Register</a:t>
              </a:r>
              <a:endParaRPr lang="zh-CN" altLang="en-US" sz="21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6942AD31-6F27-42D0-BD9F-026D65F545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936" y="1548527"/>
            <a:ext cx="4819604" cy="13482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C5ED170-9A07-497F-86C2-C92317A52B31}"/>
              </a:ext>
            </a:extLst>
          </p:cNvPr>
          <p:cNvSpPr txBox="1"/>
          <p:nvPr/>
        </p:nvSpPr>
        <p:spPr>
          <a:xfrm>
            <a:off x="6127640" y="1668661"/>
            <a:ext cx="284226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三个通用规则：</a:t>
            </a:r>
            <a:endParaRPr lang="en-US" altLang="zh-CN" sz="1350" dirty="0"/>
          </a:p>
          <a:p>
            <a:r>
              <a:rPr lang="en-US" altLang="zh-CN" sz="1350" dirty="0"/>
              <a:t>1. </a:t>
            </a:r>
            <a:r>
              <a:rPr lang="zh-CN" altLang="zh-CN" sz="1350" dirty="0"/>
              <a:t>置</a:t>
            </a:r>
            <a:r>
              <a:rPr lang="en-US" altLang="zh-CN" sz="1350" dirty="0"/>
              <a:t>1</a:t>
            </a:r>
            <a:r>
              <a:rPr lang="zh-CN" altLang="zh-CN" sz="1350" dirty="0"/>
              <a:t>为错误发生，置</a:t>
            </a:r>
            <a:r>
              <a:rPr lang="en-US" altLang="zh-CN" sz="1350" dirty="0"/>
              <a:t>0</a:t>
            </a:r>
            <a:r>
              <a:rPr lang="zh-CN" altLang="zh-CN" sz="1350" dirty="0"/>
              <a:t>为无错误。</a:t>
            </a:r>
          </a:p>
          <a:p>
            <a:r>
              <a:rPr lang="en-US" altLang="zh-CN" sz="1350" dirty="0"/>
              <a:t>2. </a:t>
            </a:r>
            <a:r>
              <a:rPr lang="zh-CN" altLang="zh-CN" sz="1350" dirty="0"/>
              <a:t>在</a:t>
            </a:r>
            <a:r>
              <a:rPr lang="zh-CN" altLang="en-US" sz="1350" dirty="0"/>
              <a:t>每次</a:t>
            </a:r>
            <a:r>
              <a:rPr lang="zh-CN" altLang="zh-CN" sz="1350" dirty="0"/>
              <a:t>寄存器被读取后</a:t>
            </a:r>
            <a:r>
              <a:rPr lang="zh-CN" altLang="en-US" sz="1350" dirty="0"/>
              <a:t>各位</a:t>
            </a:r>
            <a:r>
              <a:rPr lang="zh-CN" altLang="zh-CN" sz="1350" dirty="0"/>
              <a:t>均会被</a:t>
            </a:r>
            <a:r>
              <a:rPr lang="zh-CN" altLang="en-US" sz="1350" dirty="0"/>
              <a:t>重置</a:t>
            </a:r>
            <a:r>
              <a:rPr lang="zh-CN" altLang="zh-CN" sz="1350" dirty="0"/>
              <a:t>。</a:t>
            </a:r>
            <a:endParaRPr lang="en-US" altLang="zh-CN" sz="1350" dirty="0"/>
          </a:p>
          <a:p>
            <a:r>
              <a:rPr lang="en-US" altLang="zh-CN" sz="1350" dirty="0"/>
              <a:t>3. </a:t>
            </a:r>
            <a:r>
              <a:rPr lang="zh-CN" altLang="en-US" sz="1350" dirty="0"/>
              <a:t>均是只读</a:t>
            </a:r>
            <a:endParaRPr lang="zh-CN" altLang="zh-CN" sz="135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D8FD211-6884-4217-8F7C-6C505A8D8A79}"/>
              </a:ext>
            </a:extLst>
          </p:cNvPr>
          <p:cNvGraphicFramePr>
            <a:graphicFrameLocks noGrp="1"/>
          </p:cNvGraphicFramePr>
          <p:nvPr/>
        </p:nvGraphicFramePr>
        <p:xfrm>
          <a:off x="643937" y="3021331"/>
          <a:ext cx="5581604" cy="296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666">
                  <a:extLst>
                    <a:ext uri="{9D8B030D-6E8A-4147-A177-3AD203B41FA5}">
                      <a16:colId xmlns:a16="http://schemas.microsoft.com/office/drawing/2014/main" val="3535687165"/>
                    </a:ext>
                  </a:extLst>
                </a:gridCol>
                <a:gridCol w="1932631">
                  <a:extLst>
                    <a:ext uri="{9D8B030D-6E8A-4147-A177-3AD203B41FA5}">
                      <a16:colId xmlns:a16="http://schemas.microsoft.com/office/drawing/2014/main" val="3891956199"/>
                    </a:ext>
                  </a:extLst>
                </a:gridCol>
                <a:gridCol w="3244307">
                  <a:extLst>
                    <a:ext uri="{9D8B030D-6E8A-4147-A177-3AD203B41FA5}">
                      <a16:colId xmlns:a16="http://schemas.microsoft.com/office/drawing/2014/main" val="291816066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位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名称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解释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243667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奇偶错误（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Parity Error</a:t>
                      </a: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奇偶校验位不符合约定。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596823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帧错误（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 Error</a:t>
                      </a: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当停止位为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时，即发生帧错误，此时传输的数据不被接受。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850468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溢出错误（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Overrun Error</a:t>
                      </a: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Rx FIFO</a:t>
                      </a: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已满时仍接受到新字符。这个字符会被忽视。发生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Overrun Error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138006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中断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Enable)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中断产生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916998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 FIFO Full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输出寄存器已满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558411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 FIFO Empty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输出寄存器为空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58822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Rx FIFO Full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输入寄存器已满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895222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Rx FIFO Valid Data 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输入寄存器数据有效（此位</a:t>
                      </a:r>
                      <a:r>
                        <a:rPr lang="en-US" altLang="zh-CN" sz="1400" dirty="0" err="1"/>
                        <a:t>rst</a:t>
                      </a:r>
                      <a:r>
                        <a:rPr lang="zh-CN" altLang="en-US" sz="1400" dirty="0"/>
                        <a:t>时置为</a:t>
                      </a:r>
                      <a:r>
                        <a:rPr lang="en-US" altLang="zh-CN" sz="1400" dirty="0"/>
                        <a:t>1</a:t>
                      </a:r>
                      <a:r>
                        <a:rPr lang="zh-CN" altLang="en-US" sz="1400" dirty="0"/>
                        <a:t>）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4041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73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16745-8CA7-43C8-B4F4-589D4F52C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zh-CN" dirty="0"/>
              <a:t>架构简介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D6E28A-6BF7-4EE1-BBCD-7E22E30B6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10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F5BFA-F9F6-4973-A15B-4DC50109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通用串行总线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10E42-2DEC-4438-8051-1464C01F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通用串行总线（英语：</a:t>
            </a:r>
            <a:r>
              <a:rPr lang="en-US" altLang="zh-CN" dirty="0"/>
              <a:t>Universal Serial Bus</a:t>
            </a:r>
            <a:r>
              <a:rPr lang="zh-CN" altLang="zh-CN" dirty="0"/>
              <a:t>，缩写：</a:t>
            </a:r>
            <a:r>
              <a:rPr lang="en-US" altLang="zh-CN" dirty="0"/>
              <a:t>USB</a:t>
            </a:r>
            <a:r>
              <a:rPr lang="zh-CN" altLang="zh-CN" dirty="0"/>
              <a:t>）是连接计算机系统与外部设备的一种串口总线标准，也是一种输入输出接口的技术规范，被广泛地应用于个人电脑和移动设备等信息通讯产品。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可热插拔、便携性、有统一的标准</a:t>
            </a:r>
          </a:p>
        </p:txBody>
      </p:sp>
    </p:spTree>
    <p:extLst>
      <p:ext uri="{BB962C8B-B14F-4D97-AF65-F5344CB8AC3E}">
        <p14:creationId xmlns:p14="http://schemas.microsoft.com/office/powerpoint/2010/main" val="132026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B75C4-D83F-4A45-8D14-6AEEE7A5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zh-CN" dirty="0"/>
              <a:t>规范的历史版本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94084-C1A1-4F8D-9E06-CF8DF883A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81" y="1825624"/>
            <a:ext cx="8795209" cy="4791992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USB 1.0</a:t>
            </a:r>
            <a:r>
              <a:rPr lang="zh-CN" altLang="zh-CN" sz="2400" dirty="0"/>
              <a:t>是在</a:t>
            </a:r>
            <a:r>
              <a:rPr lang="en-US" altLang="zh-CN" sz="2400" dirty="0"/>
              <a:t>1996</a:t>
            </a:r>
            <a:r>
              <a:rPr lang="zh-CN" altLang="zh-CN" sz="2400" dirty="0"/>
              <a:t>年出现的，速度只有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1.5Mb/s</a:t>
            </a:r>
            <a:r>
              <a:rPr lang="en-US" altLang="zh-CN" sz="2400" dirty="0"/>
              <a:t>(</a:t>
            </a:r>
            <a:r>
              <a:rPr lang="zh-CN" altLang="zh-CN" sz="2400" dirty="0"/>
              <a:t>位每秒</a:t>
            </a:r>
            <a:r>
              <a:rPr lang="en-US" altLang="zh-CN" sz="2400" dirty="0"/>
              <a:t>)</a:t>
            </a:r>
            <a:r>
              <a:rPr lang="zh-CN" altLang="zh-CN" sz="2400" dirty="0"/>
              <a:t>； </a:t>
            </a:r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USB 1.1</a:t>
            </a:r>
            <a:r>
              <a:rPr lang="zh-CN" altLang="zh-CN" sz="2400" dirty="0"/>
              <a:t>是</a:t>
            </a:r>
            <a:r>
              <a:rPr lang="zh-CN" altLang="en-US" sz="2400" dirty="0"/>
              <a:t>本世纪初</a:t>
            </a:r>
            <a:r>
              <a:rPr lang="zh-CN" altLang="zh-CN" sz="2400" dirty="0"/>
              <a:t>较为普遍的</a:t>
            </a:r>
            <a:r>
              <a:rPr lang="en-US" altLang="zh-CN" sz="2400" dirty="0"/>
              <a:t>USB</a:t>
            </a:r>
            <a:r>
              <a:rPr lang="zh-CN" altLang="zh-CN" sz="2400" dirty="0"/>
              <a:t>规范，其高速方式的传输速率为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12Mbps</a:t>
            </a:r>
            <a:r>
              <a:rPr lang="zh-CN" altLang="zh-CN" sz="2400" dirty="0"/>
              <a:t>，低速方式的传输速率为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1.5Mbps</a:t>
            </a:r>
            <a:r>
              <a:rPr lang="zh-CN" altLang="en-US" sz="2400" dirty="0"/>
              <a:t>。</a:t>
            </a:r>
            <a:r>
              <a:rPr lang="zh-CN" altLang="zh-CN" sz="2400" dirty="0"/>
              <a:t>大部分</a:t>
            </a:r>
            <a:r>
              <a:rPr lang="en-US" altLang="zh-CN" sz="2400" dirty="0"/>
              <a:t>MP3</a:t>
            </a:r>
            <a:r>
              <a:rPr lang="zh-CN" altLang="zh-CN" sz="2400" dirty="0"/>
              <a:t>为此类接口类型。</a:t>
            </a:r>
            <a:r>
              <a:rPr lang="en-US" altLang="zh-CN" sz="2400" dirty="0"/>
              <a:t> </a:t>
            </a:r>
            <a:endParaRPr lang="zh-CN" altLang="zh-CN" sz="2400" dirty="0"/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USB 2.0</a:t>
            </a:r>
            <a:r>
              <a:rPr lang="zh-CN" altLang="zh-CN" sz="2400" dirty="0"/>
              <a:t>规范是由</a:t>
            </a:r>
            <a:r>
              <a:rPr lang="en-US" altLang="zh-CN" sz="2400" dirty="0"/>
              <a:t>USB1.1</a:t>
            </a:r>
            <a:r>
              <a:rPr lang="zh-CN" altLang="zh-CN" sz="2400" dirty="0"/>
              <a:t>规范演变而来的。它的传输速率达到了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480Mbps</a:t>
            </a:r>
            <a:r>
              <a:rPr lang="zh-CN" altLang="zh-CN" sz="2400" dirty="0"/>
              <a:t>，折算为</a:t>
            </a:r>
            <a:r>
              <a:rPr lang="en-US" altLang="zh-CN" sz="2400" dirty="0"/>
              <a:t>MB</a:t>
            </a:r>
            <a:r>
              <a:rPr lang="zh-CN" altLang="zh-CN" sz="2400" dirty="0"/>
              <a:t>为</a:t>
            </a:r>
            <a:r>
              <a:rPr lang="en-US" altLang="zh-CN" sz="2400" dirty="0"/>
              <a:t>60MB/s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USB 3.0</a:t>
            </a:r>
            <a:r>
              <a:rPr lang="zh-CN" altLang="zh-CN" sz="2400" dirty="0"/>
              <a:t>的理论速度为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5.0Gb/s</a:t>
            </a:r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USB 4.0</a:t>
            </a:r>
            <a:r>
              <a:rPr lang="zh-CN" altLang="en-US" sz="2400" dirty="0"/>
              <a:t>将于下半年推出完整规范。集成英特尔</a:t>
            </a:r>
            <a:r>
              <a:rPr lang="en-US" altLang="zh-CN" sz="2400" dirty="0"/>
              <a:t>Thunderbolt</a:t>
            </a:r>
            <a:r>
              <a:rPr lang="zh-CN" altLang="en-US" sz="2400" dirty="0"/>
              <a:t>技术，理论速度提升至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40Gb/s</a:t>
            </a:r>
            <a:r>
              <a:rPr lang="zh-CN" altLang="en-US" sz="2400" dirty="0"/>
              <a:t>（消息来源：</a:t>
            </a:r>
            <a:r>
              <a:rPr lang="en-US" altLang="zh-CN" sz="2400" dirty="0"/>
              <a:t>CSDN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2502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30797-A294-4095-B082-8B84C1C5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zh-CN" dirty="0"/>
              <a:t>规范的历史版本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B18096-04B5-49B1-A19B-E8B4BD4F1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376024"/>
            <a:ext cx="6195597" cy="31168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568DED-D446-4E65-8743-0CAFF2EA4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55423"/>
            <a:ext cx="7291157" cy="182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7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F4147-6827-4800-BF57-F2A33FEE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 4.0</a:t>
            </a:r>
            <a:r>
              <a:rPr lang="zh-CN" altLang="en-US" dirty="0"/>
              <a:t>相关资料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566F9-1C02-40D7-9CB1-37491F0E7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hlinkClick r:id="rId2"/>
              </a:rPr>
              <a:t>https://techcrunch.com/2019/03/04/with-usb-4-thunderbolt-and-usb-will-converge/?from=singlemessage&amp;isappinstalled=0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https://www.theverge.com/2019/3/4/18246182/usb-4-thunderbolt-3-specs-features-release-date?from=singlemessage&amp;isappinstalled=0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>
                <a:hlinkClick r:id="rId4"/>
              </a:rPr>
              <a:t>https://www.tomshardware.com/news/usb-4-faq,38766.html?from=singlemessage&amp;isappinstalled=0</a:t>
            </a:r>
            <a:br>
              <a:rPr lang="en-US" altLang="zh-CN" dirty="0">
                <a:hlinkClick r:id="rId4"/>
              </a:rPr>
            </a:br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46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30797-A294-4095-B082-8B84C1C5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zh-CN" dirty="0"/>
              <a:t>规范的历史版本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4D93BA5-7B6D-483B-841E-976DCC8D3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275" y="1989344"/>
            <a:ext cx="3761037" cy="2728772"/>
          </a:xfrm>
        </p:spPr>
      </p:pic>
    </p:spTree>
    <p:extLst>
      <p:ext uri="{BB962C8B-B14F-4D97-AF65-F5344CB8AC3E}">
        <p14:creationId xmlns:p14="http://schemas.microsoft.com/office/powerpoint/2010/main" val="296544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F3CDC-C654-4183-8219-80A23384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zh-CN" dirty="0"/>
              <a:t>协议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128442-32B1-436B-80C5-AB519DA9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zh-CN" dirty="0"/>
              <a:t>系统可以分为两个系统：</a:t>
            </a:r>
          </a:p>
          <a:p>
            <a:pPr lvl="0"/>
            <a:r>
              <a:rPr lang="zh-CN" altLang="zh-CN" dirty="0"/>
              <a:t>主机系统</a:t>
            </a:r>
            <a:r>
              <a:rPr lang="en-US" altLang="zh-CN" dirty="0"/>
              <a:t>HOST</a:t>
            </a:r>
            <a:endParaRPr lang="zh-CN" altLang="zh-CN" dirty="0"/>
          </a:p>
          <a:p>
            <a:pPr lvl="0"/>
            <a:r>
              <a:rPr lang="zh-CN" altLang="zh-CN" dirty="0"/>
              <a:t>设备系统</a:t>
            </a:r>
            <a:r>
              <a:rPr lang="en-US" altLang="zh-CN" dirty="0"/>
              <a:t>Device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1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1291</Words>
  <Application>Microsoft Office PowerPoint</Application>
  <PresentationFormat>全屏显示(4:3)</PresentationFormat>
  <Paragraphs>157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Lifeline JL</vt:lpstr>
      <vt:lpstr>等线</vt:lpstr>
      <vt:lpstr>微软雅黑</vt:lpstr>
      <vt:lpstr>Arial</vt:lpstr>
      <vt:lpstr>Calibri</vt:lpstr>
      <vt:lpstr>Calibri Light</vt:lpstr>
      <vt:lpstr>Office 主题​​</vt:lpstr>
      <vt:lpstr>PowerPoint 演示文稿</vt:lpstr>
      <vt:lpstr>USB与UART</vt:lpstr>
      <vt:lpstr>USB架构简介 </vt:lpstr>
      <vt:lpstr>通用串行总线</vt:lpstr>
      <vt:lpstr>USB规范的历史版本</vt:lpstr>
      <vt:lpstr>USB规范的历史版本</vt:lpstr>
      <vt:lpstr>USB 4.0相关资料</vt:lpstr>
      <vt:lpstr>USB规范的历史版本</vt:lpstr>
      <vt:lpstr>USB协议</vt:lpstr>
      <vt:lpstr>USB主机系统</vt:lpstr>
      <vt:lpstr>PowerPoint 演示文稿</vt:lpstr>
      <vt:lpstr>USB数据传输结构</vt:lpstr>
      <vt:lpstr>USB 通信模型</vt:lpstr>
      <vt:lpstr>USB驱动架构</vt:lpstr>
      <vt:lpstr>USB HCD（主机控制器驱动程序）</vt:lpstr>
      <vt:lpstr>PowerPoint 演示文稿</vt:lpstr>
      <vt:lpstr>USB设备工作流程</vt:lpstr>
      <vt:lpstr>USB协议的四种传输类型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USB架构简介 </dc:title>
  <dc:creator>小黑 小黑的小白的</dc:creator>
  <cp:lastModifiedBy>小黑 小黑的小白的</cp:lastModifiedBy>
  <cp:revision>22</cp:revision>
  <dcterms:created xsi:type="dcterms:W3CDTF">2019-06-26T05:37:15Z</dcterms:created>
  <dcterms:modified xsi:type="dcterms:W3CDTF">2019-06-28T04:31:51Z</dcterms:modified>
</cp:coreProperties>
</file>