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2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2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CB1D-FFC1-4DDF-9981-19B96300BAA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C5B9-CAC7-43C3-A11B-5C9322358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16745-8CA7-43C8-B4F4-589D4F52C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架构简介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6E28A-6BF7-4EE1-BBCD-7E22E30B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0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02D5-6511-4927-B480-981664E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驱动架构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F25B28-75C1-4E72-BFE9-D3A26CC08D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13" y="2226469"/>
            <a:ext cx="4558774" cy="3263504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3FA0FB36-3A55-4ED5-8357-2A9A837FC17C}"/>
              </a:ext>
            </a:extLst>
          </p:cNvPr>
          <p:cNvSpPr txBox="1"/>
          <p:nvPr/>
        </p:nvSpPr>
        <p:spPr>
          <a:xfrm>
            <a:off x="6435945" y="2567391"/>
            <a:ext cx="542456" cy="31175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设备端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C527A3C-592B-4605-9436-14B6318E3650}"/>
              </a:ext>
            </a:extLst>
          </p:cNvPr>
          <p:cNvSpPr txBox="1"/>
          <p:nvPr/>
        </p:nvSpPr>
        <p:spPr>
          <a:xfrm>
            <a:off x="6435945" y="3212595"/>
            <a:ext cx="542456" cy="43300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应用程序</a:t>
            </a:r>
            <a:endParaRPr lang="en-US" altLang="zh-CN" sz="788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788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编程接口</a:t>
            </a:r>
            <a:endParaRPr lang="zh-CN" altLang="en-US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C5F7-2D7B-4C5C-813B-733F532A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22064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USB HCD</a:t>
            </a:r>
            <a:r>
              <a:rPr lang="zh-CN" altLang="zh-CN" sz="4000" dirty="0"/>
              <a:t>（主机控制器驱动程序）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1CCC8-2DD0-45E0-9662-46F736E3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16198"/>
            <a:ext cx="7886700" cy="4351338"/>
          </a:xfrm>
        </p:spPr>
        <p:txBody>
          <a:bodyPr/>
          <a:lstStyle/>
          <a:p>
            <a:r>
              <a:rPr lang="en-US" altLang="zh-CN" dirty="0"/>
              <a:t>USB Core</a:t>
            </a:r>
            <a:r>
              <a:rPr lang="zh-CN" altLang="zh-CN" dirty="0"/>
              <a:t>包含</a:t>
            </a:r>
            <a:r>
              <a:rPr lang="en-US" altLang="zh-CN" dirty="0"/>
              <a:t>Host Core Driver</a:t>
            </a:r>
            <a:r>
              <a:rPr lang="zh-CN" altLang="zh-CN" dirty="0"/>
              <a:t>（主机核心驱动）、</a:t>
            </a:r>
            <a:r>
              <a:rPr lang="en-US" altLang="zh-CN" dirty="0"/>
              <a:t>Hub Driver</a:t>
            </a:r>
            <a:r>
              <a:rPr lang="zh-CN" altLang="zh-CN" dirty="0"/>
              <a:t>（总线驱动）</a:t>
            </a:r>
            <a:r>
              <a:rPr lang="zh-CN" altLang="en-US" dirty="0"/>
              <a:t>，</a:t>
            </a:r>
            <a:r>
              <a:rPr lang="zh-CN" altLang="zh-CN" dirty="0"/>
              <a:t>简称</a:t>
            </a:r>
            <a:r>
              <a:rPr lang="en-US" altLang="zh-CN" dirty="0"/>
              <a:t>USBD </a:t>
            </a:r>
            <a:r>
              <a:rPr lang="zh-CN" altLang="en-US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29F20A-2A91-4FE2-B3BB-2636AA5A5691}"/>
              </a:ext>
            </a:extLst>
          </p:cNvPr>
          <p:cNvSpPr txBox="1">
            <a:spLocks/>
          </p:cNvSpPr>
          <p:nvPr/>
        </p:nvSpPr>
        <p:spPr>
          <a:xfrm>
            <a:off x="742950" y="59625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 core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B633D5-FBD1-44B9-8961-6BBDFBE06236}"/>
              </a:ext>
            </a:extLst>
          </p:cNvPr>
          <p:cNvSpPr txBox="1">
            <a:spLocks/>
          </p:cNvSpPr>
          <p:nvPr/>
        </p:nvSpPr>
        <p:spPr>
          <a:xfrm>
            <a:off x="573267" y="444058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 HCD</a:t>
            </a:r>
            <a:r>
              <a:rPr lang="zh-CN" altLang="zh-CN" dirty="0"/>
              <a:t>包含了</a:t>
            </a:r>
            <a:r>
              <a:rPr lang="en-US" altLang="zh-CN" dirty="0"/>
              <a:t>Platform Device Driver</a:t>
            </a:r>
            <a:r>
              <a:rPr lang="zh-CN" altLang="zh-CN" dirty="0"/>
              <a:t>（平台设备驱动程序）、</a:t>
            </a:r>
            <a:r>
              <a:rPr lang="en-US" altLang="zh-CN" dirty="0"/>
              <a:t>Host Controller Driver</a:t>
            </a:r>
            <a:r>
              <a:rPr lang="zh-CN" altLang="zh-CN" dirty="0"/>
              <a:t>、</a:t>
            </a:r>
            <a:r>
              <a:rPr lang="en-US" altLang="zh-CN" dirty="0"/>
              <a:t>Root Hub Driver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237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BB6C-6BC0-4800-A995-1BB79902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5FAED6-FFEB-4002-B390-A4BA9DB03F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4" y="2198188"/>
            <a:ext cx="4227896" cy="326350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665DD7-4577-48F5-BEF0-F107D4B76380}"/>
              </a:ext>
            </a:extLst>
          </p:cNvPr>
          <p:cNvSpPr txBox="1">
            <a:spLocks/>
          </p:cNvSpPr>
          <p:nvPr/>
        </p:nvSpPr>
        <p:spPr>
          <a:xfrm>
            <a:off x="4755810" y="2198188"/>
            <a:ext cx="4293922" cy="319806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USB HCD</a:t>
            </a:r>
            <a:r>
              <a:rPr lang="zh-CN" altLang="en-US" sz="1800" dirty="0"/>
              <a:t>在硬件之上运行</a:t>
            </a:r>
            <a:r>
              <a:rPr lang="zh-CN" altLang="zh-CN" sz="1800" dirty="0"/>
              <a:t>，包含三种</a:t>
            </a:r>
            <a:r>
              <a:rPr lang="en-US" altLang="zh-CN" sz="1800" dirty="0"/>
              <a:t>USB</a:t>
            </a:r>
            <a:r>
              <a:rPr lang="zh-CN" altLang="zh-CN" sz="1800" dirty="0"/>
              <a:t>接口规范：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UHCI</a:t>
            </a:r>
            <a:r>
              <a:rPr lang="zh-CN" altLang="zh-CN" sz="1800" dirty="0"/>
              <a:t>：通用主机控制接口，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OHCI</a:t>
            </a:r>
            <a:r>
              <a:rPr lang="zh-CN" altLang="zh-CN" sz="1800" dirty="0"/>
              <a:t>：开放主机控制接口，</a:t>
            </a:r>
            <a:r>
              <a:rPr lang="en-US" altLang="zh-CN" sz="1800" dirty="0"/>
              <a:t>USB1.0/1.1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/>
              <a:t>EHCI</a:t>
            </a:r>
            <a:r>
              <a:rPr lang="zh-CN" altLang="zh-CN" sz="1800" dirty="0"/>
              <a:t>：增强主机控制接口，</a:t>
            </a:r>
            <a:r>
              <a:rPr lang="en-US" altLang="zh-CN" sz="1800" dirty="0"/>
              <a:t>USB2.0</a:t>
            </a:r>
            <a:r>
              <a:rPr lang="zh-CN" altLang="zh-CN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1551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533D5-8DE2-45A3-9B45-85692435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设备工作流程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B8AEE-D139-43E8-BBA3-37E95F0C89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0" y="1690689"/>
            <a:ext cx="514249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6B60E8-CE96-48E2-BB60-09DDBB2FDF91}"/>
              </a:ext>
            </a:extLst>
          </p:cNvPr>
          <p:cNvSpPr/>
          <p:nvPr/>
        </p:nvSpPr>
        <p:spPr>
          <a:xfrm>
            <a:off x="5354425" y="1416999"/>
            <a:ext cx="3676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当设备功能驱动希望向某个管道发出读写请求时，首先构造请求（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Request Block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）发给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Hub Driver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总线驱动解释该请求，并转换请求发往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主机控制器端口驱动（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usbport.sys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 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），进而通过小端口驱动（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usbohci.sys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等，属于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HCD</a:t>
            </a:r>
            <a:r>
              <a:rPr lang="zh-CN" altLang="zh-CN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）与设备进行通信。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93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F7C-8772-48F0-9CC7-5863D7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协议的四种传输类型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B7DAB-07D7-4B48-9EF4-2AC83BB0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401559"/>
          </a:xfrm>
        </p:spPr>
        <p:txBody>
          <a:bodyPr>
            <a:normAutofit/>
          </a:bodyPr>
          <a:lstStyle/>
          <a:p>
            <a:r>
              <a:rPr lang="zh-CN" altLang="zh-CN" sz="1800" b="1" dirty="0"/>
              <a:t>控制传输</a:t>
            </a:r>
            <a:r>
              <a:rPr lang="zh-CN" altLang="zh-CN" sz="1800" dirty="0"/>
              <a:t>：首先发送</a:t>
            </a:r>
            <a:r>
              <a:rPr lang="en-US" altLang="zh-CN" sz="1800" dirty="0"/>
              <a:t> Setup </a:t>
            </a:r>
            <a:r>
              <a:rPr lang="zh-CN" altLang="zh-CN" sz="1800" dirty="0"/>
              <a:t>传输事务，然后</a:t>
            </a:r>
            <a:r>
              <a:rPr lang="en-US" altLang="zh-CN" sz="1800" dirty="0"/>
              <a:t>IN/OUT</a:t>
            </a:r>
            <a:r>
              <a:rPr lang="zh-CN" altLang="zh-CN" sz="1800" dirty="0"/>
              <a:t>传输事务，最后是</a:t>
            </a:r>
            <a:r>
              <a:rPr lang="en-US" altLang="zh-CN" sz="1800" dirty="0"/>
              <a:t> STATUS transaction</a:t>
            </a:r>
            <a:r>
              <a:rPr lang="zh-CN" altLang="zh-CN" sz="1800" dirty="0"/>
              <a:t>，向主机汇报前面</a:t>
            </a:r>
            <a:r>
              <a:rPr lang="en-US" altLang="zh-CN" sz="1800" dirty="0"/>
              <a:t>SETUP </a:t>
            </a:r>
            <a:r>
              <a:rPr lang="zh-CN" altLang="zh-CN" sz="1800" dirty="0"/>
              <a:t>和</a:t>
            </a:r>
            <a:r>
              <a:rPr lang="en-US" altLang="zh-CN" sz="1800" dirty="0"/>
              <a:t> IN/OUT</a:t>
            </a:r>
            <a:r>
              <a:rPr lang="zh-CN" altLang="zh-CN" sz="1800" dirty="0"/>
              <a:t>阶段的结果。控制传输主要用于向设备发送配置信息、获取设备信息、发送命令道设备，或者获取设备的状态报告。</a:t>
            </a:r>
            <a:endParaRPr lang="en-US" altLang="zh-CN" sz="1800" dirty="0"/>
          </a:p>
          <a:p>
            <a:r>
              <a:rPr lang="zh-CN" altLang="zh-CN" sz="1800" b="1" dirty="0"/>
              <a:t>批量传输</a:t>
            </a:r>
            <a:r>
              <a:rPr lang="zh-CN" altLang="zh-CN" sz="1800" dirty="0"/>
              <a:t>：用于大容量数据传输，没有固定的传输速率</a:t>
            </a:r>
            <a:r>
              <a:rPr lang="zh-CN" altLang="en-US" sz="1800" dirty="0"/>
              <a:t>，</a:t>
            </a:r>
            <a:r>
              <a:rPr lang="zh-CN" altLang="zh-CN" sz="1800" dirty="0"/>
              <a:t>当总线忙时，</a:t>
            </a:r>
            <a:r>
              <a:rPr lang="en-US" altLang="zh-CN" sz="1800" dirty="0"/>
              <a:t>USB</a:t>
            </a:r>
            <a:r>
              <a:rPr lang="zh-CN" altLang="zh-CN" sz="1800" dirty="0"/>
              <a:t>会优先进行其他类型的数据传输，而暂时停止批量转输。批量传输通常用在数据量大、对数据实时性要求不高的场合，例如</a:t>
            </a:r>
            <a:r>
              <a:rPr lang="en-US" altLang="zh-CN" sz="1800" dirty="0"/>
              <a:t>USB</a:t>
            </a:r>
            <a:r>
              <a:rPr lang="zh-CN" altLang="zh-CN" sz="1800" dirty="0"/>
              <a:t>打印机、扫描仪、大容量存储设备、</a:t>
            </a:r>
            <a:r>
              <a:rPr lang="en-US" altLang="zh-CN" sz="1800" dirty="0"/>
              <a:t>U</a:t>
            </a:r>
            <a:r>
              <a:rPr lang="zh-CN" altLang="zh-CN" sz="1800" dirty="0"/>
              <a:t>盘等。</a:t>
            </a:r>
          </a:p>
          <a:p>
            <a:r>
              <a:rPr lang="zh-CN" altLang="zh-CN" sz="1800" b="1" dirty="0"/>
              <a:t>中断传输</a:t>
            </a:r>
            <a:r>
              <a:rPr lang="zh-CN" altLang="zh-CN" sz="1800" dirty="0"/>
              <a:t>：中断端点以一个固定的速度来传输较少的数据</a:t>
            </a:r>
            <a:r>
              <a:rPr lang="zh-CN" altLang="en-US" sz="1800" dirty="0"/>
              <a:t>的</a:t>
            </a:r>
            <a:r>
              <a:rPr lang="zh-CN" altLang="zh-CN" sz="1800" dirty="0"/>
              <a:t>方式。主机控制器在保证不大于某个时间间隔内安排一次传输。</a:t>
            </a:r>
            <a:r>
              <a:rPr lang="en-US" altLang="zh-CN" sz="1800" dirty="0"/>
              <a:t>USB</a:t>
            </a:r>
            <a:r>
              <a:rPr lang="zh-CN" altLang="zh-CN" sz="1800" dirty="0"/>
              <a:t>键盘和鼠标就是使用这个传输</a:t>
            </a:r>
            <a:r>
              <a:rPr lang="zh-CN" altLang="en-US" sz="1800" dirty="0"/>
              <a:t>方式。</a:t>
            </a:r>
            <a:endParaRPr lang="zh-CN" altLang="zh-CN" sz="1800" dirty="0"/>
          </a:p>
          <a:p>
            <a:r>
              <a:rPr lang="zh-CN" altLang="zh-CN" sz="1800" b="1" dirty="0"/>
              <a:t>等时传输</a:t>
            </a:r>
            <a:r>
              <a:rPr lang="zh-CN" altLang="zh-CN" sz="1800" dirty="0"/>
              <a:t>：在同步传输的</a:t>
            </a:r>
            <a:r>
              <a:rPr lang="en-US" altLang="zh-CN" sz="1800" dirty="0"/>
              <a:t>IN</a:t>
            </a:r>
            <a:r>
              <a:rPr lang="zh-CN" altLang="zh-CN" sz="1800" dirty="0"/>
              <a:t>和</a:t>
            </a:r>
            <a:r>
              <a:rPr lang="en-US" altLang="zh-CN" sz="1800" dirty="0"/>
              <a:t>OUT</a:t>
            </a:r>
            <a:r>
              <a:rPr lang="zh-CN" altLang="zh-CN" sz="1800" dirty="0"/>
              <a:t>事务中没有握手阶段</a:t>
            </a:r>
            <a:r>
              <a:rPr lang="zh-CN" altLang="en-US" sz="1800" dirty="0"/>
              <a:t>。</a:t>
            </a:r>
            <a:r>
              <a:rPr lang="zh-CN" altLang="zh-CN" sz="1800" dirty="0"/>
              <a:t>等时传输同样可以传输大批量数据，但是对数据是否到达没有保证，它对实时性的要求很高，例如音频、视频等设备（</a:t>
            </a:r>
            <a:r>
              <a:rPr lang="en-US" altLang="zh-CN" sz="1800" dirty="0"/>
              <a:t>USB</a:t>
            </a:r>
            <a:r>
              <a:rPr lang="zh-CN" altLang="zh-CN" sz="1800" dirty="0"/>
              <a:t>摄像头，</a:t>
            </a:r>
            <a:r>
              <a:rPr lang="en-US" altLang="zh-CN" sz="1800" dirty="0"/>
              <a:t>USB</a:t>
            </a:r>
            <a:r>
              <a:rPr lang="zh-CN" altLang="zh-CN" sz="1800" dirty="0"/>
              <a:t>话筒）。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8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F5BFA-F9F6-4973-A15B-4DC5010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通用串行总线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10E42-2DEC-4438-8051-1464C01F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通用串行总线（英语：</a:t>
            </a:r>
            <a:r>
              <a:rPr lang="en-US" altLang="zh-CN" dirty="0"/>
              <a:t>Universal Serial Bus</a:t>
            </a:r>
            <a:r>
              <a:rPr lang="zh-CN" altLang="zh-CN" dirty="0"/>
              <a:t>，缩写：</a:t>
            </a:r>
            <a:r>
              <a:rPr lang="en-US" altLang="zh-CN" dirty="0"/>
              <a:t>USB</a:t>
            </a:r>
            <a:r>
              <a:rPr lang="zh-CN" altLang="zh-CN" dirty="0"/>
              <a:t>）是连接计算机系统与外部设备的一种串口总线标准，也是一种输入输出接口的技术规范，被广泛地应用于个人电脑和移动设备等信息通讯产品。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可热插拔、便携性、有统一的标准</a:t>
            </a:r>
          </a:p>
        </p:txBody>
      </p:sp>
    </p:spTree>
    <p:extLst>
      <p:ext uri="{BB962C8B-B14F-4D97-AF65-F5344CB8AC3E}">
        <p14:creationId xmlns:p14="http://schemas.microsoft.com/office/powerpoint/2010/main" val="132026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75C4-D83F-4A45-8D14-6AEEE7A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4084-C1A1-4F8D-9E06-CF8DF88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一、</a:t>
            </a:r>
            <a:r>
              <a:rPr lang="en-US" altLang="zh-CN" sz="2400" dirty="0"/>
              <a:t>USB 1.0</a:t>
            </a:r>
            <a:r>
              <a:rPr lang="zh-CN" altLang="zh-CN" sz="2400" dirty="0"/>
              <a:t>是在</a:t>
            </a:r>
            <a:r>
              <a:rPr lang="en-US" altLang="zh-CN" sz="2400" dirty="0"/>
              <a:t>1996</a:t>
            </a:r>
            <a:r>
              <a:rPr lang="zh-CN" altLang="zh-CN" sz="2400" dirty="0"/>
              <a:t>年出现的，速度只有</a:t>
            </a:r>
            <a:r>
              <a:rPr lang="en-US" altLang="zh-CN" sz="2400" dirty="0"/>
              <a:t>1.5Mb/s(</a:t>
            </a:r>
            <a:r>
              <a:rPr lang="zh-CN" altLang="zh-CN" sz="2400" dirty="0"/>
              <a:t>位每秒</a:t>
            </a:r>
            <a:r>
              <a:rPr lang="en-US" altLang="zh-CN" sz="2400" dirty="0"/>
              <a:t>)</a:t>
            </a:r>
            <a:r>
              <a:rPr lang="zh-CN" altLang="zh-CN" sz="2400" dirty="0"/>
              <a:t>； </a:t>
            </a:r>
          </a:p>
          <a:p>
            <a:r>
              <a:rPr lang="zh-CN" altLang="zh-CN" sz="2400" dirty="0"/>
              <a:t>二、</a:t>
            </a:r>
            <a:r>
              <a:rPr lang="en-US" altLang="zh-CN" sz="2400" dirty="0"/>
              <a:t>USB1.1</a:t>
            </a:r>
            <a:r>
              <a:rPr lang="zh-CN" altLang="zh-CN" sz="2400" dirty="0"/>
              <a:t>是</a:t>
            </a:r>
            <a:r>
              <a:rPr lang="zh-CN" altLang="en-US" sz="2400" dirty="0"/>
              <a:t>本世纪初</a:t>
            </a:r>
            <a:r>
              <a:rPr lang="zh-CN" altLang="zh-CN" sz="2400" dirty="0"/>
              <a:t>较为普遍的</a:t>
            </a:r>
            <a:r>
              <a:rPr lang="en-US" altLang="zh-CN" sz="2400" dirty="0"/>
              <a:t>USB</a:t>
            </a:r>
            <a:r>
              <a:rPr lang="zh-CN" altLang="zh-CN" sz="2400" dirty="0"/>
              <a:t>规范，其高速方式的传输速率为</a:t>
            </a:r>
            <a:r>
              <a:rPr lang="en-US" altLang="zh-CN" sz="2400" dirty="0"/>
              <a:t>12Mbps</a:t>
            </a:r>
            <a:r>
              <a:rPr lang="zh-CN" altLang="zh-CN" sz="2400" dirty="0"/>
              <a:t>，低速方式的传输速率为</a:t>
            </a:r>
            <a:r>
              <a:rPr lang="en-US" altLang="zh-CN" sz="2400" dirty="0"/>
              <a:t>1.5Mbps</a:t>
            </a:r>
            <a:r>
              <a:rPr lang="zh-CN" altLang="en-US" sz="2400" dirty="0"/>
              <a:t>。</a:t>
            </a:r>
            <a:r>
              <a:rPr lang="en-US" altLang="zh-CN" sz="2400" dirty="0"/>
              <a:t>b/s </a:t>
            </a:r>
            <a:r>
              <a:rPr lang="zh-CN" altLang="zh-CN" sz="2400" dirty="0"/>
              <a:t>一般表示位传输速度，</a:t>
            </a:r>
            <a:r>
              <a:rPr lang="en-US" altLang="zh-CN" sz="2400" dirty="0"/>
              <a:t>bps </a:t>
            </a:r>
            <a:r>
              <a:rPr lang="zh-CN" altLang="zh-CN" sz="2400" dirty="0"/>
              <a:t>表示位传输速率，数值上相等。大部分</a:t>
            </a:r>
            <a:r>
              <a:rPr lang="en-US" altLang="zh-CN" sz="2400" dirty="0"/>
              <a:t>MP3</a:t>
            </a:r>
            <a:r>
              <a:rPr lang="zh-CN" altLang="zh-CN" sz="2400" dirty="0"/>
              <a:t>为此类接口类型。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zh-CN" sz="2400" dirty="0"/>
              <a:t>三、</a:t>
            </a:r>
            <a:r>
              <a:rPr lang="en-US" altLang="zh-CN" sz="2400" dirty="0"/>
              <a:t>USB2.0</a:t>
            </a:r>
            <a:r>
              <a:rPr lang="zh-CN" altLang="zh-CN" sz="2400" dirty="0"/>
              <a:t>规范是由</a:t>
            </a:r>
            <a:r>
              <a:rPr lang="en-US" altLang="zh-CN" sz="2400" dirty="0"/>
              <a:t>USB1.1</a:t>
            </a:r>
            <a:r>
              <a:rPr lang="zh-CN" altLang="zh-CN" sz="2400" dirty="0"/>
              <a:t>规范演变而来的。它的传输速率达到了</a:t>
            </a:r>
            <a:r>
              <a:rPr lang="en-US" altLang="zh-CN" sz="2400" dirty="0"/>
              <a:t>480Mbps</a:t>
            </a:r>
            <a:r>
              <a:rPr lang="zh-CN" altLang="zh-CN" sz="2400" dirty="0"/>
              <a:t>，折算为</a:t>
            </a:r>
            <a:r>
              <a:rPr lang="en-US" altLang="zh-CN" sz="2400" dirty="0"/>
              <a:t>MB</a:t>
            </a:r>
            <a:r>
              <a:rPr lang="zh-CN" altLang="zh-CN" sz="2400" dirty="0"/>
              <a:t>为</a:t>
            </a:r>
            <a:r>
              <a:rPr lang="en-US" altLang="zh-CN" sz="2400" dirty="0"/>
              <a:t>60MB/s</a:t>
            </a:r>
            <a:r>
              <a:rPr lang="zh-CN" altLang="zh-CN" sz="2400" dirty="0"/>
              <a:t>，足以满足大多数外设的速率要求。</a:t>
            </a:r>
            <a:endParaRPr lang="en-US" altLang="zh-CN" sz="2400" dirty="0"/>
          </a:p>
          <a:p>
            <a:r>
              <a:rPr lang="zh-CN" altLang="zh-CN" sz="2400" dirty="0"/>
              <a:t>四、</a:t>
            </a:r>
            <a:r>
              <a:rPr lang="en-US" altLang="zh-CN" sz="2400" dirty="0"/>
              <a:t>USB 3.0</a:t>
            </a:r>
            <a:r>
              <a:rPr lang="zh-CN" altLang="zh-CN" sz="2400" dirty="0"/>
              <a:t>的理论速度为</a:t>
            </a:r>
            <a:r>
              <a:rPr lang="en-US" altLang="zh-CN" sz="2400" dirty="0"/>
              <a:t>5.0Gb/s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502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0797-A294-4095-B082-8B84C1C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规范的历史版本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4D93BA5-7B6D-483B-841E-976DCC8D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34" y="2176476"/>
            <a:ext cx="3761037" cy="2728772"/>
          </a:xfrm>
        </p:spPr>
      </p:pic>
    </p:spTree>
    <p:extLst>
      <p:ext uri="{BB962C8B-B14F-4D97-AF65-F5344CB8AC3E}">
        <p14:creationId xmlns:p14="http://schemas.microsoft.com/office/powerpoint/2010/main" val="37964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3CDC-C654-4183-8219-80A2338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28442-32B1-436B-80C5-AB519DA9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系统可以分为两个系统：</a:t>
            </a:r>
          </a:p>
          <a:p>
            <a:pPr lvl="0"/>
            <a:r>
              <a:rPr lang="zh-CN" altLang="zh-CN" dirty="0"/>
              <a:t>主机系统</a:t>
            </a:r>
            <a:r>
              <a:rPr lang="en-US" altLang="zh-CN" dirty="0"/>
              <a:t>HOST</a:t>
            </a:r>
            <a:endParaRPr lang="zh-CN" altLang="zh-CN" dirty="0"/>
          </a:p>
          <a:p>
            <a:pPr lvl="0"/>
            <a:r>
              <a:rPr lang="zh-CN" altLang="zh-CN" dirty="0"/>
              <a:t>设备系统</a:t>
            </a:r>
            <a:r>
              <a:rPr lang="en-US" altLang="zh-CN" dirty="0"/>
              <a:t>Device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3B53-2586-48D2-A57B-499D292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主机系统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CE6-2B6E-4D3C-83F8-AFE7E799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USB</a:t>
            </a:r>
            <a:r>
              <a:rPr lang="zh-CN" altLang="zh-CN" dirty="0"/>
              <a:t>主机系统中，通过根集线器与外部</a:t>
            </a:r>
            <a:r>
              <a:rPr lang="en-US" altLang="zh-CN" dirty="0"/>
              <a:t>USB</a:t>
            </a:r>
            <a:r>
              <a:rPr lang="zh-CN" altLang="zh-CN" dirty="0"/>
              <a:t>从机设备相连的处理芯片，称为</a:t>
            </a:r>
            <a:r>
              <a:rPr lang="en-US" altLang="zh-CN" dirty="0"/>
              <a:t>USB</a:t>
            </a:r>
            <a:r>
              <a:rPr lang="zh-CN" altLang="zh-CN" dirty="0"/>
              <a:t>主机控制器。</a:t>
            </a:r>
            <a:r>
              <a:rPr lang="en-US" altLang="zh-CN" dirty="0"/>
              <a:t>USB</a:t>
            </a:r>
            <a:r>
              <a:rPr lang="zh-CN" altLang="zh-CN" dirty="0"/>
              <a:t>主机控制器包含硬件、软件和固件一部分。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F56744E-7CFD-4A45-A3D1-CB3E32C6AC80}"/>
              </a:ext>
            </a:extLst>
          </p:cNvPr>
          <p:cNvSpPr txBox="1">
            <a:spLocks/>
          </p:cNvSpPr>
          <p:nvPr/>
        </p:nvSpPr>
        <p:spPr>
          <a:xfrm>
            <a:off x="628650" y="314725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USB</a:t>
            </a:r>
            <a:r>
              <a:rPr lang="zh-CN" altLang="zh-CN" dirty="0"/>
              <a:t>设备系统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F7A15D3-64D7-4FCC-8090-1BD99DB668A0}"/>
              </a:ext>
            </a:extLst>
          </p:cNvPr>
          <p:cNvSpPr txBox="1">
            <a:spLocks/>
          </p:cNvSpPr>
          <p:nvPr/>
        </p:nvSpPr>
        <p:spPr>
          <a:xfrm>
            <a:off x="573268" y="4221416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USB</a:t>
            </a:r>
            <a:r>
              <a:rPr lang="zh-CN" altLang="zh-CN" dirty="0"/>
              <a:t>设备按功能可分为两部分：集线器</a:t>
            </a:r>
            <a:r>
              <a:rPr lang="en-US" altLang="zh-CN" dirty="0"/>
              <a:t>Hub</a:t>
            </a:r>
            <a:r>
              <a:rPr lang="zh-CN" altLang="zh-CN" dirty="0"/>
              <a:t>、功能部件</a:t>
            </a:r>
            <a:r>
              <a:rPr lang="zh-CN" altLang="en-US" dirty="0"/>
              <a:t>。</a:t>
            </a:r>
            <a:r>
              <a:rPr lang="zh-CN" altLang="zh-CN" dirty="0"/>
              <a:t>主机通过根集线器连接到各种外围设备（集线器、功能部件）。</a:t>
            </a:r>
          </a:p>
        </p:txBody>
      </p:sp>
    </p:spTree>
    <p:extLst>
      <p:ext uri="{BB962C8B-B14F-4D97-AF65-F5344CB8AC3E}">
        <p14:creationId xmlns:p14="http://schemas.microsoft.com/office/powerpoint/2010/main" val="22069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AB8A056-2404-4D4F-BC2F-C3FA28A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67BCA6-140F-491B-9C79-2CB787F6A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61" y="1690689"/>
            <a:ext cx="5325642" cy="40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57C2-9E1D-43B1-B581-462336BB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zh-CN" dirty="0"/>
              <a:t>数据传输结构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2C33-923C-46E4-A92B-CECDFA1B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一条</a:t>
            </a:r>
            <a:r>
              <a:rPr lang="en-US" altLang="zh-CN" sz="2400" dirty="0"/>
              <a:t>USB</a:t>
            </a:r>
            <a:r>
              <a:rPr lang="zh-CN" altLang="zh-CN" sz="2400" dirty="0"/>
              <a:t>的传输线分别由地线、电源线、</a:t>
            </a:r>
            <a:r>
              <a:rPr lang="en-US" altLang="zh-CN" sz="2400" dirty="0"/>
              <a:t>D+</a:t>
            </a:r>
            <a:r>
              <a:rPr lang="zh-CN" altLang="zh-CN" sz="2400" dirty="0"/>
              <a:t>、</a:t>
            </a:r>
            <a:r>
              <a:rPr lang="en-US" altLang="zh-CN" sz="2400" dirty="0"/>
              <a:t>D-</a:t>
            </a:r>
          </a:p>
          <a:p>
            <a:pPr marL="0" indent="0">
              <a:buNone/>
            </a:pPr>
            <a:r>
              <a:rPr lang="zh-CN" altLang="zh-CN" sz="2400" dirty="0"/>
              <a:t>四条线构成，</a:t>
            </a:r>
            <a:r>
              <a:rPr lang="en-US" altLang="zh-CN" sz="2400" dirty="0"/>
              <a:t>D+</a:t>
            </a:r>
            <a:r>
              <a:rPr lang="zh-CN" altLang="zh-CN" sz="2400" dirty="0"/>
              <a:t>和</a:t>
            </a:r>
            <a:r>
              <a:rPr lang="en-US" altLang="zh-CN" sz="2400" dirty="0"/>
              <a:t>D-</a:t>
            </a:r>
            <a:r>
              <a:rPr lang="zh-CN" altLang="zh-CN" sz="2400" dirty="0"/>
              <a:t>是差分输入线</a:t>
            </a:r>
            <a:r>
              <a:rPr lang="en-US" altLang="zh-CN" sz="2400" dirty="0"/>
              <a:t>(</a:t>
            </a:r>
            <a:r>
              <a:rPr lang="zh-CN" altLang="zh-CN" sz="2400" dirty="0"/>
              <a:t>抗干扰</a:t>
            </a:r>
            <a:r>
              <a:rPr lang="en-US" altLang="zh-CN" sz="2400" dirty="0"/>
              <a:t>)</a:t>
            </a:r>
            <a:r>
              <a:rPr lang="zh-CN" altLang="zh-CN" sz="2400" dirty="0"/>
              <a:t>，用来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传输数据</a:t>
            </a:r>
            <a:r>
              <a:rPr lang="zh-CN" altLang="en-US" sz="2400" dirty="0"/>
              <a:t>。</a:t>
            </a:r>
            <a:r>
              <a:rPr lang="zh-CN" altLang="zh-CN" sz="2400" dirty="0"/>
              <a:t>它使用的是</a:t>
            </a:r>
            <a:r>
              <a:rPr lang="en-US" altLang="zh-CN" sz="2400" dirty="0"/>
              <a:t>3.3V</a:t>
            </a:r>
            <a:r>
              <a:rPr lang="zh-CN" altLang="zh-CN" sz="2400" dirty="0"/>
              <a:t>的电压，而电源线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vcc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和地线可向设备提供</a:t>
            </a:r>
            <a:r>
              <a:rPr lang="en-US" altLang="zh-CN" sz="2400" dirty="0"/>
              <a:t>5V</a:t>
            </a:r>
            <a:r>
              <a:rPr lang="zh-CN" altLang="zh-CN" sz="2400" dirty="0"/>
              <a:t>电压。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361D2D-E6BC-49F4-9EE4-2388CAF6FE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48" y="3197429"/>
            <a:ext cx="2205181" cy="265168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14B531-89A5-45F4-9E0F-9D87E174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95305"/>
              </p:ext>
            </p:extLst>
          </p:nvPr>
        </p:nvGraphicFramePr>
        <p:xfrm>
          <a:off x="765042" y="3733014"/>
          <a:ext cx="4035628" cy="2184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450">
                  <a:extLst>
                    <a:ext uri="{9D8B030D-6E8A-4147-A177-3AD203B41FA5}">
                      <a16:colId xmlns:a16="http://schemas.microsoft.com/office/drawing/2014/main" val="2842634581"/>
                    </a:ext>
                  </a:extLst>
                </a:gridCol>
                <a:gridCol w="1695285">
                  <a:extLst>
                    <a:ext uri="{9D8B030D-6E8A-4147-A177-3AD203B41FA5}">
                      <a16:colId xmlns:a16="http://schemas.microsoft.com/office/drawing/2014/main" val="3451564782"/>
                    </a:ext>
                  </a:extLst>
                </a:gridCol>
                <a:gridCol w="970893">
                  <a:extLst>
                    <a:ext uri="{9D8B030D-6E8A-4147-A177-3AD203B41FA5}">
                      <a16:colId xmlns:a16="http://schemas.microsoft.com/office/drawing/2014/main" val="2237875609"/>
                    </a:ext>
                  </a:extLst>
                </a:gridCol>
              </a:tblGrid>
              <a:tr h="3872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信号线名称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颜色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16317794"/>
                  </a:ext>
                </a:extLst>
              </a:tr>
              <a:tr h="481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VCC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338237355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1960892606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2447670373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GND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黑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52847599"/>
                  </a:ext>
                </a:extLst>
              </a:tr>
              <a:tr h="3234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shell </a:t>
                      </a:r>
                      <a:r>
                        <a:rPr lang="zh-CN" sz="1600" kern="100">
                          <a:effectLst/>
                        </a:rPr>
                        <a:t>（金属壳）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屏敝层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501" marR="42501" marT="42501" marB="42501"/>
                </a:tc>
                <a:extLst>
                  <a:ext uri="{0D108BD9-81ED-4DB2-BD59-A6C34878D82A}">
                    <a16:rowId xmlns:a16="http://schemas.microsoft.com/office/drawing/2014/main" val="379096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2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8DDA-8C70-4865-81F8-7F3B20C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zh-CN" dirty="0"/>
              <a:t>通信模型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3913A4-C05B-4EDD-806D-B44FCB847F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1854135"/>
            <a:ext cx="3338791" cy="3822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A61641-8D8D-47B0-8945-C93099766A92}"/>
              </a:ext>
            </a:extLst>
          </p:cNvPr>
          <p:cNvSpPr txBox="1">
            <a:spLocks/>
          </p:cNvSpPr>
          <p:nvPr/>
        </p:nvSpPr>
        <p:spPr>
          <a:xfrm>
            <a:off x="3711804" y="1854135"/>
            <a:ext cx="5283724" cy="40511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在设备端，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设备将非</a:t>
            </a:r>
            <a:r>
              <a:rPr lang="en-US" altLang="zh-CN" sz="1800" dirty="0"/>
              <a:t>USB</a:t>
            </a:r>
            <a:r>
              <a:rPr lang="zh-CN" altLang="zh-CN" sz="1800" dirty="0"/>
              <a:t>格式的数据进行打包处理，转换成</a:t>
            </a:r>
            <a:r>
              <a:rPr lang="en-US" altLang="zh-CN" sz="1800" dirty="0"/>
              <a:t>USB</a:t>
            </a:r>
            <a:r>
              <a:rPr lang="zh-CN" altLang="zh-CN" sz="1800" dirty="0"/>
              <a:t>格式的数据包，然后传递到链路层，经过硬件处理、传递到物理层，以数据流的形式传输到主机。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zh-CN" sz="1800" dirty="0"/>
              <a:t>事务</a:t>
            </a:r>
            <a:r>
              <a:rPr lang="zh-CN" altLang="en-US" sz="1800" dirty="0"/>
              <a:t>：</a:t>
            </a:r>
            <a:r>
              <a:rPr lang="zh-CN" altLang="zh-CN" sz="1800" dirty="0"/>
              <a:t>在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设备和</a:t>
            </a:r>
            <a:r>
              <a:rPr lang="en-US" altLang="zh-CN" sz="1800" dirty="0"/>
              <a:t>USB</a:t>
            </a:r>
            <a:r>
              <a:rPr lang="zh-CN" altLang="zh-CN" sz="1800" dirty="0"/>
              <a:t>主机之间发起的传输过程</a:t>
            </a:r>
            <a:endParaRPr lang="en-US" altLang="zh-CN" sz="1800" dirty="0"/>
          </a:p>
          <a:p>
            <a:r>
              <a:rPr lang="zh-CN" altLang="zh-CN" sz="1800" dirty="0"/>
              <a:t>每个数据包包含</a:t>
            </a:r>
            <a:r>
              <a:rPr lang="en-US" altLang="zh-CN" sz="1800" dirty="0"/>
              <a:t>2</a:t>
            </a:r>
            <a:r>
              <a:rPr lang="zh-CN" altLang="zh-CN" sz="1800" dirty="0"/>
              <a:t>到</a:t>
            </a:r>
            <a:r>
              <a:rPr lang="en-US" altLang="zh-CN" sz="1800" dirty="0"/>
              <a:t>3</a:t>
            </a:r>
            <a:r>
              <a:rPr lang="zh-CN" altLang="zh-CN" sz="1800" dirty="0"/>
              <a:t>个步骤：</a:t>
            </a:r>
            <a:endParaRPr lang="en-US" altLang="zh-CN" sz="1800" dirty="0"/>
          </a:p>
          <a:p>
            <a:pPr marL="0" indent="0">
              <a:buNone/>
            </a:pPr>
            <a:br>
              <a:rPr lang="en-US" altLang="zh-CN" sz="1800" dirty="0"/>
            </a:br>
            <a:r>
              <a:rPr lang="en-US" altLang="zh-CN" sz="1800" dirty="0"/>
              <a:t>       1) USB</a:t>
            </a:r>
            <a:r>
              <a:rPr lang="zh-CN" altLang="zh-CN" sz="1800" dirty="0"/>
              <a:t>主机控制器向</a:t>
            </a:r>
            <a:r>
              <a:rPr lang="en-US" altLang="zh-CN" sz="1800" dirty="0"/>
              <a:t>USB</a:t>
            </a:r>
            <a:r>
              <a:rPr lang="zh-CN" altLang="zh-CN" sz="1800" dirty="0"/>
              <a:t>设备发出命令</a:t>
            </a:r>
            <a:br>
              <a:rPr lang="en-US" altLang="zh-CN" sz="1800" dirty="0"/>
            </a:br>
            <a:r>
              <a:rPr lang="en-US" altLang="zh-CN" sz="1800" dirty="0"/>
              <a:t>       2) USB</a:t>
            </a:r>
            <a:r>
              <a:rPr lang="zh-CN" altLang="zh-CN" sz="1800" dirty="0"/>
              <a:t>控制器和</a:t>
            </a:r>
            <a:r>
              <a:rPr lang="en-US" altLang="zh-CN" sz="1800" dirty="0"/>
              <a:t>USB</a:t>
            </a:r>
            <a:r>
              <a:rPr lang="zh-CN" altLang="zh-CN" sz="1800" dirty="0"/>
              <a:t>设备之间传递读写请求</a:t>
            </a:r>
            <a:br>
              <a:rPr lang="en-US" altLang="zh-CN" sz="1800" dirty="0"/>
            </a:br>
            <a:r>
              <a:rPr lang="en-US" altLang="zh-CN" sz="1800" dirty="0"/>
              <a:t>       3) </a:t>
            </a:r>
            <a:r>
              <a:rPr lang="zh-CN" altLang="zh-CN" sz="1800" dirty="0"/>
              <a:t>握手信号</a:t>
            </a:r>
            <a:r>
              <a:rPr lang="zh-CN" altLang="zh-CN" sz="1200" dirty="0"/>
              <a:t>。</a:t>
            </a:r>
            <a:br>
              <a:rPr lang="en-US" altLang="zh-CN" sz="1200" dirty="0"/>
            </a:br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431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593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主题​​</vt:lpstr>
      <vt:lpstr>USB架构简介 </vt:lpstr>
      <vt:lpstr>通用串行总线</vt:lpstr>
      <vt:lpstr>USB规范的历史版本</vt:lpstr>
      <vt:lpstr>USB规范的历史版本</vt:lpstr>
      <vt:lpstr>USB协议</vt:lpstr>
      <vt:lpstr>USB主机系统</vt:lpstr>
      <vt:lpstr>PowerPoint 演示文稿</vt:lpstr>
      <vt:lpstr>USB数据传输结构</vt:lpstr>
      <vt:lpstr>USB 通信模型</vt:lpstr>
      <vt:lpstr>USB驱动架构</vt:lpstr>
      <vt:lpstr>USB HCD（主机控制器驱动程序）</vt:lpstr>
      <vt:lpstr>PowerPoint 演示文稿</vt:lpstr>
      <vt:lpstr>USB设备工作流程</vt:lpstr>
      <vt:lpstr>USB协议的四种传输类型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USB架构简介 </dc:title>
  <dc:creator>小黑 小黑的小白的</dc:creator>
  <cp:lastModifiedBy>小黑 小黑的小白的</cp:lastModifiedBy>
  <cp:revision>11</cp:revision>
  <dcterms:created xsi:type="dcterms:W3CDTF">2019-06-26T05:37:15Z</dcterms:created>
  <dcterms:modified xsi:type="dcterms:W3CDTF">2019-06-26T07:47:57Z</dcterms:modified>
</cp:coreProperties>
</file>