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7" r:id="rId3"/>
    <p:sldId id="268" r:id="rId4"/>
    <p:sldId id="259" r:id="rId5"/>
    <p:sldId id="260" r:id="rId6"/>
    <p:sldId id="261" r:id="rId7"/>
    <p:sldId id="262" r:id="rId8"/>
    <p:sldId id="263" r:id="rId9"/>
    <p:sldId id="264" r:id="rId10"/>
    <p:sldId id="265" r:id="rId11"/>
    <p:sldId id="269" r:id="rId12"/>
    <p:sldId id="270" r:id="rId13"/>
    <p:sldId id="271" r:id="rId14"/>
    <p:sldId id="272" r:id="rId15"/>
    <p:sldId id="274" r:id="rId16"/>
    <p:sldId id="276" r:id="rId17"/>
    <p:sldId id="275" r:id="rId18"/>
    <p:sldId id="266"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rebuchet MS"/>
      </a:defRPr>
    </a:lvl1pPr>
    <a:lvl2pPr indent="228600" defTabSz="457200" latinLnBrk="0">
      <a:defRPr sz="1200">
        <a:latin typeface="+mj-lt"/>
        <a:ea typeface="+mj-ea"/>
        <a:cs typeface="+mj-cs"/>
        <a:sym typeface="Trebuchet MS"/>
      </a:defRPr>
    </a:lvl2pPr>
    <a:lvl3pPr indent="457200" defTabSz="457200" latinLnBrk="0">
      <a:defRPr sz="1200">
        <a:latin typeface="+mj-lt"/>
        <a:ea typeface="+mj-ea"/>
        <a:cs typeface="+mj-cs"/>
        <a:sym typeface="Trebuchet MS"/>
      </a:defRPr>
    </a:lvl3pPr>
    <a:lvl4pPr indent="685800" defTabSz="457200" latinLnBrk="0">
      <a:defRPr sz="1200">
        <a:latin typeface="+mj-lt"/>
        <a:ea typeface="+mj-ea"/>
        <a:cs typeface="+mj-cs"/>
        <a:sym typeface="Trebuchet MS"/>
      </a:defRPr>
    </a:lvl4pPr>
    <a:lvl5pPr indent="914400" defTabSz="457200" latinLnBrk="0">
      <a:defRPr sz="1200">
        <a:latin typeface="+mj-lt"/>
        <a:ea typeface="+mj-ea"/>
        <a:cs typeface="+mj-cs"/>
        <a:sym typeface="Trebuchet MS"/>
      </a:defRPr>
    </a:lvl5pPr>
    <a:lvl6pPr indent="1143000" defTabSz="457200" latinLnBrk="0">
      <a:defRPr sz="1200">
        <a:latin typeface="+mj-lt"/>
        <a:ea typeface="+mj-ea"/>
        <a:cs typeface="+mj-cs"/>
        <a:sym typeface="Trebuchet MS"/>
      </a:defRPr>
    </a:lvl6pPr>
    <a:lvl7pPr indent="1371600" defTabSz="457200" latinLnBrk="0">
      <a:defRPr sz="1200">
        <a:latin typeface="+mj-lt"/>
        <a:ea typeface="+mj-ea"/>
        <a:cs typeface="+mj-cs"/>
        <a:sym typeface="Trebuchet MS"/>
      </a:defRPr>
    </a:lvl7pPr>
    <a:lvl8pPr indent="1600200" defTabSz="457200" latinLnBrk="0">
      <a:defRPr sz="1200">
        <a:latin typeface="+mj-lt"/>
        <a:ea typeface="+mj-ea"/>
        <a:cs typeface="+mj-cs"/>
        <a:sym typeface="Trebuchet MS"/>
      </a:defRPr>
    </a:lvl8pPr>
    <a:lvl9pPr indent="1828800" defTabSz="457200" latinLnBrk="0">
      <a:defRPr sz="1200">
        <a:latin typeface="+mj-lt"/>
        <a:ea typeface="+mj-ea"/>
        <a:cs typeface="+mj-cs"/>
        <a:sym typeface="Trebuchet M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32" name="Group 6"/>
          <p:cNvGrpSpPr/>
          <p:nvPr/>
        </p:nvGrpSpPr>
        <p:grpSpPr>
          <a:xfrm>
            <a:off x="-1" y="-8468"/>
            <a:ext cx="12192002" cy="6866469"/>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23" name="Straight Connector 20"/>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24"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25"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6" name="Isosceles Triangle 2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27"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29"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31" name="Isosceles Triangle 18"/>
            <p:cNvSpPr/>
            <p:nvPr/>
          </p:nvSpPr>
          <p:spPr>
            <a:xfrm rot="10800000">
              <a:off x="-1" y="8467"/>
              <a:ext cx="842597" cy="56661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33" name="标题文本"/>
          <p:cNvSpPr txBox="1">
            <a:spLocks noGrp="1"/>
          </p:cNvSpPr>
          <p:nvPr>
            <p:ph type="title"/>
          </p:nvPr>
        </p:nvSpPr>
        <p:spPr>
          <a:xfrm>
            <a:off x="1507067" y="2404534"/>
            <a:ext cx="7766937" cy="1646303"/>
          </a:xfrm>
          <a:prstGeom prst="rect">
            <a:avLst/>
          </a:prstGeom>
        </p:spPr>
        <p:txBody>
          <a:bodyPr anchor="b"/>
          <a:lstStyle>
            <a:lvl1pPr algn="r">
              <a:defRPr sz="5400"/>
            </a:lvl1pPr>
          </a:lstStyle>
          <a:p>
            <a:r>
              <a:t>标题文本</a:t>
            </a:r>
          </a:p>
        </p:txBody>
      </p:sp>
      <p:sp>
        <p:nvSpPr>
          <p:cNvPr id="34" name="正文级别 1…"/>
          <p:cNvSpPr txBox="1">
            <a:spLocks noGrp="1"/>
          </p:cNvSpPr>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r>
              <a:t>正文级别 1</a:t>
            </a:r>
          </a:p>
          <a:p>
            <a:pPr lvl="1"/>
            <a:r>
              <a:t>正文级别 2</a:t>
            </a:r>
          </a:p>
          <a:p>
            <a:pPr lvl="2"/>
            <a:r>
              <a:t>正文级别 3</a:t>
            </a:r>
          </a:p>
          <a:p>
            <a:pPr lvl="3"/>
            <a:r>
              <a:t>正文级别 4</a:t>
            </a:r>
          </a:p>
          <a:p>
            <a:pPr lvl="4"/>
            <a:r>
              <a:t>正文级别 5</a:t>
            </a: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带描述的引言">
    <p:spTree>
      <p:nvGrpSpPr>
        <p:cNvPr id="1" name=""/>
        <p:cNvGrpSpPr/>
        <p:nvPr/>
      </p:nvGrpSpPr>
      <p:grpSpPr>
        <a:xfrm>
          <a:off x="0" y="0"/>
          <a:ext cx="0" cy="0"/>
          <a:chOff x="0" y="0"/>
          <a:chExt cx="0" cy="0"/>
        </a:xfrm>
      </p:grpSpPr>
      <p:sp>
        <p:nvSpPr>
          <p:cNvPr id="123" name="标题文本"/>
          <p:cNvSpPr txBox="1">
            <a:spLocks noGrp="1"/>
          </p:cNvSpPr>
          <p:nvPr>
            <p:ph type="title"/>
          </p:nvPr>
        </p:nvSpPr>
        <p:spPr>
          <a:xfrm>
            <a:off x="931334" y="609600"/>
            <a:ext cx="8094134" cy="3022600"/>
          </a:xfrm>
          <a:prstGeom prst="rect">
            <a:avLst/>
          </a:prstGeom>
        </p:spPr>
        <p:txBody>
          <a:bodyPr anchor="ctr"/>
          <a:lstStyle>
            <a:lvl1pPr>
              <a:defRPr sz="4400"/>
            </a:lvl1pPr>
          </a:lstStyle>
          <a:p>
            <a:r>
              <a:t>标题文本</a:t>
            </a:r>
          </a:p>
        </p:txBody>
      </p:sp>
      <p:sp>
        <p:nvSpPr>
          <p:cNvPr id="124" name="正文级别 1…"/>
          <p:cNvSpPr txBox="1">
            <a:spLocks noGrp="1"/>
          </p:cNvSpPr>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r>
              <a:t>正文级别 1</a:t>
            </a:r>
          </a:p>
          <a:p>
            <a:pPr lvl="1"/>
            <a:r>
              <a:t>正文级别 2</a:t>
            </a:r>
          </a:p>
          <a:p>
            <a:pPr lvl="2"/>
            <a:r>
              <a:t>正文级别 3</a:t>
            </a:r>
          </a:p>
          <a:p>
            <a:pPr lvl="3"/>
            <a:r>
              <a:t>正文级别 4</a:t>
            </a:r>
          </a:p>
          <a:p>
            <a:pPr lvl="4"/>
            <a:r>
              <a:t>正文级别 5</a:t>
            </a:r>
          </a:p>
        </p:txBody>
      </p:sp>
      <p:sp>
        <p:nvSpPr>
          <p:cNvPr id="125" name="Text Placeholder 2"/>
          <p:cNvSpPr>
            <a:spLocks noGrp="1"/>
          </p:cNvSpPr>
          <p:nvPr>
            <p:ph type="body" sz="quarter" idx="13"/>
          </p:nvPr>
        </p:nvSpPr>
        <p:spPr>
          <a:xfrm>
            <a:off x="677334" y="4470399"/>
            <a:ext cx="8596670" cy="1570964"/>
          </a:xfrm>
          <a:prstGeom prst="rect">
            <a:avLst/>
          </a:prstGeom>
        </p:spPr>
        <p:txBody>
          <a:bodyPr anchor="ctr"/>
          <a:lstStyle/>
          <a:p>
            <a:pPr marL="0" indent="0">
              <a:buClrTx/>
              <a:buSzTx/>
              <a:buNone/>
            </a:pPr>
            <a:endParaRPr/>
          </a:p>
        </p:txBody>
      </p:sp>
      <p:sp>
        <p:nvSpPr>
          <p:cNvPr id="126" name="TextBox 19"/>
          <p:cNvSpPr txBox="1"/>
          <p:nvPr/>
        </p:nvSpPr>
        <p:spPr>
          <a:xfrm>
            <a:off x="541869" y="469465"/>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7" name="TextBox 21"/>
          <p:cNvSpPr txBox="1"/>
          <p:nvPr/>
        </p:nvSpPr>
        <p:spPr>
          <a:xfrm>
            <a:off x="8893010" y="2565643"/>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名片">
    <p:spTree>
      <p:nvGrpSpPr>
        <p:cNvPr id="1" name=""/>
        <p:cNvGrpSpPr/>
        <p:nvPr/>
      </p:nvGrpSpPr>
      <p:grpSpPr>
        <a:xfrm>
          <a:off x="0" y="0"/>
          <a:ext cx="0" cy="0"/>
          <a:chOff x="0" y="0"/>
          <a:chExt cx="0" cy="0"/>
        </a:xfrm>
      </p:grpSpPr>
      <p:sp>
        <p:nvSpPr>
          <p:cNvPr id="135" name="标题文本"/>
          <p:cNvSpPr txBox="1">
            <a:spLocks noGrp="1"/>
          </p:cNvSpPr>
          <p:nvPr>
            <p:ph type="title"/>
          </p:nvPr>
        </p:nvSpPr>
        <p:spPr>
          <a:xfrm>
            <a:off x="677335" y="1931988"/>
            <a:ext cx="8596669" cy="2595461"/>
          </a:xfrm>
          <a:prstGeom prst="rect">
            <a:avLst/>
          </a:prstGeom>
        </p:spPr>
        <p:txBody>
          <a:bodyPr anchor="b"/>
          <a:lstStyle>
            <a:lvl1pPr>
              <a:defRPr sz="4400"/>
            </a:lvl1pPr>
          </a:lstStyle>
          <a:p>
            <a:r>
              <a:t>标题文本</a:t>
            </a:r>
          </a:p>
        </p:txBody>
      </p:sp>
      <p:sp>
        <p:nvSpPr>
          <p:cNvPr id="136" name="正文级别 1…"/>
          <p:cNvSpPr txBox="1">
            <a:spLocks noGrp="1"/>
          </p:cNvSpPr>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13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言名片">
    <p:spTree>
      <p:nvGrpSpPr>
        <p:cNvPr id="1" name=""/>
        <p:cNvGrpSpPr/>
        <p:nvPr/>
      </p:nvGrpSpPr>
      <p:grpSpPr>
        <a:xfrm>
          <a:off x="0" y="0"/>
          <a:ext cx="0" cy="0"/>
          <a:chOff x="0" y="0"/>
          <a:chExt cx="0" cy="0"/>
        </a:xfrm>
      </p:grpSpPr>
      <p:sp>
        <p:nvSpPr>
          <p:cNvPr id="144" name="标题文本"/>
          <p:cNvSpPr txBox="1">
            <a:spLocks noGrp="1"/>
          </p:cNvSpPr>
          <p:nvPr>
            <p:ph type="title"/>
          </p:nvPr>
        </p:nvSpPr>
        <p:spPr>
          <a:xfrm>
            <a:off x="931334" y="609600"/>
            <a:ext cx="8094134" cy="3022600"/>
          </a:xfrm>
          <a:prstGeom prst="rect">
            <a:avLst/>
          </a:prstGeom>
        </p:spPr>
        <p:txBody>
          <a:bodyPr anchor="ctr"/>
          <a:lstStyle>
            <a:lvl1pPr>
              <a:defRPr sz="4400"/>
            </a:lvl1pPr>
          </a:lstStyle>
          <a:p>
            <a:r>
              <a:t>标题文本</a:t>
            </a:r>
          </a:p>
        </p:txBody>
      </p:sp>
      <p:sp>
        <p:nvSpPr>
          <p:cNvPr id="145" name="正文级别 1…"/>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正文级别 1</a:t>
            </a:r>
          </a:p>
          <a:p>
            <a:pPr lvl="1"/>
            <a:r>
              <a:t>正文级别 2</a:t>
            </a:r>
          </a:p>
          <a:p>
            <a:pPr lvl="2"/>
            <a:r>
              <a:t>正文级别 3</a:t>
            </a:r>
          </a:p>
          <a:p>
            <a:pPr lvl="3"/>
            <a:r>
              <a:t>正文级别 4</a:t>
            </a:r>
          </a:p>
          <a:p>
            <a:pPr lvl="4"/>
            <a:r>
              <a:t>正文级别 5</a:t>
            </a:r>
          </a:p>
        </p:txBody>
      </p:sp>
      <p:sp>
        <p:nvSpPr>
          <p:cNvPr id="146"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47" name="TextBox 23"/>
          <p:cNvSpPr txBox="1"/>
          <p:nvPr/>
        </p:nvSpPr>
        <p:spPr>
          <a:xfrm>
            <a:off x="541869" y="469465"/>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8" name="TextBox 24"/>
          <p:cNvSpPr txBox="1"/>
          <p:nvPr/>
        </p:nvSpPr>
        <p:spPr>
          <a:xfrm>
            <a:off x="8893010" y="2565643"/>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真或假">
    <p:spTree>
      <p:nvGrpSpPr>
        <p:cNvPr id="1" name=""/>
        <p:cNvGrpSpPr/>
        <p:nvPr/>
      </p:nvGrpSpPr>
      <p:grpSpPr>
        <a:xfrm>
          <a:off x="0" y="0"/>
          <a:ext cx="0" cy="0"/>
          <a:chOff x="0" y="0"/>
          <a:chExt cx="0" cy="0"/>
        </a:xfrm>
      </p:grpSpPr>
      <p:sp>
        <p:nvSpPr>
          <p:cNvPr id="156" name="标题文本"/>
          <p:cNvSpPr txBox="1">
            <a:spLocks noGrp="1"/>
          </p:cNvSpPr>
          <p:nvPr>
            <p:ph type="title"/>
          </p:nvPr>
        </p:nvSpPr>
        <p:spPr>
          <a:xfrm>
            <a:off x="685798" y="609600"/>
            <a:ext cx="8588204" cy="3022600"/>
          </a:xfrm>
          <a:prstGeom prst="rect">
            <a:avLst/>
          </a:prstGeom>
        </p:spPr>
        <p:txBody>
          <a:bodyPr anchor="ctr"/>
          <a:lstStyle>
            <a:lvl1pPr>
              <a:defRPr sz="4400"/>
            </a:lvl1pPr>
          </a:lstStyle>
          <a:p>
            <a:r>
              <a:t>标题文本</a:t>
            </a:r>
          </a:p>
        </p:txBody>
      </p:sp>
      <p:sp>
        <p:nvSpPr>
          <p:cNvPr id="157" name="正文级别 1…"/>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正文级别 1</a:t>
            </a:r>
          </a:p>
          <a:p>
            <a:pPr lvl="1"/>
            <a:r>
              <a:t>正文级别 2</a:t>
            </a:r>
          </a:p>
          <a:p>
            <a:pPr lvl="2"/>
            <a:r>
              <a:t>正文级别 3</a:t>
            </a:r>
          </a:p>
          <a:p>
            <a:pPr lvl="3"/>
            <a:r>
              <a:t>正文级别 4</a:t>
            </a:r>
          </a:p>
          <a:p>
            <a:pPr lvl="4"/>
            <a:r>
              <a:t>正文级别 5</a:t>
            </a:r>
          </a:p>
        </p:txBody>
      </p:sp>
      <p:sp>
        <p:nvSpPr>
          <p:cNvPr id="158"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5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66"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167" name="正文级别 1…"/>
          <p:cNvSpPr txBox="1">
            <a:spLocks noGrp="1"/>
          </p:cNvSpPr>
          <p:nvPr>
            <p:ph type="body" sz="half" idx="1"/>
          </p:nvPr>
        </p:nvSpPr>
        <p:spPr>
          <a:xfrm>
            <a:off x="677333" y="2160589"/>
            <a:ext cx="8596670" cy="388077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75" name="标题文本"/>
          <p:cNvSpPr txBox="1">
            <a:spLocks noGrp="1"/>
          </p:cNvSpPr>
          <p:nvPr>
            <p:ph type="title"/>
          </p:nvPr>
        </p:nvSpPr>
        <p:spPr>
          <a:xfrm>
            <a:off x="7967673" y="609598"/>
            <a:ext cx="1304744" cy="5251453"/>
          </a:xfrm>
          <a:prstGeom prst="rect">
            <a:avLst/>
          </a:prstGeom>
        </p:spPr>
        <p:txBody>
          <a:bodyPr anchor="ctr"/>
          <a:lstStyle/>
          <a:p>
            <a:r>
              <a:t>标题文本</a:t>
            </a:r>
          </a:p>
        </p:txBody>
      </p:sp>
      <p:sp>
        <p:nvSpPr>
          <p:cNvPr id="176" name="正文级别 1…"/>
          <p:cNvSpPr txBox="1">
            <a:spLocks noGrp="1"/>
          </p:cNvSpPr>
          <p:nvPr>
            <p:ph type="body" idx="1"/>
          </p:nvPr>
        </p:nvSpPr>
        <p:spPr>
          <a:xfrm>
            <a:off x="677335" y="609600"/>
            <a:ext cx="7060150" cy="525145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7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42"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43" name="正文级别 1…"/>
          <p:cNvSpPr txBox="1">
            <a:spLocks noGrp="1"/>
          </p:cNvSpPr>
          <p:nvPr>
            <p:ph type="body" sz="half" idx="1"/>
          </p:nvPr>
        </p:nvSpPr>
        <p:spPr>
          <a:xfrm>
            <a:off x="677333" y="2160589"/>
            <a:ext cx="8596670" cy="388077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51" name="标题文本"/>
          <p:cNvSpPr txBox="1">
            <a:spLocks noGrp="1"/>
          </p:cNvSpPr>
          <p:nvPr>
            <p:ph type="title"/>
          </p:nvPr>
        </p:nvSpPr>
        <p:spPr>
          <a:xfrm>
            <a:off x="677335" y="2700866"/>
            <a:ext cx="8596669" cy="1826582"/>
          </a:xfrm>
          <a:prstGeom prst="rect">
            <a:avLst/>
          </a:prstGeom>
        </p:spPr>
        <p:txBody>
          <a:bodyPr anchor="b"/>
          <a:lstStyle>
            <a:lvl1pPr>
              <a:defRPr sz="4000"/>
            </a:lvl1pPr>
          </a:lstStyle>
          <a:p>
            <a:r>
              <a:t>标题文本</a:t>
            </a:r>
          </a:p>
        </p:txBody>
      </p:sp>
      <p:sp>
        <p:nvSpPr>
          <p:cNvPr id="52" name="正文级别 1…"/>
          <p:cNvSpPr txBox="1">
            <a:spLocks noGrp="1"/>
          </p:cNvSpPr>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r>
              <a:t>正文级别 1</a:t>
            </a:r>
          </a:p>
          <a:p>
            <a:pPr lvl="1"/>
            <a:r>
              <a:t>正文级别 2</a:t>
            </a:r>
          </a:p>
          <a:p>
            <a:pPr lvl="2"/>
            <a:r>
              <a:t>正文级别 3</a:t>
            </a:r>
          </a:p>
          <a:p>
            <a:pPr lvl="3"/>
            <a:r>
              <a:t>正文级别 4</a:t>
            </a:r>
          </a:p>
          <a:p>
            <a:pPr lvl="4"/>
            <a:r>
              <a:t>正文级别 5</a:t>
            </a: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60"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61" name="正文级别 1…"/>
          <p:cNvSpPr txBox="1">
            <a:spLocks noGrp="1"/>
          </p:cNvSpPr>
          <p:nvPr>
            <p:ph type="body" sz="quarter" idx="1"/>
          </p:nvPr>
        </p:nvSpPr>
        <p:spPr>
          <a:xfrm>
            <a:off x="677333" y="2160589"/>
            <a:ext cx="4184036" cy="388077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69"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70" name="正文级别 1…"/>
          <p:cNvSpPr txBox="1">
            <a:spLocks noGrp="1"/>
          </p:cNvSpPr>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正文级别 1</a:t>
            </a:r>
          </a:p>
          <a:p>
            <a:pPr lvl="1"/>
            <a:r>
              <a:t>正文级别 2</a:t>
            </a:r>
          </a:p>
          <a:p>
            <a:pPr lvl="2"/>
            <a:r>
              <a:t>正文级别 3</a:t>
            </a:r>
          </a:p>
          <a:p>
            <a:pPr lvl="3"/>
            <a:r>
              <a:t>正文级别 4</a:t>
            </a:r>
          </a:p>
          <a:p>
            <a:pPr lvl="4"/>
            <a:r>
              <a:t>正文级别 5</a:t>
            </a:r>
          </a:p>
        </p:txBody>
      </p:sp>
      <p:sp>
        <p:nvSpPr>
          <p:cNvPr id="71" name="Text Placeholder 4"/>
          <p:cNvSpPr>
            <a:spLocks noGrp="1"/>
          </p:cNvSpPr>
          <p:nvPr>
            <p:ph type="body" sz="quarter" idx="13"/>
          </p:nvPr>
        </p:nvSpPr>
        <p:spPr>
          <a:xfrm>
            <a:off x="5088382" y="2160983"/>
            <a:ext cx="4185619" cy="576263"/>
          </a:xfrm>
          <a:prstGeom prst="rect">
            <a:avLst/>
          </a:prstGeom>
        </p:spPr>
        <p:txBody>
          <a:bodyPr anchor="b"/>
          <a:lstStyle/>
          <a:p>
            <a:pPr marL="0" indent="0">
              <a:buClrTx/>
              <a:buSzTx/>
              <a:buNone/>
              <a:defRPr sz="2400"/>
            </a:pPr>
            <a:endParaRPr/>
          </a:p>
        </p:txBody>
      </p:sp>
      <p:sp>
        <p:nvSpPr>
          <p:cNvPr id="7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8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8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04" name="标题文本"/>
          <p:cNvSpPr txBox="1">
            <a:spLocks noGrp="1"/>
          </p:cNvSpPr>
          <p:nvPr>
            <p:ph type="title"/>
          </p:nvPr>
        </p:nvSpPr>
        <p:spPr>
          <a:xfrm>
            <a:off x="677333" y="4800600"/>
            <a:ext cx="8596668" cy="566738"/>
          </a:xfrm>
          <a:prstGeom prst="rect">
            <a:avLst/>
          </a:prstGeom>
        </p:spPr>
        <p:txBody>
          <a:bodyPr anchor="b"/>
          <a:lstStyle>
            <a:lvl1pPr>
              <a:defRPr sz="2400"/>
            </a:lvl1pPr>
          </a:lstStyle>
          <a:p>
            <a:r>
              <a:t>标题文本</a:t>
            </a:r>
          </a:p>
        </p:txBody>
      </p:sp>
      <p:sp>
        <p:nvSpPr>
          <p:cNvPr id="105" name="Picture Placeholder 2"/>
          <p:cNvSpPr>
            <a:spLocks noGrp="1"/>
          </p:cNvSpPr>
          <p:nvPr>
            <p:ph type="pic" sz="half" idx="13"/>
          </p:nvPr>
        </p:nvSpPr>
        <p:spPr>
          <a:xfrm>
            <a:off x="677333" y="609600"/>
            <a:ext cx="8596670" cy="3845718"/>
          </a:xfrm>
          <a:prstGeom prst="rect">
            <a:avLst/>
          </a:prstGeom>
        </p:spPr>
        <p:txBody>
          <a:bodyPr lIns="91439" rIns="91439">
            <a:noAutofit/>
          </a:bodyPr>
          <a:lstStyle/>
          <a:p>
            <a:endParaRPr/>
          </a:p>
        </p:txBody>
      </p:sp>
      <p:sp>
        <p:nvSpPr>
          <p:cNvPr id="106" name="正文级别 1…"/>
          <p:cNvSpPr txBox="1">
            <a:spLocks noGrp="1"/>
          </p:cNvSpPr>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正文级别 1</a:t>
            </a:r>
          </a:p>
          <a:p>
            <a:pPr lvl="1"/>
            <a:r>
              <a:t>正文级别 2</a:t>
            </a:r>
          </a:p>
          <a:p>
            <a:pPr lvl="2"/>
            <a:r>
              <a:t>正文级别 3</a:t>
            </a:r>
          </a:p>
          <a:p>
            <a:pPr lvl="3"/>
            <a:r>
              <a:t>正文级别 4</a:t>
            </a:r>
          </a:p>
          <a:p>
            <a:pPr lvl="4"/>
            <a:r>
              <a:t>正文级别 5</a:t>
            </a:r>
          </a:p>
        </p:txBody>
      </p:sp>
      <p:sp>
        <p:nvSpPr>
          <p:cNvPr id="10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描述">
    <p:spTree>
      <p:nvGrpSpPr>
        <p:cNvPr id="1" name=""/>
        <p:cNvGrpSpPr/>
        <p:nvPr/>
      </p:nvGrpSpPr>
      <p:grpSpPr>
        <a:xfrm>
          <a:off x="0" y="0"/>
          <a:ext cx="0" cy="0"/>
          <a:chOff x="0" y="0"/>
          <a:chExt cx="0" cy="0"/>
        </a:xfrm>
      </p:grpSpPr>
      <p:sp>
        <p:nvSpPr>
          <p:cNvPr id="114" name="标题文本"/>
          <p:cNvSpPr txBox="1">
            <a:spLocks noGrp="1"/>
          </p:cNvSpPr>
          <p:nvPr>
            <p:ph type="title"/>
          </p:nvPr>
        </p:nvSpPr>
        <p:spPr>
          <a:xfrm>
            <a:off x="677335" y="609600"/>
            <a:ext cx="8596669" cy="3403600"/>
          </a:xfrm>
          <a:prstGeom prst="rect">
            <a:avLst/>
          </a:prstGeom>
        </p:spPr>
        <p:txBody>
          <a:bodyPr anchor="ctr"/>
          <a:lstStyle>
            <a:lvl1pPr>
              <a:defRPr sz="4400"/>
            </a:lvl1pPr>
          </a:lstStyle>
          <a:p>
            <a:r>
              <a:t>标题文本</a:t>
            </a:r>
          </a:p>
        </p:txBody>
      </p:sp>
      <p:sp>
        <p:nvSpPr>
          <p:cNvPr id="115" name="正文级别 1…"/>
          <p:cNvSpPr txBox="1">
            <a:spLocks noGrp="1"/>
          </p:cNvSpPr>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1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6"/>
          <p:cNvGrpSpPr/>
          <p:nvPr/>
        </p:nvGrpSpPr>
        <p:grpSpPr>
          <a:xfrm>
            <a:off x="-1" y="-8468"/>
            <a:ext cx="12192002" cy="6866469"/>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3" name="Straight Connector 20"/>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4"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5"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6" name="Isosceles Triangle 23"/>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7"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9"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11" name="Isosceles Triangle 28"/>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13" name="标题文本"/>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标题文本</a:t>
            </a:r>
          </a:p>
        </p:txBody>
      </p:sp>
      <p:sp>
        <p:nvSpPr>
          <p:cNvPr id="14"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15" name="幻灯片编号"/>
          <p:cNvSpPr txBox="1">
            <a:spLocks noGrp="1"/>
          </p:cNvSpPr>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j-lt"/>
          <a:ea typeface="+mj-ea"/>
          <a:cs typeface="+mj-c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7"/>
          <p:cNvSpPr/>
          <p:nvPr/>
        </p:nvSpPr>
        <p:spPr>
          <a:xfrm>
            <a:off x="0" y="0"/>
            <a:ext cx="12192000" cy="686646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87" name="Isosceles Triangle 9"/>
          <p:cNvSpPr/>
          <p:nvPr/>
        </p:nvSpPr>
        <p:spPr>
          <a:xfrm>
            <a:off x="7738533" y="3818466"/>
            <a:ext cx="4450293" cy="30395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3">
              <a:alpha val="88000"/>
            </a:schemeClr>
          </a:solidFill>
          <a:ln w="12700">
            <a:miter lim="400000"/>
          </a:ln>
        </p:spPr>
        <p:txBody>
          <a:bodyPr lIns="45719" rIns="45719"/>
          <a:lstStyle/>
          <a:p>
            <a:endParaRPr/>
          </a:p>
        </p:txBody>
      </p:sp>
      <p:sp>
        <p:nvSpPr>
          <p:cNvPr id="188" name="Straight Connector 11"/>
          <p:cNvSpPr/>
          <p:nvPr/>
        </p:nvSpPr>
        <p:spPr>
          <a:xfrm>
            <a:off x="10134600" y="-1"/>
            <a:ext cx="1727201" cy="6858002"/>
          </a:xfrm>
          <a:prstGeom prst="line">
            <a:avLst/>
          </a:prstGeom>
          <a:ln w="15875" cap="sq">
            <a:solidFill>
              <a:schemeClr val="accent2"/>
            </a:solidFill>
            <a:bevel/>
          </a:ln>
        </p:spPr>
        <p:txBody>
          <a:bodyPr lIns="45719" rIns="45719"/>
          <a:lstStyle/>
          <a:p>
            <a:endParaRPr/>
          </a:p>
        </p:txBody>
      </p:sp>
      <p:sp>
        <p:nvSpPr>
          <p:cNvPr id="189" name="Straight Connector 13"/>
          <p:cNvSpPr/>
          <p:nvPr/>
        </p:nvSpPr>
        <p:spPr>
          <a:xfrm flipH="1">
            <a:off x="7425266" y="3681412"/>
            <a:ext cx="4763560" cy="3176588"/>
          </a:xfrm>
          <a:prstGeom prst="line">
            <a:avLst/>
          </a:prstGeom>
          <a:ln w="15875" cap="rnd">
            <a:solidFill>
              <a:schemeClr val="accent1"/>
            </a:solidFill>
          </a:ln>
        </p:spPr>
        <p:txBody>
          <a:bodyPr lIns="45719" rIns="45719"/>
          <a:lstStyle/>
          <a:p>
            <a:endParaRPr/>
          </a:p>
        </p:txBody>
      </p:sp>
      <p:sp>
        <p:nvSpPr>
          <p:cNvPr id="190" name="Rectangle 27"/>
          <p:cNvSpPr/>
          <p:nvPr/>
        </p:nvSpPr>
        <p:spPr>
          <a:xfrm>
            <a:off x="10425641" y="-1"/>
            <a:ext cx="1766360" cy="68580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chemeClr val="accent2"/>
          </a:solidFill>
          <a:ln w="12700">
            <a:miter lim="400000"/>
          </a:ln>
        </p:spPr>
        <p:txBody>
          <a:bodyPr lIns="45719" rIns="45719"/>
          <a:lstStyle/>
          <a:p>
            <a:endParaRPr/>
          </a:p>
        </p:txBody>
      </p:sp>
      <p:sp>
        <p:nvSpPr>
          <p:cNvPr id="191" name="Isosceles Triangle 17"/>
          <p:cNvSpPr/>
          <p:nvPr/>
        </p:nvSpPr>
        <p:spPr>
          <a:xfrm rot="10800000">
            <a:off x="0" y="0"/>
            <a:ext cx="842596" cy="56661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solidFill>
          <a:ln w="12700">
            <a:miter lim="400000"/>
          </a:ln>
        </p:spPr>
        <p:txBody>
          <a:bodyPr lIns="45719" rIns="45719"/>
          <a:lstStyle/>
          <a:p>
            <a:endParaRPr/>
          </a:p>
        </p:txBody>
      </p:sp>
      <p:sp>
        <p:nvSpPr>
          <p:cNvPr id="192" name="标题 1"/>
          <p:cNvSpPr txBox="1">
            <a:spLocks noGrp="1"/>
          </p:cNvSpPr>
          <p:nvPr>
            <p:ph type="ctrTitle"/>
          </p:nvPr>
        </p:nvSpPr>
        <p:spPr>
          <a:xfrm>
            <a:off x="1507067" y="1396999"/>
            <a:ext cx="7766937" cy="2653838"/>
          </a:xfrm>
          <a:prstGeom prst="rect">
            <a:avLst/>
          </a:prstGeom>
        </p:spPr>
        <p:txBody>
          <a:bodyPr/>
          <a:lstStyle/>
          <a:p>
            <a:r>
              <a:rPr>
                <a:latin typeface="+mn-lt"/>
                <a:ea typeface="+mn-ea"/>
                <a:cs typeface="+mn-cs"/>
                <a:sym typeface="Helvetica"/>
              </a:rPr>
              <a:t>计算机科学导论实验</a:t>
            </a:r>
            <a:br>
              <a:rPr>
                <a:latin typeface="+mn-lt"/>
                <a:ea typeface="+mn-ea"/>
                <a:cs typeface="+mn-cs"/>
                <a:sym typeface="Helvetica"/>
              </a:rPr>
            </a:br>
            <a:r>
              <a:t>——</a:t>
            </a:r>
            <a:r>
              <a:rPr>
                <a:latin typeface="+mn-lt"/>
                <a:ea typeface="+mn-ea"/>
                <a:cs typeface="+mn-cs"/>
                <a:sym typeface="Helvetica"/>
              </a:rPr>
              <a:t>系统实验</a:t>
            </a:r>
          </a:p>
        </p:txBody>
      </p:sp>
      <p:sp>
        <p:nvSpPr>
          <p:cNvPr id="193" name="副标题 2"/>
          <p:cNvSpPr txBox="1">
            <a:spLocks noGrp="1"/>
          </p:cNvSpPr>
          <p:nvPr>
            <p:ph type="subTitle" sz="quarter" idx="1"/>
          </p:nvPr>
        </p:nvSpPr>
        <p:spPr>
          <a:xfrm>
            <a:off x="1507067" y="4050832"/>
            <a:ext cx="7766937" cy="1096900"/>
          </a:xfrm>
          <a:prstGeom prst="rect">
            <a:avLst/>
          </a:prstGeom>
        </p:spPr>
        <p:txBody>
          <a:bodyPr/>
          <a:lstStyle/>
          <a:p>
            <a:r>
              <a:t>8-3</a:t>
            </a:r>
            <a:r>
              <a:rPr>
                <a:latin typeface="+mn-lt"/>
                <a:ea typeface="+mn-ea"/>
                <a:cs typeface="+mn-cs"/>
                <a:sym typeface="Helvetica"/>
              </a:rPr>
              <a:t>组</a:t>
            </a:r>
          </a:p>
          <a:p>
            <a:pPr>
              <a:defRPr>
                <a:latin typeface="+mn-lt"/>
                <a:ea typeface="+mn-ea"/>
                <a:cs typeface="+mn-cs"/>
                <a:sym typeface="Helvetica"/>
              </a:defRPr>
            </a:pPr>
            <a:r>
              <a:t>李昊宸，於修远，王庆恺，孙鼎程，王晨曦，徐晗</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标题 1"/>
          <p:cNvSpPr txBox="1">
            <a:spLocks noGrp="1"/>
          </p:cNvSpPr>
          <p:nvPr>
            <p:ph type="title"/>
          </p:nvPr>
        </p:nvSpPr>
        <p:spPr>
          <a:xfrm>
            <a:off x="677333" y="609600"/>
            <a:ext cx="8596670" cy="1320800"/>
          </a:xfrm>
          <a:prstGeom prst="rect">
            <a:avLst/>
          </a:prstGeom>
        </p:spPr>
        <p:txBody>
          <a:bodyPr/>
          <a:lstStyle>
            <a:lvl1pPr>
              <a:defRPr>
                <a:latin typeface="+mn-lt"/>
                <a:ea typeface="+mn-ea"/>
                <a:cs typeface="+mn-cs"/>
                <a:sym typeface="Helvetica"/>
              </a:defRPr>
            </a:lvl1pPr>
          </a:lstStyle>
          <a:p>
            <a:pPr>
              <a:defRPr>
                <a:latin typeface="+mj-lt"/>
                <a:ea typeface="+mj-ea"/>
                <a:cs typeface="+mj-cs"/>
                <a:sym typeface="Trebuchet MS"/>
              </a:defRPr>
            </a:pPr>
            <a:r>
              <a:rPr>
                <a:latin typeface="+mn-lt"/>
                <a:ea typeface="+mn-ea"/>
                <a:cs typeface="+mn-cs"/>
                <a:sym typeface="Helvetica"/>
              </a:rPr>
              <a:t>实验步骤</a:t>
            </a:r>
          </a:p>
        </p:txBody>
      </p:sp>
      <p:sp>
        <p:nvSpPr>
          <p:cNvPr id="252" name="内容占位符 2"/>
          <p:cNvSpPr txBox="1">
            <a:spLocks noGrp="1"/>
          </p:cNvSpPr>
          <p:nvPr>
            <p:ph type="body" sz="half" idx="1"/>
          </p:nvPr>
        </p:nvSpPr>
        <p:spPr>
          <a:xfrm>
            <a:off x="677333" y="1577130"/>
            <a:ext cx="6440699" cy="4991450"/>
          </a:xfrm>
          <a:prstGeom prst="rect">
            <a:avLst/>
          </a:prstGeom>
        </p:spPr>
        <p:txBody>
          <a:bodyPr/>
          <a:lstStyle/>
          <a:p>
            <a:pPr marL="325754" indent="-325754" defTabSz="434340">
              <a:lnSpc>
                <a:spcPct val="150000"/>
              </a:lnSpc>
              <a:spcBef>
                <a:spcPts val="900"/>
              </a:spcBef>
              <a:defRPr sz="1900"/>
            </a:pPr>
            <a:r>
              <a:rPr>
                <a:latin typeface="+mn-lt"/>
                <a:ea typeface="+mn-ea"/>
                <a:cs typeface="+mn-cs"/>
                <a:sym typeface="Helvetica"/>
              </a:rPr>
              <a:t>如果奸臣发送给忠臣的信息中，三个忠臣的信息是相同的（不妨为就绪），另外一个忠臣的得到的状态与其余三个忠臣不同（为整备）。那么此时，在第二步信息传递结束之后，指向奸臣的四个箭头之中，有三个为绿色，一个为红色。按照我们的协议，所有的忠臣看到的都是这种情况。所以所有忠臣得到的信息为奸臣（事实上，并没有判断出谁是奸臣）的部队已经就绪。所以各个忠臣所知的就绪部队的数目没有差别，所以按照就绪军队的数目大于</a:t>
            </a:r>
            <a:r>
              <a:t>2</a:t>
            </a:r>
            <a:r>
              <a:rPr>
                <a:latin typeface="+mn-lt"/>
                <a:ea typeface="+mn-ea"/>
                <a:cs typeface="+mn-cs"/>
                <a:sym typeface="Helvetica"/>
              </a:rPr>
              <a:t>则攻击的判断条件进行决策，可以满足胜利条件。</a:t>
            </a:r>
          </a:p>
        </p:txBody>
      </p:sp>
      <p:pic>
        <p:nvPicPr>
          <p:cNvPr id="253" name="图片 4" descr="图片 4"/>
          <p:cNvPicPr>
            <a:picLocks noChangeAspect="1"/>
          </p:cNvPicPr>
          <p:nvPr/>
        </p:nvPicPr>
        <p:blipFill>
          <a:blip r:embed="rId2">
            <a:extLst/>
          </a:blip>
          <a:srcRect l="10021" r="17488" b="9345"/>
          <a:stretch>
            <a:fillRect/>
          </a:stretch>
        </p:blipFill>
        <p:spPr>
          <a:xfrm>
            <a:off x="7118030" y="1577129"/>
            <a:ext cx="4311943" cy="403510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E8A3C-20A8-4FE7-BCCA-A4F3D6A7E652}"/>
              </a:ext>
            </a:extLst>
          </p:cNvPr>
          <p:cNvSpPr>
            <a:spLocks noGrp="1"/>
          </p:cNvSpPr>
          <p:nvPr>
            <p:ph type="title"/>
          </p:nvPr>
        </p:nvSpPr>
        <p:spPr/>
        <p:txBody>
          <a:bodyPr/>
          <a:lstStyle/>
          <a:p>
            <a:r>
              <a:rPr lang="zh-CN" altLang="en-US" dirty="0"/>
              <a:t>另外一个思路</a:t>
            </a:r>
          </a:p>
        </p:txBody>
      </p:sp>
      <p:sp>
        <p:nvSpPr>
          <p:cNvPr id="3" name="文本占位符 2">
            <a:extLst>
              <a:ext uri="{FF2B5EF4-FFF2-40B4-BE49-F238E27FC236}">
                <a16:creationId xmlns:a16="http://schemas.microsoft.com/office/drawing/2014/main" id="{847E7B9A-90D3-48DC-90F1-EB497BDD22FB}"/>
              </a:ext>
            </a:extLst>
          </p:cNvPr>
          <p:cNvSpPr>
            <a:spLocks noGrp="1"/>
          </p:cNvSpPr>
          <p:nvPr>
            <p:ph type="body" sz="half" idx="1"/>
          </p:nvPr>
        </p:nvSpPr>
        <p:spPr/>
        <p:txBody>
          <a:bodyPr/>
          <a:lstStyle/>
          <a:p>
            <a:r>
              <a:rPr lang="zh-CN" altLang="en-US" dirty="0"/>
              <a:t>一：每个人将自己的情况（</a:t>
            </a:r>
            <a:r>
              <a:rPr lang="en-US" altLang="zh-CN" dirty="0"/>
              <a:t>R</a:t>
            </a:r>
            <a:r>
              <a:rPr lang="zh-CN" altLang="en-US" dirty="0"/>
              <a:t>：</a:t>
            </a:r>
            <a:r>
              <a:rPr lang="en-US" altLang="zh-CN" dirty="0"/>
              <a:t>ready  N</a:t>
            </a:r>
            <a:r>
              <a:rPr lang="zh-CN" altLang="en-US" dirty="0"/>
              <a:t>：</a:t>
            </a:r>
            <a:r>
              <a:rPr lang="en-US" altLang="zh-CN" dirty="0"/>
              <a:t>not ready</a:t>
            </a:r>
            <a:r>
              <a:rPr lang="zh-CN" altLang="en-US" dirty="0"/>
              <a:t>）告诉其他所有人</a:t>
            </a:r>
            <a:endParaRPr lang="en-US" altLang="zh-CN" dirty="0"/>
          </a:p>
          <a:p>
            <a:r>
              <a:rPr lang="zh-CN" altLang="en-US" dirty="0"/>
              <a:t>二：每个人根据自己收到的情况，</a:t>
            </a:r>
            <a:endParaRPr lang="en-US" altLang="zh-CN" dirty="0"/>
          </a:p>
          <a:p>
            <a:r>
              <a:rPr lang="en-US" altLang="zh-CN" dirty="0"/>
              <a:t>     1</a:t>
            </a:r>
            <a:r>
              <a:rPr lang="zh-CN" altLang="en-US" dirty="0"/>
              <a:t>）如果有人未给此人发消息，那么此人将认定这个人是内奸，他根据其他忠臣的决策做出服从多数的口头决策（默认</a:t>
            </a:r>
            <a:r>
              <a:rPr lang="en-US" altLang="zh-CN" dirty="0"/>
              <a:t>2R2N</a:t>
            </a:r>
            <a:r>
              <a:rPr lang="zh-CN" altLang="en-US" dirty="0"/>
              <a:t>做出</a:t>
            </a:r>
            <a:r>
              <a:rPr lang="en-US" altLang="zh-CN" dirty="0"/>
              <a:t>N</a:t>
            </a:r>
            <a:r>
              <a:rPr lang="zh-CN" altLang="en-US" dirty="0"/>
              <a:t>决策）并告知所有人他的口头决策</a:t>
            </a:r>
            <a:endParaRPr lang="en-US" altLang="zh-CN" dirty="0"/>
          </a:p>
          <a:p>
            <a:r>
              <a:rPr lang="en-US" altLang="zh-CN" dirty="0"/>
              <a:t>      2</a:t>
            </a:r>
            <a:r>
              <a:rPr lang="zh-CN" altLang="en-US" dirty="0"/>
              <a:t>）所有人都发了消息，那么他做出服从多数的口头决策，并告知所有人他的口头决策</a:t>
            </a:r>
            <a:endParaRPr lang="en-US" altLang="zh-CN" dirty="0"/>
          </a:p>
          <a:p>
            <a:r>
              <a:rPr lang="zh-CN" altLang="en-US" dirty="0"/>
              <a:t>三：此时每个人都会收到其他所有人的口头决策。如果某人收到的相同口头决策数（包括自己）大于等于</a:t>
            </a:r>
            <a:r>
              <a:rPr lang="en-US" altLang="zh-CN" dirty="0"/>
              <a:t>4</a:t>
            </a:r>
            <a:r>
              <a:rPr lang="zh-CN" altLang="en-US" dirty="0"/>
              <a:t>个，或者收到</a:t>
            </a:r>
            <a:r>
              <a:rPr lang="en-US" altLang="zh-CN" dirty="0"/>
              <a:t>3</a:t>
            </a:r>
            <a:r>
              <a:rPr lang="zh-CN" altLang="en-US" dirty="0"/>
              <a:t>个相同决策和</a:t>
            </a:r>
            <a:r>
              <a:rPr lang="en-US" altLang="zh-CN" dirty="0"/>
              <a:t>1</a:t>
            </a:r>
            <a:r>
              <a:rPr lang="zh-CN" altLang="en-US" dirty="0"/>
              <a:t>个不同决策（此时意味着内奸没有给他发口头决策的消息并且他已经可以确定真实状态为</a:t>
            </a:r>
            <a:r>
              <a:rPr lang="en-US" altLang="zh-CN" dirty="0"/>
              <a:t>3A1B</a:t>
            </a:r>
            <a:r>
              <a:rPr lang="zh-CN" altLang="en-US" dirty="0"/>
              <a:t>），则他向所有人发布一个“声明”</a:t>
            </a:r>
          </a:p>
        </p:txBody>
      </p:sp>
    </p:spTree>
    <p:extLst>
      <p:ext uri="{BB962C8B-B14F-4D97-AF65-F5344CB8AC3E}">
        <p14:creationId xmlns:p14="http://schemas.microsoft.com/office/powerpoint/2010/main" val="13110495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49AD2-359D-4B50-99C3-D6C26DB17AF2}"/>
              </a:ext>
            </a:extLst>
          </p:cNvPr>
          <p:cNvSpPr>
            <a:spLocks noGrp="1"/>
          </p:cNvSpPr>
          <p:nvPr>
            <p:ph type="title"/>
          </p:nvPr>
        </p:nvSpPr>
        <p:spPr/>
        <p:txBody>
          <a:bodyPr/>
          <a:lstStyle/>
          <a:p>
            <a:r>
              <a:rPr lang="zh-CN" altLang="en-US" dirty="0"/>
              <a:t>另外一个思路</a:t>
            </a:r>
          </a:p>
        </p:txBody>
      </p:sp>
      <p:sp>
        <p:nvSpPr>
          <p:cNvPr id="3" name="文本占位符 2">
            <a:extLst>
              <a:ext uri="{FF2B5EF4-FFF2-40B4-BE49-F238E27FC236}">
                <a16:creationId xmlns:a16="http://schemas.microsoft.com/office/drawing/2014/main" id="{05820045-E797-47E2-892B-B9E1DDFEF286}"/>
              </a:ext>
            </a:extLst>
          </p:cNvPr>
          <p:cNvSpPr>
            <a:spLocks noGrp="1"/>
          </p:cNvSpPr>
          <p:nvPr>
            <p:ph type="body" sz="half" idx="1"/>
          </p:nvPr>
        </p:nvSpPr>
        <p:spPr/>
        <p:txBody>
          <a:bodyPr/>
          <a:lstStyle/>
          <a:p>
            <a:r>
              <a:rPr lang="en-US" altLang="zh-CN" dirty="0"/>
              <a:t>   </a:t>
            </a:r>
            <a:r>
              <a:rPr lang="zh-CN" altLang="en-US" dirty="0"/>
              <a:t>三：</a:t>
            </a:r>
            <a:endParaRPr lang="en-US" altLang="zh-CN" dirty="0"/>
          </a:p>
          <a:p>
            <a:r>
              <a:rPr lang="en-US" altLang="zh-CN" dirty="0"/>
              <a:t>       1</a:t>
            </a:r>
            <a:r>
              <a:rPr lang="zh-CN" altLang="en-US" dirty="0"/>
              <a:t>）若某人收到的“声明”数大于等于</a:t>
            </a:r>
            <a:r>
              <a:rPr lang="en-US" altLang="zh-CN" dirty="0"/>
              <a:t>4</a:t>
            </a:r>
            <a:r>
              <a:rPr lang="zh-CN" altLang="en-US" dirty="0"/>
              <a:t>个，那么他服从所有人的口头决策中多数人的决策</a:t>
            </a:r>
            <a:endParaRPr lang="en-US" altLang="zh-CN" dirty="0"/>
          </a:p>
          <a:p>
            <a:r>
              <a:rPr lang="en-US" altLang="zh-CN" dirty="0"/>
              <a:t>       2</a:t>
            </a:r>
            <a:r>
              <a:rPr lang="zh-CN" altLang="en-US" dirty="0"/>
              <a:t>）反之，那么所有忠臣可以确定，忠臣之中的真实状态为</a:t>
            </a:r>
            <a:r>
              <a:rPr lang="en-US" altLang="zh-CN" dirty="0"/>
              <a:t>2N2R,</a:t>
            </a:r>
            <a:r>
              <a:rPr lang="zh-CN" altLang="en-US" dirty="0"/>
              <a:t>于是所有忠臣做出</a:t>
            </a:r>
            <a:r>
              <a:rPr lang="en-US" altLang="zh-CN" dirty="0"/>
              <a:t>N</a:t>
            </a:r>
            <a:r>
              <a:rPr lang="zh-CN" altLang="en-US" dirty="0"/>
              <a:t>的选择。</a:t>
            </a:r>
            <a:endParaRPr lang="en-US" altLang="zh-CN" dirty="0"/>
          </a:p>
          <a:p>
            <a:r>
              <a:rPr lang="zh-CN" altLang="en-US" dirty="0"/>
              <a:t>   四：所有人公布自己的最终决策，所有忠臣：</a:t>
            </a:r>
            <a:endParaRPr lang="en-US" altLang="zh-CN" dirty="0"/>
          </a:p>
          <a:p>
            <a:r>
              <a:rPr lang="en-US" altLang="zh-CN" dirty="0"/>
              <a:t>        1</a:t>
            </a:r>
            <a:r>
              <a:rPr lang="zh-CN" altLang="en-US" dirty="0"/>
              <a:t>）所有人都发了决策，那么选择多数人作为决策</a:t>
            </a:r>
            <a:endParaRPr lang="en-US" altLang="zh-CN" dirty="0"/>
          </a:p>
          <a:p>
            <a:r>
              <a:rPr lang="en-US" altLang="zh-CN" dirty="0"/>
              <a:t>        2</a:t>
            </a:r>
            <a:r>
              <a:rPr lang="zh-CN" altLang="en-US" dirty="0"/>
              <a:t>）有人没发</a:t>
            </a:r>
            <a:r>
              <a:rPr lang="zh-CN" altLang="en-US"/>
              <a:t>决策，那么他是内奸。</a:t>
            </a:r>
            <a:endParaRPr lang="zh-CN" altLang="en-US" dirty="0"/>
          </a:p>
        </p:txBody>
      </p:sp>
    </p:spTree>
    <p:extLst>
      <p:ext uri="{BB962C8B-B14F-4D97-AF65-F5344CB8AC3E}">
        <p14:creationId xmlns:p14="http://schemas.microsoft.com/office/powerpoint/2010/main" val="27606334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EA9C6-7D98-44F8-A357-F27C2A874723}"/>
              </a:ext>
            </a:extLst>
          </p:cNvPr>
          <p:cNvSpPr>
            <a:spLocks noGrp="1"/>
          </p:cNvSpPr>
          <p:nvPr>
            <p:ph type="title"/>
          </p:nvPr>
        </p:nvSpPr>
        <p:spPr/>
        <p:txBody>
          <a:bodyPr/>
          <a:lstStyle/>
          <a:p>
            <a:r>
              <a:rPr lang="en-US" altLang="zh-CN" dirty="0"/>
              <a:t>Proof</a:t>
            </a:r>
            <a:endParaRPr lang="zh-CN" altLang="en-US" dirty="0"/>
          </a:p>
        </p:txBody>
      </p:sp>
      <p:sp>
        <p:nvSpPr>
          <p:cNvPr id="3" name="文本占位符 2">
            <a:extLst>
              <a:ext uri="{FF2B5EF4-FFF2-40B4-BE49-F238E27FC236}">
                <a16:creationId xmlns:a16="http://schemas.microsoft.com/office/drawing/2014/main" id="{58D13EC9-EF47-4CEE-8404-B9E958AD9CF6}"/>
              </a:ext>
            </a:extLst>
          </p:cNvPr>
          <p:cNvSpPr>
            <a:spLocks noGrp="1"/>
          </p:cNvSpPr>
          <p:nvPr>
            <p:ph type="body" sz="half" idx="1"/>
          </p:nvPr>
        </p:nvSpPr>
        <p:spPr/>
        <p:txBody>
          <a:bodyPr/>
          <a:lstStyle/>
          <a:p>
            <a:r>
              <a:rPr lang="zh-CN" altLang="en-US" dirty="0"/>
              <a:t>我们按照忠臣的真实情况进行讨论</a:t>
            </a:r>
            <a:endParaRPr lang="en-US" altLang="zh-CN" dirty="0"/>
          </a:p>
          <a:p>
            <a:r>
              <a:rPr lang="zh-CN" altLang="en-US" dirty="0"/>
              <a:t>一：</a:t>
            </a:r>
            <a:r>
              <a:rPr lang="en-US" altLang="zh-CN" dirty="0"/>
              <a:t>4 R</a:t>
            </a:r>
          </a:p>
          <a:p>
            <a:r>
              <a:rPr lang="en-US" altLang="zh-CN" dirty="0"/>
              <a:t>    </a:t>
            </a:r>
            <a:r>
              <a:rPr lang="zh-CN" altLang="en-US" dirty="0"/>
              <a:t>忠臣第一轮收到的是</a:t>
            </a:r>
            <a:r>
              <a:rPr lang="en-US" altLang="zh-CN" dirty="0"/>
              <a:t>4R</a:t>
            </a:r>
            <a:r>
              <a:rPr lang="zh-CN" altLang="en-US" dirty="0"/>
              <a:t>或</a:t>
            </a:r>
            <a:r>
              <a:rPr lang="en-US" altLang="zh-CN" dirty="0"/>
              <a:t>4R1N</a:t>
            </a:r>
            <a:r>
              <a:rPr lang="zh-CN" altLang="en-US" dirty="0"/>
              <a:t>或</a:t>
            </a:r>
            <a:r>
              <a:rPr lang="en-US" altLang="zh-CN" dirty="0"/>
              <a:t>5R</a:t>
            </a:r>
            <a:r>
              <a:rPr lang="zh-CN" altLang="en-US" dirty="0"/>
              <a:t>，故忠臣的的口头决策均为</a:t>
            </a:r>
            <a:r>
              <a:rPr lang="en-US" altLang="zh-CN" dirty="0"/>
              <a:t>R</a:t>
            </a:r>
            <a:r>
              <a:rPr lang="zh-CN" altLang="en-US" dirty="0"/>
              <a:t>，第二轮收到的口头决策依旧是</a:t>
            </a:r>
            <a:r>
              <a:rPr lang="en-US" altLang="zh-CN" dirty="0"/>
              <a:t>4R</a:t>
            </a:r>
            <a:r>
              <a:rPr lang="zh-CN" altLang="en-US" dirty="0"/>
              <a:t>或</a:t>
            </a:r>
            <a:r>
              <a:rPr lang="en-US" altLang="zh-CN" dirty="0"/>
              <a:t>4R1N</a:t>
            </a:r>
            <a:r>
              <a:rPr lang="zh-CN" altLang="en-US" dirty="0"/>
              <a:t>或</a:t>
            </a:r>
            <a:r>
              <a:rPr lang="en-US" altLang="zh-CN" dirty="0"/>
              <a:t>5R</a:t>
            </a:r>
            <a:r>
              <a:rPr lang="zh-CN" altLang="en-US" dirty="0"/>
              <a:t>，故</a:t>
            </a:r>
            <a:r>
              <a:rPr lang="zh-CN" altLang="en-US" dirty="0">
                <a:solidFill>
                  <a:schemeClr val="accent5"/>
                </a:solidFill>
              </a:rPr>
              <a:t>每个忠臣都将至少收到</a:t>
            </a:r>
            <a:r>
              <a:rPr lang="en-US" altLang="zh-CN" dirty="0">
                <a:solidFill>
                  <a:schemeClr val="accent5"/>
                </a:solidFill>
              </a:rPr>
              <a:t>4</a:t>
            </a:r>
            <a:r>
              <a:rPr lang="zh-CN" altLang="en-US" dirty="0">
                <a:solidFill>
                  <a:schemeClr val="accent5"/>
                </a:solidFill>
              </a:rPr>
              <a:t>个声明</a:t>
            </a:r>
            <a:r>
              <a:rPr lang="zh-CN" altLang="en-US" dirty="0"/>
              <a:t>，于是他们都选择</a:t>
            </a:r>
            <a:r>
              <a:rPr lang="en-US" altLang="zh-CN" dirty="0"/>
              <a:t>R</a:t>
            </a:r>
            <a:r>
              <a:rPr lang="zh-CN" altLang="en-US" dirty="0"/>
              <a:t>，胜利</a:t>
            </a:r>
            <a:endParaRPr lang="en-US" altLang="zh-CN" dirty="0"/>
          </a:p>
          <a:p>
            <a:r>
              <a:rPr lang="zh-CN" altLang="en-US" dirty="0"/>
              <a:t>二：</a:t>
            </a:r>
            <a:r>
              <a:rPr lang="en-US" altLang="zh-CN" dirty="0"/>
              <a:t>4 N</a:t>
            </a:r>
          </a:p>
          <a:p>
            <a:r>
              <a:rPr lang="en-US" altLang="zh-CN" dirty="0"/>
              <a:t>    </a:t>
            </a:r>
            <a:r>
              <a:rPr lang="zh-CN" altLang="en-US" dirty="0"/>
              <a:t>忠臣第一轮收到的是</a:t>
            </a:r>
            <a:r>
              <a:rPr lang="en-US" altLang="zh-CN" dirty="0"/>
              <a:t>4N</a:t>
            </a:r>
            <a:r>
              <a:rPr lang="zh-CN" altLang="en-US" dirty="0"/>
              <a:t>或</a:t>
            </a:r>
            <a:r>
              <a:rPr lang="en-US" altLang="zh-CN" dirty="0"/>
              <a:t>4N1R</a:t>
            </a:r>
            <a:r>
              <a:rPr lang="zh-CN" altLang="en-US" dirty="0"/>
              <a:t>或</a:t>
            </a:r>
            <a:r>
              <a:rPr lang="en-US" altLang="zh-CN" dirty="0"/>
              <a:t>5N</a:t>
            </a:r>
            <a:r>
              <a:rPr lang="zh-CN" altLang="en-US" dirty="0"/>
              <a:t>，故忠臣的的口头决策均为</a:t>
            </a:r>
            <a:r>
              <a:rPr lang="en-US" altLang="zh-CN" dirty="0"/>
              <a:t>N</a:t>
            </a:r>
            <a:r>
              <a:rPr lang="zh-CN" altLang="en-US" dirty="0"/>
              <a:t>，第二轮收到的口头决策依旧是</a:t>
            </a:r>
            <a:r>
              <a:rPr lang="en-US" altLang="zh-CN" dirty="0"/>
              <a:t>4N</a:t>
            </a:r>
            <a:r>
              <a:rPr lang="zh-CN" altLang="en-US" dirty="0"/>
              <a:t>或</a:t>
            </a:r>
            <a:r>
              <a:rPr lang="en-US" altLang="zh-CN" dirty="0"/>
              <a:t>4N1R</a:t>
            </a:r>
            <a:r>
              <a:rPr lang="zh-CN" altLang="en-US" dirty="0"/>
              <a:t>或</a:t>
            </a:r>
            <a:r>
              <a:rPr lang="en-US" altLang="zh-CN" dirty="0"/>
              <a:t>5N </a:t>
            </a:r>
            <a:r>
              <a:rPr lang="zh-CN" altLang="en-US" dirty="0"/>
              <a:t>，故</a:t>
            </a:r>
            <a:r>
              <a:rPr lang="zh-CN" altLang="en-US" dirty="0">
                <a:solidFill>
                  <a:schemeClr val="accent5"/>
                </a:solidFill>
              </a:rPr>
              <a:t>每个忠臣都将至少收到</a:t>
            </a:r>
            <a:r>
              <a:rPr lang="en-US" altLang="zh-CN" dirty="0">
                <a:solidFill>
                  <a:schemeClr val="accent5"/>
                </a:solidFill>
              </a:rPr>
              <a:t>4</a:t>
            </a:r>
            <a:r>
              <a:rPr lang="zh-CN" altLang="en-US" dirty="0">
                <a:solidFill>
                  <a:schemeClr val="accent5"/>
                </a:solidFill>
              </a:rPr>
              <a:t>个声明</a:t>
            </a:r>
            <a:r>
              <a:rPr lang="zh-CN" altLang="en-US" dirty="0"/>
              <a:t>，于是他们都选择</a:t>
            </a:r>
            <a:r>
              <a:rPr lang="en-US" altLang="zh-CN" dirty="0"/>
              <a:t>N</a:t>
            </a:r>
            <a:r>
              <a:rPr lang="zh-CN" altLang="en-US" dirty="0"/>
              <a:t>，胜利</a:t>
            </a:r>
          </a:p>
          <a:p>
            <a:endParaRPr lang="zh-CN" altLang="en-US" dirty="0"/>
          </a:p>
        </p:txBody>
      </p:sp>
    </p:spTree>
    <p:extLst>
      <p:ext uri="{BB962C8B-B14F-4D97-AF65-F5344CB8AC3E}">
        <p14:creationId xmlns:p14="http://schemas.microsoft.com/office/powerpoint/2010/main" val="42435054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EA9C6-7D98-44F8-A357-F27C2A874723}"/>
              </a:ext>
            </a:extLst>
          </p:cNvPr>
          <p:cNvSpPr>
            <a:spLocks noGrp="1"/>
          </p:cNvSpPr>
          <p:nvPr>
            <p:ph type="title"/>
          </p:nvPr>
        </p:nvSpPr>
        <p:spPr/>
        <p:txBody>
          <a:bodyPr/>
          <a:lstStyle/>
          <a:p>
            <a:r>
              <a:rPr lang="en-US" altLang="zh-CN" dirty="0"/>
              <a:t>Proof</a:t>
            </a:r>
            <a:endParaRPr lang="zh-CN" altLang="en-US" dirty="0"/>
          </a:p>
        </p:txBody>
      </p:sp>
      <p:sp>
        <p:nvSpPr>
          <p:cNvPr id="3" name="文本占位符 2">
            <a:extLst>
              <a:ext uri="{FF2B5EF4-FFF2-40B4-BE49-F238E27FC236}">
                <a16:creationId xmlns:a16="http://schemas.microsoft.com/office/drawing/2014/main" id="{58D13EC9-EF47-4CEE-8404-B9E958AD9CF6}"/>
              </a:ext>
            </a:extLst>
          </p:cNvPr>
          <p:cNvSpPr>
            <a:spLocks noGrp="1"/>
          </p:cNvSpPr>
          <p:nvPr>
            <p:ph type="body" sz="half" idx="1"/>
          </p:nvPr>
        </p:nvSpPr>
        <p:spPr/>
        <p:txBody>
          <a:bodyPr>
            <a:normAutofit/>
          </a:bodyPr>
          <a:lstStyle/>
          <a:p>
            <a:r>
              <a:rPr lang="zh-CN" altLang="en-US" dirty="0"/>
              <a:t>我们按照忠臣的真实情况进行讨论</a:t>
            </a:r>
            <a:endParaRPr lang="en-US" altLang="zh-CN" dirty="0"/>
          </a:p>
          <a:p>
            <a:r>
              <a:rPr lang="zh-CN" altLang="en-US" dirty="0"/>
              <a:t>三：</a:t>
            </a:r>
            <a:r>
              <a:rPr lang="en-US" altLang="zh-CN" dirty="0"/>
              <a:t>3 R 1 N</a:t>
            </a:r>
          </a:p>
          <a:p>
            <a:r>
              <a:rPr lang="en-US" altLang="zh-CN" dirty="0"/>
              <a:t>    </a:t>
            </a:r>
            <a:r>
              <a:rPr lang="zh-CN" altLang="en-US" dirty="0"/>
              <a:t>忠臣第一轮收到的是</a:t>
            </a:r>
            <a:r>
              <a:rPr lang="en-US" altLang="zh-CN" dirty="0"/>
              <a:t>3R 1N</a:t>
            </a:r>
            <a:r>
              <a:rPr lang="zh-CN" altLang="en-US" dirty="0"/>
              <a:t>或</a:t>
            </a:r>
            <a:r>
              <a:rPr lang="en-US" altLang="zh-CN" dirty="0"/>
              <a:t>3R 2N </a:t>
            </a:r>
            <a:r>
              <a:rPr lang="zh-CN" altLang="en-US" dirty="0"/>
              <a:t>或</a:t>
            </a:r>
            <a:r>
              <a:rPr lang="en-US" altLang="zh-CN" dirty="0"/>
              <a:t>4R 1N</a:t>
            </a:r>
            <a:r>
              <a:rPr lang="zh-CN" altLang="en-US" dirty="0"/>
              <a:t>，故忠臣的的口头决策均为</a:t>
            </a:r>
            <a:r>
              <a:rPr lang="en-US" altLang="zh-CN" dirty="0"/>
              <a:t>R</a:t>
            </a:r>
            <a:r>
              <a:rPr lang="zh-CN" altLang="en-US" dirty="0"/>
              <a:t>，第二轮收到的口头决策是</a:t>
            </a:r>
            <a:r>
              <a:rPr lang="en-US" altLang="zh-CN" dirty="0"/>
              <a:t>4R</a:t>
            </a:r>
            <a:r>
              <a:rPr lang="zh-CN" altLang="en-US" dirty="0"/>
              <a:t>或</a:t>
            </a:r>
            <a:r>
              <a:rPr lang="en-US" altLang="zh-CN" dirty="0"/>
              <a:t>4R1N</a:t>
            </a:r>
            <a:r>
              <a:rPr lang="zh-CN" altLang="en-US" dirty="0"/>
              <a:t>或</a:t>
            </a:r>
            <a:r>
              <a:rPr lang="en-US" altLang="zh-CN" dirty="0"/>
              <a:t>5R</a:t>
            </a:r>
            <a:r>
              <a:rPr lang="zh-CN" altLang="en-US" dirty="0"/>
              <a:t>，故</a:t>
            </a:r>
            <a:r>
              <a:rPr lang="zh-CN" altLang="en-US" dirty="0">
                <a:solidFill>
                  <a:schemeClr val="accent5"/>
                </a:solidFill>
              </a:rPr>
              <a:t>每个忠臣都将至少收到</a:t>
            </a:r>
            <a:r>
              <a:rPr lang="en-US" altLang="zh-CN" dirty="0">
                <a:solidFill>
                  <a:schemeClr val="accent5"/>
                </a:solidFill>
              </a:rPr>
              <a:t>4</a:t>
            </a:r>
            <a:r>
              <a:rPr lang="zh-CN" altLang="en-US" dirty="0">
                <a:solidFill>
                  <a:schemeClr val="accent5"/>
                </a:solidFill>
              </a:rPr>
              <a:t>个声明</a:t>
            </a:r>
            <a:r>
              <a:rPr lang="zh-CN" altLang="en-US" dirty="0"/>
              <a:t>，于是他们都选择</a:t>
            </a:r>
            <a:r>
              <a:rPr lang="en-US" altLang="zh-CN" dirty="0"/>
              <a:t>R</a:t>
            </a:r>
            <a:r>
              <a:rPr lang="zh-CN" altLang="en-US" dirty="0"/>
              <a:t>，胜利</a:t>
            </a:r>
            <a:endParaRPr lang="en-US" altLang="zh-CN" dirty="0"/>
          </a:p>
          <a:p>
            <a:r>
              <a:rPr lang="zh-CN" altLang="en-US" dirty="0"/>
              <a:t>二：</a:t>
            </a:r>
            <a:r>
              <a:rPr lang="en-US" altLang="zh-CN" dirty="0"/>
              <a:t>3 N 1R</a:t>
            </a:r>
          </a:p>
          <a:p>
            <a:r>
              <a:rPr lang="en-US" altLang="zh-CN" dirty="0"/>
              <a:t>    </a:t>
            </a:r>
            <a:r>
              <a:rPr lang="zh-CN" altLang="en-US" dirty="0"/>
              <a:t>忠臣第一轮收到的是</a:t>
            </a:r>
            <a:r>
              <a:rPr lang="en-US" altLang="zh-CN" dirty="0"/>
              <a:t>3N 1R</a:t>
            </a:r>
            <a:r>
              <a:rPr lang="zh-CN" altLang="en-US" dirty="0"/>
              <a:t>或</a:t>
            </a:r>
            <a:r>
              <a:rPr lang="en-US" altLang="zh-CN" dirty="0"/>
              <a:t>3N 2R </a:t>
            </a:r>
            <a:r>
              <a:rPr lang="zh-CN" altLang="en-US" dirty="0"/>
              <a:t>或</a:t>
            </a:r>
            <a:r>
              <a:rPr lang="en-US" altLang="zh-CN" dirty="0"/>
              <a:t>4N 1R </a:t>
            </a:r>
            <a:r>
              <a:rPr lang="zh-CN" altLang="en-US" dirty="0"/>
              <a:t>，故忠臣的的口头决策均为</a:t>
            </a:r>
            <a:r>
              <a:rPr lang="en-US" altLang="zh-CN" dirty="0"/>
              <a:t>N</a:t>
            </a:r>
            <a:r>
              <a:rPr lang="zh-CN" altLang="en-US" dirty="0"/>
              <a:t>，第二轮收到的口头决策依旧是</a:t>
            </a:r>
            <a:r>
              <a:rPr lang="en-US" altLang="zh-CN" dirty="0"/>
              <a:t>4N</a:t>
            </a:r>
            <a:r>
              <a:rPr lang="zh-CN" altLang="en-US" dirty="0"/>
              <a:t>或</a:t>
            </a:r>
            <a:r>
              <a:rPr lang="en-US" altLang="zh-CN" dirty="0"/>
              <a:t>4N1R</a:t>
            </a:r>
            <a:r>
              <a:rPr lang="zh-CN" altLang="en-US" dirty="0"/>
              <a:t>或</a:t>
            </a:r>
            <a:r>
              <a:rPr lang="en-US" altLang="zh-CN" dirty="0"/>
              <a:t>5N </a:t>
            </a:r>
            <a:r>
              <a:rPr lang="zh-CN" altLang="en-US" dirty="0"/>
              <a:t>，故</a:t>
            </a:r>
            <a:r>
              <a:rPr lang="zh-CN" altLang="en-US" dirty="0">
                <a:solidFill>
                  <a:schemeClr val="accent5"/>
                </a:solidFill>
              </a:rPr>
              <a:t>每个忠臣都将至少收到</a:t>
            </a:r>
            <a:r>
              <a:rPr lang="en-US" altLang="zh-CN" dirty="0">
                <a:solidFill>
                  <a:schemeClr val="accent5"/>
                </a:solidFill>
              </a:rPr>
              <a:t>4</a:t>
            </a:r>
            <a:r>
              <a:rPr lang="zh-CN" altLang="en-US" dirty="0">
                <a:solidFill>
                  <a:schemeClr val="accent5"/>
                </a:solidFill>
              </a:rPr>
              <a:t>个声明</a:t>
            </a:r>
            <a:r>
              <a:rPr lang="zh-CN" altLang="en-US" dirty="0"/>
              <a:t>，于是他们都选择</a:t>
            </a:r>
            <a:r>
              <a:rPr lang="en-US" altLang="zh-CN" dirty="0"/>
              <a:t>N</a:t>
            </a:r>
            <a:r>
              <a:rPr lang="zh-CN" altLang="en-US" dirty="0"/>
              <a:t>，胜利</a:t>
            </a:r>
          </a:p>
          <a:p>
            <a:r>
              <a:rPr lang="zh-CN" altLang="en-US" dirty="0"/>
              <a:t>至此，我们说明了，上述情况下不可能导致忠臣收到</a:t>
            </a:r>
            <a:r>
              <a:rPr lang="en-US" altLang="zh-CN" dirty="0"/>
              <a:t>4</a:t>
            </a:r>
            <a:r>
              <a:rPr lang="zh-CN" altLang="en-US" dirty="0"/>
              <a:t>个以下的“声明”，于是我们可以断言，</a:t>
            </a:r>
            <a:r>
              <a:rPr lang="zh-CN" altLang="en-US" dirty="0">
                <a:solidFill>
                  <a:srgbClr val="FF0000"/>
                </a:solidFill>
              </a:rPr>
              <a:t>如果任何一个忠臣收到的“声明”数小于四，那么真实情况必为</a:t>
            </a:r>
            <a:r>
              <a:rPr lang="en-US" altLang="zh-CN" dirty="0">
                <a:solidFill>
                  <a:srgbClr val="FF0000"/>
                </a:solidFill>
              </a:rPr>
              <a:t>2N 2R</a:t>
            </a:r>
            <a:endParaRPr lang="zh-CN" altLang="en-US" dirty="0">
              <a:solidFill>
                <a:srgbClr val="FF0000"/>
              </a:solidFill>
            </a:endParaRPr>
          </a:p>
        </p:txBody>
      </p:sp>
    </p:spTree>
    <p:extLst>
      <p:ext uri="{BB962C8B-B14F-4D97-AF65-F5344CB8AC3E}">
        <p14:creationId xmlns:p14="http://schemas.microsoft.com/office/powerpoint/2010/main" val="421130103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C0851-9337-42E8-83FE-3B6EEE8AF707}"/>
              </a:ext>
            </a:extLst>
          </p:cNvPr>
          <p:cNvSpPr>
            <a:spLocks noGrp="1"/>
          </p:cNvSpPr>
          <p:nvPr>
            <p:ph type="title"/>
          </p:nvPr>
        </p:nvSpPr>
        <p:spPr>
          <a:xfrm>
            <a:off x="509382" y="394996"/>
            <a:ext cx="8596670" cy="1320800"/>
          </a:xfrm>
        </p:spPr>
        <p:txBody>
          <a:bodyPr/>
          <a:lstStyle/>
          <a:p>
            <a:r>
              <a:rPr lang="en-US" altLang="zh-CN" dirty="0"/>
              <a:t>Proof</a:t>
            </a:r>
            <a:endParaRPr lang="zh-CN" altLang="en-US" dirty="0"/>
          </a:p>
        </p:txBody>
      </p:sp>
      <p:sp>
        <p:nvSpPr>
          <p:cNvPr id="3" name="文本占位符 2">
            <a:extLst>
              <a:ext uri="{FF2B5EF4-FFF2-40B4-BE49-F238E27FC236}">
                <a16:creationId xmlns:a16="http://schemas.microsoft.com/office/drawing/2014/main" id="{E0B98DCF-D47A-4782-96EE-90BD14992A4F}"/>
              </a:ext>
            </a:extLst>
          </p:cNvPr>
          <p:cNvSpPr>
            <a:spLocks noGrp="1"/>
          </p:cNvSpPr>
          <p:nvPr>
            <p:ph type="body" sz="half" idx="1"/>
          </p:nvPr>
        </p:nvSpPr>
        <p:spPr>
          <a:xfrm>
            <a:off x="677333" y="1278295"/>
            <a:ext cx="4211908" cy="4763068"/>
          </a:xfrm>
        </p:spPr>
        <p:txBody>
          <a:bodyPr>
            <a:normAutofit/>
          </a:bodyPr>
          <a:lstStyle/>
          <a:p>
            <a:r>
              <a:rPr lang="zh-CN" altLang="en-US" dirty="0"/>
              <a:t>我们来看</a:t>
            </a:r>
            <a:r>
              <a:rPr lang="en-US" altLang="zh-CN" dirty="0"/>
              <a:t>2N 2R </a:t>
            </a:r>
            <a:r>
              <a:rPr lang="zh-CN" altLang="en-US" dirty="0"/>
              <a:t>的皇城对决</a:t>
            </a:r>
            <a:endParaRPr lang="en-US" altLang="zh-CN" dirty="0"/>
          </a:p>
          <a:p>
            <a:r>
              <a:rPr lang="zh-CN" altLang="en-US" dirty="0"/>
              <a:t>此时什么情况下会出现“声明”数大于等于</a:t>
            </a:r>
            <a:r>
              <a:rPr lang="en-US" altLang="zh-CN" dirty="0"/>
              <a:t>4</a:t>
            </a:r>
            <a:r>
              <a:rPr lang="zh-CN" altLang="en-US" dirty="0"/>
              <a:t>？</a:t>
            </a:r>
            <a:endParaRPr lang="en-US" altLang="zh-CN" dirty="0"/>
          </a:p>
          <a:p>
            <a:r>
              <a:rPr lang="zh-CN" altLang="en-US" dirty="0"/>
              <a:t>内奸可以发布假“声明”，也就是说此时至少有三名忠臣发布“声明”</a:t>
            </a:r>
            <a:endParaRPr lang="en-US" altLang="zh-CN" dirty="0"/>
          </a:p>
          <a:p>
            <a:r>
              <a:rPr lang="zh-CN" altLang="en-US" dirty="0"/>
              <a:t>这意味着有三名忠臣看到的口头决策中，有大于等于</a:t>
            </a:r>
            <a:r>
              <a:rPr lang="en-US" altLang="zh-CN" dirty="0"/>
              <a:t>4</a:t>
            </a:r>
            <a:r>
              <a:rPr lang="zh-CN" altLang="en-US" dirty="0"/>
              <a:t>个人决策相同</a:t>
            </a:r>
            <a:endParaRPr lang="en-US" altLang="zh-CN" dirty="0"/>
          </a:p>
          <a:p>
            <a:endParaRPr lang="en-US" altLang="zh-CN" dirty="0"/>
          </a:p>
          <a:p>
            <a:endParaRPr lang="en-US" altLang="zh-CN" dirty="0"/>
          </a:p>
          <a:p>
            <a:r>
              <a:rPr lang="zh-CN" altLang="en-US" dirty="0"/>
              <a:t>在该图中，四个忠臣都将做出</a:t>
            </a:r>
            <a:r>
              <a:rPr lang="en-US" altLang="zh-CN" dirty="0"/>
              <a:t>A</a:t>
            </a:r>
            <a:r>
              <a:rPr lang="zh-CN" altLang="en-US" dirty="0"/>
              <a:t>决策，胜利。</a:t>
            </a:r>
            <a:endParaRPr lang="en-US" altLang="zh-CN" dirty="0"/>
          </a:p>
        </p:txBody>
      </p:sp>
      <p:sp>
        <p:nvSpPr>
          <p:cNvPr id="4" name="椭圆 3">
            <a:extLst>
              <a:ext uri="{FF2B5EF4-FFF2-40B4-BE49-F238E27FC236}">
                <a16:creationId xmlns:a16="http://schemas.microsoft.com/office/drawing/2014/main" id="{A4951707-29B1-4986-93D4-5CECAACB0BB4}"/>
              </a:ext>
            </a:extLst>
          </p:cNvPr>
          <p:cNvSpPr/>
          <p:nvPr/>
        </p:nvSpPr>
        <p:spPr>
          <a:xfrm>
            <a:off x="6419461" y="1511559"/>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5" name="椭圆 4">
            <a:extLst>
              <a:ext uri="{FF2B5EF4-FFF2-40B4-BE49-F238E27FC236}">
                <a16:creationId xmlns:a16="http://schemas.microsoft.com/office/drawing/2014/main" id="{217F4B7A-B669-4038-A385-602F7E2D6BF0}"/>
              </a:ext>
            </a:extLst>
          </p:cNvPr>
          <p:cNvSpPr/>
          <p:nvPr/>
        </p:nvSpPr>
        <p:spPr>
          <a:xfrm>
            <a:off x="7775510" y="5629470"/>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6" name="椭圆 5">
            <a:extLst>
              <a:ext uri="{FF2B5EF4-FFF2-40B4-BE49-F238E27FC236}">
                <a16:creationId xmlns:a16="http://schemas.microsoft.com/office/drawing/2014/main" id="{079BD4CD-A0FD-4CBB-A86A-DB326D16792E}"/>
              </a:ext>
            </a:extLst>
          </p:cNvPr>
          <p:cNvSpPr/>
          <p:nvPr/>
        </p:nvSpPr>
        <p:spPr>
          <a:xfrm>
            <a:off x="9106052" y="1480457"/>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7" name="椭圆 6">
            <a:extLst>
              <a:ext uri="{FF2B5EF4-FFF2-40B4-BE49-F238E27FC236}">
                <a16:creationId xmlns:a16="http://schemas.microsoft.com/office/drawing/2014/main" id="{C170CF1B-5707-4E96-9E6D-A754B096B5C0}"/>
              </a:ext>
            </a:extLst>
          </p:cNvPr>
          <p:cNvSpPr/>
          <p:nvPr/>
        </p:nvSpPr>
        <p:spPr>
          <a:xfrm>
            <a:off x="9106052" y="3806889"/>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8" name="椭圆 7">
            <a:extLst>
              <a:ext uri="{FF2B5EF4-FFF2-40B4-BE49-F238E27FC236}">
                <a16:creationId xmlns:a16="http://schemas.microsoft.com/office/drawing/2014/main" id="{D2ED58BE-4DDD-4B92-9616-76294EA40695}"/>
              </a:ext>
            </a:extLst>
          </p:cNvPr>
          <p:cNvSpPr/>
          <p:nvPr/>
        </p:nvSpPr>
        <p:spPr>
          <a:xfrm>
            <a:off x="6316824" y="3785118"/>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9" name="矩形 8">
            <a:extLst>
              <a:ext uri="{FF2B5EF4-FFF2-40B4-BE49-F238E27FC236}">
                <a16:creationId xmlns:a16="http://schemas.microsoft.com/office/drawing/2014/main" id="{25681228-2E8B-4919-ADA0-F86867199FFF}"/>
              </a:ext>
            </a:extLst>
          </p:cNvPr>
          <p:cNvSpPr/>
          <p:nvPr/>
        </p:nvSpPr>
        <p:spPr>
          <a:xfrm>
            <a:off x="6704449" y="1628392"/>
            <a:ext cx="587019"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R</a:t>
            </a:r>
          </a:p>
        </p:txBody>
      </p:sp>
      <p:sp>
        <p:nvSpPr>
          <p:cNvPr id="10" name="矩形 9">
            <a:extLst>
              <a:ext uri="{FF2B5EF4-FFF2-40B4-BE49-F238E27FC236}">
                <a16:creationId xmlns:a16="http://schemas.microsoft.com/office/drawing/2014/main" id="{A3D6811E-5821-4B32-A6F0-112AFC098514}"/>
              </a:ext>
            </a:extLst>
          </p:cNvPr>
          <p:cNvSpPr/>
          <p:nvPr/>
        </p:nvSpPr>
        <p:spPr>
          <a:xfrm>
            <a:off x="6601812" y="3923722"/>
            <a:ext cx="587019"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R</a:t>
            </a:r>
          </a:p>
        </p:txBody>
      </p:sp>
      <p:sp>
        <p:nvSpPr>
          <p:cNvPr id="11" name="矩形 10">
            <a:extLst>
              <a:ext uri="{FF2B5EF4-FFF2-40B4-BE49-F238E27FC236}">
                <a16:creationId xmlns:a16="http://schemas.microsoft.com/office/drawing/2014/main" id="{FF4A3709-7266-4EC4-88CF-B4F892FFCD50}"/>
              </a:ext>
            </a:extLst>
          </p:cNvPr>
          <p:cNvSpPr/>
          <p:nvPr/>
        </p:nvSpPr>
        <p:spPr>
          <a:xfrm>
            <a:off x="9371002" y="1597290"/>
            <a:ext cx="627095"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N</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 name="矩形 11">
            <a:extLst>
              <a:ext uri="{FF2B5EF4-FFF2-40B4-BE49-F238E27FC236}">
                <a16:creationId xmlns:a16="http://schemas.microsoft.com/office/drawing/2014/main" id="{FFAD6F4A-753A-475B-B52F-4E5F5BDA8EFD}"/>
              </a:ext>
            </a:extLst>
          </p:cNvPr>
          <p:cNvSpPr/>
          <p:nvPr/>
        </p:nvSpPr>
        <p:spPr>
          <a:xfrm>
            <a:off x="9371001" y="3923722"/>
            <a:ext cx="627095"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N</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3" name="矩形 12">
            <a:extLst>
              <a:ext uri="{FF2B5EF4-FFF2-40B4-BE49-F238E27FC236}">
                <a16:creationId xmlns:a16="http://schemas.microsoft.com/office/drawing/2014/main" id="{D6E6FBD1-7B92-43E6-BD6C-CF0205B5DDDC}"/>
              </a:ext>
            </a:extLst>
          </p:cNvPr>
          <p:cNvSpPr/>
          <p:nvPr/>
        </p:nvSpPr>
        <p:spPr>
          <a:xfrm>
            <a:off x="5475824" y="1648291"/>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sp>
        <p:nvSpPr>
          <p:cNvPr id="14" name="矩形 13">
            <a:extLst>
              <a:ext uri="{FF2B5EF4-FFF2-40B4-BE49-F238E27FC236}">
                <a16:creationId xmlns:a16="http://schemas.microsoft.com/office/drawing/2014/main" id="{5F20B269-F4CC-4D15-968B-12A5286BF7B7}"/>
              </a:ext>
            </a:extLst>
          </p:cNvPr>
          <p:cNvSpPr/>
          <p:nvPr/>
        </p:nvSpPr>
        <p:spPr>
          <a:xfrm>
            <a:off x="10626831" y="3923722"/>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sp>
        <p:nvSpPr>
          <p:cNvPr id="15" name="矩形 14">
            <a:extLst>
              <a:ext uri="{FF2B5EF4-FFF2-40B4-BE49-F238E27FC236}">
                <a16:creationId xmlns:a16="http://schemas.microsoft.com/office/drawing/2014/main" id="{78037690-647F-4D53-9364-71FB5A068E4F}"/>
              </a:ext>
            </a:extLst>
          </p:cNvPr>
          <p:cNvSpPr/>
          <p:nvPr/>
        </p:nvSpPr>
        <p:spPr>
          <a:xfrm>
            <a:off x="10527998" y="1597290"/>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sp>
        <p:nvSpPr>
          <p:cNvPr id="16" name="矩形 15">
            <a:extLst>
              <a:ext uri="{FF2B5EF4-FFF2-40B4-BE49-F238E27FC236}">
                <a16:creationId xmlns:a16="http://schemas.microsoft.com/office/drawing/2014/main" id="{0603D2CF-3C0F-478C-998A-C5287028D7B0}"/>
              </a:ext>
            </a:extLst>
          </p:cNvPr>
          <p:cNvSpPr/>
          <p:nvPr/>
        </p:nvSpPr>
        <p:spPr>
          <a:xfrm>
            <a:off x="5347679" y="3923722"/>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cxnSp>
        <p:nvCxnSpPr>
          <p:cNvPr id="18" name="直接箭头连接符 17">
            <a:extLst>
              <a:ext uri="{FF2B5EF4-FFF2-40B4-BE49-F238E27FC236}">
                <a16:creationId xmlns:a16="http://schemas.microsoft.com/office/drawing/2014/main" id="{7126E9CA-8776-4B78-815A-8A27EE065111}"/>
              </a:ext>
            </a:extLst>
          </p:cNvPr>
          <p:cNvCxnSpPr>
            <a:stCxn id="5" idx="1"/>
            <a:endCxn id="8" idx="5"/>
          </p:cNvCxnSpPr>
          <p:nvPr/>
        </p:nvCxnSpPr>
        <p:spPr>
          <a:xfrm flipH="1" flipV="1">
            <a:off x="7304382" y="4772676"/>
            <a:ext cx="640566" cy="1026232"/>
          </a:xfrm>
          <a:prstGeom prst="straightConnector1">
            <a:avLst/>
          </a:prstGeom>
          <a:noFill/>
          <a:ln w="19050" cap="rnd">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cxnSp>
        <p:nvCxnSpPr>
          <p:cNvPr id="20" name="直接箭头连接符 19">
            <a:extLst>
              <a:ext uri="{FF2B5EF4-FFF2-40B4-BE49-F238E27FC236}">
                <a16:creationId xmlns:a16="http://schemas.microsoft.com/office/drawing/2014/main" id="{35889E51-86E6-4523-87F8-253BA8C108AD}"/>
              </a:ext>
            </a:extLst>
          </p:cNvPr>
          <p:cNvCxnSpPr>
            <a:stCxn id="5" idx="0"/>
            <a:endCxn id="4" idx="5"/>
          </p:cNvCxnSpPr>
          <p:nvPr/>
        </p:nvCxnSpPr>
        <p:spPr>
          <a:xfrm flipH="1" flipV="1">
            <a:off x="7407019" y="2499117"/>
            <a:ext cx="946989" cy="3130353"/>
          </a:xfrm>
          <a:prstGeom prst="straightConnector1">
            <a:avLst/>
          </a:prstGeom>
          <a:noFill/>
          <a:ln w="19050" cap="rnd">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cxnSp>
        <p:nvCxnSpPr>
          <p:cNvPr id="22" name="直接箭头连接符 21">
            <a:extLst>
              <a:ext uri="{FF2B5EF4-FFF2-40B4-BE49-F238E27FC236}">
                <a16:creationId xmlns:a16="http://schemas.microsoft.com/office/drawing/2014/main" id="{9DE8ECAA-AF6C-47DE-8461-7E538C825383}"/>
              </a:ext>
            </a:extLst>
          </p:cNvPr>
          <p:cNvCxnSpPr>
            <a:stCxn id="5" idx="0"/>
            <a:endCxn id="6" idx="4"/>
          </p:cNvCxnSpPr>
          <p:nvPr/>
        </p:nvCxnSpPr>
        <p:spPr>
          <a:xfrm flipV="1">
            <a:off x="8354008" y="2637453"/>
            <a:ext cx="1330542" cy="2992017"/>
          </a:xfrm>
          <a:prstGeom prst="straightConnector1">
            <a:avLst/>
          </a:prstGeom>
          <a:noFill/>
          <a:ln w="19050" cap="rnd">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cxnSp>
        <p:nvCxnSpPr>
          <p:cNvPr id="24" name="直接箭头连接符 23">
            <a:extLst>
              <a:ext uri="{FF2B5EF4-FFF2-40B4-BE49-F238E27FC236}">
                <a16:creationId xmlns:a16="http://schemas.microsoft.com/office/drawing/2014/main" id="{7E34CF30-01F5-4730-88E2-DD77824CA74E}"/>
              </a:ext>
            </a:extLst>
          </p:cNvPr>
          <p:cNvCxnSpPr>
            <a:stCxn id="5" idx="7"/>
            <a:endCxn id="7" idx="4"/>
          </p:cNvCxnSpPr>
          <p:nvPr/>
        </p:nvCxnSpPr>
        <p:spPr>
          <a:xfrm flipV="1">
            <a:off x="8763068" y="4963885"/>
            <a:ext cx="921482" cy="835023"/>
          </a:xfrm>
          <a:prstGeom prst="straightConnector1">
            <a:avLst/>
          </a:prstGeom>
          <a:noFill/>
          <a:ln w="19050" cap="rnd">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2476728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C0851-9337-42E8-83FE-3B6EEE8AF707}"/>
              </a:ext>
            </a:extLst>
          </p:cNvPr>
          <p:cNvSpPr>
            <a:spLocks noGrp="1"/>
          </p:cNvSpPr>
          <p:nvPr>
            <p:ph type="title"/>
          </p:nvPr>
        </p:nvSpPr>
        <p:spPr>
          <a:xfrm>
            <a:off x="509382" y="394996"/>
            <a:ext cx="8596670" cy="1320800"/>
          </a:xfrm>
        </p:spPr>
        <p:txBody>
          <a:bodyPr/>
          <a:lstStyle/>
          <a:p>
            <a:r>
              <a:rPr lang="en-US" altLang="zh-CN" dirty="0"/>
              <a:t>Proof</a:t>
            </a:r>
            <a:endParaRPr lang="zh-CN" altLang="en-US" dirty="0"/>
          </a:p>
        </p:txBody>
      </p:sp>
      <p:sp>
        <p:nvSpPr>
          <p:cNvPr id="3" name="文本占位符 2">
            <a:extLst>
              <a:ext uri="{FF2B5EF4-FFF2-40B4-BE49-F238E27FC236}">
                <a16:creationId xmlns:a16="http://schemas.microsoft.com/office/drawing/2014/main" id="{E0B98DCF-D47A-4782-96EE-90BD14992A4F}"/>
              </a:ext>
            </a:extLst>
          </p:cNvPr>
          <p:cNvSpPr>
            <a:spLocks noGrp="1"/>
          </p:cNvSpPr>
          <p:nvPr>
            <p:ph type="body" sz="half" idx="1"/>
          </p:nvPr>
        </p:nvSpPr>
        <p:spPr>
          <a:xfrm>
            <a:off x="677333" y="1278295"/>
            <a:ext cx="4211908" cy="4763068"/>
          </a:xfrm>
        </p:spPr>
        <p:txBody>
          <a:bodyPr>
            <a:normAutofit/>
          </a:bodyPr>
          <a:lstStyle/>
          <a:p>
            <a:r>
              <a:rPr lang="zh-CN" altLang="en-US" dirty="0"/>
              <a:t>我们来看</a:t>
            </a:r>
            <a:r>
              <a:rPr lang="en-US" altLang="zh-CN" dirty="0"/>
              <a:t>2N 2R </a:t>
            </a:r>
            <a:r>
              <a:rPr lang="zh-CN" altLang="en-US" dirty="0"/>
              <a:t>的皇城对决</a:t>
            </a:r>
            <a:endParaRPr lang="en-US" altLang="zh-CN" dirty="0"/>
          </a:p>
          <a:p>
            <a:r>
              <a:rPr lang="zh-CN" altLang="en-US" dirty="0"/>
              <a:t>此时什么情况下会出现所有人“声明”数大于等于</a:t>
            </a:r>
            <a:r>
              <a:rPr lang="en-US" altLang="zh-CN" dirty="0"/>
              <a:t>4</a:t>
            </a:r>
            <a:r>
              <a:rPr lang="zh-CN" altLang="en-US" dirty="0"/>
              <a:t>？</a:t>
            </a:r>
            <a:endParaRPr lang="en-US" altLang="zh-CN" dirty="0"/>
          </a:p>
          <a:p>
            <a:r>
              <a:rPr lang="zh-CN" altLang="en-US" dirty="0"/>
              <a:t>内奸可以发布假“声明”，也就是说此时至少有三名忠臣发布“声明”</a:t>
            </a:r>
            <a:endParaRPr lang="en-US" altLang="zh-CN" dirty="0"/>
          </a:p>
          <a:p>
            <a:r>
              <a:rPr lang="zh-CN" altLang="en-US" dirty="0"/>
              <a:t>这意味着有三名忠臣看到的口头决策中，有大于等于</a:t>
            </a:r>
            <a:r>
              <a:rPr lang="en-US" altLang="zh-CN" dirty="0"/>
              <a:t>4</a:t>
            </a:r>
            <a:r>
              <a:rPr lang="zh-CN" altLang="en-US" dirty="0"/>
              <a:t>个人决策相同</a:t>
            </a:r>
            <a:endParaRPr lang="en-US" altLang="zh-CN" dirty="0"/>
          </a:p>
          <a:p>
            <a:endParaRPr lang="en-US" altLang="zh-CN" dirty="0"/>
          </a:p>
          <a:p>
            <a:endParaRPr lang="en-US" altLang="zh-CN" dirty="0"/>
          </a:p>
          <a:p>
            <a:r>
              <a:rPr lang="zh-CN" altLang="en-US" dirty="0"/>
              <a:t>在该图中，为使声明数大于等于</a:t>
            </a:r>
            <a:r>
              <a:rPr lang="en-US" altLang="zh-CN" dirty="0"/>
              <a:t>4</a:t>
            </a:r>
            <a:r>
              <a:rPr lang="zh-CN" altLang="en-US" dirty="0"/>
              <a:t>，内奸需要向所有人发送声明。按照协议，</a:t>
            </a:r>
            <a:r>
              <a:rPr lang="en-US" altLang="zh-CN" dirty="0"/>
              <a:t>3</a:t>
            </a:r>
            <a:r>
              <a:rPr lang="zh-CN" altLang="en-US" dirty="0"/>
              <a:t>个口头决策为</a:t>
            </a:r>
            <a:r>
              <a:rPr lang="en-US" altLang="zh-CN" dirty="0"/>
              <a:t>A</a:t>
            </a:r>
            <a:r>
              <a:rPr lang="zh-CN" altLang="en-US" dirty="0"/>
              <a:t>的忠臣将选择</a:t>
            </a:r>
            <a:r>
              <a:rPr lang="en-US" altLang="zh-CN" dirty="0"/>
              <a:t>A</a:t>
            </a:r>
            <a:r>
              <a:rPr lang="zh-CN" altLang="en-US" dirty="0"/>
              <a:t>作为最终决策，口头决策为</a:t>
            </a:r>
            <a:r>
              <a:rPr lang="en-US" altLang="zh-CN" dirty="0"/>
              <a:t>B</a:t>
            </a:r>
            <a:r>
              <a:rPr lang="zh-CN" altLang="en-US" dirty="0"/>
              <a:t>的忠臣也将选择</a:t>
            </a:r>
            <a:r>
              <a:rPr lang="en-US" altLang="zh-CN" dirty="0"/>
              <a:t>A</a:t>
            </a:r>
            <a:r>
              <a:rPr lang="zh-CN" altLang="en-US" dirty="0"/>
              <a:t>作为最终决策。</a:t>
            </a:r>
            <a:endParaRPr lang="en-US" altLang="zh-CN" dirty="0"/>
          </a:p>
        </p:txBody>
      </p:sp>
      <p:sp>
        <p:nvSpPr>
          <p:cNvPr id="4" name="椭圆 3">
            <a:extLst>
              <a:ext uri="{FF2B5EF4-FFF2-40B4-BE49-F238E27FC236}">
                <a16:creationId xmlns:a16="http://schemas.microsoft.com/office/drawing/2014/main" id="{A4951707-29B1-4986-93D4-5CECAACB0BB4}"/>
              </a:ext>
            </a:extLst>
          </p:cNvPr>
          <p:cNvSpPr/>
          <p:nvPr/>
        </p:nvSpPr>
        <p:spPr>
          <a:xfrm>
            <a:off x="6419461" y="1511559"/>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5" name="椭圆 4">
            <a:extLst>
              <a:ext uri="{FF2B5EF4-FFF2-40B4-BE49-F238E27FC236}">
                <a16:creationId xmlns:a16="http://schemas.microsoft.com/office/drawing/2014/main" id="{217F4B7A-B669-4038-A385-602F7E2D6BF0}"/>
              </a:ext>
            </a:extLst>
          </p:cNvPr>
          <p:cNvSpPr/>
          <p:nvPr/>
        </p:nvSpPr>
        <p:spPr>
          <a:xfrm>
            <a:off x="7775510" y="5629470"/>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6" name="椭圆 5">
            <a:extLst>
              <a:ext uri="{FF2B5EF4-FFF2-40B4-BE49-F238E27FC236}">
                <a16:creationId xmlns:a16="http://schemas.microsoft.com/office/drawing/2014/main" id="{079BD4CD-A0FD-4CBB-A86A-DB326D16792E}"/>
              </a:ext>
            </a:extLst>
          </p:cNvPr>
          <p:cNvSpPr/>
          <p:nvPr/>
        </p:nvSpPr>
        <p:spPr>
          <a:xfrm>
            <a:off x="9106052" y="1480457"/>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7" name="椭圆 6">
            <a:extLst>
              <a:ext uri="{FF2B5EF4-FFF2-40B4-BE49-F238E27FC236}">
                <a16:creationId xmlns:a16="http://schemas.microsoft.com/office/drawing/2014/main" id="{C170CF1B-5707-4E96-9E6D-A754B096B5C0}"/>
              </a:ext>
            </a:extLst>
          </p:cNvPr>
          <p:cNvSpPr/>
          <p:nvPr/>
        </p:nvSpPr>
        <p:spPr>
          <a:xfrm>
            <a:off x="9106052" y="3806889"/>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8" name="椭圆 7">
            <a:extLst>
              <a:ext uri="{FF2B5EF4-FFF2-40B4-BE49-F238E27FC236}">
                <a16:creationId xmlns:a16="http://schemas.microsoft.com/office/drawing/2014/main" id="{D2ED58BE-4DDD-4B92-9616-76294EA40695}"/>
              </a:ext>
            </a:extLst>
          </p:cNvPr>
          <p:cNvSpPr/>
          <p:nvPr/>
        </p:nvSpPr>
        <p:spPr>
          <a:xfrm>
            <a:off x="6316824" y="3785118"/>
            <a:ext cx="1156996" cy="1156996"/>
          </a:xfrm>
          <a:prstGeom prst="ellipse">
            <a:avLst/>
          </a:prstGeom>
          <a:solidFill>
            <a:srgbClr val="FFFFFF"/>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Trebuchet MS"/>
            </a:endParaRPr>
          </a:p>
        </p:txBody>
      </p:sp>
      <p:sp>
        <p:nvSpPr>
          <p:cNvPr id="9" name="矩形 8">
            <a:extLst>
              <a:ext uri="{FF2B5EF4-FFF2-40B4-BE49-F238E27FC236}">
                <a16:creationId xmlns:a16="http://schemas.microsoft.com/office/drawing/2014/main" id="{25681228-2E8B-4919-ADA0-F86867199FFF}"/>
              </a:ext>
            </a:extLst>
          </p:cNvPr>
          <p:cNvSpPr/>
          <p:nvPr/>
        </p:nvSpPr>
        <p:spPr>
          <a:xfrm>
            <a:off x="6704449" y="1628392"/>
            <a:ext cx="587019"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R</a:t>
            </a:r>
          </a:p>
        </p:txBody>
      </p:sp>
      <p:sp>
        <p:nvSpPr>
          <p:cNvPr id="10" name="矩形 9">
            <a:extLst>
              <a:ext uri="{FF2B5EF4-FFF2-40B4-BE49-F238E27FC236}">
                <a16:creationId xmlns:a16="http://schemas.microsoft.com/office/drawing/2014/main" id="{A3D6811E-5821-4B32-A6F0-112AFC098514}"/>
              </a:ext>
            </a:extLst>
          </p:cNvPr>
          <p:cNvSpPr/>
          <p:nvPr/>
        </p:nvSpPr>
        <p:spPr>
          <a:xfrm>
            <a:off x="6601812" y="3923722"/>
            <a:ext cx="587019"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R</a:t>
            </a:r>
          </a:p>
        </p:txBody>
      </p:sp>
      <p:sp>
        <p:nvSpPr>
          <p:cNvPr id="11" name="矩形 10">
            <a:extLst>
              <a:ext uri="{FF2B5EF4-FFF2-40B4-BE49-F238E27FC236}">
                <a16:creationId xmlns:a16="http://schemas.microsoft.com/office/drawing/2014/main" id="{FF4A3709-7266-4EC4-88CF-B4F892FFCD50}"/>
              </a:ext>
            </a:extLst>
          </p:cNvPr>
          <p:cNvSpPr/>
          <p:nvPr/>
        </p:nvSpPr>
        <p:spPr>
          <a:xfrm>
            <a:off x="9371002" y="1597290"/>
            <a:ext cx="627095"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N</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 name="矩形 11">
            <a:extLst>
              <a:ext uri="{FF2B5EF4-FFF2-40B4-BE49-F238E27FC236}">
                <a16:creationId xmlns:a16="http://schemas.microsoft.com/office/drawing/2014/main" id="{FFAD6F4A-753A-475B-B52F-4E5F5BDA8EFD}"/>
              </a:ext>
            </a:extLst>
          </p:cNvPr>
          <p:cNvSpPr/>
          <p:nvPr/>
        </p:nvSpPr>
        <p:spPr>
          <a:xfrm>
            <a:off x="9371001" y="3923722"/>
            <a:ext cx="627095"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N</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3" name="矩形 12">
            <a:extLst>
              <a:ext uri="{FF2B5EF4-FFF2-40B4-BE49-F238E27FC236}">
                <a16:creationId xmlns:a16="http://schemas.microsoft.com/office/drawing/2014/main" id="{D6E6FBD1-7B92-43E6-BD6C-CF0205B5DDDC}"/>
              </a:ext>
            </a:extLst>
          </p:cNvPr>
          <p:cNvSpPr/>
          <p:nvPr/>
        </p:nvSpPr>
        <p:spPr>
          <a:xfrm>
            <a:off x="5475824" y="1648291"/>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sp>
        <p:nvSpPr>
          <p:cNvPr id="14" name="矩形 13">
            <a:extLst>
              <a:ext uri="{FF2B5EF4-FFF2-40B4-BE49-F238E27FC236}">
                <a16:creationId xmlns:a16="http://schemas.microsoft.com/office/drawing/2014/main" id="{5F20B269-F4CC-4D15-968B-12A5286BF7B7}"/>
              </a:ext>
            </a:extLst>
          </p:cNvPr>
          <p:cNvSpPr/>
          <p:nvPr/>
        </p:nvSpPr>
        <p:spPr>
          <a:xfrm>
            <a:off x="10635647" y="3923722"/>
            <a:ext cx="575800"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B</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sp>
        <p:nvSpPr>
          <p:cNvPr id="15" name="矩形 14">
            <a:extLst>
              <a:ext uri="{FF2B5EF4-FFF2-40B4-BE49-F238E27FC236}">
                <a16:creationId xmlns:a16="http://schemas.microsoft.com/office/drawing/2014/main" id="{78037690-647F-4D53-9364-71FB5A068E4F}"/>
              </a:ext>
            </a:extLst>
          </p:cNvPr>
          <p:cNvSpPr/>
          <p:nvPr/>
        </p:nvSpPr>
        <p:spPr>
          <a:xfrm>
            <a:off x="10527998" y="1597290"/>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sp>
        <p:nvSpPr>
          <p:cNvPr id="16" name="矩形 15">
            <a:extLst>
              <a:ext uri="{FF2B5EF4-FFF2-40B4-BE49-F238E27FC236}">
                <a16:creationId xmlns:a16="http://schemas.microsoft.com/office/drawing/2014/main" id="{0603D2CF-3C0F-478C-998A-C5287028D7B0}"/>
              </a:ext>
            </a:extLst>
          </p:cNvPr>
          <p:cNvSpPr/>
          <p:nvPr/>
        </p:nvSpPr>
        <p:spPr>
          <a:xfrm>
            <a:off x="5347679" y="3923722"/>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cxnSp>
        <p:nvCxnSpPr>
          <p:cNvPr id="18" name="直接箭头连接符 17">
            <a:extLst>
              <a:ext uri="{FF2B5EF4-FFF2-40B4-BE49-F238E27FC236}">
                <a16:creationId xmlns:a16="http://schemas.microsoft.com/office/drawing/2014/main" id="{7126E9CA-8776-4B78-815A-8A27EE065111}"/>
              </a:ext>
            </a:extLst>
          </p:cNvPr>
          <p:cNvCxnSpPr>
            <a:stCxn id="5" idx="1"/>
            <a:endCxn id="8" idx="5"/>
          </p:cNvCxnSpPr>
          <p:nvPr/>
        </p:nvCxnSpPr>
        <p:spPr>
          <a:xfrm flipH="1" flipV="1">
            <a:off x="7304382" y="4772676"/>
            <a:ext cx="640566" cy="1026232"/>
          </a:xfrm>
          <a:prstGeom prst="straightConnector1">
            <a:avLst/>
          </a:prstGeom>
          <a:noFill/>
          <a:ln w="19050" cap="rnd">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cxnSp>
        <p:nvCxnSpPr>
          <p:cNvPr id="20" name="直接箭头连接符 19">
            <a:extLst>
              <a:ext uri="{FF2B5EF4-FFF2-40B4-BE49-F238E27FC236}">
                <a16:creationId xmlns:a16="http://schemas.microsoft.com/office/drawing/2014/main" id="{35889E51-86E6-4523-87F8-253BA8C108AD}"/>
              </a:ext>
            </a:extLst>
          </p:cNvPr>
          <p:cNvCxnSpPr>
            <a:stCxn id="5" idx="0"/>
            <a:endCxn id="4" idx="5"/>
          </p:cNvCxnSpPr>
          <p:nvPr/>
        </p:nvCxnSpPr>
        <p:spPr>
          <a:xfrm flipH="1" flipV="1">
            <a:off x="7407019" y="2499117"/>
            <a:ext cx="946989" cy="3130353"/>
          </a:xfrm>
          <a:prstGeom prst="straightConnector1">
            <a:avLst/>
          </a:prstGeom>
          <a:noFill/>
          <a:ln w="19050" cap="rnd">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cxnSp>
        <p:nvCxnSpPr>
          <p:cNvPr id="22" name="直接箭头连接符 21">
            <a:extLst>
              <a:ext uri="{FF2B5EF4-FFF2-40B4-BE49-F238E27FC236}">
                <a16:creationId xmlns:a16="http://schemas.microsoft.com/office/drawing/2014/main" id="{9DE8ECAA-AF6C-47DE-8461-7E538C825383}"/>
              </a:ext>
            </a:extLst>
          </p:cNvPr>
          <p:cNvCxnSpPr>
            <a:stCxn id="5" idx="0"/>
            <a:endCxn id="6" idx="4"/>
          </p:cNvCxnSpPr>
          <p:nvPr/>
        </p:nvCxnSpPr>
        <p:spPr>
          <a:xfrm flipV="1">
            <a:off x="8354008" y="2637453"/>
            <a:ext cx="1330542" cy="2992017"/>
          </a:xfrm>
          <a:prstGeom prst="straightConnector1">
            <a:avLst/>
          </a:prstGeom>
          <a:noFill/>
          <a:ln w="19050" cap="rnd">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cxnSp>
        <p:nvCxnSpPr>
          <p:cNvPr id="24" name="直接箭头连接符 23">
            <a:extLst>
              <a:ext uri="{FF2B5EF4-FFF2-40B4-BE49-F238E27FC236}">
                <a16:creationId xmlns:a16="http://schemas.microsoft.com/office/drawing/2014/main" id="{7E34CF30-01F5-4730-88E2-DD77824CA74E}"/>
              </a:ext>
            </a:extLst>
          </p:cNvPr>
          <p:cNvCxnSpPr>
            <a:stCxn id="5" idx="7"/>
            <a:endCxn id="7" idx="4"/>
          </p:cNvCxnSpPr>
          <p:nvPr/>
        </p:nvCxnSpPr>
        <p:spPr>
          <a:xfrm flipV="1">
            <a:off x="8763068" y="4963885"/>
            <a:ext cx="921482" cy="835023"/>
          </a:xfrm>
          <a:prstGeom prst="straightConnector1">
            <a:avLst/>
          </a:prstGeom>
          <a:noFill/>
          <a:ln w="19050" cap="rnd">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sp>
        <p:nvSpPr>
          <p:cNvPr id="23" name="矩形 22">
            <a:extLst>
              <a:ext uri="{FF2B5EF4-FFF2-40B4-BE49-F238E27FC236}">
                <a16:creationId xmlns:a16="http://schemas.microsoft.com/office/drawing/2014/main" id="{92E243D5-F5F2-4BEB-BF8C-DB56ADC02214}"/>
              </a:ext>
            </a:extLst>
          </p:cNvPr>
          <p:cNvSpPr/>
          <p:nvPr/>
        </p:nvSpPr>
        <p:spPr>
          <a:xfrm>
            <a:off x="7235099" y="4747483"/>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sp>
        <p:nvSpPr>
          <p:cNvPr id="25" name="矩形 24">
            <a:extLst>
              <a:ext uri="{FF2B5EF4-FFF2-40B4-BE49-F238E27FC236}">
                <a16:creationId xmlns:a16="http://schemas.microsoft.com/office/drawing/2014/main" id="{D72D08D4-3F20-4B77-A0AA-BFD925A7338E}"/>
              </a:ext>
            </a:extLst>
          </p:cNvPr>
          <p:cNvSpPr/>
          <p:nvPr/>
        </p:nvSpPr>
        <p:spPr>
          <a:xfrm>
            <a:off x="8976282" y="3000392"/>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sp>
        <p:nvSpPr>
          <p:cNvPr id="26" name="矩形 25">
            <a:extLst>
              <a:ext uri="{FF2B5EF4-FFF2-40B4-BE49-F238E27FC236}">
                <a16:creationId xmlns:a16="http://schemas.microsoft.com/office/drawing/2014/main" id="{8133D98C-8E2A-47E8-A36A-D6D3F80297B3}"/>
              </a:ext>
            </a:extLst>
          </p:cNvPr>
          <p:cNvSpPr/>
          <p:nvPr/>
        </p:nvSpPr>
        <p:spPr>
          <a:xfrm>
            <a:off x="7395292" y="3063684"/>
            <a:ext cx="593432" cy="923330"/>
          </a:xfrm>
          <a:prstGeom prst="rect">
            <a:avLst/>
          </a:prstGeom>
          <a:noFill/>
        </p:spPr>
        <p:txBody>
          <a:bodyPr wrap="none" lIns="91440" tIns="45720" rIns="91440" bIns="45720">
            <a:spAutoFit/>
          </a:bodyPr>
          <a:lstStyle/>
          <a:p>
            <a:pPr algn="ctr"/>
            <a:r>
              <a:rPr lang="en-US" altLang="zh-CN" sz="5400" b="0" cap="none" spc="0" dirty="0">
                <a:ln w="0"/>
                <a:solidFill>
                  <a:schemeClr val="accent5"/>
                </a:solidFill>
                <a:effectLst>
                  <a:outerShdw blurRad="38100" dist="25400" dir="5400000" algn="ctr" rotWithShape="0">
                    <a:srgbClr val="6E747A">
                      <a:alpha val="43000"/>
                    </a:srgbClr>
                  </a:outerShdw>
                </a:effectLst>
              </a:rPr>
              <a:t>A</a:t>
            </a:r>
            <a:endParaRPr lang="zh-CN" altLang="en-US" sz="5400" b="0" cap="none" spc="0" dirty="0">
              <a:ln w="0"/>
              <a:solidFill>
                <a:schemeClr val="accent5"/>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429413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026E7-9EEF-4A6F-96AC-7279BF70C4AE}"/>
              </a:ext>
            </a:extLst>
          </p:cNvPr>
          <p:cNvSpPr>
            <a:spLocks noGrp="1"/>
          </p:cNvSpPr>
          <p:nvPr>
            <p:ph type="title"/>
          </p:nvPr>
        </p:nvSpPr>
        <p:spPr/>
        <p:txBody>
          <a:bodyPr/>
          <a:lstStyle/>
          <a:p>
            <a:r>
              <a:rPr lang="en-US" altLang="zh-CN" dirty="0"/>
              <a:t>Proof</a:t>
            </a:r>
            <a:endParaRPr lang="zh-CN" altLang="en-US" dirty="0"/>
          </a:p>
        </p:txBody>
      </p:sp>
      <p:sp>
        <p:nvSpPr>
          <p:cNvPr id="3" name="文本占位符 2">
            <a:extLst>
              <a:ext uri="{FF2B5EF4-FFF2-40B4-BE49-F238E27FC236}">
                <a16:creationId xmlns:a16="http://schemas.microsoft.com/office/drawing/2014/main" id="{4B9B6880-9955-4C40-AB73-484A2D0285F9}"/>
              </a:ext>
            </a:extLst>
          </p:cNvPr>
          <p:cNvSpPr>
            <a:spLocks noGrp="1"/>
          </p:cNvSpPr>
          <p:nvPr>
            <p:ph type="body" sz="half" idx="1"/>
          </p:nvPr>
        </p:nvSpPr>
        <p:spPr/>
        <p:txBody>
          <a:bodyPr/>
          <a:lstStyle/>
          <a:p>
            <a:r>
              <a:rPr lang="zh-CN" altLang="en-US" dirty="0"/>
              <a:t>至此，我们说明了，对于任意一个忠臣，如果他收到大于等于四个“声明”时，那么他按照协议进行的决策就能保证所有忠臣的决策都是相同的并且保证胜利。</a:t>
            </a:r>
            <a:endParaRPr lang="en-US" altLang="zh-CN" dirty="0"/>
          </a:p>
          <a:p>
            <a:r>
              <a:rPr lang="zh-CN" altLang="en-US" dirty="0"/>
              <a:t>如果任意一个忠臣收到小于等于三个声明，那么场上情况就是</a:t>
            </a:r>
            <a:r>
              <a:rPr lang="en-US" altLang="zh-CN" dirty="0"/>
              <a:t>2N2R</a:t>
            </a:r>
            <a:r>
              <a:rPr lang="zh-CN" altLang="en-US" dirty="0"/>
              <a:t>，此时每个忠臣在理论上最多只会收到一个声明。按照协议，他们都将做出</a:t>
            </a:r>
            <a:r>
              <a:rPr lang="en-US" altLang="zh-CN" dirty="0"/>
              <a:t>N</a:t>
            </a:r>
            <a:r>
              <a:rPr lang="zh-CN" altLang="en-US" dirty="0"/>
              <a:t>决策，从而胜利。</a:t>
            </a:r>
          </a:p>
        </p:txBody>
      </p:sp>
    </p:spTree>
    <p:extLst>
      <p:ext uri="{BB962C8B-B14F-4D97-AF65-F5344CB8AC3E}">
        <p14:creationId xmlns:p14="http://schemas.microsoft.com/office/powerpoint/2010/main" val="365770182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hanks！"/>
          <p:cNvSpPr txBox="1">
            <a:spLocks noGrp="1"/>
          </p:cNvSpPr>
          <p:nvPr>
            <p:ph type="ctrTitle"/>
          </p:nvPr>
        </p:nvSpPr>
        <p:spPr>
          <a:prstGeom prst="rect">
            <a:avLst/>
          </a:prstGeom>
        </p:spPr>
        <p:txBody>
          <a:bodyPr/>
          <a:lstStyle>
            <a:lvl1pPr algn="ctr"/>
          </a:lstStyle>
          <a:p>
            <a:r>
              <a:t>Thanks！</a:t>
            </a:r>
          </a:p>
        </p:txBody>
      </p:sp>
      <p:sp>
        <p:nvSpPr>
          <p:cNvPr id="256" name="正文"/>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05424-84DD-4BA0-BB4A-476EECE799A1}"/>
              </a:ext>
            </a:extLst>
          </p:cNvPr>
          <p:cNvSpPr>
            <a:spLocks noGrp="1"/>
          </p:cNvSpPr>
          <p:nvPr>
            <p:ph type="title"/>
          </p:nvPr>
        </p:nvSpPr>
        <p:spPr/>
        <p:txBody>
          <a:bodyPr/>
          <a:lstStyle/>
          <a:p>
            <a:r>
              <a:rPr lang="en-US" altLang="zh-CN" dirty="0"/>
              <a:t>Part One</a:t>
            </a:r>
            <a:endParaRPr lang="zh-CN" altLang="en-US" dirty="0"/>
          </a:p>
        </p:txBody>
      </p:sp>
      <p:pic>
        <p:nvPicPr>
          <p:cNvPr id="6" name="内容占位符 5">
            <a:extLst>
              <a:ext uri="{FF2B5EF4-FFF2-40B4-BE49-F238E27FC236}">
                <a16:creationId xmlns:a16="http://schemas.microsoft.com/office/drawing/2014/main" id="{5321BC91-D914-4315-ABDF-C966E1342C9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1145" y="1278294"/>
            <a:ext cx="8596668" cy="5225143"/>
          </a:xfrm>
        </p:spPr>
      </p:pic>
    </p:spTree>
    <p:extLst>
      <p:ext uri="{BB962C8B-B14F-4D97-AF65-F5344CB8AC3E}">
        <p14:creationId xmlns:p14="http://schemas.microsoft.com/office/powerpoint/2010/main" val="11111841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05424-84DD-4BA0-BB4A-476EECE799A1}"/>
              </a:ext>
            </a:extLst>
          </p:cNvPr>
          <p:cNvSpPr>
            <a:spLocks noGrp="1"/>
          </p:cNvSpPr>
          <p:nvPr>
            <p:ph type="title"/>
          </p:nvPr>
        </p:nvSpPr>
        <p:spPr/>
        <p:txBody>
          <a:bodyPr/>
          <a:lstStyle/>
          <a:p>
            <a:r>
              <a:rPr lang="en-US" altLang="zh-CN" dirty="0"/>
              <a:t>Part One</a:t>
            </a:r>
            <a:endParaRPr lang="zh-CN" altLang="en-US" dirty="0"/>
          </a:p>
        </p:txBody>
      </p:sp>
      <p:sp>
        <p:nvSpPr>
          <p:cNvPr id="3" name="内容占位符 2">
            <a:extLst>
              <a:ext uri="{FF2B5EF4-FFF2-40B4-BE49-F238E27FC236}">
                <a16:creationId xmlns:a16="http://schemas.microsoft.com/office/drawing/2014/main" id="{D11DBFB3-1E0C-4729-91C5-B921CDA73522}"/>
              </a:ext>
            </a:extLst>
          </p:cNvPr>
          <p:cNvSpPr>
            <a:spLocks noGrp="1"/>
          </p:cNvSpPr>
          <p:nvPr>
            <p:ph idx="1"/>
          </p:nvPr>
        </p:nvSpPr>
        <p:spPr>
          <a:xfrm>
            <a:off x="3465631" y="1682145"/>
            <a:ext cx="7283433" cy="3880773"/>
          </a:xfrm>
        </p:spPr>
        <p:txBody>
          <a:bodyPr/>
          <a:lstStyle/>
          <a:p>
            <a:r>
              <a:rPr lang="zh-CN" altLang="en-US" dirty="0"/>
              <a:t>设计就是一个理解问题的所有相关限制，并找到能平衡这些限制的解决方案的过程。</a:t>
            </a:r>
            <a:endParaRPr lang="en-US" altLang="zh-CN" dirty="0"/>
          </a:p>
          <a:p>
            <a:r>
              <a:rPr lang="zh-CN" altLang="en-US" dirty="0"/>
              <a:t>为了控制复杂性，计算机系统设计通常采用“自顶向下”的方法，在高层对系统进行说明，然后将设计不断分解为较小的块，直到每一个块小到能够实现为止。最后，这些块互相连接起来组成整个系统。</a:t>
            </a:r>
            <a:endParaRPr lang="en-US" altLang="zh-CN" dirty="0"/>
          </a:p>
          <a:p>
            <a:r>
              <a:rPr lang="zh-CN" altLang="en-US" dirty="0"/>
              <a:t>计算机系统设计过程的基础是“抽象的层次”概念。像通用计算机这样的计算机系统可以从电路到算法进行多个层次的观察，在每一个较高的抽象层次都隐藏了较低层次的细节和复杂度。抽象去除了系统中有关部件的不必要的实现细节，使得设计者可以聚焦于有助于问题得到解决的关键方面。</a:t>
            </a:r>
          </a:p>
        </p:txBody>
      </p:sp>
      <p:pic>
        <p:nvPicPr>
          <p:cNvPr id="7" name="图片 6">
            <a:extLst>
              <a:ext uri="{FF2B5EF4-FFF2-40B4-BE49-F238E27FC236}">
                <a16:creationId xmlns:a16="http://schemas.microsoft.com/office/drawing/2014/main" id="{7DEDF66B-3061-47C3-978E-7DA799BCC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7" y="1255970"/>
            <a:ext cx="3219855" cy="4992430"/>
          </a:xfrm>
          <a:prstGeom prst="rect">
            <a:avLst/>
          </a:prstGeom>
        </p:spPr>
      </p:pic>
    </p:spTree>
    <p:extLst>
      <p:ext uri="{BB962C8B-B14F-4D97-AF65-F5344CB8AC3E}">
        <p14:creationId xmlns:p14="http://schemas.microsoft.com/office/powerpoint/2010/main" val="91134152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art one"/>
          <p:cNvSpPr txBox="1">
            <a:spLocks noGrp="1"/>
          </p:cNvSpPr>
          <p:nvPr>
            <p:ph type="title"/>
          </p:nvPr>
        </p:nvSpPr>
        <p:spPr>
          <a:prstGeom prst="rect">
            <a:avLst/>
          </a:prstGeom>
        </p:spPr>
        <p:txBody>
          <a:bodyPr/>
          <a:lstStyle/>
          <a:p>
            <a:r>
              <a:t>Part one</a:t>
            </a:r>
          </a:p>
        </p:txBody>
      </p:sp>
      <p:sp>
        <p:nvSpPr>
          <p:cNvPr id="203" name="在系统设计中，某些属性对外可见，是便于操作者处理信息，使精力主要集中于问题的重点方面。部分属性对外不可见，比如说随机数生成的算法，输入数据对是否出兵的影响算法等，都不是我们在实验中需要考虑的问题。…"/>
          <p:cNvSpPr txBox="1">
            <a:spLocks noGrp="1"/>
          </p:cNvSpPr>
          <p:nvPr>
            <p:ph type="body" sz="half" idx="1"/>
          </p:nvPr>
        </p:nvSpPr>
        <p:spPr>
          <a:prstGeom prst="rect">
            <a:avLst/>
          </a:prstGeom>
        </p:spPr>
        <p:txBody>
          <a:bodyPr/>
          <a:lstStyle/>
          <a:p>
            <a:r>
              <a:rPr>
                <a:latin typeface="+mn-lt"/>
                <a:ea typeface="+mn-ea"/>
                <a:cs typeface="+mn-cs"/>
                <a:sym typeface="Helvetica"/>
              </a:rPr>
              <a:t>在系统设计中，某些属性对外可见，是便于操作者处理信息，使精力主要集中于问题的重点方面。部分属性对外不可见，比如说随机数生成的算法，输入数据对是否出兵的影响算法等，都不是我们在实验中需要考虑的问题。</a:t>
            </a:r>
          </a:p>
          <a:p>
            <a:r>
              <a:rPr>
                <a:latin typeface="+mn-lt"/>
                <a:ea typeface="+mn-ea"/>
                <a:cs typeface="+mn-cs"/>
                <a:sym typeface="Helvetica"/>
              </a:rPr>
              <a:t>故通过抽象层次的分层，我们将得到两个好处：</a:t>
            </a:r>
          </a:p>
          <a:p>
            <a:r>
              <a:rPr>
                <a:latin typeface="+mn-lt"/>
                <a:ea typeface="+mn-ea"/>
                <a:cs typeface="+mn-cs"/>
                <a:sym typeface="Helvetica"/>
              </a:rPr>
              <a:t>一：抽象的一个重要特点是修改低层抽象不需要改变它上层的内容。这为我们在优化底层结构时不需要考虑将整个系统推倒重建。</a:t>
            </a:r>
          </a:p>
          <a:p>
            <a:r>
              <a:rPr>
                <a:latin typeface="+mn-lt"/>
                <a:ea typeface="+mn-ea"/>
                <a:cs typeface="+mn-cs"/>
                <a:sym typeface="Helvetica"/>
              </a:rPr>
              <a:t>二：另一个重要特点是降低信息复杂度。系统处理问题的过程可以看成许多小部分的调用，对于处理一个由许多小问题构成的大问题，我们无需考虑小问题是怎样解决的，这为我们排除信息干扰提供了便利。</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06" name="Isosceles Triangle 9"/>
          <p:cNvSpPr/>
          <p:nvPr/>
        </p:nvSpPr>
        <p:spPr>
          <a:xfrm>
            <a:off x="-1" y="4013200"/>
            <a:ext cx="448734" cy="284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solidFill>
          <a:ln w="12700">
            <a:miter lim="400000"/>
          </a:ln>
        </p:spPr>
        <p:txBody>
          <a:bodyPr lIns="45719" rIns="45719"/>
          <a:lstStyle/>
          <a:p>
            <a:endParaRPr/>
          </a:p>
        </p:txBody>
      </p:sp>
      <p:sp>
        <p:nvSpPr>
          <p:cNvPr id="207" name="Isosceles Triangle 11"/>
          <p:cNvSpPr/>
          <p:nvPr/>
        </p:nvSpPr>
        <p:spPr>
          <a:xfrm rot="10800000" flipH="1">
            <a:off x="11364138" y="0"/>
            <a:ext cx="842596" cy="46162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solidFill>
          <a:ln w="12700">
            <a:miter lim="400000"/>
          </a:ln>
        </p:spPr>
        <p:txBody>
          <a:bodyPr lIns="45719" rIns="45719"/>
          <a:lstStyle/>
          <a:p>
            <a:endParaRPr/>
          </a:p>
        </p:txBody>
      </p:sp>
      <p:sp>
        <p:nvSpPr>
          <p:cNvPr id="208" name="Straight Connector 13"/>
          <p:cNvSpPr/>
          <p:nvPr/>
        </p:nvSpPr>
        <p:spPr>
          <a:xfrm flipH="1">
            <a:off x="4656670" y="1442594"/>
            <a:ext cx="1" cy="3937002"/>
          </a:xfrm>
          <a:prstGeom prst="line">
            <a:avLst/>
          </a:prstGeom>
          <a:ln w="12700" cap="rnd">
            <a:solidFill>
              <a:schemeClr val="accent1"/>
            </a:solidFill>
          </a:ln>
        </p:spPr>
        <p:txBody>
          <a:bodyPr lIns="45719" rIns="45719"/>
          <a:lstStyle/>
          <a:p>
            <a:endParaRPr/>
          </a:p>
        </p:txBody>
      </p:sp>
      <p:sp>
        <p:nvSpPr>
          <p:cNvPr id="209" name="标题 1"/>
          <p:cNvSpPr txBox="1">
            <a:spLocks noGrp="1"/>
          </p:cNvSpPr>
          <p:nvPr>
            <p:ph type="title"/>
          </p:nvPr>
        </p:nvSpPr>
        <p:spPr>
          <a:xfrm>
            <a:off x="1043950" y="1179150"/>
            <a:ext cx="3300646" cy="4463891"/>
          </a:xfrm>
          <a:prstGeom prst="rect">
            <a:avLst/>
          </a:prstGeom>
        </p:spPr>
        <p:txBody>
          <a:bodyPr anchor="ctr"/>
          <a:lstStyle/>
          <a:p>
            <a:r>
              <a:t>Part two</a:t>
            </a:r>
          </a:p>
          <a:p>
            <a:r>
              <a:rPr>
                <a:latin typeface="+mn-lt"/>
                <a:ea typeface="+mn-ea"/>
                <a:cs typeface="+mn-cs"/>
                <a:sym typeface="Helvetica"/>
              </a:rPr>
              <a:t>实验内容</a:t>
            </a:r>
          </a:p>
        </p:txBody>
      </p:sp>
      <p:sp>
        <p:nvSpPr>
          <p:cNvPr id="210" name="内容占位符 2"/>
          <p:cNvSpPr txBox="1">
            <a:spLocks noGrp="1"/>
          </p:cNvSpPr>
          <p:nvPr>
            <p:ph type="body" sz="half" idx="1"/>
          </p:nvPr>
        </p:nvSpPr>
        <p:spPr>
          <a:xfrm>
            <a:off x="4978918" y="1109144"/>
            <a:ext cx="6341017" cy="4603901"/>
          </a:xfrm>
          <a:prstGeom prst="rect">
            <a:avLst/>
          </a:prstGeom>
        </p:spPr>
        <p:txBody>
          <a:bodyPr anchor="ctr"/>
          <a:lstStyle/>
          <a:p>
            <a:pPr marL="1257300" lvl="2" indent="-342900"/>
            <a:r>
              <a:t>1</a:t>
            </a:r>
            <a:r>
              <a:rPr>
                <a:latin typeface="+mn-lt"/>
                <a:ea typeface="+mn-ea"/>
                <a:cs typeface="+mn-cs"/>
                <a:sym typeface="Helvetica"/>
              </a:rPr>
              <a:t>、部队子系统的构建</a:t>
            </a:r>
          </a:p>
          <a:p>
            <a:r>
              <a:t>2</a:t>
            </a:r>
            <a:r>
              <a:rPr>
                <a:latin typeface="+mn-lt"/>
                <a:ea typeface="+mn-ea"/>
                <a:cs typeface="+mn-cs"/>
                <a:sym typeface="Helvetica"/>
              </a:rPr>
              <a:t>、淝水之战分布式系统：</a:t>
            </a:r>
          </a:p>
          <a:p>
            <a:pPr marL="0" indent="0">
              <a:buSzTx/>
              <a:buFont typeface="Wingdings 3"/>
              <a:buNone/>
            </a:pPr>
            <a:r>
              <a:t>	</a:t>
            </a:r>
            <a:r>
              <a:rPr>
                <a:latin typeface="+mn-lt"/>
                <a:ea typeface="+mn-ea"/>
                <a:cs typeface="+mn-cs"/>
                <a:sym typeface="Helvetica"/>
              </a:rPr>
              <a:t>胜利条件：一致性条件；有效性条件；终止性条件</a:t>
            </a:r>
          </a:p>
          <a:p>
            <a:pPr marL="0" indent="0">
              <a:buSzTx/>
              <a:buFont typeface="Wingdings 3"/>
              <a:buNone/>
            </a:pPr>
            <a:r>
              <a:t>	</a:t>
            </a:r>
            <a:r>
              <a:rPr>
                <a:latin typeface="+mn-lt"/>
                <a:ea typeface="+mn-ea"/>
                <a:cs typeface="+mn-cs"/>
                <a:sym typeface="Helvetica"/>
              </a:rPr>
              <a:t>忠臣的目标：全力避免奸臣的舞蹈做出决策，使忠臣们共同满足胜利条件，即满足容错性。</a:t>
            </a:r>
          </a:p>
          <a:p>
            <a:pPr marL="0" indent="0">
              <a:buSzTx/>
              <a:buFont typeface="Wingdings 3"/>
              <a:buNone/>
            </a:pPr>
            <a:r>
              <a:t>	</a:t>
            </a:r>
            <a:r>
              <a:rPr>
                <a:latin typeface="+mn-lt"/>
                <a:ea typeface="+mn-ea"/>
                <a:cs typeface="+mn-cs"/>
                <a:sym typeface="Helvetica"/>
              </a:rPr>
              <a:t>奸臣的目标：尽全力破坏忠臣共同做出正确的决策，使得忠臣们不能满足胜利条件。</a:t>
            </a:r>
          </a:p>
          <a:p>
            <a:pPr marL="0" indent="0">
              <a:buSzTx/>
              <a:buFont typeface="Wingdings 3"/>
              <a:buNone/>
            </a:pPr>
            <a:r>
              <a:t>	</a:t>
            </a:r>
            <a:r>
              <a:rPr>
                <a:latin typeface="+mn-lt"/>
                <a:ea typeface="+mn-ea"/>
                <a:cs typeface="+mn-cs"/>
                <a:sym typeface="Helvetica"/>
              </a:rPr>
              <a:t>各个子系统之间交互的方式仅限信鸽通信和制定决策（每一天只能做出一次决策）。通信只用于告知自己和其它部队的状态（无丢失，无错误，无消息泄密）；各位玩家之间的拓扑连接是全互连。</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1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13" name="Isosceles Triangle 20"/>
          <p:cNvSpPr/>
          <p:nvPr/>
        </p:nvSpPr>
        <p:spPr>
          <a:xfrm rot="10800000">
            <a:off x="0" y="0"/>
            <a:ext cx="842596" cy="56661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a:miter lim="400000"/>
          </a:ln>
        </p:spPr>
        <p:txBody>
          <a:bodyPr lIns="45719" rIns="45719"/>
          <a:lstStyle/>
          <a:p>
            <a:endParaRPr/>
          </a:p>
        </p:txBody>
      </p:sp>
      <p:sp>
        <p:nvSpPr>
          <p:cNvPr id="214" name="Isosceles Triangle 22"/>
          <p:cNvSpPr/>
          <p:nvPr/>
        </p:nvSpPr>
        <p:spPr>
          <a:xfrm flipH="1">
            <a:off x="11743267" y="4013200"/>
            <a:ext cx="448733" cy="284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85000"/>
            </a:schemeClr>
          </a:solidFill>
          <a:ln w="12700">
            <a:miter lim="400000"/>
          </a:ln>
        </p:spPr>
        <p:txBody>
          <a:bodyPr lIns="45719" rIns="45719"/>
          <a:lstStyle/>
          <a:p>
            <a:endParaRPr/>
          </a:p>
        </p:txBody>
      </p:sp>
      <p:sp>
        <p:nvSpPr>
          <p:cNvPr id="215" name="标题 1"/>
          <p:cNvSpPr txBox="1">
            <a:spLocks noGrp="1"/>
          </p:cNvSpPr>
          <p:nvPr>
            <p:ph type="title"/>
          </p:nvPr>
        </p:nvSpPr>
        <p:spPr>
          <a:xfrm>
            <a:off x="1286933" y="609599"/>
            <a:ext cx="10197494" cy="1099459"/>
          </a:xfrm>
          <a:prstGeom prst="rect">
            <a:avLst/>
          </a:prstGeom>
        </p:spPr>
        <p:txBody>
          <a:bodyPr/>
          <a:lstStyle/>
          <a:p>
            <a:pPr defTabSz="388620">
              <a:lnSpc>
                <a:spcPct val="90000"/>
              </a:lnSpc>
              <a:defRPr sz="3060"/>
            </a:pPr>
            <a:r>
              <a:rPr>
                <a:latin typeface="+mn-lt"/>
                <a:ea typeface="+mn-ea"/>
                <a:cs typeface="+mn-cs"/>
                <a:sym typeface="Helvetica"/>
              </a:rPr>
              <a:t>实验步骤</a:t>
            </a:r>
            <a:br>
              <a:rPr>
                <a:latin typeface="+mn-lt"/>
                <a:ea typeface="+mn-ea"/>
                <a:cs typeface="+mn-cs"/>
                <a:sym typeface="Helvetica"/>
              </a:rPr>
            </a:br>
            <a:r>
              <a:t>——</a:t>
            </a:r>
            <a:r>
              <a:rPr>
                <a:latin typeface="+mn-lt"/>
                <a:ea typeface="+mn-ea"/>
                <a:cs typeface="+mn-cs"/>
                <a:sym typeface="Helvetica"/>
              </a:rPr>
              <a:t>第一种协议</a:t>
            </a:r>
          </a:p>
        </p:txBody>
      </p:sp>
      <p:grpSp>
        <p:nvGrpSpPr>
          <p:cNvPr id="239" name="内容占位符 2"/>
          <p:cNvGrpSpPr/>
          <p:nvPr/>
        </p:nvGrpSpPr>
        <p:grpSpPr>
          <a:xfrm>
            <a:off x="346527" y="2729389"/>
            <a:ext cx="9288450" cy="3577252"/>
            <a:chOff x="0" y="654"/>
            <a:chExt cx="9288449" cy="3577250"/>
          </a:xfrm>
        </p:grpSpPr>
        <p:sp>
          <p:nvSpPr>
            <p:cNvPr id="216" name="矩形"/>
            <p:cNvSpPr/>
            <p:nvPr/>
          </p:nvSpPr>
          <p:spPr>
            <a:xfrm>
              <a:off x="1601457" y="679627"/>
              <a:ext cx="1281166" cy="12701"/>
            </a:xfrm>
            <a:prstGeom prst="rect">
              <a:avLst/>
            </a:prstGeom>
            <a:solidFill>
              <a:srgbClr val="F5E6CB">
                <a:alpha val="90000"/>
              </a:srgbClr>
            </a:solidFill>
            <a:ln w="19050" cap="rnd">
              <a:solidFill>
                <a:srgbClr val="F5E6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sp>
          <p:nvSpPr>
            <p:cNvPr id="217" name="锯齿"/>
            <p:cNvSpPr/>
            <p:nvPr/>
          </p:nvSpPr>
          <p:spPr>
            <a:xfrm>
              <a:off x="2959492" y="578360"/>
              <a:ext cx="147335" cy="276468"/>
            </a:xfrm>
            <a:prstGeom prst="chevron">
              <a:avLst>
                <a:gd name="adj" fmla="val 90000"/>
              </a:avLst>
            </a:prstGeom>
            <a:solidFill>
              <a:srgbClr val="F5E4CB">
                <a:alpha val="90000"/>
              </a:srgbClr>
            </a:solidFill>
            <a:ln w="19050" cap="rnd">
              <a:solidFill>
                <a:srgbClr val="F5E4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grpSp>
          <p:nvGrpSpPr>
            <p:cNvPr id="220" name="成组"/>
            <p:cNvGrpSpPr/>
            <p:nvPr/>
          </p:nvGrpSpPr>
          <p:grpSpPr>
            <a:xfrm>
              <a:off x="755333" y="12700"/>
              <a:ext cx="1371957" cy="1371956"/>
              <a:chOff x="0" y="0"/>
              <a:chExt cx="1371955" cy="1371955"/>
            </a:xfrm>
          </p:grpSpPr>
          <p:sp>
            <p:nvSpPr>
              <p:cNvPr id="218" name="圆形"/>
              <p:cNvSpPr/>
              <p:nvPr/>
            </p:nvSpPr>
            <p:spPr>
              <a:xfrm>
                <a:off x="0" y="0"/>
                <a:ext cx="1371956" cy="1371956"/>
              </a:xfrm>
              <a:prstGeom prst="ellipse">
                <a:avLst/>
              </a:prstGeom>
              <a:solidFill>
                <a:schemeClr val="accent3"/>
              </a:solidFill>
              <a:ln w="19050" cap="rnd">
                <a:solidFill>
                  <a:schemeClr val="accent3"/>
                </a:solidFill>
                <a:prstDash val="solid"/>
                <a:round/>
              </a:ln>
              <a:effectLst/>
            </p:spPr>
            <p:txBody>
              <a:bodyPr wrap="square" lIns="45719" tIns="45719" rIns="45719" bIns="45719" numCol="1" anchor="ctr">
                <a:noAutofit/>
              </a:bodyPr>
              <a:lstStyle/>
              <a:p>
                <a:pPr algn="ctr" defTabSz="2667000">
                  <a:lnSpc>
                    <a:spcPct val="90000"/>
                  </a:lnSpc>
                  <a:spcBef>
                    <a:spcPts val="700"/>
                  </a:spcBef>
                  <a:defRPr>
                    <a:solidFill>
                      <a:srgbClr val="FFFFFF"/>
                    </a:solidFill>
                  </a:defRPr>
                </a:pPr>
                <a:endParaRPr/>
              </a:p>
            </p:txBody>
          </p:sp>
          <p:sp>
            <p:nvSpPr>
              <p:cNvPr id="219" name="1"/>
              <p:cNvSpPr txBox="1"/>
              <p:nvPr/>
            </p:nvSpPr>
            <p:spPr>
              <a:xfrm>
                <a:off x="200917" y="194588"/>
                <a:ext cx="970121" cy="9827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3239" tIns="53239" rIns="53239" bIns="53239" numCol="1" anchor="ctr">
                <a:spAutoFit/>
              </a:bodyPr>
              <a:lstStyle>
                <a:lvl1pPr algn="ctr" defTabSz="2667000">
                  <a:lnSpc>
                    <a:spcPct val="90000"/>
                  </a:lnSpc>
                  <a:spcBef>
                    <a:spcPts val="2500"/>
                  </a:spcBef>
                  <a:defRPr sz="6000">
                    <a:solidFill>
                      <a:srgbClr val="FFFFFF"/>
                    </a:solidFill>
                  </a:defRPr>
                </a:lvl1pPr>
              </a:lstStyle>
              <a:p>
                <a:r>
                  <a:t>1</a:t>
                </a:r>
              </a:p>
            </p:txBody>
          </p:sp>
        </p:grpSp>
        <p:grpSp>
          <p:nvGrpSpPr>
            <p:cNvPr id="223" name="成组"/>
            <p:cNvGrpSpPr/>
            <p:nvPr/>
          </p:nvGrpSpPr>
          <p:grpSpPr>
            <a:xfrm>
              <a:off x="0" y="1537398"/>
              <a:ext cx="2882623" cy="1965601"/>
              <a:chOff x="0" y="0"/>
              <a:chExt cx="2882622" cy="1965599"/>
            </a:xfrm>
          </p:grpSpPr>
          <p:sp>
            <p:nvSpPr>
              <p:cNvPr id="221" name="形状"/>
              <p:cNvSpPr/>
              <p:nvPr/>
            </p:nvSpPr>
            <p:spPr>
              <a:xfrm>
                <a:off x="-1" y="0"/>
                <a:ext cx="2882624" cy="196560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7854" y="4320"/>
                    </a:lnTo>
                    <a:lnTo>
                      <a:pt x="10800" y="0"/>
                    </a:lnTo>
                    <a:lnTo>
                      <a:pt x="13746" y="4320"/>
                    </a:lnTo>
                    <a:lnTo>
                      <a:pt x="21600" y="4320"/>
                    </a:lnTo>
                    <a:lnTo>
                      <a:pt x="21600" y="21600"/>
                    </a:lnTo>
                    <a:lnTo>
                      <a:pt x="0" y="21600"/>
                    </a:lnTo>
                    <a:close/>
                  </a:path>
                </a:pathLst>
              </a:custGeom>
              <a:solidFill>
                <a:srgbClr val="F5E1CB">
                  <a:alpha val="90000"/>
                </a:srgbClr>
              </a:solidFill>
              <a:ln w="19050" cap="rnd">
                <a:solidFill>
                  <a:srgbClr val="F5E1CB">
                    <a:alpha val="90000"/>
                  </a:srgbClr>
                </a:solidFill>
                <a:prstDash val="solid"/>
                <a:round/>
              </a:ln>
              <a:effectLst/>
            </p:spPr>
            <p:txBody>
              <a:bodyPr wrap="square" lIns="45719" tIns="45719" rIns="45719" bIns="45719" numCol="1" anchor="t">
                <a:noAutofit/>
              </a:bodyPr>
              <a:lstStyle/>
              <a:p>
                <a:pPr defTabSz="889000">
                  <a:lnSpc>
                    <a:spcPct val="90000"/>
                  </a:lnSpc>
                  <a:spcBef>
                    <a:spcPts val="700"/>
                  </a:spcBef>
                  <a:defRPr sz="2000">
                    <a:solidFill>
                      <a:srgbClr val="404040"/>
                    </a:solidFill>
                  </a:defRPr>
                </a:pPr>
                <a:endParaRPr/>
              </a:p>
            </p:txBody>
          </p:sp>
          <p:sp>
            <p:nvSpPr>
              <p:cNvPr id="222" name="第一步：所有人将自己的状态告知其余四个人，所有人不可做出决策。"/>
              <p:cNvSpPr txBox="1"/>
              <p:nvPr/>
            </p:nvSpPr>
            <p:spPr>
              <a:xfrm>
                <a:off x="0" y="393119"/>
                <a:ext cx="2882622" cy="13258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65100" tIns="165100" rIns="165100" bIns="165100" numCol="1" anchor="t">
                <a:spAutoFit/>
              </a:bodyPr>
              <a:lstStyle>
                <a:lvl1pPr defTabSz="889000">
                  <a:lnSpc>
                    <a:spcPct val="90000"/>
                  </a:lnSpc>
                  <a:spcBef>
                    <a:spcPts val="800"/>
                  </a:spcBef>
                  <a:defRPr sz="2000">
                    <a:solidFill>
                      <a:srgbClr val="404040"/>
                    </a:solidFill>
                    <a:latin typeface="+mn-lt"/>
                    <a:ea typeface="+mn-ea"/>
                    <a:cs typeface="+mn-cs"/>
                    <a:sym typeface="Helvetica"/>
                  </a:defRPr>
                </a:lvl1pPr>
              </a:lstStyle>
              <a:p>
                <a:pPr>
                  <a:defRPr>
                    <a:latin typeface="+mj-lt"/>
                    <a:ea typeface="+mj-ea"/>
                    <a:cs typeface="+mj-cs"/>
                    <a:sym typeface="Trebuchet MS"/>
                  </a:defRPr>
                </a:pPr>
                <a:r>
                  <a:rPr>
                    <a:latin typeface="+mn-lt"/>
                    <a:ea typeface="+mn-ea"/>
                    <a:cs typeface="+mn-cs"/>
                    <a:sym typeface="Helvetica"/>
                  </a:rPr>
                  <a:t>第一步：所有人将自己的状态告知其余四个人，所有人不可做出决策。</a:t>
                </a:r>
              </a:p>
            </p:txBody>
          </p:sp>
        </p:grpSp>
        <p:sp>
          <p:nvSpPr>
            <p:cNvPr id="224" name="矩形"/>
            <p:cNvSpPr/>
            <p:nvPr/>
          </p:nvSpPr>
          <p:spPr>
            <a:xfrm>
              <a:off x="3202913" y="680283"/>
              <a:ext cx="2882623" cy="12701"/>
            </a:xfrm>
            <a:prstGeom prst="rect">
              <a:avLst/>
            </a:prstGeom>
            <a:solidFill>
              <a:srgbClr val="F6DFCB">
                <a:alpha val="90000"/>
              </a:srgbClr>
            </a:solidFill>
            <a:ln w="19050" cap="rnd">
              <a:solidFill>
                <a:srgbClr val="F6DF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sp>
          <p:nvSpPr>
            <p:cNvPr id="225" name="锯齿"/>
            <p:cNvSpPr/>
            <p:nvPr/>
          </p:nvSpPr>
          <p:spPr>
            <a:xfrm>
              <a:off x="6162405" y="578912"/>
              <a:ext cx="147335" cy="276996"/>
            </a:xfrm>
            <a:prstGeom prst="chevron">
              <a:avLst>
                <a:gd name="adj" fmla="val 90000"/>
              </a:avLst>
            </a:prstGeom>
            <a:solidFill>
              <a:srgbClr val="F6DCCB">
                <a:alpha val="90000"/>
              </a:srgbClr>
            </a:solidFill>
            <a:ln w="19050" cap="rnd">
              <a:solidFill>
                <a:srgbClr val="F6DC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grpSp>
          <p:nvGrpSpPr>
            <p:cNvPr id="228" name="成组"/>
            <p:cNvGrpSpPr/>
            <p:nvPr/>
          </p:nvGrpSpPr>
          <p:grpSpPr>
            <a:xfrm>
              <a:off x="3958245" y="654"/>
              <a:ext cx="1371957" cy="1371956"/>
              <a:chOff x="0" y="0"/>
              <a:chExt cx="1371955" cy="1371955"/>
            </a:xfrm>
          </p:grpSpPr>
          <p:sp>
            <p:nvSpPr>
              <p:cNvPr id="226" name="圆形"/>
              <p:cNvSpPr/>
              <p:nvPr/>
            </p:nvSpPr>
            <p:spPr>
              <a:xfrm>
                <a:off x="0" y="0"/>
                <a:ext cx="1371956" cy="1371956"/>
              </a:xfrm>
              <a:prstGeom prst="ellipse">
                <a:avLst/>
              </a:prstGeom>
              <a:solidFill>
                <a:srgbClr val="E6901B"/>
              </a:solidFill>
              <a:ln w="19050" cap="rnd">
                <a:solidFill>
                  <a:srgbClr val="E6901B"/>
                </a:solidFill>
                <a:prstDash val="solid"/>
                <a:round/>
              </a:ln>
              <a:effectLst/>
            </p:spPr>
            <p:txBody>
              <a:bodyPr wrap="square" lIns="45719" tIns="45719" rIns="45719" bIns="45719" numCol="1" anchor="ctr">
                <a:noAutofit/>
              </a:bodyPr>
              <a:lstStyle/>
              <a:p>
                <a:pPr algn="ctr" defTabSz="2667000">
                  <a:lnSpc>
                    <a:spcPct val="90000"/>
                  </a:lnSpc>
                  <a:spcBef>
                    <a:spcPts val="700"/>
                  </a:spcBef>
                  <a:defRPr>
                    <a:solidFill>
                      <a:srgbClr val="FFFFFF"/>
                    </a:solidFill>
                  </a:defRPr>
                </a:pPr>
                <a:endParaRPr/>
              </a:p>
            </p:txBody>
          </p:sp>
          <p:sp>
            <p:nvSpPr>
              <p:cNvPr id="227" name="2"/>
              <p:cNvSpPr txBox="1"/>
              <p:nvPr/>
            </p:nvSpPr>
            <p:spPr>
              <a:xfrm>
                <a:off x="200918" y="194588"/>
                <a:ext cx="970121" cy="9827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3239" tIns="53239" rIns="53239" bIns="53239" numCol="1" anchor="ctr">
                <a:spAutoFit/>
              </a:bodyPr>
              <a:lstStyle>
                <a:lvl1pPr algn="ctr" defTabSz="2667000">
                  <a:lnSpc>
                    <a:spcPct val="90000"/>
                  </a:lnSpc>
                  <a:spcBef>
                    <a:spcPts val="2500"/>
                  </a:spcBef>
                  <a:defRPr sz="6000">
                    <a:solidFill>
                      <a:srgbClr val="FFFFFF"/>
                    </a:solidFill>
                  </a:defRPr>
                </a:lvl1pPr>
              </a:lstStyle>
              <a:p>
                <a:r>
                  <a:t>2</a:t>
                </a:r>
              </a:p>
            </p:txBody>
          </p:sp>
        </p:grpSp>
        <p:grpSp>
          <p:nvGrpSpPr>
            <p:cNvPr id="231" name="成组"/>
            <p:cNvGrpSpPr/>
            <p:nvPr/>
          </p:nvGrpSpPr>
          <p:grpSpPr>
            <a:xfrm>
              <a:off x="3202913" y="1538864"/>
              <a:ext cx="2882623" cy="2039041"/>
              <a:chOff x="0" y="0"/>
              <a:chExt cx="2882622" cy="2039039"/>
            </a:xfrm>
          </p:grpSpPr>
          <p:sp>
            <p:nvSpPr>
              <p:cNvPr id="229" name="形状"/>
              <p:cNvSpPr/>
              <p:nvPr/>
            </p:nvSpPr>
            <p:spPr>
              <a:xfrm>
                <a:off x="0" y="0"/>
                <a:ext cx="2882623" cy="196560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7854" y="4320"/>
                    </a:lnTo>
                    <a:lnTo>
                      <a:pt x="10800" y="0"/>
                    </a:lnTo>
                    <a:lnTo>
                      <a:pt x="13746" y="4320"/>
                    </a:lnTo>
                    <a:lnTo>
                      <a:pt x="21600" y="4320"/>
                    </a:lnTo>
                    <a:lnTo>
                      <a:pt x="21600" y="21600"/>
                    </a:lnTo>
                    <a:lnTo>
                      <a:pt x="0" y="21600"/>
                    </a:lnTo>
                    <a:close/>
                  </a:path>
                </a:pathLst>
              </a:custGeom>
              <a:solidFill>
                <a:srgbClr val="F6DACB">
                  <a:alpha val="90000"/>
                </a:srgbClr>
              </a:solidFill>
              <a:ln w="19050" cap="rnd">
                <a:solidFill>
                  <a:srgbClr val="F6DACB">
                    <a:alpha val="90000"/>
                  </a:srgbClr>
                </a:solidFill>
                <a:prstDash val="solid"/>
                <a:round/>
              </a:ln>
              <a:effectLst/>
            </p:spPr>
            <p:txBody>
              <a:bodyPr wrap="square" lIns="45719" tIns="45719" rIns="45719" bIns="45719" numCol="1" anchor="t">
                <a:noAutofit/>
              </a:bodyPr>
              <a:lstStyle/>
              <a:p>
                <a:pPr defTabSz="889000">
                  <a:lnSpc>
                    <a:spcPct val="90000"/>
                  </a:lnSpc>
                  <a:spcBef>
                    <a:spcPts val="700"/>
                  </a:spcBef>
                  <a:defRPr sz="2000">
                    <a:solidFill>
                      <a:srgbClr val="404040"/>
                    </a:solidFill>
                  </a:defRPr>
                </a:pPr>
                <a:endParaRPr/>
              </a:p>
            </p:txBody>
          </p:sp>
          <p:sp>
            <p:nvSpPr>
              <p:cNvPr id="230" name="第二步：每个人将自己所知道的其余四个人的状态信息传递给其余所有的四个人。"/>
              <p:cNvSpPr txBox="1"/>
              <p:nvPr/>
            </p:nvSpPr>
            <p:spPr>
              <a:xfrm>
                <a:off x="0" y="393119"/>
                <a:ext cx="2882622" cy="16459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65100" tIns="165100" rIns="165100" bIns="165100" numCol="1" anchor="t">
                <a:spAutoFit/>
              </a:bodyPr>
              <a:lstStyle>
                <a:lvl1pPr defTabSz="889000">
                  <a:lnSpc>
                    <a:spcPct val="90000"/>
                  </a:lnSpc>
                  <a:spcBef>
                    <a:spcPts val="800"/>
                  </a:spcBef>
                  <a:defRPr sz="2000">
                    <a:solidFill>
                      <a:srgbClr val="404040"/>
                    </a:solidFill>
                    <a:latin typeface="+mn-lt"/>
                    <a:ea typeface="+mn-ea"/>
                    <a:cs typeface="+mn-cs"/>
                    <a:sym typeface="Helvetica"/>
                  </a:defRPr>
                </a:lvl1pPr>
              </a:lstStyle>
              <a:p>
                <a:pPr>
                  <a:defRPr>
                    <a:latin typeface="+mj-lt"/>
                    <a:ea typeface="+mj-ea"/>
                    <a:cs typeface="+mj-cs"/>
                    <a:sym typeface="Trebuchet MS"/>
                  </a:defRPr>
                </a:pPr>
                <a:r>
                  <a:rPr>
                    <a:latin typeface="+mn-lt"/>
                    <a:ea typeface="+mn-ea"/>
                    <a:cs typeface="+mn-cs"/>
                    <a:sym typeface="Helvetica"/>
                  </a:rPr>
                  <a:t>第二步：每个人将自己所知道的其余四个人的状态信息传递给其余所有的四个人。</a:t>
                </a:r>
              </a:p>
            </p:txBody>
          </p:sp>
        </p:grpSp>
        <p:sp>
          <p:nvSpPr>
            <p:cNvPr id="232" name="矩形"/>
            <p:cNvSpPr/>
            <p:nvPr/>
          </p:nvSpPr>
          <p:spPr>
            <a:xfrm>
              <a:off x="6405827" y="680283"/>
              <a:ext cx="1441312" cy="12701"/>
            </a:xfrm>
            <a:prstGeom prst="rect">
              <a:avLst/>
            </a:prstGeom>
            <a:solidFill>
              <a:srgbClr val="F6D7CB">
                <a:alpha val="90000"/>
              </a:srgbClr>
            </a:solidFill>
            <a:ln w="19050" cap="rnd">
              <a:solidFill>
                <a:srgbClr val="F6D7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grpSp>
          <p:nvGrpSpPr>
            <p:cNvPr id="235" name="成组"/>
            <p:cNvGrpSpPr/>
            <p:nvPr/>
          </p:nvGrpSpPr>
          <p:grpSpPr>
            <a:xfrm>
              <a:off x="7161159" y="654"/>
              <a:ext cx="1371957" cy="1371956"/>
              <a:chOff x="0" y="0"/>
              <a:chExt cx="1371955" cy="1371955"/>
            </a:xfrm>
          </p:grpSpPr>
          <p:sp>
            <p:nvSpPr>
              <p:cNvPr id="233" name="圆形"/>
              <p:cNvSpPr/>
              <p:nvPr/>
            </p:nvSpPr>
            <p:spPr>
              <a:xfrm>
                <a:off x="0" y="0"/>
                <a:ext cx="1371956" cy="1371956"/>
              </a:xfrm>
              <a:prstGeom prst="ellipse">
                <a:avLst/>
              </a:prstGeom>
              <a:solidFill>
                <a:schemeClr val="accent4"/>
              </a:solidFill>
              <a:ln w="19050" cap="rnd">
                <a:solidFill>
                  <a:schemeClr val="accent4"/>
                </a:solidFill>
                <a:prstDash val="solid"/>
                <a:round/>
              </a:ln>
              <a:effectLst/>
            </p:spPr>
            <p:txBody>
              <a:bodyPr wrap="square" lIns="45719" tIns="45719" rIns="45719" bIns="45719" numCol="1" anchor="ctr">
                <a:noAutofit/>
              </a:bodyPr>
              <a:lstStyle/>
              <a:p>
                <a:pPr algn="ctr" defTabSz="2667000">
                  <a:lnSpc>
                    <a:spcPct val="90000"/>
                  </a:lnSpc>
                  <a:spcBef>
                    <a:spcPts val="700"/>
                  </a:spcBef>
                  <a:defRPr>
                    <a:solidFill>
                      <a:srgbClr val="FFFFFF"/>
                    </a:solidFill>
                  </a:defRPr>
                </a:pPr>
                <a:endParaRPr/>
              </a:p>
            </p:txBody>
          </p:sp>
          <p:sp>
            <p:nvSpPr>
              <p:cNvPr id="234" name="3"/>
              <p:cNvSpPr txBox="1"/>
              <p:nvPr/>
            </p:nvSpPr>
            <p:spPr>
              <a:xfrm>
                <a:off x="200918" y="194588"/>
                <a:ext cx="970121" cy="9827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3239" tIns="53239" rIns="53239" bIns="53239" numCol="1" anchor="ctr">
                <a:spAutoFit/>
              </a:bodyPr>
              <a:lstStyle>
                <a:lvl1pPr algn="ctr" defTabSz="2667000">
                  <a:lnSpc>
                    <a:spcPct val="90000"/>
                  </a:lnSpc>
                  <a:spcBef>
                    <a:spcPts val="2500"/>
                  </a:spcBef>
                  <a:defRPr sz="6000">
                    <a:solidFill>
                      <a:srgbClr val="FFFFFF"/>
                    </a:solidFill>
                  </a:defRPr>
                </a:lvl1pPr>
              </a:lstStyle>
              <a:p>
                <a:r>
                  <a:t>3</a:t>
                </a:r>
              </a:p>
            </p:txBody>
          </p:sp>
        </p:grpSp>
        <p:grpSp>
          <p:nvGrpSpPr>
            <p:cNvPr id="238" name="成组"/>
            <p:cNvGrpSpPr/>
            <p:nvPr/>
          </p:nvGrpSpPr>
          <p:grpSpPr>
            <a:xfrm>
              <a:off x="6405827" y="1538864"/>
              <a:ext cx="2882623" cy="1965601"/>
              <a:chOff x="0" y="0"/>
              <a:chExt cx="2882622" cy="1965599"/>
            </a:xfrm>
          </p:grpSpPr>
          <p:sp>
            <p:nvSpPr>
              <p:cNvPr id="236" name="形状"/>
              <p:cNvSpPr/>
              <p:nvPr/>
            </p:nvSpPr>
            <p:spPr>
              <a:xfrm>
                <a:off x="-1" y="0"/>
                <a:ext cx="2882624" cy="196560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7854" y="4320"/>
                    </a:lnTo>
                    <a:lnTo>
                      <a:pt x="10800" y="0"/>
                    </a:lnTo>
                    <a:lnTo>
                      <a:pt x="13746" y="4320"/>
                    </a:lnTo>
                    <a:lnTo>
                      <a:pt x="21600" y="4320"/>
                    </a:lnTo>
                    <a:lnTo>
                      <a:pt x="21600" y="21600"/>
                    </a:lnTo>
                    <a:lnTo>
                      <a:pt x="0" y="21600"/>
                    </a:lnTo>
                    <a:close/>
                  </a:path>
                </a:pathLst>
              </a:custGeom>
              <a:solidFill>
                <a:srgbClr val="F6D2CA">
                  <a:alpha val="90000"/>
                </a:srgbClr>
              </a:solidFill>
              <a:ln w="19050" cap="rnd">
                <a:solidFill>
                  <a:srgbClr val="F6D2CA">
                    <a:alpha val="90000"/>
                  </a:srgbClr>
                </a:solidFill>
                <a:prstDash val="solid"/>
                <a:round/>
              </a:ln>
              <a:effectLst/>
            </p:spPr>
            <p:txBody>
              <a:bodyPr wrap="square" lIns="45719" tIns="45719" rIns="45719" bIns="45719" numCol="1" anchor="t">
                <a:noAutofit/>
              </a:bodyPr>
              <a:lstStyle/>
              <a:p>
                <a:pPr defTabSz="889000">
                  <a:lnSpc>
                    <a:spcPct val="90000"/>
                  </a:lnSpc>
                  <a:spcBef>
                    <a:spcPts val="700"/>
                  </a:spcBef>
                  <a:defRPr sz="2000">
                    <a:solidFill>
                      <a:srgbClr val="404040"/>
                    </a:solidFill>
                  </a:defRPr>
                </a:pPr>
                <a:endParaRPr/>
              </a:p>
            </p:txBody>
          </p:sp>
          <p:sp>
            <p:nvSpPr>
              <p:cNvPr id="237" name="第三步：做出决策。"/>
              <p:cNvSpPr txBox="1"/>
              <p:nvPr/>
            </p:nvSpPr>
            <p:spPr>
              <a:xfrm>
                <a:off x="0" y="393119"/>
                <a:ext cx="2882622" cy="685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65100" tIns="165100" rIns="165100" bIns="165100" numCol="1" anchor="t">
                <a:spAutoFit/>
              </a:bodyPr>
              <a:lstStyle>
                <a:lvl1pPr defTabSz="889000">
                  <a:lnSpc>
                    <a:spcPct val="90000"/>
                  </a:lnSpc>
                  <a:spcBef>
                    <a:spcPts val="800"/>
                  </a:spcBef>
                  <a:defRPr sz="2000">
                    <a:solidFill>
                      <a:srgbClr val="404040"/>
                    </a:solidFill>
                    <a:latin typeface="+mn-lt"/>
                    <a:ea typeface="+mn-ea"/>
                    <a:cs typeface="+mn-cs"/>
                    <a:sym typeface="Helvetica"/>
                  </a:defRPr>
                </a:lvl1pPr>
              </a:lstStyle>
              <a:p>
                <a:pPr>
                  <a:defRPr>
                    <a:latin typeface="+mj-lt"/>
                    <a:ea typeface="+mj-ea"/>
                    <a:cs typeface="+mj-cs"/>
                    <a:sym typeface="Trebuchet MS"/>
                  </a:defRPr>
                </a:pPr>
                <a:r>
                  <a:rPr>
                    <a:latin typeface="+mn-lt"/>
                    <a:ea typeface="+mn-ea"/>
                    <a:cs typeface="+mn-cs"/>
                    <a:sym typeface="Helvetica"/>
                  </a:rPr>
                  <a:t>第三步：做出决策。</a:t>
                </a:r>
              </a:p>
            </p:txBody>
          </p:sp>
        </p:gr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标题 1"/>
          <p:cNvSpPr txBox="1">
            <a:spLocks noGrp="1"/>
          </p:cNvSpPr>
          <p:nvPr>
            <p:ph type="title"/>
          </p:nvPr>
        </p:nvSpPr>
        <p:spPr>
          <a:xfrm>
            <a:off x="677333" y="609600"/>
            <a:ext cx="8596670" cy="1320800"/>
          </a:xfrm>
          <a:prstGeom prst="rect">
            <a:avLst/>
          </a:prstGeom>
        </p:spPr>
        <p:txBody>
          <a:bodyPr/>
          <a:lstStyle>
            <a:lvl1pPr>
              <a:defRPr sz="4000">
                <a:latin typeface="+mn-lt"/>
                <a:ea typeface="+mn-ea"/>
                <a:cs typeface="+mn-cs"/>
                <a:sym typeface="Helvetica"/>
              </a:defRPr>
            </a:lvl1pPr>
          </a:lstStyle>
          <a:p>
            <a:pPr>
              <a:defRPr>
                <a:latin typeface="+mj-lt"/>
                <a:ea typeface="+mj-ea"/>
                <a:cs typeface="+mj-cs"/>
                <a:sym typeface="Trebuchet MS"/>
              </a:defRPr>
            </a:pPr>
            <a:r>
              <a:rPr>
                <a:latin typeface="+mn-lt"/>
                <a:ea typeface="+mn-ea"/>
                <a:cs typeface="+mn-cs"/>
                <a:sym typeface="Helvetica"/>
              </a:rPr>
              <a:t>实验步骤</a:t>
            </a:r>
          </a:p>
        </p:txBody>
      </p:sp>
      <p:sp>
        <p:nvSpPr>
          <p:cNvPr id="242" name="内容占位符 2"/>
          <p:cNvSpPr txBox="1">
            <a:spLocks noGrp="1"/>
          </p:cNvSpPr>
          <p:nvPr>
            <p:ph type="body" sz="half" idx="1"/>
          </p:nvPr>
        </p:nvSpPr>
        <p:spPr>
          <a:xfrm>
            <a:off x="677333" y="2068309"/>
            <a:ext cx="8596670" cy="3880774"/>
          </a:xfrm>
          <a:prstGeom prst="rect">
            <a:avLst/>
          </a:prstGeom>
        </p:spPr>
        <p:txBody>
          <a:bodyPr/>
          <a:lstStyle/>
          <a:p>
            <a:pPr>
              <a:defRPr sz="2000"/>
            </a:pPr>
            <a:r>
              <a:rPr>
                <a:latin typeface="+mn-lt"/>
                <a:ea typeface="+mn-ea"/>
                <a:cs typeface="+mn-cs"/>
                <a:sym typeface="Helvetica"/>
              </a:rPr>
              <a:t>如何做出决策：</a:t>
            </a:r>
          </a:p>
          <a:p>
            <a:pPr>
              <a:defRPr sz="2000"/>
            </a:pPr>
            <a:r>
              <a:rPr>
                <a:latin typeface="+mn-lt"/>
                <a:ea typeface="+mn-ea"/>
                <a:cs typeface="+mn-cs"/>
                <a:sym typeface="Helvetica"/>
              </a:rPr>
              <a:t>在做出决策的时候，每个人都不需要考虑其它部队在第一步中告知的信息。每个人只需要考虑在第二步完成之后，拓扑图中指向某个部队的箭头的颜色。</a:t>
            </a:r>
          </a:p>
          <a:p>
            <a:pPr>
              <a:defRPr sz="2000"/>
            </a:pPr>
            <a:r>
              <a:rPr>
                <a:latin typeface="+mn-lt"/>
                <a:ea typeface="+mn-ea"/>
                <a:cs typeface="+mn-cs"/>
                <a:sym typeface="Helvetica"/>
              </a:rPr>
              <a:t>如果其中三个箭头的颜色相同，那么这支部队所处的状态就是这种颜色所代表的状态。</a:t>
            </a:r>
          </a:p>
          <a:p>
            <a:pPr>
              <a:defRPr sz="2000"/>
            </a:pPr>
            <a:r>
              <a:rPr>
                <a:latin typeface="+mn-lt"/>
                <a:ea typeface="+mn-ea"/>
                <a:cs typeface="+mn-cs"/>
                <a:sym typeface="Helvetica"/>
              </a:rPr>
              <a:t>如果其中有两个为绿色，两个为红色，那么这个人为内奸，做出决策时不需考虑其状态</a:t>
            </a:r>
          </a:p>
          <a:p>
            <a:pPr>
              <a:defRPr sz="2000"/>
            </a:pPr>
            <a:r>
              <a:rPr>
                <a:latin typeface="+mn-lt"/>
                <a:ea typeface="+mn-ea"/>
                <a:cs typeface="+mn-cs"/>
                <a:sym typeface="Helvetica"/>
              </a:rPr>
              <a:t>当就就绪的部队数大于等于三时，实施攻击；否则不攻击。</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标题 1"/>
          <p:cNvSpPr txBox="1">
            <a:spLocks noGrp="1"/>
          </p:cNvSpPr>
          <p:nvPr>
            <p:ph type="title"/>
          </p:nvPr>
        </p:nvSpPr>
        <p:spPr>
          <a:xfrm>
            <a:off x="677333" y="609600"/>
            <a:ext cx="8596670" cy="1320800"/>
          </a:xfrm>
          <a:prstGeom prst="rect">
            <a:avLst/>
          </a:prstGeom>
        </p:spPr>
        <p:txBody>
          <a:bodyPr/>
          <a:lstStyle>
            <a:lvl1pPr>
              <a:defRPr sz="4000">
                <a:latin typeface="+mn-lt"/>
                <a:ea typeface="+mn-ea"/>
                <a:cs typeface="+mn-cs"/>
                <a:sym typeface="Helvetica"/>
              </a:defRPr>
            </a:lvl1pPr>
          </a:lstStyle>
          <a:p>
            <a:pPr>
              <a:defRPr>
                <a:latin typeface="+mj-lt"/>
                <a:ea typeface="+mj-ea"/>
                <a:cs typeface="+mj-cs"/>
                <a:sym typeface="Trebuchet MS"/>
              </a:defRPr>
            </a:pPr>
            <a:r>
              <a:rPr>
                <a:latin typeface="+mn-lt"/>
                <a:ea typeface="+mn-ea"/>
                <a:cs typeface="+mn-cs"/>
                <a:sym typeface="Helvetica"/>
              </a:rPr>
              <a:t>实验步骤</a:t>
            </a:r>
          </a:p>
        </p:txBody>
      </p:sp>
      <p:sp>
        <p:nvSpPr>
          <p:cNvPr id="245" name="内容占位符 2"/>
          <p:cNvSpPr txBox="1">
            <a:spLocks noGrp="1"/>
          </p:cNvSpPr>
          <p:nvPr>
            <p:ph type="body" sz="half" idx="1"/>
          </p:nvPr>
        </p:nvSpPr>
        <p:spPr>
          <a:xfrm>
            <a:off x="677333" y="2056234"/>
            <a:ext cx="8596670" cy="3880773"/>
          </a:xfrm>
          <a:prstGeom prst="rect">
            <a:avLst/>
          </a:prstGeom>
        </p:spPr>
        <p:txBody>
          <a:bodyPr/>
          <a:lstStyle>
            <a:lvl1pPr>
              <a:lnSpc>
                <a:spcPct val="150000"/>
              </a:lnSpc>
              <a:defRPr sz="2000">
                <a:latin typeface="+mn-lt"/>
                <a:ea typeface="+mn-ea"/>
                <a:cs typeface="+mn-cs"/>
                <a:sym typeface="Helvetica"/>
              </a:defRPr>
            </a:lvl1pPr>
          </a:lstStyle>
          <a:p>
            <a:pPr>
              <a:defRPr>
                <a:latin typeface="+mj-lt"/>
                <a:ea typeface="+mj-ea"/>
                <a:cs typeface="+mj-cs"/>
                <a:sym typeface="Trebuchet MS"/>
              </a:defRPr>
            </a:pPr>
            <a:r>
              <a:rPr>
                <a:latin typeface="+mn-lt"/>
                <a:ea typeface="+mn-ea"/>
                <a:cs typeface="+mn-cs"/>
                <a:sym typeface="Helvetica"/>
              </a:rPr>
              <a:t>对于一个忠臣，在指向它的所有的箭头中，必定至少有三个 箭头的颜色是相同的（因为忠臣告诉每个人的信息都是正确的信息，那么其余三个忠臣指向这个忠臣的箭头的颜色必定是相同的而且代表了正确的信息。）。那么，如果在指向某只部队的箭头之中，有三个箭头的颜色相同，就认为这种颜色所代表的状态为这个部队所处的状态。这样可以正确的判断出忠臣的状态。</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标题 1"/>
          <p:cNvSpPr txBox="1">
            <a:spLocks noGrp="1"/>
          </p:cNvSpPr>
          <p:nvPr>
            <p:ph type="title"/>
          </p:nvPr>
        </p:nvSpPr>
        <p:spPr>
          <a:xfrm>
            <a:off x="677333" y="609600"/>
            <a:ext cx="8596670" cy="1320800"/>
          </a:xfrm>
          <a:prstGeom prst="rect">
            <a:avLst/>
          </a:prstGeom>
        </p:spPr>
        <p:txBody>
          <a:bodyPr/>
          <a:lstStyle>
            <a:lvl1pPr>
              <a:defRPr>
                <a:latin typeface="+mn-lt"/>
                <a:ea typeface="+mn-ea"/>
                <a:cs typeface="+mn-cs"/>
                <a:sym typeface="Helvetica"/>
              </a:defRPr>
            </a:lvl1pPr>
          </a:lstStyle>
          <a:p>
            <a:pPr>
              <a:defRPr>
                <a:latin typeface="+mj-lt"/>
                <a:ea typeface="+mj-ea"/>
                <a:cs typeface="+mj-cs"/>
                <a:sym typeface="Trebuchet MS"/>
              </a:defRPr>
            </a:pPr>
            <a:r>
              <a:rPr>
                <a:latin typeface="+mn-lt"/>
                <a:ea typeface="+mn-ea"/>
                <a:cs typeface="+mn-cs"/>
                <a:sym typeface="Helvetica"/>
              </a:rPr>
              <a:t>实验步骤</a:t>
            </a:r>
          </a:p>
        </p:txBody>
      </p:sp>
      <p:sp>
        <p:nvSpPr>
          <p:cNvPr id="248" name="内容占位符 2"/>
          <p:cNvSpPr txBox="1">
            <a:spLocks noGrp="1"/>
          </p:cNvSpPr>
          <p:nvPr>
            <p:ph type="body" sz="half" idx="1"/>
          </p:nvPr>
        </p:nvSpPr>
        <p:spPr>
          <a:xfrm>
            <a:off x="677332" y="1543573"/>
            <a:ext cx="6059027" cy="4437778"/>
          </a:xfrm>
          <a:prstGeom prst="rect">
            <a:avLst/>
          </a:prstGeom>
        </p:spPr>
        <p:txBody>
          <a:bodyPr/>
          <a:lstStyle>
            <a:lvl1pPr marL="325754" indent="-325754" defTabSz="434340">
              <a:lnSpc>
                <a:spcPct val="150000"/>
              </a:lnSpc>
              <a:spcBef>
                <a:spcPts val="900"/>
              </a:spcBef>
              <a:defRPr sz="1900">
                <a:latin typeface="+mn-lt"/>
                <a:ea typeface="+mn-ea"/>
                <a:cs typeface="+mn-cs"/>
                <a:sym typeface="Helvetica"/>
              </a:defRPr>
            </a:lvl1pPr>
          </a:lstStyle>
          <a:p>
            <a:pPr>
              <a:defRPr>
                <a:latin typeface="+mj-lt"/>
                <a:ea typeface="+mj-ea"/>
                <a:cs typeface="+mj-cs"/>
                <a:sym typeface="Trebuchet MS"/>
              </a:defRPr>
            </a:pPr>
            <a:r>
              <a:rPr>
                <a:latin typeface="+mn-lt"/>
                <a:ea typeface="+mn-ea"/>
                <a:cs typeface="+mn-cs"/>
                <a:sym typeface="Helvetica"/>
              </a:rPr>
              <a:t>因为指向忠臣的所有箭头之中，至少有三个箭头的颜色是相同的。所以，如果有一个人，指向它的所有的箭头中只有两个为红色，两个为绿色，那么这个人一定是奸臣。而且由于忠臣穿给每一个人的信息都是相同的，所以这种情况下，所有人都可以看到指向奸臣的箭头为两个红色、两个绿色。那么忠臣们就可以直接判断出谁是奸臣，所以可以做出正确的决策。此时内奸发送给两个忠臣的状态是就绪，两个忠臣的信息是整备。</a:t>
            </a:r>
          </a:p>
        </p:txBody>
      </p:sp>
      <p:pic>
        <p:nvPicPr>
          <p:cNvPr id="249" name="图片 4" descr="图片 4"/>
          <p:cNvPicPr>
            <a:picLocks noChangeAspect="1"/>
          </p:cNvPicPr>
          <p:nvPr/>
        </p:nvPicPr>
        <p:blipFill>
          <a:blip r:embed="rId2">
            <a:extLst/>
          </a:blip>
          <a:srcRect l="29244" t="2936" r="30126" b="35168"/>
          <a:stretch>
            <a:fillRect/>
          </a:stretch>
        </p:blipFill>
        <p:spPr>
          <a:xfrm>
            <a:off x="6736359" y="1543574"/>
            <a:ext cx="4379054" cy="4244829"/>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平面">
  <a:themeElements>
    <a:clrScheme name="平面">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平面">
      <a:majorFont>
        <a:latin typeface="Trebuchet MS"/>
        <a:ea typeface="Trebuchet MS"/>
        <a:cs typeface="Trebuchet MS"/>
      </a:majorFont>
      <a:minorFont>
        <a:latin typeface="Helvetica"/>
        <a:ea typeface="Helvetica"/>
        <a:cs typeface="Helvetica"/>
      </a:minorFont>
    </a:fontScheme>
    <a:fmtScheme name="平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平面">
  <a:themeElements>
    <a:clrScheme name="平面">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平面">
      <a:majorFont>
        <a:latin typeface="Trebuchet MS"/>
        <a:ea typeface="Trebuchet MS"/>
        <a:cs typeface="Trebuchet MS"/>
      </a:majorFont>
      <a:minorFont>
        <a:latin typeface="Helvetica"/>
        <a:ea typeface="Helvetica"/>
        <a:cs typeface="Helvetica"/>
      </a:minorFont>
    </a:fontScheme>
    <a:fmtScheme name="平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122</TotalTime>
  <Words>1219</Words>
  <Application>Microsoft Office PowerPoint</Application>
  <PresentationFormat>宽屏</PresentationFormat>
  <Paragraphs>105</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Arial</vt:lpstr>
      <vt:lpstr>Helvetica</vt:lpstr>
      <vt:lpstr>Trebuchet MS</vt:lpstr>
      <vt:lpstr>Wingdings 3</vt:lpstr>
      <vt:lpstr>平面</vt:lpstr>
      <vt:lpstr>计算机科学导论实验 ——系统实验</vt:lpstr>
      <vt:lpstr>Part One</vt:lpstr>
      <vt:lpstr>Part One</vt:lpstr>
      <vt:lpstr>Part one</vt:lpstr>
      <vt:lpstr>Part two 实验内容</vt:lpstr>
      <vt:lpstr>实验步骤 ——第一种协议</vt:lpstr>
      <vt:lpstr>实验步骤</vt:lpstr>
      <vt:lpstr>实验步骤</vt:lpstr>
      <vt:lpstr>实验步骤</vt:lpstr>
      <vt:lpstr>实验步骤</vt:lpstr>
      <vt:lpstr>另外一个思路</vt:lpstr>
      <vt:lpstr>另外一个思路</vt:lpstr>
      <vt:lpstr>Proof</vt:lpstr>
      <vt:lpstr>Proof</vt:lpstr>
      <vt:lpstr>Proof</vt:lpstr>
      <vt:lpstr>Proof</vt:lpstr>
      <vt:lpstr>Proof</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计算机科学导论实验 ——系统实验</dc:title>
  <cp:lastModifiedBy>小黑的小白的 小黑</cp:lastModifiedBy>
  <cp:revision>14</cp:revision>
  <dcterms:modified xsi:type="dcterms:W3CDTF">2018-05-25T07:56:12Z</dcterms:modified>
</cp:coreProperties>
</file>