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AF04-91D3-4956-9F2A-A53A611AB38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3B-3B13-41A4-8E33-25D4D662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AF04-91D3-4956-9F2A-A53A611AB38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3B-3B13-41A4-8E33-25D4D662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2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AF04-91D3-4956-9F2A-A53A611AB38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3B-3B13-41A4-8E33-25D4D6627BE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2550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AF04-91D3-4956-9F2A-A53A611AB38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3B-3B13-41A4-8E33-25D4D662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04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AF04-91D3-4956-9F2A-A53A611AB38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3B-3B13-41A4-8E33-25D4D6627BE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5831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AF04-91D3-4956-9F2A-A53A611AB38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3B-3B13-41A4-8E33-25D4D662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3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AF04-91D3-4956-9F2A-A53A611AB38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3B-3B13-41A4-8E33-25D4D662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36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AF04-91D3-4956-9F2A-A53A611AB38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3B-3B13-41A4-8E33-25D4D662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8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AF04-91D3-4956-9F2A-A53A611AB38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3B-3B13-41A4-8E33-25D4D662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6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AF04-91D3-4956-9F2A-A53A611AB38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3B-3B13-41A4-8E33-25D4D662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AF04-91D3-4956-9F2A-A53A611AB38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3B-3B13-41A4-8E33-25D4D662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3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AF04-91D3-4956-9F2A-A53A611AB38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3B-3B13-41A4-8E33-25D4D662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6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AF04-91D3-4956-9F2A-A53A611AB38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3B-3B13-41A4-8E33-25D4D662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6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AF04-91D3-4956-9F2A-A53A611AB38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3B-3B13-41A4-8E33-25D4D662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6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AF04-91D3-4956-9F2A-A53A611AB38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3B-3B13-41A4-8E33-25D4D662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81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AF04-91D3-4956-9F2A-A53A611AB38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3B-3B13-41A4-8E33-25D4D662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2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0AF04-91D3-4956-9F2A-A53A611AB38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53C43B-3B13-41A4-8E33-25D4D662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86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4D3C2-6E5B-4695-86D7-3D233D843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3381F6-3671-4468-BA3E-A44B48C7B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276900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7E8DE-20FA-45E7-A3EF-6D2F9751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Non-Adaptive Game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7E787-C250-4A69-96D2-6ADD5DDF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149"/>
            <a:ext cx="8596668" cy="4582213"/>
          </a:xfrm>
        </p:spPr>
        <p:txBody>
          <a:bodyPr>
            <a:normAutofit lnSpcReduction="10000"/>
          </a:bodyPr>
          <a:lstStyle/>
          <a:p>
            <a:r>
              <a:rPr lang="zh-CN" altLang="zh-CN" sz="2400" dirty="0"/>
              <a:t>我们可以指出，给</a:t>
            </a:r>
            <a:r>
              <a:rPr lang="en-US" altLang="zh-CN" sz="2400" dirty="0"/>
              <a:t>n</a:t>
            </a:r>
            <a:r>
              <a:rPr lang="zh-CN" altLang="zh-CN" sz="2400" dirty="0"/>
              <a:t>只小鼠编号，通过观察投喂后小鼠的生存状况，最多有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n</a:t>
            </a:r>
            <a:r>
              <a:rPr lang="zh-CN" altLang="zh-CN" sz="2400" dirty="0"/>
              <a:t>种不同的表现型。故通过给</a:t>
            </a:r>
            <a:r>
              <a:rPr lang="en-US" altLang="zh-CN" sz="2400" dirty="0"/>
              <a:t>n</a:t>
            </a:r>
            <a:r>
              <a:rPr lang="zh-CN" altLang="zh-CN" sz="2400" dirty="0"/>
              <a:t>只小鼠各不相同的投喂方式，理论上我们最多可以在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n</a:t>
            </a:r>
            <a:r>
              <a:rPr lang="zh-CN" altLang="zh-CN" sz="2400" dirty="0"/>
              <a:t>瓶中挑选出毒药。</a:t>
            </a:r>
          </a:p>
          <a:p>
            <a:pPr lvl="0"/>
            <a:r>
              <a:rPr lang="zh-CN" altLang="zh-CN" sz="2400" dirty="0"/>
              <a:t>小鼠全部未死亡，有</a:t>
            </a:r>
            <a:r>
              <a:rPr lang="en-US" altLang="zh-CN" sz="2400" dirty="0"/>
              <a:t>1</a:t>
            </a:r>
            <a:r>
              <a:rPr lang="zh-CN" altLang="zh-CN" sz="2400" dirty="0"/>
              <a:t>种可能，故有一瓶药需要全部小鼠都不喝</a:t>
            </a:r>
          </a:p>
          <a:p>
            <a:pPr lvl="0"/>
            <a:r>
              <a:rPr lang="en-US" altLang="zh-CN" sz="2400" dirty="0"/>
              <a:t>1</a:t>
            </a:r>
            <a:r>
              <a:rPr lang="zh-CN" altLang="zh-CN" sz="2400" dirty="0"/>
              <a:t>只死亡，有</a:t>
            </a:r>
            <a:r>
              <a:rPr lang="en-US" altLang="zh-CN" sz="2400" dirty="0"/>
              <a:t>C</a:t>
            </a:r>
            <a:r>
              <a:rPr lang="en-US" altLang="zh-CN" sz="2400" baseline="30000" dirty="0"/>
              <a:t>1</a:t>
            </a:r>
            <a:r>
              <a:rPr lang="en-US" altLang="zh-CN" sz="2400" baseline="-25000" dirty="0"/>
              <a:t>n</a:t>
            </a:r>
            <a:r>
              <a:rPr lang="zh-CN" altLang="zh-CN" sz="2400" dirty="0"/>
              <a:t>种可能，故有</a:t>
            </a:r>
            <a:r>
              <a:rPr lang="en-US" altLang="zh-CN" sz="2400" dirty="0"/>
              <a:t>C</a:t>
            </a:r>
            <a:r>
              <a:rPr lang="en-US" altLang="zh-CN" sz="2400" baseline="30000" dirty="0"/>
              <a:t>1</a:t>
            </a:r>
            <a:r>
              <a:rPr lang="en-US" altLang="zh-CN" sz="2400" baseline="-25000" dirty="0"/>
              <a:t>n</a:t>
            </a:r>
            <a:r>
              <a:rPr lang="zh-CN" altLang="zh-CN" sz="2400" dirty="0"/>
              <a:t>瓶药，他们分别只被某一小鼠喝下</a:t>
            </a:r>
          </a:p>
          <a:p>
            <a:pPr lvl="0"/>
            <a:r>
              <a:rPr lang="en-US" altLang="zh-CN" sz="2400" dirty="0"/>
              <a:t>2</a:t>
            </a:r>
            <a:r>
              <a:rPr lang="zh-CN" altLang="zh-CN" sz="2400" dirty="0"/>
              <a:t>只死亡，有</a:t>
            </a:r>
            <a:r>
              <a:rPr lang="en-US" altLang="zh-CN" sz="2400" dirty="0"/>
              <a:t>C</a:t>
            </a:r>
            <a:r>
              <a:rPr lang="en-US" altLang="zh-CN" sz="2400" baseline="30000" dirty="0"/>
              <a:t>2</a:t>
            </a:r>
            <a:r>
              <a:rPr lang="en-US" altLang="zh-CN" sz="2400" baseline="-25000" dirty="0"/>
              <a:t>n</a:t>
            </a:r>
            <a:r>
              <a:rPr lang="zh-CN" altLang="zh-CN" sz="2400" dirty="0"/>
              <a:t>种可能，故有</a:t>
            </a:r>
            <a:r>
              <a:rPr lang="en-US" altLang="zh-CN" sz="2400" dirty="0"/>
              <a:t>C</a:t>
            </a:r>
            <a:r>
              <a:rPr lang="en-US" altLang="zh-CN" sz="2400" baseline="30000" dirty="0"/>
              <a:t>2</a:t>
            </a:r>
            <a:r>
              <a:rPr lang="en-US" altLang="zh-CN" sz="2400" baseline="-25000" dirty="0"/>
              <a:t>n</a:t>
            </a:r>
            <a:r>
              <a:rPr lang="zh-CN" altLang="zh-CN" sz="2400" dirty="0"/>
              <a:t>瓶药，他们中每一瓶分别被某两只小鼠喝下</a:t>
            </a:r>
          </a:p>
          <a:p>
            <a:r>
              <a:rPr lang="zh-CN" altLang="zh-CN" sz="2400" dirty="0"/>
              <a:t>······</a:t>
            </a:r>
          </a:p>
          <a:p>
            <a:r>
              <a:rPr lang="en-US" altLang="zh-CN" sz="2400" dirty="0"/>
              <a:t>N</a:t>
            </a:r>
            <a:r>
              <a:rPr lang="zh-CN" altLang="zh-CN" sz="2400" dirty="0"/>
              <a:t>） </a:t>
            </a:r>
            <a:r>
              <a:rPr lang="en-US" altLang="zh-CN" sz="2400" dirty="0"/>
              <a:t>  </a:t>
            </a:r>
            <a:r>
              <a:rPr lang="zh-CN" altLang="zh-CN" sz="2400" dirty="0"/>
              <a:t>全部死亡，有</a:t>
            </a:r>
            <a:r>
              <a:rPr lang="en-US" altLang="zh-CN" sz="2400" dirty="0"/>
              <a:t>1</a:t>
            </a:r>
            <a:r>
              <a:rPr lang="zh-CN" altLang="zh-CN" sz="2400" dirty="0"/>
              <a:t>种可能，故有</a:t>
            </a:r>
            <a:r>
              <a:rPr lang="en-US" altLang="zh-CN" sz="2400" dirty="0"/>
              <a:t>1</a:t>
            </a:r>
            <a:r>
              <a:rPr lang="zh-CN" altLang="zh-CN" sz="2400" dirty="0"/>
              <a:t>瓶药被所有小鼠都喝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33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7E8DE-20FA-45E7-A3EF-6D2F9751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Non-Adaptive Game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4A09994-7B23-496B-ABC0-3D7B88769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400254"/>
              </p:ext>
            </p:extLst>
          </p:nvPr>
        </p:nvGraphicFramePr>
        <p:xfrm>
          <a:off x="807395" y="1425018"/>
          <a:ext cx="8754896" cy="2115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4856">
                  <a:extLst>
                    <a:ext uri="{9D8B030D-6E8A-4147-A177-3AD203B41FA5}">
                      <a16:colId xmlns:a16="http://schemas.microsoft.com/office/drawing/2014/main" val="2304777660"/>
                    </a:ext>
                  </a:extLst>
                </a:gridCol>
                <a:gridCol w="874856">
                  <a:extLst>
                    <a:ext uri="{9D8B030D-6E8A-4147-A177-3AD203B41FA5}">
                      <a16:colId xmlns:a16="http://schemas.microsoft.com/office/drawing/2014/main" val="1366338922"/>
                    </a:ext>
                  </a:extLst>
                </a:gridCol>
                <a:gridCol w="874856">
                  <a:extLst>
                    <a:ext uri="{9D8B030D-6E8A-4147-A177-3AD203B41FA5}">
                      <a16:colId xmlns:a16="http://schemas.microsoft.com/office/drawing/2014/main" val="1480439728"/>
                    </a:ext>
                  </a:extLst>
                </a:gridCol>
                <a:gridCol w="874856">
                  <a:extLst>
                    <a:ext uri="{9D8B030D-6E8A-4147-A177-3AD203B41FA5}">
                      <a16:colId xmlns:a16="http://schemas.microsoft.com/office/drawing/2014/main" val="2654748345"/>
                    </a:ext>
                  </a:extLst>
                </a:gridCol>
                <a:gridCol w="875912">
                  <a:extLst>
                    <a:ext uri="{9D8B030D-6E8A-4147-A177-3AD203B41FA5}">
                      <a16:colId xmlns:a16="http://schemas.microsoft.com/office/drawing/2014/main" val="2053148068"/>
                    </a:ext>
                  </a:extLst>
                </a:gridCol>
                <a:gridCol w="875912">
                  <a:extLst>
                    <a:ext uri="{9D8B030D-6E8A-4147-A177-3AD203B41FA5}">
                      <a16:colId xmlns:a16="http://schemas.microsoft.com/office/drawing/2014/main" val="3125152112"/>
                    </a:ext>
                  </a:extLst>
                </a:gridCol>
                <a:gridCol w="875912">
                  <a:extLst>
                    <a:ext uri="{9D8B030D-6E8A-4147-A177-3AD203B41FA5}">
                      <a16:colId xmlns:a16="http://schemas.microsoft.com/office/drawing/2014/main" val="1946925629"/>
                    </a:ext>
                  </a:extLst>
                </a:gridCol>
                <a:gridCol w="875912">
                  <a:extLst>
                    <a:ext uri="{9D8B030D-6E8A-4147-A177-3AD203B41FA5}">
                      <a16:colId xmlns:a16="http://schemas.microsoft.com/office/drawing/2014/main" val="1531384651"/>
                    </a:ext>
                  </a:extLst>
                </a:gridCol>
                <a:gridCol w="875912">
                  <a:extLst>
                    <a:ext uri="{9D8B030D-6E8A-4147-A177-3AD203B41FA5}">
                      <a16:colId xmlns:a16="http://schemas.microsoft.com/office/drawing/2014/main" val="686754128"/>
                    </a:ext>
                  </a:extLst>
                </a:gridCol>
                <a:gridCol w="875912">
                  <a:extLst>
                    <a:ext uri="{9D8B030D-6E8A-4147-A177-3AD203B41FA5}">
                      <a16:colId xmlns:a16="http://schemas.microsoft.com/office/drawing/2014/main" val="3614831150"/>
                    </a:ext>
                  </a:extLst>
                </a:gridCol>
              </a:tblGrid>
              <a:tr h="42780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3464955"/>
                  </a:ext>
                </a:extLst>
              </a:tr>
              <a:tr h="42201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3166334"/>
                  </a:ext>
                </a:extLst>
              </a:tr>
              <a:tr h="42201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3077042"/>
                  </a:ext>
                </a:extLst>
              </a:tr>
              <a:tr h="42201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8908136"/>
                  </a:ext>
                </a:extLst>
              </a:tr>
              <a:tr h="42201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√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011687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ECEBC6C-706A-46F1-A777-C1E9C2A274F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155371" y="-1979615"/>
            <a:ext cx="2026205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7298690D-90CA-4686-85C1-FD790F89C1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654544"/>
              </p:ext>
            </p:extLst>
          </p:nvPr>
        </p:nvGraphicFramePr>
        <p:xfrm>
          <a:off x="807395" y="3540867"/>
          <a:ext cx="8754897" cy="1984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5762">
                  <a:extLst>
                    <a:ext uri="{9D8B030D-6E8A-4147-A177-3AD203B41FA5}">
                      <a16:colId xmlns:a16="http://schemas.microsoft.com/office/drawing/2014/main" val="2933272199"/>
                    </a:ext>
                  </a:extLst>
                </a:gridCol>
                <a:gridCol w="894945">
                  <a:extLst>
                    <a:ext uri="{9D8B030D-6E8A-4147-A177-3AD203B41FA5}">
                      <a16:colId xmlns:a16="http://schemas.microsoft.com/office/drawing/2014/main" val="2097217034"/>
                    </a:ext>
                  </a:extLst>
                </a:gridCol>
                <a:gridCol w="875489">
                  <a:extLst>
                    <a:ext uri="{9D8B030D-6E8A-4147-A177-3AD203B41FA5}">
                      <a16:colId xmlns:a16="http://schemas.microsoft.com/office/drawing/2014/main" val="3866158868"/>
                    </a:ext>
                  </a:extLst>
                </a:gridCol>
                <a:gridCol w="865762">
                  <a:extLst>
                    <a:ext uri="{9D8B030D-6E8A-4147-A177-3AD203B41FA5}">
                      <a16:colId xmlns:a16="http://schemas.microsoft.com/office/drawing/2014/main" val="3785105011"/>
                    </a:ext>
                  </a:extLst>
                </a:gridCol>
                <a:gridCol w="885217">
                  <a:extLst>
                    <a:ext uri="{9D8B030D-6E8A-4147-A177-3AD203B41FA5}">
                      <a16:colId xmlns:a16="http://schemas.microsoft.com/office/drawing/2014/main" val="2780440109"/>
                    </a:ext>
                  </a:extLst>
                </a:gridCol>
                <a:gridCol w="875490">
                  <a:extLst>
                    <a:ext uri="{9D8B030D-6E8A-4147-A177-3AD203B41FA5}">
                      <a16:colId xmlns:a16="http://schemas.microsoft.com/office/drawing/2014/main" val="3061976603"/>
                    </a:ext>
                  </a:extLst>
                </a:gridCol>
                <a:gridCol w="875489">
                  <a:extLst>
                    <a:ext uri="{9D8B030D-6E8A-4147-A177-3AD203B41FA5}">
                      <a16:colId xmlns:a16="http://schemas.microsoft.com/office/drawing/2014/main" val="3144384569"/>
                    </a:ext>
                  </a:extLst>
                </a:gridCol>
                <a:gridCol w="875489">
                  <a:extLst>
                    <a:ext uri="{9D8B030D-6E8A-4147-A177-3AD203B41FA5}">
                      <a16:colId xmlns:a16="http://schemas.microsoft.com/office/drawing/2014/main" val="1314805924"/>
                    </a:ext>
                  </a:extLst>
                </a:gridCol>
                <a:gridCol w="1741254">
                  <a:extLst>
                    <a:ext uri="{9D8B030D-6E8A-4147-A177-3AD203B41FA5}">
                      <a16:colId xmlns:a16="http://schemas.microsoft.com/office/drawing/2014/main" val="2489698702"/>
                    </a:ext>
                  </a:extLst>
                </a:gridCol>
              </a:tblGrid>
              <a:tr h="40123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8368116"/>
                  </a:ext>
                </a:extLst>
              </a:tr>
              <a:tr h="39580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9318133"/>
                  </a:ext>
                </a:extLst>
              </a:tr>
              <a:tr h="39580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√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2122200"/>
                  </a:ext>
                </a:extLst>
              </a:tr>
              <a:tr h="39580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9161995"/>
                  </a:ext>
                </a:extLst>
              </a:tr>
              <a:tr h="39580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061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3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7E8DE-20FA-45E7-A3EF-6D2F9751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Hybrid-Adaptive Game</a:t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D12A7825-9FB1-4F5D-96D3-639003280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首先给出结论：利用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只小鼠，在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步操作内，最多可以从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zh-CN" altLang="zh-CN"/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/>
                          <m:t>n</m:t>
                        </m:r>
                        <m:r>
                          <a:rPr lang="en-US" altLang="zh-CN"/>
                          <m:t>+1</m:t>
                        </m:r>
                        <m:r>
                          <a:rPr lang="zh-CN" altLang="zh-CN"/>
                          <m:t>）</m:t>
                        </m:r>
                      </m:e>
                      <m:sup>
                        <m:r>
                          <a:rPr lang="en-US" altLang="zh-CN"/>
                          <m:t>2</m:t>
                        </m:r>
                      </m:sup>
                    </m:sSup>
                  </m:oMath>
                </a14:m>
                <a:r>
                  <a:rPr lang="zh-CN" altLang="zh-CN" dirty="0"/>
                  <a:t>个瓶中找出毒药。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证明：与</a:t>
                </a:r>
                <a:r>
                  <a:rPr lang="en-US" altLang="zh-CN" dirty="0"/>
                  <a:t>Game 1</a:t>
                </a:r>
                <a:r>
                  <a:rPr lang="zh-CN" altLang="zh-CN" dirty="0"/>
                  <a:t>相同，若最后剩余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只小鼠和</a:t>
                </a:r>
                <a:r>
                  <a:rPr lang="en-US" altLang="zh-CN" dirty="0"/>
                  <a:t>t</a:t>
                </a:r>
                <a:r>
                  <a:rPr lang="zh-CN" altLang="zh-CN" dirty="0"/>
                  <a:t>瓶毒药，还需（</a:t>
                </a:r>
                <a:r>
                  <a:rPr lang="en-US" altLang="zh-CN" dirty="0"/>
                  <a:t>t-1</a:t>
                </a:r>
                <a:r>
                  <a:rPr lang="zh-CN" altLang="zh-CN" dirty="0"/>
                  <a:t>）步操作。</a:t>
                </a:r>
              </a:p>
              <a:p>
                <a:r>
                  <a:rPr lang="en-US" altLang="zh-CN" dirty="0"/>
                  <a:t>n=0</a:t>
                </a:r>
                <a:r>
                  <a:rPr lang="zh-CN" altLang="zh-CN" dirty="0"/>
                  <a:t>时，结论显然。</a:t>
                </a:r>
              </a:p>
              <a:p>
                <a:r>
                  <a:rPr lang="en-US" altLang="zh-CN" dirty="0"/>
                  <a:t>n=1</a:t>
                </a:r>
                <a:r>
                  <a:rPr lang="zh-CN" altLang="zh-CN" dirty="0"/>
                  <a:t>时，设四个瓶为</a:t>
                </a:r>
                <a:r>
                  <a:rPr lang="en-US" altLang="zh-CN" dirty="0"/>
                  <a:t>A,B,C,D</a:t>
                </a:r>
                <a:r>
                  <a:rPr lang="zh-CN" altLang="zh-CN" dirty="0"/>
                  <a:t>，把</a:t>
                </a:r>
                <a:r>
                  <a:rPr lang="en-US" altLang="zh-CN" dirty="0"/>
                  <a:t>A,B</a:t>
                </a:r>
                <a:r>
                  <a:rPr lang="zh-CN" altLang="zh-CN" dirty="0"/>
                  <a:t>混合喂给一号小鼠，把</a:t>
                </a:r>
                <a:r>
                  <a:rPr lang="en-US" altLang="zh-CN" dirty="0"/>
                  <a:t>B,C</a:t>
                </a:r>
                <a:r>
                  <a:rPr lang="zh-CN" altLang="zh-CN" dirty="0"/>
                  <a:t>混合喂给二号小鼠。易证这一步操作后，可以根据两只小鼠的死亡情况判断毒药为哪一瓶。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D12A7825-9FB1-4F5D-96D3-639003280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79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7E8DE-20FA-45E7-A3EF-6D2F9751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Hybrid-Adaptive Game</a:t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D12A7825-9FB1-4F5D-96D3-639003280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274323"/>
                <a:ext cx="9225423" cy="476703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zh-CN" sz="2400" dirty="0"/>
                  <a:t>若步数小于</a:t>
                </a:r>
                <a:r>
                  <a:rPr lang="en-US" altLang="zh-CN" sz="2400" dirty="0"/>
                  <a:t>n</a:t>
                </a:r>
                <a:r>
                  <a:rPr lang="zh-CN" altLang="zh-CN" sz="2400" dirty="0"/>
                  <a:t>时，恒有结论成立。则设在</a:t>
                </a:r>
                <a:r>
                  <a:rPr lang="en-US" altLang="zh-CN" sz="2400" dirty="0"/>
                  <a:t>n</a:t>
                </a:r>
                <a:r>
                  <a:rPr lang="zh-CN" altLang="zh-CN" sz="2400" dirty="0"/>
                  <a:t>步操作内，可以从最多</a:t>
                </a:r>
                <a:r>
                  <a:rPr lang="en-US" altLang="zh-CN" sz="2400" dirty="0"/>
                  <a:t>x</a:t>
                </a:r>
                <a:r>
                  <a:rPr lang="zh-CN" altLang="zh-CN" sz="2400" dirty="0"/>
                  <a:t>瓶中筛选出毒药。</a:t>
                </a:r>
              </a:p>
              <a:p>
                <a:r>
                  <a:rPr lang="zh-CN" altLang="zh-CN" sz="2400" dirty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/>
                      <m:t>x</m:t>
                    </m:r>
                    <m:r>
                      <a:rPr lang="en-US" altLang="zh-CN" sz="2400"/>
                      <m:t>&gt;</m:t>
                    </m:r>
                    <m:sSup>
                      <m:sSupPr>
                        <m:ctrlPr>
                          <a:rPr lang="zh-CN" altLang="zh-CN" sz="2400" i="1"/>
                        </m:ctrlPr>
                      </m:sSupPr>
                      <m:e>
                        <m:r>
                          <a:rPr lang="zh-CN" altLang="zh-CN" sz="2400"/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sz="2400"/>
                          <m:t>n</m:t>
                        </m:r>
                        <m:r>
                          <a:rPr lang="en-US" altLang="zh-CN" sz="2400"/>
                          <m:t>+1</m:t>
                        </m:r>
                        <m:r>
                          <a:rPr lang="zh-CN" altLang="zh-CN" sz="2400"/>
                          <m:t>）</m:t>
                        </m:r>
                      </m:e>
                      <m:sup>
                        <m:r>
                          <a:rPr lang="en-US" altLang="zh-CN" sz="2400"/>
                          <m:t>2</m:t>
                        </m:r>
                      </m:sup>
                    </m:sSup>
                  </m:oMath>
                </a14:m>
                <a:r>
                  <a:rPr lang="zh-CN" altLang="zh-CN" sz="2400" dirty="0"/>
                  <a:t>，根据归纳假设，第一步需要检验至少（</a:t>
                </a:r>
                <a:r>
                  <a:rPr lang="en-US" altLang="zh-CN" sz="2400" dirty="0"/>
                  <a:t>2n+2</a:t>
                </a:r>
                <a:r>
                  <a:rPr lang="zh-CN" altLang="zh-CN" sz="2400" dirty="0"/>
                  <a:t>）瓶药。否则若两只小鼠均未死亡，将会剩余超过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/>
                          <m:t>n</m:t>
                        </m:r>
                      </m:e>
                      <m:sup>
                        <m:r>
                          <a:rPr lang="en-US" altLang="zh-CN" sz="2400"/>
                          <m:t>2</m:t>
                        </m:r>
                      </m:sup>
                    </m:sSup>
                  </m:oMath>
                </a14:m>
                <a:r>
                  <a:rPr lang="zh-CN" altLang="zh-CN" sz="2400" dirty="0"/>
                  <a:t>个瓶子，无法在剩余（</a:t>
                </a:r>
                <a:r>
                  <a:rPr lang="en-US" altLang="zh-CN" sz="2400" dirty="0"/>
                  <a:t>n-1</a:t>
                </a:r>
                <a:r>
                  <a:rPr lang="zh-CN" altLang="zh-CN" sz="2400" dirty="0"/>
                  <a:t>）步中完成检验。同时，两只小鼠被重复投喂的药最多只能有</a:t>
                </a:r>
                <a:r>
                  <a:rPr lang="en-US" altLang="zh-CN" sz="2400" dirty="0"/>
                  <a:t>1</a:t>
                </a:r>
                <a:r>
                  <a:rPr lang="zh-CN" altLang="zh-CN" sz="2400" dirty="0"/>
                  <a:t>瓶。否则若两只同时死亡，则无法判断哪瓶是毒药。于是至少有（</a:t>
                </a:r>
                <a:r>
                  <a:rPr lang="en-US" altLang="zh-CN" sz="2400" dirty="0"/>
                  <a:t>2n+1</a:t>
                </a:r>
                <a:r>
                  <a:rPr lang="zh-CN" altLang="zh-CN" sz="2400" dirty="0"/>
                  <a:t>）瓶药要被独立地喂给两只小鼠。</a:t>
                </a:r>
              </a:p>
              <a:p>
                <a:r>
                  <a:rPr lang="zh-CN" altLang="zh-CN" sz="2400" dirty="0"/>
                  <a:t>那么在第一步中，根据狄利克雷原理，至少一只小鼠需要喝下至少（</a:t>
                </a:r>
                <a:r>
                  <a:rPr lang="en-US" altLang="zh-CN" sz="2400" dirty="0"/>
                  <a:t>n+1</a:t>
                </a:r>
                <a:r>
                  <a:rPr lang="zh-CN" altLang="zh-CN" sz="2400" dirty="0"/>
                  <a:t>）瓶独立的药的混合。如果这只小鼠死亡，而另一只小鼠在剩余（</a:t>
                </a:r>
                <a:r>
                  <a:rPr lang="en-US" altLang="zh-CN" sz="2400" dirty="0"/>
                  <a:t>n-1</a:t>
                </a:r>
                <a:r>
                  <a:rPr lang="zh-CN" altLang="zh-CN" sz="2400" dirty="0"/>
                  <a:t>）步中最多只能从</a:t>
                </a:r>
                <a:r>
                  <a:rPr lang="en-US" altLang="zh-CN" sz="2400" dirty="0"/>
                  <a:t>n</a:t>
                </a:r>
                <a:r>
                  <a:rPr lang="zh-CN" altLang="zh-CN" sz="2400" dirty="0"/>
                  <a:t>瓶中找出毒药，矛盾！</a:t>
                </a:r>
              </a:p>
              <a:p>
                <a:r>
                  <a:rPr lang="zh-CN" altLang="zh-CN" sz="2400" dirty="0"/>
                  <a:t>从而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/>
                      <m:t>x</m:t>
                    </m:r>
                    <m:r>
                      <a:rPr lang="en-US" altLang="zh-CN" sz="2400"/>
                      <m:t>≤</m:t>
                    </m:r>
                    <m:sSup>
                      <m:sSupPr>
                        <m:ctrlPr>
                          <a:rPr lang="zh-CN" altLang="zh-CN" sz="2400" i="1"/>
                        </m:ctrlPr>
                      </m:sSupPr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zh-CN" altLang="zh-CN" sz="2400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/>
                              <m:t>n</m:t>
                            </m:r>
                            <m:r>
                              <a:rPr lang="en-US" altLang="zh-CN" sz="2400"/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/>
                          <m:t>2</m:t>
                        </m:r>
                      </m:sup>
                    </m:sSup>
                  </m:oMath>
                </a14:m>
                <a:r>
                  <a:rPr lang="zh-CN" altLang="zh-CN" sz="2400" dirty="0"/>
                  <a:t>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/>
                      <m:t>X</m:t>
                    </m:r>
                    <m:r>
                      <a:rPr lang="en-US" altLang="zh-CN" sz="2400"/>
                      <m:t>=</m:t>
                    </m:r>
                    <m:sSup>
                      <m:sSupPr>
                        <m:ctrlPr>
                          <a:rPr lang="zh-CN" altLang="zh-CN" sz="2400" i="1"/>
                        </m:ctrlPr>
                      </m:sSupPr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zh-CN" altLang="zh-CN" sz="2400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/>
                              <m:t>n</m:t>
                            </m:r>
                            <m:r>
                              <a:rPr lang="en-US" altLang="zh-CN" sz="2400"/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/>
                          <m:t>2</m:t>
                        </m:r>
                      </m:sup>
                    </m:sSup>
                  </m:oMath>
                </a14:m>
                <a:r>
                  <a:rPr lang="zh-CN" altLang="zh-CN" sz="2400" dirty="0"/>
                  <a:t>时，</a:t>
                </a:r>
                <a:r>
                  <a:rPr lang="zh-CN" altLang="en-US" sz="2400" dirty="0"/>
                  <a:t>第一步检验</a:t>
                </a:r>
                <a:r>
                  <a:rPr lang="en-US" altLang="zh-CN" sz="2400" dirty="0"/>
                  <a:t>2n+1</a:t>
                </a:r>
                <a:r>
                  <a:rPr lang="zh-CN" altLang="en-US" sz="2400" dirty="0"/>
                  <a:t>瓶药，若均为死亡则剩余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个瓶子，由归纳假设知总计最多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步；若有一只死亡则从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瓶中最多只需</a:t>
                </a:r>
                <a:r>
                  <a:rPr lang="en-US" altLang="zh-CN" sz="2400" dirty="0"/>
                  <a:t>n-1</a:t>
                </a:r>
                <a:r>
                  <a:rPr lang="zh-CN" altLang="en-US" sz="2400" dirty="0"/>
                  <a:t>步即可测出。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</a:t>
                </a:r>
                <a:r>
                  <a:rPr lang="zh-CN" altLang="zh-CN" sz="2400" dirty="0"/>
                  <a:t>由数学归纳法，结论成立。即在</a:t>
                </a:r>
                <a:r>
                  <a:rPr lang="en-US" altLang="zh-CN" sz="2400" dirty="0"/>
                  <a:t>n</a:t>
                </a:r>
                <a:r>
                  <a:rPr lang="zh-CN" altLang="zh-CN" sz="2400" dirty="0"/>
                  <a:t>步操作内，最多可以从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/>
                        </m:ctrlPr>
                      </m:sSupPr>
                      <m:e>
                        <m:r>
                          <a:rPr lang="zh-CN" altLang="zh-CN" sz="2400"/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sz="2400"/>
                          <m:t>n</m:t>
                        </m:r>
                        <m:r>
                          <a:rPr lang="en-US" altLang="zh-CN" sz="2400"/>
                          <m:t>+1</m:t>
                        </m:r>
                        <m:r>
                          <a:rPr lang="zh-CN" altLang="zh-CN" sz="2400"/>
                          <m:t>）</m:t>
                        </m:r>
                      </m:e>
                      <m:sup>
                        <m:r>
                          <a:rPr lang="en-US" altLang="zh-CN" sz="2400"/>
                          <m:t>2</m:t>
                        </m:r>
                      </m:sup>
                    </m:sSup>
                  </m:oMath>
                </a14:m>
                <a:r>
                  <a:rPr lang="zh-CN" altLang="zh-CN" sz="2400" dirty="0"/>
                  <a:t>个瓶中找出毒药。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D12A7825-9FB1-4F5D-96D3-639003280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274323"/>
                <a:ext cx="9225423" cy="4767039"/>
              </a:xfrm>
              <a:blipFill>
                <a:blip r:embed="rId2"/>
                <a:stretch>
                  <a:fillRect l="-661" t="-1535" r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5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7E8DE-20FA-45E7-A3EF-6D2F9751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Hybrid-Adaptive Game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37E787-C250-4A69-96D2-6ADD5DDF3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4281" y="1215957"/>
                <a:ext cx="9069721" cy="5447490"/>
              </a:xfrm>
            </p:spPr>
            <p:txBody>
              <a:bodyPr>
                <a:normAutofit/>
              </a:bodyPr>
              <a:lstStyle/>
              <a:p>
                <a:r>
                  <a:rPr lang="zh-CN" altLang="zh-CN" sz="2000" dirty="0"/>
                  <a:t>至于具体的取法，不妨设共有</a:t>
                </a:r>
                <a:r>
                  <a:rPr lang="en-US" altLang="zh-CN" sz="2000" dirty="0"/>
                  <a:t>x</a:t>
                </a:r>
                <a:r>
                  <a:rPr lang="zh-CN" altLang="zh-CN" sz="2000" dirty="0"/>
                  <a:t>个瓶子，且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n</m:t>
                        </m:r>
                      </m:e>
                      <m:sup>
                        <m:r>
                          <a:rPr lang="en-US" altLang="zh-CN" sz="2000"/>
                          <m:t>2</m:t>
                        </m:r>
                      </m:sup>
                    </m:sSup>
                    <m:r>
                      <a:rPr lang="en-US" altLang="zh-CN" sz="2000"/>
                      <m:t>&lt;</m:t>
                    </m:r>
                    <m:r>
                      <m:rPr>
                        <m:sty m:val="p"/>
                      </m:rPr>
                      <a:rPr lang="en-US" altLang="zh-CN" sz="2000"/>
                      <m:t>x</m:t>
                    </m:r>
                    <m:r>
                      <a:rPr lang="en-US" altLang="zh-CN" sz="2000"/>
                      <m:t>≤</m:t>
                    </m:r>
                    <m:sSup>
                      <m:sSupPr>
                        <m:ctrlPr>
                          <a:rPr lang="zh-CN" altLang="zh-CN" sz="2000" i="1"/>
                        </m:ctrlPr>
                      </m:sSupPr>
                      <m:e>
                        <m:r>
                          <a:rPr lang="zh-CN" altLang="zh-CN" sz="2000"/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sz="2000"/>
                          <m:t>n</m:t>
                        </m:r>
                        <m:r>
                          <a:rPr lang="en-US" altLang="zh-CN" sz="2000"/>
                          <m:t>+1</m:t>
                        </m:r>
                        <m:r>
                          <a:rPr lang="zh-CN" altLang="zh-CN" sz="2000"/>
                          <m:t>）</m:t>
                        </m:r>
                      </m:e>
                      <m:sup>
                        <m:r>
                          <a:rPr lang="en-US" altLang="zh-CN" sz="2000"/>
                          <m:t>2</m:t>
                        </m:r>
                      </m:sup>
                    </m:sSup>
                  </m:oMath>
                </a14:m>
                <a:r>
                  <a:rPr lang="zh-CN" altLang="zh-CN" sz="2000" dirty="0"/>
                  <a:t>。由刚才的结论，至少需要</a:t>
                </a:r>
                <a:r>
                  <a:rPr lang="en-US" altLang="zh-CN" sz="2000" dirty="0"/>
                  <a:t>n</a:t>
                </a:r>
                <a:r>
                  <a:rPr lang="zh-CN" altLang="zh-CN" sz="2000" dirty="0"/>
                  <a:t>步操作。下面给出一种操作方式：</a:t>
                </a:r>
              </a:p>
              <a:p>
                <a:r>
                  <a:rPr lang="zh-CN" altLang="zh-CN" sz="2000" dirty="0"/>
                  <a:t>依次验证（</a:t>
                </a:r>
                <a:r>
                  <a:rPr lang="en-US" altLang="zh-CN" sz="2000" dirty="0"/>
                  <a:t>2n+1</a:t>
                </a:r>
                <a:r>
                  <a:rPr lang="zh-CN" altLang="zh-CN" sz="2000" dirty="0"/>
                  <a:t>），（</a:t>
                </a:r>
                <a:r>
                  <a:rPr lang="en-US" altLang="zh-CN" sz="2000" dirty="0"/>
                  <a:t>2n-1</a:t>
                </a:r>
                <a:r>
                  <a:rPr lang="zh-CN" altLang="zh-CN" sz="2000" dirty="0"/>
                  <a:t>），……，</a:t>
                </a:r>
                <a:r>
                  <a:rPr lang="en-US" altLang="zh-CN" sz="2000" dirty="0"/>
                  <a:t>3</a:t>
                </a:r>
                <a:r>
                  <a:rPr lang="zh-CN" altLang="zh-CN" sz="2000" dirty="0"/>
                  <a:t>瓶，共计</a:t>
                </a:r>
                <a:r>
                  <a:rPr lang="en-US" altLang="zh-CN" sz="2000" dirty="0"/>
                  <a:t>n</a:t>
                </a:r>
                <a:r>
                  <a:rPr lang="zh-CN" altLang="zh-CN" sz="2000" dirty="0"/>
                  <a:t>次。具体的投喂方式是：例如某次投喂（</a:t>
                </a:r>
                <a:r>
                  <a:rPr lang="en-US" altLang="zh-CN" sz="2000" dirty="0"/>
                  <a:t>2k+1</a:t>
                </a:r>
                <a:r>
                  <a:rPr lang="zh-CN" altLang="zh-CN" sz="2000" dirty="0"/>
                  <a:t>）瓶。把其中的第</a:t>
                </a:r>
                <a:r>
                  <a:rPr lang="en-US" altLang="zh-CN" sz="2000" dirty="0"/>
                  <a:t>1</a:t>
                </a:r>
                <a:r>
                  <a:rPr lang="zh-CN" altLang="zh-CN" sz="2000" dirty="0"/>
                  <a:t>瓶至第（</a:t>
                </a:r>
                <a:r>
                  <a:rPr lang="en-US" altLang="zh-CN" sz="2000" dirty="0"/>
                  <a:t>k+1</a:t>
                </a:r>
                <a:r>
                  <a:rPr lang="zh-CN" altLang="zh-CN" sz="2000" dirty="0"/>
                  <a:t>）瓶喂给一号小鼠，第（</a:t>
                </a:r>
                <a:r>
                  <a:rPr lang="en-US" altLang="zh-CN" sz="2000" dirty="0"/>
                  <a:t>k+1</a:t>
                </a:r>
                <a:r>
                  <a:rPr lang="zh-CN" altLang="zh-CN" sz="2000" dirty="0"/>
                  <a:t>）瓶至第（</a:t>
                </a:r>
                <a:r>
                  <a:rPr lang="en-US" altLang="zh-CN" sz="2000" dirty="0"/>
                  <a:t>2k+1</a:t>
                </a:r>
                <a:r>
                  <a:rPr lang="zh-CN" altLang="zh-CN" sz="2000" dirty="0"/>
                  <a:t>）瓶喂给二号小鼠。</a:t>
                </a:r>
              </a:p>
              <a:p>
                <a:r>
                  <a:rPr lang="zh-CN" altLang="zh-CN" sz="2000" dirty="0"/>
                  <a:t>若两只小鼠均始终未死亡。则在</a:t>
                </a:r>
                <a:r>
                  <a:rPr lang="en-US" altLang="zh-CN" sz="2000" dirty="0"/>
                  <a:t>n</a:t>
                </a:r>
                <a:r>
                  <a:rPr lang="zh-CN" altLang="zh-CN" sz="2000" dirty="0"/>
                  <a:t>步操作后，最多剩余</a:t>
                </a:r>
                <a:r>
                  <a:rPr lang="en-US" altLang="zh-CN" sz="2000" dirty="0"/>
                  <a:t>1</a:t>
                </a:r>
                <a:r>
                  <a:rPr lang="zh-CN" altLang="zh-CN" sz="2000" dirty="0"/>
                  <a:t>瓶药，必是毒药。</a:t>
                </a:r>
              </a:p>
              <a:p>
                <a:r>
                  <a:rPr lang="zh-CN" altLang="zh-CN" sz="2000" dirty="0"/>
                  <a:t>若在某步中两只小鼠同时死亡，则毒药必为它们被重复投喂的那瓶。这在</a:t>
                </a:r>
                <a:r>
                  <a:rPr lang="en-US" altLang="zh-CN" sz="2000" dirty="0"/>
                  <a:t>n</a:t>
                </a:r>
                <a:r>
                  <a:rPr lang="zh-CN" altLang="zh-CN" sz="2000" dirty="0"/>
                  <a:t>步内发生。</a:t>
                </a:r>
              </a:p>
              <a:p>
                <a:r>
                  <a:rPr lang="zh-CN" altLang="zh-CN" sz="2000" dirty="0"/>
                  <a:t>若在第</a:t>
                </a:r>
                <a:r>
                  <a:rPr lang="en-US" altLang="zh-CN" sz="2000" dirty="0"/>
                  <a:t>k</a:t>
                </a:r>
                <a:r>
                  <a:rPr lang="zh-CN" altLang="zh-CN" sz="2000" dirty="0"/>
                  <a:t>步中一只小鼠死亡，另一只存活。则毒药在死亡小鼠被独立投喂的（</a:t>
                </a:r>
                <a:r>
                  <a:rPr lang="en-US" altLang="zh-CN" sz="2000" dirty="0"/>
                  <a:t>n+1-k</a:t>
                </a:r>
                <a:r>
                  <a:rPr lang="zh-CN" altLang="zh-CN" sz="2000" dirty="0"/>
                  <a:t>）瓶中（被重复投喂的那瓶必定不是毒药）。这时只需再进行（</a:t>
                </a:r>
                <a:r>
                  <a:rPr lang="en-US" altLang="zh-CN" sz="2000" dirty="0"/>
                  <a:t>n-k</a:t>
                </a:r>
                <a:r>
                  <a:rPr lang="zh-CN" altLang="zh-CN" sz="2000" dirty="0"/>
                  <a:t>）步操作，就可以找出毒药。共计</a:t>
                </a:r>
                <a:r>
                  <a:rPr lang="en-US" altLang="zh-CN" sz="2000" dirty="0"/>
                  <a:t>n</a:t>
                </a:r>
                <a:r>
                  <a:rPr lang="zh-CN" altLang="zh-CN" sz="2000" dirty="0"/>
                  <a:t>步。</a:t>
                </a:r>
              </a:p>
              <a:p>
                <a:r>
                  <a:rPr lang="en-US" altLang="zh-CN" sz="2000" dirty="0"/>
                  <a:t> </a:t>
                </a:r>
                <a:endParaRPr lang="zh-CN" altLang="zh-CN" sz="2000" dirty="0"/>
              </a:p>
              <a:p>
                <a:r>
                  <a:rPr lang="zh-CN" altLang="zh-CN" sz="2000" dirty="0"/>
                  <a:t>特别地，以题中的</a:t>
                </a:r>
                <a:r>
                  <a:rPr lang="en-US" altLang="zh-CN" sz="2000" dirty="0"/>
                  <a:t>32</a:t>
                </a:r>
                <a:r>
                  <a:rPr lang="zh-CN" altLang="zh-CN" sz="2000" dirty="0"/>
                  <a:t>个瓶子为例，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/>
                        </m:ctrlPr>
                      </m:sSupPr>
                      <m:e>
                        <m:r>
                          <a:rPr lang="en-US" altLang="zh-CN" sz="2000"/>
                          <m:t>5</m:t>
                        </m:r>
                      </m:e>
                      <m:sup>
                        <m:r>
                          <a:rPr lang="en-US" altLang="zh-CN" sz="2000"/>
                          <m:t>2</m:t>
                        </m:r>
                      </m:sup>
                    </m:sSup>
                    <m:r>
                      <a:rPr lang="en-US" altLang="zh-CN" sz="2000"/>
                      <m:t>&lt;</m:t>
                    </m:r>
                    <m:r>
                      <m:rPr>
                        <m:sty m:val="p"/>
                      </m:rPr>
                      <a:rPr lang="en-US" altLang="zh-CN" sz="2000"/>
                      <m:t>x</m:t>
                    </m:r>
                    <m:r>
                      <a:rPr lang="en-US" altLang="zh-CN" sz="2000"/>
                      <m:t>≤</m:t>
                    </m:r>
                    <m:sSup>
                      <m:sSupPr>
                        <m:ctrlPr>
                          <a:rPr lang="zh-CN" altLang="zh-CN" sz="2000" i="1"/>
                        </m:ctrlPr>
                      </m:sSupPr>
                      <m:e>
                        <m:r>
                          <a:rPr lang="zh-CN" altLang="zh-CN" sz="2000"/>
                          <m:t>（</m:t>
                        </m:r>
                        <m:r>
                          <a:rPr lang="en-US" altLang="zh-CN" sz="2000"/>
                          <m:t>5+1</m:t>
                        </m:r>
                        <m:r>
                          <a:rPr lang="zh-CN" altLang="zh-CN" sz="2000"/>
                          <m:t>）</m:t>
                        </m:r>
                      </m:e>
                      <m:sup>
                        <m:r>
                          <a:rPr lang="en-US" altLang="zh-CN" sz="2000"/>
                          <m:t>2</m:t>
                        </m:r>
                      </m:sup>
                    </m:sSup>
                  </m:oMath>
                </a14:m>
                <a:r>
                  <a:rPr lang="zh-CN" altLang="zh-CN" sz="2000" dirty="0"/>
                  <a:t>。故只需进行</a:t>
                </a:r>
                <a:r>
                  <a:rPr lang="en-US" altLang="zh-CN" sz="2000" dirty="0"/>
                  <a:t>5</a:t>
                </a:r>
                <a:r>
                  <a:rPr lang="zh-CN" altLang="zh-CN" sz="2000" dirty="0"/>
                  <a:t>步操作即可找出毒药。具体操作流程可以参考上一题的步骤。例如，</a:t>
                </a:r>
                <a:r>
                  <a:rPr lang="en-US" altLang="zh-CN" sz="2000" dirty="0"/>
                  <a:t>11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9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7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5</a:t>
                </a:r>
                <a:r>
                  <a:rPr lang="zh-CN" altLang="zh-CN" sz="2000" dirty="0"/>
                  <a:t>遍历所有瓶子，</a:t>
                </a:r>
                <a:r>
                  <a:rPr lang="en-US" altLang="zh-CN" sz="2000" dirty="0"/>
                  <a:t>5</a:t>
                </a:r>
                <a:r>
                  <a:rPr lang="zh-CN" altLang="zh-CN" sz="2000" dirty="0"/>
                  <a:t>步之内可以找到。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37E787-C250-4A69-96D2-6ADD5DDF3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4281" y="1215957"/>
                <a:ext cx="9069721" cy="5447490"/>
              </a:xfrm>
              <a:blipFill>
                <a:blip r:embed="rId2"/>
                <a:stretch>
                  <a:fillRect l="-336" t="-671" r="-1412" b="-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99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0A70B-381C-473C-A4D0-A7D704E7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Adaptive Game 1</a:t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F98053-CC9C-40BB-BEAD-982D8E3D7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176" y="1343609"/>
                <a:ext cx="8910734" cy="4697754"/>
              </a:xfrm>
            </p:spPr>
            <p:txBody>
              <a:bodyPr/>
              <a:lstStyle/>
              <a:p>
                <a:r>
                  <a:rPr lang="zh-CN" altLang="zh-CN" dirty="0"/>
                  <a:t>首先给出结论：利用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只小鼠，在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步操作内，最多可以从</a:t>
                </a:r>
                <a14:m>
                  <m:oMath xmlns:m="http://schemas.openxmlformats.org/officeDocument/2006/math">
                    <m:r>
                      <a:rPr lang="en-US" altLang="zh-CN"/>
                      <m:t>(1+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𝑛</m:t>
                        </m:r>
                        <m:r>
                          <a:rPr lang="zh-CN" altLang="zh-CN" i="1"/>
                          <m:t>（</m:t>
                        </m:r>
                        <m:r>
                          <a:rPr lang="en-US" altLang="zh-CN" i="1"/>
                          <m:t>𝑛</m:t>
                        </m:r>
                        <m:r>
                          <a:rPr lang="en-US" altLang="zh-CN" i="1"/>
                          <m:t>+1</m:t>
                        </m:r>
                        <m:r>
                          <a:rPr lang="zh-CN" altLang="zh-CN" i="1"/>
                          <m:t>）</m:t>
                        </m:r>
                      </m:num>
                      <m:den>
                        <m:r>
                          <a:rPr lang="en-US" altLang="zh-CN" i="1"/>
                          <m:t>2</m:t>
                        </m:r>
                      </m:den>
                    </m:f>
                    <m:r>
                      <a:rPr lang="en-US" altLang="zh-CN"/>
                      <m:t>)</m:t>
                    </m:r>
                  </m:oMath>
                </a14:m>
                <a:r>
                  <a:rPr lang="zh-CN" altLang="zh-CN" dirty="0"/>
                  <a:t>个瓶中找出毒药。</a:t>
                </a:r>
              </a:p>
              <a:p>
                <a:r>
                  <a:rPr lang="zh-CN" altLang="zh-CN" dirty="0"/>
                  <a:t>证明：显然地，按照规则，如果最后剩余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只小鼠和</a:t>
                </a:r>
                <a:r>
                  <a:rPr lang="en-US" altLang="zh-CN" dirty="0"/>
                  <a:t>t</a:t>
                </a:r>
                <a:r>
                  <a:rPr lang="zh-CN" altLang="zh-CN" dirty="0"/>
                  <a:t>瓶毒药，则还需要（</a:t>
                </a:r>
                <a:r>
                  <a:rPr lang="en-US" altLang="zh-CN" dirty="0"/>
                  <a:t>t-1</a:t>
                </a:r>
                <a:r>
                  <a:rPr lang="zh-CN" altLang="zh-CN" dirty="0"/>
                  <a:t>）步操作。</a:t>
                </a:r>
                <a:endParaRPr lang="en-US" altLang="zh-CN" dirty="0"/>
              </a:p>
              <a:p>
                <a:r>
                  <a:rPr lang="zh-CN" altLang="zh-CN" dirty="0"/>
                  <a:t>采用数学归纳法。</a:t>
                </a:r>
                <a:r>
                  <a:rPr lang="en-US" altLang="zh-CN" dirty="0"/>
                  <a:t>n=1</a:t>
                </a:r>
                <a:r>
                  <a:rPr lang="zh-CN" altLang="zh-CN" dirty="0"/>
                  <a:t>时，结论显然。假设对于不超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步的操作，均已有结论成立。</a:t>
                </a:r>
              </a:p>
              <a:p>
                <a:r>
                  <a:rPr lang="zh-CN" altLang="zh-CN" dirty="0"/>
                  <a:t>下证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x</m:t>
                    </m:r>
                    <m:r>
                      <a:rPr lang="en-US" altLang="zh-CN"/>
                      <m:t>=1+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zh-CN" altLang="zh-CN" i="1"/>
                          <m:t>（</m:t>
                        </m:r>
                        <m:r>
                          <a:rPr lang="en-US" altLang="zh-CN" i="1"/>
                          <m:t>𝑛</m:t>
                        </m:r>
                        <m:r>
                          <a:rPr lang="en-US" altLang="zh-CN" i="1"/>
                          <m:t>+1</m:t>
                        </m:r>
                        <m:r>
                          <a:rPr lang="zh-CN" altLang="zh-CN" i="1"/>
                          <m:t>）（</m:t>
                        </m:r>
                        <m:r>
                          <a:rPr lang="en-US" altLang="zh-CN" i="1"/>
                          <m:t>𝑛</m:t>
                        </m:r>
                        <m:r>
                          <a:rPr lang="en-US" altLang="zh-CN" i="1"/>
                          <m:t>+2</m:t>
                        </m:r>
                        <m:r>
                          <a:rPr lang="zh-CN" altLang="zh-CN" i="1"/>
                          <m:t>）</m:t>
                        </m:r>
                      </m:num>
                      <m:den>
                        <m:r>
                          <a:rPr lang="en-US" altLang="zh-CN" i="1"/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zh-CN" dirty="0"/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x</m:t>
                    </m:r>
                    <m:r>
                      <a:rPr lang="en-US" altLang="zh-CN"/>
                      <m:t>=1+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zh-CN" altLang="zh-CN" i="1"/>
                          <m:t>（</m:t>
                        </m:r>
                        <m:r>
                          <a:rPr lang="en-US" altLang="zh-CN" i="1"/>
                          <m:t>𝑛</m:t>
                        </m:r>
                        <m:r>
                          <a:rPr lang="en-US" altLang="zh-CN" i="1"/>
                          <m:t>+1</m:t>
                        </m:r>
                        <m:r>
                          <a:rPr lang="zh-CN" altLang="zh-CN" i="1"/>
                          <m:t>）（</m:t>
                        </m:r>
                        <m:r>
                          <a:rPr lang="en-US" altLang="zh-CN" i="1"/>
                          <m:t>𝑛</m:t>
                        </m:r>
                        <m:r>
                          <a:rPr lang="en-US" altLang="zh-CN" i="1"/>
                          <m:t>+2</m:t>
                        </m:r>
                        <m:r>
                          <a:rPr lang="zh-CN" altLang="zh-CN" i="1"/>
                          <m:t>）</m:t>
                        </m:r>
                      </m:num>
                      <m:den>
                        <m:r>
                          <a:rPr lang="en-US" altLang="zh-CN" i="1"/>
                          <m:t>2</m:t>
                        </m:r>
                      </m:den>
                    </m:f>
                  </m:oMath>
                </a14:m>
                <a:r>
                  <a:rPr lang="zh-CN" altLang="zh-CN" dirty="0"/>
                  <a:t>时，第一次取（</a:t>
                </a:r>
                <a:r>
                  <a:rPr lang="en-US" altLang="zh-CN" dirty="0"/>
                  <a:t>n+1</a:t>
                </a:r>
                <a:r>
                  <a:rPr lang="zh-CN" altLang="zh-CN" dirty="0"/>
                  <a:t>）个瓶子混合：</a:t>
                </a:r>
              </a:p>
              <a:p>
                <a:pPr marL="0" lvl="0" indent="0">
                  <a:buNone/>
                </a:pPr>
                <a:r>
                  <a:rPr lang="en-US" altLang="zh-CN" dirty="0"/>
                  <a:t>     </a:t>
                </a:r>
                <a:r>
                  <a:rPr lang="zh-CN" altLang="zh-CN" dirty="0"/>
                  <a:t>小鼠死亡，则总共需</a:t>
                </a:r>
                <a:r>
                  <a:rPr lang="en-US" altLang="zh-CN" dirty="0"/>
                  <a:t>n+1</a:t>
                </a:r>
                <a:r>
                  <a:rPr lang="zh-CN" altLang="zh-CN" dirty="0"/>
                  <a:t>步</a:t>
                </a:r>
              </a:p>
              <a:p>
                <a:pPr marL="0" lvl="0" indent="0">
                  <a:buNone/>
                </a:pPr>
                <a:r>
                  <a:rPr lang="en-US" altLang="zh-CN" dirty="0"/>
                  <a:t>     </a:t>
                </a:r>
                <a:r>
                  <a:rPr lang="zh-CN" altLang="zh-CN" dirty="0"/>
                  <a:t>小鼠未死亡，剩余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𝑛</m:t>
                        </m:r>
                        <m:r>
                          <a:rPr lang="zh-CN" altLang="zh-CN" i="1"/>
                          <m:t>（</m:t>
                        </m:r>
                        <m:r>
                          <a:rPr lang="en-US" altLang="zh-CN" i="1"/>
                          <m:t>𝑛</m:t>
                        </m:r>
                        <m:r>
                          <a:rPr lang="en-US" altLang="zh-CN" i="1"/>
                          <m:t>+1</m:t>
                        </m:r>
                        <m:r>
                          <a:rPr lang="zh-CN" altLang="zh-CN" i="1"/>
                          <m:t>）</m:t>
                        </m:r>
                      </m:num>
                      <m:den>
                        <m:r>
                          <a:rPr lang="en-US" altLang="zh-CN" i="1"/>
                          <m:t>2</m:t>
                        </m:r>
                      </m:den>
                    </m:f>
                  </m:oMath>
                </a14:m>
                <a:r>
                  <a:rPr lang="zh-CN" altLang="zh-CN" dirty="0"/>
                  <a:t>瓶，由归纳假设，总共最多需</a:t>
                </a:r>
                <a:r>
                  <a:rPr lang="en-US" altLang="zh-CN" dirty="0"/>
                  <a:t>n+1</a:t>
                </a:r>
                <a:r>
                  <a:rPr lang="zh-CN" altLang="zh-CN" dirty="0"/>
                  <a:t>步</a:t>
                </a:r>
              </a:p>
              <a:p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F98053-CC9C-40BB-BEAD-982D8E3D7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176" y="1343609"/>
                <a:ext cx="8910734" cy="4697754"/>
              </a:xfrm>
              <a:blipFill>
                <a:blip r:embed="rId2"/>
                <a:stretch>
                  <a:fillRect l="-205" r="-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18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7E8DE-20FA-45E7-A3EF-6D2F9751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Adaptive Game 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37E787-C250-4A69-96D2-6ADD5DDF3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241" y="1212981"/>
                <a:ext cx="9871787" cy="5383762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zh-CN" dirty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x</m:t>
                    </m:r>
                    <m:r>
                      <a:rPr lang="en-US" altLang="zh-CN"/>
                      <m:t>&gt;1+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zh-CN" altLang="zh-CN" i="1"/>
                          <m:t>（</m:t>
                        </m:r>
                        <m:r>
                          <a:rPr lang="en-US" altLang="zh-CN" i="1"/>
                          <m:t>𝑛</m:t>
                        </m:r>
                        <m:r>
                          <a:rPr lang="en-US" altLang="zh-CN" i="1"/>
                          <m:t>+1</m:t>
                        </m:r>
                        <m:r>
                          <a:rPr lang="zh-CN" altLang="zh-CN" i="1"/>
                          <m:t>）（</m:t>
                        </m:r>
                        <m:r>
                          <a:rPr lang="en-US" altLang="zh-CN" i="1"/>
                          <m:t>𝑛</m:t>
                        </m:r>
                        <m:r>
                          <a:rPr lang="en-US" altLang="zh-CN" i="1"/>
                          <m:t>+2</m:t>
                        </m:r>
                        <m:r>
                          <a:rPr lang="zh-CN" altLang="zh-CN" i="1"/>
                          <m:t>）</m:t>
                        </m:r>
                      </m:num>
                      <m:den>
                        <m:r>
                          <a:rPr lang="en-US" altLang="zh-CN" i="1"/>
                          <m:t>2</m:t>
                        </m:r>
                      </m:den>
                    </m:f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zh-CN" altLang="zh-CN" dirty="0"/>
                  <a:t>第一次若取大于等于（</a:t>
                </a:r>
                <a:r>
                  <a:rPr lang="en-US" altLang="zh-CN" dirty="0"/>
                  <a:t>n+2</a:t>
                </a:r>
                <a:r>
                  <a:rPr lang="zh-CN" altLang="zh-CN" dirty="0"/>
                  <a:t>）个瓶混合：</a:t>
                </a:r>
              </a:p>
              <a:p>
                <a:pPr marL="0" lvl="0" indent="0">
                  <a:buNone/>
                </a:pPr>
                <a:r>
                  <a:rPr lang="en-US" altLang="zh-CN" dirty="0"/>
                  <a:t>     </a:t>
                </a:r>
                <a:r>
                  <a:rPr lang="zh-CN" altLang="zh-CN" dirty="0"/>
                  <a:t>小鼠死亡，按照规则，之后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n</m:t>
                    </m:r>
                    <m:r>
                      <a:rPr lang="en-US" altLang="zh-CN"/>
                      <m:t>+1</m:t>
                    </m:r>
                  </m:oMath>
                </a14:m>
                <a:r>
                  <a:rPr lang="zh-CN" altLang="zh-CN" dirty="0"/>
                  <a:t>步操作找出毒药。</a:t>
                </a:r>
              </a:p>
              <a:p>
                <a:pPr marL="0" lvl="0" indent="0">
                  <a:buNone/>
                </a:pPr>
                <a:r>
                  <a:rPr lang="en-US" altLang="zh-CN" dirty="0"/>
                  <a:t>     </a:t>
                </a:r>
                <a:r>
                  <a:rPr lang="zh-CN" altLang="zh-CN" dirty="0"/>
                  <a:t>小鼠未死亡，剩余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𝑛</m:t>
                        </m:r>
                        <m:r>
                          <a:rPr lang="zh-CN" altLang="zh-CN" i="1"/>
                          <m:t>（</m:t>
                        </m:r>
                        <m:r>
                          <a:rPr lang="en-US" altLang="zh-CN" i="1"/>
                          <m:t>𝑛</m:t>
                        </m:r>
                        <m:r>
                          <a:rPr lang="en-US" altLang="zh-CN" i="1"/>
                          <m:t>+1</m:t>
                        </m:r>
                        <m:r>
                          <a:rPr lang="zh-CN" altLang="zh-CN" i="1"/>
                          <m:t>）</m:t>
                        </m:r>
                      </m:num>
                      <m:den>
                        <m:r>
                          <a:rPr lang="en-US" altLang="zh-CN" i="1"/>
                          <m:t>2</m:t>
                        </m:r>
                      </m:den>
                    </m:f>
                  </m:oMath>
                </a14:m>
                <a:r>
                  <a:rPr lang="zh-CN" altLang="zh-CN" dirty="0"/>
                  <a:t>个可用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步测出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:r>
                  <a:rPr lang="zh-CN" altLang="zh-CN" dirty="0"/>
                  <a:t>由于上帝存在，上帝会选择步数最多的选择，故该情况下上帝会令小鼠死亡，总计需要</a:t>
                </a:r>
                <a:r>
                  <a:rPr lang="en-US" altLang="zh-CN" dirty="0"/>
                  <a:t>n+2</a:t>
                </a:r>
                <a:r>
                  <a:rPr lang="zh-CN" altLang="zh-CN" dirty="0"/>
                  <a:t>步。</a:t>
                </a:r>
              </a:p>
              <a:p>
                <a:r>
                  <a:rPr lang="zh-CN" altLang="zh-CN" dirty="0"/>
                  <a:t>第一次若取小于等于（</a:t>
                </a:r>
                <a:r>
                  <a:rPr lang="en-US" altLang="zh-CN" dirty="0"/>
                  <a:t>n+1</a:t>
                </a:r>
                <a:r>
                  <a:rPr lang="zh-CN" altLang="zh-CN" dirty="0"/>
                  <a:t>）个瓶混合：</a:t>
                </a:r>
              </a:p>
              <a:p>
                <a:pPr marL="0" lvl="0" indent="0">
                  <a:buNone/>
                </a:pPr>
                <a:r>
                  <a:rPr lang="en-US" altLang="zh-CN" dirty="0"/>
                  <a:t>     </a:t>
                </a:r>
                <a:r>
                  <a:rPr lang="zh-CN" altLang="zh-CN" dirty="0"/>
                  <a:t>小鼠死亡，之后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步找出毒药</a:t>
                </a:r>
              </a:p>
              <a:p>
                <a:pPr marL="0" lvl="0" indent="0">
                  <a:buNone/>
                </a:pPr>
                <a:r>
                  <a:rPr lang="en-US" altLang="zh-CN" dirty="0"/>
                  <a:t>     </a:t>
                </a:r>
                <a:r>
                  <a:rPr lang="zh-CN" altLang="zh-CN" dirty="0"/>
                  <a:t>小鼠不死，则对剩余瓶数</a:t>
                </a:r>
                <a:r>
                  <a:rPr lang="en-US" altLang="zh-CN" dirty="0"/>
                  <a:t>x’</a:t>
                </a:r>
                <a:r>
                  <a:rPr lang="zh-CN" altLang="zh-CN" dirty="0"/>
                  <a:t>，有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x</m:t>
                    </m:r>
                    <m:r>
                      <a:rPr lang="en-US" altLang="zh-CN" i="1"/>
                      <m:t>′</m:t>
                    </m:r>
                    <m:r>
                      <a:rPr lang="en-US" altLang="zh-CN"/>
                      <m:t>&gt;1+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𝑛</m:t>
                        </m:r>
                        <m:r>
                          <a:rPr lang="zh-CN" altLang="zh-CN" i="1"/>
                          <m:t>（</m:t>
                        </m:r>
                        <m:r>
                          <a:rPr lang="en-US" altLang="zh-CN" i="1"/>
                          <m:t>𝑛</m:t>
                        </m:r>
                        <m:r>
                          <a:rPr lang="en-US" altLang="zh-CN" i="1"/>
                          <m:t>+1</m:t>
                        </m:r>
                        <m:r>
                          <a:rPr lang="zh-CN" altLang="zh-CN" i="1"/>
                          <m:t>）</m:t>
                        </m:r>
                      </m:num>
                      <m:den>
                        <m:r>
                          <a:rPr lang="en-US" altLang="zh-CN" i="1"/>
                          <m:t>2</m:t>
                        </m:r>
                      </m:den>
                    </m:f>
                  </m:oMath>
                </a14:m>
                <a:r>
                  <a:rPr lang="zh-CN" altLang="zh-CN" dirty="0"/>
                  <a:t>。根据归纳假设，之后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步操作无法找出毒药。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:r>
                  <a:rPr lang="zh-CN" altLang="zh-CN" dirty="0"/>
                  <a:t>由于上帝存在，总计超过</a:t>
                </a:r>
                <a:r>
                  <a:rPr lang="en-US" altLang="zh-CN" dirty="0"/>
                  <a:t>n+1</a:t>
                </a:r>
                <a:r>
                  <a:rPr lang="zh-CN" altLang="zh-CN" dirty="0"/>
                  <a:t>步。</a:t>
                </a:r>
              </a:p>
              <a:p>
                <a:r>
                  <a:rPr lang="zh-CN" altLang="zh-CN" dirty="0"/>
                  <a:t>所以在（</a:t>
                </a:r>
                <a:r>
                  <a:rPr lang="en-US" altLang="zh-CN" dirty="0"/>
                  <a:t>n+1</a:t>
                </a:r>
                <a:r>
                  <a:rPr lang="zh-CN" altLang="zh-CN" dirty="0"/>
                  <a:t>）步操作内，不可能从超过</a:t>
                </a:r>
                <a14:m>
                  <m:oMath xmlns:m="http://schemas.openxmlformats.org/officeDocument/2006/math">
                    <m:r>
                      <a:rPr lang="en-US" altLang="zh-CN"/>
                      <m:t>(1+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zh-CN" altLang="zh-CN" i="1"/>
                          <m:t>（</m:t>
                        </m:r>
                        <m:r>
                          <a:rPr lang="en-US" altLang="zh-CN" i="1"/>
                          <m:t>𝑛</m:t>
                        </m:r>
                        <m:r>
                          <a:rPr lang="en-US" altLang="zh-CN" i="1"/>
                          <m:t>+1</m:t>
                        </m:r>
                        <m:r>
                          <a:rPr lang="zh-CN" altLang="zh-CN" i="1"/>
                          <m:t>）（</m:t>
                        </m:r>
                        <m:r>
                          <a:rPr lang="en-US" altLang="zh-CN" i="1"/>
                          <m:t>𝑛</m:t>
                        </m:r>
                        <m:r>
                          <a:rPr lang="en-US" altLang="zh-CN" i="1"/>
                          <m:t>+2</m:t>
                        </m:r>
                        <m:r>
                          <a:rPr lang="zh-CN" altLang="zh-CN" i="1"/>
                          <m:t>）</m:t>
                        </m:r>
                      </m:num>
                      <m:den>
                        <m:r>
                          <a:rPr lang="en-US" altLang="zh-CN" i="1"/>
                          <m:t>2</m:t>
                        </m:r>
                      </m:den>
                    </m:f>
                    <m:r>
                      <a:rPr lang="en-US" altLang="zh-CN"/>
                      <m:t>)</m:t>
                    </m:r>
                  </m:oMath>
                </a14:m>
                <a:r>
                  <a:rPr lang="zh-CN" altLang="zh-CN" dirty="0"/>
                  <a:t>个瓶中找出毒药。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:r>
                  <a:rPr lang="zh-CN" altLang="zh-CN" dirty="0"/>
                  <a:t>由数学归纳法可知，结论成立。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37E787-C250-4A69-96D2-6ADD5DDF3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241" y="1212981"/>
                <a:ext cx="9871787" cy="5383762"/>
              </a:xfrm>
              <a:blipFill>
                <a:blip r:embed="rId2"/>
                <a:stretch>
                  <a:fillRect l="-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76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7E8DE-20FA-45E7-A3EF-6D2F9751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Adaptive Game 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37E787-C250-4A69-96D2-6ADD5DDF3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1885" y="1502229"/>
                <a:ext cx="9339943" cy="4539133"/>
              </a:xfrm>
            </p:spPr>
            <p:txBody>
              <a:bodyPr/>
              <a:lstStyle/>
              <a:p>
                <a:r>
                  <a:rPr lang="zh-CN" altLang="zh-CN" sz="2000" dirty="0"/>
                  <a:t>至于具体的取法，不妨设共有</a:t>
                </a:r>
                <a:r>
                  <a:rPr lang="en-US" altLang="zh-CN" sz="2000" dirty="0"/>
                  <a:t>x</a:t>
                </a:r>
                <a:r>
                  <a:rPr lang="zh-CN" altLang="zh-CN" sz="2000" dirty="0"/>
                  <a:t>个瓶子，且</a:t>
                </a:r>
                <a14:m>
                  <m:oMath xmlns:m="http://schemas.openxmlformats.org/officeDocument/2006/math">
                    <m:r>
                      <a:rPr lang="en-US" altLang="zh-CN" sz="2000"/>
                      <m:t>1+</m:t>
                    </m:r>
                    <m:f>
                      <m:fPr>
                        <m:ctrlPr>
                          <a:rPr lang="zh-CN" altLang="zh-CN" sz="2000" i="1"/>
                        </m:ctrlPr>
                      </m:fPr>
                      <m:num>
                        <m:r>
                          <a:rPr lang="en-US" altLang="zh-CN" sz="2000" i="1"/>
                          <m:t>𝑛</m:t>
                        </m:r>
                        <m:r>
                          <a:rPr lang="zh-CN" altLang="zh-CN" sz="2000" i="1"/>
                          <m:t>（</m:t>
                        </m:r>
                        <m:r>
                          <a:rPr lang="en-US" altLang="zh-CN" sz="2000" i="1"/>
                          <m:t>𝑛</m:t>
                        </m:r>
                        <m:r>
                          <a:rPr lang="en-US" altLang="zh-CN" sz="2000" i="1"/>
                          <m:t>+1</m:t>
                        </m:r>
                        <m:r>
                          <a:rPr lang="zh-CN" altLang="zh-CN" sz="2000" i="1"/>
                          <m:t>）</m:t>
                        </m:r>
                      </m:num>
                      <m:den>
                        <m:r>
                          <a:rPr lang="en-US" altLang="zh-CN" sz="2000" i="1"/>
                          <m:t>2</m:t>
                        </m:r>
                      </m:den>
                    </m:f>
                    <m:r>
                      <a:rPr lang="en-US" altLang="zh-CN" sz="2000"/>
                      <m:t>&lt;</m:t>
                    </m:r>
                    <m:r>
                      <m:rPr>
                        <m:sty m:val="p"/>
                      </m:rPr>
                      <a:rPr lang="en-US" altLang="zh-CN" sz="2000"/>
                      <m:t>x</m:t>
                    </m:r>
                    <m:r>
                      <a:rPr lang="en-US" altLang="zh-CN" sz="2000"/>
                      <m:t>≤1+</m:t>
                    </m:r>
                    <m:f>
                      <m:fPr>
                        <m:ctrlPr>
                          <a:rPr lang="zh-CN" altLang="zh-CN" sz="2000" i="1"/>
                        </m:ctrlPr>
                      </m:fPr>
                      <m:num>
                        <m:r>
                          <a:rPr lang="zh-CN" altLang="zh-CN" sz="2000" i="1"/>
                          <m:t>（</m:t>
                        </m:r>
                        <m:r>
                          <a:rPr lang="en-US" altLang="zh-CN" sz="2000" i="1"/>
                          <m:t>𝑛</m:t>
                        </m:r>
                        <m:r>
                          <a:rPr lang="en-US" altLang="zh-CN" sz="2000" i="1"/>
                          <m:t>+1</m:t>
                        </m:r>
                        <m:r>
                          <a:rPr lang="zh-CN" altLang="zh-CN" sz="2000" i="1"/>
                          <m:t>）（</m:t>
                        </m:r>
                        <m:r>
                          <a:rPr lang="en-US" altLang="zh-CN" sz="2000" i="1"/>
                          <m:t>𝑛</m:t>
                        </m:r>
                        <m:r>
                          <a:rPr lang="en-US" altLang="zh-CN" sz="2000" i="1"/>
                          <m:t>+2</m:t>
                        </m:r>
                        <m:r>
                          <a:rPr lang="zh-CN" altLang="zh-CN" sz="2000" i="1"/>
                          <m:t>）</m:t>
                        </m:r>
                      </m:num>
                      <m:den>
                        <m:r>
                          <a:rPr lang="en-US" altLang="zh-CN" sz="2000" i="1"/>
                          <m:t>2</m:t>
                        </m:r>
                      </m:den>
                    </m:f>
                  </m:oMath>
                </a14:m>
                <a:r>
                  <a:rPr lang="zh-CN" altLang="zh-CN" sz="2000" dirty="0"/>
                  <a:t>。由刚才的结论，至少需要（</a:t>
                </a:r>
                <a:r>
                  <a:rPr lang="en-US" altLang="zh-CN" sz="2000" dirty="0"/>
                  <a:t>n+1</a:t>
                </a:r>
                <a:r>
                  <a:rPr lang="zh-CN" altLang="zh-CN" sz="2000" dirty="0"/>
                  <a:t>）步操作。下面给出一种操作方式：依次取（</a:t>
                </a:r>
                <a:r>
                  <a:rPr lang="en-US" altLang="zh-CN" sz="2000" dirty="0"/>
                  <a:t>n+1</a:t>
                </a:r>
                <a:r>
                  <a:rPr lang="zh-CN" altLang="zh-CN" sz="2000" dirty="0"/>
                  <a:t>），</a:t>
                </a:r>
                <a:r>
                  <a:rPr lang="en-US" altLang="zh-CN" sz="2000" dirty="0"/>
                  <a:t>n</a:t>
                </a:r>
                <a:r>
                  <a:rPr lang="zh-CN" altLang="zh-CN" sz="2000" dirty="0"/>
                  <a:t>，（</a:t>
                </a:r>
                <a:r>
                  <a:rPr lang="en-US" altLang="zh-CN" sz="2000" dirty="0"/>
                  <a:t>n-1</a:t>
                </a:r>
                <a:r>
                  <a:rPr lang="zh-CN" altLang="zh-CN" sz="2000" dirty="0"/>
                  <a:t>），……，</a:t>
                </a:r>
                <a:r>
                  <a:rPr lang="en-US" altLang="zh-CN" sz="2000" dirty="0"/>
                  <a:t>2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1</a:t>
                </a:r>
                <a:r>
                  <a:rPr lang="zh-CN" altLang="zh-CN" sz="2000" dirty="0"/>
                  <a:t>瓶药物混合，共计（</a:t>
                </a:r>
                <a:r>
                  <a:rPr lang="en-US" altLang="zh-CN" sz="2000" dirty="0"/>
                  <a:t>n+1</a:t>
                </a:r>
                <a:r>
                  <a:rPr lang="zh-CN" altLang="zh-CN" sz="2000" dirty="0"/>
                  <a:t>）次。若小鼠始终未死亡，则最后最多剩余</a:t>
                </a:r>
                <a:r>
                  <a:rPr lang="en-US" altLang="zh-CN" sz="2000" dirty="0"/>
                  <a:t>1</a:t>
                </a:r>
                <a:r>
                  <a:rPr lang="zh-CN" altLang="zh-CN" sz="2000" dirty="0"/>
                  <a:t>瓶药，必是毒药。若小鼠在第</a:t>
                </a:r>
                <a:r>
                  <a:rPr lang="en-US" altLang="zh-CN" sz="2000" dirty="0"/>
                  <a:t>k</a:t>
                </a:r>
                <a:r>
                  <a:rPr lang="zh-CN" altLang="zh-CN" sz="2000" dirty="0"/>
                  <a:t>步后死亡，则毒 药在这（</a:t>
                </a:r>
                <a:r>
                  <a:rPr lang="en-US" altLang="zh-CN" sz="2000" dirty="0"/>
                  <a:t>n+2-k</a:t>
                </a:r>
                <a:r>
                  <a:rPr lang="zh-CN" altLang="zh-CN" sz="2000" dirty="0"/>
                  <a:t>）瓶中。共计（</a:t>
                </a:r>
                <a:r>
                  <a:rPr lang="en-US" altLang="zh-CN" sz="2000" dirty="0"/>
                  <a:t>n+1-k+k</a:t>
                </a:r>
                <a:r>
                  <a:rPr lang="zh-CN" altLang="zh-CN" sz="2000" dirty="0"/>
                  <a:t>），即（</a:t>
                </a:r>
                <a:r>
                  <a:rPr lang="en-US" altLang="zh-CN" sz="2000" dirty="0"/>
                  <a:t>n+1</a:t>
                </a:r>
                <a:r>
                  <a:rPr lang="zh-CN" altLang="zh-CN" sz="2000" dirty="0"/>
                  <a:t>）步，必定可以找出毒药。</a:t>
                </a:r>
              </a:p>
              <a:p>
                <a:r>
                  <a:rPr lang="en-US" altLang="zh-CN" sz="2000" dirty="0"/>
                  <a:t> </a:t>
                </a:r>
                <a:endParaRPr lang="zh-CN" altLang="zh-CN" sz="2000" dirty="0"/>
              </a:p>
              <a:p>
                <a:r>
                  <a:rPr lang="zh-CN" altLang="zh-CN" sz="2000" dirty="0"/>
                  <a:t>特别地，以题中的</a:t>
                </a:r>
                <a:r>
                  <a:rPr lang="en-US" altLang="zh-CN" sz="2000" dirty="0"/>
                  <a:t>32</a:t>
                </a:r>
                <a:r>
                  <a:rPr lang="zh-CN" altLang="zh-CN" sz="2000" dirty="0"/>
                  <a:t>个瓶子为例，</a:t>
                </a:r>
                <a14:m>
                  <m:oMath xmlns:m="http://schemas.openxmlformats.org/officeDocument/2006/math">
                    <m:r>
                      <a:rPr lang="en-US" altLang="zh-CN" sz="2000"/>
                      <m:t>1+28&lt;32≤1+36</m:t>
                    </m:r>
                  </m:oMath>
                </a14:m>
                <a:r>
                  <a:rPr lang="zh-CN" altLang="zh-CN" sz="2000" dirty="0"/>
                  <a:t>，从而需要</a:t>
                </a:r>
                <a:r>
                  <a:rPr lang="en-US" altLang="zh-CN" sz="2000" dirty="0"/>
                  <a:t>8</a:t>
                </a:r>
                <a:r>
                  <a:rPr lang="zh-CN" altLang="zh-CN" sz="2000" dirty="0"/>
                  <a:t>步操作。具体操作流程可以参考上一段的取法。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37E787-C250-4A69-96D2-6ADD5DDF3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885" y="1502229"/>
                <a:ext cx="9339943" cy="4539133"/>
              </a:xfrm>
              <a:blipFill>
                <a:blip r:embed="rId2"/>
                <a:stretch>
                  <a:fillRect l="-261" r="-1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45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7E8DE-20FA-45E7-A3EF-6D2F9751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Adaptive Game 2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7E787-C250-4A69-96D2-6ADD5DDF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2800" dirty="0"/>
              <a:t>分析：题目的实质是求检验次数的最小期望值，而这存在一个递推关系。我们先来分析这个关系到底是什么样的形式。</a:t>
            </a:r>
          </a:p>
          <a:p>
            <a:r>
              <a:rPr lang="zh-CN" altLang="zh-CN" sz="2800" dirty="0">
                <a:solidFill>
                  <a:srgbClr val="FF0000"/>
                </a:solidFill>
              </a:rPr>
              <a:t>最小期望：我们采取某种策略，使该策略在所有策略中对总花费步数的期望最小。该策略的期望被称为最小期望。</a:t>
            </a:r>
          </a:p>
          <a:p>
            <a:r>
              <a:rPr lang="zh-CN" altLang="zh-CN" sz="2800" dirty="0"/>
              <a:t>现假设经过若干步操作后还剩</a:t>
            </a:r>
            <a:r>
              <a:rPr lang="en-US" altLang="zh-CN" sz="2800" dirty="0"/>
              <a:t>x</a:t>
            </a:r>
            <a:r>
              <a:rPr lang="zh-CN" altLang="zh-CN" sz="2800" dirty="0"/>
              <a:t>瓶药，</a:t>
            </a:r>
            <a:r>
              <a:rPr lang="en-US" altLang="zh-CN" sz="2800" dirty="0"/>
              <a:t>2</a:t>
            </a:r>
            <a:r>
              <a:rPr lang="zh-CN" altLang="zh-CN" sz="2800" dirty="0"/>
              <a:t>只小鼠，记此时的最优操作下，检验次数的最小期望值为</a:t>
            </a:r>
            <a:r>
              <a:rPr lang="en-US" altLang="zh-CN" sz="2800" dirty="0"/>
              <a:t>e[x]</a:t>
            </a:r>
            <a:r>
              <a:rPr lang="zh-CN" altLang="zh-CN" sz="2800" dirty="0"/>
              <a:t>。容易验证</a:t>
            </a:r>
            <a:r>
              <a:rPr lang="en-US" altLang="zh-CN" sz="2800" dirty="0"/>
              <a:t>e[1]=0</a:t>
            </a:r>
            <a:r>
              <a:rPr lang="zh-CN" altLang="zh-CN" sz="2800" dirty="0"/>
              <a:t>，</a:t>
            </a:r>
            <a:r>
              <a:rPr lang="en-US" altLang="zh-CN" sz="2800" dirty="0"/>
              <a:t>e[2]=1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513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7E8DE-20FA-45E7-A3EF-6D2F9751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Adaptive Game 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37E787-C250-4A69-96D2-6ADD5DDF3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571" y="1268963"/>
                <a:ext cx="8947431" cy="47723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zh-CN" sz="2400" dirty="0"/>
                  <a:t>现在我们取</a:t>
                </a:r>
                <a:r>
                  <a:rPr lang="en-US" altLang="zh-CN" sz="2400" dirty="0" err="1"/>
                  <a:t>i</a:t>
                </a:r>
                <a:r>
                  <a:rPr lang="zh-CN" altLang="zh-CN" sz="2400" dirty="0"/>
                  <a:t>瓶药进行测试（</a:t>
                </a:r>
                <a14:m>
                  <m:oMath xmlns:m="http://schemas.openxmlformats.org/officeDocument/2006/math">
                    <m:r>
                      <a:rPr lang="en-US" altLang="zh-CN" sz="2400"/>
                      <m:t>1≤</m:t>
                    </m:r>
                    <m:r>
                      <m:rPr>
                        <m:sty m:val="p"/>
                      </m:rPr>
                      <a:rPr lang="en-US" altLang="zh-CN" sz="2400"/>
                      <m:t>i</m:t>
                    </m:r>
                    <m:r>
                      <a:rPr lang="en-US" altLang="zh-CN" sz="2400"/>
                      <m:t>≤</m:t>
                    </m:r>
                    <m:r>
                      <m:rPr>
                        <m:sty m:val="p"/>
                      </m:rPr>
                      <a:rPr lang="en-US" altLang="zh-CN" sz="2400"/>
                      <m:t>x</m:t>
                    </m:r>
                    <m:r>
                      <a:rPr lang="en-US" altLang="zh-CN" sz="2400" i="1"/>
                      <m:t>−</m:t>
                    </m:r>
                    <m:r>
                      <a:rPr lang="en-US" altLang="zh-CN" sz="2400"/>
                      <m:t>1</m:t>
                    </m:r>
                  </m:oMath>
                </a14:m>
                <a:r>
                  <a:rPr lang="zh-CN" altLang="zh-CN" sz="2400" dirty="0"/>
                  <a:t>）。那么现在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总实际操作步数增加了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zh-CN" sz="2400" dirty="0"/>
                  <a:t>。同时，再分为两种情况讨论：</a:t>
                </a:r>
              </a:p>
              <a:p>
                <a:r>
                  <a:rPr lang="en-US" altLang="zh-CN" sz="2400" dirty="0"/>
                  <a:t> </a:t>
                </a:r>
                <a:endParaRPr lang="zh-CN" altLang="zh-CN" sz="2400" dirty="0"/>
              </a:p>
              <a:p>
                <a:r>
                  <a:rPr lang="zh-CN" altLang="zh-CN" sz="2800" dirty="0"/>
                  <a:t>①若小鼠未死亡。那么我们还剩（</a:t>
                </a:r>
                <a:r>
                  <a:rPr lang="en-US" altLang="zh-CN" sz="2800" dirty="0"/>
                  <a:t>x-</a:t>
                </a:r>
                <a:r>
                  <a:rPr lang="en-US" altLang="zh-CN" sz="2800" dirty="0" err="1"/>
                  <a:t>i</a:t>
                </a:r>
                <a:r>
                  <a:rPr lang="zh-CN" altLang="zh-CN" sz="2800" dirty="0"/>
                  <a:t>）瓶药和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只小鼠。发生这种情况的概率为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i="1" smtClean="0">
                            <a:solidFill>
                              <a:srgbClr val="FF0000"/>
                            </a:solidFill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rgbClr val="FF0000"/>
                            </a:solidFill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</a:rPr>
                          <m:t>𝑖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rgbClr val="FF0000"/>
                            </a:solidFill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zh-CN" sz="2800" dirty="0"/>
                  <a:t>，接下来需要的操作数的最小期望为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e[x-</a:t>
                </a:r>
                <a:r>
                  <a:rPr lang="en-US" altLang="zh-CN" sz="28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]</a:t>
                </a:r>
                <a:r>
                  <a:rPr lang="zh-CN" altLang="zh-CN" sz="2800" dirty="0"/>
                  <a:t>。</a:t>
                </a:r>
              </a:p>
              <a:p>
                <a:r>
                  <a:rPr lang="zh-CN" altLang="zh-CN" sz="2800" dirty="0"/>
                  <a:t>②若小鼠死亡，我们剩余</a:t>
                </a:r>
                <a:r>
                  <a:rPr lang="en-US" altLang="zh-CN" sz="2800" dirty="0" err="1"/>
                  <a:t>i</a:t>
                </a:r>
                <a:r>
                  <a:rPr lang="zh-CN" altLang="zh-CN" sz="2800" dirty="0"/>
                  <a:t>瓶药和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只小鼠。发生这种情况的概率为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i="1" smtClean="0">
                            <a:solidFill>
                              <a:srgbClr val="FF0000"/>
                            </a:solidFill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rgbClr val="FF0000"/>
                            </a:solidFill>
                          </a:rPr>
                          <m:t>𝑖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rgbClr val="FF0000"/>
                            </a:solidFill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zh-CN" sz="2800" dirty="0"/>
                  <a:t>，记接下来需要操作数的最小期望为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g[</a:t>
                </a:r>
                <a:r>
                  <a:rPr lang="en-US" altLang="zh-CN" sz="28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]</a:t>
                </a:r>
                <a:r>
                  <a:rPr lang="zh-CN" altLang="zh-CN" sz="2800" dirty="0"/>
                  <a:t>。而关于</a:t>
                </a:r>
                <a:r>
                  <a:rPr lang="en-US" altLang="zh-CN" sz="2800" dirty="0"/>
                  <a:t>g[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]</a:t>
                </a:r>
                <a:r>
                  <a:rPr lang="zh-CN" altLang="zh-CN" sz="2800" dirty="0"/>
                  <a:t>的计算，这是一个简单的递归数列。不难证明：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smtClean="0">
                        <a:solidFill>
                          <a:srgbClr val="FF0000"/>
                        </a:solidFill>
                      </a:rPr>
                      <m:t>g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FF0000"/>
                            </a:solidFill>
                          </a:rPr>
                          <m:t>i</m:t>
                        </m:r>
                      </m:e>
                    </m:d>
                    <m:r>
                      <a:rPr lang="en-US" altLang="zh-CN" sz="2800">
                        <a:solidFill>
                          <a:srgbClr val="FF0000"/>
                        </a:solidFill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rgbClr val="FF0000"/>
                            </a:solidFill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rgbClr val="FF0000"/>
                            </a:solidFill>
                          </a:rPr>
                          <m:t>𝑖</m:t>
                        </m:r>
                      </m:den>
                    </m:f>
                    <m:r>
                      <a:rPr lang="en-US" altLang="zh-CN" sz="2800" i="1">
                        <a:solidFill>
                          <a:srgbClr val="FF0000"/>
                        </a:solidFill>
                      </a:rPr>
                      <m:t>+</m:t>
                    </m:r>
                    <m:f>
                      <m:f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rgbClr val="FF0000"/>
                            </a:solidFill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</a:rPr>
                          <m:t>−1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rgbClr val="FF0000"/>
                            </a:solidFill>
                          </a:rPr>
                          <m:t>𝑖</m:t>
                        </m:r>
                      </m:den>
                    </m:f>
                    <m:r>
                      <a:rPr lang="en-US" altLang="zh-CN" sz="2800" i="1">
                        <a:solidFill>
                          <a:srgbClr val="FF0000"/>
                        </a:solidFill>
                      </a:rPr>
                      <m:t>(1+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</a:rPr>
                          <m:t>−1</m:t>
                        </m:r>
                      </m:e>
                    </m:d>
                    <m:r>
                      <a:rPr lang="en-US" altLang="zh-CN" sz="2800">
                        <a:solidFill>
                          <a:srgbClr val="FF0000"/>
                        </a:solidFill>
                      </a:rPr>
                      <m:t>)</m:t>
                    </m:r>
                    <m:r>
                      <a:rPr lang="zh-CN" altLang="zh-CN" sz="2800">
                        <a:solidFill>
                          <a:srgbClr val="FF0000"/>
                        </a:solidFill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srgbClr val="FF0000"/>
                        </a:solidFill>
                      </a:rPr>
                      <m:t>g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</a:rPr>
                        </m:ctrlPr>
                      </m:dPr>
                      <m:e>
                        <m:r>
                          <a:rPr lang="en-US" altLang="zh-CN" sz="2800">
                            <a:solidFill>
                              <a:srgbClr val="FF0000"/>
                            </a:solidFill>
                          </a:rPr>
                          <m:t>1</m:t>
                        </m:r>
                      </m:e>
                    </m:d>
                    <m:r>
                      <a:rPr lang="en-US" altLang="zh-CN" sz="2800">
                        <a:solidFill>
                          <a:srgbClr val="FF0000"/>
                        </a:solidFill>
                      </a:rPr>
                      <m:t>=0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z="28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=2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…</a:t>
                </a:r>
                <a:endParaRPr lang="zh-CN" altLang="zh-CN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800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zh-CN" altLang="en-US" sz="2800" dirty="0"/>
                  <a:t>：</a:t>
                </a:r>
                <a:r>
                  <a:rPr lang="zh-CN" altLang="zh-CN" sz="2800" dirty="0"/>
                  <a:t>取一瓶恰好是毒药的概率乘以步数。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37E787-C250-4A69-96D2-6ADD5DDF3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571" y="1268963"/>
                <a:ext cx="8947431" cy="4772399"/>
              </a:xfrm>
              <a:blipFill>
                <a:blip r:embed="rId2"/>
                <a:stretch>
                  <a:fillRect l="-682" t="-2427" r="-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38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7E8DE-20FA-45E7-A3EF-6D2F9751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Adaptive Game 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37E787-C250-4A69-96D2-6ADD5DDF3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54155"/>
                <a:ext cx="8596668" cy="4609323"/>
              </a:xfrm>
            </p:spPr>
            <p:txBody>
              <a:bodyPr>
                <a:normAutofit/>
              </a:bodyPr>
              <a:lstStyle/>
              <a:p>
                <a:r>
                  <a:rPr lang="zh-CN" altLang="zh-CN" sz="2400" dirty="0"/>
                  <a:t>于是综合以上两种情况，我们记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smtClean="0">
                        <a:solidFill>
                          <a:srgbClr val="FF0000"/>
                        </a:solidFill>
                      </a:rPr>
                      <m:t>a</m:t>
                    </m:r>
                    <m:r>
                      <a:rPr lang="en-US" altLang="zh-CN" sz="2400" smtClean="0">
                        <a:solidFill>
                          <a:srgbClr val="FF0000"/>
                        </a:solidFill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400" smtClean="0">
                        <a:solidFill>
                          <a:srgbClr val="FF0000"/>
                        </a:solidFill>
                      </a:rPr>
                      <m:t>i</m:t>
                    </m:r>
                    <m:r>
                      <a:rPr lang="en-US" altLang="zh-CN" sz="2400" smtClean="0">
                        <a:solidFill>
                          <a:srgbClr val="FF0000"/>
                        </a:solidFill>
                      </a:rPr>
                      <m:t>]=1+</m:t>
                    </m:r>
                    <m:f>
                      <m:fPr>
                        <m:ctrlPr>
                          <a:rPr lang="zh-CN" altLang="zh-CN" sz="2400" i="1">
                            <a:solidFill>
                              <a:srgbClr val="FF0000"/>
                            </a:solidFill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</a:rPr>
                          <m:t>𝑖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</a:rPr>
                          <m:t>𝑥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</a:rPr>
                      <m:t>∙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FF0000"/>
                            </a:solidFill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</a:rPr>
                          <m:t>𝑖</m:t>
                        </m:r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</a:rPr>
                      <m:t>+</m:t>
                    </m:r>
                    <m:f>
                      <m:fPr>
                        <m:ctrlPr>
                          <a:rPr lang="zh-CN" altLang="zh-CN" sz="2400" i="1">
                            <a:solidFill>
                              <a:srgbClr val="FF0000"/>
                            </a:solidFill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</a:rPr>
                          <m:t>𝑖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</a:rPr>
                          <m:t>𝑥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</a:rPr>
                      <m:t>∙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</a:rPr>
                      <m:t>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</a:rPr>
                      <m:t>[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</a:rPr>
                      <m:t>𝑖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</a:rPr>
                      <m:t>]</m:t>
                    </m:r>
                  </m:oMath>
                </a14:m>
                <a:endParaRPr lang="zh-CN" altLang="zh-CN" sz="2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/>
                      <m:t>a</m:t>
                    </m:r>
                    <m:r>
                      <a:rPr lang="en-US" altLang="zh-CN" sz="2400"/>
                      <m:t>[</m:t>
                    </m:r>
                    <m:r>
                      <m:rPr>
                        <m:sty m:val="p"/>
                      </m:rPr>
                      <a:rPr lang="en-US" altLang="zh-CN" sz="2400"/>
                      <m:t>i</m:t>
                    </m:r>
                    <m:r>
                      <a:rPr lang="en-US" altLang="zh-CN" sz="2400"/>
                      <m:t>]</m:t>
                    </m:r>
                  </m:oMath>
                </a14:m>
                <a:r>
                  <a:rPr lang="zh-CN" altLang="zh-CN" sz="2400" dirty="0"/>
                  <a:t>为我们在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采取第一步为取</a:t>
                </a:r>
                <a:r>
                  <a:rPr lang="en-US" altLang="zh-CN" sz="2400" dirty="0" err="1">
                    <a:solidFill>
                      <a:srgbClr val="FF0000"/>
                    </a:solidFill>
                  </a:rPr>
                  <a:t>i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瓶药水喂给小鼠时，剩余部分需要的最小期望步数加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。</a:t>
                </a:r>
                <a:r>
                  <a:rPr lang="zh-CN" altLang="zh-CN" sz="2400" dirty="0"/>
                  <a:t>于是遍历</a:t>
                </a:r>
                <a:r>
                  <a:rPr lang="en-US" altLang="zh-CN" sz="2400" dirty="0" err="1"/>
                  <a:t>i</a:t>
                </a:r>
                <a:r>
                  <a:rPr lang="zh-CN" altLang="zh-CN" sz="2400" dirty="0"/>
                  <a:t>所有可能的取值，其中的</a:t>
                </a:r>
                <a:r>
                  <a:rPr lang="en-US" altLang="zh-CN" sz="2400" dirty="0"/>
                  <a:t>a[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]</a:t>
                </a:r>
                <a:r>
                  <a:rPr lang="zh-CN" altLang="zh-CN" sz="2400" dirty="0"/>
                  <a:t>的最小值</a:t>
                </a:r>
                <a:r>
                  <a:rPr lang="en-US" altLang="zh-CN" sz="2400" dirty="0"/>
                  <a:t>f</a:t>
                </a:r>
                <a:r>
                  <a:rPr lang="zh-CN" altLang="zh-CN" sz="2400" dirty="0"/>
                  <a:t>即是我们所需要的</a:t>
                </a:r>
                <a:r>
                  <a:rPr lang="en-US" altLang="zh-CN" sz="2400" dirty="0"/>
                  <a:t>e[x]</a:t>
                </a:r>
                <a:r>
                  <a:rPr lang="zh-CN" altLang="en-US" sz="2400" dirty="0"/>
                  <a:t>，对应的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即为我们第一步应该选取几瓶药的策略。</a:t>
                </a:r>
                <a:endParaRPr lang="zh-CN" altLang="zh-CN" sz="2400" dirty="0"/>
              </a:p>
              <a:p>
                <a:r>
                  <a:rPr lang="zh-CN" altLang="zh-CN" sz="2400" dirty="0"/>
                  <a:t>由于数列定义中存在求极值的操作，所以强行写出</a:t>
                </a:r>
                <a:r>
                  <a:rPr lang="en-US" altLang="zh-CN" sz="2400" dirty="0"/>
                  <a:t>e[x]</a:t>
                </a:r>
                <a:r>
                  <a:rPr lang="zh-CN" altLang="zh-CN" sz="2400" dirty="0"/>
                  <a:t>的通项公式并不现实。我们考虑借助程序实现这一过程。接下来附上</a:t>
                </a:r>
                <a:r>
                  <a:rPr lang="en-US" altLang="zh-CN" sz="2400" dirty="0"/>
                  <a:t>C++</a:t>
                </a:r>
                <a:r>
                  <a:rPr lang="zh-CN" altLang="zh-CN" sz="2400" dirty="0"/>
                  <a:t>环境下的程序代码及必要的注释，为了对照方便，上文证明中采用的变量都与代码中的变量一一对应。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37E787-C250-4A69-96D2-6ADD5DDF3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54155"/>
                <a:ext cx="8596668" cy="4609323"/>
              </a:xfrm>
              <a:blipFill>
                <a:blip r:embed="rId2"/>
                <a:stretch>
                  <a:fillRect l="-567" t="-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52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7E8DE-20FA-45E7-A3EF-6D2F9751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Adaptive Game 2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CD5F4FC-9121-4B87-9854-9AF7C6D3A4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6" y="1324947"/>
            <a:ext cx="10263673" cy="526246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61251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7E8DE-20FA-45E7-A3EF-6D2F9751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Adaptive Game 2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55CB965-8898-47CA-AED4-A8E5FD75E2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30" y="1196502"/>
            <a:ext cx="5311302" cy="56614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4102C9-08FB-4B11-8158-74A6A16A4094}"/>
              </a:ext>
            </a:extLst>
          </p:cNvPr>
          <p:cNvSpPr txBox="1"/>
          <p:nvPr/>
        </p:nvSpPr>
        <p:spPr>
          <a:xfrm>
            <a:off x="6245157" y="1196502"/>
            <a:ext cx="57490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zh-CN" dirty="0"/>
              <a:t>实际操作中我们打印了</a:t>
            </a:r>
            <a:r>
              <a:rPr lang="en-US" altLang="zh-CN" dirty="0"/>
              <a:t>32</a:t>
            </a:r>
            <a:r>
              <a:rPr lang="zh-CN" altLang="zh-CN" dirty="0"/>
              <a:t>瓶的情况，在瓶数更多的情况下只需修改数列项数和循环次数即可。首先附上打印得的表格：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以原题的</a:t>
            </a:r>
            <a:r>
              <a:rPr lang="en-US" altLang="zh-CN" dirty="0"/>
              <a:t>32</a:t>
            </a:r>
            <a:r>
              <a:rPr lang="zh-CN" altLang="zh-CN" dirty="0"/>
              <a:t>瓶的情况为例，简单说明一下表格的对照方法：</a:t>
            </a:r>
          </a:p>
          <a:p>
            <a:r>
              <a:rPr lang="en-US" altLang="zh-CN" dirty="0"/>
              <a:t>       </a:t>
            </a:r>
            <a:r>
              <a:rPr lang="zh-CN" altLang="zh-CN" dirty="0"/>
              <a:t>剩余</a:t>
            </a:r>
            <a:r>
              <a:rPr lang="en-US" altLang="zh-CN" dirty="0"/>
              <a:t>32</a:t>
            </a:r>
            <a:r>
              <a:rPr lang="zh-CN" altLang="zh-CN" dirty="0"/>
              <a:t>瓶时，检验次数的最小期望值为</a:t>
            </a:r>
            <a:r>
              <a:rPr lang="en-US" altLang="zh-CN" dirty="0"/>
              <a:t>6.09</a:t>
            </a:r>
            <a:r>
              <a:rPr lang="zh-CN" altLang="zh-CN" dirty="0"/>
              <a:t>次。为了达到这个均值，我们应该任取</a:t>
            </a:r>
            <a:r>
              <a:rPr lang="en-US" altLang="zh-CN" dirty="0"/>
              <a:t>7</a:t>
            </a:r>
            <a:r>
              <a:rPr lang="zh-CN" altLang="zh-CN" dirty="0"/>
              <a:t>瓶混合给某一小鼠。若小鼠死亡，则在这</a:t>
            </a:r>
            <a:r>
              <a:rPr lang="en-US" altLang="zh-CN" dirty="0"/>
              <a:t>7</a:t>
            </a:r>
            <a:r>
              <a:rPr lang="zh-CN" altLang="zh-CN" dirty="0"/>
              <a:t>瓶中找出毒药的期望步数为</a:t>
            </a:r>
            <a:r>
              <a:rPr lang="en-US" altLang="zh-CN" dirty="0"/>
              <a:t>3.86</a:t>
            </a:r>
            <a:r>
              <a:rPr lang="zh-CN" altLang="zh-CN" dirty="0"/>
              <a:t>次。若小鼠生还，剩余</a:t>
            </a:r>
            <a:r>
              <a:rPr lang="en-US" altLang="zh-CN" dirty="0"/>
              <a:t>25</a:t>
            </a:r>
            <a:r>
              <a:rPr lang="zh-CN" altLang="zh-CN" dirty="0"/>
              <a:t>瓶。此时剩余操作次数的最小期望值为</a:t>
            </a:r>
            <a:r>
              <a:rPr lang="en-US" altLang="zh-CN" dirty="0"/>
              <a:t>5.44</a:t>
            </a:r>
            <a:r>
              <a:rPr lang="zh-CN" altLang="zh-CN" dirty="0"/>
              <a:t>次。为了达到这个均值，我们应该任取</a:t>
            </a:r>
            <a:r>
              <a:rPr lang="en-US" altLang="zh-CN" dirty="0"/>
              <a:t>6</a:t>
            </a:r>
            <a:r>
              <a:rPr lang="zh-CN" altLang="zh-CN" dirty="0"/>
              <a:t>瓶混合给某一小鼠。若小鼠死亡，则在这</a:t>
            </a:r>
            <a:r>
              <a:rPr lang="en-US" altLang="zh-CN" dirty="0"/>
              <a:t>6</a:t>
            </a:r>
            <a:r>
              <a:rPr lang="zh-CN" altLang="zh-CN" dirty="0"/>
              <a:t>瓶中找出毒药的期望步数为</a:t>
            </a:r>
            <a:r>
              <a:rPr lang="en-US" altLang="zh-CN" dirty="0"/>
              <a:t>3.33</a:t>
            </a:r>
            <a:r>
              <a:rPr lang="zh-CN" altLang="zh-CN" dirty="0"/>
              <a:t>次。若小鼠生还，剩余</a:t>
            </a:r>
            <a:r>
              <a:rPr lang="en-US" altLang="zh-CN" dirty="0"/>
              <a:t>19</a:t>
            </a:r>
            <a:r>
              <a:rPr lang="zh-CN" altLang="zh-CN" dirty="0"/>
              <a:t>瓶。以此类推，最终可以推得覆盖所有情况的最优操作。</a:t>
            </a:r>
          </a:p>
          <a:p>
            <a:r>
              <a:rPr lang="en-US" altLang="zh-CN" dirty="0"/>
              <a:t>       </a:t>
            </a:r>
            <a:r>
              <a:rPr lang="zh-CN" altLang="zh-CN" dirty="0"/>
              <a:t>特别地，这种方案下可能出现的最小操作步数为</a:t>
            </a:r>
            <a:r>
              <a:rPr lang="en-US" altLang="zh-CN" dirty="0"/>
              <a:t>2</a:t>
            </a:r>
            <a:r>
              <a:rPr lang="zh-CN" altLang="zh-CN" dirty="0"/>
              <a:t>。即第一步操作后小鼠死亡，在这</a:t>
            </a:r>
            <a:r>
              <a:rPr lang="en-US" altLang="zh-CN" dirty="0"/>
              <a:t>7</a:t>
            </a:r>
            <a:r>
              <a:rPr lang="zh-CN" altLang="zh-CN" dirty="0"/>
              <a:t>瓶中任取一瓶喂给另一小鼠，该小鼠又恰好死亡，从而这瓶就是毒药，操作步数为</a:t>
            </a:r>
            <a:r>
              <a:rPr lang="en-US" altLang="zh-CN" dirty="0"/>
              <a:t>2</a:t>
            </a:r>
            <a:r>
              <a:rPr lang="zh-CN" altLang="zh-CN" dirty="0"/>
              <a:t>。类似地可以求得，最坏情况下通过</a:t>
            </a:r>
            <a:r>
              <a:rPr lang="en-US" altLang="zh-CN" dirty="0"/>
              <a:t>9</a:t>
            </a:r>
            <a:r>
              <a:rPr lang="zh-CN" altLang="zh-CN" dirty="0"/>
              <a:t>步操作必定可以找出毒药。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01289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1850</Words>
  <Application>Microsoft Office PowerPoint</Application>
  <PresentationFormat>宽屏</PresentationFormat>
  <Paragraphs>173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方正姚体</vt:lpstr>
      <vt:lpstr>华文新魏</vt:lpstr>
      <vt:lpstr>宋体</vt:lpstr>
      <vt:lpstr>Arial</vt:lpstr>
      <vt:lpstr>Calibri</vt:lpstr>
      <vt:lpstr>Cambria Math</vt:lpstr>
      <vt:lpstr>Times New Roman</vt:lpstr>
      <vt:lpstr>Trebuchet MS</vt:lpstr>
      <vt:lpstr>Wingdings 3</vt:lpstr>
      <vt:lpstr>平面</vt:lpstr>
      <vt:lpstr>算法实验</vt:lpstr>
      <vt:lpstr>Adaptive Game 1 </vt:lpstr>
      <vt:lpstr>Adaptive Game 1</vt:lpstr>
      <vt:lpstr>Adaptive Game 1</vt:lpstr>
      <vt:lpstr>Adaptive Game 2 </vt:lpstr>
      <vt:lpstr>Adaptive Game 2</vt:lpstr>
      <vt:lpstr>Adaptive Game 2</vt:lpstr>
      <vt:lpstr>Adaptive Game 2</vt:lpstr>
      <vt:lpstr>Adaptive Game 2</vt:lpstr>
      <vt:lpstr>Non-Adaptive Game </vt:lpstr>
      <vt:lpstr>Non-Adaptive Game </vt:lpstr>
      <vt:lpstr>Hybrid-Adaptive Game </vt:lpstr>
      <vt:lpstr>Hybrid-Adaptive Game </vt:lpstr>
      <vt:lpstr>Hybrid-Adaptive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算法实验</dc:title>
  <dc:creator>小黑的小白的 小黑</dc:creator>
  <cp:lastModifiedBy>小黑的小白的 小黑</cp:lastModifiedBy>
  <cp:revision>7</cp:revision>
  <dcterms:created xsi:type="dcterms:W3CDTF">2018-05-03T15:32:45Z</dcterms:created>
  <dcterms:modified xsi:type="dcterms:W3CDTF">2018-05-03T16:02:28Z</dcterms:modified>
</cp:coreProperties>
</file>