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7"/>
  </p:notesMasterIdLst>
  <p:handoutMasterIdLst>
    <p:handoutMasterId r:id="rId18"/>
  </p:handoutMasterIdLst>
  <p:sldIdLst>
    <p:sldId id="256" r:id="rId2"/>
    <p:sldId id="263" r:id="rId3"/>
    <p:sldId id="270" r:id="rId4"/>
    <p:sldId id="271" r:id="rId5"/>
    <p:sldId id="266" r:id="rId6"/>
    <p:sldId id="267" r:id="rId7"/>
    <p:sldId id="272" r:id="rId8"/>
    <p:sldId id="264" r:id="rId9"/>
    <p:sldId id="268" r:id="rId10"/>
    <p:sldId id="262" r:id="rId11"/>
    <p:sldId id="265" r:id="rId12"/>
    <p:sldId id="269" r:id="rId13"/>
    <p:sldId id="261" r:id="rId14"/>
    <p:sldId id="259"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90" d="100"/>
          <a:sy n="90" d="100"/>
        </p:scale>
        <p:origin x="576"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r>
            <a:rPr lang="en-ZA" dirty="0"/>
            <a:t>Network</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r>
            <a:rPr lang="en-US" dirty="0"/>
            <a:t>Satellite</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r>
            <a:rPr lang="en-US" dirty="0"/>
            <a:t>Link</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Cloud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Local</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Hybrid</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ZA" sz="3600" kern="1200" dirty="0"/>
            <a:t>Network</a:t>
          </a:r>
          <a:endParaRPr lang="en-US" sz="3600" kern="1200" dirty="0"/>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Satellite</a:t>
          </a:r>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Link</a:t>
          </a:r>
        </a:p>
      </dsp:txBody>
      <dsp:txXfrm>
        <a:off x="7628474" y="2746269"/>
        <a:ext cx="322283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Cloud	</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Local</a:t>
          </a: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Hybrid</a:t>
          </a:r>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9/21/2022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9/21/2022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14</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15</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9/21/2022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microcontrollerslab.com/three-phase-voltage-measurement-pic/"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EEE 481: Group 41</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Merging Machine Learning with Conventional RELAYS</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COMMON RELAY PROBLEMS</a:t>
            </a:r>
          </a:p>
        </p:txBody>
      </p:sp>
      <p:sp>
        <p:nvSpPr>
          <p:cNvPr id="7" name="TextBox 6">
            <a:extLst>
              <a:ext uri="{FF2B5EF4-FFF2-40B4-BE49-F238E27FC236}">
                <a16:creationId xmlns:a16="http://schemas.microsoft.com/office/drawing/2014/main" id="{F10246FE-79F1-764A-7D56-16CD5DEE9F4B}"/>
              </a:ext>
            </a:extLst>
          </p:cNvPr>
          <p:cNvSpPr txBox="1"/>
          <p:nvPr/>
        </p:nvSpPr>
        <p:spPr>
          <a:xfrm>
            <a:off x="581194" y="2009554"/>
            <a:ext cx="11029616"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Actual Maximum and Minimum Operating Temperature</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Continuous Load Current Draw</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Switching Current</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Load Voltage</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Load Type - see switching current</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Cycle Rate</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Connection Method</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Contamination</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Mechanical Wear of the internal switching components</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https://www.durakoolrelays.com/information/technology/how-to-avoid-common-relay-problems/</a:t>
            </a:r>
          </a:p>
        </p:txBody>
      </p:sp>
    </p:spTree>
    <p:extLst>
      <p:ext uri="{BB962C8B-B14F-4D97-AF65-F5344CB8AC3E}">
        <p14:creationId xmlns:p14="http://schemas.microsoft.com/office/powerpoint/2010/main" val="3887905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Future RELAY PROBLEMS</a:t>
            </a:r>
          </a:p>
        </p:txBody>
      </p:sp>
      <p:sp>
        <p:nvSpPr>
          <p:cNvPr id="7" name="TextBox 6">
            <a:extLst>
              <a:ext uri="{FF2B5EF4-FFF2-40B4-BE49-F238E27FC236}">
                <a16:creationId xmlns:a16="http://schemas.microsoft.com/office/drawing/2014/main" id="{F10246FE-79F1-764A-7D56-16CD5DEE9F4B}"/>
              </a:ext>
            </a:extLst>
          </p:cNvPr>
          <p:cNvSpPr txBox="1"/>
          <p:nvPr/>
        </p:nvSpPr>
        <p:spPr>
          <a:xfrm>
            <a:off x="581194" y="2009554"/>
            <a:ext cx="11029616"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Relays wear out</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Unable to keep up with power demand</a:t>
            </a:r>
          </a:p>
        </p:txBody>
      </p:sp>
    </p:spTree>
    <p:extLst>
      <p:ext uri="{BB962C8B-B14F-4D97-AF65-F5344CB8AC3E}">
        <p14:creationId xmlns:p14="http://schemas.microsoft.com/office/powerpoint/2010/main" val="4185607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Project Solution (Draft)</a:t>
            </a:r>
          </a:p>
        </p:txBody>
      </p:sp>
      <p:sp>
        <p:nvSpPr>
          <p:cNvPr id="7" name="TextBox 6">
            <a:extLst>
              <a:ext uri="{FF2B5EF4-FFF2-40B4-BE49-F238E27FC236}">
                <a16:creationId xmlns:a16="http://schemas.microsoft.com/office/drawing/2014/main" id="{F10246FE-79F1-764A-7D56-16CD5DEE9F4B}"/>
              </a:ext>
            </a:extLst>
          </p:cNvPr>
          <p:cNvSpPr txBox="1"/>
          <p:nvPr/>
        </p:nvSpPr>
        <p:spPr>
          <a:xfrm>
            <a:off x="581194" y="2009554"/>
            <a:ext cx="11029616" cy="427809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This project may inform on how to use a </a:t>
            </a:r>
            <a:r>
              <a:rPr lang="en-US" sz="1600" dirty="0" err="1">
                <a:latin typeface="Arial" panose="020B0604020202020204" pitchFamily="34" charset="0"/>
                <a:cs typeface="Arial" panose="020B0604020202020204" pitchFamily="34" charset="0"/>
              </a:rPr>
              <a:t>muC</a:t>
            </a:r>
            <a:r>
              <a:rPr lang="en-US" sz="1600" dirty="0">
                <a:latin typeface="Arial" panose="020B0604020202020204" pitchFamily="34" charset="0"/>
                <a:cs typeface="Arial" panose="020B0604020202020204" pitchFamily="34" charset="0"/>
              </a:rPr>
              <a:t> to detect voltage/current, which will be useful for applying our design: </a:t>
            </a:r>
            <a:r>
              <a:rPr lang="en-US" sz="1600" dirty="0">
                <a:latin typeface="Arial" panose="020B0604020202020204" pitchFamily="34" charset="0"/>
                <a:cs typeface="Arial" panose="020B0604020202020204" pitchFamily="34" charset="0"/>
                <a:hlinkClick r:id="rId2"/>
              </a:rPr>
              <a:t>https://microcontrollerslab.com/three-phase-voltage-measurement-pic/</a:t>
            </a: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RP2040</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ESP32</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Another ESP32</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Realistically, we should be looking at an ESP32 module for a </a:t>
            </a:r>
            <a:r>
              <a:rPr lang="en-US" sz="1600" dirty="0" err="1">
                <a:latin typeface="Arial" panose="020B0604020202020204" pitchFamily="34" charset="0"/>
                <a:cs typeface="Arial" panose="020B0604020202020204" pitchFamily="34" charset="0"/>
              </a:rPr>
              <a:t>muC</a:t>
            </a:r>
            <a:r>
              <a:rPr lang="en-US" sz="1600" dirty="0">
                <a:latin typeface="Arial" panose="020B0604020202020204" pitchFamily="34" charset="0"/>
                <a:cs typeface="Arial" panose="020B0604020202020204" pitchFamily="34" charset="0"/>
              </a:rPr>
              <a:t>, as they tend to retail between $2.50 and $4, have very low power demands (allowing for parasitic power supplies with an 18650 UPS if needed - though likely outside design scope), and come with programmable GPIOs in excess, for use to define how we want incoming signals to be handled. About the ESP32 </a:t>
            </a:r>
            <a:r>
              <a:rPr lang="en-US" sz="1600" dirty="0" err="1">
                <a:latin typeface="Arial" panose="020B0604020202020204" pitchFamily="34" charset="0"/>
                <a:cs typeface="Arial" panose="020B0604020202020204" pitchFamily="34" charset="0"/>
              </a:rPr>
              <a:t>Aliexpress</a:t>
            </a:r>
            <a:r>
              <a:rPr lang="en-US" sz="1600" dirty="0">
                <a:latin typeface="Arial" panose="020B0604020202020204" pitchFamily="34" charset="0"/>
                <a:cs typeface="Arial" panose="020B0604020202020204" pitchFamily="34" charset="0"/>
              </a:rPr>
              <a:t> Storefront Amazon Storefront</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Articles about ESP32 ML: SWA </a:t>
            </a:r>
            <a:r>
              <a:rPr lang="en-US" sz="1600" dirty="0" err="1">
                <a:latin typeface="Arial" panose="020B0604020202020204" pitchFamily="34" charset="0"/>
                <a:cs typeface="Arial" panose="020B0604020202020204" pitchFamily="34" charset="0"/>
              </a:rPr>
              <a:t>Hackster</a:t>
            </a:r>
            <a:r>
              <a:rPr lang="en-US" sz="1600" dirty="0">
                <a:latin typeface="Arial" panose="020B0604020202020204" pitchFamily="34" charset="0"/>
                <a:cs typeface="Arial" panose="020B0604020202020204" pitchFamily="34" charset="0"/>
              </a:rPr>
              <a:t> Bouvet</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err="1">
                <a:latin typeface="Arial" panose="020B0604020202020204" pitchFamily="34" charset="0"/>
                <a:cs typeface="Arial" panose="020B0604020202020204" pitchFamily="34" charset="0"/>
              </a:rPr>
              <a:t>Hackaday</a:t>
            </a:r>
            <a:r>
              <a:rPr lang="en-US" sz="1600" dirty="0">
                <a:latin typeface="Arial" panose="020B0604020202020204" pitchFamily="34" charset="0"/>
                <a:cs typeface="Arial" panose="020B0604020202020204" pitchFamily="34" charset="0"/>
              </a:rPr>
              <a:t> Also has tons of articles relevant to ESP32 usage, and other people's projects.</a:t>
            </a:r>
          </a:p>
        </p:txBody>
      </p:sp>
    </p:spTree>
    <p:extLst>
      <p:ext uri="{BB962C8B-B14F-4D97-AF65-F5344CB8AC3E}">
        <p14:creationId xmlns:p14="http://schemas.microsoft.com/office/powerpoint/2010/main" val="2544679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Tech Requirements</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1541187836"/>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Digital Communications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961337641"/>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(EMAIL)</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Project description</a:t>
            </a:r>
          </a:p>
        </p:txBody>
      </p:sp>
      <p:sp>
        <p:nvSpPr>
          <p:cNvPr id="7" name="TextBox 6">
            <a:extLst>
              <a:ext uri="{FF2B5EF4-FFF2-40B4-BE49-F238E27FC236}">
                <a16:creationId xmlns:a16="http://schemas.microsoft.com/office/drawing/2014/main" id="{F10246FE-79F1-764A-7D56-16CD5DEE9F4B}"/>
              </a:ext>
            </a:extLst>
          </p:cNvPr>
          <p:cNvSpPr txBox="1"/>
          <p:nvPr/>
        </p:nvSpPr>
        <p:spPr>
          <a:xfrm>
            <a:off x="581194" y="2009554"/>
            <a:ext cx="11029616" cy="4524315"/>
          </a:xfrm>
          <a:prstGeom prst="rect">
            <a:avLst/>
          </a:prstGeom>
          <a:noFill/>
        </p:spPr>
        <p:txBody>
          <a:bodyPr wrap="square" rtlCol="0">
            <a:spAutoFit/>
          </a:bodyPr>
          <a:lstStyle/>
          <a:p>
            <a:r>
              <a:rPr lang="en-US" sz="2400" dirty="0"/>
              <a:t>The power grid is the critical infrastructure of a nation. Relays are used to protect various components in the power grid such as transmission lines and generators. These relays are essentially small computing devices that can analyze the currents and voltages of a component in real time and take decisions to operate a switch. The relays trade off conflicting requirements of keeping the generator or transmission line in service as much as possible without false disconnections, while at the same time making sure that the components are protected from any over-voltages or over-currents. They use complicated signal processing algorithms and information about the power system to reduce false operations and accurately take the decision of protecting device. In this senior design project, the students will explore the merits of merging machine learning with conventional relays to improve their accuracy and to offer additional information for system restoration such as fault localization and identifying the type of fault</a:t>
            </a:r>
          </a:p>
        </p:txBody>
      </p:sp>
    </p:spTree>
    <p:extLst>
      <p:ext uri="{BB962C8B-B14F-4D97-AF65-F5344CB8AC3E}">
        <p14:creationId xmlns:p14="http://schemas.microsoft.com/office/powerpoint/2010/main" val="2202581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TASKS (add due dates)</a:t>
            </a:r>
          </a:p>
        </p:txBody>
      </p:sp>
      <p:sp>
        <p:nvSpPr>
          <p:cNvPr id="7" name="TextBox 6">
            <a:extLst>
              <a:ext uri="{FF2B5EF4-FFF2-40B4-BE49-F238E27FC236}">
                <a16:creationId xmlns:a16="http://schemas.microsoft.com/office/drawing/2014/main" id="{F10246FE-79F1-764A-7D56-16CD5DEE9F4B}"/>
              </a:ext>
            </a:extLst>
          </p:cNvPr>
          <p:cNvSpPr txBox="1"/>
          <p:nvPr/>
        </p:nvSpPr>
        <p:spPr>
          <a:xfrm>
            <a:off x="581194" y="2009554"/>
            <a:ext cx="11029616" cy="3785652"/>
          </a:xfrm>
          <a:prstGeom prst="rect">
            <a:avLst/>
          </a:prstGeom>
          <a:noFill/>
        </p:spPr>
        <p:txBody>
          <a:bodyPr wrap="square" rtlCol="0">
            <a:spAutoFit/>
          </a:bodyPr>
          <a:lstStyle/>
          <a:p>
            <a:pPr marL="342900" indent="-342900">
              <a:buFont typeface="Wingdings" panose="05000000000000000000" pitchFamily="2" charset="2"/>
              <a:buChar char="q"/>
            </a:pPr>
            <a:r>
              <a:rPr lang="en-US" sz="2400" strike="sngStrike" dirty="0">
                <a:cs typeface="Arial" panose="020B0604020202020204" pitchFamily="34" charset="0"/>
              </a:rPr>
              <a:t>Team Establishment Form</a:t>
            </a:r>
          </a:p>
          <a:p>
            <a:pPr marL="342900" indent="-342900">
              <a:buFont typeface="Wingdings" panose="05000000000000000000" pitchFamily="2" charset="2"/>
              <a:buChar char="q"/>
            </a:pPr>
            <a:r>
              <a:rPr lang="en-US" sz="2400" dirty="0">
                <a:cs typeface="Arial" panose="020B0604020202020204" pitchFamily="34" charset="0"/>
              </a:rPr>
              <a:t>TA Conference 1 - Conducted Between Sept 15- Sept 27, 2022</a:t>
            </a:r>
          </a:p>
          <a:p>
            <a:pPr marL="342900" indent="-342900">
              <a:buFont typeface="Wingdings" panose="05000000000000000000" pitchFamily="2" charset="2"/>
              <a:buChar char="q"/>
            </a:pPr>
            <a:r>
              <a:rPr lang="en-US" sz="2400" dirty="0">
                <a:cs typeface="Arial" panose="020B0604020202020204" pitchFamily="34" charset="0"/>
              </a:rPr>
              <a:t>First Written Report</a:t>
            </a:r>
          </a:p>
          <a:p>
            <a:pPr marL="342900" indent="-342900">
              <a:buFont typeface="Wingdings" panose="05000000000000000000" pitchFamily="2" charset="2"/>
              <a:buChar char="q"/>
            </a:pPr>
            <a:r>
              <a:rPr lang="en-US" sz="2400" dirty="0">
                <a:cs typeface="Arial" panose="020B0604020202020204" pitchFamily="34" charset="0"/>
              </a:rPr>
              <a:t>Video Progress Report</a:t>
            </a:r>
          </a:p>
          <a:p>
            <a:pPr marL="342900" indent="-342900">
              <a:buFont typeface="Wingdings" panose="05000000000000000000" pitchFamily="2" charset="2"/>
              <a:buChar char="q"/>
            </a:pPr>
            <a:r>
              <a:rPr lang="en-US" sz="2400" dirty="0">
                <a:cs typeface="Arial" panose="020B0604020202020204" pitchFamily="34" charset="0"/>
              </a:rPr>
              <a:t>Second Written Report</a:t>
            </a:r>
          </a:p>
          <a:p>
            <a:pPr marL="342900" indent="-342900">
              <a:buFont typeface="Wingdings" panose="05000000000000000000" pitchFamily="2" charset="2"/>
              <a:buChar char="q"/>
            </a:pPr>
            <a:r>
              <a:rPr lang="en-US" sz="2400" dirty="0"/>
              <a:t>TA Conference 2</a:t>
            </a:r>
          </a:p>
          <a:p>
            <a:pPr marL="342900" indent="-342900">
              <a:buFont typeface="Wingdings" panose="05000000000000000000" pitchFamily="2" charset="2"/>
              <a:buChar char="q"/>
            </a:pPr>
            <a:r>
              <a:rPr lang="en-US" sz="2400" dirty="0"/>
              <a:t>Final Report</a:t>
            </a:r>
          </a:p>
          <a:p>
            <a:pPr marL="342900" indent="-342900">
              <a:buFont typeface="Wingdings" panose="05000000000000000000" pitchFamily="2" charset="2"/>
              <a:buChar char="q"/>
            </a:pPr>
            <a:r>
              <a:rPr lang="en-US" sz="2400" dirty="0"/>
              <a:t>Proof of Concept Quiz</a:t>
            </a:r>
          </a:p>
          <a:p>
            <a:pPr marL="342900" indent="-342900">
              <a:buFont typeface="Wingdings" panose="05000000000000000000" pitchFamily="2" charset="2"/>
              <a:buChar char="q"/>
            </a:pPr>
            <a:r>
              <a:rPr lang="en-US" sz="2400" dirty="0"/>
              <a:t>Submission of Requests for Additional Funding</a:t>
            </a:r>
          </a:p>
          <a:p>
            <a:pPr marL="342900" indent="-342900">
              <a:buFont typeface="Wingdings" panose="05000000000000000000" pitchFamily="2" charset="2"/>
              <a:buChar char="q"/>
            </a:pPr>
            <a:r>
              <a:rPr lang="en-US" sz="2400" dirty="0"/>
              <a:t>Mentor Evaluation</a:t>
            </a:r>
          </a:p>
        </p:txBody>
      </p:sp>
    </p:spTree>
    <p:extLst>
      <p:ext uri="{BB962C8B-B14F-4D97-AF65-F5344CB8AC3E}">
        <p14:creationId xmlns:p14="http://schemas.microsoft.com/office/powerpoint/2010/main" val="1013797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Roles and responsibilities</a:t>
            </a:r>
          </a:p>
        </p:txBody>
      </p:sp>
      <p:sp>
        <p:nvSpPr>
          <p:cNvPr id="7" name="TextBox 6">
            <a:extLst>
              <a:ext uri="{FF2B5EF4-FFF2-40B4-BE49-F238E27FC236}">
                <a16:creationId xmlns:a16="http://schemas.microsoft.com/office/drawing/2014/main" id="{F10246FE-79F1-764A-7D56-16CD5DEE9F4B}"/>
              </a:ext>
            </a:extLst>
          </p:cNvPr>
          <p:cNvSpPr txBox="1"/>
          <p:nvPr/>
        </p:nvSpPr>
        <p:spPr>
          <a:xfrm>
            <a:off x="581194" y="2009554"/>
            <a:ext cx="11029616" cy="1938992"/>
          </a:xfrm>
          <a:prstGeom prst="rect">
            <a:avLst/>
          </a:prstGeom>
          <a:noFill/>
        </p:spPr>
        <p:txBody>
          <a:bodyPr wrap="square" rtlCol="0">
            <a:spAutoFit/>
          </a:bodyPr>
          <a:lstStyle/>
          <a:p>
            <a:pPr marL="342900" indent="-342900">
              <a:buFont typeface="Wingdings" panose="05000000000000000000" pitchFamily="2" charset="2"/>
              <a:buChar char="q"/>
            </a:pPr>
            <a:r>
              <a:rPr lang="en-US" sz="2400" dirty="0">
                <a:cs typeface="Arial" panose="020B0604020202020204" pitchFamily="34" charset="0"/>
              </a:rPr>
              <a:t>Lead - Don</a:t>
            </a:r>
          </a:p>
          <a:p>
            <a:pPr marL="342900" indent="-342900">
              <a:buFont typeface="Wingdings" panose="05000000000000000000" pitchFamily="2" charset="2"/>
              <a:buChar char="q"/>
            </a:pPr>
            <a:r>
              <a:rPr lang="en-US" sz="2400" dirty="0">
                <a:cs typeface="Arial" panose="020B0604020202020204" pitchFamily="34" charset="0"/>
              </a:rPr>
              <a:t>Hardware – Don / Jorge</a:t>
            </a:r>
          </a:p>
          <a:p>
            <a:pPr marL="342900" indent="-342900">
              <a:buFont typeface="Wingdings" panose="05000000000000000000" pitchFamily="2" charset="2"/>
              <a:buChar char="q"/>
            </a:pPr>
            <a:r>
              <a:rPr lang="en-US" sz="2400" dirty="0">
                <a:cs typeface="Arial" panose="020B0604020202020204" pitchFamily="34" charset="0"/>
              </a:rPr>
              <a:t>Software – Theron?</a:t>
            </a:r>
          </a:p>
          <a:p>
            <a:pPr marL="342900" indent="-342900">
              <a:buFont typeface="Wingdings" panose="05000000000000000000" pitchFamily="2" charset="2"/>
              <a:buChar char="q"/>
            </a:pPr>
            <a:r>
              <a:rPr lang="en-US" sz="2400" dirty="0">
                <a:cs typeface="Arial" panose="020B0604020202020204" pitchFamily="34" charset="0"/>
              </a:rPr>
              <a:t>Calendar / drafting documents – Rocky / Kyle?</a:t>
            </a:r>
          </a:p>
          <a:p>
            <a:pPr marL="342900" indent="-342900">
              <a:buFont typeface="Wingdings" panose="05000000000000000000" pitchFamily="2" charset="2"/>
              <a:buChar char="q"/>
            </a:pPr>
            <a:r>
              <a:rPr lang="en-US" sz="2400" dirty="0">
                <a:cs typeface="Arial" panose="020B0604020202020204" pitchFamily="34" charset="0"/>
              </a:rPr>
              <a:t>Organization / team communications - Rocky / Kyle?</a:t>
            </a:r>
          </a:p>
        </p:txBody>
      </p:sp>
    </p:spTree>
    <p:extLst>
      <p:ext uri="{BB962C8B-B14F-4D97-AF65-F5344CB8AC3E}">
        <p14:creationId xmlns:p14="http://schemas.microsoft.com/office/powerpoint/2010/main" val="3756806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Planning Considerations from 15SEP2022</a:t>
            </a:r>
          </a:p>
        </p:txBody>
      </p:sp>
      <p:sp>
        <p:nvSpPr>
          <p:cNvPr id="7" name="TextBox 6">
            <a:extLst>
              <a:ext uri="{FF2B5EF4-FFF2-40B4-BE49-F238E27FC236}">
                <a16:creationId xmlns:a16="http://schemas.microsoft.com/office/drawing/2014/main" id="{F10246FE-79F1-764A-7D56-16CD5DEE9F4B}"/>
              </a:ext>
            </a:extLst>
          </p:cNvPr>
          <p:cNvSpPr txBox="1"/>
          <p:nvPr/>
        </p:nvSpPr>
        <p:spPr>
          <a:xfrm>
            <a:off x="581194" y="2009554"/>
            <a:ext cx="11029616" cy="3046988"/>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Hardware/Software Integration</a:t>
            </a:r>
          </a:p>
          <a:p>
            <a:pPr marL="342900" indent="-342900">
              <a:buFont typeface="Wingdings" panose="05000000000000000000" pitchFamily="2" charset="2"/>
              <a:buChar char="q"/>
            </a:pPr>
            <a:r>
              <a:rPr lang="en-US" sz="2400" dirty="0"/>
              <a:t>Document Repository</a:t>
            </a:r>
          </a:p>
          <a:p>
            <a:pPr marL="342900" indent="-342900">
              <a:buFont typeface="Wingdings" panose="05000000000000000000" pitchFamily="2" charset="2"/>
              <a:buChar char="q"/>
            </a:pPr>
            <a:r>
              <a:rPr lang="en-US" sz="2400" dirty="0"/>
              <a:t>Cost Analysis</a:t>
            </a:r>
          </a:p>
          <a:p>
            <a:pPr marL="342900" indent="-342900">
              <a:buFont typeface="Wingdings" panose="05000000000000000000" pitchFamily="2" charset="2"/>
              <a:buChar char="q"/>
            </a:pPr>
            <a:r>
              <a:rPr lang="en-US" sz="2400" dirty="0"/>
              <a:t>Roles and Responsibilities</a:t>
            </a:r>
          </a:p>
          <a:p>
            <a:pPr marL="342900" indent="-342900">
              <a:buFont typeface="Wingdings" panose="05000000000000000000" pitchFamily="2" charset="2"/>
              <a:buChar char="q"/>
            </a:pPr>
            <a:r>
              <a:rPr lang="en-US" sz="2400" dirty="0"/>
              <a:t>Timeline</a:t>
            </a:r>
          </a:p>
          <a:p>
            <a:pPr marL="342900" indent="-342900">
              <a:buFont typeface="Wingdings" panose="05000000000000000000" pitchFamily="2" charset="2"/>
              <a:buChar char="q"/>
            </a:pPr>
            <a:r>
              <a:rPr lang="en-US" sz="2400" dirty="0"/>
              <a:t>Due-Outs</a:t>
            </a:r>
          </a:p>
          <a:p>
            <a:pPr marL="342900" indent="-342900">
              <a:buFont typeface="Wingdings" panose="05000000000000000000" pitchFamily="2" charset="2"/>
              <a:buChar char="q"/>
            </a:pPr>
            <a:r>
              <a:rPr lang="en-US" sz="2400" dirty="0"/>
              <a:t>Strengths and Weaknesses of Team Members</a:t>
            </a:r>
          </a:p>
          <a:p>
            <a:pPr marL="342900" indent="-342900">
              <a:buFont typeface="Wingdings" panose="05000000000000000000" pitchFamily="2" charset="2"/>
              <a:buChar char="q"/>
            </a:pPr>
            <a:r>
              <a:rPr lang="en-US" sz="2400" dirty="0"/>
              <a:t>Challenges Associated with Distance and Time Between Team Members</a:t>
            </a:r>
          </a:p>
        </p:txBody>
      </p:sp>
    </p:spTree>
    <p:extLst>
      <p:ext uri="{BB962C8B-B14F-4D97-AF65-F5344CB8AC3E}">
        <p14:creationId xmlns:p14="http://schemas.microsoft.com/office/powerpoint/2010/main" val="4212210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Notes from 19SEP2022</a:t>
            </a:r>
          </a:p>
        </p:txBody>
      </p:sp>
      <p:sp>
        <p:nvSpPr>
          <p:cNvPr id="7" name="TextBox 6">
            <a:extLst>
              <a:ext uri="{FF2B5EF4-FFF2-40B4-BE49-F238E27FC236}">
                <a16:creationId xmlns:a16="http://schemas.microsoft.com/office/drawing/2014/main" id="{F10246FE-79F1-764A-7D56-16CD5DEE9F4B}"/>
              </a:ext>
            </a:extLst>
          </p:cNvPr>
          <p:cNvSpPr txBox="1"/>
          <p:nvPr/>
        </p:nvSpPr>
        <p:spPr>
          <a:xfrm>
            <a:off x="581194" y="2009554"/>
            <a:ext cx="11029616" cy="4893647"/>
          </a:xfrm>
          <a:prstGeom prst="rect">
            <a:avLst/>
          </a:prstGeom>
          <a:noFill/>
        </p:spPr>
        <p:txBody>
          <a:bodyPr wrap="square" rtlCol="0">
            <a:spAutoFit/>
          </a:bodyPr>
          <a:lstStyle/>
          <a:p>
            <a:pPr marL="342900" indent="-342900">
              <a:buFont typeface="Wingdings" panose="05000000000000000000" pitchFamily="2" charset="2"/>
              <a:buChar char="q"/>
            </a:pPr>
            <a:r>
              <a:rPr lang="en-US" dirty="0"/>
              <a:t>temperature for machine learning, dates on tasks, pictures of products, C++ and Python, component interchangeability (work with different voltage values), portable components, can we use </a:t>
            </a:r>
            <a:r>
              <a:rPr lang="en-US" dirty="0" err="1"/>
              <a:t>PowerWorld</a:t>
            </a:r>
            <a:r>
              <a:rPr lang="en-US" dirty="0"/>
              <a:t> to simulate large voltage loads?</a:t>
            </a:r>
          </a:p>
          <a:p>
            <a:pPr marL="342900" indent="-342900">
              <a:buFont typeface="Wingdings" panose="05000000000000000000" pitchFamily="2" charset="2"/>
              <a:buChar char="q"/>
            </a:pPr>
            <a:r>
              <a:rPr lang="en-US" dirty="0"/>
              <a:t>What do we want to measure/monitor? Temperature? Voltage? Current?</a:t>
            </a:r>
          </a:p>
          <a:p>
            <a:pPr marL="342900" indent="-342900">
              <a:buFont typeface="Wingdings" panose="05000000000000000000" pitchFamily="2" charset="2"/>
              <a:buChar char="q"/>
            </a:pPr>
            <a:r>
              <a:rPr lang="en-US" dirty="0"/>
              <a:t>Controller or Processor with 4-16mb memory</a:t>
            </a:r>
          </a:p>
          <a:p>
            <a:r>
              <a:rPr lang="en-US" dirty="0"/>
              <a:t>Relay Failures:</a:t>
            </a:r>
          </a:p>
          <a:p>
            <a:pPr marL="342900" indent="-342900">
              <a:buFont typeface="Wingdings" panose="05000000000000000000" pitchFamily="2" charset="2"/>
              <a:buChar char="q"/>
            </a:pPr>
            <a:r>
              <a:rPr lang="en-US" dirty="0"/>
              <a:t>1.	Trip open</a:t>
            </a:r>
          </a:p>
          <a:p>
            <a:pPr marL="342900" indent="-342900">
              <a:buFont typeface="Wingdings" panose="05000000000000000000" pitchFamily="2" charset="2"/>
              <a:buChar char="q"/>
            </a:pPr>
            <a:r>
              <a:rPr lang="en-US" dirty="0"/>
              <a:t>2.	Shut</a:t>
            </a:r>
          </a:p>
          <a:p>
            <a:pPr marL="342900" indent="-342900">
              <a:buFont typeface="Wingdings" panose="05000000000000000000" pitchFamily="2" charset="2"/>
              <a:buChar char="q"/>
            </a:pPr>
            <a:r>
              <a:rPr lang="en-US" dirty="0"/>
              <a:t>3.	Short through</a:t>
            </a:r>
          </a:p>
          <a:p>
            <a:r>
              <a:rPr lang="en-US" dirty="0"/>
              <a:t>Ideas:</a:t>
            </a:r>
          </a:p>
          <a:p>
            <a:pPr marL="342900" indent="-342900">
              <a:buFont typeface="Wingdings" panose="05000000000000000000" pitchFamily="2" charset="2"/>
              <a:buChar char="q"/>
            </a:pPr>
            <a:r>
              <a:rPr lang="en-US" dirty="0"/>
              <a:t>Security: Single sided radio air wave.</a:t>
            </a:r>
          </a:p>
          <a:p>
            <a:pPr marL="342900" indent="-342900">
              <a:buFont typeface="Wingdings" panose="05000000000000000000" pitchFamily="2" charset="2"/>
              <a:buChar char="q"/>
            </a:pPr>
            <a:r>
              <a:rPr lang="en-US" dirty="0"/>
              <a:t>Power conversion  proof of concept to provide interchangeability.</a:t>
            </a:r>
          </a:p>
          <a:p>
            <a:pPr marL="342900" indent="-342900">
              <a:buFont typeface="Wingdings" panose="05000000000000000000" pitchFamily="2" charset="2"/>
              <a:buChar char="q"/>
            </a:pPr>
            <a:r>
              <a:rPr lang="en-US" dirty="0"/>
              <a:t>5V, 12V, 24V, 48V, … 120V.</a:t>
            </a:r>
          </a:p>
          <a:p>
            <a:pPr marL="342900" indent="-342900">
              <a:buFont typeface="Wingdings" panose="05000000000000000000" pitchFamily="2" charset="2"/>
              <a:buChar char="q"/>
            </a:pPr>
            <a:r>
              <a:rPr lang="en-US" dirty="0"/>
              <a:t>	Plug and play: universal pin layout</a:t>
            </a:r>
          </a:p>
          <a:p>
            <a:pPr marL="342900" indent="-342900">
              <a:buFont typeface="Wingdings" panose="05000000000000000000" pitchFamily="2" charset="2"/>
              <a:buChar char="q"/>
            </a:pPr>
            <a:r>
              <a:rPr lang="en-US" dirty="0"/>
              <a:t>Coil replacement device or material?</a:t>
            </a:r>
          </a:p>
          <a:p>
            <a:pPr marL="342900" indent="-342900">
              <a:buFont typeface="Wingdings" panose="05000000000000000000" pitchFamily="2" charset="2"/>
              <a:buChar char="q"/>
            </a:pPr>
            <a:r>
              <a:rPr lang="en-US" dirty="0"/>
              <a:t>Temperature limitations.</a:t>
            </a:r>
          </a:p>
          <a:p>
            <a:pPr marL="342900" indent="-342900">
              <a:buFont typeface="Wingdings" panose="05000000000000000000" pitchFamily="2" charset="2"/>
              <a:buChar char="q"/>
            </a:pPr>
            <a:endParaRPr lang="en-US" sz="2400" dirty="0"/>
          </a:p>
        </p:txBody>
      </p:sp>
    </p:spTree>
    <p:extLst>
      <p:ext uri="{BB962C8B-B14F-4D97-AF65-F5344CB8AC3E}">
        <p14:creationId xmlns:p14="http://schemas.microsoft.com/office/powerpoint/2010/main" val="824346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Relay categories</a:t>
            </a:r>
          </a:p>
        </p:txBody>
      </p:sp>
      <p:sp>
        <p:nvSpPr>
          <p:cNvPr id="7" name="TextBox 6">
            <a:extLst>
              <a:ext uri="{FF2B5EF4-FFF2-40B4-BE49-F238E27FC236}">
                <a16:creationId xmlns:a16="http://schemas.microsoft.com/office/drawing/2014/main" id="{F10246FE-79F1-764A-7D56-16CD5DEE9F4B}"/>
              </a:ext>
            </a:extLst>
          </p:cNvPr>
          <p:cNvSpPr txBox="1"/>
          <p:nvPr/>
        </p:nvSpPr>
        <p:spPr>
          <a:xfrm>
            <a:off x="581194" y="2009554"/>
            <a:ext cx="11029616" cy="4093428"/>
          </a:xfrm>
          <a:prstGeom prst="rect">
            <a:avLst/>
          </a:prstGeom>
          <a:noFill/>
        </p:spPr>
        <p:txBody>
          <a:bodyPr wrap="square" rtlCol="0">
            <a:spAutoFit/>
          </a:bodyPr>
          <a:lstStyle/>
          <a:p>
            <a:r>
              <a:rPr lang="en-US" sz="2000" dirty="0">
                <a:cs typeface="Arial" panose="020B0604020202020204" pitchFamily="34" charset="0"/>
              </a:rPr>
              <a:t>1. Protective relays </a:t>
            </a:r>
          </a:p>
          <a:p>
            <a:r>
              <a:rPr lang="en-US" sz="2000" dirty="0">
                <a:cs typeface="Arial" panose="020B0604020202020204" pitchFamily="34" charset="0"/>
              </a:rPr>
              <a:t>Protective relays are one of the critical components of the electrical power grid that serve to detect defective equipment or other dangerous or intolerable conditions and can either initiate or permit switching or simply provide an alarm to provide a safer, more reliable delivery system.</a:t>
            </a:r>
          </a:p>
          <a:p>
            <a:r>
              <a:rPr lang="en-US" sz="2000" dirty="0">
                <a:cs typeface="Arial" panose="020B0604020202020204" pitchFamily="34" charset="0"/>
              </a:rPr>
              <a:t>2. Monitoring relays</a:t>
            </a:r>
          </a:p>
          <a:p>
            <a:r>
              <a:rPr lang="en-US" sz="2000" dirty="0">
                <a:cs typeface="Arial" panose="020B0604020202020204" pitchFamily="34" charset="0"/>
              </a:rPr>
              <a:t>Verify conditions on the power system or in the protection system</a:t>
            </a:r>
          </a:p>
          <a:p>
            <a:r>
              <a:rPr lang="en-US" sz="2000" dirty="0">
                <a:cs typeface="Arial" panose="020B0604020202020204" pitchFamily="34" charset="0"/>
              </a:rPr>
              <a:t>3. Programming relays</a:t>
            </a:r>
          </a:p>
          <a:p>
            <a:r>
              <a:rPr lang="en-US" sz="2000" dirty="0">
                <a:cs typeface="Arial" panose="020B0604020202020204" pitchFamily="34" charset="0"/>
              </a:rPr>
              <a:t>Establish or detect electrical sequences</a:t>
            </a:r>
          </a:p>
          <a:p>
            <a:r>
              <a:rPr lang="en-US" sz="2000" dirty="0">
                <a:cs typeface="Arial" panose="020B0604020202020204" pitchFamily="34" charset="0"/>
              </a:rPr>
              <a:t>4. Regulating relays </a:t>
            </a:r>
          </a:p>
          <a:p>
            <a:r>
              <a:rPr lang="en-US" sz="2000" dirty="0">
                <a:cs typeface="Arial" panose="020B0604020202020204" pitchFamily="34" charset="0"/>
              </a:rPr>
              <a:t>Activate when an operating parameter deviated from predetermined limits</a:t>
            </a:r>
          </a:p>
          <a:p>
            <a:r>
              <a:rPr lang="en-US" sz="2000" dirty="0">
                <a:cs typeface="Arial" panose="020B0604020202020204" pitchFamily="34" charset="0"/>
              </a:rPr>
              <a:t>5. Auxiliary relays</a:t>
            </a:r>
          </a:p>
          <a:p>
            <a:r>
              <a:rPr lang="en-US" sz="2000" dirty="0">
                <a:cs typeface="Arial" panose="020B0604020202020204" pitchFamily="34" charset="0"/>
              </a:rPr>
              <a:t>Operating in response to the opening or closing of the operating circuit to supplement another relay or device. These include timers, sealing units, lock-out relays, closing relays, trip relays, etc.</a:t>
            </a:r>
          </a:p>
        </p:txBody>
      </p:sp>
    </p:spTree>
    <p:extLst>
      <p:ext uri="{BB962C8B-B14F-4D97-AF65-F5344CB8AC3E}">
        <p14:creationId xmlns:p14="http://schemas.microsoft.com/office/powerpoint/2010/main" val="1840419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Problem Set (1)</a:t>
            </a:r>
          </a:p>
        </p:txBody>
      </p:sp>
      <p:sp>
        <p:nvSpPr>
          <p:cNvPr id="7" name="TextBox 6">
            <a:extLst>
              <a:ext uri="{FF2B5EF4-FFF2-40B4-BE49-F238E27FC236}">
                <a16:creationId xmlns:a16="http://schemas.microsoft.com/office/drawing/2014/main" id="{F10246FE-79F1-764A-7D56-16CD5DEE9F4B}"/>
              </a:ext>
            </a:extLst>
          </p:cNvPr>
          <p:cNvSpPr txBox="1"/>
          <p:nvPr/>
        </p:nvSpPr>
        <p:spPr>
          <a:xfrm>
            <a:off x="581194" y="2009554"/>
            <a:ext cx="11029616" cy="3785652"/>
          </a:xfrm>
          <a:prstGeom prst="rect">
            <a:avLst/>
          </a:prstGeom>
          <a:noFill/>
        </p:spPr>
        <p:txBody>
          <a:bodyPr wrap="square" rtlCol="0">
            <a:spAutoFit/>
          </a:bodyPr>
          <a:lstStyle/>
          <a:p>
            <a:r>
              <a:rPr lang="en-US" sz="2400" dirty="0"/>
              <a:t>Protective Relays</a:t>
            </a:r>
          </a:p>
          <a:p>
            <a:endParaRPr lang="en-US" sz="2400" dirty="0"/>
          </a:p>
          <a:p>
            <a:pPr marL="342900" indent="-342900">
              <a:buFont typeface="Arial" panose="020B0604020202020204" pitchFamily="34" charset="0"/>
              <a:buChar char="•"/>
            </a:pPr>
            <a:r>
              <a:rPr lang="en-US" sz="2400" dirty="0"/>
              <a:t>Communications: there is not relay in industry that can communicated efficiently its information to the engineer at the office (relay’s current setting). </a:t>
            </a:r>
          </a:p>
          <a:p>
            <a:pPr marL="342900" indent="-342900">
              <a:buFont typeface="Arial" panose="020B0604020202020204" pitchFamily="34" charset="0"/>
              <a:buChar char="•"/>
            </a:pPr>
            <a:r>
              <a:rPr lang="en-US" sz="2400" dirty="0"/>
              <a:t>The innovation part of this project would come from the creation of an application that would show the setting of each relay in the field and able to change the settings remotely.</a:t>
            </a:r>
          </a:p>
          <a:p>
            <a:pPr marL="342900" indent="-342900">
              <a:buFont typeface="Arial" panose="020B0604020202020204" pitchFamily="34" charset="0"/>
              <a:buChar char="•"/>
            </a:pPr>
            <a:r>
              <a:rPr lang="en-US" sz="2400" dirty="0"/>
              <a:t>The other part would be, the relay would calculate the most optimal settings for the given feeder installation.</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84288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Problem Set (2)</a:t>
            </a:r>
          </a:p>
        </p:txBody>
      </p:sp>
      <p:sp>
        <p:nvSpPr>
          <p:cNvPr id="7" name="TextBox 6">
            <a:extLst>
              <a:ext uri="{FF2B5EF4-FFF2-40B4-BE49-F238E27FC236}">
                <a16:creationId xmlns:a16="http://schemas.microsoft.com/office/drawing/2014/main" id="{F10246FE-79F1-764A-7D56-16CD5DEE9F4B}"/>
              </a:ext>
            </a:extLst>
          </p:cNvPr>
          <p:cNvSpPr txBox="1"/>
          <p:nvPr/>
        </p:nvSpPr>
        <p:spPr>
          <a:xfrm>
            <a:off x="581194" y="2009554"/>
            <a:ext cx="11029616" cy="4893647"/>
          </a:xfrm>
          <a:prstGeom prst="rect">
            <a:avLst/>
          </a:prstGeom>
          <a:noFill/>
        </p:spPr>
        <p:txBody>
          <a:bodyPr wrap="square" rtlCol="0">
            <a:spAutoFit/>
          </a:bodyPr>
          <a:lstStyle/>
          <a:p>
            <a:r>
              <a:rPr lang="en-US" sz="2400" dirty="0"/>
              <a:t>Problem: Relays are currently designed to handle a single output load, with minor variations from the design causing faults or being incompatible without faults. Solution: Machine-learning is well suited to the solution of this, a </a:t>
            </a:r>
            <a:r>
              <a:rPr lang="en-US" sz="2400" dirty="0" err="1"/>
              <a:t>muC</a:t>
            </a:r>
            <a:r>
              <a:rPr lang="en-US" sz="2400" dirty="0"/>
              <a:t> or </a:t>
            </a:r>
            <a:r>
              <a:rPr lang="en-US" sz="2400" dirty="0" err="1"/>
              <a:t>muP</a:t>
            </a:r>
            <a:r>
              <a:rPr lang="en-US" sz="2400" dirty="0"/>
              <a:t> can be used to automatically detect ranges being input, and set to allowable supplies, for a variety of voltage and current ranges.</a:t>
            </a:r>
          </a:p>
          <a:p>
            <a:endParaRPr lang="en-US" sz="2400" dirty="0"/>
          </a:p>
          <a:p>
            <a:r>
              <a:rPr lang="en-US" sz="2400" dirty="0"/>
              <a:t>Problem: Heat generation in relays and associated loads can accelerate faults and damage to the components. Solution: Electrically isolated supplies to the relay (e.g. induction based) will allow for a proportionally stepped down input for comparison and evaluation by the </a:t>
            </a:r>
            <a:r>
              <a:rPr lang="en-US" sz="2400" dirty="0" err="1"/>
              <a:t>muC</a:t>
            </a:r>
            <a:r>
              <a:rPr lang="en-US" sz="2400" dirty="0"/>
              <a:t>/</a:t>
            </a:r>
            <a:r>
              <a:rPr lang="en-US" sz="2400" dirty="0" err="1"/>
              <a:t>muP</a:t>
            </a:r>
            <a:r>
              <a:rPr lang="en-US" sz="2400" dirty="0"/>
              <a:t>. This proportional reduction results in I^2R losses to be reduced by proportionally squared amounts of loss, significantly reducing heat production in the relay and protecting components.</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46654381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1770</TotalTime>
  <Words>1015</Words>
  <Application>Microsoft Office PowerPoint</Application>
  <PresentationFormat>Widescreen</PresentationFormat>
  <Paragraphs>109</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Gill Sans MT</vt:lpstr>
      <vt:lpstr>Wingdings</vt:lpstr>
      <vt:lpstr>Wingdings 2</vt:lpstr>
      <vt:lpstr>Dividend</vt:lpstr>
      <vt:lpstr>EEE 481: Group 41</vt:lpstr>
      <vt:lpstr>Project description</vt:lpstr>
      <vt:lpstr>TASKS (add due dates)</vt:lpstr>
      <vt:lpstr>Roles and responsibilities</vt:lpstr>
      <vt:lpstr>Planning Considerations from 15SEP2022</vt:lpstr>
      <vt:lpstr>Notes from 19SEP2022</vt:lpstr>
      <vt:lpstr>Relay categories</vt:lpstr>
      <vt:lpstr>Problem Set (1)</vt:lpstr>
      <vt:lpstr>Problem Set (2)</vt:lpstr>
      <vt:lpstr>COMMON RELAY PROBLEMS</vt:lpstr>
      <vt:lpstr>Future RELAY PROBLEMS</vt:lpstr>
      <vt:lpstr>Project Solution (Draft)</vt:lpstr>
      <vt:lpstr>Tech Requirements</vt:lpstr>
      <vt:lpstr>Digital Communications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 481: Group 41</dc:title>
  <dc:creator>Rocky Mosley (Student)</dc:creator>
  <cp:lastModifiedBy>Rocky Mosley (Student)</cp:lastModifiedBy>
  <cp:revision>4</cp:revision>
  <dcterms:created xsi:type="dcterms:W3CDTF">2022-09-19T22:34:32Z</dcterms:created>
  <dcterms:modified xsi:type="dcterms:W3CDTF">2022-09-21T23:38:33Z</dcterms:modified>
</cp:coreProperties>
</file>