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93" r:id="rId3"/>
    <p:sldId id="392" r:id="rId4"/>
    <p:sldId id="398" r:id="rId5"/>
    <p:sldId id="394" r:id="rId6"/>
    <p:sldId id="395" r:id="rId7"/>
    <p:sldId id="391" r:id="rId8"/>
    <p:sldId id="396" r:id="rId9"/>
    <p:sldId id="397" r:id="rId10"/>
    <p:sldId id="390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266" r:id="rId3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08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84922" autoAdjust="0"/>
  </p:normalViewPr>
  <p:slideViewPr>
    <p:cSldViewPr>
      <p:cViewPr varScale="1">
        <p:scale>
          <a:sx n="95" d="100"/>
          <a:sy n="95" d="100"/>
        </p:scale>
        <p:origin x="-1013" y="-77"/>
      </p:cViewPr>
      <p:guideLst>
        <p:guide orient="horz" pos="2160"/>
        <p:guide orient="horz" pos="1620"/>
        <p:guide pos="2908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BA62F-3BB1-400A-B736-15CFD2BC9AF6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FE8B-965F-4E98-AE29-A33D9CA753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FE8B-965F-4E98-AE29-A33D9CA753D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5546"/>
            <a:ext cx="2057400" cy="3996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996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91631"/>
            <a:ext cx="4038600" cy="31029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786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1690"/>
            <a:ext cx="4040188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49786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031690"/>
            <a:ext cx="4041775" cy="2562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73554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35547"/>
            <a:ext cx="5111750" cy="3859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653649"/>
            <a:ext cx="3008313" cy="2940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89552"/>
            <a:ext cx="5486400" cy="2756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432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42392"/>
            <a:ext cx="8229600" cy="749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91631"/>
            <a:ext cx="8229600" cy="323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947A-51EB-4FCF-B30A-6150A8058885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9A6-35B9-48A3-AED7-B12F14FE85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7664" y="2031691"/>
            <a:ext cx="6047532" cy="53578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语言内存管理和指针交流研讨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4604" y="3214692"/>
            <a:ext cx="4400536" cy="14452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荣文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2020-06-06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定位</a:t>
            </a:r>
            <a:r>
              <a:rPr lang="en-US" altLang="zh-CN" sz="4000" dirty="0" smtClean="0"/>
              <a:t>f[0]</a:t>
            </a:r>
            <a:endParaRPr lang="zh-CN" alt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080026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80026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0026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4" name="矩形 123"/>
          <p:cNvSpPr/>
          <p:nvPr/>
        </p:nvSpPr>
        <p:spPr>
          <a:xfrm>
            <a:off x="2080026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[2][3]</a:t>
            </a:r>
          </a:p>
        </p:txBody>
      </p:sp>
      <p:sp>
        <p:nvSpPr>
          <p:cNvPr id="125" name="矩形 124"/>
          <p:cNvSpPr/>
          <p:nvPr/>
        </p:nvSpPr>
        <p:spPr>
          <a:xfrm>
            <a:off x="2080026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26" name="矩形 125"/>
          <p:cNvSpPr/>
          <p:nvPr/>
        </p:nvSpPr>
        <p:spPr>
          <a:xfrm>
            <a:off x="2080026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(*)[3]</a:t>
            </a:r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3673609" y="2154562"/>
            <a:ext cx="1063862" cy="72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69233" y="372747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356382" y="288113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58" name="矩形 157"/>
          <p:cNvSpPr/>
          <p:nvPr/>
        </p:nvSpPr>
        <p:spPr>
          <a:xfrm>
            <a:off x="6356382" y="323922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12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356382" y="359787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356382" y="3955956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161" name="矩形 160"/>
          <p:cNvSpPr/>
          <p:nvPr/>
        </p:nvSpPr>
        <p:spPr>
          <a:xfrm>
            <a:off x="6356382" y="43212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62" name="矩形 161"/>
          <p:cNvSpPr/>
          <p:nvPr/>
        </p:nvSpPr>
        <p:spPr>
          <a:xfrm>
            <a:off x="6356382" y="467938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4" name="曲线连接符 13"/>
          <p:cNvCxnSpPr>
            <a:stCxn id="163" idx="3"/>
          </p:cNvCxnSpPr>
          <p:nvPr/>
        </p:nvCxnSpPr>
        <p:spPr>
          <a:xfrm flipV="1">
            <a:off x="3996020" y="3060180"/>
            <a:ext cx="2453385" cy="1577810"/>
          </a:xfrm>
          <a:prstGeom prst="curvedConnector3">
            <a:avLst>
              <a:gd name="adj1" fmla="val 45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077072" y="4371950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f[0]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0x0028FF1C+12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×0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>
            <a:endCxn id="64" idx="3"/>
          </p:cNvCxnSpPr>
          <p:nvPr/>
        </p:nvCxnSpPr>
        <p:spPr>
          <a:xfrm flipH="1" flipV="1">
            <a:off x="1213719" y="2143590"/>
            <a:ext cx="5127674" cy="73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881504" y="2166436"/>
            <a:ext cx="4060333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波形 71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波形 72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1" name="矩形 9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6521533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900025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0x0028FF33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13819" y="3603577"/>
            <a:ext cx="123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[0]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定位</a:t>
            </a:r>
            <a:r>
              <a:rPr lang="en-US" altLang="zh-CN" sz="4000" dirty="0" smtClean="0"/>
              <a:t>f[0]</a:t>
            </a:r>
            <a:endParaRPr lang="zh-CN" alt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3673609" y="2154562"/>
            <a:ext cx="225344" cy="72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080026" y="288113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58" name="矩形 157"/>
          <p:cNvSpPr/>
          <p:nvPr/>
        </p:nvSpPr>
        <p:spPr>
          <a:xfrm>
            <a:off x="2080026" y="323922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12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80026" y="359787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080026" y="395595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161" name="矩形 160"/>
          <p:cNvSpPr/>
          <p:nvPr/>
        </p:nvSpPr>
        <p:spPr>
          <a:xfrm>
            <a:off x="2080026" y="43212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62" name="矩形 161"/>
          <p:cNvSpPr/>
          <p:nvPr/>
        </p:nvSpPr>
        <p:spPr>
          <a:xfrm>
            <a:off x="2080026" y="467938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波形 71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波形 72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1" name="矩形 9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35383" y="372747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[0]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696695" y="2801795"/>
            <a:ext cx="4353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这块内存的首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r>
              <a:rPr lang="en-US" altLang="zh-CN" b="1" dirty="0" smtClean="0"/>
              <a:t>&amp;(f[0]), </a:t>
            </a:r>
            <a:r>
              <a:rPr lang="en-US" altLang="zh-CN" b="1" dirty="0"/>
              <a:t>=0x0028FF1C</a:t>
            </a:r>
            <a:r>
              <a:rPr lang="zh-CN" altLang="en-US" b="1" dirty="0"/>
              <a:t>，指针类型为</a:t>
            </a:r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b="1" dirty="0"/>
              <a:t>，即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(*)[3]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/>
              <a:t>获取这块内存大小</a:t>
            </a:r>
            <a:endParaRPr lang="en-US" altLang="zh-CN" b="1" dirty="0" smtClean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(f[0]), </a:t>
            </a:r>
            <a:r>
              <a:rPr lang="en-US" altLang="zh-CN" b="1" dirty="0" smtClean="0"/>
              <a:t>=12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f[0]</a:t>
            </a:r>
            <a:r>
              <a:rPr lang="zh-CN" altLang="en-US" b="1" dirty="0" smtClean="0"/>
              <a:t>获得</a:t>
            </a:r>
            <a:r>
              <a:rPr lang="zh-CN" altLang="en-US" b="1" dirty="0" smtClean="0"/>
              <a:t>这块内存的值</a:t>
            </a:r>
            <a:endParaRPr lang="en-US" altLang="zh-CN" b="1" dirty="0" smtClean="0"/>
          </a:p>
        </p:txBody>
      </p:sp>
      <p:cxnSp>
        <p:nvCxnSpPr>
          <p:cNvPr id="107" name="直接箭头连接符 106"/>
          <p:cNvCxnSpPr/>
          <p:nvPr/>
        </p:nvCxnSpPr>
        <p:spPr>
          <a:xfrm flipH="1">
            <a:off x="3881505" y="4858425"/>
            <a:ext cx="8559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1745650" y="4242783"/>
            <a:ext cx="2135854" cy="908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定位</a:t>
            </a:r>
            <a:r>
              <a:rPr lang="en-US" altLang="zh-CN" sz="4000" dirty="0" smtClean="0"/>
              <a:t>f[0][1]</a:t>
            </a:r>
            <a:endParaRPr lang="zh-CN" alt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1321732" y="2166436"/>
            <a:ext cx="758294" cy="7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3673609" y="2154562"/>
            <a:ext cx="225344" cy="72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2080026" y="288113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58" name="矩形 157"/>
          <p:cNvSpPr/>
          <p:nvPr/>
        </p:nvSpPr>
        <p:spPr>
          <a:xfrm>
            <a:off x="2080026" y="323922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12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80026" y="359787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080026" y="395595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161" name="矩形 160"/>
          <p:cNvSpPr/>
          <p:nvPr/>
        </p:nvSpPr>
        <p:spPr>
          <a:xfrm>
            <a:off x="2080026" y="43212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62" name="矩形 161"/>
          <p:cNvSpPr/>
          <p:nvPr/>
        </p:nvSpPr>
        <p:spPr>
          <a:xfrm>
            <a:off x="2080026" y="467938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波形 71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波形 72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1" name="矩形 9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35383" y="372747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[0]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32463" y="288113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0x0028FF20</a:t>
            </a:r>
          </a:p>
        </p:txBody>
      </p:sp>
      <p:sp>
        <p:nvSpPr>
          <p:cNvPr id="57" name="矩形 56"/>
          <p:cNvSpPr/>
          <p:nvPr/>
        </p:nvSpPr>
        <p:spPr>
          <a:xfrm>
            <a:off x="5932463" y="323922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32463" y="359787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32463" y="395595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32463" y="432129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32463" y="467938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7842" y="3597873"/>
            <a:ext cx="140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[0][1]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65480" y="4314824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06" name="曲线连接符 105"/>
          <p:cNvCxnSpPr>
            <a:stCxn id="102" idx="3"/>
          </p:cNvCxnSpPr>
          <p:nvPr/>
        </p:nvCxnSpPr>
        <p:spPr>
          <a:xfrm flipV="1">
            <a:off x="3996020" y="3060181"/>
            <a:ext cx="2021337" cy="15778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034475" y="4383591"/>
            <a:ext cx="189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f[0][1]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0x0028FF1C+4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×1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2159224" y="2155196"/>
            <a:ext cx="3775131" cy="72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25537" y="2153580"/>
            <a:ext cx="4500509" cy="72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总结一下</a:t>
            </a:r>
            <a:endParaRPr lang="zh-CN" altLang="en-US" sz="4000" dirty="0"/>
          </a:p>
        </p:txBody>
      </p:sp>
      <p:sp>
        <p:nvSpPr>
          <p:cNvPr id="64" name="矩形 6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波形 71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波形 72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605327" y="2387084"/>
            <a:ext cx="4353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a;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b[4];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c[3][4];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d[3][4][5]</a:t>
            </a:r>
          </a:p>
        </p:txBody>
      </p:sp>
      <p:sp>
        <p:nvSpPr>
          <p:cNvPr id="107" name="矩形 106"/>
          <p:cNvSpPr/>
          <p:nvPr/>
        </p:nvSpPr>
        <p:spPr>
          <a:xfrm>
            <a:off x="2154115" y="3075806"/>
            <a:ext cx="5343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a, b, c, d</a:t>
            </a:r>
            <a:r>
              <a:rPr lang="zh-CN" altLang="en-US" b="1" dirty="0"/>
              <a:t>分别是什么数据类型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en-US" altLang="zh-CN" b="1" dirty="0" smtClean="0"/>
              <a:t>&amp;a, &amp;b, &amp;c, &amp;d</a:t>
            </a:r>
            <a:r>
              <a:rPr lang="zh-CN" altLang="en-US" b="1" dirty="0" smtClean="0"/>
              <a:t>分别是什么数据类型？</a:t>
            </a:r>
            <a:endParaRPr lang="en-US" altLang="zh-CN" b="1" dirty="0" smtClean="0"/>
          </a:p>
          <a:p>
            <a:r>
              <a:rPr lang="en-US" altLang="zh-CN" b="1" dirty="0" smtClean="0"/>
              <a:t>b[2]</a:t>
            </a:r>
            <a:r>
              <a:rPr lang="zh-CN" altLang="en-US" b="1" dirty="0" smtClean="0"/>
              <a:t>是什么数据类型？</a:t>
            </a:r>
            <a:r>
              <a:rPr lang="en-US" altLang="zh-CN" b="1" dirty="0" smtClean="0"/>
              <a:t>&amp;b[2]</a:t>
            </a:r>
            <a:r>
              <a:rPr lang="zh-CN" altLang="en-US" b="1" dirty="0" smtClean="0"/>
              <a:t>是什么数据类型？</a:t>
            </a:r>
            <a:endParaRPr lang="en-US" altLang="zh-CN" b="1" dirty="0" smtClean="0"/>
          </a:p>
          <a:p>
            <a:r>
              <a:rPr lang="en-US" altLang="zh-CN" b="1" dirty="0" smtClean="0"/>
              <a:t>c[1]</a:t>
            </a:r>
            <a:r>
              <a:rPr lang="zh-CN" altLang="en-US" b="1" dirty="0" smtClean="0"/>
              <a:t>是什么数据类型？</a:t>
            </a:r>
            <a:r>
              <a:rPr lang="en-US" altLang="zh-CN" b="1" dirty="0" smtClean="0"/>
              <a:t>&amp;c[2][3]</a:t>
            </a:r>
            <a:r>
              <a:rPr lang="zh-CN" altLang="en-US" b="1" dirty="0" smtClean="0"/>
              <a:t>是什么数据类型？</a:t>
            </a:r>
            <a:endParaRPr lang="en-US" altLang="zh-CN" b="1" dirty="0" smtClean="0"/>
          </a:p>
          <a:p>
            <a:r>
              <a:rPr lang="en-US" altLang="zh-CN" b="1" dirty="0" smtClean="0"/>
              <a:t>d[2]</a:t>
            </a:r>
            <a:r>
              <a:rPr lang="zh-CN" altLang="en-US" b="1" dirty="0" smtClean="0"/>
              <a:t>是什么数据类型？</a:t>
            </a:r>
            <a:r>
              <a:rPr lang="en-US" altLang="zh-CN" b="1" dirty="0" smtClean="0"/>
              <a:t>d[2]+1</a:t>
            </a:r>
            <a:r>
              <a:rPr lang="zh-CN" altLang="en-US" b="1" dirty="0" smtClean="0"/>
              <a:t>跨过几个</a:t>
            </a:r>
            <a:r>
              <a:rPr lang="en-US" altLang="zh-CN" b="1" dirty="0" smtClean="0"/>
              <a:t>Byte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7342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以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d[3][4][5]</a:t>
            </a:r>
            <a:r>
              <a:rPr lang="zh-CN" altLang="en-US" sz="4000" dirty="0" smtClean="0"/>
              <a:t>为例 </a:t>
            </a:r>
            <a:endParaRPr lang="zh-CN" altLang="en-US" sz="4000" dirty="0"/>
          </a:p>
        </p:txBody>
      </p:sp>
      <p:sp>
        <p:nvSpPr>
          <p:cNvPr id="64" name="矩形 6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波形 71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波形 72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184399" y="3414618"/>
            <a:ext cx="7309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d[3][4][5]</a:t>
            </a:r>
            <a:endParaRPr lang="en-US" altLang="zh-CN" b="1" dirty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、分配</a:t>
            </a:r>
            <a:r>
              <a:rPr lang="en-US" altLang="zh-CN" b="1" dirty="0" smtClean="0"/>
              <a:t>240</a:t>
            </a:r>
            <a:r>
              <a:rPr lang="zh-CN" altLang="en-US" b="1" dirty="0" smtClean="0"/>
              <a:t>个字节的内存，这</a:t>
            </a:r>
            <a:r>
              <a:rPr lang="en-US" altLang="zh-CN" b="1" dirty="0" smtClean="0"/>
              <a:t>240</a:t>
            </a:r>
            <a:r>
              <a:rPr lang="zh-CN" altLang="en-US" b="1" dirty="0" smtClean="0"/>
              <a:t>个首先是一个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个元素组成的一维数组</a:t>
            </a:r>
            <a:r>
              <a:rPr lang="zh-CN" altLang="en-US" b="1" dirty="0"/>
              <a:t>，</a:t>
            </a:r>
            <a:r>
              <a:rPr lang="zh-CN" altLang="en-US" b="1" dirty="0" smtClean="0"/>
              <a:t>每个元素是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[4][5]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、每个元素是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个元素组成的一维数组，每个元素是一个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[5]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、以此类推</a:t>
            </a:r>
            <a:endParaRPr lang="en-US" altLang="zh-CN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93606" y="285049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33381" y="285049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2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92213" y="285049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3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5962" y="24683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元素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42658" y="24683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34177" y="24683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63690" y="24683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154562"/>
            <a:ext cx="134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1  2  3  4  5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以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d[3][4][5]</a:t>
            </a:r>
            <a:r>
              <a:rPr lang="zh-CN" altLang="en-US" sz="4000" dirty="0" smtClean="0"/>
              <a:t>为例 </a:t>
            </a:r>
            <a:endParaRPr lang="zh-CN" altLang="en-US" sz="4000" dirty="0"/>
          </a:p>
        </p:txBody>
      </p:sp>
      <p:sp>
        <p:nvSpPr>
          <p:cNvPr id="40" name="矩形 39"/>
          <p:cNvSpPr/>
          <p:nvPr/>
        </p:nvSpPr>
        <p:spPr>
          <a:xfrm>
            <a:off x="2136438" y="3003798"/>
            <a:ext cx="6756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&amp;d</a:t>
            </a:r>
            <a:r>
              <a:rPr lang="zh-CN" altLang="en-US" b="1" dirty="0" smtClean="0"/>
              <a:t>是指向这</a:t>
            </a:r>
            <a:r>
              <a:rPr lang="en-US" altLang="zh-CN" b="1" dirty="0" smtClean="0"/>
              <a:t>240</a:t>
            </a:r>
            <a:r>
              <a:rPr lang="zh-CN" altLang="en-US" b="1" dirty="0" smtClean="0"/>
              <a:t>个字节的地址，值就是这</a:t>
            </a:r>
            <a:r>
              <a:rPr lang="en-US" altLang="zh-CN" b="1" dirty="0" smtClean="0"/>
              <a:t>240</a:t>
            </a:r>
            <a:r>
              <a:rPr lang="zh-CN" altLang="en-US" b="1" dirty="0" smtClean="0"/>
              <a:t>字节内存的首地址，类型是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(*)[3][4][5]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&amp;d+1</a:t>
            </a:r>
            <a:r>
              <a:rPr lang="zh-CN" altLang="en-US" b="1" dirty="0" smtClean="0"/>
              <a:t>往后移动了</a:t>
            </a:r>
            <a:r>
              <a:rPr lang="en-US" altLang="zh-CN" b="1" dirty="0" smtClean="0"/>
              <a:t>240</a:t>
            </a:r>
            <a:r>
              <a:rPr lang="zh-CN" altLang="en-US" b="1" dirty="0" smtClean="0"/>
              <a:t>个字节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(d)</a:t>
            </a:r>
            <a:r>
              <a:rPr lang="zh-CN" altLang="en-US" b="1" dirty="0" smtClean="0"/>
              <a:t>是这一整块内存的大小，因此值是</a:t>
            </a:r>
            <a:r>
              <a:rPr lang="en-US" altLang="zh-CN" b="1" dirty="0" smtClean="0"/>
              <a:t>240</a:t>
            </a:r>
          </a:p>
          <a:p>
            <a:endParaRPr lang="en-US" altLang="zh-CN" b="1" dirty="0"/>
          </a:p>
          <a:p>
            <a:r>
              <a:rPr lang="en-US" altLang="zh-CN" b="1" dirty="0"/>
              <a:t>d</a:t>
            </a:r>
            <a:r>
              <a:rPr lang="zh-CN" altLang="en-US" b="1" dirty="0"/>
              <a:t>是这</a:t>
            </a:r>
            <a:r>
              <a:rPr lang="en-US" altLang="zh-CN" b="1" dirty="0"/>
              <a:t>240</a:t>
            </a:r>
            <a:r>
              <a:rPr lang="zh-CN" altLang="en-US" b="1" dirty="0"/>
              <a:t>个字节内存的取值，因为这块内存是</a:t>
            </a:r>
            <a:r>
              <a:rPr lang="en-US" altLang="zh-CN" b="1" dirty="0" err="1"/>
              <a:t>int</a:t>
            </a:r>
            <a:r>
              <a:rPr lang="en-US" altLang="zh-CN" b="1" dirty="0"/>
              <a:t> [3][4][5]</a:t>
            </a:r>
            <a:r>
              <a:rPr lang="zh-CN" altLang="en-US" b="1" dirty="0"/>
              <a:t> ，所以值是第一个</a:t>
            </a:r>
            <a:r>
              <a:rPr lang="en-US" altLang="zh-CN" b="1" dirty="0" err="1"/>
              <a:t>int</a:t>
            </a:r>
            <a:r>
              <a:rPr lang="en-US" altLang="zh-CN" b="1" dirty="0"/>
              <a:t> [4][5]</a:t>
            </a:r>
            <a:r>
              <a:rPr lang="zh-CN" altLang="en-US" b="1" dirty="0"/>
              <a:t>元素的首地址，类型是</a:t>
            </a:r>
            <a:r>
              <a:rPr lang="en-US" altLang="zh-CN" b="1" dirty="0" err="1"/>
              <a:t>int</a:t>
            </a:r>
            <a:r>
              <a:rPr lang="en-US" altLang="zh-CN" b="1" dirty="0"/>
              <a:t> (*)[4][5]</a:t>
            </a:r>
          </a:p>
          <a:p>
            <a:endParaRPr lang="en-US" altLang="zh-CN" b="1" dirty="0" smtClean="0"/>
          </a:p>
        </p:txBody>
      </p:sp>
      <p:sp>
        <p:nvSpPr>
          <p:cNvPr id="41" name="矩形 40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波形 48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71600" y="1347614"/>
            <a:ext cx="770485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434069" y="232684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1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173844" y="232684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2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432676" y="2326840"/>
            <a:ext cx="11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Element 3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105707" y="2154562"/>
            <a:ext cx="1180004" cy="99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以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d[3][4][5]</a:t>
            </a:r>
            <a:r>
              <a:rPr lang="zh-CN" altLang="en-US" sz="4000" dirty="0" smtClean="0"/>
              <a:t>为例 </a:t>
            </a:r>
            <a:endParaRPr lang="zh-CN" altLang="en-US" sz="4000" dirty="0"/>
          </a:p>
        </p:txBody>
      </p:sp>
      <p:sp>
        <p:nvSpPr>
          <p:cNvPr id="41" name="矩形 40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波形 48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71600" y="1347614"/>
            <a:ext cx="451382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136438" y="3003798"/>
            <a:ext cx="6756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&amp;d[0]</a:t>
            </a:r>
            <a:r>
              <a:rPr lang="zh-CN" altLang="en-US" b="1" dirty="0" smtClean="0"/>
              <a:t>是指向这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个字节的地址，值就是这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字节内存的首地址，类型是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(*)[4][5]</a:t>
            </a:r>
            <a:r>
              <a:rPr lang="zh-CN" altLang="en-US" b="1" dirty="0" smtClean="0"/>
              <a:t>，</a:t>
            </a:r>
            <a:r>
              <a:rPr lang="en-US" altLang="zh-CN" b="1" dirty="0"/>
              <a:t> &amp;</a:t>
            </a:r>
            <a:r>
              <a:rPr lang="en-US" altLang="zh-CN" b="1" dirty="0" smtClean="0"/>
              <a:t>d[0]+</a:t>
            </a:r>
            <a:r>
              <a:rPr lang="en-US" altLang="zh-CN" b="1" dirty="0"/>
              <a:t>1</a:t>
            </a:r>
            <a:r>
              <a:rPr lang="zh-CN" altLang="en-US" b="1" dirty="0"/>
              <a:t>往后移动</a:t>
            </a:r>
            <a:r>
              <a:rPr lang="zh-CN" altLang="en-US" b="1" dirty="0" smtClean="0"/>
              <a:t>了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个字节，也就是</a:t>
            </a:r>
            <a:r>
              <a:rPr lang="en-US" altLang="zh-CN" b="1" dirty="0" smtClean="0"/>
              <a:t>d+1</a:t>
            </a:r>
          </a:p>
          <a:p>
            <a:endParaRPr lang="en-US" altLang="zh-CN" b="1" dirty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(d[0])</a:t>
            </a:r>
            <a:r>
              <a:rPr lang="zh-CN" altLang="en-US" b="1" dirty="0" smtClean="0"/>
              <a:t>是这一块内存的大小，因此值是</a:t>
            </a:r>
            <a:r>
              <a:rPr lang="en-US" altLang="zh-CN" b="1" dirty="0" smtClean="0"/>
              <a:t>80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d[0]</a:t>
            </a:r>
            <a:r>
              <a:rPr lang="zh-CN" altLang="en-US" b="1" dirty="0" smtClean="0"/>
              <a:t>是这</a:t>
            </a:r>
            <a:r>
              <a:rPr lang="en-US" altLang="zh-CN" b="1" dirty="0" smtClean="0"/>
              <a:t>80</a:t>
            </a:r>
            <a:r>
              <a:rPr lang="zh-CN" altLang="en-US" b="1" dirty="0" smtClean="0"/>
              <a:t>个</a:t>
            </a:r>
            <a:r>
              <a:rPr lang="zh-CN" altLang="en-US" b="1" dirty="0"/>
              <a:t>字节内存的取值，因为这块内存是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[4</a:t>
            </a:r>
            <a:r>
              <a:rPr lang="en-US" altLang="zh-CN" b="1" dirty="0"/>
              <a:t>][5]</a:t>
            </a:r>
            <a:r>
              <a:rPr lang="zh-CN" altLang="en-US" b="1" dirty="0"/>
              <a:t> ，所以值是第一个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[5</a:t>
            </a:r>
            <a:r>
              <a:rPr lang="en-US" altLang="zh-CN" b="1" dirty="0"/>
              <a:t>]</a:t>
            </a:r>
            <a:r>
              <a:rPr lang="zh-CN" altLang="en-US" b="1" dirty="0"/>
              <a:t>元素的首地址，类型是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(*)[</a:t>
            </a:r>
            <a:r>
              <a:rPr lang="en-US" altLang="zh-CN" b="1" dirty="0"/>
              <a:t>5]</a:t>
            </a:r>
          </a:p>
          <a:p>
            <a:endParaRPr lang="en-US" altLang="zh-CN" b="1" dirty="0" smtClean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1105707" y="2154562"/>
            <a:ext cx="1180004" cy="99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8541" y="3651870"/>
            <a:ext cx="1386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]===*(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d+i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以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d[3][4][5]</a:t>
            </a:r>
            <a:r>
              <a:rPr lang="zh-CN" altLang="en-US" sz="4000" dirty="0" smtClean="0"/>
              <a:t>为例 </a:t>
            </a:r>
            <a:endParaRPr lang="zh-CN" altLang="en-US" sz="4000" dirty="0"/>
          </a:p>
        </p:txBody>
      </p:sp>
      <p:sp>
        <p:nvSpPr>
          <p:cNvPr id="41" name="矩形 40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波形 48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71600" y="1347614"/>
            <a:ext cx="1314111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136438" y="3003798"/>
            <a:ext cx="6756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&amp;d[0][0]</a:t>
            </a:r>
            <a:r>
              <a:rPr lang="zh-CN" altLang="en-US" b="1" dirty="0" smtClean="0"/>
              <a:t>是指向这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个字节的地址，值就是这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字节内存的首地址，类型是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(*)[5]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 </a:t>
            </a:r>
            <a:r>
              <a:rPr lang="en-US" altLang="zh-CN" b="1" dirty="0"/>
              <a:t>&amp;d[0</a:t>
            </a:r>
            <a:r>
              <a:rPr lang="en-US" altLang="zh-CN" b="1" dirty="0" smtClean="0"/>
              <a:t>][0]+</a:t>
            </a:r>
            <a:r>
              <a:rPr lang="en-US" altLang="zh-CN" b="1" dirty="0"/>
              <a:t>1</a:t>
            </a:r>
            <a:r>
              <a:rPr lang="zh-CN" altLang="en-US" b="1" dirty="0"/>
              <a:t>往后移动</a:t>
            </a:r>
            <a:r>
              <a:rPr lang="zh-CN" altLang="en-US" b="1" dirty="0" smtClean="0"/>
              <a:t>了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个</a:t>
            </a:r>
            <a:r>
              <a:rPr lang="zh-CN" altLang="en-US" b="1" dirty="0"/>
              <a:t>字节，也就是</a:t>
            </a:r>
            <a:r>
              <a:rPr lang="en-US" altLang="zh-CN" b="1" dirty="0" smtClean="0"/>
              <a:t>d[0]+</a:t>
            </a:r>
            <a:r>
              <a:rPr lang="en-US" altLang="zh-CN" b="1" dirty="0"/>
              <a:t>1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(d[0][0])</a:t>
            </a:r>
            <a:r>
              <a:rPr lang="zh-CN" altLang="en-US" b="1" dirty="0" smtClean="0"/>
              <a:t>是这一块内存的大小，因此值是</a:t>
            </a:r>
            <a:r>
              <a:rPr lang="en-US" altLang="zh-CN" b="1" dirty="0" smtClean="0"/>
              <a:t>20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d[0][0]</a:t>
            </a:r>
            <a:r>
              <a:rPr lang="zh-CN" altLang="en-US" b="1" dirty="0" smtClean="0"/>
              <a:t>是这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个</a:t>
            </a:r>
            <a:r>
              <a:rPr lang="zh-CN" altLang="en-US" b="1" dirty="0"/>
              <a:t>字节内存的取值，因为这块内存是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[5</a:t>
            </a:r>
            <a:r>
              <a:rPr lang="en-US" altLang="zh-CN" b="1" dirty="0"/>
              <a:t>]</a:t>
            </a:r>
            <a:r>
              <a:rPr lang="zh-CN" altLang="en-US" b="1" dirty="0"/>
              <a:t> ，所以值是第一个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元素</a:t>
            </a:r>
            <a:r>
              <a:rPr lang="zh-CN" altLang="en-US" b="1" dirty="0"/>
              <a:t>的首地址，类型是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*</a:t>
            </a:r>
            <a:endParaRPr lang="en-US" altLang="zh-CN" b="1" dirty="0"/>
          </a:p>
          <a:p>
            <a:endParaRPr lang="en-US" altLang="zh-CN" b="1" dirty="0" smtClean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1105707" y="2154562"/>
            <a:ext cx="1180004" cy="99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8865" y="3651870"/>
            <a:ext cx="201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][j]===*(*(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d+i</a:t>
            </a:r>
            <a:r>
              <a:rPr lang="en-US" altLang="zh-CN" b="1" dirty="0" smtClean="0">
                <a:solidFill>
                  <a:srgbClr val="FF0000"/>
                </a:solidFill>
              </a:rPr>
              <a:t>)+j)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以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d[3][4][5]</a:t>
            </a:r>
            <a:r>
              <a:rPr lang="zh-CN" altLang="en-US" sz="4000" dirty="0" smtClean="0"/>
              <a:t>为例 </a:t>
            </a:r>
            <a:endParaRPr lang="zh-CN" altLang="en-US" sz="4000" dirty="0"/>
          </a:p>
        </p:txBody>
      </p:sp>
      <p:sp>
        <p:nvSpPr>
          <p:cNvPr id="41" name="矩形 40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波形 48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71600" y="1347614"/>
            <a:ext cx="458143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136438" y="3003798"/>
            <a:ext cx="6900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&amp;d[0][0][0]</a:t>
            </a:r>
            <a:r>
              <a:rPr lang="zh-CN" altLang="en-US" b="1" dirty="0" smtClean="0"/>
              <a:t>是指向这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个字节的地址，值就是这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字节内存的首地址，类型是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*,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 </a:t>
            </a:r>
            <a:r>
              <a:rPr lang="en-US" altLang="zh-CN" b="1" dirty="0"/>
              <a:t>&amp;d[0][0</a:t>
            </a:r>
            <a:r>
              <a:rPr lang="en-US" altLang="zh-CN" b="1" dirty="0" smtClean="0"/>
              <a:t>][0]+</a:t>
            </a:r>
            <a:r>
              <a:rPr lang="en-US" altLang="zh-CN" b="1" dirty="0"/>
              <a:t>1</a:t>
            </a:r>
            <a:r>
              <a:rPr lang="zh-CN" altLang="en-US" b="1" dirty="0"/>
              <a:t>往后移动</a:t>
            </a:r>
            <a:r>
              <a:rPr lang="zh-CN" altLang="en-US" b="1" dirty="0" smtClean="0"/>
              <a:t>了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zh-CN" altLang="en-US" b="1" dirty="0"/>
              <a:t>字节，也就是</a:t>
            </a:r>
            <a:r>
              <a:rPr lang="en-US" altLang="zh-CN" b="1" dirty="0"/>
              <a:t>d[0</a:t>
            </a:r>
            <a:r>
              <a:rPr lang="en-US" altLang="zh-CN" b="1" dirty="0" smtClean="0"/>
              <a:t>][0]+</a:t>
            </a:r>
            <a:r>
              <a:rPr lang="en-US" altLang="zh-CN" b="1" dirty="0"/>
              <a:t>1</a:t>
            </a:r>
          </a:p>
          <a:p>
            <a:endParaRPr lang="en-US" altLang="zh-CN" b="1" dirty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(d[0][0][0])</a:t>
            </a:r>
            <a:r>
              <a:rPr lang="zh-CN" altLang="en-US" b="1" dirty="0" smtClean="0"/>
              <a:t>是这一块内存的大小，因此值是</a:t>
            </a:r>
            <a:r>
              <a:rPr lang="en-US" altLang="zh-CN" b="1" dirty="0" smtClean="0"/>
              <a:t>4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d[0][0][0]</a:t>
            </a:r>
            <a:r>
              <a:rPr lang="zh-CN" altLang="en-US" b="1" dirty="0" smtClean="0"/>
              <a:t>是这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zh-CN" altLang="en-US" b="1" dirty="0"/>
              <a:t>字节内存的取值，因为这块内存是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 </a:t>
            </a:r>
            <a:r>
              <a:rPr lang="zh-CN" altLang="en-US" b="1" dirty="0"/>
              <a:t>，所以</a:t>
            </a:r>
            <a:r>
              <a:rPr lang="zh-CN" altLang="en-US" b="1" dirty="0" smtClean="0"/>
              <a:t>值就是这个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字节存储的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数据，类型</a:t>
            </a:r>
            <a:r>
              <a:rPr lang="zh-CN" altLang="en-US" b="1" dirty="0"/>
              <a:t>是</a:t>
            </a:r>
            <a:r>
              <a:rPr lang="en-US" altLang="zh-CN" b="1" dirty="0" err="1" smtClean="0"/>
              <a:t>int</a:t>
            </a:r>
            <a:endParaRPr lang="en-US" altLang="zh-CN" b="1" dirty="0"/>
          </a:p>
          <a:p>
            <a:endParaRPr lang="en-US" altLang="zh-CN" b="1" dirty="0" smtClean="0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1105707" y="2154562"/>
            <a:ext cx="1180004" cy="99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8865" y="3651870"/>
            <a:ext cx="201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][j][k]===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*(*(*(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d+i</a:t>
            </a:r>
            <a:r>
              <a:rPr lang="en-US" altLang="zh-CN" b="1" dirty="0" smtClean="0">
                <a:solidFill>
                  <a:srgbClr val="FF0000"/>
                </a:solidFill>
              </a:rPr>
              <a:t>)+j)+k)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到底什么是值传递：函数参数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" y="1727845"/>
            <a:ext cx="2171199" cy="266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860032" y="3697997"/>
            <a:ext cx="1895097" cy="1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92080" y="3362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foo(a)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7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回顾一下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a=10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85" y="2860771"/>
            <a:ext cx="2135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定位这块内存方式：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（用</a:t>
            </a:r>
            <a:r>
              <a:rPr lang="en-US" altLang="zh-CN" b="1" dirty="0" smtClean="0"/>
              <a:t>name</a:t>
            </a:r>
            <a:r>
              <a:rPr lang="zh-CN" altLang="en-US" b="1" dirty="0" smtClean="0"/>
              <a:t>定位）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* </a:t>
            </a:r>
            <a:r>
              <a:rPr lang="en-US" altLang="zh-CN" b="1" dirty="0" smtClean="0"/>
              <a:t>p=&amp;a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*p</a:t>
            </a:r>
            <a:r>
              <a:rPr lang="zh-CN" altLang="en-US" b="1" dirty="0" smtClean="0"/>
              <a:t>（用*</a:t>
            </a:r>
            <a:r>
              <a:rPr lang="en-US" altLang="zh-CN" b="1" dirty="0" smtClean="0"/>
              <a:t>+Address</a:t>
            </a:r>
            <a:r>
              <a:rPr lang="zh-CN" altLang="en-US" b="1" dirty="0" smtClean="0"/>
              <a:t>定位）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2177699" y="2166438"/>
            <a:ext cx="928483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801334" y="2859782"/>
            <a:ext cx="34511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这块内存的首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r>
              <a:rPr lang="en-US" altLang="zh-CN" b="1" dirty="0" smtClean="0"/>
              <a:t>&amp;a, &amp;(*p)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=0x0028FF1C</a:t>
            </a:r>
            <a:r>
              <a:rPr lang="zh-CN" altLang="en-US" b="1" dirty="0" smtClean="0"/>
              <a:t>，</a:t>
            </a:r>
            <a:r>
              <a:rPr lang="zh-CN" altLang="en-US" b="1" dirty="0"/>
              <a:t>指针类型</a:t>
            </a:r>
            <a:r>
              <a:rPr lang="zh-CN" altLang="en-US" b="1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CN" b="1" dirty="0" smtClean="0">
                <a:solidFill>
                  <a:srgbClr val="FF0000"/>
                </a:solidFill>
              </a:rPr>
              <a:t>Content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zh-CN" altLang="en-US" b="1" dirty="0" smtClean="0"/>
              <a:t>，即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*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/>
              <a:t>获取这块内存大小</a:t>
            </a:r>
            <a:endParaRPr lang="en-US" altLang="zh-CN" b="1" dirty="0" smtClean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(a), 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(*p), =4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a/*p</a:t>
            </a:r>
            <a:r>
              <a:rPr lang="zh-CN" altLang="en-US" b="1" dirty="0" smtClean="0"/>
              <a:t>获得这块内存的值</a:t>
            </a:r>
            <a:endParaRPr lang="en-US" altLang="zh-CN" b="1" dirty="0" smtClean="0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3349573" y="4850800"/>
            <a:ext cx="24517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213719" y="4235158"/>
            <a:ext cx="2135854" cy="908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到底什么是值传递：函数参数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" y="1727845"/>
            <a:ext cx="2171199" cy="266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85463" y="1462078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a++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波形 50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53" name="矩形 52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54" name="矩形 53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55" name="矩形 54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cxnSp>
        <p:nvCxnSpPr>
          <p:cNvPr id="5" name="曲线连接符 4"/>
          <p:cNvCxnSpPr>
            <a:endCxn id="52" idx="1"/>
          </p:cNvCxnSpPr>
          <p:nvPr/>
        </p:nvCxnSpPr>
        <p:spPr>
          <a:xfrm>
            <a:off x="5238398" y="1768282"/>
            <a:ext cx="1205810" cy="5037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92080" y="1905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到底什么是值传递：函数参数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" y="1727845"/>
            <a:ext cx="2171199" cy="266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33972" y="146207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r>
              <a:rPr lang="zh-CN" altLang="en-US" dirty="0"/>
              <a:t>函数调用完成</a:t>
            </a:r>
          </a:p>
        </p:txBody>
      </p:sp>
      <p:sp>
        <p:nvSpPr>
          <p:cNvPr id="40" name="矩形 39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8279206" y="31280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8279206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8279206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8279206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波形 47"/>
          <p:cNvSpPr/>
          <p:nvPr/>
        </p:nvSpPr>
        <p:spPr>
          <a:xfrm>
            <a:off x="8273512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波形 48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51" name="矩形 50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52" name="矩形 51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53" name="矩形 52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11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6588224" y="1923678"/>
            <a:ext cx="1296144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16216" y="1923678"/>
            <a:ext cx="1521575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5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</a:t>
            </a:r>
            <a:r>
              <a:rPr lang="zh-CN" altLang="en-US" sz="4000" dirty="0"/>
              <a:t>：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*</a:t>
            </a:r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83933" y="4659982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04048" y="2310098"/>
            <a:ext cx="1751081" cy="1387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401807">
            <a:off x="5380107" y="251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20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foo(&amp;a)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" y="1938408"/>
            <a:ext cx="2003004" cy="24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</a:t>
            </a:r>
            <a:r>
              <a:rPr lang="en-US" altLang="zh-CN" sz="4000" dirty="0" err="1" smtClean="0"/>
              <a:t>int</a:t>
            </a:r>
            <a:r>
              <a:rPr lang="zh-CN" altLang="en-US" sz="4000" dirty="0" smtClean="0"/>
              <a:t>*</a:t>
            </a:r>
            <a:endParaRPr lang="zh-CN" altLang="en-US" sz="4000" dirty="0"/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0x0028FF1C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(*a)++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" y="1938408"/>
            <a:ext cx="2003004" cy="24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曲线连接符 4"/>
          <p:cNvCxnSpPr/>
          <p:nvPr/>
        </p:nvCxnSpPr>
        <p:spPr>
          <a:xfrm rot="10800000">
            <a:off x="4716016" y="2090211"/>
            <a:ext cx="1800200" cy="16192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6116" y="2866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</a:t>
            </a:r>
            <a:r>
              <a:rPr lang="zh-CN" altLang="en-US" sz="4000" dirty="0"/>
              <a:t>：</a:t>
            </a:r>
            <a:r>
              <a:rPr lang="en-US" altLang="zh-CN" sz="4000" dirty="0" err="1"/>
              <a:t>int</a:t>
            </a:r>
            <a:r>
              <a:rPr lang="zh-CN" altLang="en-US" sz="4000" dirty="0"/>
              <a:t>*</a:t>
            </a:r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27784" y="29500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27784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27784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27784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27783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" y="1938408"/>
            <a:ext cx="2003004" cy="24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8279206" y="31280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8279206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0800000">
            <a:off x="8279206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8279206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8273512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波形 50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6588224" y="1923678"/>
            <a:ext cx="1296144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1923678"/>
            <a:ext cx="1521575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33972" y="146207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r>
              <a:rPr lang="zh-CN" altLang="en-US" dirty="0"/>
              <a:t>函数调用完成</a:t>
            </a:r>
          </a:p>
        </p:txBody>
      </p:sp>
    </p:spTree>
    <p:extLst>
      <p:ext uri="{BB962C8B-B14F-4D97-AF65-F5344CB8AC3E}">
        <p14:creationId xmlns:p14="http://schemas.microsoft.com/office/powerpoint/2010/main" val="29770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</a:t>
            </a:r>
            <a:r>
              <a:rPr lang="zh-CN" altLang="en-US" sz="4000" dirty="0"/>
              <a:t>：一维数组</a:t>
            </a:r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8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04048" y="3712239"/>
            <a:ext cx="1535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4574" y="3338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foo(a)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8407"/>
            <a:ext cx="2183274" cy="219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</a:t>
            </a:r>
            <a:r>
              <a:rPr lang="zh-CN" altLang="en-US" sz="4000" dirty="0"/>
              <a:t>：一维数组</a:t>
            </a:r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N: ?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V: 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0x0028FF1C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(*a)++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8407"/>
            <a:ext cx="2183274" cy="219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曲线连接符 40"/>
          <p:cNvCxnSpPr/>
          <p:nvPr/>
        </p:nvCxnSpPr>
        <p:spPr>
          <a:xfrm rot="10800000">
            <a:off x="4716016" y="2090211"/>
            <a:ext cx="1800200" cy="16192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16116" y="2866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90639" y="46213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zh-CN" altLang="en-US" b="1" dirty="0" smtClean="0">
                <a:solidFill>
                  <a:srgbClr val="FF0000"/>
                </a:solidFill>
              </a:rPr>
              <a:t>信息为什么没了？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例子：一维数</a:t>
            </a:r>
            <a:r>
              <a:rPr lang="zh-CN" altLang="en-US" sz="4000" dirty="0"/>
              <a:t>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0x0028FF1C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8407"/>
            <a:ext cx="2183274" cy="219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933972" y="1462078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r>
              <a:rPr lang="zh-CN" altLang="en-US" dirty="0"/>
              <a:t>函数调用完成</a:t>
            </a:r>
          </a:p>
        </p:txBody>
      </p:sp>
      <p:sp>
        <p:nvSpPr>
          <p:cNvPr id="45" name="矩形 44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8279206" y="31280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0800000">
            <a:off x="8279206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8279206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8279206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波形 52"/>
          <p:cNvSpPr/>
          <p:nvPr/>
        </p:nvSpPr>
        <p:spPr>
          <a:xfrm>
            <a:off x="8273512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波形 53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6588224" y="1923678"/>
            <a:ext cx="1296144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516216" y="1923678"/>
            <a:ext cx="1521575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波形 64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波形 65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8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1" name="矩形 90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101" name="矩形 100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102" name="矩形 101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8970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例子：二维数组</a:t>
            </a:r>
            <a:endParaRPr lang="zh-CN" altLang="en-US" sz="4000" dirty="0"/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还有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24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[2][3]</a:t>
            </a: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(*)[3]</a:t>
            </a: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(*)[3]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(*)[3]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04048" y="3712239"/>
            <a:ext cx="1535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4574" y="3338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foo(a)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4" y="1853846"/>
            <a:ext cx="2304255" cy="226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1274" y="1273946"/>
            <a:ext cx="16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foo(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[][3])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例子：二维数组</a:t>
            </a:r>
            <a:endParaRPr lang="zh-CN" altLang="en-US" sz="4000" dirty="0"/>
          </a:p>
        </p:txBody>
      </p:sp>
      <p:sp>
        <p:nvSpPr>
          <p:cNvPr id="68" name="矩形 67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波形 76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波形 77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10800000">
            <a:off x="8283121" y="312804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0800000">
            <a:off x="8283121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10800000">
            <a:off x="8283121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10800000">
            <a:off x="8283121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波形 86"/>
          <p:cNvSpPr/>
          <p:nvPr/>
        </p:nvSpPr>
        <p:spPr>
          <a:xfrm>
            <a:off x="8277427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波形 87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94" name="矩形 9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(*)[3]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(*)[3]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a[0][0]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4" y="1853846"/>
            <a:ext cx="2304255" cy="226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>
            <a:off x="4932040" y="296280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2040" y="332088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12</a:t>
            </a:r>
          </a:p>
        </p:txBody>
      </p:sp>
      <p:sp>
        <p:nvSpPr>
          <p:cNvPr id="43" name="矩形 42"/>
          <p:cNvSpPr/>
          <p:nvPr/>
        </p:nvSpPr>
        <p:spPr>
          <a:xfrm>
            <a:off x="4932040" y="367953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32040" y="403761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45" name="矩形 44"/>
          <p:cNvSpPr/>
          <p:nvPr/>
        </p:nvSpPr>
        <p:spPr>
          <a:xfrm>
            <a:off x="4932040" y="4402960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47" name="矩形 46"/>
          <p:cNvSpPr/>
          <p:nvPr/>
        </p:nvSpPr>
        <p:spPr>
          <a:xfrm>
            <a:off x="4932040" y="476104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zh-CN" altLang="en-US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曲线连接符 4"/>
          <p:cNvCxnSpPr>
            <a:endCxn id="41" idx="0"/>
          </p:cNvCxnSpPr>
          <p:nvPr/>
        </p:nvCxnSpPr>
        <p:spPr>
          <a:xfrm rot="10800000">
            <a:off x="5728833" y="2962800"/>
            <a:ext cx="1092089" cy="805192"/>
          </a:xfrm>
          <a:prstGeom prst="curvedConnector4">
            <a:avLst>
              <a:gd name="adj1" fmla="val 13520"/>
              <a:gd name="adj2" fmla="val 1283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73533" y="2329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5505" y="4369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  <p:cxnSp>
        <p:nvCxnSpPr>
          <p:cNvPr id="11" name="曲线连接符 10"/>
          <p:cNvCxnSpPr>
            <a:stCxn id="45" idx="1"/>
          </p:cNvCxnSpPr>
          <p:nvPr/>
        </p:nvCxnSpPr>
        <p:spPr>
          <a:xfrm rot="10800000">
            <a:off x="3491880" y="2380092"/>
            <a:ext cx="1440160" cy="22019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回顾一下一维数组</a:t>
            </a:r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d[4]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1631289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9573" y="2860771"/>
            <a:ext cx="234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定位这块内存方式：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（用</a:t>
            </a:r>
            <a:r>
              <a:rPr lang="en-US" altLang="zh-CN" b="1" dirty="0" smtClean="0"/>
              <a:t>name</a:t>
            </a:r>
            <a:r>
              <a:rPr lang="zh-CN" altLang="en-US" b="1" dirty="0" smtClean="0"/>
              <a:t>定位）</a:t>
            </a:r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p)[4]=&amp;d; *p</a:t>
            </a:r>
            <a:r>
              <a:rPr lang="zh-CN" altLang="en-US" b="1" dirty="0" smtClean="0"/>
              <a:t>（用*</a:t>
            </a:r>
            <a:r>
              <a:rPr lang="en-US" altLang="zh-CN" b="1" dirty="0" smtClean="0"/>
              <a:t>+Address</a:t>
            </a:r>
            <a:r>
              <a:rPr lang="zh-CN" altLang="en-US" b="1" dirty="0" smtClean="0"/>
              <a:t>定位）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</p:txBody>
      </p:sp>
      <p:sp>
        <p:nvSpPr>
          <p:cNvPr id="56" name="矩形 55"/>
          <p:cNvSpPr/>
          <p:nvPr/>
        </p:nvSpPr>
        <p:spPr>
          <a:xfrm>
            <a:off x="5801334" y="2571030"/>
            <a:ext cx="3108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这块内存的首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r>
              <a:rPr lang="en-US" altLang="zh-CN" b="1" dirty="0" smtClean="0"/>
              <a:t>&amp;d, &amp;(*p), </a:t>
            </a:r>
            <a:r>
              <a:rPr lang="en-US" altLang="zh-CN" b="1" dirty="0"/>
              <a:t>=0x0028FF1C</a:t>
            </a:r>
            <a:r>
              <a:rPr lang="zh-CN" altLang="en-US" b="1" dirty="0"/>
              <a:t>，指针类型为</a:t>
            </a:r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b="1" dirty="0"/>
              <a:t>，即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(*)[4]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/>
              <a:t>获取这块内存大小</a:t>
            </a:r>
            <a:endParaRPr lang="en-US" altLang="zh-CN" b="1" dirty="0" smtClean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(d), 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(*p), =16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d/*p</a:t>
            </a:r>
            <a:r>
              <a:rPr lang="zh-CN" altLang="en-US" b="1" dirty="0" smtClean="0"/>
              <a:t>获得这块内存的值</a:t>
            </a:r>
            <a:endParaRPr lang="en-US" altLang="zh-CN" b="1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349573" y="4850800"/>
            <a:ext cx="24517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213719" y="4235158"/>
            <a:ext cx="2135854" cy="9083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例子：二维数组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(*)[3]</a:t>
            </a: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0x0028FF1C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(*)[3]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55314" y="143671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r>
              <a:rPr lang="zh-CN" altLang="en-US" dirty="0" smtClean="0"/>
              <a:t>调用完成的时候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4" y="1853846"/>
            <a:ext cx="2304255" cy="226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矩形 40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还有</a:t>
            </a:r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个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波形 50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24</a:t>
            </a:r>
          </a:p>
        </p:txBody>
      </p:sp>
      <p:sp>
        <p:nvSpPr>
          <p:cNvPr id="54" name="矩形 5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55" name="矩形 5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[2][3]</a:t>
            </a:r>
          </a:p>
        </p:txBody>
      </p:sp>
      <p:sp>
        <p:nvSpPr>
          <p:cNvPr id="56" name="矩形 5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</a:p>
        </p:txBody>
      </p:sp>
      <p:sp>
        <p:nvSpPr>
          <p:cNvPr id="57" name="矩形 5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(*)[3]</a:t>
            </a:r>
          </a:p>
        </p:txBody>
      </p:sp>
      <p:sp>
        <p:nvSpPr>
          <p:cNvPr id="58" name="矩形 57"/>
          <p:cNvSpPr/>
          <p:nvPr/>
        </p:nvSpPr>
        <p:spPr>
          <a:xfrm rot="10800000">
            <a:off x="8279206" y="227207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8279206" y="2488103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8279206" y="2695998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279206" y="291202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8279206" y="3128047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8279206" y="3344071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8279206" y="3551966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8279206" y="3767990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波形 65"/>
          <p:cNvSpPr/>
          <p:nvPr/>
        </p:nvSpPr>
        <p:spPr>
          <a:xfrm>
            <a:off x="8273512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波形 66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6588224" y="1923678"/>
            <a:ext cx="1296144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516216" y="1923678"/>
            <a:ext cx="1521575" cy="263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再看一个</a:t>
            </a:r>
            <a:r>
              <a:rPr lang="zh-CN" altLang="en-US" sz="4000" dirty="0" smtClean="0"/>
              <a:t>例子：结构体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59868" y="45793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6444208" y="209303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</a:p>
        </p:txBody>
      </p:sp>
      <p:sp>
        <p:nvSpPr>
          <p:cNvPr id="99" name="矩形 98"/>
          <p:cNvSpPr/>
          <p:nvPr/>
        </p:nvSpPr>
        <p:spPr>
          <a:xfrm>
            <a:off x="6444208" y="245112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0" name="矩形 99"/>
          <p:cNvSpPr/>
          <p:nvPr/>
        </p:nvSpPr>
        <p:spPr>
          <a:xfrm>
            <a:off x="6444208" y="28097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44208" y="31678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C:MyStructure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444208" y="353319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444208" y="389128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T:MyStructure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54472" y="466775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foo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 rot="10800000">
            <a:off x="2636893" y="2094074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0800000">
            <a:off x="2636893" y="2310098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2636893" y="251799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0800000">
            <a:off x="2636893" y="273401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0800000">
            <a:off x="2636892" y="2950042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0800000">
            <a:off x="2636892" y="3166066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0800000">
            <a:off x="2636892" y="337396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0800000">
            <a:off x="2636892" y="358998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波形 49"/>
          <p:cNvSpPr/>
          <p:nvPr/>
        </p:nvSpPr>
        <p:spPr>
          <a:xfrm>
            <a:off x="2636891" y="3806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波形 50"/>
          <p:cNvSpPr/>
          <p:nvPr/>
        </p:nvSpPr>
        <p:spPr>
          <a:xfrm>
            <a:off x="2636893" y="1518010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491880" y="209021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chemeClr val="tx1"/>
                </a:solidFill>
              </a:rPr>
              <a:t>0x0028FF1C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91880" y="244829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8</a:t>
            </a:r>
          </a:p>
        </p:txBody>
      </p:sp>
      <p:sp>
        <p:nvSpPr>
          <p:cNvPr id="54" name="矩形 53"/>
          <p:cNvSpPr/>
          <p:nvPr/>
        </p:nvSpPr>
        <p:spPr>
          <a:xfrm>
            <a:off x="3491880" y="280694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a</a:t>
            </a:r>
          </a:p>
        </p:txBody>
      </p:sp>
      <p:sp>
        <p:nvSpPr>
          <p:cNvPr id="55" name="矩形 54"/>
          <p:cNvSpPr/>
          <p:nvPr/>
        </p:nvSpPr>
        <p:spPr>
          <a:xfrm>
            <a:off x="3491880" y="31650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C:MyStructure</a:t>
            </a:r>
          </a:p>
        </p:txBody>
      </p:sp>
      <p:sp>
        <p:nvSpPr>
          <p:cNvPr id="56" name="矩形 55"/>
          <p:cNvSpPr/>
          <p:nvPr/>
        </p:nvSpPr>
        <p:spPr>
          <a:xfrm>
            <a:off x="3491880" y="3530371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?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91880" y="3888455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T:MyStructure</a:t>
            </a:r>
          </a:p>
        </p:txBody>
      </p:sp>
      <p:sp>
        <p:nvSpPr>
          <p:cNvPr id="66" name="波形 65"/>
          <p:cNvSpPr/>
          <p:nvPr/>
        </p:nvSpPr>
        <p:spPr>
          <a:xfrm>
            <a:off x="8273512" y="3984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波形 66"/>
          <p:cNvSpPr/>
          <p:nvPr/>
        </p:nvSpPr>
        <p:spPr>
          <a:xfrm>
            <a:off x="8279206" y="1696015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1" y="1365634"/>
            <a:ext cx="2046145" cy="324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 rot="10800000">
            <a:off x="8275032" y="2263353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8275032" y="2479377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8275032" y="268727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8275032" y="2903296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8275031" y="3119321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0800000">
            <a:off x="8275031" y="3335345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 rot="10800000">
            <a:off x="8275031" y="3543240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0800000">
            <a:off x="8275031" y="3759264"/>
            <a:ext cx="648072" cy="216024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855314" y="1436710"/>
            <a:ext cx="189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foo(a)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004048" y="3712239"/>
            <a:ext cx="15351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44574" y="3338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值传递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390639" y="462134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思考：没有值怎么传递的？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关于结构体大小的问题</a:t>
            </a:r>
            <a:endParaRPr lang="zh-CN" alt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5349"/>
            <a:ext cx="2824935" cy="247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6430"/>
            <a:ext cx="1152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80906"/>
            <a:ext cx="1019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51723"/>
            <a:ext cx="2664296" cy="230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2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malloc</a:t>
            </a:r>
            <a:r>
              <a:rPr lang="zh-CN" altLang="en-US" sz="4000" dirty="0" smtClean="0"/>
              <a:t>的问题</a:t>
            </a:r>
            <a:endParaRPr lang="zh-CN" altLang="en-US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96" y="3125288"/>
            <a:ext cx="3542277" cy="1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波形 16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波形 17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0x00351728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2" name="矩形 21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" name="矩形 22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" name="矩形 23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06182" y="2154562"/>
            <a:ext cx="1631289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16811" y="23661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0x00351738</a:t>
            </a:r>
          </a:p>
        </p:txBody>
      </p:sp>
      <p:sp>
        <p:nvSpPr>
          <p:cNvPr id="44" name="矩形 43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5463" y="23661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0x00351728</a:t>
            </a:r>
          </a:p>
        </p:txBody>
      </p:sp>
    </p:spTree>
    <p:extLst>
      <p:ext uri="{BB962C8B-B14F-4D97-AF65-F5344CB8AC3E}">
        <p14:creationId xmlns:p14="http://schemas.microsoft.com/office/powerpoint/2010/main" val="30470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malloc</a:t>
            </a:r>
            <a:r>
              <a:rPr lang="zh-CN" altLang="en-US" sz="4000" dirty="0" smtClean="0"/>
              <a:t>的问题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1250223" y="223030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0x00652F21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50223" y="258839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矩形 21"/>
          <p:cNvSpPr/>
          <p:nvPr/>
        </p:nvSpPr>
        <p:spPr>
          <a:xfrm>
            <a:off x="1250223" y="294704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3" name="矩形 22"/>
          <p:cNvSpPr/>
          <p:nvPr/>
        </p:nvSpPr>
        <p:spPr>
          <a:xfrm>
            <a:off x="1250223" y="330512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50223" y="367046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0x00351728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0223" y="402855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26972" y="223030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0x00351728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26972" y="258839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57" name="矩形 56"/>
          <p:cNvSpPr/>
          <p:nvPr/>
        </p:nvSpPr>
        <p:spPr>
          <a:xfrm>
            <a:off x="6826972" y="294704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8" name="矩形 57"/>
          <p:cNvSpPr/>
          <p:nvPr/>
        </p:nvSpPr>
        <p:spPr>
          <a:xfrm>
            <a:off x="6826972" y="330512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0" name="矩形 59"/>
          <p:cNvSpPr/>
          <p:nvPr/>
        </p:nvSpPr>
        <p:spPr>
          <a:xfrm>
            <a:off x="6826972" y="367046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26972" y="402855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1491630"/>
            <a:ext cx="348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* p = (</a:t>
            </a:r>
            <a:r>
              <a:rPr lang="en-US" altLang="zh-CN" dirty="0" err="1"/>
              <a:t>int</a:t>
            </a:r>
            <a:r>
              <a:rPr lang="en-US" altLang="zh-CN" dirty="0"/>
              <a:t>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)*4);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2551" y="2957174"/>
            <a:ext cx="1080120" cy="458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55" idx="1"/>
          </p:cNvCxnSpPr>
          <p:nvPr/>
        </p:nvCxnSpPr>
        <p:spPr>
          <a:xfrm rot="10800000" flipV="1">
            <a:off x="5210664" y="2409351"/>
            <a:ext cx="1616309" cy="7769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曲线连接符 7167"/>
          <p:cNvCxnSpPr/>
          <p:nvPr/>
        </p:nvCxnSpPr>
        <p:spPr>
          <a:xfrm rot="10800000" flipV="1">
            <a:off x="2762391" y="3126085"/>
            <a:ext cx="1512168" cy="72342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矩形 7168"/>
          <p:cNvSpPr/>
          <p:nvPr/>
        </p:nvSpPr>
        <p:spPr>
          <a:xfrm>
            <a:off x="3986527" y="3487798"/>
            <a:ext cx="16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*)</a:t>
            </a:r>
            <a:r>
              <a:rPr lang="zh-CN" altLang="en-US" dirty="0" smtClean="0"/>
              <a:t>强制转换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763688" y="4622570"/>
            <a:ext cx="657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思考：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malloc</a:t>
            </a:r>
            <a:r>
              <a:rPr lang="zh-CN" altLang="en-US" b="1" dirty="0" smtClean="0">
                <a:solidFill>
                  <a:srgbClr val="FF0000"/>
                </a:solidFill>
              </a:rPr>
              <a:t>的返回值是</a:t>
            </a:r>
            <a:r>
              <a:rPr lang="en-US" altLang="zh-CN" b="1" dirty="0" smtClean="0">
                <a:solidFill>
                  <a:srgbClr val="FF0000"/>
                </a:solidFill>
              </a:rPr>
              <a:t>void</a:t>
            </a:r>
            <a:r>
              <a:rPr lang="zh-CN" altLang="en-US" b="1" dirty="0" smtClean="0">
                <a:solidFill>
                  <a:srgbClr val="FF0000"/>
                </a:solidFill>
              </a:rPr>
              <a:t>*，必须强制转换成一种类型指针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数组指针和指针数组的问题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87624" y="1563638"/>
            <a:ext cx="73624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整数数组：一个数组，里面每个元素都是整数</a:t>
            </a:r>
            <a:endParaRPr lang="en-US" altLang="zh-CN" dirty="0" smtClean="0"/>
          </a:p>
          <a:p>
            <a:r>
              <a:rPr lang="zh-CN" altLang="en-US" dirty="0"/>
              <a:t>指针</a:t>
            </a:r>
            <a:r>
              <a:rPr lang="zh-CN" altLang="en-US" dirty="0" smtClean="0"/>
              <a:t>数组：一个数组，里面每个元素都是指针</a:t>
            </a:r>
            <a:endParaRPr lang="en-US" altLang="zh-CN" dirty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a[10]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个数组，有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个元素，每个元素都是一个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数组指针：一个指针，指向的是一个数组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(*)[10]</a:t>
            </a:r>
          </a:p>
          <a:p>
            <a:r>
              <a:rPr lang="zh-CN" altLang="en-US" dirty="0"/>
              <a:t>一个</a:t>
            </a:r>
            <a:r>
              <a:rPr lang="zh-CN" altLang="en-US" dirty="0" smtClean="0"/>
              <a:t>指针，指向一个数组，这个数组里面有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个元素，每个元素都是</a:t>
            </a:r>
            <a:r>
              <a:rPr lang="en-US" altLang="zh-CN" dirty="0" err="1" smtClean="0"/>
              <a:t>int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1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用</a:t>
            </a:r>
            <a:r>
              <a:rPr lang="en-US" altLang="zh-CN" sz="4000" dirty="0" err="1" smtClean="0"/>
              <a:t>typedef</a:t>
            </a:r>
            <a:r>
              <a:rPr lang="zh-CN" altLang="en-US" sz="4000" dirty="0" smtClean="0"/>
              <a:t>帮助理解指针数组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331640" y="1635646"/>
            <a:ext cx="66800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PINT</a:t>
            </a:r>
            <a:r>
              <a:rPr lang="zh-CN" altLang="en-US" dirty="0" smtClean="0"/>
              <a:t>，把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*重定义为一种</a:t>
            </a:r>
            <a:r>
              <a:rPr lang="en-US" altLang="zh-CN" dirty="0" smtClean="0"/>
              <a:t>PINT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PINT a[10]</a:t>
            </a:r>
            <a:r>
              <a:rPr lang="zh-CN" altLang="en-US" dirty="0" smtClean="0"/>
              <a:t>，定义了一个数组，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个元素</a:t>
            </a:r>
            <a:r>
              <a:rPr lang="zh-CN" altLang="en-US" dirty="0" smtClean="0"/>
              <a:t>，每一</a:t>
            </a:r>
            <a:r>
              <a:rPr lang="zh-CN" altLang="en-US" dirty="0"/>
              <a:t>个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PINT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b[10]</a:t>
            </a:r>
            <a:r>
              <a:rPr lang="zh-CN" altLang="en-US" dirty="0" smtClean="0"/>
              <a:t>，</a:t>
            </a:r>
            <a:r>
              <a:rPr lang="zh-CN" altLang="en-US" dirty="0"/>
              <a:t>定义了一个数组，有</a:t>
            </a:r>
            <a:r>
              <a:rPr lang="en-US" altLang="zh-CN" dirty="0"/>
              <a:t>10</a:t>
            </a:r>
            <a:r>
              <a:rPr lang="zh-CN" altLang="en-US" dirty="0"/>
              <a:t>个元素，每一个</a:t>
            </a:r>
            <a:r>
              <a:rPr lang="zh-CN" altLang="en-US" dirty="0" smtClean="0"/>
              <a:t>都是</a:t>
            </a:r>
            <a:r>
              <a:rPr lang="en-US" altLang="zh-CN" dirty="0" err="1"/>
              <a:t>int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347864" y="3723878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dirty="0" smtClean="0">
                <a:solidFill>
                  <a:srgbClr val="FF0000"/>
                </a:solidFill>
              </a:rPr>
              <a:t> char int1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dirty="0" smtClean="0">
                <a:solidFill>
                  <a:srgbClr val="FF0000"/>
                </a:solidFill>
              </a:rPr>
              <a:t> short int2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int4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dirty="0" smtClean="0">
                <a:solidFill>
                  <a:srgbClr val="FF0000"/>
                </a:solidFill>
              </a:rPr>
              <a:t> long int8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用</a:t>
            </a:r>
            <a:r>
              <a:rPr lang="en-US" altLang="zh-CN" sz="4000" dirty="0" err="1" smtClean="0"/>
              <a:t>typedef</a:t>
            </a:r>
            <a:r>
              <a:rPr lang="zh-CN" altLang="en-US" sz="4000" dirty="0" smtClean="0"/>
              <a:t>帮助理解指针数组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123728" y="1625679"/>
            <a:ext cx="52849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VINT[10]</a:t>
            </a:r>
          </a:p>
          <a:p>
            <a:endParaRPr lang="en-US" altLang="zh-CN" dirty="0"/>
          </a:p>
          <a:p>
            <a:r>
              <a:rPr lang="en-US" altLang="zh-CN" dirty="0" smtClean="0"/>
              <a:t>VINT a;</a:t>
            </a:r>
          </a:p>
          <a:p>
            <a:endParaRPr lang="en-US" altLang="zh-CN" dirty="0"/>
          </a:p>
          <a:p>
            <a:r>
              <a:rPr lang="zh-CN" altLang="en-US" dirty="0" smtClean="0"/>
              <a:t>定义了一个数组，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个元素</a:t>
            </a:r>
            <a:r>
              <a:rPr lang="zh-CN" altLang="en-US" dirty="0" smtClean="0"/>
              <a:t>，每一</a:t>
            </a:r>
            <a:r>
              <a:rPr lang="zh-CN" altLang="en-US" dirty="0"/>
              <a:t>个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VINT* p = &amp;a;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(*q)[10] = &amp;a;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9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031690"/>
            <a:ext cx="8229600" cy="1393041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谢谢</a:t>
            </a:r>
            <a:r>
              <a:rPr lang="zh-CN" altLang="en-US" sz="4800" dirty="0" smtClean="0"/>
              <a:t>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d[0]</a:t>
            </a:r>
            <a:r>
              <a:rPr lang="zh-CN" altLang="en-US" sz="4000" dirty="0" smtClean="0"/>
              <a:t>如何定位？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29643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9643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3" name="矩形 72"/>
          <p:cNvSpPr/>
          <p:nvPr/>
        </p:nvSpPr>
        <p:spPr>
          <a:xfrm>
            <a:off x="529643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4" name="矩形 73"/>
          <p:cNvSpPr/>
          <p:nvPr/>
        </p:nvSpPr>
        <p:spPr>
          <a:xfrm>
            <a:off x="529643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75" name="矩形 74"/>
          <p:cNvSpPr/>
          <p:nvPr/>
        </p:nvSpPr>
        <p:spPr>
          <a:xfrm>
            <a:off x="529643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529643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[]</a:t>
            </a: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529643" y="2166438"/>
            <a:ext cx="792092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2123226" y="2154562"/>
            <a:ext cx="2614245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" y="3002748"/>
            <a:ext cx="467544" cy="202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017356" y="2783706"/>
            <a:ext cx="3235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这块内存的首</a:t>
            </a:r>
            <a:r>
              <a:rPr lang="zh-CN" altLang="en-US" b="1" dirty="0" smtClean="0"/>
              <a:t>地址</a:t>
            </a:r>
            <a:endParaRPr lang="en-US" altLang="zh-CN" b="1" dirty="0"/>
          </a:p>
          <a:p>
            <a:r>
              <a:rPr lang="en-US" altLang="zh-CN" b="1" dirty="0" smtClean="0"/>
              <a:t>&amp;(d[0]), =0x0028FF1C</a:t>
            </a:r>
            <a:r>
              <a:rPr lang="zh-CN" altLang="en-US" b="1" dirty="0"/>
              <a:t>，指针类型为</a:t>
            </a:r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Content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b="1" dirty="0"/>
              <a:t>，即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*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sizeof</a:t>
            </a:r>
            <a:r>
              <a:rPr lang="zh-CN" altLang="en-US" b="1" dirty="0" smtClean="0"/>
              <a:t>获取这块内存大小</a:t>
            </a:r>
            <a:endParaRPr lang="en-US" altLang="zh-CN" b="1" dirty="0" smtClean="0"/>
          </a:p>
          <a:p>
            <a:r>
              <a:rPr lang="en-US" altLang="zh-CN" b="1" dirty="0" err="1" smtClean="0"/>
              <a:t>sizeof</a:t>
            </a:r>
            <a:r>
              <a:rPr lang="en-US" altLang="zh-CN" b="1" dirty="0" smtClean="0"/>
              <a:t>(d[0]), =4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d[0]</a:t>
            </a:r>
            <a:r>
              <a:rPr lang="zh-CN" altLang="en-US" b="1" dirty="0" smtClean="0"/>
              <a:t>获得这块内存的值</a:t>
            </a:r>
            <a:endParaRPr lang="en-US" altLang="zh-CN" b="1" dirty="0" smtClean="0"/>
          </a:p>
        </p:txBody>
      </p:sp>
      <p:sp>
        <p:nvSpPr>
          <p:cNvPr id="58" name="矩形 57"/>
          <p:cNvSpPr/>
          <p:nvPr/>
        </p:nvSpPr>
        <p:spPr>
          <a:xfrm>
            <a:off x="4242674" y="293552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59" name="矩形 58"/>
          <p:cNvSpPr/>
          <p:nvPr/>
        </p:nvSpPr>
        <p:spPr>
          <a:xfrm>
            <a:off x="4242674" y="329361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42674" y="365226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N:?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42674" y="4010347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42674" y="4375689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242674" y="4733773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60831" y="431816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定位</a:t>
            </a:r>
            <a:r>
              <a:rPr lang="en-US" altLang="zh-CN" b="1" dirty="0" smtClean="0">
                <a:solidFill>
                  <a:srgbClr val="FF0000"/>
                </a:solidFill>
              </a:rPr>
              <a:t>d[0]</a:t>
            </a:r>
          </a:p>
        </p:txBody>
      </p:sp>
      <p:sp>
        <p:nvSpPr>
          <p:cNvPr id="69" name="矩形 68"/>
          <p:cNvSpPr/>
          <p:nvPr/>
        </p:nvSpPr>
        <p:spPr>
          <a:xfrm>
            <a:off x="2393173" y="4625592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0x0028FF1C+4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×0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12876" y="4348593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  <p:cxnSp>
        <p:nvCxnSpPr>
          <p:cNvPr id="102" name="曲线连接符 101"/>
          <p:cNvCxnSpPr>
            <a:stCxn id="101" idx="3"/>
            <a:endCxn id="58" idx="1"/>
          </p:cNvCxnSpPr>
          <p:nvPr/>
        </p:nvCxnSpPr>
        <p:spPr>
          <a:xfrm flipV="1">
            <a:off x="2443416" y="3114571"/>
            <a:ext cx="1799258" cy="15571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321733" y="2143591"/>
            <a:ext cx="2920941" cy="79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177701" y="2154563"/>
            <a:ext cx="3658556" cy="78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*</a:t>
            </a:r>
            <a:r>
              <a:rPr lang="en-US" altLang="zh-CN" sz="4000" dirty="0" smtClean="0"/>
              <a:t>+Address</a:t>
            </a:r>
            <a:r>
              <a:rPr lang="zh-CN" altLang="en-US" sz="4000" dirty="0" smtClean="0"/>
              <a:t>定位内存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1321731" y="2166436"/>
            <a:ext cx="1387899" cy="140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025537" y="2154563"/>
            <a:ext cx="1711934" cy="141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38329" y="3363838"/>
            <a:ext cx="2279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(*p)[4];</a:t>
            </a:r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nt</a:t>
            </a:r>
            <a:r>
              <a:rPr lang="en-US" altLang="zh-CN" b="1" dirty="0" smtClean="0"/>
              <a:t>* q;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假设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的值</a:t>
            </a:r>
            <a:endParaRPr lang="en-US" altLang="zh-CN" b="1" dirty="0" smtClean="0"/>
          </a:p>
          <a:p>
            <a:r>
              <a:rPr lang="zh-CN" altLang="en-US" b="1" dirty="0" smtClean="0"/>
              <a:t>都是</a:t>
            </a:r>
            <a:r>
              <a:rPr lang="en-US" altLang="zh-CN" b="1" dirty="0" smtClean="0"/>
              <a:t>0x0028FF1C</a:t>
            </a:r>
          </a:p>
        </p:txBody>
      </p:sp>
      <p:sp>
        <p:nvSpPr>
          <p:cNvPr id="58" name="矩形 57"/>
          <p:cNvSpPr/>
          <p:nvPr/>
        </p:nvSpPr>
        <p:spPr>
          <a:xfrm>
            <a:off x="2616392" y="3384720"/>
            <a:ext cx="3044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*p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定位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个字节大小的连续内存单元</a:t>
            </a:r>
            <a:endParaRPr lang="en-US" altLang="zh-CN" b="1" dirty="0" smtClean="0"/>
          </a:p>
          <a:p>
            <a:r>
              <a:rPr lang="zh-CN" altLang="en-US" b="1" dirty="0" smtClean="0"/>
              <a:t>这个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个字节存的是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int</a:t>
            </a:r>
            <a:endParaRPr lang="en-US" altLang="zh-CN" b="1" dirty="0" smtClean="0"/>
          </a:p>
        </p:txBody>
      </p:sp>
      <p:sp>
        <p:nvSpPr>
          <p:cNvPr id="67" name="矩形 66"/>
          <p:cNvSpPr/>
          <p:nvPr/>
        </p:nvSpPr>
        <p:spPr>
          <a:xfrm>
            <a:off x="5801333" y="3384720"/>
            <a:ext cx="3044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*q</a:t>
            </a:r>
            <a:br>
              <a:rPr lang="en-US" altLang="zh-CN" b="1" dirty="0" smtClean="0"/>
            </a:br>
            <a:endParaRPr lang="en-US" altLang="zh-CN" b="1" dirty="0"/>
          </a:p>
          <a:p>
            <a:r>
              <a:rPr lang="zh-CN" altLang="en-US" b="1" dirty="0" smtClean="0"/>
              <a:t>定位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个字节大小的连续内存单元</a:t>
            </a:r>
            <a:endParaRPr lang="en-US" altLang="zh-CN" b="1" dirty="0" smtClean="0"/>
          </a:p>
          <a:p>
            <a:r>
              <a:rPr lang="zh-CN" altLang="en-US" b="1" dirty="0" smtClean="0"/>
              <a:t>这个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个字节存的是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altLang="zh-CN" b="1" dirty="0" err="1" smtClean="0"/>
              <a:t>int</a:t>
            </a:r>
            <a:endParaRPr lang="en-US" altLang="zh-CN" b="1" dirty="0" smtClean="0"/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1321731" y="2166436"/>
            <a:ext cx="4587614" cy="140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177699" y="2166437"/>
            <a:ext cx="3731646" cy="140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35873" y="2643758"/>
            <a:ext cx="218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指针的类型决定了定位的内存的形态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*</a:t>
            </a:r>
            <a:r>
              <a:rPr lang="en-US" altLang="zh-CN" sz="4000" dirty="0" smtClean="0"/>
              <a:t>+Address</a:t>
            </a:r>
            <a:r>
              <a:rPr lang="zh-CN" altLang="en-US" sz="4000" dirty="0" smtClean="0"/>
              <a:t>定位内存</a:t>
            </a:r>
            <a:endParaRPr lang="zh-CN" alt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868777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1321731" y="2166436"/>
            <a:ext cx="1387899" cy="140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025537" y="2166436"/>
            <a:ext cx="8129" cy="140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309597" y="2366184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0x0028FF2C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38329" y="3363838"/>
            <a:ext cx="2279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doulbe</a:t>
            </a:r>
            <a:r>
              <a:rPr lang="en-US" altLang="zh-CN" b="1" dirty="0"/>
              <a:t>* </a:t>
            </a:r>
            <a:r>
              <a:rPr lang="en-US" altLang="zh-CN" b="1" dirty="0" smtClean="0"/>
              <a:t>m;</a:t>
            </a:r>
            <a:endParaRPr lang="en-US" altLang="zh-CN" b="1" dirty="0"/>
          </a:p>
          <a:p>
            <a:r>
              <a:rPr lang="en-US" altLang="zh-CN" b="1" dirty="0" smtClean="0"/>
              <a:t>char (*n)[16];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假设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和</a:t>
            </a:r>
            <a:r>
              <a:rPr lang="en-US" altLang="zh-CN" b="1" dirty="0"/>
              <a:t>n</a:t>
            </a:r>
            <a:r>
              <a:rPr lang="zh-CN" altLang="en-US" b="1" dirty="0" smtClean="0"/>
              <a:t>的值</a:t>
            </a:r>
            <a:endParaRPr lang="en-US" altLang="zh-CN" b="1" dirty="0" smtClean="0"/>
          </a:p>
          <a:p>
            <a:r>
              <a:rPr lang="zh-CN" altLang="en-US" b="1" dirty="0" smtClean="0"/>
              <a:t>都是</a:t>
            </a:r>
            <a:r>
              <a:rPr lang="en-US" altLang="zh-CN" b="1" dirty="0" smtClean="0"/>
              <a:t>0x0028FF1C</a:t>
            </a:r>
          </a:p>
        </p:txBody>
      </p:sp>
      <p:sp>
        <p:nvSpPr>
          <p:cNvPr id="58" name="矩形 57"/>
          <p:cNvSpPr/>
          <p:nvPr/>
        </p:nvSpPr>
        <p:spPr>
          <a:xfrm>
            <a:off x="2616391" y="3384720"/>
            <a:ext cx="3184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*m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定位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个字节大小的连续内存单元</a:t>
            </a:r>
            <a:endParaRPr lang="en-US" altLang="zh-CN" b="1" dirty="0" smtClean="0"/>
          </a:p>
          <a:p>
            <a:r>
              <a:rPr lang="zh-CN" altLang="en-US" b="1" dirty="0" smtClean="0"/>
              <a:t>这个</a:t>
            </a:r>
            <a:r>
              <a:rPr lang="en-US" altLang="zh-CN" b="1" dirty="0"/>
              <a:t>8</a:t>
            </a:r>
            <a:r>
              <a:rPr lang="zh-CN" altLang="en-US" b="1" dirty="0" smtClean="0"/>
              <a:t>个字节存的是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double</a:t>
            </a:r>
          </a:p>
        </p:txBody>
      </p:sp>
      <p:sp>
        <p:nvSpPr>
          <p:cNvPr id="67" name="矩形 66"/>
          <p:cNvSpPr/>
          <p:nvPr/>
        </p:nvSpPr>
        <p:spPr>
          <a:xfrm>
            <a:off x="5801332" y="3384720"/>
            <a:ext cx="3235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*n</a:t>
            </a:r>
            <a:br>
              <a:rPr lang="en-US" altLang="zh-CN" b="1" dirty="0" smtClean="0"/>
            </a:br>
            <a:endParaRPr lang="en-US" altLang="zh-CN" b="1" dirty="0"/>
          </a:p>
          <a:p>
            <a:r>
              <a:rPr lang="zh-CN" altLang="en-US" b="1" dirty="0" smtClean="0"/>
              <a:t>定位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个字节大小的连续内存单元</a:t>
            </a:r>
            <a:endParaRPr lang="en-US" altLang="zh-CN" b="1" dirty="0" smtClean="0"/>
          </a:p>
          <a:p>
            <a:r>
              <a:rPr lang="zh-CN" altLang="en-US" b="1" dirty="0" smtClean="0"/>
              <a:t>这个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个字节存的是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char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1321731" y="2166436"/>
            <a:ext cx="4587614" cy="140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4737471" y="2166436"/>
            <a:ext cx="1171874" cy="140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48376" y="2735516"/>
            <a:ext cx="2600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(*p)[4</a:t>
            </a:r>
            <a:r>
              <a:rPr lang="en-US" altLang="zh-CN" b="1" dirty="0" smtClean="0">
                <a:solidFill>
                  <a:srgbClr val="FF0000"/>
                </a:solidFill>
              </a:rPr>
              <a:t>] vs. char(*n)[16]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int</a:t>
            </a:r>
            <a:r>
              <a:rPr lang="en-US" altLang="zh-CN" sz="4000" dirty="0" smtClean="0"/>
              <a:t> f[2][3]</a:t>
            </a:r>
            <a:r>
              <a:rPr lang="zh-CN" altLang="en-US" sz="4000" dirty="0" smtClean="0"/>
              <a:t>的内存是怎么样的？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57585" y="2988662"/>
            <a:ext cx="550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size</a:t>
            </a:r>
            <a:r>
              <a:rPr lang="zh-CN" altLang="en-US" b="1" dirty="0" smtClean="0"/>
              <a:t>为什么是</a:t>
            </a:r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/>
              <a:t>？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[3])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2</a:t>
            </a:r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content</a:t>
            </a:r>
            <a:r>
              <a:rPr lang="zh-CN" altLang="en-US" b="1" dirty="0" smtClean="0"/>
              <a:t>为什么是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[2][3]</a:t>
            </a:r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为什么是</a:t>
            </a:r>
            <a:r>
              <a:rPr lang="en-US" altLang="zh-CN" dirty="0" smtClean="0">
                <a:solidFill>
                  <a:srgbClr val="FF0000"/>
                </a:solidFill>
              </a:rPr>
              <a:t>0x0028FF1C 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一样？</a:t>
            </a:r>
            <a:endParaRPr lang="en-US" altLang="zh-CN" dirty="0"/>
          </a:p>
          <a:p>
            <a:r>
              <a:rPr lang="zh-CN" altLang="en-US" b="1" dirty="0" smtClean="0"/>
              <a:t>思考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Type</a:t>
            </a:r>
            <a:r>
              <a:rPr lang="zh-CN" altLang="en-US" b="1" dirty="0" smtClean="0"/>
              <a:t>为什么是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(*)[3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en-US" altLang="zh-C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24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f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[2][3]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(*)[3]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3343223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45126" y="4674080"/>
            <a:ext cx="585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数组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r>
              <a:rPr lang="zh-CN" altLang="en-US" b="1" dirty="0" smtClean="0">
                <a:solidFill>
                  <a:srgbClr val="FF0000"/>
                </a:solidFill>
              </a:rPr>
              <a:t>一定是指向数组第一个元素的指针</a:t>
            </a:r>
            <a:r>
              <a:rPr lang="en-US" altLang="zh-CN" b="1" dirty="0" smtClean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(*)[3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6521533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0025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0x0028FF33</a:t>
            </a:r>
          </a:p>
        </p:txBody>
      </p:sp>
      <p:sp>
        <p:nvSpPr>
          <p:cNvPr id="5" name="矩形 4"/>
          <p:cNvSpPr/>
          <p:nvPr/>
        </p:nvSpPr>
        <p:spPr>
          <a:xfrm>
            <a:off x="2111930" y="2269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3624" y="4289159"/>
            <a:ext cx="535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这个数组内存包含两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元素，每一个元素是是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[3]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60048" y="2269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/>
              <a:t>sizeof</a:t>
            </a:r>
            <a:r>
              <a:rPr lang="en-US" altLang="zh-CN" sz="4000" dirty="0" smtClean="0"/>
              <a:t>(f)=?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1504" y="3584624"/>
            <a:ext cx="417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</a:t>
            </a:r>
            <a:r>
              <a:rPr lang="zh-CN" altLang="en-US" b="1" dirty="0"/>
              <a:t>是这块内存的别名</a:t>
            </a:r>
            <a:r>
              <a:rPr lang="zh-CN" altLang="en-US" b="1" dirty="0" smtClean="0"/>
              <a:t>，因此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(f)=24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24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f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[2][3]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(*)[3]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3343223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21533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0025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0x0028FF33</a:t>
            </a:r>
          </a:p>
        </p:txBody>
      </p:sp>
      <p:sp>
        <p:nvSpPr>
          <p:cNvPr id="5" name="矩形 4"/>
          <p:cNvSpPr/>
          <p:nvPr/>
        </p:nvSpPr>
        <p:spPr>
          <a:xfrm>
            <a:off x="2111930" y="2269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6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6667"/>
            <a:ext cx="8229600" cy="68277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&amp;f</a:t>
            </a:r>
            <a:r>
              <a:rPr lang="zh-CN" altLang="en-US" sz="4000" dirty="0" smtClean="0"/>
              <a:t>的值和类型是什么？</a:t>
            </a:r>
            <a:endParaRPr lang="zh-CN" altLang="en-US" sz="4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73492" y="3410640"/>
            <a:ext cx="457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&amp;f</a:t>
            </a:r>
            <a:r>
              <a:rPr lang="zh-CN" altLang="en-US" b="1" dirty="0" smtClean="0"/>
              <a:t>是获得这个内存的首地址，类型是</a:t>
            </a:r>
            <a:r>
              <a:rPr lang="zh-CN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CN" b="1" dirty="0" smtClean="0">
                <a:solidFill>
                  <a:srgbClr val="FF0000"/>
                </a:solidFill>
              </a:rPr>
              <a:t>Content</a:t>
            </a:r>
            <a:r>
              <a:rPr lang="zh-CN" altLang="en-US" b="1" dirty="0" smtClean="0"/>
              <a:t>的指针类型，因此类型是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(*)[2][3]</a:t>
            </a:r>
          </a:p>
          <a:p>
            <a:endParaRPr lang="en-US" altLang="zh-CN" b="1" dirty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(*p)[2][3] = &amp;f;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5985" y="2353386"/>
            <a:ext cx="135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 rot="5400000">
            <a:off x="889683" y="1711542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1105707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5400000">
            <a:off x="1313602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5400000">
            <a:off x="1529626" y="1711542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5400000">
            <a:off x="174565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5400000">
            <a:off x="1961675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5400000">
            <a:off x="2169570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2385594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波形 60"/>
          <p:cNvSpPr/>
          <p:nvPr/>
        </p:nvSpPr>
        <p:spPr>
          <a:xfrm rot="16200000">
            <a:off x="8131233" y="1542494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波形 61"/>
          <p:cNvSpPr/>
          <p:nvPr/>
        </p:nvSpPr>
        <p:spPr>
          <a:xfrm rot="16200000">
            <a:off x="493639" y="1531522"/>
            <a:ext cx="648072" cy="576064"/>
          </a:xfrm>
          <a:prstGeom prst="wav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89516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12599" y="287351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12599" y="323159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S: 24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12599" y="359024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N: f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12599" y="3948332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[2][3]</a:t>
            </a:r>
          </a:p>
        </p:txBody>
      </p:sp>
      <p:sp>
        <p:nvSpPr>
          <p:cNvPr id="75" name="矩形 74"/>
          <p:cNvSpPr/>
          <p:nvPr/>
        </p:nvSpPr>
        <p:spPr>
          <a:xfrm>
            <a:off x="1512599" y="4313674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V: </a:t>
            </a:r>
            <a:r>
              <a:rPr lang="en-US" altLang="zh-CN" dirty="0">
                <a:solidFill>
                  <a:srgbClr val="FF0000"/>
                </a:solidFill>
              </a:rPr>
              <a:t>0x0028FF1C</a:t>
            </a:r>
          </a:p>
        </p:txBody>
      </p:sp>
      <p:sp>
        <p:nvSpPr>
          <p:cNvPr id="76" name="矩形 75"/>
          <p:cNvSpPr/>
          <p:nvPr/>
        </p:nvSpPr>
        <p:spPr>
          <a:xfrm>
            <a:off x="1512599" y="4671758"/>
            <a:ext cx="1593583" cy="358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T: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(*)[3]</a:t>
            </a:r>
          </a:p>
        </p:txBody>
      </p:sp>
      <p:cxnSp>
        <p:nvCxnSpPr>
          <p:cNvPr id="77" name="直接连接符 76"/>
          <p:cNvCxnSpPr/>
          <p:nvPr/>
        </p:nvCxnSpPr>
        <p:spPr>
          <a:xfrm flipH="1" flipV="1">
            <a:off x="1321734" y="2166438"/>
            <a:ext cx="190865" cy="7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3106182" y="2154562"/>
            <a:ext cx="3343223" cy="71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4442" y="3588827"/>
            <a:ext cx="120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</a:rPr>
              <a:t>的内存六元组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 rot="5400000">
            <a:off x="2601618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5400000">
            <a:off x="2809513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 rot="5400000">
            <a:off x="3025537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rot="5400000">
            <a:off x="3241561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5400000">
            <a:off x="3449456" y="1711909"/>
            <a:ext cx="648072" cy="21602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 rot="5400000">
            <a:off x="366548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 rot="5400000">
            <a:off x="3881504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5400000">
            <a:off x="408939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 rot="5400000">
            <a:off x="430542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5400000">
            <a:off x="452144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 rot="5400000">
            <a:off x="4729342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5400000">
            <a:off x="4945366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 rot="5400000">
            <a:off x="5161390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5400000">
            <a:off x="5369285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5400000">
            <a:off x="5585309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3241561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0x0028FF28</a:t>
            </a:r>
          </a:p>
        </p:txBody>
      </p:sp>
      <p:sp>
        <p:nvSpPr>
          <p:cNvPr id="96" name="矩形 95"/>
          <p:cNvSpPr/>
          <p:nvPr/>
        </p:nvSpPr>
        <p:spPr>
          <a:xfrm rot="5400000">
            <a:off x="5801333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5400000">
            <a:off x="6017357" y="1711909"/>
            <a:ext cx="648072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5400000">
            <a:off x="623338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5400000">
            <a:off x="6441276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5400000">
            <a:off x="6657300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5400000">
            <a:off x="6877974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rot="5400000">
            <a:off x="7093998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5400000">
            <a:off x="7310022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 rot="5400000">
            <a:off x="7517917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5400000">
            <a:off x="7733941" y="1711909"/>
            <a:ext cx="648072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421720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21533" y="2166436"/>
            <a:ext cx="0" cy="20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0025" y="236618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0x0028FF33</a:t>
            </a:r>
          </a:p>
        </p:txBody>
      </p:sp>
      <p:sp>
        <p:nvSpPr>
          <p:cNvPr id="5" name="矩形 4"/>
          <p:cNvSpPr/>
          <p:nvPr/>
        </p:nvSpPr>
        <p:spPr>
          <a:xfrm>
            <a:off x="2111930" y="226919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元素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2753</Words>
  <Application>Microsoft Office PowerPoint</Application>
  <PresentationFormat>全屏显示(16:9)</PresentationFormat>
  <Paragraphs>581</Paragraphs>
  <Slides>38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C语言内存管理和指针交流研讨</vt:lpstr>
      <vt:lpstr>回顾一下int a=10</vt:lpstr>
      <vt:lpstr>回顾一下一维数组int d[4]</vt:lpstr>
      <vt:lpstr>d[0]如何定位？</vt:lpstr>
      <vt:lpstr>*+Address定位内存</vt:lpstr>
      <vt:lpstr>*+Address定位内存</vt:lpstr>
      <vt:lpstr>int f[2][3]的内存是怎么样的？</vt:lpstr>
      <vt:lpstr>sizeof(f)=?</vt:lpstr>
      <vt:lpstr>&amp;f的值和类型是什么？</vt:lpstr>
      <vt:lpstr>定位f[0]</vt:lpstr>
      <vt:lpstr>定位f[0]</vt:lpstr>
      <vt:lpstr>定位f[0][1]</vt:lpstr>
      <vt:lpstr>总结一下</vt:lpstr>
      <vt:lpstr>以int d[3][4][5]为例 </vt:lpstr>
      <vt:lpstr>以int d[3][4][5]为例 </vt:lpstr>
      <vt:lpstr>以int d[3][4][5]为例 </vt:lpstr>
      <vt:lpstr>以int d[3][4][5]为例 </vt:lpstr>
      <vt:lpstr>以int d[3][4][5]为例 </vt:lpstr>
      <vt:lpstr>到底什么是值传递：函数参数</vt:lpstr>
      <vt:lpstr>到底什么是值传递：函数参数</vt:lpstr>
      <vt:lpstr>到底什么是值传递：函数参数</vt:lpstr>
      <vt:lpstr>再看一个例子：int*</vt:lpstr>
      <vt:lpstr>再看一个例子：int*</vt:lpstr>
      <vt:lpstr>再看一个例子：int*</vt:lpstr>
      <vt:lpstr>再看一个例子：一维数组</vt:lpstr>
      <vt:lpstr>再看一个例子：一维数组</vt:lpstr>
      <vt:lpstr>再看一个例子：一维数组</vt:lpstr>
      <vt:lpstr>再看一个例子：二维数组</vt:lpstr>
      <vt:lpstr>再看一个例子：二维数组</vt:lpstr>
      <vt:lpstr>再看一个例子：二维数组</vt:lpstr>
      <vt:lpstr>再看一个例子：结构体</vt:lpstr>
      <vt:lpstr>关于结构体大小的问题</vt:lpstr>
      <vt:lpstr>malloc的问题</vt:lpstr>
      <vt:lpstr>malloc的问题</vt:lpstr>
      <vt:lpstr>数组指针和指针数组的问题</vt:lpstr>
      <vt:lpstr>用typedef帮助理解指针数组</vt:lpstr>
      <vt:lpstr>用typedef帮助理解指针数组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hao.sheng</dc:creator>
  <cp:lastModifiedBy>wahaha</cp:lastModifiedBy>
  <cp:revision>1147</cp:revision>
  <dcterms:created xsi:type="dcterms:W3CDTF">2011-09-07T04:12:00Z</dcterms:created>
  <dcterms:modified xsi:type="dcterms:W3CDTF">2020-06-06T10:42:53Z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