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47" r:id="rId3"/>
    <p:sldId id="335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69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8" r:id="rId23"/>
    <p:sldId id="371" r:id="rId24"/>
    <p:sldId id="370" r:id="rId25"/>
    <p:sldId id="372" r:id="rId26"/>
    <p:sldId id="366" r:id="rId27"/>
    <p:sldId id="367" r:id="rId28"/>
    <p:sldId id="377" r:id="rId29"/>
    <p:sldId id="378" r:id="rId30"/>
    <p:sldId id="379" r:id="rId31"/>
    <p:sldId id="380" r:id="rId32"/>
    <p:sldId id="381" r:id="rId33"/>
    <p:sldId id="373" r:id="rId34"/>
    <p:sldId id="374" r:id="rId35"/>
    <p:sldId id="375" r:id="rId36"/>
    <p:sldId id="376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266" r:id="rId4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08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84922" autoAdjust="0"/>
  </p:normalViewPr>
  <p:slideViewPr>
    <p:cSldViewPr>
      <p:cViewPr varScale="1">
        <p:scale>
          <a:sx n="95" d="100"/>
          <a:sy n="95" d="100"/>
        </p:scale>
        <p:origin x="-1013" y="-58"/>
      </p:cViewPr>
      <p:guideLst>
        <p:guide orient="horz" pos="2160"/>
        <p:guide orient="horz" pos="1620"/>
        <p:guide pos="2908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BA62F-3BB1-400A-B736-15CFD2BC9AF6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FE8B-965F-4E98-AE29-A33D9CA7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9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5546"/>
            <a:ext cx="2057400" cy="39964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5546"/>
            <a:ext cx="6019800" cy="39964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91631"/>
            <a:ext cx="4038600" cy="31029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91631"/>
            <a:ext cx="4038600" cy="31029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9786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1690"/>
            <a:ext cx="4040188" cy="2562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49786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031690"/>
            <a:ext cx="4041775" cy="2562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73554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35547"/>
            <a:ext cx="5111750" cy="38590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653649"/>
            <a:ext cx="3008313" cy="2940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789552"/>
            <a:ext cx="5486400" cy="27561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43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42392"/>
            <a:ext cx="8229600" cy="749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91631"/>
            <a:ext cx="8229600" cy="323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947A-51EB-4FCF-B30A-6150A8058885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2031691"/>
            <a:ext cx="6047532" cy="535784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语言内存管理和指针交流研讨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14604" y="3214692"/>
            <a:ext cx="4400536" cy="14452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荣文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戈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2020-05-30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再观察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a=10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0218" y="235338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45002" y="2534229"/>
            <a:ext cx="413408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0218" y="256128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45002" y="2742125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0218" y="277730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45002" y="2958149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0218" y="2993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45002" y="3174174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Address</a:t>
            </a: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Size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Name</a:t>
            </a: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Content</a:t>
            </a: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Value</a:t>
            </a: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485571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Type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18804" y="1840861"/>
            <a:ext cx="134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内存</a:t>
            </a:r>
            <a:r>
              <a:rPr lang="zh-CN" altLang="en-US" b="1" dirty="0" smtClean="0">
                <a:solidFill>
                  <a:srgbClr val="FF0000"/>
                </a:solidFill>
              </a:rPr>
              <a:t>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0152" y="1707654"/>
            <a:ext cx="21990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Address: </a:t>
            </a:r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</a:p>
          <a:p>
            <a:r>
              <a:rPr lang="en-US" altLang="zh-CN" dirty="0"/>
              <a:t>Size: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/>
              <a:t>Name: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altLang="zh-CN" dirty="0"/>
              <a:t>Content: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altLang="zh-CN" dirty="0"/>
              <a:t>Type: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44465" y="3693928"/>
            <a:ext cx="378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思考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Content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Type</a:t>
            </a:r>
            <a:r>
              <a:rPr lang="zh-CN" altLang="en-US" b="1" dirty="0" smtClean="0">
                <a:solidFill>
                  <a:srgbClr val="FF0000"/>
                </a:solidFill>
              </a:rPr>
              <a:t>都是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             区别是什么？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思考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这六个属性值都必须有吗？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思考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这六个属性值能修改吗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a</a:t>
            </a:r>
            <a:r>
              <a:rPr lang="zh-CN" altLang="en-US" sz="4000" dirty="0" smtClean="0"/>
              <a:t>到底是什么？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2217946" y="255144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217946" y="276746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217946" y="297535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217946" y="319138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221861" y="340740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221861" y="362343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221861" y="383132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221861" y="404735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221861" y="426337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217946" y="197537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9754" y="269463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804538" y="2875476"/>
            <a:ext cx="413408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9754" y="290252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804538" y="3083372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9754" y="311855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804538" y="3299396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9754" y="333457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804538" y="3515421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869933" y="2616489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66018" y="3623432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43004" y="212047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8078" y="2452719"/>
            <a:ext cx="2511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</a:t>
            </a:r>
            <a:r>
              <a:rPr lang="en-US" altLang="zh-CN" dirty="0" smtClean="0"/>
              <a:t>15;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b = a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* p=&amp;a;</a:t>
            </a:r>
          </a:p>
          <a:p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c =</a:t>
            </a:r>
            <a:r>
              <a:rPr lang="en-US" altLang="zh-CN" dirty="0" err="1"/>
              <a:t>sizeof</a:t>
            </a:r>
            <a:r>
              <a:rPr lang="en-US" altLang="zh-CN" dirty="0"/>
              <a:t>(a</a:t>
            </a:r>
            <a:r>
              <a:rPr lang="en-US" altLang="zh-CN" dirty="0" smtClean="0"/>
              <a:t>);</a:t>
            </a:r>
            <a:endParaRPr lang="en-US" altLang="zh-CN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6153042" y="4030878"/>
            <a:ext cx="277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一样的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，关注的六</a:t>
            </a:r>
            <a:r>
              <a:rPr lang="zh-CN" altLang="en-US" b="1" dirty="0" smtClean="0">
                <a:solidFill>
                  <a:srgbClr val="FF0000"/>
                </a:solidFill>
              </a:rPr>
              <a:t>元组中元素</a:t>
            </a:r>
            <a:r>
              <a:rPr lang="zh-CN" altLang="en-US" b="1" dirty="0" smtClean="0">
                <a:solidFill>
                  <a:srgbClr val="FF0000"/>
                </a:solidFill>
              </a:rPr>
              <a:t>是否相同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为什么？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8078" y="197537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观察</a:t>
            </a:r>
            <a:r>
              <a:rPr lang="zh-CN" altLang="en-US" b="1" dirty="0" smtClean="0">
                <a:solidFill>
                  <a:srgbClr val="FF0000"/>
                </a:solidFill>
              </a:rPr>
              <a:t>下面四</a:t>
            </a:r>
            <a:r>
              <a:rPr lang="zh-CN" altLang="en-US" b="1" dirty="0" smtClean="0">
                <a:solidFill>
                  <a:srgbClr val="FF0000"/>
                </a:solidFill>
              </a:rPr>
              <a:t>个语句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02122" y="2597191"/>
            <a:ext cx="1574856" cy="2157114"/>
            <a:chOff x="3923928" y="1551218"/>
            <a:chExt cx="1368152" cy="2157114"/>
          </a:xfrm>
        </p:grpSpPr>
        <p:sp>
          <p:nvSpPr>
            <p:cNvPr id="51" name="矩形 50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chemeClr val="tx1"/>
                  </a:solidFill>
                </a:rPr>
                <a:t>0x0028FF11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10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917697" y="1491630"/>
            <a:ext cx="10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a=10;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a=15</a:t>
            </a:r>
            <a:r>
              <a:rPr lang="zh-CN" altLang="en-US" sz="4000" dirty="0" smtClean="0"/>
              <a:t>发生了什么？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2483768" y="237200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483768" y="258802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483768" y="27959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483768" y="301194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487683" y="322797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487683" y="344399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487683" y="365189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487683" y="386791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506743" y="408394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483768" y="179594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135755" y="2437054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131840" y="3443997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08827" y="192855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68344" y="28907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</a:t>
            </a:r>
            <a:r>
              <a:rPr lang="en-US" altLang="zh-CN" dirty="0">
                <a:solidFill>
                  <a:srgbClr val="FF0000"/>
                </a:solidFill>
              </a:rPr>
              <a:t>15</a:t>
            </a:r>
            <a:r>
              <a:rPr lang="en-US" altLang="zh-CN" dirty="0" smtClean="0"/>
              <a:t>;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067944" y="2417756"/>
            <a:ext cx="1574856" cy="2157114"/>
            <a:chOff x="3923928" y="1551218"/>
            <a:chExt cx="1368152" cy="2157114"/>
          </a:xfrm>
        </p:grpSpPr>
        <p:sp>
          <p:nvSpPr>
            <p:cNvPr id="51" name="矩形 50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chemeClr val="tx1"/>
                  </a:solidFill>
                </a:rPr>
                <a:t>0x0028FF11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曲线连接符 5"/>
          <p:cNvCxnSpPr>
            <a:stCxn id="33" idx="2"/>
          </p:cNvCxnSpPr>
          <p:nvPr/>
        </p:nvCxnSpPr>
        <p:spPr>
          <a:xfrm rot="5400000">
            <a:off x="6199548" y="2208622"/>
            <a:ext cx="823835" cy="292680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33" idx="1"/>
          </p:cNvCxnSpPr>
          <p:nvPr/>
        </p:nvCxnSpPr>
        <p:spPr>
          <a:xfrm rot="10800000">
            <a:off x="5642800" y="2437056"/>
            <a:ext cx="2025544" cy="63838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1464" y="242115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17509" y="35520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3242" y="25184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</a:p>
        </p:txBody>
      </p:sp>
      <p:cxnSp>
        <p:nvCxnSpPr>
          <p:cNvPr id="34" name="直接箭头连接符 33"/>
          <p:cNvCxnSpPr>
            <a:stCxn id="32" idx="3"/>
          </p:cNvCxnSpPr>
          <p:nvPr/>
        </p:nvCxnSpPr>
        <p:spPr>
          <a:xfrm flipV="1">
            <a:off x="2048026" y="2699277"/>
            <a:ext cx="413408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3242" y="27263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0x0028FF12</a:t>
            </a:r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 flipV="1">
            <a:off x="2048026" y="2907173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3242" y="294235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0x0028FF13</a:t>
            </a: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V="1">
            <a:off x="2048026" y="3123197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3242" y="315837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0x0028FF14</a:t>
            </a:r>
          </a:p>
        </p:txBody>
      </p:sp>
      <p:cxnSp>
        <p:nvCxnSpPr>
          <p:cNvPr id="44" name="直接箭头连接符 43"/>
          <p:cNvCxnSpPr>
            <a:stCxn id="43" idx="3"/>
          </p:cNvCxnSpPr>
          <p:nvPr/>
        </p:nvCxnSpPr>
        <p:spPr>
          <a:xfrm flipV="1">
            <a:off x="2048026" y="3339222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观察：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b=a</a:t>
            </a:r>
            <a:r>
              <a:rPr lang="zh-CN" altLang="en-US" sz="4000" dirty="0" smtClean="0"/>
              <a:t>；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0219" y="235338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0x0036FF10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45003" y="2534229"/>
            <a:ext cx="413407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0218" y="256128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0x0036FF11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45002" y="2742125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0218" y="277730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0x0036FF12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45002" y="2958149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0218" y="2993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0x0036FF13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45002" y="3174174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0x0036FF10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27031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33513" y="184420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58132" y="1951778"/>
            <a:ext cx="2227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 </a:t>
            </a:r>
            <a:r>
              <a:rPr lang="en-US" altLang="zh-CN" dirty="0">
                <a:solidFill>
                  <a:srgbClr val="FF0000"/>
                </a:solidFill>
              </a:rPr>
              <a:t>0x0036FF10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Size: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 smtClean="0"/>
              <a:t>Name</a:t>
            </a:r>
            <a:r>
              <a:rPr lang="en-US" altLang="zh-CN" dirty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altLang="zh-CN" dirty="0"/>
              <a:t>Content: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/>
              <a:t>Type: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62445" y="3938052"/>
            <a:ext cx="33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这个时候</a:t>
            </a:r>
            <a:r>
              <a:rPr lang="en-US" altLang="zh-CN" b="1" dirty="0" smtClean="0">
                <a:solidFill>
                  <a:srgbClr val="FF0000"/>
                </a:solidFill>
              </a:rPr>
              <a:t>value</a:t>
            </a:r>
            <a:r>
              <a:rPr lang="zh-CN" altLang="en-US" b="1" dirty="0" smtClean="0">
                <a:solidFill>
                  <a:srgbClr val="FF0000"/>
                </a:solidFill>
              </a:rPr>
              <a:t>有值吗？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31599" y="1380260"/>
            <a:ext cx="671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4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b=a</a:t>
            </a:r>
            <a:r>
              <a:rPr lang="zh-CN" altLang="en-US" sz="4000" dirty="0" smtClean="0"/>
              <a:t>时发生了什么？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5314290" y="24997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5314290" y="271576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5314290" y="29236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5314290" y="313968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5318205" y="335571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5318205" y="357173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5318205" y="37796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5318205" y="399565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5337265" y="4211678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5314290" y="1923678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966277" y="2564791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62362" y="3571734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39348" y="205629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98466" y="2545493"/>
            <a:ext cx="1574856" cy="2157114"/>
            <a:chOff x="3923928" y="1551218"/>
            <a:chExt cx="1368152" cy="2157114"/>
          </a:xfrm>
        </p:grpSpPr>
        <p:sp>
          <p:nvSpPr>
            <p:cNvPr id="51" name="矩形 50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chemeClr val="tx1"/>
                  </a:solidFill>
                </a:rPr>
                <a:t>0x0028FF11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接连接符 66"/>
          <p:cNvCxnSpPr/>
          <p:nvPr/>
        </p:nvCxnSpPr>
        <p:spPr>
          <a:xfrm flipV="1">
            <a:off x="1421120" y="2613793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417205" y="3620736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62933" y="210529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353309" y="2594495"/>
            <a:ext cx="1574856" cy="2157114"/>
            <a:chOff x="3923928" y="1551218"/>
            <a:chExt cx="1368152" cy="2157114"/>
          </a:xfrm>
        </p:grpSpPr>
        <p:sp>
          <p:nvSpPr>
            <p:cNvPr id="71" name="矩形 70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0x0036FF10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b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 rot="10800000">
            <a:off x="769133" y="254874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10800000">
            <a:off x="769133" y="276476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769133" y="297266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0800000">
            <a:off x="769133" y="318868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0800000">
            <a:off x="773048" y="34047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10800000">
            <a:off x="773048" y="362073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10800000">
            <a:off x="773048" y="382863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0800000">
            <a:off x="773048" y="404465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波形 84"/>
          <p:cNvSpPr/>
          <p:nvPr/>
        </p:nvSpPr>
        <p:spPr>
          <a:xfrm>
            <a:off x="792108" y="426068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波形 85"/>
          <p:cNvSpPr/>
          <p:nvPr/>
        </p:nvSpPr>
        <p:spPr>
          <a:xfrm>
            <a:off x="769133" y="197268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75052" y="149163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;</a:t>
            </a:r>
          </a:p>
        </p:txBody>
      </p:sp>
      <p:cxnSp>
        <p:nvCxnSpPr>
          <p:cNvPr id="15" name="曲线连接符 14"/>
          <p:cNvCxnSpPr>
            <a:stCxn id="57" idx="1"/>
            <a:endCxn id="75" idx="3"/>
          </p:cNvCxnSpPr>
          <p:nvPr/>
        </p:nvCxnSpPr>
        <p:spPr>
          <a:xfrm rot="10800000" flipV="1">
            <a:off x="3928166" y="4165088"/>
            <a:ext cx="2970301" cy="490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42072" y="218706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86748" y="38910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92" name="曲线连接符 91"/>
          <p:cNvCxnSpPr/>
          <p:nvPr/>
        </p:nvCxnSpPr>
        <p:spPr>
          <a:xfrm rot="5400000">
            <a:off x="3749509" y="1958323"/>
            <a:ext cx="785126" cy="4278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曲线连接符 93"/>
          <p:cNvCxnSpPr/>
          <p:nvPr/>
        </p:nvCxnSpPr>
        <p:spPr>
          <a:xfrm>
            <a:off x="4715844" y="1779664"/>
            <a:ext cx="2182622" cy="7658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089367" y="202595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观察</a:t>
            </a:r>
            <a:r>
              <a:rPr lang="zh-CN" altLang="en-US" sz="4000" dirty="0"/>
              <a:t>：</a:t>
            </a:r>
            <a:r>
              <a:rPr lang="en-US" altLang="zh-CN" sz="4000" dirty="0" err="1" smtClean="0"/>
              <a:t>int</a:t>
            </a:r>
            <a:r>
              <a:rPr lang="zh-CN" altLang="en-US" sz="4000" dirty="0" smtClean="0"/>
              <a:t>* </a:t>
            </a:r>
            <a:r>
              <a:rPr lang="en-US" altLang="zh-CN" sz="4000" dirty="0" smtClean="0"/>
              <a:t>p</a:t>
            </a:r>
            <a:r>
              <a:rPr lang="zh-CN" altLang="en-US" sz="4000" dirty="0" smtClean="0"/>
              <a:t>；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0983" y="235338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0x0046A521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64239" y="2534229"/>
            <a:ext cx="394171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0982" y="25612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64238" y="2742125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0982" y="277730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64238" y="2958149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0982" y="299333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64238" y="3174174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36103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58132" y="1839636"/>
            <a:ext cx="2217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Size: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/>
              <a:t>Name: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US" altLang="zh-CN" dirty="0"/>
              <a:t>Content: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/>
              <a:t>Type: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2445" y="3825910"/>
            <a:ext cx="3372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思考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：为什么</a:t>
            </a:r>
            <a:r>
              <a:rPr lang="en-US" altLang="zh-CN" b="1" dirty="0" smtClean="0">
                <a:solidFill>
                  <a:srgbClr val="FF0000"/>
                </a:solidFill>
              </a:rPr>
              <a:t>size</a:t>
            </a:r>
            <a:r>
              <a:rPr lang="zh-CN" altLang="en-US" b="1" dirty="0" smtClean="0">
                <a:solidFill>
                  <a:srgbClr val="FF0000"/>
                </a:solidFill>
              </a:rPr>
              <a:t>是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思考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：这个时候</a:t>
            </a:r>
            <a:r>
              <a:rPr lang="en-US" altLang="zh-CN" b="1" dirty="0" smtClean="0">
                <a:solidFill>
                  <a:srgbClr val="FF0000"/>
                </a:solidFill>
              </a:rPr>
              <a:t>value</a:t>
            </a:r>
            <a:r>
              <a:rPr lang="zh-CN" altLang="en-US" b="1" dirty="0" smtClean="0">
                <a:solidFill>
                  <a:srgbClr val="FF0000"/>
                </a:solidFill>
              </a:rPr>
              <a:t>有值吗？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15977" y="183006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改进一下：</a:t>
            </a:r>
            <a:r>
              <a:rPr lang="en-US" altLang="zh-CN" sz="4000" dirty="0" err="1" smtClean="0"/>
              <a:t>int</a:t>
            </a:r>
            <a:r>
              <a:rPr lang="zh-CN" altLang="en-US" sz="4000" dirty="0" smtClean="0"/>
              <a:t>* </a:t>
            </a:r>
            <a:r>
              <a:rPr lang="en-US" altLang="zh-CN" sz="4000" dirty="0" smtClean="0"/>
              <a:t>p</a:t>
            </a:r>
            <a:r>
              <a:rPr lang="en-US" altLang="zh-CN" sz="4000" dirty="0" smtClean="0">
                <a:solidFill>
                  <a:srgbClr val="FF0000"/>
                </a:solidFill>
              </a:rPr>
              <a:t>=NULL</a:t>
            </a:r>
            <a:r>
              <a:rPr lang="zh-CN" altLang="en-US" sz="4000" dirty="0" smtClean="0"/>
              <a:t>；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0983" y="235338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0x0046A521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64239" y="2534229"/>
            <a:ext cx="394171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0982" y="25612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64238" y="2742125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0982" y="277730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64238" y="2958149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0982" y="299333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0x0046A52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64238" y="3174174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15977" y="183006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2160" y="1775169"/>
            <a:ext cx="2217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Address: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Size: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/>
              <a:t>Name: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US" altLang="zh-CN" dirty="0"/>
              <a:t>Content: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</a:p>
          <a:p>
            <a:r>
              <a:rPr lang="en-US" altLang="zh-CN" dirty="0"/>
              <a:t>Type: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06148" y="3761443"/>
            <a:ext cx="3124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思考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：初始化为</a:t>
            </a:r>
            <a:r>
              <a:rPr lang="en-US" altLang="zh-CN" b="1" dirty="0" smtClean="0">
                <a:solidFill>
                  <a:srgbClr val="FF0000"/>
                </a:solidFill>
              </a:rPr>
              <a:t>NULL</a:t>
            </a:r>
            <a:r>
              <a:rPr lang="zh-CN" altLang="en-US" b="1" dirty="0" smtClean="0">
                <a:solidFill>
                  <a:srgbClr val="FF0000"/>
                </a:solidFill>
              </a:rPr>
              <a:t>的好处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思考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*的取值范围是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unsigned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还是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p</a:t>
            </a:r>
            <a:r>
              <a:rPr lang="en-US" altLang="zh-CN" sz="4000" dirty="0" smtClean="0"/>
              <a:t>=&amp;a</a:t>
            </a:r>
            <a:r>
              <a:rPr lang="zh-CN" altLang="en-US" sz="4000" dirty="0" smtClean="0"/>
              <a:t>发生了什么？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539552" y="216036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539552" y="237638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539552" y="258427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539552" y="28003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543467" y="301632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543467" y="323235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543467" y="344024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543467" y="36562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562527" y="387229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539552" y="158429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23727" y="2225409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23727" y="2583493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2123727" y="2942143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48" name="矩形 47"/>
          <p:cNvSpPr/>
          <p:nvPr/>
        </p:nvSpPr>
        <p:spPr>
          <a:xfrm>
            <a:off x="2123727" y="3300227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23727" y="3665569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123727" y="4023653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191539" y="2225409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7624" y="3232352"/>
            <a:ext cx="936103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58835" y="178939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ｐ内存六元组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rot="10800000">
            <a:off x="5364088" y="216036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5364088" y="237638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5364088" y="258427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5364088" y="28003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5368003" y="301632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5368003" y="323235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5368003" y="344024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5368003" y="36562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波形 56"/>
          <p:cNvSpPr/>
          <p:nvPr/>
        </p:nvSpPr>
        <p:spPr>
          <a:xfrm>
            <a:off x="5387063" y="387229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>
            <a:off x="5364088" y="158429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6016075" y="2225409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012160" y="3232352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89146" y="1716909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948264" y="2206111"/>
            <a:ext cx="1574856" cy="2157114"/>
            <a:chOff x="3923928" y="1551218"/>
            <a:chExt cx="1368152" cy="2157114"/>
          </a:xfrm>
        </p:grpSpPr>
        <p:sp>
          <p:nvSpPr>
            <p:cNvPr id="66" name="矩形 65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chemeClr val="tx1"/>
                  </a:solidFill>
                </a:rPr>
                <a:t>0x0028FF11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184156" y="126955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dirty="0"/>
              <a:t>=&amp;</a:t>
            </a:r>
            <a:r>
              <a:rPr lang="en-US" altLang="zh-CN" dirty="0" smtClean="0"/>
              <a:t>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cxnSp>
        <p:nvCxnSpPr>
          <p:cNvPr id="7" name="曲线连接符 6"/>
          <p:cNvCxnSpPr/>
          <p:nvPr/>
        </p:nvCxnSpPr>
        <p:spPr>
          <a:xfrm>
            <a:off x="4644008" y="1584296"/>
            <a:ext cx="2304256" cy="6218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4168" y="183276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/>
          <p:nvPr/>
        </p:nvCxnSpPr>
        <p:spPr>
          <a:xfrm rot="10800000" flipV="1">
            <a:off x="3635896" y="2404843"/>
            <a:ext cx="3384376" cy="144016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3705645" y="1616768"/>
            <a:ext cx="641110" cy="57617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954114" y="183276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19352" y="4512398"/>
            <a:ext cx="726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对什么操作？思考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：＆返回的是什么？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*的这个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是和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里面的</a:t>
            </a:r>
            <a:r>
              <a:rPr lang="en-US" altLang="zh-CN" b="1" dirty="0" smtClean="0">
                <a:solidFill>
                  <a:srgbClr val="FF0000"/>
                </a:solidFill>
              </a:rPr>
              <a:t>content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还是</a:t>
            </a:r>
            <a:r>
              <a:rPr lang="en-US" altLang="zh-CN" b="1" dirty="0" smtClean="0">
                <a:solidFill>
                  <a:srgbClr val="FF0000"/>
                </a:solidFill>
              </a:rPr>
              <a:t>type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对应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6748" y="328023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175" y="656667"/>
            <a:ext cx="853165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观察：</a:t>
            </a:r>
            <a:r>
              <a:rPr lang="en-US" altLang="zh-CN" sz="4000" dirty="0" smtClean="0"/>
              <a:t>unsigned 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c=</a:t>
            </a:r>
            <a:r>
              <a:rPr lang="en-US" altLang="zh-CN" sz="4000" dirty="0" err="1" smtClean="0"/>
              <a:t>sizeof</a:t>
            </a:r>
            <a:r>
              <a:rPr lang="en-US" altLang="zh-CN" sz="4000" dirty="0" smtClean="0"/>
              <a:t>(a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；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2058410" y="22101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2058410" y="24262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2058410" y="263411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2058410" y="28501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2062325" y="306616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2062325" y="32821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2062325" y="349008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062325" y="370610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081385" y="3922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2058410" y="163412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06175" y="235338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0x007785D1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1669049" y="2534229"/>
            <a:ext cx="389361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0982" y="25612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0x007785D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1664238" y="2742125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0982" y="277730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0x007785D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1664238" y="2958149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0982" y="299333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0x007785D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1664238" y="3174174"/>
            <a:ext cx="394172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42585" y="227524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0x007785D1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2585" y="263332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47" name="矩形 46"/>
          <p:cNvSpPr/>
          <p:nvPr/>
        </p:nvSpPr>
        <p:spPr>
          <a:xfrm>
            <a:off x="3642585" y="299197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2585" y="33500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smtClean="0">
                <a:solidFill>
                  <a:schemeClr val="tx1"/>
                </a:solidFill>
              </a:rPr>
              <a:t>unsigned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42585" y="37154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42585" y="4073486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smtClean="0">
                <a:solidFill>
                  <a:schemeClr val="tx1"/>
                </a:solidFill>
              </a:rPr>
              <a:t>unsigned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710397" y="2275242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6482" y="3282185"/>
            <a:ext cx="936103" cy="115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47138" y="184420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58132" y="1951778"/>
            <a:ext cx="2227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 </a:t>
            </a:r>
            <a:r>
              <a:rPr lang="en-US" altLang="zh-CN" dirty="0" smtClean="0">
                <a:solidFill>
                  <a:srgbClr val="FF0000"/>
                </a:solidFill>
              </a:rPr>
              <a:t>0x007785D1</a:t>
            </a:r>
          </a:p>
          <a:p>
            <a:r>
              <a:rPr lang="en-US" altLang="zh-CN" dirty="0" smtClean="0"/>
              <a:t>Size: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dirty="0" smtClean="0"/>
              <a:t>Name</a:t>
            </a:r>
            <a:r>
              <a:rPr lang="en-US" altLang="zh-CN" dirty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altLang="zh-CN" dirty="0"/>
              <a:t>Content: </a:t>
            </a:r>
            <a:r>
              <a:rPr lang="en-US" altLang="zh-CN" dirty="0" smtClean="0">
                <a:solidFill>
                  <a:srgbClr val="FF0000"/>
                </a:solidFill>
              </a:rPr>
              <a:t>unsigned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Value: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/>
              <a:t>Type: </a:t>
            </a:r>
            <a:r>
              <a:rPr lang="en-US" altLang="zh-CN" dirty="0" smtClean="0">
                <a:solidFill>
                  <a:srgbClr val="FF0000"/>
                </a:solidFill>
              </a:rPr>
              <a:t>unsigned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80112" y="3832191"/>
            <a:ext cx="3372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这个时候</a:t>
            </a:r>
            <a:r>
              <a:rPr lang="en-US" altLang="zh-CN" b="1" dirty="0" smtClean="0">
                <a:solidFill>
                  <a:srgbClr val="FF0000"/>
                </a:solidFill>
              </a:rPr>
              <a:t>value</a:t>
            </a:r>
            <a:r>
              <a:rPr lang="zh-CN" altLang="en-US" b="1" dirty="0" smtClean="0">
                <a:solidFill>
                  <a:srgbClr val="FF0000"/>
                </a:solidFill>
              </a:rPr>
              <a:t>有值吗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为什么</a:t>
            </a:r>
            <a:r>
              <a:rPr lang="en-US" altLang="zh-CN" b="1" dirty="0" smtClean="0">
                <a:solidFill>
                  <a:srgbClr val="FF0000"/>
                </a:solidFill>
              </a:rPr>
              <a:t>unsigned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size_t</a:t>
            </a:r>
            <a:r>
              <a:rPr lang="zh-CN" altLang="en-US" b="1" dirty="0" smtClean="0">
                <a:solidFill>
                  <a:srgbClr val="FF0000"/>
                </a:solidFill>
              </a:rPr>
              <a:t>了解一下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07506" y="1392452"/>
            <a:ext cx="15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3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c=</a:t>
            </a:r>
            <a:r>
              <a:rPr lang="en-US" altLang="zh-CN" sz="4000" dirty="0" err="1" smtClean="0"/>
              <a:t>sizeof</a:t>
            </a:r>
            <a:r>
              <a:rPr lang="en-US" altLang="zh-CN" sz="4000" dirty="0" smtClean="0"/>
              <a:t>(a</a:t>
            </a:r>
            <a:r>
              <a:rPr lang="en-US" altLang="zh-CN" sz="4000" dirty="0"/>
              <a:t>)</a:t>
            </a:r>
            <a:r>
              <a:rPr lang="zh-CN" altLang="en-US" sz="4000" dirty="0" smtClean="0"/>
              <a:t>发生了什么？</a:t>
            </a:r>
            <a:endParaRPr lang="zh-CN" altLang="en-US" sz="4000" dirty="0"/>
          </a:p>
        </p:txBody>
      </p:sp>
      <p:sp>
        <p:nvSpPr>
          <p:cNvPr id="33" name="矩形 32"/>
          <p:cNvSpPr/>
          <p:nvPr/>
        </p:nvSpPr>
        <p:spPr>
          <a:xfrm rot="10800000">
            <a:off x="5364088" y="230728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5364088" y="252331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5364088" y="273120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5364088" y="294723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5368003" y="316325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5368003" y="33792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5368003" y="35871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5368003" y="38031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波形 56"/>
          <p:cNvSpPr/>
          <p:nvPr/>
        </p:nvSpPr>
        <p:spPr>
          <a:xfrm>
            <a:off x="5387063" y="4019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>
            <a:off x="5364088" y="1731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6016075" y="2372336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012160" y="3379279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89146" y="186383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948264" y="2353038"/>
            <a:ext cx="1574856" cy="2157114"/>
            <a:chOff x="3923928" y="1551218"/>
            <a:chExt cx="1368152" cy="2157114"/>
          </a:xfrm>
        </p:grpSpPr>
        <p:sp>
          <p:nvSpPr>
            <p:cNvPr id="66" name="矩形 65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chemeClr val="tx1"/>
                  </a:solidFill>
                </a:rPr>
                <a:t>0x0028FF11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a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729285" y="1422533"/>
            <a:ext cx="124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c=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(a);</a:t>
            </a:r>
            <a:endParaRPr lang="zh-CN" altLang="en-US" dirty="0"/>
          </a:p>
        </p:txBody>
      </p:sp>
      <p:cxnSp>
        <p:nvCxnSpPr>
          <p:cNvPr id="7" name="曲线连接符 6"/>
          <p:cNvCxnSpPr/>
          <p:nvPr/>
        </p:nvCxnSpPr>
        <p:spPr>
          <a:xfrm>
            <a:off x="4644008" y="1731223"/>
            <a:ext cx="2304256" cy="6218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4168" y="19796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/>
          <p:nvPr/>
        </p:nvCxnSpPr>
        <p:spPr>
          <a:xfrm rot="10800000" flipV="1">
            <a:off x="3203848" y="2895135"/>
            <a:ext cx="4176464" cy="106792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3566807" y="1948640"/>
            <a:ext cx="513897" cy="2003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8431" y="19526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06440" y="4731990"/>
            <a:ext cx="592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思考</a:t>
            </a:r>
            <a:r>
              <a:rPr lang="en-US" altLang="zh-CN" b="1" dirty="0"/>
              <a:t>1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sizeof</a:t>
            </a:r>
            <a:r>
              <a:rPr lang="zh-CN" altLang="en-US" b="1" dirty="0" smtClean="0"/>
              <a:t>对</a:t>
            </a:r>
            <a:r>
              <a:rPr lang="zh-CN" altLang="en-US" b="1" dirty="0" smtClean="0">
                <a:solidFill>
                  <a:srgbClr val="FF0000"/>
                </a:solidFill>
              </a:rPr>
              <a:t>什么</a:t>
            </a:r>
            <a:r>
              <a:rPr lang="zh-CN" altLang="en-US" b="1" dirty="0" smtClean="0"/>
              <a:t>操作？思考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sizeof</a:t>
            </a:r>
            <a:r>
              <a:rPr lang="zh-CN" altLang="en-US" b="1" dirty="0" smtClean="0">
                <a:solidFill>
                  <a:srgbClr val="FF0000"/>
                </a:solidFill>
              </a:rPr>
              <a:t>返回</a:t>
            </a:r>
            <a:r>
              <a:rPr lang="zh-CN" altLang="en-US" b="1" dirty="0" smtClean="0"/>
              <a:t>的是什么？</a:t>
            </a:r>
            <a:endParaRPr lang="en-US" altLang="zh-CN" b="1" dirty="0"/>
          </a:p>
        </p:txBody>
      </p:sp>
      <p:sp>
        <p:nvSpPr>
          <p:cNvPr id="59" name="矩形 58"/>
          <p:cNvSpPr/>
          <p:nvPr/>
        </p:nvSpPr>
        <p:spPr>
          <a:xfrm rot="10800000">
            <a:off x="459393" y="224071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0800000">
            <a:off x="459393" y="245673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459393" y="266463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459393" y="288065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463308" y="309668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10800000">
            <a:off x="463308" y="331270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10800000">
            <a:off x="463308" y="352060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463308" y="373662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波形 79"/>
          <p:cNvSpPr/>
          <p:nvPr/>
        </p:nvSpPr>
        <p:spPr>
          <a:xfrm>
            <a:off x="482368" y="395265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波形 80"/>
          <p:cNvSpPr/>
          <p:nvPr/>
        </p:nvSpPr>
        <p:spPr>
          <a:xfrm>
            <a:off x="459393" y="166465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043568" y="230576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0x007785D1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3568" y="266384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84" name="矩形 83"/>
          <p:cNvSpPr/>
          <p:nvPr/>
        </p:nvSpPr>
        <p:spPr>
          <a:xfrm>
            <a:off x="2043568" y="302249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043568" y="338058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>
                <a:solidFill>
                  <a:schemeClr val="tx1"/>
                </a:solidFill>
              </a:rPr>
              <a:t>unsigned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43568" y="374592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7" name="矩形 86"/>
          <p:cNvSpPr/>
          <p:nvPr/>
        </p:nvSpPr>
        <p:spPr>
          <a:xfrm>
            <a:off x="2043568" y="410400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>
                <a:solidFill>
                  <a:schemeClr val="tx1"/>
                </a:solidFill>
              </a:rPr>
              <a:t>unsigned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V="1">
            <a:off x="1111380" y="2305764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107465" y="3312707"/>
            <a:ext cx="940656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048121" y="187472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93003" y="34439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0673"/>
            <a:ext cx="8229600" cy="575621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交流内容</a:t>
            </a:r>
            <a:endParaRPr lang="zh-CN" altLang="en-US" sz="36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1399084"/>
            <a:ext cx="8549258" cy="374441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语言内存基本概念回顾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内存管理和指针关系研讨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基本类型内存表达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一维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多维数组内存表达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动态内存变化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5662" y="1707654"/>
            <a:ext cx="2640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的值和</a:t>
            </a:r>
            <a:r>
              <a:rPr lang="en-US" altLang="zh-CN" dirty="0">
                <a:solidFill>
                  <a:srgbClr val="FF0000"/>
                </a:solidFill>
              </a:rPr>
              <a:t>&amp;a</a:t>
            </a:r>
            <a:r>
              <a:rPr lang="zh-CN" altLang="en-US" dirty="0"/>
              <a:t>的值一样吗？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的值和</a:t>
            </a:r>
            <a:r>
              <a:rPr lang="en-US" altLang="zh-CN" dirty="0" smtClean="0">
                <a:solidFill>
                  <a:srgbClr val="FF0000"/>
                </a:solidFill>
              </a:rPr>
              <a:t>&amp;a</a:t>
            </a:r>
            <a:r>
              <a:rPr lang="zh-CN" altLang="en-US" dirty="0" smtClean="0"/>
              <a:t>的值一样吗？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a[10][20];</a:t>
            </a:r>
          </a:p>
          <a:p>
            <a:r>
              <a:rPr lang="zh-CN" altLang="en-US" dirty="0"/>
              <a:t>函数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fun(a)</a:t>
            </a:r>
          </a:p>
          <a:p>
            <a:r>
              <a:rPr lang="en-US" altLang="zh-CN" dirty="0" smtClean="0"/>
              <a:t>void fun(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** a</a:t>
            </a:r>
            <a:r>
              <a:rPr lang="en-US" altLang="zh-CN" dirty="0" smtClean="0"/>
              <a:t>)</a:t>
            </a:r>
            <a:r>
              <a:rPr lang="zh-CN" altLang="en-US" dirty="0"/>
              <a:t>对</a:t>
            </a:r>
            <a:r>
              <a:rPr lang="zh-CN" altLang="en-US" dirty="0" smtClean="0"/>
              <a:t>吗？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*</a:t>
            </a:r>
            <a:r>
              <a:rPr lang="en-US" altLang="zh-CN" sz="4000" dirty="0" smtClean="0"/>
              <a:t>p=20</a:t>
            </a:r>
            <a:r>
              <a:rPr lang="zh-CN" altLang="en-US" sz="4000" dirty="0" smtClean="0"/>
              <a:t>的时候操作了什么？</a:t>
            </a:r>
            <a:endParaRPr lang="zh-CN" altLang="en-US" sz="4000" dirty="0"/>
          </a:p>
        </p:txBody>
      </p:sp>
      <p:sp>
        <p:nvSpPr>
          <p:cNvPr id="33" name="矩形 32"/>
          <p:cNvSpPr/>
          <p:nvPr/>
        </p:nvSpPr>
        <p:spPr>
          <a:xfrm rot="10800000">
            <a:off x="5004049" y="241156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5004049" y="262758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5004049" y="283548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5004049" y="305150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5007964" y="326753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5007964" y="348355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5007964" y="369145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5007964" y="390747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波形 57"/>
          <p:cNvSpPr/>
          <p:nvPr/>
        </p:nvSpPr>
        <p:spPr>
          <a:xfrm>
            <a:off x="5027024" y="412350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>
            <a:off x="5004049" y="183550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588224" y="247661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88224" y="283469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64" name="矩形 63"/>
          <p:cNvSpPr/>
          <p:nvPr/>
        </p:nvSpPr>
        <p:spPr>
          <a:xfrm>
            <a:off x="6588224" y="319334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65" name="矩形 64"/>
          <p:cNvSpPr/>
          <p:nvPr/>
        </p:nvSpPr>
        <p:spPr>
          <a:xfrm>
            <a:off x="6588224" y="355143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88224" y="391677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88224" y="427485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5656036" y="2476614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652121" y="3483557"/>
            <a:ext cx="936103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3332" y="20406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ｐ内存六元组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9550" y="2013279"/>
            <a:ext cx="369505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之前我们定了一个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a=15;</a:t>
            </a:r>
          </a:p>
          <a:p>
            <a:r>
              <a:rPr lang="zh-CN" altLang="en-US" dirty="0" smtClean="0"/>
              <a:t>刚才我们定义了一个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 p=&amp;a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*p=20</a:t>
            </a:r>
            <a:r>
              <a:rPr lang="zh-CN" altLang="en-US" dirty="0" smtClean="0"/>
              <a:t>的时候发生了什么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、定位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的内存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、找到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值对应</a:t>
            </a:r>
            <a:r>
              <a:rPr lang="zh-CN" altLang="en-US" dirty="0" smtClean="0"/>
              <a:t>的内存位置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按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类型</a:t>
            </a:r>
            <a:r>
              <a:rPr lang="zh-CN" altLang="en-US" dirty="0" smtClean="0"/>
              <a:t>识别那块内存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将</a:t>
            </a:r>
            <a:r>
              <a:rPr lang="en-US" altLang="zh-CN" dirty="0" smtClean="0"/>
              <a:t>20</a:t>
            </a:r>
            <a:r>
              <a:rPr lang="zh-CN" altLang="en-US" dirty="0" smtClean="0"/>
              <a:t>赋值给那块内存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*</a:t>
            </a:r>
            <a:r>
              <a:rPr lang="en-US" altLang="zh-CN" sz="4000" dirty="0" smtClean="0"/>
              <a:t>p=20</a:t>
            </a:r>
            <a:r>
              <a:rPr lang="zh-CN" altLang="en-US" sz="4000" dirty="0" smtClean="0"/>
              <a:t>发生了什么？</a:t>
            </a:r>
            <a:endParaRPr lang="zh-CN" altLang="en-US" sz="4000" dirty="0"/>
          </a:p>
        </p:txBody>
      </p:sp>
      <p:sp>
        <p:nvSpPr>
          <p:cNvPr id="33" name="矩形 32"/>
          <p:cNvSpPr/>
          <p:nvPr/>
        </p:nvSpPr>
        <p:spPr>
          <a:xfrm rot="10800000">
            <a:off x="5364088" y="230728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5364088" y="252331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5364088" y="273120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5364088" y="294723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5368003" y="316325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5368003" y="33792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5368003" y="35871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5368003" y="38031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波形 56"/>
          <p:cNvSpPr/>
          <p:nvPr/>
        </p:nvSpPr>
        <p:spPr>
          <a:xfrm>
            <a:off x="5364088" y="4019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>
            <a:off x="5364088" y="1731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6016075" y="2372336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012160" y="3379279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26628" y="186383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*p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948264" y="2353038"/>
            <a:ext cx="1574856" cy="2157114"/>
            <a:chOff x="3923928" y="1551218"/>
            <a:chExt cx="1368152" cy="2157114"/>
          </a:xfrm>
        </p:grpSpPr>
        <p:sp>
          <p:nvSpPr>
            <p:cNvPr id="66" name="矩形 65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729285" y="1422533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*p=20</a:t>
            </a:r>
            <a:endParaRPr lang="zh-CN" altLang="en-US" dirty="0"/>
          </a:p>
        </p:txBody>
      </p:sp>
      <p:cxnSp>
        <p:nvCxnSpPr>
          <p:cNvPr id="7" name="曲线连接符 6"/>
          <p:cNvCxnSpPr/>
          <p:nvPr/>
        </p:nvCxnSpPr>
        <p:spPr>
          <a:xfrm>
            <a:off x="4443988" y="1629487"/>
            <a:ext cx="2792308" cy="234314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4168" y="19796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>
            <a:off x="3501305" y="1884662"/>
            <a:ext cx="515420" cy="32983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94451" y="19526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3728" y="4735374"/>
            <a:ext cx="536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思考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：光有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value</a:t>
            </a:r>
            <a:r>
              <a:rPr lang="zh-CN" altLang="en-US" b="1" dirty="0" smtClean="0">
                <a:solidFill>
                  <a:srgbClr val="FF0000"/>
                </a:solidFill>
              </a:rPr>
              <a:t>能不能识别出*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14551" y="13618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 rot="10800000">
            <a:off x="360429" y="220555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10800000">
            <a:off x="360429" y="242157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10800000">
            <a:off x="360429" y="262947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10800000">
            <a:off x="360429" y="284549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 rot="10800000">
            <a:off x="364344" y="306151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10800000">
            <a:off x="364344" y="327754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364344" y="348543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10800000">
            <a:off x="364344" y="370146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波形 114"/>
          <p:cNvSpPr/>
          <p:nvPr/>
        </p:nvSpPr>
        <p:spPr>
          <a:xfrm>
            <a:off x="383404" y="3917487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波形 115"/>
          <p:cNvSpPr/>
          <p:nvPr/>
        </p:nvSpPr>
        <p:spPr>
          <a:xfrm>
            <a:off x="360429" y="1629487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944604" y="227060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944604" y="262868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19" name="矩形 118"/>
          <p:cNvSpPr/>
          <p:nvPr/>
        </p:nvSpPr>
        <p:spPr>
          <a:xfrm>
            <a:off x="1944604" y="298733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120" name="矩形 119"/>
          <p:cNvSpPr/>
          <p:nvPr/>
        </p:nvSpPr>
        <p:spPr>
          <a:xfrm>
            <a:off x="1944604" y="334541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944604" y="37107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944604" y="406884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23" name="直接连接符 122"/>
          <p:cNvCxnSpPr/>
          <p:nvPr/>
        </p:nvCxnSpPr>
        <p:spPr>
          <a:xfrm flipV="1">
            <a:off x="1012416" y="2270600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008501" y="3277543"/>
            <a:ext cx="936103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79712" y="183458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ｐ内存六元组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7277" y="3781383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cxnSp>
        <p:nvCxnSpPr>
          <p:cNvPr id="16" name="曲线连接符 15"/>
          <p:cNvCxnSpPr>
            <a:stCxn id="14" idx="3"/>
          </p:cNvCxnSpPr>
          <p:nvPr/>
        </p:nvCxnSpPr>
        <p:spPr>
          <a:xfrm flipV="1">
            <a:off x="3867817" y="2372336"/>
            <a:ext cx="3080447" cy="173221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84516" y="363573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识别 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c=</a:t>
            </a:r>
            <a:r>
              <a:rPr lang="en-US" altLang="zh-CN" sz="4000" dirty="0" err="1" smtClean="0"/>
              <a:t>sizeof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*</a:t>
            </a:r>
            <a:r>
              <a:rPr lang="en-US" altLang="zh-CN" sz="4000" dirty="0" smtClean="0"/>
              <a:t>p)</a:t>
            </a:r>
            <a:r>
              <a:rPr lang="zh-CN" altLang="en-US" sz="4000" dirty="0" smtClean="0"/>
              <a:t>发生了什么？</a:t>
            </a:r>
            <a:endParaRPr lang="zh-CN" altLang="en-US" sz="4000" dirty="0"/>
          </a:p>
        </p:txBody>
      </p:sp>
      <p:sp>
        <p:nvSpPr>
          <p:cNvPr id="19" name="矩形 18"/>
          <p:cNvSpPr/>
          <p:nvPr/>
        </p:nvSpPr>
        <p:spPr>
          <a:xfrm>
            <a:off x="2411760" y="4731990"/>
            <a:ext cx="3875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思考：和刚才</a:t>
            </a:r>
            <a:r>
              <a:rPr lang="en-US" altLang="zh-CN" b="1" dirty="0" smtClean="0"/>
              <a:t>c=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(a)</a:t>
            </a:r>
            <a:r>
              <a:rPr lang="zh-CN" altLang="en-US" b="1" dirty="0" smtClean="0"/>
              <a:t>区别在哪？</a:t>
            </a:r>
            <a:endParaRPr lang="en-US" altLang="zh-CN" b="1" dirty="0"/>
          </a:p>
        </p:txBody>
      </p:sp>
      <p:sp>
        <p:nvSpPr>
          <p:cNvPr id="50" name="矩形 49"/>
          <p:cNvSpPr/>
          <p:nvPr/>
        </p:nvSpPr>
        <p:spPr>
          <a:xfrm rot="10800000">
            <a:off x="5364088" y="230728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5364088" y="252331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0800000">
            <a:off x="5364088" y="273120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0800000">
            <a:off x="5364088" y="294723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10800000">
            <a:off x="5368003" y="316325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10800000">
            <a:off x="5368003" y="33792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10800000">
            <a:off x="5368003" y="35871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10800000">
            <a:off x="5368003" y="38031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波形 95"/>
          <p:cNvSpPr/>
          <p:nvPr/>
        </p:nvSpPr>
        <p:spPr>
          <a:xfrm>
            <a:off x="5364088" y="4019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波形 96"/>
          <p:cNvSpPr/>
          <p:nvPr/>
        </p:nvSpPr>
        <p:spPr>
          <a:xfrm>
            <a:off x="5364088" y="1731223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6016075" y="2372336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6012160" y="3379279"/>
            <a:ext cx="936104" cy="113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826628" y="186383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*p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948264" y="2353038"/>
            <a:ext cx="1574856" cy="2157114"/>
            <a:chOff x="3923928" y="1551218"/>
            <a:chExt cx="1368152" cy="2157114"/>
          </a:xfrm>
        </p:grpSpPr>
        <p:sp>
          <p:nvSpPr>
            <p:cNvPr id="102" name="矩形 101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3729285" y="1422533"/>
            <a:ext cx="1312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c=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(*p)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084168" y="19796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111" name="曲线连接符 110"/>
          <p:cNvCxnSpPr/>
          <p:nvPr/>
        </p:nvCxnSpPr>
        <p:spPr>
          <a:xfrm rot="10800000" flipV="1">
            <a:off x="3594100" y="1731224"/>
            <a:ext cx="1192852" cy="5760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24636" y="21080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0800000">
            <a:off x="360429" y="220555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10800000">
            <a:off x="360429" y="242157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10800000">
            <a:off x="360429" y="262947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360429" y="284549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10800000">
            <a:off x="364344" y="306151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 rot="10800000">
            <a:off x="364344" y="327754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 rot="10800000">
            <a:off x="364344" y="348543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 rot="10800000">
            <a:off x="364344" y="370146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波形 120"/>
          <p:cNvSpPr/>
          <p:nvPr/>
        </p:nvSpPr>
        <p:spPr>
          <a:xfrm>
            <a:off x="383404" y="3917487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波形 121"/>
          <p:cNvSpPr/>
          <p:nvPr/>
        </p:nvSpPr>
        <p:spPr>
          <a:xfrm>
            <a:off x="360429" y="1629487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944604" y="227060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944604" y="262868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25" name="矩形 124"/>
          <p:cNvSpPr/>
          <p:nvPr/>
        </p:nvSpPr>
        <p:spPr>
          <a:xfrm>
            <a:off x="1944604" y="298733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126" name="矩形 125"/>
          <p:cNvSpPr/>
          <p:nvPr/>
        </p:nvSpPr>
        <p:spPr>
          <a:xfrm>
            <a:off x="1944604" y="334541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944604" y="371076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944604" y="406884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29" name="直接连接符 128"/>
          <p:cNvCxnSpPr/>
          <p:nvPr/>
        </p:nvCxnSpPr>
        <p:spPr>
          <a:xfrm flipV="1">
            <a:off x="1012416" y="2270600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1008501" y="3277543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979712" y="183458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ｐ内存六元组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537277" y="3781383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cxnSp>
        <p:nvCxnSpPr>
          <p:cNvPr id="133" name="曲线连接符 132"/>
          <p:cNvCxnSpPr>
            <a:stCxn id="132" idx="3"/>
          </p:cNvCxnSpPr>
          <p:nvPr/>
        </p:nvCxnSpPr>
        <p:spPr>
          <a:xfrm flipV="1">
            <a:off x="3867817" y="2372336"/>
            <a:ext cx="3080447" cy="173221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084516" y="363573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识别 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6" name="曲线连接符 5"/>
          <p:cNvCxnSpPr/>
          <p:nvPr/>
        </p:nvCxnSpPr>
        <p:spPr>
          <a:xfrm rot="10800000">
            <a:off x="3867817" y="1731225"/>
            <a:ext cx="3512496" cy="121600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084167" y="28977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赋值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内存</a:t>
            </a:r>
            <a:r>
              <a:rPr lang="zh-CN" altLang="en-US" sz="4000" dirty="0" smtClean="0"/>
              <a:t>方法</a:t>
            </a:r>
            <a:r>
              <a:rPr lang="zh-CN" altLang="en-US" sz="4000" dirty="0"/>
              <a:t>：使用内存</a:t>
            </a:r>
            <a:r>
              <a:rPr lang="zh-CN" altLang="en-US" sz="4000" dirty="0" smtClean="0"/>
              <a:t>名定位</a:t>
            </a:r>
            <a:endParaRPr lang="zh-CN" altLang="en-US" sz="4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4348" y="2706285"/>
            <a:ext cx="11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10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a=15;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957219" y="1961794"/>
            <a:ext cx="202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p/a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5182633" y="2450996"/>
            <a:ext cx="1574856" cy="2157114"/>
            <a:chOff x="3923928" y="1551218"/>
            <a:chExt cx="1368152" cy="2157114"/>
          </a:xfrm>
        </p:grpSpPr>
        <p:sp>
          <p:nvSpPr>
            <p:cNvPr id="138" name="矩形 137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313407" y="1564166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a=15;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>
            <a:off x="4458938" y="1827399"/>
            <a:ext cx="723695" cy="614361"/>
          </a:xfrm>
          <a:prstGeom prst="curvedConnector3">
            <a:avLst>
              <a:gd name="adj1" fmla="val 247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820785" y="1933498"/>
            <a:ext cx="631915" cy="2137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95007" y="197951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32489" y="300204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赋值 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内存定位</a:t>
            </a:r>
            <a:r>
              <a:rPr lang="zh-CN" altLang="en-US" sz="4000" dirty="0"/>
              <a:t>：</a:t>
            </a:r>
            <a:r>
              <a:rPr lang="zh-CN" altLang="en-US" sz="4000" dirty="0" smtClean="0"/>
              <a:t>使用首</a:t>
            </a:r>
            <a:r>
              <a:rPr lang="zh-CN" altLang="en-US" sz="4000" dirty="0"/>
              <a:t>地址和</a:t>
            </a:r>
            <a:r>
              <a:rPr lang="zh-CN" altLang="en-US" sz="4000" dirty="0" smtClean="0"/>
              <a:t>类型定位</a:t>
            </a:r>
            <a:endParaRPr lang="zh-CN" altLang="en-US" sz="4000" dirty="0"/>
          </a:p>
        </p:txBody>
      </p:sp>
      <p:sp>
        <p:nvSpPr>
          <p:cNvPr id="52" name="TextBox 51"/>
          <p:cNvSpPr txBox="1"/>
          <p:nvPr/>
        </p:nvSpPr>
        <p:spPr>
          <a:xfrm>
            <a:off x="683568" y="1932970"/>
            <a:ext cx="11817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10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 p=&amp;a;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a=15;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、*</a:t>
            </a:r>
            <a:r>
              <a:rPr lang="en-US" altLang="zh-CN" dirty="0" smtClean="0">
                <a:solidFill>
                  <a:srgbClr val="FF0000"/>
                </a:solidFill>
              </a:rPr>
              <a:t>p=20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426282" y="197428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6547918" y="2463491"/>
            <a:ext cx="1574856" cy="2157114"/>
            <a:chOff x="3923928" y="1551218"/>
            <a:chExt cx="1368152" cy="2157114"/>
          </a:xfrm>
        </p:grpSpPr>
        <p:sp>
          <p:nvSpPr>
            <p:cNvPr id="138" name="矩形 137"/>
            <p:cNvSpPr/>
            <p:nvPr/>
          </p:nvSpPr>
          <p:spPr>
            <a:xfrm>
              <a:off x="3923928" y="155121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A: </a:t>
              </a:r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23928" y="190930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S: 4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923928" y="226795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N: </a:t>
              </a:r>
              <a:r>
                <a:rPr lang="zh-CN" altLang="en-US" dirty="0">
                  <a:solidFill>
                    <a:srgbClr val="FF0000"/>
                  </a:solidFill>
                </a:rPr>
                <a:t>？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923928" y="2626036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923928" y="2991378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V: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20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923928" y="3349462"/>
              <a:ext cx="1368152" cy="3588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int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529968" y="341100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*p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145" name="曲线连接符 144"/>
          <p:cNvCxnSpPr/>
          <p:nvPr/>
        </p:nvCxnSpPr>
        <p:spPr>
          <a:xfrm rot="10800000" flipV="1">
            <a:off x="4198251" y="1922606"/>
            <a:ext cx="566989" cy="48023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460925" y="208492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548755" y="240284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548755" y="276092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49" name="矩形 148"/>
          <p:cNvSpPr/>
          <p:nvPr/>
        </p:nvSpPr>
        <p:spPr>
          <a:xfrm>
            <a:off x="2548755" y="311957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150" name="矩形 149"/>
          <p:cNvSpPr/>
          <p:nvPr/>
        </p:nvSpPr>
        <p:spPr>
          <a:xfrm>
            <a:off x="2548755" y="347765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548755" y="384300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548755" y="420108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583863" y="196682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ｐ内存六元组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141428" y="3913623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cxnSp>
        <p:nvCxnSpPr>
          <p:cNvPr id="155" name="曲线连接符 154"/>
          <p:cNvCxnSpPr>
            <a:stCxn id="154" idx="3"/>
          </p:cNvCxnSpPr>
          <p:nvPr/>
        </p:nvCxnSpPr>
        <p:spPr>
          <a:xfrm flipV="1">
            <a:off x="4471968" y="2463491"/>
            <a:ext cx="2075950" cy="177329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57220" y="1563638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p=20;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377338" y="203413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赋值 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148064" y="1922606"/>
            <a:ext cx="1800200" cy="216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467545" y="3713737"/>
            <a:ext cx="1727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的时候 是否 知道 这块内存的 </a:t>
            </a:r>
            <a:r>
              <a:rPr lang="en-US" altLang="zh-CN" b="1" dirty="0" smtClean="0">
                <a:solidFill>
                  <a:srgbClr val="FF0000"/>
                </a:solidFill>
              </a:rPr>
              <a:t>name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指针到底是</a:t>
            </a:r>
            <a:r>
              <a:rPr lang="zh-CN" altLang="en-US" sz="4000" dirty="0" smtClean="0"/>
              <a:t>什么？</a:t>
            </a:r>
            <a:endParaRPr lang="zh-CN" altLang="en-US" sz="4000" dirty="0"/>
          </a:p>
        </p:txBody>
      </p:sp>
      <p:sp>
        <p:nvSpPr>
          <p:cNvPr id="52" name="TextBox 51"/>
          <p:cNvSpPr txBox="1"/>
          <p:nvPr/>
        </p:nvSpPr>
        <p:spPr>
          <a:xfrm>
            <a:off x="683568" y="1860962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* p;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、我们首先看到*，知道只是一个指针类型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、我们看到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，这是存储指针的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字节空间名称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、我们看到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/>
              <a:t>开始</a:t>
            </a:r>
            <a:r>
              <a:rPr lang="zh-CN" altLang="en-US" dirty="0" smtClean="0"/>
              <a:t>的空间是一个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</p:txBody>
      </p:sp>
      <p:sp>
        <p:nvSpPr>
          <p:cNvPr id="160" name="矩形 159"/>
          <p:cNvSpPr/>
          <p:nvPr/>
        </p:nvSpPr>
        <p:spPr>
          <a:xfrm>
            <a:off x="467544" y="3910305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zh-CN" altLang="en-US" b="1" dirty="0" smtClean="0"/>
              <a:t>：为什么有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Type</a:t>
            </a:r>
            <a:r>
              <a:rPr lang="zh-CN" altLang="en-US" b="1" dirty="0" smtClean="0"/>
              <a:t>能重构出一个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的内存描述</a:t>
            </a:r>
            <a:endParaRPr lang="en-US" altLang="zh-CN" b="1" dirty="0" smtClean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Tips</a:t>
            </a:r>
            <a:r>
              <a:rPr lang="zh-CN" altLang="en-US" b="1" dirty="0" smtClean="0">
                <a:solidFill>
                  <a:srgbClr val="FF0000"/>
                </a:solidFill>
              </a:rPr>
              <a:t>：书上一般些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 *p;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我们可以写成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* p</a:t>
            </a:r>
            <a:r>
              <a:rPr lang="zh-CN" altLang="en-US" b="1" dirty="0" smtClean="0">
                <a:solidFill>
                  <a:srgbClr val="FF0000"/>
                </a:solidFill>
              </a:rPr>
              <a:t>，把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zh-CN" altLang="en-US" b="1" dirty="0" smtClean="0">
                <a:solidFill>
                  <a:srgbClr val="FF0000"/>
                </a:solidFill>
              </a:rPr>
              <a:t>写成一个整体，看成一个类型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84705" y="192764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0x0046A521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84705" y="2285725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30" name="矩形 29"/>
          <p:cNvSpPr/>
          <p:nvPr/>
        </p:nvSpPr>
        <p:spPr>
          <a:xfrm>
            <a:off x="6984705" y="2644375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31" name="矩形 30"/>
          <p:cNvSpPr/>
          <p:nvPr/>
        </p:nvSpPr>
        <p:spPr>
          <a:xfrm>
            <a:off x="6984705" y="3002459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84705" y="336780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84705" y="3725885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9813" y="149163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ｐ内存六元组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7378" y="343842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74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d[4]</a:t>
            </a:r>
            <a:r>
              <a:rPr lang="zh-CN" altLang="en-US" sz="4000" dirty="0" smtClean="0"/>
              <a:t>的内存是怎么样的？</a:t>
            </a:r>
            <a:endParaRPr lang="zh-CN" altLang="en-US" sz="4000" dirty="0"/>
          </a:p>
        </p:txBody>
      </p:sp>
      <p:sp>
        <p:nvSpPr>
          <p:cNvPr id="60" name="TextBox 59"/>
          <p:cNvSpPr txBox="1"/>
          <p:nvPr/>
        </p:nvSpPr>
        <p:spPr>
          <a:xfrm>
            <a:off x="3175105" y="2904287"/>
            <a:ext cx="5968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size</a:t>
            </a:r>
            <a:r>
              <a:rPr lang="zh-CN" altLang="en-US" b="1" dirty="0" smtClean="0"/>
              <a:t>为什么是</a:t>
            </a:r>
            <a:r>
              <a:rPr lang="en-US" altLang="zh-CN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思考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content</a:t>
            </a:r>
            <a:r>
              <a:rPr lang="zh-CN" altLang="en-US" b="1" dirty="0" smtClean="0"/>
              <a:t>为什么是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[4]</a:t>
            </a:r>
          </a:p>
          <a:p>
            <a:r>
              <a:rPr lang="zh-CN" altLang="en-US" b="1" dirty="0" smtClean="0"/>
              <a:t>               请注意，这里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[4]</a:t>
            </a:r>
            <a:r>
              <a:rPr lang="zh-CN" altLang="en-US" b="1" dirty="0" smtClean="0"/>
              <a:t>的表述</a:t>
            </a:r>
            <a:r>
              <a:rPr lang="zh-CN" altLang="en-US" b="1" dirty="0" smtClean="0">
                <a:solidFill>
                  <a:srgbClr val="FF0000"/>
                </a:solidFill>
              </a:rPr>
              <a:t>不</a:t>
            </a:r>
            <a:r>
              <a:rPr lang="zh-CN" altLang="en-US" b="1" dirty="0" smtClean="0">
                <a:solidFill>
                  <a:srgbClr val="FF0000"/>
                </a:solidFill>
              </a:rPr>
              <a:t>符合语法</a:t>
            </a:r>
            <a:r>
              <a:rPr lang="zh-CN" altLang="en-US" b="1" dirty="0" smtClean="0"/>
              <a:t>，</a:t>
            </a:r>
            <a:r>
              <a:rPr lang="zh-CN" altLang="en-US" b="1" dirty="0" smtClean="0"/>
              <a:t>只是表</a:t>
            </a:r>
            <a:endParaRPr lang="en-US" altLang="zh-CN" b="1" dirty="0" smtClean="0"/>
          </a:p>
          <a:p>
            <a:r>
              <a:rPr lang="en-US" altLang="zh-CN" b="1" dirty="0" smtClean="0"/>
              <a:t>               </a:t>
            </a:r>
            <a:r>
              <a:rPr lang="zh-CN" altLang="en-US" b="1" dirty="0" smtClean="0"/>
              <a:t>明</a:t>
            </a:r>
            <a:r>
              <a:rPr lang="zh-CN" altLang="en-US" b="1" dirty="0" smtClean="0"/>
              <a:t>是一个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</a:t>
            </a:r>
            <a:r>
              <a:rPr lang="zh-CN" altLang="en-US" b="1" dirty="0" smtClean="0"/>
              <a:t>整数组成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为什么是</a:t>
            </a:r>
            <a:r>
              <a:rPr lang="en-US" altLang="zh-CN" dirty="0" smtClean="0">
                <a:solidFill>
                  <a:srgbClr val="FF0000"/>
                </a:solidFill>
              </a:rPr>
              <a:t>0x0028FF1C </a:t>
            </a:r>
            <a:r>
              <a:rPr lang="zh-CN" altLang="en-US" dirty="0" smtClean="0"/>
              <a:t>，和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怎么一样？</a:t>
            </a:r>
            <a:endParaRPr lang="en-US" altLang="zh-CN" dirty="0"/>
          </a:p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Type</a:t>
            </a:r>
            <a:r>
              <a:rPr lang="zh-CN" altLang="en-US" b="1" dirty="0" smtClean="0"/>
              <a:t>为什么是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*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[]</a:t>
            </a:r>
            <a:r>
              <a:rPr lang="zh-CN" altLang="en-US" b="1" dirty="0" smtClean="0"/>
              <a:t>逻辑含义一样）</a:t>
            </a:r>
            <a:endParaRPr lang="en-US" altLang="zh-CN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512599" y="287351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12599" y="32315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1512599" y="359024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1512599" y="39483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1512599" y="431367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12599" y="467175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4" y="2166438"/>
            <a:ext cx="190865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106182" y="2154562"/>
            <a:ext cx="1631289" cy="71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4442" y="3588827"/>
            <a:ext cx="120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06458" y="4674080"/>
            <a:ext cx="5506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Value</a:t>
            </a:r>
            <a:r>
              <a:rPr lang="zh-CN" altLang="en-US" b="1" dirty="0" smtClean="0">
                <a:solidFill>
                  <a:srgbClr val="FF0000"/>
                </a:solidFill>
              </a:rPr>
              <a:t>一定是指向数组第一个元素的指针</a:t>
            </a:r>
            <a:r>
              <a:rPr lang="en-US" altLang="zh-CN" b="1" dirty="0" smtClean="0">
                <a:solidFill>
                  <a:srgbClr val="FF0000"/>
                </a:solidFill>
              </a:rPr>
              <a:t>: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换成 </a:t>
            </a:r>
            <a:r>
              <a:rPr lang="en-US" altLang="zh-CN" sz="4000" dirty="0" smtClean="0"/>
              <a:t>char e[4]</a:t>
            </a:r>
            <a:r>
              <a:rPr lang="zh-CN" altLang="en-US" sz="4000" dirty="0" smtClean="0"/>
              <a:t>的内存是怎么样的？</a:t>
            </a:r>
            <a:endParaRPr lang="zh-CN" altLang="en-US" sz="4000" dirty="0"/>
          </a:p>
        </p:txBody>
      </p:sp>
      <p:sp>
        <p:nvSpPr>
          <p:cNvPr id="60" name="TextBox 59"/>
          <p:cNvSpPr txBox="1"/>
          <p:nvPr/>
        </p:nvSpPr>
        <p:spPr>
          <a:xfrm>
            <a:off x="3133549" y="2835176"/>
            <a:ext cx="5758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size</a:t>
            </a:r>
            <a:r>
              <a:rPr lang="zh-CN" altLang="en-US" b="1" dirty="0" smtClean="0"/>
              <a:t>为什么变成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思考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content</a:t>
            </a:r>
            <a:r>
              <a:rPr lang="zh-CN" altLang="en-US" b="1" dirty="0" smtClean="0"/>
              <a:t>为什么是</a:t>
            </a:r>
            <a:r>
              <a:rPr lang="en-US" altLang="zh-CN" b="1" dirty="0" smtClean="0">
                <a:solidFill>
                  <a:srgbClr val="FF0000"/>
                </a:solidFill>
              </a:rPr>
              <a:t>char[4]</a:t>
            </a:r>
          </a:p>
          <a:p>
            <a:r>
              <a:rPr lang="zh-CN" altLang="en-US" b="1" dirty="0" smtClean="0"/>
              <a:t>               请注意，这里</a:t>
            </a:r>
            <a:r>
              <a:rPr lang="en-US" altLang="zh-CN" b="1" dirty="0"/>
              <a:t>char</a:t>
            </a:r>
            <a:r>
              <a:rPr lang="en-US" altLang="zh-CN" b="1" dirty="0" smtClean="0"/>
              <a:t> [4]</a:t>
            </a:r>
            <a:r>
              <a:rPr lang="zh-CN" altLang="en-US" b="1" dirty="0" smtClean="0"/>
              <a:t>的表述不</a:t>
            </a:r>
            <a:r>
              <a:rPr lang="zh-CN" altLang="en-US" b="1" dirty="0" smtClean="0"/>
              <a:t>符合</a:t>
            </a:r>
            <a:r>
              <a:rPr lang="zh-CN" altLang="en-US" b="1" dirty="0" smtClean="0"/>
              <a:t>语法，只</a:t>
            </a:r>
            <a:r>
              <a:rPr lang="zh-CN" altLang="en-US" b="1" dirty="0" smtClean="0"/>
              <a:t>似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</a:t>
            </a:r>
            <a:r>
              <a:rPr lang="zh-CN" altLang="en-US" b="1" dirty="0" smtClean="0"/>
              <a:t>乎</a:t>
            </a:r>
            <a:r>
              <a:rPr lang="zh-CN" altLang="en-US" b="1" dirty="0" smtClean="0"/>
              <a:t>表明是一个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</a:t>
            </a:r>
            <a:r>
              <a:rPr lang="zh-CN" altLang="en-US" b="1" dirty="0" smtClean="0"/>
              <a:t>整数</a:t>
            </a:r>
            <a:r>
              <a:rPr lang="zh-CN" altLang="en-US" b="1" dirty="0" smtClean="0"/>
              <a:t>组成的数组</a:t>
            </a:r>
            <a:endParaRPr lang="en-US" altLang="zh-CN" b="1" dirty="0" smtClean="0"/>
          </a:p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为什么是</a:t>
            </a:r>
            <a:r>
              <a:rPr lang="en-US" altLang="zh-CN" dirty="0" smtClean="0">
                <a:solidFill>
                  <a:srgbClr val="FF0000"/>
                </a:solidFill>
              </a:rPr>
              <a:t>0x0038FD11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怎么一样？</a:t>
            </a:r>
            <a:endParaRPr lang="en-US" altLang="zh-CN" dirty="0"/>
          </a:p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Type</a:t>
            </a:r>
            <a:r>
              <a:rPr lang="zh-CN" altLang="en-US" b="1" dirty="0" smtClean="0"/>
              <a:t>为什么是</a:t>
            </a:r>
            <a:r>
              <a:rPr lang="en-US" altLang="zh-CN" b="1" dirty="0" smtClean="0">
                <a:solidFill>
                  <a:srgbClr val="FF0000"/>
                </a:solidFill>
              </a:rPr>
              <a:t>char*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277023" y="2160670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80907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380907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3" name="矩形 72"/>
          <p:cNvSpPr/>
          <p:nvPr/>
        </p:nvSpPr>
        <p:spPr>
          <a:xfrm>
            <a:off x="1380907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80907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smtClean="0">
                <a:solidFill>
                  <a:srgbClr val="FF0000"/>
                </a:solidFill>
              </a:rPr>
              <a:t>char[4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75" name="矩形 74"/>
          <p:cNvSpPr/>
          <p:nvPr/>
        </p:nvSpPr>
        <p:spPr>
          <a:xfrm>
            <a:off x="1380907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80907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smtClean="0">
                <a:solidFill>
                  <a:srgbClr val="FF0000"/>
                </a:solidFill>
              </a:rPr>
              <a:t>char*/char[]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7"/>
            <a:ext cx="59175" cy="71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2177699" y="2166437"/>
            <a:ext cx="796791" cy="71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8393" y="3727473"/>
            <a:ext cx="107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872096" y="234720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0x0028FF20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63611" y="2353386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假设还是</a:t>
            </a:r>
            <a:r>
              <a:rPr lang="zh-CN" altLang="en-US" b="1" dirty="0" smtClean="0">
                <a:solidFill>
                  <a:srgbClr val="FF0000"/>
                </a:solidFill>
              </a:rPr>
              <a:t>从</a:t>
            </a:r>
            <a:r>
              <a:rPr lang="en-US" altLang="zh-CN" b="1" dirty="0">
                <a:solidFill>
                  <a:srgbClr val="FF0000"/>
                </a:solidFill>
              </a:rPr>
              <a:t>0x0028FF1C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r>
              <a:rPr lang="zh-CN" altLang="en-US" b="1" dirty="0" smtClean="0">
                <a:solidFill>
                  <a:srgbClr val="FF0000"/>
                </a:solidFill>
              </a:rPr>
              <a:t>分配内存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3318454" y="4673758"/>
            <a:ext cx="557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Value</a:t>
            </a:r>
            <a:r>
              <a:rPr lang="zh-CN" altLang="en-US" b="1" dirty="0" smtClean="0">
                <a:solidFill>
                  <a:srgbClr val="FF0000"/>
                </a:solidFill>
              </a:rPr>
              <a:t>一定是指向数组第一个元素的指针</a:t>
            </a:r>
            <a:r>
              <a:rPr lang="en-US" altLang="zh-CN" b="1" dirty="0" smtClean="0">
                <a:solidFill>
                  <a:srgbClr val="FF0000"/>
                </a:solidFill>
              </a:rPr>
              <a:t>:  Char*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d[4]</a:t>
            </a:r>
            <a:r>
              <a:rPr lang="zh-CN" altLang="en-US" sz="4000" dirty="0" smtClean="0"/>
              <a:t>中</a:t>
            </a:r>
            <a:r>
              <a:rPr lang="en-US" altLang="zh-CN" sz="4000" dirty="0" smtClean="0"/>
              <a:t>d</a:t>
            </a:r>
            <a:r>
              <a:rPr lang="zh-CN" altLang="en-US" sz="4000" dirty="0" smtClean="0"/>
              <a:t>的值能改变吗？</a:t>
            </a:r>
            <a:endParaRPr lang="zh-CN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46147"/>
            <a:ext cx="1438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9662"/>
            <a:ext cx="6162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3538175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原因：数组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一定是指向数组第一个元素的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对于数组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来说，</a:t>
            </a:r>
            <a:r>
              <a:rPr lang="en-US" altLang="zh-CN" b="1" dirty="0" smtClean="0">
                <a:solidFill>
                  <a:srgbClr val="FF0000"/>
                </a:solidFill>
              </a:rPr>
              <a:t>V</a:t>
            </a:r>
            <a:r>
              <a:rPr lang="zh-CN" altLang="en-US" b="1" dirty="0" smtClean="0">
                <a:solidFill>
                  <a:srgbClr val="FF0000"/>
                </a:solidFill>
              </a:rPr>
              <a:t>的值必须和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相等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48264" y="29250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48264" y="328310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64" name="矩形 63"/>
          <p:cNvSpPr/>
          <p:nvPr/>
        </p:nvSpPr>
        <p:spPr>
          <a:xfrm>
            <a:off x="6948264" y="36417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5" name="矩形 64"/>
          <p:cNvSpPr/>
          <p:nvPr/>
        </p:nvSpPr>
        <p:spPr>
          <a:xfrm>
            <a:off x="6948264" y="399984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66" name="矩形 65"/>
          <p:cNvSpPr/>
          <p:nvPr/>
        </p:nvSpPr>
        <p:spPr>
          <a:xfrm>
            <a:off x="6948264" y="43651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948264" y="472326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7810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那么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* p=d</a:t>
            </a:r>
            <a:r>
              <a:rPr lang="zh-CN" altLang="en-US" sz="4000" dirty="0"/>
              <a:t>的</a:t>
            </a:r>
            <a:r>
              <a:rPr lang="en-US" altLang="zh-CN" sz="4000" dirty="0" smtClean="0"/>
              <a:t>p</a:t>
            </a:r>
            <a:r>
              <a:rPr lang="zh-CN" altLang="en-US" sz="4000" dirty="0" smtClean="0"/>
              <a:t>能改变吗？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3450964" y="3983927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为什么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可以加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呢？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24804"/>
            <a:ext cx="13430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72503"/>
            <a:ext cx="5972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内存基本概念简单回顾</a:t>
            </a:r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995004" y="2915346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bit</a:t>
            </a:r>
            <a:r>
              <a:rPr lang="zh-CN" altLang="en-US" dirty="0" smtClean="0"/>
              <a:t>（比特）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存储</a:t>
            </a:r>
            <a:r>
              <a:rPr lang="en-US" altLang="zh-CN" dirty="0" smtClean="0"/>
              <a:t>0/1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3281" y="2915346"/>
            <a:ext cx="4200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拼在一起，组成一个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（字节）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存储</a:t>
            </a:r>
            <a:r>
              <a:rPr lang="en-US" altLang="zh-CN" dirty="0" smtClean="0"/>
              <a:t>00000000~11111111</a:t>
            </a:r>
          </a:p>
          <a:p>
            <a:pPr algn="ctr"/>
            <a:r>
              <a:rPr lang="zh-CN" altLang="en-US" dirty="0" smtClean="0"/>
              <a:t>也就是</a:t>
            </a:r>
            <a:r>
              <a:rPr lang="en-US" altLang="zh-CN" dirty="0" smtClean="0"/>
              <a:t>0~255</a:t>
            </a:r>
          </a:p>
        </p:txBody>
      </p:sp>
      <p:sp>
        <p:nvSpPr>
          <p:cNvPr id="4" name="右箭头 3"/>
          <p:cNvSpPr/>
          <p:nvPr/>
        </p:nvSpPr>
        <p:spPr>
          <a:xfrm>
            <a:off x="3707904" y="2195266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2284876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5004048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5220072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5427967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643991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5400000">
            <a:off x="5860015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5400000">
            <a:off x="6076039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6283934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6499958" y="22672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* p=d</a:t>
            </a:r>
            <a:r>
              <a:rPr lang="zh-CN" altLang="en-US" sz="4000" dirty="0" smtClean="0"/>
              <a:t>发生了什么？</a:t>
            </a:r>
            <a:endParaRPr lang="zh-CN" alt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449405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449405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6449405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6449405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6449405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49405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7"/>
            <a:ext cx="5127673" cy="71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4737471" y="2154562"/>
            <a:ext cx="3305517" cy="725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57977" y="3490928"/>
            <a:ext cx="10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019810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0x006A581C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19810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19810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19810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019810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19810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80517" y="242773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6" name="曲线连接符 5"/>
          <p:cNvCxnSpPr>
            <a:stCxn id="71" idx="1"/>
            <a:endCxn id="64" idx="3"/>
          </p:cNvCxnSpPr>
          <p:nvPr/>
        </p:nvCxnSpPr>
        <p:spPr>
          <a:xfrm rot="10800000" flipV="1">
            <a:off x="3613393" y="3060180"/>
            <a:ext cx="2836012" cy="144016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71944" y="374922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赋值 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2515" y="3056732"/>
            <a:ext cx="13851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* p=d;</a:t>
            </a:r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</a:p>
          <a:p>
            <a:endParaRPr lang="en-US" altLang="zh-CN" dirty="0"/>
          </a:p>
          <a:p>
            <a:r>
              <a:rPr lang="en-US" altLang="zh-CN" dirty="0" smtClean="0"/>
              <a:t>p=p+1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value=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指针变量</a:t>
            </a:r>
            <a:r>
              <a:rPr lang="en-US" altLang="zh-CN" sz="4000" dirty="0" smtClean="0"/>
              <a:t>+1</a:t>
            </a:r>
            <a:r>
              <a:rPr lang="zh-CN" altLang="en-US" sz="4000" dirty="0" smtClean="0"/>
              <a:t>到底加了几？</a:t>
            </a:r>
            <a:endParaRPr lang="zh-CN" alt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372946" y="2376563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362793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62793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62793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362793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62793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362793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7"/>
            <a:ext cx="5127673" cy="71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2177699" y="2154563"/>
            <a:ext cx="5778677" cy="72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86873" y="2887008"/>
            <a:ext cx="116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>
            <a:endCxn id="45" idx="3"/>
          </p:cNvCxnSpPr>
          <p:nvPr/>
        </p:nvCxnSpPr>
        <p:spPr>
          <a:xfrm flipV="1">
            <a:off x="1429743" y="2143957"/>
            <a:ext cx="0" cy="21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611957" y="28395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0x006A581C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11957" y="319761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611957" y="355626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611957" y="391435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11957" y="427969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611957" y="463777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24538" y="2826072"/>
            <a:ext cx="106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2285966" y="2167408"/>
            <a:ext cx="0" cy="21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628319" y="236265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0x0028FF20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69402" y="405365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*p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08980" y="4306893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cxnSp>
        <p:nvCxnSpPr>
          <p:cNvPr id="21" name="曲线连接符 20"/>
          <p:cNvCxnSpPr>
            <a:stCxn id="103" idx="3"/>
          </p:cNvCxnSpPr>
          <p:nvPr/>
        </p:nvCxnSpPr>
        <p:spPr>
          <a:xfrm flipV="1">
            <a:off x="4539520" y="2881138"/>
            <a:ext cx="1801873" cy="17489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72945" y="3229074"/>
            <a:ext cx="2069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p+1 = </a:t>
            </a:r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value+sizeof</a:t>
            </a:r>
            <a:r>
              <a:rPr lang="en-US" altLang="zh-CN" dirty="0" smtClean="0"/>
              <a:t>(*p)</a:t>
            </a:r>
          </a:p>
          <a:p>
            <a:endParaRPr lang="en-US" altLang="zh-CN" dirty="0"/>
          </a:p>
          <a:p>
            <a:r>
              <a:rPr lang="en-US" altLang="zh-CN" dirty="0" smtClean="0"/>
              <a:t>p+1=</a:t>
            </a:r>
            <a:r>
              <a:rPr lang="en-US" altLang="zh-CN" dirty="0" smtClean="0">
                <a:solidFill>
                  <a:srgbClr val="FF0000"/>
                </a:solidFill>
              </a:rPr>
              <a:t>0x0028FF20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指针变量</a:t>
            </a:r>
            <a:r>
              <a:rPr lang="en-US" altLang="zh-CN" sz="4000" dirty="0" smtClean="0"/>
              <a:t>+1</a:t>
            </a:r>
            <a:r>
              <a:rPr lang="zh-CN" altLang="en-US" sz="4000" dirty="0" smtClean="0"/>
              <a:t>到底加了几？</a:t>
            </a:r>
            <a:endParaRPr lang="zh-CN" alt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372946" y="2339121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>
            <a:endCxn id="45" idx="3"/>
          </p:cNvCxnSpPr>
          <p:nvPr/>
        </p:nvCxnSpPr>
        <p:spPr>
          <a:xfrm flipV="1">
            <a:off x="817675" y="2143957"/>
            <a:ext cx="612068" cy="1147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3" idx="3"/>
          </p:cNvCxnSpPr>
          <p:nvPr/>
        </p:nvCxnSpPr>
        <p:spPr>
          <a:xfrm flipV="1">
            <a:off x="755576" y="2143957"/>
            <a:ext cx="1530135" cy="1991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628319" y="233912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0x0028FF20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2945" y="3229074"/>
            <a:ext cx="20201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d[4];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*p = d;</a:t>
            </a:r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d=0x0028FF1C</a:t>
            </a:r>
            <a:endParaRPr lang="en-US" altLang="zh-CN" dirty="0"/>
          </a:p>
          <a:p>
            <a:r>
              <a:rPr lang="en-US" altLang="zh-CN" dirty="0" smtClean="0"/>
              <a:t>p+1=</a:t>
            </a:r>
            <a:r>
              <a:rPr lang="en-US" altLang="zh-CN" dirty="0" smtClean="0">
                <a:solidFill>
                  <a:srgbClr val="FF0000"/>
                </a:solidFill>
              </a:rPr>
              <a:t>0x0028FF20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</a:rPr>
              <a:t>(*p)=4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32152" y="3257836"/>
            <a:ext cx="20136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char e[4];</a:t>
            </a:r>
          </a:p>
          <a:p>
            <a:r>
              <a:rPr lang="en-US" altLang="zh-CN" dirty="0" smtClean="0"/>
              <a:t>char *q = e;</a:t>
            </a:r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e=0x0028FF1C</a:t>
            </a:r>
            <a:endParaRPr lang="en-US" altLang="zh-CN" dirty="0"/>
          </a:p>
          <a:p>
            <a:r>
              <a:rPr lang="en-US" altLang="zh-CN" dirty="0" smtClean="0"/>
              <a:t>q+1=</a:t>
            </a:r>
            <a:r>
              <a:rPr lang="en-US" altLang="zh-CN" dirty="0" smtClean="0">
                <a:solidFill>
                  <a:srgbClr val="FF0000"/>
                </a:solidFill>
              </a:rPr>
              <a:t>0x0028FF1D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</a:rPr>
              <a:t>(*q)=1;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429743" y="2154562"/>
            <a:ext cx="1703806" cy="120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1637638" y="2154564"/>
            <a:ext cx="1180004" cy="2001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71" y="3899715"/>
            <a:ext cx="4108658" cy="114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15" y="2266594"/>
            <a:ext cx="2605919" cy="160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9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d[4],&amp;d</a:t>
            </a:r>
            <a:r>
              <a:rPr lang="zh-CN" altLang="en-US" sz="4000" dirty="0" smtClean="0"/>
              <a:t>的值和类型是什么？</a:t>
            </a:r>
            <a:endParaRPr lang="zh-CN" altLang="en-US" sz="4000" dirty="0"/>
          </a:p>
        </p:txBody>
      </p:sp>
      <p:sp>
        <p:nvSpPr>
          <p:cNvPr id="60" name="TextBox 59"/>
          <p:cNvSpPr txBox="1"/>
          <p:nvPr/>
        </p:nvSpPr>
        <p:spPr>
          <a:xfrm>
            <a:off x="4325352" y="3040021"/>
            <a:ext cx="445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现在我们接触一个新的指针类型</a:t>
            </a:r>
            <a:endParaRPr lang="en-US" altLang="zh-CN" b="1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(*p)[4] = &amp;d;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前面有一个*，这是一个指针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、这个指针指向的是一个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[4]</a:t>
            </a:r>
            <a:r>
              <a:rPr lang="zh-CN" altLang="en-US" b="1" dirty="0" smtClean="0"/>
              <a:t>的内存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就是数组指针 ，一个指向数组的指针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080026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80026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2080026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2080026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2080026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080026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6"/>
            <a:ext cx="758294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673609" y="2154562"/>
            <a:ext cx="1063862" cy="72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9195" y="372747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&amp;d</a:t>
            </a:r>
            <a:r>
              <a:rPr lang="zh-CN" altLang="en-US" sz="4000" dirty="0" smtClean="0"/>
              <a:t>的值和类型是什么？</a:t>
            </a:r>
            <a:endParaRPr lang="zh-CN" altLang="en-US" sz="4000" dirty="0"/>
          </a:p>
        </p:txBody>
      </p:sp>
      <p:sp>
        <p:nvSpPr>
          <p:cNvPr id="71" name="矩形 70"/>
          <p:cNvSpPr/>
          <p:nvPr/>
        </p:nvSpPr>
        <p:spPr>
          <a:xfrm>
            <a:off x="6650112" y="245521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650112" y="281330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6650112" y="317195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6650112" y="353003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6650112" y="389537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650112" y="425346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600357" y="197733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 rot="10800000">
            <a:off x="683569" y="245003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 rot="10800000">
            <a:off x="683569" y="266605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 rot="10800000">
            <a:off x="683569" y="287395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 rot="10800000">
            <a:off x="683569" y="308997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 rot="10800000">
            <a:off x="687484" y="33060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 rot="10800000">
            <a:off x="687484" y="352202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 rot="10800000">
            <a:off x="687484" y="372992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 rot="10800000">
            <a:off x="687484" y="394594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波形 129"/>
          <p:cNvSpPr/>
          <p:nvPr/>
        </p:nvSpPr>
        <p:spPr>
          <a:xfrm>
            <a:off x="706544" y="416197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波形 130"/>
          <p:cNvSpPr/>
          <p:nvPr/>
        </p:nvSpPr>
        <p:spPr>
          <a:xfrm>
            <a:off x="683569" y="187397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267744" y="251508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0x00685D11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267744" y="287316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34" name="矩形 133"/>
          <p:cNvSpPr/>
          <p:nvPr/>
        </p:nvSpPr>
        <p:spPr>
          <a:xfrm>
            <a:off x="2267744" y="323181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135" name="矩形 134"/>
          <p:cNvSpPr/>
          <p:nvPr/>
        </p:nvSpPr>
        <p:spPr>
          <a:xfrm>
            <a:off x="2267744" y="3589902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*)[4]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267744" y="395524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67744" y="431332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(*)[4]</a:t>
            </a:r>
          </a:p>
        </p:txBody>
      </p:sp>
      <p:cxnSp>
        <p:nvCxnSpPr>
          <p:cNvPr id="138" name="直接连接符 137"/>
          <p:cNvCxnSpPr/>
          <p:nvPr/>
        </p:nvCxnSpPr>
        <p:spPr>
          <a:xfrm flipV="1">
            <a:off x="1335556" y="2515084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331641" y="3522027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302852" y="207907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ｐ内存六元组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7239" y="1419622"/>
            <a:ext cx="171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(*p)[4] = &amp;d;</a:t>
            </a:r>
          </a:p>
        </p:txBody>
      </p:sp>
      <p:cxnSp>
        <p:nvCxnSpPr>
          <p:cNvPr id="5" name="曲线连接符 4"/>
          <p:cNvCxnSpPr/>
          <p:nvPr/>
        </p:nvCxnSpPr>
        <p:spPr>
          <a:xfrm rot="5400000">
            <a:off x="3887621" y="1818572"/>
            <a:ext cx="726130" cy="66689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250686" y="214351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曲线连接符 6"/>
          <p:cNvCxnSpPr/>
          <p:nvPr/>
        </p:nvCxnSpPr>
        <p:spPr>
          <a:xfrm rot="10800000" flipV="1">
            <a:off x="3851920" y="2666057"/>
            <a:ext cx="2880324" cy="146862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653840" y="333736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赋值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>
            <a:stCxn id="74" idx="1"/>
            <a:endCxn id="137" idx="3"/>
          </p:cNvCxnSpPr>
          <p:nvPr/>
        </p:nvCxnSpPr>
        <p:spPr>
          <a:xfrm rot="10800000" flipV="1">
            <a:off x="3917240" y="3709077"/>
            <a:ext cx="2732873" cy="78368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160197" y="4053958"/>
            <a:ext cx="122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类型 匹配 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>
            <a:off x="5303377" y="1707654"/>
            <a:ext cx="1346735" cy="7407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814612" y="162853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4774168"/>
            <a:ext cx="688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err="1" smtClean="0"/>
              <a:t>int</a:t>
            </a:r>
            <a:r>
              <a:rPr lang="en-US" altLang="zh-CN" dirty="0"/>
              <a:t>(*)[</a:t>
            </a:r>
            <a:r>
              <a:rPr lang="en-US" altLang="zh-CN" dirty="0" smtClean="0"/>
              <a:t>4]</a:t>
            </a:r>
            <a:r>
              <a:rPr lang="zh-CN" altLang="en-US" dirty="0" smtClean="0"/>
              <a:t>不符合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的语法，我们这里表示指向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[4]</a:t>
            </a:r>
            <a:r>
              <a:rPr lang="zh-CN" altLang="en-US" dirty="0" smtClean="0"/>
              <a:t>的一个指针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6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d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&amp;d</a:t>
            </a:r>
            <a:r>
              <a:rPr lang="zh-CN" altLang="en-US" sz="4000" dirty="0" smtClean="0"/>
              <a:t>的值一样吗？</a:t>
            </a:r>
            <a:endParaRPr lang="zh-CN" altLang="en-US" sz="4000" dirty="0"/>
          </a:p>
        </p:txBody>
      </p:sp>
      <p:sp>
        <p:nvSpPr>
          <p:cNvPr id="71" name="矩形 70"/>
          <p:cNvSpPr/>
          <p:nvPr/>
        </p:nvSpPr>
        <p:spPr>
          <a:xfrm>
            <a:off x="2555776" y="253116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555776" y="288925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2555776" y="324790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2555776" y="360598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2555776" y="397132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55776" y="432941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06021" y="205328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 rot="10800000">
            <a:off x="971600" y="246611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 rot="10800000">
            <a:off x="971600" y="268214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 rot="10800000">
            <a:off x="971600" y="289003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 rot="10800000">
            <a:off x="971600" y="310606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 rot="10800000">
            <a:off x="975515" y="332208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 rot="10800000">
            <a:off x="975515" y="353811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 rot="10800000">
            <a:off x="975515" y="374600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 rot="10800000">
            <a:off x="975515" y="396203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波形 129"/>
          <p:cNvSpPr/>
          <p:nvPr/>
        </p:nvSpPr>
        <p:spPr>
          <a:xfrm>
            <a:off x="994575" y="417805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波形 130"/>
          <p:cNvSpPr/>
          <p:nvPr/>
        </p:nvSpPr>
        <p:spPr>
          <a:xfrm>
            <a:off x="971600" y="189005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 flipV="1">
            <a:off x="1623587" y="2531168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619672" y="3538111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05762" y="1340624"/>
            <a:ext cx="248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d[4];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(*p)[4] = &amp;d;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56375"/>
            <a:ext cx="4176464" cy="123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537" y="2092428"/>
            <a:ext cx="1872208" cy="12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1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d+1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&amp;d+1</a:t>
            </a:r>
            <a:r>
              <a:rPr lang="zh-CN" altLang="en-US" sz="4000" dirty="0" smtClean="0"/>
              <a:t>的值一样吗？</a:t>
            </a:r>
            <a:endParaRPr lang="zh-CN" altLang="en-US" sz="4000" dirty="0"/>
          </a:p>
        </p:txBody>
      </p:sp>
      <p:sp>
        <p:nvSpPr>
          <p:cNvPr id="79" name="TextBox 78"/>
          <p:cNvSpPr txBox="1"/>
          <p:nvPr/>
        </p:nvSpPr>
        <p:spPr>
          <a:xfrm>
            <a:off x="2501212" y="223423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 rot="10800000">
            <a:off x="971600" y="264706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 rot="10800000">
            <a:off x="971600" y="286309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 rot="10800000">
            <a:off x="971600" y="307098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 rot="10800000">
            <a:off x="971600" y="328701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 rot="10800000">
            <a:off x="975515" y="350303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 rot="10800000">
            <a:off x="975515" y="371906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 rot="10800000">
            <a:off x="975515" y="392695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 rot="10800000">
            <a:off x="975515" y="41429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波形 129"/>
          <p:cNvSpPr/>
          <p:nvPr/>
        </p:nvSpPr>
        <p:spPr>
          <a:xfrm>
            <a:off x="994575" y="43590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波形 130"/>
          <p:cNvSpPr/>
          <p:nvPr/>
        </p:nvSpPr>
        <p:spPr>
          <a:xfrm>
            <a:off x="971600" y="20710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 flipV="1">
            <a:off x="1623587" y="2712117"/>
            <a:ext cx="932189" cy="1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619672" y="3719060"/>
            <a:ext cx="936104" cy="11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48527" y="1516297"/>
            <a:ext cx="248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d[4];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(*p)[</a:t>
            </a:r>
            <a:r>
              <a:rPr lang="en-US" altLang="zh-CN" dirty="0"/>
              <a:t>4] = &amp;d;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82" y="3605986"/>
            <a:ext cx="4109417" cy="141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2554427" y="2712117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0x00685D11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4427" y="307020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31" name="矩形 30"/>
          <p:cNvSpPr/>
          <p:nvPr/>
        </p:nvSpPr>
        <p:spPr>
          <a:xfrm>
            <a:off x="2554427" y="342885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32" name="矩形 31"/>
          <p:cNvSpPr/>
          <p:nvPr/>
        </p:nvSpPr>
        <p:spPr>
          <a:xfrm>
            <a:off x="2554427" y="3786935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*)[4]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54427" y="4152277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34" name="矩形 33"/>
          <p:cNvSpPr/>
          <p:nvPr/>
        </p:nvSpPr>
        <p:spPr>
          <a:xfrm>
            <a:off x="2554427" y="4510361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(*)[4]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50" y="1482300"/>
            <a:ext cx="2520280" cy="205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8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int</a:t>
            </a:r>
            <a:r>
              <a:rPr lang="en-US" altLang="zh-CN" sz="3600" dirty="0"/>
              <a:t> (*p)[4] = &amp;</a:t>
            </a:r>
            <a:r>
              <a:rPr lang="en-US" altLang="zh-CN" sz="3600" dirty="0" smtClean="0"/>
              <a:t>d,</a:t>
            </a:r>
            <a:r>
              <a:rPr lang="zh-CN" altLang="en-US" sz="3600" dirty="0" smtClean="0"/>
              <a:t>*</a:t>
            </a:r>
            <a:r>
              <a:rPr lang="en-US" altLang="zh-CN" sz="3600" dirty="0" smtClean="0"/>
              <a:t>p</a:t>
            </a:r>
            <a:r>
              <a:rPr lang="zh-CN" altLang="en-US" sz="3600" dirty="0" smtClean="0"/>
              <a:t>发生了什么？</a:t>
            </a:r>
            <a:endParaRPr lang="zh-CN" altLang="en-US" sz="4000" dirty="0"/>
          </a:p>
        </p:txBody>
      </p:sp>
      <p:sp>
        <p:nvSpPr>
          <p:cNvPr id="79" name="TextBox 78"/>
          <p:cNvSpPr txBox="1"/>
          <p:nvPr/>
        </p:nvSpPr>
        <p:spPr>
          <a:xfrm>
            <a:off x="1907704" y="219975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419622"/>
            <a:ext cx="248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d[4];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(*p)[</a:t>
            </a:r>
            <a:r>
              <a:rPr lang="en-US" altLang="zh-CN" dirty="0"/>
              <a:t>4] = &amp;d;</a:t>
            </a:r>
          </a:p>
        </p:txBody>
      </p:sp>
      <p:sp>
        <p:nvSpPr>
          <p:cNvPr id="29" name="矩形 28"/>
          <p:cNvSpPr/>
          <p:nvPr/>
        </p:nvSpPr>
        <p:spPr>
          <a:xfrm>
            <a:off x="1960919" y="267763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0x00685D11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60919" y="303571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31" name="矩形 30"/>
          <p:cNvSpPr/>
          <p:nvPr/>
        </p:nvSpPr>
        <p:spPr>
          <a:xfrm>
            <a:off x="1960919" y="339436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p</a:t>
            </a:r>
          </a:p>
        </p:txBody>
      </p:sp>
      <p:sp>
        <p:nvSpPr>
          <p:cNvPr id="32" name="矩形 31"/>
          <p:cNvSpPr/>
          <p:nvPr/>
        </p:nvSpPr>
        <p:spPr>
          <a:xfrm>
            <a:off x="1960919" y="3752448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*)[4]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60919" y="4117790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34" name="矩形 33"/>
          <p:cNvSpPr/>
          <p:nvPr/>
        </p:nvSpPr>
        <p:spPr>
          <a:xfrm>
            <a:off x="1960919" y="4475874"/>
            <a:ext cx="1649495" cy="358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(*)[4]</a:t>
            </a:r>
          </a:p>
        </p:txBody>
      </p:sp>
      <p:sp>
        <p:nvSpPr>
          <p:cNvPr id="25" name="矩形 24"/>
          <p:cNvSpPr/>
          <p:nvPr/>
        </p:nvSpPr>
        <p:spPr>
          <a:xfrm>
            <a:off x="6205931" y="274410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05931" y="310219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7" name="矩形 26"/>
          <p:cNvSpPr/>
          <p:nvPr/>
        </p:nvSpPr>
        <p:spPr>
          <a:xfrm>
            <a:off x="6205931" y="346084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:?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05931" y="381892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35" name="矩形 34"/>
          <p:cNvSpPr/>
          <p:nvPr/>
        </p:nvSpPr>
        <p:spPr>
          <a:xfrm>
            <a:off x="6205931" y="418426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5931" y="454235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3659" y="226622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*p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5" name="曲线连接符 4"/>
          <p:cNvCxnSpPr/>
          <p:nvPr/>
        </p:nvCxnSpPr>
        <p:spPr>
          <a:xfrm flipV="1">
            <a:off x="3995936" y="2744107"/>
            <a:ext cx="2209995" cy="173176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12548" y="328312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*p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10414" y="4177008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16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观察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d[4],d[1]=5</a:t>
            </a:r>
            <a:endParaRPr lang="zh-CN" altLang="en-US" sz="4000" dirty="0"/>
          </a:p>
        </p:txBody>
      </p:sp>
      <p:sp>
        <p:nvSpPr>
          <p:cNvPr id="60" name="TextBox 59"/>
          <p:cNvSpPr txBox="1"/>
          <p:nvPr/>
        </p:nvSpPr>
        <p:spPr>
          <a:xfrm>
            <a:off x="4347096" y="3239222"/>
            <a:ext cx="445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* </a:t>
            </a:r>
            <a:r>
              <a:rPr lang="en-US" altLang="zh-CN" dirty="0" smtClean="0"/>
              <a:t>p=d;</a:t>
            </a:r>
          </a:p>
          <a:p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p+i</a:t>
            </a:r>
            <a:r>
              <a:rPr lang="en-US" altLang="zh-CN" dirty="0"/>
              <a:t> = p</a:t>
            </a:r>
            <a:r>
              <a:rPr lang="zh-CN" altLang="en-US" dirty="0"/>
              <a:t>的</a:t>
            </a:r>
            <a:r>
              <a:rPr lang="en-US" altLang="zh-CN" dirty="0" err="1"/>
              <a:t>value+sizeof</a:t>
            </a:r>
            <a:r>
              <a:rPr lang="en-US" altLang="zh-CN" dirty="0"/>
              <a:t>(*p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Times New Roman"/>
                <a:cs typeface="Times New Roman"/>
              </a:rPr>
              <a:t>×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的含义是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value+sizeof</a:t>
            </a:r>
            <a:r>
              <a:rPr lang="en-US" altLang="zh-CN" dirty="0" smtClean="0"/>
              <a:t>(a[0])</a:t>
            </a:r>
            <a:r>
              <a:rPr lang="en-US" altLang="zh-CN" dirty="0" smtClean="0">
                <a:latin typeface="Times New Roman"/>
                <a:cs typeface="Times New Roman"/>
              </a:rPr>
              <a:t>×</a:t>
            </a:r>
            <a:r>
              <a:rPr lang="en-US" altLang="zh-CN" dirty="0" err="1" smtClean="0"/>
              <a:t>i</a:t>
            </a:r>
            <a:endParaRPr lang="en-US" altLang="zh-CN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080026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80026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2080026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2080026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2080026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080026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2" y="2166436"/>
            <a:ext cx="758294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673609" y="2154562"/>
            <a:ext cx="1063862" cy="72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9195" y="372747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d[1]=5</a:t>
            </a:r>
            <a:r>
              <a:rPr lang="zh-CN" altLang="en-US" sz="4000" dirty="0" smtClean="0"/>
              <a:t>发生了什么？</a:t>
            </a:r>
            <a:endParaRPr lang="zh-CN" altLang="en-US" sz="4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58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582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580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080026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80026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0026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4" name="矩形 123"/>
          <p:cNvSpPr/>
          <p:nvPr/>
        </p:nvSpPr>
        <p:spPr>
          <a:xfrm>
            <a:off x="2080026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125" name="矩形 124"/>
          <p:cNvSpPr/>
          <p:nvPr/>
        </p:nvSpPr>
        <p:spPr>
          <a:xfrm>
            <a:off x="2080026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080026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127" name="直接连接符 126"/>
          <p:cNvCxnSpPr/>
          <p:nvPr/>
        </p:nvCxnSpPr>
        <p:spPr>
          <a:xfrm flipH="1" flipV="1">
            <a:off x="1321732" y="2166436"/>
            <a:ext cx="758294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3673609" y="2154562"/>
            <a:ext cx="1063862" cy="72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49195" y="372747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6356382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0x0028FF20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56382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356382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: ?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356382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356382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6356382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665480" y="431482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cxnSp>
        <p:nvCxnSpPr>
          <p:cNvPr id="14" name="曲线连接符 13"/>
          <p:cNvCxnSpPr>
            <a:stCxn id="163" idx="3"/>
          </p:cNvCxnSpPr>
          <p:nvPr/>
        </p:nvCxnSpPr>
        <p:spPr>
          <a:xfrm flipV="1">
            <a:off x="3996020" y="3060180"/>
            <a:ext cx="2453385" cy="1577810"/>
          </a:xfrm>
          <a:prstGeom prst="curvedConnector3">
            <a:avLst>
              <a:gd name="adj1" fmla="val 45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565186" y="4371950"/>
            <a:ext cx="104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d[1]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7528" y="4679382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0x0028FF1C+4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×1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2177699" y="2143957"/>
            <a:ext cx="4163694" cy="73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033666" y="2143957"/>
            <a:ext cx="4916299" cy="73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内存</a:t>
            </a:r>
            <a:r>
              <a:rPr lang="zh-CN" altLang="en-US" sz="4000" dirty="0" smtClean="0"/>
              <a:t>长什么样？</a:t>
            </a:r>
            <a:endParaRPr lang="zh-CN" altLang="en-US" sz="4000" dirty="0"/>
          </a:p>
        </p:txBody>
      </p:sp>
      <p:sp>
        <p:nvSpPr>
          <p:cNvPr id="29" name="矩形 28"/>
          <p:cNvSpPr/>
          <p:nvPr/>
        </p:nvSpPr>
        <p:spPr>
          <a:xfrm rot="10800000">
            <a:off x="3058396" y="208395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0800000">
            <a:off x="3058396" y="229997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0800000">
            <a:off x="3058396" y="250786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0800000">
            <a:off x="3058396" y="272389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10800000">
            <a:off x="3058395" y="293991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10800000">
            <a:off x="3058395" y="31559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0800000">
            <a:off x="3058395" y="336383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10800000">
            <a:off x="3058395" y="35798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波形 5"/>
          <p:cNvSpPr/>
          <p:nvPr/>
        </p:nvSpPr>
        <p:spPr>
          <a:xfrm>
            <a:off x="3058396" y="1516461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68" name="直接连接符 7167"/>
          <p:cNvCxnSpPr/>
          <p:nvPr/>
        </p:nvCxnSpPr>
        <p:spPr>
          <a:xfrm flipV="1">
            <a:off x="3706468" y="1966996"/>
            <a:ext cx="1025806" cy="33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直接连接符 7172"/>
          <p:cNvCxnSpPr/>
          <p:nvPr/>
        </p:nvCxnSpPr>
        <p:spPr>
          <a:xfrm>
            <a:off x="3706468" y="2515999"/>
            <a:ext cx="1025806" cy="9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68525" y="4587974"/>
            <a:ext cx="498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内存就是一大堆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排列在一起组成的存储结构</a:t>
            </a:r>
            <a:endParaRPr lang="en-US" altLang="zh-CN" dirty="0" smtClean="0"/>
          </a:p>
        </p:txBody>
      </p:sp>
      <p:grpSp>
        <p:nvGrpSpPr>
          <p:cNvPr id="7183" name="组合 7182"/>
          <p:cNvGrpSpPr/>
          <p:nvPr/>
        </p:nvGrpSpPr>
        <p:grpSpPr>
          <a:xfrm>
            <a:off x="4732274" y="1597663"/>
            <a:ext cx="1711934" cy="1017404"/>
            <a:chOff x="4553696" y="1500824"/>
            <a:chExt cx="1711934" cy="1017404"/>
          </a:xfrm>
        </p:grpSpPr>
        <p:sp>
          <p:nvSpPr>
            <p:cNvPr id="41" name="矩形 40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0" name="矩形 7179"/>
            <p:cNvSpPr/>
            <p:nvPr/>
          </p:nvSpPr>
          <p:spPr>
            <a:xfrm>
              <a:off x="4879380" y="1500824"/>
              <a:ext cx="1062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一个</a:t>
              </a:r>
              <a:r>
                <a:rPr lang="en-US" altLang="zh-CN" dirty="0"/>
                <a:t>byte</a:t>
              </a:r>
              <a:endParaRPr lang="zh-CN" altLang="en-US" dirty="0"/>
            </a:p>
          </p:txBody>
        </p:sp>
      </p:grpSp>
      <p:sp>
        <p:nvSpPr>
          <p:cNvPr id="7182" name="矩形 7181"/>
          <p:cNvSpPr/>
          <p:nvPr/>
        </p:nvSpPr>
        <p:spPr>
          <a:xfrm>
            <a:off x="2267744" y="2723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27" name="波形 26"/>
          <p:cNvSpPr/>
          <p:nvPr/>
        </p:nvSpPr>
        <p:spPr>
          <a:xfrm>
            <a:off x="3058396" y="379588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d1=5</a:t>
            </a:r>
            <a:r>
              <a:rPr lang="zh-CN" altLang="en-US" sz="4000" dirty="0" smtClean="0"/>
              <a:t>和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d2[1] = {5}</a:t>
            </a:r>
            <a:r>
              <a:rPr lang="zh-CN" altLang="en-US" sz="4000" dirty="0" smtClean="0"/>
              <a:t>区别在哪？</a:t>
            </a:r>
            <a:endParaRPr lang="zh-CN" altLang="en-US" sz="4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272895" y="28931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272895" y="325126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272895" y="360991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d1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272895" y="39679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272895" y="433334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272895" y="469142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V="1">
            <a:off x="1272895" y="2166437"/>
            <a:ext cx="48837" cy="72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 flipV="1">
            <a:off x="2177699" y="2166436"/>
            <a:ext cx="688779" cy="7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7864" y="3644833"/>
            <a:ext cx="113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d1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148574" y="28931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48574" y="325126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148574" y="360991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d2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48574" y="39679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[1]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48574" y="433334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48574" y="469142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61673" y="3644833"/>
            <a:ext cx="113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d2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202010" y="28931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02010" y="325126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02010" y="360991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:?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202010" y="39679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02010" y="433334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02010" y="469142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09345" y="3644833"/>
            <a:ext cx="124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d2[0]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21732" y="2154562"/>
            <a:ext cx="2826842" cy="73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77699" y="2143957"/>
            <a:ext cx="3564458" cy="7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321732" y="2154562"/>
            <a:ext cx="5880278" cy="73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5" idx="3"/>
          </p:cNvCxnSpPr>
          <p:nvPr/>
        </p:nvCxnSpPr>
        <p:spPr>
          <a:xfrm>
            <a:off x="2285711" y="2143957"/>
            <a:ext cx="6509882" cy="7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d1=5</a:t>
            </a:r>
            <a:r>
              <a:rPr lang="zh-CN" altLang="en-US" sz="4000" dirty="0" smtClean="0"/>
              <a:t>和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d2[1] = {5}</a:t>
            </a:r>
            <a:r>
              <a:rPr lang="zh-CN" altLang="en-US" sz="4000" dirty="0" smtClean="0"/>
              <a:t>区别在哪？</a:t>
            </a:r>
            <a:endParaRPr lang="zh-CN" altLang="en-US" sz="4000" dirty="0"/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637638" y="2787773"/>
            <a:ext cx="445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思考题：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d1</a:t>
            </a:r>
            <a:r>
              <a:rPr lang="zh-CN" altLang="en-US" dirty="0" smtClean="0"/>
              <a:t>是什么类型？值是多少？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&amp;d1</a:t>
            </a:r>
            <a:r>
              <a:rPr lang="zh-CN" altLang="en-US" dirty="0" smtClean="0"/>
              <a:t>是什么类型？值是多少？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d2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d2[0]</a:t>
            </a:r>
            <a:r>
              <a:rPr lang="zh-CN" altLang="en-US" dirty="0" smtClean="0"/>
              <a:t>是</a:t>
            </a:r>
            <a:r>
              <a:rPr lang="zh-CN" altLang="en-US" dirty="0"/>
              <a:t>什么类型？值是多少？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&amp;d2[0]</a:t>
            </a:r>
            <a:r>
              <a:rPr lang="zh-CN" altLang="en-US" dirty="0" smtClean="0"/>
              <a:t>是什么类型？值是多少？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&amp;d2</a:t>
            </a:r>
            <a:r>
              <a:rPr lang="zh-CN" altLang="en-US" dirty="0"/>
              <a:t>是什么类型？值是多少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81" name="TextBox 80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d1=5</a:t>
            </a:r>
            <a:r>
              <a:rPr lang="zh-CN" altLang="en-US" sz="4000" dirty="0" smtClean="0"/>
              <a:t>和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d2[1] = {5}</a:t>
            </a:r>
            <a:r>
              <a:rPr lang="zh-CN" altLang="en-US" sz="4000" dirty="0" smtClean="0"/>
              <a:t>区别在哪？</a:t>
            </a:r>
            <a:endParaRPr lang="zh-CN" altLang="en-US" sz="4000" dirty="0"/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637638" y="2787773"/>
            <a:ext cx="445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思考题：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d1</a:t>
            </a:r>
            <a:r>
              <a:rPr lang="zh-CN" altLang="en-US" dirty="0" smtClean="0"/>
              <a:t>是什么类型？值是多少？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&amp;d1</a:t>
            </a:r>
            <a:r>
              <a:rPr lang="zh-CN" altLang="en-US" dirty="0" smtClean="0"/>
              <a:t>是什么类型？值是多少？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d2</a:t>
            </a:r>
            <a:r>
              <a:rPr lang="zh-CN" altLang="en-US" dirty="0"/>
              <a:t>是什么类型？值是多少？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d2[0]</a:t>
            </a:r>
            <a:r>
              <a:rPr lang="zh-CN" altLang="en-US" dirty="0" smtClean="0"/>
              <a:t>是</a:t>
            </a:r>
            <a:r>
              <a:rPr lang="zh-CN" altLang="en-US" dirty="0"/>
              <a:t>什么类型？值是多少？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&amp;d2[0]</a:t>
            </a:r>
            <a:r>
              <a:rPr lang="zh-CN" altLang="en-US" dirty="0" smtClean="0"/>
              <a:t>是什么类型？值是多少？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&amp;d2</a:t>
            </a:r>
            <a:r>
              <a:rPr lang="zh-CN" altLang="en-US" dirty="0"/>
              <a:t>是什么类型？值是多少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81" name="TextBox 80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13734" y="2787773"/>
            <a:ext cx="3529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 0x0028FF1C 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 0x0028FF1C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(*p)[1]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 0x0028FF1C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99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数组越界访问的危害</a:t>
            </a:r>
            <a:endParaRPr lang="zh-CN" altLang="en-US" sz="4000" dirty="0"/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226344" y="3003798"/>
            <a:ext cx="445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再深入的思考题：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d2[1] = {5}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d2[3] = 6; </a:t>
            </a:r>
            <a:r>
              <a:rPr lang="zh-CN" altLang="en-US" dirty="0" smtClean="0"/>
              <a:t>程序会报错吗？有什么问题？</a:t>
            </a:r>
            <a:endParaRPr lang="en-US" altLang="zh-CN" dirty="0"/>
          </a:p>
        </p:txBody>
      </p:sp>
      <p:sp>
        <p:nvSpPr>
          <p:cNvPr id="81" name="TextBox 80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越界访问的危害</a:t>
            </a:r>
            <a:endParaRPr lang="zh-CN" altLang="en-US" sz="4000" dirty="0"/>
          </a:p>
        </p:txBody>
      </p:sp>
      <p:sp>
        <p:nvSpPr>
          <p:cNvPr id="104" name="矩形 103"/>
          <p:cNvSpPr/>
          <p:nvPr/>
        </p:nvSpPr>
        <p:spPr>
          <a:xfrm rot="5400000">
            <a:off x="88968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110570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rot="5400000">
            <a:off x="131360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rot="5400000">
            <a:off x="152962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波形 117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波形 118"/>
          <p:cNvSpPr/>
          <p:nvPr/>
        </p:nvSpPr>
        <p:spPr>
          <a:xfrm rot="16200000">
            <a:off x="493639" y="1531889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020850" y="27262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20850" y="308438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20850" y="344303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d2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20850" y="380111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[1]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20850" y="416645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020850" y="452454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68637" y="272271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0x0028FF28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68637" y="308080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68637" y="343945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:?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68637" y="379753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8637" y="416287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68637" y="452096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79716" y="3474370"/>
            <a:ext cx="124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d2[3]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088" y="3477951"/>
            <a:ext cx="124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d2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4926" y="428439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d2[3]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45777" y="4591823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0x0028FF1C+4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×3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1321731" y="2154562"/>
            <a:ext cx="699119" cy="57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2177699" y="2154562"/>
            <a:ext cx="1436734" cy="57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81504" y="2166436"/>
            <a:ext cx="1987133" cy="55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737471" y="2154562"/>
            <a:ext cx="2724749" cy="56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65480" y="431482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cxnSp>
        <p:nvCxnSpPr>
          <p:cNvPr id="12" name="曲线连接符 11"/>
          <p:cNvCxnSpPr>
            <a:endCxn id="47" idx="1"/>
          </p:cNvCxnSpPr>
          <p:nvPr/>
        </p:nvCxnSpPr>
        <p:spPr>
          <a:xfrm flipV="1">
            <a:off x="3881504" y="2901760"/>
            <a:ext cx="1987133" cy="17362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031690"/>
            <a:ext cx="8229600" cy="1393041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谢谢</a:t>
            </a:r>
            <a:r>
              <a:rPr lang="zh-CN" altLang="en-US" sz="4800" dirty="0" smtClean="0"/>
              <a:t>！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下周我们会继续二维数组、动态内存、函数变量值传递的物理意义、</a:t>
            </a:r>
            <a:r>
              <a:rPr lang="en-US" altLang="zh-CN" sz="2800" dirty="0" err="1" smtClean="0"/>
              <a:t>Typedef</a:t>
            </a:r>
            <a:r>
              <a:rPr lang="zh-CN" altLang="en-US" sz="2800" dirty="0" smtClean="0"/>
              <a:t>的用法、结构体的传递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内存有多少个这样的</a:t>
            </a:r>
            <a:r>
              <a:rPr lang="en-US" altLang="zh-CN" sz="4000" dirty="0" smtClean="0"/>
              <a:t>byte</a:t>
            </a:r>
            <a:r>
              <a:rPr lang="zh-CN" altLang="en-US" sz="4000" dirty="0" smtClean="0"/>
              <a:t>呢？</a:t>
            </a:r>
            <a:endParaRPr lang="zh-CN" alt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6763660" y="433991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有多大？</a:t>
            </a:r>
            <a:endParaRPr lang="en-US" altLang="zh-CN" dirty="0" smtClean="0"/>
          </a:p>
        </p:txBody>
      </p:sp>
      <p:sp>
        <p:nvSpPr>
          <p:cNvPr id="26" name="矩形 25"/>
          <p:cNvSpPr/>
          <p:nvPr/>
        </p:nvSpPr>
        <p:spPr>
          <a:xfrm rot="10800000">
            <a:off x="6444208" y="17595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6444208" y="197555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6444208" y="21834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6444208" y="239947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6448123" y="320160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6448123" y="34176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6448123" y="36255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6448123" y="38415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92776" y="1748728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第</a:t>
            </a:r>
            <a:r>
              <a:rPr lang="en-US" altLang="zh-CN" sz="1000" dirty="0" smtClean="0">
                <a:solidFill>
                  <a:srgbClr val="FF0000"/>
                </a:solidFill>
              </a:rPr>
              <a:t>0</a:t>
            </a:r>
            <a:r>
              <a:rPr lang="zh-CN" altLang="en-US" sz="1000" dirty="0" smtClean="0"/>
              <a:t>个</a:t>
            </a:r>
            <a:r>
              <a:rPr lang="en-US" altLang="zh-CN" sz="1000" dirty="0" smtClean="0"/>
              <a:t>byte</a:t>
            </a:r>
            <a:endParaRPr lang="zh-CN" altLang="en-US" sz="1000" dirty="0"/>
          </a:p>
        </p:txBody>
      </p:sp>
      <p:sp>
        <p:nvSpPr>
          <p:cNvPr id="55" name="矩形 54"/>
          <p:cNvSpPr/>
          <p:nvPr/>
        </p:nvSpPr>
        <p:spPr>
          <a:xfrm>
            <a:off x="7392776" y="1984970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第</a:t>
            </a:r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/>
              <a:t>个</a:t>
            </a:r>
            <a:r>
              <a:rPr lang="en-US" altLang="zh-CN" sz="1000" dirty="0" smtClean="0"/>
              <a:t>byte</a:t>
            </a:r>
            <a:endParaRPr lang="zh-CN" altLang="en-US" sz="1000" dirty="0"/>
          </a:p>
        </p:txBody>
      </p:sp>
      <p:sp>
        <p:nvSpPr>
          <p:cNvPr id="57" name="矩形 56"/>
          <p:cNvSpPr/>
          <p:nvPr/>
        </p:nvSpPr>
        <p:spPr>
          <a:xfrm>
            <a:off x="7392776" y="2231191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第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/>
              <a:t>个</a:t>
            </a:r>
            <a:r>
              <a:rPr lang="en-US" altLang="zh-CN" sz="1000" dirty="0" smtClean="0"/>
              <a:t>byte</a:t>
            </a:r>
            <a:endParaRPr lang="zh-CN" altLang="en-US" sz="1000" dirty="0"/>
          </a:p>
        </p:txBody>
      </p:sp>
      <p:sp>
        <p:nvSpPr>
          <p:cNvPr id="58" name="矩形 57"/>
          <p:cNvSpPr/>
          <p:nvPr/>
        </p:nvSpPr>
        <p:spPr>
          <a:xfrm>
            <a:off x="7392776" y="3811352"/>
            <a:ext cx="7569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第</a:t>
            </a:r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r>
              <a:rPr lang="zh-CN" altLang="en-US" sz="1000" dirty="0" smtClean="0"/>
              <a:t>个</a:t>
            </a:r>
            <a:r>
              <a:rPr lang="en-US" altLang="zh-CN" sz="1000" dirty="0" smtClean="0"/>
              <a:t>byte</a:t>
            </a:r>
            <a:endParaRPr lang="zh-CN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827584" y="1822245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我们说</a:t>
            </a:r>
            <a:r>
              <a:rPr lang="en-US" altLang="zh-CN" dirty="0" smtClean="0"/>
              <a:t>8/16</a:t>
            </a:r>
            <a:r>
              <a:rPr lang="en-US" altLang="zh-CN" dirty="0" smtClean="0">
                <a:solidFill>
                  <a:srgbClr val="FF0000"/>
                </a:solidFill>
              </a:rPr>
              <a:t>/32</a:t>
            </a:r>
            <a:r>
              <a:rPr lang="en-US" altLang="zh-CN" dirty="0" smtClean="0"/>
              <a:t>/64</a:t>
            </a:r>
            <a:r>
              <a:rPr lang="zh-CN" altLang="en-US" dirty="0" smtClean="0"/>
              <a:t>位机到底是什么意思？</a:t>
            </a:r>
            <a:endParaRPr lang="en-US" altLang="zh-CN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999907" y="282222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00000000000000000000000000000000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9906" y="3514607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11111111111111111111111111111111</a:t>
            </a:r>
          </a:p>
        </p:txBody>
      </p:sp>
      <p:cxnSp>
        <p:nvCxnSpPr>
          <p:cNvPr id="13" name="直接箭头连接符 12"/>
          <p:cNvCxnSpPr>
            <a:stCxn id="61" idx="3"/>
            <a:endCxn id="26" idx="3"/>
          </p:cNvCxnSpPr>
          <p:nvPr/>
        </p:nvCxnSpPr>
        <p:spPr>
          <a:xfrm flipV="1">
            <a:off x="4929188" y="1867541"/>
            <a:ext cx="1515020" cy="113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3"/>
            <a:endCxn id="49" idx="3"/>
          </p:cNvCxnSpPr>
          <p:nvPr/>
        </p:nvCxnSpPr>
        <p:spPr>
          <a:xfrm>
            <a:off x="4929188" y="3699273"/>
            <a:ext cx="1518935" cy="25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79909" y="2195012"/>
            <a:ext cx="270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来表示</a:t>
            </a:r>
            <a:r>
              <a:rPr lang="en-US" altLang="zh-CN" dirty="0" smtClean="0">
                <a:solidFill>
                  <a:srgbClr val="FF0000"/>
                </a:solidFill>
              </a:rPr>
              <a:t>byte</a:t>
            </a:r>
            <a:r>
              <a:rPr lang="zh-CN" altLang="en-US" dirty="0" smtClean="0">
                <a:solidFill>
                  <a:srgbClr val="FF0000"/>
                </a:solidFill>
              </a:rPr>
              <a:t>的编号</a:t>
            </a:r>
            <a:endParaRPr lang="en-US" altLang="zh-CN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2706303" y="31249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</a:p>
        </p:txBody>
      </p:sp>
      <p:cxnSp>
        <p:nvCxnSpPr>
          <p:cNvPr id="7171" name="直接连接符 7170"/>
          <p:cNvCxnSpPr/>
          <p:nvPr/>
        </p:nvCxnSpPr>
        <p:spPr>
          <a:xfrm>
            <a:off x="1187624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619672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051720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550933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042771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491880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3923928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427984" y="312495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87624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619672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051720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550933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3042771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491880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923928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427984" y="38499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7" idx="3"/>
          </p:cNvCxnSpPr>
          <p:nvPr/>
        </p:nvCxnSpPr>
        <p:spPr>
          <a:xfrm>
            <a:off x="6444208" y="2507484"/>
            <a:ext cx="3915" cy="684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7" idx="1"/>
            <a:endCxn id="38" idx="1"/>
          </p:cNvCxnSpPr>
          <p:nvPr/>
        </p:nvCxnSpPr>
        <p:spPr>
          <a:xfrm>
            <a:off x="7092280" y="2507484"/>
            <a:ext cx="3915" cy="80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15311" y="2718312"/>
            <a:ext cx="461665" cy="357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内存有多少个这样的</a:t>
            </a:r>
            <a:r>
              <a:rPr lang="en-US" altLang="zh-CN" sz="4000" dirty="0"/>
              <a:t>byte</a:t>
            </a:r>
            <a:r>
              <a:rPr lang="zh-CN" altLang="en-US" sz="4000" dirty="0"/>
              <a:t>呢？</a:t>
            </a:r>
          </a:p>
        </p:txBody>
      </p:sp>
      <p:sp>
        <p:nvSpPr>
          <p:cNvPr id="26" name="矩形 25"/>
          <p:cNvSpPr/>
          <p:nvPr/>
        </p:nvSpPr>
        <p:spPr>
          <a:xfrm rot="10800000">
            <a:off x="6444208" y="17595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6444208" y="197555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6444208" y="21834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6444208" y="239947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6448123" y="320160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6448123" y="341762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6448123" y="362552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6448123" y="38415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27584" y="1822245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我们说</a:t>
            </a:r>
            <a:r>
              <a:rPr lang="en-US" altLang="zh-CN" dirty="0" smtClean="0"/>
              <a:t>8/16</a:t>
            </a:r>
            <a:r>
              <a:rPr lang="en-US" altLang="zh-CN" dirty="0" smtClean="0">
                <a:solidFill>
                  <a:srgbClr val="FF0000"/>
                </a:solidFill>
              </a:rPr>
              <a:t>/32</a:t>
            </a:r>
            <a:r>
              <a:rPr lang="en-US" altLang="zh-CN" dirty="0" smtClean="0"/>
              <a:t>/64</a:t>
            </a:r>
            <a:r>
              <a:rPr lang="zh-CN" altLang="en-US" dirty="0" smtClean="0"/>
              <a:t>位机到底是什么意思？</a:t>
            </a:r>
            <a:endParaRPr lang="en-US" altLang="zh-CN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744769" y="282222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59540" y="351460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0xFFFFFFFF</a:t>
            </a:r>
          </a:p>
        </p:txBody>
      </p:sp>
      <p:cxnSp>
        <p:nvCxnSpPr>
          <p:cNvPr id="13" name="直接箭头连接符 12"/>
          <p:cNvCxnSpPr>
            <a:stCxn id="61" idx="3"/>
            <a:endCxn id="26" idx="3"/>
          </p:cNvCxnSpPr>
          <p:nvPr/>
        </p:nvCxnSpPr>
        <p:spPr>
          <a:xfrm flipV="1">
            <a:off x="4081995" y="1867541"/>
            <a:ext cx="2362213" cy="113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3"/>
            <a:endCxn id="49" idx="3"/>
          </p:cNvCxnSpPr>
          <p:nvPr/>
        </p:nvCxnSpPr>
        <p:spPr>
          <a:xfrm>
            <a:off x="4006997" y="3699273"/>
            <a:ext cx="2441126" cy="25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79909" y="2195012"/>
            <a:ext cx="270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来表示</a:t>
            </a:r>
            <a:r>
              <a:rPr lang="en-US" altLang="zh-CN" dirty="0" smtClean="0">
                <a:solidFill>
                  <a:srgbClr val="FF0000"/>
                </a:solidFill>
              </a:rPr>
              <a:t>byte</a:t>
            </a:r>
            <a:r>
              <a:rPr lang="zh-CN" altLang="en-US" dirty="0" smtClean="0">
                <a:solidFill>
                  <a:srgbClr val="FF0000"/>
                </a:solidFill>
              </a:rPr>
              <a:t>的编号</a:t>
            </a:r>
            <a:endParaRPr lang="en-US" altLang="zh-CN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155136" y="31249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3781" y="4339916"/>
            <a:ext cx="539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因此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的个数一共可以有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32</a:t>
            </a:r>
            <a:r>
              <a:rPr lang="en-US" altLang="zh-CN" dirty="0" smtClean="0"/>
              <a:t>=2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*2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*2</a:t>
            </a:r>
            <a:r>
              <a:rPr lang="en-US" altLang="zh-CN" baseline="30000" dirty="0" smtClean="0"/>
              <a:t>10</a:t>
            </a:r>
            <a:endParaRPr lang="en-US" altLang="zh-CN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103820" y="4659982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 4G</a:t>
            </a:r>
            <a:r>
              <a:rPr lang="zh-CN" altLang="en-US" dirty="0" smtClean="0">
                <a:solidFill>
                  <a:srgbClr val="FF0000"/>
                </a:solidFill>
              </a:rPr>
              <a:t>内存，其中</a:t>
            </a:r>
            <a:r>
              <a:rPr lang="en-US" altLang="zh-CN" dirty="0" smtClean="0">
                <a:solidFill>
                  <a:srgbClr val="FF0000"/>
                </a:solidFill>
              </a:rPr>
              <a:t>1K=1024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1M=1024K, 1G=1024M</a:t>
            </a: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7392776" y="1748728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第</a:t>
            </a:r>
            <a:r>
              <a:rPr lang="en-US" altLang="zh-CN" sz="1000" dirty="0" smtClean="0">
                <a:solidFill>
                  <a:srgbClr val="FF0000"/>
                </a:solidFill>
              </a:rPr>
              <a:t>0</a:t>
            </a:r>
            <a:r>
              <a:rPr lang="zh-CN" altLang="en-US" sz="1000" dirty="0" smtClean="0"/>
              <a:t>个</a:t>
            </a:r>
            <a:r>
              <a:rPr lang="en-US" altLang="zh-CN" sz="1000" dirty="0" smtClean="0"/>
              <a:t>byte</a:t>
            </a:r>
            <a:endParaRPr lang="zh-CN" altLang="en-US" sz="1000" dirty="0"/>
          </a:p>
        </p:txBody>
      </p:sp>
      <p:sp>
        <p:nvSpPr>
          <p:cNvPr id="36" name="矩形 35"/>
          <p:cNvSpPr/>
          <p:nvPr/>
        </p:nvSpPr>
        <p:spPr>
          <a:xfrm>
            <a:off x="7392776" y="1984970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第</a:t>
            </a:r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/>
              <a:t>个</a:t>
            </a:r>
            <a:r>
              <a:rPr lang="en-US" altLang="zh-CN" sz="1000" dirty="0" smtClean="0"/>
              <a:t>byte</a:t>
            </a:r>
            <a:endParaRPr lang="zh-CN" altLang="en-US" sz="1000" dirty="0"/>
          </a:p>
        </p:txBody>
      </p:sp>
      <p:sp>
        <p:nvSpPr>
          <p:cNvPr id="41" name="矩形 40"/>
          <p:cNvSpPr/>
          <p:nvPr/>
        </p:nvSpPr>
        <p:spPr>
          <a:xfrm>
            <a:off x="7392776" y="2231191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第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/>
              <a:t>个</a:t>
            </a:r>
            <a:r>
              <a:rPr lang="en-US" altLang="zh-CN" sz="1000" dirty="0" smtClean="0"/>
              <a:t>byte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2776" y="3811352"/>
            <a:ext cx="7569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第</a:t>
            </a:r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r>
              <a:rPr lang="zh-CN" altLang="en-US" sz="1000" dirty="0" smtClean="0"/>
              <a:t>个</a:t>
            </a:r>
            <a:r>
              <a:rPr lang="en-US" altLang="zh-CN" sz="1000" dirty="0" smtClean="0"/>
              <a:t>byte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3746" y="3174645"/>
            <a:ext cx="18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进制来表示</a:t>
            </a:r>
            <a:endParaRPr lang="en-US" altLang="zh-CN" dirty="0" smtClean="0"/>
          </a:p>
        </p:txBody>
      </p:sp>
      <p:cxnSp>
        <p:nvCxnSpPr>
          <p:cNvPr id="5" name="直接箭头连接符 4"/>
          <p:cNvCxnSpPr>
            <a:stCxn id="43" idx="3"/>
            <a:endCxn id="61" idx="1"/>
          </p:cNvCxnSpPr>
          <p:nvPr/>
        </p:nvCxnSpPr>
        <p:spPr>
          <a:xfrm flipV="1">
            <a:off x="2467446" y="3006895"/>
            <a:ext cx="277323" cy="352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3" idx="3"/>
            <a:endCxn id="62" idx="1"/>
          </p:cNvCxnSpPr>
          <p:nvPr/>
        </p:nvCxnSpPr>
        <p:spPr>
          <a:xfrm>
            <a:off x="2467446" y="3359311"/>
            <a:ext cx="292094" cy="339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444208" y="2507484"/>
            <a:ext cx="3915" cy="684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092280" y="2507484"/>
            <a:ext cx="3915" cy="80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15311" y="2718312"/>
            <a:ext cx="461665" cy="357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简单示例</a:t>
            </a:r>
            <a:r>
              <a:rPr lang="en-US" altLang="zh-CN" sz="4000" dirty="0" smtClean="0"/>
              <a:t>: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a=10;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6601879" y="228254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6601879" y="249857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6601879" y="270646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6601879" y="2922491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6601879" y="314233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6601879" y="335836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6601879" y="356625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6601879" y="378228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6601879" y="3998306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1884" y="1911523"/>
            <a:ext cx="43428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/>
              <a:t>位机</a:t>
            </a:r>
            <a:r>
              <a:rPr lang="zh-CN" altLang="en-US" dirty="0" smtClean="0"/>
              <a:t>上</a:t>
            </a:r>
            <a:r>
              <a:rPr lang="zh-CN" altLang="en-US" dirty="0"/>
              <a:t>这样一</a:t>
            </a:r>
            <a:r>
              <a:rPr lang="zh-CN" altLang="en-US" dirty="0" smtClean="0"/>
              <a:t>个语句在内存中的操作：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、申请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为什么是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写入这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组成的块的名字设为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提问：这个十进制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是谁的</a:t>
            </a:r>
            <a:r>
              <a:rPr lang="zh-CN" altLang="en-US" dirty="0" smtClean="0">
                <a:solidFill>
                  <a:srgbClr val="FF0000"/>
                </a:solidFill>
              </a:rPr>
              <a:t>视角？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zh-CN" altLang="en-US" dirty="0" smtClean="0">
                <a:solidFill>
                  <a:srgbClr val="FF0000"/>
                </a:solidFill>
              </a:rPr>
              <a:t>内存名字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是谁的视角？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9" name="波形 28"/>
          <p:cNvSpPr/>
          <p:nvPr/>
        </p:nvSpPr>
        <p:spPr>
          <a:xfrm>
            <a:off x="6601879" y="170648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73687" y="242574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0x0028FF11</a:t>
            </a:r>
          </a:p>
        </p:txBody>
      </p:sp>
      <p:cxnSp>
        <p:nvCxnSpPr>
          <p:cNvPr id="31" name="直接箭头连接符 30"/>
          <p:cNvCxnSpPr>
            <a:stCxn id="30" idx="3"/>
            <a:endCxn id="27" idx="3"/>
          </p:cNvCxnSpPr>
          <p:nvPr/>
        </p:nvCxnSpPr>
        <p:spPr>
          <a:xfrm flipV="1">
            <a:off x="6188471" y="2606584"/>
            <a:ext cx="413408" cy="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73687" y="263363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0x0028FF12</a:t>
            </a: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6188471" y="2814480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3687" y="284966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0x0028FF13</a:t>
            </a:r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 flipV="1">
            <a:off x="6188471" y="3030504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73687" y="306568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0x0028FF14</a:t>
            </a:r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6188471" y="3246529"/>
            <a:ext cx="413408" cy="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箭头 7"/>
          <p:cNvSpPr/>
          <p:nvPr/>
        </p:nvSpPr>
        <p:spPr>
          <a:xfrm rot="19191912">
            <a:off x="7153866" y="2120841"/>
            <a:ext cx="815748" cy="531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箭头 43"/>
          <p:cNvSpPr/>
          <p:nvPr/>
        </p:nvSpPr>
        <p:spPr>
          <a:xfrm rot="2244937">
            <a:off x="7161442" y="3014971"/>
            <a:ext cx="815748" cy="531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871940" y="191321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十进制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48696" y="34165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这</a:t>
            </a:r>
            <a:r>
              <a:rPr lang="zh-CN" altLang="en-US" dirty="0" smtClean="0">
                <a:solidFill>
                  <a:srgbClr val="FF0000"/>
                </a:solidFill>
              </a:rPr>
              <a:t>块内存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别名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63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int</a:t>
            </a:r>
            <a:r>
              <a:rPr lang="zh-CN" altLang="en-US" sz="4000" dirty="0" smtClean="0"/>
              <a:t>的取值范围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 rot="10800000">
            <a:off x="522578" y="236868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522578" y="2584710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0800000">
            <a:off x="522578" y="2792605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0800000">
            <a:off x="522578" y="300862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0800000">
            <a:off x="526493" y="322465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0800000">
            <a:off x="526493" y="344067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526493" y="364857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526493" y="386459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545553" y="40806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波形 28"/>
          <p:cNvSpPr/>
          <p:nvPr/>
        </p:nvSpPr>
        <p:spPr>
          <a:xfrm>
            <a:off x="522578" y="17926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756712" y="1571952"/>
            <a:ext cx="1711934" cy="1017404"/>
            <a:chOff x="4553696" y="1500824"/>
            <a:chExt cx="1711934" cy="1017404"/>
          </a:xfrm>
        </p:grpSpPr>
        <p:sp>
          <p:nvSpPr>
            <p:cNvPr id="47" name="矩形 46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468646" y="1571952"/>
            <a:ext cx="1711934" cy="1017404"/>
            <a:chOff x="4553696" y="1500824"/>
            <a:chExt cx="1711934" cy="1017404"/>
          </a:xfrm>
        </p:grpSpPr>
        <p:sp>
          <p:nvSpPr>
            <p:cNvPr id="59" name="矩形 5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0x0028FF12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80580" y="1571952"/>
            <a:ext cx="1711934" cy="1017404"/>
            <a:chOff x="4553696" y="1500824"/>
            <a:chExt cx="1711934" cy="1017404"/>
          </a:xfrm>
        </p:grpSpPr>
        <p:sp>
          <p:nvSpPr>
            <p:cNvPr id="69" name="矩形 6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0x0028FF13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892514" y="1571952"/>
            <a:ext cx="1711934" cy="1017404"/>
            <a:chOff x="4553696" y="1500824"/>
            <a:chExt cx="1711934" cy="1017404"/>
          </a:xfrm>
        </p:grpSpPr>
        <p:sp>
          <p:nvSpPr>
            <p:cNvPr id="79" name="矩形 7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0x0028FF14</a:t>
              </a:r>
            </a:p>
          </p:txBody>
        </p:sp>
      </p:grpSp>
      <p:cxnSp>
        <p:nvCxnSpPr>
          <p:cNvPr id="4" name="直接箭头连接符 3"/>
          <p:cNvCxnSpPr>
            <a:stCxn id="27" idx="1"/>
            <a:endCxn id="52" idx="3"/>
          </p:cNvCxnSpPr>
          <p:nvPr/>
        </p:nvCxnSpPr>
        <p:spPr>
          <a:xfrm flipV="1">
            <a:off x="1170650" y="2589356"/>
            <a:ext cx="1334017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8" idx="1"/>
            <a:endCxn id="63" idx="3"/>
          </p:cNvCxnSpPr>
          <p:nvPr/>
        </p:nvCxnSpPr>
        <p:spPr>
          <a:xfrm flipV="1">
            <a:off x="1170650" y="2589356"/>
            <a:ext cx="3261975" cy="311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7" idx="1"/>
            <a:endCxn id="73" idx="3"/>
          </p:cNvCxnSpPr>
          <p:nvPr/>
        </p:nvCxnSpPr>
        <p:spPr>
          <a:xfrm flipV="1">
            <a:off x="1170650" y="2589356"/>
            <a:ext cx="4973909" cy="527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8" idx="1"/>
            <a:endCxn id="83" idx="3"/>
          </p:cNvCxnSpPr>
          <p:nvPr/>
        </p:nvCxnSpPr>
        <p:spPr>
          <a:xfrm flipV="1">
            <a:off x="1174565" y="2589356"/>
            <a:ext cx="6681928" cy="743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35696" y="344067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00000000000000000000000000000000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37658" y="3952868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11111111111111111111111111111111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68595" y="344067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0x00000000</a:t>
            </a:r>
            <a:r>
              <a:rPr lang="zh-CN" altLang="en-US" dirty="0" smtClean="0">
                <a:solidFill>
                  <a:srgbClr val="FF0000"/>
                </a:solidFill>
              </a:rPr>
              <a:t>，也就是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20523" y="3942659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0xFFFFFFFF</a:t>
            </a:r>
            <a:r>
              <a:rPr lang="zh-CN" altLang="en-US" dirty="0" smtClean="0">
                <a:solidFill>
                  <a:srgbClr val="FF0000"/>
                </a:solidFill>
              </a:rPr>
              <a:t>，也就是</a:t>
            </a:r>
            <a:r>
              <a:rPr lang="en-US" altLang="zh-CN" dirty="0" smtClean="0">
                <a:solidFill>
                  <a:srgbClr val="FF0000"/>
                </a:solidFill>
              </a:rPr>
              <a:t>4294967295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2557" y="4691819"/>
            <a:ext cx="405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提问：等等，</a:t>
            </a:r>
            <a:r>
              <a:rPr lang="zh-CN" altLang="en-US" b="1" dirty="0">
                <a:solidFill>
                  <a:srgbClr val="FF0000"/>
                </a:solidFill>
              </a:rPr>
              <a:t>这</a:t>
            </a:r>
            <a:r>
              <a:rPr lang="zh-CN" altLang="en-US" b="1" dirty="0" smtClean="0">
                <a:solidFill>
                  <a:srgbClr val="FF0000"/>
                </a:solidFill>
              </a:rPr>
              <a:t>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还是</a:t>
            </a:r>
            <a:r>
              <a:rPr lang="en-US" altLang="zh-CN" b="1" dirty="0" smtClean="0">
                <a:solidFill>
                  <a:srgbClr val="FF0000"/>
                </a:solidFill>
              </a:rPr>
              <a:t>unsigned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unsigned </a:t>
            </a:r>
            <a:r>
              <a:rPr lang="en-US" altLang="zh-CN" sz="4000" dirty="0" err="1"/>
              <a:t>int</a:t>
            </a:r>
            <a:r>
              <a:rPr lang="zh-CN" altLang="en-US" sz="4000" dirty="0" smtClean="0"/>
              <a:t>和</a:t>
            </a:r>
            <a:r>
              <a:rPr lang="en-US" altLang="zh-CN" sz="4000" dirty="0" err="1" smtClean="0"/>
              <a:t>int</a:t>
            </a:r>
            <a:r>
              <a:rPr lang="zh-CN" altLang="en-US" sz="4000" dirty="0" smtClean="0"/>
              <a:t>的取值范围</a:t>
            </a:r>
            <a:r>
              <a:rPr lang="zh-CN" altLang="en-US" sz="4000" dirty="0"/>
              <a:t>区别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022640" y="1625774"/>
            <a:ext cx="1711934" cy="1017404"/>
            <a:chOff x="4553696" y="1500824"/>
            <a:chExt cx="1711934" cy="1017404"/>
          </a:xfrm>
        </p:grpSpPr>
        <p:sp>
          <p:nvSpPr>
            <p:cNvPr id="47" name="矩形 46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0x0028FF11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34574" y="1625774"/>
            <a:ext cx="1711934" cy="1017404"/>
            <a:chOff x="4553696" y="1500824"/>
            <a:chExt cx="1711934" cy="1017404"/>
          </a:xfrm>
        </p:grpSpPr>
        <p:sp>
          <p:nvSpPr>
            <p:cNvPr id="59" name="矩形 5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0x0028FF12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446508" y="1625774"/>
            <a:ext cx="1711934" cy="1017404"/>
            <a:chOff x="4553696" y="1500824"/>
            <a:chExt cx="1711934" cy="1017404"/>
          </a:xfrm>
        </p:grpSpPr>
        <p:sp>
          <p:nvSpPr>
            <p:cNvPr id="69" name="矩形 6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0x0028FF13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158442" y="1625774"/>
            <a:ext cx="1711934" cy="1017404"/>
            <a:chOff x="4553696" y="1500824"/>
            <a:chExt cx="1711934" cy="1017404"/>
          </a:xfrm>
        </p:grpSpPr>
        <p:sp>
          <p:nvSpPr>
            <p:cNvPr id="79" name="矩形 78"/>
            <p:cNvSpPr/>
            <p:nvPr/>
          </p:nvSpPr>
          <p:spPr>
            <a:xfrm rot="5400000">
              <a:off x="433767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4553696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4761591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4977615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5193639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5409663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5617558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5833582" y="208618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4753095" y="1500824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0x0028FF14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02430" y="312622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00000000000000000000000000000000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2428" y="3573671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11111111111111111111111111111111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81360" y="4346491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0~4294967295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95880" y="287136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0000000000000000000000000000000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96166" y="3845266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1111111111111111111111111111111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95886" y="3213016"/>
            <a:ext cx="39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1111111111111111111111111111111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92784" y="35580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0000000000000000000000000000000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91281" y="434649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2147483648~2147483647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217436" y="4715823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有关与反码、补码的相关知识建议自学  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3152</Words>
  <Application>Microsoft Office PowerPoint</Application>
  <PresentationFormat>全屏显示(16:9)</PresentationFormat>
  <Paragraphs>748</Paragraphs>
  <Slides>45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C语言内存管理和指针交流研讨</vt:lpstr>
      <vt:lpstr>交流内容</vt:lpstr>
      <vt:lpstr>内存基本概念简单回顾</vt:lpstr>
      <vt:lpstr>内存长什么样？</vt:lpstr>
      <vt:lpstr>内存有多少个这样的byte呢？</vt:lpstr>
      <vt:lpstr>内存有多少个这样的byte呢？</vt:lpstr>
      <vt:lpstr>简单示例:int a=10;</vt:lpstr>
      <vt:lpstr>int的取值范围</vt:lpstr>
      <vt:lpstr>unsigned int和int的取值范围区别</vt:lpstr>
      <vt:lpstr>再观察int a=10</vt:lpstr>
      <vt:lpstr>a到底是什么？</vt:lpstr>
      <vt:lpstr>a=15发生了什么？</vt:lpstr>
      <vt:lpstr>观察：int b=a；</vt:lpstr>
      <vt:lpstr>b=a时发生了什么？</vt:lpstr>
      <vt:lpstr>观察：int* p；</vt:lpstr>
      <vt:lpstr>改进一下：int* p=NULL；</vt:lpstr>
      <vt:lpstr>p=&amp;a发生了什么？</vt:lpstr>
      <vt:lpstr>观察：unsigned int c=sizeof(a)；</vt:lpstr>
      <vt:lpstr>c=sizeof(a)发生了什么？</vt:lpstr>
      <vt:lpstr>*p=20的时候操作了什么？</vt:lpstr>
      <vt:lpstr>*p=20发生了什么？</vt:lpstr>
      <vt:lpstr>c=sizeof(*p)发生了什么？</vt:lpstr>
      <vt:lpstr>内存方法：使用内存名定位</vt:lpstr>
      <vt:lpstr>内存定位：使用首地址和类型定位</vt:lpstr>
      <vt:lpstr>指针到底是什么？</vt:lpstr>
      <vt:lpstr>int d[4]的内存是怎么样的？</vt:lpstr>
      <vt:lpstr>换成 char e[4]的内存是怎么样的？</vt:lpstr>
      <vt:lpstr>int d[4]中d的值能改变吗？</vt:lpstr>
      <vt:lpstr>那么int* p=d的p能改变吗？</vt:lpstr>
      <vt:lpstr>int* p=d发生了什么？</vt:lpstr>
      <vt:lpstr>指针变量+1到底加了几？</vt:lpstr>
      <vt:lpstr>指针变量+1到底加了几？</vt:lpstr>
      <vt:lpstr>int d[4],&amp;d的值和类型是什么？</vt:lpstr>
      <vt:lpstr>&amp;d的值和类型是什么？</vt:lpstr>
      <vt:lpstr>d和&amp;d的值一样吗？</vt:lpstr>
      <vt:lpstr>d+1和&amp;d+1的值一样吗？</vt:lpstr>
      <vt:lpstr>int (*p)[4] = &amp;d,*p发生了什么？</vt:lpstr>
      <vt:lpstr>观察int d[4],d[1]=5</vt:lpstr>
      <vt:lpstr>d[1]=5发生了什么？</vt:lpstr>
      <vt:lpstr>int d1=5和int d2[1] = {5}区别在哪？</vt:lpstr>
      <vt:lpstr>int d1=5和int d2[1] = {5}区别在哪？</vt:lpstr>
      <vt:lpstr>int d1=5和int d2[1] = {5}区别在哪？</vt:lpstr>
      <vt:lpstr>数组越界访问的危害</vt:lpstr>
      <vt:lpstr>越界访问的危害</vt:lpstr>
      <vt:lpstr>谢谢！  下周我们会继续二维数组、动态内存、函数变量值传递的物理意义、Typedef的用法、结构体的传递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hao.sheng</dc:creator>
  <cp:lastModifiedBy>wahaha</cp:lastModifiedBy>
  <cp:revision>1095</cp:revision>
  <dcterms:created xsi:type="dcterms:W3CDTF">2011-09-07T04:12:00Z</dcterms:created>
  <dcterms:modified xsi:type="dcterms:W3CDTF">2020-05-30T11:37:01Z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