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6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6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054A85-8480-4633-B8F1-538266E4CC6B}"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E7F86-40DE-4421-A617-756FE1E3996D}" type="slidenum">
              <a:rPr lang="en-US" smtClean="0"/>
              <a:t>‹#›</a:t>
            </a:fld>
            <a:endParaRPr lang="en-US"/>
          </a:p>
        </p:txBody>
      </p:sp>
    </p:spTree>
    <p:extLst>
      <p:ext uri="{BB962C8B-B14F-4D97-AF65-F5344CB8AC3E}">
        <p14:creationId xmlns:p14="http://schemas.microsoft.com/office/powerpoint/2010/main" val="2200832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054A85-8480-4633-B8F1-538266E4CC6B}"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E7F86-40DE-4421-A617-756FE1E3996D}" type="slidenum">
              <a:rPr lang="en-US" smtClean="0"/>
              <a:t>‹#›</a:t>
            </a:fld>
            <a:endParaRPr lang="en-US"/>
          </a:p>
        </p:txBody>
      </p:sp>
    </p:spTree>
    <p:extLst>
      <p:ext uri="{BB962C8B-B14F-4D97-AF65-F5344CB8AC3E}">
        <p14:creationId xmlns:p14="http://schemas.microsoft.com/office/powerpoint/2010/main" val="2744376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054A85-8480-4633-B8F1-538266E4CC6B}"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E7F86-40DE-4421-A617-756FE1E3996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7046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054A85-8480-4633-B8F1-538266E4CC6B}"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E7F86-40DE-4421-A617-756FE1E3996D}" type="slidenum">
              <a:rPr lang="en-US" smtClean="0"/>
              <a:t>‹#›</a:t>
            </a:fld>
            <a:endParaRPr lang="en-US"/>
          </a:p>
        </p:txBody>
      </p:sp>
    </p:spTree>
    <p:extLst>
      <p:ext uri="{BB962C8B-B14F-4D97-AF65-F5344CB8AC3E}">
        <p14:creationId xmlns:p14="http://schemas.microsoft.com/office/powerpoint/2010/main" val="1321901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054A85-8480-4633-B8F1-538266E4CC6B}"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E7F86-40DE-4421-A617-756FE1E3996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1386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054A85-8480-4633-B8F1-538266E4CC6B}"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E7F86-40DE-4421-A617-756FE1E3996D}" type="slidenum">
              <a:rPr lang="en-US" smtClean="0"/>
              <a:t>‹#›</a:t>
            </a:fld>
            <a:endParaRPr lang="en-US"/>
          </a:p>
        </p:txBody>
      </p:sp>
    </p:spTree>
    <p:extLst>
      <p:ext uri="{BB962C8B-B14F-4D97-AF65-F5344CB8AC3E}">
        <p14:creationId xmlns:p14="http://schemas.microsoft.com/office/powerpoint/2010/main" val="616954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054A85-8480-4633-B8F1-538266E4CC6B}"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E7F86-40DE-4421-A617-756FE1E3996D}" type="slidenum">
              <a:rPr lang="en-US" smtClean="0"/>
              <a:t>‹#›</a:t>
            </a:fld>
            <a:endParaRPr lang="en-US"/>
          </a:p>
        </p:txBody>
      </p:sp>
    </p:spTree>
    <p:extLst>
      <p:ext uri="{BB962C8B-B14F-4D97-AF65-F5344CB8AC3E}">
        <p14:creationId xmlns:p14="http://schemas.microsoft.com/office/powerpoint/2010/main" val="3016436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054A85-8480-4633-B8F1-538266E4CC6B}"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E7F86-40DE-4421-A617-756FE1E3996D}" type="slidenum">
              <a:rPr lang="en-US" smtClean="0"/>
              <a:t>‹#›</a:t>
            </a:fld>
            <a:endParaRPr lang="en-US"/>
          </a:p>
        </p:txBody>
      </p:sp>
    </p:spTree>
    <p:extLst>
      <p:ext uri="{BB962C8B-B14F-4D97-AF65-F5344CB8AC3E}">
        <p14:creationId xmlns:p14="http://schemas.microsoft.com/office/powerpoint/2010/main" val="2763704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054A85-8480-4633-B8F1-538266E4CC6B}"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E7F86-40DE-4421-A617-756FE1E3996D}" type="slidenum">
              <a:rPr lang="en-US" smtClean="0"/>
              <a:t>‹#›</a:t>
            </a:fld>
            <a:endParaRPr lang="en-US"/>
          </a:p>
        </p:txBody>
      </p:sp>
    </p:spTree>
    <p:extLst>
      <p:ext uri="{BB962C8B-B14F-4D97-AF65-F5344CB8AC3E}">
        <p14:creationId xmlns:p14="http://schemas.microsoft.com/office/powerpoint/2010/main" val="1433274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054A85-8480-4633-B8F1-538266E4CC6B}"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E7F86-40DE-4421-A617-756FE1E3996D}" type="slidenum">
              <a:rPr lang="en-US" smtClean="0"/>
              <a:t>‹#›</a:t>
            </a:fld>
            <a:endParaRPr lang="en-US"/>
          </a:p>
        </p:txBody>
      </p:sp>
    </p:spTree>
    <p:extLst>
      <p:ext uri="{BB962C8B-B14F-4D97-AF65-F5344CB8AC3E}">
        <p14:creationId xmlns:p14="http://schemas.microsoft.com/office/powerpoint/2010/main" val="1033111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054A85-8480-4633-B8F1-538266E4CC6B}"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CE7F86-40DE-4421-A617-756FE1E3996D}" type="slidenum">
              <a:rPr lang="en-US" smtClean="0"/>
              <a:t>‹#›</a:t>
            </a:fld>
            <a:endParaRPr lang="en-US"/>
          </a:p>
        </p:txBody>
      </p:sp>
    </p:spTree>
    <p:extLst>
      <p:ext uri="{BB962C8B-B14F-4D97-AF65-F5344CB8AC3E}">
        <p14:creationId xmlns:p14="http://schemas.microsoft.com/office/powerpoint/2010/main" val="2519009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054A85-8480-4633-B8F1-538266E4CC6B}" type="datetimeFigureOut">
              <a:rPr lang="en-US" smtClean="0"/>
              <a:t>3/25/2023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CE7F86-40DE-4421-A617-756FE1E3996D}" type="slidenum">
              <a:rPr lang="en-US" smtClean="0"/>
              <a:t>‹#›</a:t>
            </a:fld>
            <a:endParaRPr lang="en-US"/>
          </a:p>
        </p:txBody>
      </p:sp>
    </p:spTree>
    <p:extLst>
      <p:ext uri="{BB962C8B-B14F-4D97-AF65-F5344CB8AC3E}">
        <p14:creationId xmlns:p14="http://schemas.microsoft.com/office/powerpoint/2010/main" val="2718630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054A85-8480-4633-B8F1-538266E4CC6B}" type="datetimeFigureOut">
              <a:rPr lang="en-US" smtClean="0"/>
              <a:t>3/25/2023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CE7F86-40DE-4421-A617-756FE1E3996D}" type="slidenum">
              <a:rPr lang="en-US" smtClean="0"/>
              <a:t>‹#›</a:t>
            </a:fld>
            <a:endParaRPr lang="en-US"/>
          </a:p>
        </p:txBody>
      </p:sp>
    </p:spTree>
    <p:extLst>
      <p:ext uri="{BB962C8B-B14F-4D97-AF65-F5344CB8AC3E}">
        <p14:creationId xmlns:p14="http://schemas.microsoft.com/office/powerpoint/2010/main" val="2460873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054A85-8480-4633-B8F1-538266E4CC6B}" type="datetimeFigureOut">
              <a:rPr lang="en-US" smtClean="0"/>
              <a:t>3/25/2023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CE7F86-40DE-4421-A617-756FE1E3996D}" type="slidenum">
              <a:rPr lang="en-US" smtClean="0"/>
              <a:t>‹#›</a:t>
            </a:fld>
            <a:endParaRPr lang="en-US"/>
          </a:p>
        </p:txBody>
      </p:sp>
    </p:spTree>
    <p:extLst>
      <p:ext uri="{BB962C8B-B14F-4D97-AF65-F5344CB8AC3E}">
        <p14:creationId xmlns:p14="http://schemas.microsoft.com/office/powerpoint/2010/main" val="3905487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054A85-8480-4633-B8F1-538266E4CC6B}"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CE7F86-40DE-4421-A617-756FE1E3996D}" type="slidenum">
              <a:rPr lang="en-US" smtClean="0"/>
              <a:t>‹#›</a:t>
            </a:fld>
            <a:endParaRPr lang="en-US"/>
          </a:p>
        </p:txBody>
      </p:sp>
    </p:spTree>
    <p:extLst>
      <p:ext uri="{BB962C8B-B14F-4D97-AF65-F5344CB8AC3E}">
        <p14:creationId xmlns:p14="http://schemas.microsoft.com/office/powerpoint/2010/main" val="899543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054A85-8480-4633-B8F1-538266E4CC6B}"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CE7F86-40DE-4421-A617-756FE1E3996D}" type="slidenum">
              <a:rPr lang="en-US" smtClean="0"/>
              <a:t>‹#›</a:t>
            </a:fld>
            <a:endParaRPr lang="en-US"/>
          </a:p>
        </p:txBody>
      </p:sp>
    </p:spTree>
    <p:extLst>
      <p:ext uri="{BB962C8B-B14F-4D97-AF65-F5344CB8AC3E}">
        <p14:creationId xmlns:p14="http://schemas.microsoft.com/office/powerpoint/2010/main" val="1931560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0054A85-8480-4633-B8F1-538266E4CC6B}" type="datetimeFigureOut">
              <a:rPr lang="en-US" smtClean="0"/>
              <a:t>3/25/2023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8CE7F86-40DE-4421-A617-756FE1E3996D}" type="slidenum">
              <a:rPr lang="en-US" smtClean="0"/>
              <a:t>‹#›</a:t>
            </a:fld>
            <a:endParaRPr lang="en-US"/>
          </a:p>
        </p:txBody>
      </p:sp>
    </p:spTree>
    <p:extLst>
      <p:ext uri="{BB962C8B-B14F-4D97-AF65-F5344CB8AC3E}">
        <p14:creationId xmlns:p14="http://schemas.microsoft.com/office/powerpoint/2010/main" val="32712845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15A0-1C13-69DC-CABE-CD26652EEC36}"/>
              </a:ext>
            </a:extLst>
          </p:cNvPr>
          <p:cNvSpPr>
            <a:spLocks noGrp="1"/>
          </p:cNvSpPr>
          <p:nvPr>
            <p:ph type="ctrTitle"/>
          </p:nvPr>
        </p:nvSpPr>
        <p:spPr>
          <a:xfrm>
            <a:off x="-522030" y="2404531"/>
            <a:ext cx="7766936" cy="1646302"/>
          </a:xfrm>
        </p:spPr>
        <p:txBody>
          <a:bodyPr/>
          <a:lstStyle/>
          <a:p>
            <a:r>
              <a:rPr lang="en-US" dirty="0"/>
              <a:t>Finding Duplicate Images with Python</a:t>
            </a:r>
          </a:p>
        </p:txBody>
      </p:sp>
      <p:sp>
        <p:nvSpPr>
          <p:cNvPr id="3" name="Subtitle 2">
            <a:extLst>
              <a:ext uri="{FF2B5EF4-FFF2-40B4-BE49-F238E27FC236}">
                <a16:creationId xmlns:a16="http://schemas.microsoft.com/office/drawing/2014/main" id="{78128729-D20B-30D1-9A00-89D62AEE1E8E}"/>
              </a:ext>
            </a:extLst>
          </p:cNvPr>
          <p:cNvSpPr>
            <a:spLocks noGrp="1"/>
          </p:cNvSpPr>
          <p:nvPr>
            <p:ph type="subTitle" idx="1"/>
          </p:nvPr>
        </p:nvSpPr>
        <p:spPr>
          <a:xfrm>
            <a:off x="714587" y="4050833"/>
            <a:ext cx="7766936" cy="1096899"/>
          </a:xfrm>
        </p:spPr>
        <p:txBody>
          <a:bodyPr/>
          <a:lstStyle/>
          <a:p>
            <a:r>
              <a:rPr lang="en-US" b="0" i="0" dirty="0">
                <a:solidFill>
                  <a:schemeClr val="tx1"/>
                </a:solidFill>
                <a:effectLst/>
                <a:latin typeface="Söhne"/>
              </a:rPr>
              <a:t>A Python code for Identifying Duplicate Images in a Folder</a:t>
            </a:r>
            <a:endParaRPr lang="en-US" dirty="0">
              <a:solidFill>
                <a:schemeClr val="tx1"/>
              </a:solidFill>
            </a:endParaRPr>
          </a:p>
        </p:txBody>
      </p:sp>
    </p:spTree>
    <p:extLst>
      <p:ext uri="{BB962C8B-B14F-4D97-AF65-F5344CB8AC3E}">
        <p14:creationId xmlns:p14="http://schemas.microsoft.com/office/powerpoint/2010/main" val="2083966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D3C0B-80EC-00D0-BB4D-2593C8F08967}"/>
              </a:ext>
            </a:extLst>
          </p:cNvPr>
          <p:cNvSpPr>
            <a:spLocks noGrp="1"/>
          </p:cNvSpPr>
          <p:nvPr>
            <p:ph type="title"/>
          </p:nvPr>
        </p:nvSpPr>
        <p:spPr/>
        <p:txBody>
          <a:bodyPr/>
          <a:lstStyle/>
          <a:p>
            <a:r>
              <a:rPr lang="en-US" dirty="0"/>
              <a:t>LIBRARIES USED </a:t>
            </a:r>
          </a:p>
        </p:txBody>
      </p:sp>
      <p:sp>
        <p:nvSpPr>
          <p:cNvPr id="3" name="Content Placeholder 2">
            <a:extLst>
              <a:ext uri="{FF2B5EF4-FFF2-40B4-BE49-F238E27FC236}">
                <a16:creationId xmlns:a16="http://schemas.microsoft.com/office/drawing/2014/main" id="{6363BFE6-28ED-45D4-0AA6-ED774EEB782A}"/>
              </a:ext>
            </a:extLst>
          </p:cNvPr>
          <p:cNvSpPr>
            <a:spLocks noGrp="1"/>
          </p:cNvSpPr>
          <p:nvPr>
            <p:ph idx="1"/>
          </p:nvPr>
        </p:nvSpPr>
        <p:spPr/>
        <p:txBody>
          <a:bodyPr>
            <a:normAutofit lnSpcReduction="10000"/>
          </a:bodyPr>
          <a:lstStyle/>
          <a:p>
            <a:pPr marL="0" indent="0">
              <a:buNone/>
            </a:pPr>
            <a:r>
              <a:rPr lang="en-US" dirty="0"/>
              <a:t>1). OS (Operating System)</a:t>
            </a:r>
          </a:p>
          <a:p>
            <a:pPr marL="0" indent="0">
              <a:buNone/>
            </a:pPr>
            <a:r>
              <a:rPr lang="en-US" b="0" i="0" dirty="0">
                <a:solidFill>
                  <a:srgbClr val="4D5156"/>
                </a:solidFill>
                <a:effectLst/>
                <a:latin typeface="Roboto" panose="02000000000000000000" pitchFamily="2" charset="0"/>
              </a:rPr>
              <a:t>The Python </a:t>
            </a:r>
            <a:r>
              <a:rPr lang="en-US" b="0" i="0" dirty="0" err="1">
                <a:solidFill>
                  <a:srgbClr val="4D5156"/>
                </a:solidFill>
                <a:effectLst/>
                <a:latin typeface="Roboto" panose="02000000000000000000" pitchFamily="2" charset="0"/>
              </a:rPr>
              <a:t>os</a:t>
            </a:r>
            <a:r>
              <a:rPr lang="en-US" b="0" i="0" dirty="0">
                <a:solidFill>
                  <a:srgbClr val="4D5156"/>
                </a:solidFill>
                <a:effectLst/>
                <a:latin typeface="Roboto" panose="02000000000000000000" pitchFamily="2" charset="0"/>
              </a:rPr>
              <a:t> library contains helpful tools and functions for interacting with the underlying Operating System being used to execute the running Python code. It can be used to query information about the system environment – including operating system, disk space, memory information, and which path Python is being executed from.</a:t>
            </a:r>
          </a:p>
          <a:p>
            <a:endParaRPr lang="en-US" dirty="0"/>
          </a:p>
          <a:p>
            <a:pPr marL="0" indent="0">
              <a:buNone/>
            </a:pPr>
            <a:r>
              <a:rPr lang="en-US" dirty="0"/>
              <a:t>2).PIL (Python Imaging Library)</a:t>
            </a:r>
          </a:p>
          <a:p>
            <a:pPr marL="0" indent="0" algn="l">
              <a:buNone/>
            </a:pPr>
            <a:r>
              <a:rPr lang="en-US" b="0" i="0" dirty="0">
                <a:solidFill>
                  <a:srgbClr val="464646"/>
                </a:solidFill>
                <a:effectLst/>
                <a:latin typeface="Source Sans Pro" panose="020B0503030403020204" pitchFamily="34" charset="0"/>
              </a:rPr>
              <a:t>The Python Imaging Library adds image processing capabilities to your Python interpreter. This library provides extensive file format support, an efficient internal representation, and fairly powerful image processing </a:t>
            </a:r>
            <a:r>
              <a:rPr lang="en-US" b="0" i="0" dirty="0" err="1">
                <a:solidFill>
                  <a:srgbClr val="464646"/>
                </a:solidFill>
                <a:effectLst/>
                <a:latin typeface="Source Sans Pro" panose="020B0503030403020204" pitchFamily="34" charset="0"/>
              </a:rPr>
              <a:t>capabilities.The</a:t>
            </a:r>
            <a:r>
              <a:rPr lang="en-US" b="0" i="0" dirty="0">
                <a:solidFill>
                  <a:srgbClr val="464646"/>
                </a:solidFill>
                <a:effectLst/>
                <a:latin typeface="Source Sans Pro" panose="020B0503030403020204" pitchFamily="34" charset="0"/>
              </a:rPr>
              <a:t> core image library is designed for fast access to data stored in a few basic pixel formats. It should provide a solid foundation for a general image processing tool.</a:t>
            </a:r>
          </a:p>
          <a:p>
            <a:endParaRPr lang="en-US" dirty="0"/>
          </a:p>
          <a:p>
            <a:endParaRPr lang="en-US" dirty="0"/>
          </a:p>
        </p:txBody>
      </p:sp>
    </p:spTree>
    <p:extLst>
      <p:ext uri="{BB962C8B-B14F-4D97-AF65-F5344CB8AC3E}">
        <p14:creationId xmlns:p14="http://schemas.microsoft.com/office/powerpoint/2010/main" val="1129228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1732-91B0-5C73-60E0-B9661609D789}"/>
              </a:ext>
            </a:extLst>
          </p:cNvPr>
          <p:cNvSpPr>
            <a:spLocks noGrp="1"/>
          </p:cNvSpPr>
          <p:nvPr>
            <p:ph type="title"/>
          </p:nvPr>
        </p:nvSpPr>
        <p:spPr/>
        <p:txBody>
          <a:bodyPr/>
          <a:lstStyle/>
          <a:p>
            <a:r>
              <a:rPr lang="en-US" dirty="0"/>
              <a:t>CODE SAMPLE</a:t>
            </a:r>
          </a:p>
        </p:txBody>
      </p:sp>
      <p:pic>
        <p:nvPicPr>
          <p:cNvPr id="5" name="Content Placeholder 4">
            <a:extLst>
              <a:ext uri="{FF2B5EF4-FFF2-40B4-BE49-F238E27FC236}">
                <a16:creationId xmlns:a16="http://schemas.microsoft.com/office/drawing/2014/main" id="{2B22281C-DBD0-064E-DB43-D968A5B09D75}"/>
              </a:ext>
            </a:extLst>
          </p:cNvPr>
          <p:cNvPicPr>
            <a:picLocks noGrp="1" noChangeAspect="1"/>
          </p:cNvPicPr>
          <p:nvPr>
            <p:ph idx="1"/>
          </p:nvPr>
        </p:nvPicPr>
        <p:blipFill>
          <a:blip r:embed="rId2"/>
          <a:stretch>
            <a:fillRect/>
          </a:stretch>
        </p:blipFill>
        <p:spPr>
          <a:xfrm>
            <a:off x="2447109" y="1314969"/>
            <a:ext cx="6604147" cy="4861994"/>
          </a:xfrm>
        </p:spPr>
      </p:pic>
    </p:spTree>
    <p:extLst>
      <p:ext uri="{BB962C8B-B14F-4D97-AF65-F5344CB8AC3E}">
        <p14:creationId xmlns:p14="http://schemas.microsoft.com/office/powerpoint/2010/main" val="1498543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53B5-B03B-9474-C61B-FEAE54C68B03}"/>
              </a:ext>
            </a:extLst>
          </p:cNvPr>
          <p:cNvSpPr>
            <a:spLocks noGrp="1"/>
          </p:cNvSpPr>
          <p:nvPr>
            <p:ph type="title"/>
          </p:nvPr>
        </p:nvSpPr>
        <p:spPr/>
        <p:txBody>
          <a:bodyPr/>
          <a:lstStyle/>
          <a:p>
            <a:r>
              <a:rPr lang="en-US" dirty="0"/>
              <a:t>WORKING OF CODE</a:t>
            </a:r>
          </a:p>
        </p:txBody>
      </p:sp>
      <p:sp>
        <p:nvSpPr>
          <p:cNvPr id="3" name="Content Placeholder 2">
            <a:extLst>
              <a:ext uri="{FF2B5EF4-FFF2-40B4-BE49-F238E27FC236}">
                <a16:creationId xmlns:a16="http://schemas.microsoft.com/office/drawing/2014/main" id="{1D803120-059D-F005-A247-6FBADFA8B567}"/>
              </a:ext>
            </a:extLst>
          </p:cNvPr>
          <p:cNvSpPr>
            <a:spLocks noGrp="1"/>
          </p:cNvSpPr>
          <p:nvPr>
            <p:ph idx="1"/>
          </p:nvPr>
        </p:nvSpPr>
        <p:spPr>
          <a:xfrm>
            <a:off x="677334" y="1602377"/>
            <a:ext cx="8745340" cy="4438985"/>
          </a:xfrm>
        </p:spPr>
        <p:txBody>
          <a:bodyPr>
            <a:normAutofit fontScale="85000" lnSpcReduction="10000"/>
          </a:bodyPr>
          <a:lstStyle/>
          <a:p>
            <a:r>
              <a:rPr lang="en-US" dirty="0"/>
              <a:t>OS and PIL libraries are imported using the import statement.</a:t>
            </a:r>
          </a:p>
          <a:p>
            <a:r>
              <a:rPr lang="en-US" dirty="0"/>
              <a:t>A function called </a:t>
            </a:r>
            <a:r>
              <a:rPr lang="en-US" dirty="0" err="1"/>
              <a:t>find_duplicate_images</a:t>
            </a:r>
            <a:r>
              <a:rPr lang="en-US" dirty="0"/>
              <a:t> is defined that takes a </a:t>
            </a:r>
            <a:r>
              <a:rPr lang="en-US" dirty="0" err="1"/>
              <a:t>folder_path</a:t>
            </a:r>
            <a:r>
              <a:rPr lang="en-US" dirty="0"/>
              <a:t> parameter as input.</a:t>
            </a:r>
          </a:p>
          <a:p>
            <a:r>
              <a:rPr lang="en-US" dirty="0"/>
              <a:t>Inside the function, a list comprehension is used to create a list of all the image files in the specified folder that end with ".jpg". This list is stored in the </a:t>
            </a:r>
            <a:r>
              <a:rPr lang="en-US" dirty="0" err="1"/>
              <a:t>image_files</a:t>
            </a:r>
            <a:r>
              <a:rPr lang="en-US" dirty="0"/>
              <a:t> variable.</a:t>
            </a:r>
          </a:p>
          <a:p>
            <a:r>
              <a:rPr lang="en-US" dirty="0"/>
              <a:t>An empty list called </a:t>
            </a:r>
            <a:r>
              <a:rPr lang="en-US" dirty="0" err="1"/>
              <a:t>duplicate_files</a:t>
            </a:r>
            <a:r>
              <a:rPr lang="en-US" dirty="0"/>
              <a:t> is created to store the duplicate file names.</a:t>
            </a:r>
          </a:p>
          <a:p>
            <a:r>
              <a:rPr lang="en-US" dirty="0"/>
              <a:t>A for loop is used to iterate over each image file in the </a:t>
            </a:r>
            <a:r>
              <a:rPr lang="en-US" dirty="0" err="1"/>
              <a:t>image_files</a:t>
            </a:r>
            <a:r>
              <a:rPr lang="en-US" dirty="0"/>
              <a:t> list. The enumerate function is used to get the index (</a:t>
            </a:r>
            <a:r>
              <a:rPr lang="en-US" dirty="0" err="1"/>
              <a:t>i</a:t>
            </a:r>
            <a:r>
              <a:rPr lang="en-US" dirty="0"/>
              <a:t>) and the file name (</a:t>
            </a:r>
            <a:r>
              <a:rPr lang="en-US" dirty="0" err="1"/>
              <a:t>file_org</a:t>
            </a:r>
            <a:r>
              <a:rPr lang="en-US" dirty="0"/>
              <a:t>) of each file.</a:t>
            </a:r>
          </a:p>
          <a:p>
            <a:r>
              <a:rPr lang="en-US" dirty="0"/>
              <a:t>An if statement is used to check if the current file name (</a:t>
            </a:r>
            <a:r>
              <a:rPr lang="en-US" dirty="0" err="1"/>
              <a:t>file_org</a:t>
            </a:r>
            <a:r>
              <a:rPr lang="en-US" dirty="0"/>
              <a:t>) is not already in the </a:t>
            </a:r>
            <a:r>
              <a:rPr lang="en-US" dirty="0" err="1"/>
              <a:t>duplicate_files</a:t>
            </a:r>
            <a:r>
              <a:rPr lang="en-US" dirty="0"/>
              <a:t> list. If it is not, the script proceeds to check for duplicates.</a:t>
            </a:r>
          </a:p>
          <a:p>
            <a:r>
              <a:rPr lang="en-US" dirty="0"/>
              <a:t>The </a:t>
            </a:r>
            <a:r>
              <a:rPr lang="en-US" dirty="0" err="1"/>
              <a:t>Image.open</a:t>
            </a:r>
            <a:r>
              <a:rPr lang="en-US" dirty="0"/>
              <a:t> function is used to open the original image file (</a:t>
            </a:r>
            <a:r>
              <a:rPr lang="en-US" dirty="0" err="1"/>
              <a:t>image_org</a:t>
            </a:r>
            <a:r>
              <a:rPr lang="en-US" dirty="0"/>
              <a:t>) and the </a:t>
            </a:r>
            <a:r>
              <a:rPr lang="en-US" dirty="0" err="1"/>
              <a:t>ImageStat.Stat</a:t>
            </a:r>
            <a:r>
              <a:rPr lang="en-US" dirty="0"/>
              <a:t> function is used to get the mean pixel values of the image. This value is stored in the pix_mean1 variable.</a:t>
            </a:r>
          </a:p>
          <a:p>
            <a:r>
              <a:rPr lang="en-US" dirty="0"/>
              <a:t>Another for loop is used to compare the original image to all the other images in the </a:t>
            </a:r>
            <a:r>
              <a:rPr lang="en-US" dirty="0" err="1"/>
              <a:t>image_files</a:t>
            </a:r>
            <a:r>
              <a:rPr lang="en-US" dirty="0"/>
              <a:t> list, starting from the index immediately after the current image (i+1).</a:t>
            </a:r>
          </a:p>
          <a:p>
            <a:endParaRPr lang="en-US" dirty="0"/>
          </a:p>
        </p:txBody>
      </p:sp>
    </p:spTree>
    <p:extLst>
      <p:ext uri="{BB962C8B-B14F-4D97-AF65-F5344CB8AC3E}">
        <p14:creationId xmlns:p14="http://schemas.microsoft.com/office/powerpoint/2010/main" val="2032208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B668-9BC2-58FA-DF47-AB8E8E2A81A5}"/>
              </a:ext>
            </a:extLst>
          </p:cNvPr>
          <p:cNvSpPr>
            <a:spLocks noGrp="1"/>
          </p:cNvSpPr>
          <p:nvPr>
            <p:ph type="title"/>
          </p:nvPr>
        </p:nvSpPr>
        <p:spPr/>
        <p:txBody>
          <a:bodyPr/>
          <a:lstStyle/>
          <a:p>
            <a:r>
              <a:rPr lang="en-US" dirty="0"/>
              <a:t>CONTINUATION OF WORKING</a:t>
            </a:r>
          </a:p>
        </p:txBody>
      </p:sp>
      <p:sp>
        <p:nvSpPr>
          <p:cNvPr id="3" name="Content Placeholder 2">
            <a:extLst>
              <a:ext uri="{FF2B5EF4-FFF2-40B4-BE49-F238E27FC236}">
                <a16:creationId xmlns:a16="http://schemas.microsoft.com/office/drawing/2014/main" id="{29842E44-D5F0-4950-0543-D03DFDA72801}"/>
              </a:ext>
            </a:extLst>
          </p:cNvPr>
          <p:cNvSpPr>
            <a:spLocks noGrp="1"/>
          </p:cNvSpPr>
          <p:nvPr>
            <p:ph idx="1"/>
          </p:nvPr>
        </p:nvSpPr>
        <p:spPr/>
        <p:txBody>
          <a:bodyPr>
            <a:normAutofit lnSpcReduction="10000"/>
          </a:bodyPr>
          <a:lstStyle/>
          <a:p>
            <a:r>
              <a:rPr lang="en-US" dirty="0"/>
              <a:t>An if statement is used to check if the current image file (</a:t>
            </a:r>
            <a:r>
              <a:rPr lang="en-US" dirty="0" err="1"/>
              <a:t>file_check</a:t>
            </a:r>
            <a:r>
              <a:rPr lang="en-US" dirty="0"/>
              <a:t>) is not the same as the original image file (</a:t>
            </a:r>
            <a:r>
              <a:rPr lang="en-US" dirty="0" err="1"/>
              <a:t>file_org</a:t>
            </a:r>
            <a:r>
              <a:rPr lang="en-US" dirty="0"/>
              <a:t>).</a:t>
            </a:r>
          </a:p>
          <a:p>
            <a:r>
              <a:rPr lang="en-US" dirty="0"/>
              <a:t>The </a:t>
            </a:r>
            <a:r>
              <a:rPr lang="en-US" dirty="0" err="1"/>
              <a:t>Image.open</a:t>
            </a:r>
            <a:r>
              <a:rPr lang="en-US" dirty="0"/>
              <a:t> function is used to open the current image file (</a:t>
            </a:r>
            <a:r>
              <a:rPr lang="en-US" dirty="0" err="1"/>
              <a:t>image_check</a:t>
            </a:r>
            <a:r>
              <a:rPr lang="en-US" dirty="0"/>
              <a:t>) and the </a:t>
            </a:r>
            <a:r>
              <a:rPr lang="en-US" dirty="0" err="1"/>
              <a:t>ImageStat.Stat</a:t>
            </a:r>
            <a:r>
              <a:rPr lang="en-US" dirty="0"/>
              <a:t> function is used to get the mean pixel values of the image. This value is stored in the pix_mean2 variable.</a:t>
            </a:r>
          </a:p>
          <a:p>
            <a:r>
              <a:rPr lang="en-US" dirty="0"/>
              <a:t>An if statement is used to check if the mean pixel values of the original image and the current image are the same. If they are, the file names of both images are added to the </a:t>
            </a:r>
            <a:r>
              <a:rPr lang="en-US" dirty="0" err="1"/>
              <a:t>duplicate_files</a:t>
            </a:r>
            <a:r>
              <a:rPr lang="en-US" dirty="0"/>
              <a:t> list.</a:t>
            </a:r>
          </a:p>
          <a:p>
            <a:r>
              <a:rPr lang="en-US" dirty="0"/>
              <a:t>The function returns the </a:t>
            </a:r>
            <a:r>
              <a:rPr lang="en-US" dirty="0" err="1"/>
              <a:t>duplicate_files</a:t>
            </a:r>
            <a:r>
              <a:rPr lang="en-US" dirty="0"/>
              <a:t> list.</a:t>
            </a:r>
          </a:p>
          <a:p>
            <a:r>
              <a:rPr lang="en-US" dirty="0"/>
              <a:t>Finally, the if __name__ == "__main__": block is used to specify the folder path of the image files and call the </a:t>
            </a:r>
            <a:r>
              <a:rPr lang="en-US" dirty="0" err="1"/>
              <a:t>find_duplicate_images</a:t>
            </a:r>
            <a:r>
              <a:rPr lang="en-US" dirty="0"/>
              <a:t> function. The output of the function is printed to the console.</a:t>
            </a:r>
          </a:p>
        </p:txBody>
      </p:sp>
    </p:spTree>
    <p:extLst>
      <p:ext uri="{BB962C8B-B14F-4D97-AF65-F5344CB8AC3E}">
        <p14:creationId xmlns:p14="http://schemas.microsoft.com/office/powerpoint/2010/main" val="2894694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6136-9CE2-3476-2E99-5258CFC476A1}"/>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6CA489A9-E8A1-9D06-6F0A-80C3611C4C46}"/>
              </a:ext>
            </a:extLst>
          </p:cNvPr>
          <p:cNvSpPr>
            <a:spLocks noGrp="1"/>
          </p:cNvSpPr>
          <p:nvPr>
            <p:ph idx="1"/>
          </p:nvPr>
        </p:nvSpPr>
        <p:spPr/>
        <p:txBody>
          <a:bodyPr/>
          <a:lstStyle/>
          <a:p>
            <a:r>
              <a:rPr lang="en-US" dirty="0" err="1"/>
              <a:t>Youtube</a:t>
            </a:r>
            <a:endParaRPr lang="en-US" dirty="0"/>
          </a:p>
          <a:p>
            <a:r>
              <a:rPr lang="en-US" dirty="0"/>
              <a:t>linuxscrew.com</a:t>
            </a:r>
          </a:p>
          <a:p>
            <a:r>
              <a:rPr lang="en-US" dirty="0"/>
              <a:t>pypi.org</a:t>
            </a:r>
          </a:p>
          <a:p>
            <a:r>
              <a:rPr lang="en-US" dirty="0"/>
              <a:t>python.org</a:t>
            </a:r>
          </a:p>
        </p:txBody>
      </p:sp>
    </p:spTree>
    <p:extLst>
      <p:ext uri="{BB962C8B-B14F-4D97-AF65-F5344CB8AC3E}">
        <p14:creationId xmlns:p14="http://schemas.microsoft.com/office/powerpoint/2010/main" val="2725168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71021-71F4-5414-362D-7D78FA60522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A189EBD-D187-E1CF-1C16-25D6FEAE4632}"/>
              </a:ext>
            </a:extLst>
          </p:cNvPr>
          <p:cNvSpPr>
            <a:spLocks noGrp="1"/>
          </p:cNvSpPr>
          <p:nvPr>
            <p:ph idx="1"/>
          </p:nvPr>
        </p:nvSpPr>
        <p:spPr/>
        <p:txBody>
          <a:bodyPr/>
          <a:lstStyle/>
          <a:p>
            <a:r>
              <a:rPr lang="en-US" dirty="0"/>
              <a:t>This code finds all the image files in the specified folder that end with ".jpg" and compares each image file to all the other image files in the folder to find duplicates based on the mean pixel values of each image.</a:t>
            </a:r>
          </a:p>
          <a:p>
            <a:r>
              <a:rPr lang="en-US" dirty="0"/>
              <a:t> If two images have the same mean pixel values, they are flagged as duplicates and their file names are added to the </a:t>
            </a:r>
            <a:r>
              <a:rPr lang="en-US" dirty="0" err="1"/>
              <a:t>duplicate_files</a:t>
            </a:r>
            <a:r>
              <a:rPr lang="en-US" dirty="0"/>
              <a:t> list.</a:t>
            </a:r>
          </a:p>
          <a:p>
            <a:r>
              <a:rPr lang="en-US" dirty="0"/>
              <a:t>And original image , duplicate images </a:t>
            </a:r>
            <a:r>
              <a:rPr lang="en-US"/>
              <a:t>file names </a:t>
            </a:r>
            <a:r>
              <a:rPr lang="en-US" dirty="0"/>
              <a:t>will be printed as output.</a:t>
            </a:r>
          </a:p>
        </p:txBody>
      </p:sp>
    </p:spTree>
    <p:extLst>
      <p:ext uri="{BB962C8B-B14F-4D97-AF65-F5344CB8AC3E}">
        <p14:creationId xmlns:p14="http://schemas.microsoft.com/office/powerpoint/2010/main" val="1931504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65583-2372-ABCB-F695-3A4374C1F41D}"/>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4800" dirty="0">
                <a:solidFill>
                  <a:srgbClr val="99C63D"/>
                </a:solidFill>
              </a:rPr>
              <a:t>THANK YOU</a:t>
            </a:r>
          </a:p>
        </p:txBody>
      </p:sp>
    </p:spTree>
    <p:extLst>
      <p:ext uri="{BB962C8B-B14F-4D97-AF65-F5344CB8AC3E}">
        <p14:creationId xmlns:p14="http://schemas.microsoft.com/office/powerpoint/2010/main" val="10880507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TotalTime>
  <Words>688</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Roboto</vt:lpstr>
      <vt:lpstr>Söhne</vt:lpstr>
      <vt:lpstr>Source Sans Pro</vt:lpstr>
      <vt:lpstr>Trebuchet MS</vt:lpstr>
      <vt:lpstr>Wingdings 3</vt:lpstr>
      <vt:lpstr>Facet</vt:lpstr>
      <vt:lpstr>Finding Duplicate Images with Python</vt:lpstr>
      <vt:lpstr>LIBRARIES USED </vt:lpstr>
      <vt:lpstr>CODE SAMPLE</vt:lpstr>
      <vt:lpstr>WORKING OF CODE</vt:lpstr>
      <vt:lpstr>CONTINUATION OF WORKING</vt:lpstr>
      <vt:lpstr>RESOURCES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Duplicate Images with Python</dc:title>
  <dc:creator>sanjeev khanna</dc:creator>
  <cp:lastModifiedBy>sanjeev khanna</cp:lastModifiedBy>
  <cp:revision>2</cp:revision>
  <dcterms:created xsi:type="dcterms:W3CDTF">2023-03-25T13:02:58Z</dcterms:created>
  <dcterms:modified xsi:type="dcterms:W3CDTF">2023-03-25T16:43:17Z</dcterms:modified>
</cp:coreProperties>
</file>