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6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1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3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6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3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6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8880-D89F-4817-9FB0-9E1E7CD558DE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42BD0-F157-4C2B-82A5-A9F95838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39419"/>
              </p:ext>
            </p:extLst>
          </p:nvPr>
        </p:nvGraphicFramePr>
        <p:xfrm>
          <a:off x="591458" y="372363"/>
          <a:ext cx="10515598" cy="2526205"/>
        </p:xfrm>
        <a:graphic>
          <a:graphicData uri="http://schemas.openxmlformats.org/drawingml/2006/table">
            <a:tbl>
              <a:tblPr/>
              <a:tblGrid>
                <a:gridCol w="1106713"/>
                <a:gridCol w="660652"/>
                <a:gridCol w="1502709"/>
                <a:gridCol w="1502709"/>
                <a:gridCol w="385770"/>
                <a:gridCol w="346520"/>
                <a:gridCol w="847797"/>
                <a:gridCol w="847797"/>
                <a:gridCol w="847797"/>
                <a:gridCol w="1233567"/>
                <a:gridCol w="1233567"/>
              </a:tblGrid>
              <a:tr h="2332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</a:t>
                      </a:r>
                    </a:p>
                  </a:txBody>
                  <a:tcPr marL="4401" marR="4401" marT="4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环节点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执行人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执行要点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是否可执行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是否在执行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无法落实原因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未能执行的具体原因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您的应对策略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772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人员问题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硬件问题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  他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262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服务起航</a:t>
                      </a:r>
                    </a:p>
                  </a:txBody>
                  <a:tcPr marL="4401" marR="4401" marT="4401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新车准备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销售顾问</a:t>
                      </a:r>
                      <a:b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b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服务顾问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销售顾问和</a:t>
                      </a:r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做好内部交车准备，确保交车质量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●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新进店 流程执行不规范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加强培训执行规范流程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与客户确认交车时间，并将交车时间、客户信息传递到售后对应人员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车辆准备（新车附件安装、新车</a:t>
                      </a:r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PDS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检测、车辆清洗）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与销售顾问交接车辆及新车</a:t>
                      </a:r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PDS 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确认单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●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新进店 流程执行不规范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加强培训执行规范流程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新车交付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销售顾问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向客户介绍服务顾问、服务管家或专属服务技师（交付名片、互留微信）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服务顾问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介绍售后服务内容，微信绑定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征询客户参与二次交车意愿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●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新进店 流程执行不规范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加强培训执行规范流程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参与联合交车仪式，欢送客户离店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客服专员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整理客户资料信息，录入</a:t>
                      </a:r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DMS 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●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新进店 流程执行不规范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加强培训执行规范流程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交车跟踪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客服专员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交车一周内销售满意度回访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服务顾问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交车后</a:t>
                      </a:r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日致电客户，了解车辆行驶里程和使用状况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●</a:t>
                      </a: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新进店 流程执行不规范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加强培训执行规范流程</a:t>
                      </a:r>
                    </a:p>
                  </a:txBody>
                  <a:tcPr marL="4401" marR="4401" marT="44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1200" y="3497943"/>
            <a:ext cx="1039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这个表一共有服务起航这样的章节总共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个章节，每个章节有环节点和执行要点，执行要点各有不同，一共</a:t>
            </a:r>
            <a:r>
              <a:rPr lang="en-US" altLang="zh-CN" dirty="0" smtClean="0"/>
              <a:t>189</a:t>
            </a:r>
            <a:r>
              <a:rPr lang="zh-CN" altLang="en-US" dirty="0" smtClean="0"/>
              <a:t>项执行要点（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个项目总共），是否可执行选是，代表他们可以做，是否在执行选是代表他们是不是在做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407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71202"/>
              </p:ext>
            </p:extLst>
          </p:nvPr>
        </p:nvGraphicFramePr>
        <p:xfrm>
          <a:off x="348342" y="1577048"/>
          <a:ext cx="11263083" cy="3239283"/>
        </p:xfrm>
        <a:graphic>
          <a:graphicData uri="http://schemas.openxmlformats.org/drawingml/2006/table">
            <a:tbl>
              <a:tblPr/>
              <a:tblGrid>
                <a:gridCol w="1587430"/>
                <a:gridCol w="67199"/>
                <a:gridCol w="1350342"/>
                <a:gridCol w="1376352"/>
                <a:gridCol w="1511478"/>
                <a:gridCol w="1241226"/>
                <a:gridCol w="1376352"/>
                <a:gridCol w="1376352"/>
                <a:gridCol w="1376352"/>
              </a:tblGrid>
              <a:tr h="5105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表格名称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可执行率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在执行率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不能执行的项目（章节）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不能执行的项目（执行要点）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不能执行的项目（人员</a:t>
                      </a:r>
                      <a:r>
                        <a:rPr lang="en-US" altLang="zh-CN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硬件</a:t>
                      </a:r>
                      <a:r>
                        <a:rPr lang="en-US" altLang="zh-CN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其他哪一个）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不能执行的原因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应对策略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783388">
                <a:tc row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XMA 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黄静雯</a:t>
                      </a:r>
                      <a:endParaRPr lang="en-US" altLang="zh-CN" sz="1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是否可执行选是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/189%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是否在执行选是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/189%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前面的章节名称（服务起航、二次交车等）可能有好几个不会超过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如：服务起航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1/4/5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编号即可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只会有人员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硬件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对应前表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未能执行的具体原因</a:t>
                      </a:r>
                    </a:p>
                    <a:p>
                      <a:pPr marL="0" algn="l" defTabSz="914400" rtl="0" eaLnBrk="1" fontAlgn="ctr" latinLnBrk="0" hangingPunct="1"/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对应前表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您的应对策略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2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2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9600" y="856343"/>
            <a:ext cx="61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达到的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：原表输入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输出的是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71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79230"/>
              </p:ext>
            </p:extLst>
          </p:nvPr>
        </p:nvGraphicFramePr>
        <p:xfrm>
          <a:off x="290285" y="1591562"/>
          <a:ext cx="10958285" cy="2833491"/>
        </p:xfrm>
        <a:graphic>
          <a:graphicData uri="http://schemas.openxmlformats.org/drawingml/2006/table">
            <a:tbl>
              <a:tblPr/>
              <a:tblGrid>
                <a:gridCol w="1860809"/>
                <a:gridCol w="48282"/>
                <a:gridCol w="1613380"/>
                <a:gridCol w="1921965"/>
                <a:gridCol w="1871526"/>
                <a:gridCol w="2239531"/>
                <a:gridCol w="1402792"/>
              </a:tblGrid>
              <a:tr h="8178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所有标本数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可执行率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多少家全部可执行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多少家有不能执行的项目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不能执行的原因（排名）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不能执行的要点（前十）</a:t>
                      </a:r>
                      <a:endParaRPr lang="zh-CN" alt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7833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数字（家）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数字（家）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、人员</a:t>
                      </a:r>
                      <a:endParaRPr lang="en-US" altLang="zh-CN" sz="1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-------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、人员</a:t>
                      </a:r>
                      <a:endParaRPr lang="en-US" altLang="zh-CN" sz="1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-------</a:t>
                      </a:r>
                      <a:endParaRPr lang="zh-CN" altLang="en-US" sz="1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2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2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1" marR="4401" marT="4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9600" y="856343"/>
            <a:ext cx="61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完成后要有一个总体这些样本的分析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07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551</Words>
  <Application>Microsoft Office PowerPoint</Application>
  <PresentationFormat>宽屏</PresentationFormat>
  <Paragraphs>142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EX7583</dc:creator>
  <cp:lastModifiedBy>EX7583</cp:lastModifiedBy>
  <cp:revision>6</cp:revision>
  <dcterms:created xsi:type="dcterms:W3CDTF">2018-09-02T06:06:36Z</dcterms:created>
  <dcterms:modified xsi:type="dcterms:W3CDTF">2018-09-02T06:33:49Z</dcterms:modified>
</cp:coreProperties>
</file>