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2527935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9919" y="1767462"/>
            <a:ext cx="18959513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9919" y="5672376"/>
            <a:ext cx="1895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9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8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90535" y="574987"/>
            <a:ext cx="5450860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7955" y="574987"/>
            <a:ext cx="16036588" cy="9152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13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9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789" y="2692442"/>
            <a:ext cx="21803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4789" y="7227343"/>
            <a:ext cx="21803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8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955" y="2874937"/>
            <a:ext cx="10743724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97671" y="2874937"/>
            <a:ext cx="10743724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14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248" y="574988"/>
            <a:ext cx="21803439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1249" y="2647443"/>
            <a:ext cx="10694349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1249" y="3944914"/>
            <a:ext cx="10694349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97671" y="2647443"/>
            <a:ext cx="1074701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97671" y="3944914"/>
            <a:ext cx="10747016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5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1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249" y="719984"/>
            <a:ext cx="815324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7016" y="1554966"/>
            <a:ext cx="127976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1249" y="3239929"/>
            <a:ext cx="815324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249" y="719984"/>
            <a:ext cx="815324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47016" y="1554966"/>
            <a:ext cx="127976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1249" y="3239929"/>
            <a:ext cx="815324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7841-F099-4F99-8D65-E44B7DE2453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4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7956" y="574988"/>
            <a:ext cx="21803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956" y="2874937"/>
            <a:ext cx="21803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955" y="10009781"/>
            <a:ext cx="5687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47841-F099-4F99-8D65-E44B7DE24532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73785" y="10009781"/>
            <a:ext cx="8531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853541" y="10009781"/>
            <a:ext cx="5687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1BA12-3D62-49D8-994A-FBF4E77E4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13A2CF-07D3-475B-B7E2-4189F49EC5F0}"/>
              </a:ext>
            </a:extLst>
          </p:cNvPr>
          <p:cNvSpPr txBox="1"/>
          <p:nvPr/>
        </p:nvSpPr>
        <p:spPr>
          <a:xfrm>
            <a:off x="396240" y="548640"/>
            <a:ext cx="3855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  console.log(a);</a:t>
            </a:r>
          </a:p>
          <a:p>
            <a:r>
              <a:rPr lang="en-US" altLang="zh-CN" sz="3600" dirty="0"/>
              <a:t>    var a = 13;</a:t>
            </a:r>
          </a:p>
          <a:p>
            <a:r>
              <a:rPr lang="en-US" altLang="zh-CN" sz="3600" dirty="0"/>
              <a:t>    function fn1() {</a:t>
            </a:r>
          </a:p>
          <a:p>
            <a:r>
              <a:rPr lang="en-US" altLang="zh-CN" sz="3600" dirty="0"/>
              <a:t>        console.log(a);</a:t>
            </a:r>
          </a:p>
          <a:p>
            <a:r>
              <a:rPr lang="en-US" altLang="zh-CN" sz="3600" dirty="0"/>
              <a:t>        a = 1;</a:t>
            </a:r>
          </a:p>
          <a:p>
            <a:r>
              <a:rPr lang="en-US" altLang="zh-CN" sz="3600" dirty="0"/>
              <a:t>    }</a:t>
            </a:r>
          </a:p>
          <a:p>
            <a:r>
              <a:rPr lang="en-US" altLang="zh-CN" sz="3600" dirty="0"/>
              <a:t>	fn1()</a:t>
            </a:r>
          </a:p>
          <a:p>
            <a:r>
              <a:rPr lang="en-US" altLang="zh-CN" sz="3600" dirty="0"/>
              <a:t>    console.log(a);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A2A581-D648-44DB-9D2F-EB837F930B4D}"/>
              </a:ext>
            </a:extLst>
          </p:cNvPr>
          <p:cNvSpPr/>
          <p:nvPr/>
        </p:nvSpPr>
        <p:spPr>
          <a:xfrm>
            <a:off x="4831080" y="1310639"/>
            <a:ext cx="4419600" cy="5273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DDC73D-250B-4C5C-8938-57F97254DA42}"/>
              </a:ext>
            </a:extLst>
          </p:cNvPr>
          <p:cNvSpPr txBox="1"/>
          <p:nvPr/>
        </p:nvSpPr>
        <p:spPr>
          <a:xfrm>
            <a:off x="4831080" y="548640"/>
            <a:ext cx="167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window</a:t>
            </a:r>
            <a:endParaRPr lang="zh-CN" altLang="en-US" sz="36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C9F127-DCE4-44C4-84CA-CF691EFF6624}"/>
              </a:ext>
            </a:extLst>
          </p:cNvPr>
          <p:cNvCxnSpPr/>
          <p:nvPr/>
        </p:nvCxnSpPr>
        <p:spPr>
          <a:xfrm>
            <a:off x="4831080" y="286512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0C1CEDF-4DBE-4918-A90F-1B5FB860F951}"/>
              </a:ext>
            </a:extLst>
          </p:cNvPr>
          <p:cNvSpPr/>
          <p:nvPr/>
        </p:nvSpPr>
        <p:spPr>
          <a:xfrm>
            <a:off x="10317480" y="1310640"/>
            <a:ext cx="3048000" cy="1844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FB6035-F0B5-4D3E-BEA8-A280B9D2B030}"/>
              </a:ext>
            </a:extLst>
          </p:cNvPr>
          <p:cNvSpPr txBox="1"/>
          <p:nvPr/>
        </p:nvSpPr>
        <p:spPr>
          <a:xfrm>
            <a:off x="10317480" y="671751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40E630-6A46-4C96-A55C-FFBB0AF44322}"/>
              </a:ext>
            </a:extLst>
          </p:cNvPr>
          <p:cNvSpPr txBox="1"/>
          <p:nvPr/>
        </p:nvSpPr>
        <p:spPr>
          <a:xfrm>
            <a:off x="14676120" y="871805"/>
            <a:ext cx="827532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/>
              <a:t>全局作用域开辟，形成全局对象</a:t>
            </a:r>
            <a:r>
              <a:rPr lang="en-US" altLang="zh-CN" sz="3200" dirty="0"/>
              <a:t>window</a:t>
            </a:r>
          </a:p>
          <a:p>
            <a:pPr marL="514350" indent="-514350">
              <a:buAutoNum type="arabicPeriod"/>
            </a:pPr>
            <a:r>
              <a:rPr lang="zh-CN" altLang="en-US" sz="3200" dirty="0"/>
              <a:t>变量提升：</a:t>
            </a:r>
            <a:r>
              <a:rPr lang="en-US" altLang="zh-CN" sz="3200" dirty="0"/>
              <a:t>var  function </a:t>
            </a:r>
          </a:p>
          <a:p>
            <a:pPr marL="971550" lvl="1" indent="-514350">
              <a:buAutoNum type="arabicPeriod"/>
            </a:pPr>
            <a:r>
              <a:rPr lang="zh-CN" altLang="en-US" sz="3200" dirty="0"/>
              <a:t>遇到</a:t>
            </a:r>
            <a:r>
              <a:rPr lang="en-US" altLang="zh-CN" sz="3200" dirty="0"/>
              <a:t>function </a:t>
            </a:r>
            <a:r>
              <a:rPr lang="zh-CN" altLang="en-US" sz="3200" dirty="0"/>
              <a:t>：开辟一个新的内存空间，浏览器为其分配一个</a:t>
            </a:r>
            <a:r>
              <a:rPr lang="en-US" altLang="zh-CN" sz="3200" dirty="0"/>
              <a:t>16</a:t>
            </a:r>
            <a:r>
              <a:rPr lang="zh-CN" altLang="en-US" sz="3200" dirty="0"/>
              <a:t>进制的地址，将函数中的代码字符串存进去，将地址赋值给函数名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代码从上执行</a:t>
            </a:r>
            <a:endParaRPr lang="en-US" altLang="zh-CN" sz="3200" dirty="0"/>
          </a:p>
          <a:p>
            <a:pPr marL="514350" indent="-514350">
              <a:buAutoNum type="arabicPeriod"/>
            </a:pPr>
            <a:endParaRPr lang="en-US" altLang="zh-CN" sz="3200" dirty="0"/>
          </a:p>
          <a:p>
            <a:pPr marL="514350" indent="-514350">
              <a:buAutoNum type="arabicPeriod"/>
            </a:pPr>
            <a:endParaRPr lang="en-US" altLang="zh-CN" sz="3200" dirty="0"/>
          </a:p>
          <a:p>
            <a:pPr marL="514350" indent="-514350">
              <a:buAutoNum type="arabicPeriod"/>
            </a:pPr>
            <a:endParaRPr lang="en-US" altLang="zh-CN" sz="3200" dirty="0"/>
          </a:p>
          <a:p>
            <a:r>
              <a:rPr lang="zh-CN" altLang="en-US" sz="3200" dirty="0"/>
              <a:t>函数执行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形参赋值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变量提升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代码从上到下执行</a:t>
            </a:r>
            <a:br>
              <a:rPr lang="en-US" altLang="zh-CN" sz="3200" dirty="0"/>
            </a:br>
            <a:endParaRPr lang="en-US" altLang="zh-CN" sz="3200" dirty="0"/>
          </a:p>
          <a:p>
            <a:pPr marL="971550" lvl="1" indent="-514350">
              <a:buAutoNum type="arabicPeriod"/>
            </a:pP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752F04-6689-4607-A456-A76DCA0F25DC}"/>
              </a:ext>
            </a:extLst>
          </p:cNvPr>
          <p:cNvSpPr txBox="1"/>
          <p:nvPr/>
        </p:nvSpPr>
        <p:spPr>
          <a:xfrm>
            <a:off x="5074920" y="1480125"/>
            <a:ext cx="4175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变量提升：</a:t>
            </a:r>
            <a:endParaRPr lang="en-US" altLang="zh-CN" sz="2800" dirty="0"/>
          </a:p>
          <a:p>
            <a:r>
              <a:rPr lang="en-US" altLang="zh-CN" sz="2800" dirty="0"/>
              <a:t>Var a </a:t>
            </a:r>
          </a:p>
          <a:p>
            <a:r>
              <a:rPr lang="en-US" altLang="zh-CN" sz="2800" dirty="0"/>
              <a:t>fn1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9C272C-2870-4D93-AF5B-937B0C6D2818}"/>
              </a:ext>
            </a:extLst>
          </p:cNvPr>
          <p:cNvSpPr txBox="1"/>
          <p:nvPr/>
        </p:nvSpPr>
        <p:spPr>
          <a:xfrm>
            <a:off x="10439400" y="155448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console.log(a);</a:t>
            </a:r>
          </a:p>
          <a:p>
            <a:r>
              <a:rPr lang="en-US" altLang="zh-CN" sz="3200" dirty="0"/>
              <a:t>        a = 1;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E83FE5E-3397-41D5-AF3B-397CB32DAFF4}"/>
              </a:ext>
            </a:extLst>
          </p:cNvPr>
          <p:cNvCxnSpPr>
            <a:stCxn id="8" idx="1"/>
          </p:cNvCxnSpPr>
          <p:nvPr/>
        </p:nvCxnSpPr>
        <p:spPr>
          <a:xfrm flipH="1">
            <a:off x="5913120" y="933361"/>
            <a:ext cx="4404360" cy="1600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48C2F89-3237-4F85-9BAC-1AEEFC9CBAC4}"/>
              </a:ext>
            </a:extLst>
          </p:cNvPr>
          <p:cNvSpPr txBox="1"/>
          <p:nvPr/>
        </p:nvSpPr>
        <p:spPr>
          <a:xfrm>
            <a:off x="4968240" y="3133962"/>
            <a:ext cx="403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 =&gt;  undefined</a:t>
            </a:r>
          </a:p>
          <a:p>
            <a:r>
              <a:rPr lang="en-US" altLang="zh-CN" sz="3200" dirty="0"/>
              <a:t>a  = 13  1 </a:t>
            </a:r>
          </a:p>
          <a:p>
            <a:endParaRPr lang="en-US" altLang="zh-CN" sz="3200" dirty="0"/>
          </a:p>
          <a:p>
            <a:r>
              <a:rPr lang="en-US" altLang="zh-CN" sz="3200" dirty="0"/>
              <a:t>fn1 =&gt;AAFF11()</a:t>
            </a:r>
          </a:p>
          <a:p>
            <a:r>
              <a:rPr lang="en-US" altLang="zh-CN" sz="3200" dirty="0"/>
              <a:t>a  =&gt; 1</a:t>
            </a:r>
            <a:endParaRPr lang="zh-CN" altLang="en-US" sz="3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1AEB70B-E735-4F67-BA3B-FA6A758EEBD2}"/>
              </a:ext>
            </a:extLst>
          </p:cNvPr>
          <p:cNvSpPr/>
          <p:nvPr/>
        </p:nvSpPr>
        <p:spPr>
          <a:xfrm>
            <a:off x="10317480" y="4450080"/>
            <a:ext cx="3291840" cy="3627120"/>
          </a:xfrm>
          <a:prstGeom prst="roundRect">
            <a:avLst>
              <a:gd name="adj" fmla="val 6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493BFB-3290-49FA-8E73-5905F7189446}"/>
              </a:ext>
            </a:extLst>
          </p:cNvPr>
          <p:cNvSpPr txBox="1"/>
          <p:nvPr/>
        </p:nvSpPr>
        <p:spPr>
          <a:xfrm>
            <a:off x="10294620" y="3804052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AAFF11( )</a:t>
            </a:r>
            <a:endParaRPr lang="zh-CN" altLang="en-US" sz="28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A543DD-A2FE-4668-876F-C68251B6220F}"/>
              </a:ext>
            </a:extLst>
          </p:cNvPr>
          <p:cNvCxnSpPr/>
          <p:nvPr/>
        </p:nvCxnSpPr>
        <p:spPr>
          <a:xfrm>
            <a:off x="10332720" y="5723908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600D9-9068-467C-BDBD-062A6C47DD13}"/>
              </a:ext>
            </a:extLst>
          </p:cNvPr>
          <p:cNvSpPr txBox="1"/>
          <p:nvPr/>
        </p:nvSpPr>
        <p:spPr>
          <a:xfrm>
            <a:off x="10439400" y="4709160"/>
            <a:ext cx="3032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形参：无</a:t>
            </a:r>
            <a:endParaRPr lang="en-US" altLang="zh-CN" sz="3200" dirty="0"/>
          </a:p>
          <a:p>
            <a:r>
              <a:rPr lang="zh-CN" altLang="en-US" sz="3200" dirty="0"/>
              <a:t>变量提升：无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798C7E-4262-4937-B943-E2FD7519CCB1}"/>
              </a:ext>
            </a:extLst>
          </p:cNvPr>
          <p:cNvSpPr txBox="1"/>
          <p:nvPr/>
        </p:nvSpPr>
        <p:spPr>
          <a:xfrm>
            <a:off x="10439400" y="5786378"/>
            <a:ext cx="2926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 =&gt;  13</a:t>
            </a:r>
          </a:p>
          <a:p>
            <a:r>
              <a:rPr lang="en-US" altLang="zh-CN" sz="3200" dirty="0"/>
              <a:t>a =1 </a:t>
            </a:r>
            <a:endParaRPr lang="zh-CN" altLang="en-US" sz="32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483D15F-D615-48AB-9B66-7B96AF71F01D}"/>
              </a:ext>
            </a:extLst>
          </p:cNvPr>
          <p:cNvCxnSpPr/>
          <p:nvPr/>
        </p:nvCxnSpPr>
        <p:spPr>
          <a:xfrm>
            <a:off x="5699760" y="3804052"/>
            <a:ext cx="441960" cy="2842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5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13A2CF-07D3-475B-B7E2-4189F49EC5F0}"/>
              </a:ext>
            </a:extLst>
          </p:cNvPr>
          <p:cNvSpPr txBox="1"/>
          <p:nvPr/>
        </p:nvSpPr>
        <p:spPr>
          <a:xfrm>
            <a:off x="481175" y="439921"/>
            <a:ext cx="3845712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var c=3;</a:t>
            </a:r>
          </a:p>
          <a:p>
            <a:r>
              <a:rPr lang="en-US" altLang="zh-CN" sz="3000" dirty="0"/>
              <a:t>function </a:t>
            </a:r>
            <a:r>
              <a:rPr lang="en-US" altLang="zh-CN" sz="3000" dirty="0" err="1"/>
              <a:t>getC</a:t>
            </a:r>
            <a:r>
              <a:rPr lang="en-US" altLang="zh-CN" sz="3000" dirty="0"/>
              <a:t>() {</a:t>
            </a:r>
          </a:p>
          <a:p>
            <a:r>
              <a:rPr lang="en-US" altLang="zh-CN" sz="3000" dirty="0"/>
              <a:t>    </a:t>
            </a:r>
            <a:r>
              <a:rPr lang="en-US" altLang="zh-CN" sz="3000" dirty="0" err="1"/>
              <a:t>this.c</a:t>
            </a:r>
            <a:r>
              <a:rPr lang="en-US" altLang="zh-CN" sz="3000" dirty="0"/>
              <a:t>++;</a:t>
            </a:r>
          </a:p>
          <a:p>
            <a:r>
              <a:rPr lang="en-US" altLang="zh-CN" sz="3000" dirty="0"/>
              <a:t>    return function (c) {</a:t>
            </a:r>
          </a:p>
          <a:p>
            <a:r>
              <a:rPr lang="en-US" altLang="zh-CN" sz="3000" dirty="0"/>
              <a:t>        c=</a:t>
            </a:r>
            <a:r>
              <a:rPr lang="en-US" altLang="zh-CN" sz="3000" dirty="0" err="1"/>
              <a:t>this.c</a:t>
            </a:r>
            <a:r>
              <a:rPr lang="en-US" altLang="zh-CN" sz="3000" dirty="0"/>
              <a:t>*2;</a:t>
            </a:r>
          </a:p>
          <a:p>
            <a:r>
              <a:rPr lang="en-US" altLang="zh-CN" sz="3000" dirty="0"/>
              <a:t>        console.log(c);</a:t>
            </a:r>
          </a:p>
          <a:p>
            <a:r>
              <a:rPr lang="en-US" altLang="zh-CN" sz="3000" dirty="0"/>
              <a:t>    }</a:t>
            </a:r>
          </a:p>
          <a:p>
            <a:r>
              <a:rPr lang="en-US" altLang="zh-CN" sz="3000" dirty="0"/>
              <a:t>}</a:t>
            </a:r>
          </a:p>
          <a:p>
            <a:r>
              <a:rPr lang="en-US" altLang="zh-CN" sz="3000" dirty="0"/>
              <a:t>var obj3={</a:t>
            </a:r>
          </a:p>
          <a:p>
            <a:r>
              <a:rPr lang="en-US" altLang="zh-CN" sz="3000" dirty="0"/>
              <a:t>    c:2,</a:t>
            </a:r>
          </a:p>
          <a:p>
            <a:r>
              <a:rPr lang="en-US" altLang="zh-CN" sz="3000" dirty="0"/>
              <a:t>    </a:t>
            </a:r>
            <a:r>
              <a:rPr lang="en-US" altLang="zh-CN" sz="3000" dirty="0" err="1"/>
              <a:t>getC</a:t>
            </a:r>
            <a:r>
              <a:rPr lang="en-US" altLang="zh-CN" sz="3000" dirty="0"/>
              <a:t>:(function () {</a:t>
            </a:r>
          </a:p>
          <a:p>
            <a:r>
              <a:rPr lang="en-US" altLang="zh-CN" sz="3000" dirty="0"/>
              <a:t>        </a:t>
            </a:r>
            <a:r>
              <a:rPr lang="en-US" altLang="zh-CN" sz="3000" dirty="0" err="1"/>
              <a:t>this.c</a:t>
            </a:r>
            <a:r>
              <a:rPr lang="en-US" altLang="zh-CN" sz="3000" dirty="0"/>
              <a:t>-=1;</a:t>
            </a:r>
          </a:p>
          <a:p>
            <a:r>
              <a:rPr lang="en-US" altLang="zh-CN" sz="3000" dirty="0"/>
              <a:t>        return </a:t>
            </a:r>
            <a:r>
              <a:rPr lang="en-US" altLang="zh-CN" sz="3000" dirty="0" err="1"/>
              <a:t>this.getC</a:t>
            </a:r>
            <a:endParaRPr lang="en-US" altLang="zh-CN" sz="3000" dirty="0"/>
          </a:p>
          <a:p>
            <a:r>
              <a:rPr lang="en-US" altLang="zh-CN" sz="3000" dirty="0"/>
              <a:t>    })()</a:t>
            </a:r>
          </a:p>
          <a:p>
            <a:r>
              <a:rPr lang="en-US" altLang="zh-CN" sz="3000" dirty="0"/>
              <a:t>};</a:t>
            </a:r>
          </a:p>
          <a:p>
            <a:r>
              <a:rPr lang="en-US" altLang="zh-CN" sz="3000" dirty="0" err="1"/>
              <a:t>getC</a:t>
            </a:r>
            <a:r>
              <a:rPr lang="en-US" altLang="zh-CN" sz="3000" dirty="0"/>
              <a:t>();</a:t>
            </a:r>
          </a:p>
          <a:p>
            <a:r>
              <a:rPr lang="en-US" altLang="zh-CN" sz="3000" dirty="0"/>
              <a:t>obj3.getC();</a:t>
            </a:r>
          </a:p>
          <a:p>
            <a:r>
              <a:rPr lang="en-US" altLang="zh-CN" sz="3000" dirty="0"/>
              <a:t>var f3=obj3.getC;</a:t>
            </a:r>
          </a:p>
          <a:p>
            <a:r>
              <a:rPr lang="en-US" altLang="zh-CN" sz="3000" dirty="0"/>
              <a:t>f3();</a:t>
            </a:r>
          </a:p>
          <a:p>
            <a:r>
              <a:rPr lang="en-US" altLang="zh-CN" sz="3000" dirty="0"/>
              <a:t>console.log(</a:t>
            </a:r>
            <a:r>
              <a:rPr lang="en-US" altLang="zh-CN" sz="3000" dirty="0" err="1"/>
              <a:t>window.c</a:t>
            </a:r>
            <a:r>
              <a:rPr lang="en-US" altLang="zh-CN" sz="3000" dirty="0"/>
              <a:t>);</a:t>
            </a:r>
          </a:p>
          <a:p>
            <a:r>
              <a:rPr lang="en-US" altLang="zh-CN" sz="3000" dirty="0"/>
              <a:t>console.log(obj3.c);</a:t>
            </a:r>
            <a:endParaRPr lang="zh-CN" altLang="en-US" sz="3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A2A581-D648-44DB-9D2F-EB837F930B4D}"/>
              </a:ext>
            </a:extLst>
          </p:cNvPr>
          <p:cNvSpPr/>
          <p:nvPr/>
        </p:nvSpPr>
        <p:spPr>
          <a:xfrm>
            <a:off x="4567609" y="1310639"/>
            <a:ext cx="4419600" cy="4733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DDC73D-250B-4C5C-8938-57F97254DA42}"/>
              </a:ext>
            </a:extLst>
          </p:cNvPr>
          <p:cNvSpPr txBox="1"/>
          <p:nvPr/>
        </p:nvSpPr>
        <p:spPr>
          <a:xfrm>
            <a:off x="4567609" y="548640"/>
            <a:ext cx="167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window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C9F127-DCE4-44C4-84CA-CF691EFF6624}"/>
              </a:ext>
            </a:extLst>
          </p:cNvPr>
          <p:cNvCxnSpPr/>
          <p:nvPr/>
        </p:nvCxnSpPr>
        <p:spPr>
          <a:xfrm>
            <a:off x="4567609" y="344424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0C1CEDF-4DBE-4918-A90F-1B5FB860F951}"/>
              </a:ext>
            </a:extLst>
          </p:cNvPr>
          <p:cNvSpPr/>
          <p:nvPr/>
        </p:nvSpPr>
        <p:spPr>
          <a:xfrm>
            <a:off x="9341087" y="1146601"/>
            <a:ext cx="3816974" cy="2387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FB6035-F0B5-4D3E-BEA8-A280B9D2B030}"/>
              </a:ext>
            </a:extLst>
          </p:cNvPr>
          <p:cNvSpPr txBox="1"/>
          <p:nvPr/>
        </p:nvSpPr>
        <p:spPr>
          <a:xfrm>
            <a:off x="9341087" y="439921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752F04-6689-4607-A456-A76DCA0F25DC}"/>
              </a:ext>
            </a:extLst>
          </p:cNvPr>
          <p:cNvSpPr txBox="1"/>
          <p:nvPr/>
        </p:nvSpPr>
        <p:spPr>
          <a:xfrm>
            <a:off x="4689529" y="1456581"/>
            <a:ext cx="4175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变量提升：</a:t>
            </a:r>
            <a:endParaRPr lang="en-US" altLang="zh-CN" sz="2800" dirty="0"/>
          </a:p>
          <a:p>
            <a:r>
              <a:rPr lang="en-US" altLang="zh-CN" sz="2800" dirty="0"/>
              <a:t>Var c </a:t>
            </a:r>
          </a:p>
          <a:p>
            <a:r>
              <a:rPr lang="en-US" altLang="zh-CN" sz="2800" dirty="0" err="1"/>
              <a:t>GetC</a:t>
            </a:r>
            <a:r>
              <a:rPr lang="en-US" altLang="zh-CN" sz="2800" dirty="0"/>
              <a:t>=AAFF11</a:t>
            </a:r>
          </a:p>
          <a:p>
            <a:r>
              <a:rPr lang="en-US" altLang="zh-CN" sz="2800" dirty="0"/>
              <a:t>Var obj3  var f3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E83FE5E-3397-41D5-AF3B-397CB32DAFF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827363" y="701531"/>
            <a:ext cx="3513724" cy="1825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48C2F89-3237-4F85-9BAC-1AEEFC9CBAC4}"/>
              </a:ext>
            </a:extLst>
          </p:cNvPr>
          <p:cNvSpPr txBox="1"/>
          <p:nvPr/>
        </p:nvSpPr>
        <p:spPr>
          <a:xfrm>
            <a:off x="4689528" y="3534073"/>
            <a:ext cx="41723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c=3  2  </a:t>
            </a:r>
            <a:r>
              <a:rPr lang="en-US" altLang="zh-CN" sz="3200" dirty="0">
                <a:solidFill>
                  <a:schemeClr val="accent2"/>
                </a:solidFill>
              </a:rPr>
              <a:t>3  4</a:t>
            </a:r>
          </a:p>
          <a:p>
            <a:r>
              <a:rPr lang="en-US" altLang="zh-CN" sz="3200" dirty="0" err="1"/>
              <a:t>getC</a:t>
            </a:r>
            <a:r>
              <a:rPr lang="en-US" altLang="zh-CN" sz="3200" dirty="0"/>
              <a:t>() =&gt;AAFF44</a:t>
            </a:r>
          </a:p>
          <a:p>
            <a:r>
              <a:rPr lang="en-US" altLang="zh-CN" sz="3200" dirty="0"/>
              <a:t>Obj3.getC()=&gt;AAFF33()</a:t>
            </a:r>
          </a:p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f3= AAFF11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B47153-E632-45B5-9517-A31D43493DF2}"/>
              </a:ext>
            </a:extLst>
          </p:cNvPr>
          <p:cNvSpPr txBox="1"/>
          <p:nvPr/>
        </p:nvSpPr>
        <p:spPr>
          <a:xfrm>
            <a:off x="9508436" y="1213068"/>
            <a:ext cx="35204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this.c++;</a:t>
            </a:r>
          </a:p>
          <a:p>
            <a:r>
              <a:rPr lang="en-US" altLang="zh-CN" sz="2800"/>
              <a:t>    return function (c) {</a:t>
            </a:r>
          </a:p>
          <a:p>
            <a:r>
              <a:rPr lang="en-US" altLang="zh-CN" sz="2800"/>
              <a:t>        c=this.c*2;</a:t>
            </a:r>
          </a:p>
          <a:p>
            <a:r>
              <a:rPr lang="en-US" altLang="zh-CN" sz="2800"/>
              <a:t>        console.log(c);</a:t>
            </a:r>
          </a:p>
          <a:p>
            <a:r>
              <a:rPr lang="en-US" altLang="zh-CN" sz="2800"/>
              <a:t>    }</a:t>
            </a:r>
            <a:endParaRPr lang="en-US" altLang="zh-CN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F37C03D-678C-4250-BC33-718CD197B2DC}"/>
              </a:ext>
            </a:extLst>
          </p:cNvPr>
          <p:cNvSpPr/>
          <p:nvPr/>
        </p:nvSpPr>
        <p:spPr>
          <a:xfrm>
            <a:off x="9341087" y="4412530"/>
            <a:ext cx="3816974" cy="2387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8BBE5A-AC3F-4A40-BC0E-219816C28F44}"/>
              </a:ext>
            </a:extLst>
          </p:cNvPr>
          <p:cNvSpPr txBox="1"/>
          <p:nvPr/>
        </p:nvSpPr>
        <p:spPr>
          <a:xfrm>
            <a:off x="9341087" y="3705850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AAFF22</a:t>
            </a:r>
            <a:endParaRPr lang="zh-CN" altLang="en-US" sz="28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BFF873-1A81-42A6-A6E9-3C1F9F1AB27D}"/>
              </a:ext>
            </a:extLst>
          </p:cNvPr>
          <p:cNvSpPr txBox="1"/>
          <p:nvPr/>
        </p:nvSpPr>
        <p:spPr>
          <a:xfrm>
            <a:off x="9508436" y="4478997"/>
            <a:ext cx="35204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c:2, </a:t>
            </a:r>
            <a:r>
              <a:rPr lang="en-US" altLang="zh-CN" sz="2800" dirty="0">
                <a:solidFill>
                  <a:schemeClr val="accent2"/>
                </a:solidFill>
              </a:rPr>
              <a:t>3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getC</a:t>
            </a:r>
            <a:r>
              <a:rPr lang="en-US" altLang="zh-CN" sz="2800" dirty="0"/>
              <a:t>:(function () {</a:t>
            </a:r>
          </a:p>
          <a:p>
            <a:r>
              <a:rPr lang="en-US" altLang="zh-CN" sz="2800" dirty="0"/>
              <a:t>        </a:t>
            </a:r>
            <a:r>
              <a:rPr lang="en-US" altLang="zh-CN" sz="2800" dirty="0" err="1"/>
              <a:t>this.c</a:t>
            </a:r>
            <a:r>
              <a:rPr lang="en-US" altLang="zh-CN" sz="2800" dirty="0"/>
              <a:t>-=1;</a:t>
            </a:r>
          </a:p>
          <a:p>
            <a:r>
              <a:rPr lang="en-US" altLang="zh-CN" sz="2800" dirty="0"/>
              <a:t>        return </a:t>
            </a:r>
            <a:r>
              <a:rPr lang="en-US" altLang="zh-CN" sz="2800" dirty="0" err="1"/>
              <a:t>this.getC</a:t>
            </a:r>
            <a:endParaRPr lang="en-US" altLang="zh-CN" sz="2800" dirty="0"/>
          </a:p>
          <a:p>
            <a:r>
              <a:rPr lang="en-US" altLang="zh-CN" sz="2800" dirty="0"/>
              <a:t>    })()  // =&gt; AAFF11</a:t>
            </a:r>
          </a:p>
          <a:p>
            <a:endParaRPr lang="en-US" altLang="zh-CN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BFD1AD-7E36-4EF0-8199-D4D94F712136}"/>
              </a:ext>
            </a:extLst>
          </p:cNvPr>
          <p:cNvSpPr/>
          <p:nvPr/>
        </p:nvSpPr>
        <p:spPr>
          <a:xfrm>
            <a:off x="13530020" y="1146601"/>
            <a:ext cx="2510726" cy="2387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7FF8FC9-5DCA-4B4C-8E54-78D9C2761903}"/>
              </a:ext>
            </a:extLst>
          </p:cNvPr>
          <p:cNvSpPr txBox="1"/>
          <p:nvPr/>
        </p:nvSpPr>
        <p:spPr>
          <a:xfrm>
            <a:off x="13468997" y="422455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AAFF33</a:t>
            </a:r>
            <a:endParaRPr lang="zh-CN" altLang="en-US" sz="28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8FDC541-9D4E-4AAF-8821-0D5950BFD4E4}"/>
              </a:ext>
            </a:extLst>
          </p:cNvPr>
          <p:cNvSpPr txBox="1"/>
          <p:nvPr/>
        </p:nvSpPr>
        <p:spPr>
          <a:xfrm>
            <a:off x="13654007" y="1213068"/>
            <a:ext cx="2200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</a:t>
            </a:r>
            <a:r>
              <a:rPr lang="en-US" altLang="zh-CN" sz="3600" dirty="0" err="1"/>
              <a:t>this.c</a:t>
            </a:r>
            <a:r>
              <a:rPr lang="en-US" altLang="zh-CN" sz="3600" dirty="0"/>
              <a:t>-= 1;</a:t>
            </a:r>
          </a:p>
          <a:p>
            <a:r>
              <a:rPr lang="en-US" altLang="zh-CN" sz="3600" dirty="0"/>
              <a:t> return </a:t>
            </a:r>
            <a:r>
              <a:rPr lang="en-US" altLang="zh-CN" sz="3600" dirty="0" err="1"/>
              <a:t>this.getC</a:t>
            </a:r>
            <a:endParaRPr lang="zh-CN" altLang="en-US" sz="36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33431BC-11CA-42F3-80D8-288ED3435A71}"/>
              </a:ext>
            </a:extLst>
          </p:cNvPr>
          <p:cNvCxnSpPr/>
          <p:nvPr/>
        </p:nvCxnSpPr>
        <p:spPr>
          <a:xfrm>
            <a:off x="5114441" y="3534073"/>
            <a:ext cx="232474" cy="541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D4F6BF1C-E4A9-4E52-AAE0-448988883DC2}"/>
              </a:ext>
            </a:extLst>
          </p:cNvPr>
          <p:cNvSpPr/>
          <p:nvPr/>
        </p:nvSpPr>
        <p:spPr>
          <a:xfrm>
            <a:off x="13530020" y="4521124"/>
            <a:ext cx="3816974" cy="2387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72AE895-AAB1-4324-AF49-9F97B61845AA}"/>
              </a:ext>
            </a:extLst>
          </p:cNvPr>
          <p:cNvSpPr txBox="1"/>
          <p:nvPr/>
        </p:nvSpPr>
        <p:spPr>
          <a:xfrm>
            <a:off x="13530020" y="3814444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AAFF11() </a:t>
            </a:r>
            <a:r>
              <a:rPr lang="zh-CN" altLang="en-US" sz="2800" b="1" dirty="0"/>
              <a:t>无私有变量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5BD8725-2230-4693-808E-F2E7FD1E25C1}"/>
              </a:ext>
            </a:extLst>
          </p:cNvPr>
          <p:cNvSpPr txBox="1"/>
          <p:nvPr/>
        </p:nvSpPr>
        <p:spPr>
          <a:xfrm>
            <a:off x="13697369" y="4587591"/>
            <a:ext cx="42961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</a:t>
            </a:r>
            <a:r>
              <a:rPr lang="en-US" altLang="zh-CN" sz="2800" dirty="0" err="1"/>
              <a:t>this.c</a:t>
            </a:r>
            <a:r>
              <a:rPr lang="en-US" altLang="zh-CN" sz="2800" dirty="0"/>
              <a:t>++= </a:t>
            </a:r>
            <a:r>
              <a:rPr lang="en-US" altLang="zh-CN" sz="2800" dirty="0" err="1"/>
              <a:t>window.c</a:t>
            </a:r>
            <a:r>
              <a:rPr lang="en-US" altLang="zh-CN" sz="2800" dirty="0"/>
              <a:t>++</a:t>
            </a:r>
          </a:p>
          <a:p>
            <a:r>
              <a:rPr lang="en-US" altLang="zh-CN" sz="2800" dirty="0"/>
              <a:t>    return function (c) {</a:t>
            </a:r>
          </a:p>
          <a:p>
            <a:r>
              <a:rPr lang="en-US" altLang="zh-CN" sz="2800" dirty="0"/>
              <a:t>        c=</a:t>
            </a:r>
            <a:r>
              <a:rPr lang="en-US" altLang="zh-CN" sz="2800" dirty="0" err="1"/>
              <a:t>this.c</a:t>
            </a:r>
            <a:r>
              <a:rPr lang="en-US" altLang="zh-CN" sz="2800" dirty="0"/>
              <a:t>*2;</a:t>
            </a:r>
          </a:p>
          <a:p>
            <a:r>
              <a:rPr lang="en-US" altLang="zh-CN" sz="2800" dirty="0"/>
              <a:t>        console.log(c);</a:t>
            </a:r>
          </a:p>
          <a:p>
            <a:r>
              <a:rPr lang="en-US" altLang="zh-CN" sz="2800" dirty="0"/>
              <a:t>    }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BEEFF1E-E52C-4343-AB85-2A60C44CD5E1}"/>
              </a:ext>
            </a:extLst>
          </p:cNvPr>
          <p:cNvCxnSpPr/>
          <p:nvPr/>
        </p:nvCxnSpPr>
        <p:spPr>
          <a:xfrm>
            <a:off x="5532895" y="3705850"/>
            <a:ext cx="294468" cy="3702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6015D6B-D6C5-4635-B2AC-B55F10D9E445}"/>
              </a:ext>
            </a:extLst>
          </p:cNvPr>
          <p:cNvSpPr/>
          <p:nvPr/>
        </p:nvSpPr>
        <p:spPr>
          <a:xfrm>
            <a:off x="16524079" y="1146601"/>
            <a:ext cx="2510726" cy="2387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BAC35FE-F58B-46DA-A3B5-F4385FF36A6E}"/>
              </a:ext>
            </a:extLst>
          </p:cNvPr>
          <p:cNvSpPr txBox="1"/>
          <p:nvPr/>
        </p:nvSpPr>
        <p:spPr>
          <a:xfrm>
            <a:off x="16463056" y="422455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AAFF44</a:t>
            </a:r>
            <a:endParaRPr lang="zh-CN" altLang="en-US" sz="28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C57C505-8760-4C94-8C5E-2831662D8310}"/>
              </a:ext>
            </a:extLst>
          </p:cNvPr>
          <p:cNvSpPr txBox="1"/>
          <p:nvPr/>
        </p:nvSpPr>
        <p:spPr>
          <a:xfrm>
            <a:off x="16648066" y="1213068"/>
            <a:ext cx="2200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c=</a:t>
            </a:r>
            <a:r>
              <a:rPr lang="en-US" altLang="zh-CN" sz="3600" dirty="0" err="1"/>
              <a:t>this.c</a:t>
            </a:r>
            <a:r>
              <a:rPr lang="en-US" altLang="zh-CN" sz="3600" dirty="0"/>
              <a:t>*2;</a:t>
            </a:r>
          </a:p>
          <a:p>
            <a:r>
              <a:rPr lang="en-US" altLang="zh-CN" sz="3600" dirty="0"/>
              <a:t>console.log(c);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BFC7628-1EEE-42D9-BE72-6D877DD6CFD8}"/>
              </a:ext>
            </a:extLst>
          </p:cNvPr>
          <p:cNvSpPr/>
          <p:nvPr/>
        </p:nvSpPr>
        <p:spPr>
          <a:xfrm>
            <a:off x="19439397" y="1146601"/>
            <a:ext cx="3816974" cy="2387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0CCECA2-2685-438E-9196-03A26E7AB579}"/>
              </a:ext>
            </a:extLst>
          </p:cNvPr>
          <p:cNvSpPr txBox="1"/>
          <p:nvPr/>
        </p:nvSpPr>
        <p:spPr>
          <a:xfrm>
            <a:off x="19439397" y="439921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AAFF11( )</a:t>
            </a:r>
            <a:endParaRPr lang="zh-CN" altLang="en-US" sz="28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67A0212-1AEC-4099-8D7E-CCEDB3C78439}"/>
              </a:ext>
            </a:extLst>
          </p:cNvPr>
          <p:cNvSpPr txBox="1"/>
          <p:nvPr/>
        </p:nvSpPr>
        <p:spPr>
          <a:xfrm>
            <a:off x="19606746" y="1213068"/>
            <a:ext cx="35204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</a:t>
            </a:r>
            <a:r>
              <a:rPr lang="en-US" altLang="zh-CN" sz="2800" dirty="0" err="1"/>
              <a:t>this.c</a:t>
            </a:r>
            <a:r>
              <a:rPr lang="en-US" altLang="zh-CN" sz="2800" dirty="0"/>
              <a:t>++;//obj3.c++</a:t>
            </a:r>
          </a:p>
          <a:p>
            <a:r>
              <a:rPr lang="en-US" altLang="zh-CN" sz="2800" dirty="0"/>
              <a:t>    return function (c) {</a:t>
            </a:r>
          </a:p>
          <a:p>
            <a:r>
              <a:rPr lang="en-US" altLang="zh-CN" sz="2800" dirty="0"/>
              <a:t>        c=</a:t>
            </a:r>
            <a:r>
              <a:rPr lang="en-US" altLang="zh-CN" sz="2800" dirty="0" err="1"/>
              <a:t>this.c</a:t>
            </a:r>
            <a:r>
              <a:rPr lang="en-US" altLang="zh-CN" sz="2800" dirty="0"/>
              <a:t>*2;</a:t>
            </a:r>
          </a:p>
          <a:p>
            <a:r>
              <a:rPr lang="en-US" altLang="zh-CN" sz="2800" dirty="0"/>
              <a:t>        console.log(c);</a:t>
            </a:r>
          </a:p>
          <a:p>
            <a:r>
              <a:rPr lang="en-US" altLang="zh-CN" sz="2800" dirty="0"/>
              <a:t>    }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7C42AC3-03EA-4FD4-A23F-97890D4B32AF}"/>
              </a:ext>
            </a:extLst>
          </p:cNvPr>
          <p:cNvCxnSpPr/>
          <p:nvPr/>
        </p:nvCxnSpPr>
        <p:spPr>
          <a:xfrm>
            <a:off x="10125043" y="4521124"/>
            <a:ext cx="240722" cy="3298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08BB7046-BD7E-4AEC-8F9C-0932426ECD77}"/>
              </a:ext>
            </a:extLst>
          </p:cNvPr>
          <p:cNvSpPr/>
          <p:nvPr/>
        </p:nvSpPr>
        <p:spPr>
          <a:xfrm>
            <a:off x="18160881" y="4517239"/>
            <a:ext cx="3816974" cy="2387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5FD8007-AE72-4A18-B136-D8154EA7E2C1}"/>
              </a:ext>
            </a:extLst>
          </p:cNvPr>
          <p:cNvSpPr txBox="1"/>
          <p:nvPr/>
        </p:nvSpPr>
        <p:spPr>
          <a:xfrm>
            <a:off x="17848137" y="3814444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AAFF11( )</a:t>
            </a:r>
            <a:endParaRPr lang="zh-CN" altLang="en-US" sz="28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2B8FB7-3A90-4CD4-82E4-AAC423BB830B}"/>
              </a:ext>
            </a:extLst>
          </p:cNvPr>
          <p:cNvSpPr txBox="1"/>
          <p:nvPr/>
        </p:nvSpPr>
        <p:spPr>
          <a:xfrm>
            <a:off x="18015486" y="4587591"/>
            <a:ext cx="38169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</a:t>
            </a:r>
            <a:r>
              <a:rPr lang="en-US" altLang="zh-CN" sz="2800" dirty="0" err="1"/>
              <a:t>this.c</a:t>
            </a:r>
            <a:r>
              <a:rPr lang="en-US" altLang="zh-CN" sz="2800" dirty="0"/>
              <a:t>++;//</a:t>
            </a:r>
            <a:r>
              <a:rPr lang="en-US" altLang="zh-CN" sz="2800" dirty="0" err="1"/>
              <a:t>window.c</a:t>
            </a:r>
            <a:r>
              <a:rPr lang="en-US" altLang="zh-CN" sz="2800" dirty="0"/>
              <a:t>++</a:t>
            </a:r>
          </a:p>
          <a:p>
            <a:r>
              <a:rPr lang="en-US" altLang="zh-CN" sz="2800" dirty="0"/>
              <a:t>    return function (c) {</a:t>
            </a:r>
          </a:p>
          <a:p>
            <a:r>
              <a:rPr lang="en-US" altLang="zh-CN" sz="2800" dirty="0"/>
              <a:t>        c=</a:t>
            </a:r>
            <a:r>
              <a:rPr lang="en-US" altLang="zh-CN" sz="2800" dirty="0" err="1"/>
              <a:t>this.c</a:t>
            </a:r>
            <a:r>
              <a:rPr lang="en-US" altLang="zh-CN" sz="2800" dirty="0"/>
              <a:t>*2;</a:t>
            </a:r>
          </a:p>
          <a:p>
            <a:r>
              <a:rPr lang="en-US" altLang="zh-CN" sz="2800" dirty="0"/>
              <a:t>        console.log(c);</a:t>
            </a:r>
          </a:p>
          <a:p>
            <a:r>
              <a:rPr lang="en-US" altLang="zh-CN" sz="2800" dirty="0"/>
              <a:t>    }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64F7600-7978-463B-BC07-6EEB7C73B6BE}"/>
              </a:ext>
            </a:extLst>
          </p:cNvPr>
          <p:cNvCxnSpPr/>
          <p:nvPr/>
        </p:nvCxnSpPr>
        <p:spPr>
          <a:xfrm>
            <a:off x="5827363" y="3534073"/>
            <a:ext cx="417115" cy="541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DF136759-B32E-4FE1-8A8F-5E4769C9A3EF}"/>
              </a:ext>
            </a:extLst>
          </p:cNvPr>
          <p:cNvSpPr/>
          <p:nvPr/>
        </p:nvSpPr>
        <p:spPr>
          <a:xfrm>
            <a:off x="22310596" y="4463988"/>
            <a:ext cx="2510726" cy="2387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F99E4A8-3F00-46D8-B914-99EA485887C8}"/>
              </a:ext>
            </a:extLst>
          </p:cNvPr>
          <p:cNvSpPr txBox="1"/>
          <p:nvPr/>
        </p:nvSpPr>
        <p:spPr>
          <a:xfrm>
            <a:off x="22249573" y="3739842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AAFF55</a:t>
            </a:r>
            <a:endParaRPr lang="zh-CN" altLang="en-US" sz="2800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03C3FEA-6D18-4B6B-A74E-0C9CD4C5A596}"/>
              </a:ext>
            </a:extLst>
          </p:cNvPr>
          <p:cNvSpPr txBox="1"/>
          <p:nvPr/>
        </p:nvSpPr>
        <p:spPr>
          <a:xfrm>
            <a:off x="22434583" y="4530455"/>
            <a:ext cx="2200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c=</a:t>
            </a:r>
            <a:r>
              <a:rPr lang="en-US" altLang="zh-CN" sz="3600" dirty="0" err="1"/>
              <a:t>this.c</a:t>
            </a:r>
            <a:r>
              <a:rPr lang="en-US" altLang="zh-CN" sz="3600" dirty="0"/>
              <a:t>*2;</a:t>
            </a:r>
          </a:p>
          <a:p>
            <a:r>
              <a:rPr lang="en-US" altLang="zh-CN" sz="3600" dirty="0"/>
              <a:t>console.log(c);</a:t>
            </a:r>
          </a:p>
        </p:txBody>
      </p:sp>
    </p:spTree>
    <p:extLst>
      <p:ext uri="{BB962C8B-B14F-4D97-AF65-F5344CB8AC3E}">
        <p14:creationId xmlns:p14="http://schemas.microsoft.com/office/powerpoint/2010/main" val="232083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57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13A2CF-07D3-475B-B7E2-4189F49EC5F0}"/>
              </a:ext>
            </a:extLst>
          </p:cNvPr>
          <p:cNvSpPr txBox="1"/>
          <p:nvPr/>
        </p:nvSpPr>
        <p:spPr>
          <a:xfrm>
            <a:off x="396240" y="548640"/>
            <a:ext cx="38557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   var foo = 1;</a:t>
            </a:r>
          </a:p>
          <a:p>
            <a:r>
              <a:rPr lang="en-US" altLang="zh-CN" sz="3600" dirty="0"/>
              <a:t>    function bar() {</a:t>
            </a:r>
          </a:p>
          <a:p>
            <a:r>
              <a:rPr lang="en-US" altLang="zh-CN" sz="3600" dirty="0"/>
              <a:t>        if (!foo) {</a:t>
            </a:r>
          </a:p>
          <a:p>
            <a:r>
              <a:rPr lang="en-US" altLang="zh-CN" sz="3600" dirty="0"/>
              <a:t>            var foo = 10</a:t>
            </a:r>
          </a:p>
          <a:p>
            <a:r>
              <a:rPr lang="en-US" altLang="zh-CN" sz="3600" dirty="0"/>
              <a:t>        }</a:t>
            </a:r>
          </a:p>
          <a:p>
            <a:r>
              <a:rPr lang="en-US" altLang="zh-CN" sz="3600" dirty="0"/>
              <a:t>          console.log(foo);</a:t>
            </a:r>
          </a:p>
          <a:p>
            <a:r>
              <a:rPr lang="en-US" altLang="zh-CN" sz="3600" dirty="0"/>
              <a:t>    }</a:t>
            </a:r>
          </a:p>
          <a:p>
            <a:r>
              <a:rPr lang="en-US" altLang="zh-CN" sz="3600" dirty="0"/>
              <a:t>    bar();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A2A581-D648-44DB-9D2F-EB837F930B4D}"/>
              </a:ext>
            </a:extLst>
          </p:cNvPr>
          <p:cNvSpPr/>
          <p:nvPr/>
        </p:nvSpPr>
        <p:spPr>
          <a:xfrm>
            <a:off x="4831080" y="1310639"/>
            <a:ext cx="4419600" cy="5273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DDC73D-250B-4C5C-8938-57F97254DA42}"/>
              </a:ext>
            </a:extLst>
          </p:cNvPr>
          <p:cNvSpPr txBox="1"/>
          <p:nvPr/>
        </p:nvSpPr>
        <p:spPr>
          <a:xfrm>
            <a:off x="4831080" y="548640"/>
            <a:ext cx="167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window</a:t>
            </a:r>
            <a:endParaRPr lang="zh-CN" altLang="en-US" sz="36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C9F127-DCE4-44C4-84CA-CF691EFF6624}"/>
              </a:ext>
            </a:extLst>
          </p:cNvPr>
          <p:cNvCxnSpPr/>
          <p:nvPr/>
        </p:nvCxnSpPr>
        <p:spPr>
          <a:xfrm>
            <a:off x="4831080" y="286512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0C1CEDF-4DBE-4918-A90F-1B5FB860F951}"/>
              </a:ext>
            </a:extLst>
          </p:cNvPr>
          <p:cNvSpPr/>
          <p:nvPr/>
        </p:nvSpPr>
        <p:spPr>
          <a:xfrm>
            <a:off x="10317480" y="1310640"/>
            <a:ext cx="3048000" cy="1844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FB6035-F0B5-4D3E-BEA8-A280B9D2B030}"/>
              </a:ext>
            </a:extLst>
          </p:cNvPr>
          <p:cNvSpPr txBox="1"/>
          <p:nvPr/>
        </p:nvSpPr>
        <p:spPr>
          <a:xfrm>
            <a:off x="10317480" y="671751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40E630-6A46-4C96-A55C-FFBB0AF44322}"/>
              </a:ext>
            </a:extLst>
          </p:cNvPr>
          <p:cNvSpPr txBox="1"/>
          <p:nvPr/>
        </p:nvSpPr>
        <p:spPr>
          <a:xfrm>
            <a:off x="14676120" y="933361"/>
            <a:ext cx="827532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/>
              <a:t>全局作用域开辟，形成全局对象</a:t>
            </a:r>
            <a:r>
              <a:rPr lang="en-US" altLang="zh-CN" sz="3200" dirty="0"/>
              <a:t>window</a:t>
            </a:r>
          </a:p>
          <a:p>
            <a:pPr marL="514350" indent="-514350">
              <a:buAutoNum type="arabicPeriod"/>
            </a:pPr>
            <a:r>
              <a:rPr lang="zh-CN" altLang="en-US" sz="3200" dirty="0"/>
              <a:t>变量提升：</a:t>
            </a:r>
            <a:r>
              <a:rPr lang="en-US" altLang="zh-CN" sz="3200" dirty="0"/>
              <a:t>var  function </a:t>
            </a:r>
          </a:p>
          <a:p>
            <a:pPr marL="971550" lvl="1" indent="-514350">
              <a:buAutoNum type="arabicPeriod"/>
            </a:pPr>
            <a:r>
              <a:rPr lang="zh-CN" altLang="en-US" sz="3200" dirty="0"/>
              <a:t>遇到</a:t>
            </a:r>
            <a:r>
              <a:rPr lang="en-US" altLang="zh-CN" sz="3200" dirty="0"/>
              <a:t>function </a:t>
            </a:r>
            <a:r>
              <a:rPr lang="zh-CN" altLang="en-US" sz="3200" dirty="0"/>
              <a:t>：开辟一个新的内存空间，浏览器为其分配一个</a:t>
            </a:r>
            <a:r>
              <a:rPr lang="en-US" altLang="zh-CN" sz="3200" dirty="0"/>
              <a:t>16</a:t>
            </a:r>
            <a:r>
              <a:rPr lang="zh-CN" altLang="en-US" sz="3200" dirty="0"/>
              <a:t>进制的地址，将函数中的代码字符串存进去，将地址赋值给函数名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代码从上到下执行</a:t>
            </a:r>
            <a:endParaRPr lang="en-US" altLang="zh-CN" sz="3200" dirty="0"/>
          </a:p>
          <a:p>
            <a:pPr marL="514350" indent="-514350">
              <a:buAutoNum type="arabicPeriod"/>
            </a:pPr>
            <a:endParaRPr lang="en-US" altLang="zh-CN" sz="3200" dirty="0"/>
          </a:p>
          <a:p>
            <a:pPr marL="514350" indent="-514350">
              <a:buAutoNum type="arabicPeriod"/>
            </a:pPr>
            <a:endParaRPr lang="en-US" altLang="zh-CN" sz="3200" dirty="0"/>
          </a:p>
          <a:p>
            <a:pPr marL="514350" indent="-514350">
              <a:buAutoNum type="arabicPeriod"/>
            </a:pPr>
            <a:endParaRPr lang="en-US" altLang="zh-CN" sz="3200" dirty="0"/>
          </a:p>
          <a:p>
            <a:r>
              <a:rPr lang="zh-CN" altLang="en-US" sz="3200" dirty="0"/>
              <a:t>函数执行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形参赋值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变量提升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代码从上到下执行</a:t>
            </a:r>
            <a:br>
              <a:rPr lang="en-US" altLang="zh-CN" sz="3200" dirty="0"/>
            </a:br>
            <a:endParaRPr lang="en-US" altLang="zh-CN" sz="3200" dirty="0"/>
          </a:p>
          <a:p>
            <a:pPr marL="971550" lvl="1" indent="-514350">
              <a:buAutoNum type="arabicPeriod"/>
            </a:pP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752F04-6689-4607-A456-A76DCA0F25DC}"/>
              </a:ext>
            </a:extLst>
          </p:cNvPr>
          <p:cNvSpPr txBox="1"/>
          <p:nvPr/>
        </p:nvSpPr>
        <p:spPr>
          <a:xfrm>
            <a:off x="5074920" y="1480125"/>
            <a:ext cx="4175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变量提升：</a:t>
            </a:r>
            <a:endParaRPr lang="en-US" altLang="zh-CN" sz="2800" dirty="0"/>
          </a:p>
          <a:p>
            <a:r>
              <a:rPr lang="en-US" altLang="zh-CN" sz="2800" dirty="0"/>
              <a:t>Var foo </a:t>
            </a:r>
          </a:p>
          <a:p>
            <a:r>
              <a:rPr lang="en-US" altLang="zh-CN" sz="2800" dirty="0"/>
              <a:t>bar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9C272C-2870-4D93-AF5B-937B0C6D2818}"/>
              </a:ext>
            </a:extLst>
          </p:cNvPr>
          <p:cNvSpPr txBox="1"/>
          <p:nvPr/>
        </p:nvSpPr>
        <p:spPr>
          <a:xfrm>
            <a:off x="10439400" y="1554480"/>
            <a:ext cx="2920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if (!foo) {</a:t>
            </a:r>
          </a:p>
          <a:p>
            <a:r>
              <a:rPr lang="en-US" altLang="zh-CN" sz="2400" dirty="0"/>
              <a:t>            var foo = 10</a:t>
            </a:r>
          </a:p>
          <a:p>
            <a:r>
              <a:rPr lang="en-US" altLang="zh-CN" sz="2400" dirty="0"/>
              <a:t>        }</a:t>
            </a:r>
          </a:p>
          <a:p>
            <a:r>
              <a:rPr lang="en-US" altLang="zh-CN" sz="2400" dirty="0"/>
              <a:t>        console.log(foo);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E83FE5E-3397-41D5-AF3B-397CB32DAFF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897880" y="933361"/>
            <a:ext cx="4419600" cy="1662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48C2F89-3237-4F85-9BAC-1AEEFC9CBAC4}"/>
              </a:ext>
            </a:extLst>
          </p:cNvPr>
          <p:cNvSpPr txBox="1"/>
          <p:nvPr/>
        </p:nvSpPr>
        <p:spPr>
          <a:xfrm>
            <a:off x="4968240" y="3133962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foo = 1</a:t>
            </a:r>
            <a:endParaRPr lang="zh-CN" altLang="en-US" sz="3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1AEB70B-E735-4F67-BA3B-FA6A758EEBD2}"/>
              </a:ext>
            </a:extLst>
          </p:cNvPr>
          <p:cNvSpPr/>
          <p:nvPr/>
        </p:nvSpPr>
        <p:spPr>
          <a:xfrm>
            <a:off x="10317480" y="4450080"/>
            <a:ext cx="3291840" cy="3627120"/>
          </a:xfrm>
          <a:prstGeom prst="roundRect">
            <a:avLst>
              <a:gd name="adj" fmla="val 6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493BFB-3290-49FA-8E73-5905F7189446}"/>
              </a:ext>
            </a:extLst>
          </p:cNvPr>
          <p:cNvSpPr txBox="1"/>
          <p:nvPr/>
        </p:nvSpPr>
        <p:spPr>
          <a:xfrm>
            <a:off x="10294620" y="3804052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AAFF11( )</a:t>
            </a:r>
            <a:endParaRPr lang="zh-CN" altLang="en-US" sz="28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A543DD-A2FE-4668-876F-C68251B6220F}"/>
              </a:ext>
            </a:extLst>
          </p:cNvPr>
          <p:cNvCxnSpPr/>
          <p:nvPr/>
        </p:nvCxnSpPr>
        <p:spPr>
          <a:xfrm>
            <a:off x="10332720" y="5723908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600D9-9068-467C-BDBD-062A6C47DD13}"/>
              </a:ext>
            </a:extLst>
          </p:cNvPr>
          <p:cNvSpPr txBox="1"/>
          <p:nvPr/>
        </p:nvSpPr>
        <p:spPr>
          <a:xfrm>
            <a:off x="10439400" y="4709160"/>
            <a:ext cx="4480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形参：无</a:t>
            </a:r>
            <a:endParaRPr lang="en-US" altLang="zh-CN" sz="3200" dirty="0"/>
          </a:p>
          <a:p>
            <a:r>
              <a:rPr lang="zh-CN" altLang="en-US" sz="3200" dirty="0"/>
              <a:t>变量提升：</a:t>
            </a:r>
            <a:r>
              <a:rPr lang="en-US" altLang="zh-CN" sz="3200" dirty="0"/>
              <a:t>var  foo</a:t>
            </a:r>
            <a:endParaRPr lang="zh-CN" alt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798C7E-4262-4937-B943-E2FD7519CCB1}"/>
              </a:ext>
            </a:extLst>
          </p:cNvPr>
          <p:cNvSpPr txBox="1"/>
          <p:nvPr/>
        </p:nvSpPr>
        <p:spPr>
          <a:xfrm>
            <a:off x="10439400" y="5786378"/>
            <a:ext cx="292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foo = 10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033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13A2CF-07D3-475B-B7E2-4189F49EC5F0}"/>
              </a:ext>
            </a:extLst>
          </p:cNvPr>
          <p:cNvSpPr txBox="1"/>
          <p:nvPr/>
        </p:nvSpPr>
        <p:spPr>
          <a:xfrm>
            <a:off x="396240" y="548640"/>
            <a:ext cx="396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function f5() {</a:t>
            </a:r>
          </a:p>
          <a:p>
            <a:r>
              <a:rPr lang="en-US" altLang="zh-CN" sz="3600" dirty="0"/>
              <a:t>        f=ff();</a:t>
            </a:r>
          </a:p>
          <a:p>
            <a:r>
              <a:rPr lang="en-US" altLang="zh-CN" sz="3600" dirty="0"/>
              <a:t>        return f;</a:t>
            </a:r>
          </a:p>
          <a:p>
            <a:r>
              <a:rPr lang="en-US" altLang="zh-CN" sz="3600" dirty="0"/>
              <a:t>        function ff() {</a:t>
            </a:r>
          </a:p>
          <a:p>
            <a:r>
              <a:rPr lang="en-US" altLang="zh-CN" sz="3600" dirty="0"/>
              <a:t>            return "f" in window;</a:t>
            </a:r>
          </a:p>
          <a:p>
            <a:r>
              <a:rPr lang="en-US" altLang="zh-CN" sz="3600" dirty="0"/>
              <a:t>        };</a:t>
            </a:r>
          </a:p>
          <a:p>
            <a:r>
              <a:rPr lang="en-US" altLang="zh-CN" sz="3600" dirty="0"/>
              <a:t>        var f;</a:t>
            </a:r>
          </a:p>
          <a:p>
            <a:r>
              <a:rPr lang="en-US" altLang="zh-CN" sz="3600" dirty="0"/>
              <a:t>    }</a:t>
            </a:r>
          </a:p>
          <a:p>
            <a:r>
              <a:rPr lang="en-US" altLang="zh-CN" sz="3600" dirty="0"/>
              <a:t>    console.log(f5());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A2A581-D648-44DB-9D2F-EB837F930B4D}"/>
              </a:ext>
            </a:extLst>
          </p:cNvPr>
          <p:cNvSpPr/>
          <p:nvPr/>
        </p:nvSpPr>
        <p:spPr>
          <a:xfrm>
            <a:off x="4831080" y="1310639"/>
            <a:ext cx="4419600" cy="5273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DDC73D-250B-4C5C-8938-57F97254DA42}"/>
              </a:ext>
            </a:extLst>
          </p:cNvPr>
          <p:cNvSpPr txBox="1"/>
          <p:nvPr/>
        </p:nvSpPr>
        <p:spPr>
          <a:xfrm>
            <a:off x="4831080" y="548640"/>
            <a:ext cx="167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window</a:t>
            </a:r>
            <a:endParaRPr lang="zh-CN" altLang="en-US" sz="36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C9F127-DCE4-44C4-84CA-CF691EFF6624}"/>
              </a:ext>
            </a:extLst>
          </p:cNvPr>
          <p:cNvCxnSpPr/>
          <p:nvPr/>
        </p:nvCxnSpPr>
        <p:spPr>
          <a:xfrm>
            <a:off x="4831080" y="286512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0C1CEDF-4DBE-4918-A90F-1B5FB860F951}"/>
              </a:ext>
            </a:extLst>
          </p:cNvPr>
          <p:cNvSpPr/>
          <p:nvPr/>
        </p:nvSpPr>
        <p:spPr>
          <a:xfrm>
            <a:off x="10317480" y="1146600"/>
            <a:ext cx="3048000" cy="2746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FB6035-F0B5-4D3E-BEA8-A280B9D2B030}"/>
              </a:ext>
            </a:extLst>
          </p:cNvPr>
          <p:cNvSpPr txBox="1"/>
          <p:nvPr/>
        </p:nvSpPr>
        <p:spPr>
          <a:xfrm>
            <a:off x="10317480" y="671751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40E630-6A46-4C96-A55C-FFBB0AF44322}"/>
              </a:ext>
            </a:extLst>
          </p:cNvPr>
          <p:cNvSpPr txBox="1"/>
          <p:nvPr/>
        </p:nvSpPr>
        <p:spPr>
          <a:xfrm>
            <a:off x="14676120" y="933361"/>
            <a:ext cx="8275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/>
              <a:t>全局作用域开辟，形成全局对象</a:t>
            </a:r>
            <a:r>
              <a:rPr lang="en-US" altLang="zh-CN" sz="3200" dirty="0"/>
              <a:t>window</a:t>
            </a:r>
          </a:p>
          <a:p>
            <a:pPr marL="514350" indent="-514350">
              <a:buAutoNum type="arabicPeriod"/>
            </a:pPr>
            <a:r>
              <a:rPr lang="zh-CN" altLang="en-US" sz="3200" dirty="0"/>
              <a:t>变量提升：</a:t>
            </a:r>
            <a:r>
              <a:rPr lang="en-US" altLang="zh-CN" sz="3200" dirty="0"/>
              <a:t>var  function </a:t>
            </a:r>
          </a:p>
          <a:p>
            <a:pPr marL="971550" lvl="1" indent="-514350">
              <a:buAutoNum type="arabicPeriod"/>
            </a:pPr>
            <a:r>
              <a:rPr lang="zh-CN" altLang="en-US" sz="3200" dirty="0"/>
              <a:t>遇到</a:t>
            </a:r>
            <a:r>
              <a:rPr lang="en-US" altLang="zh-CN" sz="3200" dirty="0"/>
              <a:t>function </a:t>
            </a:r>
            <a:r>
              <a:rPr lang="zh-CN" altLang="en-US" sz="3200" dirty="0"/>
              <a:t>：开辟一个新的内存空间，浏览器为其分配一个</a:t>
            </a:r>
            <a:r>
              <a:rPr lang="en-US" altLang="zh-CN" sz="3200" dirty="0"/>
              <a:t>16</a:t>
            </a:r>
            <a:r>
              <a:rPr lang="zh-CN" altLang="en-US" sz="3200" dirty="0"/>
              <a:t>进制的地址，将函数中的代码字符串存进去，将地址赋值给函数名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代码从上到下执行</a:t>
            </a:r>
            <a:br>
              <a:rPr lang="en-US" altLang="zh-CN" sz="3200" dirty="0"/>
            </a:br>
            <a:endParaRPr lang="en-US" altLang="zh-CN" sz="3200" dirty="0"/>
          </a:p>
          <a:p>
            <a:pPr marL="971550" lvl="1" indent="-514350">
              <a:buAutoNum type="arabicPeriod"/>
            </a:pP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752F04-6689-4607-A456-A76DCA0F25DC}"/>
              </a:ext>
            </a:extLst>
          </p:cNvPr>
          <p:cNvSpPr txBox="1"/>
          <p:nvPr/>
        </p:nvSpPr>
        <p:spPr>
          <a:xfrm>
            <a:off x="5074920" y="1480125"/>
            <a:ext cx="4175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变量提升：</a:t>
            </a:r>
            <a:endParaRPr lang="en-US" altLang="zh-CN" sz="2800" dirty="0"/>
          </a:p>
          <a:p>
            <a:r>
              <a:rPr lang="en-US" altLang="zh-CN" sz="2800" dirty="0"/>
              <a:t>f5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9C272C-2870-4D93-AF5B-937B0C6D2818}"/>
              </a:ext>
            </a:extLst>
          </p:cNvPr>
          <p:cNvSpPr txBox="1"/>
          <p:nvPr/>
        </p:nvSpPr>
        <p:spPr>
          <a:xfrm>
            <a:off x="10442273" y="1259408"/>
            <a:ext cx="2920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f=ff();</a:t>
            </a:r>
          </a:p>
          <a:p>
            <a:r>
              <a:rPr lang="en-US" altLang="zh-CN" sz="2400" dirty="0"/>
              <a:t>        return f;</a:t>
            </a:r>
          </a:p>
          <a:p>
            <a:r>
              <a:rPr lang="en-US" altLang="zh-CN" sz="2400" dirty="0"/>
              <a:t>        function ff() {</a:t>
            </a:r>
          </a:p>
          <a:p>
            <a:r>
              <a:rPr lang="en-US" altLang="zh-CN" sz="2400" dirty="0"/>
              <a:t>            return "f" in window;</a:t>
            </a:r>
          </a:p>
          <a:p>
            <a:r>
              <a:rPr lang="en-US" altLang="zh-CN" sz="2400" dirty="0"/>
              <a:t>        };</a:t>
            </a:r>
          </a:p>
          <a:p>
            <a:r>
              <a:rPr lang="en-US" altLang="zh-CN" sz="2400" dirty="0"/>
              <a:t>        var f;</a:t>
            </a:r>
          </a:p>
          <a:p>
            <a:endParaRPr lang="en-US" altLang="zh-CN" sz="2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E83FE5E-3397-41D5-AF3B-397CB32DAFF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623560" y="933361"/>
            <a:ext cx="4693920" cy="1261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48C2F89-3237-4F85-9BAC-1AEEFC9CBAC4}"/>
              </a:ext>
            </a:extLst>
          </p:cNvPr>
          <p:cNvSpPr txBox="1"/>
          <p:nvPr/>
        </p:nvSpPr>
        <p:spPr>
          <a:xfrm>
            <a:off x="5074920" y="3124140"/>
            <a:ext cx="3208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F5()   =&gt; f5</a:t>
            </a:r>
            <a:r>
              <a:rPr lang="zh-CN" altLang="en-US" sz="3200" dirty="0"/>
              <a:t>的执行结果输出 </a:t>
            </a:r>
            <a:r>
              <a:rPr lang="en-US" altLang="zh-CN" sz="3200" dirty="0"/>
              <a:t>= false</a:t>
            </a:r>
            <a:endParaRPr lang="zh-CN" altLang="en-US" sz="3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1AEB70B-E735-4F67-BA3B-FA6A758EEBD2}"/>
              </a:ext>
            </a:extLst>
          </p:cNvPr>
          <p:cNvSpPr/>
          <p:nvPr/>
        </p:nvSpPr>
        <p:spPr>
          <a:xfrm>
            <a:off x="10317480" y="5136192"/>
            <a:ext cx="3291840" cy="4846007"/>
          </a:xfrm>
          <a:prstGeom prst="roundRect">
            <a:avLst>
              <a:gd name="adj" fmla="val 6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493BFB-3290-49FA-8E73-5905F7189446}"/>
              </a:ext>
            </a:extLst>
          </p:cNvPr>
          <p:cNvSpPr txBox="1"/>
          <p:nvPr/>
        </p:nvSpPr>
        <p:spPr>
          <a:xfrm>
            <a:off x="10239906" y="4395847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AAFF11( )</a:t>
            </a:r>
            <a:endParaRPr lang="zh-CN" altLang="en-US" sz="28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A543DD-A2FE-4668-876F-C68251B6220F}"/>
              </a:ext>
            </a:extLst>
          </p:cNvPr>
          <p:cNvCxnSpPr/>
          <p:nvPr/>
        </p:nvCxnSpPr>
        <p:spPr>
          <a:xfrm>
            <a:off x="10332720" y="6470981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600D9-9068-467C-BDBD-062A6C47DD13}"/>
              </a:ext>
            </a:extLst>
          </p:cNvPr>
          <p:cNvSpPr txBox="1"/>
          <p:nvPr/>
        </p:nvSpPr>
        <p:spPr>
          <a:xfrm>
            <a:off x="10439400" y="5180471"/>
            <a:ext cx="3977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形参：无</a:t>
            </a:r>
            <a:endParaRPr lang="en-US" altLang="zh-CN" sz="3200" dirty="0"/>
          </a:p>
          <a:p>
            <a:r>
              <a:rPr lang="zh-CN" altLang="en-US" sz="3200" dirty="0"/>
              <a:t>变量提升</a:t>
            </a:r>
            <a:r>
              <a:rPr lang="en-US" altLang="zh-CN" sz="3200" dirty="0"/>
              <a:t>: ff   var f </a:t>
            </a:r>
            <a:endParaRPr lang="zh-CN" alt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798C7E-4262-4937-B943-E2FD7519CCB1}"/>
              </a:ext>
            </a:extLst>
          </p:cNvPr>
          <p:cNvSpPr txBox="1"/>
          <p:nvPr/>
        </p:nvSpPr>
        <p:spPr>
          <a:xfrm>
            <a:off x="10500360" y="6810715"/>
            <a:ext cx="2926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 = ff() = false</a:t>
            </a:r>
          </a:p>
          <a:p>
            <a:r>
              <a:rPr lang="en-US" altLang="zh-CN" sz="3200" dirty="0" err="1"/>
              <a:t>feturn</a:t>
            </a:r>
            <a:r>
              <a:rPr lang="en-US" altLang="zh-CN" sz="3200" dirty="0"/>
              <a:t> f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827A2D-6E2B-4F11-BDC9-79C6C4CCE437}"/>
              </a:ext>
            </a:extLst>
          </p:cNvPr>
          <p:cNvSpPr/>
          <p:nvPr/>
        </p:nvSpPr>
        <p:spPr>
          <a:xfrm>
            <a:off x="14843760" y="5768880"/>
            <a:ext cx="2783174" cy="2799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3A10A9-121B-4D23-82E1-B9CA1B9BE6E6}"/>
              </a:ext>
            </a:extLst>
          </p:cNvPr>
          <p:cNvSpPr txBox="1"/>
          <p:nvPr/>
        </p:nvSpPr>
        <p:spPr>
          <a:xfrm>
            <a:off x="14843760" y="5030882"/>
            <a:ext cx="1239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aaff22</a:t>
            </a:r>
            <a:endParaRPr lang="zh-CN" altLang="en-US" sz="3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A7E864-BC45-45E1-992D-4E189A2220FB}"/>
              </a:ext>
            </a:extLst>
          </p:cNvPr>
          <p:cNvSpPr txBox="1"/>
          <p:nvPr/>
        </p:nvSpPr>
        <p:spPr>
          <a:xfrm>
            <a:off x="14961872" y="6050280"/>
            <a:ext cx="2259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return "f" in window;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899F9B-2BD2-4EF5-AC50-48D9C45B4EB1}"/>
              </a:ext>
            </a:extLst>
          </p:cNvPr>
          <p:cNvCxnSpPr>
            <a:stCxn id="17" idx="1"/>
          </p:cNvCxnSpPr>
          <p:nvPr/>
        </p:nvCxnSpPr>
        <p:spPr>
          <a:xfrm flipH="1">
            <a:off x="12639675" y="5323270"/>
            <a:ext cx="2204085" cy="559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7547E18-72B0-4DA9-A7C7-E44BA2CA7A43}"/>
              </a:ext>
            </a:extLst>
          </p:cNvPr>
          <p:cNvSpPr/>
          <p:nvPr/>
        </p:nvSpPr>
        <p:spPr>
          <a:xfrm>
            <a:off x="18594704" y="5702115"/>
            <a:ext cx="2783174" cy="2799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22DE0F-8501-47F3-9906-654C61876105}"/>
              </a:ext>
            </a:extLst>
          </p:cNvPr>
          <p:cNvSpPr txBox="1"/>
          <p:nvPr/>
        </p:nvSpPr>
        <p:spPr>
          <a:xfrm>
            <a:off x="18594704" y="4964117"/>
            <a:ext cx="1489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aaff22()</a:t>
            </a:r>
            <a:endParaRPr lang="zh-CN" altLang="en-US" sz="3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515E14C-A6EF-442C-8385-732E22189FB2}"/>
              </a:ext>
            </a:extLst>
          </p:cNvPr>
          <p:cNvSpPr txBox="1"/>
          <p:nvPr/>
        </p:nvSpPr>
        <p:spPr>
          <a:xfrm>
            <a:off x="18712816" y="6501569"/>
            <a:ext cx="2259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return </a:t>
            </a:r>
          </a:p>
          <a:p>
            <a:r>
              <a:rPr lang="en-US" altLang="zh-CN" sz="3600" dirty="0"/>
              <a:t>"f" in window;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C0550F1-4530-4EE4-8EF2-7A889968BBD9}"/>
              </a:ext>
            </a:extLst>
          </p:cNvPr>
          <p:cNvCxnSpPr/>
          <p:nvPr/>
        </p:nvCxnSpPr>
        <p:spPr>
          <a:xfrm>
            <a:off x="18594704" y="6257689"/>
            <a:ext cx="2783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7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13A2CF-07D3-475B-B7E2-4189F49EC5F0}"/>
              </a:ext>
            </a:extLst>
          </p:cNvPr>
          <p:cNvSpPr txBox="1"/>
          <p:nvPr/>
        </p:nvSpPr>
        <p:spPr>
          <a:xfrm>
            <a:off x="396240" y="548640"/>
            <a:ext cx="4160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var a = b = c = [1, 2, 3, 4];</a:t>
            </a:r>
          </a:p>
          <a:p>
            <a:r>
              <a:rPr lang="en-US" altLang="zh-CN" sz="3600" dirty="0"/>
              <a:t>        b = 9;</a:t>
            </a:r>
          </a:p>
          <a:p>
            <a:r>
              <a:rPr lang="en-US" altLang="zh-CN" sz="3600" dirty="0"/>
              <a:t>        a[1] = 0;</a:t>
            </a:r>
          </a:p>
          <a:p>
            <a:r>
              <a:rPr lang="en-US" altLang="zh-CN" sz="3600" dirty="0"/>
              <a:t>        console.log(b[0]);</a:t>
            </a:r>
          </a:p>
          <a:p>
            <a:r>
              <a:rPr lang="en-US" altLang="zh-CN" sz="3600" dirty="0"/>
              <a:t>        a = [1, 2, 3, 4];</a:t>
            </a:r>
          </a:p>
          <a:p>
            <a:r>
              <a:rPr lang="en-US" altLang="zh-CN" sz="3600" dirty="0"/>
              <a:t>        c = [1, 2, 3, 4];</a:t>
            </a:r>
          </a:p>
          <a:p>
            <a:r>
              <a:rPr lang="en-US" altLang="zh-CN" sz="3600" dirty="0"/>
              <a:t>        a[0] = b;</a:t>
            </a:r>
          </a:p>
          <a:p>
            <a:r>
              <a:rPr lang="en-US" altLang="zh-CN" sz="3600" dirty="0"/>
              <a:t>        console.log(c);</a:t>
            </a:r>
          </a:p>
          <a:p>
            <a:r>
              <a:rPr lang="en-US" altLang="zh-CN" sz="3600" dirty="0"/>
              <a:t>        console.log(a);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A2A581-D648-44DB-9D2F-EB837F930B4D}"/>
              </a:ext>
            </a:extLst>
          </p:cNvPr>
          <p:cNvSpPr/>
          <p:nvPr/>
        </p:nvSpPr>
        <p:spPr>
          <a:xfrm>
            <a:off x="4831080" y="1310639"/>
            <a:ext cx="4419600" cy="8823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DDC73D-250B-4C5C-8938-57F97254DA42}"/>
              </a:ext>
            </a:extLst>
          </p:cNvPr>
          <p:cNvSpPr txBox="1"/>
          <p:nvPr/>
        </p:nvSpPr>
        <p:spPr>
          <a:xfrm>
            <a:off x="4831080" y="548640"/>
            <a:ext cx="167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window</a:t>
            </a:r>
            <a:endParaRPr lang="zh-CN" altLang="en-US" sz="36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C9F127-DCE4-44C4-84CA-CF691EFF6624}"/>
              </a:ext>
            </a:extLst>
          </p:cNvPr>
          <p:cNvCxnSpPr/>
          <p:nvPr/>
        </p:nvCxnSpPr>
        <p:spPr>
          <a:xfrm>
            <a:off x="4831080" y="286512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0C1CEDF-4DBE-4918-A90F-1B5FB860F951}"/>
              </a:ext>
            </a:extLst>
          </p:cNvPr>
          <p:cNvSpPr/>
          <p:nvPr/>
        </p:nvSpPr>
        <p:spPr>
          <a:xfrm>
            <a:off x="10317480" y="1146600"/>
            <a:ext cx="3048000" cy="2746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FB6035-F0B5-4D3E-BEA8-A280B9D2B030}"/>
              </a:ext>
            </a:extLst>
          </p:cNvPr>
          <p:cNvSpPr txBox="1"/>
          <p:nvPr/>
        </p:nvSpPr>
        <p:spPr>
          <a:xfrm>
            <a:off x="10317480" y="671751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40E630-6A46-4C96-A55C-FFBB0AF44322}"/>
              </a:ext>
            </a:extLst>
          </p:cNvPr>
          <p:cNvSpPr txBox="1"/>
          <p:nvPr/>
        </p:nvSpPr>
        <p:spPr>
          <a:xfrm>
            <a:off x="14676120" y="933361"/>
            <a:ext cx="8275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/>
              <a:t>全局作用域开辟，形成全局对象</a:t>
            </a:r>
            <a:r>
              <a:rPr lang="en-US" altLang="zh-CN" sz="3200" dirty="0"/>
              <a:t>window</a:t>
            </a:r>
          </a:p>
          <a:p>
            <a:pPr marL="514350" indent="-514350">
              <a:buAutoNum type="arabicPeriod"/>
            </a:pPr>
            <a:r>
              <a:rPr lang="zh-CN" altLang="en-US" sz="3200" dirty="0"/>
              <a:t>变量提升：</a:t>
            </a:r>
            <a:r>
              <a:rPr lang="en-US" altLang="zh-CN" sz="3200" dirty="0"/>
              <a:t>var  function </a:t>
            </a:r>
          </a:p>
          <a:p>
            <a:pPr marL="971550" lvl="1" indent="-514350">
              <a:buAutoNum type="arabicPeriod"/>
            </a:pPr>
            <a:r>
              <a:rPr lang="zh-CN" altLang="en-US" sz="3200" dirty="0"/>
              <a:t>遇到</a:t>
            </a:r>
            <a:r>
              <a:rPr lang="en-US" altLang="zh-CN" sz="3200" dirty="0"/>
              <a:t>function </a:t>
            </a:r>
            <a:r>
              <a:rPr lang="zh-CN" altLang="en-US" sz="3200" dirty="0"/>
              <a:t>：开辟一个新的内存空间，浏览器为其分配一个</a:t>
            </a:r>
            <a:r>
              <a:rPr lang="en-US" altLang="zh-CN" sz="3200" dirty="0"/>
              <a:t>16</a:t>
            </a:r>
            <a:r>
              <a:rPr lang="zh-CN" altLang="en-US" sz="3200" dirty="0"/>
              <a:t>进制的地址，将函数中的代码字符串存进去，将地址赋值给函数名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代码从上到下执行</a:t>
            </a:r>
            <a:br>
              <a:rPr lang="en-US" altLang="zh-CN" sz="3200" dirty="0"/>
            </a:br>
            <a:endParaRPr lang="en-US" altLang="zh-CN" sz="3200" dirty="0"/>
          </a:p>
          <a:p>
            <a:pPr marL="971550" lvl="1" indent="-514350">
              <a:buAutoNum type="arabicPeriod"/>
            </a:pP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752F04-6689-4607-A456-A76DCA0F25DC}"/>
              </a:ext>
            </a:extLst>
          </p:cNvPr>
          <p:cNvSpPr txBox="1"/>
          <p:nvPr/>
        </p:nvSpPr>
        <p:spPr>
          <a:xfrm>
            <a:off x="5074920" y="1480125"/>
            <a:ext cx="4175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变量提升：</a:t>
            </a:r>
            <a:endParaRPr lang="en-US" altLang="zh-CN" sz="2800" dirty="0"/>
          </a:p>
          <a:p>
            <a:r>
              <a:rPr lang="en-US" altLang="zh-CN" sz="2800" dirty="0"/>
              <a:t>Var  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9C272C-2870-4D93-AF5B-937B0C6D2818}"/>
              </a:ext>
            </a:extLst>
          </p:cNvPr>
          <p:cNvSpPr txBox="1"/>
          <p:nvPr/>
        </p:nvSpPr>
        <p:spPr>
          <a:xfrm>
            <a:off x="10442273" y="1259408"/>
            <a:ext cx="2920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 : 1</a:t>
            </a:r>
          </a:p>
          <a:p>
            <a:r>
              <a:rPr lang="en-US" altLang="zh-CN" sz="2400" dirty="0"/>
              <a:t>1: 2 </a:t>
            </a:r>
          </a:p>
          <a:p>
            <a:r>
              <a:rPr lang="en-US" altLang="zh-CN" sz="2400" dirty="0"/>
              <a:t>2: 3 </a:t>
            </a:r>
          </a:p>
          <a:p>
            <a:r>
              <a:rPr lang="en-US" altLang="zh-CN" sz="2400" dirty="0"/>
              <a:t>3: 4</a:t>
            </a:r>
          </a:p>
          <a:p>
            <a:r>
              <a:rPr lang="en-US" altLang="zh-CN" sz="2400" dirty="0"/>
              <a:t>Length:4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E83FE5E-3397-41D5-AF3B-397CB32DAFF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623560" y="933361"/>
            <a:ext cx="4693920" cy="1261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48C2F89-3237-4F85-9BAC-1AEEFC9CBAC4}"/>
              </a:ext>
            </a:extLst>
          </p:cNvPr>
          <p:cNvSpPr txBox="1"/>
          <p:nvPr/>
        </p:nvSpPr>
        <p:spPr>
          <a:xfrm>
            <a:off x="5074920" y="3124140"/>
            <a:ext cx="381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= </a:t>
            </a:r>
            <a:r>
              <a:rPr lang="en-US" altLang="zh-CN" sz="3200" b="1" dirty="0"/>
              <a:t>AAFF11 =[1,0,3,4]</a:t>
            </a:r>
            <a:endParaRPr lang="en-US" altLang="zh-CN" sz="3200" dirty="0"/>
          </a:p>
          <a:p>
            <a:r>
              <a:rPr lang="en-US" altLang="zh-CN" sz="3200" dirty="0" err="1"/>
              <a:t>Window.b</a:t>
            </a:r>
            <a:r>
              <a:rPr lang="en-US" altLang="zh-CN" sz="3200" dirty="0"/>
              <a:t> = </a:t>
            </a:r>
            <a:r>
              <a:rPr lang="en-US" altLang="zh-CN" sz="3200" b="1" dirty="0"/>
              <a:t>AAFF11</a:t>
            </a:r>
            <a:endParaRPr lang="en-US" altLang="zh-CN" sz="3200" dirty="0"/>
          </a:p>
          <a:p>
            <a:r>
              <a:rPr lang="en-US" altLang="zh-CN" sz="3200" dirty="0" err="1"/>
              <a:t>Window.c</a:t>
            </a:r>
            <a:r>
              <a:rPr lang="en-US" altLang="zh-CN" sz="3200" dirty="0"/>
              <a:t> =</a:t>
            </a:r>
            <a:r>
              <a:rPr lang="en-US" altLang="zh-CN" sz="3200" b="1" dirty="0"/>
              <a:t>AAFF11</a:t>
            </a:r>
          </a:p>
          <a:p>
            <a:r>
              <a:rPr lang="en-US" altLang="zh-CN" sz="3200" b="1" dirty="0"/>
              <a:t>b = 9 </a:t>
            </a:r>
          </a:p>
          <a:p>
            <a:r>
              <a:rPr lang="en-US" altLang="zh-CN" sz="3200" b="1" dirty="0"/>
              <a:t>a[1] = 0</a:t>
            </a:r>
          </a:p>
          <a:p>
            <a:r>
              <a:rPr lang="en-US" altLang="zh-CN" sz="3200" b="1" dirty="0"/>
              <a:t>b[0] =&gt; undefined</a:t>
            </a:r>
          </a:p>
          <a:p>
            <a:r>
              <a:rPr lang="en-US" altLang="zh-CN" sz="3200" b="1" dirty="0"/>
              <a:t>a= aaff22</a:t>
            </a:r>
          </a:p>
          <a:p>
            <a:r>
              <a:rPr lang="en-US" altLang="zh-CN" sz="3200" b="1" dirty="0"/>
              <a:t>c= aaff33</a:t>
            </a:r>
          </a:p>
          <a:p>
            <a:r>
              <a:rPr lang="en-US" altLang="zh-CN" sz="3200" b="1" dirty="0"/>
              <a:t>a[0] = b</a:t>
            </a:r>
          </a:p>
          <a:p>
            <a:r>
              <a:rPr lang="en-US" altLang="zh-CN" sz="3200" b="1" dirty="0"/>
              <a:t>c=&gt; aaff33</a:t>
            </a:r>
          </a:p>
          <a:p>
            <a:r>
              <a:rPr lang="en-US" altLang="zh-CN" sz="3200" b="1" dirty="0"/>
              <a:t>a=&gt; aaff22</a:t>
            </a:r>
            <a:endParaRPr lang="zh-CN" altLang="en-US" sz="3200" b="1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1AEB70B-E735-4F67-BA3B-FA6A758EEBD2}"/>
              </a:ext>
            </a:extLst>
          </p:cNvPr>
          <p:cNvSpPr/>
          <p:nvPr/>
        </p:nvSpPr>
        <p:spPr>
          <a:xfrm>
            <a:off x="10317480" y="5136193"/>
            <a:ext cx="3291840" cy="3230568"/>
          </a:xfrm>
          <a:prstGeom prst="roundRect">
            <a:avLst>
              <a:gd name="adj" fmla="val 6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493BFB-3290-49FA-8E73-5905F7189446}"/>
              </a:ext>
            </a:extLst>
          </p:cNvPr>
          <p:cNvSpPr txBox="1"/>
          <p:nvPr/>
        </p:nvSpPr>
        <p:spPr>
          <a:xfrm>
            <a:off x="10239906" y="4395847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AAFF11( )</a:t>
            </a:r>
            <a:endParaRPr lang="zh-CN" altLang="en-US" sz="28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A543DD-A2FE-4668-876F-C68251B6220F}"/>
              </a:ext>
            </a:extLst>
          </p:cNvPr>
          <p:cNvCxnSpPr/>
          <p:nvPr/>
        </p:nvCxnSpPr>
        <p:spPr>
          <a:xfrm>
            <a:off x="10332720" y="6470981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600D9-9068-467C-BDBD-062A6C47DD13}"/>
              </a:ext>
            </a:extLst>
          </p:cNvPr>
          <p:cNvSpPr txBox="1"/>
          <p:nvPr/>
        </p:nvSpPr>
        <p:spPr>
          <a:xfrm>
            <a:off x="10439400" y="5180471"/>
            <a:ext cx="3977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形参：无</a:t>
            </a:r>
            <a:endParaRPr lang="en-US" altLang="zh-CN" sz="3200" dirty="0"/>
          </a:p>
          <a:p>
            <a:r>
              <a:rPr lang="zh-CN" altLang="en-US" sz="3200" dirty="0"/>
              <a:t>变量提升</a:t>
            </a:r>
            <a:r>
              <a:rPr lang="en-US" altLang="zh-CN" sz="3200" dirty="0"/>
              <a:t>: f </a:t>
            </a:r>
            <a:endParaRPr lang="zh-CN" alt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798C7E-4262-4937-B943-E2FD7519CCB1}"/>
              </a:ext>
            </a:extLst>
          </p:cNvPr>
          <p:cNvSpPr txBox="1"/>
          <p:nvPr/>
        </p:nvSpPr>
        <p:spPr>
          <a:xfrm>
            <a:off x="10500360" y="6810715"/>
            <a:ext cx="292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827A2D-6E2B-4F11-BDC9-79C6C4CCE437}"/>
              </a:ext>
            </a:extLst>
          </p:cNvPr>
          <p:cNvSpPr/>
          <p:nvPr/>
        </p:nvSpPr>
        <p:spPr>
          <a:xfrm>
            <a:off x="14843760" y="5768879"/>
            <a:ext cx="2783174" cy="3230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3A10A9-121B-4D23-82E1-B9CA1B9BE6E6}"/>
              </a:ext>
            </a:extLst>
          </p:cNvPr>
          <p:cNvSpPr txBox="1"/>
          <p:nvPr/>
        </p:nvSpPr>
        <p:spPr>
          <a:xfrm>
            <a:off x="14843760" y="5030882"/>
            <a:ext cx="1239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aaff22</a:t>
            </a:r>
            <a:endParaRPr lang="zh-CN" altLang="en-US" sz="3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A7E864-BC45-45E1-992D-4E189A2220FB}"/>
              </a:ext>
            </a:extLst>
          </p:cNvPr>
          <p:cNvSpPr txBox="1"/>
          <p:nvPr/>
        </p:nvSpPr>
        <p:spPr>
          <a:xfrm>
            <a:off x="14961872" y="6050280"/>
            <a:ext cx="2259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0:1   9</a:t>
            </a:r>
          </a:p>
          <a:p>
            <a:r>
              <a:rPr lang="en-US" altLang="zh-CN" sz="3600" dirty="0"/>
              <a:t>1:2</a:t>
            </a:r>
          </a:p>
          <a:p>
            <a:r>
              <a:rPr lang="en-US" altLang="zh-CN" sz="3600" dirty="0"/>
              <a:t>2:3</a:t>
            </a:r>
          </a:p>
          <a:p>
            <a:r>
              <a:rPr lang="en-US" altLang="zh-CN" sz="3600" dirty="0"/>
              <a:t>3:4</a:t>
            </a:r>
          </a:p>
          <a:p>
            <a:r>
              <a:rPr lang="en-US" altLang="zh-CN" sz="3600" dirty="0"/>
              <a:t>Length:4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B899F9B-2BD2-4EF5-AC50-48D9C45B4EB1}"/>
              </a:ext>
            </a:extLst>
          </p:cNvPr>
          <p:cNvCxnSpPr>
            <a:stCxn id="17" idx="1"/>
          </p:cNvCxnSpPr>
          <p:nvPr/>
        </p:nvCxnSpPr>
        <p:spPr>
          <a:xfrm flipH="1">
            <a:off x="12639675" y="5323270"/>
            <a:ext cx="2204085" cy="559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7547E18-72B0-4DA9-A7C7-E44BA2CA7A43}"/>
              </a:ext>
            </a:extLst>
          </p:cNvPr>
          <p:cNvSpPr/>
          <p:nvPr/>
        </p:nvSpPr>
        <p:spPr>
          <a:xfrm>
            <a:off x="18594704" y="5702114"/>
            <a:ext cx="2783174" cy="3297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22DE0F-8501-47F3-9906-654C61876105}"/>
              </a:ext>
            </a:extLst>
          </p:cNvPr>
          <p:cNvSpPr txBox="1"/>
          <p:nvPr/>
        </p:nvSpPr>
        <p:spPr>
          <a:xfrm>
            <a:off x="18594704" y="4964117"/>
            <a:ext cx="1239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aaff33</a:t>
            </a:r>
            <a:endParaRPr lang="zh-CN" altLang="en-US" sz="32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BABF20E-3F22-4E62-A6EE-FF15E4448677}"/>
              </a:ext>
            </a:extLst>
          </p:cNvPr>
          <p:cNvSpPr txBox="1"/>
          <p:nvPr/>
        </p:nvSpPr>
        <p:spPr>
          <a:xfrm>
            <a:off x="18945164" y="5882640"/>
            <a:ext cx="2259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0:1</a:t>
            </a:r>
          </a:p>
          <a:p>
            <a:r>
              <a:rPr lang="en-US" altLang="zh-CN" sz="3600" dirty="0"/>
              <a:t>1:2</a:t>
            </a:r>
          </a:p>
          <a:p>
            <a:r>
              <a:rPr lang="en-US" altLang="zh-CN" sz="3600" dirty="0"/>
              <a:t>2:3</a:t>
            </a:r>
          </a:p>
          <a:p>
            <a:r>
              <a:rPr lang="en-US" altLang="zh-CN" sz="3600" dirty="0"/>
              <a:t>3:4</a:t>
            </a:r>
          </a:p>
          <a:p>
            <a:r>
              <a:rPr lang="en-US" altLang="zh-CN" sz="3600" dirty="0"/>
              <a:t>Length:4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800E441-3255-45F6-A303-7C99B143C215}"/>
              </a:ext>
            </a:extLst>
          </p:cNvPr>
          <p:cNvCxnSpPr/>
          <p:nvPr/>
        </p:nvCxnSpPr>
        <p:spPr>
          <a:xfrm>
            <a:off x="15407640" y="6180951"/>
            <a:ext cx="381000" cy="448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91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13A2CF-07D3-475B-B7E2-4189F49EC5F0}"/>
              </a:ext>
            </a:extLst>
          </p:cNvPr>
          <p:cNvSpPr txBox="1"/>
          <p:nvPr/>
        </p:nvSpPr>
        <p:spPr>
          <a:xfrm>
            <a:off x="396240" y="548640"/>
            <a:ext cx="4160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var </a:t>
            </a:r>
            <a:r>
              <a:rPr lang="en-US" altLang="zh-CN" sz="3600" dirty="0" err="1"/>
              <a:t>ary</a:t>
            </a:r>
            <a:r>
              <a:rPr lang="en-US" altLang="zh-CN" sz="3600" dirty="0"/>
              <a:t> = [1, 2, 3, 4];</a:t>
            </a:r>
          </a:p>
          <a:p>
            <a:r>
              <a:rPr lang="en-US" altLang="zh-CN" sz="3600" dirty="0"/>
              <a:t>        function ff(</a:t>
            </a:r>
            <a:r>
              <a:rPr lang="en-US" altLang="zh-CN" sz="3600" dirty="0" err="1"/>
              <a:t>ary</a:t>
            </a:r>
            <a:r>
              <a:rPr lang="en-US" altLang="zh-CN" sz="3600" dirty="0"/>
              <a:t>) {</a:t>
            </a:r>
          </a:p>
          <a:p>
            <a:r>
              <a:rPr lang="en-US" altLang="zh-CN" sz="3600" dirty="0"/>
              <a:t>            </a:t>
            </a:r>
            <a:r>
              <a:rPr lang="en-US" altLang="zh-CN" sz="3600" dirty="0" err="1"/>
              <a:t>ary</a:t>
            </a:r>
            <a:r>
              <a:rPr lang="en-US" altLang="zh-CN" sz="3600" dirty="0"/>
              <a:t>[0] = 0;</a:t>
            </a:r>
          </a:p>
          <a:p>
            <a:r>
              <a:rPr lang="en-US" altLang="zh-CN" sz="3600" dirty="0"/>
              <a:t>            </a:t>
            </a:r>
            <a:r>
              <a:rPr lang="en-US" altLang="zh-CN" sz="3600" dirty="0" err="1"/>
              <a:t>ary</a:t>
            </a:r>
            <a:r>
              <a:rPr lang="en-US" altLang="zh-CN" sz="3600" dirty="0"/>
              <a:t> = [0];</a:t>
            </a:r>
          </a:p>
          <a:p>
            <a:r>
              <a:rPr lang="en-US" altLang="zh-CN" sz="3600" dirty="0"/>
              <a:t>            </a:t>
            </a:r>
            <a:r>
              <a:rPr lang="en-US" altLang="zh-CN" sz="3600" dirty="0" err="1"/>
              <a:t>ary</a:t>
            </a:r>
            <a:r>
              <a:rPr lang="en-US" altLang="zh-CN" sz="3600" dirty="0"/>
              <a:t>[0] = 100;</a:t>
            </a:r>
          </a:p>
          <a:p>
            <a:r>
              <a:rPr lang="en-US" altLang="zh-CN" sz="3600" dirty="0"/>
              <a:t>            return </a:t>
            </a:r>
            <a:r>
              <a:rPr lang="en-US" altLang="zh-CN" sz="3600" dirty="0" err="1"/>
              <a:t>ary</a:t>
            </a:r>
            <a:endParaRPr lang="en-US" altLang="zh-CN" sz="3600" dirty="0"/>
          </a:p>
          <a:p>
            <a:r>
              <a:rPr lang="en-US" altLang="zh-CN" sz="3600" dirty="0"/>
              <a:t>        }</a:t>
            </a:r>
          </a:p>
          <a:p>
            <a:r>
              <a:rPr lang="en-US" altLang="zh-CN" sz="3600" dirty="0"/>
              <a:t>        var s = ff(</a:t>
            </a:r>
            <a:r>
              <a:rPr lang="en-US" altLang="zh-CN" sz="3600" dirty="0" err="1"/>
              <a:t>ary</a:t>
            </a:r>
            <a:r>
              <a:rPr lang="en-US" altLang="zh-CN" sz="3600" dirty="0"/>
              <a:t>);</a:t>
            </a:r>
          </a:p>
          <a:p>
            <a:r>
              <a:rPr lang="en-US" altLang="zh-CN" sz="3600" dirty="0"/>
              <a:t>        console.log(</a:t>
            </a:r>
            <a:r>
              <a:rPr lang="en-US" altLang="zh-CN" sz="3600" dirty="0" err="1"/>
              <a:t>ary</a:t>
            </a:r>
            <a:r>
              <a:rPr lang="en-US" altLang="zh-CN" sz="3600" dirty="0"/>
              <a:t>);</a:t>
            </a:r>
          </a:p>
          <a:p>
            <a:r>
              <a:rPr lang="en-US" altLang="zh-CN" sz="3600" dirty="0"/>
              <a:t>        console.log(s);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A2A581-D648-44DB-9D2F-EB837F930B4D}"/>
              </a:ext>
            </a:extLst>
          </p:cNvPr>
          <p:cNvSpPr/>
          <p:nvPr/>
        </p:nvSpPr>
        <p:spPr>
          <a:xfrm>
            <a:off x="4831080" y="1310639"/>
            <a:ext cx="4419600" cy="5273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DDC73D-250B-4C5C-8938-57F97254DA42}"/>
              </a:ext>
            </a:extLst>
          </p:cNvPr>
          <p:cNvSpPr txBox="1"/>
          <p:nvPr/>
        </p:nvSpPr>
        <p:spPr>
          <a:xfrm>
            <a:off x="4831080" y="548640"/>
            <a:ext cx="167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window</a:t>
            </a:r>
            <a:endParaRPr lang="zh-CN" altLang="en-US" sz="36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C9F127-DCE4-44C4-84CA-CF691EFF6624}"/>
              </a:ext>
            </a:extLst>
          </p:cNvPr>
          <p:cNvCxnSpPr/>
          <p:nvPr/>
        </p:nvCxnSpPr>
        <p:spPr>
          <a:xfrm>
            <a:off x="4831080" y="344424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0C1CEDF-4DBE-4918-A90F-1B5FB860F951}"/>
              </a:ext>
            </a:extLst>
          </p:cNvPr>
          <p:cNvSpPr/>
          <p:nvPr/>
        </p:nvSpPr>
        <p:spPr>
          <a:xfrm>
            <a:off x="10317480" y="1146600"/>
            <a:ext cx="3048000" cy="2746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FB6035-F0B5-4D3E-BEA8-A280B9D2B030}"/>
              </a:ext>
            </a:extLst>
          </p:cNvPr>
          <p:cNvSpPr txBox="1"/>
          <p:nvPr/>
        </p:nvSpPr>
        <p:spPr>
          <a:xfrm>
            <a:off x="10317480" y="671751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752F04-6689-4607-A456-A76DCA0F25DC}"/>
              </a:ext>
            </a:extLst>
          </p:cNvPr>
          <p:cNvSpPr txBox="1"/>
          <p:nvPr/>
        </p:nvSpPr>
        <p:spPr>
          <a:xfrm>
            <a:off x="4953000" y="1456581"/>
            <a:ext cx="4175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变量提升：</a:t>
            </a:r>
            <a:endParaRPr lang="en-US" altLang="zh-CN" sz="2800" dirty="0"/>
          </a:p>
          <a:p>
            <a:r>
              <a:rPr lang="en-US" altLang="zh-CN" sz="2800" dirty="0"/>
              <a:t>Var </a:t>
            </a:r>
            <a:r>
              <a:rPr lang="en-US" altLang="zh-CN" sz="2800" dirty="0" err="1"/>
              <a:t>ary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ff</a:t>
            </a:r>
          </a:p>
          <a:p>
            <a:r>
              <a:rPr lang="en-US" altLang="zh-CN" sz="2800" dirty="0"/>
              <a:t>s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E83FE5E-3397-41D5-AF3B-397CB32DAFF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516880" y="933361"/>
            <a:ext cx="4800600" cy="16269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48C2F89-3237-4F85-9BAC-1AEEFC9CBAC4}"/>
              </a:ext>
            </a:extLst>
          </p:cNvPr>
          <p:cNvSpPr txBox="1"/>
          <p:nvPr/>
        </p:nvSpPr>
        <p:spPr>
          <a:xfrm>
            <a:off x="5090160" y="3551720"/>
            <a:ext cx="41605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ary</a:t>
            </a:r>
            <a:r>
              <a:rPr lang="en-US" altLang="zh-CN" sz="3200" dirty="0"/>
              <a:t> = aaff22</a:t>
            </a:r>
          </a:p>
          <a:p>
            <a:r>
              <a:rPr lang="en-US" altLang="zh-CN" sz="3200" dirty="0"/>
              <a:t>s = AAFF11() = aaff3</a:t>
            </a:r>
          </a:p>
          <a:p>
            <a:r>
              <a:rPr lang="en-US" altLang="zh-CN" sz="3200" dirty="0" err="1"/>
              <a:t>ary</a:t>
            </a:r>
            <a:r>
              <a:rPr lang="en-US" altLang="zh-CN" sz="3200" dirty="0"/>
              <a:t>=&gt;[0,2,3,4]</a:t>
            </a:r>
          </a:p>
          <a:p>
            <a:r>
              <a:rPr lang="en-US" altLang="zh-CN" sz="3200" dirty="0"/>
              <a:t>s=&gt;[100]</a:t>
            </a:r>
            <a:endParaRPr lang="zh-CN" altLang="en-US" sz="3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1AEB70B-E735-4F67-BA3B-FA6A758EEBD2}"/>
              </a:ext>
            </a:extLst>
          </p:cNvPr>
          <p:cNvSpPr/>
          <p:nvPr/>
        </p:nvSpPr>
        <p:spPr>
          <a:xfrm>
            <a:off x="10317480" y="5136192"/>
            <a:ext cx="3535680" cy="4846007"/>
          </a:xfrm>
          <a:prstGeom prst="roundRect">
            <a:avLst>
              <a:gd name="adj" fmla="val 6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493BFB-3290-49FA-8E73-5905F7189446}"/>
              </a:ext>
            </a:extLst>
          </p:cNvPr>
          <p:cNvSpPr txBox="1"/>
          <p:nvPr/>
        </p:nvSpPr>
        <p:spPr>
          <a:xfrm>
            <a:off x="10239906" y="4395847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AAFF11( )</a:t>
            </a:r>
            <a:endParaRPr lang="zh-CN" altLang="en-US" sz="28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A543DD-A2FE-4668-876F-C68251B6220F}"/>
              </a:ext>
            </a:extLst>
          </p:cNvPr>
          <p:cNvCxnSpPr>
            <a:cxnSpLocks/>
          </p:cNvCxnSpPr>
          <p:nvPr/>
        </p:nvCxnSpPr>
        <p:spPr>
          <a:xfrm>
            <a:off x="10332720" y="6470981"/>
            <a:ext cx="352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600D9-9068-467C-BDBD-062A6C47DD13}"/>
              </a:ext>
            </a:extLst>
          </p:cNvPr>
          <p:cNvSpPr txBox="1"/>
          <p:nvPr/>
        </p:nvSpPr>
        <p:spPr>
          <a:xfrm>
            <a:off x="10439400" y="5180471"/>
            <a:ext cx="3703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</a:t>
            </a:r>
            <a:r>
              <a:rPr lang="en-US" altLang="zh-CN" sz="3200" dirty="0" err="1"/>
              <a:t>ary</a:t>
            </a:r>
            <a:r>
              <a:rPr lang="en-US" altLang="zh-CN" sz="3200" dirty="0"/>
              <a:t>= aaff22</a:t>
            </a:r>
          </a:p>
          <a:p>
            <a:r>
              <a:rPr lang="zh-CN" altLang="en-US" sz="3200" dirty="0"/>
              <a:t>变量提升</a:t>
            </a:r>
            <a:r>
              <a:rPr lang="en-US" altLang="zh-CN" sz="3200" dirty="0"/>
              <a:t>:</a:t>
            </a:r>
            <a:r>
              <a:rPr lang="zh-CN" altLang="en-US" sz="3200" dirty="0"/>
              <a:t>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798C7E-4262-4937-B943-E2FD7519CCB1}"/>
              </a:ext>
            </a:extLst>
          </p:cNvPr>
          <p:cNvSpPr txBox="1"/>
          <p:nvPr/>
        </p:nvSpPr>
        <p:spPr>
          <a:xfrm>
            <a:off x="10439400" y="6650444"/>
            <a:ext cx="2926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ary</a:t>
            </a:r>
            <a:r>
              <a:rPr lang="en-US" altLang="zh-CN" sz="3200" dirty="0"/>
              <a:t>[0] = 0</a:t>
            </a:r>
          </a:p>
          <a:p>
            <a:r>
              <a:rPr lang="en-US" altLang="zh-CN" sz="3200" dirty="0" err="1"/>
              <a:t>ary</a:t>
            </a:r>
            <a:r>
              <a:rPr lang="en-US" altLang="zh-CN" sz="3200" dirty="0"/>
              <a:t>=[0] // aaff33</a:t>
            </a:r>
          </a:p>
          <a:p>
            <a:r>
              <a:rPr lang="en-US" altLang="zh-CN" sz="3200" dirty="0" err="1"/>
              <a:t>ary</a:t>
            </a:r>
            <a:r>
              <a:rPr lang="en-US" altLang="zh-CN" sz="3200" dirty="0"/>
              <a:t>[0]=100// aaff33[0]=100</a:t>
            </a:r>
          </a:p>
          <a:p>
            <a:r>
              <a:rPr lang="en-US" altLang="zh-CN" sz="3200" dirty="0"/>
              <a:t>return aaff33</a:t>
            </a:r>
            <a:endParaRPr lang="zh-CN" altLang="en-US" sz="3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0D07D87-A4B1-47A0-938A-2F5F81B6BB43}"/>
              </a:ext>
            </a:extLst>
          </p:cNvPr>
          <p:cNvSpPr/>
          <p:nvPr/>
        </p:nvSpPr>
        <p:spPr>
          <a:xfrm>
            <a:off x="14785204" y="1146600"/>
            <a:ext cx="3048000" cy="2746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572B503-D6AE-4ADD-B163-02910E58221B}"/>
              </a:ext>
            </a:extLst>
          </p:cNvPr>
          <p:cNvSpPr txBox="1"/>
          <p:nvPr/>
        </p:nvSpPr>
        <p:spPr>
          <a:xfrm>
            <a:off x="14785204" y="671751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AAFF22</a:t>
            </a:r>
            <a:endParaRPr lang="zh-CN" altLang="en-US" sz="28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7C283D1-DBBE-44A7-8B2E-5CAF7D506AE8}"/>
              </a:ext>
            </a:extLst>
          </p:cNvPr>
          <p:cNvSpPr txBox="1"/>
          <p:nvPr/>
        </p:nvSpPr>
        <p:spPr>
          <a:xfrm>
            <a:off x="14909997" y="1259408"/>
            <a:ext cx="2920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0:1 0</a:t>
            </a:r>
          </a:p>
          <a:p>
            <a:r>
              <a:rPr lang="en-US" altLang="zh-CN" sz="3200" dirty="0"/>
              <a:t>1:2</a:t>
            </a:r>
          </a:p>
          <a:p>
            <a:r>
              <a:rPr lang="en-US" altLang="zh-CN" sz="3200" dirty="0"/>
              <a:t>2:3</a:t>
            </a:r>
          </a:p>
          <a:p>
            <a:r>
              <a:rPr lang="en-US" altLang="zh-CN" sz="3200" dirty="0"/>
              <a:t>3:4</a:t>
            </a:r>
          </a:p>
          <a:p>
            <a:r>
              <a:rPr lang="en-US" altLang="zh-CN" sz="3200" dirty="0"/>
              <a:t>Length:4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B47153-E632-45B5-9517-A31D43493DF2}"/>
              </a:ext>
            </a:extLst>
          </p:cNvPr>
          <p:cNvSpPr txBox="1"/>
          <p:nvPr/>
        </p:nvSpPr>
        <p:spPr>
          <a:xfrm>
            <a:off x="10436527" y="1310639"/>
            <a:ext cx="27155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ary</a:t>
            </a:r>
            <a:r>
              <a:rPr lang="en-US" altLang="zh-CN" sz="2800" dirty="0"/>
              <a:t>[0] = 0;</a:t>
            </a:r>
          </a:p>
          <a:p>
            <a:r>
              <a:rPr lang="en-US" altLang="zh-CN" sz="2800" dirty="0"/>
              <a:t>            </a:t>
            </a:r>
            <a:r>
              <a:rPr lang="en-US" altLang="zh-CN" sz="2800" dirty="0" err="1"/>
              <a:t>ary</a:t>
            </a:r>
            <a:r>
              <a:rPr lang="en-US" altLang="zh-CN" sz="2800" dirty="0"/>
              <a:t> = [0];</a:t>
            </a:r>
          </a:p>
          <a:p>
            <a:r>
              <a:rPr lang="en-US" altLang="zh-CN" sz="2800" dirty="0"/>
              <a:t>            </a:t>
            </a:r>
            <a:r>
              <a:rPr lang="en-US" altLang="zh-CN" sz="2800" dirty="0" err="1"/>
              <a:t>ary</a:t>
            </a:r>
            <a:r>
              <a:rPr lang="en-US" altLang="zh-CN" sz="2800" dirty="0"/>
              <a:t>[0] = 100;</a:t>
            </a:r>
          </a:p>
          <a:p>
            <a:r>
              <a:rPr lang="en-US" altLang="zh-CN" sz="2800" dirty="0"/>
              <a:t>            return </a:t>
            </a:r>
            <a:r>
              <a:rPr lang="en-US" altLang="zh-CN" sz="2800" dirty="0" err="1"/>
              <a:t>ary</a:t>
            </a:r>
            <a:endParaRPr lang="en-US" altLang="zh-CN" sz="2800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30AB3D0-5E7E-4027-9EFA-2D94C102CA8B}"/>
              </a:ext>
            </a:extLst>
          </p:cNvPr>
          <p:cNvCxnSpPr/>
          <p:nvPr/>
        </p:nvCxnSpPr>
        <p:spPr>
          <a:xfrm>
            <a:off x="15285720" y="1310639"/>
            <a:ext cx="274320" cy="436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93BAB37-CF65-41A2-BD93-5238E2C6F11E}"/>
              </a:ext>
            </a:extLst>
          </p:cNvPr>
          <p:cNvSpPr/>
          <p:nvPr/>
        </p:nvSpPr>
        <p:spPr>
          <a:xfrm>
            <a:off x="18924270" y="1137849"/>
            <a:ext cx="3048000" cy="2746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A1B40CE-BECD-4CDF-AEE1-6985C9FC6D64}"/>
              </a:ext>
            </a:extLst>
          </p:cNvPr>
          <p:cNvSpPr txBox="1"/>
          <p:nvPr/>
        </p:nvSpPr>
        <p:spPr>
          <a:xfrm>
            <a:off x="18924270" y="663000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AAFF33</a:t>
            </a:r>
            <a:endParaRPr lang="zh-CN" altLang="en-US" sz="28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B2E2CCE-699D-4300-9DDE-6003285BD3A7}"/>
              </a:ext>
            </a:extLst>
          </p:cNvPr>
          <p:cNvSpPr txBox="1"/>
          <p:nvPr/>
        </p:nvSpPr>
        <p:spPr>
          <a:xfrm>
            <a:off x="19085227" y="1259408"/>
            <a:ext cx="2920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0:0  100</a:t>
            </a:r>
          </a:p>
          <a:p>
            <a:r>
              <a:rPr lang="en-US" altLang="zh-CN" sz="3200" dirty="0"/>
              <a:t>Length:1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F5F14DB-E7E5-407D-A569-2F6503592907}"/>
              </a:ext>
            </a:extLst>
          </p:cNvPr>
          <p:cNvCxnSpPr/>
          <p:nvPr/>
        </p:nvCxnSpPr>
        <p:spPr>
          <a:xfrm>
            <a:off x="19461480" y="1259408"/>
            <a:ext cx="259080" cy="4387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02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13A2CF-07D3-475B-B7E2-4189F49EC5F0}"/>
              </a:ext>
            </a:extLst>
          </p:cNvPr>
          <p:cNvSpPr txBox="1"/>
          <p:nvPr/>
        </p:nvSpPr>
        <p:spPr>
          <a:xfrm>
            <a:off x="121920" y="548640"/>
            <a:ext cx="45872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var a = 10, b = 11, c = 12;</a:t>
            </a:r>
          </a:p>
          <a:p>
            <a:r>
              <a:rPr lang="en-US" altLang="zh-CN" sz="3600" dirty="0"/>
              <a:t>        function test(a) {</a:t>
            </a:r>
          </a:p>
          <a:p>
            <a:r>
              <a:rPr lang="en-US" altLang="zh-CN" sz="3600" dirty="0"/>
              <a:t>            a = 1;</a:t>
            </a:r>
          </a:p>
          <a:p>
            <a:r>
              <a:rPr lang="en-US" altLang="zh-CN" sz="3600" dirty="0"/>
              <a:t>            var b = 2;</a:t>
            </a:r>
          </a:p>
          <a:p>
            <a:r>
              <a:rPr lang="en-US" altLang="zh-CN" sz="3600" dirty="0"/>
              <a:t>            c = 3;</a:t>
            </a:r>
          </a:p>
          <a:p>
            <a:r>
              <a:rPr lang="en-US" altLang="zh-CN" sz="3600" dirty="0"/>
              <a:t>        }</a:t>
            </a:r>
          </a:p>
          <a:p>
            <a:r>
              <a:rPr lang="en-US" altLang="zh-CN" sz="3600" dirty="0"/>
              <a:t>        test(10);</a:t>
            </a:r>
          </a:p>
          <a:p>
            <a:r>
              <a:rPr lang="en-US" altLang="zh-CN" sz="3600" dirty="0"/>
              <a:t>        console.log(a);</a:t>
            </a:r>
          </a:p>
          <a:p>
            <a:r>
              <a:rPr lang="en-US" altLang="zh-CN" sz="3600" dirty="0"/>
              <a:t>        console.log(b);</a:t>
            </a:r>
          </a:p>
          <a:p>
            <a:r>
              <a:rPr lang="en-US" altLang="zh-CN" sz="3600" dirty="0"/>
              <a:t>        console.log(c);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A2A581-D648-44DB-9D2F-EB837F930B4D}"/>
              </a:ext>
            </a:extLst>
          </p:cNvPr>
          <p:cNvSpPr/>
          <p:nvPr/>
        </p:nvSpPr>
        <p:spPr>
          <a:xfrm>
            <a:off x="4831080" y="1310639"/>
            <a:ext cx="4419600" cy="595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DDC73D-250B-4C5C-8938-57F97254DA42}"/>
              </a:ext>
            </a:extLst>
          </p:cNvPr>
          <p:cNvSpPr txBox="1"/>
          <p:nvPr/>
        </p:nvSpPr>
        <p:spPr>
          <a:xfrm>
            <a:off x="4831080" y="548640"/>
            <a:ext cx="167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window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C9F127-DCE4-44C4-84CA-CF691EFF6624}"/>
              </a:ext>
            </a:extLst>
          </p:cNvPr>
          <p:cNvCxnSpPr/>
          <p:nvPr/>
        </p:nvCxnSpPr>
        <p:spPr>
          <a:xfrm>
            <a:off x="4831080" y="344424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0C1CEDF-4DBE-4918-A90F-1B5FB860F951}"/>
              </a:ext>
            </a:extLst>
          </p:cNvPr>
          <p:cNvSpPr/>
          <p:nvPr/>
        </p:nvSpPr>
        <p:spPr>
          <a:xfrm>
            <a:off x="10317480" y="1146600"/>
            <a:ext cx="3048000" cy="2746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FB6035-F0B5-4D3E-BEA8-A280B9D2B030}"/>
              </a:ext>
            </a:extLst>
          </p:cNvPr>
          <p:cNvSpPr txBox="1"/>
          <p:nvPr/>
        </p:nvSpPr>
        <p:spPr>
          <a:xfrm>
            <a:off x="10317480" y="671751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752F04-6689-4607-A456-A76DCA0F25DC}"/>
              </a:ext>
            </a:extLst>
          </p:cNvPr>
          <p:cNvSpPr txBox="1"/>
          <p:nvPr/>
        </p:nvSpPr>
        <p:spPr>
          <a:xfrm>
            <a:off x="4953000" y="1456581"/>
            <a:ext cx="4175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变量提升：</a:t>
            </a:r>
            <a:endParaRPr lang="en-US" altLang="zh-CN" sz="2800" dirty="0"/>
          </a:p>
          <a:p>
            <a:r>
              <a:rPr lang="en-US" altLang="zh-CN" sz="2800" dirty="0"/>
              <a:t>Var a , var b , var c </a:t>
            </a:r>
          </a:p>
          <a:p>
            <a:r>
              <a:rPr lang="en-US" altLang="zh-CN" sz="2800" dirty="0"/>
              <a:t>Test  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E83FE5E-3397-41D5-AF3B-397CB32DAFF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730240" y="933361"/>
            <a:ext cx="4587240" cy="1623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48C2F89-3237-4F85-9BAC-1AEEFC9CBAC4}"/>
              </a:ext>
            </a:extLst>
          </p:cNvPr>
          <p:cNvSpPr txBox="1"/>
          <p:nvPr/>
        </p:nvSpPr>
        <p:spPr>
          <a:xfrm>
            <a:off x="5090160" y="3551720"/>
            <a:ext cx="4160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a= 10</a:t>
            </a:r>
          </a:p>
          <a:p>
            <a:r>
              <a:rPr lang="en-US" altLang="zh-CN" sz="3200" dirty="0"/>
              <a:t>b=11</a:t>
            </a:r>
          </a:p>
          <a:p>
            <a:r>
              <a:rPr lang="en-US" altLang="zh-CN" sz="3200" dirty="0"/>
              <a:t>c=12= 3</a:t>
            </a:r>
          </a:p>
          <a:p>
            <a:r>
              <a:rPr lang="en-US" altLang="zh-CN" sz="3200" dirty="0"/>
              <a:t>test(10)</a:t>
            </a:r>
          </a:p>
          <a:p>
            <a:r>
              <a:rPr lang="en-US" altLang="zh-CN" sz="3200" dirty="0"/>
              <a:t>a=&gt; 10</a:t>
            </a:r>
          </a:p>
          <a:p>
            <a:r>
              <a:rPr lang="en-US" altLang="zh-CN" sz="3200" dirty="0"/>
              <a:t>b=&gt;11</a:t>
            </a:r>
          </a:p>
          <a:p>
            <a:r>
              <a:rPr lang="en-US" altLang="zh-CN" sz="3200" dirty="0"/>
              <a:t>c=&gt;3</a:t>
            </a:r>
            <a:endParaRPr lang="zh-CN" altLang="en-US" sz="3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1AEB70B-E735-4F67-BA3B-FA6A758EEBD2}"/>
              </a:ext>
            </a:extLst>
          </p:cNvPr>
          <p:cNvSpPr/>
          <p:nvPr/>
        </p:nvSpPr>
        <p:spPr>
          <a:xfrm>
            <a:off x="10317480" y="5136192"/>
            <a:ext cx="3535680" cy="4846007"/>
          </a:xfrm>
          <a:prstGeom prst="roundRect">
            <a:avLst>
              <a:gd name="adj" fmla="val 6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493BFB-3290-49FA-8E73-5905F7189446}"/>
              </a:ext>
            </a:extLst>
          </p:cNvPr>
          <p:cNvSpPr txBox="1"/>
          <p:nvPr/>
        </p:nvSpPr>
        <p:spPr>
          <a:xfrm>
            <a:off x="10239906" y="4395847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AAFF11( 10 )</a:t>
            </a:r>
            <a:endParaRPr lang="zh-CN" altLang="en-US" sz="28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A543DD-A2FE-4668-876F-C68251B6220F}"/>
              </a:ext>
            </a:extLst>
          </p:cNvPr>
          <p:cNvCxnSpPr>
            <a:cxnSpLocks/>
          </p:cNvCxnSpPr>
          <p:nvPr/>
        </p:nvCxnSpPr>
        <p:spPr>
          <a:xfrm>
            <a:off x="10332720" y="6470981"/>
            <a:ext cx="352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600D9-9068-467C-BDBD-062A6C47DD13}"/>
              </a:ext>
            </a:extLst>
          </p:cNvPr>
          <p:cNvSpPr txBox="1"/>
          <p:nvPr/>
        </p:nvSpPr>
        <p:spPr>
          <a:xfrm>
            <a:off x="10439400" y="5180471"/>
            <a:ext cx="3703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</a:t>
            </a:r>
            <a:r>
              <a:rPr lang="en-US" altLang="zh-CN" sz="3200" dirty="0"/>
              <a:t>a=10</a:t>
            </a:r>
          </a:p>
          <a:p>
            <a:r>
              <a:rPr lang="zh-CN" altLang="en-US" sz="3200" dirty="0"/>
              <a:t>变量提升</a:t>
            </a:r>
            <a:r>
              <a:rPr lang="en-US" altLang="zh-CN" sz="3200" dirty="0"/>
              <a:t>:var</a:t>
            </a:r>
            <a:r>
              <a:rPr lang="zh-CN" altLang="en-US" sz="3200" dirty="0"/>
              <a:t> </a:t>
            </a: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798C7E-4262-4937-B943-E2FD7519CCB1}"/>
              </a:ext>
            </a:extLst>
          </p:cNvPr>
          <p:cNvSpPr txBox="1"/>
          <p:nvPr/>
        </p:nvSpPr>
        <p:spPr>
          <a:xfrm>
            <a:off x="10439400" y="6650444"/>
            <a:ext cx="2926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a=10=1</a:t>
            </a:r>
          </a:p>
          <a:p>
            <a:r>
              <a:rPr lang="en-US" altLang="zh-CN" sz="3200" dirty="0"/>
              <a:t>b= 2</a:t>
            </a:r>
          </a:p>
          <a:p>
            <a:r>
              <a:rPr lang="en-US" altLang="zh-CN" sz="3200" dirty="0"/>
              <a:t>c= 3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B47153-E632-45B5-9517-A31D43493DF2}"/>
              </a:ext>
            </a:extLst>
          </p:cNvPr>
          <p:cNvSpPr txBox="1"/>
          <p:nvPr/>
        </p:nvSpPr>
        <p:spPr>
          <a:xfrm>
            <a:off x="10436527" y="1310639"/>
            <a:ext cx="2715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= 1;</a:t>
            </a:r>
          </a:p>
          <a:p>
            <a:r>
              <a:rPr lang="en-US" altLang="zh-CN" sz="2800" dirty="0"/>
              <a:t>            var b = 2;</a:t>
            </a:r>
          </a:p>
          <a:p>
            <a:r>
              <a:rPr lang="en-US" altLang="zh-CN" sz="2800" dirty="0"/>
              <a:t>            c = 3;</a:t>
            </a:r>
          </a:p>
        </p:txBody>
      </p:sp>
    </p:spTree>
    <p:extLst>
      <p:ext uri="{BB962C8B-B14F-4D97-AF65-F5344CB8AC3E}">
        <p14:creationId xmlns:p14="http://schemas.microsoft.com/office/powerpoint/2010/main" val="139823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13A2CF-07D3-475B-B7E2-4189F49EC5F0}"/>
              </a:ext>
            </a:extLst>
          </p:cNvPr>
          <p:cNvSpPr txBox="1"/>
          <p:nvPr/>
        </p:nvSpPr>
        <p:spPr>
          <a:xfrm>
            <a:off x="396370" y="691046"/>
            <a:ext cx="54018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var </a:t>
            </a:r>
            <a:r>
              <a:rPr lang="en-US" altLang="zh-CN" sz="3600" dirty="0" err="1"/>
              <a:t>i</a:t>
            </a:r>
            <a:r>
              <a:rPr lang="en-US" altLang="zh-CN" sz="3600" dirty="0"/>
              <a:t> =1 ;</a:t>
            </a:r>
          </a:p>
          <a:p>
            <a:r>
              <a:rPr lang="en-US" altLang="zh-CN" sz="3600" dirty="0"/>
              <a:t>    function </a:t>
            </a:r>
            <a:r>
              <a:rPr lang="en-US" altLang="zh-CN" sz="3600" dirty="0" err="1"/>
              <a:t>fn</a:t>
            </a:r>
            <a:r>
              <a:rPr lang="en-US" altLang="zh-CN" sz="3600" dirty="0"/>
              <a:t>(</a:t>
            </a:r>
            <a:r>
              <a:rPr lang="en-US" altLang="zh-CN" sz="3600" dirty="0" err="1"/>
              <a:t>i</a:t>
            </a:r>
            <a:r>
              <a:rPr lang="en-US" altLang="zh-CN" sz="3600" dirty="0"/>
              <a:t>){</a:t>
            </a:r>
          </a:p>
          <a:p>
            <a:r>
              <a:rPr lang="en-US" altLang="zh-CN" sz="3600" dirty="0"/>
              <a:t>        return function (n){</a:t>
            </a:r>
          </a:p>
          <a:p>
            <a:r>
              <a:rPr lang="en-US" altLang="zh-CN" sz="3600" dirty="0"/>
              <a:t>            console.log(n+(++</a:t>
            </a:r>
            <a:r>
              <a:rPr lang="en-US" altLang="zh-CN" sz="3600" dirty="0" err="1"/>
              <a:t>i</a:t>
            </a:r>
            <a:r>
              <a:rPr lang="en-US" altLang="zh-CN" sz="3600" dirty="0"/>
              <a:t>))</a:t>
            </a:r>
          </a:p>
          <a:p>
            <a:r>
              <a:rPr lang="en-US" altLang="zh-CN" sz="3600" dirty="0"/>
              <a:t>        }</a:t>
            </a:r>
          </a:p>
          <a:p>
            <a:r>
              <a:rPr lang="en-US" altLang="zh-CN" sz="3600" dirty="0"/>
              <a:t>    }</a:t>
            </a:r>
          </a:p>
          <a:p>
            <a:r>
              <a:rPr lang="en-US" altLang="zh-CN" sz="3600" dirty="0"/>
              <a:t>    var f = </a:t>
            </a:r>
            <a:r>
              <a:rPr lang="en-US" altLang="zh-CN" sz="3600" dirty="0" err="1"/>
              <a:t>fn</a:t>
            </a:r>
            <a:r>
              <a:rPr lang="en-US" altLang="zh-CN" sz="3600" dirty="0"/>
              <a:t>(2);</a:t>
            </a:r>
          </a:p>
          <a:p>
            <a:r>
              <a:rPr lang="en-US" altLang="zh-CN" sz="3600" dirty="0"/>
              <a:t>    f(3)</a:t>
            </a:r>
          </a:p>
          <a:p>
            <a:r>
              <a:rPr lang="en-US" altLang="zh-CN" sz="3600" dirty="0"/>
              <a:t>    </a:t>
            </a:r>
            <a:r>
              <a:rPr lang="en-US" altLang="zh-CN" sz="3600" dirty="0" err="1"/>
              <a:t>fn</a:t>
            </a:r>
            <a:r>
              <a:rPr lang="en-US" altLang="zh-CN" sz="3600" dirty="0"/>
              <a:t>(5)(6)</a:t>
            </a:r>
          </a:p>
          <a:p>
            <a:r>
              <a:rPr lang="en-US" altLang="zh-CN" sz="3600" dirty="0"/>
              <a:t>    </a:t>
            </a:r>
            <a:r>
              <a:rPr lang="en-US" altLang="zh-CN" sz="3600" dirty="0" err="1"/>
              <a:t>fn</a:t>
            </a:r>
            <a:r>
              <a:rPr lang="en-US" altLang="zh-CN" sz="3600" dirty="0"/>
              <a:t>(7)(8)</a:t>
            </a:r>
          </a:p>
          <a:p>
            <a:r>
              <a:rPr lang="en-US" altLang="zh-CN" sz="3600" dirty="0"/>
              <a:t>    f(4)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A2A581-D648-44DB-9D2F-EB837F930B4D}"/>
              </a:ext>
            </a:extLst>
          </p:cNvPr>
          <p:cNvSpPr/>
          <p:nvPr/>
        </p:nvSpPr>
        <p:spPr>
          <a:xfrm>
            <a:off x="6163934" y="1202151"/>
            <a:ext cx="4419600" cy="595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DDC73D-250B-4C5C-8938-57F97254DA42}"/>
              </a:ext>
            </a:extLst>
          </p:cNvPr>
          <p:cNvSpPr txBox="1"/>
          <p:nvPr/>
        </p:nvSpPr>
        <p:spPr>
          <a:xfrm>
            <a:off x="6163934" y="440152"/>
            <a:ext cx="167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window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C9F127-DCE4-44C4-84CA-CF691EFF6624}"/>
              </a:ext>
            </a:extLst>
          </p:cNvPr>
          <p:cNvCxnSpPr/>
          <p:nvPr/>
        </p:nvCxnSpPr>
        <p:spPr>
          <a:xfrm>
            <a:off x="6163934" y="3335752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0C1CEDF-4DBE-4918-A90F-1B5FB860F951}"/>
              </a:ext>
            </a:extLst>
          </p:cNvPr>
          <p:cNvSpPr/>
          <p:nvPr/>
        </p:nvSpPr>
        <p:spPr>
          <a:xfrm>
            <a:off x="11650334" y="1038113"/>
            <a:ext cx="3048000" cy="23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FB6035-F0B5-4D3E-BEA8-A280B9D2B030}"/>
              </a:ext>
            </a:extLst>
          </p:cNvPr>
          <p:cNvSpPr txBox="1"/>
          <p:nvPr/>
        </p:nvSpPr>
        <p:spPr>
          <a:xfrm>
            <a:off x="11650334" y="563263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752F04-6689-4607-A456-A76DCA0F25DC}"/>
              </a:ext>
            </a:extLst>
          </p:cNvPr>
          <p:cNvSpPr txBox="1"/>
          <p:nvPr/>
        </p:nvSpPr>
        <p:spPr>
          <a:xfrm>
            <a:off x="6285854" y="1348093"/>
            <a:ext cx="4175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变量提升：</a:t>
            </a:r>
            <a:endParaRPr lang="en-US" altLang="zh-CN" sz="2800" dirty="0"/>
          </a:p>
          <a:p>
            <a:r>
              <a:rPr lang="en-US" altLang="zh-CN" sz="2800" dirty="0"/>
              <a:t>Var I </a:t>
            </a:r>
          </a:p>
          <a:p>
            <a:r>
              <a:rPr lang="en-US" altLang="zh-CN" sz="2800" dirty="0" err="1"/>
              <a:t>fn</a:t>
            </a:r>
            <a:r>
              <a:rPr lang="en-US" altLang="zh-CN" sz="2800" dirty="0"/>
              <a:t> =</a:t>
            </a:r>
          </a:p>
          <a:p>
            <a:r>
              <a:rPr lang="en-US" altLang="zh-CN" sz="2800" dirty="0"/>
              <a:t>Var  f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E83FE5E-3397-41D5-AF3B-397CB32DAFF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230734" y="824873"/>
            <a:ext cx="4419600" cy="1623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48C2F89-3237-4F85-9BAC-1AEEFC9CBAC4}"/>
              </a:ext>
            </a:extLst>
          </p:cNvPr>
          <p:cNvSpPr txBox="1"/>
          <p:nvPr/>
        </p:nvSpPr>
        <p:spPr>
          <a:xfrm>
            <a:off x="6423013" y="3443232"/>
            <a:ext cx="60376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i</a:t>
            </a:r>
            <a:r>
              <a:rPr lang="en-US" altLang="zh-CN" sz="3200" dirty="0"/>
              <a:t> = 1</a:t>
            </a:r>
          </a:p>
          <a:p>
            <a:r>
              <a:rPr lang="en-US" altLang="zh-CN" sz="3200" dirty="0"/>
              <a:t>f = </a:t>
            </a:r>
            <a:r>
              <a:rPr lang="en-US" altLang="zh-CN" sz="3200" dirty="0" err="1"/>
              <a:t>fn</a:t>
            </a:r>
            <a:r>
              <a:rPr lang="en-US" altLang="zh-CN" sz="3200" dirty="0"/>
              <a:t>() = AAFF11(2)= AAFF22</a:t>
            </a:r>
          </a:p>
          <a:p>
            <a:r>
              <a:rPr lang="en-US" altLang="zh-CN" sz="3200" dirty="0"/>
              <a:t>f(3)=AAFF22(3) =&gt;6</a:t>
            </a:r>
          </a:p>
          <a:p>
            <a:r>
              <a:rPr lang="en-US" altLang="zh-CN" sz="3200" dirty="0" err="1"/>
              <a:t>fn</a:t>
            </a:r>
            <a:r>
              <a:rPr lang="en-US" altLang="zh-CN" sz="3200" dirty="0"/>
              <a:t>(5)(6) = AAFF11(5)(6) =&gt;12</a:t>
            </a:r>
          </a:p>
          <a:p>
            <a:r>
              <a:rPr lang="en-US" altLang="zh-CN" sz="3200" dirty="0" err="1"/>
              <a:t>fn</a:t>
            </a:r>
            <a:r>
              <a:rPr lang="en-US" altLang="zh-CN" sz="3200" dirty="0"/>
              <a:t>(7)(8) = AAFF11(7)(8)=&gt;16</a:t>
            </a:r>
          </a:p>
          <a:p>
            <a:r>
              <a:rPr lang="en-US" altLang="zh-CN" sz="3200" dirty="0"/>
              <a:t>f(4) =&gt;8</a:t>
            </a:r>
            <a:endParaRPr lang="zh-CN" altLang="en-US" sz="3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1AEB70B-E735-4F67-BA3B-FA6A758EEBD2}"/>
              </a:ext>
            </a:extLst>
          </p:cNvPr>
          <p:cNvSpPr/>
          <p:nvPr/>
        </p:nvSpPr>
        <p:spPr>
          <a:xfrm>
            <a:off x="11650334" y="5027705"/>
            <a:ext cx="3535680" cy="2754026"/>
          </a:xfrm>
          <a:prstGeom prst="roundRect">
            <a:avLst>
              <a:gd name="adj" fmla="val 6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493BFB-3290-49FA-8E73-5905F7189446}"/>
              </a:ext>
            </a:extLst>
          </p:cNvPr>
          <p:cNvSpPr txBox="1"/>
          <p:nvPr/>
        </p:nvSpPr>
        <p:spPr>
          <a:xfrm>
            <a:off x="11572760" y="4287359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AAFF11( 2 )</a:t>
            </a:r>
            <a:endParaRPr lang="zh-CN" altLang="en-US" sz="28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A543DD-A2FE-4668-876F-C68251B6220F}"/>
              </a:ext>
            </a:extLst>
          </p:cNvPr>
          <p:cNvCxnSpPr>
            <a:cxnSpLocks/>
          </p:cNvCxnSpPr>
          <p:nvPr/>
        </p:nvCxnSpPr>
        <p:spPr>
          <a:xfrm>
            <a:off x="11665574" y="6362493"/>
            <a:ext cx="352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600D9-9068-467C-BDBD-062A6C47DD13}"/>
              </a:ext>
            </a:extLst>
          </p:cNvPr>
          <p:cNvSpPr txBox="1"/>
          <p:nvPr/>
        </p:nvSpPr>
        <p:spPr>
          <a:xfrm>
            <a:off x="11769381" y="5156490"/>
            <a:ext cx="3075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= 2  3</a:t>
            </a:r>
          </a:p>
          <a:p>
            <a:r>
              <a:rPr lang="zh-CN" altLang="en-US" sz="3200" dirty="0"/>
              <a:t>变量提升</a:t>
            </a:r>
            <a:r>
              <a:rPr lang="en-US" altLang="zh-CN" sz="3200" dirty="0"/>
              <a:t>:</a:t>
            </a:r>
            <a:r>
              <a:rPr lang="zh-CN" altLang="en-US" sz="3200" dirty="0"/>
              <a:t>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798C7E-4262-4937-B943-E2FD7519CCB1}"/>
              </a:ext>
            </a:extLst>
          </p:cNvPr>
          <p:cNvSpPr txBox="1"/>
          <p:nvPr/>
        </p:nvSpPr>
        <p:spPr>
          <a:xfrm>
            <a:off x="11772254" y="6541956"/>
            <a:ext cx="292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Return  AAFF22 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B47153-E632-45B5-9517-A31D43493DF2}"/>
              </a:ext>
            </a:extLst>
          </p:cNvPr>
          <p:cNvSpPr txBox="1"/>
          <p:nvPr/>
        </p:nvSpPr>
        <p:spPr>
          <a:xfrm>
            <a:off x="11769381" y="1202151"/>
            <a:ext cx="37599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return function (n){</a:t>
            </a:r>
          </a:p>
          <a:p>
            <a:r>
              <a:rPr lang="en-US" altLang="zh-CN" sz="2800" dirty="0"/>
              <a:t>            console.log(n+(++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))</a:t>
            </a:r>
          </a:p>
          <a:p>
            <a:r>
              <a:rPr lang="en-US" altLang="zh-CN" sz="2800" dirty="0"/>
              <a:t>        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C4AFAF-F4B5-46DE-A938-F51421275A7A}"/>
              </a:ext>
            </a:extLst>
          </p:cNvPr>
          <p:cNvSpPr/>
          <p:nvPr/>
        </p:nvSpPr>
        <p:spPr>
          <a:xfrm>
            <a:off x="15746278" y="1038113"/>
            <a:ext cx="1937288" cy="1021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C91901-73D2-413D-ADB0-8EC5A7FE9527}"/>
              </a:ext>
            </a:extLst>
          </p:cNvPr>
          <p:cNvSpPr txBox="1"/>
          <p:nvPr/>
        </p:nvSpPr>
        <p:spPr>
          <a:xfrm>
            <a:off x="15859415" y="386107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AAFF22</a:t>
            </a:r>
            <a:endParaRPr lang="zh-CN" altLang="en-US" sz="2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54CA517-769E-4083-A75F-2875EEE2D4CC}"/>
              </a:ext>
            </a:extLst>
          </p:cNvPr>
          <p:cNvSpPr txBox="1"/>
          <p:nvPr/>
        </p:nvSpPr>
        <p:spPr>
          <a:xfrm>
            <a:off x="15859415" y="1348093"/>
            <a:ext cx="163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console.log(n+(++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D792E5-72AA-4791-902B-4DFE7ACDF2B8}"/>
              </a:ext>
            </a:extLst>
          </p:cNvPr>
          <p:cNvSpPr/>
          <p:nvPr/>
        </p:nvSpPr>
        <p:spPr>
          <a:xfrm>
            <a:off x="15932258" y="4969636"/>
            <a:ext cx="3183158" cy="2812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6F576B-7281-4D88-B539-DA4FEB760528}"/>
              </a:ext>
            </a:extLst>
          </p:cNvPr>
          <p:cNvSpPr txBox="1"/>
          <p:nvPr/>
        </p:nvSpPr>
        <p:spPr>
          <a:xfrm>
            <a:off x="16045395" y="4317630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AAFF22(3)</a:t>
            </a:r>
            <a:endParaRPr lang="zh-CN" altLang="en-US" sz="28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A1B10C5-3B22-4EB6-B5FF-5ECF5BA0BD92}"/>
              </a:ext>
            </a:extLst>
          </p:cNvPr>
          <p:cNvSpPr txBox="1"/>
          <p:nvPr/>
        </p:nvSpPr>
        <p:spPr>
          <a:xfrm>
            <a:off x="16040294" y="5031093"/>
            <a:ext cx="3075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</a:t>
            </a:r>
            <a:r>
              <a:rPr lang="en-US" altLang="zh-CN" sz="3200" dirty="0"/>
              <a:t>n= 3 </a:t>
            </a:r>
          </a:p>
          <a:p>
            <a:r>
              <a:rPr lang="zh-CN" altLang="en-US" sz="3200" dirty="0"/>
              <a:t>变量提升</a:t>
            </a:r>
            <a:r>
              <a:rPr lang="en-US" altLang="zh-CN" sz="3200" dirty="0"/>
              <a:t>:</a:t>
            </a:r>
            <a:r>
              <a:rPr lang="zh-CN" altLang="en-US" sz="3200" dirty="0"/>
              <a:t>无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926C49F-A54A-44B8-A59E-5B6EFC4C7DD1}"/>
              </a:ext>
            </a:extLst>
          </p:cNvPr>
          <p:cNvCxnSpPr/>
          <p:nvPr/>
        </p:nvCxnSpPr>
        <p:spPr>
          <a:xfrm>
            <a:off x="15932258" y="6273800"/>
            <a:ext cx="3183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81D2C10-60D1-4F72-A900-867536D05C42}"/>
              </a:ext>
            </a:extLst>
          </p:cNvPr>
          <p:cNvSpPr txBox="1"/>
          <p:nvPr/>
        </p:nvSpPr>
        <p:spPr>
          <a:xfrm>
            <a:off x="16040294" y="6362493"/>
            <a:ext cx="4975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n+(++</a:t>
            </a:r>
            <a:r>
              <a:rPr lang="en-US" altLang="zh-CN" sz="3200" dirty="0" err="1"/>
              <a:t>i</a:t>
            </a:r>
            <a:r>
              <a:rPr lang="en-US" altLang="zh-CN" sz="3200" dirty="0"/>
              <a:t>) =&gt; 3+(++2) = 6</a:t>
            </a:r>
            <a:endParaRPr lang="zh-CN" altLang="en-US" sz="3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06256AA-C402-4C13-AE54-FEDC6D3FAD24}"/>
              </a:ext>
            </a:extLst>
          </p:cNvPr>
          <p:cNvSpPr/>
          <p:nvPr/>
        </p:nvSpPr>
        <p:spPr>
          <a:xfrm>
            <a:off x="18237114" y="883432"/>
            <a:ext cx="3305530" cy="2681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EBDED1-E9E8-4BCD-A686-30D794C1CC1C}"/>
              </a:ext>
            </a:extLst>
          </p:cNvPr>
          <p:cNvSpPr txBox="1"/>
          <p:nvPr/>
        </p:nvSpPr>
        <p:spPr>
          <a:xfrm>
            <a:off x="18237114" y="408583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AAFF11(5)</a:t>
            </a:r>
            <a:endParaRPr lang="zh-CN" altLang="en-US" sz="28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CA9ACB-CD96-48D5-890C-C01B03E803BE}"/>
              </a:ext>
            </a:extLst>
          </p:cNvPr>
          <p:cNvSpPr txBox="1"/>
          <p:nvPr/>
        </p:nvSpPr>
        <p:spPr>
          <a:xfrm>
            <a:off x="18352318" y="982615"/>
            <a:ext cx="3075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</a:t>
            </a:r>
            <a:r>
              <a:rPr lang="en-US" altLang="zh-CN" sz="3200" dirty="0"/>
              <a:t>i= 5 </a:t>
            </a:r>
          </a:p>
          <a:p>
            <a:r>
              <a:rPr lang="zh-CN" altLang="en-US" sz="3200" dirty="0"/>
              <a:t>变量提升</a:t>
            </a:r>
            <a:r>
              <a:rPr lang="en-US" altLang="zh-CN" sz="3200" dirty="0"/>
              <a:t>:</a:t>
            </a:r>
            <a:r>
              <a:rPr lang="zh-CN" altLang="en-US" sz="3200" dirty="0"/>
              <a:t>无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B10AC0F-E846-4363-B9B7-5DA80E005961}"/>
              </a:ext>
            </a:extLst>
          </p:cNvPr>
          <p:cNvCxnSpPr>
            <a:cxnSpLocks/>
          </p:cNvCxnSpPr>
          <p:nvPr/>
        </p:nvCxnSpPr>
        <p:spPr>
          <a:xfrm>
            <a:off x="18237114" y="2110092"/>
            <a:ext cx="3305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D8A2084-3232-4097-A6EE-6E14B5C736C2}"/>
              </a:ext>
            </a:extLst>
          </p:cNvPr>
          <p:cNvSpPr txBox="1"/>
          <p:nvPr/>
        </p:nvSpPr>
        <p:spPr>
          <a:xfrm>
            <a:off x="18352318" y="2224015"/>
            <a:ext cx="2870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Return</a:t>
            </a:r>
            <a:r>
              <a:rPr lang="en-US" altLang="zh-CN" dirty="0"/>
              <a:t>  </a:t>
            </a:r>
            <a:r>
              <a:rPr lang="en-US" altLang="zh-CN" sz="3200" dirty="0"/>
              <a:t> AAFF33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D67D1B-DB8D-41FC-BD46-DB8503F0D667}"/>
              </a:ext>
            </a:extLst>
          </p:cNvPr>
          <p:cNvSpPr/>
          <p:nvPr/>
        </p:nvSpPr>
        <p:spPr>
          <a:xfrm>
            <a:off x="15722967" y="2816892"/>
            <a:ext cx="1937288" cy="1021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2DCFBE-F256-4429-ACDD-2712B6FCF8E6}"/>
              </a:ext>
            </a:extLst>
          </p:cNvPr>
          <p:cNvSpPr txBox="1"/>
          <p:nvPr/>
        </p:nvSpPr>
        <p:spPr>
          <a:xfrm>
            <a:off x="15836104" y="2164886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AAFF33</a:t>
            </a:r>
            <a:endParaRPr lang="zh-CN" altLang="en-US" sz="28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0DB026A-018A-48FF-8B98-C3F62950D538}"/>
              </a:ext>
            </a:extLst>
          </p:cNvPr>
          <p:cNvSpPr txBox="1"/>
          <p:nvPr/>
        </p:nvSpPr>
        <p:spPr>
          <a:xfrm>
            <a:off x="15836104" y="3126872"/>
            <a:ext cx="163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console.log(n+(++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A8B8D80-32AF-4F0D-97AA-1CA82D4ABCC2}"/>
              </a:ext>
            </a:extLst>
          </p:cNvPr>
          <p:cNvSpPr/>
          <p:nvPr/>
        </p:nvSpPr>
        <p:spPr>
          <a:xfrm>
            <a:off x="21765493" y="835061"/>
            <a:ext cx="3305530" cy="2681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A49323B-C793-4BD6-A214-BE369713C006}"/>
              </a:ext>
            </a:extLst>
          </p:cNvPr>
          <p:cNvSpPr txBox="1"/>
          <p:nvPr/>
        </p:nvSpPr>
        <p:spPr>
          <a:xfrm>
            <a:off x="21765493" y="360212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AAFF33(6)</a:t>
            </a:r>
            <a:endParaRPr lang="zh-CN" altLang="en-US" sz="28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A108A52-7EB2-4763-8070-939968B51526}"/>
              </a:ext>
            </a:extLst>
          </p:cNvPr>
          <p:cNvSpPr txBox="1"/>
          <p:nvPr/>
        </p:nvSpPr>
        <p:spPr>
          <a:xfrm>
            <a:off x="21880697" y="934244"/>
            <a:ext cx="3075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</a:t>
            </a:r>
            <a:r>
              <a:rPr lang="en-US" altLang="zh-CN" sz="3200" dirty="0"/>
              <a:t>n= 6 </a:t>
            </a:r>
          </a:p>
          <a:p>
            <a:r>
              <a:rPr lang="zh-CN" altLang="en-US" sz="3200" dirty="0"/>
              <a:t>变量提升</a:t>
            </a:r>
            <a:r>
              <a:rPr lang="en-US" altLang="zh-CN" sz="3200" dirty="0"/>
              <a:t>:</a:t>
            </a:r>
            <a:r>
              <a:rPr lang="zh-CN" altLang="en-US" sz="3200" dirty="0"/>
              <a:t>无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09A7193-72A7-40A0-91F8-FBB49ED1A5E6}"/>
              </a:ext>
            </a:extLst>
          </p:cNvPr>
          <p:cNvCxnSpPr>
            <a:cxnSpLocks/>
          </p:cNvCxnSpPr>
          <p:nvPr/>
        </p:nvCxnSpPr>
        <p:spPr>
          <a:xfrm>
            <a:off x="21765493" y="2061721"/>
            <a:ext cx="3305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EB4140C6-8EBF-445C-816A-DC8B51B3CB01}"/>
              </a:ext>
            </a:extLst>
          </p:cNvPr>
          <p:cNvSpPr txBox="1"/>
          <p:nvPr/>
        </p:nvSpPr>
        <p:spPr>
          <a:xfrm>
            <a:off x="21880697" y="2175644"/>
            <a:ext cx="2870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n+(++</a:t>
            </a:r>
            <a:r>
              <a:rPr lang="en-US" altLang="zh-CN" sz="3200" dirty="0" err="1"/>
              <a:t>i</a:t>
            </a:r>
            <a:r>
              <a:rPr lang="en-US" altLang="zh-CN" sz="3200" dirty="0"/>
              <a:t>)=&gt;6+(++5)=12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98CD362-1788-437D-AF2E-68F2E0D56F7C}"/>
              </a:ext>
            </a:extLst>
          </p:cNvPr>
          <p:cNvSpPr/>
          <p:nvPr/>
        </p:nvSpPr>
        <p:spPr>
          <a:xfrm>
            <a:off x="832517" y="7579329"/>
            <a:ext cx="3305530" cy="2681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E4C3618-F3D6-4580-8353-DEE6E7F4F8A6}"/>
              </a:ext>
            </a:extLst>
          </p:cNvPr>
          <p:cNvSpPr txBox="1"/>
          <p:nvPr/>
        </p:nvSpPr>
        <p:spPr>
          <a:xfrm>
            <a:off x="832517" y="7104480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AAFF11(7)</a:t>
            </a:r>
            <a:endParaRPr lang="zh-CN" altLang="en-US" sz="28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EC7A06F-E751-4AF8-AF3F-BB542923AD8B}"/>
              </a:ext>
            </a:extLst>
          </p:cNvPr>
          <p:cNvSpPr txBox="1"/>
          <p:nvPr/>
        </p:nvSpPr>
        <p:spPr>
          <a:xfrm>
            <a:off x="947721" y="7678512"/>
            <a:ext cx="3075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</a:t>
            </a:r>
            <a:r>
              <a:rPr lang="en-US" altLang="zh-CN" sz="3200" dirty="0"/>
              <a:t>i= 7 </a:t>
            </a:r>
          </a:p>
          <a:p>
            <a:r>
              <a:rPr lang="zh-CN" altLang="en-US" sz="3200" dirty="0"/>
              <a:t>变量提升</a:t>
            </a:r>
            <a:r>
              <a:rPr lang="en-US" altLang="zh-CN" sz="3200" dirty="0"/>
              <a:t>:</a:t>
            </a:r>
            <a:r>
              <a:rPr lang="zh-CN" altLang="en-US" sz="3200" dirty="0"/>
              <a:t>无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3EF5837-C435-4A4C-890A-C0A269471BAA}"/>
              </a:ext>
            </a:extLst>
          </p:cNvPr>
          <p:cNvCxnSpPr>
            <a:cxnSpLocks/>
          </p:cNvCxnSpPr>
          <p:nvPr/>
        </p:nvCxnSpPr>
        <p:spPr>
          <a:xfrm>
            <a:off x="832517" y="8805989"/>
            <a:ext cx="3305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77B41BF-B942-4A59-BBA3-B618CA277865}"/>
              </a:ext>
            </a:extLst>
          </p:cNvPr>
          <p:cNvSpPr txBox="1"/>
          <p:nvPr/>
        </p:nvSpPr>
        <p:spPr>
          <a:xfrm>
            <a:off x="947721" y="8919912"/>
            <a:ext cx="2870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Return</a:t>
            </a:r>
            <a:r>
              <a:rPr lang="en-US" altLang="zh-CN" dirty="0"/>
              <a:t>  </a:t>
            </a:r>
            <a:r>
              <a:rPr lang="en-US" altLang="zh-CN" sz="3200" dirty="0"/>
              <a:t> AAFF44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FF55AD-5C6F-4D08-AF8A-DD471B57E440}"/>
              </a:ext>
            </a:extLst>
          </p:cNvPr>
          <p:cNvSpPr/>
          <p:nvPr/>
        </p:nvSpPr>
        <p:spPr>
          <a:xfrm>
            <a:off x="3391356" y="5809325"/>
            <a:ext cx="1937288" cy="1021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112AB89-A2A7-4680-AF78-153AD8358DF3}"/>
              </a:ext>
            </a:extLst>
          </p:cNvPr>
          <p:cNvSpPr txBox="1"/>
          <p:nvPr/>
        </p:nvSpPr>
        <p:spPr>
          <a:xfrm>
            <a:off x="3504493" y="6119305"/>
            <a:ext cx="163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console.log(n+(++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CCD5B61-9909-473A-A526-69C280127D44}"/>
              </a:ext>
            </a:extLst>
          </p:cNvPr>
          <p:cNvSpPr txBox="1"/>
          <p:nvPr/>
        </p:nvSpPr>
        <p:spPr>
          <a:xfrm>
            <a:off x="3419637" y="5107648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AAFF44</a:t>
            </a:r>
            <a:endParaRPr lang="zh-CN" altLang="en-US" sz="2800" b="1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D2ECEEF-1DC3-4D37-878E-4FB2A19657B2}"/>
              </a:ext>
            </a:extLst>
          </p:cNvPr>
          <p:cNvSpPr/>
          <p:nvPr/>
        </p:nvSpPr>
        <p:spPr>
          <a:xfrm>
            <a:off x="4563993" y="7566782"/>
            <a:ext cx="3305530" cy="2681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C1607A7-3EB6-4127-A48F-138E9392A580}"/>
              </a:ext>
            </a:extLst>
          </p:cNvPr>
          <p:cNvSpPr txBox="1"/>
          <p:nvPr/>
        </p:nvSpPr>
        <p:spPr>
          <a:xfrm>
            <a:off x="4563993" y="7091933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AAFF44(8)</a:t>
            </a:r>
            <a:endParaRPr lang="zh-CN" altLang="en-US" sz="28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A383C06-BF7A-412A-A69B-AB0D0E2B4045}"/>
              </a:ext>
            </a:extLst>
          </p:cNvPr>
          <p:cNvSpPr txBox="1"/>
          <p:nvPr/>
        </p:nvSpPr>
        <p:spPr>
          <a:xfrm>
            <a:off x="4679197" y="7665965"/>
            <a:ext cx="3075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</a:t>
            </a:r>
            <a:r>
              <a:rPr lang="en-US" altLang="zh-CN" sz="3200" dirty="0"/>
              <a:t>n= 8 </a:t>
            </a:r>
          </a:p>
          <a:p>
            <a:r>
              <a:rPr lang="zh-CN" altLang="en-US" sz="3200" dirty="0"/>
              <a:t>变量提升</a:t>
            </a:r>
            <a:r>
              <a:rPr lang="en-US" altLang="zh-CN" sz="3200" dirty="0"/>
              <a:t>:</a:t>
            </a:r>
            <a:r>
              <a:rPr lang="zh-CN" altLang="en-US" sz="3200" dirty="0"/>
              <a:t>无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23ADDDD-965A-4F9C-BDDD-F7825AA262EF}"/>
              </a:ext>
            </a:extLst>
          </p:cNvPr>
          <p:cNvCxnSpPr>
            <a:cxnSpLocks/>
          </p:cNvCxnSpPr>
          <p:nvPr/>
        </p:nvCxnSpPr>
        <p:spPr>
          <a:xfrm>
            <a:off x="4563993" y="8793442"/>
            <a:ext cx="3305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F4A8CA-EC65-45C8-B7F5-C6F20F748731}"/>
              </a:ext>
            </a:extLst>
          </p:cNvPr>
          <p:cNvSpPr txBox="1"/>
          <p:nvPr/>
        </p:nvSpPr>
        <p:spPr>
          <a:xfrm>
            <a:off x="4679197" y="8907365"/>
            <a:ext cx="2870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n+(++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)= 8+(++7)=16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C20EB7-2780-474E-BB9E-62F585EA68FC}"/>
              </a:ext>
            </a:extLst>
          </p:cNvPr>
          <p:cNvSpPr/>
          <p:nvPr/>
        </p:nvSpPr>
        <p:spPr>
          <a:xfrm>
            <a:off x="20183961" y="5023818"/>
            <a:ext cx="3305530" cy="2681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109C6EE-1084-4217-8E9B-3574922AB862}"/>
              </a:ext>
            </a:extLst>
          </p:cNvPr>
          <p:cNvSpPr txBox="1"/>
          <p:nvPr/>
        </p:nvSpPr>
        <p:spPr>
          <a:xfrm>
            <a:off x="20183961" y="4548969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AAFF22(4)</a:t>
            </a:r>
            <a:endParaRPr lang="zh-CN" altLang="en-US" sz="2800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619B607-4BA1-49CC-895E-6C7A3D65B556}"/>
              </a:ext>
            </a:extLst>
          </p:cNvPr>
          <p:cNvSpPr txBox="1"/>
          <p:nvPr/>
        </p:nvSpPr>
        <p:spPr>
          <a:xfrm>
            <a:off x="20299165" y="5123001"/>
            <a:ext cx="3075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</a:t>
            </a:r>
            <a:r>
              <a:rPr lang="en-US" altLang="zh-CN" sz="3200" dirty="0"/>
              <a:t>n= 4 </a:t>
            </a:r>
          </a:p>
          <a:p>
            <a:r>
              <a:rPr lang="zh-CN" altLang="en-US" sz="3200" dirty="0"/>
              <a:t>变量提升</a:t>
            </a:r>
            <a:r>
              <a:rPr lang="en-US" altLang="zh-CN" sz="3200" dirty="0"/>
              <a:t>:</a:t>
            </a:r>
            <a:r>
              <a:rPr lang="zh-CN" altLang="en-US" sz="3200" dirty="0"/>
              <a:t>无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1DCA9AE-E48B-4063-B01E-D486565C9E39}"/>
              </a:ext>
            </a:extLst>
          </p:cNvPr>
          <p:cNvCxnSpPr>
            <a:cxnSpLocks/>
          </p:cNvCxnSpPr>
          <p:nvPr/>
        </p:nvCxnSpPr>
        <p:spPr>
          <a:xfrm>
            <a:off x="20183961" y="6250478"/>
            <a:ext cx="3305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0C0D67E4-624C-4861-9435-2D5BE9CD7922}"/>
              </a:ext>
            </a:extLst>
          </p:cNvPr>
          <p:cNvSpPr txBox="1"/>
          <p:nvPr/>
        </p:nvSpPr>
        <p:spPr>
          <a:xfrm>
            <a:off x="20299165" y="6364401"/>
            <a:ext cx="2870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(n+(++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))=4+(++3)=8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FE63CD8-02B8-4316-914A-FA04175C32CE}"/>
              </a:ext>
            </a:extLst>
          </p:cNvPr>
          <p:cNvCxnSpPr/>
          <p:nvPr/>
        </p:nvCxnSpPr>
        <p:spPr>
          <a:xfrm>
            <a:off x="13527436" y="5204595"/>
            <a:ext cx="313779" cy="426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63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13A2CF-07D3-475B-B7E2-4189F49EC5F0}"/>
              </a:ext>
            </a:extLst>
          </p:cNvPr>
          <p:cNvSpPr txBox="1"/>
          <p:nvPr/>
        </p:nvSpPr>
        <p:spPr>
          <a:xfrm>
            <a:off x="-511444" y="548640"/>
            <a:ext cx="559488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       var a = 9;</a:t>
            </a:r>
          </a:p>
          <a:p>
            <a:r>
              <a:rPr lang="en-US" altLang="zh-CN" sz="3600" dirty="0"/>
              <a:t>        function ss() {</a:t>
            </a:r>
          </a:p>
          <a:p>
            <a:r>
              <a:rPr lang="en-US" altLang="zh-CN" sz="3600" dirty="0"/>
              <a:t>            a = 0;</a:t>
            </a:r>
          </a:p>
          <a:p>
            <a:r>
              <a:rPr lang="en-US" altLang="zh-CN" sz="3600" dirty="0"/>
              <a:t>            return function (b) {</a:t>
            </a:r>
          </a:p>
          <a:p>
            <a:r>
              <a:rPr lang="en-US" altLang="zh-CN" sz="3600" dirty="0"/>
              <a:t>                return b + (a++)</a:t>
            </a:r>
          </a:p>
          <a:p>
            <a:r>
              <a:rPr lang="en-US" altLang="zh-CN" sz="3600" dirty="0"/>
              <a:t>            }</a:t>
            </a:r>
          </a:p>
          <a:p>
            <a:r>
              <a:rPr lang="en-US" altLang="zh-CN" sz="3600" dirty="0"/>
              <a:t>        }</a:t>
            </a:r>
          </a:p>
          <a:p>
            <a:r>
              <a:rPr lang="en-US" altLang="zh-CN" sz="3600" dirty="0"/>
              <a:t>        var f = ss();</a:t>
            </a:r>
          </a:p>
          <a:p>
            <a:r>
              <a:rPr lang="en-US" altLang="zh-CN" sz="3600" dirty="0"/>
              <a:t>        var m = f(5);</a:t>
            </a:r>
          </a:p>
          <a:p>
            <a:r>
              <a:rPr lang="en-US" altLang="zh-CN" sz="3600" dirty="0"/>
              <a:t>        console.log(m);</a:t>
            </a:r>
          </a:p>
          <a:p>
            <a:r>
              <a:rPr lang="en-US" altLang="zh-CN" sz="3600" dirty="0"/>
              <a:t>        var n = ss()(5);</a:t>
            </a:r>
          </a:p>
          <a:p>
            <a:r>
              <a:rPr lang="en-US" altLang="zh-CN" sz="3600" dirty="0"/>
              <a:t>        console.log(n);</a:t>
            </a:r>
          </a:p>
          <a:p>
            <a:r>
              <a:rPr lang="en-US" altLang="zh-CN" sz="3600" dirty="0"/>
              <a:t>        var x = f(5);</a:t>
            </a:r>
          </a:p>
          <a:p>
            <a:r>
              <a:rPr lang="en-US" altLang="zh-CN" sz="3600" dirty="0"/>
              <a:t>        console.log(x);</a:t>
            </a:r>
          </a:p>
          <a:p>
            <a:r>
              <a:rPr lang="en-US" altLang="zh-CN" sz="3600" dirty="0"/>
              <a:t>        console.log(a);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A2A581-D648-44DB-9D2F-EB837F930B4D}"/>
              </a:ext>
            </a:extLst>
          </p:cNvPr>
          <p:cNvSpPr/>
          <p:nvPr/>
        </p:nvSpPr>
        <p:spPr>
          <a:xfrm>
            <a:off x="4831080" y="1310639"/>
            <a:ext cx="4419600" cy="595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DDC73D-250B-4C5C-8938-57F97254DA42}"/>
              </a:ext>
            </a:extLst>
          </p:cNvPr>
          <p:cNvSpPr txBox="1"/>
          <p:nvPr/>
        </p:nvSpPr>
        <p:spPr>
          <a:xfrm>
            <a:off x="4831080" y="548640"/>
            <a:ext cx="167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window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C9F127-DCE4-44C4-84CA-CF691EFF6624}"/>
              </a:ext>
            </a:extLst>
          </p:cNvPr>
          <p:cNvCxnSpPr/>
          <p:nvPr/>
        </p:nvCxnSpPr>
        <p:spPr>
          <a:xfrm>
            <a:off x="4831080" y="344424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0C1CEDF-4DBE-4918-A90F-1B5FB860F951}"/>
              </a:ext>
            </a:extLst>
          </p:cNvPr>
          <p:cNvSpPr/>
          <p:nvPr/>
        </p:nvSpPr>
        <p:spPr>
          <a:xfrm>
            <a:off x="9604558" y="1146600"/>
            <a:ext cx="3048000" cy="2746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FB6035-F0B5-4D3E-BEA8-A280B9D2B030}"/>
              </a:ext>
            </a:extLst>
          </p:cNvPr>
          <p:cNvSpPr txBox="1"/>
          <p:nvPr/>
        </p:nvSpPr>
        <p:spPr>
          <a:xfrm>
            <a:off x="9604558" y="671751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752F04-6689-4607-A456-A76DCA0F25DC}"/>
              </a:ext>
            </a:extLst>
          </p:cNvPr>
          <p:cNvSpPr txBox="1"/>
          <p:nvPr/>
        </p:nvSpPr>
        <p:spPr>
          <a:xfrm>
            <a:off x="4953000" y="1456581"/>
            <a:ext cx="4175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变量提升：</a:t>
            </a:r>
            <a:endParaRPr lang="en-US" altLang="zh-CN" sz="2800" dirty="0"/>
          </a:p>
          <a:p>
            <a:r>
              <a:rPr lang="en-US" altLang="zh-CN" sz="2800" dirty="0"/>
              <a:t>Var a </a:t>
            </a:r>
          </a:p>
          <a:p>
            <a:r>
              <a:rPr lang="en-US" altLang="zh-CN" sz="2800" dirty="0"/>
              <a:t>ss=AAFF11</a:t>
            </a:r>
          </a:p>
          <a:p>
            <a:r>
              <a:rPr lang="en-US" altLang="zh-CN" sz="2800" dirty="0"/>
              <a:t>Var f  var m var n  var x 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E83FE5E-3397-41D5-AF3B-397CB32DAFF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532895" y="933361"/>
            <a:ext cx="4071663" cy="1685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48C2F89-3237-4F85-9BAC-1AEEFC9CBAC4}"/>
              </a:ext>
            </a:extLst>
          </p:cNvPr>
          <p:cNvSpPr txBox="1"/>
          <p:nvPr/>
        </p:nvSpPr>
        <p:spPr>
          <a:xfrm>
            <a:off x="4952999" y="3534073"/>
            <a:ext cx="42934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a= 9  0  2</a:t>
            </a:r>
          </a:p>
          <a:p>
            <a:r>
              <a:rPr lang="en-US" altLang="zh-CN" sz="3200" dirty="0"/>
              <a:t>f=  AAFF11() = 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AAFF22</a:t>
            </a:r>
          </a:p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m= AAFF22(5) =&gt;5</a:t>
            </a:r>
          </a:p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n= ss()(5) =AAFF11()(5) =&gt;5</a:t>
            </a:r>
          </a:p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x= f(5)=AAFF22(5) = 6</a:t>
            </a:r>
          </a:p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a=&gt; 2</a:t>
            </a:r>
          </a:p>
          <a:p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1AEB70B-E735-4F67-BA3B-FA6A758EEBD2}"/>
              </a:ext>
            </a:extLst>
          </p:cNvPr>
          <p:cNvSpPr/>
          <p:nvPr/>
        </p:nvSpPr>
        <p:spPr>
          <a:xfrm>
            <a:off x="9601685" y="5100434"/>
            <a:ext cx="3535680" cy="2746089"/>
          </a:xfrm>
          <a:prstGeom prst="roundRect">
            <a:avLst>
              <a:gd name="adj" fmla="val 6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493BFB-3290-49FA-8E73-5905F7189446}"/>
              </a:ext>
            </a:extLst>
          </p:cNvPr>
          <p:cNvSpPr txBox="1"/>
          <p:nvPr/>
        </p:nvSpPr>
        <p:spPr>
          <a:xfrm>
            <a:off x="9524111" y="4360089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AAFF11(  )</a:t>
            </a:r>
            <a:endParaRPr lang="zh-CN" altLang="en-US" sz="28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A543DD-A2FE-4668-876F-C68251B6220F}"/>
              </a:ext>
            </a:extLst>
          </p:cNvPr>
          <p:cNvCxnSpPr>
            <a:cxnSpLocks/>
          </p:cNvCxnSpPr>
          <p:nvPr/>
        </p:nvCxnSpPr>
        <p:spPr>
          <a:xfrm>
            <a:off x="9616925" y="6435223"/>
            <a:ext cx="352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600D9-9068-467C-BDBD-062A6C47DD13}"/>
              </a:ext>
            </a:extLst>
          </p:cNvPr>
          <p:cNvSpPr txBox="1"/>
          <p:nvPr/>
        </p:nvSpPr>
        <p:spPr>
          <a:xfrm>
            <a:off x="9723605" y="5144713"/>
            <a:ext cx="2916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形参：无</a:t>
            </a:r>
            <a:endParaRPr lang="en-US" altLang="zh-CN" sz="3200" dirty="0"/>
          </a:p>
          <a:p>
            <a:r>
              <a:rPr lang="zh-CN" altLang="en-US" sz="3200" dirty="0"/>
              <a:t>变量提升</a:t>
            </a:r>
            <a:r>
              <a:rPr lang="en-US" altLang="zh-CN" sz="3200" dirty="0"/>
              <a:t>: </a:t>
            </a:r>
            <a:r>
              <a:rPr lang="zh-CN" altLang="en-US" sz="3200" dirty="0"/>
              <a:t>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798C7E-4262-4937-B943-E2FD7519CCB1}"/>
              </a:ext>
            </a:extLst>
          </p:cNvPr>
          <p:cNvSpPr txBox="1"/>
          <p:nvPr/>
        </p:nvSpPr>
        <p:spPr>
          <a:xfrm>
            <a:off x="9726478" y="6513347"/>
            <a:ext cx="2926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= 0 1  2</a:t>
            </a:r>
          </a:p>
          <a:p>
            <a:r>
              <a:rPr lang="en-US" altLang="zh-CN" sz="3200" dirty="0"/>
              <a:t>Return  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AAFF22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B47153-E632-45B5-9517-A31D43493DF2}"/>
              </a:ext>
            </a:extLst>
          </p:cNvPr>
          <p:cNvSpPr txBox="1"/>
          <p:nvPr/>
        </p:nvSpPr>
        <p:spPr>
          <a:xfrm>
            <a:off x="9723605" y="1166589"/>
            <a:ext cx="2715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= 0;</a:t>
            </a:r>
          </a:p>
          <a:p>
            <a:r>
              <a:rPr lang="en-US" altLang="zh-CN" sz="2800" dirty="0"/>
              <a:t>            return function (b) {</a:t>
            </a:r>
          </a:p>
          <a:p>
            <a:r>
              <a:rPr lang="en-US" altLang="zh-CN" sz="2800" dirty="0"/>
              <a:t>                return b + (a++)</a:t>
            </a:r>
          </a:p>
          <a:p>
            <a:r>
              <a:rPr lang="en-US" altLang="zh-CN" sz="2800" dirty="0"/>
              <a:t>            }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B9BD2E6-243D-4F67-9119-B0026742E009}"/>
              </a:ext>
            </a:extLst>
          </p:cNvPr>
          <p:cNvCxnSpPr/>
          <p:nvPr/>
        </p:nvCxnSpPr>
        <p:spPr>
          <a:xfrm>
            <a:off x="5437322" y="3616018"/>
            <a:ext cx="458225" cy="4814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7D56EED-D5FA-47DF-B3C5-5E1818FDB31F}"/>
              </a:ext>
            </a:extLst>
          </p:cNvPr>
          <p:cNvSpPr/>
          <p:nvPr/>
        </p:nvSpPr>
        <p:spPr>
          <a:xfrm>
            <a:off x="13488370" y="1194971"/>
            <a:ext cx="2645366" cy="21509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50060EE-BF1D-459B-AF53-EB2B69FEF4A7}"/>
              </a:ext>
            </a:extLst>
          </p:cNvPr>
          <p:cNvSpPr txBox="1"/>
          <p:nvPr/>
        </p:nvSpPr>
        <p:spPr>
          <a:xfrm>
            <a:off x="13480457" y="504973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AAFF22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D873A19-2496-4B8A-85A2-D5138D259C77}"/>
              </a:ext>
            </a:extLst>
          </p:cNvPr>
          <p:cNvSpPr txBox="1"/>
          <p:nvPr/>
        </p:nvSpPr>
        <p:spPr>
          <a:xfrm>
            <a:off x="13631761" y="1310639"/>
            <a:ext cx="2362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return b + (a++)</a:t>
            </a:r>
            <a:endParaRPr lang="zh-CN" altLang="en-US" sz="4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243FF1-E500-49D3-95E5-DE41082C97CF}"/>
              </a:ext>
            </a:extLst>
          </p:cNvPr>
          <p:cNvSpPr/>
          <p:nvPr/>
        </p:nvSpPr>
        <p:spPr>
          <a:xfrm>
            <a:off x="16672591" y="1194971"/>
            <a:ext cx="2645366" cy="20774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5C1B8F-1EFB-4D93-8D44-CF805B82D422}"/>
              </a:ext>
            </a:extLst>
          </p:cNvPr>
          <p:cNvSpPr txBox="1"/>
          <p:nvPr/>
        </p:nvSpPr>
        <p:spPr>
          <a:xfrm>
            <a:off x="16664678" y="504973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AAFF22(5)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9D04CB-B592-4F8D-BAD8-665E8FB69AF2}"/>
              </a:ext>
            </a:extLst>
          </p:cNvPr>
          <p:cNvSpPr txBox="1"/>
          <p:nvPr/>
        </p:nvSpPr>
        <p:spPr>
          <a:xfrm>
            <a:off x="16814029" y="1776287"/>
            <a:ext cx="2932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Return</a:t>
            </a:r>
          </a:p>
          <a:p>
            <a:r>
              <a:rPr lang="en-US" altLang="zh-CN" sz="3200" dirty="0"/>
              <a:t> b + (a++)</a:t>
            </a:r>
          </a:p>
          <a:p>
            <a:r>
              <a:rPr lang="en-US" altLang="zh-CN" sz="3200" dirty="0"/>
              <a:t>5+(0++) =5</a:t>
            </a:r>
            <a:endParaRPr lang="zh-CN" altLang="en-US" sz="3200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3ADBC6E-3871-4570-AEAB-089A53F60190}"/>
              </a:ext>
            </a:extLst>
          </p:cNvPr>
          <p:cNvCxnSpPr/>
          <p:nvPr/>
        </p:nvCxnSpPr>
        <p:spPr>
          <a:xfrm>
            <a:off x="16672591" y="1848823"/>
            <a:ext cx="26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6E27BE2-396D-4FBB-848C-5C4D74FD20F2}"/>
              </a:ext>
            </a:extLst>
          </p:cNvPr>
          <p:cNvSpPr txBox="1"/>
          <p:nvPr/>
        </p:nvSpPr>
        <p:spPr>
          <a:xfrm>
            <a:off x="16724221" y="1310639"/>
            <a:ext cx="236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形参：</a:t>
            </a:r>
            <a:r>
              <a:rPr lang="en-US" altLang="zh-CN" sz="2800" dirty="0"/>
              <a:t>b=5</a:t>
            </a:r>
            <a:endParaRPr lang="zh-CN" altLang="en-US" sz="2800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653B819-03E7-465A-817F-61E6125E7A3E}"/>
              </a:ext>
            </a:extLst>
          </p:cNvPr>
          <p:cNvCxnSpPr/>
          <p:nvPr/>
        </p:nvCxnSpPr>
        <p:spPr>
          <a:xfrm>
            <a:off x="10425968" y="6513348"/>
            <a:ext cx="159374" cy="476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20824A1-BAA5-4014-92B8-AE2D325E06DB}"/>
              </a:ext>
            </a:extLst>
          </p:cNvPr>
          <p:cNvSpPr/>
          <p:nvPr/>
        </p:nvSpPr>
        <p:spPr>
          <a:xfrm>
            <a:off x="13634601" y="5056155"/>
            <a:ext cx="3535680" cy="2746089"/>
          </a:xfrm>
          <a:prstGeom prst="roundRect">
            <a:avLst>
              <a:gd name="adj" fmla="val 6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192E382-A131-418F-AD7D-CE682368EA75}"/>
              </a:ext>
            </a:extLst>
          </p:cNvPr>
          <p:cNvSpPr txBox="1"/>
          <p:nvPr/>
        </p:nvSpPr>
        <p:spPr>
          <a:xfrm>
            <a:off x="13557027" y="4315810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AAFF11( )</a:t>
            </a:r>
            <a:endParaRPr lang="zh-CN" altLang="en-US" sz="2800" b="1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70F9E80-FD4F-4760-90C2-813A9263D1FF}"/>
              </a:ext>
            </a:extLst>
          </p:cNvPr>
          <p:cNvCxnSpPr>
            <a:cxnSpLocks/>
          </p:cNvCxnSpPr>
          <p:nvPr/>
        </p:nvCxnSpPr>
        <p:spPr>
          <a:xfrm>
            <a:off x="13649841" y="6390944"/>
            <a:ext cx="352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45047B0-49BD-4D14-B424-1D400C296CE8}"/>
              </a:ext>
            </a:extLst>
          </p:cNvPr>
          <p:cNvSpPr txBox="1"/>
          <p:nvPr/>
        </p:nvSpPr>
        <p:spPr>
          <a:xfrm>
            <a:off x="13756521" y="5100434"/>
            <a:ext cx="2916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形参：无</a:t>
            </a:r>
            <a:endParaRPr lang="en-US" altLang="zh-CN" sz="3200" dirty="0"/>
          </a:p>
          <a:p>
            <a:r>
              <a:rPr lang="zh-CN" altLang="en-US" sz="3200" dirty="0"/>
              <a:t>变量提升</a:t>
            </a:r>
            <a:r>
              <a:rPr lang="en-US" altLang="zh-CN" sz="3200" dirty="0"/>
              <a:t>: </a:t>
            </a:r>
            <a:r>
              <a:rPr lang="zh-CN" altLang="en-US" sz="3200" dirty="0"/>
              <a:t>无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47B5D19-A03F-45D6-9D00-CB92540957EC}"/>
              </a:ext>
            </a:extLst>
          </p:cNvPr>
          <p:cNvSpPr txBox="1"/>
          <p:nvPr/>
        </p:nvSpPr>
        <p:spPr>
          <a:xfrm>
            <a:off x="13759394" y="6469068"/>
            <a:ext cx="2926080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 = 0 1</a:t>
            </a:r>
          </a:p>
          <a:p>
            <a:r>
              <a:rPr lang="en-US" altLang="zh-CN" sz="3200" dirty="0"/>
              <a:t>Return  </a:t>
            </a:r>
            <a:r>
              <a:rPr lang="en-US" altLang="zh-CN" sz="3200" dirty="0">
                <a:solidFill>
                  <a:schemeClr val="accent2"/>
                </a:solidFill>
              </a:rPr>
              <a:t>AAFF33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11160E0-6B56-409D-9EAD-F3D119D6E4B8}"/>
              </a:ext>
            </a:extLst>
          </p:cNvPr>
          <p:cNvSpPr/>
          <p:nvPr/>
        </p:nvSpPr>
        <p:spPr>
          <a:xfrm>
            <a:off x="19762894" y="1243697"/>
            <a:ext cx="2645366" cy="17095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96C5819-46AC-4731-BBD5-987E1999315B}"/>
              </a:ext>
            </a:extLst>
          </p:cNvPr>
          <p:cNvSpPr txBox="1"/>
          <p:nvPr/>
        </p:nvSpPr>
        <p:spPr>
          <a:xfrm>
            <a:off x="19754981" y="553699"/>
            <a:ext cx="1316386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AAFF33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C4FECEB-28B3-40C1-8722-A9AEBEEB8845}"/>
              </a:ext>
            </a:extLst>
          </p:cNvPr>
          <p:cNvSpPr txBox="1"/>
          <p:nvPr/>
        </p:nvSpPr>
        <p:spPr>
          <a:xfrm>
            <a:off x="19906285" y="1359365"/>
            <a:ext cx="2362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return b + (a++)</a:t>
            </a:r>
            <a:endParaRPr lang="zh-CN" altLang="en-US" sz="4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3AB47A2-A3A2-41B0-978E-081906620A49}"/>
              </a:ext>
            </a:extLst>
          </p:cNvPr>
          <p:cNvSpPr/>
          <p:nvPr/>
        </p:nvSpPr>
        <p:spPr>
          <a:xfrm>
            <a:off x="17824408" y="4951836"/>
            <a:ext cx="2645366" cy="25944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B2D5E41-20EC-4B86-A6BB-4485CF2DC6BB}"/>
              </a:ext>
            </a:extLst>
          </p:cNvPr>
          <p:cNvSpPr txBox="1"/>
          <p:nvPr/>
        </p:nvSpPr>
        <p:spPr>
          <a:xfrm>
            <a:off x="17816495" y="4261839"/>
            <a:ext cx="17235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AAFF33(5)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06BBF50-08F6-4A59-8B5B-E257E99B9E60}"/>
              </a:ext>
            </a:extLst>
          </p:cNvPr>
          <p:cNvSpPr txBox="1"/>
          <p:nvPr/>
        </p:nvSpPr>
        <p:spPr>
          <a:xfrm>
            <a:off x="17965846" y="5823941"/>
            <a:ext cx="2362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return </a:t>
            </a:r>
          </a:p>
          <a:p>
            <a:r>
              <a:rPr lang="en-US" altLang="zh-CN" sz="3600" dirty="0"/>
              <a:t>b + (a++)</a:t>
            </a:r>
          </a:p>
          <a:p>
            <a:r>
              <a:rPr lang="en-US" altLang="zh-CN" sz="3600" dirty="0"/>
              <a:t>5+(0++)=5</a:t>
            </a:r>
            <a:endParaRPr lang="zh-CN" altLang="en-US" sz="3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0A40A98-4EDE-4A26-8376-363D377D7755}"/>
              </a:ext>
            </a:extLst>
          </p:cNvPr>
          <p:cNvSpPr txBox="1"/>
          <p:nvPr/>
        </p:nvSpPr>
        <p:spPr>
          <a:xfrm>
            <a:off x="17905466" y="5085622"/>
            <a:ext cx="236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形参：</a:t>
            </a:r>
            <a:r>
              <a:rPr lang="en-US" altLang="zh-CN" sz="2800" dirty="0"/>
              <a:t>b=5</a:t>
            </a:r>
            <a:endParaRPr lang="zh-CN" altLang="en-US" sz="2800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FC40889-F853-4527-912A-AB0AA5FB0FF8}"/>
              </a:ext>
            </a:extLst>
          </p:cNvPr>
          <p:cNvCxnSpPr>
            <a:cxnSpLocks/>
          </p:cNvCxnSpPr>
          <p:nvPr/>
        </p:nvCxnSpPr>
        <p:spPr>
          <a:xfrm>
            <a:off x="17824408" y="5683322"/>
            <a:ext cx="26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69F9E02-A4C2-4299-A288-E648EBCAFAD9}"/>
              </a:ext>
            </a:extLst>
          </p:cNvPr>
          <p:cNvCxnSpPr/>
          <p:nvPr/>
        </p:nvCxnSpPr>
        <p:spPr>
          <a:xfrm>
            <a:off x="14368307" y="6513347"/>
            <a:ext cx="277591" cy="367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64B8B128-CAE9-4AD5-9D70-EBF804F150DD}"/>
              </a:ext>
            </a:extLst>
          </p:cNvPr>
          <p:cNvSpPr/>
          <p:nvPr/>
        </p:nvSpPr>
        <p:spPr>
          <a:xfrm>
            <a:off x="20805506" y="4945818"/>
            <a:ext cx="2645366" cy="26324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0949D7F-D7F5-434C-BAE9-22FC64AA0733}"/>
              </a:ext>
            </a:extLst>
          </p:cNvPr>
          <p:cNvSpPr txBox="1"/>
          <p:nvPr/>
        </p:nvSpPr>
        <p:spPr>
          <a:xfrm>
            <a:off x="20797593" y="4255821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AAFF22(5)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C27D8D6-DE0B-40B4-9E52-F0DF05A68E4B}"/>
              </a:ext>
            </a:extLst>
          </p:cNvPr>
          <p:cNvCxnSpPr/>
          <p:nvPr/>
        </p:nvCxnSpPr>
        <p:spPr>
          <a:xfrm>
            <a:off x="20805506" y="5599671"/>
            <a:ext cx="2645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926361D-6FA0-48FA-80D2-631CF5EEFD2B}"/>
              </a:ext>
            </a:extLst>
          </p:cNvPr>
          <p:cNvSpPr txBox="1"/>
          <p:nvPr/>
        </p:nvSpPr>
        <p:spPr>
          <a:xfrm>
            <a:off x="20857136" y="5061487"/>
            <a:ext cx="236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形参：</a:t>
            </a:r>
            <a:r>
              <a:rPr lang="en-US" altLang="zh-CN" sz="2800" dirty="0"/>
              <a:t>b=5</a:t>
            </a:r>
            <a:endParaRPr lang="zh-CN" altLang="en-US" sz="28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880A2A0-2BEB-4FE0-A6A0-53A6A3C0307D}"/>
              </a:ext>
            </a:extLst>
          </p:cNvPr>
          <p:cNvSpPr txBox="1"/>
          <p:nvPr/>
        </p:nvSpPr>
        <p:spPr>
          <a:xfrm>
            <a:off x="20857136" y="5683322"/>
            <a:ext cx="2362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Return b+(a++)</a:t>
            </a:r>
          </a:p>
          <a:p>
            <a:r>
              <a:rPr lang="en-US" altLang="zh-CN" sz="2800" dirty="0"/>
              <a:t>5+(1++)=6</a:t>
            </a:r>
            <a:endParaRPr lang="zh-CN" altLang="en-US" sz="2800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28489CE-7104-4921-87FC-9C9A2F692CE6}"/>
              </a:ext>
            </a:extLst>
          </p:cNvPr>
          <p:cNvCxnSpPr/>
          <p:nvPr/>
        </p:nvCxnSpPr>
        <p:spPr>
          <a:xfrm>
            <a:off x="10707262" y="6637428"/>
            <a:ext cx="213682" cy="352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CA790B1-29BC-4BF9-86E8-A2A82AA775D8}"/>
              </a:ext>
            </a:extLst>
          </p:cNvPr>
          <p:cNvCxnSpPr/>
          <p:nvPr/>
        </p:nvCxnSpPr>
        <p:spPr>
          <a:xfrm>
            <a:off x="5895547" y="3616018"/>
            <a:ext cx="272778" cy="4814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1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13A2CF-07D3-475B-B7E2-4189F49EC5F0}"/>
              </a:ext>
            </a:extLst>
          </p:cNvPr>
          <p:cNvSpPr txBox="1"/>
          <p:nvPr/>
        </p:nvSpPr>
        <p:spPr>
          <a:xfrm>
            <a:off x="80060" y="637880"/>
            <a:ext cx="4844834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  var a=2;</a:t>
            </a:r>
          </a:p>
          <a:p>
            <a:r>
              <a:rPr lang="en-US" altLang="zh-CN" sz="3600" dirty="0"/>
              <a:t>  var obj1={</a:t>
            </a:r>
          </a:p>
          <a:p>
            <a:r>
              <a:rPr lang="en-US" altLang="zh-CN" sz="3600" dirty="0"/>
              <a:t>    a:1,</a:t>
            </a:r>
          </a:p>
          <a:p>
            <a:r>
              <a:rPr lang="en-US" altLang="zh-CN" sz="3600" dirty="0"/>
              <a:t>    fn1:(function (a) {</a:t>
            </a:r>
          </a:p>
          <a:p>
            <a:r>
              <a:rPr lang="en-US" altLang="zh-CN" sz="3600" dirty="0"/>
              <a:t>        </a:t>
            </a:r>
            <a:r>
              <a:rPr lang="en-US" altLang="zh-CN" sz="3600" dirty="0" err="1"/>
              <a:t>this.a</a:t>
            </a:r>
            <a:r>
              <a:rPr lang="en-US" altLang="zh-CN" sz="3600" dirty="0"/>
              <a:t>=a;</a:t>
            </a:r>
          </a:p>
          <a:p>
            <a:r>
              <a:rPr lang="en-US" altLang="zh-CN" sz="3600" dirty="0"/>
              <a:t>        a++;</a:t>
            </a:r>
          </a:p>
          <a:p>
            <a:r>
              <a:rPr lang="en-US" altLang="zh-CN" sz="3600" dirty="0"/>
              <a:t>        return function () {</a:t>
            </a:r>
          </a:p>
          <a:p>
            <a:r>
              <a:rPr lang="en-US" altLang="zh-CN" sz="3600" dirty="0"/>
              <a:t>            </a:t>
            </a:r>
            <a:r>
              <a:rPr lang="en-US" altLang="zh-CN" sz="3600" dirty="0" err="1"/>
              <a:t>this.a</a:t>
            </a:r>
            <a:r>
              <a:rPr lang="en-US" altLang="zh-CN" sz="3600" dirty="0"/>
              <a:t>=a++;</a:t>
            </a:r>
          </a:p>
          <a:p>
            <a:r>
              <a:rPr lang="en-US" altLang="zh-CN" sz="3600" dirty="0"/>
              <a:t>            console.log(a);</a:t>
            </a:r>
          </a:p>
          <a:p>
            <a:r>
              <a:rPr lang="en-US" altLang="zh-CN" sz="3600" dirty="0"/>
              <a:t>        }</a:t>
            </a:r>
          </a:p>
          <a:p>
            <a:r>
              <a:rPr lang="en-US" altLang="zh-CN" sz="3600" dirty="0"/>
              <a:t>    })(a)</a:t>
            </a:r>
          </a:p>
          <a:p>
            <a:r>
              <a:rPr lang="en-US" altLang="zh-CN" sz="3600" dirty="0"/>
              <a:t>};</a:t>
            </a:r>
          </a:p>
          <a:p>
            <a:r>
              <a:rPr lang="en-US" altLang="zh-CN" sz="3600" dirty="0"/>
              <a:t>obj1.fn1();</a:t>
            </a:r>
          </a:p>
          <a:p>
            <a:r>
              <a:rPr lang="en-US" altLang="zh-CN" sz="3600" dirty="0"/>
              <a:t>var fn1=obj1.fn1;</a:t>
            </a:r>
          </a:p>
          <a:p>
            <a:r>
              <a:rPr lang="en-US" altLang="zh-CN" sz="3600" dirty="0"/>
              <a:t>fn1();</a:t>
            </a:r>
          </a:p>
          <a:p>
            <a:r>
              <a:rPr lang="en-US" altLang="zh-CN" sz="3600" dirty="0"/>
              <a:t>Console.log(</a:t>
            </a:r>
            <a:r>
              <a:rPr lang="en-US" altLang="zh-CN" sz="3600" dirty="0" err="1"/>
              <a:t>a,obj.a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A2A581-D648-44DB-9D2F-EB837F930B4D}"/>
              </a:ext>
            </a:extLst>
          </p:cNvPr>
          <p:cNvSpPr/>
          <p:nvPr/>
        </p:nvSpPr>
        <p:spPr>
          <a:xfrm>
            <a:off x="4831080" y="1310639"/>
            <a:ext cx="4419600" cy="595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DDC73D-250B-4C5C-8938-57F97254DA42}"/>
              </a:ext>
            </a:extLst>
          </p:cNvPr>
          <p:cNvSpPr txBox="1"/>
          <p:nvPr/>
        </p:nvSpPr>
        <p:spPr>
          <a:xfrm>
            <a:off x="4831080" y="548640"/>
            <a:ext cx="167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</a:rPr>
              <a:t>window</a:t>
            </a:r>
            <a:endParaRPr lang="zh-CN" altLang="en-US" sz="3600" dirty="0">
              <a:solidFill>
                <a:srgbClr val="00B0F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C9F127-DCE4-44C4-84CA-CF691EFF6624}"/>
              </a:ext>
            </a:extLst>
          </p:cNvPr>
          <p:cNvCxnSpPr/>
          <p:nvPr/>
        </p:nvCxnSpPr>
        <p:spPr>
          <a:xfrm>
            <a:off x="4831080" y="344424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0C1CEDF-4DBE-4918-A90F-1B5FB860F951}"/>
              </a:ext>
            </a:extLst>
          </p:cNvPr>
          <p:cNvSpPr/>
          <p:nvPr/>
        </p:nvSpPr>
        <p:spPr>
          <a:xfrm>
            <a:off x="9604558" y="1146600"/>
            <a:ext cx="3532807" cy="612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FB6035-F0B5-4D3E-BEA8-A280B9D2B030}"/>
              </a:ext>
            </a:extLst>
          </p:cNvPr>
          <p:cNvSpPr txBox="1"/>
          <p:nvPr/>
        </p:nvSpPr>
        <p:spPr>
          <a:xfrm>
            <a:off x="9604558" y="439921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AAFF11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752F04-6689-4607-A456-A76DCA0F25DC}"/>
              </a:ext>
            </a:extLst>
          </p:cNvPr>
          <p:cNvSpPr txBox="1"/>
          <p:nvPr/>
        </p:nvSpPr>
        <p:spPr>
          <a:xfrm>
            <a:off x="4953000" y="1456581"/>
            <a:ext cx="4175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变量提升：</a:t>
            </a:r>
            <a:endParaRPr lang="en-US" altLang="zh-CN" sz="2800" dirty="0"/>
          </a:p>
          <a:p>
            <a:r>
              <a:rPr lang="en-US" altLang="zh-CN" sz="2800" dirty="0"/>
              <a:t>Var  a</a:t>
            </a:r>
          </a:p>
          <a:p>
            <a:r>
              <a:rPr lang="en-US" altLang="zh-CN" sz="2800" dirty="0"/>
              <a:t>Var obj1</a:t>
            </a:r>
          </a:p>
          <a:p>
            <a:r>
              <a:rPr lang="en-US" altLang="zh-CN" sz="2800" dirty="0"/>
              <a:t>Var fn1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E83FE5E-3397-41D5-AF3B-397CB32DAFF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040880" y="701531"/>
            <a:ext cx="2563678" cy="22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48C2F89-3237-4F85-9BAC-1AEEFC9CBAC4}"/>
              </a:ext>
            </a:extLst>
          </p:cNvPr>
          <p:cNvSpPr txBox="1"/>
          <p:nvPr/>
        </p:nvSpPr>
        <p:spPr>
          <a:xfrm>
            <a:off x="4952999" y="3534073"/>
            <a:ext cx="42934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a=2 4</a:t>
            </a:r>
          </a:p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obj1 = AAFF11</a:t>
            </a:r>
          </a:p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Obj1.fn1()= AAFF33()=&gt;4</a:t>
            </a:r>
          </a:p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Fn1()= AAFF33()  =&gt; 5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1AEB70B-E735-4F67-BA3B-FA6A758EEBD2}"/>
              </a:ext>
            </a:extLst>
          </p:cNvPr>
          <p:cNvSpPr/>
          <p:nvPr/>
        </p:nvSpPr>
        <p:spPr>
          <a:xfrm>
            <a:off x="13562196" y="1146600"/>
            <a:ext cx="3535680" cy="6122103"/>
          </a:xfrm>
          <a:prstGeom prst="roundRect">
            <a:avLst>
              <a:gd name="adj" fmla="val 64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493BFB-3290-49FA-8E73-5905F7189446}"/>
              </a:ext>
            </a:extLst>
          </p:cNvPr>
          <p:cNvSpPr txBox="1"/>
          <p:nvPr/>
        </p:nvSpPr>
        <p:spPr>
          <a:xfrm>
            <a:off x="13655102" y="514741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AAFF22(2 )</a:t>
            </a:r>
            <a:endParaRPr lang="zh-CN" altLang="en-US" sz="2800" b="1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A543DD-A2FE-4668-876F-C68251B6220F}"/>
              </a:ext>
            </a:extLst>
          </p:cNvPr>
          <p:cNvCxnSpPr>
            <a:cxnSpLocks/>
          </p:cNvCxnSpPr>
          <p:nvPr/>
        </p:nvCxnSpPr>
        <p:spPr>
          <a:xfrm>
            <a:off x="13577436" y="2481389"/>
            <a:ext cx="3520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600D9-9068-467C-BDBD-062A6C47DD13}"/>
              </a:ext>
            </a:extLst>
          </p:cNvPr>
          <p:cNvSpPr txBox="1"/>
          <p:nvPr/>
        </p:nvSpPr>
        <p:spPr>
          <a:xfrm>
            <a:off x="13684116" y="1299365"/>
            <a:ext cx="3413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</a:t>
            </a:r>
            <a:r>
              <a:rPr lang="en-US" altLang="zh-CN" sz="3200" dirty="0"/>
              <a:t>a=2  3 4 5</a:t>
            </a:r>
          </a:p>
          <a:p>
            <a:r>
              <a:rPr lang="zh-CN" altLang="en-US" sz="3200" dirty="0"/>
              <a:t>变量提升</a:t>
            </a:r>
            <a:r>
              <a:rPr lang="en-US" altLang="zh-CN" sz="3200" dirty="0"/>
              <a:t>: </a:t>
            </a:r>
            <a:r>
              <a:rPr lang="zh-CN" altLang="en-US" sz="3200" dirty="0"/>
              <a:t>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0798C7E-4262-4937-B943-E2FD7519CCB1}"/>
              </a:ext>
            </a:extLst>
          </p:cNvPr>
          <p:cNvSpPr txBox="1"/>
          <p:nvPr/>
        </p:nvSpPr>
        <p:spPr>
          <a:xfrm>
            <a:off x="13725895" y="2529348"/>
            <a:ext cx="2926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this.a</a:t>
            </a:r>
            <a:r>
              <a:rPr lang="en-US" altLang="zh-CN" sz="3200" dirty="0"/>
              <a:t>=a</a:t>
            </a:r>
          </a:p>
          <a:p>
            <a:r>
              <a:rPr lang="en-US" altLang="zh-CN" sz="3200" dirty="0"/>
              <a:t>a++</a:t>
            </a:r>
          </a:p>
          <a:p>
            <a:r>
              <a:rPr lang="en-US" altLang="zh-CN" sz="3200" dirty="0"/>
              <a:t>Return  </a:t>
            </a:r>
            <a:r>
              <a:rPr lang="en-US" altLang="zh-CN" sz="3200" dirty="0">
                <a:solidFill>
                  <a:schemeClr val="accent2"/>
                </a:solidFill>
              </a:rPr>
              <a:t>AAFF33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B47153-E632-45B5-9517-A31D43493DF2}"/>
              </a:ext>
            </a:extLst>
          </p:cNvPr>
          <p:cNvSpPr txBox="1"/>
          <p:nvPr/>
        </p:nvSpPr>
        <p:spPr>
          <a:xfrm>
            <a:off x="9675914" y="1385654"/>
            <a:ext cx="3520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  a:1,  3</a:t>
            </a:r>
          </a:p>
          <a:p>
            <a:r>
              <a:rPr lang="en-US" altLang="zh-CN" sz="2800" dirty="0"/>
              <a:t>    fn1:(function (a) {</a:t>
            </a:r>
          </a:p>
          <a:p>
            <a:r>
              <a:rPr lang="en-US" altLang="zh-CN" sz="2800" dirty="0"/>
              <a:t>        </a:t>
            </a:r>
            <a:r>
              <a:rPr lang="en-US" altLang="zh-CN" sz="2800" dirty="0" err="1"/>
              <a:t>this.a</a:t>
            </a:r>
            <a:r>
              <a:rPr lang="en-US" altLang="zh-CN" sz="2800" dirty="0"/>
              <a:t>=a;</a:t>
            </a:r>
          </a:p>
          <a:p>
            <a:r>
              <a:rPr lang="en-US" altLang="zh-CN" sz="2800" dirty="0"/>
              <a:t>        a++;</a:t>
            </a:r>
          </a:p>
          <a:p>
            <a:r>
              <a:rPr lang="en-US" altLang="zh-CN" sz="2800" dirty="0"/>
              <a:t>        return function () {</a:t>
            </a:r>
          </a:p>
          <a:p>
            <a:r>
              <a:rPr lang="en-US" altLang="zh-CN" sz="2800" dirty="0"/>
              <a:t>            </a:t>
            </a:r>
            <a:r>
              <a:rPr lang="en-US" altLang="zh-CN" sz="2800" dirty="0" err="1"/>
              <a:t>this.a</a:t>
            </a:r>
            <a:r>
              <a:rPr lang="en-US" altLang="zh-CN" sz="2800" dirty="0"/>
              <a:t>=a++;</a:t>
            </a:r>
          </a:p>
          <a:p>
            <a:r>
              <a:rPr lang="en-US" altLang="zh-CN" sz="2800" dirty="0"/>
              <a:t>            console.log(a);</a:t>
            </a:r>
          </a:p>
          <a:p>
            <a:r>
              <a:rPr lang="en-US" altLang="zh-CN" sz="2800" dirty="0"/>
              <a:t>        }</a:t>
            </a:r>
          </a:p>
          <a:p>
            <a:r>
              <a:rPr lang="en-US" altLang="zh-CN" sz="2800" dirty="0"/>
              <a:t>    })(a)</a:t>
            </a:r>
          </a:p>
          <a:p>
            <a:r>
              <a:rPr lang="en-US" altLang="zh-CN" sz="2800" dirty="0"/>
              <a:t>};</a:t>
            </a:r>
          </a:p>
          <a:p>
            <a:r>
              <a:rPr lang="en-US" altLang="zh-CN" sz="2800" dirty="0"/>
              <a:t> 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5B006A5-968C-499E-9A67-C3F75B1EEBE0}"/>
              </a:ext>
            </a:extLst>
          </p:cNvPr>
          <p:cNvCxnSpPr/>
          <p:nvPr/>
        </p:nvCxnSpPr>
        <p:spPr>
          <a:xfrm>
            <a:off x="15343322" y="1456581"/>
            <a:ext cx="309966" cy="232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AB746C7-CA10-4F09-8676-4D58E5CE31D6}"/>
              </a:ext>
            </a:extLst>
          </p:cNvPr>
          <p:cNvSpPr/>
          <p:nvPr/>
        </p:nvSpPr>
        <p:spPr>
          <a:xfrm>
            <a:off x="17463716" y="1146600"/>
            <a:ext cx="2862633" cy="1334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F332EBA-DFB4-4C3E-8499-21CB6B18648C}"/>
              </a:ext>
            </a:extLst>
          </p:cNvPr>
          <p:cNvSpPr txBox="1"/>
          <p:nvPr/>
        </p:nvSpPr>
        <p:spPr>
          <a:xfrm>
            <a:off x="17463716" y="577748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AAFF33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0AE05C6-88BD-48F4-AF80-750F0F7ED183}"/>
              </a:ext>
            </a:extLst>
          </p:cNvPr>
          <p:cNvSpPr txBox="1"/>
          <p:nvPr/>
        </p:nvSpPr>
        <p:spPr>
          <a:xfrm>
            <a:off x="17463716" y="1194971"/>
            <a:ext cx="2862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this.a</a:t>
            </a:r>
            <a:r>
              <a:rPr lang="en-US" altLang="zh-CN" sz="3600" dirty="0"/>
              <a:t>=a++;</a:t>
            </a:r>
          </a:p>
          <a:p>
            <a:r>
              <a:rPr lang="en-US" altLang="zh-CN" sz="3600" dirty="0"/>
              <a:t>console.log(a);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BFB5C92-6F2C-4438-A6D9-DB1E00A23D93}"/>
              </a:ext>
            </a:extLst>
          </p:cNvPr>
          <p:cNvSpPr/>
          <p:nvPr/>
        </p:nvSpPr>
        <p:spPr>
          <a:xfrm>
            <a:off x="17463716" y="3727792"/>
            <a:ext cx="2862633" cy="3389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2E75488-996F-4B87-88D5-E088F9E755A1}"/>
              </a:ext>
            </a:extLst>
          </p:cNvPr>
          <p:cNvSpPr txBox="1"/>
          <p:nvPr/>
        </p:nvSpPr>
        <p:spPr>
          <a:xfrm>
            <a:off x="17463716" y="3158941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AAFF33( )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FC5E549-CE02-4E78-B4CA-4FADC776C6F3}"/>
              </a:ext>
            </a:extLst>
          </p:cNvPr>
          <p:cNvSpPr txBox="1"/>
          <p:nvPr/>
        </p:nvSpPr>
        <p:spPr>
          <a:xfrm>
            <a:off x="17463716" y="4839030"/>
            <a:ext cx="2862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this.a</a:t>
            </a:r>
            <a:r>
              <a:rPr lang="en-US" altLang="zh-CN" sz="3600" dirty="0"/>
              <a:t>=a++;</a:t>
            </a:r>
          </a:p>
          <a:p>
            <a:r>
              <a:rPr lang="en-US" altLang="zh-CN" sz="3600" dirty="0"/>
              <a:t>console.log(a);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FFE9201-6C28-4ED9-A719-28635C7B6621}"/>
              </a:ext>
            </a:extLst>
          </p:cNvPr>
          <p:cNvSpPr txBox="1"/>
          <p:nvPr/>
        </p:nvSpPr>
        <p:spPr>
          <a:xfrm>
            <a:off x="17532200" y="3839410"/>
            <a:ext cx="2916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形参：无</a:t>
            </a:r>
            <a:endParaRPr lang="en-US" altLang="zh-CN" sz="3200" dirty="0"/>
          </a:p>
          <a:p>
            <a:r>
              <a:rPr lang="zh-CN" altLang="en-US" sz="3200" dirty="0"/>
              <a:t>变量提升</a:t>
            </a:r>
            <a:r>
              <a:rPr lang="en-US" altLang="zh-CN" sz="3200" dirty="0"/>
              <a:t>: </a:t>
            </a:r>
            <a:r>
              <a:rPr lang="zh-CN" altLang="en-US" sz="3200" dirty="0"/>
              <a:t>无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DD5CF82-D5A0-4837-B0CB-06022B19AD3D}"/>
              </a:ext>
            </a:extLst>
          </p:cNvPr>
          <p:cNvCxnSpPr/>
          <p:nvPr/>
        </p:nvCxnSpPr>
        <p:spPr>
          <a:xfrm>
            <a:off x="10247252" y="1845372"/>
            <a:ext cx="369086" cy="406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CCD675F-820F-4D01-92D4-CC3360AE7C45}"/>
              </a:ext>
            </a:extLst>
          </p:cNvPr>
          <p:cNvCxnSpPr/>
          <p:nvPr/>
        </p:nvCxnSpPr>
        <p:spPr>
          <a:xfrm>
            <a:off x="15653288" y="1385654"/>
            <a:ext cx="371959" cy="303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5021D692-E307-4063-A37F-DCCC7347C3B2}"/>
              </a:ext>
            </a:extLst>
          </p:cNvPr>
          <p:cNvSpPr/>
          <p:nvPr/>
        </p:nvSpPr>
        <p:spPr>
          <a:xfrm>
            <a:off x="20981832" y="3720916"/>
            <a:ext cx="2862633" cy="3389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345ECA7-2C85-4F07-9A63-7953C25FB05B}"/>
              </a:ext>
            </a:extLst>
          </p:cNvPr>
          <p:cNvSpPr txBox="1"/>
          <p:nvPr/>
        </p:nvSpPr>
        <p:spPr>
          <a:xfrm>
            <a:off x="20981832" y="3152065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</a:rPr>
              <a:t>AAFF33( )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CC4FF-57D2-4CC8-97C4-673EA9B62125}"/>
              </a:ext>
            </a:extLst>
          </p:cNvPr>
          <p:cNvSpPr txBox="1"/>
          <p:nvPr/>
        </p:nvSpPr>
        <p:spPr>
          <a:xfrm>
            <a:off x="20981832" y="4832154"/>
            <a:ext cx="2862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this.a</a:t>
            </a:r>
            <a:r>
              <a:rPr lang="en-US" altLang="zh-CN" sz="3600" dirty="0"/>
              <a:t>=a++;</a:t>
            </a:r>
          </a:p>
          <a:p>
            <a:r>
              <a:rPr lang="en-US" altLang="zh-CN" sz="3600" dirty="0"/>
              <a:t>console.log(a);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D8A7D89-A9DE-4546-88F9-08FF7B169CC7}"/>
              </a:ext>
            </a:extLst>
          </p:cNvPr>
          <p:cNvSpPr txBox="1"/>
          <p:nvPr/>
        </p:nvSpPr>
        <p:spPr>
          <a:xfrm>
            <a:off x="21050316" y="3832534"/>
            <a:ext cx="2916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形参：无</a:t>
            </a:r>
            <a:endParaRPr lang="en-US" altLang="zh-CN" sz="3200" dirty="0"/>
          </a:p>
          <a:p>
            <a:r>
              <a:rPr lang="zh-CN" altLang="en-US" sz="3200" dirty="0"/>
              <a:t>变量提升</a:t>
            </a:r>
            <a:r>
              <a:rPr lang="en-US" altLang="zh-CN" sz="3200" dirty="0"/>
              <a:t>: </a:t>
            </a:r>
            <a:r>
              <a:rPr lang="zh-CN" altLang="en-US" sz="3200" dirty="0"/>
              <a:t>无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F71903C-C388-4C7A-8F3B-22A2DE5C55A2}"/>
              </a:ext>
            </a:extLst>
          </p:cNvPr>
          <p:cNvCxnSpPr/>
          <p:nvPr/>
        </p:nvCxnSpPr>
        <p:spPr>
          <a:xfrm>
            <a:off x="5435555" y="3614242"/>
            <a:ext cx="285047" cy="4847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E14795B-A4F3-42B1-839A-415C99478CC7}"/>
              </a:ext>
            </a:extLst>
          </p:cNvPr>
          <p:cNvCxnSpPr/>
          <p:nvPr/>
        </p:nvCxnSpPr>
        <p:spPr>
          <a:xfrm>
            <a:off x="16025247" y="1385654"/>
            <a:ext cx="325465" cy="303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51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1181</TotalTime>
  <Words>2167</Words>
  <Application>Microsoft Office PowerPoint</Application>
  <PresentationFormat>自定义</PresentationFormat>
  <Paragraphs>468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monty yvan</dc:creator>
  <cp:lastModifiedBy>monty yvan</cp:lastModifiedBy>
  <cp:revision>34</cp:revision>
  <dcterms:created xsi:type="dcterms:W3CDTF">2018-06-13T12:21:33Z</dcterms:created>
  <dcterms:modified xsi:type="dcterms:W3CDTF">2018-06-14T10:28:01Z</dcterms:modified>
</cp:coreProperties>
</file>