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65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9D13B-173F-4D38-AE57-EC882C3827B9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8C5BD-86C5-4D7C-A0FD-F108E6A86A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21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8C5BD-86C5-4D7C-A0FD-F108E6A86A20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994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5131435"/>
          </a:xfrm>
          <a:custGeom>
            <a:avLst/>
            <a:gdLst/>
            <a:ahLst/>
            <a:cxnLst/>
            <a:rect l="l" t="t" r="r" b="b"/>
            <a:pathLst>
              <a:path w="9144000" h="5131435">
                <a:moveTo>
                  <a:pt x="9143999" y="5131150"/>
                </a:moveTo>
                <a:lnTo>
                  <a:pt x="0" y="5131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31150"/>
                </a:lnTo>
                <a:close/>
              </a:path>
            </a:pathLst>
          </a:custGeom>
          <a:solidFill>
            <a:srgbClr val="D01010">
              <a:alpha val="32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38115" y="482650"/>
            <a:ext cx="2629535" cy="4286250"/>
          </a:xfrm>
          <a:custGeom>
            <a:avLst/>
            <a:gdLst/>
            <a:ahLst/>
            <a:cxnLst/>
            <a:rect l="l" t="t" r="r" b="b"/>
            <a:pathLst>
              <a:path w="2629534" h="4286250">
                <a:moveTo>
                  <a:pt x="2629408" y="1309154"/>
                </a:moveTo>
                <a:lnTo>
                  <a:pt x="2625153" y="1255344"/>
                </a:lnTo>
                <a:lnTo>
                  <a:pt x="2612618" y="1203337"/>
                </a:lnTo>
                <a:lnTo>
                  <a:pt x="2592209" y="1154049"/>
                </a:lnTo>
                <a:lnTo>
                  <a:pt x="2564295" y="1108417"/>
                </a:lnTo>
                <a:lnTo>
                  <a:pt x="2529243" y="1067358"/>
                </a:lnTo>
                <a:lnTo>
                  <a:pt x="1562061" y="100164"/>
                </a:lnTo>
                <a:lnTo>
                  <a:pt x="1527035" y="69557"/>
                </a:lnTo>
                <a:lnTo>
                  <a:pt x="1489138" y="44513"/>
                </a:lnTo>
                <a:lnTo>
                  <a:pt x="1448930" y="25044"/>
                </a:lnTo>
                <a:lnTo>
                  <a:pt x="1407007" y="11137"/>
                </a:lnTo>
                <a:lnTo>
                  <a:pt x="1363916" y="2781"/>
                </a:lnTo>
                <a:lnTo>
                  <a:pt x="1320253" y="0"/>
                </a:lnTo>
                <a:lnTo>
                  <a:pt x="1276591" y="2781"/>
                </a:lnTo>
                <a:lnTo>
                  <a:pt x="1233500" y="11137"/>
                </a:lnTo>
                <a:lnTo>
                  <a:pt x="1191577" y="25044"/>
                </a:lnTo>
                <a:lnTo>
                  <a:pt x="1151369" y="44513"/>
                </a:lnTo>
                <a:lnTo>
                  <a:pt x="1113472" y="69557"/>
                </a:lnTo>
                <a:lnTo>
                  <a:pt x="1078445" y="100164"/>
                </a:lnTo>
                <a:lnTo>
                  <a:pt x="100164" y="1078458"/>
                </a:lnTo>
                <a:lnTo>
                  <a:pt x="69557" y="1113472"/>
                </a:lnTo>
                <a:lnTo>
                  <a:pt x="44513" y="1151369"/>
                </a:lnTo>
                <a:lnTo>
                  <a:pt x="25044" y="1191577"/>
                </a:lnTo>
                <a:lnTo>
                  <a:pt x="11125" y="1233512"/>
                </a:lnTo>
                <a:lnTo>
                  <a:pt x="2781" y="1276591"/>
                </a:lnTo>
                <a:lnTo>
                  <a:pt x="0" y="1320253"/>
                </a:lnTo>
                <a:lnTo>
                  <a:pt x="2781" y="1363916"/>
                </a:lnTo>
                <a:lnTo>
                  <a:pt x="11125" y="1407007"/>
                </a:lnTo>
                <a:lnTo>
                  <a:pt x="25044" y="1448943"/>
                </a:lnTo>
                <a:lnTo>
                  <a:pt x="44513" y="1489138"/>
                </a:lnTo>
                <a:lnTo>
                  <a:pt x="69557" y="1527048"/>
                </a:lnTo>
                <a:lnTo>
                  <a:pt x="100164" y="1562061"/>
                </a:lnTo>
                <a:lnTo>
                  <a:pt x="686549" y="2148471"/>
                </a:lnTo>
                <a:lnTo>
                  <a:pt x="100164" y="2734856"/>
                </a:lnTo>
                <a:lnTo>
                  <a:pt x="69557" y="2769870"/>
                </a:lnTo>
                <a:lnTo>
                  <a:pt x="44513" y="2807766"/>
                </a:lnTo>
                <a:lnTo>
                  <a:pt x="25044" y="2847975"/>
                </a:lnTo>
                <a:lnTo>
                  <a:pt x="11125" y="2889910"/>
                </a:lnTo>
                <a:lnTo>
                  <a:pt x="2781" y="2933001"/>
                </a:lnTo>
                <a:lnTo>
                  <a:pt x="0" y="2976664"/>
                </a:lnTo>
                <a:lnTo>
                  <a:pt x="2781" y="3020326"/>
                </a:lnTo>
                <a:lnTo>
                  <a:pt x="11125" y="3063405"/>
                </a:lnTo>
                <a:lnTo>
                  <a:pt x="25044" y="3105340"/>
                </a:lnTo>
                <a:lnTo>
                  <a:pt x="44513" y="3145548"/>
                </a:lnTo>
                <a:lnTo>
                  <a:pt x="69557" y="3183445"/>
                </a:lnTo>
                <a:lnTo>
                  <a:pt x="100164" y="3218459"/>
                </a:lnTo>
                <a:lnTo>
                  <a:pt x="1067346" y="4185653"/>
                </a:lnTo>
                <a:lnTo>
                  <a:pt x="1102372" y="4216260"/>
                </a:lnTo>
                <a:lnTo>
                  <a:pt x="1140269" y="4241292"/>
                </a:lnTo>
                <a:lnTo>
                  <a:pt x="1180477" y="4260774"/>
                </a:lnTo>
                <a:lnTo>
                  <a:pt x="1222400" y="4274680"/>
                </a:lnTo>
                <a:lnTo>
                  <a:pt x="1265491" y="4283024"/>
                </a:lnTo>
                <a:lnTo>
                  <a:pt x="1309154" y="4285818"/>
                </a:lnTo>
                <a:lnTo>
                  <a:pt x="1352816" y="4283024"/>
                </a:lnTo>
                <a:lnTo>
                  <a:pt x="1395907" y="4274680"/>
                </a:lnTo>
                <a:lnTo>
                  <a:pt x="1437830" y="4260774"/>
                </a:lnTo>
                <a:lnTo>
                  <a:pt x="1478038" y="4241292"/>
                </a:lnTo>
                <a:lnTo>
                  <a:pt x="1515935" y="4216260"/>
                </a:lnTo>
                <a:lnTo>
                  <a:pt x="1550962" y="4185653"/>
                </a:lnTo>
                <a:lnTo>
                  <a:pt x="2529243" y="3207359"/>
                </a:lnTo>
                <a:lnTo>
                  <a:pt x="2564295" y="3166300"/>
                </a:lnTo>
                <a:lnTo>
                  <a:pt x="2592209" y="3120669"/>
                </a:lnTo>
                <a:lnTo>
                  <a:pt x="2612618" y="3071380"/>
                </a:lnTo>
                <a:lnTo>
                  <a:pt x="2625153" y="3019374"/>
                </a:lnTo>
                <a:lnTo>
                  <a:pt x="2629408" y="2965564"/>
                </a:lnTo>
                <a:lnTo>
                  <a:pt x="2625153" y="2911741"/>
                </a:lnTo>
                <a:lnTo>
                  <a:pt x="2612618" y="2859735"/>
                </a:lnTo>
                <a:lnTo>
                  <a:pt x="2592209" y="2810459"/>
                </a:lnTo>
                <a:lnTo>
                  <a:pt x="2564295" y="2764815"/>
                </a:lnTo>
                <a:lnTo>
                  <a:pt x="2529243" y="2723756"/>
                </a:lnTo>
                <a:lnTo>
                  <a:pt x="1942846" y="2137359"/>
                </a:lnTo>
                <a:lnTo>
                  <a:pt x="2529243" y="1550962"/>
                </a:lnTo>
                <a:lnTo>
                  <a:pt x="2564295" y="1509890"/>
                </a:lnTo>
                <a:lnTo>
                  <a:pt x="2592209" y="1464259"/>
                </a:lnTo>
                <a:lnTo>
                  <a:pt x="2612618" y="1414983"/>
                </a:lnTo>
                <a:lnTo>
                  <a:pt x="2625153" y="1362976"/>
                </a:lnTo>
                <a:lnTo>
                  <a:pt x="2629408" y="1309154"/>
                </a:lnTo>
                <a:close/>
              </a:path>
            </a:pathLst>
          </a:custGeom>
          <a:solidFill>
            <a:srgbClr val="F4B9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40071" y="0"/>
            <a:ext cx="3804285" cy="5143500"/>
          </a:xfrm>
          <a:custGeom>
            <a:avLst/>
            <a:gdLst/>
            <a:ahLst/>
            <a:cxnLst/>
            <a:rect l="l" t="t" r="r" b="b"/>
            <a:pathLst>
              <a:path w="3804284" h="5143500">
                <a:moveTo>
                  <a:pt x="3803928" y="5143499"/>
                </a:moveTo>
                <a:lnTo>
                  <a:pt x="2090341" y="5143499"/>
                </a:lnTo>
                <a:lnTo>
                  <a:pt x="250078" y="3303237"/>
                </a:lnTo>
                <a:lnTo>
                  <a:pt x="216734" y="3267979"/>
                </a:lnTo>
                <a:lnTo>
                  <a:pt x="185772" y="3231344"/>
                </a:lnTo>
                <a:lnTo>
                  <a:pt x="157192" y="3193433"/>
                </a:lnTo>
                <a:lnTo>
                  <a:pt x="130993" y="3154348"/>
                </a:lnTo>
                <a:lnTo>
                  <a:pt x="107176" y="3114192"/>
                </a:lnTo>
                <a:lnTo>
                  <a:pt x="85741" y="3073066"/>
                </a:lnTo>
                <a:lnTo>
                  <a:pt x="66687" y="3031073"/>
                </a:lnTo>
                <a:lnTo>
                  <a:pt x="50015" y="2988314"/>
                </a:lnTo>
                <a:lnTo>
                  <a:pt x="35725" y="2944892"/>
                </a:lnTo>
                <a:lnTo>
                  <a:pt x="23817" y="2900909"/>
                </a:lnTo>
                <a:lnTo>
                  <a:pt x="14290" y="2856467"/>
                </a:lnTo>
                <a:lnTo>
                  <a:pt x="7145" y="2811667"/>
                </a:lnTo>
                <a:lnTo>
                  <a:pt x="2381" y="2766612"/>
                </a:lnTo>
                <a:lnTo>
                  <a:pt x="0" y="2721404"/>
                </a:lnTo>
                <a:lnTo>
                  <a:pt x="0" y="2676145"/>
                </a:lnTo>
                <a:lnTo>
                  <a:pt x="2381" y="2630937"/>
                </a:lnTo>
                <a:lnTo>
                  <a:pt x="7145" y="2585882"/>
                </a:lnTo>
                <a:lnTo>
                  <a:pt x="14290" y="2541083"/>
                </a:lnTo>
                <a:lnTo>
                  <a:pt x="23817" y="2496640"/>
                </a:lnTo>
                <a:lnTo>
                  <a:pt x="35725" y="2452657"/>
                </a:lnTo>
                <a:lnTo>
                  <a:pt x="50015" y="2409235"/>
                </a:lnTo>
                <a:lnTo>
                  <a:pt x="66687" y="2366476"/>
                </a:lnTo>
                <a:lnTo>
                  <a:pt x="85741" y="2324483"/>
                </a:lnTo>
                <a:lnTo>
                  <a:pt x="107176" y="2283357"/>
                </a:lnTo>
                <a:lnTo>
                  <a:pt x="130993" y="2243201"/>
                </a:lnTo>
                <a:lnTo>
                  <a:pt x="157192" y="2204116"/>
                </a:lnTo>
                <a:lnTo>
                  <a:pt x="185772" y="2166205"/>
                </a:lnTo>
                <a:lnTo>
                  <a:pt x="216734" y="2129570"/>
                </a:lnTo>
                <a:lnTo>
                  <a:pt x="250078" y="2094312"/>
                </a:lnTo>
                <a:lnTo>
                  <a:pt x="2344391" y="0"/>
                </a:lnTo>
                <a:lnTo>
                  <a:pt x="3803928" y="0"/>
                </a:lnTo>
                <a:lnTo>
                  <a:pt x="3803928" y="514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2757" y="1301420"/>
            <a:ext cx="8078484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5218" y="3265685"/>
            <a:ext cx="7333563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D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D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D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6674" y="399393"/>
            <a:ext cx="7530650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D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3424" y="933478"/>
            <a:ext cx="7537150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8387" y="1301420"/>
            <a:ext cx="252285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0915" algn="just">
              <a:lnSpc>
                <a:spcPct val="100000"/>
              </a:lnSpc>
              <a:spcBef>
                <a:spcPts val="100"/>
              </a:spcBef>
            </a:pPr>
            <a:r>
              <a:rPr sz="3500" b="1" spc="200" dirty="0">
                <a:latin typeface="Trebuchet MS"/>
                <a:cs typeface="Trebuchet MS"/>
              </a:rPr>
              <a:t>V</a:t>
            </a:r>
            <a:r>
              <a:rPr sz="3500" b="1" spc="60" dirty="0">
                <a:latin typeface="Trebuchet MS"/>
                <a:cs typeface="Trebuchet MS"/>
              </a:rPr>
              <a:t>i</a:t>
            </a:r>
            <a:r>
              <a:rPr sz="3500" b="1" spc="120" dirty="0">
                <a:latin typeface="Trebuchet MS"/>
                <a:cs typeface="Trebuchet MS"/>
              </a:rPr>
              <a:t>rtual  </a:t>
            </a:r>
            <a:r>
              <a:rPr sz="3500" b="1" spc="175" dirty="0">
                <a:latin typeface="Trebuchet MS"/>
                <a:cs typeface="Trebuchet MS"/>
              </a:rPr>
              <a:t>Internship </a:t>
            </a:r>
            <a:r>
              <a:rPr sz="3500" b="1" spc="-1045" dirty="0">
                <a:latin typeface="Trebuchet MS"/>
                <a:cs typeface="Trebuchet MS"/>
              </a:rPr>
              <a:t> </a:t>
            </a:r>
            <a:r>
              <a:rPr sz="3500" b="1" spc="114" dirty="0">
                <a:solidFill>
                  <a:srgbClr val="019FAB"/>
                </a:solidFill>
                <a:latin typeface="Trebuchet MS"/>
                <a:cs typeface="Trebuchet MS"/>
              </a:rPr>
              <a:t>Exper</a:t>
            </a:r>
            <a:r>
              <a:rPr sz="3500" b="1" spc="80" dirty="0">
                <a:solidFill>
                  <a:srgbClr val="019FAB"/>
                </a:solidFill>
                <a:latin typeface="Trebuchet MS"/>
                <a:cs typeface="Trebuchet MS"/>
              </a:rPr>
              <a:t>i</a:t>
            </a:r>
            <a:r>
              <a:rPr sz="3500" b="1" spc="145" dirty="0">
                <a:solidFill>
                  <a:srgbClr val="019FAB"/>
                </a:solidFill>
                <a:latin typeface="Trebuchet MS"/>
                <a:cs typeface="Trebuchet MS"/>
              </a:rPr>
              <a:t>ence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3354" y="189900"/>
            <a:ext cx="8330271" cy="4605214"/>
            <a:chOff x="353354" y="189900"/>
            <a:chExt cx="8330271" cy="4605214"/>
          </a:xfrm>
        </p:grpSpPr>
        <p:sp>
          <p:nvSpPr>
            <p:cNvPr id="4" name="object 4"/>
            <p:cNvSpPr/>
            <p:nvPr/>
          </p:nvSpPr>
          <p:spPr>
            <a:xfrm>
              <a:off x="6429375" y="2997049"/>
              <a:ext cx="2254250" cy="1327150"/>
            </a:xfrm>
            <a:custGeom>
              <a:avLst/>
              <a:gdLst/>
              <a:ahLst/>
              <a:cxnLst/>
              <a:rect l="l" t="t" r="r" b="b"/>
              <a:pathLst>
                <a:path w="2254250" h="1327150">
                  <a:moveTo>
                    <a:pt x="2254199" y="1326599"/>
                  </a:moveTo>
                  <a:lnTo>
                    <a:pt x="0" y="1326599"/>
                  </a:lnTo>
                  <a:lnTo>
                    <a:pt x="0" y="0"/>
                  </a:lnTo>
                  <a:lnTo>
                    <a:pt x="2254199" y="0"/>
                  </a:lnTo>
                  <a:lnTo>
                    <a:pt x="2254199" y="1326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575" y="2938877"/>
              <a:ext cx="2015799" cy="1462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354" y="189900"/>
              <a:ext cx="1795074" cy="8315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8975" y="2805025"/>
              <a:ext cx="4182745" cy="1990089"/>
            </a:xfrm>
            <a:custGeom>
              <a:avLst/>
              <a:gdLst/>
              <a:ahLst/>
              <a:cxnLst/>
              <a:rect l="l" t="t" r="r" b="b"/>
              <a:pathLst>
                <a:path w="4182745" h="1990089">
                  <a:moveTo>
                    <a:pt x="3850943" y="1989899"/>
                  </a:moveTo>
                  <a:lnTo>
                    <a:pt x="331656" y="1989899"/>
                  </a:lnTo>
                  <a:lnTo>
                    <a:pt x="282646" y="1986303"/>
                  </a:lnTo>
                  <a:lnTo>
                    <a:pt x="235869" y="1975857"/>
                  </a:lnTo>
                  <a:lnTo>
                    <a:pt x="191838" y="1959074"/>
                  </a:lnTo>
                  <a:lnTo>
                    <a:pt x="151066" y="1936467"/>
                  </a:lnTo>
                  <a:lnTo>
                    <a:pt x="114065" y="1908550"/>
                  </a:lnTo>
                  <a:lnTo>
                    <a:pt x="81349" y="1875834"/>
                  </a:lnTo>
                  <a:lnTo>
                    <a:pt x="53431" y="1838833"/>
                  </a:lnTo>
                  <a:lnTo>
                    <a:pt x="30825" y="1798061"/>
                  </a:lnTo>
                  <a:lnTo>
                    <a:pt x="14042" y="1754030"/>
                  </a:lnTo>
                  <a:lnTo>
                    <a:pt x="3596" y="1707252"/>
                  </a:lnTo>
                  <a:lnTo>
                    <a:pt x="0" y="1658243"/>
                  </a:lnTo>
                  <a:lnTo>
                    <a:pt x="0" y="331656"/>
                  </a:lnTo>
                  <a:lnTo>
                    <a:pt x="3596" y="282646"/>
                  </a:lnTo>
                  <a:lnTo>
                    <a:pt x="14042" y="235869"/>
                  </a:lnTo>
                  <a:lnTo>
                    <a:pt x="30825" y="191838"/>
                  </a:lnTo>
                  <a:lnTo>
                    <a:pt x="53431" y="151066"/>
                  </a:lnTo>
                  <a:lnTo>
                    <a:pt x="81349" y="114065"/>
                  </a:lnTo>
                  <a:lnTo>
                    <a:pt x="114065" y="81349"/>
                  </a:lnTo>
                  <a:lnTo>
                    <a:pt x="151066" y="53431"/>
                  </a:lnTo>
                  <a:lnTo>
                    <a:pt x="191838" y="30825"/>
                  </a:lnTo>
                  <a:lnTo>
                    <a:pt x="235869" y="14042"/>
                  </a:lnTo>
                  <a:lnTo>
                    <a:pt x="282646" y="3596"/>
                  </a:lnTo>
                  <a:lnTo>
                    <a:pt x="331656" y="0"/>
                  </a:lnTo>
                  <a:lnTo>
                    <a:pt x="3850943" y="0"/>
                  </a:lnTo>
                  <a:lnTo>
                    <a:pt x="3903139" y="4131"/>
                  </a:lnTo>
                  <a:lnTo>
                    <a:pt x="3953579" y="16280"/>
                  </a:lnTo>
                  <a:lnTo>
                    <a:pt x="4001373" y="36077"/>
                  </a:lnTo>
                  <a:lnTo>
                    <a:pt x="4045630" y="63153"/>
                  </a:lnTo>
                  <a:lnTo>
                    <a:pt x="4085459" y="97139"/>
                  </a:lnTo>
                  <a:lnTo>
                    <a:pt x="4119446" y="136969"/>
                  </a:lnTo>
                  <a:lnTo>
                    <a:pt x="4146522" y="181226"/>
                  </a:lnTo>
                  <a:lnTo>
                    <a:pt x="4166319" y="229020"/>
                  </a:lnTo>
                  <a:lnTo>
                    <a:pt x="4178468" y="279460"/>
                  </a:lnTo>
                  <a:lnTo>
                    <a:pt x="4182599" y="331656"/>
                  </a:lnTo>
                  <a:lnTo>
                    <a:pt x="4182599" y="1658243"/>
                  </a:lnTo>
                  <a:lnTo>
                    <a:pt x="4179003" y="1707252"/>
                  </a:lnTo>
                  <a:lnTo>
                    <a:pt x="4168557" y="1754030"/>
                  </a:lnTo>
                  <a:lnTo>
                    <a:pt x="4151774" y="1798061"/>
                  </a:lnTo>
                  <a:lnTo>
                    <a:pt x="4129167" y="1838833"/>
                  </a:lnTo>
                  <a:lnTo>
                    <a:pt x="4101250" y="1875834"/>
                  </a:lnTo>
                  <a:lnTo>
                    <a:pt x="4068534" y="1908550"/>
                  </a:lnTo>
                  <a:lnTo>
                    <a:pt x="4031533" y="1936467"/>
                  </a:lnTo>
                  <a:lnTo>
                    <a:pt x="3990761" y="1959074"/>
                  </a:lnTo>
                  <a:lnTo>
                    <a:pt x="3946730" y="1975857"/>
                  </a:lnTo>
                  <a:lnTo>
                    <a:pt x="3899952" y="1986303"/>
                  </a:lnTo>
                  <a:lnTo>
                    <a:pt x="3850943" y="1989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lang="en-US" sz="2800" b="1" dirty="0"/>
            </a:p>
            <a:p>
              <a:r>
                <a:rPr lang="en-US" sz="2400" b="1" dirty="0"/>
                <a:t>Home Credit Score Card Model</a:t>
              </a:r>
            </a:p>
            <a:p>
              <a:endParaRPr lang="en-US" sz="2400" b="1" dirty="0"/>
            </a:p>
            <a:p>
              <a:r>
                <a:rPr lang="en-US" sz="1600" dirty="0"/>
                <a:t>By : Thesion Marta Sianipar</a:t>
              </a:r>
            </a:p>
          </p:txBody>
        </p:sp>
        <p:sp>
          <p:nvSpPr>
            <p:cNvPr id="8" name="object 8"/>
            <p:cNvSpPr/>
            <p:nvPr/>
          </p:nvSpPr>
          <p:spPr>
            <a:xfrm>
              <a:off x="488975" y="2805025"/>
              <a:ext cx="4182745" cy="1990089"/>
            </a:xfrm>
            <a:custGeom>
              <a:avLst/>
              <a:gdLst/>
              <a:ahLst/>
              <a:cxnLst/>
              <a:rect l="l" t="t" r="r" b="b"/>
              <a:pathLst>
                <a:path w="4182745" h="1990089">
                  <a:moveTo>
                    <a:pt x="0" y="331656"/>
                  </a:moveTo>
                  <a:lnTo>
                    <a:pt x="3596" y="282646"/>
                  </a:lnTo>
                  <a:lnTo>
                    <a:pt x="14042" y="235869"/>
                  </a:lnTo>
                  <a:lnTo>
                    <a:pt x="30825" y="191838"/>
                  </a:lnTo>
                  <a:lnTo>
                    <a:pt x="53431" y="151066"/>
                  </a:lnTo>
                  <a:lnTo>
                    <a:pt x="81349" y="114065"/>
                  </a:lnTo>
                  <a:lnTo>
                    <a:pt x="114065" y="81349"/>
                  </a:lnTo>
                  <a:lnTo>
                    <a:pt x="151066" y="53431"/>
                  </a:lnTo>
                  <a:lnTo>
                    <a:pt x="191838" y="30825"/>
                  </a:lnTo>
                  <a:lnTo>
                    <a:pt x="235869" y="14042"/>
                  </a:lnTo>
                  <a:lnTo>
                    <a:pt x="282646" y="3596"/>
                  </a:lnTo>
                  <a:lnTo>
                    <a:pt x="331656" y="0"/>
                  </a:lnTo>
                  <a:lnTo>
                    <a:pt x="3850943" y="0"/>
                  </a:lnTo>
                  <a:lnTo>
                    <a:pt x="3903139" y="4131"/>
                  </a:lnTo>
                  <a:lnTo>
                    <a:pt x="3953579" y="16280"/>
                  </a:lnTo>
                  <a:lnTo>
                    <a:pt x="4001373" y="36077"/>
                  </a:lnTo>
                  <a:lnTo>
                    <a:pt x="4045630" y="63153"/>
                  </a:lnTo>
                  <a:lnTo>
                    <a:pt x="4085459" y="97139"/>
                  </a:lnTo>
                  <a:lnTo>
                    <a:pt x="4119446" y="136969"/>
                  </a:lnTo>
                  <a:lnTo>
                    <a:pt x="4146522" y="181226"/>
                  </a:lnTo>
                  <a:lnTo>
                    <a:pt x="4166319" y="229020"/>
                  </a:lnTo>
                  <a:lnTo>
                    <a:pt x="4178468" y="279460"/>
                  </a:lnTo>
                  <a:lnTo>
                    <a:pt x="4182599" y="331656"/>
                  </a:lnTo>
                  <a:lnTo>
                    <a:pt x="4182599" y="1658243"/>
                  </a:lnTo>
                  <a:lnTo>
                    <a:pt x="4179003" y="1707252"/>
                  </a:lnTo>
                  <a:lnTo>
                    <a:pt x="4168557" y="1754030"/>
                  </a:lnTo>
                  <a:lnTo>
                    <a:pt x="4151774" y="1798061"/>
                  </a:lnTo>
                  <a:lnTo>
                    <a:pt x="4129167" y="1838833"/>
                  </a:lnTo>
                  <a:lnTo>
                    <a:pt x="4101250" y="1875834"/>
                  </a:lnTo>
                  <a:lnTo>
                    <a:pt x="4068534" y="1908550"/>
                  </a:lnTo>
                  <a:lnTo>
                    <a:pt x="4031533" y="1936467"/>
                  </a:lnTo>
                  <a:lnTo>
                    <a:pt x="3990761" y="1959074"/>
                  </a:lnTo>
                  <a:lnTo>
                    <a:pt x="3946730" y="1975857"/>
                  </a:lnTo>
                  <a:lnTo>
                    <a:pt x="3899952" y="1986303"/>
                  </a:lnTo>
                  <a:lnTo>
                    <a:pt x="3850943" y="1989899"/>
                  </a:lnTo>
                  <a:lnTo>
                    <a:pt x="331656" y="1989899"/>
                  </a:lnTo>
                  <a:lnTo>
                    <a:pt x="282646" y="1986303"/>
                  </a:lnTo>
                  <a:lnTo>
                    <a:pt x="235869" y="1975857"/>
                  </a:lnTo>
                  <a:lnTo>
                    <a:pt x="191838" y="1959074"/>
                  </a:lnTo>
                  <a:lnTo>
                    <a:pt x="151066" y="1936467"/>
                  </a:lnTo>
                  <a:lnTo>
                    <a:pt x="114065" y="1908550"/>
                  </a:lnTo>
                  <a:lnTo>
                    <a:pt x="81349" y="1875834"/>
                  </a:lnTo>
                  <a:lnTo>
                    <a:pt x="53431" y="1838833"/>
                  </a:lnTo>
                  <a:lnTo>
                    <a:pt x="30825" y="1798061"/>
                  </a:lnTo>
                  <a:lnTo>
                    <a:pt x="14042" y="1754030"/>
                  </a:lnTo>
                  <a:lnTo>
                    <a:pt x="3596" y="1707252"/>
                  </a:lnTo>
                  <a:lnTo>
                    <a:pt x="0" y="1658243"/>
                  </a:lnTo>
                  <a:lnTo>
                    <a:pt x="0" y="3316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277472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5" dirty="0"/>
              <a:t>Sub-</a:t>
            </a:r>
            <a:r>
              <a:rPr lang="en-US" spc="165" dirty="0" err="1"/>
              <a:t>bab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803424" y="934596"/>
            <a:ext cx="8136890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dirty="0">
                <a:latin typeface="Tahoma"/>
                <a:cs typeface="Tahoma"/>
              </a:rPr>
              <a:t>Problem Research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dirty="0">
                <a:latin typeface="Tahoma"/>
                <a:cs typeface="Tahoma"/>
              </a:rPr>
              <a:t>Data Pre-Processing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dirty="0">
                <a:latin typeface="Tahoma"/>
                <a:cs typeface="Tahoma"/>
              </a:rPr>
              <a:t>Data Visualization and Business Insight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dirty="0">
                <a:latin typeface="Tahoma"/>
                <a:cs typeface="Tahoma"/>
              </a:rPr>
              <a:t>Machine Learning Implementation and Evaluation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dirty="0">
                <a:latin typeface="Tahoma"/>
                <a:cs typeface="Tahoma"/>
              </a:rPr>
              <a:t>Business Recommendation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384152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5" dirty="0"/>
              <a:t>Problem </a:t>
            </a:r>
            <a:r>
              <a:rPr lang="en-US" spc="45" dirty="0" err="1"/>
              <a:t>Researsch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782712" y="1123950"/>
            <a:ext cx="7578576" cy="2064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ID" sz="1300" dirty="0">
                <a:latin typeface="Tahoma"/>
                <a:cs typeface="Tahoma"/>
              </a:rPr>
              <a:t>Home Credit </a:t>
            </a:r>
            <a:r>
              <a:rPr lang="en-ID" sz="1300" dirty="0" err="1">
                <a:latin typeface="Tahoma"/>
                <a:cs typeface="Tahoma"/>
              </a:rPr>
              <a:t>saat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ini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sedang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menggunakan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berbagai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macam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metode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statistik</a:t>
            </a:r>
            <a:r>
              <a:rPr lang="en-ID" sz="1300" dirty="0">
                <a:latin typeface="Tahoma"/>
                <a:cs typeface="Tahoma"/>
              </a:rPr>
              <a:t> dan Machine Learning </a:t>
            </a:r>
            <a:r>
              <a:rPr lang="en-ID" sz="1300" dirty="0" err="1">
                <a:latin typeface="Tahoma"/>
                <a:cs typeface="Tahoma"/>
              </a:rPr>
              <a:t>untuk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membuat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prediksi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skor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kredit</a:t>
            </a:r>
            <a:r>
              <a:rPr lang="en-ID" sz="1300" dirty="0">
                <a:latin typeface="Tahoma"/>
                <a:cs typeface="Tahoma"/>
              </a:rPr>
              <a:t>. </a:t>
            </a:r>
            <a:r>
              <a:rPr lang="en-ID" sz="1300" dirty="0" err="1">
                <a:latin typeface="Tahoma"/>
                <a:cs typeface="Tahoma"/>
              </a:rPr>
              <a:t>Sekarang</a:t>
            </a:r>
            <a:r>
              <a:rPr lang="en-ID" sz="1300" dirty="0">
                <a:latin typeface="Tahoma"/>
                <a:cs typeface="Tahoma"/>
              </a:rPr>
              <a:t>, kami </a:t>
            </a:r>
            <a:r>
              <a:rPr lang="en-ID" sz="1300" dirty="0" err="1">
                <a:latin typeface="Tahoma"/>
                <a:cs typeface="Tahoma"/>
              </a:rPr>
              <a:t>meminta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anda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untuk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membuka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potensi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maksimal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dari</a:t>
            </a:r>
            <a:r>
              <a:rPr lang="en-ID" sz="1300" dirty="0">
                <a:latin typeface="Tahoma"/>
                <a:cs typeface="Tahoma"/>
              </a:rPr>
              <a:t> data kami. </a:t>
            </a:r>
            <a:r>
              <a:rPr lang="en-ID" sz="1300" dirty="0" err="1">
                <a:latin typeface="Tahoma"/>
                <a:cs typeface="Tahoma"/>
              </a:rPr>
              <a:t>Dengan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melakukannya</a:t>
            </a:r>
            <a:r>
              <a:rPr lang="en-ID" sz="1300" dirty="0">
                <a:latin typeface="Tahoma"/>
                <a:cs typeface="Tahoma"/>
              </a:rPr>
              <a:t>, </a:t>
            </a:r>
            <a:r>
              <a:rPr lang="en-ID" sz="1300" dirty="0" err="1">
                <a:latin typeface="Tahoma"/>
                <a:cs typeface="Tahoma"/>
              </a:rPr>
              <a:t>kita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dapat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memastikan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pelanggan</a:t>
            </a:r>
            <a:r>
              <a:rPr lang="en-ID" sz="1300" dirty="0">
                <a:latin typeface="Tahoma"/>
                <a:cs typeface="Tahoma"/>
              </a:rPr>
              <a:t> yang </a:t>
            </a:r>
            <a:r>
              <a:rPr lang="en-ID" sz="1300" dirty="0" err="1">
                <a:latin typeface="Tahoma"/>
                <a:cs typeface="Tahoma"/>
              </a:rPr>
              <a:t>mampu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melakukan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pelunasan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tidak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ditolak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ketika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melakukan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pengajuan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pinjaman</a:t>
            </a:r>
            <a:r>
              <a:rPr lang="en-ID" sz="1300" dirty="0">
                <a:latin typeface="Tahoma"/>
                <a:cs typeface="Tahoma"/>
              </a:rPr>
              <a:t>, dan </a:t>
            </a:r>
            <a:r>
              <a:rPr lang="en-ID" sz="1300" dirty="0" err="1">
                <a:latin typeface="Tahoma"/>
                <a:cs typeface="Tahoma"/>
              </a:rPr>
              <a:t>pinjaman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datap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diberikan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dengan</a:t>
            </a:r>
            <a:r>
              <a:rPr lang="en-ID" sz="1300" dirty="0">
                <a:latin typeface="Tahoma"/>
                <a:cs typeface="Tahoma"/>
              </a:rPr>
              <a:t> principal, maturity, dan repayment calendar yang </a:t>
            </a:r>
            <a:r>
              <a:rPr lang="en-ID" sz="1300" dirty="0" err="1">
                <a:latin typeface="Tahoma"/>
                <a:cs typeface="Tahoma"/>
              </a:rPr>
              <a:t>akan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memotivsi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pelanggan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untuk</a:t>
            </a:r>
            <a:r>
              <a:rPr lang="en-ID" sz="1300" dirty="0">
                <a:latin typeface="Tahoma"/>
                <a:cs typeface="Tahoma"/>
              </a:rPr>
              <a:t> </a:t>
            </a:r>
            <a:r>
              <a:rPr lang="en-ID" sz="1300" dirty="0" err="1">
                <a:latin typeface="Tahoma"/>
                <a:cs typeface="Tahoma"/>
              </a:rPr>
              <a:t>sukses</a:t>
            </a:r>
            <a:r>
              <a:rPr lang="en-US" sz="1300" dirty="0">
                <a:latin typeface="Tahoma"/>
                <a:cs typeface="Tahoma"/>
              </a:rPr>
              <a:t>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300" dirty="0">
              <a:latin typeface="Tahoma"/>
              <a:cs typeface="Tahoma"/>
            </a:endParaRP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Dataset yang digunakan adalah application_train.csv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latin typeface="Tahoma"/>
              <a:cs typeface="Tahoma"/>
            </a:endParaRP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Dua Model Machine Learning yang digunakan adalah Logistic Regression, </a:t>
            </a:r>
            <a:r>
              <a:rPr lang="en-US" sz="1300" dirty="0" err="1">
                <a:latin typeface="Tahoma"/>
                <a:cs typeface="Tahoma"/>
              </a:rPr>
              <a:t>XGBoost</a:t>
            </a:r>
            <a:r>
              <a:rPr lang="en-US" sz="1300" dirty="0">
                <a:latin typeface="Tahoma"/>
                <a:cs typeface="Tahoma"/>
              </a:rPr>
              <a:t> Classifier.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43749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Tahoma"/>
                <a:cs typeface="Tahoma"/>
              </a:rPr>
              <a:t>Data 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9055" y="1200150"/>
            <a:ext cx="749674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Melakukan </a:t>
            </a:r>
            <a:r>
              <a:rPr lang="en-US" sz="1300" dirty="0" err="1">
                <a:latin typeface="Tahoma"/>
                <a:cs typeface="Tahoma"/>
              </a:rPr>
              <a:t>pemeriksaan</a:t>
            </a:r>
            <a:r>
              <a:rPr lang="en-US" sz="1300" dirty="0">
                <a:latin typeface="Tahoma"/>
                <a:cs typeface="Tahoma"/>
              </a:rPr>
              <a:t> missing value dan </a:t>
            </a:r>
            <a:r>
              <a:rPr lang="en-US" sz="1300" dirty="0" err="1">
                <a:latin typeface="Tahoma"/>
                <a:cs typeface="Tahoma"/>
              </a:rPr>
              <a:t>menghapus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variabel</a:t>
            </a:r>
            <a:r>
              <a:rPr lang="en-US" sz="1300" dirty="0">
                <a:latin typeface="Tahoma"/>
                <a:cs typeface="Tahoma"/>
              </a:rPr>
              <a:t> yang memiliki missing value.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 err="1">
                <a:latin typeface="Tahoma"/>
                <a:cs typeface="Tahoma"/>
              </a:rPr>
              <a:t>Memeriksa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adanya</a:t>
            </a:r>
            <a:r>
              <a:rPr lang="en-US" sz="1300" dirty="0">
                <a:latin typeface="Tahoma"/>
                <a:cs typeface="Tahoma"/>
              </a:rPr>
              <a:t> data </a:t>
            </a:r>
            <a:r>
              <a:rPr lang="en-US" sz="1300" dirty="0" err="1">
                <a:latin typeface="Tahoma"/>
                <a:cs typeface="Tahoma"/>
              </a:rPr>
              <a:t>duplikat</a:t>
            </a:r>
            <a:r>
              <a:rPr lang="en-US" sz="1300" dirty="0">
                <a:latin typeface="Tahoma"/>
                <a:cs typeface="Tahoma"/>
              </a:rPr>
              <a:t> dan tidak </a:t>
            </a:r>
            <a:r>
              <a:rPr lang="en-US" sz="1300" dirty="0" err="1">
                <a:latin typeface="Tahoma"/>
                <a:cs typeface="Tahoma"/>
              </a:rPr>
              <a:t>menemukan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duplikat</a:t>
            </a:r>
            <a:r>
              <a:rPr lang="en-US" sz="1300" dirty="0">
                <a:latin typeface="Tahoma"/>
                <a:cs typeface="Tahoma"/>
              </a:rPr>
              <a:t>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 err="1">
                <a:latin typeface="Tahoma"/>
                <a:cs typeface="Tahoma"/>
              </a:rPr>
              <a:t>Mengecek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ejaan</a:t>
            </a:r>
            <a:r>
              <a:rPr lang="en-US" sz="1300" dirty="0">
                <a:latin typeface="Tahoma"/>
                <a:cs typeface="Tahoma"/>
              </a:rPr>
              <a:t> kata dan </a:t>
            </a:r>
            <a:r>
              <a:rPr lang="en-US" sz="1300" dirty="0" err="1">
                <a:latin typeface="Tahoma"/>
                <a:cs typeface="Tahoma"/>
              </a:rPr>
              <a:t>menemukan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kesalahan</a:t>
            </a:r>
            <a:r>
              <a:rPr lang="en-US" sz="1300" dirty="0">
                <a:latin typeface="Tahoma"/>
                <a:cs typeface="Tahoma"/>
              </a:rPr>
              <a:t> pada </a:t>
            </a:r>
            <a:r>
              <a:rPr lang="en-US" sz="1300" dirty="0" err="1">
                <a:latin typeface="Tahoma"/>
                <a:cs typeface="Tahoma"/>
              </a:rPr>
              <a:t>kolom</a:t>
            </a:r>
            <a:r>
              <a:rPr lang="en-US" sz="1300" dirty="0">
                <a:latin typeface="Tahoma"/>
                <a:cs typeface="Tahoma"/>
              </a:rPr>
              <a:t> CODE_GENDER dan NAME_INCOME_TYPE, yang </a:t>
            </a:r>
            <a:r>
              <a:rPr lang="en-US" sz="1300" dirty="0" err="1">
                <a:latin typeface="Tahoma"/>
                <a:cs typeface="Tahoma"/>
              </a:rPr>
              <a:t>kemudian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dihapus</a:t>
            </a:r>
            <a:r>
              <a:rPr lang="en-US" sz="1300" dirty="0">
                <a:latin typeface="Tahoma"/>
                <a:cs typeface="Tahoma"/>
              </a:rPr>
              <a:t>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Melakukan feature engineering dengan </a:t>
            </a:r>
            <a:r>
              <a:rPr lang="en-US" sz="1300" dirty="0" err="1">
                <a:latin typeface="Tahoma"/>
                <a:cs typeface="Tahoma"/>
              </a:rPr>
              <a:t>menambahkan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kolom</a:t>
            </a:r>
            <a:r>
              <a:rPr lang="en-US" sz="1300" dirty="0">
                <a:latin typeface="Tahoma"/>
                <a:cs typeface="Tahoma"/>
              </a:rPr>
              <a:t> AGE yang </a:t>
            </a:r>
            <a:r>
              <a:rPr lang="en-US" sz="1300" dirty="0" err="1">
                <a:latin typeface="Tahoma"/>
                <a:cs typeface="Tahoma"/>
              </a:rPr>
              <a:t>berisi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umur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klien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dalam</a:t>
            </a:r>
            <a:r>
              <a:rPr lang="en-US" sz="1300" dirty="0">
                <a:latin typeface="Tahoma"/>
                <a:cs typeface="Tahoma"/>
              </a:rPr>
              <a:t> tahun (</a:t>
            </a:r>
            <a:r>
              <a:rPr lang="en-US" sz="1300" dirty="0" err="1">
                <a:latin typeface="Tahoma"/>
                <a:cs typeface="Tahoma"/>
              </a:rPr>
              <a:t>dalam</a:t>
            </a:r>
            <a:r>
              <a:rPr lang="en-US" sz="1300" dirty="0">
                <a:latin typeface="Tahoma"/>
                <a:cs typeface="Tahoma"/>
              </a:rPr>
              <a:t> format integer).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 err="1">
                <a:latin typeface="Tahoma"/>
                <a:cs typeface="Tahoma"/>
              </a:rPr>
              <a:t>Mengubah</a:t>
            </a:r>
            <a:r>
              <a:rPr lang="en-US" sz="1300" dirty="0">
                <a:latin typeface="Tahoma"/>
                <a:cs typeface="Tahoma"/>
              </a:rPr>
              <a:t> data </a:t>
            </a:r>
            <a:r>
              <a:rPr lang="en-US" sz="1300" dirty="0" err="1">
                <a:latin typeface="Tahoma"/>
                <a:cs typeface="Tahoma"/>
              </a:rPr>
              <a:t>kategorikal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menjadi</a:t>
            </a:r>
            <a:r>
              <a:rPr lang="en-US" sz="1300" dirty="0">
                <a:latin typeface="Tahoma"/>
                <a:cs typeface="Tahoma"/>
              </a:rPr>
              <a:t> biner.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 err="1">
                <a:latin typeface="Tahoma"/>
                <a:cs typeface="Tahoma"/>
              </a:rPr>
              <a:t>Membagi</a:t>
            </a:r>
            <a:r>
              <a:rPr lang="en-US" sz="1300" dirty="0">
                <a:latin typeface="Tahoma"/>
                <a:cs typeface="Tahoma"/>
              </a:rPr>
              <a:t> dataset </a:t>
            </a:r>
            <a:r>
              <a:rPr lang="en-US" sz="1300" dirty="0" err="1">
                <a:latin typeface="Tahoma"/>
                <a:cs typeface="Tahoma"/>
              </a:rPr>
              <a:t>menjadi</a:t>
            </a:r>
            <a:r>
              <a:rPr lang="en-US" sz="1300" dirty="0">
                <a:latin typeface="Tahoma"/>
                <a:cs typeface="Tahoma"/>
              </a:rPr>
              <a:t> 70% data training dan 30% data testing.</a:t>
            </a: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Tahoma"/>
                <a:cs typeface="Tahoma"/>
              </a:rPr>
              <a:t>Melakukan oversampling (SMOTE) </a:t>
            </a:r>
            <a:r>
              <a:rPr lang="en-US" sz="1300" dirty="0" err="1">
                <a:latin typeface="Tahoma"/>
                <a:cs typeface="Tahoma"/>
              </a:rPr>
              <a:t>untuk</a:t>
            </a:r>
            <a:r>
              <a:rPr lang="en-US" sz="1300" dirty="0">
                <a:latin typeface="Tahoma"/>
                <a:cs typeface="Tahoma"/>
              </a:rPr>
              <a:t> </a:t>
            </a:r>
            <a:r>
              <a:rPr lang="en-US" sz="1300" dirty="0" err="1">
                <a:latin typeface="Tahoma"/>
                <a:cs typeface="Tahoma"/>
              </a:rPr>
              <a:t>menyeimbangkan</a:t>
            </a:r>
            <a:r>
              <a:rPr lang="en-US" sz="1300" dirty="0">
                <a:latin typeface="Tahoma"/>
                <a:cs typeface="Tahoma"/>
              </a:rPr>
              <a:t> data.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424" y="417678"/>
            <a:ext cx="635612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>
                <a:latin typeface="Tahoma"/>
                <a:cs typeface="Tahoma"/>
              </a:rPr>
              <a:t>Data Visualization and Business Insight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781993" y="1885950"/>
            <a:ext cx="3258989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Mayoritas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(197.056)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berhasil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membayar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pinjaman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tepat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waktu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sedangkan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98.528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mengalami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kesulitan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pembayaran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Selain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itu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jumlah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perempuan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dataset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banyak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daripada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laki-laki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perempuan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juga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tingkat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keberhasilan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tinggi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melunasi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pinjaman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tepat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waktu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dibandingkan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laki-laki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48ABAE-57E4-FB53-403A-4B93C73A6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76340"/>
            <a:ext cx="4271131" cy="32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559412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ahoma"/>
                <a:cs typeface="Tahoma"/>
              </a:rPr>
              <a:t>Data Visualization and Business Insight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792386" y="1657350"/>
            <a:ext cx="758961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Klien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berusia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muda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risiko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tinggi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gagal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membayar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pinjaman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 Tingkat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kegagalan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pembayaran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melebihi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10%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kelompok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usia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terendah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sementara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tingkat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kegagalan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tersebut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bawah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5%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kelompok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usia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tertua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FC4F8E-D3D2-3FD5-A416-52BE1C7E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95550"/>
            <a:ext cx="4076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27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620372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ahoma"/>
                <a:cs typeface="Tahoma"/>
              </a:rPr>
              <a:t>Machine Learning Implementation and 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674" y="1504950"/>
            <a:ext cx="522979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Ada 3 Model Machine Learning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Söhne"/>
              </a:rPr>
              <a:t>menggunakan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hyperparameter tuning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1400" dirty="0">
                <a:solidFill>
                  <a:srgbClr val="374151"/>
                </a:solidFill>
                <a:latin typeface="Söhne"/>
              </a:rPr>
              <a:t>Logistic Regression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D" sz="1400" dirty="0" err="1">
                <a:solidFill>
                  <a:srgbClr val="374151"/>
                </a:solidFill>
                <a:latin typeface="Söhne"/>
              </a:rPr>
              <a:t>XGBoost</a:t>
            </a:r>
            <a:r>
              <a:rPr lang="en-ID" sz="1400" dirty="0">
                <a:solidFill>
                  <a:srgbClr val="374151"/>
                </a:solidFill>
                <a:latin typeface="Söhne"/>
              </a:rPr>
              <a:t> Classifier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04A61-0B35-F503-3337-67F37935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74" y="2415509"/>
            <a:ext cx="3231926" cy="1421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F2A93-A7A5-7D21-5907-6E0E7E0C43A1}"/>
              </a:ext>
            </a:extLst>
          </p:cNvPr>
          <p:cNvSpPr txBox="1"/>
          <p:nvPr/>
        </p:nvSpPr>
        <p:spPr>
          <a:xfrm>
            <a:off x="685800" y="4019550"/>
            <a:ext cx="762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Home Credit,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Classifier. Model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0.917690.</a:t>
            </a:r>
          </a:p>
        </p:txBody>
      </p:sp>
    </p:spTree>
    <p:extLst>
      <p:ext uri="{BB962C8B-B14F-4D97-AF65-F5344CB8AC3E}">
        <p14:creationId xmlns:p14="http://schemas.microsoft.com/office/powerpoint/2010/main" val="400690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74" y="399393"/>
            <a:ext cx="64323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ahoma"/>
                <a:cs typeface="Tahoma"/>
              </a:rPr>
              <a:t>Business Recommendation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5550" y="350200"/>
            <a:ext cx="707399" cy="530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E0A5C-1DD2-CEC9-799D-53B4FB9A060B}"/>
              </a:ext>
            </a:extLst>
          </p:cNvPr>
          <p:cNvSpPr txBox="1"/>
          <p:nvPr/>
        </p:nvSpPr>
        <p:spPr>
          <a:xfrm>
            <a:off x="838200" y="1352550"/>
            <a:ext cx="75438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1400" dirty="0"/>
              <a:t>Home Credit Indonesia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perhatian</a:t>
            </a:r>
            <a:r>
              <a:rPr lang="en-ID" sz="1400" dirty="0"/>
              <a:t> </a:t>
            </a:r>
            <a:r>
              <a:rPr lang="en-ID" sz="1400" dirty="0" err="1"/>
              <a:t>khusus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</a:t>
            </a:r>
            <a:r>
              <a:rPr lang="en-ID" sz="1400" dirty="0" err="1"/>
              <a:t>pelanggan</a:t>
            </a:r>
            <a:r>
              <a:rPr lang="en-ID" sz="1400" dirty="0"/>
              <a:t> yang </a:t>
            </a:r>
            <a:r>
              <a:rPr lang="en-ID" sz="1400" dirty="0" err="1"/>
              <a:t>memenuhi</a:t>
            </a:r>
            <a:r>
              <a:rPr lang="en-ID" sz="1400" dirty="0"/>
              <a:t> </a:t>
            </a:r>
            <a:r>
              <a:rPr lang="en-ID" sz="1400" dirty="0" err="1"/>
              <a:t>kriteria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: </a:t>
            </a:r>
            <a:r>
              <a:rPr lang="en-ID" sz="1400" dirty="0" err="1"/>
              <a:t>memilih</a:t>
            </a:r>
            <a:r>
              <a:rPr lang="en-ID" sz="1400" dirty="0"/>
              <a:t> </a:t>
            </a:r>
            <a:r>
              <a:rPr lang="en-ID" sz="1400" dirty="0" err="1"/>
              <a:t>pinjaman</a:t>
            </a:r>
            <a:r>
              <a:rPr lang="en-ID" sz="1400" dirty="0"/>
              <a:t> </a:t>
            </a:r>
            <a:r>
              <a:rPr lang="en-ID" sz="1400" dirty="0" err="1"/>
              <a:t>tunai</a:t>
            </a:r>
            <a:r>
              <a:rPr lang="en-ID" sz="1400" dirty="0"/>
              <a:t>,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pekerjaan</a:t>
            </a:r>
            <a:r>
              <a:rPr lang="en-ID" sz="1400" dirty="0"/>
              <a:t>,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menikah</a:t>
            </a:r>
            <a:r>
              <a:rPr lang="en-ID" sz="1400" dirty="0"/>
              <a:t>, dan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rumah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apartemen</a:t>
            </a:r>
            <a:r>
              <a:rPr lang="en-ID" sz="1400" dirty="0"/>
              <a:t>. </a:t>
            </a:r>
            <a:r>
              <a:rPr lang="en-ID" sz="1400" dirty="0" err="1"/>
              <a:t>Kelompok</a:t>
            </a:r>
            <a:r>
              <a:rPr lang="en-ID" sz="1400" dirty="0"/>
              <a:t> </a:t>
            </a:r>
            <a:r>
              <a:rPr lang="en-ID" sz="1400" dirty="0" err="1"/>
              <a:t>pelanggan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persentase</a:t>
            </a:r>
            <a:r>
              <a:rPr lang="en-ID" sz="1400" dirty="0"/>
              <a:t> </a:t>
            </a:r>
            <a:r>
              <a:rPr lang="en-ID" sz="1400" dirty="0" err="1"/>
              <a:t>tertinggi</a:t>
            </a:r>
            <a:r>
              <a:rPr lang="en-ID" sz="1400" dirty="0"/>
              <a:t> yang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mengalami</a:t>
            </a:r>
            <a:r>
              <a:rPr lang="en-ID" sz="1400" dirty="0"/>
              <a:t> </a:t>
            </a:r>
            <a:r>
              <a:rPr lang="en-ID" sz="1400" dirty="0" err="1"/>
              <a:t>kesulitan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pembayaran</a:t>
            </a:r>
            <a:r>
              <a:rPr lang="en-ID" sz="1400" dirty="0"/>
              <a:t>.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perhatian</a:t>
            </a:r>
            <a:r>
              <a:rPr lang="en-ID" sz="1400" dirty="0"/>
              <a:t> </a:t>
            </a:r>
            <a:r>
              <a:rPr lang="en-ID" sz="1400" dirty="0" err="1"/>
              <a:t>khusus</a:t>
            </a:r>
            <a:r>
              <a:rPr lang="en-ID" sz="1400" dirty="0"/>
              <a:t>, </a:t>
            </a:r>
            <a:r>
              <a:rPr lang="en-ID" sz="1400" dirty="0" err="1"/>
              <a:t>beberapa</a:t>
            </a:r>
            <a:r>
              <a:rPr lang="en-ID" sz="1400" dirty="0"/>
              <a:t> saran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dipertimbangkan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kelonggaran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jangka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pembayaran</a:t>
            </a:r>
            <a:r>
              <a:rPr lang="en-ID" sz="1400" dirty="0"/>
              <a:t>, </a:t>
            </a:r>
            <a:r>
              <a:rPr lang="en-ID" sz="1400" dirty="0" err="1"/>
              <a:t>mengurangi</a:t>
            </a:r>
            <a:r>
              <a:rPr lang="en-ID" sz="1400" dirty="0"/>
              <a:t> </a:t>
            </a:r>
            <a:r>
              <a:rPr lang="en-ID" sz="1400" dirty="0" err="1"/>
              <a:t>jumlah</a:t>
            </a:r>
            <a:r>
              <a:rPr lang="en-ID" sz="1400" dirty="0"/>
              <a:t> </a:t>
            </a:r>
            <a:r>
              <a:rPr lang="en-ID" sz="1400" dirty="0" err="1"/>
              <a:t>angsuran</a:t>
            </a:r>
            <a:r>
              <a:rPr lang="en-ID" sz="1400" dirty="0"/>
              <a:t> yang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dibayarkan</a:t>
            </a:r>
            <a:r>
              <a:rPr lang="en-ID" sz="1400" dirty="0"/>
              <a:t>,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batas </a:t>
            </a:r>
            <a:r>
              <a:rPr lang="en-ID" sz="1400" dirty="0" err="1"/>
              <a:t>pinjaman</a:t>
            </a:r>
            <a:r>
              <a:rPr lang="en-ID" sz="1400" dirty="0"/>
              <a:t>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akses</a:t>
            </a:r>
            <a:r>
              <a:rPr lang="en-ID" sz="1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D" sz="1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mengatasi</a:t>
            </a:r>
            <a:r>
              <a:rPr lang="en-ID" sz="1400" dirty="0"/>
              <a:t> </a:t>
            </a:r>
            <a:r>
              <a:rPr lang="en-ID" sz="1400" dirty="0" err="1"/>
              <a:t>risiko</a:t>
            </a:r>
            <a:r>
              <a:rPr lang="en-ID" sz="1400" dirty="0"/>
              <a:t> </a:t>
            </a:r>
            <a:r>
              <a:rPr lang="en-ID" sz="1400" dirty="0" err="1"/>
              <a:t>gagal</a:t>
            </a:r>
            <a:r>
              <a:rPr lang="en-ID" sz="1400" dirty="0"/>
              <a:t> </a:t>
            </a:r>
            <a:r>
              <a:rPr lang="en-ID" sz="1400" dirty="0" err="1"/>
              <a:t>bayar</a:t>
            </a:r>
            <a:r>
              <a:rPr lang="en-ID" sz="1400" dirty="0"/>
              <a:t> pada </a:t>
            </a:r>
            <a:r>
              <a:rPr lang="en-ID" sz="1400" dirty="0" err="1"/>
              <a:t>klien</a:t>
            </a:r>
            <a:r>
              <a:rPr lang="en-ID" sz="1400" dirty="0"/>
              <a:t> </a:t>
            </a:r>
            <a:r>
              <a:rPr lang="en-ID" sz="1400" dirty="0" err="1"/>
              <a:t>muda</a:t>
            </a:r>
            <a:r>
              <a:rPr lang="en-ID" sz="1400" dirty="0"/>
              <a:t>, </a:t>
            </a:r>
            <a:r>
              <a:rPr lang="en-ID" sz="1400" dirty="0" err="1"/>
              <a:t>rekomendasi</a:t>
            </a:r>
            <a:r>
              <a:rPr lang="en-ID" sz="1400" dirty="0"/>
              <a:t> </a:t>
            </a:r>
            <a:r>
              <a:rPr lang="en-ID" sz="1400" dirty="0" err="1"/>
              <a:t>termasuk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penilaian</a:t>
            </a:r>
            <a:r>
              <a:rPr lang="en-ID" sz="1400" dirty="0"/>
              <a:t> </a:t>
            </a:r>
            <a:r>
              <a:rPr lang="en-ID" sz="1400" dirty="0" err="1"/>
              <a:t>risiko</a:t>
            </a:r>
            <a:r>
              <a:rPr lang="en-ID" sz="1400" dirty="0"/>
              <a:t>,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edukasi</a:t>
            </a:r>
            <a:r>
              <a:rPr lang="en-ID" sz="1400" dirty="0"/>
              <a:t> </a:t>
            </a:r>
            <a:r>
              <a:rPr lang="en-ID" sz="1400" dirty="0" err="1"/>
              <a:t>keuangan</a:t>
            </a:r>
            <a:r>
              <a:rPr lang="en-ID" sz="1400" dirty="0"/>
              <a:t>, </a:t>
            </a:r>
            <a:r>
              <a:rPr lang="en-ID" sz="1400" dirty="0" err="1"/>
              <a:t>menyesuaikan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</a:t>
            </a:r>
            <a:r>
              <a:rPr lang="en-ID" sz="1400" dirty="0" err="1"/>
              <a:t>pinjaman</a:t>
            </a:r>
            <a:r>
              <a:rPr lang="en-ID" sz="1400" dirty="0"/>
              <a:t>,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pengawasan</a:t>
            </a:r>
            <a:r>
              <a:rPr lang="en-ID" sz="1400" dirty="0"/>
              <a:t>, dan </a:t>
            </a:r>
            <a:r>
              <a:rPr lang="en-ID" sz="1400" dirty="0" err="1"/>
              <a:t>mengembangkan</a:t>
            </a:r>
            <a:r>
              <a:rPr lang="en-ID" sz="1400" dirty="0"/>
              <a:t> </a:t>
            </a:r>
            <a:r>
              <a:rPr lang="en-ID" sz="1400" dirty="0" err="1"/>
              <a:t>kemitraan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lembaga</a:t>
            </a:r>
            <a:r>
              <a:rPr lang="en-ID" sz="1400" dirty="0"/>
              <a:t> </a:t>
            </a:r>
            <a:r>
              <a:rPr lang="en-ID" sz="1400" dirty="0" err="1"/>
              <a:t>pendidikan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organisasi</a:t>
            </a:r>
            <a:r>
              <a:rPr lang="en-ID" sz="1400" dirty="0"/>
              <a:t>.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menawarkan</a:t>
            </a:r>
            <a:r>
              <a:rPr lang="en-ID" sz="1400" dirty="0"/>
              <a:t> </a:t>
            </a:r>
            <a:r>
              <a:rPr lang="en-ID" sz="1400" dirty="0" err="1"/>
              <a:t>pinjaman</a:t>
            </a:r>
            <a:r>
              <a:rPr lang="en-ID" sz="1400" dirty="0"/>
              <a:t> yang </a:t>
            </a:r>
            <a:r>
              <a:rPr lang="en-ID" sz="1400" dirty="0" err="1"/>
              <a:t>sesuai</a:t>
            </a:r>
            <a:r>
              <a:rPr lang="en-ID" sz="1400" dirty="0"/>
              <a:t>,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pemahaman</a:t>
            </a:r>
            <a:r>
              <a:rPr lang="en-ID" sz="1400" dirty="0"/>
              <a:t> </a:t>
            </a:r>
            <a:r>
              <a:rPr lang="en-ID" sz="1400" dirty="0" err="1"/>
              <a:t>keuangan</a:t>
            </a:r>
            <a:r>
              <a:rPr lang="en-ID" sz="1400" dirty="0"/>
              <a:t>, dan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dukungan</a:t>
            </a:r>
            <a:r>
              <a:rPr lang="en-ID" sz="1400" dirty="0"/>
              <a:t> </a:t>
            </a:r>
            <a:r>
              <a:rPr lang="en-ID" sz="1400" dirty="0" err="1"/>
              <a:t>tambahan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pengelolaan</a:t>
            </a:r>
            <a:r>
              <a:rPr lang="en-ID" sz="1400" dirty="0"/>
              <a:t> </a:t>
            </a:r>
            <a:r>
              <a:rPr lang="en-ID" sz="1400" dirty="0" err="1"/>
              <a:t>pinjaman</a:t>
            </a:r>
            <a:r>
              <a:rPr lang="en-ID" sz="1400" dirty="0"/>
              <a:t> </a:t>
            </a:r>
            <a:r>
              <a:rPr lang="en-ID" sz="1400" dirty="0" err="1"/>
              <a:t>klien</a:t>
            </a:r>
            <a:r>
              <a:rPr lang="en-ID" sz="1400" dirty="0"/>
              <a:t> </a:t>
            </a:r>
            <a:r>
              <a:rPr lang="en-ID" sz="1400" dirty="0" err="1"/>
              <a:t>muda</a:t>
            </a:r>
            <a:r>
              <a:rPr lang="en-ID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3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493</Words>
  <Application>Microsoft Office PowerPoint</Application>
  <PresentationFormat>On-screen Show (16:9)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Söhne</vt:lpstr>
      <vt:lpstr>Tahoma</vt:lpstr>
      <vt:lpstr>Times New Roman</vt:lpstr>
      <vt:lpstr>Trebuchet MS</vt:lpstr>
      <vt:lpstr>Wingdings</vt:lpstr>
      <vt:lpstr>Office Theme</vt:lpstr>
      <vt:lpstr>PowerPoint Presentation</vt:lpstr>
      <vt:lpstr>Sub-bab</vt:lpstr>
      <vt:lpstr>Problem Researsch</vt:lpstr>
      <vt:lpstr>Data Pre-Processing</vt:lpstr>
      <vt:lpstr>Data Visualization and Business Insight</vt:lpstr>
      <vt:lpstr>Data Visualization and Business Insight</vt:lpstr>
      <vt:lpstr>Machine Learning Implementation and Evaluation</vt:lpstr>
      <vt:lpstr>Business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PPT - Task 4 - HCI</dc:title>
  <cp:lastModifiedBy>MARTA</cp:lastModifiedBy>
  <cp:revision>3</cp:revision>
  <dcterms:created xsi:type="dcterms:W3CDTF">2023-06-01T15:33:06Z</dcterms:created>
  <dcterms:modified xsi:type="dcterms:W3CDTF">2023-06-04T08:40:47Z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