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27312938" cy="1981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4"/>
    <p:restoredTop sz="96928"/>
  </p:normalViewPr>
  <p:slideViewPr>
    <p:cSldViewPr snapToGrid="0" snapToObjects="1">
      <p:cViewPr varScale="1">
        <p:scale>
          <a:sx n="27" d="100"/>
          <a:sy n="27" d="100"/>
        </p:scale>
        <p:origin x="23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7AC0-3B66-474C-A206-A9EFF63926A3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1143000"/>
            <a:ext cx="425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3838-7342-F642-8403-416149817F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面向车联网边缘智能的计算模型部署与协同跨域优化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更改： 数据驱动</a:t>
            </a:r>
            <a:r>
              <a:rPr kumimoji="1" lang="en-US" altLang="zh-CN" dirty="0"/>
              <a:t>——&gt;</a:t>
            </a:r>
            <a:r>
              <a:rPr kumimoji="1" lang="zh-CN" altLang="en-US" dirty="0"/>
              <a:t>数据基础</a:t>
            </a:r>
          </a:p>
          <a:p>
            <a:r>
              <a:rPr kumimoji="1" lang="zh-CN" altLang="en-US" dirty="0"/>
              <a:t>添加： 支撑   协同 驱动</a:t>
            </a:r>
          </a:p>
          <a:p>
            <a:r>
              <a:rPr kumimoji="1" lang="zh-CN" altLang="en-US" dirty="0"/>
              <a:t>更改：计算模型部署   协同跨域优化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协同信息感知 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视图质量量化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边缘视图修正</a:t>
            </a:r>
          </a:p>
          <a:p>
            <a:r>
              <a:rPr kumimoji="1" lang="zh-CN" altLang="en-US" dirty="0"/>
              <a:t>计算模型纵向</a:t>
            </a:r>
            <a:r>
              <a:rPr kumimoji="1" lang="en-US" altLang="zh-CN" dirty="0"/>
              <a:t>/</a:t>
            </a:r>
            <a:r>
              <a:rPr kumimoji="1" lang="zh-CN" altLang="en-US" dirty="0"/>
              <a:t>横向分割 </a:t>
            </a:r>
            <a:r>
              <a:rPr kumimoji="1" lang="en-US" altLang="zh-CN" dirty="0"/>
              <a:t>&lt;--&gt; </a:t>
            </a:r>
            <a:r>
              <a:rPr kumimoji="1" lang="zh-CN" altLang="en-US" dirty="0"/>
              <a:t>自适应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多复制部署 </a:t>
            </a:r>
            <a:r>
              <a:rPr kumimoji="1" lang="en-US" altLang="zh-CN" dirty="0"/>
              <a:t>—&gt;</a:t>
            </a:r>
            <a:r>
              <a:rPr kumimoji="1" lang="zh-CN" altLang="en-US" dirty="0"/>
              <a:t>实时可靠推断</a:t>
            </a:r>
          </a:p>
          <a:p>
            <a:r>
              <a:rPr kumimoji="1" lang="zh-CN" altLang="en-US" dirty="0"/>
              <a:t>端边云协同调度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跨域任务优化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33838-7342-F642-8403-416149817FB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471" y="3243421"/>
            <a:ext cx="23215997" cy="6899722"/>
          </a:xfrm>
        </p:spPr>
        <p:txBody>
          <a:bodyPr anchor="b"/>
          <a:lstStyle>
            <a:lvl1pPr algn="ctr">
              <a:defRPr sz="17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117" y="10409223"/>
            <a:ext cx="20484704" cy="4784846"/>
          </a:xfrm>
        </p:spPr>
        <p:txBody>
          <a:bodyPr/>
          <a:lstStyle>
            <a:lvl1pPr marL="0" indent="0" algn="ctr">
              <a:buNone/>
              <a:defRPr sz="6936"/>
            </a:lvl1pPr>
            <a:lvl2pPr marL="1321217" indent="0" algn="ctr">
              <a:buNone/>
              <a:defRPr sz="5780"/>
            </a:lvl2pPr>
            <a:lvl3pPr marL="2642433" indent="0" algn="ctr">
              <a:buNone/>
              <a:defRPr sz="5202"/>
            </a:lvl3pPr>
            <a:lvl4pPr marL="3963650" indent="0" algn="ctr">
              <a:buNone/>
              <a:defRPr sz="4624"/>
            </a:lvl4pPr>
            <a:lvl5pPr marL="5284866" indent="0" algn="ctr">
              <a:buNone/>
              <a:defRPr sz="4624"/>
            </a:lvl5pPr>
            <a:lvl6pPr marL="6606083" indent="0" algn="ctr">
              <a:buNone/>
              <a:defRPr sz="4624"/>
            </a:lvl6pPr>
            <a:lvl7pPr marL="7927299" indent="0" algn="ctr">
              <a:buNone/>
              <a:defRPr sz="4624"/>
            </a:lvl7pPr>
            <a:lvl8pPr marL="9248516" indent="0" algn="ctr">
              <a:buNone/>
              <a:defRPr sz="4624"/>
            </a:lvl8pPr>
            <a:lvl9pPr marL="10569732" indent="0" algn="ctr">
              <a:buNone/>
              <a:defRPr sz="46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9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9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823" y="1055143"/>
            <a:ext cx="5889352" cy="167951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766" y="1055143"/>
            <a:ext cx="17326645" cy="167951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2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9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541" y="4940830"/>
            <a:ext cx="23557409" cy="8243882"/>
          </a:xfrm>
        </p:spPr>
        <p:txBody>
          <a:bodyPr anchor="b"/>
          <a:lstStyle>
            <a:lvl1pPr>
              <a:defRPr sz="17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541" y="13262702"/>
            <a:ext cx="23557409" cy="4335263"/>
          </a:xfrm>
        </p:spPr>
        <p:txBody>
          <a:bodyPr/>
          <a:lstStyle>
            <a:lvl1pPr marL="0" indent="0">
              <a:buNone/>
              <a:defRPr sz="6936">
                <a:solidFill>
                  <a:schemeClr val="tx1"/>
                </a:solidFill>
              </a:defRPr>
            </a:lvl1pPr>
            <a:lvl2pPr marL="1321217" indent="0">
              <a:buNone/>
              <a:defRPr sz="5780">
                <a:solidFill>
                  <a:schemeClr val="tx1">
                    <a:tint val="75000"/>
                  </a:schemeClr>
                </a:solidFill>
              </a:defRPr>
            </a:lvl2pPr>
            <a:lvl3pPr marL="2642433" indent="0">
              <a:buNone/>
              <a:defRPr sz="5202">
                <a:solidFill>
                  <a:schemeClr val="tx1">
                    <a:tint val="75000"/>
                  </a:schemeClr>
                </a:solidFill>
              </a:defRPr>
            </a:lvl3pPr>
            <a:lvl4pPr marL="3963650" indent="0">
              <a:buNone/>
              <a:defRPr sz="4624">
                <a:solidFill>
                  <a:schemeClr val="tx1">
                    <a:tint val="75000"/>
                  </a:schemeClr>
                </a:solidFill>
              </a:defRPr>
            </a:lvl4pPr>
            <a:lvl5pPr marL="5284866" indent="0">
              <a:buNone/>
              <a:defRPr sz="4624">
                <a:solidFill>
                  <a:schemeClr val="tx1">
                    <a:tint val="75000"/>
                  </a:schemeClr>
                </a:solidFill>
              </a:defRPr>
            </a:lvl5pPr>
            <a:lvl6pPr marL="6606083" indent="0">
              <a:buNone/>
              <a:defRPr sz="4624">
                <a:solidFill>
                  <a:schemeClr val="tx1">
                    <a:tint val="75000"/>
                  </a:schemeClr>
                </a:solidFill>
              </a:defRPr>
            </a:lvl6pPr>
            <a:lvl7pPr marL="7927299" indent="0">
              <a:buNone/>
              <a:defRPr sz="4624">
                <a:solidFill>
                  <a:schemeClr val="tx1">
                    <a:tint val="75000"/>
                  </a:schemeClr>
                </a:solidFill>
              </a:defRPr>
            </a:lvl7pPr>
            <a:lvl8pPr marL="9248516" indent="0">
              <a:buNone/>
              <a:defRPr sz="4624">
                <a:solidFill>
                  <a:schemeClr val="tx1">
                    <a:tint val="75000"/>
                  </a:schemeClr>
                </a:solidFill>
              </a:defRPr>
            </a:lvl8pPr>
            <a:lvl9pPr marL="10569732" indent="0">
              <a:buNone/>
              <a:defRPr sz="46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764" y="5275718"/>
            <a:ext cx="11607999" cy="12574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7175" y="5275718"/>
            <a:ext cx="11607999" cy="12574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1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22" y="1055148"/>
            <a:ext cx="23557409" cy="3830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325" y="4858250"/>
            <a:ext cx="11554651" cy="2380953"/>
          </a:xfrm>
        </p:spPr>
        <p:txBody>
          <a:bodyPr anchor="b"/>
          <a:lstStyle>
            <a:lvl1pPr marL="0" indent="0">
              <a:buNone/>
              <a:defRPr sz="6936" b="1"/>
            </a:lvl1pPr>
            <a:lvl2pPr marL="1321217" indent="0">
              <a:buNone/>
              <a:defRPr sz="5780" b="1"/>
            </a:lvl2pPr>
            <a:lvl3pPr marL="2642433" indent="0">
              <a:buNone/>
              <a:defRPr sz="5202" b="1"/>
            </a:lvl3pPr>
            <a:lvl4pPr marL="3963650" indent="0">
              <a:buNone/>
              <a:defRPr sz="4624" b="1"/>
            </a:lvl4pPr>
            <a:lvl5pPr marL="5284866" indent="0">
              <a:buNone/>
              <a:defRPr sz="4624" b="1"/>
            </a:lvl5pPr>
            <a:lvl6pPr marL="6606083" indent="0">
              <a:buNone/>
              <a:defRPr sz="4624" b="1"/>
            </a:lvl6pPr>
            <a:lvl7pPr marL="7927299" indent="0">
              <a:buNone/>
              <a:defRPr sz="4624" b="1"/>
            </a:lvl7pPr>
            <a:lvl8pPr marL="9248516" indent="0">
              <a:buNone/>
              <a:defRPr sz="4624" b="1"/>
            </a:lvl8pPr>
            <a:lvl9pPr marL="10569732" indent="0">
              <a:buNone/>
              <a:defRPr sz="4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325" y="7239203"/>
            <a:ext cx="11554651" cy="10647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7176" y="4858250"/>
            <a:ext cx="11611556" cy="2380953"/>
          </a:xfrm>
        </p:spPr>
        <p:txBody>
          <a:bodyPr anchor="b"/>
          <a:lstStyle>
            <a:lvl1pPr marL="0" indent="0">
              <a:buNone/>
              <a:defRPr sz="6936" b="1"/>
            </a:lvl1pPr>
            <a:lvl2pPr marL="1321217" indent="0">
              <a:buNone/>
              <a:defRPr sz="5780" b="1"/>
            </a:lvl2pPr>
            <a:lvl3pPr marL="2642433" indent="0">
              <a:buNone/>
              <a:defRPr sz="5202" b="1"/>
            </a:lvl3pPr>
            <a:lvl4pPr marL="3963650" indent="0">
              <a:buNone/>
              <a:defRPr sz="4624" b="1"/>
            </a:lvl4pPr>
            <a:lvl5pPr marL="5284866" indent="0">
              <a:buNone/>
              <a:defRPr sz="4624" b="1"/>
            </a:lvl5pPr>
            <a:lvl6pPr marL="6606083" indent="0">
              <a:buNone/>
              <a:defRPr sz="4624" b="1"/>
            </a:lvl6pPr>
            <a:lvl7pPr marL="7927299" indent="0">
              <a:buNone/>
              <a:defRPr sz="4624" b="1"/>
            </a:lvl7pPr>
            <a:lvl8pPr marL="9248516" indent="0">
              <a:buNone/>
              <a:defRPr sz="4624" b="1"/>
            </a:lvl8pPr>
            <a:lvl9pPr marL="10569732" indent="0">
              <a:buNone/>
              <a:defRPr sz="4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7176" y="7239203"/>
            <a:ext cx="11611556" cy="10647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14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3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3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22" y="1321223"/>
            <a:ext cx="8809133" cy="4624282"/>
          </a:xfrm>
        </p:spPr>
        <p:txBody>
          <a:bodyPr anchor="b"/>
          <a:lstStyle>
            <a:lvl1pPr>
              <a:defRPr sz="9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56" y="2853480"/>
            <a:ext cx="13827175" cy="14083874"/>
          </a:xfrm>
        </p:spPr>
        <p:txBody>
          <a:bodyPr/>
          <a:lstStyle>
            <a:lvl1pPr>
              <a:defRPr sz="9247"/>
            </a:lvl1pPr>
            <a:lvl2pPr>
              <a:defRPr sz="8091"/>
            </a:lvl2pPr>
            <a:lvl3pPr>
              <a:defRPr sz="6936"/>
            </a:lvl3pPr>
            <a:lvl4pPr>
              <a:defRPr sz="5780"/>
            </a:lvl4pPr>
            <a:lvl5pPr>
              <a:defRPr sz="5780"/>
            </a:lvl5pPr>
            <a:lvl6pPr>
              <a:defRPr sz="5780"/>
            </a:lvl6pPr>
            <a:lvl7pPr>
              <a:defRPr sz="5780"/>
            </a:lvl7pPr>
            <a:lvl8pPr>
              <a:defRPr sz="5780"/>
            </a:lvl8pPr>
            <a:lvl9pPr>
              <a:defRPr sz="5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322" y="5945505"/>
            <a:ext cx="8809133" cy="11014783"/>
          </a:xfrm>
        </p:spPr>
        <p:txBody>
          <a:bodyPr/>
          <a:lstStyle>
            <a:lvl1pPr marL="0" indent="0">
              <a:buNone/>
              <a:defRPr sz="4624"/>
            </a:lvl1pPr>
            <a:lvl2pPr marL="1321217" indent="0">
              <a:buNone/>
              <a:defRPr sz="4046"/>
            </a:lvl2pPr>
            <a:lvl3pPr marL="2642433" indent="0">
              <a:buNone/>
              <a:defRPr sz="3468"/>
            </a:lvl3pPr>
            <a:lvl4pPr marL="3963650" indent="0">
              <a:buNone/>
              <a:defRPr sz="2890"/>
            </a:lvl4pPr>
            <a:lvl5pPr marL="5284866" indent="0">
              <a:buNone/>
              <a:defRPr sz="2890"/>
            </a:lvl5pPr>
            <a:lvl6pPr marL="6606083" indent="0">
              <a:buNone/>
              <a:defRPr sz="2890"/>
            </a:lvl6pPr>
            <a:lvl7pPr marL="7927299" indent="0">
              <a:buNone/>
              <a:defRPr sz="2890"/>
            </a:lvl7pPr>
            <a:lvl8pPr marL="9248516" indent="0">
              <a:buNone/>
              <a:defRPr sz="2890"/>
            </a:lvl8pPr>
            <a:lvl9pPr marL="10569732" indent="0">
              <a:buNone/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99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22" y="1321223"/>
            <a:ext cx="8809133" cy="4624282"/>
          </a:xfrm>
        </p:spPr>
        <p:txBody>
          <a:bodyPr anchor="b"/>
          <a:lstStyle>
            <a:lvl1pPr>
              <a:defRPr sz="9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1556" y="2853480"/>
            <a:ext cx="13827175" cy="14083874"/>
          </a:xfrm>
        </p:spPr>
        <p:txBody>
          <a:bodyPr anchor="t"/>
          <a:lstStyle>
            <a:lvl1pPr marL="0" indent="0">
              <a:buNone/>
              <a:defRPr sz="9247"/>
            </a:lvl1pPr>
            <a:lvl2pPr marL="1321217" indent="0">
              <a:buNone/>
              <a:defRPr sz="8091"/>
            </a:lvl2pPr>
            <a:lvl3pPr marL="2642433" indent="0">
              <a:buNone/>
              <a:defRPr sz="6936"/>
            </a:lvl3pPr>
            <a:lvl4pPr marL="3963650" indent="0">
              <a:buNone/>
              <a:defRPr sz="5780"/>
            </a:lvl4pPr>
            <a:lvl5pPr marL="5284866" indent="0">
              <a:buNone/>
              <a:defRPr sz="5780"/>
            </a:lvl5pPr>
            <a:lvl6pPr marL="6606083" indent="0">
              <a:buNone/>
              <a:defRPr sz="5780"/>
            </a:lvl6pPr>
            <a:lvl7pPr marL="7927299" indent="0">
              <a:buNone/>
              <a:defRPr sz="5780"/>
            </a:lvl7pPr>
            <a:lvl8pPr marL="9248516" indent="0">
              <a:buNone/>
              <a:defRPr sz="5780"/>
            </a:lvl8pPr>
            <a:lvl9pPr marL="10569732" indent="0">
              <a:buNone/>
              <a:defRPr sz="5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322" y="5945505"/>
            <a:ext cx="8809133" cy="11014783"/>
          </a:xfrm>
        </p:spPr>
        <p:txBody>
          <a:bodyPr/>
          <a:lstStyle>
            <a:lvl1pPr marL="0" indent="0">
              <a:buNone/>
              <a:defRPr sz="4624"/>
            </a:lvl1pPr>
            <a:lvl2pPr marL="1321217" indent="0">
              <a:buNone/>
              <a:defRPr sz="4046"/>
            </a:lvl2pPr>
            <a:lvl3pPr marL="2642433" indent="0">
              <a:buNone/>
              <a:defRPr sz="3468"/>
            </a:lvl3pPr>
            <a:lvl4pPr marL="3963650" indent="0">
              <a:buNone/>
              <a:defRPr sz="2890"/>
            </a:lvl4pPr>
            <a:lvl5pPr marL="5284866" indent="0">
              <a:buNone/>
              <a:defRPr sz="2890"/>
            </a:lvl5pPr>
            <a:lvl6pPr marL="6606083" indent="0">
              <a:buNone/>
              <a:defRPr sz="2890"/>
            </a:lvl6pPr>
            <a:lvl7pPr marL="7927299" indent="0">
              <a:buNone/>
              <a:defRPr sz="2890"/>
            </a:lvl7pPr>
            <a:lvl8pPr marL="9248516" indent="0">
              <a:buNone/>
              <a:defRPr sz="2890"/>
            </a:lvl8pPr>
            <a:lvl9pPr marL="10569732" indent="0">
              <a:buNone/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28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765" y="1055148"/>
            <a:ext cx="23557409" cy="383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765" y="5275718"/>
            <a:ext cx="23557409" cy="1257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765" y="18368679"/>
            <a:ext cx="6145411" cy="105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9AC7-C8C9-F146-B7AC-90CE4F752896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7411" y="18368679"/>
            <a:ext cx="9218117" cy="105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9762" y="18368679"/>
            <a:ext cx="6145411" cy="105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DD31-AE78-414B-9AF7-7FDA72AE0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4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42433" rtl="0" eaLnBrk="1" latinLnBrk="0" hangingPunct="1">
        <a:lnSpc>
          <a:spcPct val="90000"/>
        </a:lnSpc>
        <a:spcBef>
          <a:spcPct val="0"/>
        </a:spcBef>
        <a:buNone/>
        <a:defRPr sz="12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0608" indent="-660608" algn="l" defTabSz="2642433" rtl="0" eaLnBrk="1" latinLnBrk="0" hangingPunct="1">
        <a:lnSpc>
          <a:spcPct val="90000"/>
        </a:lnSpc>
        <a:spcBef>
          <a:spcPts val="2890"/>
        </a:spcBef>
        <a:buFont typeface="Arial" panose="020B0604020202020204" pitchFamily="34" charset="0"/>
        <a:buChar char="•"/>
        <a:defRPr sz="8091" kern="1200">
          <a:solidFill>
            <a:schemeClr val="tx1"/>
          </a:solidFill>
          <a:latin typeface="+mn-lt"/>
          <a:ea typeface="+mn-ea"/>
          <a:cs typeface="+mn-cs"/>
        </a:defRPr>
      </a:lvl1pPr>
      <a:lvl2pPr marL="1981825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6936" kern="1200">
          <a:solidFill>
            <a:schemeClr val="tx1"/>
          </a:solidFill>
          <a:latin typeface="+mn-lt"/>
          <a:ea typeface="+mn-ea"/>
          <a:cs typeface="+mn-cs"/>
        </a:defRPr>
      </a:lvl2pPr>
      <a:lvl3pPr marL="3303041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780" kern="1200">
          <a:solidFill>
            <a:schemeClr val="tx1"/>
          </a:solidFill>
          <a:latin typeface="+mn-lt"/>
          <a:ea typeface="+mn-ea"/>
          <a:cs typeface="+mn-cs"/>
        </a:defRPr>
      </a:lvl3pPr>
      <a:lvl4pPr marL="4624258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202" kern="1200">
          <a:solidFill>
            <a:schemeClr val="tx1"/>
          </a:solidFill>
          <a:latin typeface="+mn-lt"/>
          <a:ea typeface="+mn-ea"/>
          <a:cs typeface="+mn-cs"/>
        </a:defRPr>
      </a:lvl4pPr>
      <a:lvl5pPr marL="5945475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202" kern="1200">
          <a:solidFill>
            <a:schemeClr val="tx1"/>
          </a:solidFill>
          <a:latin typeface="+mn-lt"/>
          <a:ea typeface="+mn-ea"/>
          <a:cs typeface="+mn-cs"/>
        </a:defRPr>
      </a:lvl5pPr>
      <a:lvl6pPr marL="7266691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202" kern="1200">
          <a:solidFill>
            <a:schemeClr val="tx1"/>
          </a:solidFill>
          <a:latin typeface="+mn-lt"/>
          <a:ea typeface="+mn-ea"/>
          <a:cs typeface="+mn-cs"/>
        </a:defRPr>
      </a:lvl6pPr>
      <a:lvl7pPr marL="8587908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202" kern="1200">
          <a:solidFill>
            <a:schemeClr val="tx1"/>
          </a:solidFill>
          <a:latin typeface="+mn-lt"/>
          <a:ea typeface="+mn-ea"/>
          <a:cs typeface="+mn-cs"/>
        </a:defRPr>
      </a:lvl7pPr>
      <a:lvl8pPr marL="9909124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202" kern="1200">
          <a:solidFill>
            <a:schemeClr val="tx1"/>
          </a:solidFill>
          <a:latin typeface="+mn-lt"/>
          <a:ea typeface="+mn-ea"/>
          <a:cs typeface="+mn-cs"/>
        </a:defRPr>
      </a:lvl8pPr>
      <a:lvl9pPr marL="11230341" indent="-660608" algn="l" defTabSz="2642433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52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1pPr>
      <a:lvl2pPr marL="1321217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2pPr>
      <a:lvl3pPr marL="2642433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3pPr>
      <a:lvl4pPr marL="3963650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4pPr>
      <a:lvl5pPr marL="5284866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5pPr>
      <a:lvl6pPr marL="6606083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6pPr>
      <a:lvl7pPr marL="7927299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7pPr>
      <a:lvl8pPr marL="9248516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8pPr>
      <a:lvl9pPr marL="10569732" algn="l" defTabSz="2642433" rtl="0" eaLnBrk="1" latinLnBrk="0" hangingPunct="1">
        <a:defRPr sz="52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7692" y="7559040"/>
            <a:ext cx="13749551" cy="493872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7034" y="465378"/>
            <a:ext cx="20133899" cy="13290976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562303" y="12470821"/>
            <a:ext cx="744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评估指标设计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989225" y="12588651"/>
            <a:ext cx="535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协同资源优化</a:t>
            </a:r>
          </a:p>
        </p:txBody>
      </p:sp>
      <p:sp>
        <p:nvSpPr>
          <p:cNvPr id="25" name="矩形 24"/>
          <p:cNvSpPr/>
          <p:nvPr/>
        </p:nvSpPr>
        <p:spPr>
          <a:xfrm>
            <a:off x="15172170" y="1366390"/>
            <a:ext cx="4985819" cy="1113137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311857" y="1718924"/>
            <a:ext cx="4699589" cy="341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第四章 面向</a:t>
            </a:r>
            <a:r>
              <a:rPr kumimoji="1" lang="en-US" altLang="zh-CN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NOMA</a:t>
            </a: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车载边缘计算的异构资源协同优化策略</a:t>
            </a:r>
          </a:p>
        </p:txBody>
      </p:sp>
      <p:sp>
        <p:nvSpPr>
          <p:cNvPr id="31" name="矩形 30"/>
          <p:cNvSpPr/>
          <p:nvPr/>
        </p:nvSpPr>
        <p:spPr>
          <a:xfrm>
            <a:off x="1" y="200026"/>
            <a:ext cx="20598315" cy="19394260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上箭头 35"/>
          <p:cNvSpPr/>
          <p:nvPr/>
        </p:nvSpPr>
        <p:spPr>
          <a:xfrm rot="5400000">
            <a:off x="20523717" y="9083391"/>
            <a:ext cx="1821051" cy="162753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0604259" y="10712806"/>
            <a:ext cx="1627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SimHei" panose="02010609060101010101" pitchFamily="49" charset="-122"/>
                <a:ea typeface="SimHei" panose="02010609060101010101" pitchFamily="49" charset="-122"/>
              </a:rPr>
              <a:t>驱动</a:t>
            </a:r>
          </a:p>
        </p:txBody>
      </p:sp>
      <p:sp>
        <p:nvSpPr>
          <p:cNvPr id="23" name="上箭头 22"/>
          <p:cNvSpPr/>
          <p:nvPr/>
        </p:nvSpPr>
        <p:spPr>
          <a:xfrm>
            <a:off x="9621414" y="13815693"/>
            <a:ext cx="1385235" cy="101325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598684" y="13916476"/>
            <a:ext cx="205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SimHei" panose="02010609060101010101" pitchFamily="49" charset="-122"/>
                <a:ea typeface="SimHei" panose="02010609060101010101" pitchFamily="49" charset="-122"/>
              </a:rPr>
              <a:t>支撑</a:t>
            </a:r>
            <a:endParaRPr kumimoji="1" lang="zh-CN" altLang="en-US" sz="6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5232" y="14796043"/>
            <a:ext cx="15305164" cy="38070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5232" y="18540684"/>
            <a:ext cx="1530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服务架构基础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60135" y="16981015"/>
            <a:ext cx="14507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第二章 基于软件定义网络和边缘计算的</a:t>
            </a:r>
            <a:endParaRPr kumimoji="1" lang="en-US" altLang="zh-CN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异构车联网架构</a:t>
            </a:r>
          </a:p>
        </p:txBody>
      </p:sp>
      <p:cxnSp>
        <p:nvCxnSpPr>
          <p:cNvPr id="48" name="直线箭头连接符 47"/>
          <p:cNvCxnSpPr>
            <a:cxnSpLocks/>
          </p:cNvCxnSpPr>
          <p:nvPr/>
        </p:nvCxnSpPr>
        <p:spPr>
          <a:xfrm flipV="1">
            <a:off x="12315671" y="16108568"/>
            <a:ext cx="953132" cy="18440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cxnSpLocks/>
          </p:cNvCxnSpPr>
          <p:nvPr/>
        </p:nvCxnSpPr>
        <p:spPr>
          <a:xfrm flipV="1">
            <a:off x="7372049" y="16114535"/>
            <a:ext cx="953132" cy="6506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左右箭头 66"/>
          <p:cNvSpPr/>
          <p:nvPr/>
        </p:nvSpPr>
        <p:spPr>
          <a:xfrm rot="5400000">
            <a:off x="17201139" y="7400095"/>
            <a:ext cx="927880" cy="6273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23955" y="8143038"/>
            <a:ext cx="12793687" cy="172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第三章 面向车载边缘计算的</a:t>
            </a:r>
            <a:r>
              <a:rPr kumimoji="1" lang="en-US" altLang="zh-CN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VCPS</a:t>
            </a: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评估指标</a:t>
            </a:r>
            <a:endParaRPr kumimoji="1" lang="en-US" altLang="zh-CN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kumimoji="1" lang="en-US" altLang="zh-CN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Age of View</a:t>
            </a: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）设计与优化策略</a:t>
            </a:r>
          </a:p>
        </p:txBody>
      </p:sp>
      <p:cxnSp>
        <p:nvCxnSpPr>
          <p:cNvPr id="52" name="直线箭头连接符 51"/>
          <p:cNvCxnSpPr>
            <a:cxnSpLocks/>
          </p:cNvCxnSpPr>
          <p:nvPr/>
        </p:nvCxnSpPr>
        <p:spPr>
          <a:xfrm>
            <a:off x="5186982" y="11053091"/>
            <a:ext cx="813214" cy="5795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51">
            <a:extLst>
              <a:ext uri="{FF2B5EF4-FFF2-40B4-BE49-F238E27FC236}">
                <a16:creationId xmlns:a16="http://schemas.microsoft.com/office/drawing/2014/main" id="{32081317-F6BE-486F-DDC5-4E57113D3B52}"/>
              </a:ext>
            </a:extLst>
          </p:cNvPr>
          <p:cNvCxnSpPr>
            <a:cxnSpLocks/>
          </p:cNvCxnSpPr>
          <p:nvPr/>
        </p:nvCxnSpPr>
        <p:spPr>
          <a:xfrm>
            <a:off x="9566356" y="11053091"/>
            <a:ext cx="813214" cy="5795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8">
            <a:extLst>
              <a:ext uri="{FF2B5EF4-FFF2-40B4-BE49-F238E27FC236}">
                <a16:creationId xmlns:a16="http://schemas.microsoft.com/office/drawing/2014/main" id="{D0AC168C-0F45-DAD1-8E7C-88F70D3C47BA}"/>
              </a:ext>
            </a:extLst>
          </p:cNvPr>
          <p:cNvSpPr/>
          <p:nvPr/>
        </p:nvSpPr>
        <p:spPr>
          <a:xfrm>
            <a:off x="493099" y="1401375"/>
            <a:ext cx="13749551" cy="493872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文本框 36">
            <a:extLst>
              <a:ext uri="{FF2B5EF4-FFF2-40B4-BE49-F238E27FC236}">
                <a16:creationId xmlns:a16="http://schemas.microsoft.com/office/drawing/2014/main" id="{4D097294-A3E5-E0DF-6447-7D884BA74738}"/>
              </a:ext>
            </a:extLst>
          </p:cNvPr>
          <p:cNvSpPr txBox="1"/>
          <p:nvPr/>
        </p:nvSpPr>
        <p:spPr>
          <a:xfrm>
            <a:off x="3807705" y="443060"/>
            <a:ext cx="744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质量</a:t>
            </a:r>
            <a:r>
              <a:rPr kumimoji="1" lang="en-US" altLang="zh-CN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开销均衡</a:t>
            </a:r>
          </a:p>
        </p:txBody>
      </p:sp>
      <p:sp>
        <p:nvSpPr>
          <p:cNvPr id="76" name="文本框 17">
            <a:extLst>
              <a:ext uri="{FF2B5EF4-FFF2-40B4-BE49-F238E27FC236}">
                <a16:creationId xmlns:a16="http://schemas.microsoft.com/office/drawing/2014/main" id="{D5327DB5-20ED-535B-0A4B-90CC3C5FFEDA}"/>
              </a:ext>
            </a:extLst>
          </p:cNvPr>
          <p:cNvSpPr txBox="1"/>
          <p:nvPr/>
        </p:nvSpPr>
        <p:spPr>
          <a:xfrm>
            <a:off x="909362" y="1985373"/>
            <a:ext cx="12793687" cy="172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第五章 面向车载信息物理融合系统的</a:t>
            </a:r>
            <a:endParaRPr kumimoji="1" lang="en-US" altLang="zh-CN" sz="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质量</a:t>
            </a:r>
            <a:r>
              <a:rPr kumimoji="1" lang="en-US" altLang="zh-CN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开销优化策略研究</a:t>
            </a:r>
          </a:p>
        </p:txBody>
      </p:sp>
      <p:cxnSp>
        <p:nvCxnSpPr>
          <p:cNvPr id="77" name="直线箭头连接符 51">
            <a:extLst>
              <a:ext uri="{FF2B5EF4-FFF2-40B4-BE49-F238E27FC236}">
                <a16:creationId xmlns:a16="http://schemas.microsoft.com/office/drawing/2014/main" id="{9F9B904F-0A00-7E34-1B3A-0D9F8B9DC8EC}"/>
              </a:ext>
            </a:extLst>
          </p:cNvPr>
          <p:cNvCxnSpPr>
            <a:cxnSpLocks/>
          </p:cNvCxnSpPr>
          <p:nvPr/>
        </p:nvCxnSpPr>
        <p:spPr>
          <a:xfrm>
            <a:off x="5211357" y="4854352"/>
            <a:ext cx="813214" cy="5795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51">
            <a:extLst>
              <a:ext uri="{FF2B5EF4-FFF2-40B4-BE49-F238E27FC236}">
                <a16:creationId xmlns:a16="http://schemas.microsoft.com/office/drawing/2014/main" id="{EC525CA5-F9B7-DBE2-0237-8D2300B47306}"/>
              </a:ext>
            </a:extLst>
          </p:cNvPr>
          <p:cNvCxnSpPr>
            <a:cxnSpLocks/>
          </p:cNvCxnSpPr>
          <p:nvPr/>
        </p:nvCxnSpPr>
        <p:spPr>
          <a:xfrm>
            <a:off x="9161453" y="4854352"/>
            <a:ext cx="813214" cy="5795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51">
            <a:extLst>
              <a:ext uri="{FF2B5EF4-FFF2-40B4-BE49-F238E27FC236}">
                <a16:creationId xmlns:a16="http://schemas.microsoft.com/office/drawing/2014/main" id="{E19D6FF7-E5A0-3E1D-97DC-00AB2C87EF76}"/>
              </a:ext>
            </a:extLst>
          </p:cNvPr>
          <p:cNvCxnSpPr>
            <a:cxnSpLocks/>
          </p:cNvCxnSpPr>
          <p:nvPr/>
        </p:nvCxnSpPr>
        <p:spPr>
          <a:xfrm flipV="1">
            <a:off x="17665079" y="9553977"/>
            <a:ext cx="0" cy="961410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左右箭头 12"/>
          <p:cNvSpPr/>
          <p:nvPr/>
        </p:nvSpPr>
        <p:spPr>
          <a:xfrm>
            <a:off x="14177937" y="3480934"/>
            <a:ext cx="1035579" cy="77960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0087E2D-322F-3C49-DE63-AF46DFE6886E}"/>
              </a:ext>
            </a:extLst>
          </p:cNvPr>
          <p:cNvSpPr/>
          <p:nvPr/>
        </p:nvSpPr>
        <p:spPr>
          <a:xfrm>
            <a:off x="8380228" y="15370474"/>
            <a:ext cx="3841818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上箭头 22">
            <a:extLst>
              <a:ext uri="{FF2B5EF4-FFF2-40B4-BE49-F238E27FC236}">
                <a16:creationId xmlns:a16="http://schemas.microsoft.com/office/drawing/2014/main" id="{E920283E-8D9F-55D7-77AA-11FC34497ED7}"/>
              </a:ext>
            </a:extLst>
          </p:cNvPr>
          <p:cNvSpPr/>
          <p:nvPr/>
        </p:nvSpPr>
        <p:spPr>
          <a:xfrm>
            <a:off x="6589849" y="6475496"/>
            <a:ext cx="1385235" cy="1013258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左右箭头 12">
            <a:extLst>
              <a:ext uri="{FF2B5EF4-FFF2-40B4-BE49-F238E27FC236}">
                <a16:creationId xmlns:a16="http://schemas.microsoft.com/office/drawing/2014/main" id="{5DE37BDD-0C55-FFAE-EE03-B16FB76069DD}"/>
              </a:ext>
            </a:extLst>
          </p:cNvPr>
          <p:cNvSpPr/>
          <p:nvPr/>
        </p:nvSpPr>
        <p:spPr>
          <a:xfrm>
            <a:off x="14135076" y="9638599"/>
            <a:ext cx="1035579" cy="77960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F8B582F-149A-FC58-168A-9EA863E8D61E}"/>
              </a:ext>
            </a:extLst>
          </p:cNvPr>
          <p:cNvSpPr/>
          <p:nvPr/>
        </p:nvSpPr>
        <p:spPr>
          <a:xfrm>
            <a:off x="3496601" y="15370474"/>
            <a:ext cx="3841818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98902" y="15733068"/>
            <a:ext cx="3841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分层服务框架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416212" y="15733613"/>
            <a:ext cx="38849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边缘节点服务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396923-DE4C-0436-4CD6-66FF632D6062}"/>
              </a:ext>
            </a:extLst>
          </p:cNvPr>
          <p:cNvSpPr/>
          <p:nvPr/>
        </p:nvSpPr>
        <p:spPr>
          <a:xfrm>
            <a:off x="13358626" y="15370474"/>
            <a:ext cx="3841818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13210747" y="15733613"/>
            <a:ext cx="398443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跨层协议栈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7798E8F-EA6C-0AF2-185F-038A9A754587}"/>
              </a:ext>
            </a:extLst>
          </p:cNvPr>
          <p:cNvSpPr/>
          <p:nvPr/>
        </p:nvSpPr>
        <p:spPr>
          <a:xfrm>
            <a:off x="6045759" y="10308674"/>
            <a:ext cx="3424572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51B1E98-D7E9-D7FD-A23D-B6C83A012511}"/>
              </a:ext>
            </a:extLst>
          </p:cNvPr>
          <p:cNvSpPr/>
          <p:nvPr/>
        </p:nvSpPr>
        <p:spPr>
          <a:xfrm>
            <a:off x="823955" y="10308674"/>
            <a:ext cx="4223537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4987C-6517-E68A-7E42-859D42B74767}"/>
              </a:ext>
            </a:extLst>
          </p:cNvPr>
          <p:cNvSpPr/>
          <p:nvPr/>
        </p:nvSpPr>
        <p:spPr>
          <a:xfrm>
            <a:off x="10400762" y="10308674"/>
            <a:ext cx="3386118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32">
            <a:extLst>
              <a:ext uri="{FF2B5EF4-FFF2-40B4-BE49-F238E27FC236}">
                <a16:creationId xmlns:a16="http://schemas.microsoft.com/office/drawing/2014/main" id="{B42B9A75-3CE5-61DC-43C8-5CE7EFAEBD13}"/>
              </a:ext>
            </a:extLst>
          </p:cNvPr>
          <p:cNvSpPr txBox="1"/>
          <p:nvPr/>
        </p:nvSpPr>
        <p:spPr>
          <a:xfrm>
            <a:off x="696524" y="10332713"/>
            <a:ext cx="44158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协同信息感知与异质信息融合</a:t>
            </a:r>
          </a:p>
        </p:txBody>
      </p:sp>
      <p:sp>
        <p:nvSpPr>
          <p:cNvPr id="65" name="文本框 32">
            <a:extLst>
              <a:ext uri="{FF2B5EF4-FFF2-40B4-BE49-F238E27FC236}">
                <a16:creationId xmlns:a16="http://schemas.microsoft.com/office/drawing/2014/main" id="{82CB1F39-827C-A140-01B3-9E0D80AF91B6}"/>
              </a:ext>
            </a:extLst>
          </p:cNvPr>
          <p:cNvSpPr txBox="1"/>
          <p:nvPr/>
        </p:nvSpPr>
        <p:spPr>
          <a:xfrm>
            <a:off x="6019560" y="10332713"/>
            <a:ext cx="34739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 of View </a:t>
            </a:r>
          </a:p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指标设计</a:t>
            </a:r>
          </a:p>
        </p:txBody>
      </p:sp>
      <p:sp>
        <p:nvSpPr>
          <p:cNvPr id="69" name="文本框 32">
            <a:extLst>
              <a:ext uri="{FF2B5EF4-FFF2-40B4-BE49-F238E27FC236}">
                <a16:creationId xmlns:a16="http://schemas.microsoft.com/office/drawing/2014/main" id="{E9A8A1AC-DF1E-250E-6E9A-E5BDE64446DA}"/>
              </a:ext>
            </a:extLst>
          </p:cNvPr>
          <p:cNvSpPr txBox="1"/>
          <p:nvPr/>
        </p:nvSpPr>
        <p:spPr>
          <a:xfrm>
            <a:off x="10359941" y="10332713"/>
            <a:ext cx="34739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MADRL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的优化策略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2C6C1F-D190-A2D7-8C3F-3A2B1D961948}"/>
              </a:ext>
            </a:extLst>
          </p:cNvPr>
          <p:cNvSpPr/>
          <p:nvPr/>
        </p:nvSpPr>
        <p:spPr>
          <a:xfrm>
            <a:off x="6045759" y="4109935"/>
            <a:ext cx="3105163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E10A7F-1344-808C-9A6E-6336A0D81C24}"/>
              </a:ext>
            </a:extLst>
          </p:cNvPr>
          <p:cNvSpPr/>
          <p:nvPr/>
        </p:nvSpPr>
        <p:spPr>
          <a:xfrm>
            <a:off x="760570" y="4109935"/>
            <a:ext cx="4377674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797BE69-93D7-C35D-6B4D-41A47C28717E}"/>
              </a:ext>
            </a:extLst>
          </p:cNvPr>
          <p:cNvSpPr/>
          <p:nvPr/>
        </p:nvSpPr>
        <p:spPr>
          <a:xfrm>
            <a:off x="10004678" y="4109935"/>
            <a:ext cx="4023068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32">
            <a:extLst>
              <a:ext uri="{FF2B5EF4-FFF2-40B4-BE49-F238E27FC236}">
                <a16:creationId xmlns:a16="http://schemas.microsoft.com/office/drawing/2014/main" id="{AA09A567-D906-4A63-D361-0E47BA611D02}"/>
              </a:ext>
            </a:extLst>
          </p:cNvPr>
          <p:cNvSpPr txBox="1"/>
          <p:nvPr/>
        </p:nvSpPr>
        <p:spPr>
          <a:xfrm>
            <a:off x="750039" y="4133974"/>
            <a:ext cx="4382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VCPS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的车载边缘计算框架</a:t>
            </a:r>
          </a:p>
        </p:txBody>
      </p:sp>
      <p:sp>
        <p:nvSpPr>
          <p:cNvPr id="84" name="文本框 32">
            <a:extLst>
              <a:ext uri="{FF2B5EF4-FFF2-40B4-BE49-F238E27FC236}">
                <a16:creationId xmlns:a16="http://schemas.microsoft.com/office/drawing/2014/main" id="{6421C908-B966-3BEB-B21A-32334C52C1C3}"/>
              </a:ext>
            </a:extLst>
          </p:cNvPr>
          <p:cNvSpPr txBox="1"/>
          <p:nvPr/>
        </p:nvSpPr>
        <p:spPr>
          <a:xfrm>
            <a:off x="6051660" y="4133974"/>
            <a:ext cx="31135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VCPS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开销模型</a:t>
            </a:r>
          </a:p>
        </p:txBody>
      </p:sp>
      <p:sp>
        <p:nvSpPr>
          <p:cNvPr id="81" name="文本框 32">
            <a:extLst>
              <a:ext uri="{FF2B5EF4-FFF2-40B4-BE49-F238E27FC236}">
                <a16:creationId xmlns:a16="http://schemas.microsoft.com/office/drawing/2014/main" id="{53E4CAF7-175D-68CB-5578-B0FF40DB917C}"/>
              </a:ext>
            </a:extLst>
          </p:cNvPr>
          <p:cNvSpPr txBox="1"/>
          <p:nvPr/>
        </p:nvSpPr>
        <p:spPr>
          <a:xfrm>
            <a:off x="9892336" y="4133974"/>
            <a:ext cx="42837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基于多目标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DRL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的优化策略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8CF82F-3B8D-A623-5996-8DB9D0E6EB78}"/>
              </a:ext>
            </a:extLst>
          </p:cNvPr>
          <p:cNvSpPr/>
          <p:nvPr/>
        </p:nvSpPr>
        <p:spPr>
          <a:xfrm>
            <a:off x="15591895" y="10551743"/>
            <a:ext cx="4146369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356854" y="10520091"/>
            <a:ext cx="461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V2I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传输模型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任务卸载模型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CE57F47-40E4-86B2-9AB9-B3DFDD57DD83}"/>
              </a:ext>
            </a:extLst>
          </p:cNvPr>
          <p:cNvSpPr/>
          <p:nvPr/>
        </p:nvSpPr>
        <p:spPr>
          <a:xfrm>
            <a:off x="15591895" y="8153508"/>
            <a:ext cx="4146369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356854" y="8210848"/>
            <a:ext cx="461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MAD4PG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的任务卸载算法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288FCB-E0CC-7751-5618-CFD9B63C7429}"/>
              </a:ext>
            </a:extLst>
          </p:cNvPr>
          <p:cNvSpPr/>
          <p:nvPr/>
        </p:nvSpPr>
        <p:spPr>
          <a:xfrm>
            <a:off x="15591895" y="5755273"/>
            <a:ext cx="4146369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文本框 29">
            <a:extLst>
              <a:ext uri="{FF2B5EF4-FFF2-40B4-BE49-F238E27FC236}">
                <a16:creationId xmlns:a16="http://schemas.microsoft.com/office/drawing/2014/main" id="{C9AE1529-01C8-65CF-CBD6-8FE64DBD5B9D}"/>
              </a:ext>
            </a:extLst>
          </p:cNvPr>
          <p:cNvSpPr txBox="1"/>
          <p:nvPr/>
        </p:nvSpPr>
        <p:spPr>
          <a:xfrm>
            <a:off x="15356854" y="5901604"/>
            <a:ext cx="461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基于凸优化的资源分配算法</a:t>
            </a:r>
          </a:p>
        </p:txBody>
      </p:sp>
      <p:sp>
        <p:nvSpPr>
          <p:cNvPr id="110" name="矩形 24">
            <a:extLst>
              <a:ext uri="{FF2B5EF4-FFF2-40B4-BE49-F238E27FC236}">
                <a16:creationId xmlns:a16="http://schemas.microsoft.com/office/drawing/2014/main" id="{61C9135C-6BFE-5074-34BE-DCE1FCBF985B}"/>
              </a:ext>
            </a:extLst>
          </p:cNvPr>
          <p:cNvSpPr/>
          <p:nvPr/>
        </p:nvSpPr>
        <p:spPr>
          <a:xfrm>
            <a:off x="22174926" y="3400725"/>
            <a:ext cx="4985819" cy="138639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1" name="文本框 25">
            <a:extLst>
              <a:ext uri="{FF2B5EF4-FFF2-40B4-BE49-F238E27FC236}">
                <a16:creationId xmlns:a16="http://schemas.microsoft.com/office/drawing/2014/main" id="{BCDEB392-DD0D-F60B-3D61-8BC7C01DEED5}"/>
              </a:ext>
            </a:extLst>
          </p:cNvPr>
          <p:cNvSpPr txBox="1"/>
          <p:nvPr/>
        </p:nvSpPr>
        <p:spPr>
          <a:xfrm>
            <a:off x="22364680" y="4439782"/>
            <a:ext cx="4616451" cy="426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第六章 基于车载信息物理融合的超视距碰撞预警原型系统设计与实现</a:t>
            </a:r>
          </a:p>
        </p:txBody>
      </p:sp>
      <p:sp>
        <p:nvSpPr>
          <p:cNvPr id="112" name="左右箭头 66">
            <a:extLst>
              <a:ext uri="{FF2B5EF4-FFF2-40B4-BE49-F238E27FC236}">
                <a16:creationId xmlns:a16="http://schemas.microsoft.com/office/drawing/2014/main" id="{C5EFCD26-7E1A-2E6D-211B-255D1B083BCF}"/>
              </a:ext>
            </a:extLst>
          </p:cNvPr>
          <p:cNvSpPr/>
          <p:nvPr/>
        </p:nvSpPr>
        <p:spPr>
          <a:xfrm rot="5400000">
            <a:off x="24263766" y="13695277"/>
            <a:ext cx="927880" cy="6273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3" name="直线箭头连接符 51">
            <a:extLst>
              <a:ext uri="{FF2B5EF4-FFF2-40B4-BE49-F238E27FC236}">
                <a16:creationId xmlns:a16="http://schemas.microsoft.com/office/drawing/2014/main" id="{42D21B28-EBE0-DEE8-5D31-C221A3CD2118}"/>
              </a:ext>
            </a:extLst>
          </p:cNvPr>
          <p:cNvCxnSpPr>
            <a:cxnSpLocks/>
          </p:cNvCxnSpPr>
          <p:nvPr/>
        </p:nvCxnSpPr>
        <p:spPr>
          <a:xfrm flipV="1">
            <a:off x="24727706" y="11089045"/>
            <a:ext cx="0" cy="961410"/>
          </a:xfrm>
          <a:prstGeom prst="straightConnector1">
            <a:avLst/>
          </a:prstGeom>
          <a:ln w="190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EEAF9E3-E47E-D200-6AF8-359DF21D2B4C}"/>
              </a:ext>
            </a:extLst>
          </p:cNvPr>
          <p:cNvSpPr/>
          <p:nvPr/>
        </p:nvSpPr>
        <p:spPr>
          <a:xfrm>
            <a:off x="22654522" y="9457751"/>
            <a:ext cx="4146369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文本框 27">
            <a:extLst>
              <a:ext uri="{FF2B5EF4-FFF2-40B4-BE49-F238E27FC236}">
                <a16:creationId xmlns:a16="http://schemas.microsoft.com/office/drawing/2014/main" id="{B0C9DD7F-9FE9-3C26-CE72-B154D0866448}"/>
              </a:ext>
            </a:extLst>
          </p:cNvPr>
          <p:cNvSpPr txBox="1"/>
          <p:nvPr/>
        </p:nvSpPr>
        <p:spPr>
          <a:xfrm>
            <a:off x="22419481" y="9426099"/>
            <a:ext cx="461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C-V2X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碰撞预警系统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E28965-98AA-72E3-5194-62FB478EFD73}"/>
              </a:ext>
            </a:extLst>
          </p:cNvPr>
          <p:cNvSpPr/>
          <p:nvPr/>
        </p:nvSpPr>
        <p:spPr>
          <a:xfrm>
            <a:off x="22654522" y="14625671"/>
            <a:ext cx="4146369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文本框 29">
            <a:extLst>
              <a:ext uri="{FF2B5EF4-FFF2-40B4-BE49-F238E27FC236}">
                <a16:creationId xmlns:a16="http://schemas.microsoft.com/office/drawing/2014/main" id="{AA139FA8-2E8F-661E-703C-6B5CB261E865}"/>
              </a:ext>
            </a:extLst>
          </p:cNvPr>
          <p:cNvSpPr txBox="1"/>
          <p:nvPr/>
        </p:nvSpPr>
        <p:spPr>
          <a:xfrm>
            <a:off x="22419481" y="14683011"/>
            <a:ext cx="461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基于时延拟合的信息修正算法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9B93B1-53E4-B863-4AE8-5BA7ACE78FAC}"/>
              </a:ext>
            </a:extLst>
          </p:cNvPr>
          <p:cNvSpPr/>
          <p:nvPr/>
        </p:nvSpPr>
        <p:spPr>
          <a:xfrm>
            <a:off x="22654522" y="12050455"/>
            <a:ext cx="4146369" cy="149462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文本框 29">
            <a:extLst>
              <a:ext uri="{FF2B5EF4-FFF2-40B4-BE49-F238E27FC236}">
                <a16:creationId xmlns:a16="http://schemas.microsoft.com/office/drawing/2014/main" id="{69975CD1-DBE5-080F-460C-67A9296BAC8C}"/>
              </a:ext>
            </a:extLst>
          </p:cNvPr>
          <p:cNvSpPr txBox="1"/>
          <p:nvPr/>
        </p:nvSpPr>
        <p:spPr>
          <a:xfrm>
            <a:off x="22419481" y="12108295"/>
            <a:ext cx="4616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基于丢包检测的重传机制</a:t>
            </a:r>
          </a:p>
        </p:txBody>
      </p:sp>
      <p:sp>
        <p:nvSpPr>
          <p:cNvPr id="3" name="文本框 37">
            <a:extLst>
              <a:ext uri="{FF2B5EF4-FFF2-40B4-BE49-F238E27FC236}">
                <a16:creationId xmlns:a16="http://schemas.microsoft.com/office/drawing/2014/main" id="{FAC6A0C2-EFD8-A24A-B9C6-98606D100234}"/>
              </a:ext>
            </a:extLst>
          </p:cNvPr>
          <p:cNvSpPr txBox="1"/>
          <p:nvPr/>
        </p:nvSpPr>
        <p:spPr>
          <a:xfrm>
            <a:off x="22051852" y="17412196"/>
            <a:ext cx="535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>
                <a:latin typeface="SimHei" panose="02010609060101010101" pitchFamily="49" charset="-122"/>
                <a:ea typeface="SimHei" panose="02010609060101010101" pitchFamily="49" charset="-122"/>
              </a:rPr>
              <a:t>原型系统实现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258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Microsoft YaHei UI</vt:lpstr>
      <vt:lpstr>SimHei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Near D.WS</cp:lastModifiedBy>
  <cp:revision>61</cp:revision>
  <cp:lastPrinted>2023-03-07T12:05:15Z</cp:lastPrinted>
  <dcterms:created xsi:type="dcterms:W3CDTF">2023-03-07T12:05:15Z</dcterms:created>
  <dcterms:modified xsi:type="dcterms:W3CDTF">2023-03-22T07:38:01Z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75DC99F3E2294D72CE27076496DA78EC_43</vt:lpwstr>
  </property>
  <property fmtid="{D5CDD505-2E9C-101B-9397-08002B2CF9AE}" pid="3" name="KSOProductBuildVer">
    <vt:lpwstr>1033-5.2.1.7798</vt:lpwstr>
  </property>
</Properties>
</file>