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3"/>
  </p:notesMasterIdLst>
  <p:sldIdLst>
    <p:sldId id="258" r:id="rId2"/>
  </p:sldIdLst>
  <p:sldSz cx="12239625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7E79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3"/>
    <p:restoredTop sz="95827"/>
  </p:normalViewPr>
  <p:slideViewPr>
    <p:cSldViewPr snapToGrid="0" snapToObjects="1">
      <p:cViewPr varScale="1">
        <p:scale>
          <a:sx n="55" d="100"/>
          <a:sy n="55" d="100"/>
        </p:scale>
        <p:origin x="2432" y="20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BEDA0-25BF-6B44-871D-E813C08B1400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1143000"/>
            <a:ext cx="388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3DD3-3DF4-214D-80C1-3F4E00F1F6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87488" y="1143000"/>
            <a:ext cx="3883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B3DD3-3DF4-214D-80C1-3F4E00F1F6C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590794"/>
            <a:ext cx="10403681" cy="3384092"/>
          </a:xfrm>
        </p:spPr>
        <p:txBody>
          <a:bodyPr anchor="b"/>
          <a:lstStyle>
            <a:lvl1pPr algn="ctr">
              <a:defRPr sz="8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5105389"/>
            <a:ext cx="9179719" cy="2346813"/>
          </a:xfrm>
        </p:spPr>
        <p:txBody>
          <a:bodyPr/>
          <a:lstStyle>
            <a:lvl1pPr marL="0" indent="0" algn="ctr">
              <a:buNone/>
              <a:defRPr sz="3212"/>
            </a:lvl1pPr>
            <a:lvl2pPr marL="611962" indent="0" algn="ctr">
              <a:buNone/>
              <a:defRPr sz="2677"/>
            </a:lvl2pPr>
            <a:lvl3pPr marL="1223924" indent="0" algn="ctr">
              <a:buNone/>
              <a:defRPr sz="2409"/>
            </a:lvl3pPr>
            <a:lvl4pPr marL="1835887" indent="0" algn="ctr">
              <a:buNone/>
              <a:defRPr sz="2142"/>
            </a:lvl4pPr>
            <a:lvl5pPr marL="2447849" indent="0" algn="ctr">
              <a:buNone/>
              <a:defRPr sz="2142"/>
            </a:lvl5pPr>
            <a:lvl6pPr marL="3059811" indent="0" algn="ctr">
              <a:buNone/>
              <a:defRPr sz="2142"/>
            </a:lvl6pPr>
            <a:lvl7pPr marL="3671773" indent="0" algn="ctr">
              <a:buNone/>
              <a:defRPr sz="2142"/>
            </a:lvl7pPr>
            <a:lvl8pPr marL="4283735" indent="0" algn="ctr">
              <a:buNone/>
              <a:defRPr sz="2142"/>
            </a:lvl8pPr>
            <a:lvl9pPr marL="4895698" indent="0" algn="ctr">
              <a:buNone/>
              <a:defRPr sz="21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738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4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517514"/>
            <a:ext cx="2639169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517514"/>
            <a:ext cx="7764512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4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21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2423318"/>
            <a:ext cx="10556677" cy="4043359"/>
          </a:xfrm>
        </p:spPr>
        <p:txBody>
          <a:bodyPr anchor="b"/>
          <a:lstStyle>
            <a:lvl1pPr>
              <a:defRPr sz="8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6504929"/>
            <a:ext cx="10556677" cy="2126307"/>
          </a:xfrm>
        </p:spPr>
        <p:txBody>
          <a:bodyPr/>
          <a:lstStyle>
            <a:lvl1pPr marL="0" indent="0">
              <a:buNone/>
              <a:defRPr sz="3212">
                <a:solidFill>
                  <a:schemeClr val="tx1"/>
                </a:solidFill>
              </a:defRPr>
            </a:lvl1pPr>
            <a:lvl2pPr marL="611962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2pPr>
            <a:lvl3pPr marL="1223924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3pPr>
            <a:lvl4pPr marL="1835887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4pPr>
            <a:lvl5pPr marL="2447849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5pPr>
            <a:lvl6pPr marL="3059811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6pPr>
            <a:lvl7pPr marL="3671773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7pPr>
            <a:lvl8pPr marL="428373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8pPr>
            <a:lvl9pPr marL="4895698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18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587570"/>
            <a:ext cx="5201841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587570"/>
            <a:ext cx="5201841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2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17516"/>
            <a:ext cx="10556677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2382815"/>
            <a:ext cx="5177934" cy="1167781"/>
          </a:xfrm>
        </p:spPr>
        <p:txBody>
          <a:bodyPr anchor="b"/>
          <a:lstStyle>
            <a:lvl1pPr marL="0" indent="0">
              <a:buNone/>
              <a:defRPr sz="3212" b="1"/>
            </a:lvl1pPr>
            <a:lvl2pPr marL="611962" indent="0">
              <a:buNone/>
              <a:defRPr sz="2677" b="1"/>
            </a:lvl2pPr>
            <a:lvl3pPr marL="1223924" indent="0">
              <a:buNone/>
              <a:defRPr sz="2409" b="1"/>
            </a:lvl3pPr>
            <a:lvl4pPr marL="1835887" indent="0">
              <a:buNone/>
              <a:defRPr sz="2142" b="1"/>
            </a:lvl4pPr>
            <a:lvl5pPr marL="2447849" indent="0">
              <a:buNone/>
              <a:defRPr sz="2142" b="1"/>
            </a:lvl5pPr>
            <a:lvl6pPr marL="3059811" indent="0">
              <a:buNone/>
              <a:defRPr sz="2142" b="1"/>
            </a:lvl6pPr>
            <a:lvl7pPr marL="3671773" indent="0">
              <a:buNone/>
              <a:defRPr sz="2142" b="1"/>
            </a:lvl7pPr>
            <a:lvl8pPr marL="4283735" indent="0">
              <a:buNone/>
              <a:defRPr sz="2142" b="1"/>
            </a:lvl8pPr>
            <a:lvl9pPr marL="4895698" indent="0">
              <a:buNone/>
              <a:defRPr sz="2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3550596"/>
            <a:ext cx="517793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2382815"/>
            <a:ext cx="5203435" cy="1167781"/>
          </a:xfrm>
        </p:spPr>
        <p:txBody>
          <a:bodyPr anchor="b"/>
          <a:lstStyle>
            <a:lvl1pPr marL="0" indent="0">
              <a:buNone/>
              <a:defRPr sz="3212" b="1"/>
            </a:lvl1pPr>
            <a:lvl2pPr marL="611962" indent="0">
              <a:buNone/>
              <a:defRPr sz="2677" b="1"/>
            </a:lvl2pPr>
            <a:lvl3pPr marL="1223924" indent="0">
              <a:buNone/>
              <a:defRPr sz="2409" b="1"/>
            </a:lvl3pPr>
            <a:lvl4pPr marL="1835887" indent="0">
              <a:buNone/>
              <a:defRPr sz="2142" b="1"/>
            </a:lvl4pPr>
            <a:lvl5pPr marL="2447849" indent="0">
              <a:buNone/>
              <a:defRPr sz="2142" b="1"/>
            </a:lvl5pPr>
            <a:lvl6pPr marL="3059811" indent="0">
              <a:buNone/>
              <a:defRPr sz="2142" b="1"/>
            </a:lvl6pPr>
            <a:lvl7pPr marL="3671773" indent="0">
              <a:buNone/>
              <a:defRPr sz="2142" b="1"/>
            </a:lvl7pPr>
            <a:lvl8pPr marL="4283735" indent="0">
              <a:buNone/>
              <a:defRPr sz="2142" b="1"/>
            </a:lvl8pPr>
            <a:lvl9pPr marL="4895698" indent="0">
              <a:buNone/>
              <a:defRPr sz="2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3550596"/>
            <a:ext cx="5203435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4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6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42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648018"/>
            <a:ext cx="3947598" cy="2268061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399540"/>
            <a:ext cx="6196310" cy="6907687"/>
          </a:xfrm>
        </p:spPr>
        <p:txBody>
          <a:bodyPr/>
          <a:lstStyle>
            <a:lvl1pPr>
              <a:defRPr sz="4283"/>
            </a:lvl1pPr>
            <a:lvl2pPr>
              <a:defRPr sz="3748"/>
            </a:lvl2pPr>
            <a:lvl3pPr>
              <a:defRPr sz="3212"/>
            </a:lvl3pPr>
            <a:lvl4pPr>
              <a:defRPr sz="2677"/>
            </a:lvl4pPr>
            <a:lvl5pPr>
              <a:defRPr sz="2677"/>
            </a:lvl5pPr>
            <a:lvl6pPr>
              <a:defRPr sz="2677"/>
            </a:lvl6pPr>
            <a:lvl7pPr>
              <a:defRPr sz="2677"/>
            </a:lvl7pPr>
            <a:lvl8pPr>
              <a:defRPr sz="2677"/>
            </a:lvl8pPr>
            <a:lvl9pPr>
              <a:defRPr sz="2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916079"/>
            <a:ext cx="3947598" cy="5402397"/>
          </a:xfrm>
        </p:spPr>
        <p:txBody>
          <a:bodyPr/>
          <a:lstStyle>
            <a:lvl1pPr marL="0" indent="0">
              <a:buNone/>
              <a:defRPr sz="2142"/>
            </a:lvl1pPr>
            <a:lvl2pPr marL="611962" indent="0">
              <a:buNone/>
              <a:defRPr sz="1874"/>
            </a:lvl2pPr>
            <a:lvl3pPr marL="1223924" indent="0">
              <a:buNone/>
              <a:defRPr sz="1606"/>
            </a:lvl3pPr>
            <a:lvl4pPr marL="1835887" indent="0">
              <a:buNone/>
              <a:defRPr sz="1339"/>
            </a:lvl4pPr>
            <a:lvl5pPr marL="2447849" indent="0">
              <a:buNone/>
              <a:defRPr sz="1339"/>
            </a:lvl5pPr>
            <a:lvl6pPr marL="3059811" indent="0">
              <a:buNone/>
              <a:defRPr sz="1339"/>
            </a:lvl6pPr>
            <a:lvl7pPr marL="3671773" indent="0">
              <a:buNone/>
              <a:defRPr sz="1339"/>
            </a:lvl7pPr>
            <a:lvl8pPr marL="4283735" indent="0">
              <a:buNone/>
              <a:defRPr sz="1339"/>
            </a:lvl8pPr>
            <a:lvl9pPr marL="4895698" indent="0">
              <a:buNone/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79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648018"/>
            <a:ext cx="3947598" cy="2268061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399540"/>
            <a:ext cx="6196310" cy="6907687"/>
          </a:xfrm>
        </p:spPr>
        <p:txBody>
          <a:bodyPr anchor="t"/>
          <a:lstStyle>
            <a:lvl1pPr marL="0" indent="0">
              <a:buNone/>
              <a:defRPr sz="4283"/>
            </a:lvl1pPr>
            <a:lvl2pPr marL="611962" indent="0">
              <a:buNone/>
              <a:defRPr sz="3748"/>
            </a:lvl2pPr>
            <a:lvl3pPr marL="1223924" indent="0">
              <a:buNone/>
              <a:defRPr sz="3212"/>
            </a:lvl3pPr>
            <a:lvl4pPr marL="1835887" indent="0">
              <a:buNone/>
              <a:defRPr sz="2677"/>
            </a:lvl4pPr>
            <a:lvl5pPr marL="2447849" indent="0">
              <a:buNone/>
              <a:defRPr sz="2677"/>
            </a:lvl5pPr>
            <a:lvl6pPr marL="3059811" indent="0">
              <a:buNone/>
              <a:defRPr sz="2677"/>
            </a:lvl6pPr>
            <a:lvl7pPr marL="3671773" indent="0">
              <a:buNone/>
              <a:defRPr sz="2677"/>
            </a:lvl7pPr>
            <a:lvl8pPr marL="4283735" indent="0">
              <a:buNone/>
              <a:defRPr sz="2677"/>
            </a:lvl8pPr>
            <a:lvl9pPr marL="4895698" indent="0">
              <a:buNone/>
              <a:defRPr sz="2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916079"/>
            <a:ext cx="3947598" cy="5402397"/>
          </a:xfrm>
        </p:spPr>
        <p:txBody>
          <a:bodyPr/>
          <a:lstStyle>
            <a:lvl1pPr marL="0" indent="0">
              <a:buNone/>
              <a:defRPr sz="2142"/>
            </a:lvl1pPr>
            <a:lvl2pPr marL="611962" indent="0">
              <a:buNone/>
              <a:defRPr sz="1874"/>
            </a:lvl2pPr>
            <a:lvl3pPr marL="1223924" indent="0">
              <a:buNone/>
              <a:defRPr sz="1606"/>
            </a:lvl3pPr>
            <a:lvl4pPr marL="1835887" indent="0">
              <a:buNone/>
              <a:defRPr sz="1339"/>
            </a:lvl4pPr>
            <a:lvl5pPr marL="2447849" indent="0">
              <a:buNone/>
              <a:defRPr sz="1339"/>
            </a:lvl5pPr>
            <a:lvl6pPr marL="3059811" indent="0">
              <a:buNone/>
              <a:defRPr sz="1339"/>
            </a:lvl6pPr>
            <a:lvl7pPr marL="3671773" indent="0">
              <a:buNone/>
              <a:defRPr sz="1339"/>
            </a:lvl7pPr>
            <a:lvl8pPr marL="4283735" indent="0">
              <a:buNone/>
              <a:defRPr sz="1339"/>
            </a:lvl8pPr>
            <a:lvl9pPr marL="4895698" indent="0">
              <a:buNone/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30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517516"/>
            <a:ext cx="1055667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587570"/>
            <a:ext cx="1055667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9009246"/>
            <a:ext cx="275391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4EE0-064D-9241-B5C7-5A401DD1FACB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9009246"/>
            <a:ext cx="4130873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9009246"/>
            <a:ext cx="275391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0E5A-1CFC-2C4B-A3AF-1EC29B535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08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23924" rtl="0" eaLnBrk="1" latinLnBrk="0" hangingPunct="1">
        <a:lnSpc>
          <a:spcPct val="90000"/>
        </a:lnSpc>
        <a:spcBef>
          <a:spcPct val="0"/>
        </a:spcBef>
        <a:buNone/>
        <a:defRPr sz="5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81" indent="-305981" algn="l" defTabSz="1223924" rtl="0" eaLnBrk="1" latinLnBrk="0" hangingPunct="1">
        <a:lnSpc>
          <a:spcPct val="90000"/>
        </a:lnSpc>
        <a:spcBef>
          <a:spcPts val="1339"/>
        </a:spcBef>
        <a:buFont typeface="Arial" panose="020B0604020202020204" pitchFamily="34" charset="0"/>
        <a:buChar char="•"/>
        <a:defRPr sz="3748" kern="1200">
          <a:solidFill>
            <a:schemeClr val="tx1"/>
          </a:solidFill>
          <a:latin typeface="+mn-lt"/>
          <a:ea typeface="+mn-ea"/>
          <a:cs typeface="+mn-cs"/>
        </a:defRPr>
      </a:lvl1pPr>
      <a:lvl2pPr marL="917943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2pPr>
      <a:lvl3pPr marL="1529906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677" kern="1200">
          <a:solidFill>
            <a:schemeClr val="tx1"/>
          </a:solidFill>
          <a:latin typeface="+mn-lt"/>
          <a:ea typeface="+mn-ea"/>
          <a:cs typeface="+mn-cs"/>
        </a:defRPr>
      </a:lvl3pPr>
      <a:lvl4pPr marL="2141868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4pPr>
      <a:lvl5pPr marL="2753830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5pPr>
      <a:lvl6pPr marL="3365792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6pPr>
      <a:lvl7pPr marL="3977754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7pPr>
      <a:lvl8pPr marL="4589717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8pPr>
      <a:lvl9pPr marL="5201679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1pPr>
      <a:lvl2pPr marL="611962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223924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3pPr>
      <a:lvl4pPr marL="1835887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4pPr>
      <a:lvl5pPr marL="2447849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5pPr>
      <a:lvl6pPr marL="3059811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6pPr>
      <a:lvl7pPr marL="3671773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7pPr>
      <a:lvl8pPr marL="4283735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8pPr>
      <a:lvl9pPr marL="4895698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C289062-AB39-59E7-6DB4-79FDC07C4319}"/>
              </a:ext>
            </a:extLst>
          </p:cNvPr>
          <p:cNvGrpSpPr/>
          <p:nvPr/>
        </p:nvGrpSpPr>
        <p:grpSpPr>
          <a:xfrm>
            <a:off x="146845" y="39643"/>
            <a:ext cx="11945934" cy="9640976"/>
            <a:chOff x="913643" y="731176"/>
            <a:chExt cx="11945934" cy="9640976"/>
          </a:xfrm>
        </p:grpSpPr>
        <p:sp>
          <p:nvSpPr>
            <p:cNvPr id="142" name="文本框 141"/>
            <p:cNvSpPr txBox="1"/>
            <p:nvPr/>
          </p:nvSpPr>
          <p:spPr>
            <a:xfrm>
              <a:off x="5629045" y="1313140"/>
              <a:ext cx="4369489" cy="898330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endParaRPr kumimoji="1" lang="zh-CN" altLang="en-US" sz="28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777968" y="3421577"/>
              <a:ext cx="2431966" cy="499560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endParaRPr kumimoji="1" lang="zh-CN" altLang="en-US" sz="28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691705" y="4814692"/>
              <a:ext cx="4216072" cy="17049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131" name="直线箭头连接符 130"/>
            <p:cNvCxnSpPr/>
            <p:nvPr/>
          </p:nvCxnSpPr>
          <p:spPr>
            <a:xfrm flipV="1">
              <a:off x="6662265" y="5443643"/>
              <a:ext cx="0" cy="259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/>
            <p:cNvCxnSpPr/>
            <p:nvPr/>
          </p:nvCxnSpPr>
          <p:spPr>
            <a:xfrm flipV="1">
              <a:off x="8757602" y="5443643"/>
              <a:ext cx="0" cy="259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5691705" y="3011853"/>
              <a:ext cx="4216072" cy="1705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61419" y="5441289"/>
              <a:ext cx="12530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SimHei" panose="02010609060101010101" pitchFamily="49" charset="-122"/>
                  <a:ea typeface="SimHei" panose="02010609060101010101" pitchFamily="49" charset="-122"/>
                </a:rPr>
                <a:t>动态异构车联网</a:t>
              </a:r>
              <a:endPara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latin typeface="SimHei" panose="02010609060101010101" pitchFamily="49" charset="-122"/>
                  <a:ea typeface="SimHei" panose="02010609060101010101" pitchFamily="49" charset="-122"/>
                </a:rPr>
                <a:t>节点资源</a:t>
              </a:r>
            </a:p>
          </p:txBody>
        </p:sp>
        <p:cxnSp>
          <p:nvCxnSpPr>
            <p:cNvPr id="31" name="直线箭头连接符 30"/>
            <p:cNvCxnSpPr/>
            <p:nvPr/>
          </p:nvCxnSpPr>
          <p:spPr>
            <a:xfrm flipV="1">
              <a:off x="6773336" y="3645607"/>
              <a:ext cx="0" cy="259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/>
            <p:cNvCxnSpPr/>
            <p:nvPr/>
          </p:nvCxnSpPr>
          <p:spPr>
            <a:xfrm flipV="1">
              <a:off x="8787347" y="3636178"/>
              <a:ext cx="0" cy="259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918722" y="1433724"/>
              <a:ext cx="1495740" cy="1486202"/>
              <a:chOff x="1346400" y="1787029"/>
              <a:chExt cx="1495740" cy="148620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358581" y="2212633"/>
                <a:ext cx="148355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高动态异构</a:t>
                </a:r>
                <a:r>
                  <a:rPr lang="zh-CN" altLang="zh-CN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车联网</a:t>
                </a: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融合</a:t>
                </a:r>
                <a:endParaRPr kumimoji="1" lang="zh-CN" altLang="en-US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346400" y="1787029"/>
                <a:ext cx="1486202" cy="1486202"/>
              </a:xfrm>
              <a:prstGeom prst="ellipse">
                <a:avLst/>
              </a:prstGeom>
              <a:noFill/>
              <a:ln>
                <a:solidFill>
                  <a:srgbClr val="FF7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913643" y="3319872"/>
              <a:ext cx="1486202" cy="1486202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919329" y="5206020"/>
              <a:ext cx="1486202" cy="148620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96798" y="5406057"/>
              <a:ext cx="2290910" cy="1015663"/>
              <a:chOff x="3272841" y="2452932"/>
              <a:chExt cx="2290910" cy="1015663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3450480" y="2584521"/>
                <a:ext cx="1920748" cy="70788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异构资源</a:t>
                </a:r>
                <a:endParaRPr lang="en-US" altLang="zh-CN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协同优化</a:t>
                </a:r>
              </a:p>
            </p:txBody>
          </p:sp>
          <p:sp>
            <p:nvSpPr>
              <p:cNvPr id="9" name="数据 8"/>
              <p:cNvSpPr/>
              <p:nvPr/>
            </p:nvSpPr>
            <p:spPr>
              <a:xfrm>
                <a:off x="3272841" y="2452932"/>
                <a:ext cx="2290910" cy="1015663"/>
              </a:xfrm>
              <a:prstGeom prst="flowChartInputOutpu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881996" y="3524098"/>
              <a:ext cx="2290910" cy="1015663"/>
              <a:chOff x="3272841" y="4474681"/>
              <a:chExt cx="2290910" cy="1015663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3437953" y="4624114"/>
                <a:ext cx="1865675" cy="70788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信息感知与</a:t>
                </a:r>
                <a:endParaRPr lang="en-US" altLang="zh-CN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边缘视图构建</a:t>
                </a:r>
              </a:p>
            </p:txBody>
          </p:sp>
          <p:sp>
            <p:nvSpPr>
              <p:cNvPr id="55" name="数据 54"/>
              <p:cNvSpPr/>
              <p:nvPr/>
            </p:nvSpPr>
            <p:spPr>
              <a:xfrm>
                <a:off x="3272841" y="4474681"/>
                <a:ext cx="2290910" cy="1015663"/>
              </a:xfrm>
              <a:prstGeom prst="flowChartInputOutpu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909314" y="1651437"/>
              <a:ext cx="2290910" cy="1015663"/>
              <a:chOff x="3272841" y="6452875"/>
              <a:chExt cx="2290910" cy="1015663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3570637" y="6572418"/>
                <a:ext cx="1709362" cy="70788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分层服务架构与跨层协议栈</a:t>
                </a:r>
                <a:endParaRPr lang="en-US" altLang="zh-CN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6" name="数据 55"/>
              <p:cNvSpPr/>
              <p:nvPr/>
            </p:nvSpPr>
            <p:spPr>
              <a:xfrm>
                <a:off x="3272841" y="6452875"/>
                <a:ext cx="2290910" cy="1015663"/>
              </a:xfrm>
              <a:prstGeom prst="flowChartInputOutput">
                <a:avLst/>
              </a:prstGeom>
              <a:noFill/>
              <a:ln>
                <a:solidFill>
                  <a:srgbClr val="FF7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5675719" y="1357287"/>
              <a:ext cx="4216072" cy="1580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43809" y="732415"/>
              <a:ext cx="1719529" cy="52322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挑战</a:t>
              </a: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5825780" y="3838828"/>
              <a:ext cx="1895111" cy="8167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5825779" y="3080031"/>
              <a:ext cx="3937175" cy="55756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7852834" y="3838826"/>
              <a:ext cx="1895110" cy="8167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31878" y="4004113"/>
              <a:ext cx="1931344" cy="48620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协同感知多类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M/G/1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排队模型</a:t>
              </a: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7867845" y="4023410"/>
              <a:ext cx="1895110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异质信息融合视图质量评估</a:t>
              </a: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823279" y="3130909"/>
              <a:ext cx="4035049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基于多智能体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RL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的视图优化策略</a:t>
              </a: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762358" y="5631415"/>
              <a:ext cx="1791526" cy="8167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762356" y="4887496"/>
              <a:ext cx="4084129" cy="5575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685828" y="5631413"/>
              <a:ext cx="2160657" cy="8167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753442" y="5796702"/>
              <a:ext cx="1791526" cy="48620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任务卸载</a:t>
              </a:r>
              <a:endParaRPr kumimoji="1" lang="en-US" altLang="zh-CN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势博弈模型</a:t>
              </a: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7648551" y="5820745"/>
              <a:ext cx="2277591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基于凸优化的</a:t>
              </a:r>
              <a:endParaRPr kumimoji="1" lang="en-US" altLang="zh-CN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资源分配模型</a:t>
              </a: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5660337" y="4923821"/>
              <a:ext cx="4290623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基于博弈强化学习的资源优化策略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10581986" y="1357764"/>
              <a:ext cx="2277591" cy="88417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11199747" y="1673901"/>
              <a:ext cx="375041" cy="829891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软件仿真</a:t>
              </a: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11783494" y="1673436"/>
              <a:ext cx="375041" cy="829891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硬件在环测试</a:t>
              </a: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12370186" y="1673436"/>
              <a:ext cx="375041" cy="829891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车联网边缘智能原型系统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582006" y="1357288"/>
              <a:ext cx="492443" cy="8841799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性能评估与原型系统实现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663339" y="731176"/>
              <a:ext cx="2756647" cy="52322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研究内容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419986" y="731176"/>
              <a:ext cx="7439591" cy="52322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关键技术及思路</a:t>
              </a: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5815167" y="1436866"/>
              <a:ext cx="3921510" cy="535697"/>
            </a:xfrm>
            <a:prstGeom prst="roundRect">
              <a:avLst/>
            </a:prstGeom>
            <a:solidFill>
              <a:srgbClr val="FF7E79">
                <a:alpha val="6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5751096" y="1458846"/>
              <a:ext cx="4056045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车联网中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SDN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与边缘计算有机融合</a:t>
              </a: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3859399" y="2656724"/>
              <a:ext cx="389218" cy="75548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6" name="上下箭头 35"/>
            <p:cNvSpPr/>
            <p:nvPr/>
          </p:nvSpPr>
          <p:spPr>
            <a:xfrm>
              <a:off x="3868059" y="4552240"/>
              <a:ext cx="380558" cy="853817"/>
            </a:xfrm>
            <a:prstGeom prst="up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045999" y="2766949"/>
              <a:ext cx="920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支撑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045999" y="4791714"/>
              <a:ext cx="920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协同</a:t>
              </a:r>
            </a:p>
          </p:txBody>
        </p:sp>
        <p:sp>
          <p:nvSpPr>
            <p:cNvPr id="38" name="燕尾形箭头 37"/>
            <p:cNvSpPr/>
            <p:nvPr/>
          </p:nvSpPr>
          <p:spPr>
            <a:xfrm>
              <a:off x="2417407" y="1920361"/>
              <a:ext cx="697478" cy="457061"/>
            </a:xfrm>
            <a:prstGeom prst="notchedRightArrow">
              <a:avLst/>
            </a:prstGeom>
            <a:solidFill>
              <a:srgbClr val="FF7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燕尾形箭头 135"/>
            <p:cNvSpPr/>
            <p:nvPr/>
          </p:nvSpPr>
          <p:spPr>
            <a:xfrm>
              <a:off x="4989335" y="1953020"/>
              <a:ext cx="697478" cy="457061"/>
            </a:xfrm>
            <a:prstGeom prst="notchedRightArrow">
              <a:avLst/>
            </a:prstGeom>
            <a:solidFill>
              <a:srgbClr val="FF7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燕尾形箭头 136"/>
            <p:cNvSpPr/>
            <p:nvPr/>
          </p:nvSpPr>
          <p:spPr>
            <a:xfrm>
              <a:off x="2407893" y="3791323"/>
              <a:ext cx="697478" cy="457061"/>
            </a:xfrm>
            <a:prstGeom prst="notched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燕尾形箭头 137"/>
            <p:cNvSpPr/>
            <p:nvPr/>
          </p:nvSpPr>
          <p:spPr>
            <a:xfrm>
              <a:off x="4979821" y="3823982"/>
              <a:ext cx="697478" cy="457061"/>
            </a:xfrm>
            <a:prstGeom prst="notched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燕尾形箭头 138"/>
            <p:cNvSpPr/>
            <p:nvPr/>
          </p:nvSpPr>
          <p:spPr>
            <a:xfrm>
              <a:off x="2418462" y="5677292"/>
              <a:ext cx="697478" cy="457061"/>
            </a:xfrm>
            <a:prstGeom prst="notched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0" name="燕尾形箭头 139"/>
            <p:cNvSpPr/>
            <p:nvPr/>
          </p:nvSpPr>
          <p:spPr>
            <a:xfrm>
              <a:off x="4990390" y="5709951"/>
              <a:ext cx="697478" cy="457061"/>
            </a:xfrm>
            <a:prstGeom prst="notched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上下箭头 140"/>
            <p:cNvSpPr/>
            <p:nvPr/>
          </p:nvSpPr>
          <p:spPr>
            <a:xfrm rot="5400000">
              <a:off x="10137102" y="5488238"/>
              <a:ext cx="309867" cy="579898"/>
            </a:xfrm>
            <a:prstGeom prst="up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045825" y="5988945"/>
              <a:ext cx="492443" cy="7710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促进</a:t>
              </a:r>
            </a:p>
          </p:txBody>
        </p:sp>
        <p:cxnSp>
          <p:nvCxnSpPr>
            <p:cNvPr id="54" name="直线箭头连接符 53"/>
            <p:cNvCxnSpPr>
              <a:cxnSpLocks/>
              <a:stCxn id="97" idx="3"/>
              <a:endCxn id="98" idx="1"/>
            </p:cNvCxnSpPr>
            <p:nvPr/>
          </p:nvCxnSpPr>
          <p:spPr>
            <a:xfrm flipV="1">
              <a:off x="11574788" y="5822895"/>
              <a:ext cx="208706" cy="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cxnSpLocks/>
              <a:stCxn id="98" idx="3"/>
              <a:endCxn id="99" idx="1"/>
            </p:cNvCxnSpPr>
            <p:nvPr/>
          </p:nvCxnSpPr>
          <p:spPr>
            <a:xfrm>
              <a:off x="12158535" y="5822895"/>
              <a:ext cx="2116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/>
            <p:nvPr/>
          </p:nvCxnSpPr>
          <p:spPr>
            <a:xfrm flipV="1">
              <a:off x="6799914" y="1964044"/>
              <a:ext cx="0" cy="259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/>
            <p:cNvCxnSpPr/>
            <p:nvPr/>
          </p:nvCxnSpPr>
          <p:spPr>
            <a:xfrm flipV="1">
              <a:off x="8813925" y="1954615"/>
              <a:ext cx="0" cy="259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圆角矩形 121"/>
            <p:cNvSpPr/>
            <p:nvPr/>
          </p:nvSpPr>
          <p:spPr>
            <a:xfrm>
              <a:off x="7851360" y="2155258"/>
              <a:ext cx="1895109" cy="704307"/>
            </a:xfrm>
            <a:prstGeom prst="roundRect">
              <a:avLst/>
            </a:prstGeom>
            <a:solidFill>
              <a:srgbClr val="FF7E79">
                <a:alpha val="6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8087298" y="2289027"/>
              <a:ext cx="1354766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车载边缘计算范式</a:t>
              </a: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5817023" y="2160129"/>
              <a:ext cx="1902393" cy="704308"/>
            </a:xfrm>
            <a:prstGeom prst="roundRect">
              <a:avLst/>
            </a:prstGeom>
            <a:solidFill>
              <a:srgbClr val="FF7E79">
                <a:alpha val="6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5887633" y="2283606"/>
              <a:ext cx="1772392" cy="44761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软件定义</a:t>
              </a:r>
              <a:endParaRPr kumimoji="1" lang="en-US" altLang="zh-CN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网络范式</a:t>
              </a:r>
            </a:p>
          </p:txBody>
        </p:sp>
        <p:sp>
          <p:nvSpPr>
            <p:cNvPr id="3" name="矩形 78">
              <a:extLst>
                <a:ext uri="{FF2B5EF4-FFF2-40B4-BE49-F238E27FC236}">
                  <a16:creationId xmlns:a16="http://schemas.microsoft.com/office/drawing/2014/main" id="{F818677D-F822-83D8-A3B6-1E38397ACB6F}"/>
                </a:ext>
              </a:extLst>
            </p:cNvPr>
            <p:cNvSpPr/>
            <p:nvPr/>
          </p:nvSpPr>
          <p:spPr>
            <a:xfrm>
              <a:off x="5719023" y="8494622"/>
              <a:ext cx="4216072" cy="17049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D883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4" name="直线箭头连接符 130">
              <a:extLst>
                <a:ext uri="{FF2B5EF4-FFF2-40B4-BE49-F238E27FC236}">
                  <a16:creationId xmlns:a16="http://schemas.microsoft.com/office/drawing/2014/main" id="{C88F306C-FA9B-B3AA-A318-54AE1599C9B0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6685439" y="9123573"/>
              <a:ext cx="4144" cy="1877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131">
              <a:extLst>
                <a:ext uri="{FF2B5EF4-FFF2-40B4-BE49-F238E27FC236}">
                  <a16:creationId xmlns:a16="http://schemas.microsoft.com/office/drawing/2014/main" id="{644A33BE-99A5-0B57-5DAF-4B5C1FB7A356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8793474" y="9123573"/>
              <a:ext cx="1" cy="18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1">
              <a:extLst>
                <a:ext uri="{FF2B5EF4-FFF2-40B4-BE49-F238E27FC236}">
                  <a16:creationId xmlns:a16="http://schemas.microsoft.com/office/drawing/2014/main" id="{262CB622-1760-A2E3-43D0-41FAE1C6EF01}"/>
                </a:ext>
              </a:extLst>
            </p:cNvPr>
            <p:cNvSpPr/>
            <p:nvPr/>
          </p:nvSpPr>
          <p:spPr>
            <a:xfrm>
              <a:off x="5719023" y="6691783"/>
              <a:ext cx="4216072" cy="1705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3" name="文本框 44">
              <a:extLst>
                <a:ext uri="{FF2B5EF4-FFF2-40B4-BE49-F238E27FC236}">
                  <a16:creationId xmlns:a16="http://schemas.microsoft.com/office/drawing/2014/main" id="{50D5D1BB-3DB5-CDD5-E70D-DB31AA54A0E1}"/>
                </a:ext>
              </a:extLst>
            </p:cNvPr>
            <p:cNvSpPr txBox="1"/>
            <p:nvPr/>
          </p:nvSpPr>
          <p:spPr>
            <a:xfrm>
              <a:off x="1086473" y="7245960"/>
              <a:ext cx="12530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SimHei" panose="02010609060101010101" pitchFamily="49" charset="-122"/>
                  <a:ea typeface="SimHei" panose="02010609060101010101" pitchFamily="49" charset="-122"/>
                </a:rPr>
                <a:t>多元智慧交通系统应用需求</a:t>
              </a:r>
            </a:p>
          </p:txBody>
        </p:sp>
        <p:cxnSp>
          <p:nvCxnSpPr>
            <p:cNvPr id="16" name="直线箭头连接符 30">
              <a:extLst>
                <a:ext uri="{FF2B5EF4-FFF2-40B4-BE49-F238E27FC236}">
                  <a16:creationId xmlns:a16="http://schemas.microsoft.com/office/drawing/2014/main" id="{5A93B391-DB76-7B61-4069-D9791B82FCB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6800654" y="7325537"/>
              <a:ext cx="0" cy="193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26">
              <a:extLst>
                <a:ext uri="{FF2B5EF4-FFF2-40B4-BE49-F238E27FC236}">
                  <a16:creationId xmlns:a16="http://schemas.microsoft.com/office/drawing/2014/main" id="{36382498-7702-6319-2494-CADBC37C2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3925" y="7316108"/>
              <a:ext cx="740" cy="2026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45">
              <a:extLst>
                <a:ext uri="{FF2B5EF4-FFF2-40B4-BE49-F238E27FC236}">
                  <a16:creationId xmlns:a16="http://schemas.microsoft.com/office/drawing/2014/main" id="{E076039A-7456-32EB-2504-E66F61D9A3ED}"/>
                </a:ext>
              </a:extLst>
            </p:cNvPr>
            <p:cNvSpPr txBox="1"/>
            <p:nvPr/>
          </p:nvSpPr>
          <p:spPr>
            <a:xfrm>
              <a:off x="937192" y="9264468"/>
              <a:ext cx="1489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SimHei" panose="02010609060101010101" pitchFamily="49" charset="-122"/>
                  <a:ea typeface="SimHei" panose="02010609060101010101" pitchFamily="49" charset="-122"/>
                </a:rPr>
                <a:t>真实复杂</a:t>
              </a:r>
              <a:endPara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latin typeface="SimHei" panose="02010609060101010101" pitchFamily="49" charset="-122"/>
                  <a:ea typeface="SimHei" panose="02010609060101010101" pitchFamily="49" charset="-122"/>
                </a:rPr>
                <a:t>车联网环境</a:t>
              </a:r>
            </a:p>
          </p:txBody>
        </p:sp>
        <p:sp>
          <p:nvSpPr>
            <p:cNvPr id="18" name="椭圆 46">
              <a:extLst>
                <a:ext uri="{FF2B5EF4-FFF2-40B4-BE49-F238E27FC236}">
                  <a16:creationId xmlns:a16="http://schemas.microsoft.com/office/drawing/2014/main" id="{133010CD-8CB3-BD7C-3216-60BEDCC4679B}"/>
                </a:ext>
              </a:extLst>
            </p:cNvPr>
            <p:cNvSpPr/>
            <p:nvPr/>
          </p:nvSpPr>
          <p:spPr>
            <a:xfrm>
              <a:off x="940961" y="6999802"/>
              <a:ext cx="1486202" cy="1486202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9" name="椭圆 47">
              <a:extLst>
                <a:ext uri="{FF2B5EF4-FFF2-40B4-BE49-F238E27FC236}">
                  <a16:creationId xmlns:a16="http://schemas.microsoft.com/office/drawing/2014/main" id="{270D16FE-9C70-1459-9500-554B60C24FFD}"/>
                </a:ext>
              </a:extLst>
            </p:cNvPr>
            <p:cNvSpPr/>
            <p:nvPr/>
          </p:nvSpPr>
          <p:spPr>
            <a:xfrm>
              <a:off x="946647" y="8885950"/>
              <a:ext cx="1486202" cy="1486202"/>
            </a:xfrm>
            <a:prstGeom prst="ellipse">
              <a:avLst/>
            </a:prstGeom>
            <a:noFill/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20" name="组合 11">
              <a:extLst>
                <a:ext uri="{FF2B5EF4-FFF2-40B4-BE49-F238E27FC236}">
                  <a16:creationId xmlns:a16="http://schemas.microsoft.com/office/drawing/2014/main" id="{C5A7B8B5-454B-1FD5-02DC-4DE4C3291B3A}"/>
                </a:ext>
              </a:extLst>
            </p:cNvPr>
            <p:cNvGrpSpPr/>
            <p:nvPr/>
          </p:nvGrpSpPr>
          <p:grpSpPr>
            <a:xfrm>
              <a:off x="2924116" y="9085987"/>
              <a:ext cx="2290910" cy="1015663"/>
              <a:chOff x="3272841" y="2452932"/>
              <a:chExt cx="2290910" cy="1015663"/>
            </a:xfrm>
          </p:grpSpPr>
          <p:sp>
            <p:nvSpPr>
              <p:cNvPr id="21" name="文本框 50">
                <a:extLst>
                  <a:ext uri="{FF2B5EF4-FFF2-40B4-BE49-F238E27FC236}">
                    <a16:creationId xmlns:a16="http://schemas.microsoft.com/office/drawing/2014/main" id="{BDAC745E-CDBC-EEC7-653C-2E1936F45435}"/>
                  </a:ext>
                </a:extLst>
              </p:cNvPr>
              <p:cNvSpPr txBox="1"/>
              <p:nvPr/>
            </p:nvSpPr>
            <p:spPr>
              <a:xfrm>
                <a:off x="3478427" y="2598754"/>
                <a:ext cx="1835673" cy="70788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超视距车辆</a:t>
                </a:r>
                <a:endParaRPr lang="en-US" altLang="zh-CN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碰撞预警系统</a:t>
                </a:r>
              </a:p>
            </p:txBody>
          </p:sp>
          <p:sp>
            <p:nvSpPr>
              <p:cNvPr id="22" name="数据 8">
                <a:extLst>
                  <a:ext uri="{FF2B5EF4-FFF2-40B4-BE49-F238E27FC236}">
                    <a16:creationId xmlns:a16="http://schemas.microsoft.com/office/drawing/2014/main" id="{1E46B8BA-C8AB-AA45-922B-D8EF93FF5698}"/>
                  </a:ext>
                </a:extLst>
              </p:cNvPr>
              <p:cNvSpPr/>
              <p:nvPr/>
            </p:nvSpPr>
            <p:spPr>
              <a:xfrm>
                <a:off x="3272841" y="2452932"/>
                <a:ext cx="2290910" cy="1015663"/>
              </a:xfrm>
              <a:prstGeom prst="flowChartInputOutput">
                <a:avLst/>
              </a:prstGeom>
              <a:no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grpSp>
          <p:nvGrpSpPr>
            <p:cNvPr id="23" name="组合 10">
              <a:extLst>
                <a:ext uri="{FF2B5EF4-FFF2-40B4-BE49-F238E27FC236}">
                  <a16:creationId xmlns:a16="http://schemas.microsoft.com/office/drawing/2014/main" id="{CDDE1AEA-A652-B574-3E71-4F0CD9E4F2EA}"/>
                </a:ext>
              </a:extLst>
            </p:cNvPr>
            <p:cNvGrpSpPr/>
            <p:nvPr/>
          </p:nvGrpSpPr>
          <p:grpSpPr>
            <a:xfrm>
              <a:off x="2909314" y="7204028"/>
              <a:ext cx="2290910" cy="1015663"/>
              <a:chOff x="3272841" y="4474681"/>
              <a:chExt cx="2290910" cy="1015663"/>
            </a:xfrm>
          </p:grpSpPr>
          <p:sp>
            <p:nvSpPr>
              <p:cNvPr id="24" name="文本框 49">
                <a:extLst>
                  <a:ext uri="{FF2B5EF4-FFF2-40B4-BE49-F238E27FC236}">
                    <a16:creationId xmlns:a16="http://schemas.microsoft.com/office/drawing/2014/main" id="{03799317-EDF4-1472-033A-FCF6C2912C81}"/>
                  </a:ext>
                </a:extLst>
              </p:cNvPr>
              <p:cNvSpPr txBox="1"/>
              <p:nvPr/>
            </p:nvSpPr>
            <p:spPr>
              <a:xfrm>
                <a:off x="3447591" y="4604446"/>
                <a:ext cx="1832141" cy="70788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VCPS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系统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质量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开销均衡</a:t>
                </a:r>
              </a:p>
            </p:txBody>
          </p:sp>
          <p:sp>
            <p:nvSpPr>
              <p:cNvPr id="25" name="数据 54">
                <a:extLst>
                  <a:ext uri="{FF2B5EF4-FFF2-40B4-BE49-F238E27FC236}">
                    <a16:creationId xmlns:a16="http://schemas.microsoft.com/office/drawing/2014/main" id="{1F2F46F2-5A3A-62AB-CC7B-E1380110F1E2}"/>
                  </a:ext>
                </a:extLst>
              </p:cNvPr>
              <p:cNvSpPr/>
              <p:nvPr/>
            </p:nvSpPr>
            <p:spPr>
              <a:xfrm>
                <a:off x="3272841" y="4474681"/>
                <a:ext cx="2290910" cy="1015663"/>
              </a:xfrm>
              <a:prstGeom prst="flowChartInputOutpu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26" name="圆角矩形 72">
              <a:extLst>
                <a:ext uri="{FF2B5EF4-FFF2-40B4-BE49-F238E27FC236}">
                  <a16:creationId xmlns:a16="http://schemas.microsoft.com/office/drawing/2014/main" id="{53851E74-DD01-D385-4748-436B021C488E}"/>
                </a:ext>
              </a:extLst>
            </p:cNvPr>
            <p:cNvSpPr/>
            <p:nvPr/>
          </p:nvSpPr>
          <p:spPr>
            <a:xfrm>
              <a:off x="5853098" y="7518758"/>
              <a:ext cx="1895111" cy="8167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7" name="圆角矩形 73">
              <a:extLst>
                <a:ext uri="{FF2B5EF4-FFF2-40B4-BE49-F238E27FC236}">
                  <a16:creationId xmlns:a16="http://schemas.microsoft.com/office/drawing/2014/main" id="{CBAE4045-8D79-C84D-D2C6-A1278B5740D2}"/>
                </a:ext>
              </a:extLst>
            </p:cNvPr>
            <p:cNvSpPr/>
            <p:nvPr/>
          </p:nvSpPr>
          <p:spPr>
            <a:xfrm>
              <a:off x="5853097" y="6759961"/>
              <a:ext cx="3937175" cy="55756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9" name="圆角矩形 75">
              <a:extLst>
                <a:ext uri="{FF2B5EF4-FFF2-40B4-BE49-F238E27FC236}">
                  <a16:creationId xmlns:a16="http://schemas.microsoft.com/office/drawing/2014/main" id="{85DBC3E2-F4AF-2D89-BC0D-513AB01BB06D}"/>
                </a:ext>
              </a:extLst>
            </p:cNvPr>
            <p:cNvSpPr/>
            <p:nvPr/>
          </p:nvSpPr>
          <p:spPr>
            <a:xfrm>
              <a:off x="5844182" y="7684045"/>
              <a:ext cx="1895111" cy="48620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VCPS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系统</a:t>
              </a:r>
              <a:endPara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质量模型</a:t>
              </a:r>
            </a:p>
          </p:txBody>
        </p:sp>
        <p:sp>
          <p:nvSpPr>
            <p:cNvPr id="32" name="圆角矩形 77">
              <a:extLst>
                <a:ext uri="{FF2B5EF4-FFF2-40B4-BE49-F238E27FC236}">
                  <a16:creationId xmlns:a16="http://schemas.microsoft.com/office/drawing/2014/main" id="{648E2E41-1F84-B238-BD8E-ABBBBCA6A133}"/>
                </a:ext>
              </a:extLst>
            </p:cNvPr>
            <p:cNvSpPr/>
            <p:nvPr/>
          </p:nvSpPr>
          <p:spPr>
            <a:xfrm>
              <a:off x="5907951" y="6795694"/>
              <a:ext cx="3828713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基于多目标强化学习的均衡策略</a:t>
              </a:r>
            </a:p>
          </p:txBody>
        </p:sp>
        <p:sp>
          <p:nvSpPr>
            <p:cNvPr id="33" name="圆角矩形 79">
              <a:extLst>
                <a:ext uri="{FF2B5EF4-FFF2-40B4-BE49-F238E27FC236}">
                  <a16:creationId xmlns:a16="http://schemas.microsoft.com/office/drawing/2014/main" id="{E23A06C3-75A4-016C-FC4A-D408AE498AC5}"/>
                </a:ext>
              </a:extLst>
            </p:cNvPr>
            <p:cNvSpPr/>
            <p:nvPr/>
          </p:nvSpPr>
          <p:spPr>
            <a:xfrm>
              <a:off x="5789676" y="9311345"/>
              <a:ext cx="1791526" cy="816780"/>
            </a:xfrm>
            <a:prstGeom prst="roundRect">
              <a:avLst/>
            </a:prstGeom>
            <a:solidFill>
              <a:srgbClr val="D883FF">
                <a:alpha val="6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4" name="圆角矩形 80">
              <a:extLst>
                <a:ext uri="{FF2B5EF4-FFF2-40B4-BE49-F238E27FC236}">
                  <a16:creationId xmlns:a16="http://schemas.microsoft.com/office/drawing/2014/main" id="{48FA14C4-2E65-2401-F6CE-084ADCC60BFC}"/>
                </a:ext>
              </a:extLst>
            </p:cNvPr>
            <p:cNvSpPr/>
            <p:nvPr/>
          </p:nvSpPr>
          <p:spPr>
            <a:xfrm>
              <a:off x="5789674" y="8567426"/>
              <a:ext cx="4084129" cy="557567"/>
            </a:xfrm>
            <a:prstGeom prst="roundRect">
              <a:avLst/>
            </a:prstGeom>
            <a:solidFill>
              <a:srgbClr val="D883FF">
                <a:alpha val="6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9" name="圆角矩形 81">
              <a:extLst>
                <a:ext uri="{FF2B5EF4-FFF2-40B4-BE49-F238E27FC236}">
                  <a16:creationId xmlns:a16="http://schemas.microsoft.com/office/drawing/2014/main" id="{9146EA07-E634-EC93-A654-93FDB0BDFAF9}"/>
                </a:ext>
              </a:extLst>
            </p:cNvPr>
            <p:cNvSpPr/>
            <p:nvPr/>
          </p:nvSpPr>
          <p:spPr>
            <a:xfrm>
              <a:off x="7713146" y="9311343"/>
              <a:ext cx="2160657" cy="816780"/>
            </a:xfrm>
            <a:prstGeom prst="roundRect">
              <a:avLst/>
            </a:prstGeom>
            <a:solidFill>
              <a:srgbClr val="D883FF">
                <a:alpha val="6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40" name="圆角矩形 85">
              <a:extLst>
                <a:ext uri="{FF2B5EF4-FFF2-40B4-BE49-F238E27FC236}">
                  <a16:creationId xmlns:a16="http://schemas.microsoft.com/office/drawing/2014/main" id="{CB5BF280-82AD-69B0-B03C-6C6811592FA6}"/>
                </a:ext>
              </a:extLst>
            </p:cNvPr>
            <p:cNvSpPr/>
            <p:nvPr/>
          </p:nvSpPr>
          <p:spPr>
            <a:xfrm>
              <a:off x="5780760" y="9476632"/>
              <a:ext cx="1791526" cy="48620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C-V2X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传输时延拟合模型</a:t>
              </a:r>
            </a:p>
          </p:txBody>
        </p:sp>
        <p:sp>
          <p:nvSpPr>
            <p:cNvPr id="41" name="圆角矩形 87">
              <a:extLst>
                <a:ext uri="{FF2B5EF4-FFF2-40B4-BE49-F238E27FC236}">
                  <a16:creationId xmlns:a16="http://schemas.microsoft.com/office/drawing/2014/main" id="{4122633A-1131-5202-BC7C-B3537EEF0364}"/>
                </a:ext>
              </a:extLst>
            </p:cNvPr>
            <p:cNvSpPr/>
            <p:nvPr/>
          </p:nvSpPr>
          <p:spPr>
            <a:xfrm>
              <a:off x="7675869" y="9500675"/>
              <a:ext cx="2277591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基于丢包检测</a:t>
              </a:r>
              <a:endParaRPr kumimoji="1" lang="en-US" altLang="zh-CN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的重传机制</a:t>
              </a:r>
            </a:p>
          </p:txBody>
        </p:sp>
        <p:sp>
          <p:nvSpPr>
            <p:cNvPr id="42" name="圆角矩形 90">
              <a:extLst>
                <a:ext uri="{FF2B5EF4-FFF2-40B4-BE49-F238E27FC236}">
                  <a16:creationId xmlns:a16="http://schemas.microsoft.com/office/drawing/2014/main" id="{80AA472A-D744-3081-1BA8-99022400AEC0}"/>
                </a:ext>
              </a:extLst>
            </p:cNvPr>
            <p:cNvSpPr/>
            <p:nvPr/>
          </p:nvSpPr>
          <p:spPr>
            <a:xfrm>
              <a:off x="5687655" y="8603751"/>
              <a:ext cx="4290623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基于逻辑计算的车辆轨迹修正算法</a:t>
              </a:r>
            </a:p>
          </p:txBody>
        </p:sp>
        <p:sp>
          <p:nvSpPr>
            <p:cNvPr id="43" name="上下箭头 35">
              <a:extLst>
                <a:ext uri="{FF2B5EF4-FFF2-40B4-BE49-F238E27FC236}">
                  <a16:creationId xmlns:a16="http://schemas.microsoft.com/office/drawing/2014/main" id="{79837326-C814-EE4F-D5B7-0B4BB1C16333}"/>
                </a:ext>
              </a:extLst>
            </p:cNvPr>
            <p:cNvSpPr/>
            <p:nvPr/>
          </p:nvSpPr>
          <p:spPr>
            <a:xfrm>
              <a:off x="3913981" y="6435149"/>
              <a:ext cx="380558" cy="768880"/>
            </a:xfrm>
            <a:prstGeom prst="up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44" name="文本框 132">
              <a:extLst>
                <a:ext uri="{FF2B5EF4-FFF2-40B4-BE49-F238E27FC236}">
                  <a16:creationId xmlns:a16="http://schemas.microsoft.com/office/drawing/2014/main" id="{C1134D00-1F68-0C0D-5F3F-1B3D6DC76163}"/>
                </a:ext>
              </a:extLst>
            </p:cNvPr>
            <p:cNvSpPr txBox="1"/>
            <p:nvPr/>
          </p:nvSpPr>
          <p:spPr>
            <a:xfrm>
              <a:off x="4091921" y="6674622"/>
              <a:ext cx="920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协同</a:t>
              </a:r>
            </a:p>
          </p:txBody>
        </p:sp>
        <p:sp>
          <p:nvSpPr>
            <p:cNvPr id="52" name="燕尾形箭头 136">
              <a:extLst>
                <a:ext uri="{FF2B5EF4-FFF2-40B4-BE49-F238E27FC236}">
                  <a16:creationId xmlns:a16="http://schemas.microsoft.com/office/drawing/2014/main" id="{6CE5EAEF-4C11-043C-050A-0488F89D5407}"/>
                </a:ext>
              </a:extLst>
            </p:cNvPr>
            <p:cNvSpPr/>
            <p:nvPr/>
          </p:nvSpPr>
          <p:spPr>
            <a:xfrm>
              <a:off x="2435211" y="7471253"/>
              <a:ext cx="697478" cy="457061"/>
            </a:xfrm>
            <a:prstGeom prst="notched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燕尾形箭头 137">
              <a:extLst>
                <a:ext uri="{FF2B5EF4-FFF2-40B4-BE49-F238E27FC236}">
                  <a16:creationId xmlns:a16="http://schemas.microsoft.com/office/drawing/2014/main" id="{5C0BC3F5-5BA1-F57A-C9B9-F04CC7E580B9}"/>
                </a:ext>
              </a:extLst>
            </p:cNvPr>
            <p:cNvSpPr/>
            <p:nvPr/>
          </p:nvSpPr>
          <p:spPr>
            <a:xfrm>
              <a:off x="5007139" y="7503912"/>
              <a:ext cx="697478" cy="457061"/>
            </a:xfrm>
            <a:prstGeom prst="notched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燕尾形箭头 138">
              <a:extLst>
                <a:ext uri="{FF2B5EF4-FFF2-40B4-BE49-F238E27FC236}">
                  <a16:creationId xmlns:a16="http://schemas.microsoft.com/office/drawing/2014/main" id="{13F990F1-8CCB-4CFB-59D4-7E47A5127B19}"/>
                </a:ext>
              </a:extLst>
            </p:cNvPr>
            <p:cNvSpPr/>
            <p:nvPr/>
          </p:nvSpPr>
          <p:spPr>
            <a:xfrm>
              <a:off x="2445780" y="9357222"/>
              <a:ext cx="697478" cy="457061"/>
            </a:xfrm>
            <a:prstGeom prst="notchedRightArrow">
              <a:avLst/>
            </a:prstGeom>
            <a:solidFill>
              <a:srgbClr val="D883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燕尾形箭头 139">
              <a:extLst>
                <a:ext uri="{FF2B5EF4-FFF2-40B4-BE49-F238E27FC236}">
                  <a16:creationId xmlns:a16="http://schemas.microsoft.com/office/drawing/2014/main" id="{1FAD4995-7579-BB63-4BF1-B6CED0B5CC32}"/>
                </a:ext>
              </a:extLst>
            </p:cNvPr>
            <p:cNvSpPr/>
            <p:nvPr/>
          </p:nvSpPr>
          <p:spPr>
            <a:xfrm>
              <a:off x="5017708" y="9389881"/>
              <a:ext cx="697478" cy="457061"/>
            </a:xfrm>
            <a:prstGeom prst="notchedRightArrow">
              <a:avLst/>
            </a:prstGeom>
            <a:solidFill>
              <a:srgbClr val="D883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">
              <a:extLst>
                <a:ext uri="{FF2B5EF4-FFF2-40B4-BE49-F238E27FC236}">
                  <a16:creationId xmlns:a16="http://schemas.microsoft.com/office/drawing/2014/main" id="{2CF95D3F-9FBA-2F60-DD82-3E641647CD53}"/>
                </a:ext>
              </a:extLst>
            </p:cNvPr>
            <p:cNvSpPr txBox="1"/>
            <p:nvPr/>
          </p:nvSpPr>
          <p:spPr>
            <a:xfrm>
              <a:off x="1021490" y="3556531"/>
              <a:ext cx="12530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dirty="0">
                  <a:latin typeface="SimHei" panose="02010609060101010101" pitchFamily="49" charset="-122"/>
                  <a:ea typeface="SimHei" panose="02010609060101010101" pitchFamily="49" charset="-122"/>
                </a:rPr>
                <a:t>分布式时变车联网物理环境</a:t>
              </a:r>
              <a:endPara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8" name="圆角矩形 74">
              <a:extLst>
                <a:ext uri="{FF2B5EF4-FFF2-40B4-BE49-F238E27FC236}">
                  <a16:creationId xmlns:a16="http://schemas.microsoft.com/office/drawing/2014/main" id="{2C12F2CA-5102-05E0-105D-1D6DD0851950}"/>
                </a:ext>
              </a:extLst>
            </p:cNvPr>
            <p:cNvSpPr/>
            <p:nvPr/>
          </p:nvSpPr>
          <p:spPr>
            <a:xfrm>
              <a:off x="7880152" y="7518756"/>
              <a:ext cx="1895110" cy="8167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0" name="圆角矩形 76">
              <a:extLst>
                <a:ext uri="{FF2B5EF4-FFF2-40B4-BE49-F238E27FC236}">
                  <a16:creationId xmlns:a16="http://schemas.microsoft.com/office/drawing/2014/main" id="{265357CE-87DD-17AB-1969-7FD146F052A6}"/>
                </a:ext>
              </a:extLst>
            </p:cNvPr>
            <p:cNvSpPr/>
            <p:nvPr/>
          </p:nvSpPr>
          <p:spPr>
            <a:xfrm>
              <a:off x="7895163" y="7703340"/>
              <a:ext cx="1895110" cy="447612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VCPS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系统</a:t>
              </a:r>
              <a:endParaRPr kumimoji="1"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rPr>
                <a:t>开销模型</a:t>
              </a:r>
            </a:p>
          </p:txBody>
        </p:sp>
        <p:sp>
          <p:nvSpPr>
            <p:cNvPr id="87" name="下箭头 34">
              <a:extLst>
                <a:ext uri="{FF2B5EF4-FFF2-40B4-BE49-F238E27FC236}">
                  <a16:creationId xmlns:a16="http://schemas.microsoft.com/office/drawing/2014/main" id="{AFC21EAA-6246-3A18-28B3-7709AFAAB4AC}"/>
                </a:ext>
              </a:extLst>
            </p:cNvPr>
            <p:cNvSpPr/>
            <p:nvPr/>
          </p:nvSpPr>
          <p:spPr>
            <a:xfrm>
              <a:off x="3900828" y="8280226"/>
              <a:ext cx="389218" cy="75548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89" name="文本框 36">
              <a:extLst>
                <a:ext uri="{FF2B5EF4-FFF2-40B4-BE49-F238E27FC236}">
                  <a16:creationId xmlns:a16="http://schemas.microsoft.com/office/drawing/2014/main" id="{896D5F2D-A9E3-8206-3C0A-3B7CB821053F}"/>
                </a:ext>
              </a:extLst>
            </p:cNvPr>
            <p:cNvSpPr txBox="1"/>
            <p:nvPr/>
          </p:nvSpPr>
          <p:spPr>
            <a:xfrm>
              <a:off x="4087428" y="8390451"/>
              <a:ext cx="920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支撑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</TotalTime>
  <Words>195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SimHei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D.WS Near</dc:creator>
  <cp:lastModifiedBy>Near D.WS</cp:lastModifiedBy>
  <cp:revision>73</cp:revision>
  <cp:lastPrinted>2023-03-08T06:30:41Z</cp:lastPrinted>
  <dcterms:created xsi:type="dcterms:W3CDTF">2023-03-08T06:30:41Z</dcterms:created>
  <dcterms:modified xsi:type="dcterms:W3CDTF">2023-03-22T07:35:41Z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E7B235D89B465FC7FF2A0864A998B304_43</vt:lpwstr>
  </property>
  <property fmtid="{D5CDD505-2E9C-101B-9397-08002B2CF9AE}" pid="3" name="KSOProductBuildVer">
    <vt:lpwstr>1033-5.2.1.7798</vt:lpwstr>
  </property>
</Properties>
</file>