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7" r:id="rId3"/>
    <p:sldId id="259" r:id="rId4"/>
    <p:sldId id="260" r:id="rId5"/>
    <p:sldId id="258" r:id="rId6"/>
    <p:sldId id="261" r:id="rId7"/>
    <p:sldId id="262"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3/16/2017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3/16/2017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637294" y="2338589"/>
            <a:ext cx="1641099" cy="63735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ctr"/>
            <a:r>
              <a:rPr lang="en-IN" sz="2800" b="1" dirty="0" smtClean="0"/>
              <a:t>Hacked</a:t>
            </a:r>
            <a:endParaRPr lang="en-IN" sz="2800" b="1" dirty="0"/>
          </a:p>
        </p:txBody>
      </p:sp>
      <p:sp>
        <p:nvSpPr>
          <p:cNvPr id="6" name="Title 1"/>
          <p:cNvSpPr txBox="1">
            <a:spLocks/>
          </p:cNvSpPr>
          <p:nvPr/>
        </p:nvSpPr>
        <p:spPr>
          <a:xfrm>
            <a:off x="2457844" y="2616439"/>
            <a:ext cx="8560207" cy="74989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dirty="0" smtClean="0"/>
              <a:t>Android Hacking Tool</a:t>
            </a:r>
            <a:endParaRPr lang="en-IN" sz="4000" dirty="0"/>
          </a:p>
        </p:txBody>
      </p:sp>
      <p:sp>
        <p:nvSpPr>
          <p:cNvPr id="7" name="Subtitle 2"/>
          <p:cNvSpPr txBox="1">
            <a:spLocks/>
          </p:cNvSpPr>
          <p:nvPr/>
        </p:nvSpPr>
        <p:spPr>
          <a:xfrm>
            <a:off x="8994998" y="5686201"/>
            <a:ext cx="2913250" cy="637353"/>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0" indent="0" algn="r"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9pPr>
          </a:lstStyle>
          <a:p>
            <a:r>
              <a:rPr lang="en-IN" dirty="0" smtClean="0"/>
              <a:t>By: Prashant Mishra,</a:t>
            </a:r>
            <a:br>
              <a:rPr lang="en-IN" dirty="0" smtClean="0"/>
            </a:br>
            <a:r>
              <a:rPr lang="en-IN" dirty="0" smtClean="0"/>
              <a:t>Prashansha Gupta</a:t>
            </a:r>
            <a:endParaRPr lang="en-IN" dirty="0"/>
          </a:p>
        </p:txBody>
      </p:sp>
      <p:sp>
        <p:nvSpPr>
          <p:cNvPr id="8" name="Title 1"/>
          <p:cNvSpPr txBox="1">
            <a:spLocks/>
          </p:cNvSpPr>
          <p:nvPr/>
        </p:nvSpPr>
        <p:spPr>
          <a:xfrm>
            <a:off x="1567649" y="942969"/>
            <a:ext cx="10340599" cy="167699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800" dirty="0"/>
              <a:t>Androsploit</a:t>
            </a:r>
          </a:p>
        </p:txBody>
      </p:sp>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0078" y="4015167"/>
            <a:ext cx="1219152" cy="1219152"/>
          </a:xfrm>
          <a:prstGeom prst="rect">
            <a:avLst/>
          </a:prstGeom>
          <a:effectLst>
            <a:outerShdw blurRad="50800" dir="14400000">
              <a:srgbClr val="000000">
                <a:alpha val="4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47" y="1057269"/>
            <a:ext cx="3428594" cy="3428594"/>
          </a:xfrm>
          <a:prstGeom prst="rect">
            <a:avLst/>
          </a:prstGeom>
        </p:spPr>
      </p:pic>
    </p:spTree>
    <p:extLst>
      <p:ext uri="{BB962C8B-B14F-4D97-AF65-F5344CB8AC3E}">
        <p14:creationId xmlns:p14="http://schemas.microsoft.com/office/powerpoint/2010/main" val="286078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558800"/>
            <a:ext cx="10572000" cy="3861398"/>
          </a:xfrm>
        </p:spPr>
        <p:txBody>
          <a:bodyPr/>
          <a:lstStyle/>
          <a:p>
            <a:pPr algn="ctr"/>
            <a:r>
              <a:rPr lang="en-IN" sz="8000" dirty="0" smtClean="0"/>
              <a:t>And As</a:t>
            </a:r>
            <a:br>
              <a:rPr lang="en-IN" sz="8000" dirty="0" smtClean="0"/>
            </a:br>
            <a:r>
              <a:rPr lang="en-IN" sz="8000" dirty="0" smtClean="0"/>
              <a:t>Always Thanks For Listening</a:t>
            </a:r>
            <a:endParaRPr lang="en-IN" sz="8000"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696" y="4306260"/>
            <a:ext cx="796104" cy="796104"/>
          </a:xfrm>
          <a:prstGeom prst="rect">
            <a:avLst/>
          </a:prstGeom>
          <a:effectLst>
            <a:outerShdw blurRad="50800" dir="14400000">
              <a:srgbClr val="000000">
                <a:alpha val="40000"/>
              </a:srgbClr>
            </a:outerShdw>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8849" y="676115"/>
            <a:ext cx="1549400" cy="1549400"/>
          </a:xfrm>
          <a:prstGeom prst="rect">
            <a:avLst/>
          </a:prstGeom>
        </p:spPr>
      </p:pic>
    </p:spTree>
    <p:extLst>
      <p:ext uri="{BB962C8B-B14F-4D97-AF65-F5344CB8AC3E}">
        <p14:creationId xmlns:p14="http://schemas.microsoft.com/office/powerpoint/2010/main" val="185342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6237" y="5557539"/>
            <a:ext cx="1300461" cy="13004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2685">
            <a:off x="11128524" y="5304207"/>
            <a:ext cx="755886" cy="7558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46787">
            <a:off x="10775237" y="4387705"/>
            <a:ext cx="728204" cy="1087838"/>
          </a:xfrm>
          <a:prstGeom prst="rect">
            <a:avLst/>
          </a:prstGeom>
        </p:spPr>
      </p:pic>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rot="2222390">
            <a:off x="10237961" y="2269323"/>
            <a:ext cx="1236548" cy="1236548"/>
          </a:xfr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4525481">
            <a:off x="10521505" y="3101666"/>
            <a:ext cx="1299836" cy="1854644"/>
          </a:xfrm>
          <a:prstGeom prst="rect">
            <a:avLst/>
          </a:prstGeom>
        </p:spPr>
      </p:pic>
      <p:sp>
        <p:nvSpPr>
          <p:cNvPr id="2" name="Title 1"/>
          <p:cNvSpPr>
            <a:spLocks noGrp="1"/>
          </p:cNvSpPr>
          <p:nvPr>
            <p:ph type="title"/>
          </p:nvPr>
        </p:nvSpPr>
        <p:spPr/>
        <p:txBody>
          <a:bodyPr/>
          <a:lstStyle/>
          <a:p>
            <a:r>
              <a:rPr lang="en-IN" sz="6000" dirty="0" smtClean="0"/>
              <a:t>Android</a:t>
            </a:r>
            <a:endParaRPr lang="en-IN" sz="6000"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714500">
            <a:off x="9127651" y="635229"/>
            <a:ext cx="1725277" cy="1725277"/>
          </a:xfrm>
          <a:prstGeom prst="rect">
            <a:avLst/>
          </a:prstGeom>
        </p:spPr>
      </p:pic>
      <p:sp>
        <p:nvSpPr>
          <p:cNvPr id="10" name="Content Placeholder 2"/>
          <p:cNvSpPr txBox="1">
            <a:spLocks/>
          </p:cNvSpPr>
          <p:nvPr/>
        </p:nvSpPr>
        <p:spPr>
          <a:xfrm>
            <a:off x="559874" y="2292210"/>
            <a:ext cx="9801223" cy="4182398"/>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dirty="0"/>
              <a:t>I</a:t>
            </a:r>
            <a:r>
              <a:rPr lang="en-IN" dirty="0" smtClean="0"/>
              <a:t>t is an operating system based on the Linux kernel and designed primarily for touchscreen mobile devices such as smartphones and tablets</a:t>
            </a:r>
          </a:p>
          <a:p>
            <a:r>
              <a:rPr lang="en-IN" dirty="0" smtClean="0"/>
              <a:t>Initially developed by Android Inc., which Google bought in 2005, Android was unveiled in 2007</a:t>
            </a:r>
          </a:p>
          <a:p>
            <a:endParaRPr lang="en-IN" dirty="0" smtClean="0"/>
          </a:p>
          <a:p>
            <a:r>
              <a:rPr lang="en-IN" dirty="0" smtClean="0"/>
              <a:t>Beginning with the first commercial Android device in September 2008,</a:t>
            </a:r>
          </a:p>
          <a:p>
            <a:r>
              <a:rPr lang="en-IN" dirty="0"/>
              <a:t>T</a:t>
            </a:r>
            <a:r>
              <a:rPr lang="en-IN" dirty="0" smtClean="0"/>
              <a:t>he operating system has gone through multiple major releases, with the current version being 7.0 "Nougat"  released in August 2016.</a:t>
            </a:r>
          </a:p>
          <a:p>
            <a:r>
              <a:rPr lang="en-IN" dirty="0" smtClean="0"/>
              <a:t>Android applications ("apps") can be downloaded from the Google Play store,</a:t>
            </a:r>
          </a:p>
          <a:p>
            <a:r>
              <a:rPr lang="en-IN" dirty="0" smtClean="0"/>
              <a:t>which features over 2.7 million apps as of February 2017.</a:t>
            </a:r>
          </a:p>
          <a:p>
            <a:r>
              <a:rPr lang="en-IN" dirty="0" smtClean="0"/>
              <a:t>In September 2015, Android had 1.4 billion monthly active users, and it has the largest installed base of any operating system. Android has been the best selling OS on tablets since 2013; and on smartphones it is dominant.</a:t>
            </a:r>
          </a:p>
          <a:p>
            <a:endParaRPr lang="en-IN" dirty="0"/>
          </a:p>
        </p:txBody>
      </p:sp>
      <p:pic>
        <p:nvPicPr>
          <p:cNvPr id="13"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3296" y="1321760"/>
            <a:ext cx="796104" cy="796104"/>
          </a:xfrm>
          <a:prstGeom prst="rect">
            <a:avLst/>
          </a:prstGeom>
          <a:effectLst>
            <a:outerShdw blurRad="50800" dir="14400000">
              <a:srgbClr val="000000">
                <a:alpha val="40000"/>
              </a:srgbClr>
            </a:outerShdw>
          </a:effectLst>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2696" y="190501"/>
            <a:ext cx="1600200" cy="1600200"/>
          </a:xfrm>
          <a:prstGeom prst="rect">
            <a:avLst/>
          </a:prstGeom>
        </p:spPr>
      </p:pic>
    </p:spTree>
    <p:extLst>
      <p:ext uri="{BB962C8B-B14F-4D97-AF65-F5344CB8AC3E}">
        <p14:creationId xmlns:p14="http://schemas.microsoft.com/office/powerpoint/2010/main" val="73929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t>ADB</a:t>
            </a:r>
            <a:endParaRPr lang="en-IN" sz="6000" dirty="0"/>
          </a:p>
        </p:txBody>
      </p:sp>
      <p:sp>
        <p:nvSpPr>
          <p:cNvPr id="6" name="Content Placeholder 5"/>
          <p:cNvSpPr>
            <a:spLocks noGrp="1"/>
          </p:cNvSpPr>
          <p:nvPr>
            <p:ph idx="1"/>
          </p:nvPr>
        </p:nvSpPr>
        <p:spPr/>
        <p:txBody>
          <a:bodyPr/>
          <a:lstStyle/>
          <a:p>
            <a:r>
              <a:rPr lang="en-IN" dirty="0"/>
              <a:t>Android Debug Bridge (adb) is a versatile command-line tool that lets you communicate with a android device or emulator.</a:t>
            </a:r>
          </a:p>
          <a:p>
            <a:r>
              <a:rPr lang="en-IN" dirty="0"/>
              <a:t>It’s a “bridge” for developers to work out bugs in their Android applications. This is done by connecting a device that runs the software through a PC, and feeding it terminal commands. ADB lets you modify your device (or device’s software) via a PC command line</a:t>
            </a:r>
            <a:r>
              <a:rPr lang="en-IN" dirty="0" smtClean="0"/>
              <a:t>.</a:t>
            </a:r>
            <a:r>
              <a:rPr lang="en-IN" dirty="0"/>
              <a:t> </a:t>
            </a:r>
          </a:p>
          <a:p>
            <a:endParaRPr lang="en-IN"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296" y="1321760"/>
            <a:ext cx="796104" cy="796104"/>
          </a:xfrm>
          <a:prstGeom prst="rect">
            <a:avLst/>
          </a:prstGeom>
          <a:effectLst>
            <a:outerShdw blurRad="50800" dir="14400000">
              <a:srgbClr val="000000">
                <a:alpha val="40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0880" y="208368"/>
            <a:ext cx="1401726" cy="140172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1995" y="23181"/>
            <a:ext cx="1818463" cy="1818463"/>
          </a:xfrm>
          <a:prstGeom prst="rect">
            <a:avLst/>
          </a:prstGeom>
        </p:spPr>
      </p:pic>
    </p:spTree>
    <p:extLst>
      <p:ext uri="{BB962C8B-B14F-4D97-AF65-F5344CB8AC3E}">
        <p14:creationId xmlns:p14="http://schemas.microsoft.com/office/powerpoint/2010/main" val="309606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IN" dirty="0"/>
          </a:p>
          <a:p>
            <a:r>
              <a:rPr lang="en-IN" dirty="0"/>
              <a:t>ADB is a client-server program that includes three components:</a:t>
            </a:r>
          </a:p>
          <a:p>
            <a:pPr lvl="0"/>
            <a:r>
              <a:rPr lang="en-IN" b="1" dirty="0"/>
              <a:t>A client</a:t>
            </a:r>
            <a:r>
              <a:rPr lang="en-IN" dirty="0"/>
              <a:t>, which sends commands. The client runs on your development machine. You can invoke a client from a command-line terminal by issuing an adb command.</a:t>
            </a:r>
          </a:p>
          <a:p>
            <a:pPr lvl="0"/>
            <a:r>
              <a:rPr lang="en-IN" b="1" dirty="0"/>
              <a:t>A daemon </a:t>
            </a:r>
            <a:r>
              <a:rPr lang="en-IN" b="1" dirty="0" smtClean="0"/>
              <a:t>( adbd )</a:t>
            </a:r>
            <a:r>
              <a:rPr lang="en-IN" dirty="0" smtClean="0"/>
              <a:t>, </a:t>
            </a:r>
            <a:r>
              <a:rPr lang="en-IN" dirty="0"/>
              <a:t>which runs commands on a device. The daemon runs as a background process on each device.</a:t>
            </a:r>
          </a:p>
          <a:p>
            <a:pPr lvl="0"/>
            <a:r>
              <a:rPr lang="en-IN" b="1" dirty="0"/>
              <a:t>A server</a:t>
            </a:r>
            <a:r>
              <a:rPr lang="en-IN" dirty="0"/>
              <a:t>, which manages communication between the client and the daemon. The server runs as a background process on your development machine.</a:t>
            </a:r>
          </a:p>
          <a:p>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296" y="1321760"/>
            <a:ext cx="796104" cy="796104"/>
          </a:xfrm>
          <a:prstGeom prst="rect">
            <a:avLst/>
          </a:prstGeom>
          <a:effectLst>
            <a:outerShdw blurRad="50800" dir="14400000">
              <a:srgbClr val="000000">
                <a:alpha val="40000"/>
              </a:srgbClr>
            </a:outerShdw>
          </a:effectLst>
        </p:spPr>
      </p:pic>
      <p:sp>
        <p:nvSpPr>
          <p:cNvPr id="3" name="Title 2"/>
          <p:cNvSpPr>
            <a:spLocks noGrp="1"/>
          </p:cNvSpPr>
          <p:nvPr>
            <p:ph type="title"/>
          </p:nvPr>
        </p:nvSpPr>
        <p:spPr/>
        <p:txBody>
          <a:bodyPr/>
          <a:lstStyle/>
          <a:p>
            <a:r>
              <a:rPr lang="en-IN" sz="6000" dirty="0" smtClean="0"/>
              <a:t>ADB</a:t>
            </a:r>
            <a:endParaRPr lang="en-IN" sz="6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604" y="277889"/>
            <a:ext cx="1490784" cy="14907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9588" y="63497"/>
            <a:ext cx="1771546" cy="177154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8544" y="-42844"/>
            <a:ext cx="1984227" cy="1984227"/>
          </a:xfrm>
          <a:prstGeom prst="rect">
            <a:avLst/>
          </a:prstGeom>
        </p:spPr>
      </p:pic>
    </p:spTree>
    <p:extLst>
      <p:ext uri="{BB962C8B-B14F-4D97-AF65-F5344CB8AC3E}">
        <p14:creationId xmlns:p14="http://schemas.microsoft.com/office/powerpoint/2010/main" val="382986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443" y="433120"/>
            <a:ext cx="10571998" cy="970450"/>
          </a:xfrm>
        </p:spPr>
        <p:txBody>
          <a:bodyPr/>
          <a:lstStyle/>
          <a:p>
            <a:r>
              <a:rPr lang="en-IN" sz="4800" dirty="0"/>
              <a:t>How </a:t>
            </a:r>
            <a:r>
              <a:rPr lang="en-IN" sz="4800" dirty="0" smtClean="0"/>
              <a:t>The </a:t>
            </a:r>
            <a:r>
              <a:rPr lang="en-IN" sz="4800" dirty="0"/>
              <a:t>A</a:t>
            </a:r>
            <a:r>
              <a:rPr lang="en-IN" sz="4800" dirty="0" smtClean="0"/>
              <a:t>pplication </a:t>
            </a:r>
            <a:r>
              <a:rPr lang="en-IN" sz="4800" dirty="0"/>
              <a:t>W</a:t>
            </a:r>
            <a:r>
              <a:rPr lang="en-IN" sz="4800" dirty="0" smtClean="0"/>
              <a:t>orks</a:t>
            </a:r>
            <a:endParaRPr lang="en-IN" sz="4800" dirty="0"/>
          </a:p>
        </p:txBody>
      </p:sp>
      <p:sp>
        <p:nvSpPr>
          <p:cNvPr id="3" name="Content Placeholder 2"/>
          <p:cNvSpPr>
            <a:spLocks noGrp="1"/>
          </p:cNvSpPr>
          <p:nvPr>
            <p:ph idx="1"/>
          </p:nvPr>
        </p:nvSpPr>
        <p:spPr>
          <a:xfrm>
            <a:off x="832780" y="2701568"/>
            <a:ext cx="10554574" cy="3941448"/>
          </a:xfrm>
        </p:spPr>
        <p:txBody>
          <a:bodyPr>
            <a:noAutofit/>
          </a:bodyPr>
          <a:lstStyle/>
          <a:p>
            <a:r>
              <a:rPr lang="en-IN" dirty="0"/>
              <a:t>When you start the application an adb client is </a:t>
            </a:r>
            <a:r>
              <a:rPr lang="en-IN" dirty="0" smtClean="0"/>
              <a:t>started, the client </a:t>
            </a:r>
            <a:r>
              <a:rPr lang="en-IN" dirty="0"/>
              <a:t>starts the server </a:t>
            </a:r>
            <a:r>
              <a:rPr lang="en-IN" dirty="0" smtClean="0"/>
              <a:t>process, the server </a:t>
            </a:r>
            <a:r>
              <a:rPr lang="en-IN" dirty="0"/>
              <a:t>binds to local TCP port 5037 and listens for commands sent from adb </a:t>
            </a:r>
            <a:r>
              <a:rPr lang="en-IN" dirty="0" smtClean="0"/>
              <a:t>clients.</a:t>
            </a:r>
            <a:endParaRPr lang="en-IN" dirty="0"/>
          </a:p>
          <a:p>
            <a:r>
              <a:rPr lang="en-IN" dirty="0"/>
              <a:t>A</a:t>
            </a:r>
            <a:r>
              <a:rPr lang="en-IN" dirty="0" smtClean="0"/>
              <a:t>ll </a:t>
            </a:r>
            <a:r>
              <a:rPr lang="en-IN" dirty="0"/>
              <a:t>adb clients use port 5037 to communicate with the adb server.</a:t>
            </a:r>
          </a:p>
          <a:p>
            <a:r>
              <a:rPr lang="en-IN" dirty="0" smtClean="0"/>
              <a:t>Sever </a:t>
            </a:r>
            <a:r>
              <a:rPr lang="en-IN" dirty="0"/>
              <a:t>locates </a:t>
            </a:r>
            <a:r>
              <a:rPr lang="en-IN" dirty="0" smtClean="0"/>
              <a:t>devices </a:t>
            </a:r>
            <a:r>
              <a:rPr lang="en-IN" dirty="0"/>
              <a:t>by scanning odd-numbered ports in the range 5555 to 5585, </a:t>
            </a:r>
            <a:r>
              <a:rPr lang="en-IN" dirty="0" smtClean="0"/>
              <a:t>When </a:t>
            </a:r>
            <a:r>
              <a:rPr lang="en-IN" dirty="0"/>
              <a:t>the server finds an adb daemon (adbd), it sets up a connection to that port. each emulator uses a pair of sequential ports </a:t>
            </a:r>
            <a:endParaRPr lang="en-IN" dirty="0" smtClean="0"/>
          </a:p>
          <a:p>
            <a:r>
              <a:rPr lang="en-IN" dirty="0" smtClean="0"/>
              <a:t>— </a:t>
            </a:r>
            <a:r>
              <a:rPr lang="en-IN" dirty="0"/>
              <a:t>an </a:t>
            </a:r>
            <a:r>
              <a:rPr lang="en-IN" dirty="0" smtClean="0"/>
              <a:t>even </a:t>
            </a:r>
            <a:r>
              <a:rPr lang="en-IN" dirty="0"/>
              <a:t>port for </a:t>
            </a:r>
            <a:r>
              <a:rPr lang="en-IN" dirty="0" smtClean="0"/>
              <a:t>console and </a:t>
            </a:r>
            <a:r>
              <a:rPr lang="en-IN" dirty="0"/>
              <a:t>an </a:t>
            </a:r>
            <a:r>
              <a:rPr lang="en-IN" dirty="0" smtClean="0"/>
              <a:t>odd port </a:t>
            </a:r>
            <a:r>
              <a:rPr lang="en-IN" dirty="0"/>
              <a:t>for adb </a:t>
            </a:r>
            <a:r>
              <a:rPr lang="en-IN" dirty="0" smtClean="0"/>
              <a:t>— .  </a:t>
            </a:r>
            <a:r>
              <a:rPr lang="en-IN" dirty="0"/>
              <a:t>For example:</a:t>
            </a:r>
          </a:p>
          <a:p>
            <a:r>
              <a:rPr lang="en-IN" dirty="0"/>
              <a:t>Emulator 1 </a:t>
            </a:r>
            <a:r>
              <a:rPr lang="en-IN" dirty="0" smtClean="0"/>
              <a:t>                              Emulator </a:t>
            </a:r>
            <a:r>
              <a:rPr lang="en-IN" dirty="0"/>
              <a:t>2</a:t>
            </a:r>
            <a:endParaRPr lang="en-IN" dirty="0" smtClean="0"/>
          </a:p>
          <a:p>
            <a:r>
              <a:rPr lang="en-IN" dirty="0" smtClean="0"/>
              <a:t>console</a:t>
            </a:r>
            <a:r>
              <a:rPr lang="en-IN" dirty="0"/>
              <a:t>: 5554                        </a:t>
            </a:r>
            <a:r>
              <a:rPr lang="en-IN" dirty="0" smtClean="0"/>
              <a:t>  </a:t>
            </a:r>
            <a:r>
              <a:rPr lang="en-IN" dirty="0"/>
              <a:t>console: </a:t>
            </a:r>
            <a:r>
              <a:rPr lang="en-IN" dirty="0" smtClean="0"/>
              <a:t>5556</a:t>
            </a:r>
            <a:br>
              <a:rPr lang="en-IN" dirty="0" smtClean="0"/>
            </a:br>
            <a:r>
              <a:rPr lang="en-IN" dirty="0" smtClean="0"/>
              <a:t>adb</a:t>
            </a:r>
            <a:r>
              <a:rPr lang="en-IN" dirty="0"/>
              <a:t>: 5555 </a:t>
            </a:r>
            <a:r>
              <a:rPr lang="en-IN" dirty="0" smtClean="0"/>
              <a:t>                                adb</a:t>
            </a:r>
            <a:r>
              <a:rPr lang="en-IN" dirty="0"/>
              <a:t>: </a:t>
            </a:r>
            <a:r>
              <a:rPr lang="en-IN" dirty="0" smtClean="0"/>
              <a:t>5557</a:t>
            </a:r>
          </a:p>
          <a:p>
            <a:pPr marL="0" indent="0">
              <a:buNone/>
            </a:pPr>
            <a:endParaRPr lang="en-IN" dirty="0" smtClean="0"/>
          </a:p>
          <a:p>
            <a:r>
              <a:rPr lang="en-IN" dirty="0" smtClean="0"/>
              <a:t>And so 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3514" y="67275"/>
            <a:ext cx="1745653" cy="1745653"/>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296" y="1321760"/>
            <a:ext cx="796104" cy="796104"/>
          </a:xfrm>
          <a:prstGeom prst="rect">
            <a:avLst/>
          </a:prstGeom>
          <a:effectLst>
            <a:outerShdw blurRad="50800" dir="14400000">
              <a:srgbClr val="000000">
                <a:alpha val="40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554" y="4672292"/>
            <a:ext cx="2082800" cy="2082800"/>
          </a:xfrm>
          <a:prstGeom prst="rect">
            <a:avLst/>
          </a:prstGeom>
        </p:spPr>
      </p:pic>
    </p:spTree>
    <p:extLst>
      <p:ext uri="{BB962C8B-B14F-4D97-AF65-F5344CB8AC3E}">
        <p14:creationId xmlns:p14="http://schemas.microsoft.com/office/powerpoint/2010/main" val="180906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t>USB</a:t>
            </a:r>
            <a:endParaRPr lang="en-IN" sz="6000" dirty="0"/>
          </a:p>
        </p:txBody>
      </p:sp>
      <p:sp>
        <p:nvSpPr>
          <p:cNvPr id="3" name="Content Placeholder 2"/>
          <p:cNvSpPr>
            <a:spLocks noGrp="1"/>
          </p:cNvSpPr>
          <p:nvPr>
            <p:ph idx="1"/>
          </p:nvPr>
        </p:nvSpPr>
        <p:spPr/>
        <p:txBody>
          <a:bodyPr/>
          <a:lstStyle/>
          <a:p>
            <a:r>
              <a:rPr lang="en-IN" dirty="0"/>
              <a:t>Once the server has set up connections to all devices, your r good to go through this application you can control any android device.</a:t>
            </a:r>
          </a:p>
          <a:p>
            <a:r>
              <a:rPr lang="en-IN" b="1" dirty="0"/>
              <a:t>Note:</a:t>
            </a:r>
            <a:r>
              <a:rPr lang="en-IN" dirty="0"/>
              <a:t> When you connect a device running Android 4.2.2 or higher, the system shows a dialog asking whether to accept an RSA key that allows the connection. This security mechanism ensures that adb commands cannot be executed unless you unlock the device and accept the dialog.</a:t>
            </a:r>
          </a:p>
          <a:p>
            <a:r>
              <a:rPr lang="en-IN" dirty="0"/>
              <a:t>But this verification can be bypassed by flashing custom recovery</a:t>
            </a:r>
          </a:p>
          <a:p>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296" y="1321760"/>
            <a:ext cx="796104" cy="796104"/>
          </a:xfrm>
          <a:prstGeom prst="rect">
            <a:avLst/>
          </a:prstGeom>
          <a:effectLst>
            <a:outerShdw blurRad="50800" dir="14400000">
              <a:srgbClr val="000000">
                <a:alpha val="4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096" y="4381246"/>
            <a:ext cx="939655" cy="93965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1563" y="211932"/>
            <a:ext cx="3002002" cy="144096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1451" y="254775"/>
            <a:ext cx="1418649" cy="1418649"/>
          </a:xfrm>
          <a:prstGeom prst="rect">
            <a:avLst/>
          </a:prstGeom>
        </p:spPr>
      </p:pic>
    </p:spTree>
    <p:extLst>
      <p:ext uri="{BB962C8B-B14F-4D97-AF65-F5344CB8AC3E}">
        <p14:creationId xmlns:p14="http://schemas.microsoft.com/office/powerpoint/2010/main" val="2685340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a:t>Wireless</a:t>
            </a:r>
          </a:p>
        </p:txBody>
      </p:sp>
      <p:sp>
        <p:nvSpPr>
          <p:cNvPr id="3" name="Content Placeholder 2"/>
          <p:cNvSpPr>
            <a:spLocks noGrp="1"/>
          </p:cNvSpPr>
          <p:nvPr>
            <p:ph idx="1"/>
          </p:nvPr>
        </p:nvSpPr>
        <p:spPr/>
        <p:txBody>
          <a:bodyPr/>
          <a:lstStyle/>
          <a:p>
            <a:pPr marL="0" indent="0">
              <a:buNone/>
            </a:pPr>
            <a:r>
              <a:rPr lang="en-IN" dirty="0"/>
              <a:t> </a:t>
            </a:r>
          </a:p>
          <a:p>
            <a:r>
              <a:rPr lang="en-IN" dirty="0" smtClean="0"/>
              <a:t>connection </a:t>
            </a:r>
            <a:r>
              <a:rPr lang="en-IN" dirty="0"/>
              <a:t>can also be done over </a:t>
            </a:r>
            <a:r>
              <a:rPr lang="en-IN" dirty="0" smtClean="0"/>
              <a:t>Wi-Fi.</a:t>
            </a:r>
            <a:endParaRPr lang="en-IN" dirty="0"/>
          </a:p>
          <a:p>
            <a:r>
              <a:rPr lang="en-IN" dirty="0"/>
              <a:t>Through this application the android devices can be controlled wirelessly</a:t>
            </a:r>
          </a:p>
          <a:p>
            <a:r>
              <a:rPr lang="en-IN" dirty="0"/>
              <a:t>By injecting a payload which will turn the Wi-Fi and connect the device to the local Access </a:t>
            </a:r>
            <a:r>
              <a:rPr lang="en-IN" dirty="0" smtClean="0"/>
              <a:t>point, and </a:t>
            </a:r>
            <a:r>
              <a:rPr lang="en-IN" dirty="0"/>
              <a:t>setting the target device to listen for a TCP/IP connection on port 5555. </a:t>
            </a:r>
          </a:p>
          <a:p>
            <a:r>
              <a:rPr lang="en-IN" dirty="0"/>
              <a:t>And can set the wireless port permanently turned on </a:t>
            </a:r>
          </a:p>
          <a:p>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296" y="1321760"/>
            <a:ext cx="796104" cy="796104"/>
          </a:xfrm>
          <a:prstGeom prst="rect">
            <a:avLst/>
          </a:prstGeom>
          <a:effectLst>
            <a:outerShdw blurRad="50800" dir="14400000">
              <a:srgbClr val="000000">
                <a:alpha val="40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514025">
            <a:off x="4520159" y="171229"/>
            <a:ext cx="1809997" cy="180999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5452" y="0"/>
            <a:ext cx="1942140" cy="1942140"/>
          </a:xfrm>
          <a:prstGeom prst="rect">
            <a:avLst/>
          </a:prstGeom>
        </p:spPr>
      </p:pic>
    </p:spTree>
    <p:extLst>
      <p:ext uri="{BB962C8B-B14F-4D97-AF65-F5344CB8AC3E}">
        <p14:creationId xmlns:p14="http://schemas.microsoft.com/office/powerpoint/2010/main" val="291726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a:t>Internet</a:t>
            </a:r>
          </a:p>
        </p:txBody>
      </p:sp>
      <p:sp>
        <p:nvSpPr>
          <p:cNvPr id="3" name="Content Placeholder 2"/>
          <p:cNvSpPr>
            <a:spLocks noGrp="1"/>
          </p:cNvSpPr>
          <p:nvPr>
            <p:ph idx="1"/>
          </p:nvPr>
        </p:nvSpPr>
        <p:spPr/>
        <p:txBody>
          <a:bodyPr/>
          <a:lstStyle/>
          <a:p>
            <a:endParaRPr lang="en-IN" dirty="0"/>
          </a:p>
          <a:p>
            <a:r>
              <a:rPr lang="en-IN" dirty="0"/>
              <a:t>T</a:t>
            </a:r>
            <a:r>
              <a:rPr lang="en-IN" dirty="0" smtClean="0"/>
              <a:t>his </a:t>
            </a:r>
            <a:r>
              <a:rPr lang="en-IN" dirty="0"/>
              <a:t>application you can also inject </a:t>
            </a:r>
            <a:r>
              <a:rPr lang="en-IN" dirty="0" smtClean="0"/>
              <a:t>rat ( Remote </a:t>
            </a:r>
            <a:r>
              <a:rPr lang="en-IN" dirty="0"/>
              <a:t>A</a:t>
            </a:r>
            <a:r>
              <a:rPr lang="en-IN" dirty="0" smtClean="0"/>
              <a:t>ccess Trojan ) </a:t>
            </a:r>
            <a:r>
              <a:rPr lang="en-IN" dirty="0"/>
              <a:t>into the devices  making the device available on the internet to control.</a:t>
            </a:r>
          </a:p>
          <a:p>
            <a:pPr marL="0" indent="0">
              <a:buNone/>
            </a:pPr>
            <a:endParaRPr lang="en-IN" dirty="0"/>
          </a:p>
          <a:p>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296" y="1321760"/>
            <a:ext cx="796104" cy="796104"/>
          </a:xfrm>
          <a:prstGeom prst="rect">
            <a:avLst/>
          </a:prstGeom>
          <a:effectLst>
            <a:outerShdw blurRad="50800" dir="14400000">
              <a:srgbClr val="000000">
                <a:alpha val="4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3186" y="189904"/>
            <a:ext cx="1600200" cy="1600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696" y="227319"/>
            <a:ext cx="1574800" cy="1574800"/>
          </a:xfrm>
          <a:prstGeom prst="rect">
            <a:avLst/>
          </a:prstGeom>
        </p:spPr>
      </p:pic>
    </p:spTree>
    <p:extLst>
      <p:ext uri="{BB962C8B-B14F-4D97-AF65-F5344CB8AC3E}">
        <p14:creationId xmlns:p14="http://schemas.microsoft.com/office/powerpoint/2010/main" val="406224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500" dirty="0"/>
              <a:t>List Of Features Included In The Tool</a:t>
            </a:r>
          </a:p>
        </p:txBody>
      </p:sp>
      <p:sp>
        <p:nvSpPr>
          <p:cNvPr id="4" name="Content Placeholder 3"/>
          <p:cNvSpPr>
            <a:spLocks noGrp="1"/>
          </p:cNvSpPr>
          <p:nvPr>
            <p:ph sz="half" idx="2"/>
          </p:nvPr>
        </p:nvSpPr>
        <p:spPr>
          <a:xfrm>
            <a:off x="7266914" y="3266399"/>
            <a:ext cx="4582185" cy="3082614"/>
          </a:xfrm>
        </p:spPr>
        <p:txBody>
          <a:bodyPr>
            <a:normAutofit fontScale="85000" lnSpcReduction="20000"/>
          </a:bodyPr>
          <a:lstStyle/>
          <a:p>
            <a:r>
              <a:rPr lang="en-IN" dirty="0" smtClean="0"/>
              <a:t>Open Lock Screen</a:t>
            </a:r>
          </a:p>
          <a:p>
            <a:r>
              <a:rPr lang="en-IN" dirty="0" smtClean="0"/>
              <a:t>Turn On Bluetooth</a:t>
            </a:r>
          </a:p>
          <a:p>
            <a:r>
              <a:rPr lang="en-IN" dirty="0" smtClean="0"/>
              <a:t>Turn Off Bluetooth</a:t>
            </a:r>
          </a:p>
          <a:p>
            <a:r>
              <a:rPr lang="en-IN" dirty="0" smtClean="0"/>
              <a:t>Injecting RAT Mode</a:t>
            </a:r>
          </a:p>
          <a:p>
            <a:r>
              <a:rPr lang="en-IN" dirty="0" smtClean="0"/>
              <a:t>Download Build Prop</a:t>
            </a:r>
          </a:p>
          <a:p>
            <a:r>
              <a:rPr lang="en-IN" dirty="0" smtClean="0"/>
              <a:t>Tweak Build Prop</a:t>
            </a:r>
          </a:p>
          <a:p>
            <a:r>
              <a:rPr lang="en-IN" dirty="0"/>
              <a:t> </a:t>
            </a:r>
            <a:r>
              <a:rPr lang="en-IN" dirty="0" smtClean="0"/>
              <a:t>Upload Build Prop</a:t>
            </a:r>
          </a:p>
          <a:p>
            <a:r>
              <a:rPr lang="en-IN" dirty="0"/>
              <a:t>Changing </a:t>
            </a:r>
            <a:r>
              <a:rPr lang="en-IN" dirty="0" smtClean="0"/>
              <a:t>Developer </a:t>
            </a:r>
            <a:r>
              <a:rPr lang="en-IN" dirty="0"/>
              <a:t>Defined Build </a:t>
            </a:r>
            <a:endParaRPr lang="en-IN" dirty="0" smtClean="0"/>
          </a:p>
          <a:p>
            <a:pPr marL="0" indent="0">
              <a:buNone/>
            </a:pPr>
            <a:r>
              <a:rPr lang="en-IN" dirty="0" smtClean="0"/>
              <a:t>        Properties.</a:t>
            </a:r>
          </a:p>
          <a:p>
            <a:pPr marL="0" indent="0">
              <a:buNone/>
            </a:pPr>
            <a:endParaRPr lang="en-IN" dirty="0"/>
          </a:p>
          <a:p>
            <a:endParaRPr lang="en-IN" dirty="0" smtClean="0"/>
          </a:p>
          <a:p>
            <a:endParaRPr lang="en-IN" dirty="0"/>
          </a:p>
          <a:p>
            <a:endParaRPr lang="en-IN" dirty="0"/>
          </a:p>
        </p:txBody>
      </p:sp>
      <p:sp>
        <p:nvSpPr>
          <p:cNvPr id="5" name="Content Placeholder 4"/>
          <p:cNvSpPr>
            <a:spLocks noGrp="1"/>
          </p:cNvSpPr>
          <p:nvPr>
            <p:ph sz="half" idx="1"/>
          </p:nvPr>
        </p:nvSpPr>
        <p:spPr>
          <a:xfrm>
            <a:off x="771900" y="2922513"/>
            <a:ext cx="5185873" cy="3770387"/>
          </a:xfrm>
        </p:spPr>
        <p:txBody>
          <a:bodyPr>
            <a:normAutofit fontScale="85000" lnSpcReduction="20000"/>
          </a:bodyPr>
          <a:lstStyle/>
          <a:p>
            <a:r>
              <a:rPr lang="en-IN" dirty="0" smtClean="0"/>
              <a:t>Scan Connected Victims</a:t>
            </a:r>
          </a:p>
          <a:p>
            <a:r>
              <a:rPr lang="en-IN" dirty="0" smtClean="0"/>
              <a:t>Wired ,Wireless Connection</a:t>
            </a:r>
            <a:endParaRPr lang="en-IN" dirty="0"/>
          </a:p>
          <a:p>
            <a:r>
              <a:rPr lang="en-IN" dirty="0" smtClean="0"/>
              <a:t>List Base Files And Directories</a:t>
            </a:r>
          </a:p>
          <a:p>
            <a:r>
              <a:rPr lang="en-IN" dirty="0" smtClean="0"/>
              <a:t>Upload Data To Victim’s Device</a:t>
            </a:r>
          </a:p>
          <a:p>
            <a:r>
              <a:rPr lang="en-IN" dirty="0" smtClean="0"/>
              <a:t>Extract Data From Victim’s Device</a:t>
            </a:r>
          </a:p>
          <a:p>
            <a:r>
              <a:rPr lang="en-IN" dirty="0" smtClean="0"/>
              <a:t>Application Manager</a:t>
            </a:r>
          </a:p>
          <a:p>
            <a:r>
              <a:rPr lang="en-IN" dirty="0" smtClean="0"/>
              <a:t>Spy On Victim’s Device Screen</a:t>
            </a:r>
          </a:p>
          <a:p>
            <a:r>
              <a:rPr lang="en-IN" dirty="0" smtClean="0"/>
              <a:t>Turn ON/Off Internet</a:t>
            </a:r>
          </a:p>
          <a:p>
            <a:r>
              <a:rPr lang="en-IN" dirty="0" smtClean="0"/>
              <a:t>Turn On/Off Wi-Fi </a:t>
            </a:r>
          </a:p>
          <a:p>
            <a:r>
              <a:rPr lang="en-IN" dirty="0" smtClean="0"/>
              <a:t>Unlock Device</a:t>
            </a:r>
          </a:p>
          <a:p>
            <a:r>
              <a:rPr lang="en-IN" dirty="0" smtClean="0"/>
              <a:t>Make Call From Victim’s Device</a:t>
            </a:r>
          </a:p>
          <a:p>
            <a:r>
              <a:rPr lang="en-IN" dirty="0"/>
              <a:t>Turn On/Off Flight Mode</a:t>
            </a:r>
          </a:p>
          <a:p>
            <a:endParaRPr lang="en-IN" dirty="0" smtClean="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296" y="1321760"/>
            <a:ext cx="796104" cy="796104"/>
          </a:xfrm>
          <a:prstGeom prst="rect">
            <a:avLst/>
          </a:prstGeom>
          <a:effectLst>
            <a:outerShdw blurRad="50800" dir="14400000">
              <a:srgbClr val="000000">
                <a:alpha val="40000"/>
              </a:srgbClr>
            </a:outerShdw>
          </a:effectLst>
        </p:spPr>
      </p:pic>
      <p:sp>
        <p:nvSpPr>
          <p:cNvPr id="8" name="Content Placeholder 4"/>
          <p:cNvSpPr txBox="1">
            <a:spLocks/>
          </p:cNvSpPr>
          <p:nvPr/>
        </p:nvSpPr>
        <p:spPr>
          <a:xfrm>
            <a:off x="302000" y="2222287"/>
            <a:ext cx="2936500" cy="63404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sz="2000" dirty="0" smtClean="0"/>
              <a:t>Non Root Devices</a:t>
            </a:r>
            <a:endParaRPr lang="en-IN" sz="2000" dirty="0" smtClean="0"/>
          </a:p>
        </p:txBody>
      </p:sp>
      <p:sp>
        <p:nvSpPr>
          <p:cNvPr id="10" name="Content Placeholder 4"/>
          <p:cNvSpPr txBox="1">
            <a:spLocks/>
          </p:cNvSpPr>
          <p:nvPr/>
        </p:nvSpPr>
        <p:spPr>
          <a:xfrm>
            <a:off x="6926307" y="2222287"/>
            <a:ext cx="2644400" cy="63403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sz="2000" dirty="0" smtClean="0"/>
              <a:t>Rooted Devices</a:t>
            </a:r>
          </a:p>
        </p:txBody>
      </p:sp>
    </p:spTree>
    <p:extLst>
      <p:ext uri="{BB962C8B-B14F-4D97-AF65-F5344CB8AC3E}">
        <p14:creationId xmlns:p14="http://schemas.microsoft.com/office/powerpoint/2010/main" val="866579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360</TotalTime>
  <Words>567</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PowerPoint Presentation</vt:lpstr>
      <vt:lpstr>Android</vt:lpstr>
      <vt:lpstr>ADB</vt:lpstr>
      <vt:lpstr>ADB</vt:lpstr>
      <vt:lpstr>How The Application Works</vt:lpstr>
      <vt:lpstr>USB</vt:lpstr>
      <vt:lpstr>Wireless</vt:lpstr>
      <vt:lpstr>Internet</vt:lpstr>
      <vt:lpstr>List Of Features Included In The Tool</vt:lpstr>
      <vt:lpstr>And As Always Thanks For Listening</vt:lpstr>
    </vt:vector>
  </TitlesOfParts>
  <Company>Sourcebit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Hacking Tool</dc:title>
  <dc:creator>Prashant Mishra</dc:creator>
  <cp:lastModifiedBy>Prashant Mishra</cp:lastModifiedBy>
  <cp:revision>34</cp:revision>
  <dcterms:created xsi:type="dcterms:W3CDTF">2017-03-15T18:43:01Z</dcterms:created>
  <dcterms:modified xsi:type="dcterms:W3CDTF">2017-03-16T10:09:52Z</dcterms:modified>
</cp:coreProperties>
</file>