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4660"/>
  </p:normalViewPr>
  <p:slideViewPr>
    <p:cSldViewPr snapToGrid="0">
      <p:cViewPr>
        <p:scale>
          <a:sx n="78" d="100"/>
          <a:sy n="78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2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1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2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1D124-0CAA-31C9-D2A4-0661F3EE7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Second</a:t>
            </a:r>
            <a:br>
              <a:rPr lang="en-US"/>
            </a:br>
            <a:r>
              <a:rPr lang="en-US"/>
              <a:t>Earth Future</a:t>
            </a:r>
            <a:br>
              <a:rPr lang="en-US"/>
            </a:br>
            <a:r>
              <a:rPr lang="en-US"/>
              <a:t>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1F01-8013-45A2-6A70-BBD106B46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Massive planets orbiting a bright space">
            <a:extLst>
              <a:ext uri="{FF2B5EF4-FFF2-40B4-BE49-F238E27FC236}">
                <a16:creationId xmlns:a16="http://schemas.microsoft.com/office/drawing/2014/main" id="{A5E84920-5A41-09C1-3E7E-6170344A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11" r="12927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9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0A3C3-1E01-9A9D-A0C7-F9B20170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54975"/>
            <a:ext cx="5924551" cy="35477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Regression Lines with Lines OF Best </a:t>
            </a:r>
            <a:r>
              <a:rPr lang="en-US" sz="5400" dirty="0" err="1"/>
              <a:t>FiT</a:t>
            </a:r>
            <a:r>
              <a:rPr lang="en-US" sz="5400" dirty="0"/>
              <a:t>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E5319E2-E98E-6E30-EF6B-D0F46CF1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7"/>
          <a:stretch>
            <a:fillRect/>
          </a:stretch>
        </p:blipFill>
        <p:spPr>
          <a:xfrm>
            <a:off x="7315200" y="10"/>
            <a:ext cx="4876801" cy="342899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29337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C2016-DBC3-93BB-FD51-D215E306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85"/>
          <a:stretch>
            <a:fillRect/>
          </a:stretch>
        </p:blipFill>
        <p:spPr>
          <a:xfrm>
            <a:off x="7315200" y="3429000"/>
            <a:ext cx="4876801" cy="34290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FD94DC-5516-18B8-F3E8-13E91A436743}"/>
              </a:ext>
            </a:extLst>
          </p:cNvPr>
          <p:cNvSpPr txBox="1"/>
          <p:nvPr/>
        </p:nvSpPr>
        <p:spPr>
          <a:xfrm>
            <a:off x="604429" y="3387452"/>
            <a:ext cx="6427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- We can leverage these models to identify new variables that enhance the adaptability and robustness of future models.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 necessary first step is to locate features that exhibit strong correlations.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- For example, the correlation is </a:t>
            </a:r>
            <a:r>
              <a:rPr lang="en-US" b="1" dirty="0">
                <a:latin typeface="+mj-lt"/>
              </a:rPr>
              <a:t>0.503 </a:t>
            </a:r>
            <a:r>
              <a:rPr lang="en-US" dirty="0">
                <a:latin typeface="+mj-lt"/>
              </a:rPr>
              <a:t>above, while the bottom one is </a:t>
            </a:r>
            <a:r>
              <a:rPr lang="en-US" b="1" dirty="0">
                <a:latin typeface="+mj-lt"/>
              </a:rPr>
              <a:t>0.338</a:t>
            </a:r>
            <a:r>
              <a:rPr lang="en-US" dirty="0">
                <a:latin typeface="+mj-lt"/>
              </a:rPr>
              <a:t>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- Discovering relationships with a correlation coefficient above </a:t>
            </a:r>
            <a:r>
              <a:rPr lang="en-US" b="1" dirty="0">
                <a:latin typeface="+mj-lt"/>
              </a:rPr>
              <a:t>0.75</a:t>
            </a:r>
            <a:r>
              <a:rPr lang="en-US" dirty="0">
                <a:latin typeface="+mj-lt"/>
              </a:rPr>
              <a:t> would provide a much stronger foundation for building more predictive, resilient models.</a:t>
            </a:r>
          </a:p>
        </p:txBody>
      </p:sp>
    </p:spTree>
    <p:extLst>
      <p:ext uri="{BB962C8B-B14F-4D97-AF65-F5344CB8AC3E}">
        <p14:creationId xmlns:p14="http://schemas.microsoft.com/office/powerpoint/2010/main" val="21401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EFBA3-261F-28DF-6C06-2525ECEF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AF1B28-748C-95F7-4858-ADF306D9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2549DE-F091-6F77-CCDC-932EFC12D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407EC3B-F3FF-C0F7-445F-72C97BF0D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5F4FB-BAD6-79E0-8375-3A6D331C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54975"/>
            <a:ext cx="5924551" cy="35477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Beyond Linear Models?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83AD77-AFB9-CA04-7B57-41E7497EA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8CC762-0D83-0575-B02A-A5A4F425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29337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DA29FC-B9EF-1E21-E10E-3A02D1FD3D85}"/>
              </a:ext>
            </a:extLst>
          </p:cNvPr>
          <p:cNvSpPr txBox="1"/>
          <p:nvPr/>
        </p:nvSpPr>
        <p:spPr>
          <a:xfrm>
            <a:off x="604429" y="3387452"/>
            <a:ext cx="6127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There may be a more complex relationship that extends beyond a simple linear model. Residual plots can help diagnose this possibility. In our example, the residuals show a discernible pattern rather than random scatter, suggesting that an </a:t>
            </a:r>
            <a:r>
              <a:rPr lang="en-US" b="1" dirty="0">
                <a:latin typeface="+mj-lt"/>
              </a:rPr>
              <a:t>exponential</a:t>
            </a:r>
            <a:r>
              <a:rPr lang="en-US" dirty="0">
                <a:latin typeface="+mj-lt"/>
              </a:rPr>
              <a:t> or other </a:t>
            </a:r>
            <a:r>
              <a:rPr lang="en-US" b="1" dirty="0">
                <a:latin typeface="+mj-lt"/>
              </a:rPr>
              <a:t>non-linear</a:t>
            </a:r>
            <a:r>
              <a:rPr lang="en-US" dirty="0">
                <a:latin typeface="+mj-lt"/>
              </a:rPr>
              <a:t> modeling approach may provide a better fit.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A02AF-ECC0-D385-2C4E-B0D62E2F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829" y="1102535"/>
            <a:ext cx="5100320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32D63-C855-C7AA-0307-C6556DE2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80B30F-4F8C-36C6-4D6A-E3AC7CAB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C4AF33-7E0B-9C7B-A195-89E48277A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B5D5BEE-4AB0-06E1-D681-DB431D369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A02D-0266-57E5-5F96-E2D13261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54975"/>
            <a:ext cx="5924551" cy="35477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Classification With Decision Tree?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BBFB06-3A2D-66EF-E243-DDD226FFC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B9E57E-BC16-F63E-B7A3-0111E562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29337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45DAD-0507-221E-7A66-B3AE5643DFDF}"/>
              </a:ext>
            </a:extLst>
          </p:cNvPr>
          <p:cNvSpPr txBox="1"/>
          <p:nvPr/>
        </p:nvSpPr>
        <p:spPr>
          <a:xfrm>
            <a:off x="604430" y="3387452"/>
            <a:ext cx="5390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uncover stronger correlations and deeper relationships among the variables, we can increasingly leverage the power of machine learning to make confident classifications of planetary habitability. </a:t>
            </a:r>
            <a:r>
              <a:rPr lang="en-US" dirty="0">
                <a:latin typeface="+mj-lt"/>
              </a:rPr>
              <a:t>Overall, Second Earth can compass researchers a direction, but with more data (like composition) and more sample, we envision a product that can facilitate exploration and bring optimism in a sustainable matter, especially with Machin Learning.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F7118-3BB2-4F9B-6D18-BC1A1822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13" y="1588076"/>
            <a:ext cx="5474558" cy="32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398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Second Earth Future Implications</vt:lpstr>
      <vt:lpstr>Regression Lines with Lines OF Best FiT? </vt:lpstr>
      <vt:lpstr>Beyond Linear Models? </vt:lpstr>
      <vt:lpstr>Classification With Decision Tree?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Senthil, Joshua Vishwas</dc:creator>
  <cp:lastModifiedBy>Senthil, Joshua Vishwas</cp:lastModifiedBy>
  <cp:revision>1</cp:revision>
  <dcterms:created xsi:type="dcterms:W3CDTF">2025-09-21T02:30:28Z</dcterms:created>
  <dcterms:modified xsi:type="dcterms:W3CDTF">2025-09-21T03:19:44Z</dcterms:modified>
</cp:coreProperties>
</file>